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5"/>
    <p:sldMasterId id="2147483648" r:id="rId6"/>
  </p:sldMasterIdLst>
  <p:notesMasterIdLst>
    <p:notesMasterId r:id="rId47"/>
  </p:notesMasterIdLst>
  <p:handoutMasterIdLst>
    <p:handoutMasterId r:id="rId48"/>
  </p:handoutMasterIdLst>
  <p:sldIdLst>
    <p:sldId id="265" r:id="rId7"/>
    <p:sldId id="572" r:id="rId8"/>
    <p:sldId id="378" r:id="rId9"/>
    <p:sldId id="366" r:id="rId10"/>
    <p:sldId id="555" r:id="rId11"/>
    <p:sldId id="556" r:id="rId12"/>
    <p:sldId id="558" r:id="rId13"/>
    <p:sldId id="475" r:id="rId14"/>
    <p:sldId id="557" r:id="rId15"/>
    <p:sldId id="554" r:id="rId16"/>
    <p:sldId id="480" r:id="rId17"/>
    <p:sldId id="478" r:id="rId18"/>
    <p:sldId id="479" r:id="rId19"/>
    <p:sldId id="483" r:id="rId20"/>
    <p:sldId id="559" r:id="rId21"/>
    <p:sldId id="560" r:id="rId22"/>
    <p:sldId id="484" r:id="rId23"/>
    <p:sldId id="485" r:id="rId24"/>
    <p:sldId id="486" r:id="rId25"/>
    <p:sldId id="487" r:id="rId26"/>
    <p:sldId id="488" r:id="rId27"/>
    <p:sldId id="573" r:id="rId28"/>
    <p:sldId id="574" r:id="rId29"/>
    <p:sldId id="490" r:id="rId30"/>
    <p:sldId id="489" r:id="rId31"/>
    <p:sldId id="353" r:id="rId32"/>
    <p:sldId id="582" r:id="rId33"/>
    <p:sldId id="571" r:id="rId34"/>
    <p:sldId id="349" r:id="rId35"/>
    <p:sldId id="330" r:id="rId36"/>
    <p:sldId id="350" r:id="rId37"/>
    <p:sldId id="472" r:id="rId38"/>
    <p:sldId id="561" r:id="rId39"/>
    <p:sldId id="562" r:id="rId40"/>
    <p:sldId id="563" r:id="rId41"/>
    <p:sldId id="269" r:id="rId42"/>
    <p:sldId id="260" r:id="rId43"/>
    <p:sldId id="268" r:id="rId44"/>
    <p:sldId id="566" r:id="rId45"/>
    <p:sldId id="575" r:id="rId4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8">
          <p15:clr>
            <a:srgbClr val="A4A3A4"/>
          </p15:clr>
        </p15:guide>
        <p15:guide id="2" pos="55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060" autoAdjust="0"/>
  </p:normalViewPr>
  <p:slideViewPr>
    <p:cSldViewPr snapToGrid="0" snapToObjects="1">
      <p:cViewPr varScale="1">
        <p:scale>
          <a:sx n="85" d="100"/>
          <a:sy n="85" d="100"/>
        </p:scale>
        <p:origin x="58" y="144"/>
      </p:cViewPr>
      <p:guideLst>
        <p:guide orient="horz" pos="1808"/>
        <p:guide pos="557"/>
      </p:guideLst>
    </p:cSldViewPr>
  </p:slideViewPr>
  <p:notesTextViewPr>
    <p:cViewPr>
      <p:scale>
        <a:sx n="100" d="100"/>
        <a:sy n="100" d="100"/>
      </p:scale>
      <p:origin x="0" y="0"/>
    </p:cViewPr>
  </p:notesTextViewPr>
  <p:notesViewPr>
    <p:cSldViewPr snapToGrid="0" snapToObjects="1">
      <p:cViewPr varScale="1">
        <p:scale>
          <a:sx n="63" d="100"/>
          <a:sy n="63"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EA7726C-ACAE-124E-B040-09E55DEF4DA0}" type="datetimeFigureOut">
              <a:rPr lang="en-US" smtClean="0"/>
              <a:t>3/27/2019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931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5010" y="0"/>
            <a:ext cx="2971800" cy="459317"/>
          </a:xfrm>
          <a:prstGeom prst="rect">
            <a:avLst/>
          </a:prstGeom>
        </p:spPr>
        <p:txBody>
          <a:bodyPr vert="horz" lIns="91440" tIns="45720" rIns="91440" bIns="45720" rtlCol="0"/>
          <a:lstStyle>
            <a:lvl1pPr algn="r">
              <a:defRPr sz="1200"/>
            </a:lvl1pPr>
          </a:lstStyle>
          <a:p>
            <a:fld id="{61814DE6-BB82-40BE-8F32-E1D389282C97}" type="datetimeFigureOut">
              <a:rPr lang="en-US" smtClean="0"/>
              <a:t>3/27/2019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2"/>
            <a:ext cx="5486400" cy="3600449"/>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4685"/>
            <a:ext cx="2971800" cy="45931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5010" y="8684685"/>
            <a:ext cx="2971800" cy="459316"/>
          </a:xfrm>
          <a:prstGeom prst="rect">
            <a:avLst/>
          </a:prstGeom>
        </p:spPr>
        <p:txBody>
          <a:bodyPr vert="horz" lIns="91440" tIns="45720" rIns="91440" bIns="45720" rtlCol="0" anchor="b"/>
          <a:lstStyle>
            <a:lvl1pPr algn="r">
              <a:defRPr sz="1200"/>
            </a:lvl1pPr>
          </a:lstStyle>
          <a:p>
            <a:fld id="{E004E4AC-89F8-48EF-AA34-F5C5698830B9}" type="slidenum">
              <a:rPr lang="en-US" smtClean="0"/>
              <a:t>‹#›</a:t>
            </a:fld>
            <a:endParaRPr lang="en-US"/>
          </a:p>
        </p:txBody>
      </p:sp>
    </p:spTree>
    <p:extLst>
      <p:ext uri="{BB962C8B-B14F-4D97-AF65-F5344CB8AC3E}">
        <p14:creationId xmlns:p14="http://schemas.microsoft.com/office/powerpoint/2010/main" val="547381319"/>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informationr.net/ir/19-4/isic/isic13.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informationr.net/ir/19-4/isic/isic13.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informationr.net/ir/19-4/isic/isic13.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4E4AC-89F8-48EF-AA34-F5C5698830B9}" type="slidenum">
              <a:rPr lang="en-US" smtClean="0"/>
              <a:t>1</a:t>
            </a:fld>
            <a:endParaRPr lang="en-US"/>
          </a:p>
        </p:txBody>
      </p:sp>
    </p:spTree>
    <p:extLst>
      <p:ext uri="{BB962C8B-B14F-4D97-AF65-F5344CB8AC3E}">
        <p14:creationId xmlns:p14="http://schemas.microsoft.com/office/powerpoint/2010/main" val="566460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1500" y="304800"/>
            <a:ext cx="5700713" cy="3206750"/>
          </a:xfrm>
        </p:spPr>
      </p:sp>
      <p:sp>
        <p:nvSpPr>
          <p:cNvPr id="3" name="Notes Placeholder 2"/>
          <p:cNvSpPr>
            <a:spLocks noGrp="1"/>
          </p:cNvSpPr>
          <p:nvPr>
            <p:ph type="body" idx="1"/>
          </p:nvPr>
        </p:nvSpPr>
        <p:spPr>
          <a:xfrm>
            <a:off x="571500" y="3683946"/>
            <a:ext cx="5700713" cy="500073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Image: https://www.flickr.com/photos/ekurvine/6964282187 by Esko </a:t>
            </a:r>
            <a:r>
              <a:rPr lang="en-US" b="0" dirty="0" err="1">
                <a:latin typeface="Arial" panose="020B0604020202020204" pitchFamily="34" charset="0"/>
                <a:cs typeface="Arial" panose="020B0604020202020204" pitchFamily="34" charset="0"/>
              </a:rPr>
              <a:t>Kurvinen</a:t>
            </a:r>
            <a:r>
              <a:rPr lang="en-US" b="0" dirty="0">
                <a:latin typeface="Arial" panose="020B0604020202020204" pitchFamily="34" charset="0"/>
                <a:cs typeface="Arial" panose="020B0604020202020204" pitchFamily="34" charset="0"/>
              </a:rPr>
              <a:t> / CC BY-NC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Connaway, Lynn Silipigni, and Marie L. Radford. 2017. </a:t>
            </a:r>
            <a:r>
              <a:rPr lang="en-US" b="0" i="1" dirty="0">
                <a:latin typeface="Arial" panose="020B0604020202020204" pitchFamily="34" charset="0"/>
                <a:cs typeface="Arial" panose="020B0604020202020204" pitchFamily="34" charset="0"/>
              </a:rPr>
              <a:t>Research Methods for Library and Information Science, </a:t>
            </a:r>
            <a:r>
              <a:rPr lang="en-US" b="0" dirty="0">
                <a:latin typeface="Arial" panose="020B0604020202020204" pitchFamily="34" charset="0"/>
                <a:cs typeface="Arial" panose="020B0604020202020204" pitchFamily="34" charset="0"/>
              </a:rPr>
              <a:t>6th ed. Westport, CT: Libraries Unlimited. </a:t>
            </a:r>
          </a:p>
        </p:txBody>
      </p:sp>
      <p:sp>
        <p:nvSpPr>
          <p:cNvPr id="4" name="Slide Number Placeholder 3"/>
          <p:cNvSpPr>
            <a:spLocks noGrp="1"/>
          </p:cNvSpPr>
          <p:nvPr>
            <p:ph type="sldNum" sz="quarter" idx="10"/>
          </p:nvPr>
        </p:nvSpPr>
        <p:spPr/>
        <p:txBody>
          <a:bodyPr/>
          <a:lstStyle/>
          <a:p>
            <a:fld id="{35A6DD34-2E5D-44F1-8091-20CC79DD3A1A}" type="slidenum">
              <a:rPr lang="en-US" smtClean="0"/>
              <a:t>10</a:t>
            </a:fld>
            <a:endParaRPr lang="en-US"/>
          </a:p>
        </p:txBody>
      </p:sp>
    </p:spTree>
    <p:extLst>
      <p:ext uri="{BB962C8B-B14F-4D97-AF65-F5344CB8AC3E}">
        <p14:creationId xmlns:p14="http://schemas.microsoft.com/office/powerpoint/2010/main" val="3410548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25" y="546100"/>
            <a:ext cx="5673725" cy="3192463"/>
          </a:xfrm>
        </p:spPr>
      </p:sp>
      <p:sp>
        <p:nvSpPr>
          <p:cNvPr id="3" name="Notes Placeholder 2"/>
          <p:cNvSpPr>
            <a:spLocks noGrp="1"/>
          </p:cNvSpPr>
          <p:nvPr>
            <p:ph type="body" idx="1"/>
          </p:nvPr>
        </p:nvSpPr>
        <p:spPr>
          <a:xfrm>
            <a:off x="555624" y="3945076"/>
            <a:ext cx="5673725" cy="4739610"/>
          </a:xfrm>
        </p:spPr>
        <p:txBody>
          <a:bodyPr/>
          <a:lstStyle/>
          <a:p>
            <a:pPr marL="0" indent="0">
              <a:buNone/>
            </a:pPr>
            <a:r>
              <a:rPr lang="en-US" sz="1400" dirty="0">
                <a:latin typeface="Arial" panose="020B0604020202020204" pitchFamily="34" charset="0"/>
                <a:cs typeface="Arial" panose="020B0604020202020204" pitchFamily="34" charset="0"/>
              </a:rPr>
              <a:t>Image: https://www.flickr.com/photos/gutdoctor/4231406746 by Loren Owensby / CC BY-NC-ND 2.0</a:t>
            </a:r>
          </a:p>
          <a:p>
            <a:pPr marL="0" indent="0">
              <a:buNone/>
            </a:pP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“Miles, Huberman, and </a:t>
            </a:r>
            <a:r>
              <a:rPr lang="en-US" sz="1400" dirty="0" err="1">
                <a:latin typeface="Arial" panose="020B0604020202020204" pitchFamily="34" charset="0"/>
                <a:cs typeface="Arial" panose="020B0604020202020204" pitchFamily="34" charset="0"/>
              </a:rPr>
              <a:t>Saldaña</a:t>
            </a:r>
            <a:r>
              <a:rPr lang="en-US" sz="1400" dirty="0">
                <a:latin typeface="Arial" panose="020B0604020202020204" pitchFamily="34" charset="0"/>
                <a:cs typeface="Arial" panose="020B0604020202020204" pitchFamily="34" charset="0"/>
              </a:rPr>
              <a:t> also pointed out that although designing and conducting a mixed method research project involves careful planning and more effort in execution, the benefits greatly outweigh the difficulties (including philosophical ones).” (Connaway and Radford 2017, 229)</a:t>
            </a:r>
          </a:p>
          <a:p>
            <a:pPr marL="0" indent="0">
              <a:buNone/>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cs typeface="Arial" panose="020B0604020202020204" pitchFamily="34" charset="0"/>
              </a:rPr>
              <a:t>Connaway, Lynn Silipigni, and Marie L. Radford. 2017. </a:t>
            </a:r>
            <a:r>
              <a:rPr lang="en-US" sz="1400" i="1" kern="1200" dirty="0">
                <a:solidFill>
                  <a:schemeClr val="tx1"/>
                </a:solidFill>
                <a:effectLst/>
                <a:latin typeface="Arial" panose="020B0604020202020204" pitchFamily="34" charset="0"/>
                <a:cs typeface="Arial" panose="020B0604020202020204" pitchFamily="34" charset="0"/>
              </a:rPr>
              <a:t>Research Methods for Library and Information Science, </a:t>
            </a:r>
            <a:r>
              <a:rPr lang="en-US" sz="1400" kern="1200" dirty="0">
                <a:solidFill>
                  <a:schemeClr val="tx1"/>
                </a:solidFill>
                <a:effectLst/>
                <a:latin typeface="Arial" panose="020B0604020202020204" pitchFamily="34" charset="0"/>
                <a:cs typeface="Arial" panose="020B0604020202020204" pitchFamily="34" charset="0"/>
              </a:rPr>
              <a:t>6th ed. Westport, CT: Libraries Unlimited. </a:t>
            </a:r>
          </a:p>
          <a:p>
            <a:pPr marL="0" indent="0">
              <a:buNone/>
            </a:pP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Miles, Matthew B., Michael Huberman, and Johnny </a:t>
            </a:r>
            <a:r>
              <a:rPr lang="en-US" sz="1400" dirty="0" err="1">
                <a:latin typeface="Arial" panose="020B0604020202020204" pitchFamily="34" charset="0"/>
                <a:cs typeface="Arial" panose="020B0604020202020204" pitchFamily="34" charset="0"/>
              </a:rPr>
              <a:t>Saldaña</a:t>
            </a:r>
            <a:r>
              <a:rPr lang="en-US" sz="1400" dirty="0">
                <a:latin typeface="Arial" panose="020B0604020202020204" pitchFamily="34" charset="0"/>
                <a:cs typeface="Arial" panose="020B0604020202020204" pitchFamily="34" charset="0"/>
              </a:rPr>
              <a:t>, eds. 2014.  </a:t>
            </a:r>
            <a:r>
              <a:rPr lang="en-US" sz="1400" i="1" dirty="0">
                <a:latin typeface="Arial" panose="020B0604020202020204" pitchFamily="34" charset="0"/>
                <a:cs typeface="Arial" panose="020B0604020202020204" pitchFamily="34" charset="0"/>
              </a:rPr>
              <a:t>Qualitative Data Analysis: A Methods Sourcebook, </a:t>
            </a:r>
            <a:r>
              <a:rPr lang="en-US" sz="1400" dirty="0">
                <a:latin typeface="Arial" panose="020B0604020202020204" pitchFamily="34" charset="0"/>
                <a:cs typeface="Arial" panose="020B0604020202020204" pitchFamily="34" charset="0"/>
              </a:rPr>
              <a:t>3rd ed. Thousand Oaks, CA: Sage.</a:t>
            </a:r>
            <a:endParaRPr lang="en-US" sz="140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6DD34-2E5D-44F1-8091-20CC79DD3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195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209550"/>
            <a:ext cx="4873625" cy="2741613"/>
          </a:xfrm>
        </p:spPr>
      </p:sp>
      <p:sp>
        <p:nvSpPr>
          <p:cNvPr id="3" name="Notes Placeholder 2"/>
          <p:cNvSpPr>
            <a:spLocks noGrp="1"/>
          </p:cNvSpPr>
          <p:nvPr>
            <p:ph type="body" idx="1"/>
          </p:nvPr>
        </p:nvSpPr>
        <p:spPr>
          <a:xfrm>
            <a:off x="101600" y="3096769"/>
            <a:ext cx="6640576" cy="5718047"/>
          </a:xfrm>
        </p:spPr>
        <p:txBody>
          <a:bodyPr>
            <a:noAutofit/>
          </a:bodyPr>
          <a:lstStyle/>
          <a:p>
            <a:r>
              <a:rPr lang="en-US" sz="1400" b="0" i="0" kern="1200" dirty="0">
                <a:solidFill>
                  <a:schemeClr val="tx1"/>
                </a:solidFill>
                <a:effectLst/>
                <a:latin typeface="Arial" panose="020B0604020202020204" pitchFamily="34" charset="0"/>
                <a:cs typeface="Arial" panose="020B0604020202020204" pitchFamily="34" charset="0"/>
              </a:rPr>
              <a:t>Image: https://www.flickr.com/photos/jmarty/3591153133 by Justin / CC BY-SA 2.0</a:t>
            </a:r>
          </a:p>
          <a:p>
            <a:pPr defTabSz="896111" fontAlgn="base">
              <a:spcAft>
                <a:spcPct val="0"/>
              </a:spcAft>
              <a:defRPr/>
            </a:pPr>
            <a:endParaRPr lang="en-US" sz="1300" i="0" dirty="0">
              <a:latin typeface="Arial" panose="020B0604020202020204" pitchFamily="34" charset="0"/>
              <a:cs typeface="Arial" pitchFamily="34" charset="0"/>
            </a:endParaRPr>
          </a:p>
          <a:p>
            <a:pPr defTabSz="896111" fontAlgn="base">
              <a:spcAft>
                <a:spcPct val="0"/>
              </a:spcAft>
              <a:defRPr/>
            </a:pPr>
            <a:r>
              <a:rPr lang="en-US" sz="1300" i="0" dirty="0">
                <a:latin typeface="Arial" panose="020B0604020202020204" pitchFamily="34" charset="0"/>
                <a:cs typeface="Arial" pitchFamily="34" charset="0"/>
              </a:rPr>
              <a:t>“Mixed methods research is often thought of as quantitative/qualitative, but other approaches are important to consider: participatory, action, design, etc. Don't think of mixed methods as "survey plus interview" (or worse, "survey with open-ended questions tacked onto the end"). </a:t>
            </a:r>
          </a:p>
          <a:p>
            <a:pPr defTabSz="896111" fontAlgn="base">
              <a:spcAft>
                <a:spcPct val="0"/>
              </a:spcAft>
              <a:defRPr/>
            </a:pPr>
            <a:endParaRPr lang="en-US" sz="1300" dirty="0">
              <a:latin typeface="Arial" panose="020B0604020202020204" pitchFamily="34" charset="0"/>
              <a:cs typeface="Arial" pitchFamily="34" charset="0"/>
            </a:endParaRPr>
          </a:p>
          <a:p>
            <a:pPr defTabSz="896111" fontAlgn="base">
              <a:spcAft>
                <a:spcPct val="0"/>
              </a:spcAft>
              <a:defRPr/>
            </a:pPr>
            <a:r>
              <a:rPr lang="en-US" sz="1300" i="0" dirty="0">
                <a:latin typeface="Arial" panose="020B0604020202020204" pitchFamily="34" charset="0"/>
                <a:cs typeface="Arial" pitchFamily="34" charset="0"/>
              </a:rPr>
              <a:t>Mixed methods should be deeply integrated, and not parallel tracks that don't intersect. Mixing methods effectively means equal attention to all stages of the research process, from problem statement or hypothesis through analysis; don't focus on the data collection methods to the detriment of the other phases. </a:t>
            </a:r>
          </a:p>
          <a:p>
            <a:pPr defTabSz="896111" fontAlgn="base">
              <a:spcAft>
                <a:spcPct val="0"/>
              </a:spcAft>
              <a:defRPr/>
            </a:pPr>
            <a:endParaRPr lang="en-US" sz="1300" dirty="0">
              <a:latin typeface="Arial" panose="020B0604020202020204" pitchFamily="34" charset="0"/>
              <a:cs typeface="Arial" pitchFamily="34" charset="0"/>
            </a:endParaRPr>
          </a:p>
          <a:p>
            <a:pPr defTabSz="896111" fontAlgn="base">
              <a:spcAft>
                <a:spcPct val="0"/>
              </a:spcAft>
              <a:defRPr/>
            </a:pPr>
            <a:r>
              <a:rPr lang="en-US" sz="1300" i="0" dirty="0">
                <a:latin typeface="Arial" pitchFamily="34" charset="0"/>
                <a:cs typeface="Arial" pitchFamily="34" charset="0"/>
              </a:rPr>
              <a:t>And rather than quantitative findings followed by a few attractive quotes from the qualitative data organized according to "themes," the findings from mixed methods should be iterative and mutually-informing. </a:t>
            </a:r>
          </a:p>
          <a:p>
            <a:pPr defTabSz="896111" fontAlgn="base">
              <a:spcAft>
                <a:spcPct val="0"/>
              </a:spcAft>
              <a:defRPr/>
            </a:pPr>
            <a:endParaRPr lang="en-US" sz="1300" i="0" dirty="0">
              <a:latin typeface="Arial" pitchFamily="34" charset="0"/>
              <a:cs typeface="Arial" pitchFamily="34" charset="0"/>
            </a:endParaRPr>
          </a:p>
          <a:p>
            <a:pPr defTabSz="896111" fontAlgn="base">
              <a:spcAft>
                <a:spcPct val="0"/>
              </a:spcAft>
              <a:defRPr/>
            </a:pPr>
            <a:r>
              <a:rPr lang="en-US" sz="1300" i="0" dirty="0">
                <a:latin typeface="Arial" pitchFamily="34" charset="0"/>
                <a:cs typeface="Arial" pitchFamily="34" charset="0"/>
              </a:rPr>
              <a:t>Very few people can do mixed methods research alone, so embrace cooperative research. Each person needs to understand all the methods being used, but it's natural that each person will have more expertise in one area. Find research partners who have a deep and true appreciation for your contributions; mixed methods research just to satisfy a funding agency is never as fulfilling or productive as it could be. Work closely together so that the overall research design doesn't privilege one method over another just for the sake of method, but so that the combined approach will answer the research questions and allow you to effect change in the world.”</a:t>
            </a:r>
          </a:p>
          <a:p>
            <a:pPr defTabSz="896111" fontAlgn="base">
              <a:spcAft>
                <a:spcPct val="0"/>
              </a:spcAft>
              <a:defRPr/>
            </a:pPr>
            <a:endParaRPr lang="en-US" sz="1300" i="0" dirty="0">
              <a:latin typeface="Arial" pitchFamily="34" charset="0"/>
              <a:cs typeface="Arial" pitchFamily="34" charset="0"/>
            </a:endParaRPr>
          </a:p>
          <a:p>
            <a:pPr marL="0" indent="0">
              <a:buNone/>
            </a:pPr>
            <a:r>
              <a:rPr lang="en-US" sz="1300" dirty="0" err="1">
                <a:latin typeface="Arial" panose="020B0604020202020204" pitchFamily="34" charset="0"/>
                <a:cs typeface="Arial" panose="020B0604020202020204" pitchFamily="34" charset="0"/>
              </a:rPr>
              <a:t>Kazmer</a:t>
            </a:r>
            <a:r>
              <a:rPr lang="en-US" sz="1300" dirty="0">
                <a:latin typeface="Arial" panose="020B0604020202020204" pitchFamily="34" charset="0"/>
                <a:cs typeface="Arial" panose="020B0604020202020204" pitchFamily="34" charset="0"/>
              </a:rPr>
              <a:t>, Michelle. 2017. “Mixed Methods.” In </a:t>
            </a:r>
            <a:r>
              <a:rPr lang="en-US" sz="1300" i="1" dirty="0">
                <a:latin typeface="Arial" panose="020B0604020202020204" pitchFamily="34" charset="0"/>
                <a:cs typeface="Arial" panose="020B0604020202020204" pitchFamily="34" charset="0"/>
              </a:rPr>
              <a:t>Research Methods for Library and Information Science,</a:t>
            </a:r>
            <a:r>
              <a:rPr lang="en-US" sz="1300" dirty="0">
                <a:latin typeface="Arial" panose="020B0604020202020204" pitchFamily="34" charset="0"/>
                <a:cs typeface="Arial" panose="020B0604020202020204" pitchFamily="34" charset="0"/>
              </a:rPr>
              <a:t> 6th ed., edited by Lynn Silipigni Connaway and Marie L. Radford, 232-233. Westport, CT: Libraries Unlimited. </a:t>
            </a:r>
          </a:p>
          <a:p>
            <a:pPr defTabSz="896111" fontAlgn="base">
              <a:spcAft>
                <a:spcPct val="0"/>
              </a:spcAft>
              <a:defRPr/>
            </a:pPr>
            <a:endParaRPr lang="en-US" sz="1050" i="0" dirty="0">
              <a:latin typeface="Arial" panose="020B0604020202020204"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883681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519113" y="319088"/>
            <a:ext cx="5819775" cy="32734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xfrm>
            <a:off x="519113" y="3795562"/>
            <a:ext cx="5819775" cy="47510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r>
              <a:rPr lang="en-US" altLang="en-US" sz="1400" dirty="0">
                <a:latin typeface="Arial" panose="020B0604020202020204" pitchFamily="34" charset="0"/>
                <a:cs typeface="Arial" panose="020B0604020202020204" pitchFamily="34" charset="0"/>
              </a:rPr>
              <a:t>Image: https://www.flickr.com/photos/ytwhitelight/49895159 by Amanda Graham / CC BY-NC-ND 2.0</a:t>
            </a:r>
          </a:p>
          <a:p>
            <a:pPr marL="0" lvl="1" eaLnBrk="1" hangingPunct="1"/>
            <a:endParaRPr lang="en-US" altLang="en-US" sz="1400" dirty="0">
              <a:latin typeface="Arial" panose="020B0604020202020204" pitchFamily="34" charset="0"/>
              <a:cs typeface="Arial" panose="020B0604020202020204" pitchFamily="34" charset="0"/>
            </a:endParaRPr>
          </a:p>
          <a:p>
            <a:pPr marL="0" lvl="1" eaLnBrk="1" hangingPunct="1"/>
            <a:r>
              <a:rPr lang="en-US" altLang="en-US" sz="1400" dirty="0">
                <a:latin typeface="Arial" panose="020B0604020202020204" pitchFamily="34" charset="0"/>
                <a:cs typeface="Arial" panose="020B0604020202020204" pitchFamily="34" charset="0"/>
              </a:rPr>
              <a:t>Adapted from slides by Ellen </a:t>
            </a:r>
            <a:r>
              <a:rPr lang="en-US" altLang="en-US" sz="1400" dirty="0" err="1">
                <a:latin typeface="Arial" panose="020B0604020202020204" pitchFamily="34" charset="0"/>
                <a:cs typeface="Arial" panose="020B0604020202020204" pitchFamily="34" charset="0"/>
              </a:rPr>
              <a:t>Olshansky</a:t>
            </a:r>
            <a:r>
              <a:rPr lang="en-US" altLang="en-US" sz="1400" dirty="0">
                <a:latin typeface="Arial" panose="020B0604020202020204" pitchFamily="34" charset="0"/>
                <a:cs typeface="Arial" panose="020B0604020202020204" pitchFamily="34" charset="0"/>
              </a:rPr>
              <a:t> </a:t>
            </a:r>
          </a:p>
          <a:p>
            <a:pPr marL="0" lvl="1" eaLnBrk="1" hangingPunct="1"/>
            <a:endParaRPr lang="en-US" altLang="en-US" sz="1400" dirty="0">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Miles, Matthew B., and A. Michael Huberman. 1994. </a:t>
            </a:r>
            <a:r>
              <a:rPr lang="en-US" sz="1400" i="1" dirty="0">
                <a:latin typeface="Arial" panose="020B0604020202020204" pitchFamily="34" charset="0"/>
                <a:cs typeface="Arial" panose="020B0604020202020204" pitchFamily="34" charset="0"/>
              </a:rPr>
              <a:t>Qualitative Data Analysis: A Sourcebook</a:t>
            </a:r>
            <a:r>
              <a:rPr lang="en-US" sz="1400" dirty="0">
                <a:latin typeface="Arial" panose="020B0604020202020204" pitchFamily="34" charset="0"/>
                <a:cs typeface="Arial" panose="020B0604020202020204" pitchFamily="34" charset="0"/>
              </a:rPr>
              <a:t>. Beverly Hills: Sage Publications.</a:t>
            </a:r>
          </a:p>
          <a:p>
            <a:pPr marL="0" indent="0">
              <a:buNone/>
            </a:pPr>
            <a:endParaRPr lang="en-US" sz="1400" baseline="0" dirty="0">
              <a:latin typeface="Arial" panose="020B0604020202020204" pitchFamily="34" charset="0"/>
              <a:cs typeface="Arial" panose="020B0604020202020204" pitchFamily="34" charset="0"/>
            </a:endParaRPr>
          </a:p>
          <a:p>
            <a:pPr marL="0" lvl="1"/>
            <a:r>
              <a:rPr lang="en-US" sz="1400" dirty="0">
                <a:latin typeface="Arial" panose="020B0604020202020204" pitchFamily="34" charset="0"/>
                <a:cs typeface="Arial" panose="020B0604020202020204" pitchFamily="34" charset="0"/>
              </a:rPr>
              <a:t>Webb, Eugene J., Donald T. Campbell, Richard D. Schwartz, and Lee </a:t>
            </a:r>
            <a:r>
              <a:rPr lang="en-US" sz="1400" dirty="0" err="1">
                <a:latin typeface="Arial" panose="020B0604020202020204" pitchFamily="34" charset="0"/>
                <a:cs typeface="Arial" panose="020B0604020202020204" pitchFamily="34" charset="0"/>
              </a:rPr>
              <a:t>Sechrest</a:t>
            </a:r>
            <a:r>
              <a:rPr lang="en-US" sz="1400" dirty="0">
                <a:latin typeface="Arial" panose="020B0604020202020204" pitchFamily="34" charset="0"/>
                <a:cs typeface="Arial" panose="020B0604020202020204" pitchFamily="34" charset="0"/>
              </a:rPr>
              <a:t>. 1966. </a:t>
            </a:r>
            <a:r>
              <a:rPr lang="en-US" sz="1400" i="1" dirty="0">
                <a:latin typeface="Arial" panose="020B0604020202020204" pitchFamily="34" charset="0"/>
                <a:cs typeface="Arial" panose="020B0604020202020204" pitchFamily="34" charset="0"/>
              </a:rPr>
              <a:t>Unobtrusive Measures: Nonreactive Research in the Social Sciences,</a:t>
            </a:r>
            <a:r>
              <a:rPr lang="en-US" sz="1400" dirty="0">
                <a:latin typeface="Arial" panose="020B0604020202020204" pitchFamily="34" charset="0"/>
                <a:cs typeface="Arial" panose="020B0604020202020204" pitchFamily="34" charset="0"/>
              </a:rPr>
              <a:t> Vol. 111. Chicago: Rand McNally.</a:t>
            </a:r>
          </a:p>
          <a:p>
            <a:pPr marL="0" lvl="1" indent="0">
              <a:buNone/>
            </a:pPr>
            <a:endParaRPr lang="en-US" sz="1400" dirty="0">
              <a:latin typeface="Arial" panose="020B0604020202020204" pitchFamily="34" charset="0"/>
              <a:cs typeface="Arial" panose="020B0604020202020204" pitchFamily="34" charset="0"/>
            </a:endParaRPr>
          </a:p>
          <a:p>
            <a:pPr eaLnBrk="1" hangingPunct="1">
              <a:spcBef>
                <a:spcPct val="0"/>
              </a:spcBef>
            </a:pPr>
            <a:endParaRPr lang="en-US" altLang="en-US" sz="1400" dirty="0">
              <a:latin typeface="Arial" panose="020B0604020202020204" pitchFamily="34" charset="0"/>
              <a:cs typeface="Arial" panose="020B0604020202020204" pitchFamily="34" charset="0"/>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E0B356-B2F0-45A1-9A6B-1944CC91A856}" type="slidenum">
              <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938645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What do</a:t>
            </a:r>
            <a:r>
              <a:rPr lang="en-US" sz="1400" baseline="0" dirty="0">
                <a:latin typeface="Arial" panose="020B0604020202020204" pitchFamily="34" charset="0"/>
                <a:cs typeface="Arial" panose="020B0604020202020204" pitchFamily="34" charset="0"/>
              </a:rPr>
              <a:t> you think the most widely used data collection method was from 1950-1975? </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412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https://www.flickr.com/photos/courtneymcgough/3267225383 by Courtney McGough / CC BY-NC-ND 2.0</a:t>
            </a:r>
          </a:p>
          <a:p>
            <a:endParaRPr lang="en-US" dirty="0"/>
          </a:p>
          <a:p>
            <a:r>
              <a:rPr lang="en-US" dirty="0"/>
              <a:t>Case, D. O., &amp; Given, L. S. (2016). Looking for information: A survey of research on information seeking, needs, and </a:t>
            </a:r>
            <a:r>
              <a:rPr lang="en-US" dirty="0" err="1"/>
              <a:t>behaviour</a:t>
            </a:r>
            <a:r>
              <a:rPr lang="en-US" dirty="0"/>
              <a:t>. Bingley, UK: Emerald.</a:t>
            </a:r>
          </a:p>
        </p:txBody>
      </p:sp>
      <p:sp>
        <p:nvSpPr>
          <p:cNvPr id="4" name="Slide Number Placeholder 3"/>
          <p:cNvSpPr>
            <a:spLocks noGrp="1"/>
          </p:cNvSpPr>
          <p:nvPr>
            <p:ph type="sldNum" sz="quarter" idx="10"/>
          </p:nvPr>
        </p:nvSpPr>
        <p:spPr/>
        <p:txBody>
          <a:bodyPr/>
          <a:lstStyle/>
          <a:p>
            <a:fld id="{E004E4AC-89F8-48EF-AA34-F5C5698830B9}" type="slidenum">
              <a:rPr lang="en-US" smtClean="0"/>
              <a:t>15</a:t>
            </a:fld>
            <a:endParaRPr lang="en-US"/>
          </a:p>
        </p:txBody>
      </p:sp>
    </p:spTree>
    <p:extLst>
      <p:ext uri="{BB962C8B-B14F-4D97-AF65-F5344CB8AC3E}">
        <p14:creationId xmlns:p14="http://schemas.microsoft.com/office/powerpoint/2010/main" val="4115194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kern="1200" dirty="0">
                <a:solidFill>
                  <a:schemeClr val="tx1"/>
                </a:solidFill>
                <a:effectLst/>
              </a:rPr>
              <a:t>Image: https://www.flickr.com/photos/stewdean/3801630111 by Stew Dean / CC BY-NC 2.0</a:t>
            </a:r>
          </a:p>
          <a:p>
            <a:endParaRPr lang="en-GB" kern="1200" dirty="0">
              <a:solidFill>
                <a:schemeClr val="tx1"/>
              </a:solidFill>
              <a:effectLst/>
            </a:endParaRPr>
          </a:p>
          <a:p>
            <a:r>
              <a:rPr lang="en-GB" kern="1200" dirty="0" err="1">
                <a:solidFill>
                  <a:schemeClr val="tx1"/>
                </a:solidFill>
                <a:effectLst/>
              </a:rPr>
              <a:t>Matusiak</a:t>
            </a:r>
            <a:r>
              <a:rPr lang="en-GB" kern="1200" dirty="0">
                <a:solidFill>
                  <a:schemeClr val="tx1"/>
                </a:solidFill>
                <a:effectLst/>
              </a:rPr>
              <a:t>, K. K. (2017). Studying information </a:t>
            </a:r>
            <a:r>
              <a:rPr lang="en-GB" kern="1200" dirty="0" err="1">
                <a:solidFill>
                  <a:schemeClr val="tx1"/>
                </a:solidFill>
                <a:effectLst/>
              </a:rPr>
              <a:t>behavior</a:t>
            </a:r>
            <a:r>
              <a:rPr lang="en-GB" kern="1200" dirty="0">
                <a:solidFill>
                  <a:schemeClr val="tx1"/>
                </a:solidFill>
                <a:effectLst/>
              </a:rPr>
              <a:t> of image users: An overview of research methodology in LIS literature, 2004-2015. </a:t>
            </a:r>
            <a:r>
              <a:rPr lang="en-GB" i="1" kern="1200" dirty="0">
                <a:solidFill>
                  <a:schemeClr val="tx1"/>
                </a:solidFill>
                <a:effectLst/>
              </a:rPr>
              <a:t>Library and Information Science Research</a:t>
            </a:r>
            <a:r>
              <a:rPr lang="en-GB" kern="1200" dirty="0">
                <a:solidFill>
                  <a:schemeClr val="tx1"/>
                </a:solidFill>
                <a:effectLst/>
              </a:rPr>
              <a:t> 39 (1), 53–60.</a:t>
            </a:r>
          </a:p>
          <a:p>
            <a:endParaRPr lang="en-GB" kern="1200" dirty="0">
              <a:solidFill>
                <a:schemeClr val="tx1"/>
              </a:solidFill>
              <a:effectLst/>
            </a:endParaRPr>
          </a:p>
          <a:p>
            <a:r>
              <a:rPr lang="en-GB" kern="1200" dirty="0">
                <a:solidFill>
                  <a:schemeClr val="tx1"/>
                </a:solidFill>
                <a:effectLst/>
              </a:rPr>
              <a:t>McKechnie, L. M., Baker, L., Greenwood, M., &amp; Julien, H. (2002). Research method trends in human information behaviour literature. </a:t>
            </a:r>
            <a:r>
              <a:rPr lang="en-GB" i="1" kern="1200" dirty="0">
                <a:solidFill>
                  <a:schemeClr val="tx1"/>
                </a:solidFill>
                <a:effectLst/>
              </a:rPr>
              <a:t>The New Review of Information Behaviour Research: Studies of Information Seeking in Context</a:t>
            </a:r>
            <a:r>
              <a:rPr lang="en-GB" kern="1200" dirty="0">
                <a:solidFill>
                  <a:schemeClr val="tx1"/>
                </a:solidFill>
                <a:effectLst/>
              </a:rPr>
              <a:t> (Proceedings of ISIC 2002), 3, 113-125.</a:t>
            </a:r>
            <a:endParaRPr lang="en-US" dirty="0"/>
          </a:p>
        </p:txBody>
      </p:sp>
      <p:sp>
        <p:nvSpPr>
          <p:cNvPr id="4" name="Slide Number Placeholder 3"/>
          <p:cNvSpPr>
            <a:spLocks noGrp="1"/>
          </p:cNvSpPr>
          <p:nvPr>
            <p:ph type="sldNum" sz="quarter" idx="10"/>
          </p:nvPr>
        </p:nvSpPr>
        <p:spPr/>
        <p:txBody>
          <a:bodyPr/>
          <a:lstStyle/>
          <a:p>
            <a:fld id="{E004E4AC-89F8-48EF-AA34-F5C5698830B9}" type="slidenum">
              <a:rPr lang="en-US" smtClean="0"/>
              <a:t>16</a:t>
            </a:fld>
            <a:endParaRPr lang="en-US"/>
          </a:p>
        </p:txBody>
      </p:sp>
    </p:spTree>
    <p:extLst>
      <p:ext uri="{BB962C8B-B14F-4D97-AF65-F5344CB8AC3E}">
        <p14:creationId xmlns:p14="http://schemas.microsoft.com/office/powerpoint/2010/main" val="3151847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*Note: The figures</a:t>
            </a:r>
            <a:r>
              <a:rPr lang="en-US" sz="1400" baseline="0" dirty="0">
                <a:latin typeface="Arial" panose="020B0604020202020204" pitchFamily="34" charset="0"/>
                <a:cs typeface="Arial" panose="020B0604020202020204" pitchFamily="34" charset="0"/>
              </a:rPr>
              <a:t> add to more than the total number of papers (and the percentages add to more than 100), since a paper may have more than one methodology</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Table (2)</a:t>
            </a:r>
            <a:r>
              <a:rPr lang="en-US" sz="1400" baseline="0" dirty="0">
                <a:latin typeface="Arial" panose="020B0604020202020204" pitchFamily="34" charset="0"/>
                <a:cs typeface="Arial" panose="020B0604020202020204" pitchFamily="34" charset="0"/>
              </a:rPr>
              <a:t> from Powell, 1999</a:t>
            </a:r>
          </a:p>
          <a:p>
            <a:endParaRPr lang="en-US" sz="1400" baseline="0" dirty="0">
              <a:latin typeface="Arial" panose="020B0604020202020204" pitchFamily="34" charset="0"/>
              <a:cs typeface="Arial" panose="020B0604020202020204" pitchFamily="34" charset="0"/>
            </a:endParaRPr>
          </a:p>
          <a:p>
            <a:pPr marL="0" indent="0">
              <a:buNone/>
            </a:pPr>
            <a:r>
              <a:rPr lang="en-US" sz="1400" baseline="0" dirty="0">
                <a:latin typeface="Arial" panose="020B0604020202020204" pitchFamily="34" charset="0"/>
                <a:cs typeface="Arial" panose="020B0604020202020204" pitchFamily="34" charset="0"/>
              </a:rPr>
              <a:t>Powell, R. (1999). Recent Trends in Research: A Methodological </a:t>
            </a:r>
            <a:r>
              <a:rPr lang="en-US" sz="1400" dirty="0">
                <a:latin typeface="Arial" panose="020B0604020202020204" pitchFamily="34" charset="0"/>
                <a:cs typeface="Arial" panose="020B0604020202020204" pitchFamily="34" charset="0"/>
              </a:rPr>
              <a:t>E</a:t>
            </a:r>
            <a:r>
              <a:rPr lang="en-US" sz="1400" baseline="0" dirty="0">
                <a:latin typeface="Arial" panose="020B0604020202020204" pitchFamily="34" charset="0"/>
                <a:cs typeface="Arial" panose="020B0604020202020204" pitchFamily="34" charset="0"/>
              </a:rPr>
              <a:t>ssay. </a:t>
            </a:r>
            <a:r>
              <a:rPr lang="en-US" sz="1400" i="1" baseline="0" dirty="0">
                <a:latin typeface="Arial" panose="020B0604020202020204" pitchFamily="34" charset="0"/>
                <a:cs typeface="Arial" panose="020B0604020202020204" pitchFamily="34" charset="0"/>
              </a:rPr>
              <a:t>Library &amp; Information Science Research</a:t>
            </a:r>
            <a:r>
              <a:rPr lang="en-US" sz="1400" i="1" dirty="0">
                <a:latin typeface="Arial" panose="020B0604020202020204" pitchFamily="34" charset="0"/>
                <a:cs typeface="Arial" panose="020B0604020202020204" pitchFamily="34" charset="0"/>
              </a:rPr>
              <a:t> </a:t>
            </a:r>
            <a:r>
              <a:rPr lang="en-US" sz="1400" i="1" baseline="0" dirty="0">
                <a:latin typeface="Arial" panose="020B0604020202020204" pitchFamily="34" charset="0"/>
                <a:cs typeface="Arial" panose="020B0604020202020204" pitchFamily="34" charset="0"/>
              </a:rPr>
              <a:t>21</a:t>
            </a:r>
            <a:r>
              <a:rPr lang="en-US" sz="1400" dirty="0">
                <a:latin typeface="Arial" panose="020B0604020202020204" pitchFamily="34" charset="0"/>
                <a:cs typeface="Arial" panose="020B0604020202020204" pitchFamily="34" charset="0"/>
              </a:rPr>
              <a:t>(</a:t>
            </a:r>
            <a:r>
              <a:rPr lang="en-US" sz="1400" baseline="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 </a:t>
            </a:r>
            <a:r>
              <a:rPr lang="en-US" sz="1400" baseline="0" dirty="0">
                <a:latin typeface="Arial" panose="020B0604020202020204" pitchFamily="34" charset="0"/>
                <a:cs typeface="Arial" panose="020B0604020202020204" pitchFamily="34" charset="0"/>
              </a:rPr>
              <a:t>91-119.</a:t>
            </a: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221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38138"/>
            <a:ext cx="5486400" cy="3086100"/>
          </a:xfrm>
        </p:spPr>
      </p:sp>
      <p:sp>
        <p:nvSpPr>
          <p:cNvPr id="3" name="Notes Placeholder 2"/>
          <p:cNvSpPr>
            <a:spLocks noGrp="1"/>
          </p:cNvSpPr>
          <p:nvPr>
            <p:ph type="body" idx="1"/>
          </p:nvPr>
        </p:nvSpPr>
        <p:spPr>
          <a:xfrm>
            <a:off x="685800" y="3570111"/>
            <a:ext cx="5486400" cy="5371663"/>
          </a:xfrm>
        </p:spPr>
        <p:txBody>
          <a:bodyPr/>
          <a:lstStyle/>
          <a:p>
            <a:r>
              <a:rPr lang="en-US" sz="1400" b="0" i="0" kern="1200" dirty="0">
                <a:solidFill>
                  <a:schemeClr val="tx1"/>
                </a:solidFill>
                <a:effectLst/>
                <a:latin typeface="Arial" panose="020B0604020202020204" pitchFamily="34" charset="0"/>
                <a:cs typeface="Arial" panose="020B0604020202020204" pitchFamily="34" charset="0"/>
              </a:rPr>
              <a:t>Image: https://www.flickr.com/photos/jaypeg/3658793747 by </a:t>
            </a:r>
            <a:r>
              <a:rPr lang="en-US" sz="1400" b="0" i="0" kern="1200" dirty="0" err="1">
                <a:solidFill>
                  <a:schemeClr val="tx1"/>
                </a:solidFill>
                <a:effectLst/>
                <a:latin typeface="Arial" panose="020B0604020202020204" pitchFamily="34" charset="0"/>
                <a:cs typeface="Arial" panose="020B0604020202020204" pitchFamily="34" charset="0"/>
              </a:rPr>
              <a:t>Jaypeg</a:t>
            </a:r>
            <a:r>
              <a:rPr lang="en-US" sz="1400" b="0" i="0" kern="1200" dirty="0">
                <a:solidFill>
                  <a:schemeClr val="tx1"/>
                </a:solidFill>
                <a:effectLst/>
                <a:latin typeface="Arial" panose="020B0604020202020204" pitchFamily="34" charset="0"/>
                <a:cs typeface="Arial" panose="020B0604020202020204" pitchFamily="34" charset="0"/>
              </a:rPr>
              <a:t> / CC BY-NC 2.0</a:t>
            </a:r>
          </a:p>
          <a:p>
            <a:endParaRPr lang="en-US" sz="1400" b="0" i="0" kern="1200" dirty="0">
              <a:solidFill>
                <a:schemeClr val="tx1"/>
              </a:solidFill>
              <a:effectLst/>
              <a:latin typeface="Arial" panose="020B0604020202020204" pitchFamily="34" charset="0"/>
              <a:cs typeface="Arial" panose="020B0604020202020204" pitchFamily="34" charset="0"/>
            </a:endParaRPr>
          </a:p>
          <a:p>
            <a:r>
              <a:rPr lang="en-US" sz="1400" b="0" i="0" kern="1200" dirty="0">
                <a:solidFill>
                  <a:schemeClr val="tx1"/>
                </a:solidFill>
                <a:effectLst/>
                <a:latin typeface="Arial" panose="020B0604020202020204" pitchFamily="34" charset="0"/>
                <a:cs typeface="Arial" panose="020B0604020202020204" pitchFamily="34" charset="0"/>
              </a:rPr>
              <a:t>“The LIS field is maturing in terms of research method selection and application in that a greater number and wider variety of research methods are used in all the research publications this study examines. All the methods reported in the 1162 scholarly publications in a sense constitute a toolbox of research methods. Scholars are no longer limited to the research methods traditionally applied in LIS explorations (e.g., questionnaire and historical method). Researchers can instead choose research methods from this expanded toolbox according to their study objectives” (Chu, 2015, p. 40). </a:t>
            </a:r>
          </a:p>
          <a:p>
            <a:endParaRPr lang="en-US" sz="1400" b="0" i="0" kern="1200" dirty="0">
              <a:solidFill>
                <a:schemeClr val="tx1"/>
              </a:solidFill>
              <a:effectLst/>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Chu, H. (2015). Research Methods in Library and Information Science: A Content Analysis. </a:t>
            </a:r>
            <a:r>
              <a:rPr lang="en-US" sz="1400" i="1" dirty="0">
                <a:latin typeface="Arial" panose="020B0604020202020204" pitchFamily="34" charset="0"/>
                <a:cs typeface="Arial" panose="020B0604020202020204" pitchFamily="34" charset="0"/>
              </a:rPr>
              <a:t>Library &amp; Information Science Research 37</a:t>
            </a:r>
            <a:r>
              <a:rPr lang="en-US" sz="1400" dirty="0">
                <a:latin typeface="Arial" panose="020B0604020202020204" pitchFamily="34" charset="0"/>
                <a:cs typeface="Arial" panose="020B0604020202020204" pitchFamily="34" charset="0"/>
              </a:rPr>
              <a:t>(1), 36-41.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672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400" b="0" i="0" kern="1200" dirty="0">
                <a:solidFill>
                  <a:schemeClr val="tx1"/>
                </a:solidFill>
                <a:effectLst/>
                <a:latin typeface="Arial" panose="020B0604020202020204" pitchFamily="34" charset="0"/>
                <a:cs typeface="Arial" panose="020B0604020202020204" pitchFamily="34" charset="0"/>
              </a:rPr>
              <a:t>Image: https://www.flickr.com/photos/bull3t/3271752011</a:t>
            </a:r>
          </a:p>
          <a:p>
            <a:endParaRPr lang="en-US" sz="1400" b="0" i="0" kern="1200" dirty="0">
              <a:solidFill>
                <a:schemeClr val="tx1"/>
              </a:solidFill>
              <a:effectLst/>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Chu, H. (2015). Research Methods in Library and Information Science: A Content Analysis. </a:t>
            </a:r>
            <a:r>
              <a:rPr lang="en-US" sz="1400" i="1" dirty="0">
                <a:latin typeface="Arial" panose="020B0604020202020204" pitchFamily="34" charset="0"/>
                <a:cs typeface="Arial" panose="020B0604020202020204" pitchFamily="34" charset="0"/>
              </a:rPr>
              <a:t>Library &amp; Information Science Research 37</a:t>
            </a:r>
            <a:r>
              <a:rPr lang="en-US" sz="1400" dirty="0">
                <a:latin typeface="Arial" panose="020B0604020202020204" pitchFamily="34" charset="0"/>
                <a:cs typeface="Arial" panose="020B0604020202020204" pitchFamily="34" charset="0"/>
              </a:rPr>
              <a:t>(1), 36-41.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221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https://www.flickr.com/photos/jdickert/477633643/ by </a:t>
            </a:r>
            <a:r>
              <a:rPr lang="en-US" dirty="0" err="1"/>
              <a:t>ilovebutter</a:t>
            </a:r>
            <a:r>
              <a:rPr lang="en-US" dirty="0"/>
              <a:t> / CC BY 2.0</a:t>
            </a:r>
          </a:p>
        </p:txBody>
      </p:sp>
      <p:sp>
        <p:nvSpPr>
          <p:cNvPr id="4" name="Slide Number Placeholder 3"/>
          <p:cNvSpPr>
            <a:spLocks noGrp="1"/>
          </p:cNvSpPr>
          <p:nvPr>
            <p:ph type="sldNum" sz="quarter" idx="10"/>
          </p:nvPr>
        </p:nvSpPr>
        <p:spPr/>
        <p:txBody>
          <a:bodyPr/>
          <a:lstStyle/>
          <a:p>
            <a:fld id="{E004E4AC-89F8-48EF-AA34-F5C5698830B9}" type="slidenum">
              <a:rPr lang="en-US" smtClean="0"/>
              <a:t>2</a:t>
            </a:fld>
            <a:endParaRPr lang="en-US"/>
          </a:p>
        </p:txBody>
      </p:sp>
    </p:spTree>
    <p:extLst>
      <p:ext uri="{BB962C8B-B14F-4D97-AF65-F5344CB8AC3E}">
        <p14:creationId xmlns:p14="http://schemas.microsoft.com/office/powerpoint/2010/main" val="1093012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0" i="0" kern="1200" dirty="0">
                <a:solidFill>
                  <a:schemeClr val="tx1"/>
                </a:solidFill>
                <a:effectLst/>
                <a:latin typeface="Arial" panose="020B0604020202020204" pitchFamily="34" charset="0"/>
                <a:cs typeface="Arial" panose="020B0604020202020204" pitchFamily="34" charset="0"/>
              </a:rPr>
              <a:t>Image: https://www.flickr.com/photos/stevendepolo/6752594589 by Steven </a:t>
            </a:r>
            <a:r>
              <a:rPr lang="en-US" sz="1400" b="0" i="0" kern="1200" dirty="0" err="1">
                <a:solidFill>
                  <a:schemeClr val="tx1"/>
                </a:solidFill>
                <a:effectLst/>
                <a:latin typeface="Arial" panose="020B0604020202020204" pitchFamily="34" charset="0"/>
                <a:cs typeface="Arial" panose="020B0604020202020204" pitchFamily="34" charset="0"/>
              </a:rPr>
              <a:t>Depolo</a:t>
            </a:r>
            <a:r>
              <a:rPr lang="en-US" sz="1400" b="0" i="0" kern="1200" dirty="0">
                <a:solidFill>
                  <a:schemeClr val="tx1"/>
                </a:solidFill>
                <a:effectLst/>
                <a:latin typeface="Arial" panose="020B0604020202020204" pitchFamily="34" charset="0"/>
                <a:cs typeface="Arial" panose="020B0604020202020204" pitchFamily="34" charset="0"/>
              </a:rPr>
              <a:t> / CC BY 2.0</a:t>
            </a:r>
          </a:p>
          <a:p>
            <a:endParaRPr lang="en-US" sz="1400" b="0" i="0" kern="1200" dirty="0">
              <a:solidFill>
                <a:schemeClr val="tx1"/>
              </a:solidFill>
              <a:effectLst/>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Chu, H. (2015). Research Methods in Library and Information Science: A Content Analysis. </a:t>
            </a:r>
            <a:r>
              <a:rPr lang="en-US" sz="1400" i="1" dirty="0">
                <a:latin typeface="Arial" panose="020B0604020202020204" pitchFamily="34" charset="0"/>
                <a:cs typeface="Arial" panose="020B0604020202020204" pitchFamily="34" charset="0"/>
              </a:rPr>
              <a:t>Library &amp; Information Science Research 37</a:t>
            </a:r>
            <a:r>
              <a:rPr lang="en-US" sz="1400" dirty="0">
                <a:latin typeface="Arial" panose="020B0604020202020204" pitchFamily="34" charset="0"/>
                <a:cs typeface="Arial" panose="020B0604020202020204" pitchFamily="34" charset="0"/>
              </a:rPr>
              <a:t>(1), 36-41.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564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122238"/>
            <a:ext cx="5397500" cy="3036887"/>
          </a:xfrm>
        </p:spPr>
      </p:sp>
      <p:sp>
        <p:nvSpPr>
          <p:cNvPr id="3" name="Notes Placeholder 2"/>
          <p:cNvSpPr>
            <a:spLocks noGrp="1"/>
          </p:cNvSpPr>
          <p:nvPr>
            <p:ph type="body" idx="1"/>
          </p:nvPr>
        </p:nvSpPr>
        <p:spPr>
          <a:xfrm>
            <a:off x="773113" y="3360985"/>
            <a:ext cx="5397500" cy="5323700"/>
          </a:xfrm>
        </p:spPr>
        <p:txBody>
          <a:bodyPr>
            <a:normAutofit lnSpcReduction="10000"/>
          </a:bodyPr>
          <a:lstStyle/>
          <a:p>
            <a:r>
              <a:rPr lang="en-US" sz="1500" b="0" i="0" kern="1200" dirty="0">
                <a:solidFill>
                  <a:schemeClr val="tx1"/>
                </a:solidFill>
                <a:effectLst/>
                <a:latin typeface="Arial" panose="020B0604020202020204" pitchFamily="34" charset="0"/>
                <a:cs typeface="Arial" panose="020B0604020202020204" pitchFamily="34" charset="0"/>
              </a:rPr>
              <a:t>**used in primary research articles</a:t>
            </a:r>
          </a:p>
          <a:p>
            <a:endParaRPr lang="en-US" sz="1500" b="0" i="0" kern="1200" dirty="0">
              <a:solidFill>
                <a:schemeClr val="tx1"/>
              </a:solidFill>
              <a:effectLst/>
              <a:latin typeface="Arial" panose="020B0604020202020204" pitchFamily="34" charset="0"/>
              <a:cs typeface="Arial" panose="020B0604020202020204" pitchFamily="34" charset="0"/>
            </a:endParaRPr>
          </a:p>
          <a:p>
            <a:r>
              <a:rPr lang="en-US" sz="1500" b="0" i="0" kern="1200" dirty="0">
                <a:solidFill>
                  <a:schemeClr val="tx1"/>
                </a:solidFill>
                <a:effectLst/>
                <a:latin typeface="Arial" panose="020B0604020202020204" pitchFamily="34" charset="0"/>
                <a:cs typeface="Arial" panose="020B0604020202020204" pitchFamily="34" charset="0"/>
              </a:rPr>
              <a:t>Questionnaire:</a:t>
            </a:r>
            <a:r>
              <a:rPr lang="en-US" sz="1500" b="0" i="0" kern="1200" baseline="0" dirty="0">
                <a:solidFill>
                  <a:schemeClr val="tx1"/>
                </a:solidFill>
                <a:effectLst/>
                <a:latin typeface="Arial" panose="020B0604020202020204" pitchFamily="34" charset="0"/>
                <a:cs typeface="Arial" panose="020B0604020202020204" pitchFamily="34" charset="0"/>
              </a:rPr>
              <a:t> a </a:t>
            </a:r>
            <a:r>
              <a:rPr lang="en-US" sz="1500" b="0" i="0" kern="1200" dirty="0">
                <a:solidFill>
                  <a:schemeClr val="tx1"/>
                </a:solidFill>
                <a:effectLst/>
                <a:latin typeface="Arial" panose="020B0604020202020204" pitchFamily="34" charset="0"/>
                <a:cs typeface="Arial" panose="020B0604020202020204" pitchFamily="34" charset="0"/>
              </a:rPr>
              <a:t>standard survey questionnaire, 47.6</a:t>
            </a:r>
          </a:p>
          <a:p>
            <a:r>
              <a:rPr lang="en-US" sz="1500" b="0" i="0" kern="1200" dirty="0">
                <a:solidFill>
                  <a:schemeClr val="tx1"/>
                </a:solidFill>
                <a:effectLst/>
                <a:latin typeface="Arial" panose="020B0604020202020204" pitchFamily="34" charset="0"/>
                <a:cs typeface="Arial" panose="020B0604020202020204" pitchFamily="34" charset="0"/>
              </a:rPr>
              <a:t>A test or quiz in the questionnaire</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format, usually used in experimental</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or quasi-experimental deign,</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2.6</a:t>
            </a:r>
          </a:p>
          <a:p>
            <a:r>
              <a:rPr lang="en-US" sz="1500" b="0" i="0" kern="1200" dirty="0">
                <a:solidFill>
                  <a:schemeClr val="tx1"/>
                </a:solidFill>
                <a:effectLst/>
                <a:latin typeface="Arial" panose="020B0604020202020204" pitchFamily="34" charset="0"/>
                <a:cs typeface="Arial" panose="020B0604020202020204" pitchFamily="34" charset="0"/>
              </a:rPr>
              <a:t>Diary, a type of self-administered</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questionnaire often used to record</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frequent or contemporaneous events</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or experiences,</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0.6</a:t>
            </a:r>
          </a:p>
          <a:p>
            <a:r>
              <a:rPr lang="en-US" sz="1500" b="0" i="0" kern="1200" dirty="0">
                <a:solidFill>
                  <a:schemeClr val="tx1"/>
                </a:solidFill>
                <a:effectLst/>
                <a:latin typeface="Arial" panose="020B0604020202020204" pitchFamily="34" charset="0"/>
                <a:cs typeface="Arial" panose="020B0604020202020204" pitchFamily="34" charset="0"/>
              </a:rPr>
              <a:t>Content analysis, 27.2</a:t>
            </a:r>
          </a:p>
          <a:p>
            <a:r>
              <a:rPr lang="en-US" sz="1500" b="0" i="0" kern="1200" dirty="0">
                <a:solidFill>
                  <a:schemeClr val="tx1"/>
                </a:solidFill>
                <a:effectLst/>
                <a:latin typeface="Arial" panose="020B0604020202020204" pitchFamily="34" charset="0"/>
                <a:cs typeface="Arial" panose="020B0604020202020204" pitchFamily="34" charset="0"/>
              </a:rPr>
              <a:t>Semi-structured or in-depth interview, 14.0</a:t>
            </a:r>
          </a:p>
          <a:p>
            <a:r>
              <a:rPr lang="en-US" sz="1500" b="0" i="0" kern="1200" dirty="0">
                <a:solidFill>
                  <a:schemeClr val="tx1"/>
                </a:solidFill>
                <a:effectLst/>
                <a:latin typeface="Arial" panose="020B0604020202020204" pitchFamily="34" charset="0"/>
                <a:cs typeface="Arial" panose="020B0604020202020204" pitchFamily="34" charset="0"/>
              </a:rPr>
              <a:t>Analysis of existing statistics (e.g. results from</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previous surveys, or circulation statistics)</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6.6</a:t>
            </a:r>
          </a:p>
          <a:p>
            <a:r>
              <a:rPr lang="en-US" sz="1500" b="0" i="0" kern="1200" dirty="0">
                <a:solidFill>
                  <a:schemeClr val="tx1"/>
                </a:solidFill>
                <a:effectLst/>
                <a:latin typeface="Arial" panose="020B0604020202020204" pitchFamily="34" charset="0"/>
                <a:cs typeface="Arial" panose="020B0604020202020204" pitchFamily="34" charset="0"/>
              </a:rPr>
              <a:t>Citation analysis, 6.3</a:t>
            </a:r>
          </a:p>
          <a:p>
            <a:r>
              <a:rPr lang="en-US" sz="1500" b="0" i="0" kern="1200" dirty="0">
                <a:solidFill>
                  <a:schemeClr val="tx1"/>
                </a:solidFill>
                <a:effectLst/>
                <a:latin typeface="Arial" panose="020B0604020202020204" pitchFamily="34" charset="0"/>
                <a:cs typeface="Arial" panose="020B0604020202020204" pitchFamily="34" charset="0"/>
              </a:rPr>
              <a:t>Focus group interview, 5.7</a:t>
            </a:r>
          </a:p>
          <a:p>
            <a:r>
              <a:rPr lang="en-US" sz="1500" b="0" i="0" kern="1200" dirty="0">
                <a:solidFill>
                  <a:schemeClr val="tx1"/>
                </a:solidFill>
                <a:effectLst/>
                <a:latin typeface="Arial" panose="020B0604020202020204" pitchFamily="34" charset="0"/>
                <a:cs typeface="Arial" panose="020B0604020202020204" pitchFamily="34" charset="0"/>
              </a:rPr>
              <a:t>Observation, including both quantitative and</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qualitative observation,</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4.3</a:t>
            </a:r>
          </a:p>
          <a:p>
            <a:r>
              <a:rPr lang="en-US" sz="1500" b="0" i="0" kern="1200" dirty="0">
                <a:solidFill>
                  <a:schemeClr val="tx1"/>
                </a:solidFill>
                <a:effectLst/>
                <a:latin typeface="Arial" panose="020B0604020202020204" pitchFamily="34" charset="0"/>
                <a:cs typeface="Arial" panose="020B0604020202020204" pitchFamily="34" charset="0"/>
              </a:rPr>
              <a:t>Log analysis, 3.4</a:t>
            </a:r>
          </a:p>
          <a:p>
            <a:r>
              <a:rPr lang="en-US" sz="1500" b="0" i="0" kern="1200" dirty="0">
                <a:solidFill>
                  <a:schemeClr val="tx1"/>
                </a:solidFill>
                <a:effectLst/>
                <a:latin typeface="Arial" panose="020B0604020202020204" pitchFamily="34" charset="0"/>
                <a:cs typeface="Arial" panose="020B0604020202020204" pitchFamily="34" charset="0"/>
              </a:rPr>
              <a:t>Task analysis — the analysis of the completion</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of search tasks,</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2.9</a:t>
            </a:r>
          </a:p>
          <a:p>
            <a:endParaRPr lang="en-US" sz="1500" b="0" i="0" kern="1200" dirty="0">
              <a:solidFill>
                <a:schemeClr val="tx1"/>
              </a:solidFill>
              <a:effectLst/>
              <a:latin typeface="Arial" panose="020B0604020202020204" pitchFamily="34" charset="0"/>
              <a:cs typeface="Arial" panose="020B0604020202020204" pitchFamily="34" charset="0"/>
            </a:endParaRPr>
          </a:p>
          <a:p>
            <a:pPr marL="0" indent="0">
              <a:buNone/>
            </a:pPr>
            <a:r>
              <a:rPr lang="en-US" sz="1500" dirty="0">
                <a:latin typeface="Arial" panose="020B0604020202020204" pitchFamily="34" charset="0"/>
                <a:cs typeface="Arial" panose="020B0604020202020204" pitchFamily="34" charset="0"/>
              </a:rPr>
              <a:t>Luo, L., &amp; McKinney, M. (2015). JAL in the Past Decade: A Comprehensive Analysis of Academic Library Research. </a:t>
            </a:r>
            <a:r>
              <a:rPr lang="en-US" sz="1500" i="1" dirty="0">
                <a:latin typeface="Arial" panose="020B0604020202020204" pitchFamily="34" charset="0"/>
                <a:cs typeface="Arial" panose="020B0604020202020204" pitchFamily="34" charset="0"/>
              </a:rPr>
              <a:t>The Journal of Academic Librarianship 41</a:t>
            </a:r>
            <a:r>
              <a:rPr lang="en-US" sz="1500" dirty="0">
                <a:latin typeface="Arial" panose="020B0604020202020204" pitchFamily="34" charset="0"/>
                <a:cs typeface="Arial" panose="020B0604020202020204" pitchFamily="34" charset="0"/>
              </a:rPr>
              <a:t>(2),123-129.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903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Methodology of articles published in top LIS research journals, as determined by analysis of article abstracts.</a:t>
            </a:r>
          </a:p>
          <a:p>
            <a:endParaRPr lang="en-US" dirty="0"/>
          </a:p>
          <a:p>
            <a:r>
              <a:rPr lang="en-US" dirty="0" err="1"/>
              <a:t>Jasiewicz</a:t>
            </a:r>
            <a:r>
              <a:rPr lang="en-US" dirty="0"/>
              <a:t>, J. (In Press). Social science research methods in library science between 2010 and 2015. A bibliometric analysis. </a:t>
            </a:r>
          </a:p>
        </p:txBody>
      </p:sp>
      <p:sp>
        <p:nvSpPr>
          <p:cNvPr id="4" name="Slide Number Placeholder 3"/>
          <p:cNvSpPr>
            <a:spLocks noGrp="1"/>
          </p:cNvSpPr>
          <p:nvPr>
            <p:ph type="sldNum" sz="quarter" idx="10"/>
          </p:nvPr>
        </p:nvSpPr>
        <p:spPr/>
        <p:txBody>
          <a:bodyPr/>
          <a:lstStyle/>
          <a:p>
            <a:fld id="{E004E4AC-89F8-48EF-AA34-F5C5698830B9}" type="slidenum">
              <a:rPr lang="en-US" smtClean="0"/>
              <a:t>22</a:t>
            </a:fld>
            <a:endParaRPr lang="en-US"/>
          </a:p>
        </p:txBody>
      </p:sp>
    </p:spTree>
    <p:extLst>
      <p:ext uri="{BB962C8B-B14F-4D97-AF65-F5344CB8AC3E}">
        <p14:creationId xmlns:p14="http://schemas.microsoft.com/office/powerpoint/2010/main" val="1109752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https://www.flickr.com/photos/howzey/7386743932 by Paul / CC BY-NC-ND 2.0</a:t>
            </a:r>
          </a:p>
          <a:p>
            <a:endParaRPr lang="en-US" dirty="0"/>
          </a:p>
          <a:p>
            <a:r>
              <a:rPr lang="en-US" dirty="0"/>
              <a:t>Methodology of articles published in top LIS research journals, as determined by analysis of article abstracts.</a:t>
            </a:r>
          </a:p>
          <a:p>
            <a:endParaRPr lang="en-US" dirty="0"/>
          </a:p>
          <a:p>
            <a:r>
              <a:rPr lang="en-US" dirty="0" err="1"/>
              <a:t>Jasiewicz</a:t>
            </a:r>
            <a:r>
              <a:rPr lang="en-US" dirty="0"/>
              <a:t>, J. (In Press). Social science research methods in library science between 2010 and 2015. A bibliometric analysis. </a:t>
            </a:r>
          </a:p>
          <a:p>
            <a:endParaRPr lang="en-US" dirty="0"/>
          </a:p>
        </p:txBody>
      </p:sp>
      <p:sp>
        <p:nvSpPr>
          <p:cNvPr id="4" name="Slide Number Placeholder 3"/>
          <p:cNvSpPr>
            <a:spLocks noGrp="1"/>
          </p:cNvSpPr>
          <p:nvPr>
            <p:ph type="sldNum" sz="quarter" idx="10"/>
          </p:nvPr>
        </p:nvSpPr>
        <p:spPr/>
        <p:txBody>
          <a:bodyPr/>
          <a:lstStyle/>
          <a:p>
            <a:fld id="{E004E4AC-89F8-48EF-AA34-F5C5698830B9}" type="slidenum">
              <a:rPr lang="en-US" smtClean="0"/>
              <a:t>23</a:t>
            </a:fld>
            <a:endParaRPr lang="en-US"/>
          </a:p>
        </p:txBody>
      </p:sp>
    </p:spTree>
    <p:extLst>
      <p:ext uri="{BB962C8B-B14F-4D97-AF65-F5344CB8AC3E}">
        <p14:creationId xmlns:p14="http://schemas.microsoft.com/office/powerpoint/2010/main" val="3871251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96900"/>
            <a:ext cx="5486400" cy="3086100"/>
          </a:xfrm>
        </p:spPr>
      </p:sp>
      <p:sp>
        <p:nvSpPr>
          <p:cNvPr id="3" name="Notes Placeholder 2"/>
          <p:cNvSpPr>
            <a:spLocks noGrp="1"/>
          </p:cNvSpPr>
          <p:nvPr>
            <p:ph type="body" idx="1"/>
          </p:nvPr>
        </p:nvSpPr>
        <p:spPr>
          <a:xfrm>
            <a:off x="524256" y="3888189"/>
            <a:ext cx="5888736" cy="4796496"/>
          </a:xfrm>
        </p:spPr>
        <p:txBody>
          <a:bodyPr>
            <a:noAutofit/>
          </a:bodyPr>
          <a:lstStyle/>
          <a:p>
            <a:r>
              <a:rPr lang="en-US" b="0" i="0" kern="1200" dirty="0">
                <a:solidFill>
                  <a:schemeClr val="tx1"/>
                </a:solidFill>
                <a:effectLst/>
                <a:latin typeface="Arial" panose="020B0604020202020204" pitchFamily="34" charset="0"/>
                <a:cs typeface="Arial" panose="020B0604020202020204" pitchFamily="34" charset="0"/>
              </a:rPr>
              <a:t>Image: https://www.flickr.com/photos/hdaparis/11288970914 by Hugh Dutton </a:t>
            </a:r>
            <a:r>
              <a:rPr lang="en-US" b="0" i="0" kern="1200" dirty="0" err="1">
                <a:solidFill>
                  <a:schemeClr val="tx1"/>
                </a:solidFill>
                <a:effectLst/>
                <a:latin typeface="Arial" panose="020B0604020202020204" pitchFamily="34" charset="0"/>
                <a:cs typeface="Arial" panose="020B0604020202020204" pitchFamily="34" charset="0"/>
              </a:rPr>
              <a:t>Associes</a:t>
            </a:r>
            <a:r>
              <a:rPr lang="en-US" b="0" i="0" kern="1200" dirty="0">
                <a:solidFill>
                  <a:schemeClr val="tx1"/>
                </a:solidFill>
                <a:effectLst/>
                <a:latin typeface="Arial" panose="020B0604020202020204" pitchFamily="34" charset="0"/>
                <a:cs typeface="Arial" panose="020B0604020202020204" pitchFamily="34" charset="0"/>
              </a:rPr>
              <a:t> / CC BY-NC-ND 2.0</a:t>
            </a:r>
          </a:p>
          <a:p>
            <a:endParaRPr lang="en-US" b="0" i="0" kern="1200" dirty="0">
              <a:solidFill>
                <a:schemeClr val="tx1"/>
              </a:solidFill>
              <a:effectLst/>
              <a:latin typeface="Arial" panose="020B0604020202020204" pitchFamily="34" charset="0"/>
              <a:cs typeface="Arial" panose="020B0604020202020204" pitchFamily="34" charset="0"/>
            </a:endParaRPr>
          </a:p>
          <a:p>
            <a:pPr marL="465138" lvl="0" indent="-465138">
              <a:spcBef>
                <a:spcPct val="20000"/>
              </a:spcBef>
              <a:defRPr/>
            </a:pPr>
            <a:r>
              <a:rPr lang="en-US" kern="1200" dirty="0" err="1">
                <a:solidFill>
                  <a:schemeClr val="tx1"/>
                </a:solidFill>
                <a:latin typeface="Arial" panose="020B0604020202020204" pitchFamily="34" charset="0"/>
                <a:ea typeface="Open Sans" pitchFamily="34" charset="0"/>
                <a:cs typeface="Arial" panose="020B0604020202020204" pitchFamily="34" charset="0"/>
              </a:rPr>
              <a:t>Greifeneder</a:t>
            </a:r>
            <a:r>
              <a:rPr lang="en-US" kern="1200" dirty="0">
                <a:solidFill>
                  <a:schemeClr val="tx1"/>
                </a:solidFill>
                <a:latin typeface="Arial" panose="020B0604020202020204" pitchFamily="34" charset="0"/>
                <a:ea typeface="Open Sans" pitchFamily="34" charset="0"/>
                <a:cs typeface="Arial" panose="020B0604020202020204" pitchFamily="34" charset="0"/>
              </a:rPr>
              <a:t>, E. (2014). Trends in information </a:t>
            </a:r>
            <a:r>
              <a:rPr lang="en-US" kern="1200" dirty="0" err="1">
                <a:solidFill>
                  <a:schemeClr val="tx1"/>
                </a:solidFill>
                <a:latin typeface="Arial" panose="020B0604020202020204" pitchFamily="34" charset="0"/>
                <a:ea typeface="Open Sans" pitchFamily="34" charset="0"/>
                <a:cs typeface="Arial" panose="020B0604020202020204" pitchFamily="34" charset="0"/>
              </a:rPr>
              <a:t>behaviour</a:t>
            </a:r>
            <a:r>
              <a:rPr lang="en-US" kern="1200" dirty="0">
                <a:solidFill>
                  <a:schemeClr val="tx1"/>
                </a:solidFill>
                <a:latin typeface="Arial" panose="020B0604020202020204" pitchFamily="34" charset="0"/>
                <a:ea typeface="Open Sans" pitchFamily="34" charset="0"/>
                <a:cs typeface="Arial" panose="020B0604020202020204" pitchFamily="34" charset="0"/>
              </a:rPr>
              <a:t> research. In </a:t>
            </a:r>
            <a:r>
              <a:rPr lang="en-US" i="1" kern="1200" dirty="0">
                <a:solidFill>
                  <a:schemeClr val="tx1"/>
                </a:solidFill>
                <a:latin typeface="Arial" panose="020B0604020202020204" pitchFamily="34" charset="0"/>
                <a:ea typeface="Open Sans" pitchFamily="34" charset="0"/>
                <a:cs typeface="Arial" panose="020B0604020202020204" pitchFamily="34" charset="0"/>
              </a:rPr>
              <a:t>Proceedings of ISIC, the Information </a:t>
            </a:r>
            <a:r>
              <a:rPr lang="en-US" i="1" kern="1200" dirty="0" err="1">
                <a:solidFill>
                  <a:schemeClr val="tx1"/>
                </a:solidFill>
                <a:latin typeface="Arial" panose="020B0604020202020204" pitchFamily="34" charset="0"/>
                <a:ea typeface="Open Sans" pitchFamily="34" charset="0"/>
                <a:cs typeface="Arial" panose="020B0604020202020204" pitchFamily="34" charset="0"/>
              </a:rPr>
              <a:t>Behaviour</a:t>
            </a:r>
            <a:r>
              <a:rPr lang="en-US" i="1" kern="1200" dirty="0">
                <a:solidFill>
                  <a:schemeClr val="tx1"/>
                </a:solidFill>
                <a:latin typeface="Arial" panose="020B0604020202020204" pitchFamily="34" charset="0"/>
                <a:ea typeface="Open Sans" pitchFamily="34" charset="0"/>
                <a:cs typeface="Arial" panose="020B0604020202020204" pitchFamily="34" charset="0"/>
              </a:rPr>
              <a:t> Conference, Leeds, 2-5 September, 2014: Part 1</a:t>
            </a:r>
            <a:r>
              <a:rPr lang="en-US" kern="1200" dirty="0">
                <a:solidFill>
                  <a:schemeClr val="tx1"/>
                </a:solidFill>
                <a:latin typeface="Arial" panose="020B0604020202020204" pitchFamily="34" charset="0"/>
                <a:ea typeface="Open Sans" pitchFamily="34" charset="0"/>
                <a:cs typeface="Arial" panose="020B0604020202020204" pitchFamily="34" charset="0"/>
              </a:rPr>
              <a:t>. </a:t>
            </a:r>
            <a:r>
              <a:rPr lang="en-US" kern="1200" dirty="0">
                <a:solidFill>
                  <a:schemeClr val="tx1"/>
                </a:solidFill>
                <a:latin typeface="Arial" panose="020B0604020202020204" pitchFamily="34" charset="0"/>
                <a:ea typeface="Open Sans" pitchFamily="34" charset="0"/>
                <a:cs typeface="Arial" panose="020B0604020202020204" pitchFamily="34" charset="0"/>
                <a:hlinkClick r:id="rId3"/>
              </a:rPr>
              <a:t>http://InformationR.net/ir/19-4/isic/isic13.html</a:t>
            </a:r>
            <a:endParaRPr lang="en-US" kern="1200" dirty="0">
              <a:solidFill>
                <a:schemeClr val="tx1"/>
              </a:solidFill>
              <a:latin typeface="Arial" panose="020B0604020202020204" pitchFamily="34" charset="0"/>
              <a:ea typeface="Open Sans" pitchFamily="34" charset="0"/>
              <a:cs typeface="Arial" panose="020B0604020202020204" pitchFamily="34" charset="0"/>
            </a:endParaRPr>
          </a:p>
          <a:p>
            <a:endParaRPr lang="en-US" b="0" i="0" kern="1200" dirty="0">
              <a:solidFill>
                <a:schemeClr val="tx1"/>
              </a:solidFill>
              <a:effectLst/>
              <a:latin typeface="Arial" panose="020B0604020202020204" pitchFamily="34" charset="0"/>
              <a:cs typeface="Arial" panose="020B0604020202020204" pitchFamily="34" charset="0"/>
            </a:endParaRPr>
          </a:p>
          <a:p>
            <a:r>
              <a:rPr lang="en-US" b="0" i="0" kern="1200" dirty="0">
                <a:solidFill>
                  <a:schemeClr val="tx1"/>
                </a:solidFill>
                <a:effectLst/>
                <a:latin typeface="Arial" panose="020B0604020202020204" pitchFamily="34" charset="0"/>
                <a:cs typeface="Arial" panose="020B0604020202020204" pitchFamily="34" charset="0"/>
              </a:rPr>
              <a:t>“Forty-five percent of all studies in the sample applied a mixed-method approach.” </a:t>
            </a:r>
          </a:p>
          <a:p>
            <a:endParaRPr lang="en-US" b="0" i="0" kern="1200" dirty="0">
              <a:solidFill>
                <a:schemeClr val="tx1"/>
              </a:solidFill>
              <a:effectLst/>
              <a:latin typeface="Arial" panose="020B0604020202020204" pitchFamily="34" charset="0"/>
              <a:cs typeface="Arial" panose="020B0604020202020204" pitchFamily="34" charset="0"/>
            </a:endParaRPr>
          </a:p>
          <a:p>
            <a:r>
              <a:rPr lang="en-US" b="0" i="0" kern="1200" dirty="0">
                <a:solidFill>
                  <a:schemeClr val="tx1"/>
                </a:solidFill>
                <a:effectLst/>
                <a:latin typeface="Arial" panose="020B0604020202020204" pitchFamily="34" charset="0"/>
                <a:cs typeface="Arial" panose="020B0604020202020204" pitchFamily="34" charset="0"/>
              </a:rPr>
              <a:t>“Only 11 studies (7%) combined more than two methods. 69% of mixed-method approaches were a qualitative-qualitative combination and 31% were a quantitative-qualitative combination. Not a single study combined a quantitative with another quantitative method.”</a:t>
            </a:r>
          </a:p>
          <a:p>
            <a:endParaRPr lang="en-US" b="0" i="0" kern="1200" dirty="0">
              <a:solidFill>
                <a:schemeClr val="tx1"/>
              </a:solidFill>
              <a:effectLst/>
              <a:latin typeface="Arial" panose="020B0604020202020204" pitchFamily="34" charset="0"/>
              <a:cs typeface="Arial" panose="020B0604020202020204" pitchFamily="34" charset="0"/>
            </a:endParaRPr>
          </a:p>
          <a:p>
            <a:r>
              <a:rPr lang="en-US" b="0" i="0" kern="1200" dirty="0">
                <a:solidFill>
                  <a:schemeClr val="tx1"/>
                </a:solidFill>
                <a:effectLst/>
                <a:latin typeface="Arial" panose="020B0604020202020204" pitchFamily="34" charset="0"/>
                <a:cs typeface="Arial" panose="020B0604020202020204" pitchFamily="34" charset="0"/>
              </a:rPr>
              <a:t>“Interviews, surveys and content analyses were the most frequently used methods in the last years. It was also obvious that traditional qualitative research, making use of interviews, observations, focus groups or diaries (marked in blue in figure 1) still dominate information </a:t>
            </a:r>
            <a:r>
              <a:rPr lang="en-US" b="0" i="0" kern="1200" dirty="0" err="1">
                <a:solidFill>
                  <a:schemeClr val="tx1"/>
                </a:solidFill>
                <a:effectLst/>
                <a:latin typeface="Arial" panose="020B0604020202020204" pitchFamily="34" charset="0"/>
                <a:cs typeface="Arial" panose="020B0604020202020204" pitchFamily="34" charset="0"/>
              </a:rPr>
              <a:t>behaviour</a:t>
            </a:r>
            <a:r>
              <a:rPr lang="en-US" b="0" i="0" kern="1200" dirty="0">
                <a:solidFill>
                  <a:schemeClr val="tx1"/>
                </a:solidFill>
                <a:effectLst/>
                <a:latin typeface="Arial" panose="020B0604020202020204" pitchFamily="34" charset="0"/>
                <a:cs typeface="Arial" panose="020B0604020202020204" pitchFamily="34" charset="0"/>
              </a:rPr>
              <a:t> research. Anderson's expectation that these methods will vanish was clearly proven wrong.”</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24</a:t>
            </a:fld>
            <a:endParaRPr lang="en-US"/>
          </a:p>
        </p:txBody>
      </p:sp>
    </p:spTree>
    <p:extLst>
      <p:ext uri="{BB962C8B-B14F-4D97-AF65-F5344CB8AC3E}">
        <p14:creationId xmlns:p14="http://schemas.microsoft.com/office/powerpoint/2010/main" val="1115750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41300"/>
            <a:ext cx="5486400" cy="3086100"/>
          </a:xfrm>
        </p:spPr>
      </p:sp>
      <p:sp>
        <p:nvSpPr>
          <p:cNvPr id="3" name="Notes Placeholder 2"/>
          <p:cNvSpPr>
            <a:spLocks noGrp="1"/>
          </p:cNvSpPr>
          <p:nvPr>
            <p:ph type="body" idx="1"/>
          </p:nvPr>
        </p:nvSpPr>
        <p:spPr>
          <a:xfrm>
            <a:off x="451104" y="3499104"/>
            <a:ext cx="6193536" cy="5185581"/>
          </a:xfrm>
        </p:spPr>
        <p:txBody>
          <a:bodyPr/>
          <a:lstStyle/>
          <a:p>
            <a:r>
              <a:rPr lang="en-US" b="0" i="0" kern="1200" dirty="0">
                <a:solidFill>
                  <a:schemeClr val="tx1"/>
                </a:solidFill>
                <a:effectLst/>
                <a:latin typeface="Arial" panose="020B0604020202020204" pitchFamily="34" charset="0"/>
                <a:cs typeface="Arial" panose="020B0604020202020204" pitchFamily="34" charset="0"/>
              </a:rPr>
              <a:t>Image: </a:t>
            </a:r>
            <a:r>
              <a:rPr lang="en-US" dirty="0">
                <a:latin typeface="Arial" panose="020B0604020202020204" pitchFamily="34" charset="0"/>
                <a:cs typeface="Arial" panose="020B0604020202020204" pitchFamily="34" charset="0"/>
              </a:rPr>
              <a:t>https://www.flickr.com/photos/ikhlasulamal/4538617347 by </a:t>
            </a:r>
            <a:r>
              <a:rPr lang="en-US" dirty="0" err="1">
                <a:latin typeface="Arial" panose="020B0604020202020204" pitchFamily="34" charset="0"/>
                <a:cs typeface="Arial" panose="020B0604020202020204" pitchFamily="34" charset="0"/>
              </a:rPr>
              <a:t>Ikhlasul</a:t>
            </a:r>
            <a:r>
              <a:rPr lang="en-US" dirty="0">
                <a:latin typeface="Arial" panose="020B0604020202020204" pitchFamily="34" charset="0"/>
                <a:cs typeface="Arial" panose="020B0604020202020204" pitchFamily="34" charset="0"/>
              </a:rPr>
              <a:t> Amal / CC BY-NC 2.0</a:t>
            </a:r>
            <a:endParaRPr lang="en-US" b="0" i="0" kern="1200" dirty="0">
              <a:solidFill>
                <a:schemeClr val="tx1"/>
              </a:solidFill>
              <a:effectLst/>
              <a:latin typeface="Arial" panose="020B0604020202020204" pitchFamily="34" charset="0"/>
              <a:cs typeface="Arial" panose="020B0604020202020204" pitchFamily="34" charset="0"/>
            </a:endParaRPr>
          </a:p>
          <a:p>
            <a:endParaRPr lang="en-US" b="0" i="0" kern="1200" dirty="0">
              <a:solidFill>
                <a:schemeClr val="tx1"/>
              </a:solidFill>
              <a:effectLst/>
              <a:latin typeface="Arial" panose="020B0604020202020204" pitchFamily="34" charset="0"/>
              <a:cs typeface="Arial" panose="020B0604020202020204" pitchFamily="34" charset="0"/>
            </a:endParaRPr>
          </a:p>
          <a:p>
            <a:pPr marL="465138" lvl="0" indent="-465138">
              <a:spcBef>
                <a:spcPct val="20000"/>
              </a:spcBef>
              <a:defRPr/>
            </a:pPr>
            <a:r>
              <a:rPr lang="en-US" kern="1200" dirty="0" err="1">
                <a:solidFill>
                  <a:schemeClr val="tx1"/>
                </a:solidFill>
                <a:latin typeface="Arial" panose="020B0604020202020204" pitchFamily="34" charset="0"/>
                <a:ea typeface="Open Sans" pitchFamily="34" charset="0"/>
                <a:cs typeface="Arial" panose="020B0604020202020204" pitchFamily="34" charset="0"/>
              </a:rPr>
              <a:t>Greifeneder</a:t>
            </a:r>
            <a:r>
              <a:rPr lang="en-US" kern="1200" dirty="0">
                <a:solidFill>
                  <a:schemeClr val="tx1"/>
                </a:solidFill>
                <a:latin typeface="Arial" panose="020B0604020202020204" pitchFamily="34" charset="0"/>
                <a:ea typeface="Open Sans" pitchFamily="34" charset="0"/>
                <a:cs typeface="Arial" panose="020B0604020202020204" pitchFamily="34" charset="0"/>
              </a:rPr>
              <a:t>, E. (2014). Trends in information </a:t>
            </a:r>
            <a:r>
              <a:rPr lang="en-US" kern="1200" dirty="0" err="1">
                <a:solidFill>
                  <a:schemeClr val="tx1"/>
                </a:solidFill>
                <a:latin typeface="Arial" panose="020B0604020202020204" pitchFamily="34" charset="0"/>
                <a:ea typeface="Open Sans" pitchFamily="34" charset="0"/>
                <a:cs typeface="Arial" panose="020B0604020202020204" pitchFamily="34" charset="0"/>
              </a:rPr>
              <a:t>behaviour</a:t>
            </a:r>
            <a:r>
              <a:rPr lang="en-US" kern="1200" dirty="0">
                <a:solidFill>
                  <a:schemeClr val="tx1"/>
                </a:solidFill>
                <a:latin typeface="Arial" panose="020B0604020202020204" pitchFamily="34" charset="0"/>
                <a:ea typeface="Open Sans" pitchFamily="34" charset="0"/>
                <a:cs typeface="Arial" panose="020B0604020202020204" pitchFamily="34" charset="0"/>
              </a:rPr>
              <a:t> research. In </a:t>
            </a:r>
            <a:r>
              <a:rPr lang="en-US" i="1" kern="1200" dirty="0">
                <a:solidFill>
                  <a:schemeClr val="tx1"/>
                </a:solidFill>
                <a:latin typeface="Arial" panose="020B0604020202020204" pitchFamily="34" charset="0"/>
                <a:ea typeface="Open Sans" pitchFamily="34" charset="0"/>
                <a:cs typeface="Arial" panose="020B0604020202020204" pitchFamily="34" charset="0"/>
              </a:rPr>
              <a:t>Proceedings of ISIC, the Information </a:t>
            </a:r>
            <a:r>
              <a:rPr lang="en-US" i="1" kern="1200" dirty="0" err="1">
                <a:solidFill>
                  <a:schemeClr val="tx1"/>
                </a:solidFill>
                <a:latin typeface="Arial" panose="020B0604020202020204" pitchFamily="34" charset="0"/>
                <a:ea typeface="Open Sans" pitchFamily="34" charset="0"/>
                <a:cs typeface="Arial" panose="020B0604020202020204" pitchFamily="34" charset="0"/>
              </a:rPr>
              <a:t>Behaviour</a:t>
            </a:r>
            <a:r>
              <a:rPr lang="en-US" i="1" kern="1200" dirty="0">
                <a:solidFill>
                  <a:schemeClr val="tx1"/>
                </a:solidFill>
                <a:latin typeface="Arial" panose="020B0604020202020204" pitchFamily="34" charset="0"/>
                <a:ea typeface="Open Sans" pitchFamily="34" charset="0"/>
                <a:cs typeface="Arial" panose="020B0604020202020204" pitchFamily="34" charset="0"/>
              </a:rPr>
              <a:t> Conference, Leeds, 2-5 September, 2014: Part 1</a:t>
            </a:r>
            <a:r>
              <a:rPr lang="en-US" kern="1200" dirty="0">
                <a:solidFill>
                  <a:schemeClr val="tx1"/>
                </a:solidFill>
                <a:latin typeface="Arial" panose="020B0604020202020204" pitchFamily="34" charset="0"/>
                <a:ea typeface="Open Sans" pitchFamily="34" charset="0"/>
                <a:cs typeface="Arial" panose="020B0604020202020204" pitchFamily="34" charset="0"/>
              </a:rPr>
              <a:t>. </a:t>
            </a:r>
            <a:r>
              <a:rPr lang="en-US" kern="1200" dirty="0">
                <a:solidFill>
                  <a:schemeClr val="tx1"/>
                </a:solidFill>
                <a:latin typeface="Arial" panose="020B0604020202020204" pitchFamily="34" charset="0"/>
                <a:ea typeface="Open Sans" pitchFamily="34" charset="0"/>
                <a:cs typeface="Arial" panose="020B0604020202020204" pitchFamily="34" charset="0"/>
                <a:hlinkClick r:id="rId3"/>
              </a:rPr>
              <a:t>http://InformationR.net/ir/19-4/isic/isic13.html</a:t>
            </a:r>
            <a:endParaRPr lang="en-US" kern="1200" dirty="0">
              <a:solidFill>
                <a:schemeClr val="tx1"/>
              </a:solidFill>
              <a:latin typeface="Arial" panose="020B0604020202020204" pitchFamily="34" charset="0"/>
              <a:ea typeface="Open Sans" pitchFamily="34" charset="0"/>
              <a:cs typeface="Arial" panose="020B0604020202020204" pitchFamily="34" charset="0"/>
            </a:endParaRPr>
          </a:p>
          <a:p>
            <a:endParaRPr lang="en-US" b="0" i="0" kern="1200" dirty="0">
              <a:solidFill>
                <a:schemeClr val="tx1"/>
              </a:solidFill>
              <a:effectLst/>
              <a:latin typeface="Arial" panose="020B0604020202020204" pitchFamily="34" charset="0"/>
              <a:cs typeface="Arial" panose="020B0604020202020204" pitchFamily="34" charset="0"/>
            </a:endParaRPr>
          </a:p>
          <a:p>
            <a:r>
              <a:rPr lang="en-US" b="0" i="0" kern="1200" dirty="0">
                <a:solidFill>
                  <a:schemeClr val="tx1"/>
                </a:solidFill>
                <a:effectLst/>
                <a:latin typeface="Arial" panose="020B0604020202020204" pitchFamily="34" charset="0"/>
                <a:cs typeface="Arial" panose="020B0604020202020204" pitchFamily="34" charset="0"/>
              </a:rPr>
              <a:t>“Forty-five percent of all studies in the sample applied a mixed-method approach.” </a:t>
            </a:r>
          </a:p>
          <a:p>
            <a:endParaRPr lang="en-US" b="0" i="0" kern="1200" dirty="0">
              <a:solidFill>
                <a:schemeClr val="tx1"/>
              </a:solidFill>
              <a:effectLst/>
              <a:latin typeface="Arial" panose="020B0604020202020204" pitchFamily="34" charset="0"/>
              <a:cs typeface="Arial" panose="020B0604020202020204" pitchFamily="34" charset="0"/>
            </a:endParaRPr>
          </a:p>
          <a:p>
            <a:r>
              <a:rPr lang="en-US" b="0" i="0" kern="1200" dirty="0">
                <a:solidFill>
                  <a:schemeClr val="tx1"/>
                </a:solidFill>
                <a:effectLst/>
                <a:latin typeface="Arial" panose="020B0604020202020204" pitchFamily="34" charset="0"/>
                <a:cs typeface="Arial" panose="020B0604020202020204" pitchFamily="34" charset="0"/>
              </a:rPr>
              <a:t>“Only 11 studies (7%) combined more than two methods. 69% of mixed-method approaches were a qualitative-qualitative combination and 31% were a quantitative-qualitative combination. Not a single study combined a quantitative with another quantitative method.”</a:t>
            </a:r>
          </a:p>
          <a:p>
            <a:endParaRPr lang="en-US" b="0" i="0" kern="1200" dirty="0">
              <a:solidFill>
                <a:schemeClr val="tx1"/>
              </a:solidFill>
              <a:effectLst/>
              <a:latin typeface="Arial" panose="020B0604020202020204" pitchFamily="34" charset="0"/>
              <a:cs typeface="Arial" panose="020B0604020202020204" pitchFamily="34" charset="0"/>
            </a:endParaRPr>
          </a:p>
          <a:p>
            <a:r>
              <a:rPr lang="en-US" b="0" i="0" kern="1200" dirty="0">
                <a:solidFill>
                  <a:schemeClr val="tx1"/>
                </a:solidFill>
                <a:effectLst/>
                <a:latin typeface="Arial" panose="020B0604020202020204" pitchFamily="34" charset="0"/>
                <a:cs typeface="Arial" panose="020B0604020202020204" pitchFamily="34" charset="0"/>
              </a:rPr>
              <a:t>“Interviews, surveys and content analyses were the most frequently used methods in the last years. It was also obvious that traditional qualitative research, making use of interviews, observations, focus groups or diaries (marked in blue in figure 1) still dominate information </a:t>
            </a:r>
            <a:r>
              <a:rPr lang="en-US" b="0" i="0" kern="1200" dirty="0" err="1">
                <a:solidFill>
                  <a:schemeClr val="tx1"/>
                </a:solidFill>
                <a:effectLst/>
                <a:latin typeface="Arial" panose="020B0604020202020204" pitchFamily="34" charset="0"/>
                <a:cs typeface="Arial" panose="020B0604020202020204" pitchFamily="34" charset="0"/>
              </a:rPr>
              <a:t>behaviour</a:t>
            </a:r>
            <a:r>
              <a:rPr lang="en-US" b="0" i="0" kern="1200" dirty="0">
                <a:solidFill>
                  <a:schemeClr val="tx1"/>
                </a:solidFill>
                <a:effectLst/>
                <a:latin typeface="Arial" panose="020B0604020202020204" pitchFamily="34" charset="0"/>
                <a:cs typeface="Arial" panose="020B0604020202020204" pitchFamily="34" charset="0"/>
              </a:rPr>
              <a:t> research. Anderson's expectation that these methods will vanish was clearly proven wrong.”</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004E4AC-89F8-48EF-AA34-F5C5698830B9}" type="slidenum">
              <a:rPr lang="en-US" smtClean="0"/>
              <a:t>25</a:t>
            </a:fld>
            <a:endParaRPr lang="en-US"/>
          </a:p>
        </p:txBody>
      </p:sp>
    </p:spTree>
    <p:extLst>
      <p:ext uri="{BB962C8B-B14F-4D97-AF65-F5344CB8AC3E}">
        <p14:creationId xmlns:p14="http://schemas.microsoft.com/office/powerpoint/2010/main" val="1333909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68288"/>
            <a:ext cx="5486400" cy="3086100"/>
          </a:xfrm>
        </p:spPr>
      </p:sp>
      <p:sp>
        <p:nvSpPr>
          <p:cNvPr id="3" name="Notes Placeholder 2"/>
          <p:cNvSpPr>
            <a:spLocks noGrp="1"/>
          </p:cNvSpPr>
          <p:nvPr>
            <p:ph type="body" idx="1"/>
          </p:nvPr>
        </p:nvSpPr>
        <p:spPr>
          <a:xfrm>
            <a:off x="685800" y="3450337"/>
            <a:ext cx="5486400" cy="5425376"/>
          </a:xfrm>
        </p:spPr>
        <p:txBody>
          <a:bodyPr>
            <a:normAutofit/>
          </a:bodyPr>
          <a:lstStyle/>
          <a:p>
            <a:r>
              <a:rPr lang="en-US" b="0" i="0" kern="1200" dirty="0">
                <a:solidFill>
                  <a:schemeClr val="tx1"/>
                </a:solidFill>
                <a:effectLst/>
                <a:latin typeface="Arial" panose="020B0604020202020204" pitchFamily="34" charset="0"/>
                <a:cs typeface="Arial" panose="020B0604020202020204" pitchFamily="34" charset="0"/>
              </a:rPr>
              <a:t>Image: https://www.flickr.com/photos/viatorci/3176779507 by David </a:t>
            </a:r>
            <a:r>
              <a:rPr lang="en-US" b="0" i="0" kern="1200" dirty="0" err="1">
                <a:solidFill>
                  <a:schemeClr val="tx1"/>
                </a:solidFill>
                <a:effectLst/>
                <a:latin typeface="Arial" panose="020B0604020202020204" pitchFamily="34" charset="0"/>
                <a:cs typeface="Arial" panose="020B0604020202020204" pitchFamily="34" charset="0"/>
              </a:rPr>
              <a:t>Torcivia</a:t>
            </a:r>
            <a:r>
              <a:rPr lang="en-US" b="0" i="0" kern="1200" dirty="0">
                <a:solidFill>
                  <a:schemeClr val="tx1"/>
                </a:solidFill>
                <a:effectLst/>
                <a:latin typeface="Arial" panose="020B0604020202020204" pitchFamily="34" charset="0"/>
                <a:cs typeface="Arial" panose="020B0604020202020204" pitchFamily="34" charset="0"/>
              </a:rPr>
              <a:t> / CC BY 2.0</a:t>
            </a:r>
          </a:p>
          <a:p>
            <a:endParaRPr lang="en-US" b="0" i="0" kern="1200" dirty="0">
              <a:solidFill>
                <a:schemeClr val="tx1"/>
              </a:solidFill>
              <a:effectLst/>
              <a:latin typeface="Arial" panose="020B0604020202020204" pitchFamily="34" charset="0"/>
              <a:cs typeface="Arial" panose="020B0604020202020204" pitchFamily="34" charset="0"/>
            </a:endParaRPr>
          </a:p>
          <a:p>
            <a:pPr marL="465138" lvl="0" indent="-465138">
              <a:spcBef>
                <a:spcPct val="20000"/>
              </a:spcBef>
              <a:defRPr/>
            </a:pPr>
            <a:r>
              <a:rPr lang="en-US" kern="1200" dirty="0" err="1">
                <a:solidFill>
                  <a:schemeClr val="tx1"/>
                </a:solidFill>
                <a:latin typeface="Arial" panose="020B0604020202020204" pitchFamily="34" charset="0"/>
                <a:ea typeface="Open Sans" pitchFamily="34" charset="0"/>
                <a:cs typeface="Arial" panose="020B0604020202020204" pitchFamily="34" charset="0"/>
              </a:rPr>
              <a:t>Greifeneder</a:t>
            </a:r>
            <a:r>
              <a:rPr lang="en-US" kern="1200" dirty="0">
                <a:solidFill>
                  <a:schemeClr val="tx1"/>
                </a:solidFill>
                <a:latin typeface="Arial" panose="020B0604020202020204" pitchFamily="34" charset="0"/>
                <a:ea typeface="Open Sans" pitchFamily="34" charset="0"/>
                <a:cs typeface="Arial" panose="020B0604020202020204" pitchFamily="34" charset="0"/>
              </a:rPr>
              <a:t>, E. (2014). Trends in information </a:t>
            </a:r>
            <a:r>
              <a:rPr lang="en-US" kern="1200" dirty="0" err="1">
                <a:solidFill>
                  <a:schemeClr val="tx1"/>
                </a:solidFill>
                <a:latin typeface="Arial" panose="020B0604020202020204" pitchFamily="34" charset="0"/>
                <a:ea typeface="Open Sans" pitchFamily="34" charset="0"/>
                <a:cs typeface="Arial" panose="020B0604020202020204" pitchFamily="34" charset="0"/>
              </a:rPr>
              <a:t>behaviour</a:t>
            </a:r>
            <a:r>
              <a:rPr lang="en-US" kern="1200" dirty="0">
                <a:solidFill>
                  <a:schemeClr val="tx1"/>
                </a:solidFill>
                <a:latin typeface="Arial" panose="020B0604020202020204" pitchFamily="34" charset="0"/>
                <a:ea typeface="Open Sans" pitchFamily="34" charset="0"/>
                <a:cs typeface="Arial" panose="020B0604020202020204" pitchFamily="34" charset="0"/>
              </a:rPr>
              <a:t> research. In </a:t>
            </a:r>
            <a:r>
              <a:rPr lang="en-US" i="1" kern="1200" dirty="0">
                <a:solidFill>
                  <a:schemeClr val="tx1"/>
                </a:solidFill>
                <a:latin typeface="Arial" panose="020B0604020202020204" pitchFamily="34" charset="0"/>
                <a:ea typeface="Open Sans" pitchFamily="34" charset="0"/>
                <a:cs typeface="Arial" panose="020B0604020202020204" pitchFamily="34" charset="0"/>
              </a:rPr>
              <a:t>Proceedings of ISIC, the Information </a:t>
            </a:r>
            <a:r>
              <a:rPr lang="en-US" i="1" kern="1200" dirty="0" err="1">
                <a:solidFill>
                  <a:schemeClr val="tx1"/>
                </a:solidFill>
                <a:latin typeface="Arial" panose="020B0604020202020204" pitchFamily="34" charset="0"/>
                <a:ea typeface="Open Sans" pitchFamily="34" charset="0"/>
                <a:cs typeface="Arial" panose="020B0604020202020204" pitchFamily="34" charset="0"/>
              </a:rPr>
              <a:t>Behaviour</a:t>
            </a:r>
            <a:r>
              <a:rPr lang="en-US" i="1" kern="1200" dirty="0">
                <a:solidFill>
                  <a:schemeClr val="tx1"/>
                </a:solidFill>
                <a:latin typeface="Arial" panose="020B0604020202020204" pitchFamily="34" charset="0"/>
                <a:ea typeface="Open Sans" pitchFamily="34" charset="0"/>
                <a:cs typeface="Arial" panose="020B0604020202020204" pitchFamily="34" charset="0"/>
              </a:rPr>
              <a:t> Conference, Leeds, 2-5 September, 2014: Part 1</a:t>
            </a:r>
            <a:r>
              <a:rPr lang="en-US" kern="1200" dirty="0">
                <a:solidFill>
                  <a:schemeClr val="tx1"/>
                </a:solidFill>
                <a:latin typeface="Arial" panose="020B0604020202020204" pitchFamily="34" charset="0"/>
                <a:ea typeface="Open Sans" pitchFamily="34" charset="0"/>
                <a:cs typeface="Arial" panose="020B0604020202020204" pitchFamily="34" charset="0"/>
              </a:rPr>
              <a:t>. </a:t>
            </a:r>
            <a:r>
              <a:rPr lang="en-US" kern="1200" dirty="0">
                <a:solidFill>
                  <a:schemeClr val="tx1"/>
                </a:solidFill>
                <a:latin typeface="Arial" panose="020B0604020202020204" pitchFamily="34" charset="0"/>
                <a:ea typeface="Open Sans" pitchFamily="34" charset="0"/>
                <a:cs typeface="Arial" panose="020B0604020202020204" pitchFamily="34" charset="0"/>
                <a:hlinkClick r:id="rId3"/>
              </a:rPr>
              <a:t>http://InformationR.net/ir/19-4/isic/isic13.html</a:t>
            </a:r>
            <a:endParaRPr lang="en-US" kern="1200" dirty="0">
              <a:solidFill>
                <a:schemeClr val="tx1"/>
              </a:solidFill>
              <a:latin typeface="Arial" panose="020B0604020202020204" pitchFamily="34" charset="0"/>
              <a:ea typeface="Open Sans" pitchFamily="34" charset="0"/>
              <a:cs typeface="Arial" panose="020B0604020202020204" pitchFamily="34" charset="0"/>
            </a:endParaRPr>
          </a:p>
          <a:p>
            <a:endParaRPr lang="en-US" b="0" i="0" kern="1200" dirty="0">
              <a:solidFill>
                <a:schemeClr val="tx1"/>
              </a:solidFill>
              <a:effectLst/>
              <a:latin typeface="Arial" panose="020B0604020202020204" pitchFamily="34" charset="0"/>
              <a:cs typeface="Arial" panose="020B0604020202020204" pitchFamily="34" charset="0"/>
            </a:endParaRPr>
          </a:p>
          <a:p>
            <a:r>
              <a:rPr lang="en-US" b="0" i="0" kern="1200" dirty="0">
                <a:solidFill>
                  <a:schemeClr val="tx1"/>
                </a:solidFill>
                <a:effectLst/>
                <a:latin typeface="Arial" panose="020B0604020202020204" pitchFamily="34" charset="0"/>
                <a:cs typeface="Arial" panose="020B0604020202020204" pitchFamily="34" charset="0"/>
              </a:rPr>
              <a:t>“Forty-five percent of all studies in the sample applied a mixed-method approach.” </a:t>
            </a:r>
          </a:p>
          <a:p>
            <a:endParaRPr lang="en-US" b="0" i="0" kern="1200" dirty="0">
              <a:solidFill>
                <a:schemeClr val="tx1"/>
              </a:solidFill>
              <a:effectLst/>
              <a:latin typeface="Arial" panose="020B0604020202020204" pitchFamily="34" charset="0"/>
              <a:cs typeface="Arial" panose="020B0604020202020204" pitchFamily="34" charset="0"/>
            </a:endParaRPr>
          </a:p>
          <a:p>
            <a:r>
              <a:rPr lang="en-US" b="0" i="0" kern="1200" dirty="0">
                <a:solidFill>
                  <a:schemeClr val="tx1"/>
                </a:solidFill>
                <a:effectLst/>
                <a:latin typeface="Arial" panose="020B0604020202020204" pitchFamily="34" charset="0"/>
                <a:cs typeface="Arial" panose="020B0604020202020204" pitchFamily="34" charset="0"/>
              </a:rPr>
              <a:t>“Only 11 studies (7%) combined more than two methods. 69% of mixed-method approaches were a qualitative-qualitative combination and 31% were a quantitative-qualitative combination. Not a single study combined a quantitative with another quantitative method.”</a:t>
            </a:r>
          </a:p>
          <a:p>
            <a:endParaRPr lang="en-US" b="0" i="0" kern="1200" dirty="0">
              <a:solidFill>
                <a:schemeClr val="tx1"/>
              </a:solidFill>
              <a:effectLst/>
              <a:latin typeface="Arial" panose="020B0604020202020204" pitchFamily="34" charset="0"/>
              <a:cs typeface="Arial" panose="020B0604020202020204" pitchFamily="34" charset="0"/>
            </a:endParaRPr>
          </a:p>
          <a:p>
            <a:r>
              <a:rPr lang="en-US" b="0" i="0" kern="1200" dirty="0">
                <a:solidFill>
                  <a:schemeClr val="tx1"/>
                </a:solidFill>
                <a:effectLst/>
                <a:latin typeface="Arial" panose="020B0604020202020204" pitchFamily="34" charset="0"/>
                <a:cs typeface="Arial" panose="020B0604020202020204" pitchFamily="34" charset="0"/>
              </a:rPr>
              <a:t>“Interviews, surveys and content analyses were the most frequently used methods in the last years. It was also obvious that traditional qualitative research, making use of interviews, observations, focus groups or diaries (marked in blue in figure 1) still dominate information </a:t>
            </a:r>
            <a:r>
              <a:rPr lang="en-US" b="0" i="0" kern="1200" dirty="0" err="1">
                <a:solidFill>
                  <a:schemeClr val="tx1"/>
                </a:solidFill>
                <a:effectLst/>
                <a:latin typeface="Arial" panose="020B0604020202020204" pitchFamily="34" charset="0"/>
                <a:cs typeface="Arial" panose="020B0604020202020204" pitchFamily="34" charset="0"/>
              </a:rPr>
              <a:t>behaviour</a:t>
            </a:r>
            <a:r>
              <a:rPr lang="en-US" b="0" i="0" kern="1200" dirty="0">
                <a:solidFill>
                  <a:schemeClr val="tx1"/>
                </a:solidFill>
                <a:effectLst/>
                <a:latin typeface="Arial" panose="020B0604020202020204" pitchFamily="34" charset="0"/>
                <a:cs typeface="Arial" panose="020B0604020202020204" pitchFamily="34" charset="0"/>
              </a:rPr>
              <a:t> research. Anderson's expectation that these methods will vanish was clearly proven wrong.”</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26</a:t>
            </a:fld>
            <a:endParaRPr lang="en-US"/>
          </a:p>
        </p:txBody>
      </p:sp>
    </p:spTree>
    <p:extLst>
      <p:ext uri="{BB962C8B-B14F-4D97-AF65-F5344CB8AC3E}">
        <p14:creationId xmlns:p14="http://schemas.microsoft.com/office/powerpoint/2010/main" val="3361993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A6DD34-2E5D-44F1-8091-20CC79DD3A1A}" type="slidenum">
              <a:rPr lang="en-US" smtClean="0"/>
              <a:t>27</a:t>
            </a:fld>
            <a:endParaRPr lang="en-US"/>
          </a:p>
        </p:txBody>
      </p:sp>
    </p:spTree>
    <p:extLst>
      <p:ext uri="{BB962C8B-B14F-4D97-AF65-F5344CB8AC3E}">
        <p14:creationId xmlns:p14="http://schemas.microsoft.com/office/powerpoint/2010/main" val="1718737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https://www.flickr.com/photos/76657755@N04/7027604401/ by Tax Credits / CC BY 2.0</a:t>
            </a:r>
          </a:p>
        </p:txBody>
      </p:sp>
      <p:sp>
        <p:nvSpPr>
          <p:cNvPr id="4" name="Slide Number Placeholder 3"/>
          <p:cNvSpPr>
            <a:spLocks noGrp="1"/>
          </p:cNvSpPr>
          <p:nvPr>
            <p:ph type="sldNum" sz="quarter" idx="10"/>
          </p:nvPr>
        </p:nvSpPr>
        <p:spPr/>
        <p:txBody>
          <a:bodyPr/>
          <a:lstStyle/>
          <a:p>
            <a:fld id="{E004E4AC-89F8-48EF-AA34-F5C5698830B9}" type="slidenum">
              <a:rPr lang="en-US" smtClean="0"/>
              <a:t>28</a:t>
            </a:fld>
            <a:endParaRPr lang="en-US"/>
          </a:p>
        </p:txBody>
      </p:sp>
    </p:spTree>
    <p:extLst>
      <p:ext uri="{BB962C8B-B14F-4D97-AF65-F5344CB8AC3E}">
        <p14:creationId xmlns:p14="http://schemas.microsoft.com/office/powerpoint/2010/main" val="3804323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Image: https://www.flickr.com/photos/travisjuntara/8146930619/ by Travis </a:t>
            </a:r>
            <a:r>
              <a:rPr lang="en-US" sz="1400" dirty="0" err="1">
                <a:latin typeface="Arial" panose="020B0604020202020204" pitchFamily="34" charset="0"/>
                <a:cs typeface="Arial" panose="020B0604020202020204" pitchFamily="34" charset="0"/>
              </a:rPr>
              <a:t>Juntara</a:t>
            </a:r>
            <a:r>
              <a:rPr lang="en-US" sz="1400" dirty="0">
                <a:latin typeface="Arial" panose="020B0604020202020204" pitchFamily="34" charset="0"/>
                <a:cs typeface="Arial" panose="020B0604020202020204" pitchFamily="34" charset="0"/>
              </a:rPr>
              <a:t> / CC BY 2.0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Bias presents a threat to validity , particularly the interviewer because of over-reacting to responses, etc.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Massive amounts of data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Interviews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Logs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latin typeface="Arial" panose="020B0604020202020204" pitchFamily="34" charset="0"/>
                <a:cs typeface="Arial" panose="020B0604020202020204" pitchFamily="34" charset="0"/>
              </a:rPr>
              <a:t>Evolving Technology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Data</a:t>
            </a:r>
            <a:r>
              <a:rPr lang="en-US" sz="1400" baseline="0" dirty="0">
                <a:latin typeface="Arial" panose="020B0604020202020204" pitchFamily="34" charset="0"/>
                <a:cs typeface="Arial" panose="020B0604020202020204" pitchFamily="34" charset="0"/>
              </a:rPr>
              <a:t> on Wiki’s that is no longer available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Arial" panose="020B0604020202020204" pitchFamily="34" charset="0"/>
                <a:cs typeface="Arial" panose="020B0604020202020204" pitchFamily="34" charset="0"/>
              </a:rPr>
              <a:t>Switching data platforms</a:t>
            </a:r>
            <a:endParaRPr lang="en-US" sz="1400" dirty="0">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29</a:t>
            </a:fld>
            <a:endParaRPr lang="en-US"/>
          </a:p>
        </p:txBody>
      </p:sp>
    </p:spTree>
    <p:extLst>
      <p:ext uri="{BB962C8B-B14F-4D97-AF65-F5344CB8AC3E}">
        <p14:creationId xmlns:p14="http://schemas.microsoft.com/office/powerpoint/2010/main" val="9351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A6DD34-2E5D-44F1-8091-20CC79DD3A1A}" type="slidenum">
              <a:rPr lang="en-US" smtClean="0"/>
              <a:t>3</a:t>
            </a:fld>
            <a:endParaRPr lang="en-US"/>
          </a:p>
        </p:txBody>
      </p:sp>
    </p:spTree>
    <p:extLst>
      <p:ext uri="{BB962C8B-B14F-4D97-AF65-F5344CB8AC3E}">
        <p14:creationId xmlns:p14="http://schemas.microsoft.com/office/powerpoint/2010/main" val="1718737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kern="1200" dirty="0">
                <a:solidFill>
                  <a:schemeClr val="tx1"/>
                </a:solidFill>
                <a:effectLst/>
                <a:latin typeface="Arial" panose="020B0604020202020204" pitchFamily="34" charset="0"/>
                <a:ea typeface="+mn-ea"/>
                <a:cs typeface="Arial" panose="020B0604020202020204" pitchFamily="34" charset="0"/>
              </a:rPr>
              <a:t>Image: https://www.flickr.com/photos/hunty66/390350345 by Pete Hunt / CC BY-NC 2.0</a:t>
            </a:r>
          </a:p>
          <a:p>
            <a:endParaRPr lang="en-US" sz="1400" b="0" i="0" kern="1200" dirty="0">
              <a:solidFill>
                <a:schemeClr val="tx1"/>
              </a:solidFill>
              <a:effectLst/>
              <a:latin typeface="Arial" panose="020B0604020202020204" pitchFamily="34" charset="0"/>
              <a:ea typeface="+mn-ea"/>
              <a:cs typeface="Arial" panose="020B0604020202020204" pitchFamily="34" charset="0"/>
            </a:endParaRPr>
          </a:p>
          <a:p>
            <a:r>
              <a:rPr lang="en-US" sz="1400" b="0" i="0" kern="1200" dirty="0">
                <a:solidFill>
                  <a:schemeClr val="tx1"/>
                </a:solidFill>
                <a:effectLst/>
                <a:latin typeface="Arial" panose="020B0604020202020204" pitchFamily="34" charset="0"/>
                <a:ea typeface="+mn-ea"/>
                <a:cs typeface="Arial" panose="020B0604020202020204" pitchFamily="34" charset="0"/>
              </a:rPr>
              <a:t>“Carlton </a:t>
            </a:r>
            <a:r>
              <a:rPr lang="en-US" sz="1400" b="0" i="0" kern="1200" dirty="0" err="1">
                <a:solidFill>
                  <a:schemeClr val="tx1"/>
                </a:solidFill>
                <a:effectLst/>
                <a:latin typeface="Arial" panose="020B0604020202020204" pitchFamily="34" charset="0"/>
                <a:ea typeface="+mn-ea"/>
                <a:cs typeface="Arial" panose="020B0604020202020204" pitchFamily="34" charset="0"/>
              </a:rPr>
              <a:t>Cuse</a:t>
            </a:r>
            <a:r>
              <a:rPr lang="en-US" sz="1400" b="0" i="0" kern="1200" dirty="0">
                <a:solidFill>
                  <a:schemeClr val="tx1"/>
                </a:solidFill>
                <a:effectLst/>
                <a:latin typeface="Arial" panose="020B0604020202020204" pitchFamily="34" charset="0"/>
                <a:ea typeface="+mn-ea"/>
                <a:cs typeface="Arial" panose="020B0604020202020204" pitchFamily="34" charset="0"/>
              </a:rPr>
              <a:t> Quotes.” </a:t>
            </a:r>
            <a:r>
              <a:rPr lang="en-US" sz="1400" b="0" i="0" kern="1200" dirty="0" err="1">
                <a:solidFill>
                  <a:schemeClr val="tx1"/>
                </a:solidFill>
                <a:effectLst/>
                <a:latin typeface="Arial" panose="020B0604020202020204" pitchFamily="34" charset="0"/>
                <a:ea typeface="+mn-ea"/>
                <a:cs typeface="Arial" panose="020B0604020202020204" pitchFamily="34" charset="0"/>
              </a:rPr>
              <a:t>BrainyQuote</a:t>
            </a:r>
            <a:r>
              <a:rPr lang="en-US" sz="1400" b="0" i="0" kern="1200" dirty="0">
                <a:solidFill>
                  <a:schemeClr val="tx1"/>
                </a:solidFill>
                <a:effectLst/>
                <a:latin typeface="Arial" panose="020B0604020202020204" pitchFamily="34" charset="0"/>
                <a:ea typeface="+mn-ea"/>
                <a:cs typeface="Arial" panose="020B0604020202020204" pitchFamily="34" charset="0"/>
              </a:rPr>
              <a:t>. Accessed February 23, 2018.  </a:t>
            </a:r>
            <a:r>
              <a:rPr lang="en-US" sz="1400" b="0" i="0" kern="1200">
                <a:solidFill>
                  <a:schemeClr val="tx1"/>
                </a:solidFill>
                <a:effectLst/>
                <a:latin typeface="Arial" panose="020B0604020202020204" pitchFamily="34" charset="0"/>
                <a:ea typeface="+mn-ea"/>
                <a:cs typeface="Arial" panose="020B0604020202020204" pitchFamily="34" charset="0"/>
              </a:rPr>
              <a:t>https://www.brainyquote.com/quotes/quotes/c/carltoncus644835.html.</a:t>
            </a:r>
          </a:p>
        </p:txBody>
      </p:sp>
      <p:sp>
        <p:nvSpPr>
          <p:cNvPr id="4" name="Slide Number Placeholder 3"/>
          <p:cNvSpPr>
            <a:spLocks noGrp="1"/>
          </p:cNvSpPr>
          <p:nvPr>
            <p:ph type="sldNum" sz="quarter" idx="10"/>
          </p:nvPr>
        </p:nvSpPr>
        <p:spPr/>
        <p:txBody>
          <a:bodyPr/>
          <a:lstStyle/>
          <a:p>
            <a:fld id="{931E8577-7E78-41DF-96AC-A776B0057BBB}" type="slidenum">
              <a:rPr lang="en-US" smtClean="0"/>
              <a:pPr/>
              <a:t>30</a:t>
            </a:fld>
            <a:endParaRPr lang="en-US"/>
          </a:p>
        </p:txBody>
      </p:sp>
    </p:spTree>
    <p:extLst>
      <p:ext uri="{BB962C8B-B14F-4D97-AF65-F5344CB8AC3E}">
        <p14:creationId xmlns:p14="http://schemas.microsoft.com/office/powerpoint/2010/main" val="851583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dirty="0">
                <a:latin typeface="Arial" panose="020B0604020202020204" pitchFamily="34" charset="0"/>
                <a:cs typeface="Arial" panose="020B0604020202020204" pitchFamily="34" charset="0"/>
              </a:rPr>
              <a:t>Image: https://www.flickr.com/photos/w4nd3rl0st/6836056258 by Jason </a:t>
            </a:r>
            <a:r>
              <a:rPr lang="en-US" sz="1400" dirty="0" err="1">
                <a:latin typeface="Arial" panose="020B0604020202020204" pitchFamily="34" charset="0"/>
                <a:cs typeface="Arial" panose="020B0604020202020204" pitchFamily="34" charset="0"/>
              </a:rPr>
              <a:t>Mrachina</a:t>
            </a:r>
            <a:r>
              <a:rPr lang="en-US" sz="1400" dirty="0">
                <a:latin typeface="Arial" panose="020B0604020202020204" pitchFamily="34" charset="0"/>
                <a:cs typeface="Arial" panose="020B0604020202020204" pitchFamily="34" charset="0"/>
              </a:rPr>
              <a:t> / CC BY-NC-ND 2.0</a:t>
            </a:r>
          </a:p>
          <a:p>
            <a:pPr marL="0" indent="0">
              <a:buFont typeface="Arial" panose="020B0604020202020204" pitchFamily="34" charset="0"/>
              <a:buNone/>
            </a:pPr>
            <a:endParaRPr lang="en-US" sz="1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Influence practice by engaging with users and potential users of library services and systems</a:t>
            </a:r>
          </a:p>
          <a:p>
            <a:pPr marL="171450" indent="-1714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Development</a:t>
            </a:r>
            <a:r>
              <a:rPr lang="en-US" sz="1400" baseline="0" dirty="0">
                <a:latin typeface="Arial" panose="020B0604020202020204" pitchFamily="34" charset="0"/>
                <a:cs typeface="Arial" panose="020B0604020202020204" pitchFamily="34" charset="0"/>
              </a:rPr>
              <a:t> of services and systems that meet their needs</a:t>
            </a:r>
          </a:p>
          <a:p>
            <a:pPr marL="171450" indent="-171450">
              <a:buFont typeface="Arial" panose="020B0604020202020204" pitchFamily="34" charset="0"/>
              <a:buChar char="•"/>
            </a:pPr>
            <a:endParaRPr lang="en-US" sz="14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aseline="0" dirty="0">
                <a:latin typeface="Arial" panose="020B0604020202020204" pitchFamily="34" charset="0"/>
                <a:cs typeface="Arial" panose="020B0604020202020204" pitchFamily="34" charset="0"/>
              </a:rPr>
              <a:t>New theory</a:t>
            </a:r>
          </a:p>
          <a:p>
            <a:pPr marL="171450" indent="-171450">
              <a:buFont typeface="Arial" panose="020B0604020202020204" pitchFamily="34" charset="0"/>
              <a:buChar char="•"/>
            </a:pPr>
            <a:endParaRPr lang="en-US" sz="14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aseline="0" dirty="0">
                <a:latin typeface="Arial" panose="020B0604020202020204" pitchFamily="34" charset="0"/>
                <a:cs typeface="Arial" panose="020B0604020202020204" pitchFamily="34" charset="0"/>
              </a:rPr>
              <a:t>Models</a:t>
            </a:r>
          </a:p>
          <a:p>
            <a:pPr marL="171450" indent="-171450">
              <a:buFont typeface="Arial" panose="020B0604020202020204" pitchFamily="34" charset="0"/>
              <a:buChar char="•"/>
            </a:pPr>
            <a:endParaRPr lang="en-US" sz="14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aseline="0" dirty="0">
                <a:latin typeface="Arial" panose="020B0604020202020204" pitchFamily="34" charset="0"/>
                <a:cs typeface="Arial" panose="020B0604020202020204" pitchFamily="34" charset="0"/>
              </a:rPr>
              <a:t>Relationship building</a:t>
            </a:r>
          </a:p>
          <a:p>
            <a:pPr marL="628650" lvl="1" indent="-171450">
              <a:buFont typeface="Arial" panose="020B0604020202020204" pitchFamily="34" charset="0"/>
              <a:buChar char="•"/>
            </a:pPr>
            <a:r>
              <a:rPr lang="en-US" sz="1400" baseline="0" dirty="0">
                <a:latin typeface="Arial" panose="020B0604020202020204" pitchFamily="34" charset="0"/>
                <a:cs typeface="Arial" panose="020B0604020202020204" pitchFamily="34" charset="0"/>
              </a:rPr>
              <a:t>Services and system users and potential users</a:t>
            </a:r>
          </a:p>
          <a:p>
            <a:pPr marL="628650" lvl="1" indent="-171450">
              <a:buFont typeface="Arial" panose="020B0604020202020204" pitchFamily="34" charset="0"/>
              <a:buChar char="•"/>
            </a:pPr>
            <a:r>
              <a:rPr lang="en-US" sz="1400" baseline="0" dirty="0">
                <a:latin typeface="Arial" panose="020B0604020202020204" pitchFamily="34" charset="0"/>
                <a:cs typeface="Arial" panose="020B0604020202020204" pitchFamily="34" charset="0"/>
              </a:rPr>
              <a:t>Practitioners </a:t>
            </a:r>
          </a:p>
          <a:p>
            <a:pPr marL="628650" lvl="1" indent="-171450">
              <a:buFont typeface="Arial" panose="020B0604020202020204" pitchFamily="34" charset="0"/>
              <a:buChar char="•"/>
            </a:pPr>
            <a:r>
              <a:rPr lang="en-US" sz="1400" baseline="0" dirty="0">
                <a:latin typeface="Arial" panose="020B0604020202020204" pitchFamily="34" charset="0"/>
                <a:cs typeface="Arial" panose="020B0604020202020204" pitchFamily="34" charset="0"/>
              </a:rPr>
              <a:t> Other researchers</a:t>
            </a:r>
          </a:p>
          <a:p>
            <a:pPr marL="1085850" lvl="2" indent="-171450">
              <a:buFont typeface="Arial" panose="020B0604020202020204" pitchFamily="34" charset="0"/>
              <a:buChar char="•"/>
            </a:pPr>
            <a:r>
              <a:rPr lang="en-US" sz="1400" baseline="0" dirty="0">
                <a:latin typeface="Arial" panose="020B0604020202020204" pitchFamily="34" charset="0"/>
                <a:cs typeface="Arial" panose="020B0604020202020204" pitchFamily="34" charset="0"/>
              </a:rPr>
              <a:t>LIS</a:t>
            </a:r>
          </a:p>
          <a:p>
            <a:pPr marL="1085850" lvl="2" indent="-171450">
              <a:buFont typeface="Arial" panose="020B0604020202020204" pitchFamily="34" charset="0"/>
              <a:buChar char="•"/>
            </a:pPr>
            <a:r>
              <a:rPr lang="en-US" sz="1400" baseline="0" dirty="0">
                <a:latin typeface="Arial" panose="020B0604020202020204" pitchFamily="34" charset="0"/>
                <a:cs typeface="Arial" panose="020B0604020202020204" pitchFamily="34" charset="0"/>
              </a:rPr>
              <a:t>Other disciplines</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31</a:t>
            </a:fld>
            <a:endParaRPr lang="en-US"/>
          </a:p>
        </p:txBody>
      </p:sp>
    </p:spTree>
    <p:extLst>
      <p:ext uri="{BB962C8B-B14F-4D97-AF65-F5344CB8AC3E}">
        <p14:creationId xmlns:p14="http://schemas.microsoft.com/office/powerpoint/2010/main" val="19511163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42D9BD-ECE9-F44B-A193-E8522ECD7795}" type="slidenum">
              <a:rPr lang="en-US" smtClean="0"/>
              <a:t>32</a:t>
            </a:fld>
            <a:endParaRPr lang="en-US"/>
          </a:p>
        </p:txBody>
      </p:sp>
    </p:spTree>
    <p:extLst>
      <p:ext uri="{BB962C8B-B14F-4D97-AF65-F5344CB8AC3E}">
        <p14:creationId xmlns:p14="http://schemas.microsoft.com/office/powerpoint/2010/main" val="2348576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4E4AC-89F8-48EF-AA34-F5C5698830B9}" type="slidenum">
              <a:rPr lang="en-US" smtClean="0"/>
              <a:t>33</a:t>
            </a:fld>
            <a:endParaRPr lang="en-US"/>
          </a:p>
        </p:txBody>
      </p:sp>
    </p:spTree>
    <p:extLst>
      <p:ext uri="{BB962C8B-B14F-4D97-AF65-F5344CB8AC3E}">
        <p14:creationId xmlns:p14="http://schemas.microsoft.com/office/powerpoint/2010/main" val="38585724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4E4AC-89F8-48EF-AA34-F5C5698830B9}" type="slidenum">
              <a:rPr lang="en-US" smtClean="0"/>
              <a:t>34</a:t>
            </a:fld>
            <a:endParaRPr lang="en-US"/>
          </a:p>
        </p:txBody>
      </p:sp>
    </p:spTree>
    <p:extLst>
      <p:ext uri="{BB962C8B-B14F-4D97-AF65-F5344CB8AC3E}">
        <p14:creationId xmlns:p14="http://schemas.microsoft.com/office/powerpoint/2010/main" val="37389144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4E4AC-89F8-48EF-AA34-F5C5698830B9}" type="slidenum">
              <a:rPr lang="en-US" smtClean="0"/>
              <a:t>35</a:t>
            </a:fld>
            <a:endParaRPr lang="en-US"/>
          </a:p>
        </p:txBody>
      </p:sp>
    </p:spTree>
    <p:extLst>
      <p:ext uri="{BB962C8B-B14F-4D97-AF65-F5344CB8AC3E}">
        <p14:creationId xmlns:p14="http://schemas.microsoft.com/office/powerpoint/2010/main" val="8884236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4E4AC-89F8-48EF-AA34-F5C5698830B9}" type="slidenum">
              <a:rPr lang="en-US" smtClean="0"/>
              <a:t>36</a:t>
            </a:fld>
            <a:endParaRPr lang="en-US"/>
          </a:p>
        </p:txBody>
      </p:sp>
    </p:spTree>
    <p:extLst>
      <p:ext uri="{BB962C8B-B14F-4D97-AF65-F5344CB8AC3E}">
        <p14:creationId xmlns:p14="http://schemas.microsoft.com/office/powerpoint/2010/main" val="4170553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https://www.flickr.com/photos/matthamm/3345597511 by Matt Hamm / CC BY-NC 2.0</a:t>
            </a:r>
          </a:p>
        </p:txBody>
      </p:sp>
      <p:sp>
        <p:nvSpPr>
          <p:cNvPr id="4" name="Slide Number Placeholder 3"/>
          <p:cNvSpPr>
            <a:spLocks noGrp="1"/>
          </p:cNvSpPr>
          <p:nvPr>
            <p:ph type="sldNum" sz="quarter" idx="10"/>
          </p:nvPr>
        </p:nvSpPr>
        <p:spPr/>
        <p:txBody>
          <a:bodyPr/>
          <a:lstStyle/>
          <a:p>
            <a:fld id="{E004E4AC-89F8-48EF-AA34-F5C5698830B9}" type="slidenum">
              <a:rPr lang="en-US" smtClean="0"/>
              <a:t>37</a:t>
            </a:fld>
            <a:endParaRPr lang="en-US"/>
          </a:p>
        </p:txBody>
      </p:sp>
    </p:spTree>
    <p:extLst>
      <p:ext uri="{BB962C8B-B14F-4D97-AF65-F5344CB8AC3E}">
        <p14:creationId xmlns:p14="http://schemas.microsoft.com/office/powerpoint/2010/main" val="341146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https://www.flickr.com/photos/matthamm/3345597511 by Matt Hamm / CC BY-NC 2.0</a:t>
            </a:r>
          </a:p>
        </p:txBody>
      </p:sp>
      <p:sp>
        <p:nvSpPr>
          <p:cNvPr id="4" name="Slide Number Placeholder 3"/>
          <p:cNvSpPr>
            <a:spLocks noGrp="1"/>
          </p:cNvSpPr>
          <p:nvPr>
            <p:ph type="sldNum" sz="quarter" idx="10"/>
          </p:nvPr>
        </p:nvSpPr>
        <p:spPr/>
        <p:txBody>
          <a:bodyPr/>
          <a:lstStyle/>
          <a:p>
            <a:fld id="{E004E4AC-89F8-48EF-AA34-F5C5698830B9}" type="slidenum">
              <a:rPr lang="en-US" smtClean="0"/>
              <a:t>38</a:t>
            </a:fld>
            <a:endParaRPr lang="en-US"/>
          </a:p>
        </p:txBody>
      </p:sp>
    </p:spTree>
    <p:extLst>
      <p:ext uri="{BB962C8B-B14F-4D97-AF65-F5344CB8AC3E}">
        <p14:creationId xmlns:p14="http://schemas.microsoft.com/office/powerpoint/2010/main" val="37330698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https://www.flickr.com/photos/matthamm/3345597511 by Matt Hamm / CC BY-NC 2.0</a:t>
            </a:r>
          </a:p>
        </p:txBody>
      </p:sp>
      <p:sp>
        <p:nvSpPr>
          <p:cNvPr id="4" name="Slide Number Placeholder 3"/>
          <p:cNvSpPr>
            <a:spLocks noGrp="1"/>
          </p:cNvSpPr>
          <p:nvPr>
            <p:ph type="sldNum" sz="quarter" idx="10"/>
          </p:nvPr>
        </p:nvSpPr>
        <p:spPr/>
        <p:txBody>
          <a:bodyPr/>
          <a:lstStyle/>
          <a:p>
            <a:fld id="{E004E4AC-89F8-48EF-AA34-F5C5698830B9}" type="slidenum">
              <a:rPr lang="en-US" smtClean="0"/>
              <a:t>39</a:t>
            </a:fld>
            <a:endParaRPr lang="en-US"/>
          </a:p>
        </p:txBody>
      </p:sp>
    </p:spTree>
    <p:extLst>
      <p:ext uri="{BB962C8B-B14F-4D97-AF65-F5344CB8AC3E}">
        <p14:creationId xmlns:p14="http://schemas.microsoft.com/office/powerpoint/2010/main" val="3756858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https://www.flickr.com/photos/katesheets/5772901616 by </a:t>
            </a:r>
            <a:r>
              <a:rPr lang="en-US" sz="1400" dirty="0" err="1">
                <a:latin typeface="Arial" panose="020B0604020202020204" pitchFamily="34" charset="0"/>
                <a:cs typeface="Arial" panose="020B0604020202020204" pitchFamily="34" charset="0"/>
              </a:rPr>
              <a:t>katesheets</a:t>
            </a:r>
            <a:r>
              <a:rPr lang="en-US" sz="1400" dirty="0">
                <a:latin typeface="Arial" panose="020B0604020202020204" pitchFamily="34" charset="0"/>
                <a:cs typeface="Arial" panose="020B0604020202020204" pitchFamily="34" charset="0"/>
              </a:rPr>
              <a:t> / CC BY-NC 2.0 </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Connaway, Lynn Silipigni, and Marie L. Radford. 2017. </a:t>
            </a:r>
            <a:r>
              <a:rPr lang="en-US" sz="1400" i="1" dirty="0">
                <a:latin typeface="Arial" panose="020B0604020202020204" pitchFamily="34" charset="0"/>
                <a:cs typeface="Arial" panose="020B0604020202020204" pitchFamily="34" charset="0"/>
              </a:rPr>
              <a:t>Research Methods for Library and Information Science, </a:t>
            </a:r>
            <a:r>
              <a:rPr lang="en-US" sz="1400" dirty="0">
                <a:latin typeface="Arial" panose="020B0604020202020204" pitchFamily="34" charset="0"/>
                <a:cs typeface="Arial" panose="020B0604020202020204" pitchFamily="34" charset="0"/>
              </a:rPr>
              <a:t>6th ed. Westport, CT: Libraries Unlimited.</a:t>
            </a:r>
          </a:p>
        </p:txBody>
      </p:sp>
      <p:sp>
        <p:nvSpPr>
          <p:cNvPr id="4" name="Slide Number Placeholder 3"/>
          <p:cNvSpPr>
            <a:spLocks noGrp="1"/>
          </p:cNvSpPr>
          <p:nvPr>
            <p:ph type="sldNum" sz="quarter" idx="10"/>
          </p:nvPr>
        </p:nvSpPr>
        <p:spPr/>
        <p:txBody>
          <a:bodyPr/>
          <a:lstStyle/>
          <a:p>
            <a:fld id="{35A6DD34-2E5D-44F1-8091-20CC79DD3A1A}" type="slidenum">
              <a:rPr lang="en-US" smtClean="0"/>
              <a:t>4</a:t>
            </a:fld>
            <a:endParaRPr lang="en-US"/>
          </a:p>
        </p:txBody>
      </p:sp>
    </p:spTree>
    <p:extLst>
      <p:ext uri="{BB962C8B-B14F-4D97-AF65-F5344CB8AC3E}">
        <p14:creationId xmlns:p14="http://schemas.microsoft.com/office/powerpoint/2010/main" val="1930280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https://www.flickr.com/photos/matthamm/3345597511 by Matt Hamm / CC BY-NC 2.0</a:t>
            </a:r>
          </a:p>
        </p:txBody>
      </p:sp>
      <p:sp>
        <p:nvSpPr>
          <p:cNvPr id="4" name="Slide Number Placeholder 3"/>
          <p:cNvSpPr>
            <a:spLocks noGrp="1"/>
          </p:cNvSpPr>
          <p:nvPr>
            <p:ph type="sldNum" sz="quarter" idx="10"/>
          </p:nvPr>
        </p:nvSpPr>
        <p:spPr/>
        <p:txBody>
          <a:bodyPr/>
          <a:lstStyle/>
          <a:p>
            <a:fld id="{E004E4AC-89F8-48EF-AA34-F5C5698830B9}" type="slidenum">
              <a:rPr lang="en-US" smtClean="0"/>
              <a:t>40</a:t>
            </a:fld>
            <a:endParaRPr lang="en-US"/>
          </a:p>
        </p:txBody>
      </p:sp>
    </p:spTree>
    <p:extLst>
      <p:ext uri="{BB962C8B-B14F-4D97-AF65-F5344CB8AC3E}">
        <p14:creationId xmlns:p14="http://schemas.microsoft.com/office/powerpoint/2010/main" val="3609678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https://www.flickr.com/photos/127107506@N02/15292856445 by </a:t>
            </a:r>
            <a:r>
              <a:rPr lang="en-US" dirty="0" err="1"/>
              <a:t>Moiggi</a:t>
            </a:r>
            <a:r>
              <a:rPr lang="en-US" dirty="0"/>
              <a:t> Interactive / CC BY-NC 2.0</a:t>
            </a:r>
          </a:p>
        </p:txBody>
      </p:sp>
      <p:sp>
        <p:nvSpPr>
          <p:cNvPr id="4" name="Slide Number Placeholder 3"/>
          <p:cNvSpPr>
            <a:spLocks noGrp="1"/>
          </p:cNvSpPr>
          <p:nvPr>
            <p:ph type="sldNum" sz="quarter" idx="10"/>
          </p:nvPr>
        </p:nvSpPr>
        <p:spPr/>
        <p:txBody>
          <a:bodyPr/>
          <a:lstStyle/>
          <a:p>
            <a:fld id="{E004E4AC-89F8-48EF-AA34-F5C5698830B9}" type="slidenum">
              <a:rPr lang="en-US" smtClean="0"/>
              <a:t>5</a:t>
            </a:fld>
            <a:endParaRPr lang="en-US"/>
          </a:p>
        </p:txBody>
      </p:sp>
    </p:spTree>
    <p:extLst>
      <p:ext uri="{BB962C8B-B14F-4D97-AF65-F5344CB8AC3E}">
        <p14:creationId xmlns:p14="http://schemas.microsoft.com/office/powerpoint/2010/main" val="1037691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https://www.flickr.com/photos/mathias764/41233631655 by Mathias </a:t>
            </a:r>
            <a:r>
              <a:rPr lang="en-US" dirty="0" err="1"/>
              <a:t>Liebing</a:t>
            </a:r>
            <a:r>
              <a:rPr lang="en-US" dirty="0"/>
              <a:t> / CC BY-NC-ND 2.0</a:t>
            </a:r>
          </a:p>
        </p:txBody>
      </p:sp>
      <p:sp>
        <p:nvSpPr>
          <p:cNvPr id="4" name="Slide Number Placeholder 3"/>
          <p:cNvSpPr>
            <a:spLocks noGrp="1"/>
          </p:cNvSpPr>
          <p:nvPr>
            <p:ph type="sldNum" sz="quarter" idx="10"/>
          </p:nvPr>
        </p:nvSpPr>
        <p:spPr/>
        <p:txBody>
          <a:bodyPr/>
          <a:lstStyle/>
          <a:p>
            <a:fld id="{E004E4AC-89F8-48EF-AA34-F5C5698830B9}" type="slidenum">
              <a:rPr lang="en-US" smtClean="0"/>
              <a:t>6</a:t>
            </a:fld>
            <a:endParaRPr lang="en-US"/>
          </a:p>
        </p:txBody>
      </p:sp>
    </p:spTree>
    <p:extLst>
      <p:ext uri="{BB962C8B-B14F-4D97-AF65-F5344CB8AC3E}">
        <p14:creationId xmlns:p14="http://schemas.microsoft.com/office/powerpoint/2010/main" val="3607388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Image: https://www.flickr.com/photos/freezr/5962512620 by </a:t>
            </a:r>
            <a:r>
              <a:rPr lang="en-US" sz="1200" dirty="0" err="1">
                <a:latin typeface="Arial" panose="020B0604020202020204" pitchFamily="34" charset="0"/>
                <a:cs typeface="Arial" panose="020B0604020202020204" pitchFamily="34" charset="0"/>
              </a:rPr>
              <a:t>Nekenasoa</a:t>
            </a:r>
            <a:r>
              <a:rPr lang="en-US" sz="1200" dirty="0">
                <a:latin typeface="Arial" panose="020B0604020202020204" pitchFamily="34" charset="0"/>
                <a:cs typeface="Arial" panose="020B0604020202020204" pitchFamily="34" charset="0"/>
              </a:rPr>
              <a:t> / CC BY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Connaway, Lynn Silipigni, and Marie L. Radford. 2017. </a:t>
            </a:r>
            <a:r>
              <a:rPr lang="en-US" sz="1200" i="1" dirty="0">
                <a:latin typeface="Arial" panose="020B0604020202020204" pitchFamily="34" charset="0"/>
                <a:cs typeface="Arial" panose="020B0604020202020204" pitchFamily="34" charset="0"/>
              </a:rPr>
              <a:t>Research Methods for Library and Information Science, </a:t>
            </a:r>
            <a:r>
              <a:rPr lang="en-US" sz="1200" dirty="0">
                <a:latin typeface="Arial" panose="020B0604020202020204" pitchFamily="34" charset="0"/>
                <a:cs typeface="Arial" panose="020B0604020202020204" pitchFamily="34" charset="0"/>
              </a:rPr>
              <a:t>6th ed. Westport, CT: Libraries Unlimited.</a:t>
            </a:r>
          </a:p>
          <a:p>
            <a:endParaRPr lang="en-US" dirty="0"/>
          </a:p>
        </p:txBody>
      </p:sp>
      <p:sp>
        <p:nvSpPr>
          <p:cNvPr id="4" name="Slide Number Placeholder 3"/>
          <p:cNvSpPr>
            <a:spLocks noGrp="1"/>
          </p:cNvSpPr>
          <p:nvPr>
            <p:ph type="sldNum" sz="quarter" idx="10"/>
          </p:nvPr>
        </p:nvSpPr>
        <p:spPr/>
        <p:txBody>
          <a:bodyPr/>
          <a:lstStyle/>
          <a:p>
            <a:fld id="{E004E4AC-89F8-48EF-AA34-F5C5698830B9}" type="slidenum">
              <a:rPr lang="en-US" smtClean="0"/>
              <a:t>7</a:t>
            </a:fld>
            <a:endParaRPr lang="en-US"/>
          </a:p>
        </p:txBody>
      </p:sp>
    </p:spTree>
    <p:extLst>
      <p:ext uri="{BB962C8B-B14F-4D97-AF65-F5344CB8AC3E}">
        <p14:creationId xmlns:p14="http://schemas.microsoft.com/office/powerpoint/2010/main" val="841519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1400" dirty="0">
                <a:latin typeface="Arial" panose="020B0604020202020204" pitchFamily="34" charset="0"/>
                <a:cs typeface="Arial" panose="020B0604020202020204" pitchFamily="34" charset="0"/>
              </a:rPr>
              <a:t>Image: https://www.flickr.com/photos/zoghal/372832109 by </a:t>
            </a:r>
            <a:r>
              <a:rPr lang="en-US" sz="1400" dirty="0" err="1">
                <a:latin typeface="Arial" panose="020B0604020202020204" pitchFamily="34" charset="0"/>
                <a:cs typeface="Arial" panose="020B0604020202020204" pitchFamily="34" charset="0"/>
              </a:rPr>
              <a:t>zoghal</a:t>
            </a:r>
            <a:r>
              <a:rPr lang="en-US" sz="1400" dirty="0">
                <a:latin typeface="Arial" panose="020B0604020202020204" pitchFamily="34" charset="0"/>
                <a:cs typeface="Arial" panose="020B0604020202020204" pitchFamily="34" charset="0"/>
              </a:rPr>
              <a:t> / CC BY-SA 2.0</a:t>
            </a:r>
          </a:p>
          <a:p>
            <a:pPr marL="0" marR="0" lvl="1" indent="0" algn="l" defTabSz="457200" rtl="0" eaLnBrk="1" fontAlgn="auto" latinLnBrk="0" hangingPunct="1">
              <a:lnSpc>
                <a:spcPct val="100000"/>
              </a:lnSpc>
              <a:spcBef>
                <a:spcPts val="0"/>
              </a:spcBef>
              <a:spcAft>
                <a:spcPts val="0"/>
              </a:spcAft>
              <a:buClrTx/>
              <a:buSzTx/>
              <a:buFont typeface="Arial" pitchFamily="34" charset="0"/>
              <a:buNone/>
              <a:tabLst/>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Connaway, Lynn Silipigni, and Marie L. Radford. 2017. </a:t>
            </a:r>
            <a:r>
              <a:rPr lang="en-US" sz="1400" i="1" dirty="0">
                <a:latin typeface="Arial" panose="020B0604020202020204" pitchFamily="34" charset="0"/>
                <a:cs typeface="Arial" panose="020B0604020202020204" pitchFamily="34" charset="0"/>
              </a:rPr>
              <a:t>Research Methods for Library and Information Science, </a:t>
            </a:r>
            <a:r>
              <a:rPr lang="en-US" sz="1400" dirty="0">
                <a:latin typeface="Arial" panose="020B0604020202020204" pitchFamily="34" charset="0"/>
                <a:cs typeface="Arial" panose="020B0604020202020204" pitchFamily="34" charset="0"/>
              </a:rPr>
              <a:t>6th ed. Westport, CT: Libraries Unlimited.</a:t>
            </a:r>
          </a:p>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8</a:t>
            </a:fld>
            <a:endParaRPr lang="en-US"/>
          </a:p>
        </p:txBody>
      </p:sp>
    </p:spTree>
    <p:extLst>
      <p:ext uri="{BB962C8B-B14F-4D97-AF65-F5344CB8AC3E}">
        <p14:creationId xmlns:p14="http://schemas.microsoft.com/office/powerpoint/2010/main" val="3261147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https://www.flickr.com/photos/fukechanabil/6836092392 by Syed Nabil </a:t>
            </a:r>
            <a:r>
              <a:rPr lang="en-US" dirty="0" err="1"/>
              <a:t>Aljunid</a:t>
            </a:r>
            <a:r>
              <a:rPr lang="en-US" dirty="0"/>
              <a:t> / CC BY-NC 2.0</a:t>
            </a:r>
          </a:p>
        </p:txBody>
      </p:sp>
      <p:sp>
        <p:nvSpPr>
          <p:cNvPr id="4" name="Slide Number Placeholder 3"/>
          <p:cNvSpPr>
            <a:spLocks noGrp="1"/>
          </p:cNvSpPr>
          <p:nvPr>
            <p:ph type="sldNum" sz="quarter" idx="10"/>
          </p:nvPr>
        </p:nvSpPr>
        <p:spPr/>
        <p:txBody>
          <a:bodyPr/>
          <a:lstStyle/>
          <a:p>
            <a:fld id="{E004E4AC-89F8-48EF-AA34-F5C5698830B9}" type="slidenum">
              <a:rPr lang="en-US" smtClean="0"/>
              <a:t>9</a:t>
            </a:fld>
            <a:endParaRPr lang="en-US"/>
          </a:p>
        </p:txBody>
      </p:sp>
    </p:spTree>
    <p:extLst>
      <p:ext uri="{BB962C8B-B14F-4D97-AF65-F5344CB8AC3E}">
        <p14:creationId xmlns:p14="http://schemas.microsoft.com/office/powerpoint/2010/main" val="32564562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tif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7.tiff"/><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4570295" y="0"/>
            <a:ext cx="4578960" cy="4388000"/>
          </a:xfrm>
          <a:prstGeom prst="rect">
            <a:avLst/>
          </a:prstGeom>
        </p:spPr>
      </p:pic>
    </p:spTree>
    <p:extLst>
      <p:ext uri="{BB962C8B-B14F-4D97-AF65-F5344CB8AC3E}">
        <p14:creationId xmlns:p14="http://schemas.microsoft.com/office/powerpoint/2010/main" val="14010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userDrawn="1"/>
        </p:nvPicPr>
        <p:blipFill rotWithShape="1">
          <a:blip r:embed="rId4"/>
          <a:srcRect l="67120"/>
          <a:stretch/>
        </p:blipFill>
        <p:spPr>
          <a:xfrm rot="16200000">
            <a:off x="5827109" y="3788500"/>
            <a:ext cx="87692" cy="317500"/>
          </a:xfrm>
          <a:prstGeom prst="rect">
            <a:avLst/>
          </a:prstGeom>
        </p:spPr>
      </p:pic>
      <p:pic>
        <p:nvPicPr>
          <p:cNvPr id="23" name="Picture 22"/>
          <p:cNvPicPr>
            <a:picLocks noChangeAspect="1"/>
          </p:cNvPicPr>
          <p:nvPr userDrawn="1"/>
        </p:nvPicPr>
        <p:blipFill>
          <a:blip r:embed="rId5"/>
          <a:stretch>
            <a:fillRect/>
          </a:stretch>
        </p:blipFill>
        <p:spPr>
          <a:xfrm>
            <a:off x="5784850" y="3904991"/>
            <a:ext cx="86105" cy="86105"/>
          </a:xfrm>
          <a:prstGeom prst="rect">
            <a:avLst/>
          </a:prstGeom>
        </p:spPr>
      </p:pic>
    </p:spTree>
    <p:extLst>
      <p:ext uri="{BB962C8B-B14F-4D97-AF65-F5344CB8AC3E}">
        <p14:creationId xmlns:p14="http://schemas.microsoft.com/office/powerpoint/2010/main" val="75259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341313" y="1030289"/>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122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341313" y="1030289"/>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401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341313" y="1030289"/>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172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ln>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descr="OCLC-RESEARCH_H_MD.png"/>
          <p:cNvPicPr>
            <a:picLocks noChangeAspect="1"/>
          </p:cNvPicPr>
          <p:nvPr userDrawn="1"/>
        </p:nvPicPr>
        <p:blipFill>
          <a:blip r:embed="rId2" cstate="print"/>
          <a:stretch>
            <a:fillRect/>
          </a:stretch>
        </p:blipFill>
        <p:spPr>
          <a:xfrm>
            <a:off x="457200" y="4769496"/>
            <a:ext cx="1676400" cy="259704"/>
          </a:xfrm>
          <a:prstGeom prst="rect">
            <a:avLst/>
          </a:prstGeom>
        </p:spPr>
      </p:pic>
    </p:spTree>
    <p:extLst>
      <p:ext uri="{BB962C8B-B14F-4D97-AF65-F5344CB8AC3E}">
        <p14:creationId xmlns:p14="http://schemas.microsoft.com/office/powerpoint/2010/main" val="3891612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chemeClr val="bg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85690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8"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90733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6"/>
            <a:ext cx="265112" cy="407463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chemeClr val="bg1">
                    <a:alpha val="50000"/>
                  </a:schemeClr>
                </a:solidFill>
                <a:effectLst/>
                <a:latin typeface="Arial" charset="0"/>
                <a:ea typeface="Arial" charset="0"/>
                <a:cs typeface="Arial" charset="0"/>
              </a:rPr>
              <a:t>.</a:t>
            </a:r>
          </a:p>
        </p:txBody>
      </p:sp>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r>
              <a:rPr lang="en-US"/>
              <a:t>Click icon to add picture</a:t>
            </a:r>
            <a:endParaRPr lang="en-US" dirty="0"/>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8" y="2946284"/>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chemeClr val="bg1">
                    <a:alpha val="50000"/>
                  </a:schemeClr>
                </a:solidFill>
                <a:effectLst/>
                <a:latin typeface="Arial" charset="0"/>
                <a:ea typeface="Arial" charset="0"/>
                <a:cs typeface="Arial" charset="0"/>
              </a:rPr>
              <a:t>Confidential. Not for distribution.</a:t>
            </a:r>
          </a:p>
        </p:txBody>
      </p:sp>
      <p:sp>
        <p:nvSpPr>
          <p:cNvPr id="10"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chemeClr val="bg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13784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chemeClr val="bg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
        <p:nvSpPr>
          <p:cNvPr id="4"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ysClr val="windowText" lastClr="000000">
                    <a:alpha val="50000"/>
                  </a:sysClr>
                </a:solidFill>
                <a:effectLst/>
                <a:latin typeface="Arial" charset="0"/>
                <a:ea typeface="Arial" charset="0"/>
                <a:cs typeface="Arial" charset="0"/>
              </a:rPr>
              <a:t>.</a:t>
            </a:r>
          </a:p>
        </p:txBody>
      </p:sp>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ysClr val="windowText" lastClr="000000">
                    <a:alpha val="50000"/>
                  </a:sysClr>
                </a:solidFill>
                <a:effectLst/>
                <a:latin typeface="Arial" charset="0"/>
                <a:ea typeface="Arial" charset="0"/>
                <a:cs typeface="Arial" charset="0"/>
              </a:rPr>
              <a:t>Confidential. Not for distribution.</a:t>
            </a:r>
          </a:p>
        </p:txBody>
      </p:sp>
      <p:pic>
        <p:nvPicPr>
          <p:cNvPr id="5" name="Picture 4"/>
          <p:cNvPicPr>
            <a:picLocks noChangeAspect="1"/>
          </p:cNvPicPr>
          <p:nvPr userDrawn="1"/>
        </p:nvPicPr>
        <p:blipFill>
          <a:blip r:embed="rId3"/>
          <a:stretch>
            <a:fillRect/>
          </a:stretch>
        </p:blipFill>
        <p:spPr>
          <a:xfrm>
            <a:off x="4583338" y="0"/>
            <a:ext cx="4578960" cy="4388000"/>
          </a:xfrm>
          <a:prstGeom prst="rect">
            <a:avLst/>
          </a:prstGeom>
        </p:spPr>
      </p:pic>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0" name="TextBox 8"/>
          <p:cNvSpPr txBox="1">
            <a:spLocks noChangeArrowheads="1"/>
          </p:cNvSpPr>
          <p:nvPr userDrawn="1"/>
        </p:nvSpPr>
        <p:spPr bwMode="auto">
          <a:xfrm>
            <a:off x="5924930" y="3701654"/>
            <a:ext cx="42227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17"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ysClr val="windowText" lastClr="000000">
                    <a:alpha val="50000"/>
                  </a:sysClr>
                </a:solidFill>
                <a:effectLst/>
                <a:latin typeface="Arial" charset="0"/>
                <a:ea typeface="Arial" charset="0"/>
                <a:cs typeface="Arial" charset="0"/>
              </a:rPr>
              <a:t>Confidential. Not for distribution.</a:t>
            </a:r>
          </a:p>
        </p:txBody>
      </p:sp>
      <p:pic>
        <p:nvPicPr>
          <p:cNvPr id="19"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p:cNvPicPr>
            <a:picLocks noChangeAspect="1"/>
          </p:cNvPicPr>
          <p:nvPr userDrawn="1"/>
        </p:nvPicPr>
        <p:blipFill rotWithShape="1">
          <a:blip r:embed="rId4"/>
          <a:srcRect l="67120"/>
          <a:stretch/>
        </p:blipFill>
        <p:spPr>
          <a:xfrm rot="16200000">
            <a:off x="5827109" y="3788500"/>
            <a:ext cx="87692" cy="317500"/>
          </a:xfrm>
          <a:prstGeom prst="rect">
            <a:avLst/>
          </a:prstGeom>
        </p:spPr>
      </p:pic>
      <p:pic>
        <p:nvPicPr>
          <p:cNvPr id="4" name="Picture 3"/>
          <p:cNvPicPr>
            <a:picLocks noChangeAspect="1"/>
          </p:cNvPicPr>
          <p:nvPr userDrawn="1"/>
        </p:nvPicPr>
        <p:blipFill>
          <a:blip r:embed="rId5"/>
          <a:stretch>
            <a:fillRect/>
          </a:stretch>
        </p:blipFill>
        <p:spPr>
          <a:xfrm>
            <a:off x="5784850" y="3904991"/>
            <a:ext cx="86105" cy="86105"/>
          </a:xfrm>
          <a:prstGeom prst="rect">
            <a:avLst/>
          </a:prstGeom>
        </p:spPr>
      </p:pic>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341313" y="1030289"/>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526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341313" y="1030289"/>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316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341313" y="1030289"/>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258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r>
              <a:rPr lang="en-US"/>
              <a:t>Click icon to add picture</a:t>
            </a:r>
            <a:endParaRPr lang="en-US" dirty="0"/>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r>
              <a:rPr lang="en-US"/>
              <a:t>Click icon to add picture</a:t>
            </a:r>
            <a:endParaRPr lang="en-US" dirty="0"/>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5556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r>
              <a:rPr lang="en-US"/>
              <a:t>Edit Master text styles</a:t>
            </a:r>
          </a:p>
        </p:txBody>
      </p:sp>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05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5" r:id="rId12"/>
    <p:sldLayoutId id="2147483676" r:id="rId13"/>
    <p:sldLayoutId id="2147483677" r:id="rId14"/>
    <p:sldLayoutId id="2147483681"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0" r:id="rId3"/>
    <p:sldLayoutId id="2147483655" r:id="rId4"/>
    <p:sldLayoutId id="2147483653" r:id="rId5"/>
    <p:sldLayoutId id="2147483661" r:id="rId6"/>
    <p:sldLayoutId id="2147483654" r:id="rId7"/>
    <p:sldLayoutId id="2147483658" r:id="rId8"/>
    <p:sldLayoutId id="2147483657" r:id="rId9"/>
    <p:sldLayoutId id="2147483656" r:id="rId10"/>
    <p:sldLayoutId id="2147483659" r:id="rId11"/>
    <p:sldLayoutId id="2147483678" r:id="rId12"/>
    <p:sldLayoutId id="2147483679" r:id="rId13"/>
    <p:sldLayoutId id="2147483680" r:id="rId14"/>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informationr.net/ir/19-4/isic/isic13.html"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p:cNvSpPr>
            <a:spLocks noGrp="1"/>
          </p:cNvSpPr>
          <p:nvPr>
            <p:ph type="body" sz="quarter" idx="12"/>
          </p:nvPr>
        </p:nvSpPr>
        <p:spPr>
          <a:xfrm>
            <a:off x="2" y="1329876"/>
            <a:ext cx="4076757" cy="569387"/>
          </a:xfrm>
        </p:spPr>
        <p:txBody>
          <a:bodyPr/>
          <a:lstStyle/>
          <a:p>
            <a:r>
              <a:rPr lang="en-US" dirty="0"/>
              <a:t>Krakow, Poland </a:t>
            </a:r>
            <a:r>
              <a:rPr lang="en-US" dirty="0">
                <a:latin typeface="SimSun" panose="02010600030101010101" pitchFamily="2" charset="-122"/>
                <a:ea typeface="SimSun" panose="02010600030101010101" pitchFamily="2" charset="-122"/>
              </a:rPr>
              <a:t>•</a:t>
            </a:r>
            <a:r>
              <a:rPr lang="en-US" dirty="0"/>
              <a:t> 9-11 October 2018</a:t>
            </a:r>
          </a:p>
        </p:txBody>
      </p:sp>
      <p:sp>
        <p:nvSpPr>
          <p:cNvPr id="36" name="Text Placeholder 35"/>
          <p:cNvSpPr>
            <a:spLocks noGrp="1"/>
          </p:cNvSpPr>
          <p:nvPr>
            <p:ph type="body" sz="quarter" idx="16"/>
          </p:nvPr>
        </p:nvSpPr>
        <p:spPr>
          <a:xfrm>
            <a:off x="779470" y="1852402"/>
            <a:ext cx="7754770" cy="1537569"/>
          </a:xfrm>
        </p:spPr>
        <p:txBody>
          <a:bodyPr lIns="365760" tIns="182880" rIns="365760" bIns="182880">
            <a:noAutofit/>
          </a:bodyPr>
          <a:lstStyle/>
          <a:p>
            <a:r>
              <a:rPr lang="en-GB" sz="2800" dirty="0"/>
              <a:t>Interdisciplinary Approaches </a:t>
            </a:r>
            <a:br>
              <a:rPr lang="en-GB" sz="2800" dirty="0"/>
            </a:br>
            <a:r>
              <a:rPr lang="en-GB" sz="2800" dirty="0"/>
              <a:t>to Research Methods in Information Behavior Studies</a:t>
            </a:r>
            <a:endParaRPr lang="en-US" sz="2800" dirty="0"/>
          </a:p>
        </p:txBody>
      </p:sp>
      <p:sp>
        <p:nvSpPr>
          <p:cNvPr id="37" name="Text Placeholder 36"/>
          <p:cNvSpPr>
            <a:spLocks noGrp="1"/>
          </p:cNvSpPr>
          <p:nvPr>
            <p:ph type="body" sz="quarter" idx="17"/>
          </p:nvPr>
        </p:nvSpPr>
        <p:spPr>
          <a:xfrm>
            <a:off x="728694" y="3516926"/>
            <a:ext cx="3388043" cy="369332"/>
          </a:xfrm>
        </p:spPr>
        <p:txBody>
          <a:bodyPr/>
          <a:lstStyle/>
          <a:p>
            <a:r>
              <a:rPr lang="en-US" sz="1800" dirty="0"/>
              <a:t>Lynn Silipigni Connaway, PhD</a:t>
            </a:r>
          </a:p>
        </p:txBody>
      </p:sp>
      <p:sp>
        <p:nvSpPr>
          <p:cNvPr id="38" name="Text Placeholder 37"/>
          <p:cNvSpPr>
            <a:spLocks noGrp="1"/>
          </p:cNvSpPr>
          <p:nvPr>
            <p:ph type="body" sz="quarter" idx="18"/>
          </p:nvPr>
        </p:nvSpPr>
        <p:spPr>
          <a:xfrm>
            <a:off x="728694" y="3878433"/>
            <a:ext cx="3963329" cy="795089"/>
          </a:xfrm>
        </p:spPr>
        <p:txBody>
          <a:bodyPr/>
          <a:lstStyle/>
          <a:p>
            <a:r>
              <a:rPr lang="en-US" sz="1400" b="1" dirty="0"/>
              <a:t>Director of Library Trends and User Research</a:t>
            </a:r>
          </a:p>
          <a:p>
            <a:pPr>
              <a:spcBef>
                <a:spcPts val="400"/>
              </a:spcBef>
            </a:pPr>
            <a:r>
              <a:rPr lang="en-US" sz="1400" b="1" dirty="0">
                <a:hlinkClick r:id="rId3"/>
              </a:rPr>
              <a:t>connawal@oclc.org</a:t>
            </a:r>
            <a:endParaRPr lang="en-US" sz="1400" b="1" dirty="0"/>
          </a:p>
          <a:p>
            <a:pPr>
              <a:spcBef>
                <a:spcPts val="400"/>
              </a:spcBef>
            </a:pPr>
            <a:r>
              <a:rPr lang="en-US" sz="1400" b="1" dirty="0"/>
              <a:t>@</a:t>
            </a:r>
            <a:r>
              <a:rPr lang="en-US" sz="1400" b="1" dirty="0" err="1"/>
              <a:t>LynnConnaway</a:t>
            </a:r>
            <a:endParaRPr lang="en-US" sz="1400" b="1" dirty="0"/>
          </a:p>
        </p:txBody>
      </p:sp>
    </p:spTree>
    <p:extLst>
      <p:ext uri="{BB962C8B-B14F-4D97-AF65-F5344CB8AC3E}">
        <p14:creationId xmlns:p14="http://schemas.microsoft.com/office/powerpoint/2010/main" val="686087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2B0F09D-C7CD-4FFD-9D0E-5B9F619385B2}"/>
              </a:ext>
            </a:extLst>
          </p:cNvPr>
          <p:cNvGrpSpPr/>
          <p:nvPr/>
        </p:nvGrpSpPr>
        <p:grpSpPr>
          <a:xfrm>
            <a:off x="0" y="0"/>
            <a:ext cx="9144000" cy="4697327"/>
            <a:chOff x="0" y="0"/>
            <a:chExt cx="12192000" cy="6263102"/>
          </a:xfrm>
        </p:grpSpPr>
        <p:pic>
          <p:nvPicPr>
            <p:cNvPr id="4" name="Picture 3">
              <a:extLst>
                <a:ext uri="{FF2B5EF4-FFF2-40B4-BE49-F238E27FC236}">
                  <a16:creationId xmlns:a16="http://schemas.microsoft.com/office/drawing/2014/main" id="{620DD941-135A-4D4E-8F99-B97502CCC117}"/>
                </a:ext>
              </a:extLst>
            </p:cNvPr>
            <p:cNvPicPr>
              <a:picLocks noChangeAspect="1"/>
            </p:cNvPicPr>
            <p:nvPr/>
          </p:nvPicPr>
          <p:blipFill rotWithShape="1">
            <a:blip r:embed="rId3"/>
            <a:srcRect t="11779" b="1"/>
            <a:stretch/>
          </p:blipFill>
          <p:spPr>
            <a:xfrm>
              <a:off x="0" y="0"/>
              <a:ext cx="7658997" cy="6263102"/>
            </a:xfrm>
            <a:prstGeom prst="rect">
              <a:avLst/>
            </a:prstGeom>
          </p:spPr>
        </p:pic>
        <p:pic>
          <p:nvPicPr>
            <p:cNvPr id="5" name="Picture 4">
              <a:extLst>
                <a:ext uri="{FF2B5EF4-FFF2-40B4-BE49-F238E27FC236}">
                  <a16:creationId xmlns:a16="http://schemas.microsoft.com/office/drawing/2014/main" id="{A55471DB-8F2C-4558-8C5E-7F615AA395BA}"/>
                </a:ext>
              </a:extLst>
            </p:cNvPr>
            <p:cNvPicPr>
              <a:picLocks noChangeAspect="1"/>
            </p:cNvPicPr>
            <p:nvPr/>
          </p:nvPicPr>
          <p:blipFill rotWithShape="1">
            <a:blip r:embed="rId3"/>
            <a:srcRect l="40815" t="11779" b="1"/>
            <a:stretch/>
          </p:blipFill>
          <p:spPr>
            <a:xfrm flipH="1">
              <a:off x="7658994" y="0"/>
              <a:ext cx="4533006" cy="6263101"/>
            </a:xfrm>
            <a:prstGeom prst="rect">
              <a:avLst/>
            </a:prstGeom>
          </p:spPr>
        </p:pic>
      </p:grpSp>
      <p:sp>
        <p:nvSpPr>
          <p:cNvPr id="2" name="Text Placeholder 1">
            <a:extLst>
              <a:ext uri="{FF2B5EF4-FFF2-40B4-BE49-F238E27FC236}">
                <a16:creationId xmlns:a16="http://schemas.microsoft.com/office/drawing/2014/main" id="{4B32CEA4-4CBD-4F03-8E0C-82EC9E590013}"/>
              </a:ext>
            </a:extLst>
          </p:cNvPr>
          <p:cNvSpPr>
            <a:spLocks noGrp="1"/>
          </p:cNvSpPr>
          <p:nvPr>
            <p:ph type="body" sz="quarter" idx="13"/>
          </p:nvPr>
        </p:nvSpPr>
        <p:spPr>
          <a:xfrm>
            <a:off x="0" y="0"/>
            <a:ext cx="5403459" cy="605790"/>
          </a:xfrm>
          <a:solidFill>
            <a:schemeClr val="bg1">
              <a:alpha val="65000"/>
            </a:schemeClr>
          </a:solidFill>
        </p:spPr>
        <p:txBody>
          <a:bodyPr/>
          <a:lstStyle/>
          <a:p>
            <a:r>
              <a:rPr lang="en-US" dirty="0"/>
              <a:t>Quantitative Analysis</a:t>
            </a:r>
          </a:p>
        </p:txBody>
      </p:sp>
      <p:sp>
        <p:nvSpPr>
          <p:cNvPr id="3" name="Text Placeholder 2">
            <a:extLst>
              <a:ext uri="{FF2B5EF4-FFF2-40B4-BE49-F238E27FC236}">
                <a16:creationId xmlns:a16="http://schemas.microsoft.com/office/drawing/2014/main" id="{65D6CB1C-F5DB-412B-B4E6-5EC666DBEF95}"/>
              </a:ext>
            </a:extLst>
          </p:cNvPr>
          <p:cNvSpPr>
            <a:spLocks noGrp="1"/>
          </p:cNvSpPr>
          <p:nvPr>
            <p:ph type="body" sz="quarter" idx="14"/>
          </p:nvPr>
        </p:nvSpPr>
        <p:spPr>
          <a:xfrm>
            <a:off x="4270549" y="2571750"/>
            <a:ext cx="4873451" cy="1541462"/>
          </a:xfrm>
          <a:solidFill>
            <a:srgbClr val="002060">
              <a:alpha val="70000"/>
            </a:srgbClr>
          </a:solidFill>
        </p:spPr>
        <p:txBody>
          <a:bodyPr/>
          <a:lstStyle/>
          <a:p>
            <a:r>
              <a:rPr lang="en-US" b="1" dirty="0">
                <a:solidFill>
                  <a:schemeClr val="bg1"/>
                </a:solidFill>
              </a:rPr>
              <a:t>Descriptive statistics</a:t>
            </a:r>
          </a:p>
          <a:p>
            <a:r>
              <a:rPr lang="en-US" b="1" dirty="0">
                <a:solidFill>
                  <a:schemeClr val="bg1"/>
                </a:solidFill>
              </a:rPr>
              <a:t>Parametric statistics</a:t>
            </a:r>
          </a:p>
          <a:p>
            <a:r>
              <a:rPr lang="en-US" b="1" dirty="0">
                <a:solidFill>
                  <a:schemeClr val="bg1"/>
                </a:solidFill>
              </a:rPr>
              <a:t>Non-parametric statistics</a:t>
            </a:r>
          </a:p>
        </p:txBody>
      </p:sp>
      <p:sp>
        <p:nvSpPr>
          <p:cNvPr id="7" name="Rectangle 6">
            <a:extLst>
              <a:ext uri="{FF2B5EF4-FFF2-40B4-BE49-F238E27FC236}">
                <a16:creationId xmlns:a16="http://schemas.microsoft.com/office/drawing/2014/main" id="{007B2BA4-30B7-4BCB-9E96-4C53D9D302B5}"/>
              </a:ext>
            </a:extLst>
          </p:cNvPr>
          <p:cNvSpPr/>
          <p:nvPr/>
        </p:nvSpPr>
        <p:spPr>
          <a:xfrm>
            <a:off x="3858567" y="4489577"/>
            <a:ext cx="5262153" cy="230832"/>
          </a:xfrm>
          <a:prstGeom prst="rect">
            <a:avLst/>
          </a:prstGeom>
        </p:spPr>
        <p:txBody>
          <a:bodyPr wrap="square">
            <a:spAutoFit/>
          </a:bodyPr>
          <a:lstStyle/>
          <a:p>
            <a:pPr lvl="0">
              <a:defRPr/>
            </a:pPr>
            <a:r>
              <a:rPr lang="en-US" sz="900" b="1" dirty="0">
                <a:solidFill>
                  <a:schemeClr val="bg1"/>
                </a:solidFill>
                <a:latin typeface="Arial" panose="020B0604020202020204" pitchFamily="34" charset="0"/>
                <a:cs typeface="Arial" panose="020B0604020202020204" pitchFamily="34" charset="0"/>
              </a:rPr>
              <a:t>Image: https://www.flickr.com/photos/ekurvine/6964282187 by Esko </a:t>
            </a:r>
            <a:r>
              <a:rPr lang="en-US" sz="900" b="1" dirty="0" err="1">
                <a:solidFill>
                  <a:schemeClr val="bg1"/>
                </a:solidFill>
                <a:latin typeface="Arial" panose="020B0604020202020204" pitchFamily="34" charset="0"/>
                <a:cs typeface="Arial" panose="020B0604020202020204" pitchFamily="34" charset="0"/>
              </a:rPr>
              <a:t>Kurvinen</a:t>
            </a:r>
            <a:r>
              <a:rPr lang="en-US" sz="900" b="1" dirty="0">
                <a:solidFill>
                  <a:schemeClr val="bg1"/>
                </a:solidFill>
                <a:latin typeface="Arial" panose="020B0604020202020204" pitchFamily="34" charset="0"/>
                <a:cs typeface="Arial" panose="020B0604020202020204" pitchFamily="34" charset="0"/>
              </a:rPr>
              <a:t> / CC BY-NC 2.0</a:t>
            </a:r>
          </a:p>
        </p:txBody>
      </p:sp>
    </p:spTree>
    <p:extLst>
      <p:ext uri="{BB962C8B-B14F-4D97-AF65-F5344CB8AC3E}">
        <p14:creationId xmlns:p14="http://schemas.microsoft.com/office/powerpoint/2010/main" val="3025029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B3FF9E-7B83-499F-B721-FE302166EAC9}"/>
              </a:ext>
            </a:extLst>
          </p:cNvPr>
          <p:cNvPicPr>
            <a:picLocks noChangeAspect="1"/>
          </p:cNvPicPr>
          <p:nvPr/>
        </p:nvPicPr>
        <p:blipFill rotWithShape="1">
          <a:blip r:embed="rId3"/>
          <a:srcRect l="15323" b="34725"/>
          <a:stretch/>
        </p:blipFill>
        <p:spPr>
          <a:xfrm>
            <a:off x="0" y="1"/>
            <a:ext cx="9143999" cy="4690382"/>
          </a:xfrm>
          <a:prstGeom prst="rect">
            <a:avLst/>
          </a:prstGeom>
        </p:spPr>
      </p:pic>
      <p:sp>
        <p:nvSpPr>
          <p:cNvPr id="21507" name="Content Placeholder 2"/>
          <p:cNvSpPr>
            <a:spLocks noGrp="1"/>
          </p:cNvSpPr>
          <p:nvPr>
            <p:ph type="body" sz="quarter" idx="13"/>
          </p:nvPr>
        </p:nvSpPr>
        <p:spPr>
          <a:xfrm>
            <a:off x="6209189" y="453117"/>
            <a:ext cx="2934811" cy="504922"/>
          </a:xfrm>
          <a:solidFill>
            <a:schemeClr val="tx1">
              <a:alpha val="65000"/>
            </a:schemeClr>
          </a:solidFill>
        </p:spPr>
        <p:txBody>
          <a:bodyPr anchor="t">
            <a:normAutofit fontScale="92500" lnSpcReduction="10000"/>
          </a:bodyPr>
          <a:lstStyle/>
          <a:p>
            <a:r>
              <a:rPr lang="en-US" altLang="en-US" sz="3000" dirty="0">
                <a:solidFill>
                  <a:schemeClr val="bg1"/>
                </a:solidFill>
              </a:rPr>
              <a:t>Mixed Methods</a:t>
            </a:r>
          </a:p>
        </p:txBody>
      </p:sp>
      <p:sp>
        <p:nvSpPr>
          <p:cNvPr id="2" name="Text Placeholder 1"/>
          <p:cNvSpPr>
            <a:spLocks noGrp="1"/>
          </p:cNvSpPr>
          <p:nvPr>
            <p:ph type="body" sz="quarter" idx="14"/>
          </p:nvPr>
        </p:nvSpPr>
        <p:spPr>
          <a:xfrm>
            <a:off x="3964405" y="1195712"/>
            <a:ext cx="5179595" cy="2885571"/>
          </a:xfrm>
          <a:solidFill>
            <a:schemeClr val="tx1">
              <a:alpha val="65000"/>
            </a:schemeClr>
          </a:solidFill>
        </p:spPr>
        <p:txBody>
          <a:bodyPr/>
          <a:lstStyle/>
          <a:p>
            <a:pPr marL="0" indent="0">
              <a:buNone/>
            </a:pPr>
            <a:r>
              <a:rPr lang="en-US" altLang="en-US" sz="2100" b="1" dirty="0">
                <a:solidFill>
                  <a:schemeClr val="bg1"/>
                </a:solidFill>
              </a:rPr>
              <a:t>“Miles, Huberman, and </a:t>
            </a:r>
            <a:r>
              <a:rPr lang="en-US" altLang="en-US" sz="2100" b="1" dirty="0" err="1">
                <a:solidFill>
                  <a:schemeClr val="bg1"/>
                </a:solidFill>
              </a:rPr>
              <a:t>Saldaña</a:t>
            </a:r>
            <a:r>
              <a:rPr lang="en-US" altLang="en-US" sz="2100" b="1" dirty="0">
                <a:solidFill>
                  <a:schemeClr val="bg1"/>
                </a:solidFill>
              </a:rPr>
              <a:t> also pointed out that although designing and conducting a mixed method research project involves careful planning and more effort in execution, the benefits greatly outweigh the difficulties (including philosophical ones).” </a:t>
            </a:r>
          </a:p>
          <a:p>
            <a:pPr marL="171450" indent="-171450" algn="r">
              <a:buNone/>
            </a:pPr>
            <a:r>
              <a:rPr lang="en-US" altLang="en-US" sz="1350" b="1" dirty="0">
                <a:solidFill>
                  <a:schemeClr val="bg1"/>
                </a:solidFill>
              </a:rPr>
              <a:t>(Connaway and Radford 2017, 229)</a:t>
            </a:r>
          </a:p>
        </p:txBody>
      </p:sp>
      <p:sp>
        <p:nvSpPr>
          <p:cNvPr id="6" name="Rectangle 5">
            <a:extLst>
              <a:ext uri="{FF2B5EF4-FFF2-40B4-BE49-F238E27FC236}">
                <a16:creationId xmlns:a16="http://schemas.microsoft.com/office/drawing/2014/main" id="{E562E026-BB7C-4487-A3D6-AC4D54E16869}"/>
              </a:ext>
            </a:extLst>
          </p:cNvPr>
          <p:cNvSpPr/>
          <p:nvPr/>
        </p:nvSpPr>
        <p:spPr>
          <a:xfrm>
            <a:off x="3735804" y="4471308"/>
            <a:ext cx="5331995" cy="215444"/>
          </a:xfrm>
          <a:prstGeom prst="rect">
            <a:avLst/>
          </a:prstGeom>
        </p:spPr>
        <p:txBody>
          <a:bodyPr wrap="square">
            <a:spAutoFit/>
          </a:bodyPr>
          <a:lstStyle/>
          <a:p>
            <a:pPr algn="r"/>
            <a:r>
              <a:rPr lang="en-US" sz="800" b="1" dirty="0">
                <a:solidFill>
                  <a:schemeClr val="bg1"/>
                </a:solidFill>
                <a:latin typeface="Arial" panose="020B0604020202020204" pitchFamily="34" charset="0"/>
                <a:cs typeface="Arial" panose="020B0604020202020204" pitchFamily="34" charset="0"/>
              </a:rPr>
              <a:t>Image: https://www.flickr.com/photos/gutdoctor/4231406746 by Loren Owensby / CC BY-NC-ND 2.0</a:t>
            </a:r>
          </a:p>
        </p:txBody>
      </p:sp>
    </p:spTree>
    <p:extLst>
      <p:ext uri="{BB962C8B-B14F-4D97-AF65-F5344CB8AC3E}">
        <p14:creationId xmlns:p14="http://schemas.microsoft.com/office/powerpoint/2010/main" val="2476141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226D82-ABD8-4DA4-B558-072AB0197CE0}"/>
              </a:ext>
            </a:extLst>
          </p:cNvPr>
          <p:cNvPicPr>
            <a:picLocks noChangeAspect="1"/>
          </p:cNvPicPr>
          <p:nvPr/>
        </p:nvPicPr>
        <p:blipFill rotWithShape="1">
          <a:blip r:embed="rId3"/>
          <a:srcRect t="17738" b="13691"/>
          <a:stretch/>
        </p:blipFill>
        <p:spPr>
          <a:xfrm>
            <a:off x="0" y="0"/>
            <a:ext cx="9144000" cy="4702629"/>
          </a:xfrm>
          <a:prstGeom prst="rect">
            <a:avLst/>
          </a:prstGeom>
        </p:spPr>
      </p:pic>
      <p:sp>
        <p:nvSpPr>
          <p:cNvPr id="9" name="Rectangle 8">
            <a:extLst>
              <a:ext uri="{FF2B5EF4-FFF2-40B4-BE49-F238E27FC236}">
                <a16:creationId xmlns:a16="http://schemas.microsoft.com/office/drawing/2014/main" id="{2EF011A2-B618-40C5-8FD3-83359EEE986F}"/>
              </a:ext>
            </a:extLst>
          </p:cNvPr>
          <p:cNvSpPr/>
          <p:nvPr/>
        </p:nvSpPr>
        <p:spPr>
          <a:xfrm>
            <a:off x="0" y="4466675"/>
            <a:ext cx="4572000" cy="215444"/>
          </a:xfrm>
          <a:prstGeom prst="rect">
            <a:avLst/>
          </a:prstGeom>
        </p:spPr>
        <p:txBody>
          <a:bodyPr>
            <a:spAutoFit/>
          </a:bodyPr>
          <a:lstStyle/>
          <a:p>
            <a:r>
              <a:rPr lang="en-US" sz="800" b="1" dirty="0">
                <a:solidFill>
                  <a:schemeClr val="bg1"/>
                </a:solidFill>
                <a:latin typeface="Arial" panose="020B0604020202020204" pitchFamily="34" charset="0"/>
                <a:cs typeface="Arial" panose="020B0604020202020204" pitchFamily="34" charset="0"/>
              </a:rPr>
              <a:t>Image: https://www.flickr.com/photos/jmarty/3591153133 by Justin / CC BY-SA 2.0</a:t>
            </a:r>
          </a:p>
        </p:txBody>
      </p:sp>
      <p:sp>
        <p:nvSpPr>
          <p:cNvPr id="3" name="Content Placeholder 2"/>
          <p:cNvSpPr>
            <a:spLocks noGrp="1"/>
          </p:cNvSpPr>
          <p:nvPr>
            <p:ph type="body" sz="quarter" idx="13"/>
          </p:nvPr>
        </p:nvSpPr>
        <p:spPr>
          <a:xfrm>
            <a:off x="0" y="122963"/>
            <a:ext cx="4949190" cy="411480"/>
          </a:xfrm>
          <a:solidFill>
            <a:schemeClr val="tx1">
              <a:alpha val="65000"/>
            </a:schemeClr>
          </a:solidFill>
          <a:effectLst/>
        </p:spPr>
        <p:txBody>
          <a:bodyPr vert="horz" tIns="68580">
            <a:noAutofit/>
          </a:bodyPr>
          <a:lstStyle/>
          <a:p>
            <a:pPr>
              <a:lnSpc>
                <a:spcPct val="80000"/>
              </a:lnSpc>
            </a:pPr>
            <a:r>
              <a:rPr lang="en-US" sz="3000" dirty="0">
                <a:solidFill>
                  <a:schemeClr val="bg1"/>
                </a:solidFill>
              </a:rPr>
              <a:t>Mixed Methods Research</a:t>
            </a:r>
          </a:p>
        </p:txBody>
      </p:sp>
      <p:sp>
        <p:nvSpPr>
          <p:cNvPr id="4" name="Text Placeholder 3"/>
          <p:cNvSpPr>
            <a:spLocks noGrp="1"/>
          </p:cNvSpPr>
          <p:nvPr>
            <p:ph type="body" sz="quarter" idx="14"/>
          </p:nvPr>
        </p:nvSpPr>
        <p:spPr>
          <a:xfrm>
            <a:off x="4949190" y="1252960"/>
            <a:ext cx="4194810" cy="3467630"/>
          </a:xfrm>
          <a:solidFill>
            <a:schemeClr val="tx1">
              <a:alpha val="65000"/>
            </a:schemeClr>
          </a:solidFill>
        </p:spPr>
        <p:txBody>
          <a:bodyPr vert="horz" tIns="68580" bIns="68580"/>
          <a:lstStyle/>
          <a:p>
            <a:pPr>
              <a:lnSpc>
                <a:spcPct val="80000"/>
              </a:lnSpc>
            </a:pPr>
            <a:r>
              <a:rPr lang="en-US" sz="2100" b="1" dirty="0">
                <a:solidFill>
                  <a:schemeClr val="bg1"/>
                </a:solidFill>
              </a:rPr>
              <a:t>Any combination of research methods</a:t>
            </a:r>
          </a:p>
          <a:p>
            <a:pPr lvl="1">
              <a:lnSpc>
                <a:spcPct val="80000"/>
              </a:lnSpc>
              <a:buFont typeface="Arial" panose="020B0604020202020204" pitchFamily="34" charset="0"/>
              <a:buChar char="•"/>
            </a:pPr>
            <a:r>
              <a:rPr lang="en-US" sz="2100" b="1" dirty="0">
                <a:solidFill>
                  <a:schemeClr val="bg1"/>
                </a:solidFill>
              </a:rPr>
              <a:t>Qualitative </a:t>
            </a:r>
          </a:p>
          <a:p>
            <a:pPr lvl="1">
              <a:lnSpc>
                <a:spcPct val="80000"/>
              </a:lnSpc>
              <a:buFont typeface="Arial" panose="020B0604020202020204" pitchFamily="34" charset="0"/>
              <a:buChar char="•"/>
            </a:pPr>
            <a:r>
              <a:rPr lang="en-US" sz="2100" b="1" dirty="0">
                <a:solidFill>
                  <a:schemeClr val="bg1"/>
                </a:solidFill>
              </a:rPr>
              <a:t>Quantitative</a:t>
            </a:r>
          </a:p>
          <a:p>
            <a:pPr lvl="1">
              <a:lnSpc>
                <a:spcPct val="80000"/>
              </a:lnSpc>
              <a:buFont typeface="Arial" panose="020B0604020202020204" pitchFamily="34" charset="0"/>
              <a:buChar char="•"/>
            </a:pPr>
            <a:r>
              <a:rPr lang="en-US" sz="2100" b="1" dirty="0">
                <a:solidFill>
                  <a:schemeClr val="bg1"/>
                </a:solidFill>
              </a:rPr>
              <a:t>Participatory </a:t>
            </a:r>
          </a:p>
          <a:p>
            <a:pPr lvl="1">
              <a:lnSpc>
                <a:spcPct val="80000"/>
              </a:lnSpc>
              <a:buFont typeface="Arial" panose="020B0604020202020204" pitchFamily="34" charset="0"/>
              <a:buChar char="•"/>
            </a:pPr>
            <a:r>
              <a:rPr lang="en-US" sz="2100" b="1" dirty="0">
                <a:solidFill>
                  <a:schemeClr val="bg1"/>
                </a:solidFill>
              </a:rPr>
              <a:t>Action</a:t>
            </a:r>
          </a:p>
          <a:p>
            <a:pPr lvl="1">
              <a:lnSpc>
                <a:spcPct val="80000"/>
              </a:lnSpc>
              <a:buFont typeface="Arial" panose="020B0604020202020204" pitchFamily="34" charset="0"/>
              <a:buChar char="•"/>
            </a:pPr>
            <a:r>
              <a:rPr lang="en-US" sz="2100" b="1" dirty="0">
                <a:solidFill>
                  <a:schemeClr val="bg1"/>
                </a:solidFill>
              </a:rPr>
              <a:t>Design</a:t>
            </a:r>
          </a:p>
          <a:p>
            <a:pPr>
              <a:lnSpc>
                <a:spcPct val="80000"/>
              </a:lnSpc>
            </a:pPr>
            <a:r>
              <a:rPr lang="en-US" sz="2100" b="1" dirty="0">
                <a:solidFill>
                  <a:schemeClr val="bg1"/>
                </a:solidFill>
              </a:rPr>
              <a:t>Equal attention to all stages of research process</a:t>
            </a:r>
          </a:p>
          <a:p>
            <a:pPr>
              <a:lnSpc>
                <a:spcPct val="80000"/>
              </a:lnSpc>
            </a:pPr>
            <a:r>
              <a:rPr lang="en-US" sz="2100" b="1" dirty="0">
                <a:solidFill>
                  <a:schemeClr val="bg1"/>
                </a:solidFill>
              </a:rPr>
              <a:t>Findings should be iterative &amp; informative</a:t>
            </a:r>
          </a:p>
        </p:txBody>
      </p:sp>
      <p:sp>
        <p:nvSpPr>
          <p:cNvPr id="6" name="TextBox 5"/>
          <p:cNvSpPr txBox="1"/>
          <p:nvPr/>
        </p:nvSpPr>
        <p:spPr>
          <a:xfrm>
            <a:off x="5356860" y="4466675"/>
            <a:ext cx="3787140" cy="276999"/>
          </a:xfrm>
          <a:prstGeom prst="rect">
            <a:avLst/>
          </a:prstGeom>
          <a:solidFill>
            <a:schemeClr val="tx1">
              <a:alpha val="0"/>
            </a:schemeClr>
          </a:solidFill>
        </p:spPr>
        <p:txBody>
          <a:bodyPr wrap="square" rtlCol="0">
            <a:spAutoFit/>
          </a:bodyPr>
          <a:lstStyle/>
          <a:p>
            <a:pPr algn="r"/>
            <a:r>
              <a:rPr lang="en-US" sz="1200" b="1" dirty="0">
                <a:solidFill>
                  <a:schemeClr val="bg1"/>
                </a:solidFill>
                <a:ea typeface="Gill Sans MT" charset="0"/>
                <a:cs typeface="Gill Sans MT" charset="0"/>
              </a:rPr>
              <a:t>(</a:t>
            </a:r>
            <a:r>
              <a:rPr lang="en-US" sz="1200" b="1" dirty="0" err="1">
                <a:solidFill>
                  <a:schemeClr val="bg1"/>
                </a:solidFill>
                <a:ea typeface="Gill Sans MT" charset="0"/>
                <a:cs typeface="Gill Sans MT" charset="0"/>
              </a:rPr>
              <a:t>Kazmer</a:t>
            </a:r>
            <a:r>
              <a:rPr lang="en-US" sz="1200" b="1" dirty="0">
                <a:solidFill>
                  <a:schemeClr val="bg1"/>
                </a:solidFill>
                <a:ea typeface="Gill Sans MT" charset="0"/>
                <a:cs typeface="Gill Sans MT" charset="0"/>
              </a:rPr>
              <a:t> 2017, 232-233)</a:t>
            </a:r>
          </a:p>
        </p:txBody>
      </p:sp>
    </p:spTree>
    <p:extLst>
      <p:ext uri="{BB962C8B-B14F-4D97-AF65-F5344CB8AC3E}">
        <p14:creationId xmlns:p14="http://schemas.microsoft.com/office/powerpoint/2010/main" val="965222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FE9C1D-B6CA-4C23-BB73-E4E7186449DB}"/>
              </a:ext>
            </a:extLst>
          </p:cNvPr>
          <p:cNvPicPr>
            <a:picLocks noChangeAspect="1"/>
          </p:cNvPicPr>
          <p:nvPr/>
        </p:nvPicPr>
        <p:blipFill rotWithShape="1">
          <a:blip r:embed="rId3"/>
          <a:srcRect t="4565" b="17057"/>
          <a:stretch/>
        </p:blipFill>
        <p:spPr>
          <a:xfrm>
            <a:off x="0" y="0"/>
            <a:ext cx="9144000" cy="4773125"/>
          </a:xfrm>
          <a:prstGeom prst="rect">
            <a:avLst/>
          </a:prstGeom>
        </p:spPr>
      </p:pic>
      <p:sp>
        <p:nvSpPr>
          <p:cNvPr id="20483" name="Rectangle 3"/>
          <p:cNvSpPr>
            <a:spLocks noGrp="1" noChangeArrowheads="1"/>
          </p:cNvSpPr>
          <p:nvPr>
            <p:ph type="body" sz="quarter" idx="13"/>
          </p:nvPr>
        </p:nvSpPr>
        <p:spPr>
          <a:xfrm>
            <a:off x="0" y="1091420"/>
            <a:ext cx="2691172" cy="541017"/>
          </a:xfrm>
          <a:solidFill>
            <a:schemeClr val="tx1">
              <a:alpha val="65000"/>
            </a:schemeClr>
          </a:solidFill>
        </p:spPr>
        <p:txBody>
          <a:bodyPr>
            <a:normAutofit lnSpcReduction="10000"/>
          </a:bodyPr>
          <a:lstStyle/>
          <a:p>
            <a:r>
              <a:rPr lang="en-US" altLang="en-US" sz="3000" dirty="0">
                <a:solidFill>
                  <a:schemeClr val="bg1"/>
                </a:solidFill>
              </a:rPr>
              <a:t>Triangulation</a:t>
            </a:r>
          </a:p>
        </p:txBody>
      </p:sp>
      <p:sp>
        <p:nvSpPr>
          <p:cNvPr id="2" name="Text Placeholder 1"/>
          <p:cNvSpPr>
            <a:spLocks noGrp="1"/>
          </p:cNvSpPr>
          <p:nvPr>
            <p:ph type="body" sz="quarter" idx="14"/>
          </p:nvPr>
        </p:nvSpPr>
        <p:spPr>
          <a:xfrm>
            <a:off x="0" y="1885950"/>
            <a:ext cx="8031192" cy="2297861"/>
          </a:xfrm>
          <a:solidFill>
            <a:schemeClr val="tx1">
              <a:alpha val="65000"/>
            </a:schemeClr>
          </a:solidFill>
        </p:spPr>
        <p:txBody>
          <a:bodyPr/>
          <a:lstStyle/>
          <a:p>
            <a:r>
              <a:rPr lang="en-US" altLang="en-US" sz="2100" b="1" dirty="0">
                <a:solidFill>
                  <a:schemeClr val="bg1"/>
                </a:solidFill>
              </a:rPr>
              <a:t>Term coined by Webb et al. (1966)</a:t>
            </a:r>
          </a:p>
          <a:p>
            <a:r>
              <a:rPr lang="en-US" altLang="en-US" sz="2100" b="1" dirty="0">
                <a:solidFill>
                  <a:schemeClr val="bg1"/>
                </a:solidFill>
              </a:rPr>
              <a:t>Multiple methods of data collection (e.g., interviews – individual &amp; group, observation, literature, archives)</a:t>
            </a:r>
          </a:p>
          <a:p>
            <a:pPr lvl="1">
              <a:buFont typeface="Arial" panose="020B0604020202020204" pitchFamily="34" charset="0"/>
              <a:buChar char="•"/>
            </a:pPr>
            <a:r>
              <a:rPr lang="en-US" altLang="en-US" sz="2100" b="1" dirty="0">
                <a:solidFill>
                  <a:schemeClr val="bg1"/>
                </a:solidFill>
              </a:rPr>
              <a:t>Agree, or at least don’t contradict (</a:t>
            </a:r>
            <a:r>
              <a:rPr lang="en-US" altLang="en-US" sz="1400" b="1" dirty="0">
                <a:solidFill>
                  <a:schemeClr val="bg1"/>
                </a:solidFill>
              </a:rPr>
              <a:t>Miles and Huberman 1994, 266</a:t>
            </a:r>
            <a:r>
              <a:rPr lang="en-US" altLang="en-US" sz="2100" b="1" dirty="0">
                <a:solidFill>
                  <a:schemeClr val="bg1"/>
                </a:solidFill>
              </a:rPr>
              <a:t>)</a:t>
            </a:r>
          </a:p>
          <a:p>
            <a:r>
              <a:rPr lang="en-US" altLang="en-US" sz="2100" b="1" dirty="0">
                <a:solidFill>
                  <a:schemeClr val="bg1"/>
                </a:solidFill>
              </a:rPr>
              <a:t>Multiple investigators</a:t>
            </a:r>
          </a:p>
          <a:p>
            <a:r>
              <a:rPr lang="en-US" altLang="en-US" sz="2100" b="1" dirty="0">
                <a:solidFill>
                  <a:schemeClr val="bg1"/>
                </a:solidFill>
              </a:rPr>
              <a:t>Multiple contexts/situations</a:t>
            </a:r>
            <a:endParaRPr lang="en-US" sz="2100" b="1" dirty="0">
              <a:solidFill>
                <a:schemeClr val="bg1"/>
              </a:solidFill>
            </a:endParaRPr>
          </a:p>
        </p:txBody>
      </p:sp>
      <p:sp>
        <p:nvSpPr>
          <p:cNvPr id="5" name="Rectangle 4">
            <a:extLst>
              <a:ext uri="{FF2B5EF4-FFF2-40B4-BE49-F238E27FC236}">
                <a16:creationId xmlns:a16="http://schemas.microsoft.com/office/drawing/2014/main" id="{E9139E98-2AEC-4B33-BFD6-D448E67F5727}"/>
              </a:ext>
            </a:extLst>
          </p:cNvPr>
          <p:cNvSpPr/>
          <p:nvPr/>
        </p:nvSpPr>
        <p:spPr>
          <a:xfrm>
            <a:off x="3381375" y="4519209"/>
            <a:ext cx="5867401" cy="230832"/>
          </a:xfrm>
          <a:prstGeom prst="rect">
            <a:avLst/>
          </a:prstGeom>
        </p:spPr>
        <p:txBody>
          <a:bodyPr wrap="square">
            <a:spAutoFit/>
          </a:bodyPr>
          <a:lstStyle/>
          <a:p>
            <a:r>
              <a:rPr lang="en-US" sz="900" b="1" dirty="0">
                <a:solidFill>
                  <a:schemeClr val="bg1"/>
                </a:solidFill>
              </a:rPr>
              <a:t>Image: https://www.flickr.com/photos/ytwhitelight/49895159 by Amanda Graham / CC BY-NC-ND 2.0</a:t>
            </a:r>
          </a:p>
        </p:txBody>
      </p:sp>
    </p:spTree>
    <p:extLst>
      <p:ext uri="{BB962C8B-B14F-4D97-AF65-F5344CB8AC3E}">
        <p14:creationId xmlns:p14="http://schemas.microsoft.com/office/powerpoint/2010/main" val="1933678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4B1789D-180A-45EB-8056-A194F4004CFF}"/>
              </a:ext>
            </a:extLst>
          </p:cNvPr>
          <p:cNvSpPr>
            <a:spLocks noGrp="1"/>
          </p:cNvSpPr>
          <p:nvPr>
            <p:ph type="body" sz="quarter" idx="10"/>
          </p:nvPr>
        </p:nvSpPr>
        <p:spPr>
          <a:xfrm>
            <a:off x="315259" y="831061"/>
            <a:ext cx="8174038" cy="1200329"/>
          </a:xfrm>
        </p:spPr>
        <p:txBody>
          <a:bodyPr/>
          <a:lstStyle/>
          <a:p>
            <a:r>
              <a:rPr lang="en-US" dirty="0"/>
              <a:t>Most widely used research methods in LIS </a:t>
            </a:r>
          </a:p>
        </p:txBody>
      </p:sp>
      <p:sp>
        <p:nvSpPr>
          <p:cNvPr id="2" name="Text Placeholder 1">
            <a:extLst>
              <a:ext uri="{FF2B5EF4-FFF2-40B4-BE49-F238E27FC236}">
                <a16:creationId xmlns:a16="http://schemas.microsoft.com/office/drawing/2014/main" id="{C5264618-5D87-4A12-B87E-3AB00DFFDCB9}"/>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56384B31-32A6-4787-A80C-800D75A093EA}"/>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471789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D6C094-1A15-4AF5-8C23-D27409DE7F6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22736"/>
          <a:stretch/>
        </p:blipFill>
        <p:spPr>
          <a:xfrm>
            <a:off x="0" y="0"/>
            <a:ext cx="9144000" cy="4702630"/>
          </a:xfrm>
          <a:prstGeom prst="rect">
            <a:avLst/>
          </a:prstGeom>
        </p:spPr>
      </p:pic>
      <p:sp>
        <p:nvSpPr>
          <p:cNvPr id="3" name="Text Placeholder 2">
            <a:extLst>
              <a:ext uri="{FF2B5EF4-FFF2-40B4-BE49-F238E27FC236}">
                <a16:creationId xmlns:a16="http://schemas.microsoft.com/office/drawing/2014/main" id="{A0E218DA-35EA-498E-B067-00F65F9F0A75}"/>
              </a:ext>
            </a:extLst>
          </p:cNvPr>
          <p:cNvSpPr>
            <a:spLocks noGrp="1"/>
          </p:cNvSpPr>
          <p:nvPr>
            <p:ph type="body" sz="quarter" idx="12"/>
          </p:nvPr>
        </p:nvSpPr>
        <p:spPr>
          <a:xfrm>
            <a:off x="152400" y="1981201"/>
            <a:ext cx="4038600" cy="2721429"/>
          </a:xfrm>
        </p:spPr>
        <p:txBody>
          <a:bodyPr/>
          <a:lstStyle/>
          <a:p>
            <a:pPr marL="0" indent="0">
              <a:buNone/>
            </a:pPr>
            <a:r>
              <a:rPr lang="en-US" b="1" dirty="0">
                <a:solidFill>
                  <a:schemeClr val="tx2"/>
                </a:solidFill>
              </a:rPr>
              <a:t>Survey research is one of the most popular methods used in the LIS literature.</a:t>
            </a:r>
          </a:p>
        </p:txBody>
      </p:sp>
      <p:sp>
        <p:nvSpPr>
          <p:cNvPr id="4" name="TextBox 3">
            <a:extLst>
              <a:ext uri="{FF2B5EF4-FFF2-40B4-BE49-F238E27FC236}">
                <a16:creationId xmlns:a16="http://schemas.microsoft.com/office/drawing/2014/main" id="{9638E82B-0BA3-413D-931B-74AA97A934C3}"/>
              </a:ext>
            </a:extLst>
          </p:cNvPr>
          <p:cNvSpPr txBox="1"/>
          <p:nvPr/>
        </p:nvSpPr>
        <p:spPr>
          <a:xfrm>
            <a:off x="1933302" y="3191874"/>
            <a:ext cx="2257698" cy="300082"/>
          </a:xfrm>
          <a:prstGeom prst="rect">
            <a:avLst/>
          </a:prstGeom>
          <a:noFill/>
        </p:spPr>
        <p:txBody>
          <a:bodyPr wrap="square" rtlCol="0">
            <a:spAutoFit/>
          </a:bodyPr>
          <a:lstStyle/>
          <a:p>
            <a:pPr algn="r" defTabSz="685800">
              <a:defRPr/>
            </a:pPr>
            <a:r>
              <a:rPr lang="en-US" sz="1350" b="1" dirty="0">
                <a:solidFill>
                  <a:schemeClr val="tx2"/>
                </a:solidFill>
                <a:ea typeface="Gill Sans MT" charset="0"/>
                <a:cs typeface="Gill Sans MT" charset="0"/>
              </a:rPr>
              <a:t>(Case &amp; Given, 2016)</a:t>
            </a:r>
          </a:p>
        </p:txBody>
      </p:sp>
      <p:sp>
        <p:nvSpPr>
          <p:cNvPr id="6" name="Rectangle 5">
            <a:extLst>
              <a:ext uri="{FF2B5EF4-FFF2-40B4-BE49-F238E27FC236}">
                <a16:creationId xmlns:a16="http://schemas.microsoft.com/office/drawing/2014/main" id="{BB1E477C-A2A6-4D58-BAE6-FDF1382BE91F}"/>
              </a:ext>
            </a:extLst>
          </p:cNvPr>
          <p:cNvSpPr/>
          <p:nvPr/>
        </p:nvSpPr>
        <p:spPr>
          <a:xfrm>
            <a:off x="0" y="4487185"/>
            <a:ext cx="5591175" cy="215444"/>
          </a:xfrm>
          <a:prstGeom prst="rect">
            <a:avLst/>
          </a:prstGeom>
        </p:spPr>
        <p:txBody>
          <a:bodyPr wrap="square">
            <a:spAutoFit/>
          </a:bodyPr>
          <a:lstStyle/>
          <a:p>
            <a:r>
              <a:rPr lang="en-US" sz="800" b="1" dirty="0"/>
              <a:t>Image: https://www.flickr.com/photos/courtneymcgough/3267225383 by Courtney McGough / CC BY-NC-ND 2.0</a:t>
            </a:r>
          </a:p>
        </p:txBody>
      </p:sp>
    </p:spTree>
    <p:extLst>
      <p:ext uri="{BB962C8B-B14F-4D97-AF65-F5344CB8AC3E}">
        <p14:creationId xmlns:p14="http://schemas.microsoft.com/office/powerpoint/2010/main" val="3489095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9BD3F4-717E-40A4-9444-936CF2BB30DE}"/>
              </a:ext>
            </a:extLst>
          </p:cNvPr>
          <p:cNvPicPr>
            <a:picLocks noChangeAspect="1"/>
          </p:cNvPicPr>
          <p:nvPr/>
        </p:nvPicPr>
        <p:blipFill rotWithShape="1">
          <a:blip r:embed="rId3"/>
          <a:srcRect t="8691" b="23055"/>
          <a:stretch/>
        </p:blipFill>
        <p:spPr>
          <a:xfrm>
            <a:off x="0" y="0"/>
            <a:ext cx="9144000" cy="4680858"/>
          </a:xfrm>
          <a:prstGeom prst="rect">
            <a:avLst/>
          </a:prstGeom>
        </p:spPr>
      </p:pic>
      <p:sp>
        <p:nvSpPr>
          <p:cNvPr id="3" name="Text Placeholder 2">
            <a:extLst>
              <a:ext uri="{FF2B5EF4-FFF2-40B4-BE49-F238E27FC236}">
                <a16:creationId xmlns:a16="http://schemas.microsoft.com/office/drawing/2014/main" id="{A0E218DA-35EA-498E-B067-00F65F9F0A75}"/>
              </a:ext>
            </a:extLst>
          </p:cNvPr>
          <p:cNvSpPr>
            <a:spLocks noGrp="1"/>
          </p:cNvSpPr>
          <p:nvPr>
            <p:ph type="body" sz="quarter" idx="12"/>
          </p:nvPr>
        </p:nvSpPr>
        <p:spPr>
          <a:xfrm>
            <a:off x="2323495" y="1160375"/>
            <a:ext cx="6820505" cy="1917923"/>
          </a:xfrm>
          <a:solidFill>
            <a:schemeClr val="bg2">
              <a:lumMod val="25000"/>
              <a:alpha val="65000"/>
            </a:schemeClr>
          </a:solidFill>
        </p:spPr>
        <p:txBody>
          <a:bodyPr/>
          <a:lstStyle/>
          <a:p>
            <a:pPr marL="0" indent="0" algn="r">
              <a:buNone/>
            </a:pPr>
            <a:r>
              <a:rPr lang="en-US" b="1" dirty="0">
                <a:solidFill>
                  <a:schemeClr val="bg1"/>
                </a:solidFill>
              </a:rPr>
              <a:t>Qualitative and mixed-method studies are not as prevalent in information behavior studies but demonstrate a greater variety of research strategies and data collection techniques.</a:t>
            </a:r>
          </a:p>
        </p:txBody>
      </p:sp>
      <p:sp>
        <p:nvSpPr>
          <p:cNvPr id="4" name="TextBox 3">
            <a:extLst>
              <a:ext uri="{FF2B5EF4-FFF2-40B4-BE49-F238E27FC236}">
                <a16:creationId xmlns:a16="http://schemas.microsoft.com/office/drawing/2014/main" id="{BBACA5C3-728F-45D0-869E-A28A93C52D5A}"/>
              </a:ext>
            </a:extLst>
          </p:cNvPr>
          <p:cNvSpPr txBox="1"/>
          <p:nvPr/>
        </p:nvSpPr>
        <p:spPr>
          <a:xfrm>
            <a:off x="769861" y="2778216"/>
            <a:ext cx="4963886" cy="300082"/>
          </a:xfrm>
          <a:prstGeom prst="rect">
            <a:avLst/>
          </a:prstGeom>
          <a:noFill/>
        </p:spPr>
        <p:txBody>
          <a:bodyPr wrap="square" rtlCol="0">
            <a:spAutoFit/>
          </a:bodyPr>
          <a:lstStyle/>
          <a:p>
            <a:pPr algn="r" defTabSz="685800">
              <a:defRPr/>
            </a:pPr>
            <a:r>
              <a:rPr lang="en-US" sz="1350" b="1" dirty="0">
                <a:solidFill>
                  <a:prstClr val="white"/>
                </a:solidFill>
                <a:ea typeface="Gill Sans MT" charset="0"/>
                <a:cs typeface="Gill Sans MT" charset="0"/>
              </a:rPr>
              <a:t>(</a:t>
            </a:r>
            <a:r>
              <a:rPr lang="en-US" sz="1350" b="1" dirty="0" err="1">
                <a:solidFill>
                  <a:prstClr val="white"/>
                </a:solidFill>
                <a:ea typeface="Gill Sans MT" charset="0"/>
                <a:cs typeface="Gill Sans MT" charset="0"/>
              </a:rPr>
              <a:t>Matusiak</a:t>
            </a:r>
            <a:r>
              <a:rPr lang="en-US" sz="1350" b="1" dirty="0">
                <a:solidFill>
                  <a:prstClr val="white"/>
                </a:solidFill>
                <a:ea typeface="Gill Sans MT" charset="0"/>
                <a:cs typeface="Gill Sans MT" charset="0"/>
              </a:rPr>
              <a:t>, 2017; McKechnie et al., 2002)</a:t>
            </a:r>
          </a:p>
        </p:txBody>
      </p:sp>
      <p:sp>
        <p:nvSpPr>
          <p:cNvPr id="6" name="Rectangle 5">
            <a:extLst>
              <a:ext uri="{FF2B5EF4-FFF2-40B4-BE49-F238E27FC236}">
                <a16:creationId xmlns:a16="http://schemas.microsoft.com/office/drawing/2014/main" id="{B822D197-80F6-4FE0-84DD-AAE2052CA1F9}"/>
              </a:ext>
            </a:extLst>
          </p:cNvPr>
          <p:cNvSpPr/>
          <p:nvPr/>
        </p:nvSpPr>
        <p:spPr>
          <a:xfrm>
            <a:off x="4572000" y="4450590"/>
            <a:ext cx="4572000" cy="215444"/>
          </a:xfrm>
          <a:prstGeom prst="rect">
            <a:avLst/>
          </a:prstGeom>
        </p:spPr>
        <p:txBody>
          <a:bodyPr>
            <a:spAutoFit/>
          </a:bodyPr>
          <a:lstStyle/>
          <a:p>
            <a:pPr algn="r"/>
            <a:r>
              <a:rPr lang="en-GB" sz="800" b="1" dirty="0">
                <a:solidFill>
                  <a:schemeClr val="bg1"/>
                </a:solidFill>
              </a:rPr>
              <a:t>Image: https://www.flickr.com/photos/stewdean/3801630111 by Stew Dean / CC BY-NC 2.0</a:t>
            </a:r>
          </a:p>
        </p:txBody>
      </p:sp>
    </p:spTree>
    <p:extLst>
      <p:ext uri="{BB962C8B-B14F-4D97-AF65-F5344CB8AC3E}">
        <p14:creationId xmlns:p14="http://schemas.microsoft.com/office/powerpoint/2010/main" val="2162482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nvPr>
        </p:nvGraphicFramePr>
        <p:xfrm>
          <a:off x="528794" y="517589"/>
          <a:ext cx="8086414" cy="3948547"/>
        </p:xfrm>
        <a:graphic>
          <a:graphicData uri="http://schemas.openxmlformats.org/drawingml/2006/table">
            <a:tbl>
              <a:tblPr firstRow="1" bandRow="1">
                <a:tableStyleId>{5C22544A-7EE6-4342-B048-85BDC9FD1C3A}</a:tableStyleId>
              </a:tblPr>
              <a:tblGrid>
                <a:gridCol w="2538591">
                  <a:extLst>
                    <a:ext uri="{9D8B030D-6E8A-4147-A177-3AD203B41FA5}">
                      <a16:colId xmlns:a16="http://schemas.microsoft.com/office/drawing/2014/main" val="20000"/>
                    </a:ext>
                  </a:extLst>
                </a:gridCol>
                <a:gridCol w="777265">
                  <a:extLst>
                    <a:ext uri="{9D8B030D-6E8A-4147-A177-3AD203B41FA5}">
                      <a16:colId xmlns:a16="http://schemas.microsoft.com/office/drawing/2014/main" val="20001"/>
                    </a:ext>
                  </a:extLst>
                </a:gridCol>
                <a:gridCol w="763004">
                  <a:extLst>
                    <a:ext uri="{9D8B030D-6E8A-4147-A177-3AD203B41FA5}">
                      <a16:colId xmlns:a16="http://schemas.microsoft.com/office/drawing/2014/main" val="20002"/>
                    </a:ext>
                  </a:extLst>
                </a:gridCol>
                <a:gridCol w="805790">
                  <a:extLst>
                    <a:ext uri="{9D8B030D-6E8A-4147-A177-3AD203B41FA5}">
                      <a16:colId xmlns:a16="http://schemas.microsoft.com/office/drawing/2014/main" val="20003"/>
                    </a:ext>
                  </a:extLst>
                </a:gridCol>
                <a:gridCol w="798658">
                  <a:extLst>
                    <a:ext uri="{9D8B030D-6E8A-4147-A177-3AD203B41FA5}">
                      <a16:colId xmlns:a16="http://schemas.microsoft.com/office/drawing/2014/main" val="20004"/>
                    </a:ext>
                  </a:extLst>
                </a:gridCol>
                <a:gridCol w="741611">
                  <a:extLst>
                    <a:ext uri="{9D8B030D-6E8A-4147-A177-3AD203B41FA5}">
                      <a16:colId xmlns:a16="http://schemas.microsoft.com/office/drawing/2014/main" val="20005"/>
                    </a:ext>
                  </a:extLst>
                </a:gridCol>
                <a:gridCol w="841444">
                  <a:extLst>
                    <a:ext uri="{9D8B030D-6E8A-4147-A177-3AD203B41FA5}">
                      <a16:colId xmlns:a16="http://schemas.microsoft.com/office/drawing/2014/main" val="20006"/>
                    </a:ext>
                  </a:extLst>
                </a:gridCol>
                <a:gridCol w="820051">
                  <a:extLst>
                    <a:ext uri="{9D8B030D-6E8A-4147-A177-3AD203B41FA5}">
                      <a16:colId xmlns:a16="http://schemas.microsoft.com/office/drawing/2014/main" val="20007"/>
                    </a:ext>
                  </a:extLst>
                </a:gridCol>
              </a:tblGrid>
              <a:tr h="293639">
                <a:tc>
                  <a:txBody>
                    <a:bodyPr/>
                    <a:lstStyle/>
                    <a:p>
                      <a:r>
                        <a:rPr lang="en-US" sz="1100" b="0" i="0" dirty="0">
                          <a:latin typeface="Gill Sans MT" charset="0"/>
                          <a:ea typeface="Gill Sans MT" charset="0"/>
                          <a:cs typeface="Gill Sans MT" charset="0"/>
                        </a:rPr>
                        <a:t>Methodology</a:t>
                      </a:r>
                    </a:p>
                  </a:txBody>
                  <a:tcPr marL="68580" marR="68580" marT="34290" marB="34290"/>
                </a:tc>
                <a:tc>
                  <a:txBody>
                    <a:bodyPr/>
                    <a:lstStyle/>
                    <a:p>
                      <a:pPr algn="ctr"/>
                      <a:r>
                        <a:rPr lang="en-US" sz="1100" b="0" i="0" dirty="0">
                          <a:latin typeface="Gill Sans MT" charset="0"/>
                          <a:ea typeface="Gill Sans MT" charset="0"/>
                          <a:cs typeface="Gill Sans MT" charset="0"/>
                        </a:rPr>
                        <a:t>1950</a:t>
                      </a:r>
                    </a:p>
                  </a:txBody>
                  <a:tcPr marL="68580" marR="68580" marT="34290" marB="34290"/>
                </a:tc>
                <a:tc>
                  <a:txBody>
                    <a:bodyPr/>
                    <a:lstStyle/>
                    <a:p>
                      <a:pPr algn="ctr"/>
                      <a:r>
                        <a:rPr lang="en-US" sz="1100" b="0" i="0" dirty="0">
                          <a:latin typeface="Gill Sans MT" charset="0"/>
                          <a:ea typeface="Gill Sans MT" charset="0"/>
                          <a:cs typeface="Gill Sans MT" charset="0"/>
                        </a:rPr>
                        <a:t>1960</a:t>
                      </a:r>
                    </a:p>
                  </a:txBody>
                  <a:tcPr marL="68580" marR="68580" marT="34290" marB="34290"/>
                </a:tc>
                <a:tc>
                  <a:txBody>
                    <a:bodyPr/>
                    <a:lstStyle/>
                    <a:p>
                      <a:pPr algn="ctr"/>
                      <a:r>
                        <a:rPr lang="en-US" sz="1100" b="0" i="0" dirty="0">
                          <a:latin typeface="Gill Sans MT" charset="0"/>
                          <a:ea typeface="Gill Sans MT" charset="0"/>
                          <a:cs typeface="Gill Sans MT" charset="0"/>
                        </a:rPr>
                        <a:t>1965</a:t>
                      </a:r>
                    </a:p>
                  </a:txBody>
                  <a:tcPr marL="68580" marR="68580" marT="34290" marB="34290"/>
                </a:tc>
                <a:tc>
                  <a:txBody>
                    <a:bodyPr/>
                    <a:lstStyle/>
                    <a:p>
                      <a:pPr algn="ctr"/>
                      <a:r>
                        <a:rPr lang="en-US" sz="1100" b="0" i="0" dirty="0">
                          <a:latin typeface="Gill Sans MT" charset="0"/>
                          <a:ea typeface="Gill Sans MT" charset="0"/>
                          <a:cs typeface="Gill Sans MT" charset="0"/>
                        </a:rPr>
                        <a:t>1970</a:t>
                      </a:r>
                    </a:p>
                  </a:txBody>
                  <a:tcPr marL="68580" marR="68580" marT="34290" marB="34290"/>
                </a:tc>
                <a:tc>
                  <a:txBody>
                    <a:bodyPr/>
                    <a:lstStyle/>
                    <a:p>
                      <a:pPr algn="ctr"/>
                      <a:r>
                        <a:rPr lang="en-US" sz="1100" b="0" i="0" dirty="0">
                          <a:latin typeface="Gill Sans MT" charset="0"/>
                          <a:ea typeface="Gill Sans MT" charset="0"/>
                          <a:cs typeface="Gill Sans MT" charset="0"/>
                        </a:rPr>
                        <a:t>1975</a:t>
                      </a:r>
                    </a:p>
                  </a:txBody>
                  <a:tcPr marL="68580" marR="68580" marT="34290" marB="34290"/>
                </a:tc>
                <a:tc>
                  <a:txBody>
                    <a:bodyPr/>
                    <a:lstStyle/>
                    <a:p>
                      <a:pPr algn="ctr"/>
                      <a:r>
                        <a:rPr lang="en-US" sz="1100" b="0" i="0" dirty="0">
                          <a:latin typeface="Gill Sans MT" charset="0"/>
                          <a:ea typeface="Gill Sans MT" charset="0"/>
                          <a:cs typeface="Gill Sans MT" charset="0"/>
                        </a:rPr>
                        <a:t>Total*</a:t>
                      </a:r>
                    </a:p>
                  </a:txBody>
                  <a:tcPr marL="68580" marR="68580" marT="34290" marB="34290"/>
                </a:tc>
                <a:tc>
                  <a:txBody>
                    <a:bodyPr/>
                    <a:lstStyle/>
                    <a:p>
                      <a:pPr algn="ctr"/>
                      <a:r>
                        <a:rPr lang="en-US" sz="1100" b="0" i="0" dirty="0">
                          <a:latin typeface="Gill Sans MT" charset="0"/>
                          <a:ea typeface="Gill Sans MT" charset="0"/>
                          <a:cs typeface="Gill Sans MT" charset="0"/>
                        </a:rPr>
                        <a:t>%*</a:t>
                      </a:r>
                    </a:p>
                  </a:txBody>
                  <a:tcPr marL="68580" marR="68580" marT="34290" marB="34290"/>
                </a:tc>
                <a:extLst>
                  <a:ext uri="{0D108BD9-81ED-4DB2-BD59-A6C34878D82A}">
                    <a16:rowId xmlns:a16="http://schemas.microsoft.com/office/drawing/2014/main" val="10000"/>
                  </a:ext>
                </a:extLst>
              </a:tr>
              <a:tr h="293639">
                <a:tc>
                  <a:txBody>
                    <a:bodyPr/>
                    <a:lstStyle/>
                    <a:p>
                      <a:r>
                        <a:rPr lang="en-US" sz="1100" b="0" i="0" dirty="0">
                          <a:latin typeface="Gill Sans MT" charset="0"/>
                          <a:ea typeface="Gill Sans MT" charset="0"/>
                          <a:cs typeface="Gill Sans MT" charset="0"/>
                        </a:rPr>
                        <a:t>Theoretical-analytical</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11</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17</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11</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36</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52</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127</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14</a:t>
                      </a:r>
                    </a:p>
                  </a:txBody>
                  <a:tcPr marL="68580" marR="68580" marT="34290" marB="34290">
                    <a:solidFill>
                      <a:srgbClr val="FFFF00">
                        <a:alpha val="38039"/>
                      </a:srgbClr>
                    </a:solidFill>
                  </a:tcPr>
                </a:tc>
                <a:extLst>
                  <a:ext uri="{0D108BD9-81ED-4DB2-BD59-A6C34878D82A}">
                    <a16:rowId xmlns:a16="http://schemas.microsoft.com/office/drawing/2014/main" val="10001"/>
                  </a:ext>
                </a:extLst>
              </a:tr>
              <a:tr h="319887">
                <a:tc>
                  <a:txBody>
                    <a:bodyPr/>
                    <a:lstStyle/>
                    <a:p>
                      <a:r>
                        <a:rPr lang="en-US" sz="1100" b="0" i="0" dirty="0">
                          <a:latin typeface="Gill Sans MT" charset="0"/>
                          <a:ea typeface="Gill Sans MT" charset="0"/>
                          <a:cs typeface="Gill Sans MT" charset="0"/>
                        </a:rPr>
                        <a:t>Information system</a:t>
                      </a:r>
                      <a:r>
                        <a:rPr lang="en-US" sz="1100" b="0" i="0" baseline="0" dirty="0">
                          <a:latin typeface="Gill Sans MT" charset="0"/>
                          <a:ea typeface="Gill Sans MT" charset="0"/>
                          <a:cs typeface="Gill Sans MT" charset="0"/>
                        </a:rPr>
                        <a:t> design</a:t>
                      </a:r>
                      <a:endParaRPr lang="en-US" sz="1100" b="0" i="0" dirty="0">
                        <a:latin typeface="Gill Sans MT" charset="0"/>
                        <a:ea typeface="Gill Sans MT" charset="0"/>
                        <a:cs typeface="Gill Sans MT" charset="0"/>
                      </a:endParaRP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7</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16</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21</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57</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49</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150</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17</a:t>
                      </a:r>
                    </a:p>
                  </a:txBody>
                  <a:tcPr marL="68580" marR="68580" marT="34290" marB="34290">
                    <a:solidFill>
                      <a:srgbClr val="FFFF00">
                        <a:alpha val="38039"/>
                      </a:srgbClr>
                    </a:solidFill>
                  </a:tcPr>
                </a:tc>
                <a:extLst>
                  <a:ext uri="{0D108BD9-81ED-4DB2-BD59-A6C34878D82A}">
                    <a16:rowId xmlns:a16="http://schemas.microsoft.com/office/drawing/2014/main" val="10002"/>
                  </a:ext>
                </a:extLst>
              </a:tr>
              <a:tr h="293639">
                <a:tc>
                  <a:txBody>
                    <a:bodyPr/>
                    <a:lstStyle/>
                    <a:p>
                      <a:r>
                        <a:rPr lang="en-US" sz="1100" b="0" i="0" dirty="0">
                          <a:latin typeface="Gill Sans MT" charset="0"/>
                          <a:ea typeface="Gill Sans MT" charset="0"/>
                          <a:cs typeface="Gill Sans MT" charset="0"/>
                        </a:rPr>
                        <a:t>Surveys on the public</a:t>
                      </a:r>
                    </a:p>
                  </a:txBody>
                  <a:tcPr marL="68580" marR="68580" marT="34290" marB="34290">
                    <a:solidFill>
                      <a:srgbClr val="FFFF00">
                        <a:alpha val="37647"/>
                      </a:srgbClr>
                    </a:solidFill>
                  </a:tcPr>
                </a:tc>
                <a:tc>
                  <a:txBody>
                    <a:bodyPr/>
                    <a:lstStyle/>
                    <a:p>
                      <a:pPr algn="ctr"/>
                      <a:r>
                        <a:rPr lang="en-US" sz="1100" b="0" i="0" dirty="0">
                          <a:latin typeface="Gill Sans MT" charset="0"/>
                          <a:ea typeface="Gill Sans MT" charset="0"/>
                          <a:cs typeface="Gill Sans MT" charset="0"/>
                        </a:rPr>
                        <a:t>3</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2</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9</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20</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19</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53</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3</a:t>
                      </a:r>
                    </a:p>
                  </a:txBody>
                  <a:tcPr marL="68580" marR="68580" marT="34290" marB="34290">
                    <a:solidFill>
                      <a:srgbClr val="FFFF00">
                        <a:alpha val="38039"/>
                      </a:srgbClr>
                    </a:solidFill>
                  </a:tcPr>
                </a:tc>
                <a:extLst>
                  <a:ext uri="{0D108BD9-81ED-4DB2-BD59-A6C34878D82A}">
                    <a16:rowId xmlns:a16="http://schemas.microsoft.com/office/drawing/2014/main" val="10003"/>
                  </a:ext>
                </a:extLst>
              </a:tr>
              <a:tr h="319887">
                <a:tc>
                  <a:txBody>
                    <a:bodyPr/>
                    <a:lstStyle/>
                    <a:p>
                      <a:r>
                        <a:rPr lang="en-US" sz="1100" b="0" i="0" dirty="0">
                          <a:latin typeface="Gill Sans MT" charset="0"/>
                          <a:ea typeface="Gill Sans MT" charset="0"/>
                          <a:cs typeface="Gill Sans MT" charset="0"/>
                        </a:rPr>
                        <a:t>Survey or experiment on libraries, etc.</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22</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15</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45</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89</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113</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284</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32</a:t>
                      </a:r>
                    </a:p>
                  </a:txBody>
                  <a:tcPr marL="68580" marR="68580" marT="34290" marB="34290">
                    <a:solidFill>
                      <a:srgbClr val="FFFF00">
                        <a:alpha val="38039"/>
                      </a:srgbClr>
                    </a:solidFill>
                  </a:tcPr>
                </a:tc>
                <a:extLst>
                  <a:ext uri="{0D108BD9-81ED-4DB2-BD59-A6C34878D82A}">
                    <a16:rowId xmlns:a16="http://schemas.microsoft.com/office/drawing/2014/main" val="10004"/>
                  </a:ext>
                </a:extLst>
              </a:tr>
              <a:tr h="319887">
                <a:tc>
                  <a:txBody>
                    <a:bodyPr/>
                    <a:lstStyle/>
                    <a:p>
                      <a:r>
                        <a:rPr lang="en-US" sz="1100" b="0" i="0">
                          <a:latin typeface="Gill Sans MT" charset="0"/>
                          <a:ea typeface="Gill Sans MT" charset="0"/>
                          <a:cs typeface="Gill Sans MT" charset="0"/>
                        </a:rPr>
                        <a:t>Bibliometric</a:t>
                      </a:r>
                      <a:r>
                        <a:rPr lang="en-US" sz="1100" b="0" i="0" baseline="0">
                          <a:latin typeface="Gill Sans MT" charset="0"/>
                          <a:ea typeface="Gill Sans MT" charset="0"/>
                          <a:cs typeface="Gill Sans MT" charset="0"/>
                        </a:rPr>
                        <a:t> and similar </a:t>
                      </a:r>
                      <a:r>
                        <a:rPr lang="en-US" sz="1100" b="0" i="0" baseline="0" dirty="0">
                          <a:latin typeface="Gill Sans MT" charset="0"/>
                          <a:ea typeface="Gill Sans MT" charset="0"/>
                          <a:cs typeface="Gill Sans MT" charset="0"/>
                        </a:rPr>
                        <a:t>studies</a:t>
                      </a:r>
                      <a:endParaRPr lang="en-US" sz="1100" b="0" i="0" dirty="0">
                        <a:latin typeface="Gill Sans MT" charset="0"/>
                        <a:ea typeface="Gill Sans MT" charset="0"/>
                        <a:cs typeface="Gill Sans MT" charset="0"/>
                      </a:endParaRPr>
                    </a:p>
                  </a:txBody>
                  <a:tcPr marL="68580" marR="68580" marT="34290" marB="34290"/>
                </a:tc>
                <a:tc>
                  <a:txBody>
                    <a:bodyPr/>
                    <a:lstStyle/>
                    <a:p>
                      <a:pPr algn="ctr"/>
                      <a:r>
                        <a:rPr lang="en-US" sz="1100" b="0" i="0" dirty="0">
                          <a:latin typeface="Gill Sans MT" charset="0"/>
                          <a:ea typeface="Gill Sans MT" charset="0"/>
                          <a:cs typeface="Gill Sans MT" charset="0"/>
                        </a:rPr>
                        <a:t>0</a:t>
                      </a:r>
                    </a:p>
                  </a:txBody>
                  <a:tcPr marL="68580" marR="68580" marT="34290" marB="34290"/>
                </a:tc>
                <a:tc>
                  <a:txBody>
                    <a:bodyPr/>
                    <a:lstStyle/>
                    <a:p>
                      <a:pPr algn="ctr"/>
                      <a:r>
                        <a:rPr lang="en-US" sz="1100" b="0" i="0" dirty="0">
                          <a:latin typeface="Gill Sans MT" charset="0"/>
                          <a:ea typeface="Gill Sans MT" charset="0"/>
                          <a:cs typeface="Gill Sans MT" charset="0"/>
                        </a:rPr>
                        <a:t>1</a:t>
                      </a:r>
                    </a:p>
                  </a:txBody>
                  <a:tcPr marL="68580" marR="68580" marT="34290" marB="34290"/>
                </a:tc>
                <a:tc>
                  <a:txBody>
                    <a:bodyPr/>
                    <a:lstStyle/>
                    <a:p>
                      <a:pPr algn="ctr"/>
                      <a:r>
                        <a:rPr lang="en-US" sz="1100" b="0" i="0" dirty="0">
                          <a:latin typeface="Gill Sans MT" charset="0"/>
                          <a:ea typeface="Gill Sans MT" charset="0"/>
                          <a:cs typeface="Gill Sans MT" charset="0"/>
                        </a:rPr>
                        <a:t>7</a:t>
                      </a:r>
                    </a:p>
                  </a:txBody>
                  <a:tcPr marL="68580" marR="68580" marT="34290" marB="34290"/>
                </a:tc>
                <a:tc>
                  <a:txBody>
                    <a:bodyPr/>
                    <a:lstStyle/>
                    <a:p>
                      <a:pPr algn="ctr"/>
                      <a:r>
                        <a:rPr lang="en-US" sz="1100" b="0" i="0" dirty="0">
                          <a:latin typeface="Gill Sans MT" charset="0"/>
                          <a:ea typeface="Gill Sans MT" charset="0"/>
                          <a:cs typeface="Gill Sans MT" charset="0"/>
                        </a:rPr>
                        <a:t>14</a:t>
                      </a:r>
                    </a:p>
                  </a:txBody>
                  <a:tcPr marL="68580" marR="68580" marT="34290" marB="34290"/>
                </a:tc>
                <a:tc>
                  <a:txBody>
                    <a:bodyPr/>
                    <a:lstStyle/>
                    <a:p>
                      <a:pPr algn="ctr"/>
                      <a:r>
                        <a:rPr lang="en-US" sz="1100" b="0" i="0" dirty="0">
                          <a:latin typeface="Gill Sans MT" charset="0"/>
                          <a:ea typeface="Gill Sans MT" charset="0"/>
                          <a:cs typeface="Gill Sans MT" charset="0"/>
                        </a:rPr>
                        <a:t>16</a:t>
                      </a:r>
                    </a:p>
                  </a:txBody>
                  <a:tcPr marL="68580" marR="68580" marT="34290" marB="34290"/>
                </a:tc>
                <a:tc>
                  <a:txBody>
                    <a:bodyPr/>
                    <a:lstStyle/>
                    <a:p>
                      <a:pPr algn="ctr"/>
                      <a:r>
                        <a:rPr lang="en-US" sz="1100" b="0" i="0" dirty="0">
                          <a:latin typeface="Gill Sans MT" charset="0"/>
                          <a:ea typeface="Gill Sans MT" charset="0"/>
                          <a:cs typeface="Gill Sans MT" charset="0"/>
                        </a:rPr>
                        <a:t>38</a:t>
                      </a:r>
                    </a:p>
                  </a:txBody>
                  <a:tcPr marL="68580" marR="68580" marT="34290" marB="34290"/>
                </a:tc>
                <a:tc>
                  <a:txBody>
                    <a:bodyPr/>
                    <a:lstStyle/>
                    <a:p>
                      <a:pPr algn="ctr"/>
                      <a:r>
                        <a:rPr lang="en-US" sz="1100" b="0" i="0" dirty="0">
                          <a:latin typeface="Gill Sans MT" charset="0"/>
                          <a:ea typeface="Gill Sans MT" charset="0"/>
                          <a:cs typeface="Gill Sans MT" charset="0"/>
                        </a:rPr>
                        <a:t>4</a:t>
                      </a:r>
                    </a:p>
                  </a:txBody>
                  <a:tcPr marL="68580" marR="68580" marT="34290" marB="34290"/>
                </a:tc>
                <a:extLst>
                  <a:ext uri="{0D108BD9-81ED-4DB2-BD59-A6C34878D82A}">
                    <a16:rowId xmlns:a16="http://schemas.microsoft.com/office/drawing/2014/main" val="10005"/>
                  </a:ext>
                </a:extLst>
              </a:tr>
              <a:tr h="293639">
                <a:tc>
                  <a:txBody>
                    <a:bodyPr/>
                    <a:lstStyle/>
                    <a:p>
                      <a:r>
                        <a:rPr lang="en-US" sz="1100" b="0" i="0" dirty="0">
                          <a:latin typeface="Gill Sans MT" charset="0"/>
                          <a:ea typeface="Gill Sans MT" charset="0"/>
                          <a:cs typeface="Gill Sans MT" charset="0"/>
                        </a:rPr>
                        <a:t>Content analysis</a:t>
                      </a:r>
                    </a:p>
                  </a:txBody>
                  <a:tcPr marL="68580" marR="68580" marT="34290" marB="34290"/>
                </a:tc>
                <a:tc>
                  <a:txBody>
                    <a:bodyPr/>
                    <a:lstStyle/>
                    <a:p>
                      <a:pPr algn="ctr"/>
                      <a:r>
                        <a:rPr lang="en-US" sz="1100" b="0" i="0" dirty="0">
                          <a:latin typeface="Gill Sans MT" charset="0"/>
                          <a:ea typeface="Gill Sans MT" charset="0"/>
                          <a:cs typeface="Gill Sans MT" charset="0"/>
                        </a:rPr>
                        <a:t>0</a:t>
                      </a:r>
                    </a:p>
                  </a:txBody>
                  <a:tcPr marL="68580" marR="68580" marT="34290" marB="34290"/>
                </a:tc>
                <a:tc>
                  <a:txBody>
                    <a:bodyPr/>
                    <a:lstStyle/>
                    <a:p>
                      <a:pPr algn="ctr"/>
                      <a:r>
                        <a:rPr lang="en-US" sz="1100" b="0" i="0" dirty="0">
                          <a:latin typeface="Gill Sans MT" charset="0"/>
                          <a:ea typeface="Gill Sans MT" charset="0"/>
                          <a:cs typeface="Gill Sans MT" charset="0"/>
                        </a:rPr>
                        <a:t>1</a:t>
                      </a:r>
                    </a:p>
                  </a:txBody>
                  <a:tcPr marL="68580" marR="68580" marT="34290" marB="34290"/>
                </a:tc>
                <a:tc>
                  <a:txBody>
                    <a:bodyPr/>
                    <a:lstStyle/>
                    <a:p>
                      <a:pPr algn="ctr"/>
                      <a:r>
                        <a:rPr lang="en-US" sz="1100" b="0" i="0" dirty="0">
                          <a:latin typeface="Gill Sans MT" charset="0"/>
                          <a:ea typeface="Gill Sans MT" charset="0"/>
                          <a:cs typeface="Gill Sans MT" charset="0"/>
                        </a:rPr>
                        <a:t>2</a:t>
                      </a:r>
                    </a:p>
                  </a:txBody>
                  <a:tcPr marL="68580" marR="68580" marT="34290" marB="34290"/>
                </a:tc>
                <a:tc>
                  <a:txBody>
                    <a:bodyPr/>
                    <a:lstStyle/>
                    <a:p>
                      <a:pPr algn="ctr"/>
                      <a:r>
                        <a:rPr lang="en-US" sz="1100" b="0" i="0" dirty="0">
                          <a:latin typeface="Gill Sans MT" charset="0"/>
                          <a:ea typeface="Gill Sans MT" charset="0"/>
                          <a:cs typeface="Gill Sans MT" charset="0"/>
                        </a:rPr>
                        <a:t>1</a:t>
                      </a:r>
                    </a:p>
                  </a:txBody>
                  <a:tcPr marL="68580" marR="68580" marT="34290" marB="34290"/>
                </a:tc>
                <a:tc>
                  <a:txBody>
                    <a:bodyPr/>
                    <a:lstStyle/>
                    <a:p>
                      <a:pPr algn="ctr"/>
                      <a:r>
                        <a:rPr lang="en-US" sz="1100" b="0" i="0" dirty="0">
                          <a:latin typeface="Gill Sans MT" charset="0"/>
                          <a:ea typeface="Gill Sans MT" charset="0"/>
                          <a:cs typeface="Gill Sans MT" charset="0"/>
                        </a:rPr>
                        <a:t>3</a:t>
                      </a:r>
                    </a:p>
                  </a:txBody>
                  <a:tcPr marL="68580" marR="68580" marT="34290" marB="34290"/>
                </a:tc>
                <a:tc>
                  <a:txBody>
                    <a:bodyPr/>
                    <a:lstStyle/>
                    <a:p>
                      <a:pPr algn="ctr"/>
                      <a:r>
                        <a:rPr lang="en-US" sz="1100" b="0" i="0" dirty="0">
                          <a:latin typeface="Gill Sans MT" charset="0"/>
                          <a:ea typeface="Gill Sans MT" charset="0"/>
                          <a:cs typeface="Gill Sans MT" charset="0"/>
                        </a:rPr>
                        <a:t>7</a:t>
                      </a:r>
                    </a:p>
                  </a:txBody>
                  <a:tcPr marL="68580" marR="68580" marT="34290" marB="34290"/>
                </a:tc>
                <a:tc>
                  <a:txBody>
                    <a:bodyPr/>
                    <a:lstStyle/>
                    <a:p>
                      <a:pPr algn="ctr"/>
                      <a:r>
                        <a:rPr lang="en-US" sz="1100" b="0" i="0" dirty="0">
                          <a:latin typeface="Gill Sans MT" charset="0"/>
                          <a:ea typeface="Gill Sans MT" charset="0"/>
                          <a:cs typeface="Gill Sans MT" charset="0"/>
                        </a:rPr>
                        <a:t>1</a:t>
                      </a:r>
                    </a:p>
                  </a:txBody>
                  <a:tcPr marL="68580" marR="68580" marT="34290" marB="34290"/>
                </a:tc>
                <a:extLst>
                  <a:ext uri="{0D108BD9-81ED-4DB2-BD59-A6C34878D82A}">
                    <a16:rowId xmlns:a16="http://schemas.microsoft.com/office/drawing/2014/main" val="10006"/>
                  </a:ext>
                </a:extLst>
              </a:tr>
              <a:tr h="293639">
                <a:tc>
                  <a:txBody>
                    <a:bodyPr/>
                    <a:lstStyle/>
                    <a:p>
                      <a:r>
                        <a:rPr lang="en-US" sz="1100" b="0" i="0" dirty="0">
                          <a:latin typeface="Gill Sans MT" charset="0"/>
                          <a:ea typeface="Gill Sans MT" charset="0"/>
                          <a:cs typeface="Gill Sans MT" charset="0"/>
                        </a:rPr>
                        <a:t>Secondary analysis</a:t>
                      </a:r>
                    </a:p>
                  </a:txBody>
                  <a:tcPr marL="68580" marR="68580" marT="34290" marB="34290"/>
                </a:tc>
                <a:tc>
                  <a:txBody>
                    <a:bodyPr/>
                    <a:lstStyle/>
                    <a:p>
                      <a:pPr algn="ctr"/>
                      <a:r>
                        <a:rPr lang="en-US" sz="1100" b="0" i="0" dirty="0">
                          <a:latin typeface="Gill Sans MT" charset="0"/>
                          <a:ea typeface="Gill Sans MT" charset="0"/>
                          <a:cs typeface="Gill Sans MT" charset="0"/>
                        </a:rPr>
                        <a:t>6</a:t>
                      </a:r>
                    </a:p>
                  </a:txBody>
                  <a:tcPr marL="68580" marR="68580" marT="34290" marB="34290"/>
                </a:tc>
                <a:tc>
                  <a:txBody>
                    <a:bodyPr/>
                    <a:lstStyle/>
                    <a:p>
                      <a:pPr algn="ctr"/>
                      <a:r>
                        <a:rPr lang="en-US" sz="1100" b="0" i="0" dirty="0">
                          <a:latin typeface="Gill Sans MT" charset="0"/>
                          <a:ea typeface="Gill Sans MT" charset="0"/>
                          <a:cs typeface="Gill Sans MT" charset="0"/>
                        </a:rPr>
                        <a:t>15</a:t>
                      </a:r>
                    </a:p>
                  </a:txBody>
                  <a:tcPr marL="68580" marR="68580" marT="34290" marB="34290"/>
                </a:tc>
                <a:tc>
                  <a:txBody>
                    <a:bodyPr/>
                    <a:lstStyle/>
                    <a:p>
                      <a:pPr algn="ctr"/>
                      <a:r>
                        <a:rPr lang="en-US" sz="1100" b="0" i="0" dirty="0">
                          <a:latin typeface="Gill Sans MT" charset="0"/>
                          <a:ea typeface="Gill Sans MT" charset="0"/>
                          <a:cs typeface="Gill Sans MT" charset="0"/>
                        </a:rPr>
                        <a:t>15</a:t>
                      </a:r>
                    </a:p>
                  </a:txBody>
                  <a:tcPr marL="68580" marR="68580" marT="34290" marB="34290"/>
                </a:tc>
                <a:tc>
                  <a:txBody>
                    <a:bodyPr/>
                    <a:lstStyle/>
                    <a:p>
                      <a:pPr algn="ctr"/>
                      <a:r>
                        <a:rPr lang="en-US" sz="1100" b="0" i="0" dirty="0">
                          <a:latin typeface="Gill Sans MT" charset="0"/>
                          <a:ea typeface="Gill Sans MT" charset="0"/>
                          <a:cs typeface="Gill Sans MT" charset="0"/>
                        </a:rPr>
                        <a:t>13</a:t>
                      </a:r>
                    </a:p>
                  </a:txBody>
                  <a:tcPr marL="68580" marR="68580" marT="34290" marB="34290"/>
                </a:tc>
                <a:tc>
                  <a:txBody>
                    <a:bodyPr/>
                    <a:lstStyle/>
                    <a:p>
                      <a:pPr algn="ctr"/>
                      <a:r>
                        <a:rPr lang="en-US" sz="1100" b="0" i="0" dirty="0">
                          <a:latin typeface="Gill Sans MT" charset="0"/>
                          <a:ea typeface="Gill Sans MT" charset="0"/>
                          <a:cs typeface="Gill Sans MT" charset="0"/>
                        </a:rPr>
                        <a:t>27</a:t>
                      </a:r>
                    </a:p>
                  </a:txBody>
                  <a:tcPr marL="68580" marR="68580" marT="34290" marB="34290"/>
                </a:tc>
                <a:tc>
                  <a:txBody>
                    <a:bodyPr/>
                    <a:lstStyle/>
                    <a:p>
                      <a:pPr algn="ctr"/>
                      <a:r>
                        <a:rPr lang="en-US" sz="1100" b="0" i="0" dirty="0">
                          <a:latin typeface="Gill Sans MT" charset="0"/>
                          <a:ea typeface="Gill Sans MT" charset="0"/>
                          <a:cs typeface="Gill Sans MT" charset="0"/>
                        </a:rPr>
                        <a:t>76</a:t>
                      </a:r>
                    </a:p>
                  </a:txBody>
                  <a:tcPr marL="68580" marR="68580" marT="34290" marB="34290"/>
                </a:tc>
                <a:tc>
                  <a:txBody>
                    <a:bodyPr/>
                    <a:lstStyle/>
                    <a:p>
                      <a:pPr algn="ctr"/>
                      <a:r>
                        <a:rPr lang="en-US" sz="1100" b="0" i="0" dirty="0">
                          <a:latin typeface="Gill Sans MT" charset="0"/>
                          <a:ea typeface="Gill Sans MT" charset="0"/>
                          <a:cs typeface="Gill Sans MT" charset="0"/>
                        </a:rPr>
                        <a:t>8</a:t>
                      </a:r>
                    </a:p>
                  </a:txBody>
                  <a:tcPr marL="68580" marR="68580" marT="34290" marB="34290"/>
                </a:tc>
                <a:extLst>
                  <a:ext uri="{0D108BD9-81ED-4DB2-BD59-A6C34878D82A}">
                    <a16:rowId xmlns:a16="http://schemas.microsoft.com/office/drawing/2014/main" val="10007"/>
                  </a:ext>
                </a:extLst>
              </a:tr>
              <a:tr h="319887">
                <a:tc>
                  <a:txBody>
                    <a:bodyPr/>
                    <a:lstStyle/>
                    <a:p>
                      <a:r>
                        <a:rPr lang="en-US" sz="1100" b="0" i="0" dirty="0">
                          <a:latin typeface="Gill Sans MT" charset="0"/>
                          <a:ea typeface="Gill Sans MT" charset="0"/>
                          <a:cs typeface="Gill Sans MT" charset="0"/>
                        </a:rPr>
                        <a:t>Historical methodologies</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21</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26</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25</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49</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42</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163</a:t>
                      </a:r>
                    </a:p>
                  </a:txBody>
                  <a:tcPr marL="68580" marR="68580" marT="34290" marB="34290">
                    <a:solidFill>
                      <a:srgbClr val="FFFF00">
                        <a:alpha val="38039"/>
                      </a:srgbClr>
                    </a:solidFill>
                  </a:tcPr>
                </a:tc>
                <a:tc>
                  <a:txBody>
                    <a:bodyPr/>
                    <a:lstStyle/>
                    <a:p>
                      <a:pPr algn="ctr"/>
                      <a:r>
                        <a:rPr lang="en-US" sz="1100" b="0" i="0" dirty="0">
                          <a:latin typeface="Gill Sans MT" charset="0"/>
                          <a:ea typeface="Gill Sans MT" charset="0"/>
                          <a:cs typeface="Gill Sans MT" charset="0"/>
                        </a:rPr>
                        <a:t>18</a:t>
                      </a:r>
                    </a:p>
                  </a:txBody>
                  <a:tcPr marL="68580" marR="68580" marT="34290" marB="34290">
                    <a:solidFill>
                      <a:srgbClr val="FFFF00">
                        <a:alpha val="38039"/>
                      </a:srgbClr>
                    </a:solidFill>
                  </a:tcPr>
                </a:tc>
                <a:extLst>
                  <a:ext uri="{0D108BD9-81ED-4DB2-BD59-A6C34878D82A}">
                    <a16:rowId xmlns:a16="http://schemas.microsoft.com/office/drawing/2014/main" val="10008"/>
                  </a:ext>
                </a:extLst>
              </a:tr>
              <a:tr h="319887">
                <a:tc>
                  <a:txBody>
                    <a:bodyPr/>
                    <a:lstStyle/>
                    <a:p>
                      <a:r>
                        <a:rPr lang="en-US" sz="1100" b="0" i="0" dirty="0">
                          <a:latin typeface="Gill Sans MT" charset="0"/>
                          <a:ea typeface="Gill Sans MT" charset="0"/>
                          <a:cs typeface="Gill Sans MT" charset="0"/>
                        </a:rPr>
                        <a:t>Descriptive bibliography</a:t>
                      </a:r>
                    </a:p>
                  </a:txBody>
                  <a:tcPr marL="68580" marR="68580" marT="34290" marB="34290"/>
                </a:tc>
                <a:tc>
                  <a:txBody>
                    <a:bodyPr/>
                    <a:lstStyle/>
                    <a:p>
                      <a:pPr algn="ctr"/>
                      <a:r>
                        <a:rPr lang="en-US" sz="1100" b="0" i="0" dirty="0">
                          <a:latin typeface="Gill Sans MT" charset="0"/>
                          <a:ea typeface="Gill Sans MT" charset="0"/>
                          <a:cs typeface="Gill Sans MT" charset="0"/>
                        </a:rPr>
                        <a:t>7</a:t>
                      </a:r>
                    </a:p>
                  </a:txBody>
                  <a:tcPr marL="68580" marR="68580" marT="34290" marB="34290"/>
                </a:tc>
                <a:tc>
                  <a:txBody>
                    <a:bodyPr/>
                    <a:lstStyle/>
                    <a:p>
                      <a:pPr algn="ctr"/>
                      <a:r>
                        <a:rPr lang="en-US" sz="1100" b="0" i="0" dirty="0">
                          <a:latin typeface="Gill Sans MT" charset="0"/>
                          <a:ea typeface="Gill Sans MT" charset="0"/>
                          <a:cs typeface="Gill Sans MT" charset="0"/>
                        </a:rPr>
                        <a:t>4</a:t>
                      </a:r>
                    </a:p>
                  </a:txBody>
                  <a:tcPr marL="68580" marR="68580" marT="34290" marB="34290"/>
                </a:tc>
                <a:tc>
                  <a:txBody>
                    <a:bodyPr/>
                    <a:lstStyle/>
                    <a:p>
                      <a:pPr algn="ctr"/>
                      <a:r>
                        <a:rPr lang="en-US" sz="1100" b="0" i="0" dirty="0">
                          <a:latin typeface="Gill Sans MT" charset="0"/>
                          <a:ea typeface="Gill Sans MT" charset="0"/>
                          <a:cs typeface="Gill Sans MT" charset="0"/>
                        </a:rPr>
                        <a:t>6</a:t>
                      </a:r>
                    </a:p>
                  </a:txBody>
                  <a:tcPr marL="68580" marR="68580" marT="34290" marB="34290"/>
                </a:tc>
                <a:tc>
                  <a:txBody>
                    <a:bodyPr/>
                    <a:lstStyle/>
                    <a:p>
                      <a:pPr algn="ctr"/>
                      <a:r>
                        <a:rPr lang="en-US" sz="1100" b="0" i="0" dirty="0">
                          <a:latin typeface="Gill Sans MT" charset="0"/>
                          <a:ea typeface="Gill Sans MT" charset="0"/>
                          <a:cs typeface="Gill Sans MT" charset="0"/>
                        </a:rPr>
                        <a:t>4</a:t>
                      </a:r>
                    </a:p>
                  </a:txBody>
                  <a:tcPr marL="68580" marR="68580" marT="34290" marB="34290"/>
                </a:tc>
                <a:tc>
                  <a:txBody>
                    <a:bodyPr/>
                    <a:lstStyle/>
                    <a:p>
                      <a:pPr algn="ctr"/>
                      <a:r>
                        <a:rPr lang="en-US" sz="1100" b="0" i="0" dirty="0">
                          <a:latin typeface="Gill Sans MT" charset="0"/>
                          <a:ea typeface="Gill Sans MT" charset="0"/>
                          <a:cs typeface="Gill Sans MT" charset="0"/>
                        </a:rPr>
                        <a:t>9</a:t>
                      </a:r>
                    </a:p>
                  </a:txBody>
                  <a:tcPr marL="68580" marR="68580" marT="34290" marB="34290"/>
                </a:tc>
                <a:tc>
                  <a:txBody>
                    <a:bodyPr/>
                    <a:lstStyle/>
                    <a:p>
                      <a:pPr algn="ctr"/>
                      <a:r>
                        <a:rPr lang="en-US" sz="1100" b="0" i="0" dirty="0">
                          <a:latin typeface="Gill Sans MT" charset="0"/>
                          <a:ea typeface="Gill Sans MT" charset="0"/>
                          <a:cs typeface="Gill Sans MT" charset="0"/>
                        </a:rPr>
                        <a:t>30</a:t>
                      </a:r>
                    </a:p>
                  </a:txBody>
                  <a:tcPr marL="68580" marR="68580" marT="34290" marB="34290"/>
                </a:tc>
                <a:tc>
                  <a:txBody>
                    <a:bodyPr/>
                    <a:lstStyle/>
                    <a:p>
                      <a:pPr algn="ctr"/>
                      <a:r>
                        <a:rPr lang="en-US" sz="1100" b="0" i="0" dirty="0">
                          <a:latin typeface="Gill Sans MT" charset="0"/>
                          <a:ea typeface="Gill Sans MT" charset="0"/>
                          <a:cs typeface="Gill Sans MT" charset="0"/>
                        </a:rPr>
                        <a:t>3</a:t>
                      </a:r>
                    </a:p>
                  </a:txBody>
                  <a:tcPr marL="68580" marR="68580" marT="34290" marB="34290"/>
                </a:tc>
                <a:extLst>
                  <a:ext uri="{0D108BD9-81ED-4DB2-BD59-A6C34878D82A}">
                    <a16:rowId xmlns:a16="http://schemas.microsoft.com/office/drawing/2014/main" val="10009"/>
                  </a:ext>
                </a:extLst>
              </a:tr>
              <a:tr h="293639">
                <a:tc>
                  <a:txBody>
                    <a:bodyPr/>
                    <a:lstStyle/>
                    <a:p>
                      <a:r>
                        <a:rPr lang="en-US" sz="1100" b="0" i="0" dirty="0">
                          <a:latin typeface="Gill Sans MT" charset="0"/>
                          <a:ea typeface="Gill Sans MT" charset="0"/>
                          <a:cs typeface="Gill Sans MT" charset="0"/>
                        </a:rPr>
                        <a:t>Comparative studies</a:t>
                      </a:r>
                    </a:p>
                  </a:txBody>
                  <a:tcPr marL="68580" marR="68580" marT="34290" marB="34290"/>
                </a:tc>
                <a:tc>
                  <a:txBody>
                    <a:bodyPr/>
                    <a:lstStyle/>
                    <a:p>
                      <a:pPr algn="ctr"/>
                      <a:r>
                        <a:rPr lang="en-US" sz="1100" b="0" i="0" dirty="0">
                          <a:latin typeface="Gill Sans MT" charset="0"/>
                          <a:ea typeface="Gill Sans MT" charset="0"/>
                          <a:cs typeface="Gill Sans MT" charset="0"/>
                        </a:rPr>
                        <a:t>0</a:t>
                      </a:r>
                    </a:p>
                  </a:txBody>
                  <a:tcPr marL="68580" marR="68580" marT="34290" marB="34290"/>
                </a:tc>
                <a:tc>
                  <a:txBody>
                    <a:bodyPr/>
                    <a:lstStyle/>
                    <a:p>
                      <a:pPr algn="ctr"/>
                      <a:r>
                        <a:rPr lang="en-US" sz="1100" b="0" i="0" dirty="0">
                          <a:latin typeface="Gill Sans MT" charset="0"/>
                          <a:ea typeface="Gill Sans MT" charset="0"/>
                          <a:cs typeface="Gill Sans MT" charset="0"/>
                        </a:rPr>
                        <a:t>2</a:t>
                      </a:r>
                    </a:p>
                  </a:txBody>
                  <a:tcPr marL="68580" marR="68580" marT="34290" marB="34290"/>
                </a:tc>
                <a:tc>
                  <a:txBody>
                    <a:bodyPr/>
                    <a:lstStyle/>
                    <a:p>
                      <a:pPr algn="ctr"/>
                      <a:r>
                        <a:rPr lang="en-US" sz="1100" b="0" i="0" dirty="0">
                          <a:latin typeface="Gill Sans MT" charset="0"/>
                          <a:ea typeface="Gill Sans MT" charset="0"/>
                          <a:cs typeface="Gill Sans MT" charset="0"/>
                        </a:rPr>
                        <a:t>6</a:t>
                      </a:r>
                    </a:p>
                  </a:txBody>
                  <a:tcPr marL="68580" marR="68580" marT="34290" marB="34290"/>
                </a:tc>
                <a:tc>
                  <a:txBody>
                    <a:bodyPr/>
                    <a:lstStyle/>
                    <a:p>
                      <a:pPr algn="ctr"/>
                      <a:r>
                        <a:rPr lang="en-US" sz="1100" b="0" i="0" dirty="0">
                          <a:latin typeface="Gill Sans MT" charset="0"/>
                          <a:ea typeface="Gill Sans MT" charset="0"/>
                          <a:cs typeface="Gill Sans MT" charset="0"/>
                        </a:rPr>
                        <a:t>4</a:t>
                      </a:r>
                    </a:p>
                  </a:txBody>
                  <a:tcPr marL="68580" marR="68580" marT="34290" marB="34290"/>
                </a:tc>
                <a:tc>
                  <a:txBody>
                    <a:bodyPr/>
                    <a:lstStyle/>
                    <a:p>
                      <a:pPr algn="ctr"/>
                      <a:r>
                        <a:rPr lang="en-US" sz="1100" b="0" i="0" dirty="0">
                          <a:latin typeface="Gill Sans MT" charset="0"/>
                          <a:ea typeface="Gill Sans MT" charset="0"/>
                          <a:cs typeface="Gill Sans MT" charset="0"/>
                        </a:rPr>
                        <a:t>7</a:t>
                      </a:r>
                    </a:p>
                  </a:txBody>
                  <a:tcPr marL="68580" marR="68580" marT="34290" marB="34290"/>
                </a:tc>
                <a:tc>
                  <a:txBody>
                    <a:bodyPr/>
                    <a:lstStyle/>
                    <a:p>
                      <a:pPr algn="ctr"/>
                      <a:r>
                        <a:rPr lang="en-US" sz="1100" b="0" i="0" dirty="0">
                          <a:latin typeface="Gill Sans MT" charset="0"/>
                          <a:ea typeface="Gill Sans MT" charset="0"/>
                          <a:cs typeface="Gill Sans MT" charset="0"/>
                        </a:rPr>
                        <a:t>19</a:t>
                      </a:r>
                    </a:p>
                  </a:txBody>
                  <a:tcPr marL="68580" marR="68580" marT="34290" marB="34290"/>
                </a:tc>
                <a:tc>
                  <a:txBody>
                    <a:bodyPr/>
                    <a:lstStyle/>
                    <a:p>
                      <a:pPr algn="ctr"/>
                      <a:r>
                        <a:rPr lang="en-US" sz="1100" b="0" i="0" dirty="0">
                          <a:latin typeface="Gill Sans MT" charset="0"/>
                          <a:ea typeface="Gill Sans MT" charset="0"/>
                          <a:cs typeface="Gill Sans MT" charset="0"/>
                        </a:rPr>
                        <a:t>2</a:t>
                      </a:r>
                    </a:p>
                  </a:txBody>
                  <a:tcPr marL="68580" marR="68580" marT="34290" marB="34290"/>
                </a:tc>
                <a:extLst>
                  <a:ext uri="{0D108BD9-81ED-4DB2-BD59-A6C34878D82A}">
                    <a16:rowId xmlns:a16="http://schemas.microsoft.com/office/drawing/2014/main" val="10010"/>
                  </a:ext>
                </a:extLst>
              </a:tr>
              <a:tr h="293639">
                <a:tc>
                  <a:txBody>
                    <a:bodyPr/>
                    <a:lstStyle/>
                    <a:p>
                      <a:r>
                        <a:rPr lang="en-US" sz="1100" b="0" i="0">
                          <a:latin typeface="Gill Sans MT" charset="0"/>
                          <a:ea typeface="Gill Sans MT" charset="0"/>
                          <a:cs typeface="Gill Sans MT" charset="0"/>
                        </a:rPr>
                        <a:t>Other and multiple</a:t>
                      </a:r>
                      <a:endParaRPr lang="en-US" sz="1100" b="0" i="0" dirty="0">
                        <a:latin typeface="Gill Sans MT" charset="0"/>
                        <a:ea typeface="Gill Sans MT" charset="0"/>
                        <a:cs typeface="Gill Sans MT" charset="0"/>
                      </a:endParaRPr>
                    </a:p>
                  </a:txBody>
                  <a:tcPr marL="68580" marR="68580" marT="34290" marB="34290"/>
                </a:tc>
                <a:tc>
                  <a:txBody>
                    <a:bodyPr/>
                    <a:lstStyle/>
                    <a:p>
                      <a:pPr algn="ctr"/>
                      <a:r>
                        <a:rPr lang="en-US" sz="1100" b="0" i="0" dirty="0">
                          <a:latin typeface="Gill Sans MT" charset="0"/>
                          <a:ea typeface="Gill Sans MT" charset="0"/>
                          <a:cs typeface="Gill Sans MT" charset="0"/>
                        </a:rPr>
                        <a:t>3</a:t>
                      </a:r>
                    </a:p>
                  </a:txBody>
                  <a:tcPr marL="68580" marR="68580" marT="34290" marB="34290"/>
                </a:tc>
                <a:tc>
                  <a:txBody>
                    <a:bodyPr/>
                    <a:lstStyle/>
                    <a:p>
                      <a:pPr algn="ctr"/>
                      <a:r>
                        <a:rPr lang="en-US" sz="1100" b="0" i="0" dirty="0">
                          <a:latin typeface="Gill Sans MT" charset="0"/>
                          <a:ea typeface="Gill Sans MT" charset="0"/>
                          <a:cs typeface="Gill Sans MT" charset="0"/>
                        </a:rPr>
                        <a:t>1</a:t>
                      </a:r>
                    </a:p>
                  </a:txBody>
                  <a:tcPr marL="68580" marR="68580" marT="34290" marB="34290"/>
                </a:tc>
                <a:tc>
                  <a:txBody>
                    <a:bodyPr/>
                    <a:lstStyle/>
                    <a:p>
                      <a:pPr algn="ctr"/>
                      <a:r>
                        <a:rPr lang="en-US" sz="1100" b="0" i="0" dirty="0">
                          <a:latin typeface="Gill Sans MT" charset="0"/>
                          <a:ea typeface="Gill Sans MT" charset="0"/>
                          <a:cs typeface="Gill Sans MT" charset="0"/>
                        </a:rPr>
                        <a:t>7</a:t>
                      </a:r>
                    </a:p>
                  </a:txBody>
                  <a:tcPr marL="68580" marR="68580" marT="34290" marB="34290"/>
                </a:tc>
                <a:tc>
                  <a:txBody>
                    <a:bodyPr/>
                    <a:lstStyle/>
                    <a:p>
                      <a:pPr algn="ctr"/>
                      <a:r>
                        <a:rPr lang="en-US" sz="1100" b="0" i="0" dirty="0">
                          <a:latin typeface="Gill Sans MT" charset="0"/>
                          <a:ea typeface="Gill Sans MT" charset="0"/>
                          <a:cs typeface="Gill Sans MT" charset="0"/>
                        </a:rPr>
                        <a:t>9</a:t>
                      </a:r>
                    </a:p>
                  </a:txBody>
                  <a:tcPr marL="68580" marR="68580" marT="34290" marB="34290"/>
                </a:tc>
                <a:tc>
                  <a:txBody>
                    <a:bodyPr/>
                    <a:lstStyle/>
                    <a:p>
                      <a:pPr algn="ctr"/>
                      <a:r>
                        <a:rPr lang="en-US" sz="1100" b="0" i="0" dirty="0">
                          <a:latin typeface="Gill Sans MT" charset="0"/>
                          <a:ea typeface="Gill Sans MT" charset="0"/>
                          <a:cs typeface="Gill Sans MT" charset="0"/>
                        </a:rPr>
                        <a:t>10</a:t>
                      </a:r>
                    </a:p>
                  </a:txBody>
                  <a:tcPr marL="68580" marR="68580" marT="34290" marB="34290"/>
                </a:tc>
                <a:tc>
                  <a:txBody>
                    <a:bodyPr/>
                    <a:lstStyle/>
                    <a:p>
                      <a:pPr algn="ctr"/>
                      <a:r>
                        <a:rPr lang="en-US" sz="1100" b="0" i="0" dirty="0">
                          <a:latin typeface="Gill Sans MT" charset="0"/>
                          <a:ea typeface="Gill Sans MT" charset="0"/>
                          <a:cs typeface="Gill Sans MT" charset="0"/>
                        </a:rPr>
                        <a:t>30</a:t>
                      </a:r>
                    </a:p>
                  </a:txBody>
                  <a:tcPr marL="68580" marR="68580" marT="34290" marB="34290"/>
                </a:tc>
                <a:tc>
                  <a:txBody>
                    <a:bodyPr/>
                    <a:lstStyle/>
                    <a:p>
                      <a:pPr algn="ctr"/>
                      <a:r>
                        <a:rPr lang="en-US" sz="1100" b="0" i="0" dirty="0">
                          <a:latin typeface="Gill Sans MT" charset="0"/>
                          <a:ea typeface="Gill Sans MT" charset="0"/>
                          <a:cs typeface="Gill Sans MT" charset="0"/>
                        </a:rPr>
                        <a:t>3</a:t>
                      </a:r>
                    </a:p>
                  </a:txBody>
                  <a:tcPr marL="68580" marR="68580" marT="34290" marB="34290"/>
                </a:tc>
                <a:extLst>
                  <a:ext uri="{0D108BD9-81ED-4DB2-BD59-A6C34878D82A}">
                    <a16:rowId xmlns:a16="http://schemas.microsoft.com/office/drawing/2014/main" val="10011"/>
                  </a:ext>
                </a:extLst>
              </a:tr>
              <a:tr h="293639">
                <a:tc>
                  <a:txBody>
                    <a:bodyPr/>
                    <a:lstStyle/>
                    <a:p>
                      <a:r>
                        <a:rPr lang="en-US" sz="1100" b="0" i="0" dirty="0">
                          <a:latin typeface="Gill Sans MT" charset="0"/>
                          <a:ea typeface="Gill Sans MT" charset="0"/>
                          <a:cs typeface="Gill Sans MT" charset="0"/>
                        </a:rPr>
                        <a:t>All papers*</a:t>
                      </a:r>
                    </a:p>
                  </a:txBody>
                  <a:tcPr marL="68580" marR="68580" marT="34290" marB="34290"/>
                </a:tc>
                <a:tc>
                  <a:txBody>
                    <a:bodyPr/>
                    <a:lstStyle/>
                    <a:p>
                      <a:pPr algn="ctr"/>
                      <a:r>
                        <a:rPr lang="en-US" sz="1100" b="0" i="0" dirty="0">
                          <a:latin typeface="Gill Sans MT" charset="0"/>
                          <a:ea typeface="Gill Sans MT" charset="0"/>
                          <a:cs typeface="Gill Sans MT" charset="0"/>
                        </a:rPr>
                        <a:t>76</a:t>
                      </a:r>
                    </a:p>
                  </a:txBody>
                  <a:tcPr marL="68580" marR="68580" marT="34290" marB="34290"/>
                </a:tc>
                <a:tc>
                  <a:txBody>
                    <a:bodyPr/>
                    <a:lstStyle/>
                    <a:p>
                      <a:pPr algn="ctr"/>
                      <a:r>
                        <a:rPr lang="en-US" sz="1100" b="0" i="0" dirty="0">
                          <a:latin typeface="Gill Sans MT" charset="0"/>
                          <a:ea typeface="Gill Sans MT" charset="0"/>
                          <a:cs typeface="Gill Sans MT" charset="0"/>
                        </a:rPr>
                        <a:t>96</a:t>
                      </a:r>
                    </a:p>
                  </a:txBody>
                  <a:tcPr marL="68580" marR="68580" marT="34290" marB="34290"/>
                </a:tc>
                <a:tc>
                  <a:txBody>
                    <a:bodyPr/>
                    <a:lstStyle/>
                    <a:p>
                      <a:pPr algn="ctr"/>
                      <a:r>
                        <a:rPr lang="en-US" sz="1100" b="0" i="0" dirty="0">
                          <a:latin typeface="Gill Sans MT" charset="0"/>
                          <a:ea typeface="Gill Sans MT" charset="0"/>
                          <a:cs typeface="Gill Sans MT" charset="0"/>
                        </a:rPr>
                        <a:t>139</a:t>
                      </a:r>
                    </a:p>
                  </a:txBody>
                  <a:tcPr marL="68580" marR="68580" marT="34290" marB="34290"/>
                </a:tc>
                <a:tc>
                  <a:txBody>
                    <a:bodyPr/>
                    <a:lstStyle/>
                    <a:p>
                      <a:pPr algn="ctr"/>
                      <a:r>
                        <a:rPr lang="en-US" sz="1100" b="0" i="0" dirty="0">
                          <a:latin typeface="Gill Sans MT" charset="0"/>
                          <a:ea typeface="Gill Sans MT" charset="0"/>
                          <a:cs typeface="Gill Sans MT" charset="0"/>
                        </a:rPr>
                        <a:t>274</a:t>
                      </a:r>
                    </a:p>
                  </a:txBody>
                  <a:tcPr marL="68580" marR="68580" marT="34290" marB="34290"/>
                </a:tc>
                <a:tc>
                  <a:txBody>
                    <a:bodyPr/>
                    <a:lstStyle/>
                    <a:p>
                      <a:pPr algn="ctr"/>
                      <a:r>
                        <a:rPr lang="en-US" sz="1100" b="0" i="0" dirty="0">
                          <a:latin typeface="Gill Sans MT" charset="0"/>
                          <a:ea typeface="Gill Sans MT" charset="0"/>
                          <a:cs typeface="Gill Sans MT" charset="0"/>
                        </a:rPr>
                        <a:t>315</a:t>
                      </a:r>
                    </a:p>
                  </a:txBody>
                  <a:tcPr marL="68580" marR="68580" marT="34290" marB="34290"/>
                </a:tc>
                <a:tc>
                  <a:txBody>
                    <a:bodyPr/>
                    <a:lstStyle/>
                    <a:p>
                      <a:pPr algn="ctr"/>
                      <a:r>
                        <a:rPr lang="en-US" sz="1100" b="0" i="0" dirty="0">
                          <a:latin typeface="Gill Sans MT" charset="0"/>
                          <a:ea typeface="Gill Sans MT" charset="0"/>
                          <a:cs typeface="Gill Sans MT" charset="0"/>
                        </a:rPr>
                        <a:t>900</a:t>
                      </a:r>
                    </a:p>
                  </a:txBody>
                  <a:tcPr marL="68580" marR="68580" marT="34290" marB="34290"/>
                </a:tc>
                <a:tc>
                  <a:txBody>
                    <a:bodyPr/>
                    <a:lstStyle/>
                    <a:p>
                      <a:pPr algn="ctr"/>
                      <a:r>
                        <a:rPr lang="en-US" sz="1100" b="0" i="0" dirty="0">
                          <a:latin typeface="Gill Sans MT" charset="0"/>
                          <a:ea typeface="Gill Sans MT" charset="0"/>
                          <a:cs typeface="Gill Sans MT" charset="0"/>
                        </a:rPr>
                        <a:t>100</a:t>
                      </a:r>
                    </a:p>
                  </a:txBody>
                  <a:tcPr marL="68580" marR="68580" marT="34290" marB="34290"/>
                </a:tc>
                <a:extLst>
                  <a:ext uri="{0D108BD9-81ED-4DB2-BD59-A6C34878D82A}">
                    <a16:rowId xmlns:a16="http://schemas.microsoft.com/office/drawing/2014/main" val="10012"/>
                  </a:ext>
                </a:extLst>
              </a:tr>
            </a:tbl>
          </a:graphicData>
        </a:graphic>
      </p:graphicFrame>
      <p:sp>
        <p:nvSpPr>
          <p:cNvPr id="2" name="Title 1"/>
          <p:cNvSpPr>
            <a:spLocks noGrp="1"/>
          </p:cNvSpPr>
          <p:nvPr>
            <p:ph type="title" idx="4294967295"/>
          </p:nvPr>
        </p:nvSpPr>
        <p:spPr>
          <a:xfrm>
            <a:off x="1380331" y="55801"/>
            <a:ext cx="6383338" cy="365125"/>
          </a:xfrm>
          <a:prstGeom prst="rect">
            <a:avLst/>
          </a:prstGeom>
          <a:noFill/>
        </p:spPr>
        <p:txBody>
          <a:bodyPr>
            <a:normAutofit fontScale="90000"/>
          </a:bodyPr>
          <a:lstStyle/>
          <a:p>
            <a:pPr algn="l"/>
            <a:r>
              <a:rPr lang="en-US" sz="2700" b="1" dirty="0">
                <a:solidFill>
                  <a:schemeClr val="tx2"/>
                </a:solidFill>
                <a:latin typeface="Arial" panose="020B0604020202020204" pitchFamily="34" charset="0"/>
                <a:cs typeface="Arial" panose="020B0604020202020204" pitchFamily="34" charset="0"/>
              </a:rPr>
              <a:t>Research Papers by Methodology &amp; Year</a:t>
            </a:r>
            <a:endParaRPr lang="en-US" sz="1200" b="1" dirty="0">
              <a:solidFill>
                <a:schemeClr val="tx2"/>
              </a:solidFill>
            </a:endParaRPr>
          </a:p>
        </p:txBody>
      </p:sp>
      <p:sp>
        <p:nvSpPr>
          <p:cNvPr id="6" name="TextBox 5">
            <a:extLst>
              <a:ext uri="{FF2B5EF4-FFF2-40B4-BE49-F238E27FC236}">
                <a16:creationId xmlns:a16="http://schemas.microsoft.com/office/drawing/2014/main" id="{52C1F9E5-8367-47F2-A01D-72E0B570852E}"/>
              </a:ext>
            </a:extLst>
          </p:cNvPr>
          <p:cNvSpPr txBox="1"/>
          <p:nvPr/>
        </p:nvSpPr>
        <p:spPr>
          <a:xfrm>
            <a:off x="7651819" y="4466138"/>
            <a:ext cx="1160585" cy="253916"/>
          </a:xfrm>
          <a:prstGeom prst="rect">
            <a:avLst/>
          </a:prstGeom>
          <a:noFill/>
        </p:spPr>
        <p:txBody>
          <a:bodyPr wrap="square" rtlCol="0">
            <a:spAutoFit/>
          </a:bodyPr>
          <a:lstStyle/>
          <a:p>
            <a:r>
              <a:rPr lang="en-US" sz="1050" b="1" dirty="0">
                <a:solidFill>
                  <a:schemeClr val="tx2"/>
                </a:solidFill>
                <a:latin typeface="Arial" panose="020B0604020202020204" pitchFamily="34" charset="0"/>
                <a:cs typeface="Arial" panose="020B0604020202020204" pitchFamily="34" charset="0"/>
              </a:rPr>
              <a:t>(Powell, 1999)</a:t>
            </a:r>
          </a:p>
        </p:txBody>
      </p:sp>
    </p:spTree>
    <p:extLst>
      <p:ext uri="{BB962C8B-B14F-4D97-AF65-F5344CB8AC3E}">
        <p14:creationId xmlns:p14="http://schemas.microsoft.com/office/powerpoint/2010/main" val="4210409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41455A-4DF4-469E-B402-DAE353F35A56}"/>
              </a:ext>
            </a:extLst>
          </p:cNvPr>
          <p:cNvPicPr>
            <a:picLocks noChangeAspect="1"/>
          </p:cNvPicPr>
          <p:nvPr/>
        </p:nvPicPr>
        <p:blipFill rotWithShape="1">
          <a:blip r:embed="rId3"/>
          <a:srcRect l="1579" t="21776" r="1579" b="2493"/>
          <a:stretch/>
        </p:blipFill>
        <p:spPr>
          <a:xfrm>
            <a:off x="0" y="-1"/>
            <a:ext cx="9144000" cy="4726185"/>
          </a:xfrm>
          <a:prstGeom prst="rect">
            <a:avLst/>
          </a:prstGeom>
        </p:spPr>
      </p:pic>
      <p:sp>
        <p:nvSpPr>
          <p:cNvPr id="2" name="Title 1"/>
          <p:cNvSpPr>
            <a:spLocks noGrp="1"/>
          </p:cNvSpPr>
          <p:nvPr>
            <p:ph type="title" idx="4294967295"/>
          </p:nvPr>
        </p:nvSpPr>
        <p:spPr>
          <a:xfrm>
            <a:off x="2436813" y="336550"/>
            <a:ext cx="6707187" cy="479425"/>
          </a:xfrm>
          <a:prstGeom prst="rect">
            <a:avLst/>
          </a:prstGeom>
          <a:solidFill>
            <a:schemeClr val="tx1">
              <a:alpha val="65000"/>
            </a:schemeClr>
          </a:solidFill>
        </p:spPr>
        <p:txBody>
          <a:bodyPr anchor="b">
            <a:noAutofit/>
          </a:bodyPr>
          <a:lstStyle/>
          <a:p>
            <a:pPr>
              <a:lnSpc>
                <a:spcPct val="70000"/>
              </a:lnSpc>
            </a:pPr>
            <a:r>
              <a:rPr lang="en-US" sz="3000" b="1" dirty="0">
                <a:solidFill>
                  <a:schemeClr val="bg1"/>
                </a:solidFill>
              </a:rPr>
              <a:t>Research Methods: </a:t>
            </a:r>
            <a:r>
              <a:rPr lang="en-US" sz="3000" b="1" i="1" dirty="0" err="1">
                <a:solidFill>
                  <a:schemeClr val="bg1"/>
                </a:solidFill>
              </a:rPr>
              <a:t>JDoc</a:t>
            </a:r>
            <a:r>
              <a:rPr lang="en-US" sz="3000" b="1" i="1" dirty="0">
                <a:solidFill>
                  <a:schemeClr val="bg1"/>
                </a:solidFill>
              </a:rPr>
              <a:t> 2001-2010 </a:t>
            </a:r>
          </a:p>
        </p:txBody>
      </p:sp>
      <p:sp>
        <p:nvSpPr>
          <p:cNvPr id="3" name="Content Placeholder 2"/>
          <p:cNvSpPr>
            <a:spLocks noGrp="1"/>
          </p:cNvSpPr>
          <p:nvPr>
            <p:ph idx="4294967295"/>
          </p:nvPr>
        </p:nvSpPr>
        <p:spPr>
          <a:xfrm>
            <a:off x="5214938" y="1222375"/>
            <a:ext cx="3929062" cy="2807014"/>
          </a:xfrm>
          <a:prstGeom prst="rect">
            <a:avLst/>
          </a:prstGeom>
          <a:solidFill>
            <a:schemeClr val="tx1">
              <a:alpha val="65000"/>
            </a:schemeClr>
          </a:solidFill>
        </p:spPr>
        <p:txBody>
          <a:bodyPr>
            <a:noAutofit/>
          </a:bodyPr>
          <a:lstStyle/>
          <a:p>
            <a:r>
              <a:rPr lang="en-US" sz="2100" b="1" dirty="0">
                <a:solidFill>
                  <a:schemeClr val="bg1"/>
                </a:solidFill>
              </a:rPr>
              <a:t>N=367</a:t>
            </a:r>
          </a:p>
          <a:p>
            <a:r>
              <a:rPr lang="en-US" sz="2100" b="1" dirty="0">
                <a:solidFill>
                  <a:schemeClr val="bg1"/>
                </a:solidFill>
              </a:rPr>
              <a:t>Theoretical approach, 38%</a:t>
            </a:r>
          </a:p>
          <a:p>
            <a:r>
              <a:rPr lang="en-US" sz="2100" b="1" dirty="0">
                <a:solidFill>
                  <a:schemeClr val="bg1"/>
                </a:solidFill>
              </a:rPr>
              <a:t>Content analysis, 14%</a:t>
            </a:r>
          </a:p>
          <a:p>
            <a:r>
              <a:rPr lang="en-US" sz="2100" b="1" dirty="0">
                <a:solidFill>
                  <a:schemeClr val="bg1"/>
                </a:solidFill>
              </a:rPr>
              <a:t>Questionnaire, 13.8% </a:t>
            </a:r>
          </a:p>
          <a:p>
            <a:r>
              <a:rPr lang="en-US" sz="2100" b="1" dirty="0">
                <a:solidFill>
                  <a:schemeClr val="bg1"/>
                </a:solidFill>
              </a:rPr>
              <a:t>Experiment, 13.4%</a:t>
            </a:r>
          </a:p>
          <a:p>
            <a:r>
              <a:rPr lang="en-US" sz="2100" b="1" dirty="0">
                <a:solidFill>
                  <a:schemeClr val="bg1"/>
                </a:solidFill>
              </a:rPr>
              <a:t>Interview, 13.4%</a:t>
            </a:r>
          </a:p>
        </p:txBody>
      </p:sp>
      <p:sp>
        <p:nvSpPr>
          <p:cNvPr id="5" name="TextBox 4"/>
          <p:cNvSpPr txBox="1"/>
          <p:nvPr/>
        </p:nvSpPr>
        <p:spPr>
          <a:xfrm>
            <a:off x="7833360" y="3703440"/>
            <a:ext cx="1310640" cy="300082"/>
          </a:xfrm>
          <a:prstGeom prst="rect">
            <a:avLst/>
          </a:prstGeom>
          <a:noFill/>
        </p:spPr>
        <p:txBody>
          <a:bodyPr wrap="square" rtlCol="0">
            <a:spAutoFit/>
          </a:bodyPr>
          <a:lstStyle/>
          <a:p>
            <a:pPr algn="r" defTabSz="685800">
              <a:defRPr/>
            </a:pPr>
            <a:r>
              <a:rPr lang="en-US" sz="1350" b="1" dirty="0">
                <a:solidFill>
                  <a:prstClr val="white"/>
                </a:solidFill>
                <a:ea typeface="Gill Sans MT" charset="0"/>
                <a:cs typeface="Gill Sans MT" charset="0"/>
              </a:rPr>
              <a:t>(Chu, 2015)</a:t>
            </a:r>
          </a:p>
        </p:txBody>
      </p:sp>
      <p:sp>
        <p:nvSpPr>
          <p:cNvPr id="6" name="Rectangle 5">
            <a:extLst>
              <a:ext uri="{FF2B5EF4-FFF2-40B4-BE49-F238E27FC236}">
                <a16:creationId xmlns:a16="http://schemas.microsoft.com/office/drawing/2014/main" id="{797E7910-3D69-44ED-8AD7-3C6696F0FEE9}"/>
              </a:ext>
            </a:extLst>
          </p:cNvPr>
          <p:cNvSpPr/>
          <p:nvPr/>
        </p:nvSpPr>
        <p:spPr>
          <a:xfrm>
            <a:off x="0" y="4499794"/>
            <a:ext cx="4572000" cy="215444"/>
          </a:xfrm>
          <a:prstGeom prst="rect">
            <a:avLst/>
          </a:prstGeom>
        </p:spPr>
        <p:txBody>
          <a:bodyPr>
            <a:spAutoFit/>
          </a:bodyPr>
          <a:lstStyle/>
          <a:p>
            <a:r>
              <a:rPr lang="en-US" sz="800" b="1" dirty="0">
                <a:solidFill>
                  <a:schemeClr val="bg1"/>
                </a:solidFill>
                <a:latin typeface="Arial" panose="020B0604020202020204" pitchFamily="34" charset="0"/>
                <a:cs typeface="Arial" panose="020B0604020202020204" pitchFamily="34" charset="0"/>
              </a:rPr>
              <a:t>Image: https://www.flickr.com/photos/jaypeg/3658793747 by </a:t>
            </a:r>
            <a:r>
              <a:rPr lang="en-US" sz="800" b="1" dirty="0" err="1">
                <a:solidFill>
                  <a:schemeClr val="bg1"/>
                </a:solidFill>
                <a:latin typeface="Arial" panose="020B0604020202020204" pitchFamily="34" charset="0"/>
                <a:cs typeface="Arial" panose="020B0604020202020204" pitchFamily="34" charset="0"/>
              </a:rPr>
              <a:t>Jaypeg</a:t>
            </a:r>
            <a:r>
              <a:rPr lang="en-US" sz="800" b="1" dirty="0">
                <a:solidFill>
                  <a:schemeClr val="bg1"/>
                </a:solidFill>
                <a:latin typeface="Arial" panose="020B0604020202020204" pitchFamily="34" charset="0"/>
                <a:cs typeface="Arial" panose="020B0604020202020204" pitchFamily="34" charset="0"/>
              </a:rPr>
              <a:t> / CC BY-NC 2.0</a:t>
            </a:r>
          </a:p>
        </p:txBody>
      </p:sp>
    </p:spTree>
    <p:extLst>
      <p:ext uri="{BB962C8B-B14F-4D97-AF65-F5344CB8AC3E}">
        <p14:creationId xmlns:p14="http://schemas.microsoft.com/office/powerpoint/2010/main" val="4013343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00DA9C-8391-4F8E-904B-7B89C2DB63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 y="-25086"/>
            <a:ext cx="9144000" cy="4722876"/>
          </a:xfrm>
          <a:prstGeom prst="rect">
            <a:avLst/>
          </a:prstGeom>
        </p:spPr>
      </p:pic>
      <p:sp>
        <p:nvSpPr>
          <p:cNvPr id="2" name="Title 1"/>
          <p:cNvSpPr>
            <a:spLocks noGrp="1"/>
          </p:cNvSpPr>
          <p:nvPr>
            <p:ph type="title" idx="4294967295"/>
          </p:nvPr>
        </p:nvSpPr>
        <p:spPr>
          <a:xfrm>
            <a:off x="5218097" y="228262"/>
            <a:ext cx="3925888" cy="939800"/>
          </a:xfrm>
          <a:prstGeom prst="rect">
            <a:avLst/>
          </a:prstGeom>
          <a:solidFill>
            <a:schemeClr val="tx1">
              <a:alpha val="80000"/>
            </a:schemeClr>
          </a:solidFill>
        </p:spPr>
        <p:txBody>
          <a:bodyPr tIns="68580" bIns="68580" anchor="t">
            <a:noAutofit/>
          </a:bodyPr>
          <a:lstStyle/>
          <a:p>
            <a:pPr>
              <a:lnSpc>
                <a:spcPct val="87000"/>
              </a:lnSpc>
            </a:pPr>
            <a:r>
              <a:rPr lang="en-US" sz="3000" b="1" dirty="0">
                <a:solidFill>
                  <a:schemeClr val="bg1"/>
                </a:solidFill>
              </a:rPr>
              <a:t>Research Methods:</a:t>
            </a:r>
            <a:br>
              <a:rPr lang="en-US" sz="3000" b="1" dirty="0">
                <a:solidFill>
                  <a:schemeClr val="bg1"/>
                </a:solidFill>
              </a:rPr>
            </a:br>
            <a:r>
              <a:rPr lang="en-US" sz="3000" b="1" i="1" dirty="0">
                <a:solidFill>
                  <a:schemeClr val="bg1"/>
                </a:solidFill>
              </a:rPr>
              <a:t>JASIS&amp;T</a:t>
            </a:r>
            <a:r>
              <a:rPr lang="en-US" sz="3000" b="1" dirty="0">
                <a:solidFill>
                  <a:schemeClr val="bg1"/>
                </a:solidFill>
              </a:rPr>
              <a:t> </a:t>
            </a:r>
            <a:r>
              <a:rPr lang="en-US" sz="3000" b="1" i="1" dirty="0">
                <a:solidFill>
                  <a:schemeClr val="bg1"/>
                </a:solidFill>
              </a:rPr>
              <a:t>2001-2010</a:t>
            </a:r>
          </a:p>
        </p:txBody>
      </p:sp>
      <p:sp>
        <p:nvSpPr>
          <p:cNvPr id="3" name="Content Placeholder 2"/>
          <p:cNvSpPr>
            <a:spLocks noGrp="1"/>
          </p:cNvSpPr>
          <p:nvPr>
            <p:ph idx="4294967295"/>
          </p:nvPr>
        </p:nvSpPr>
        <p:spPr>
          <a:xfrm>
            <a:off x="4752855" y="1355019"/>
            <a:ext cx="4391130" cy="3001962"/>
          </a:xfrm>
          <a:prstGeom prst="rect">
            <a:avLst/>
          </a:prstGeom>
          <a:solidFill>
            <a:schemeClr val="tx1">
              <a:alpha val="80000"/>
            </a:schemeClr>
          </a:solidFill>
        </p:spPr>
        <p:txBody>
          <a:bodyPr>
            <a:noAutofit/>
          </a:bodyPr>
          <a:lstStyle/>
          <a:p>
            <a:r>
              <a:rPr lang="en-US" sz="2400" b="1" dirty="0">
                <a:solidFill>
                  <a:schemeClr val="bg1"/>
                </a:solidFill>
              </a:rPr>
              <a:t>N=554</a:t>
            </a:r>
          </a:p>
          <a:p>
            <a:r>
              <a:rPr lang="en-US" sz="2400" b="1" dirty="0">
                <a:solidFill>
                  <a:schemeClr val="bg1"/>
                </a:solidFill>
              </a:rPr>
              <a:t>Experiment, 31%</a:t>
            </a:r>
          </a:p>
          <a:p>
            <a:r>
              <a:rPr lang="en-US" sz="2400" b="1" dirty="0" err="1">
                <a:solidFill>
                  <a:schemeClr val="bg1"/>
                </a:solidFill>
              </a:rPr>
              <a:t>Bibliometrics</a:t>
            </a:r>
            <a:r>
              <a:rPr lang="en-US" sz="2400" b="1" dirty="0">
                <a:solidFill>
                  <a:schemeClr val="bg1"/>
                </a:solidFill>
              </a:rPr>
              <a:t>, 23%</a:t>
            </a:r>
          </a:p>
          <a:p>
            <a:r>
              <a:rPr lang="en-US" sz="2400" b="1" dirty="0">
                <a:solidFill>
                  <a:schemeClr val="bg1"/>
                </a:solidFill>
              </a:rPr>
              <a:t>Questionnaire, 14% </a:t>
            </a:r>
          </a:p>
          <a:p>
            <a:r>
              <a:rPr lang="en-US" sz="2400" b="1" dirty="0">
                <a:solidFill>
                  <a:schemeClr val="bg1"/>
                </a:solidFill>
              </a:rPr>
              <a:t>Content analysis, 13%</a:t>
            </a:r>
          </a:p>
          <a:p>
            <a:r>
              <a:rPr lang="en-US" sz="2400" b="1" dirty="0">
                <a:solidFill>
                  <a:schemeClr val="bg1"/>
                </a:solidFill>
              </a:rPr>
              <a:t>Theoretical approach, 12%</a:t>
            </a:r>
          </a:p>
        </p:txBody>
      </p:sp>
      <p:sp>
        <p:nvSpPr>
          <p:cNvPr id="6" name="TextBox 5"/>
          <p:cNvSpPr txBox="1"/>
          <p:nvPr/>
        </p:nvSpPr>
        <p:spPr>
          <a:xfrm>
            <a:off x="7854712" y="3999381"/>
            <a:ext cx="1310640" cy="300082"/>
          </a:xfrm>
          <a:prstGeom prst="rect">
            <a:avLst/>
          </a:prstGeom>
          <a:noFill/>
        </p:spPr>
        <p:txBody>
          <a:bodyPr wrap="square" rtlCol="0">
            <a:spAutoFit/>
          </a:bodyPr>
          <a:lstStyle/>
          <a:p>
            <a:pPr algn="r" defTabSz="685800">
              <a:defRPr/>
            </a:pPr>
            <a:r>
              <a:rPr lang="en-US" sz="1350" b="1" dirty="0">
                <a:solidFill>
                  <a:prstClr val="white"/>
                </a:solidFill>
                <a:ea typeface="Gill Sans MT" charset="0"/>
                <a:cs typeface="Gill Sans MT" charset="0"/>
              </a:rPr>
              <a:t>(Chu, 2015)</a:t>
            </a:r>
          </a:p>
        </p:txBody>
      </p:sp>
      <p:sp>
        <p:nvSpPr>
          <p:cNvPr id="4" name="Rectangle 3">
            <a:extLst>
              <a:ext uri="{FF2B5EF4-FFF2-40B4-BE49-F238E27FC236}">
                <a16:creationId xmlns:a16="http://schemas.microsoft.com/office/drawing/2014/main" id="{49120BE5-8EFC-45C6-BBC6-5A944B628F38}"/>
              </a:ext>
            </a:extLst>
          </p:cNvPr>
          <p:cNvSpPr/>
          <p:nvPr/>
        </p:nvSpPr>
        <p:spPr>
          <a:xfrm>
            <a:off x="5895975" y="4482450"/>
            <a:ext cx="3175482" cy="215444"/>
          </a:xfrm>
          <a:prstGeom prst="rect">
            <a:avLst/>
          </a:prstGeom>
        </p:spPr>
        <p:txBody>
          <a:bodyPr wrap="square">
            <a:spAutoFit/>
          </a:bodyPr>
          <a:lstStyle/>
          <a:p>
            <a:pPr algn="r"/>
            <a:r>
              <a:rPr lang="fr-FR" sz="800" b="1" dirty="0">
                <a:solidFill>
                  <a:schemeClr val="bg1"/>
                </a:solidFill>
                <a:latin typeface="Arial" panose="020B0604020202020204" pitchFamily="34" charset="0"/>
                <a:cs typeface="Arial" panose="020B0604020202020204" pitchFamily="34" charset="0"/>
              </a:rPr>
              <a:t>Image: https://www.flickr.com/photos/bull3t/3271752011</a:t>
            </a:r>
          </a:p>
        </p:txBody>
      </p:sp>
    </p:spTree>
    <p:extLst>
      <p:ext uri="{BB962C8B-B14F-4D97-AF65-F5344CB8AC3E}">
        <p14:creationId xmlns:p14="http://schemas.microsoft.com/office/powerpoint/2010/main" val="3308092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34183-D361-49B4-A930-D3CCB1361379}"/>
              </a:ext>
            </a:extLst>
          </p:cNvPr>
          <p:cNvPicPr>
            <a:picLocks noChangeAspect="1"/>
          </p:cNvPicPr>
          <p:nvPr/>
        </p:nvPicPr>
        <p:blipFill rotWithShape="1">
          <a:blip r:embed="rId3"/>
          <a:srcRect t="1" b="21351"/>
          <a:stretch/>
        </p:blipFill>
        <p:spPr>
          <a:xfrm>
            <a:off x="0" y="0"/>
            <a:ext cx="9144000" cy="4764505"/>
          </a:xfrm>
          <a:prstGeom prst="rect">
            <a:avLst/>
          </a:prstGeom>
        </p:spPr>
      </p:pic>
      <p:sp>
        <p:nvSpPr>
          <p:cNvPr id="7" name="Text Placeholder 1">
            <a:extLst>
              <a:ext uri="{FF2B5EF4-FFF2-40B4-BE49-F238E27FC236}">
                <a16:creationId xmlns:a16="http://schemas.microsoft.com/office/drawing/2014/main" id="{EA620EC3-72F3-4E84-B887-C83821916DC7}"/>
              </a:ext>
            </a:extLst>
          </p:cNvPr>
          <p:cNvSpPr>
            <a:spLocks noGrp="1"/>
          </p:cNvSpPr>
          <p:nvPr>
            <p:ph type="body" sz="quarter" idx="13"/>
          </p:nvPr>
        </p:nvSpPr>
        <p:spPr>
          <a:xfrm>
            <a:off x="352425" y="311691"/>
            <a:ext cx="7058025" cy="1688559"/>
          </a:xfrm>
          <a:solidFill>
            <a:schemeClr val="tx1">
              <a:alpha val="55000"/>
            </a:schemeClr>
          </a:solidFill>
        </p:spPr>
        <p:txBody>
          <a:bodyPr/>
          <a:lstStyle/>
          <a:p>
            <a:r>
              <a:rPr lang="en-US" sz="3000" dirty="0">
                <a:solidFill>
                  <a:schemeClr val="bg1"/>
                </a:solidFill>
              </a:rPr>
              <a:t>“A diamond is a chunk of coal made good under pressure.”</a:t>
            </a:r>
          </a:p>
          <a:p>
            <a:pPr algn="r"/>
            <a:r>
              <a:rPr lang="en-US" sz="3000" dirty="0">
                <a:solidFill>
                  <a:schemeClr val="bg1"/>
                </a:solidFill>
              </a:rPr>
              <a:t>(Henry Kissinger)</a:t>
            </a:r>
          </a:p>
        </p:txBody>
      </p:sp>
      <p:sp>
        <p:nvSpPr>
          <p:cNvPr id="8" name="Rectangle 7">
            <a:extLst>
              <a:ext uri="{FF2B5EF4-FFF2-40B4-BE49-F238E27FC236}">
                <a16:creationId xmlns:a16="http://schemas.microsoft.com/office/drawing/2014/main" id="{356465AF-20B4-4E1A-A87E-BEC81BAE736B}"/>
              </a:ext>
            </a:extLst>
          </p:cNvPr>
          <p:cNvSpPr/>
          <p:nvPr/>
        </p:nvSpPr>
        <p:spPr>
          <a:xfrm>
            <a:off x="-1" y="4527074"/>
            <a:ext cx="4762501" cy="230832"/>
          </a:xfrm>
          <a:prstGeom prst="rect">
            <a:avLst/>
          </a:prstGeom>
        </p:spPr>
        <p:txBody>
          <a:bodyPr wrap="square">
            <a:spAutoFit/>
          </a:bodyPr>
          <a:lstStyle/>
          <a:p>
            <a:r>
              <a:rPr lang="en-US" sz="900" b="1" dirty="0">
                <a:solidFill>
                  <a:schemeClr val="bg1"/>
                </a:solidFill>
                <a:latin typeface="Arial" panose="020B0604020202020204" pitchFamily="34" charset="0"/>
                <a:cs typeface="Arial" panose="020B0604020202020204" pitchFamily="34" charset="0"/>
              </a:rPr>
              <a:t>Image: https://www.flickr.com/photos/jdickert/477633643/ by </a:t>
            </a:r>
            <a:r>
              <a:rPr lang="en-US" sz="900" b="1" dirty="0" err="1">
                <a:solidFill>
                  <a:schemeClr val="bg1"/>
                </a:solidFill>
                <a:latin typeface="Arial" panose="020B0604020202020204" pitchFamily="34" charset="0"/>
                <a:cs typeface="Arial" panose="020B0604020202020204" pitchFamily="34" charset="0"/>
              </a:rPr>
              <a:t>ilovebutter</a:t>
            </a:r>
            <a:r>
              <a:rPr lang="en-US" sz="900" b="1" dirty="0">
                <a:solidFill>
                  <a:schemeClr val="bg1"/>
                </a:solidFill>
                <a:latin typeface="Arial" panose="020B0604020202020204" pitchFamily="34" charset="0"/>
                <a:cs typeface="Arial" panose="020B0604020202020204" pitchFamily="34" charset="0"/>
              </a:rPr>
              <a:t> / CC BY 2.0</a:t>
            </a:r>
          </a:p>
        </p:txBody>
      </p:sp>
    </p:spTree>
    <p:extLst>
      <p:ext uri="{BB962C8B-B14F-4D97-AF65-F5344CB8AC3E}">
        <p14:creationId xmlns:p14="http://schemas.microsoft.com/office/powerpoint/2010/main" val="1935111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81DA5A-7361-41A7-9BC0-7C02FCB3936D}"/>
              </a:ext>
            </a:extLst>
          </p:cNvPr>
          <p:cNvPicPr>
            <a:picLocks noChangeAspect="1"/>
          </p:cNvPicPr>
          <p:nvPr/>
        </p:nvPicPr>
        <p:blipFill rotWithShape="1">
          <a:blip r:embed="rId3"/>
          <a:srcRect t="3358" b="19828"/>
          <a:stretch/>
        </p:blipFill>
        <p:spPr>
          <a:xfrm>
            <a:off x="0" y="1"/>
            <a:ext cx="9144000" cy="4686300"/>
          </a:xfrm>
          <a:prstGeom prst="rect">
            <a:avLst/>
          </a:prstGeom>
        </p:spPr>
      </p:pic>
      <p:sp>
        <p:nvSpPr>
          <p:cNvPr id="2" name="Title 1"/>
          <p:cNvSpPr>
            <a:spLocks noGrp="1"/>
          </p:cNvSpPr>
          <p:nvPr>
            <p:ph type="title" idx="4294967295"/>
          </p:nvPr>
        </p:nvSpPr>
        <p:spPr>
          <a:xfrm>
            <a:off x="0" y="603250"/>
            <a:ext cx="3724275" cy="869950"/>
          </a:xfrm>
          <a:prstGeom prst="rect">
            <a:avLst/>
          </a:prstGeom>
          <a:solidFill>
            <a:schemeClr val="tx1">
              <a:alpha val="65000"/>
            </a:schemeClr>
          </a:solidFill>
        </p:spPr>
        <p:txBody>
          <a:bodyPr anchor="b">
            <a:noAutofit/>
          </a:bodyPr>
          <a:lstStyle/>
          <a:p>
            <a:pPr algn="l">
              <a:lnSpc>
                <a:spcPct val="80000"/>
              </a:lnSpc>
            </a:pPr>
            <a:r>
              <a:rPr lang="en-US" sz="3000" b="1" dirty="0">
                <a:solidFill>
                  <a:schemeClr val="bg1"/>
                </a:solidFill>
              </a:rPr>
              <a:t>Research Methods: </a:t>
            </a:r>
            <a:r>
              <a:rPr lang="en-US" sz="3000" b="1" i="1" dirty="0">
                <a:solidFill>
                  <a:schemeClr val="bg1"/>
                </a:solidFill>
              </a:rPr>
              <a:t>LISR</a:t>
            </a:r>
            <a:r>
              <a:rPr lang="en-US" sz="3000" b="1" dirty="0">
                <a:solidFill>
                  <a:schemeClr val="bg1"/>
                </a:solidFill>
              </a:rPr>
              <a:t> </a:t>
            </a:r>
            <a:r>
              <a:rPr lang="en-US" sz="3000" b="1" i="1" dirty="0">
                <a:solidFill>
                  <a:schemeClr val="bg1"/>
                </a:solidFill>
              </a:rPr>
              <a:t>2001-2010</a:t>
            </a:r>
          </a:p>
        </p:txBody>
      </p:sp>
      <p:sp>
        <p:nvSpPr>
          <p:cNvPr id="3" name="Content Placeholder 2"/>
          <p:cNvSpPr>
            <a:spLocks noGrp="1"/>
          </p:cNvSpPr>
          <p:nvPr>
            <p:ph idx="4294967295"/>
          </p:nvPr>
        </p:nvSpPr>
        <p:spPr>
          <a:xfrm>
            <a:off x="0" y="1828800"/>
            <a:ext cx="3979863" cy="2562642"/>
          </a:xfrm>
          <a:prstGeom prst="rect">
            <a:avLst/>
          </a:prstGeom>
          <a:solidFill>
            <a:schemeClr val="tx1">
              <a:alpha val="65000"/>
            </a:schemeClr>
          </a:solidFill>
        </p:spPr>
        <p:txBody>
          <a:bodyPr>
            <a:noAutofit/>
          </a:bodyPr>
          <a:lstStyle/>
          <a:p>
            <a:r>
              <a:rPr lang="en-US" sz="2100" b="1" dirty="0">
                <a:solidFill>
                  <a:schemeClr val="bg1"/>
                </a:solidFill>
              </a:rPr>
              <a:t>N=241</a:t>
            </a:r>
          </a:p>
          <a:p>
            <a:r>
              <a:rPr lang="en-US" sz="2100" b="1" dirty="0">
                <a:solidFill>
                  <a:schemeClr val="bg1"/>
                </a:solidFill>
              </a:rPr>
              <a:t>Content analysis, 30%</a:t>
            </a:r>
          </a:p>
          <a:p>
            <a:r>
              <a:rPr lang="en-US" sz="2100" b="1" dirty="0">
                <a:solidFill>
                  <a:schemeClr val="bg1"/>
                </a:solidFill>
              </a:rPr>
              <a:t>Questionnaire, 28%</a:t>
            </a:r>
          </a:p>
          <a:p>
            <a:r>
              <a:rPr lang="en-US" sz="2100" b="1" dirty="0">
                <a:solidFill>
                  <a:schemeClr val="bg1"/>
                </a:solidFill>
              </a:rPr>
              <a:t>Interview, 20%</a:t>
            </a:r>
          </a:p>
          <a:p>
            <a:r>
              <a:rPr lang="en-US" sz="2100" b="1" dirty="0">
                <a:solidFill>
                  <a:schemeClr val="bg1"/>
                </a:solidFill>
              </a:rPr>
              <a:t>Theoretical approach, 15%</a:t>
            </a:r>
          </a:p>
          <a:p>
            <a:r>
              <a:rPr lang="en-US" sz="2100" b="1" dirty="0">
                <a:solidFill>
                  <a:schemeClr val="bg1"/>
                </a:solidFill>
              </a:rPr>
              <a:t>Experiment, 9%</a:t>
            </a:r>
          </a:p>
          <a:p>
            <a:endParaRPr lang="en-US" sz="1350" dirty="0"/>
          </a:p>
        </p:txBody>
      </p:sp>
      <p:sp>
        <p:nvSpPr>
          <p:cNvPr id="5" name="TextBox 4"/>
          <p:cNvSpPr txBox="1"/>
          <p:nvPr/>
        </p:nvSpPr>
        <p:spPr>
          <a:xfrm>
            <a:off x="2669223" y="4080484"/>
            <a:ext cx="1310640" cy="300082"/>
          </a:xfrm>
          <a:prstGeom prst="rect">
            <a:avLst/>
          </a:prstGeom>
          <a:noFill/>
        </p:spPr>
        <p:txBody>
          <a:bodyPr wrap="square" rtlCol="0">
            <a:spAutoFit/>
          </a:bodyPr>
          <a:lstStyle/>
          <a:p>
            <a:pPr algn="r" defTabSz="685800">
              <a:defRPr/>
            </a:pPr>
            <a:r>
              <a:rPr lang="en-US" sz="1350" b="1" dirty="0">
                <a:solidFill>
                  <a:prstClr val="white"/>
                </a:solidFill>
                <a:ea typeface="Gill Sans MT" charset="0"/>
                <a:cs typeface="Gill Sans MT" charset="0"/>
              </a:rPr>
              <a:t>(Chu, 2015)</a:t>
            </a:r>
          </a:p>
        </p:txBody>
      </p:sp>
      <p:sp>
        <p:nvSpPr>
          <p:cNvPr id="7" name="Rectangle 6">
            <a:extLst>
              <a:ext uri="{FF2B5EF4-FFF2-40B4-BE49-F238E27FC236}">
                <a16:creationId xmlns:a16="http://schemas.microsoft.com/office/drawing/2014/main" id="{5B381A04-1069-42C1-9D70-C86C4668F9FD}"/>
              </a:ext>
            </a:extLst>
          </p:cNvPr>
          <p:cNvSpPr/>
          <p:nvPr/>
        </p:nvSpPr>
        <p:spPr>
          <a:xfrm>
            <a:off x="4191000" y="4448543"/>
            <a:ext cx="4953000" cy="215444"/>
          </a:xfrm>
          <a:prstGeom prst="rect">
            <a:avLst/>
          </a:prstGeom>
        </p:spPr>
        <p:txBody>
          <a:bodyPr wrap="square">
            <a:spAutoFit/>
          </a:bodyPr>
          <a:lstStyle/>
          <a:p>
            <a:pPr algn="r"/>
            <a:r>
              <a:rPr lang="en-US" sz="800" b="1" dirty="0">
                <a:solidFill>
                  <a:schemeClr val="bg1"/>
                </a:solidFill>
                <a:latin typeface="Arial" panose="020B0604020202020204" pitchFamily="34" charset="0"/>
                <a:cs typeface="Arial" panose="020B0604020202020204" pitchFamily="34" charset="0"/>
              </a:rPr>
              <a:t>Image: https://www.flickr.com/photos/stevendepolo/6752594589 by Steven </a:t>
            </a:r>
            <a:r>
              <a:rPr lang="en-US" sz="800" b="1" dirty="0" err="1">
                <a:solidFill>
                  <a:schemeClr val="bg1"/>
                </a:solidFill>
                <a:latin typeface="Arial" panose="020B0604020202020204" pitchFamily="34" charset="0"/>
                <a:cs typeface="Arial" panose="020B0604020202020204" pitchFamily="34" charset="0"/>
              </a:rPr>
              <a:t>Depolo</a:t>
            </a:r>
            <a:r>
              <a:rPr lang="en-US" sz="800" b="1" dirty="0">
                <a:solidFill>
                  <a:schemeClr val="bg1"/>
                </a:solidFill>
                <a:latin typeface="Arial" panose="020B0604020202020204" pitchFamily="34" charset="0"/>
                <a:cs typeface="Arial" panose="020B0604020202020204" pitchFamily="34" charset="0"/>
              </a:rPr>
              <a:t> / CC BY 2.0</a:t>
            </a:r>
          </a:p>
        </p:txBody>
      </p:sp>
    </p:spTree>
    <p:extLst>
      <p:ext uri="{BB962C8B-B14F-4D97-AF65-F5344CB8AC3E}">
        <p14:creationId xmlns:p14="http://schemas.microsoft.com/office/powerpoint/2010/main" val="3110899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71450"/>
            <a:ext cx="6515100" cy="487363"/>
          </a:xfrm>
          <a:prstGeom prst="rect">
            <a:avLst/>
          </a:prstGeom>
        </p:spPr>
        <p:txBody>
          <a:bodyPr>
            <a:noAutofit/>
          </a:bodyPr>
          <a:lstStyle/>
          <a:p>
            <a:r>
              <a:rPr lang="en-US" sz="3000" b="1" dirty="0">
                <a:solidFill>
                  <a:schemeClr val="bg1"/>
                </a:solidFill>
              </a:rPr>
              <a:t>Research Methods: </a:t>
            </a:r>
            <a:r>
              <a:rPr lang="en-US" sz="3000" b="1" i="1" dirty="0">
                <a:solidFill>
                  <a:schemeClr val="bg1"/>
                </a:solidFill>
              </a:rPr>
              <a:t>JAL</a:t>
            </a:r>
            <a:r>
              <a:rPr lang="en-US" sz="3000" b="1" dirty="0">
                <a:solidFill>
                  <a:schemeClr val="bg1"/>
                </a:solidFill>
              </a:rPr>
              <a:t> 2004-2013</a:t>
            </a:r>
          </a:p>
        </p:txBody>
      </p:sp>
      <p:graphicFrame>
        <p:nvGraphicFramePr>
          <p:cNvPr id="6" name="Table 5"/>
          <p:cNvGraphicFramePr>
            <a:graphicFrameLocks noGrp="1"/>
          </p:cNvGraphicFramePr>
          <p:nvPr>
            <p:extLst/>
          </p:nvPr>
        </p:nvGraphicFramePr>
        <p:xfrm>
          <a:off x="1481504" y="788670"/>
          <a:ext cx="5952392" cy="3566160"/>
        </p:xfrm>
        <a:graphic>
          <a:graphicData uri="http://schemas.openxmlformats.org/drawingml/2006/table">
            <a:tbl>
              <a:tblPr firstRow="1" bandRow="1">
                <a:tableStyleId>{5C22544A-7EE6-4342-B048-85BDC9FD1C3A}</a:tableStyleId>
              </a:tblPr>
              <a:tblGrid>
                <a:gridCol w="3799656">
                  <a:extLst>
                    <a:ext uri="{9D8B030D-6E8A-4147-A177-3AD203B41FA5}">
                      <a16:colId xmlns:a16="http://schemas.microsoft.com/office/drawing/2014/main" val="20000"/>
                    </a:ext>
                  </a:extLst>
                </a:gridCol>
                <a:gridCol w="2152736">
                  <a:extLst>
                    <a:ext uri="{9D8B030D-6E8A-4147-A177-3AD203B41FA5}">
                      <a16:colId xmlns:a16="http://schemas.microsoft.com/office/drawing/2014/main" val="20001"/>
                    </a:ext>
                  </a:extLst>
                </a:gridCol>
              </a:tblGrid>
              <a:tr h="297180">
                <a:tc>
                  <a:txBody>
                    <a:bodyPr/>
                    <a:lstStyle/>
                    <a:p>
                      <a:r>
                        <a:rPr lang="en-US" sz="1500" b="1" dirty="0"/>
                        <a:t>Method</a:t>
                      </a:r>
                      <a:endParaRPr lang="en-US" sz="1500" b="1" i="0" dirty="0">
                        <a:latin typeface="Gill Sans MT" charset="0"/>
                        <a:ea typeface="Gill Sans MT" charset="0"/>
                        <a:cs typeface="Gill Sans MT" charset="0"/>
                      </a:endParaRPr>
                    </a:p>
                  </a:txBody>
                  <a:tcPr marL="68580" marR="68580" marT="34290" marB="34290"/>
                </a:tc>
                <a:tc>
                  <a:txBody>
                    <a:bodyPr/>
                    <a:lstStyle/>
                    <a:p>
                      <a:pPr algn="ctr"/>
                      <a:r>
                        <a:rPr lang="en-US" sz="1500" b="1" dirty="0"/>
                        <a:t>Percentage </a:t>
                      </a:r>
                      <a:r>
                        <a:rPr lang="en-US" sz="1200" b="1" dirty="0"/>
                        <a:t>(n=346)</a:t>
                      </a:r>
                      <a:endParaRPr lang="en-US" sz="1200" b="1" i="0" dirty="0">
                        <a:latin typeface="Gill Sans MT" charset="0"/>
                        <a:ea typeface="Gill Sans MT" charset="0"/>
                        <a:cs typeface="Gill Sans MT" charset="0"/>
                      </a:endParaRPr>
                    </a:p>
                  </a:txBody>
                  <a:tcPr marL="68580" marR="68580" marT="34290" marB="34290"/>
                </a:tc>
                <a:extLst>
                  <a:ext uri="{0D108BD9-81ED-4DB2-BD59-A6C34878D82A}">
                    <a16:rowId xmlns:a16="http://schemas.microsoft.com/office/drawing/2014/main" val="10000"/>
                  </a:ext>
                </a:extLst>
              </a:tr>
              <a:tr h="297180">
                <a:tc>
                  <a:txBody>
                    <a:bodyPr/>
                    <a:lstStyle/>
                    <a:p>
                      <a:r>
                        <a:rPr lang="en-US" sz="1500" b="1" dirty="0"/>
                        <a:t>Questionnaire </a:t>
                      </a:r>
                      <a:endParaRPr lang="en-US" sz="1500" b="1" i="0" dirty="0">
                        <a:latin typeface="Gill Sans MT" charset="0"/>
                        <a:ea typeface="Gill Sans MT" charset="0"/>
                        <a:cs typeface="Gill Sans MT" charset="0"/>
                      </a:endParaRPr>
                    </a:p>
                  </a:txBody>
                  <a:tcPr marL="68580" marR="68580" marT="34290" marB="34290">
                    <a:solidFill>
                      <a:srgbClr val="FFFF00"/>
                    </a:solidFill>
                  </a:tcPr>
                </a:tc>
                <a:tc>
                  <a:txBody>
                    <a:bodyPr/>
                    <a:lstStyle/>
                    <a:p>
                      <a:pPr algn="ctr"/>
                      <a:r>
                        <a:rPr lang="en-US" sz="1500" b="1" dirty="0"/>
                        <a:t>47.6</a:t>
                      </a:r>
                      <a:endParaRPr lang="en-US" sz="1500" b="1" i="0" dirty="0">
                        <a:latin typeface="Gill Sans MT" charset="0"/>
                        <a:ea typeface="Gill Sans MT" charset="0"/>
                        <a:cs typeface="Gill Sans MT" charset="0"/>
                      </a:endParaRPr>
                    </a:p>
                  </a:txBody>
                  <a:tcPr marL="68580" marR="68580" marT="34290" marB="34290">
                    <a:solidFill>
                      <a:srgbClr val="FFFF00"/>
                    </a:solidFill>
                  </a:tcPr>
                </a:tc>
                <a:extLst>
                  <a:ext uri="{0D108BD9-81ED-4DB2-BD59-A6C34878D82A}">
                    <a16:rowId xmlns:a16="http://schemas.microsoft.com/office/drawing/2014/main" val="10001"/>
                  </a:ext>
                </a:extLst>
              </a:tr>
              <a:tr h="297180">
                <a:tc>
                  <a:txBody>
                    <a:bodyPr/>
                    <a:lstStyle/>
                    <a:p>
                      <a:r>
                        <a:rPr lang="en-US" sz="1500" b="1" dirty="0"/>
                        <a:t>     Test or Quiz</a:t>
                      </a:r>
                      <a:endParaRPr lang="en-US" sz="1500" b="1" i="0" dirty="0">
                        <a:latin typeface="Gill Sans MT" charset="0"/>
                        <a:ea typeface="Gill Sans MT" charset="0"/>
                        <a:cs typeface="Gill Sans MT" charset="0"/>
                      </a:endParaRPr>
                    </a:p>
                  </a:txBody>
                  <a:tcPr marL="68580" marR="68580" marT="34290" marB="34290"/>
                </a:tc>
                <a:tc>
                  <a:txBody>
                    <a:bodyPr/>
                    <a:lstStyle/>
                    <a:p>
                      <a:pPr algn="ctr"/>
                      <a:r>
                        <a:rPr lang="en-US" sz="1500" b="1" dirty="0"/>
                        <a:t>2.6</a:t>
                      </a:r>
                      <a:endParaRPr lang="en-US" sz="1500" b="1" i="0" dirty="0">
                        <a:latin typeface="Gill Sans MT" charset="0"/>
                        <a:ea typeface="Gill Sans MT" charset="0"/>
                        <a:cs typeface="Gill Sans MT" charset="0"/>
                      </a:endParaRPr>
                    </a:p>
                  </a:txBody>
                  <a:tcPr marL="68580" marR="68580" marT="34290" marB="34290"/>
                </a:tc>
                <a:extLst>
                  <a:ext uri="{0D108BD9-81ED-4DB2-BD59-A6C34878D82A}">
                    <a16:rowId xmlns:a16="http://schemas.microsoft.com/office/drawing/2014/main" val="10002"/>
                  </a:ext>
                </a:extLst>
              </a:tr>
              <a:tr h="297180">
                <a:tc>
                  <a:txBody>
                    <a:bodyPr/>
                    <a:lstStyle/>
                    <a:p>
                      <a:r>
                        <a:rPr lang="en-US" sz="1500" b="1" dirty="0"/>
                        <a:t>     Diary</a:t>
                      </a:r>
                      <a:endParaRPr lang="en-US" sz="1500" b="1" i="0" dirty="0">
                        <a:latin typeface="Gill Sans MT" charset="0"/>
                        <a:ea typeface="Gill Sans MT" charset="0"/>
                        <a:cs typeface="Gill Sans MT" charset="0"/>
                      </a:endParaRPr>
                    </a:p>
                  </a:txBody>
                  <a:tcPr marL="68580" marR="68580" marT="34290" marB="34290"/>
                </a:tc>
                <a:tc>
                  <a:txBody>
                    <a:bodyPr/>
                    <a:lstStyle/>
                    <a:p>
                      <a:pPr algn="ctr"/>
                      <a:r>
                        <a:rPr lang="en-US" sz="1500" b="1" dirty="0"/>
                        <a:t>0.6</a:t>
                      </a:r>
                      <a:endParaRPr lang="en-US" sz="1500" b="1" i="0" dirty="0">
                        <a:latin typeface="Gill Sans MT" charset="0"/>
                        <a:ea typeface="Gill Sans MT" charset="0"/>
                        <a:cs typeface="Gill Sans MT" charset="0"/>
                      </a:endParaRPr>
                    </a:p>
                  </a:txBody>
                  <a:tcPr marL="68580" marR="68580" marT="34290" marB="34290"/>
                </a:tc>
                <a:extLst>
                  <a:ext uri="{0D108BD9-81ED-4DB2-BD59-A6C34878D82A}">
                    <a16:rowId xmlns:a16="http://schemas.microsoft.com/office/drawing/2014/main" val="10003"/>
                  </a:ext>
                </a:extLst>
              </a:tr>
              <a:tr h="297180">
                <a:tc>
                  <a:txBody>
                    <a:bodyPr/>
                    <a:lstStyle/>
                    <a:p>
                      <a:r>
                        <a:rPr lang="en-US" sz="1500" b="1" dirty="0"/>
                        <a:t>Content Analysis</a:t>
                      </a:r>
                      <a:endParaRPr lang="en-US" sz="1500" b="1" i="0" dirty="0">
                        <a:latin typeface="Gill Sans MT" charset="0"/>
                        <a:ea typeface="Gill Sans MT" charset="0"/>
                        <a:cs typeface="Gill Sans MT" charset="0"/>
                      </a:endParaRPr>
                    </a:p>
                  </a:txBody>
                  <a:tcPr marL="68580" marR="68580" marT="34290" marB="34290">
                    <a:solidFill>
                      <a:srgbClr val="FFFF00"/>
                    </a:solidFill>
                  </a:tcPr>
                </a:tc>
                <a:tc>
                  <a:txBody>
                    <a:bodyPr/>
                    <a:lstStyle/>
                    <a:p>
                      <a:pPr algn="ctr"/>
                      <a:r>
                        <a:rPr lang="en-US" sz="1500" b="1" dirty="0"/>
                        <a:t>27.2</a:t>
                      </a:r>
                      <a:endParaRPr lang="en-US" sz="1500" b="1" i="0" dirty="0">
                        <a:latin typeface="Gill Sans MT" charset="0"/>
                        <a:ea typeface="Gill Sans MT" charset="0"/>
                        <a:cs typeface="Gill Sans MT" charset="0"/>
                      </a:endParaRPr>
                    </a:p>
                  </a:txBody>
                  <a:tcPr marL="68580" marR="68580" marT="34290" marB="34290">
                    <a:solidFill>
                      <a:srgbClr val="FFFF00"/>
                    </a:solidFill>
                  </a:tcPr>
                </a:tc>
                <a:extLst>
                  <a:ext uri="{0D108BD9-81ED-4DB2-BD59-A6C34878D82A}">
                    <a16:rowId xmlns:a16="http://schemas.microsoft.com/office/drawing/2014/main" val="10004"/>
                  </a:ext>
                </a:extLst>
              </a:tr>
              <a:tr h="297180">
                <a:tc>
                  <a:txBody>
                    <a:bodyPr/>
                    <a:lstStyle/>
                    <a:p>
                      <a:r>
                        <a:rPr lang="en-US" sz="1500" b="1" dirty="0"/>
                        <a:t>Semi-structured Interviews</a:t>
                      </a:r>
                      <a:endParaRPr lang="en-US" sz="1500" b="1" i="0" dirty="0">
                        <a:latin typeface="Gill Sans MT" charset="0"/>
                        <a:ea typeface="Gill Sans MT" charset="0"/>
                        <a:cs typeface="Gill Sans MT" charset="0"/>
                      </a:endParaRPr>
                    </a:p>
                  </a:txBody>
                  <a:tcPr marL="68580" marR="68580" marT="34290" marB="34290">
                    <a:solidFill>
                      <a:srgbClr val="FFFF00"/>
                    </a:solidFill>
                  </a:tcPr>
                </a:tc>
                <a:tc>
                  <a:txBody>
                    <a:bodyPr/>
                    <a:lstStyle/>
                    <a:p>
                      <a:pPr algn="ctr"/>
                      <a:r>
                        <a:rPr lang="en-US" sz="1500" b="1" dirty="0"/>
                        <a:t>14.0</a:t>
                      </a:r>
                      <a:endParaRPr lang="en-US" sz="1500" b="1" i="0" dirty="0">
                        <a:latin typeface="Gill Sans MT" charset="0"/>
                        <a:ea typeface="Gill Sans MT" charset="0"/>
                        <a:cs typeface="Gill Sans MT" charset="0"/>
                      </a:endParaRPr>
                    </a:p>
                  </a:txBody>
                  <a:tcPr marL="68580" marR="68580" marT="34290" marB="34290">
                    <a:solidFill>
                      <a:srgbClr val="FFFF00"/>
                    </a:solidFill>
                  </a:tcPr>
                </a:tc>
                <a:extLst>
                  <a:ext uri="{0D108BD9-81ED-4DB2-BD59-A6C34878D82A}">
                    <a16:rowId xmlns:a16="http://schemas.microsoft.com/office/drawing/2014/main" val="10005"/>
                  </a:ext>
                </a:extLst>
              </a:tr>
              <a:tr h="297180">
                <a:tc>
                  <a:txBody>
                    <a:bodyPr/>
                    <a:lstStyle/>
                    <a:p>
                      <a:r>
                        <a:rPr lang="en-US" sz="1500" b="1" dirty="0"/>
                        <a:t>Analysis of existing statistics</a:t>
                      </a:r>
                      <a:endParaRPr lang="en-US" sz="1500" b="1" i="0" dirty="0">
                        <a:latin typeface="Gill Sans MT" charset="0"/>
                        <a:ea typeface="Gill Sans MT" charset="0"/>
                        <a:cs typeface="Gill Sans MT" charset="0"/>
                      </a:endParaRPr>
                    </a:p>
                  </a:txBody>
                  <a:tcPr marL="68580" marR="68580" marT="34290" marB="34290"/>
                </a:tc>
                <a:tc>
                  <a:txBody>
                    <a:bodyPr/>
                    <a:lstStyle/>
                    <a:p>
                      <a:pPr algn="ctr"/>
                      <a:r>
                        <a:rPr lang="en-US" sz="1500" b="1" dirty="0"/>
                        <a:t>6.6</a:t>
                      </a:r>
                      <a:endParaRPr lang="en-US" sz="1500" b="1" i="0" dirty="0">
                        <a:latin typeface="Gill Sans MT" charset="0"/>
                        <a:ea typeface="Gill Sans MT" charset="0"/>
                        <a:cs typeface="Gill Sans MT" charset="0"/>
                      </a:endParaRPr>
                    </a:p>
                  </a:txBody>
                  <a:tcPr marL="68580" marR="68580" marT="34290" marB="34290"/>
                </a:tc>
                <a:extLst>
                  <a:ext uri="{0D108BD9-81ED-4DB2-BD59-A6C34878D82A}">
                    <a16:rowId xmlns:a16="http://schemas.microsoft.com/office/drawing/2014/main" val="10006"/>
                  </a:ext>
                </a:extLst>
              </a:tr>
              <a:tr h="297180">
                <a:tc>
                  <a:txBody>
                    <a:bodyPr/>
                    <a:lstStyle/>
                    <a:p>
                      <a:r>
                        <a:rPr lang="en-US" sz="1500" b="1" dirty="0"/>
                        <a:t>Citation Analysis</a:t>
                      </a:r>
                      <a:endParaRPr lang="en-US" sz="1500" b="1" i="0" dirty="0">
                        <a:latin typeface="Gill Sans MT" charset="0"/>
                        <a:ea typeface="Gill Sans MT" charset="0"/>
                        <a:cs typeface="Gill Sans MT" charset="0"/>
                      </a:endParaRPr>
                    </a:p>
                  </a:txBody>
                  <a:tcPr marL="68580" marR="68580" marT="34290" marB="34290"/>
                </a:tc>
                <a:tc>
                  <a:txBody>
                    <a:bodyPr/>
                    <a:lstStyle/>
                    <a:p>
                      <a:pPr algn="ctr"/>
                      <a:r>
                        <a:rPr lang="en-US" sz="1500" b="1" dirty="0"/>
                        <a:t>6.3</a:t>
                      </a:r>
                      <a:endParaRPr lang="en-US" sz="1500" b="1" i="0" dirty="0">
                        <a:latin typeface="Gill Sans MT" charset="0"/>
                        <a:ea typeface="Gill Sans MT" charset="0"/>
                        <a:cs typeface="Gill Sans MT" charset="0"/>
                      </a:endParaRPr>
                    </a:p>
                  </a:txBody>
                  <a:tcPr marL="68580" marR="68580" marT="34290" marB="34290"/>
                </a:tc>
                <a:extLst>
                  <a:ext uri="{0D108BD9-81ED-4DB2-BD59-A6C34878D82A}">
                    <a16:rowId xmlns:a16="http://schemas.microsoft.com/office/drawing/2014/main" val="10007"/>
                  </a:ext>
                </a:extLst>
              </a:tr>
              <a:tr h="297180">
                <a:tc>
                  <a:txBody>
                    <a:bodyPr/>
                    <a:lstStyle/>
                    <a:p>
                      <a:r>
                        <a:rPr lang="en-US" sz="1500" b="1" dirty="0"/>
                        <a:t>Focus Group Interview</a:t>
                      </a:r>
                      <a:endParaRPr lang="en-US" sz="1500" b="1" i="0" dirty="0">
                        <a:latin typeface="Gill Sans MT" charset="0"/>
                        <a:ea typeface="Gill Sans MT" charset="0"/>
                        <a:cs typeface="Gill Sans MT" charset="0"/>
                      </a:endParaRPr>
                    </a:p>
                  </a:txBody>
                  <a:tcPr marL="68580" marR="68580" marT="34290" marB="34290"/>
                </a:tc>
                <a:tc>
                  <a:txBody>
                    <a:bodyPr/>
                    <a:lstStyle/>
                    <a:p>
                      <a:pPr algn="ctr"/>
                      <a:r>
                        <a:rPr lang="en-US" sz="1500" b="1" dirty="0"/>
                        <a:t>5.7</a:t>
                      </a:r>
                      <a:endParaRPr lang="en-US" sz="1500" b="1" i="0" dirty="0">
                        <a:latin typeface="Gill Sans MT" charset="0"/>
                        <a:ea typeface="Gill Sans MT" charset="0"/>
                        <a:cs typeface="Gill Sans MT" charset="0"/>
                      </a:endParaRPr>
                    </a:p>
                  </a:txBody>
                  <a:tcPr marL="68580" marR="68580" marT="34290" marB="34290"/>
                </a:tc>
                <a:extLst>
                  <a:ext uri="{0D108BD9-81ED-4DB2-BD59-A6C34878D82A}">
                    <a16:rowId xmlns:a16="http://schemas.microsoft.com/office/drawing/2014/main" val="10008"/>
                  </a:ext>
                </a:extLst>
              </a:tr>
              <a:tr h="297180">
                <a:tc>
                  <a:txBody>
                    <a:bodyPr/>
                    <a:lstStyle/>
                    <a:p>
                      <a:r>
                        <a:rPr lang="en-US" sz="1500" b="1" dirty="0"/>
                        <a:t>Observation </a:t>
                      </a:r>
                      <a:endParaRPr lang="en-US" sz="1500" b="1" i="0" dirty="0">
                        <a:latin typeface="Gill Sans MT" charset="0"/>
                        <a:ea typeface="Gill Sans MT" charset="0"/>
                        <a:cs typeface="Gill Sans MT" charset="0"/>
                      </a:endParaRPr>
                    </a:p>
                  </a:txBody>
                  <a:tcPr marL="68580" marR="68580" marT="34290" marB="34290"/>
                </a:tc>
                <a:tc>
                  <a:txBody>
                    <a:bodyPr/>
                    <a:lstStyle/>
                    <a:p>
                      <a:pPr algn="ctr"/>
                      <a:r>
                        <a:rPr lang="en-US" sz="1500" b="1" dirty="0"/>
                        <a:t>4.3</a:t>
                      </a:r>
                      <a:endParaRPr lang="en-US" sz="1500" b="1" i="0" dirty="0">
                        <a:latin typeface="Gill Sans MT" charset="0"/>
                        <a:ea typeface="Gill Sans MT" charset="0"/>
                        <a:cs typeface="Gill Sans MT" charset="0"/>
                      </a:endParaRPr>
                    </a:p>
                  </a:txBody>
                  <a:tcPr marL="68580" marR="68580" marT="34290" marB="34290"/>
                </a:tc>
                <a:extLst>
                  <a:ext uri="{0D108BD9-81ED-4DB2-BD59-A6C34878D82A}">
                    <a16:rowId xmlns:a16="http://schemas.microsoft.com/office/drawing/2014/main" val="10009"/>
                  </a:ext>
                </a:extLst>
              </a:tr>
              <a:tr h="297180">
                <a:tc>
                  <a:txBody>
                    <a:bodyPr/>
                    <a:lstStyle/>
                    <a:p>
                      <a:r>
                        <a:rPr lang="en-US" sz="1500" b="1" dirty="0"/>
                        <a:t>Log Analysis	</a:t>
                      </a:r>
                      <a:endParaRPr lang="en-US" sz="1500" b="1" i="0" dirty="0">
                        <a:latin typeface="Gill Sans MT" charset="0"/>
                        <a:ea typeface="Gill Sans MT" charset="0"/>
                        <a:cs typeface="Gill Sans MT" charset="0"/>
                      </a:endParaRPr>
                    </a:p>
                  </a:txBody>
                  <a:tcPr marL="68580" marR="68580" marT="34290" marB="34290"/>
                </a:tc>
                <a:tc>
                  <a:txBody>
                    <a:bodyPr/>
                    <a:lstStyle/>
                    <a:p>
                      <a:pPr algn="ctr"/>
                      <a:r>
                        <a:rPr lang="en-US" sz="1500" b="1" dirty="0"/>
                        <a:t>3.4</a:t>
                      </a:r>
                      <a:endParaRPr lang="en-US" sz="1500" b="1" i="0" dirty="0">
                        <a:latin typeface="Gill Sans MT" charset="0"/>
                        <a:ea typeface="Gill Sans MT" charset="0"/>
                        <a:cs typeface="Gill Sans MT" charset="0"/>
                      </a:endParaRPr>
                    </a:p>
                  </a:txBody>
                  <a:tcPr marL="68580" marR="68580" marT="34290" marB="34290"/>
                </a:tc>
                <a:extLst>
                  <a:ext uri="{0D108BD9-81ED-4DB2-BD59-A6C34878D82A}">
                    <a16:rowId xmlns:a16="http://schemas.microsoft.com/office/drawing/2014/main" val="10010"/>
                  </a:ext>
                </a:extLst>
              </a:tr>
              <a:tr h="297180">
                <a:tc>
                  <a:txBody>
                    <a:bodyPr/>
                    <a:lstStyle/>
                    <a:p>
                      <a:r>
                        <a:rPr lang="en-US" sz="1500" b="1" dirty="0"/>
                        <a:t>Task Analysis</a:t>
                      </a:r>
                      <a:endParaRPr lang="en-US" sz="1500" b="1" i="0" dirty="0">
                        <a:latin typeface="Gill Sans MT" charset="0"/>
                        <a:ea typeface="Gill Sans MT" charset="0"/>
                        <a:cs typeface="Gill Sans MT" charset="0"/>
                      </a:endParaRPr>
                    </a:p>
                  </a:txBody>
                  <a:tcPr marL="68580" marR="68580" marT="34290" marB="34290"/>
                </a:tc>
                <a:tc>
                  <a:txBody>
                    <a:bodyPr/>
                    <a:lstStyle/>
                    <a:p>
                      <a:pPr algn="ctr"/>
                      <a:r>
                        <a:rPr lang="en-US" sz="1500" b="1" dirty="0"/>
                        <a:t>2.9</a:t>
                      </a:r>
                      <a:endParaRPr lang="en-US" sz="1500" b="1" i="0" dirty="0">
                        <a:latin typeface="Gill Sans MT" charset="0"/>
                        <a:ea typeface="Gill Sans MT" charset="0"/>
                        <a:cs typeface="Gill Sans MT" charset="0"/>
                      </a:endParaRPr>
                    </a:p>
                  </a:txBody>
                  <a:tcPr marL="68580" marR="68580" marT="34290" marB="34290"/>
                </a:tc>
                <a:extLst>
                  <a:ext uri="{0D108BD9-81ED-4DB2-BD59-A6C34878D82A}">
                    <a16:rowId xmlns:a16="http://schemas.microsoft.com/office/drawing/2014/main" val="10011"/>
                  </a:ext>
                </a:extLst>
              </a:tr>
            </a:tbl>
          </a:graphicData>
        </a:graphic>
      </p:graphicFrame>
      <p:sp>
        <p:nvSpPr>
          <p:cNvPr id="11" name="TextBox 10"/>
          <p:cNvSpPr txBox="1"/>
          <p:nvPr/>
        </p:nvSpPr>
        <p:spPr>
          <a:xfrm>
            <a:off x="7098384" y="4414440"/>
            <a:ext cx="2045616" cy="276999"/>
          </a:xfrm>
          <a:prstGeom prst="rect">
            <a:avLst/>
          </a:prstGeom>
          <a:noFill/>
        </p:spPr>
        <p:txBody>
          <a:bodyPr wrap="square" rtlCol="0">
            <a:spAutoFit/>
          </a:bodyPr>
          <a:lstStyle/>
          <a:p>
            <a:pPr algn="r" defTabSz="685800">
              <a:defRPr/>
            </a:pPr>
            <a:r>
              <a:rPr lang="en-US" sz="1200" b="1" dirty="0">
                <a:solidFill>
                  <a:schemeClr val="bg1"/>
                </a:solidFill>
                <a:latin typeface="Arial" panose="020B0604020202020204" pitchFamily="34" charset="0"/>
                <a:ea typeface="Gill Sans MT" charset="0"/>
                <a:cs typeface="Arial" panose="020B0604020202020204" pitchFamily="34" charset="0"/>
              </a:rPr>
              <a:t>(Luo &amp; McKinney, 2015)</a:t>
            </a:r>
          </a:p>
        </p:txBody>
      </p:sp>
    </p:spTree>
    <p:extLst>
      <p:ext uri="{BB962C8B-B14F-4D97-AF65-F5344CB8AC3E}">
        <p14:creationId xmlns:p14="http://schemas.microsoft.com/office/powerpoint/2010/main" val="1513077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F6D27CA-3B6B-4FCF-9D7E-57542CDEFD3E}"/>
              </a:ext>
            </a:extLst>
          </p:cNvPr>
          <p:cNvGraphicFramePr>
            <a:graphicFrameLocks noGrp="1"/>
          </p:cNvGraphicFramePr>
          <p:nvPr>
            <p:extLst>
              <p:ext uri="{D42A27DB-BD31-4B8C-83A1-F6EECF244321}">
                <p14:modId xmlns:p14="http://schemas.microsoft.com/office/powerpoint/2010/main" val="2639470338"/>
              </p:ext>
            </p:extLst>
          </p:nvPr>
        </p:nvGraphicFramePr>
        <p:xfrm>
          <a:off x="1481504" y="788670"/>
          <a:ext cx="5952392" cy="3566160"/>
        </p:xfrm>
        <a:graphic>
          <a:graphicData uri="http://schemas.openxmlformats.org/drawingml/2006/table">
            <a:tbl>
              <a:tblPr firstRow="1" bandRow="1">
                <a:tableStyleId>{7DF18680-E054-41AD-8BC1-D1AEF772440D}</a:tableStyleId>
              </a:tblPr>
              <a:tblGrid>
                <a:gridCol w="3799656">
                  <a:extLst>
                    <a:ext uri="{9D8B030D-6E8A-4147-A177-3AD203B41FA5}">
                      <a16:colId xmlns:a16="http://schemas.microsoft.com/office/drawing/2014/main" val="20000"/>
                    </a:ext>
                  </a:extLst>
                </a:gridCol>
                <a:gridCol w="2152736">
                  <a:extLst>
                    <a:ext uri="{9D8B030D-6E8A-4147-A177-3AD203B41FA5}">
                      <a16:colId xmlns:a16="http://schemas.microsoft.com/office/drawing/2014/main" val="20001"/>
                    </a:ext>
                  </a:extLst>
                </a:gridCol>
              </a:tblGrid>
              <a:tr h="297180">
                <a:tc>
                  <a:txBody>
                    <a:bodyPr/>
                    <a:lstStyle/>
                    <a:p>
                      <a:r>
                        <a:rPr lang="en-US" sz="1500" b="1" dirty="0"/>
                        <a:t>Method</a:t>
                      </a:r>
                      <a:endParaRPr lang="en-US" sz="1500" b="1" i="0" dirty="0">
                        <a:latin typeface="Gill Sans MT" charset="0"/>
                        <a:ea typeface="Gill Sans MT" charset="0"/>
                        <a:cs typeface="Gill Sans MT" charset="0"/>
                      </a:endParaRPr>
                    </a:p>
                  </a:txBody>
                  <a:tcPr marL="68580" marR="68580" marT="34290" marB="34290"/>
                </a:tc>
                <a:tc>
                  <a:txBody>
                    <a:bodyPr/>
                    <a:lstStyle/>
                    <a:p>
                      <a:pPr algn="ctr"/>
                      <a:r>
                        <a:rPr lang="en-US" sz="1500" b="1" dirty="0"/>
                        <a:t>Percentage </a:t>
                      </a:r>
                      <a:r>
                        <a:rPr lang="en-US" sz="1200" b="1" dirty="0"/>
                        <a:t>(n=2460)</a:t>
                      </a:r>
                      <a:endParaRPr lang="en-US" sz="1200" b="1" i="0" dirty="0">
                        <a:latin typeface="Gill Sans MT" charset="0"/>
                        <a:ea typeface="Gill Sans MT" charset="0"/>
                        <a:cs typeface="Gill Sans MT" charset="0"/>
                      </a:endParaRPr>
                    </a:p>
                  </a:txBody>
                  <a:tcPr marL="68580" marR="68580" marT="34290" marB="34290"/>
                </a:tc>
                <a:extLst>
                  <a:ext uri="{0D108BD9-81ED-4DB2-BD59-A6C34878D82A}">
                    <a16:rowId xmlns:a16="http://schemas.microsoft.com/office/drawing/2014/main" val="10000"/>
                  </a:ext>
                </a:extLst>
              </a:tr>
              <a:tr h="297180">
                <a:tc>
                  <a:txBody>
                    <a:bodyPr/>
                    <a:lstStyle/>
                    <a:p>
                      <a:r>
                        <a:rPr lang="en-US" sz="1500" b="1" dirty="0"/>
                        <a:t>Bibliometrics</a:t>
                      </a:r>
                      <a:endParaRPr lang="en-US" sz="1500" b="1" i="0" dirty="0">
                        <a:latin typeface="Gill Sans MT" charset="0"/>
                        <a:ea typeface="Gill Sans MT" charset="0"/>
                        <a:cs typeface="Gill Sans MT" charset="0"/>
                      </a:endParaRPr>
                    </a:p>
                  </a:txBody>
                  <a:tcPr marL="68580" marR="68580" marT="34290" marB="34290"/>
                </a:tc>
                <a:tc>
                  <a:txBody>
                    <a:bodyPr/>
                    <a:lstStyle/>
                    <a:p>
                      <a:pPr algn="ctr"/>
                      <a:r>
                        <a:rPr lang="en-US" sz="1500" b="1" dirty="0"/>
                        <a:t>16.6</a:t>
                      </a:r>
                      <a:endParaRPr lang="en-US" sz="1500" b="1" i="0" dirty="0">
                        <a:latin typeface="Gill Sans MT" charset="0"/>
                        <a:ea typeface="Gill Sans MT" charset="0"/>
                        <a:cs typeface="Gill Sans MT" charset="0"/>
                      </a:endParaRPr>
                    </a:p>
                  </a:txBody>
                  <a:tcPr marL="68580" marR="68580" marT="34290" marB="34290"/>
                </a:tc>
                <a:extLst>
                  <a:ext uri="{0D108BD9-81ED-4DB2-BD59-A6C34878D82A}">
                    <a16:rowId xmlns:a16="http://schemas.microsoft.com/office/drawing/2014/main" val="10001"/>
                  </a:ext>
                </a:extLst>
              </a:tr>
              <a:tr h="297180">
                <a:tc>
                  <a:txBody>
                    <a:bodyPr/>
                    <a:lstStyle/>
                    <a:p>
                      <a:r>
                        <a:rPr lang="en-US" sz="1500" b="1" dirty="0"/>
                        <a:t>Other Methods</a:t>
                      </a:r>
                      <a:endParaRPr lang="en-US" sz="1500" b="1" i="0" dirty="0">
                        <a:latin typeface="Gill Sans MT" charset="0"/>
                        <a:ea typeface="Gill Sans MT" charset="0"/>
                        <a:cs typeface="Gill Sans MT" charset="0"/>
                      </a:endParaRPr>
                    </a:p>
                  </a:txBody>
                  <a:tcPr marL="68580" marR="68580" marT="34290" marB="34290"/>
                </a:tc>
                <a:tc>
                  <a:txBody>
                    <a:bodyPr/>
                    <a:lstStyle/>
                    <a:p>
                      <a:pPr algn="ctr"/>
                      <a:r>
                        <a:rPr lang="en-US" sz="1500" b="1" dirty="0"/>
                        <a:t>12.8</a:t>
                      </a:r>
                      <a:endParaRPr lang="en-US" sz="1500" b="1" i="0" dirty="0">
                        <a:latin typeface="Gill Sans MT" charset="0"/>
                        <a:ea typeface="Gill Sans MT" charset="0"/>
                        <a:cs typeface="Gill Sans MT" charset="0"/>
                      </a:endParaRPr>
                    </a:p>
                  </a:txBody>
                  <a:tcPr marL="68580" marR="68580" marT="34290" marB="34290"/>
                </a:tc>
                <a:extLst>
                  <a:ext uri="{0D108BD9-81ED-4DB2-BD59-A6C34878D82A}">
                    <a16:rowId xmlns:a16="http://schemas.microsoft.com/office/drawing/2014/main" val="10002"/>
                  </a:ext>
                </a:extLst>
              </a:tr>
              <a:tr h="297180">
                <a:tc>
                  <a:txBody>
                    <a:bodyPr/>
                    <a:lstStyle/>
                    <a:p>
                      <a:r>
                        <a:rPr lang="en-US" sz="1500" b="1" dirty="0"/>
                        <a:t>Theoretical Approach</a:t>
                      </a:r>
                      <a:endParaRPr lang="en-US" sz="1500" b="1" i="0" dirty="0">
                        <a:latin typeface="+mn-lt"/>
                        <a:ea typeface="Gill Sans MT" charset="0"/>
                        <a:cs typeface="Gill Sans MT" charset="0"/>
                      </a:endParaRPr>
                    </a:p>
                  </a:txBody>
                  <a:tcPr marL="68580" marR="68580" marT="34290" marB="34290"/>
                </a:tc>
                <a:tc>
                  <a:txBody>
                    <a:bodyPr/>
                    <a:lstStyle/>
                    <a:p>
                      <a:pPr algn="ctr"/>
                      <a:r>
                        <a:rPr lang="en-US" sz="1500" b="1" dirty="0"/>
                        <a:t>10.3</a:t>
                      </a:r>
                      <a:endParaRPr lang="en-US" sz="1500" b="1" i="0" dirty="0">
                        <a:latin typeface="Gill Sans MT" charset="0"/>
                        <a:ea typeface="Gill Sans MT" charset="0"/>
                        <a:cs typeface="Gill Sans MT" charset="0"/>
                      </a:endParaRPr>
                    </a:p>
                  </a:txBody>
                  <a:tcPr marL="68580" marR="68580" marT="34290" marB="34290"/>
                </a:tc>
                <a:extLst>
                  <a:ext uri="{0D108BD9-81ED-4DB2-BD59-A6C34878D82A}">
                    <a16:rowId xmlns:a16="http://schemas.microsoft.com/office/drawing/2014/main" val="10003"/>
                  </a:ext>
                </a:extLst>
              </a:tr>
              <a:tr h="297180">
                <a:tc>
                  <a:txBody>
                    <a:bodyPr/>
                    <a:lstStyle/>
                    <a:p>
                      <a:r>
                        <a:rPr lang="en-US" sz="1500" b="1" dirty="0"/>
                        <a:t>Questionnaire</a:t>
                      </a:r>
                      <a:endParaRPr lang="en-US" sz="1500" b="1" i="0" dirty="0">
                        <a:latin typeface="Gill Sans MT" charset="0"/>
                        <a:ea typeface="Gill Sans MT" charset="0"/>
                        <a:cs typeface="Gill Sans MT" charset="0"/>
                      </a:endParaRPr>
                    </a:p>
                  </a:txBody>
                  <a:tcPr marL="68580" marR="68580" marT="34290" marB="34290"/>
                </a:tc>
                <a:tc>
                  <a:txBody>
                    <a:bodyPr/>
                    <a:lstStyle/>
                    <a:p>
                      <a:pPr algn="ctr"/>
                      <a:r>
                        <a:rPr lang="en-US" sz="1500" b="1" dirty="0"/>
                        <a:t>10.3</a:t>
                      </a:r>
                      <a:endParaRPr lang="en-US" sz="1500" b="1" i="0" dirty="0">
                        <a:latin typeface="Gill Sans MT" charset="0"/>
                        <a:ea typeface="Gill Sans MT" charset="0"/>
                        <a:cs typeface="Gill Sans MT" charset="0"/>
                      </a:endParaRPr>
                    </a:p>
                  </a:txBody>
                  <a:tcPr marL="68580" marR="68580" marT="34290" marB="34290"/>
                </a:tc>
                <a:extLst>
                  <a:ext uri="{0D108BD9-81ED-4DB2-BD59-A6C34878D82A}">
                    <a16:rowId xmlns:a16="http://schemas.microsoft.com/office/drawing/2014/main" val="10004"/>
                  </a:ext>
                </a:extLst>
              </a:tr>
              <a:tr h="297180">
                <a:tc>
                  <a:txBody>
                    <a:bodyPr/>
                    <a:lstStyle/>
                    <a:p>
                      <a:r>
                        <a:rPr lang="en-US" sz="1500" b="1" dirty="0"/>
                        <a:t>Content Analysis</a:t>
                      </a:r>
                      <a:endParaRPr lang="en-US" sz="1500" b="1" i="0" dirty="0">
                        <a:latin typeface="Gill Sans MT" charset="0"/>
                        <a:ea typeface="Gill Sans MT" charset="0"/>
                        <a:cs typeface="Gill Sans MT" charset="0"/>
                      </a:endParaRPr>
                    </a:p>
                  </a:txBody>
                  <a:tcPr marL="68580" marR="68580" marT="34290" marB="34290"/>
                </a:tc>
                <a:tc>
                  <a:txBody>
                    <a:bodyPr/>
                    <a:lstStyle/>
                    <a:p>
                      <a:pPr algn="ctr"/>
                      <a:r>
                        <a:rPr lang="en-US" sz="1500" b="1" dirty="0"/>
                        <a:t>8.0</a:t>
                      </a:r>
                      <a:endParaRPr lang="en-US" sz="1500" b="1" i="0" dirty="0">
                        <a:latin typeface="Gill Sans MT" charset="0"/>
                        <a:ea typeface="Gill Sans MT" charset="0"/>
                        <a:cs typeface="Gill Sans MT" charset="0"/>
                      </a:endParaRPr>
                    </a:p>
                  </a:txBody>
                  <a:tcPr marL="68580" marR="68580" marT="34290" marB="34290"/>
                </a:tc>
                <a:extLst>
                  <a:ext uri="{0D108BD9-81ED-4DB2-BD59-A6C34878D82A}">
                    <a16:rowId xmlns:a16="http://schemas.microsoft.com/office/drawing/2014/main" val="10005"/>
                  </a:ext>
                </a:extLst>
              </a:tr>
              <a:tr h="297180">
                <a:tc>
                  <a:txBody>
                    <a:bodyPr/>
                    <a:lstStyle/>
                    <a:p>
                      <a:r>
                        <a:rPr lang="en-US" sz="1500" b="1" dirty="0"/>
                        <a:t>Mixed Methodology</a:t>
                      </a:r>
                      <a:endParaRPr lang="en-US" sz="1500" b="1" i="0" dirty="0">
                        <a:latin typeface="Gill Sans MT" charset="0"/>
                        <a:ea typeface="Gill Sans MT" charset="0"/>
                        <a:cs typeface="Gill Sans MT" charset="0"/>
                      </a:endParaRPr>
                    </a:p>
                  </a:txBody>
                  <a:tcPr marL="68580" marR="68580" marT="34290" marB="34290"/>
                </a:tc>
                <a:tc>
                  <a:txBody>
                    <a:bodyPr/>
                    <a:lstStyle/>
                    <a:p>
                      <a:pPr algn="ctr"/>
                      <a:r>
                        <a:rPr lang="en-US" sz="1500" b="1" dirty="0"/>
                        <a:t>6.6</a:t>
                      </a:r>
                      <a:endParaRPr lang="en-US" sz="1500" b="1" i="0" dirty="0">
                        <a:latin typeface="Gill Sans MT" charset="0"/>
                        <a:ea typeface="Gill Sans MT" charset="0"/>
                        <a:cs typeface="Gill Sans MT" charset="0"/>
                      </a:endParaRPr>
                    </a:p>
                  </a:txBody>
                  <a:tcPr marL="68580" marR="68580" marT="34290" marB="34290"/>
                </a:tc>
                <a:extLst>
                  <a:ext uri="{0D108BD9-81ED-4DB2-BD59-A6C34878D82A}">
                    <a16:rowId xmlns:a16="http://schemas.microsoft.com/office/drawing/2014/main" val="10006"/>
                  </a:ext>
                </a:extLst>
              </a:tr>
              <a:tr h="297180">
                <a:tc>
                  <a:txBody>
                    <a:bodyPr/>
                    <a:lstStyle/>
                    <a:p>
                      <a:r>
                        <a:rPr lang="en-US" sz="1500" b="1" dirty="0"/>
                        <a:t>Webometrics</a:t>
                      </a:r>
                      <a:endParaRPr lang="en-US" sz="1500" b="1" i="0" dirty="0">
                        <a:latin typeface="Gill Sans MT" charset="0"/>
                        <a:ea typeface="Gill Sans MT" charset="0"/>
                        <a:cs typeface="Gill Sans MT" charset="0"/>
                      </a:endParaRPr>
                    </a:p>
                  </a:txBody>
                  <a:tcPr marL="68580" marR="68580" marT="34290" marB="34290"/>
                </a:tc>
                <a:tc>
                  <a:txBody>
                    <a:bodyPr/>
                    <a:lstStyle/>
                    <a:p>
                      <a:pPr algn="ctr"/>
                      <a:r>
                        <a:rPr lang="en-US" sz="1500" b="1" dirty="0"/>
                        <a:t>5.4</a:t>
                      </a:r>
                      <a:endParaRPr lang="en-US" sz="1500" b="1" i="0" dirty="0">
                        <a:latin typeface="Gill Sans MT" charset="0"/>
                        <a:ea typeface="Gill Sans MT" charset="0"/>
                        <a:cs typeface="Gill Sans MT" charset="0"/>
                      </a:endParaRPr>
                    </a:p>
                  </a:txBody>
                  <a:tcPr marL="68580" marR="68580" marT="34290" marB="34290"/>
                </a:tc>
                <a:extLst>
                  <a:ext uri="{0D108BD9-81ED-4DB2-BD59-A6C34878D82A}">
                    <a16:rowId xmlns:a16="http://schemas.microsoft.com/office/drawing/2014/main" val="10007"/>
                  </a:ext>
                </a:extLst>
              </a:tr>
              <a:tr h="297180">
                <a:tc>
                  <a:txBody>
                    <a:bodyPr/>
                    <a:lstStyle/>
                    <a:p>
                      <a:r>
                        <a:rPr lang="en-US" sz="1500" b="1" dirty="0"/>
                        <a:t>Big data, TDM</a:t>
                      </a:r>
                      <a:endParaRPr lang="en-US" sz="1500" b="1" i="0" dirty="0">
                        <a:latin typeface="Gill Sans MT" charset="0"/>
                        <a:ea typeface="Gill Sans MT" charset="0"/>
                        <a:cs typeface="Gill Sans MT" charset="0"/>
                      </a:endParaRPr>
                    </a:p>
                  </a:txBody>
                  <a:tcPr marL="68580" marR="68580" marT="34290" marB="34290"/>
                </a:tc>
                <a:tc>
                  <a:txBody>
                    <a:bodyPr/>
                    <a:lstStyle/>
                    <a:p>
                      <a:pPr algn="ctr"/>
                      <a:r>
                        <a:rPr lang="en-US" sz="1500" b="1" dirty="0"/>
                        <a:t>4.9</a:t>
                      </a:r>
                      <a:endParaRPr lang="en-US" sz="1500" b="1" i="0" dirty="0">
                        <a:latin typeface="Gill Sans MT" charset="0"/>
                        <a:ea typeface="Gill Sans MT" charset="0"/>
                        <a:cs typeface="Gill Sans MT" charset="0"/>
                      </a:endParaRPr>
                    </a:p>
                  </a:txBody>
                  <a:tcPr marL="68580" marR="68580" marT="34290" marB="34290"/>
                </a:tc>
                <a:extLst>
                  <a:ext uri="{0D108BD9-81ED-4DB2-BD59-A6C34878D82A}">
                    <a16:rowId xmlns:a16="http://schemas.microsoft.com/office/drawing/2014/main" val="10008"/>
                  </a:ext>
                </a:extLst>
              </a:tr>
              <a:tr h="297180">
                <a:tc>
                  <a:txBody>
                    <a:bodyPr/>
                    <a:lstStyle/>
                    <a:p>
                      <a:r>
                        <a:rPr lang="en-US" sz="1500" b="1" dirty="0"/>
                        <a:t>Interview</a:t>
                      </a:r>
                      <a:endParaRPr lang="en-US" sz="1500" b="1" i="0" dirty="0">
                        <a:latin typeface="Gill Sans MT" charset="0"/>
                        <a:ea typeface="Gill Sans MT" charset="0"/>
                        <a:cs typeface="Gill Sans MT" charset="0"/>
                      </a:endParaRPr>
                    </a:p>
                  </a:txBody>
                  <a:tcPr marL="68580" marR="68580" marT="34290" marB="34290"/>
                </a:tc>
                <a:tc>
                  <a:txBody>
                    <a:bodyPr/>
                    <a:lstStyle/>
                    <a:p>
                      <a:pPr algn="ctr"/>
                      <a:r>
                        <a:rPr lang="en-US" sz="1500" b="1" dirty="0"/>
                        <a:t>3.7</a:t>
                      </a:r>
                      <a:endParaRPr lang="en-US" sz="1500" b="1" i="0" dirty="0">
                        <a:latin typeface="Gill Sans MT" charset="0"/>
                        <a:ea typeface="Gill Sans MT" charset="0"/>
                        <a:cs typeface="Gill Sans MT" charset="0"/>
                      </a:endParaRPr>
                    </a:p>
                  </a:txBody>
                  <a:tcPr marL="68580" marR="68580" marT="34290" marB="34290"/>
                </a:tc>
                <a:extLst>
                  <a:ext uri="{0D108BD9-81ED-4DB2-BD59-A6C34878D82A}">
                    <a16:rowId xmlns:a16="http://schemas.microsoft.com/office/drawing/2014/main" val="10009"/>
                  </a:ext>
                </a:extLst>
              </a:tr>
              <a:tr h="297180">
                <a:tc>
                  <a:txBody>
                    <a:bodyPr/>
                    <a:lstStyle/>
                    <a:p>
                      <a:r>
                        <a:rPr lang="en-US" sz="1500" b="1" dirty="0"/>
                        <a:t>Experiment	</a:t>
                      </a:r>
                      <a:endParaRPr lang="en-US" sz="1500" b="1" i="0" dirty="0">
                        <a:latin typeface="Gill Sans MT" charset="0"/>
                        <a:ea typeface="Gill Sans MT" charset="0"/>
                        <a:cs typeface="Gill Sans MT" charset="0"/>
                      </a:endParaRPr>
                    </a:p>
                  </a:txBody>
                  <a:tcPr marL="68580" marR="68580" marT="34290" marB="34290"/>
                </a:tc>
                <a:tc>
                  <a:txBody>
                    <a:bodyPr/>
                    <a:lstStyle/>
                    <a:p>
                      <a:pPr algn="ctr"/>
                      <a:r>
                        <a:rPr lang="en-US" sz="1500" b="1" dirty="0"/>
                        <a:t>2.6</a:t>
                      </a:r>
                      <a:endParaRPr lang="en-US" sz="1500" b="1" i="0" dirty="0">
                        <a:latin typeface="Gill Sans MT" charset="0"/>
                        <a:ea typeface="Gill Sans MT" charset="0"/>
                        <a:cs typeface="Gill Sans MT" charset="0"/>
                      </a:endParaRPr>
                    </a:p>
                  </a:txBody>
                  <a:tcPr marL="68580" marR="68580" marT="34290" marB="34290"/>
                </a:tc>
                <a:extLst>
                  <a:ext uri="{0D108BD9-81ED-4DB2-BD59-A6C34878D82A}">
                    <a16:rowId xmlns:a16="http://schemas.microsoft.com/office/drawing/2014/main" val="10010"/>
                  </a:ext>
                </a:extLst>
              </a:tr>
              <a:tr h="297180">
                <a:tc>
                  <a:txBody>
                    <a:bodyPr/>
                    <a:lstStyle/>
                    <a:p>
                      <a:r>
                        <a:rPr lang="en-US" sz="1500" b="1" dirty="0"/>
                        <a:t>Not mentioned</a:t>
                      </a:r>
                      <a:endParaRPr lang="en-US" sz="1500" b="1" i="0" dirty="0">
                        <a:latin typeface="Gill Sans MT" charset="0"/>
                        <a:ea typeface="Gill Sans MT" charset="0"/>
                        <a:cs typeface="Gill Sans MT" charset="0"/>
                      </a:endParaRPr>
                    </a:p>
                  </a:txBody>
                  <a:tcPr marL="68580" marR="68580" marT="34290" marB="34290"/>
                </a:tc>
                <a:tc>
                  <a:txBody>
                    <a:bodyPr/>
                    <a:lstStyle/>
                    <a:p>
                      <a:pPr algn="ctr"/>
                      <a:r>
                        <a:rPr lang="en-US" sz="1500" b="1" dirty="0"/>
                        <a:t>14.5</a:t>
                      </a:r>
                      <a:endParaRPr lang="en-US" sz="1500" b="1" i="0" dirty="0">
                        <a:latin typeface="Gill Sans MT" charset="0"/>
                        <a:ea typeface="Gill Sans MT" charset="0"/>
                        <a:cs typeface="Gill Sans MT" charset="0"/>
                      </a:endParaRPr>
                    </a:p>
                  </a:txBody>
                  <a:tcPr marL="68580" marR="68580" marT="34290" marB="34290"/>
                </a:tc>
                <a:extLst>
                  <a:ext uri="{0D108BD9-81ED-4DB2-BD59-A6C34878D82A}">
                    <a16:rowId xmlns:a16="http://schemas.microsoft.com/office/drawing/2014/main" val="10011"/>
                  </a:ext>
                </a:extLst>
              </a:tr>
            </a:tbl>
          </a:graphicData>
        </a:graphic>
      </p:graphicFrame>
      <p:sp>
        <p:nvSpPr>
          <p:cNvPr id="5" name="Text Placeholder 4">
            <a:extLst>
              <a:ext uri="{FF2B5EF4-FFF2-40B4-BE49-F238E27FC236}">
                <a16:creationId xmlns:a16="http://schemas.microsoft.com/office/drawing/2014/main" id="{9B9E9034-A2E1-402C-8A95-7CBBBEF454B6}"/>
              </a:ext>
            </a:extLst>
          </p:cNvPr>
          <p:cNvSpPr>
            <a:spLocks noGrp="1"/>
          </p:cNvSpPr>
          <p:nvPr>
            <p:ph type="body" sz="quarter" idx="13"/>
          </p:nvPr>
        </p:nvSpPr>
        <p:spPr>
          <a:xfrm>
            <a:off x="408214" y="149064"/>
            <a:ext cx="8098972" cy="550999"/>
          </a:xfrm>
        </p:spPr>
        <p:txBody>
          <a:bodyPr/>
          <a:lstStyle/>
          <a:p>
            <a:r>
              <a:rPr lang="en-US" sz="3000" dirty="0"/>
              <a:t>Research Methods by Popularity, 2010-2015</a:t>
            </a:r>
          </a:p>
        </p:txBody>
      </p:sp>
      <p:sp>
        <p:nvSpPr>
          <p:cNvPr id="6" name="TextBox 5">
            <a:extLst>
              <a:ext uri="{FF2B5EF4-FFF2-40B4-BE49-F238E27FC236}">
                <a16:creationId xmlns:a16="http://schemas.microsoft.com/office/drawing/2014/main" id="{E73AD6EF-C5F2-4894-BAB4-7968155E92CA}"/>
              </a:ext>
            </a:extLst>
          </p:cNvPr>
          <p:cNvSpPr txBox="1"/>
          <p:nvPr/>
        </p:nvSpPr>
        <p:spPr>
          <a:xfrm>
            <a:off x="7256945" y="4374927"/>
            <a:ext cx="1887055" cy="276999"/>
          </a:xfrm>
          <a:prstGeom prst="rect">
            <a:avLst/>
          </a:prstGeom>
          <a:noFill/>
        </p:spPr>
        <p:txBody>
          <a:bodyPr wrap="none" rtlCol="0">
            <a:spAutoFit/>
          </a:bodyPr>
          <a:lstStyle/>
          <a:p>
            <a:r>
              <a:rPr lang="en-US" sz="1200" b="1" dirty="0"/>
              <a:t>(</a:t>
            </a:r>
            <a:r>
              <a:rPr lang="en-US" sz="1200" b="1" dirty="0" err="1"/>
              <a:t>Jasiewicz</a:t>
            </a:r>
            <a:r>
              <a:rPr lang="en-US" sz="1200" b="1" dirty="0"/>
              <a:t>, J., In press)</a:t>
            </a:r>
          </a:p>
        </p:txBody>
      </p:sp>
    </p:spTree>
    <p:extLst>
      <p:ext uri="{BB962C8B-B14F-4D97-AF65-F5344CB8AC3E}">
        <p14:creationId xmlns:p14="http://schemas.microsoft.com/office/powerpoint/2010/main" val="3528097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A104BC-82A2-4D04-83D1-62602E3BA8D5}"/>
              </a:ext>
            </a:extLst>
          </p:cNvPr>
          <p:cNvPicPr>
            <a:picLocks noChangeAspect="1"/>
          </p:cNvPicPr>
          <p:nvPr/>
        </p:nvPicPr>
        <p:blipFill rotWithShape="1">
          <a:blip r:embed="rId3"/>
          <a:srcRect t="5648" b="17235"/>
          <a:stretch/>
        </p:blipFill>
        <p:spPr>
          <a:xfrm>
            <a:off x="0" y="9928"/>
            <a:ext cx="9144000" cy="4682705"/>
          </a:xfrm>
          <a:prstGeom prst="rect">
            <a:avLst/>
          </a:prstGeom>
        </p:spPr>
      </p:pic>
      <p:sp>
        <p:nvSpPr>
          <p:cNvPr id="2" name="Text Placeholder 1">
            <a:extLst>
              <a:ext uri="{FF2B5EF4-FFF2-40B4-BE49-F238E27FC236}">
                <a16:creationId xmlns:a16="http://schemas.microsoft.com/office/drawing/2014/main" id="{94F6CCDC-9DD2-49AD-AAF2-EC66EA2F03D5}"/>
              </a:ext>
            </a:extLst>
          </p:cNvPr>
          <p:cNvSpPr>
            <a:spLocks noGrp="1"/>
          </p:cNvSpPr>
          <p:nvPr>
            <p:ph type="body" sz="quarter" idx="13"/>
          </p:nvPr>
        </p:nvSpPr>
        <p:spPr>
          <a:xfrm>
            <a:off x="0" y="355032"/>
            <a:ext cx="6355289" cy="590145"/>
          </a:xfrm>
          <a:solidFill>
            <a:schemeClr val="tx1">
              <a:alpha val="50000"/>
            </a:schemeClr>
          </a:solidFill>
        </p:spPr>
        <p:txBody>
          <a:bodyPr/>
          <a:lstStyle/>
          <a:p>
            <a:r>
              <a:rPr lang="en-US" sz="3000" dirty="0">
                <a:solidFill>
                  <a:schemeClr val="bg1"/>
                </a:solidFill>
              </a:rPr>
              <a:t>Methods Mentioned Less than 1%</a:t>
            </a:r>
          </a:p>
        </p:txBody>
      </p:sp>
      <p:sp>
        <p:nvSpPr>
          <p:cNvPr id="3" name="Text Placeholder 2">
            <a:extLst>
              <a:ext uri="{FF2B5EF4-FFF2-40B4-BE49-F238E27FC236}">
                <a16:creationId xmlns:a16="http://schemas.microsoft.com/office/drawing/2014/main" id="{D9B1E6CA-1C51-47FD-ABBE-5C7D6EB5CC5A}"/>
              </a:ext>
            </a:extLst>
          </p:cNvPr>
          <p:cNvSpPr>
            <a:spLocks noGrp="1"/>
          </p:cNvSpPr>
          <p:nvPr>
            <p:ph type="body" sz="quarter" idx="12"/>
          </p:nvPr>
        </p:nvSpPr>
        <p:spPr>
          <a:xfrm>
            <a:off x="0" y="1067874"/>
            <a:ext cx="4572000" cy="3485103"/>
          </a:xfrm>
          <a:solidFill>
            <a:schemeClr val="tx1">
              <a:alpha val="50000"/>
            </a:schemeClr>
          </a:solidFill>
        </p:spPr>
        <p:txBody>
          <a:bodyPr/>
          <a:lstStyle/>
          <a:p>
            <a:r>
              <a:rPr lang="en-US" sz="2100" b="1" dirty="0">
                <a:solidFill>
                  <a:schemeClr val="bg1"/>
                </a:solidFill>
              </a:rPr>
              <a:t>Historical method (1.0%)</a:t>
            </a:r>
          </a:p>
          <a:p>
            <a:r>
              <a:rPr lang="en-US" sz="2100" b="1" dirty="0">
                <a:solidFill>
                  <a:schemeClr val="bg1"/>
                </a:solidFill>
              </a:rPr>
              <a:t>Observation (0.8%)</a:t>
            </a:r>
          </a:p>
          <a:p>
            <a:r>
              <a:rPr lang="en-US" sz="2100" b="1" dirty="0">
                <a:solidFill>
                  <a:schemeClr val="bg1"/>
                </a:solidFill>
              </a:rPr>
              <a:t>Ethnography/field study (0.8%)</a:t>
            </a:r>
          </a:p>
          <a:p>
            <a:r>
              <a:rPr lang="en-US" sz="2100" b="1" dirty="0">
                <a:solidFill>
                  <a:schemeClr val="bg1"/>
                </a:solidFill>
              </a:rPr>
              <a:t>Focus groups (0.6%)</a:t>
            </a:r>
          </a:p>
          <a:p>
            <a:r>
              <a:rPr lang="en-US" sz="2100" b="1" dirty="0">
                <a:solidFill>
                  <a:schemeClr val="bg1"/>
                </a:solidFill>
              </a:rPr>
              <a:t>Transaction log analysis (0.3%)</a:t>
            </a:r>
          </a:p>
          <a:p>
            <a:r>
              <a:rPr lang="en-US" sz="2100" b="1" dirty="0">
                <a:solidFill>
                  <a:schemeClr val="bg1"/>
                </a:solidFill>
              </a:rPr>
              <a:t>Delphi study (0.3%)</a:t>
            </a:r>
          </a:p>
          <a:p>
            <a:r>
              <a:rPr lang="en-US" sz="2100" b="1" dirty="0">
                <a:solidFill>
                  <a:schemeClr val="bg1"/>
                </a:solidFill>
              </a:rPr>
              <a:t>Research diary/Journal (0.2%)</a:t>
            </a:r>
          </a:p>
          <a:p>
            <a:r>
              <a:rPr lang="en-US" sz="2100" b="1" dirty="0">
                <a:solidFill>
                  <a:schemeClr val="bg1"/>
                </a:solidFill>
              </a:rPr>
              <a:t>Think aloud protocol (0.1%)</a:t>
            </a:r>
          </a:p>
        </p:txBody>
      </p:sp>
      <p:sp>
        <p:nvSpPr>
          <p:cNvPr id="4" name="TextBox 3">
            <a:extLst>
              <a:ext uri="{FF2B5EF4-FFF2-40B4-BE49-F238E27FC236}">
                <a16:creationId xmlns:a16="http://schemas.microsoft.com/office/drawing/2014/main" id="{EA2F3EA0-F394-4484-A15C-69B950BA6F14}"/>
              </a:ext>
            </a:extLst>
          </p:cNvPr>
          <p:cNvSpPr txBox="1"/>
          <p:nvPr/>
        </p:nvSpPr>
        <p:spPr>
          <a:xfrm>
            <a:off x="2409228" y="4234601"/>
            <a:ext cx="2162772" cy="307777"/>
          </a:xfrm>
          <a:prstGeom prst="rect">
            <a:avLst/>
          </a:prstGeom>
          <a:noFill/>
        </p:spPr>
        <p:txBody>
          <a:bodyPr wrap="none" rtlCol="0">
            <a:spAutoFit/>
          </a:bodyPr>
          <a:lstStyle/>
          <a:p>
            <a:r>
              <a:rPr lang="en-US" sz="1400" b="1" dirty="0">
                <a:solidFill>
                  <a:schemeClr val="bg1"/>
                </a:solidFill>
              </a:rPr>
              <a:t>(</a:t>
            </a:r>
            <a:r>
              <a:rPr lang="en-US" sz="1400" b="1" dirty="0" err="1">
                <a:solidFill>
                  <a:schemeClr val="bg1"/>
                </a:solidFill>
              </a:rPr>
              <a:t>Jasiewicz</a:t>
            </a:r>
            <a:r>
              <a:rPr lang="en-US" sz="1400" b="1" dirty="0">
                <a:solidFill>
                  <a:schemeClr val="bg1"/>
                </a:solidFill>
              </a:rPr>
              <a:t>, J., In press)</a:t>
            </a:r>
          </a:p>
        </p:txBody>
      </p:sp>
      <p:sp>
        <p:nvSpPr>
          <p:cNvPr id="5" name="TextBox 4">
            <a:extLst>
              <a:ext uri="{FF2B5EF4-FFF2-40B4-BE49-F238E27FC236}">
                <a16:creationId xmlns:a16="http://schemas.microsoft.com/office/drawing/2014/main" id="{89498209-16AB-4B05-8D94-585EC74D5B86}"/>
              </a:ext>
            </a:extLst>
          </p:cNvPr>
          <p:cNvSpPr txBox="1"/>
          <p:nvPr/>
        </p:nvSpPr>
        <p:spPr>
          <a:xfrm>
            <a:off x="0" y="4245200"/>
            <a:ext cx="795411" cy="307777"/>
          </a:xfrm>
          <a:prstGeom prst="rect">
            <a:avLst/>
          </a:prstGeom>
          <a:noFill/>
        </p:spPr>
        <p:txBody>
          <a:bodyPr wrap="none" rtlCol="0">
            <a:spAutoFit/>
          </a:bodyPr>
          <a:lstStyle/>
          <a:p>
            <a:r>
              <a:rPr lang="en-US" sz="1400" b="1" dirty="0">
                <a:solidFill>
                  <a:schemeClr val="bg1"/>
                </a:solidFill>
              </a:rPr>
              <a:t>n=2460</a:t>
            </a:r>
          </a:p>
        </p:txBody>
      </p:sp>
      <p:sp>
        <p:nvSpPr>
          <p:cNvPr id="8" name="Rectangle 7">
            <a:extLst>
              <a:ext uri="{FF2B5EF4-FFF2-40B4-BE49-F238E27FC236}">
                <a16:creationId xmlns:a16="http://schemas.microsoft.com/office/drawing/2014/main" id="{B95B243D-2643-4494-9355-EB28A02A1689}"/>
              </a:ext>
            </a:extLst>
          </p:cNvPr>
          <p:cNvSpPr/>
          <p:nvPr/>
        </p:nvSpPr>
        <p:spPr>
          <a:xfrm>
            <a:off x="5076825" y="-4062"/>
            <a:ext cx="4572000" cy="215444"/>
          </a:xfrm>
          <a:prstGeom prst="rect">
            <a:avLst/>
          </a:prstGeom>
        </p:spPr>
        <p:txBody>
          <a:bodyPr>
            <a:spAutoFit/>
          </a:bodyPr>
          <a:lstStyle/>
          <a:p>
            <a:r>
              <a:rPr lang="en-US" sz="800" dirty="0">
                <a:solidFill>
                  <a:schemeClr val="bg1"/>
                </a:solidFill>
              </a:rPr>
              <a:t>Image: https://www.flickr.com/photos/howzey/7386743932 by Paul / CC BY-NC-ND 2.0</a:t>
            </a:r>
          </a:p>
        </p:txBody>
      </p:sp>
    </p:spTree>
    <p:extLst>
      <p:ext uri="{BB962C8B-B14F-4D97-AF65-F5344CB8AC3E}">
        <p14:creationId xmlns:p14="http://schemas.microsoft.com/office/powerpoint/2010/main" val="2101018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40EB0EA-837F-421C-BF3E-3202AAB2DBD7}"/>
              </a:ext>
            </a:extLst>
          </p:cNvPr>
          <p:cNvPicPr>
            <a:picLocks noChangeAspect="1"/>
          </p:cNvPicPr>
          <p:nvPr/>
        </p:nvPicPr>
        <p:blipFill rotWithShape="1">
          <a:blip r:embed="rId3"/>
          <a:srcRect l="3704" t="7593" r="3704" b="24874"/>
          <a:stretch/>
        </p:blipFill>
        <p:spPr>
          <a:xfrm>
            <a:off x="0" y="0"/>
            <a:ext cx="9144000" cy="4720590"/>
          </a:xfrm>
          <a:prstGeom prst="rect">
            <a:avLst/>
          </a:prstGeom>
        </p:spPr>
      </p:pic>
      <p:sp>
        <p:nvSpPr>
          <p:cNvPr id="12" name="Rectangle 11">
            <a:extLst>
              <a:ext uri="{FF2B5EF4-FFF2-40B4-BE49-F238E27FC236}">
                <a16:creationId xmlns:a16="http://schemas.microsoft.com/office/drawing/2014/main" id="{4C6D24D5-9F8C-4557-AE9E-889AA7408416}"/>
              </a:ext>
            </a:extLst>
          </p:cNvPr>
          <p:cNvSpPr/>
          <p:nvPr/>
        </p:nvSpPr>
        <p:spPr>
          <a:xfrm>
            <a:off x="3730086" y="4434793"/>
            <a:ext cx="5381624" cy="215444"/>
          </a:xfrm>
          <a:prstGeom prst="rect">
            <a:avLst/>
          </a:prstGeom>
        </p:spPr>
        <p:txBody>
          <a:bodyPr wrap="square">
            <a:spAutoFit/>
          </a:bodyPr>
          <a:lstStyle/>
          <a:p>
            <a:pPr algn="r" defTabSz="672083" fontAlgn="base">
              <a:spcAft>
                <a:spcPct val="0"/>
              </a:spcAft>
              <a:defRPr/>
            </a:pPr>
            <a:r>
              <a:rPr lang="en-US" sz="800" b="1" dirty="0">
                <a:solidFill>
                  <a:schemeClr val="bg1"/>
                </a:solidFill>
                <a:latin typeface="Arial" panose="020B0604020202020204" pitchFamily="34" charset="0"/>
                <a:cs typeface="Arial" pitchFamily="34" charset="0"/>
              </a:rPr>
              <a:t>Image: https://www.flickr.com/photos/hdaparis/11288970914 by Hugh Dutton </a:t>
            </a:r>
            <a:r>
              <a:rPr lang="en-US" sz="800" b="1" dirty="0" err="1">
                <a:solidFill>
                  <a:schemeClr val="bg1"/>
                </a:solidFill>
                <a:latin typeface="Arial" panose="020B0604020202020204" pitchFamily="34" charset="0"/>
                <a:cs typeface="Arial" pitchFamily="34" charset="0"/>
              </a:rPr>
              <a:t>Associes</a:t>
            </a:r>
            <a:r>
              <a:rPr lang="en-US" sz="800" b="1" dirty="0">
                <a:solidFill>
                  <a:schemeClr val="bg1"/>
                </a:solidFill>
                <a:latin typeface="Arial" panose="020B0604020202020204" pitchFamily="34" charset="0"/>
                <a:cs typeface="Arial" pitchFamily="34" charset="0"/>
              </a:rPr>
              <a:t> / CC BY-NC-ND 2.0</a:t>
            </a:r>
          </a:p>
        </p:txBody>
      </p:sp>
      <p:sp>
        <p:nvSpPr>
          <p:cNvPr id="10" name="TextBox 9">
            <a:extLst>
              <a:ext uri="{FF2B5EF4-FFF2-40B4-BE49-F238E27FC236}">
                <a16:creationId xmlns:a16="http://schemas.microsoft.com/office/drawing/2014/main" id="{1BA108C7-F6C7-4A03-B40F-D6490E071BFD}"/>
              </a:ext>
            </a:extLst>
          </p:cNvPr>
          <p:cNvSpPr txBox="1"/>
          <p:nvPr/>
        </p:nvSpPr>
        <p:spPr>
          <a:xfrm>
            <a:off x="5486401" y="2141903"/>
            <a:ext cx="3657599" cy="1650749"/>
          </a:xfrm>
          <a:prstGeom prst="rect">
            <a:avLst/>
          </a:prstGeom>
          <a:solidFill>
            <a:schemeClr val="bg2">
              <a:lumMod val="25000"/>
              <a:alpha val="75000"/>
            </a:schemeClr>
          </a:solidFill>
        </p:spPr>
        <p:txBody>
          <a:bodyPr wrap="square" rtlCol="0">
            <a:noAutofit/>
          </a:bodyPr>
          <a:lstStyle/>
          <a:p>
            <a:pPr marL="342900" lvl="0" indent="-342900">
              <a:spcBef>
                <a:spcPct val="20000"/>
              </a:spcBef>
              <a:buFont typeface="Arial"/>
              <a:buChar char="•"/>
            </a:pPr>
            <a:r>
              <a:rPr lang="en-US" sz="2400" b="1" dirty="0">
                <a:solidFill>
                  <a:prstClr val="white"/>
                </a:solidFill>
              </a:rPr>
              <a:t>Interviews, 51</a:t>
            </a:r>
          </a:p>
          <a:p>
            <a:pPr marL="342900" lvl="0" indent="-342900">
              <a:spcBef>
                <a:spcPct val="20000"/>
              </a:spcBef>
              <a:buFont typeface="Arial"/>
              <a:buChar char="•"/>
            </a:pPr>
            <a:r>
              <a:rPr lang="en-US" sz="2400" b="1" dirty="0">
                <a:solidFill>
                  <a:prstClr val="white"/>
                </a:solidFill>
              </a:rPr>
              <a:t>Surveys, 34</a:t>
            </a:r>
          </a:p>
          <a:p>
            <a:pPr marL="342900" lvl="0" indent="-342900">
              <a:spcBef>
                <a:spcPct val="20000"/>
              </a:spcBef>
              <a:buFont typeface="Arial"/>
              <a:buChar char="•"/>
            </a:pPr>
            <a:r>
              <a:rPr lang="en-US" sz="2400" b="1" dirty="0">
                <a:solidFill>
                  <a:prstClr val="white"/>
                </a:solidFill>
              </a:rPr>
              <a:t>Content Analysis, 28</a:t>
            </a:r>
            <a:endParaRPr lang="en-US" sz="2400" dirty="0"/>
          </a:p>
        </p:txBody>
      </p:sp>
      <p:sp>
        <p:nvSpPr>
          <p:cNvPr id="7" name="Slide Number Placeholder 3"/>
          <p:cNvSpPr txBox="1">
            <a:spLocks/>
          </p:cNvSpPr>
          <p:nvPr/>
        </p:nvSpPr>
        <p:spPr>
          <a:xfrm>
            <a:off x="7168610" y="3518808"/>
            <a:ext cx="1943100" cy="273844"/>
          </a:xfrm>
          <a:prstGeom prst="rect">
            <a:avLst/>
          </a:prstGeom>
        </p:spPr>
        <p:txBody>
          <a:bodyPr vert="horz" lIns="68580" tIns="34290" rIns="68580" bIns="34290" rtlCol="0" anchor="ctr"/>
          <a:lstStyle>
            <a:defPPr>
              <a:defRPr lang="en-US"/>
            </a:defPPr>
            <a:lvl1pPr marL="0" algn="r" defTabSz="914400" rtl="0" eaLnBrk="1" latinLnBrk="0" hangingPunct="1">
              <a:defRPr sz="1000" kern="1200">
                <a:solidFill>
                  <a:srgbClr val="646464"/>
                </a:solidFill>
                <a:latin typeface="+mj-lt"/>
                <a:ea typeface="Open Sans" pitchFamily="34" charset="0"/>
                <a:cs typeface="Open Sans"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bg1"/>
                </a:solidFill>
              </a:rPr>
              <a:t>(</a:t>
            </a:r>
            <a:r>
              <a:rPr lang="en-US" sz="1200" b="1" dirty="0" err="1">
                <a:solidFill>
                  <a:schemeClr val="bg1"/>
                </a:solidFill>
              </a:rPr>
              <a:t>Greifeneder</a:t>
            </a:r>
            <a:r>
              <a:rPr lang="en-US" sz="1200" b="1" dirty="0">
                <a:solidFill>
                  <a:schemeClr val="bg1"/>
                </a:solidFill>
              </a:rPr>
              <a:t>, 2014)</a:t>
            </a:r>
          </a:p>
        </p:txBody>
      </p:sp>
      <p:sp>
        <p:nvSpPr>
          <p:cNvPr id="9" name="TextBox 8">
            <a:extLst>
              <a:ext uri="{FF2B5EF4-FFF2-40B4-BE49-F238E27FC236}">
                <a16:creationId xmlns:a16="http://schemas.microsoft.com/office/drawing/2014/main" id="{C13357BF-7E35-4EB8-8FE3-EC4130A04FE1}"/>
              </a:ext>
            </a:extLst>
          </p:cNvPr>
          <p:cNvSpPr txBox="1"/>
          <p:nvPr/>
        </p:nvSpPr>
        <p:spPr>
          <a:xfrm>
            <a:off x="1158837" y="407949"/>
            <a:ext cx="8001000" cy="1169551"/>
          </a:xfrm>
          <a:prstGeom prst="rect">
            <a:avLst/>
          </a:prstGeom>
          <a:solidFill>
            <a:schemeClr val="bg2">
              <a:lumMod val="25000"/>
              <a:alpha val="75000"/>
            </a:schemeClr>
          </a:solidFill>
        </p:spPr>
        <p:txBody>
          <a:bodyPr wrap="square" rtlCol="0">
            <a:spAutoFit/>
          </a:bodyPr>
          <a:lstStyle/>
          <a:p>
            <a:r>
              <a:rPr lang="en-US" sz="3000" b="1" dirty="0">
                <a:solidFill>
                  <a:schemeClr val="bg1"/>
                </a:solidFill>
              </a:rPr>
              <a:t>Information </a:t>
            </a:r>
            <a:r>
              <a:rPr lang="en-US" sz="3000" b="1" dirty="0" err="1">
                <a:solidFill>
                  <a:schemeClr val="bg1"/>
                </a:solidFill>
              </a:rPr>
              <a:t>Behaviour</a:t>
            </a:r>
            <a:r>
              <a:rPr lang="en-US" sz="3000" b="1" dirty="0">
                <a:solidFill>
                  <a:schemeClr val="bg1"/>
                </a:solidFill>
              </a:rPr>
              <a:t> Research Methods:</a:t>
            </a:r>
            <a:br>
              <a:rPr lang="en-US" sz="3000" b="1" dirty="0">
                <a:solidFill>
                  <a:schemeClr val="bg1"/>
                </a:solidFill>
              </a:rPr>
            </a:br>
            <a:r>
              <a:rPr lang="en-US" sz="2000" b="1" i="1" dirty="0">
                <a:solidFill>
                  <a:schemeClr val="bg1"/>
                </a:solidFill>
              </a:rPr>
              <a:t>JASIST, Information Research 2012-2013</a:t>
            </a:r>
            <a:br>
              <a:rPr lang="en-US" sz="2000" b="1" i="1" dirty="0">
                <a:solidFill>
                  <a:schemeClr val="bg1"/>
                </a:solidFill>
              </a:rPr>
            </a:br>
            <a:r>
              <a:rPr lang="en-US" sz="2000" b="1" i="1" dirty="0">
                <a:solidFill>
                  <a:schemeClr val="bg1"/>
                </a:solidFill>
              </a:rPr>
              <a:t>JDOC, </a:t>
            </a:r>
            <a:r>
              <a:rPr lang="en-US" sz="2000" b="1" i="1" dirty="0" err="1">
                <a:solidFill>
                  <a:schemeClr val="bg1"/>
                </a:solidFill>
              </a:rPr>
              <a:t>iConference</a:t>
            </a:r>
            <a:r>
              <a:rPr lang="en-US" sz="2000" b="1" i="1" dirty="0">
                <a:solidFill>
                  <a:schemeClr val="bg1"/>
                </a:solidFill>
              </a:rPr>
              <a:t> Proceedings 2013-2014</a:t>
            </a:r>
            <a:endParaRPr lang="en-US" sz="2000" dirty="0"/>
          </a:p>
        </p:txBody>
      </p:sp>
    </p:spTree>
    <p:extLst>
      <p:ext uri="{BB962C8B-B14F-4D97-AF65-F5344CB8AC3E}">
        <p14:creationId xmlns:p14="http://schemas.microsoft.com/office/powerpoint/2010/main" val="2917140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D44CEE-583A-4421-B4D1-4721A71C0C5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5014"/>
            <a:ext cx="9144000" cy="4723397"/>
          </a:xfrm>
          <a:prstGeom prst="rect">
            <a:avLst/>
          </a:prstGeom>
        </p:spPr>
      </p:pic>
      <p:sp>
        <p:nvSpPr>
          <p:cNvPr id="8" name="Rectangle 7">
            <a:extLst>
              <a:ext uri="{FF2B5EF4-FFF2-40B4-BE49-F238E27FC236}">
                <a16:creationId xmlns:a16="http://schemas.microsoft.com/office/drawing/2014/main" id="{DEF0A76B-633F-478B-BA47-4A61B61040F3}"/>
              </a:ext>
            </a:extLst>
          </p:cNvPr>
          <p:cNvSpPr/>
          <p:nvPr/>
        </p:nvSpPr>
        <p:spPr>
          <a:xfrm>
            <a:off x="3742043" y="4516297"/>
            <a:ext cx="5476352" cy="230832"/>
          </a:xfrm>
          <a:prstGeom prst="rect">
            <a:avLst/>
          </a:prstGeom>
          <a:noFill/>
        </p:spPr>
        <p:txBody>
          <a:bodyPr wrap="square">
            <a:spAutoFit/>
          </a:bodyPr>
          <a:lstStyle/>
          <a:p>
            <a:r>
              <a:rPr lang="en-US" sz="900" b="1" dirty="0">
                <a:solidFill>
                  <a:schemeClr val="bg1"/>
                </a:solidFill>
              </a:rPr>
              <a:t>Image: https://www.flickr.com/photos/ikhlasulamal/4538617347 by </a:t>
            </a:r>
            <a:r>
              <a:rPr lang="en-US" sz="900" b="1" dirty="0" err="1">
                <a:solidFill>
                  <a:schemeClr val="bg1"/>
                </a:solidFill>
              </a:rPr>
              <a:t>Ikhlasul</a:t>
            </a:r>
            <a:r>
              <a:rPr lang="en-US" sz="900" b="1" dirty="0">
                <a:solidFill>
                  <a:schemeClr val="bg1"/>
                </a:solidFill>
              </a:rPr>
              <a:t> Amal / CC BY-NC 2.0</a:t>
            </a:r>
          </a:p>
        </p:txBody>
      </p:sp>
      <p:sp>
        <p:nvSpPr>
          <p:cNvPr id="2" name="Text Placeholder 1">
            <a:extLst>
              <a:ext uri="{FF2B5EF4-FFF2-40B4-BE49-F238E27FC236}">
                <a16:creationId xmlns:a16="http://schemas.microsoft.com/office/drawing/2014/main" id="{FC5E67F1-F77E-43E9-AE82-74025154F57F}"/>
              </a:ext>
            </a:extLst>
          </p:cNvPr>
          <p:cNvSpPr>
            <a:spLocks noGrp="1"/>
          </p:cNvSpPr>
          <p:nvPr>
            <p:ph type="body" sz="quarter" idx="13"/>
          </p:nvPr>
        </p:nvSpPr>
        <p:spPr>
          <a:xfrm>
            <a:off x="0" y="17014"/>
            <a:ext cx="8049126" cy="1184112"/>
          </a:xfrm>
          <a:solidFill>
            <a:schemeClr val="tx1">
              <a:alpha val="55000"/>
            </a:schemeClr>
          </a:solidFill>
        </p:spPr>
        <p:txBody>
          <a:bodyPr/>
          <a:lstStyle/>
          <a:p>
            <a:pPr lvl="0">
              <a:spcBef>
                <a:spcPts val="0"/>
              </a:spcBef>
            </a:pPr>
            <a:r>
              <a:rPr lang="en-US" sz="3000" dirty="0">
                <a:solidFill>
                  <a:prstClr val="white"/>
                </a:solidFill>
              </a:rPr>
              <a:t>Information </a:t>
            </a:r>
            <a:r>
              <a:rPr lang="en-US" sz="3000" dirty="0" err="1">
                <a:solidFill>
                  <a:prstClr val="white"/>
                </a:solidFill>
              </a:rPr>
              <a:t>Behaviour</a:t>
            </a:r>
            <a:r>
              <a:rPr lang="en-US" sz="3000" dirty="0">
                <a:solidFill>
                  <a:prstClr val="white"/>
                </a:solidFill>
              </a:rPr>
              <a:t> Research Methods:</a:t>
            </a:r>
            <a:br>
              <a:rPr lang="en-US" sz="3000" dirty="0">
                <a:solidFill>
                  <a:prstClr val="white"/>
                </a:solidFill>
              </a:rPr>
            </a:br>
            <a:r>
              <a:rPr lang="en-US" sz="2000" i="1" dirty="0">
                <a:solidFill>
                  <a:prstClr val="white"/>
                </a:solidFill>
              </a:rPr>
              <a:t>JASIST, Information Research 2012-2013</a:t>
            </a:r>
            <a:br>
              <a:rPr lang="en-US" sz="2000" i="1" dirty="0">
                <a:solidFill>
                  <a:prstClr val="white"/>
                </a:solidFill>
              </a:rPr>
            </a:br>
            <a:r>
              <a:rPr lang="en-US" sz="2000" i="1" dirty="0">
                <a:solidFill>
                  <a:prstClr val="white"/>
                </a:solidFill>
              </a:rPr>
              <a:t>JDOC, </a:t>
            </a:r>
            <a:r>
              <a:rPr lang="en-US" sz="2000" i="1" dirty="0" err="1">
                <a:solidFill>
                  <a:prstClr val="white"/>
                </a:solidFill>
              </a:rPr>
              <a:t>iConference</a:t>
            </a:r>
            <a:r>
              <a:rPr lang="en-US" sz="2000" i="1" dirty="0">
                <a:solidFill>
                  <a:prstClr val="white"/>
                </a:solidFill>
              </a:rPr>
              <a:t> Proceedings 2013-2014</a:t>
            </a:r>
            <a:endParaRPr lang="en-US" sz="2000" b="0" dirty="0">
              <a:solidFill>
                <a:srgbClr val="000000"/>
              </a:solidFill>
            </a:endParaRPr>
          </a:p>
          <a:p>
            <a:endParaRPr lang="en-US" dirty="0"/>
          </a:p>
        </p:txBody>
      </p:sp>
      <p:sp>
        <p:nvSpPr>
          <p:cNvPr id="3" name="Text Placeholder 2">
            <a:extLst>
              <a:ext uri="{FF2B5EF4-FFF2-40B4-BE49-F238E27FC236}">
                <a16:creationId xmlns:a16="http://schemas.microsoft.com/office/drawing/2014/main" id="{0D1C7626-9370-496F-81B0-1A7F91CA36F3}"/>
              </a:ext>
            </a:extLst>
          </p:cNvPr>
          <p:cNvSpPr>
            <a:spLocks noGrp="1"/>
          </p:cNvSpPr>
          <p:nvPr>
            <p:ph type="body" sz="quarter" idx="12"/>
          </p:nvPr>
        </p:nvSpPr>
        <p:spPr>
          <a:xfrm>
            <a:off x="0" y="1286408"/>
            <a:ext cx="5769429" cy="3163324"/>
          </a:xfrm>
          <a:solidFill>
            <a:schemeClr val="tx1">
              <a:alpha val="55000"/>
            </a:schemeClr>
          </a:solidFill>
        </p:spPr>
        <p:txBody>
          <a:bodyPr/>
          <a:lstStyle/>
          <a:p>
            <a:r>
              <a:rPr lang="en-US" b="1" dirty="0">
                <a:solidFill>
                  <a:schemeClr val="bg1"/>
                </a:solidFill>
              </a:rPr>
              <a:t>Methods used less than five times:</a:t>
            </a:r>
          </a:p>
          <a:p>
            <a:pPr lvl="1">
              <a:buFont typeface="Arial" panose="020B0604020202020204" pitchFamily="34" charset="0"/>
              <a:buChar char="•"/>
            </a:pPr>
            <a:r>
              <a:rPr lang="en-US" sz="2400" b="1" dirty="0">
                <a:solidFill>
                  <a:schemeClr val="bg1"/>
                </a:solidFill>
              </a:rPr>
              <a:t>Delphi studies (Poirier &amp; Robinson, 2014)</a:t>
            </a:r>
          </a:p>
          <a:p>
            <a:pPr lvl="1">
              <a:buFont typeface="Arial" panose="020B0604020202020204" pitchFamily="34" charset="0"/>
              <a:buChar char="•"/>
            </a:pPr>
            <a:r>
              <a:rPr lang="en-US" sz="2400" b="1" dirty="0">
                <a:solidFill>
                  <a:schemeClr val="bg1"/>
                </a:solidFill>
              </a:rPr>
              <a:t>Eye-tracking (e.g. </a:t>
            </a:r>
            <a:r>
              <a:rPr lang="en-US" sz="2400" b="1" dirty="0" err="1">
                <a:solidFill>
                  <a:schemeClr val="bg1"/>
                </a:solidFill>
              </a:rPr>
              <a:t>Balatsoukas</a:t>
            </a:r>
            <a:r>
              <a:rPr lang="en-US" sz="2400" b="1" dirty="0">
                <a:solidFill>
                  <a:schemeClr val="bg1"/>
                </a:solidFill>
              </a:rPr>
              <a:t> &amp; Ruthven, 2012; </a:t>
            </a:r>
            <a:r>
              <a:rPr lang="en-US" sz="2400" b="1" dirty="0" err="1">
                <a:solidFill>
                  <a:schemeClr val="bg1"/>
                </a:solidFill>
              </a:rPr>
              <a:t>Wildemuth</a:t>
            </a:r>
            <a:r>
              <a:rPr lang="en-US" sz="2400" b="1" dirty="0">
                <a:solidFill>
                  <a:schemeClr val="bg1"/>
                </a:solidFill>
              </a:rPr>
              <a:t>, 2009)</a:t>
            </a:r>
          </a:p>
          <a:p>
            <a:pPr lvl="1">
              <a:buFont typeface="Arial" panose="020B0604020202020204" pitchFamily="34" charset="0"/>
              <a:buChar char="•"/>
            </a:pPr>
            <a:r>
              <a:rPr lang="nn-NO" sz="2400" b="1" dirty="0">
                <a:solidFill>
                  <a:schemeClr val="bg1"/>
                </a:solidFill>
              </a:rPr>
              <a:t>Log file analysis (Jiang, 2014)</a:t>
            </a:r>
          </a:p>
          <a:p>
            <a:pPr lvl="1">
              <a:buFont typeface="Arial" panose="020B0604020202020204" pitchFamily="34" charset="0"/>
              <a:buChar char="•"/>
            </a:pPr>
            <a:r>
              <a:rPr lang="en-US" sz="2400" b="1" dirty="0">
                <a:solidFill>
                  <a:schemeClr val="bg1"/>
                </a:solidFill>
              </a:rPr>
              <a:t>Participatory designs</a:t>
            </a:r>
          </a:p>
        </p:txBody>
      </p:sp>
      <p:sp>
        <p:nvSpPr>
          <p:cNvPr id="4" name="Slide Number Placeholder 3">
            <a:extLst>
              <a:ext uri="{FF2B5EF4-FFF2-40B4-BE49-F238E27FC236}">
                <a16:creationId xmlns:a16="http://schemas.microsoft.com/office/drawing/2014/main" id="{87C24D53-68AC-4604-9807-0672E4617FDF}"/>
              </a:ext>
            </a:extLst>
          </p:cNvPr>
          <p:cNvSpPr txBox="1">
            <a:spLocks/>
          </p:cNvSpPr>
          <p:nvPr/>
        </p:nvSpPr>
        <p:spPr>
          <a:xfrm>
            <a:off x="3677539" y="4261170"/>
            <a:ext cx="1943100" cy="273844"/>
          </a:xfrm>
          <a:prstGeom prst="rect">
            <a:avLst/>
          </a:prstGeom>
        </p:spPr>
        <p:txBody>
          <a:bodyPr vert="horz" lIns="68580" tIns="34290" rIns="68580" bIns="34290" rtlCol="0" anchor="ctr"/>
          <a:lstStyle>
            <a:defPPr>
              <a:defRPr lang="en-US"/>
            </a:defPPr>
            <a:lvl1pPr marL="0" algn="r" defTabSz="914400" rtl="0" eaLnBrk="1" latinLnBrk="0" hangingPunct="1">
              <a:defRPr sz="1000" kern="1200">
                <a:solidFill>
                  <a:srgbClr val="646464"/>
                </a:solidFill>
                <a:latin typeface="+mj-lt"/>
                <a:ea typeface="Open Sans" pitchFamily="34" charset="0"/>
                <a:cs typeface="Open Sans"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bg1"/>
                </a:solidFill>
              </a:rPr>
              <a:t>(</a:t>
            </a:r>
            <a:r>
              <a:rPr lang="en-US" sz="1200" b="1" dirty="0" err="1">
                <a:solidFill>
                  <a:schemeClr val="bg1"/>
                </a:solidFill>
              </a:rPr>
              <a:t>Greifeneder</a:t>
            </a:r>
            <a:r>
              <a:rPr lang="en-US" sz="1200" b="1" dirty="0">
                <a:solidFill>
                  <a:schemeClr val="bg1"/>
                </a:solidFill>
              </a:rPr>
              <a:t>, 2014)</a:t>
            </a:r>
          </a:p>
        </p:txBody>
      </p:sp>
    </p:spTree>
    <p:extLst>
      <p:ext uri="{BB962C8B-B14F-4D97-AF65-F5344CB8AC3E}">
        <p14:creationId xmlns:p14="http://schemas.microsoft.com/office/powerpoint/2010/main" val="3506634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96E28E-1510-43F7-8972-3C87135204A3}"/>
              </a:ext>
            </a:extLst>
          </p:cNvPr>
          <p:cNvPicPr>
            <a:picLocks noChangeAspect="1"/>
          </p:cNvPicPr>
          <p:nvPr/>
        </p:nvPicPr>
        <p:blipFill rotWithShape="1">
          <a:blip r:embed="rId3"/>
          <a:srcRect t="1959" b="20338"/>
          <a:stretch/>
        </p:blipFill>
        <p:spPr>
          <a:xfrm>
            <a:off x="0" y="-1"/>
            <a:ext cx="9144000" cy="4729407"/>
          </a:xfrm>
          <a:prstGeom prst="rect">
            <a:avLst/>
          </a:prstGeom>
        </p:spPr>
      </p:pic>
      <p:sp>
        <p:nvSpPr>
          <p:cNvPr id="10" name="TextBox 9">
            <a:extLst>
              <a:ext uri="{FF2B5EF4-FFF2-40B4-BE49-F238E27FC236}">
                <a16:creationId xmlns:a16="http://schemas.microsoft.com/office/drawing/2014/main" id="{1BA108C7-F6C7-4A03-B40F-D6490E071BFD}"/>
              </a:ext>
            </a:extLst>
          </p:cNvPr>
          <p:cNvSpPr txBox="1"/>
          <p:nvPr/>
        </p:nvSpPr>
        <p:spPr>
          <a:xfrm>
            <a:off x="1" y="1493285"/>
            <a:ext cx="5255287" cy="2516008"/>
          </a:xfrm>
          <a:prstGeom prst="rect">
            <a:avLst/>
          </a:prstGeom>
          <a:solidFill>
            <a:schemeClr val="tx1">
              <a:alpha val="25000"/>
            </a:schemeClr>
          </a:solidFill>
        </p:spPr>
        <p:txBody>
          <a:bodyPr wrap="square" rtlCol="0">
            <a:noAutofit/>
          </a:bodyPr>
          <a:lstStyle/>
          <a:p>
            <a:pPr marL="342900" lvl="0" indent="-342900">
              <a:spcBef>
                <a:spcPct val="20000"/>
              </a:spcBef>
              <a:buFont typeface="Arial"/>
              <a:buChar char="•"/>
            </a:pPr>
            <a:r>
              <a:rPr lang="en-US" sz="2400" b="1" dirty="0">
                <a:solidFill>
                  <a:prstClr val="white"/>
                </a:solidFill>
              </a:rPr>
              <a:t>Mixed Methods, 45%</a:t>
            </a:r>
          </a:p>
          <a:p>
            <a:pPr marL="800100" lvl="1" indent="-342900">
              <a:spcBef>
                <a:spcPct val="20000"/>
              </a:spcBef>
              <a:buFont typeface="Arial" panose="020B0604020202020204" pitchFamily="34" charset="0"/>
              <a:buChar char="•"/>
            </a:pPr>
            <a:r>
              <a:rPr lang="en-US" sz="2400" b="1" dirty="0">
                <a:solidFill>
                  <a:prstClr val="white"/>
                </a:solidFill>
              </a:rPr>
              <a:t>More than two methods, 7%</a:t>
            </a:r>
          </a:p>
          <a:p>
            <a:pPr marL="800100" lvl="1" indent="-342900">
              <a:spcBef>
                <a:spcPct val="20000"/>
              </a:spcBef>
              <a:buFont typeface="Arial" panose="020B0604020202020204" pitchFamily="34" charset="0"/>
              <a:buChar char="•"/>
            </a:pPr>
            <a:r>
              <a:rPr lang="en-US" sz="2400" b="1" dirty="0">
                <a:solidFill>
                  <a:prstClr val="white"/>
                </a:solidFill>
              </a:rPr>
              <a:t>Qualitative-Qualitative, 69%</a:t>
            </a:r>
          </a:p>
          <a:p>
            <a:pPr marL="800100" lvl="1" indent="-342900">
              <a:spcBef>
                <a:spcPct val="20000"/>
              </a:spcBef>
              <a:buFont typeface="Arial" panose="020B0604020202020204" pitchFamily="34" charset="0"/>
              <a:buChar char="•"/>
            </a:pPr>
            <a:r>
              <a:rPr lang="en-US" sz="2400" b="1" dirty="0">
                <a:solidFill>
                  <a:prstClr val="white"/>
                </a:solidFill>
              </a:rPr>
              <a:t>Quantitative-Qualitative, 31%</a:t>
            </a:r>
          </a:p>
          <a:p>
            <a:pPr marL="800100" lvl="1" indent="-342900">
              <a:spcBef>
                <a:spcPct val="20000"/>
              </a:spcBef>
              <a:buFont typeface="Arial" panose="020B0604020202020204" pitchFamily="34" charset="0"/>
              <a:buChar char="•"/>
            </a:pPr>
            <a:r>
              <a:rPr lang="en-US" sz="2400" b="1" dirty="0">
                <a:solidFill>
                  <a:prstClr val="white"/>
                </a:solidFill>
              </a:rPr>
              <a:t>Quantitative-Quantitative, 0%</a:t>
            </a:r>
          </a:p>
        </p:txBody>
      </p:sp>
      <p:sp>
        <p:nvSpPr>
          <p:cNvPr id="7" name="Slide Number Placeholder 3"/>
          <p:cNvSpPr txBox="1">
            <a:spLocks/>
          </p:cNvSpPr>
          <p:nvPr/>
        </p:nvSpPr>
        <p:spPr>
          <a:xfrm>
            <a:off x="3213327" y="3735449"/>
            <a:ext cx="1943100" cy="273844"/>
          </a:xfrm>
          <a:prstGeom prst="rect">
            <a:avLst/>
          </a:prstGeom>
        </p:spPr>
        <p:txBody>
          <a:bodyPr vert="horz" lIns="68580" tIns="34290" rIns="68580" bIns="34290" rtlCol="0" anchor="ctr"/>
          <a:lstStyle>
            <a:defPPr>
              <a:defRPr lang="en-US"/>
            </a:defPPr>
            <a:lvl1pPr marL="0" algn="r" defTabSz="914400" rtl="0" eaLnBrk="1" latinLnBrk="0" hangingPunct="1">
              <a:defRPr sz="1000" kern="1200">
                <a:solidFill>
                  <a:srgbClr val="646464"/>
                </a:solidFill>
                <a:latin typeface="+mj-lt"/>
                <a:ea typeface="Open Sans" pitchFamily="34" charset="0"/>
                <a:cs typeface="Open Sans"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bg1"/>
                </a:solidFill>
              </a:rPr>
              <a:t>(</a:t>
            </a:r>
            <a:r>
              <a:rPr lang="en-US" sz="1200" b="1" dirty="0" err="1">
                <a:solidFill>
                  <a:schemeClr val="bg1"/>
                </a:solidFill>
              </a:rPr>
              <a:t>Greifeneder</a:t>
            </a:r>
            <a:r>
              <a:rPr lang="en-US" sz="1200" b="1" dirty="0">
                <a:solidFill>
                  <a:schemeClr val="bg1"/>
                </a:solidFill>
              </a:rPr>
              <a:t>, 2014)</a:t>
            </a:r>
          </a:p>
        </p:txBody>
      </p:sp>
      <p:sp>
        <p:nvSpPr>
          <p:cNvPr id="8" name="Rectangle 7">
            <a:extLst>
              <a:ext uri="{FF2B5EF4-FFF2-40B4-BE49-F238E27FC236}">
                <a16:creationId xmlns:a16="http://schemas.microsoft.com/office/drawing/2014/main" id="{DFC4D34C-9E7C-4DBD-A532-A1D68F1500E0}"/>
              </a:ext>
            </a:extLst>
          </p:cNvPr>
          <p:cNvSpPr/>
          <p:nvPr/>
        </p:nvSpPr>
        <p:spPr>
          <a:xfrm>
            <a:off x="4486275" y="4487174"/>
            <a:ext cx="4572000" cy="215444"/>
          </a:xfrm>
          <a:prstGeom prst="rect">
            <a:avLst/>
          </a:prstGeom>
        </p:spPr>
        <p:txBody>
          <a:bodyPr>
            <a:spAutoFit/>
          </a:bodyPr>
          <a:lstStyle/>
          <a:p>
            <a:pPr algn="r"/>
            <a:r>
              <a:rPr lang="en-US" sz="800" b="1" dirty="0">
                <a:solidFill>
                  <a:schemeClr val="bg1"/>
                </a:solidFill>
                <a:latin typeface="Arial" panose="020B0604020202020204" pitchFamily="34" charset="0"/>
                <a:cs typeface="Arial" panose="020B0604020202020204" pitchFamily="34" charset="0"/>
              </a:rPr>
              <a:t>Image: https://www.flickr.com/photos/viatorci/3176779507 by David </a:t>
            </a:r>
            <a:r>
              <a:rPr lang="en-US" sz="800" b="1" dirty="0" err="1">
                <a:solidFill>
                  <a:schemeClr val="bg1"/>
                </a:solidFill>
                <a:latin typeface="Arial" panose="020B0604020202020204" pitchFamily="34" charset="0"/>
                <a:cs typeface="Arial" panose="020B0604020202020204" pitchFamily="34" charset="0"/>
              </a:rPr>
              <a:t>Torcivia</a:t>
            </a:r>
            <a:r>
              <a:rPr lang="en-US" sz="800" b="1" dirty="0">
                <a:solidFill>
                  <a:schemeClr val="bg1"/>
                </a:solidFill>
                <a:latin typeface="Arial" panose="020B0604020202020204" pitchFamily="34" charset="0"/>
                <a:cs typeface="Arial" panose="020B0604020202020204" pitchFamily="34" charset="0"/>
              </a:rPr>
              <a:t> / CC BY 2.0</a:t>
            </a:r>
          </a:p>
        </p:txBody>
      </p:sp>
      <p:sp>
        <p:nvSpPr>
          <p:cNvPr id="9" name="TextBox 8">
            <a:extLst>
              <a:ext uri="{FF2B5EF4-FFF2-40B4-BE49-F238E27FC236}">
                <a16:creationId xmlns:a16="http://schemas.microsoft.com/office/drawing/2014/main" id="{C13357BF-7E35-4EB8-8FE3-EC4130A04FE1}"/>
              </a:ext>
            </a:extLst>
          </p:cNvPr>
          <p:cNvSpPr txBox="1"/>
          <p:nvPr/>
        </p:nvSpPr>
        <p:spPr>
          <a:xfrm>
            <a:off x="1" y="161866"/>
            <a:ext cx="8373978" cy="1173639"/>
          </a:xfrm>
          <a:prstGeom prst="rect">
            <a:avLst/>
          </a:prstGeom>
          <a:solidFill>
            <a:schemeClr val="tx1">
              <a:alpha val="25000"/>
            </a:schemeClr>
          </a:solidFill>
        </p:spPr>
        <p:txBody>
          <a:bodyPr wrap="square" rtlCol="0">
            <a:spAutoFit/>
          </a:bodyPr>
          <a:lstStyle/>
          <a:p>
            <a:r>
              <a:rPr lang="en-US" sz="3000" b="1" dirty="0">
                <a:solidFill>
                  <a:schemeClr val="bg1"/>
                </a:solidFill>
              </a:rPr>
              <a:t>Information </a:t>
            </a:r>
            <a:r>
              <a:rPr lang="en-US" sz="3000" b="1" dirty="0" err="1">
                <a:solidFill>
                  <a:schemeClr val="bg1"/>
                </a:solidFill>
              </a:rPr>
              <a:t>Behaviour</a:t>
            </a:r>
            <a:r>
              <a:rPr lang="en-US" sz="3000" b="1" dirty="0">
                <a:solidFill>
                  <a:schemeClr val="bg1"/>
                </a:solidFill>
              </a:rPr>
              <a:t> Research Methods:</a:t>
            </a:r>
            <a:br>
              <a:rPr lang="en-US" sz="3000" b="1" dirty="0">
                <a:solidFill>
                  <a:schemeClr val="bg1"/>
                </a:solidFill>
              </a:rPr>
            </a:br>
            <a:r>
              <a:rPr lang="en-US" sz="2000" b="1" i="1" dirty="0">
                <a:solidFill>
                  <a:schemeClr val="bg1"/>
                </a:solidFill>
              </a:rPr>
              <a:t>JASIST, Information Research 2012-2013</a:t>
            </a:r>
            <a:br>
              <a:rPr lang="en-US" sz="2000" b="1" i="1" dirty="0">
                <a:solidFill>
                  <a:schemeClr val="bg1"/>
                </a:solidFill>
              </a:rPr>
            </a:br>
            <a:r>
              <a:rPr lang="en-US" sz="2000" b="1" i="1" dirty="0">
                <a:solidFill>
                  <a:schemeClr val="bg1"/>
                </a:solidFill>
              </a:rPr>
              <a:t>JDOC, </a:t>
            </a:r>
            <a:r>
              <a:rPr lang="en-US" sz="2000" b="1" i="1" dirty="0" err="1">
                <a:solidFill>
                  <a:schemeClr val="bg1"/>
                </a:solidFill>
              </a:rPr>
              <a:t>iConference</a:t>
            </a:r>
            <a:r>
              <a:rPr lang="en-US" sz="2000" b="1" i="1" dirty="0">
                <a:solidFill>
                  <a:schemeClr val="bg1"/>
                </a:solidFill>
              </a:rPr>
              <a:t> Proceedings 2013-2014</a:t>
            </a:r>
            <a:endParaRPr lang="en-US" sz="2000" dirty="0"/>
          </a:p>
        </p:txBody>
      </p:sp>
    </p:spTree>
    <p:extLst>
      <p:ext uri="{BB962C8B-B14F-4D97-AF65-F5344CB8AC3E}">
        <p14:creationId xmlns:p14="http://schemas.microsoft.com/office/powerpoint/2010/main" val="2513327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5261" y="831062"/>
            <a:ext cx="8174038" cy="1200329"/>
          </a:xfrm>
        </p:spPr>
        <p:txBody>
          <a:bodyPr/>
          <a:lstStyle/>
          <a:p>
            <a:r>
              <a:rPr lang="en-US" dirty="0"/>
              <a:t>Challenges and Opportunities</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53319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14A683-8B34-426D-BCFB-95EE4B8D3ADE}"/>
              </a:ext>
            </a:extLst>
          </p:cNvPr>
          <p:cNvPicPr>
            <a:picLocks noChangeAspect="1"/>
          </p:cNvPicPr>
          <p:nvPr/>
        </p:nvPicPr>
        <p:blipFill rotWithShape="1">
          <a:blip r:embed="rId3"/>
          <a:srcRect t="24805" b="16534"/>
          <a:stretch/>
        </p:blipFill>
        <p:spPr>
          <a:xfrm>
            <a:off x="0" y="0"/>
            <a:ext cx="9144000" cy="4693500"/>
          </a:xfrm>
          <a:prstGeom prst="rect">
            <a:avLst/>
          </a:prstGeom>
        </p:spPr>
      </p:pic>
      <p:sp>
        <p:nvSpPr>
          <p:cNvPr id="7" name="Text Placeholder 1">
            <a:extLst>
              <a:ext uri="{FF2B5EF4-FFF2-40B4-BE49-F238E27FC236}">
                <a16:creationId xmlns:a16="http://schemas.microsoft.com/office/drawing/2014/main" id="{CD11F7A0-9B6E-4118-8F31-512EC76095E4}"/>
              </a:ext>
            </a:extLst>
          </p:cNvPr>
          <p:cNvSpPr txBox="1">
            <a:spLocks/>
          </p:cNvSpPr>
          <p:nvPr/>
        </p:nvSpPr>
        <p:spPr>
          <a:xfrm>
            <a:off x="0" y="920066"/>
            <a:ext cx="4038600" cy="3303367"/>
          </a:xfrm>
          <a:prstGeom prst="rect">
            <a:avLst/>
          </a:prstGeom>
          <a:solidFill>
            <a:schemeClr val="tx1">
              <a:alpha val="65000"/>
            </a:schemeClr>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100" b="1" dirty="0">
                <a:solidFill>
                  <a:schemeClr val="bg1"/>
                </a:solidFill>
              </a:rPr>
              <a:t>Reduced funding opportunities</a:t>
            </a:r>
          </a:p>
          <a:p>
            <a:r>
              <a:rPr lang="en-US" altLang="en-US" sz="2100" b="1" dirty="0">
                <a:solidFill>
                  <a:schemeClr val="bg1"/>
                </a:solidFill>
              </a:rPr>
              <a:t>Scholarly value</a:t>
            </a:r>
          </a:p>
          <a:p>
            <a:r>
              <a:rPr lang="en-US" altLang="en-US" sz="2100" b="1" dirty="0">
                <a:solidFill>
                  <a:schemeClr val="bg1"/>
                </a:solidFill>
              </a:rPr>
              <a:t>Practical implications</a:t>
            </a:r>
          </a:p>
          <a:p>
            <a:r>
              <a:rPr lang="en-US" altLang="en-US" sz="2100" b="1" dirty="0">
                <a:solidFill>
                  <a:schemeClr val="bg1"/>
                </a:solidFill>
              </a:rPr>
              <a:t>Weak relationships with other disciplines</a:t>
            </a:r>
          </a:p>
          <a:p>
            <a:r>
              <a:rPr lang="en-US" altLang="en-US" sz="2100" b="1" dirty="0">
                <a:solidFill>
                  <a:schemeClr val="bg1"/>
                </a:solidFill>
              </a:rPr>
              <a:t>Limited communication of research &amp; outputs</a:t>
            </a:r>
          </a:p>
          <a:p>
            <a:r>
              <a:rPr lang="en-US" altLang="en-US" sz="2100" b="1" dirty="0">
                <a:solidFill>
                  <a:schemeClr val="bg1"/>
                </a:solidFill>
              </a:rPr>
              <a:t>Inconsistent quality</a:t>
            </a:r>
          </a:p>
        </p:txBody>
      </p:sp>
      <p:sp>
        <p:nvSpPr>
          <p:cNvPr id="8" name="Rectangle 3">
            <a:extLst>
              <a:ext uri="{FF2B5EF4-FFF2-40B4-BE49-F238E27FC236}">
                <a16:creationId xmlns:a16="http://schemas.microsoft.com/office/drawing/2014/main" id="{AA322372-CEA7-473F-9AA2-E8400561F8D6}"/>
              </a:ext>
            </a:extLst>
          </p:cNvPr>
          <p:cNvSpPr txBox="1">
            <a:spLocks noChangeArrowheads="1"/>
          </p:cNvSpPr>
          <p:nvPr/>
        </p:nvSpPr>
        <p:spPr>
          <a:xfrm>
            <a:off x="0" y="126834"/>
            <a:ext cx="6972300" cy="646331"/>
          </a:xfrm>
          <a:prstGeom prst="rect">
            <a:avLst/>
          </a:prstGeom>
          <a:solidFill>
            <a:schemeClr val="tx1">
              <a:alpha val="65000"/>
            </a:schemeClr>
          </a:solidFill>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en-US" sz="3000" b="1" dirty="0">
                <a:solidFill>
                  <a:schemeClr val="bg1"/>
                </a:solidFill>
              </a:rPr>
              <a:t>Challenges: Research Environment</a:t>
            </a:r>
          </a:p>
        </p:txBody>
      </p:sp>
      <p:sp>
        <p:nvSpPr>
          <p:cNvPr id="9" name="Rectangle 8">
            <a:extLst>
              <a:ext uri="{FF2B5EF4-FFF2-40B4-BE49-F238E27FC236}">
                <a16:creationId xmlns:a16="http://schemas.microsoft.com/office/drawing/2014/main" id="{7B956C74-CC3B-4C1F-B405-D170E83C9707}"/>
              </a:ext>
            </a:extLst>
          </p:cNvPr>
          <p:cNvSpPr/>
          <p:nvPr/>
        </p:nvSpPr>
        <p:spPr>
          <a:xfrm>
            <a:off x="3276599" y="4476552"/>
            <a:ext cx="5867401" cy="230832"/>
          </a:xfrm>
          <a:prstGeom prst="rect">
            <a:avLst/>
          </a:prstGeom>
        </p:spPr>
        <p:txBody>
          <a:bodyPr wrap="square">
            <a:spAutoFit/>
          </a:bodyPr>
          <a:lstStyle/>
          <a:p>
            <a:pPr algn="r"/>
            <a:r>
              <a:rPr lang="en-US" sz="900" b="1" dirty="0"/>
              <a:t>Image: https://www.flickr.com/photos/76657755@N04/7027604401/ by Tax Credits / CC BY 2.0</a:t>
            </a:r>
          </a:p>
        </p:txBody>
      </p:sp>
    </p:spTree>
    <p:extLst>
      <p:ext uri="{BB962C8B-B14F-4D97-AF65-F5344CB8AC3E}">
        <p14:creationId xmlns:p14="http://schemas.microsoft.com/office/powerpoint/2010/main" val="3754905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A9BDC0-158B-4D3A-BEBD-A9B67272EE04}"/>
              </a:ext>
            </a:extLst>
          </p:cNvPr>
          <p:cNvPicPr>
            <a:picLocks noChangeAspect="1"/>
          </p:cNvPicPr>
          <p:nvPr/>
        </p:nvPicPr>
        <p:blipFill rotWithShape="1">
          <a:blip r:embed="rId3"/>
          <a:srcRect r="19846"/>
          <a:stretch/>
        </p:blipFill>
        <p:spPr>
          <a:xfrm>
            <a:off x="-1" y="-1"/>
            <a:ext cx="9144001" cy="4695825"/>
          </a:xfrm>
          <a:prstGeom prst="rect">
            <a:avLst/>
          </a:prstGeom>
        </p:spPr>
      </p:pic>
      <p:sp>
        <p:nvSpPr>
          <p:cNvPr id="4" name="Text Placeholder 3">
            <a:extLst>
              <a:ext uri="{FF2B5EF4-FFF2-40B4-BE49-F238E27FC236}">
                <a16:creationId xmlns:a16="http://schemas.microsoft.com/office/drawing/2014/main" id="{6B32F570-1362-48A6-AE72-A65E672767EA}"/>
              </a:ext>
            </a:extLst>
          </p:cNvPr>
          <p:cNvSpPr>
            <a:spLocks noGrp="1"/>
          </p:cNvSpPr>
          <p:nvPr>
            <p:ph type="body" sz="quarter" idx="13"/>
          </p:nvPr>
        </p:nvSpPr>
        <p:spPr>
          <a:xfrm>
            <a:off x="0" y="104455"/>
            <a:ext cx="8439148" cy="686442"/>
          </a:xfrm>
          <a:prstGeom prst="rect">
            <a:avLst/>
          </a:prstGeom>
          <a:solidFill>
            <a:schemeClr val="tx1">
              <a:alpha val="60000"/>
            </a:schemeClr>
          </a:solidFill>
        </p:spPr>
        <p:txBody>
          <a:bodyPr/>
          <a:lstStyle/>
          <a:p>
            <a:r>
              <a:rPr lang="en-US" dirty="0">
                <a:solidFill>
                  <a:schemeClr val="bg1"/>
                </a:solidFill>
              </a:rPr>
              <a:t>Challenges: Research Environment</a:t>
            </a:r>
            <a:endParaRPr lang="en-US" dirty="0"/>
          </a:p>
        </p:txBody>
      </p:sp>
      <p:sp>
        <p:nvSpPr>
          <p:cNvPr id="3" name="Content Placeholder 2"/>
          <p:cNvSpPr>
            <a:spLocks noGrp="1"/>
          </p:cNvSpPr>
          <p:nvPr>
            <p:ph type="body" sz="quarter" idx="12"/>
          </p:nvPr>
        </p:nvSpPr>
        <p:spPr>
          <a:xfrm>
            <a:off x="-2" y="913668"/>
            <a:ext cx="5334000" cy="3392690"/>
          </a:xfrm>
          <a:solidFill>
            <a:schemeClr val="tx1">
              <a:alpha val="60000"/>
            </a:schemeClr>
          </a:solidFill>
        </p:spPr>
        <p:txBody>
          <a:bodyPr/>
          <a:lstStyle/>
          <a:p>
            <a:r>
              <a:rPr lang="en-US" sz="2800" b="1" dirty="0">
                <a:solidFill>
                  <a:schemeClr val="bg1"/>
                </a:solidFill>
              </a:rPr>
              <a:t>Data Collection &amp; Analysis</a:t>
            </a:r>
          </a:p>
          <a:p>
            <a:pPr lvl="1">
              <a:buFont typeface="Arial" panose="020B0604020202020204" pitchFamily="34" charset="0"/>
              <a:buChar char="˗"/>
            </a:pPr>
            <a:r>
              <a:rPr lang="en-US" sz="2400" b="1" dirty="0">
                <a:solidFill>
                  <a:schemeClr val="bg1"/>
                </a:solidFill>
              </a:rPr>
              <a:t>Costs </a:t>
            </a:r>
          </a:p>
          <a:p>
            <a:pPr lvl="1">
              <a:buFont typeface="Arial" panose="020B0604020202020204" pitchFamily="34" charset="0"/>
              <a:buChar char="˗"/>
            </a:pPr>
            <a:r>
              <a:rPr lang="en-US" sz="2400" b="1" dirty="0">
                <a:solidFill>
                  <a:schemeClr val="bg1"/>
                </a:solidFill>
              </a:rPr>
              <a:t>Bias</a:t>
            </a:r>
          </a:p>
          <a:p>
            <a:pPr lvl="1">
              <a:buFont typeface="Arial" panose="020B0604020202020204" pitchFamily="34" charset="0"/>
              <a:buChar char="˗"/>
            </a:pPr>
            <a:r>
              <a:rPr lang="en-US" sz="2400" b="1" dirty="0">
                <a:solidFill>
                  <a:schemeClr val="bg1"/>
                </a:solidFill>
              </a:rPr>
              <a:t>Inaccurate &amp; incomplete</a:t>
            </a:r>
          </a:p>
          <a:p>
            <a:r>
              <a:rPr lang="en-US" sz="2800" b="1" dirty="0">
                <a:solidFill>
                  <a:schemeClr val="bg1"/>
                </a:solidFill>
              </a:rPr>
              <a:t>Sampling</a:t>
            </a:r>
          </a:p>
          <a:p>
            <a:r>
              <a:rPr lang="en-US" sz="2800" b="1" dirty="0">
                <a:solidFill>
                  <a:schemeClr val="bg1"/>
                </a:solidFill>
              </a:rPr>
              <a:t>Massive amounts of data</a:t>
            </a:r>
          </a:p>
          <a:p>
            <a:r>
              <a:rPr lang="en-US" sz="2800" b="1" dirty="0">
                <a:solidFill>
                  <a:schemeClr val="bg1"/>
                </a:solidFill>
              </a:rPr>
              <a:t>Evolving technologies</a:t>
            </a:r>
          </a:p>
          <a:p>
            <a:endParaRPr lang="en-US" dirty="0"/>
          </a:p>
        </p:txBody>
      </p:sp>
      <p:sp>
        <p:nvSpPr>
          <p:cNvPr id="8" name="Rectangle 7">
            <a:extLst>
              <a:ext uri="{FF2B5EF4-FFF2-40B4-BE49-F238E27FC236}">
                <a16:creationId xmlns:a16="http://schemas.microsoft.com/office/drawing/2014/main" id="{D91816FE-7028-4070-833F-6ADAE558757D}"/>
              </a:ext>
            </a:extLst>
          </p:cNvPr>
          <p:cNvSpPr/>
          <p:nvPr/>
        </p:nvSpPr>
        <p:spPr>
          <a:xfrm>
            <a:off x="-3" y="4461640"/>
            <a:ext cx="5000627" cy="215444"/>
          </a:xfrm>
          <a:prstGeom prst="rect">
            <a:avLst/>
          </a:prstGeom>
        </p:spPr>
        <p:txBody>
          <a:bodyPr wrap="square">
            <a:spAutoFit/>
          </a:bodyPr>
          <a:lstStyle/>
          <a:p>
            <a:pPr defTabSz="914400">
              <a:defRPr/>
            </a:pPr>
            <a:r>
              <a:rPr lang="en-US" sz="800" b="1" dirty="0">
                <a:latin typeface="Arial" panose="020B0604020202020204" pitchFamily="34" charset="0"/>
                <a:cs typeface="Arial" panose="020B0604020202020204" pitchFamily="34" charset="0"/>
              </a:rPr>
              <a:t>Image: https://www.flickr.com/photos/travisjuntara/8146930619/ by Travis </a:t>
            </a:r>
            <a:r>
              <a:rPr lang="en-US" sz="800" b="1" dirty="0" err="1">
                <a:latin typeface="Arial" panose="020B0604020202020204" pitchFamily="34" charset="0"/>
                <a:cs typeface="Arial" panose="020B0604020202020204" pitchFamily="34" charset="0"/>
              </a:rPr>
              <a:t>Juntara</a:t>
            </a:r>
            <a:r>
              <a:rPr lang="en-US" sz="800" b="1" dirty="0">
                <a:latin typeface="Arial" panose="020B0604020202020204" pitchFamily="34" charset="0"/>
                <a:cs typeface="Arial" panose="020B0604020202020204" pitchFamily="34" charset="0"/>
              </a:rPr>
              <a:t> / CC BY 2.0 </a:t>
            </a:r>
          </a:p>
        </p:txBody>
      </p:sp>
    </p:spTree>
    <p:extLst>
      <p:ext uri="{BB962C8B-B14F-4D97-AF65-F5344CB8AC3E}">
        <p14:creationId xmlns:p14="http://schemas.microsoft.com/office/powerpoint/2010/main" val="2685864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5260" y="831062"/>
            <a:ext cx="8174038" cy="646331"/>
          </a:xfrm>
        </p:spPr>
        <p:txBody>
          <a:bodyPr/>
          <a:lstStyle/>
          <a:p>
            <a:r>
              <a:rPr lang="en-US" dirty="0"/>
              <a:t>Data collection methods</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1246986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b="25000"/>
          <a:stretch/>
        </p:blipFill>
        <p:spPr>
          <a:xfrm>
            <a:off x="0" y="0"/>
            <a:ext cx="9144000" cy="5143500"/>
          </a:xfrm>
          <a:prstGeom prst="rect">
            <a:avLst/>
          </a:prstGeom>
        </p:spPr>
      </p:pic>
      <p:sp>
        <p:nvSpPr>
          <p:cNvPr id="3" name="Content Placeholder 2"/>
          <p:cNvSpPr>
            <a:spLocks noGrp="1"/>
          </p:cNvSpPr>
          <p:nvPr>
            <p:ph idx="4294967295"/>
          </p:nvPr>
        </p:nvSpPr>
        <p:spPr>
          <a:xfrm>
            <a:off x="1540328" y="374105"/>
            <a:ext cx="6063343" cy="2708548"/>
          </a:xfrm>
        </p:spPr>
        <p:txBody>
          <a:bodyPr>
            <a:normAutofit fontScale="92500" lnSpcReduction="20000"/>
          </a:bodyPr>
          <a:lstStyle/>
          <a:p>
            <a:pPr marL="0" indent="1588">
              <a:buNone/>
            </a:pP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creative process is not like a situation where you get struck by a single lightning bolt. You have ongoing discoveries, and there are ongoing creative revelations. Yes, it's really helpful to be marching toward a specific destination, but, along the way, you must allow yourself room for your ideas to blossom, take root, and grow. “</a:t>
            </a:r>
          </a:p>
          <a:p>
            <a:pPr algn="r">
              <a:buNone/>
            </a:pP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2400"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Carlton </a:t>
            </a:r>
            <a:r>
              <a:rPr lang="en-US" sz="2400" i="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Cuse</a:t>
            </a:r>
            <a:endParaRPr lang="en-US" sz="2400"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78F992F-28E6-46D0-B2C0-9B98E704AA10}"/>
              </a:ext>
            </a:extLst>
          </p:cNvPr>
          <p:cNvSpPr/>
          <p:nvPr/>
        </p:nvSpPr>
        <p:spPr>
          <a:xfrm>
            <a:off x="0" y="4928056"/>
            <a:ext cx="4572000" cy="215444"/>
          </a:xfrm>
          <a:prstGeom prst="rect">
            <a:avLst/>
          </a:prstGeom>
        </p:spPr>
        <p:txBody>
          <a:bodyPr>
            <a:spAutoFit/>
          </a:bodyPr>
          <a:lstStyle/>
          <a:p>
            <a:r>
              <a:rPr lang="en-US" sz="800" dirty="0">
                <a:solidFill>
                  <a:schemeClr val="bg1"/>
                </a:solidFill>
                <a:latin typeface="Arial" panose="020B0604020202020204" pitchFamily="34" charset="0"/>
                <a:cs typeface="Arial" panose="020B0604020202020204" pitchFamily="34" charset="0"/>
              </a:rPr>
              <a:t>Image: https://www.flickr.com/photos/hunty66/390350345 by Pete Hunt / CC BY-NC 2.0</a:t>
            </a:r>
          </a:p>
        </p:txBody>
      </p:sp>
    </p:spTree>
    <p:extLst>
      <p:ext uri="{BB962C8B-B14F-4D97-AF65-F5344CB8AC3E}">
        <p14:creationId xmlns:p14="http://schemas.microsoft.com/office/powerpoint/2010/main" val="3431031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23418"/>
          <a:stretch/>
        </p:blipFill>
        <p:spPr>
          <a:xfrm>
            <a:off x="0" y="-108507"/>
            <a:ext cx="9144001" cy="5252007"/>
          </a:xfrm>
          <a:prstGeom prst="rect">
            <a:avLst/>
          </a:prstGeom>
        </p:spPr>
      </p:pic>
      <p:sp>
        <p:nvSpPr>
          <p:cNvPr id="3" name="Content Placeholder 2"/>
          <p:cNvSpPr>
            <a:spLocks noGrp="1"/>
          </p:cNvSpPr>
          <p:nvPr>
            <p:ph idx="4294967295"/>
          </p:nvPr>
        </p:nvSpPr>
        <p:spPr>
          <a:xfrm>
            <a:off x="1306286" y="2966358"/>
            <a:ext cx="6858000" cy="1314450"/>
          </a:xfrm>
        </p:spPr>
        <p:txBody>
          <a:bodyPr>
            <a:normAutofit/>
          </a:bodyPr>
          <a:lstStyle/>
          <a:p>
            <a:pPr marL="0" indent="0" algn="ctr">
              <a:buNone/>
            </a:pPr>
            <a:r>
              <a:rPr lang="en-US" sz="2700" b="1" dirty="0">
                <a:solidFill>
                  <a:schemeClr val="bg1"/>
                </a:solidFill>
              </a:rPr>
              <a:t>Not failure but opportunities for engagement &amp; progress</a:t>
            </a:r>
          </a:p>
        </p:txBody>
      </p:sp>
      <p:sp>
        <p:nvSpPr>
          <p:cNvPr id="2" name="Rectangle 1">
            <a:extLst>
              <a:ext uri="{FF2B5EF4-FFF2-40B4-BE49-F238E27FC236}">
                <a16:creationId xmlns:a16="http://schemas.microsoft.com/office/drawing/2014/main" id="{C98CB05D-CFFE-443B-8E90-A8D7C0A11E2D}"/>
              </a:ext>
            </a:extLst>
          </p:cNvPr>
          <p:cNvSpPr/>
          <p:nvPr/>
        </p:nvSpPr>
        <p:spPr>
          <a:xfrm>
            <a:off x="0" y="4928056"/>
            <a:ext cx="4855029" cy="215444"/>
          </a:xfrm>
          <a:prstGeom prst="rect">
            <a:avLst/>
          </a:prstGeom>
        </p:spPr>
        <p:txBody>
          <a:bodyPr wrap="square">
            <a:spAutoFit/>
          </a:bodyPr>
          <a:lstStyle/>
          <a:p>
            <a:r>
              <a:rPr lang="en-US" sz="800" dirty="0">
                <a:solidFill>
                  <a:schemeClr val="bg1"/>
                </a:solidFill>
                <a:latin typeface="Arial" panose="020B0604020202020204" pitchFamily="34" charset="0"/>
                <a:cs typeface="Arial" panose="020B0604020202020204" pitchFamily="34" charset="0"/>
              </a:rPr>
              <a:t>Image: https://www.flickr.com/photos/w4nd3rl0st/6836056258 by Jason </a:t>
            </a:r>
            <a:r>
              <a:rPr lang="en-US" sz="800" dirty="0" err="1">
                <a:solidFill>
                  <a:schemeClr val="bg1"/>
                </a:solidFill>
                <a:latin typeface="Arial" panose="020B0604020202020204" pitchFamily="34" charset="0"/>
                <a:cs typeface="Arial" panose="020B0604020202020204" pitchFamily="34" charset="0"/>
              </a:rPr>
              <a:t>Mrachina</a:t>
            </a:r>
            <a:r>
              <a:rPr lang="en-US" sz="800" dirty="0">
                <a:solidFill>
                  <a:schemeClr val="bg1"/>
                </a:solidFill>
                <a:latin typeface="Arial" panose="020B0604020202020204" pitchFamily="34" charset="0"/>
                <a:cs typeface="Arial" panose="020B0604020202020204" pitchFamily="34" charset="0"/>
              </a:rPr>
              <a:t> / CC BY-NC-ND 2.0</a:t>
            </a:r>
          </a:p>
        </p:txBody>
      </p:sp>
    </p:spTree>
    <p:extLst>
      <p:ext uri="{BB962C8B-B14F-4D97-AF65-F5344CB8AC3E}">
        <p14:creationId xmlns:p14="http://schemas.microsoft.com/office/powerpoint/2010/main" val="774456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1C8423-D6ED-4E58-9636-E345C5B1B242}"/>
              </a:ext>
            </a:extLst>
          </p:cNvPr>
          <p:cNvSpPr>
            <a:spLocks noGrp="1"/>
          </p:cNvSpPr>
          <p:nvPr>
            <p:ph type="body" sz="quarter" idx="10"/>
          </p:nvPr>
        </p:nvSpPr>
        <p:spPr>
          <a:xfrm>
            <a:off x="315261" y="883001"/>
            <a:ext cx="8174038" cy="553998"/>
          </a:xfrm>
        </p:spPr>
        <p:txBody>
          <a:bodyPr anchor="ctr"/>
          <a:lstStyle/>
          <a:p>
            <a:r>
              <a:rPr lang="en-US" sz="3000" dirty="0"/>
              <a:t>Acknowledgements</a:t>
            </a:r>
          </a:p>
        </p:txBody>
      </p:sp>
      <p:sp>
        <p:nvSpPr>
          <p:cNvPr id="8" name="Text Placeholder 7">
            <a:extLst>
              <a:ext uri="{FF2B5EF4-FFF2-40B4-BE49-F238E27FC236}">
                <a16:creationId xmlns:a16="http://schemas.microsoft.com/office/drawing/2014/main" id="{93C55FE8-36EC-4AF6-83B0-32D5FC176333}"/>
              </a:ext>
            </a:extLst>
          </p:cNvPr>
          <p:cNvSpPr>
            <a:spLocks noGrp="1"/>
          </p:cNvSpPr>
          <p:nvPr>
            <p:ph type="body" sz="quarter" idx="11"/>
          </p:nvPr>
        </p:nvSpPr>
        <p:spPr/>
        <p:txBody>
          <a:bodyPr/>
          <a:lstStyle/>
          <a:p>
            <a:endParaRPr lang="en-US"/>
          </a:p>
        </p:txBody>
      </p:sp>
      <p:sp>
        <p:nvSpPr>
          <p:cNvPr id="9" name="Text Placeholder 8">
            <a:extLst>
              <a:ext uri="{FF2B5EF4-FFF2-40B4-BE49-F238E27FC236}">
                <a16:creationId xmlns:a16="http://schemas.microsoft.com/office/drawing/2014/main" id="{D06616BF-E158-448D-A323-CDAC5B6A2E79}"/>
              </a:ext>
            </a:extLst>
          </p:cNvPr>
          <p:cNvSpPr>
            <a:spLocks noGrp="1"/>
          </p:cNvSpPr>
          <p:nvPr>
            <p:ph type="body" sz="quarter" idx="12"/>
          </p:nvPr>
        </p:nvSpPr>
        <p:spPr/>
        <p:txBody>
          <a:bodyPr/>
          <a:lstStyle/>
          <a:p>
            <a:endParaRPr lang="en-US"/>
          </a:p>
        </p:txBody>
      </p:sp>
      <p:sp>
        <p:nvSpPr>
          <p:cNvPr id="10" name="TextBox 9">
            <a:extLst>
              <a:ext uri="{FF2B5EF4-FFF2-40B4-BE49-F238E27FC236}">
                <a16:creationId xmlns:a16="http://schemas.microsoft.com/office/drawing/2014/main" id="{004D8CE3-A2C8-4574-A8D9-EEE73F331AC1}"/>
              </a:ext>
            </a:extLst>
          </p:cNvPr>
          <p:cNvSpPr txBox="1"/>
          <p:nvPr/>
        </p:nvSpPr>
        <p:spPr>
          <a:xfrm>
            <a:off x="638175" y="1781175"/>
            <a:ext cx="7553325" cy="738664"/>
          </a:xfrm>
          <a:prstGeom prst="rect">
            <a:avLst/>
          </a:prstGeom>
          <a:noFill/>
        </p:spPr>
        <p:txBody>
          <a:bodyPr wrap="square" rtlCol="0">
            <a:spAutoFit/>
          </a:bodyPr>
          <a:lstStyle/>
          <a:p>
            <a:r>
              <a:rPr lang="en-US" sz="2100" b="1" dirty="0">
                <a:solidFill>
                  <a:schemeClr val="bg1"/>
                </a:solidFill>
              </a:rPr>
              <a:t>I would like to thank Brittany Brannon for her assistance in preparing this presentation.</a:t>
            </a:r>
          </a:p>
        </p:txBody>
      </p:sp>
    </p:spTree>
    <p:extLst>
      <p:ext uri="{BB962C8B-B14F-4D97-AF65-F5344CB8AC3E}">
        <p14:creationId xmlns:p14="http://schemas.microsoft.com/office/powerpoint/2010/main" val="1315177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02C548-D1D9-4F09-A752-FA70D1EE8646}"/>
              </a:ext>
            </a:extLst>
          </p:cNvPr>
          <p:cNvSpPr>
            <a:spLocks noGrp="1"/>
          </p:cNvSpPr>
          <p:nvPr>
            <p:ph type="body" sz="quarter" idx="13"/>
          </p:nvPr>
        </p:nvSpPr>
        <p:spPr>
          <a:xfrm>
            <a:off x="340786" y="79527"/>
            <a:ext cx="8439148" cy="527553"/>
          </a:xfrm>
        </p:spPr>
        <p:txBody>
          <a:bodyPr/>
          <a:lstStyle/>
          <a:p>
            <a:r>
              <a:rPr lang="en-US" sz="3000" dirty="0"/>
              <a:t>References</a:t>
            </a:r>
          </a:p>
        </p:txBody>
      </p:sp>
      <p:sp>
        <p:nvSpPr>
          <p:cNvPr id="3" name="Text Placeholder 2">
            <a:extLst>
              <a:ext uri="{FF2B5EF4-FFF2-40B4-BE49-F238E27FC236}">
                <a16:creationId xmlns:a16="http://schemas.microsoft.com/office/drawing/2014/main" id="{EEEEA765-4A63-4B64-93C4-608D058B0E0F}"/>
              </a:ext>
            </a:extLst>
          </p:cNvPr>
          <p:cNvSpPr>
            <a:spLocks noGrp="1"/>
          </p:cNvSpPr>
          <p:nvPr>
            <p:ph type="body" sz="quarter" idx="12"/>
          </p:nvPr>
        </p:nvSpPr>
        <p:spPr>
          <a:xfrm>
            <a:off x="340786" y="607080"/>
            <a:ext cx="8439148" cy="3964920"/>
          </a:xfrm>
        </p:spPr>
        <p:txBody>
          <a:bodyPr/>
          <a:lstStyle/>
          <a:p>
            <a:pPr marL="0" indent="0">
              <a:spcBef>
                <a:spcPts val="0"/>
              </a:spcBef>
              <a:spcAft>
                <a:spcPts val="1200"/>
              </a:spcAft>
              <a:buNone/>
            </a:pPr>
            <a:r>
              <a:rPr lang="en-US" sz="1800" dirty="0"/>
              <a:t>Case, D. O., &amp; Given, L. S. (2016). Looking for information: A survey of research on information seeking, needs, and </a:t>
            </a:r>
            <a:r>
              <a:rPr lang="en-US" sz="1800" dirty="0" err="1"/>
              <a:t>behaviour</a:t>
            </a:r>
            <a:r>
              <a:rPr lang="en-US" sz="1800" dirty="0"/>
              <a:t>. Bingley, UK: Emerald.</a:t>
            </a:r>
          </a:p>
          <a:p>
            <a:pPr marL="0" indent="0">
              <a:spcBef>
                <a:spcPts val="0"/>
              </a:spcBef>
              <a:spcAft>
                <a:spcPts val="1200"/>
              </a:spcAft>
              <a:buNone/>
            </a:pPr>
            <a:r>
              <a:rPr lang="en-US" sz="1800" dirty="0"/>
              <a:t>Chu, H. (2015). Research Methods in Library and Information Science: A Content Analysis. </a:t>
            </a:r>
            <a:r>
              <a:rPr lang="en-US" sz="1800" i="1" dirty="0"/>
              <a:t>Library &amp; Information Science Research 37</a:t>
            </a:r>
            <a:r>
              <a:rPr lang="en-US" sz="1800" dirty="0"/>
              <a:t>(1), 36-41. </a:t>
            </a:r>
          </a:p>
          <a:p>
            <a:pPr marL="0" indent="0">
              <a:spcBef>
                <a:spcPts val="0"/>
              </a:spcBef>
              <a:spcAft>
                <a:spcPts val="1200"/>
              </a:spcAft>
              <a:buNone/>
            </a:pPr>
            <a:r>
              <a:rPr lang="en-US" sz="1800" dirty="0"/>
              <a:t>Connaway, Lynn Silipigni, and Marie L. Radford. 2017. </a:t>
            </a:r>
            <a:r>
              <a:rPr lang="en-US" sz="1800" i="1" dirty="0"/>
              <a:t>Research Methods for Library and Information Science, </a:t>
            </a:r>
            <a:r>
              <a:rPr lang="en-US" sz="1800" dirty="0"/>
              <a:t>6th ed. Westport, CT: Libraries Unlimited.</a:t>
            </a:r>
          </a:p>
          <a:p>
            <a:pPr marL="0" indent="0">
              <a:spcBef>
                <a:spcPts val="0"/>
              </a:spcBef>
              <a:spcAft>
                <a:spcPts val="1200"/>
              </a:spcAft>
              <a:buNone/>
            </a:pPr>
            <a:r>
              <a:rPr lang="en-US" sz="1800" dirty="0" err="1"/>
              <a:t>Greifeneder</a:t>
            </a:r>
            <a:r>
              <a:rPr lang="en-US" sz="1800" dirty="0"/>
              <a:t>, E. (2014). Trends in information </a:t>
            </a:r>
            <a:r>
              <a:rPr lang="en-US" sz="1800" dirty="0" err="1"/>
              <a:t>behaviour</a:t>
            </a:r>
            <a:r>
              <a:rPr lang="en-US" sz="1800" dirty="0"/>
              <a:t> research. In </a:t>
            </a:r>
            <a:r>
              <a:rPr lang="en-US" sz="1800" i="1" dirty="0"/>
              <a:t>Proceedings of ISIC, the Information </a:t>
            </a:r>
            <a:r>
              <a:rPr lang="en-US" sz="1800" i="1" dirty="0" err="1"/>
              <a:t>Behaviour</a:t>
            </a:r>
            <a:r>
              <a:rPr lang="en-US" sz="1800" i="1" dirty="0"/>
              <a:t> Conference, Leeds, 2-5 September, 2014: Part 1</a:t>
            </a:r>
            <a:r>
              <a:rPr lang="en-US" sz="1800" dirty="0"/>
              <a:t>. </a:t>
            </a:r>
            <a:r>
              <a:rPr lang="en-US" sz="1800" u="sng" dirty="0">
                <a:hlinkClick r:id="rId3"/>
              </a:rPr>
              <a:t>http://InformationR.net/ir/19-4/isic/isic13.html</a:t>
            </a:r>
            <a:endParaRPr lang="en-US" sz="1800" dirty="0"/>
          </a:p>
          <a:p>
            <a:pPr marL="0" indent="0">
              <a:spcBef>
                <a:spcPts val="0"/>
              </a:spcBef>
              <a:spcAft>
                <a:spcPts val="1200"/>
              </a:spcAft>
              <a:buNone/>
            </a:pPr>
            <a:r>
              <a:rPr lang="en-US" sz="1800" dirty="0" err="1"/>
              <a:t>Jasiewicz</a:t>
            </a:r>
            <a:r>
              <a:rPr lang="en-US" sz="1800" dirty="0"/>
              <a:t>, J. (In Press). Social science research methods in library science between 2010 and 2015. A bibliometric analysis.</a:t>
            </a:r>
          </a:p>
        </p:txBody>
      </p:sp>
    </p:spTree>
    <p:extLst>
      <p:ext uri="{BB962C8B-B14F-4D97-AF65-F5344CB8AC3E}">
        <p14:creationId xmlns:p14="http://schemas.microsoft.com/office/powerpoint/2010/main" val="1183185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02C548-D1D9-4F09-A752-FA70D1EE8646}"/>
              </a:ext>
            </a:extLst>
          </p:cNvPr>
          <p:cNvSpPr>
            <a:spLocks noGrp="1"/>
          </p:cNvSpPr>
          <p:nvPr>
            <p:ph type="body" sz="quarter" idx="13"/>
          </p:nvPr>
        </p:nvSpPr>
        <p:spPr>
          <a:xfrm>
            <a:off x="340786" y="79527"/>
            <a:ext cx="8439148" cy="527553"/>
          </a:xfrm>
        </p:spPr>
        <p:txBody>
          <a:bodyPr/>
          <a:lstStyle/>
          <a:p>
            <a:r>
              <a:rPr lang="en-US" sz="3000" dirty="0"/>
              <a:t>References</a:t>
            </a:r>
          </a:p>
        </p:txBody>
      </p:sp>
      <p:sp>
        <p:nvSpPr>
          <p:cNvPr id="3" name="Text Placeholder 2">
            <a:extLst>
              <a:ext uri="{FF2B5EF4-FFF2-40B4-BE49-F238E27FC236}">
                <a16:creationId xmlns:a16="http://schemas.microsoft.com/office/drawing/2014/main" id="{EEEEA765-4A63-4B64-93C4-608D058B0E0F}"/>
              </a:ext>
            </a:extLst>
          </p:cNvPr>
          <p:cNvSpPr>
            <a:spLocks noGrp="1"/>
          </p:cNvSpPr>
          <p:nvPr>
            <p:ph type="body" sz="quarter" idx="12"/>
          </p:nvPr>
        </p:nvSpPr>
        <p:spPr>
          <a:xfrm>
            <a:off x="340786" y="607080"/>
            <a:ext cx="8439148" cy="3964920"/>
          </a:xfrm>
        </p:spPr>
        <p:txBody>
          <a:bodyPr/>
          <a:lstStyle/>
          <a:p>
            <a:pPr marL="0" indent="0">
              <a:spcBef>
                <a:spcPts val="0"/>
              </a:spcBef>
              <a:spcAft>
                <a:spcPts val="1000"/>
              </a:spcAft>
              <a:buNone/>
            </a:pPr>
            <a:r>
              <a:rPr lang="en-US" sz="1800" dirty="0" err="1"/>
              <a:t>Kazmer</a:t>
            </a:r>
            <a:r>
              <a:rPr lang="en-US" sz="1800" dirty="0"/>
              <a:t>, Michelle. 2017. “Mixed Methods.” In </a:t>
            </a:r>
            <a:r>
              <a:rPr lang="en-US" sz="1800" i="1" dirty="0"/>
              <a:t>Research Methods for Library and Information Science,</a:t>
            </a:r>
            <a:r>
              <a:rPr lang="en-US" sz="1800" dirty="0"/>
              <a:t> 6th ed., edited by Lynn Silipigni Connaway and Marie L. Radford, 232-233. Westport, CT: Libraries Unlimited. </a:t>
            </a:r>
          </a:p>
          <a:p>
            <a:pPr marL="0" indent="0">
              <a:spcBef>
                <a:spcPts val="0"/>
              </a:spcBef>
              <a:spcAft>
                <a:spcPts val="1000"/>
              </a:spcAft>
              <a:buNone/>
            </a:pPr>
            <a:r>
              <a:rPr lang="en-US" sz="1800" dirty="0"/>
              <a:t>Luo, L., &amp; McKinney, M. (2015). JAL in the Past Decade: A Comprehensive Analysis of Academic Library Research. </a:t>
            </a:r>
            <a:r>
              <a:rPr lang="en-US" sz="1800" i="1" dirty="0"/>
              <a:t>The Journal of Academic Librarianship 41</a:t>
            </a:r>
            <a:r>
              <a:rPr lang="en-US" sz="1800" dirty="0"/>
              <a:t>(2),123-129.</a:t>
            </a:r>
          </a:p>
          <a:p>
            <a:pPr marL="0" indent="0">
              <a:spcBef>
                <a:spcPts val="0"/>
              </a:spcBef>
              <a:spcAft>
                <a:spcPts val="1000"/>
              </a:spcAft>
              <a:buNone/>
            </a:pPr>
            <a:r>
              <a:rPr lang="en-GB" sz="1800" dirty="0" err="1"/>
              <a:t>Matusiak</a:t>
            </a:r>
            <a:r>
              <a:rPr lang="en-GB" sz="1800" dirty="0"/>
              <a:t>, K. K. (2017). Studying information </a:t>
            </a:r>
            <a:r>
              <a:rPr lang="en-GB" sz="1800" dirty="0" err="1"/>
              <a:t>behavior</a:t>
            </a:r>
            <a:r>
              <a:rPr lang="en-GB" sz="1800" dirty="0"/>
              <a:t> of image users: An overview of research methodology in LIS literature, 2004-2015. </a:t>
            </a:r>
            <a:r>
              <a:rPr lang="en-GB" sz="1800" i="1" dirty="0"/>
              <a:t>Library and Information Science Research</a:t>
            </a:r>
            <a:r>
              <a:rPr lang="en-GB" sz="1800" dirty="0"/>
              <a:t> 39 (1), 53–60.</a:t>
            </a:r>
            <a:endParaRPr lang="en-US" sz="1800" dirty="0"/>
          </a:p>
          <a:p>
            <a:pPr marL="0" indent="0">
              <a:spcBef>
                <a:spcPts val="0"/>
              </a:spcBef>
              <a:spcAft>
                <a:spcPts val="1000"/>
              </a:spcAft>
              <a:buNone/>
            </a:pPr>
            <a:r>
              <a:rPr lang="en-GB" sz="1800" dirty="0"/>
              <a:t>McKechnie, L. M., Baker, L., Greenwood, M., &amp; Julien, H. (2002). Research method trends in human information behaviour literature. </a:t>
            </a:r>
            <a:r>
              <a:rPr lang="en-GB" sz="1800" i="1" dirty="0"/>
              <a:t>The New Review of Information Behaviour Research: Studies of Information Seeking in Context</a:t>
            </a:r>
            <a:r>
              <a:rPr lang="en-GB" sz="1800" dirty="0"/>
              <a:t> (Proceedings of ISIC 2002), 3, 113-125.</a:t>
            </a:r>
            <a:endParaRPr lang="en-US" sz="1800" dirty="0"/>
          </a:p>
        </p:txBody>
      </p:sp>
    </p:spTree>
    <p:extLst>
      <p:ext uri="{BB962C8B-B14F-4D97-AF65-F5344CB8AC3E}">
        <p14:creationId xmlns:p14="http://schemas.microsoft.com/office/powerpoint/2010/main" val="2644850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02C548-D1D9-4F09-A752-FA70D1EE8646}"/>
              </a:ext>
            </a:extLst>
          </p:cNvPr>
          <p:cNvSpPr>
            <a:spLocks noGrp="1"/>
          </p:cNvSpPr>
          <p:nvPr>
            <p:ph type="body" sz="quarter" idx="13"/>
          </p:nvPr>
        </p:nvSpPr>
        <p:spPr>
          <a:xfrm>
            <a:off x="340786" y="79527"/>
            <a:ext cx="8439148" cy="527553"/>
          </a:xfrm>
        </p:spPr>
        <p:txBody>
          <a:bodyPr/>
          <a:lstStyle/>
          <a:p>
            <a:r>
              <a:rPr lang="en-US" sz="3000" dirty="0"/>
              <a:t>References</a:t>
            </a:r>
          </a:p>
        </p:txBody>
      </p:sp>
      <p:sp>
        <p:nvSpPr>
          <p:cNvPr id="3" name="Text Placeholder 2">
            <a:extLst>
              <a:ext uri="{FF2B5EF4-FFF2-40B4-BE49-F238E27FC236}">
                <a16:creationId xmlns:a16="http://schemas.microsoft.com/office/drawing/2014/main" id="{EEEEA765-4A63-4B64-93C4-608D058B0E0F}"/>
              </a:ext>
            </a:extLst>
          </p:cNvPr>
          <p:cNvSpPr>
            <a:spLocks noGrp="1"/>
          </p:cNvSpPr>
          <p:nvPr>
            <p:ph type="body" sz="quarter" idx="12"/>
          </p:nvPr>
        </p:nvSpPr>
        <p:spPr>
          <a:xfrm>
            <a:off x="340786" y="607080"/>
            <a:ext cx="8439148" cy="3964920"/>
          </a:xfrm>
        </p:spPr>
        <p:txBody>
          <a:bodyPr/>
          <a:lstStyle/>
          <a:p>
            <a:pPr marL="0" indent="0">
              <a:spcBef>
                <a:spcPts val="0"/>
              </a:spcBef>
              <a:spcAft>
                <a:spcPts val="1200"/>
              </a:spcAft>
              <a:buNone/>
            </a:pPr>
            <a:r>
              <a:rPr lang="en-US" sz="1800" dirty="0"/>
              <a:t>Miles, M. B., &amp; Huberman, A. M. (1994). </a:t>
            </a:r>
            <a:r>
              <a:rPr lang="en-US" sz="1800" i="1" dirty="0"/>
              <a:t>Qualitative Data Analysis: A Sourcebook</a:t>
            </a:r>
            <a:r>
              <a:rPr lang="en-US" sz="1800" dirty="0"/>
              <a:t>. Beverly Hills: Sage Publications. </a:t>
            </a:r>
          </a:p>
          <a:p>
            <a:pPr marL="0" indent="0">
              <a:spcBef>
                <a:spcPts val="0"/>
              </a:spcBef>
              <a:spcAft>
                <a:spcPts val="1200"/>
              </a:spcAft>
              <a:buNone/>
            </a:pPr>
            <a:r>
              <a:rPr lang="en-US" sz="1800" dirty="0"/>
              <a:t>Miles, M. B., Huberman, M., &amp; </a:t>
            </a:r>
            <a:r>
              <a:rPr lang="en-US" sz="1800" dirty="0" err="1"/>
              <a:t>Saldaña</a:t>
            </a:r>
            <a:r>
              <a:rPr lang="en-US" sz="1800" dirty="0"/>
              <a:t>, J. (2014). </a:t>
            </a:r>
            <a:r>
              <a:rPr lang="en-US" sz="1800" i="1" dirty="0"/>
              <a:t>Qualitative Data Analysis: A Methods Sourcebook, </a:t>
            </a:r>
            <a:r>
              <a:rPr lang="en-US" sz="1800" dirty="0"/>
              <a:t>3rd ed. Thousand Oaks, CA: Sage.</a:t>
            </a:r>
          </a:p>
          <a:p>
            <a:pPr marL="0" indent="0">
              <a:spcBef>
                <a:spcPts val="0"/>
              </a:spcBef>
              <a:spcAft>
                <a:spcPts val="1200"/>
              </a:spcAft>
              <a:buNone/>
            </a:pPr>
            <a:r>
              <a:rPr lang="en-US" sz="1800" dirty="0"/>
              <a:t>Powell, R. (1999). Recent Trends in Research: A Methodological Essay. </a:t>
            </a:r>
            <a:r>
              <a:rPr lang="en-US" sz="1800" i="1" dirty="0"/>
              <a:t>Library &amp; Information Science Research 21</a:t>
            </a:r>
            <a:r>
              <a:rPr lang="en-US" sz="1800" dirty="0"/>
              <a:t>(1), 91-119.</a:t>
            </a:r>
          </a:p>
          <a:p>
            <a:pPr marL="0" indent="0">
              <a:spcBef>
                <a:spcPts val="0"/>
              </a:spcBef>
              <a:spcAft>
                <a:spcPts val="1200"/>
              </a:spcAft>
              <a:buNone/>
            </a:pPr>
            <a:r>
              <a:rPr lang="en-US" sz="1800" dirty="0"/>
              <a:t>Webb, E. J., Campbell, D. T., Schwartz, R. D., &amp; </a:t>
            </a:r>
            <a:r>
              <a:rPr lang="en-US" sz="1800" dirty="0" err="1"/>
              <a:t>Sechrest</a:t>
            </a:r>
            <a:r>
              <a:rPr lang="en-US" sz="1800" dirty="0"/>
              <a:t>, L. (1966). </a:t>
            </a:r>
            <a:r>
              <a:rPr lang="en-US" sz="1800" i="1" dirty="0"/>
              <a:t>Unobtrusive Measures: Nonreactive Research in the Social Sciences,</a:t>
            </a:r>
            <a:r>
              <a:rPr lang="en-US" sz="1800" dirty="0"/>
              <a:t> Vol. 111. Chicago: Rand McNally. </a:t>
            </a:r>
          </a:p>
        </p:txBody>
      </p:sp>
    </p:spTree>
    <p:extLst>
      <p:ext uri="{BB962C8B-B14F-4D97-AF65-F5344CB8AC3E}">
        <p14:creationId xmlns:p14="http://schemas.microsoft.com/office/powerpoint/2010/main" val="1458686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CF32FD-F1EF-41C7-91A6-30A070F0569B}"/>
              </a:ext>
            </a:extLst>
          </p:cNvPr>
          <p:cNvSpPr>
            <a:spLocks noGrp="1"/>
          </p:cNvSpPr>
          <p:nvPr>
            <p:ph type="body" sz="quarter" idx="10"/>
          </p:nvPr>
        </p:nvSpPr>
        <p:spPr/>
        <p:txBody>
          <a:bodyPr/>
          <a:lstStyle/>
          <a:p>
            <a:r>
              <a:rPr lang="en-US" dirty="0"/>
              <a:t>Questions?</a:t>
            </a:r>
          </a:p>
        </p:txBody>
      </p:sp>
      <p:sp>
        <p:nvSpPr>
          <p:cNvPr id="3" name="Text Placeholder 2">
            <a:extLst>
              <a:ext uri="{FF2B5EF4-FFF2-40B4-BE49-F238E27FC236}">
                <a16:creationId xmlns:a16="http://schemas.microsoft.com/office/drawing/2014/main" id="{F005C597-1485-424F-8D53-ED1248F0B842}"/>
              </a:ext>
            </a:extLst>
          </p:cNvPr>
          <p:cNvSpPr>
            <a:spLocks noGrp="1"/>
          </p:cNvSpPr>
          <p:nvPr>
            <p:ph type="body" sz="quarter" idx="11"/>
          </p:nvPr>
        </p:nvSpPr>
        <p:spPr/>
        <p:txBody>
          <a:bodyPr>
            <a:normAutofit fontScale="92500" lnSpcReduction="20000"/>
          </a:bodyPr>
          <a:lstStyle/>
          <a:p>
            <a:r>
              <a:rPr lang="en-US" dirty="0"/>
              <a:t>Lynn Silipigni Connaway, PhD</a:t>
            </a:r>
          </a:p>
        </p:txBody>
      </p:sp>
      <p:sp>
        <p:nvSpPr>
          <p:cNvPr id="4" name="Text Placeholder 3">
            <a:extLst>
              <a:ext uri="{FF2B5EF4-FFF2-40B4-BE49-F238E27FC236}">
                <a16:creationId xmlns:a16="http://schemas.microsoft.com/office/drawing/2014/main" id="{63233331-CC47-421B-B8FF-FEB1AF19CB8A}"/>
              </a:ext>
            </a:extLst>
          </p:cNvPr>
          <p:cNvSpPr>
            <a:spLocks noGrp="1"/>
          </p:cNvSpPr>
          <p:nvPr>
            <p:ph type="body" sz="quarter" idx="12"/>
          </p:nvPr>
        </p:nvSpPr>
        <p:spPr/>
        <p:txBody>
          <a:bodyPr>
            <a:normAutofit fontScale="92500" lnSpcReduction="20000"/>
          </a:bodyPr>
          <a:lstStyle/>
          <a:p>
            <a:r>
              <a:rPr lang="en-US" dirty="0"/>
              <a:t>Director of Library Trends and User Research</a:t>
            </a:r>
          </a:p>
        </p:txBody>
      </p:sp>
      <p:sp>
        <p:nvSpPr>
          <p:cNvPr id="6" name="Text Placeholder 4">
            <a:extLst>
              <a:ext uri="{FF2B5EF4-FFF2-40B4-BE49-F238E27FC236}">
                <a16:creationId xmlns:a16="http://schemas.microsoft.com/office/drawing/2014/main" id="{30B97AFF-328C-419D-AA7D-698E9DE5B6F3}"/>
              </a:ext>
            </a:extLst>
          </p:cNvPr>
          <p:cNvSpPr>
            <a:spLocks noGrp="1"/>
          </p:cNvSpPr>
          <p:nvPr>
            <p:ph type="body" sz="quarter" idx="13"/>
          </p:nvPr>
        </p:nvSpPr>
        <p:spPr>
          <a:xfrm>
            <a:off x="240428" y="1508234"/>
            <a:ext cx="3887788" cy="521288"/>
          </a:xfrm>
        </p:spPr>
        <p:txBody>
          <a:bodyPr>
            <a:normAutofit fontScale="92500" lnSpcReduction="10000"/>
          </a:bodyPr>
          <a:lstStyle/>
          <a:p>
            <a:pPr>
              <a:spcBef>
                <a:spcPts val="400"/>
              </a:spcBef>
            </a:pPr>
            <a:r>
              <a:rPr lang="en-US" dirty="0">
                <a:hlinkClick r:id="rId3"/>
              </a:rPr>
              <a:t>connawal@oclc.org</a:t>
            </a:r>
            <a:endParaRPr lang="en-US" dirty="0"/>
          </a:p>
          <a:p>
            <a:pPr>
              <a:spcBef>
                <a:spcPts val="400"/>
              </a:spcBef>
            </a:pPr>
            <a:r>
              <a:rPr lang="en-US" dirty="0">
                <a:solidFill>
                  <a:schemeClr val="tx1"/>
                </a:solidFill>
              </a:rPr>
              <a:t>@</a:t>
            </a:r>
            <a:r>
              <a:rPr lang="en-US" dirty="0" err="1">
                <a:solidFill>
                  <a:schemeClr val="tx1"/>
                </a:solidFill>
              </a:rPr>
              <a:t>LynnConnaway</a:t>
            </a:r>
            <a:endParaRPr lang="en-US" dirty="0">
              <a:solidFill>
                <a:schemeClr val="tx1"/>
              </a:solidFill>
            </a:endParaRPr>
          </a:p>
          <a:p>
            <a:endParaRPr lang="en-US" dirty="0"/>
          </a:p>
        </p:txBody>
      </p:sp>
    </p:spTree>
    <p:extLst>
      <p:ext uri="{BB962C8B-B14F-4D97-AF65-F5344CB8AC3E}">
        <p14:creationId xmlns:p14="http://schemas.microsoft.com/office/powerpoint/2010/main" val="2920556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F0A90A-261B-44E9-A2AA-FCC97BF8E356}"/>
              </a:ext>
            </a:extLst>
          </p:cNvPr>
          <p:cNvPicPr>
            <a:picLocks noChangeAspect="1"/>
          </p:cNvPicPr>
          <p:nvPr/>
        </p:nvPicPr>
        <p:blipFill rotWithShape="1">
          <a:blip r:embed="rId3"/>
          <a:srcRect t="8370" b="39963"/>
          <a:stretch/>
        </p:blipFill>
        <p:spPr>
          <a:xfrm>
            <a:off x="0" y="0"/>
            <a:ext cx="9144000" cy="4724400"/>
          </a:xfrm>
          <a:prstGeom prst="rect">
            <a:avLst/>
          </a:prstGeom>
        </p:spPr>
      </p:pic>
      <p:sp>
        <p:nvSpPr>
          <p:cNvPr id="2" name="TextBox 1">
            <a:extLst>
              <a:ext uri="{FF2B5EF4-FFF2-40B4-BE49-F238E27FC236}">
                <a16:creationId xmlns:a16="http://schemas.microsoft.com/office/drawing/2014/main" id="{BB3BE607-78F3-4F73-ACFF-76A6018993EC}"/>
              </a:ext>
            </a:extLst>
          </p:cNvPr>
          <p:cNvSpPr txBox="1"/>
          <p:nvPr/>
        </p:nvSpPr>
        <p:spPr>
          <a:xfrm>
            <a:off x="367990" y="607873"/>
            <a:ext cx="8408019" cy="3508653"/>
          </a:xfrm>
          <a:prstGeom prst="rect">
            <a:avLst/>
          </a:prstGeom>
          <a:solidFill>
            <a:schemeClr val="bg2">
              <a:lumMod val="25000"/>
              <a:alpha val="55000"/>
            </a:schemeClr>
          </a:solidFill>
        </p:spPr>
        <p:txBody>
          <a:bodyPr wrap="square" rtlCol="0" anchor="t">
            <a:spAutoFit/>
          </a:bodyPr>
          <a:lstStyle/>
          <a:p>
            <a:pPr marL="342900" indent="-342900">
              <a:spcAft>
                <a:spcPts val="1800"/>
              </a:spcAft>
              <a:buFont typeface="+mj-lt"/>
              <a:buAutoNum type="arabicPeriod"/>
            </a:pPr>
            <a:r>
              <a:rPr lang="en-US" sz="2400" b="1" dirty="0">
                <a:solidFill>
                  <a:schemeClr val="bg1"/>
                </a:solidFill>
              </a:rPr>
              <a:t>What other data collection and analysis methods have you used to study information-seeking behavior in individuals' personal lives? </a:t>
            </a:r>
          </a:p>
          <a:p>
            <a:pPr marL="800100" lvl="1" indent="-342900">
              <a:spcAft>
                <a:spcPts val="1800"/>
              </a:spcAft>
              <a:buFont typeface="+mj-lt"/>
              <a:buAutoNum type="alphaLcPeriod"/>
            </a:pPr>
            <a:r>
              <a:rPr lang="en-US" sz="2400" b="1" dirty="0">
                <a:solidFill>
                  <a:schemeClr val="bg1"/>
                </a:solidFill>
              </a:rPr>
              <a:t>What are the advantages and disadvantages of using these methods?</a:t>
            </a:r>
          </a:p>
          <a:p>
            <a:pPr marL="800100" lvl="1" indent="-342900">
              <a:spcAft>
                <a:spcPts val="1800"/>
              </a:spcAft>
              <a:buFont typeface="+mj-lt"/>
              <a:buAutoNum type="alphaLcPeriod"/>
            </a:pPr>
            <a:r>
              <a:rPr lang="en-US" sz="2400" b="1" dirty="0">
                <a:solidFill>
                  <a:schemeClr val="bg1"/>
                </a:solidFill>
              </a:rPr>
              <a:t>What advice would you give to others considering using these data collection and analysis methods to study information-seeking behavior?</a:t>
            </a:r>
          </a:p>
        </p:txBody>
      </p:sp>
      <p:sp>
        <p:nvSpPr>
          <p:cNvPr id="5" name="Rectangle 4">
            <a:extLst>
              <a:ext uri="{FF2B5EF4-FFF2-40B4-BE49-F238E27FC236}">
                <a16:creationId xmlns:a16="http://schemas.microsoft.com/office/drawing/2014/main" id="{54D084A2-2C46-4D2D-9EC2-031005B3701C}"/>
              </a:ext>
            </a:extLst>
          </p:cNvPr>
          <p:cNvSpPr/>
          <p:nvPr/>
        </p:nvSpPr>
        <p:spPr>
          <a:xfrm>
            <a:off x="0" y="4485441"/>
            <a:ext cx="4895850" cy="215444"/>
          </a:xfrm>
          <a:prstGeom prst="rect">
            <a:avLst/>
          </a:prstGeom>
        </p:spPr>
        <p:txBody>
          <a:bodyPr wrap="square">
            <a:spAutoFit/>
          </a:bodyPr>
          <a:lstStyle/>
          <a:p>
            <a:r>
              <a:rPr lang="en-US" sz="800" b="1" dirty="0">
                <a:solidFill>
                  <a:schemeClr val="bg1"/>
                </a:solidFill>
              </a:rPr>
              <a:t>Image: https://www.flickr.com/photos/matthamm/3345597511 by Matt Hamm / CC BY-NC 2.0</a:t>
            </a:r>
          </a:p>
        </p:txBody>
      </p:sp>
    </p:spTree>
    <p:extLst>
      <p:ext uri="{BB962C8B-B14F-4D97-AF65-F5344CB8AC3E}">
        <p14:creationId xmlns:p14="http://schemas.microsoft.com/office/powerpoint/2010/main" val="2163877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DD03FD-57D3-42B3-A3F6-61D67AEDCD36}"/>
              </a:ext>
            </a:extLst>
          </p:cNvPr>
          <p:cNvPicPr>
            <a:picLocks noChangeAspect="1"/>
          </p:cNvPicPr>
          <p:nvPr/>
        </p:nvPicPr>
        <p:blipFill rotWithShape="1">
          <a:blip r:embed="rId3"/>
          <a:srcRect l="31429"/>
          <a:stretch/>
        </p:blipFill>
        <p:spPr>
          <a:xfrm rot="16200000">
            <a:off x="2220685" y="-2220685"/>
            <a:ext cx="4702629" cy="9144000"/>
          </a:xfrm>
          <a:prstGeom prst="rect">
            <a:avLst/>
          </a:prstGeom>
        </p:spPr>
      </p:pic>
      <p:sp>
        <p:nvSpPr>
          <p:cNvPr id="2" name="TextBox 1">
            <a:extLst>
              <a:ext uri="{FF2B5EF4-FFF2-40B4-BE49-F238E27FC236}">
                <a16:creationId xmlns:a16="http://schemas.microsoft.com/office/drawing/2014/main" id="{46B1F555-15D4-4AF7-B0BF-60983F3267B1}"/>
              </a:ext>
            </a:extLst>
          </p:cNvPr>
          <p:cNvSpPr txBox="1"/>
          <p:nvPr/>
        </p:nvSpPr>
        <p:spPr>
          <a:xfrm>
            <a:off x="263912" y="554544"/>
            <a:ext cx="8616175" cy="3724096"/>
          </a:xfrm>
          <a:prstGeom prst="rect">
            <a:avLst/>
          </a:prstGeom>
          <a:solidFill>
            <a:schemeClr val="bg2">
              <a:alpha val="60000"/>
            </a:schemeClr>
          </a:solidFill>
          <a:effectLst>
            <a:softEdge rad="31750"/>
          </a:effectLst>
        </p:spPr>
        <p:txBody>
          <a:bodyPr wrap="square" rtlCol="0">
            <a:spAutoFit/>
          </a:bodyPr>
          <a:lstStyle/>
          <a:p>
            <a:pPr marL="457200" lvl="0" indent="-457200">
              <a:spcAft>
                <a:spcPts val="1200"/>
              </a:spcAft>
              <a:buFont typeface="+mj-lt"/>
              <a:buAutoNum type="arabicPeriod" startAt="2"/>
            </a:pPr>
            <a:r>
              <a:rPr lang="en-US" sz="2400" b="1" dirty="0">
                <a:solidFill>
                  <a:schemeClr val="tx2">
                    <a:lumMod val="75000"/>
                  </a:schemeClr>
                </a:solidFill>
              </a:rPr>
              <a:t>What other data collection and analysis methods have you used to study information-seeking behavior in individuals’ academic or professional lives? </a:t>
            </a:r>
          </a:p>
          <a:p>
            <a:pPr marL="914400" lvl="1" indent="-457200">
              <a:spcAft>
                <a:spcPts val="1200"/>
              </a:spcAft>
              <a:buFont typeface="+mj-lt"/>
              <a:buAutoNum type="alphaLcPeriod"/>
            </a:pPr>
            <a:r>
              <a:rPr lang="en-US" sz="2400" b="1" dirty="0">
                <a:solidFill>
                  <a:schemeClr val="tx2">
                    <a:lumMod val="75000"/>
                  </a:schemeClr>
                </a:solidFill>
              </a:rPr>
              <a:t>What are the advantages and disadvantages of using these methods?</a:t>
            </a:r>
          </a:p>
          <a:p>
            <a:pPr marL="914400" lvl="1" indent="-457200">
              <a:spcAft>
                <a:spcPts val="1200"/>
              </a:spcAft>
              <a:buFont typeface="+mj-lt"/>
              <a:buAutoNum type="alphaLcPeriod"/>
            </a:pPr>
            <a:r>
              <a:rPr lang="en-US" sz="2400" b="1" dirty="0">
                <a:solidFill>
                  <a:schemeClr val="tx2">
                    <a:lumMod val="75000"/>
                  </a:schemeClr>
                </a:solidFill>
              </a:rPr>
              <a:t>What advice would you give to others considering using these data collection and analysis methods to study individuals’ academic or professional life information-seeking behavior?</a:t>
            </a:r>
          </a:p>
        </p:txBody>
      </p:sp>
      <p:sp>
        <p:nvSpPr>
          <p:cNvPr id="4" name="Rectangle 3">
            <a:extLst>
              <a:ext uri="{FF2B5EF4-FFF2-40B4-BE49-F238E27FC236}">
                <a16:creationId xmlns:a16="http://schemas.microsoft.com/office/drawing/2014/main" id="{FD58F10B-CB04-4335-B5FD-E2F92812B9A8}"/>
              </a:ext>
            </a:extLst>
          </p:cNvPr>
          <p:cNvSpPr/>
          <p:nvPr/>
        </p:nvSpPr>
        <p:spPr>
          <a:xfrm>
            <a:off x="0" y="4382913"/>
            <a:ext cx="5161189" cy="215444"/>
          </a:xfrm>
          <a:prstGeom prst="rect">
            <a:avLst/>
          </a:prstGeom>
        </p:spPr>
        <p:txBody>
          <a:bodyPr wrap="square">
            <a:spAutoFit/>
          </a:bodyPr>
          <a:lstStyle/>
          <a:p>
            <a:r>
              <a:rPr lang="en-US" sz="800" b="1" dirty="0"/>
              <a:t>Image: https://www.flickr.com/photos/matthamm/3345597511 by Matt Hamm / CC BY-NC 2.0</a:t>
            </a:r>
          </a:p>
        </p:txBody>
      </p:sp>
    </p:spTree>
    <p:extLst>
      <p:ext uri="{BB962C8B-B14F-4D97-AF65-F5344CB8AC3E}">
        <p14:creationId xmlns:p14="http://schemas.microsoft.com/office/powerpoint/2010/main" val="4065658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F0A90A-261B-44E9-A2AA-FCC97BF8E356}"/>
              </a:ext>
            </a:extLst>
          </p:cNvPr>
          <p:cNvPicPr>
            <a:picLocks noChangeAspect="1"/>
          </p:cNvPicPr>
          <p:nvPr/>
        </p:nvPicPr>
        <p:blipFill rotWithShape="1">
          <a:blip r:embed="rId3"/>
          <a:srcRect t="8370" b="39963"/>
          <a:stretch/>
        </p:blipFill>
        <p:spPr>
          <a:xfrm>
            <a:off x="0" y="0"/>
            <a:ext cx="9144000" cy="4724400"/>
          </a:xfrm>
          <a:prstGeom prst="rect">
            <a:avLst/>
          </a:prstGeom>
        </p:spPr>
      </p:pic>
      <p:sp>
        <p:nvSpPr>
          <p:cNvPr id="2" name="TextBox 1">
            <a:extLst>
              <a:ext uri="{FF2B5EF4-FFF2-40B4-BE49-F238E27FC236}">
                <a16:creationId xmlns:a16="http://schemas.microsoft.com/office/drawing/2014/main" id="{BB3BE607-78F3-4F73-ACFF-76A6018993EC}"/>
              </a:ext>
            </a:extLst>
          </p:cNvPr>
          <p:cNvSpPr txBox="1"/>
          <p:nvPr/>
        </p:nvSpPr>
        <p:spPr>
          <a:xfrm>
            <a:off x="367990" y="607873"/>
            <a:ext cx="8408019" cy="2769989"/>
          </a:xfrm>
          <a:prstGeom prst="rect">
            <a:avLst/>
          </a:prstGeom>
          <a:solidFill>
            <a:schemeClr val="bg2">
              <a:lumMod val="25000"/>
              <a:alpha val="55000"/>
            </a:schemeClr>
          </a:solidFill>
        </p:spPr>
        <p:txBody>
          <a:bodyPr wrap="square" rtlCol="0" anchor="t">
            <a:spAutoFit/>
          </a:bodyPr>
          <a:lstStyle/>
          <a:p>
            <a:pPr>
              <a:spcAft>
                <a:spcPts val="1800"/>
              </a:spcAft>
            </a:pPr>
            <a:r>
              <a:rPr lang="en-US" sz="2400" b="1" dirty="0">
                <a:solidFill>
                  <a:schemeClr val="bg1"/>
                </a:solidFill>
              </a:rPr>
              <a:t>3. What type of visual evidence have you had a chance to collect for studying information behavior? </a:t>
            </a:r>
          </a:p>
          <a:p>
            <a:pPr marL="800100" lvl="1" indent="-342900">
              <a:spcAft>
                <a:spcPts val="1800"/>
              </a:spcAft>
              <a:buFont typeface="+mj-lt"/>
              <a:buAutoNum type="alphaLcPeriod"/>
            </a:pPr>
            <a:r>
              <a:rPr lang="en-US" sz="2400" b="1" dirty="0">
                <a:solidFill>
                  <a:schemeClr val="bg1"/>
                </a:solidFill>
              </a:rPr>
              <a:t>What challenges have you experienced in collecting and managing visual research data?</a:t>
            </a:r>
          </a:p>
          <a:p>
            <a:pPr marL="800100" lvl="1" indent="-342900">
              <a:spcAft>
                <a:spcPts val="1800"/>
              </a:spcAft>
              <a:buFont typeface="+mj-lt"/>
              <a:buAutoNum type="alphaLcPeriod"/>
            </a:pPr>
            <a:r>
              <a:rPr lang="en-US" sz="2400" b="1" dirty="0">
                <a:solidFill>
                  <a:schemeClr val="bg1"/>
                </a:solidFill>
              </a:rPr>
              <a:t>What approaches have you selected for analysis of visual data?</a:t>
            </a:r>
          </a:p>
        </p:txBody>
      </p:sp>
      <p:sp>
        <p:nvSpPr>
          <p:cNvPr id="5" name="Rectangle 4">
            <a:extLst>
              <a:ext uri="{FF2B5EF4-FFF2-40B4-BE49-F238E27FC236}">
                <a16:creationId xmlns:a16="http://schemas.microsoft.com/office/drawing/2014/main" id="{54D084A2-2C46-4D2D-9EC2-031005B3701C}"/>
              </a:ext>
            </a:extLst>
          </p:cNvPr>
          <p:cNvSpPr/>
          <p:nvPr/>
        </p:nvSpPr>
        <p:spPr>
          <a:xfrm>
            <a:off x="-1" y="4485441"/>
            <a:ext cx="4943475" cy="215444"/>
          </a:xfrm>
          <a:prstGeom prst="rect">
            <a:avLst/>
          </a:prstGeom>
        </p:spPr>
        <p:txBody>
          <a:bodyPr wrap="square">
            <a:spAutoFit/>
          </a:bodyPr>
          <a:lstStyle/>
          <a:p>
            <a:r>
              <a:rPr lang="en-US" sz="800" b="1" dirty="0">
                <a:solidFill>
                  <a:schemeClr val="bg1"/>
                </a:solidFill>
              </a:rPr>
              <a:t>Image: https://www.flickr.com/photos/matthamm/3345597511 by Matt Hamm / CC BY-NC 2.0</a:t>
            </a:r>
          </a:p>
        </p:txBody>
      </p:sp>
    </p:spTree>
    <p:extLst>
      <p:ext uri="{BB962C8B-B14F-4D97-AF65-F5344CB8AC3E}">
        <p14:creationId xmlns:p14="http://schemas.microsoft.com/office/powerpoint/2010/main" val="4232902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9144000" cy="4718714"/>
          </a:xfrm>
          <a:prstGeom prst="rect">
            <a:avLst/>
          </a:prstGeom>
        </p:spPr>
      </p:pic>
      <p:sp>
        <p:nvSpPr>
          <p:cNvPr id="2" name="Text Placeholder 1"/>
          <p:cNvSpPr>
            <a:spLocks noGrp="1"/>
          </p:cNvSpPr>
          <p:nvPr>
            <p:ph type="body" sz="quarter" idx="13"/>
          </p:nvPr>
        </p:nvSpPr>
        <p:spPr>
          <a:xfrm>
            <a:off x="1" y="312893"/>
            <a:ext cx="5707463" cy="526741"/>
          </a:xfrm>
          <a:solidFill>
            <a:schemeClr val="tx1">
              <a:alpha val="65000"/>
            </a:schemeClr>
          </a:solidFill>
        </p:spPr>
        <p:txBody>
          <a:bodyPr/>
          <a:lstStyle/>
          <a:p>
            <a:r>
              <a:rPr lang="en-US" sz="3000" dirty="0">
                <a:solidFill>
                  <a:schemeClr val="bg1"/>
                </a:solidFill>
                <a:latin typeface="Arial" pitchFamily="34" charset="0"/>
                <a:cs typeface="Arial" pitchFamily="34" charset="0"/>
              </a:rPr>
              <a:t>What is Qualitative Research?</a:t>
            </a:r>
            <a:endParaRPr lang="en-US" sz="3000" dirty="0">
              <a:solidFill>
                <a:schemeClr val="bg1"/>
              </a:solidFill>
            </a:endParaRPr>
          </a:p>
        </p:txBody>
      </p:sp>
      <p:sp>
        <p:nvSpPr>
          <p:cNvPr id="3" name="Text Placeholder 2"/>
          <p:cNvSpPr>
            <a:spLocks noGrp="1"/>
          </p:cNvSpPr>
          <p:nvPr>
            <p:ph type="body" sz="quarter" idx="14"/>
          </p:nvPr>
        </p:nvSpPr>
        <p:spPr>
          <a:xfrm>
            <a:off x="-1" y="1111091"/>
            <a:ext cx="6039059" cy="3361770"/>
          </a:xfrm>
          <a:solidFill>
            <a:schemeClr val="tx1">
              <a:alpha val="65000"/>
            </a:schemeClr>
          </a:solidFill>
        </p:spPr>
        <p:txBody>
          <a:bodyPr/>
          <a:lstStyle/>
          <a:p>
            <a:pPr marL="0" indent="0">
              <a:buNone/>
            </a:pPr>
            <a:r>
              <a:rPr lang="en-US" sz="2100" b="1" dirty="0">
                <a:solidFill>
                  <a:schemeClr val="bg1"/>
                </a:solidFill>
                <a:latin typeface="Arial" pitchFamily="34" charset="0"/>
                <a:cs typeface="Arial" pitchFamily="34" charset="0"/>
              </a:rPr>
              <a:t>A type of scientific research that:</a:t>
            </a:r>
          </a:p>
          <a:p>
            <a:pPr lvl="1">
              <a:buFont typeface="Arial" panose="020B0604020202020204" pitchFamily="34" charset="0"/>
              <a:buChar char="•"/>
            </a:pPr>
            <a:r>
              <a:rPr lang="en-US" sz="2100" b="1" dirty="0">
                <a:solidFill>
                  <a:schemeClr val="bg1"/>
                </a:solidFill>
                <a:latin typeface="Arial" pitchFamily="34" charset="0"/>
                <a:cs typeface="Arial" pitchFamily="34" charset="0"/>
              </a:rPr>
              <a:t>Seeks answers to a question</a:t>
            </a:r>
          </a:p>
          <a:p>
            <a:pPr lvl="1">
              <a:buFont typeface="Arial" panose="020B0604020202020204" pitchFamily="34" charset="0"/>
              <a:buChar char="•"/>
            </a:pPr>
            <a:r>
              <a:rPr lang="en-US" sz="2100" b="1" dirty="0">
                <a:solidFill>
                  <a:schemeClr val="bg1"/>
                </a:solidFill>
                <a:latin typeface="Arial" pitchFamily="34" charset="0"/>
                <a:cs typeface="Arial" pitchFamily="34" charset="0"/>
              </a:rPr>
              <a:t>Systematically uses predefined set of procedures to answer question</a:t>
            </a:r>
          </a:p>
          <a:p>
            <a:pPr lvl="1">
              <a:buFont typeface="Arial" panose="020B0604020202020204" pitchFamily="34" charset="0"/>
              <a:buChar char="•"/>
            </a:pPr>
            <a:r>
              <a:rPr lang="en-US" sz="2100" b="1" dirty="0">
                <a:solidFill>
                  <a:schemeClr val="bg1"/>
                </a:solidFill>
                <a:latin typeface="Arial" pitchFamily="34" charset="0"/>
                <a:cs typeface="Arial" pitchFamily="34" charset="0"/>
              </a:rPr>
              <a:t>Collects evidence</a:t>
            </a:r>
          </a:p>
          <a:p>
            <a:pPr lvl="1">
              <a:buFont typeface="Arial" panose="020B0604020202020204" pitchFamily="34" charset="0"/>
              <a:buChar char="•"/>
            </a:pPr>
            <a:r>
              <a:rPr lang="en-US" sz="2100" b="1" dirty="0">
                <a:solidFill>
                  <a:schemeClr val="bg1"/>
                </a:solidFill>
                <a:latin typeface="Arial" pitchFamily="34" charset="0"/>
                <a:cs typeface="Arial" pitchFamily="34" charset="0"/>
              </a:rPr>
              <a:t>Produces findings that:</a:t>
            </a:r>
          </a:p>
          <a:p>
            <a:pPr lvl="2">
              <a:buFont typeface="Arial" panose="020B0604020202020204" pitchFamily="34" charset="0"/>
              <a:buChar char="•"/>
            </a:pPr>
            <a:r>
              <a:rPr lang="en-US" sz="2100" b="1" dirty="0">
                <a:solidFill>
                  <a:schemeClr val="bg1"/>
                </a:solidFill>
                <a:latin typeface="Arial" pitchFamily="34" charset="0"/>
                <a:cs typeface="Arial" pitchFamily="34" charset="0"/>
              </a:rPr>
              <a:t>Are not determined in advance</a:t>
            </a:r>
          </a:p>
          <a:p>
            <a:pPr lvl="2">
              <a:buFont typeface="Arial" panose="020B0604020202020204" pitchFamily="34" charset="0"/>
              <a:buChar char="•"/>
            </a:pPr>
            <a:r>
              <a:rPr lang="en-US" sz="2100" b="1" dirty="0">
                <a:solidFill>
                  <a:schemeClr val="bg1"/>
                </a:solidFill>
                <a:latin typeface="Arial" pitchFamily="34" charset="0"/>
                <a:cs typeface="Arial" pitchFamily="34" charset="0"/>
              </a:rPr>
              <a:t>Apply beyond immediate boundaries of study</a:t>
            </a:r>
            <a:endParaRPr lang="en-US" sz="2100" b="1" dirty="0">
              <a:solidFill>
                <a:schemeClr val="bg1"/>
              </a:solidFill>
            </a:endParaRPr>
          </a:p>
        </p:txBody>
      </p:sp>
      <p:sp>
        <p:nvSpPr>
          <p:cNvPr id="5" name="Rectangle 4">
            <a:extLst>
              <a:ext uri="{FF2B5EF4-FFF2-40B4-BE49-F238E27FC236}">
                <a16:creationId xmlns:a16="http://schemas.microsoft.com/office/drawing/2014/main" id="{7E32F6F3-43D7-4C93-AD03-17C24424A49A}"/>
              </a:ext>
            </a:extLst>
          </p:cNvPr>
          <p:cNvSpPr/>
          <p:nvPr/>
        </p:nvSpPr>
        <p:spPr>
          <a:xfrm>
            <a:off x="-1" y="4527074"/>
            <a:ext cx="5235191" cy="230832"/>
          </a:xfrm>
          <a:prstGeom prst="rect">
            <a:avLst/>
          </a:prstGeom>
        </p:spPr>
        <p:txBody>
          <a:bodyPr wrap="square">
            <a:spAutoFit/>
          </a:bodyPr>
          <a:lstStyle/>
          <a:p>
            <a:r>
              <a:rPr lang="en-US" sz="900" b="1" dirty="0">
                <a:solidFill>
                  <a:schemeClr val="bg1"/>
                </a:solidFill>
                <a:latin typeface="Arial" panose="020B0604020202020204" pitchFamily="34" charset="0"/>
                <a:cs typeface="Arial" panose="020B0604020202020204" pitchFamily="34" charset="0"/>
              </a:rPr>
              <a:t>Image: https://www.flickr.com/photos/katesheets/5772901616 by </a:t>
            </a:r>
            <a:r>
              <a:rPr lang="en-US" sz="900" b="1" dirty="0" err="1">
                <a:solidFill>
                  <a:schemeClr val="bg1"/>
                </a:solidFill>
                <a:latin typeface="Arial" panose="020B0604020202020204" pitchFamily="34" charset="0"/>
                <a:cs typeface="Arial" panose="020B0604020202020204" pitchFamily="34" charset="0"/>
              </a:rPr>
              <a:t>katesheets</a:t>
            </a:r>
            <a:r>
              <a:rPr lang="en-US" sz="900" b="1" dirty="0">
                <a:solidFill>
                  <a:schemeClr val="bg1"/>
                </a:solidFill>
                <a:latin typeface="Arial" panose="020B0604020202020204" pitchFamily="34" charset="0"/>
                <a:cs typeface="Arial" panose="020B0604020202020204" pitchFamily="34" charset="0"/>
              </a:rPr>
              <a:t> / CC BY-NC 2.0</a:t>
            </a:r>
          </a:p>
        </p:txBody>
      </p:sp>
      <p:sp>
        <p:nvSpPr>
          <p:cNvPr id="6" name="Slide Number Placeholder 3">
            <a:extLst>
              <a:ext uri="{FF2B5EF4-FFF2-40B4-BE49-F238E27FC236}">
                <a16:creationId xmlns:a16="http://schemas.microsoft.com/office/drawing/2014/main" id="{12669D57-7AD5-4205-B026-EFB31A5EB43E}"/>
              </a:ext>
            </a:extLst>
          </p:cNvPr>
          <p:cNvSpPr txBox="1">
            <a:spLocks/>
          </p:cNvSpPr>
          <p:nvPr/>
        </p:nvSpPr>
        <p:spPr>
          <a:xfrm>
            <a:off x="3804713" y="4186537"/>
            <a:ext cx="2234345" cy="230832"/>
          </a:xfrm>
          <a:prstGeom prst="rect">
            <a:avLst/>
          </a:prstGeom>
        </p:spPr>
        <p:txBody>
          <a:bodyPr vert="horz" lIns="68580" tIns="34290" rIns="68580" bIns="34290" rtlCol="0" anchor="ctr"/>
          <a:lstStyle>
            <a:defPPr>
              <a:defRPr lang="en-US"/>
            </a:defPPr>
            <a:lvl1pPr marL="0" algn="r" defTabSz="914400" rtl="0" eaLnBrk="1" latinLnBrk="0" hangingPunct="1">
              <a:defRPr sz="1000" kern="1200">
                <a:solidFill>
                  <a:srgbClr val="646464"/>
                </a:solidFill>
                <a:latin typeface="+mj-lt"/>
                <a:ea typeface="Open Sans" pitchFamily="34" charset="0"/>
                <a:cs typeface="Open Sans"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bg1"/>
                </a:solidFill>
              </a:rPr>
              <a:t>(Connaway &amp; Radford, 2017)</a:t>
            </a:r>
          </a:p>
        </p:txBody>
      </p:sp>
    </p:spTree>
    <p:extLst>
      <p:ext uri="{BB962C8B-B14F-4D97-AF65-F5344CB8AC3E}">
        <p14:creationId xmlns:p14="http://schemas.microsoft.com/office/powerpoint/2010/main" val="3968811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DD03FD-57D3-42B3-A3F6-61D67AEDCD36}"/>
              </a:ext>
            </a:extLst>
          </p:cNvPr>
          <p:cNvPicPr>
            <a:picLocks noChangeAspect="1"/>
          </p:cNvPicPr>
          <p:nvPr/>
        </p:nvPicPr>
        <p:blipFill rotWithShape="1">
          <a:blip r:embed="rId3"/>
          <a:srcRect l="31429"/>
          <a:stretch/>
        </p:blipFill>
        <p:spPr>
          <a:xfrm rot="16200000">
            <a:off x="2220685" y="-2220685"/>
            <a:ext cx="4702629" cy="9144000"/>
          </a:xfrm>
          <a:prstGeom prst="rect">
            <a:avLst/>
          </a:prstGeom>
        </p:spPr>
      </p:pic>
      <p:sp>
        <p:nvSpPr>
          <p:cNvPr id="2" name="TextBox 1">
            <a:extLst>
              <a:ext uri="{FF2B5EF4-FFF2-40B4-BE49-F238E27FC236}">
                <a16:creationId xmlns:a16="http://schemas.microsoft.com/office/drawing/2014/main" id="{46B1F555-15D4-4AF7-B0BF-60983F3267B1}"/>
              </a:ext>
            </a:extLst>
          </p:cNvPr>
          <p:cNvSpPr txBox="1"/>
          <p:nvPr/>
        </p:nvSpPr>
        <p:spPr>
          <a:xfrm>
            <a:off x="263912" y="554544"/>
            <a:ext cx="8616175" cy="461665"/>
          </a:xfrm>
          <a:prstGeom prst="rect">
            <a:avLst/>
          </a:prstGeom>
          <a:solidFill>
            <a:schemeClr val="bg2">
              <a:alpha val="60000"/>
            </a:schemeClr>
          </a:solidFill>
          <a:effectLst>
            <a:softEdge rad="31750"/>
          </a:effectLst>
        </p:spPr>
        <p:txBody>
          <a:bodyPr wrap="square" rtlCol="0">
            <a:spAutoFit/>
          </a:bodyPr>
          <a:lstStyle/>
          <a:p>
            <a:pPr marL="457200" lvl="0" indent="-457200">
              <a:spcAft>
                <a:spcPts val="1200"/>
              </a:spcAft>
              <a:buFont typeface="+mj-lt"/>
              <a:buAutoNum type="arabicPeriod" startAt="2"/>
            </a:pPr>
            <a:endParaRPr lang="en-US" sz="2400" b="1" dirty="0">
              <a:solidFill>
                <a:schemeClr val="tx2">
                  <a:lumMod val="75000"/>
                </a:schemeClr>
              </a:solidFill>
            </a:endParaRPr>
          </a:p>
        </p:txBody>
      </p:sp>
      <p:sp>
        <p:nvSpPr>
          <p:cNvPr id="4" name="Rectangle 3">
            <a:extLst>
              <a:ext uri="{FF2B5EF4-FFF2-40B4-BE49-F238E27FC236}">
                <a16:creationId xmlns:a16="http://schemas.microsoft.com/office/drawing/2014/main" id="{FD58F10B-CB04-4335-B5FD-E2F92812B9A8}"/>
              </a:ext>
            </a:extLst>
          </p:cNvPr>
          <p:cNvSpPr/>
          <p:nvPr/>
        </p:nvSpPr>
        <p:spPr>
          <a:xfrm>
            <a:off x="0" y="4382913"/>
            <a:ext cx="5161189" cy="215444"/>
          </a:xfrm>
          <a:prstGeom prst="rect">
            <a:avLst/>
          </a:prstGeom>
        </p:spPr>
        <p:txBody>
          <a:bodyPr wrap="square">
            <a:spAutoFit/>
          </a:bodyPr>
          <a:lstStyle/>
          <a:p>
            <a:r>
              <a:rPr lang="en-US" sz="800" b="1" dirty="0"/>
              <a:t>Image: https://www.flickr.com/photos/matthamm/3345597511 by Matt Hamm / CC BY-NC 2.0</a:t>
            </a:r>
          </a:p>
        </p:txBody>
      </p:sp>
      <p:sp>
        <p:nvSpPr>
          <p:cNvPr id="5" name="TextBox 4">
            <a:extLst>
              <a:ext uri="{FF2B5EF4-FFF2-40B4-BE49-F238E27FC236}">
                <a16:creationId xmlns:a16="http://schemas.microsoft.com/office/drawing/2014/main" id="{BB3BE607-78F3-4F73-ACFF-76A6018993EC}"/>
              </a:ext>
            </a:extLst>
          </p:cNvPr>
          <p:cNvSpPr txBox="1"/>
          <p:nvPr/>
        </p:nvSpPr>
        <p:spPr>
          <a:xfrm>
            <a:off x="367990" y="607873"/>
            <a:ext cx="8408019" cy="2169825"/>
          </a:xfrm>
          <a:prstGeom prst="rect">
            <a:avLst/>
          </a:prstGeom>
          <a:solidFill>
            <a:schemeClr val="bg2">
              <a:lumMod val="25000"/>
              <a:alpha val="55000"/>
            </a:schemeClr>
          </a:solidFill>
        </p:spPr>
        <p:txBody>
          <a:bodyPr wrap="square" rtlCol="0" anchor="t">
            <a:spAutoFit/>
          </a:bodyPr>
          <a:lstStyle/>
          <a:p>
            <a:pPr>
              <a:spcAft>
                <a:spcPts val="1800"/>
              </a:spcAft>
            </a:pPr>
            <a:r>
              <a:rPr lang="en-US" sz="2400" b="1" dirty="0">
                <a:solidFill>
                  <a:schemeClr val="bg1"/>
                </a:solidFill>
              </a:rPr>
              <a:t>4. What information behavior research problems may be  analyzed using biometrics methods? </a:t>
            </a:r>
          </a:p>
          <a:p>
            <a:pPr marL="800100" lvl="1" indent="-342900">
              <a:spcAft>
                <a:spcPts val="1800"/>
              </a:spcAft>
              <a:buFont typeface="+mj-lt"/>
              <a:buAutoNum type="alphaLcPeriod"/>
            </a:pPr>
            <a:r>
              <a:rPr lang="en-US" sz="2400" b="1" dirty="0">
                <a:solidFill>
                  <a:schemeClr val="bg1"/>
                </a:solidFill>
              </a:rPr>
              <a:t>What other data collection and analysis methods should be combined with biometrics methods to deepen the knowledge of information behaviors?</a:t>
            </a:r>
          </a:p>
        </p:txBody>
      </p:sp>
    </p:spTree>
    <p:extLst>
      <p:ext uri="{BB962C8B-B14F-4D97-AF65-F5344CB8AC3E}">
        <p14:creationId xmlns:p14="http://schemas.microsoft.com/office/powerpoint/2010/main" val="3141029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1FD135-0E5F-4007-8E11-B5846C549D9D}"/>
              </a:ext>
            </a:extLst>
          </p:cNvPr>
          <p:cNvPicPr>
            <a:picLocks noChangeAspect="1"/>
          </p:cNvPicPr>
          <p:nvPr/>
        </p:nvPicPr>
        <p:blipFill rotWithShape="1">
          <a:blip r:embed="rId3"/>
          <a:srcRect t="4964" b="17412"/>
          <a:stretch/>
        </p:blipFill>
        <p:spPr>
          <a:xfrm>
            <a:off x="0" y="0"/>
            <a:ext cx="9144000" cy="4713514"/>
          </a:xfrm>
          <a:prstGeom prst="rect">
            <a:avLst/>
          </a:prstGeom>
        </p:spPr>
      </p:pic>
      <p:sp>
        <p:nvSpPr>
          <p:cNvPr id="2" name="Text Placeholder 1">
            <a:extLst>
              <a:ext uri="{FF2B5EF4-FFF2-40B4-BE49-F238E27FC236}">
                <a16:creationId xmlns:a16="http://schemas.microsoft.com/office/drawing/2014/main" id="{7E645C84-2C89-4E9D-9F91-4A4FBF7A07F4}"/>
              </a:ext>
            </a:extLst>
          </p:cNvPr>
          <p:cNvSpPr>
            <a:spLocks noGrp="1"/>
          </p:cNvSpPr>
          <p:nvPr>
            <p:ph type="body" sz="quarter" idx="13"/>
          </p:nvPr>
        </p:nvSpPr>
        <p:spPr>
          <a:xfrm>
            <a:off x="5132009" y="702216"/>
            <a:ext cx="4011991" cy="527553"/>
          </a:xfrm>
          <a:solidFill>
            <a:schemeClr val="tx1">
              <a:alpha val="55000"/>
            </a:schemeClr>
          </a:solidFill>
        </p:spPr>
        <p:txBody>
          <a:bodyPr/>
          <a:lstStyle/>
          <a:p>
            <a:r>
              <a:rPr lang="en-US" sz="3000" dirty="0">
                <a:solidFill>
                  <a:schemeClr val="bg1"/>
                </a:solidFill>
              </a:rPr>
              <a:t>Qualitative Research</a:t>
            </a:r>
          </a:p>
        </p:txBody>
      </p:sp>
      <p:sp>
        <p:nvSpPr>
          <p:cNvPr id="3" name="Text Placeholder 2">
            <a:extLst>
              <a:ext uri="{FF2B5EF4-FFF2-40B4-BE49-F238E27FC236}">
                <a16:creationId xmlns:a16="http://schemas.microsoft.com/office/drawing/2014/main" id="{13B2B45D-97B3-4A64-B6BD-E1EE1AE10278}"/>
              </a:ext>
            </a:extLst>
          </p:cNvPr>
          <p:cNvSpPr>
            <a:spLocks noGrp="1"/>
          </p:cNvSpPr>
          <p:nvPr>
            <p:ph type="body" sz="quarter" idx="12"/>
          </p:nvPr>
        </p:nvSpPr>
        <p:spPr>
          <a:xfrm>
            <a:off x="4642152" y="1522211"/>
            <a:ext cx="4501848" cy="2655296"/>
          </a:xfrm>
          <a:solidFill>
            <a:schemeClr val="tx1">
              <a:alpha val="55000"/>
            </a:schemeClr>
          </a:solidFill>
        </p:spPr>
        <p:txBody>
          <a:bodyPr/>
          <a:lstStyle/>
          <a:p>
            <a:r>
              <a:rPr lang="en-US" b="1" dirty="0">
                <a:solidFill>
                  <a:schemeClr val="bg1"/>
                </a:solidFill>
              </a:rPr>
              <a:t>Semi-structured Interviews</a:t>
            </a:r>
          </a:p>
          <a:p>
            <a:r>
              <a:rPr lang="en-US" b="1" dirty="0">
                <a:solidFill>
                  <a:schemeClr val="bg1"/>
                </a:solidFill>
              </a:rPr>
              <a:t>Theoretical approach</a:t>
            </a:r>
          </a:p>
          <a:p>
            <a:r>
              <a:rPr lang="en-US" b="1" dirty="0">
                <a:solidFill>
                  <a:schemeClr val="bg1"/>
                </a:solidFill>
              </a:rPr>
              <a:t>Content analysis</a:t>
            </a:r>
          </a:p>
          <a:p>
            <a:r>
              <a:rPr lang="en-US" b="1" dirty="0">
                <a:solidFill>
                  <a:schemeClr val="bg1"/>
                </a:solidFill>
              </a:rPr>
              <a:t>Survey/Questionnaire</a:t>
            </a:r>
          </a:p>
          <a:p>
            <a:r>
              <a:rPr lang="en-US" b="1" dirty="0">
                <a:solidFill>
                  <a:schemeClr val="bg1"/>
                </a:solidFill>
              </a:rPr>
              <a:t>Diaries</a:t>
            </a:r>
          </a:p>
          <a:p>
            <a:r>
              <a:rPr lang="en-US" b="1" dirty="0">
                <a:solidFill>
                  <a:schemeClr val="bg1"/>
                </a:solidFill>
              </a:rPr>
              <a:t>Observation</a:t>
            </a:r>
          </a:p>
        </p:txBody>
      </p:sp>
      <p:sp>
        <p:nvSpPr>
          <p:cNvPr id="5" name="Rectangle 4">
            <a:extLst>
              <a:ext uri="{FF2B5EF4-FFF2-40B4-BE49-F238E27FC236}">
                <a16:creationId xmlns:a16="http://schemas.microsoft.com/office/drawing/2014/main" id="{259D2600-A5FD-4E62-B02C-CE3E944FB1AD}"/>
              </a:ext>
            </a:extLst>
          </p:cNvPr>
          <p:cNvSpPr/>
          <p:nvPr/>
        </p:nvSpPr>
        <p:spPr>
          <a:xfrm>
            <a:off x="3520168" y="4498070"/>
            <a:ext cx="5623832" cy="215444"/>
          </a:xfrm>
          <a:prstGeom prst="rect">
            <a:avLst/>
          </a:prstGeom>
        </p:spPr>
        <p:txBody>
          <a:bodyPr wrap="square">
            <a:spAutoFit/>
          </a:bodyPr>
          <a:lstStyle/>
          <a:p>
            <a:pPr algn="r"/>
            <a:r>
              <a:rPr lang="en-US" sz="800" b="1" dirty="0">
                <a:solidFill>
                  <a:schemeClr val="bg1"/>
                </a:solidFill>
              </a:rPr>
              <a:t>Image: https://www.flickr.com/photos/127107506@N02/15292856445 by </a:t>
            </a:r>
            <a:r>
              <a:rPr lang="en-US" sz="800" b="1" dirty="0" err="1">
                <a:solidFill>
                  <a:schemeClr val="bg1"/>
                </a:solidFill>
              </a:rPr>
              <a:t>Moiggi</a:t>
            </a:r>
            <a:r>
              <a:rPr lang="en-US" sz="800" b="1" dirty="0">
                <a:solidFill>
                  <a:schemeClr val="bg1"/>
                </a:solidFill>
              </a:rPr>
              <a:t> Interactive / CC BY-NC 2.0</a:t>
            </a:r>
          </a:p>
        </p:txBody>
      </p:sp>
    </p:spTree>
    <p:extLst>
      <p:ext uri="{BB962C8B-B14F-4D97-AF65-F5344CB8AC3E}">
        <p14:creationId xmlns:p14="http://schemas.microsoft.com/office/powerpoint/2010/main" val="1839365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E36B8B-2EA5-44D6-8941-2A57800DE84C}"/>
              </a:ext>
            </a:extLst>
          </p:cNvPr>
          <p:cNvPicPr>
            <a:picLocks noChangeAspect="1"/>
          </p:cNvPicPr>
          <p:nvPr/>
        </p:nvPicPr>
        <p:blipFill rotWithShape="1">
          <a:blip r:embed="rId3"/>
          <a:srcRect b="22739"/>
          <a:stretch/>
        </p:blipFill>
        <p:spPr>
          <a:xfrm>
            <a:off x="0" y="1"/>
            <a:ext cx="9144000" cy="4713514"/>
          </a:xfrm>
          <a:prstGeom prst="rect">
            <a:avLst/>
          </a:prstGeom>
        </p:spPr>
      </p:pic>
      <p:sp>
        <p:nvSpPr>
          <p:cNvPr id="2" name="Text Placeholder 1">
            <a:extLst>
              <a:ext uri="{FF2B5EF4-FFF2-40B4-BE49-F238E27FC236}">
                <a16:creationId xmlns:a16="http://schemas.microsoft.com/office/drawing/2014/main" id="{7E645C84-2C89-4E9D-9F91-4A4FBF7A07F4}"/>
              </a:ext>
            </a:extLst>
          </p:cNvPr>
          <p:cNvSpPr>
            <a:spLocks noGrp="1"/>
          </p:cNvSpPr>
          <p:nvPr>
            <p:ph type="body" sz="quarter" idx="13"/>
          </p:nvPr>
        </p:nvSpPr>
        <p:spPr>
          <a:xfrm>
            <a:off x="5293786" y="3078136"/>
            <a:ext cx="3850214" cy="549325"/>
          </a:xfrm>
          <a:solidFill>
            <a:schemeClr val="tx1">
              <a:alpha val="40000"/>
            </a:schemeClr>
          </a:solidFill>
        </p:spPr>
        <p:txBody>
          <a:bodyPr/>
          <a:lstStyle/>
          <a:p>
            <a:r>
              <a:rPr lang="en-US" sz="3000" dirty="0">
                <a:solidFill>
                  <a:schemeClr val="bg1"/>
                </a:solidFill>
              </a:rPr>
              <a:t>Qualitative Analysis</a:t>
            </a:r>
          </a:p>
        </p:txBody>
      </p:sp>
      <p:sp>
        <p:nvSpPr>
          <p:cNvPr id="3" name="Text Placeholder 2">
            <a:extLst>
              <a:ext uri="{FF2B5EF4-FFF2-40B4-BE49-F238E27FC236}">
                <a16:creationId xmlns:a16="http://schemas.microsoft.com/office/drawing/2014/main" id="{13B2B45D-97B3-4A64-B6BD-E1EE1AE10278}"/>
              </a:ext>
            </a:extLst>
          </p:cNvPr>
          <p:cNvSpPr>
            <a:spLocks noGrp="1"/>
          </p:cNvSpPr>
          <p:nvPr>
            <p:ph type="body" sz="quarter" idx="12"/>
          </p:nvPr>
        </p:nvSpPr>
        <p:spPr>
          <a:xfrm>
            <a:off x="5293786" y="3706554"/>
            <a:ext cx="3850214" cy="1033325"/>
          </a:xfrm>
          <a:solidFill>
            <a:schemeClr val="tx1">
              <a:alpha val="40000"/>
            </a:schemeClr>
          </a:solidFill>
        </p:spPr>
        <p:txBody>
          <a:bodyPr/>
          <a:lstStyle/>
          <a:p>
            <a:r>
              <a:rPr lang="en-US" b="1" dirty="0">
                <a:solidFill>
                  <a:schemeClr val="bg1"/>
                </a:solidFill>
              </a:rPr>
              <a:t>Coding</a:t>
            </a:r>
          </a:p>
          <a:p>
            <a:r>
              <a:rPr lang="en-US" b="1" dirty="0">
                <a:solidFill>
                  <a:schemeClr val="bg1"/>
                </a:solidFill>
              </a:rPr>
              <a:t>Ethnographic Analysis</a:t>
            </a:r>
          </a:p>
        </p:txBody>
      </p:sp>
      <p:sp>
        <p:nvSpPr>
          <p:cNvPr id="5" name="Rectangle 4">
            <a:extLst>
              <a:ext uri="{FF2B5EF4-FFF2-40B4-BE49-F238E27FC236}">
                <a16:creationId xmlns:a16="http://schemas.microsoft.com/office/drawing/2014/main" id="{176C86C5-2F43-4445-974A-E0D1914AC918}"/>
              </a:ext>
            </a:extLst>
          </p:cNvPr>
          <p:cNvSpPr/>
          <p:nvPr/>
        </p:nvSpPr>
        <p:spPr>
          <a:xfrm>
            <a:off x="0" y="4511253"/>
            <a:ext cx="5210175" cy="215444"/>
          </a:xfrm>
          <a:prstGeom prst="rect">
            <a:avLst/>
          </a:prstGeom>
        </p:spPr>
        <p:txBody>
          <a:bodyPr wrap="square">
            <a:spAutoFit/>
          </a:bodyPr>
          <a:lstStyle/>
          <a:p>
            <a:r>
              <a:rPr lang="en-US" sz="800" b="1" dirty="0">
                <a:solidFill>
                  <a:schemeClr val="bg1"/>
                </a:solidFill>
              </a:rPr>
              <a:t>Image: https://www.flickr.com/photos/mathias764/41233631655 by Mathias </a:t>
            </a:r>
            <a:r>
              <a:rPr lang="en-US" sz="800" b="1" dirty="0" err="1">
                <a:solidFill>
                  <a:schemeClr val="bg1"/>
                </a:solidFill>
              </a:rPr>
              <a:t>Liebing</a:t>
            </a:r>
            <a:r>
              <a:rPr lang="en-US" sz="800" b="1" dirty="0">
                <a:solidFill>
                  <a:schemeClr val="bg1"/>
                </a:solidFill>
              </a:rPr>
              <a:t> / CC BY-NC-ND 2.0</a:t>
            </a:r>
          </a:p>
        </p:txBody>
      </p:sp>
    </p:spTree>
    <p:extLst>
      <p:ext uri="{BB962C8B-B14F-4D97-AF65-F5344CB8AC3E}">
        <p14:creationId xmlns:p14="http://schemas.microsoft.com/office/powerpoint/2010/main" val="3385343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D2A691-6270-4D04-9745-08FDBCF69735}"/>
              </a:ext>
            </a:extLst>
          </p:cNvPr>
          <p:cNvPicPr>
            <a:picLocks noChangeAspect="1"/>
          </p:cNvPicPr>
          <p:nvPr/>
        </p:nvPicPr>
        <p:blipFill rotWithShape="1">
          <a:blip r:embed="rId3"/>
          <a:srcRect t="12995" b="10458"/>
          <a:stretch/>
        </p:blipFill>
        <p:spPr>
          <a:xfrm>
            <a:off x="0" y="-14900"/>
            <a:ext cx="9144000" cy="4680858"/>
          </a:xfrm>
          <a:prstGeom prst="rect">
            <a:avLst/>
          </a:prstGeom>
        </p:spPr>
      </p:pic>
      <p:sp>
        <p:nvSpPr>
          <p:cNvPr id="3" name="Text Placeholder 2">
            <a:extLst>
              <a:ext uri="{FF2B5EF4-FFF2-40B4-BE49-F238E27FC236}">
                <a16:creationId xmlns:a16="http://schemas.microsoft.com/office/drawing/2014/main" id="{4D164AC4-EF09-4EA3-A050-762342E6DF23}"/>
              </a:ext>
            </a:extLst>
          </p:cNvPr>
          <p:cNvSpPr>
            <a:spLocks noGrp="1"/>
          </p:cNvSpPr>
          <p:nvPr>
            <p:ph type="body" sz="quarter" idx="12"/>
          </p:nvPr>
        </p:nvSpPr>
        <p:spPr>
          <a:xfrm>
            <a:off x="-1" y="1837898"/>
            <a:ext cx="5799221" cy="2493470"/>
          </a:xfrm>
          <a:solidFill>
            <a:schemeClr val="tx1">
              <a:alpha val="60000"/>
            </a:schemeClr>
          </a:solidFill>
        </p:spPr>
        <p:txBody>
          <a:bodyPr/>
          <a:lstStyle/>
          <a:p>
            <a:pPr marL="0" indent="0">
              <a:buNone/>
            </a:pPr>
            <a:r>
              <a:rPr lang="en-US" sz="2200" b="1" dirty="0">
                <a:solidFill>
                  <a:schemeClr val="bg1"/>
                </a:solidFill>
              </a:rPr>
              <a:t>Qualitative research: </a:t>
            </a:r>
          </a:p>
          <a:p>
            <a:pPr>
              <a:buFont typeface="Arial" panose="020B0604020202020204" pitchFamily="34" charset="0"/>
              <a:buChar char="•"/>
            </a:pPr>
            <a:r>
              <a:rPr lang="en-US" sz="2200" b="1" dirty="0">
                <a:solidFill>
                  <a:schemeClr val="bg1"/>
                </a:solidFill>
              </a:rPr>
              <a:t>Tends to use multiple methods</a:t>
            </a:r>
          </a:p>
          <a:p>
            <a:pPr lvl="1">
              <a:buFont typeface="Arial" panose="020B0604020202020204" pitchFamily="34" charset="0"/>
              <a:buChar char="•"/>
            </a:pPr>
            <a:r>
              <a:rPr lang="en-US" sz="2200" b="1" dirty="0">
                <a:solidFill>
                  <a:schemeClr val="bg1"/>
                </a:solidFill>
              </a:rPr>
              <a:t>Interviews</a:t>
            </a:r>
          </a:p>
          <a:p>
            <a:pPr lvl="1">
              <a:buFont typeface="Arial" panose="020B0604020202020204" pitchFamily="34" charset="0"/>
              <a:buChar char="•"/>
            </a:pPr>
            <a:r>
              <a:rPr lang="en-US" sz="2200" b="1" dirty="0">
                <a:solidFill>
                  <a:schemeClr val="bg1"/>
                </a:solidFill>
              </a:rPr>
              <a:t>Observations</a:t>
            </a:r>
          </a:p>
          <a:p>
            <a:pPr lvl="1">
              <a:buFont typeface="Arial" panose="020B0604020202020204" pitchFamily="34" charset="0"/>
              <a:buChar char="•"/>
            </a:pPr>
            <a:r>
              <a:rPr lang="en-US" sz="2200" b="1" dirty="0">
                <a:solidFill>
                  <a:schemeClr val="bg1"/>
                </a:solidFill>
              </a:rPr>
              <a:t>Diaries</a:t>
            </a:r>
          </a:p>
          <a:p>
            <a:pPr>
              <a:buFont typeface="Arial" panose="020B0604020202020204" pitchFamily="34" charset="0"/>
              <a:buChar char="•"/>
            </a:pPr>
            <a:r>
              <a:rPr lang="en-US" sz="2200" b="1" dirty="0">
                <a:solidFill>
                  <a:schemeClr val="bg1"/>
                </a:solidFill>
              </a:rPr>
              <a:t>Is open to developing new approaches</a:t>
            </a:r>
          </a:p>
        </p:txBody>
      </p:sp>
      <p:sp>
        <p:nvSpPr>
          <p:cNvPr id="4" name="Slide Number Placeholder 3">
            <a:extLst>
              <a:ext uri="{FF2B5EF4-FFF2-40B4-BE49-F238E27FC236}">
                <a16:creationId xmlns:a16="http://schemas.microsoft.com/office/drawing/2014/main" id="{DE4236E6-132D-4F74-AA01-34072C6176B3}"/>
              </a:ext>
            </a:extLst>
          </p:cNvPr>
          <p:cNvSpPr txBox="1">
            <a:spLocks/>
          </p:cNvSpPr>
          <p:nvPr/>
        </p:nvSpPr>
        <p:spPr>
          <a:xfrm>
            <a:off x="2500941" y="4447795"/>
            <a:ext cx="2234345" cy="230832"/>
          </a:xfrm>
          <a:prstGeom prst="rect">
            <a:avLst/>
          </a:prstGeom>
        </p:spPr>
        <p:txBody>
          <a:bodyPr vert="horz" lIns="68580" tIns="34290" rIns="68580" bIns="34290" rtlCol="0" anchor="ctr"/>
          <a:lstStyle>
            <a:defPPr>
              <a:defRPr lang="en-US"/>
            </a:defPPr>
            <a:lvl1pPr marL="0" algn="r" defTabSz="914400" rtl="0" eaLnBrk="1" latinLnBrk="0" hangingPunct="1">
              <a:defRPr sz="1000" kern="1200">
                <a:solidFill>
                  <a:srgbClr val="646464"/>
                </a:solidFill>
                <a:latin typeface="+mj-lt"/>
                <a:ea typeface="Open Sans" pitchFamily="34" charset="0"/>
                <a:cs typeface="Open Sans"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bg1"/>
                </a:solidFill>
              </a:rPr>
              <a:t>(Connaway &amp; Radford, 2017)</a:t>
            </a:r>
          </a:p>
        </p:txBody>
      </p:sp>
      <p:sp>
        <p:nvSpPr>
          <p:cNvPr id="6" name="Rectangle 5">
            <a:extLst>
              <a:ext uri="{FF2B5EF4-FFF2-40B4-BE49-F238E27FC236}">
                <a16:creationId xmlns:a16="http://schemas.microsoft.com/office/drawing/2014/main" id="{7DC4B34C-59A3-4B91-8283-28523E3E6017}"/>
              </a:ext>
            </a:extLst>
          </p:cNvPr>
          <p:cNvSpPr/>
          <p:nvPr/>
        </p:nvSpPr>
        <p:spPr>
          <a:xfrm>
            <a:off x="4572000" y="4465414"/>
            <a:ext cx="4572000" cy="215444"/>
          </a:xfrm>
          <a:prstGeom prst="rect">
            <a:avLst/>
          </a:prstGeom>
        </p:spPr>
        <p:txBody>
          <a:bodyPr>
            <a:spAutoFit/>
          </a:bodyPr>
          <a:lstStyle/>
          <a:p>
            <a:pPr algn="r"/>
            <a:r>
              <a:rPr lang="en-US" sz="800" b="1" dirty="0">
                <a:solidFill>
                  <a:schemeClr val="bg1"/>
                </a:solidFill>
                <a:latin typeface="Arial" panose="020B0604020202020204" pitchFamily="34" charset="0"/>
                <a:cs typeface="Arial" panose="020B0604020202020204" pitchFamily="34" charset="0"/>
              </a:rPr>
              <a:t>Image: https://www.flickr.com/photos/freezr/5962512620 by </a:t>
            </a:r>
            <a:r>
              <a:rPr lang="en-US" sz="800" b="1" dirty="0" err="1">
                <a:solidFill>
                  <a:schemeClr val="bg1"/>
                </a:solidFill>
                <a:latin typeface="Arial" panose="020B0604020202020204" pitchFamily="34" charset="0"/>
                <a:cs typeface="Arial" panose="020B0604020202020204" pitchFamily="34" charset="0"/>
              </a:rPr>
              <a:t>Nekenasoa</a:t>
            </a:r>
            <a:r>
              <a:rPr lang="en-US" sz="800" b="1" dirty="0">
                <a:solidFill>
                  <a:schemeClr val="bg1"/>
                </a:solidFill>
                <a:latin typeface="Arial" panose="020B0604020202020204" pitchFamily="34" charset="0"/>
                <a:cs typeface="Arial" panose="020B0604020202020204" pitchFamily="34" charset="0"/>
              </a:rPr>
              <a:t> / CC BY 2.0</a:t>
            </a:r>
            <a:endParaRPr lang="en-US" sz="800" b="1" dirty="0">
              <a:solidFill>
                <a:schemeClr val="bg1"/>
              </a:solidFill>
            </a:endParaRPr>
          </a:p>
        </p:txBody>
      </p:sp>
    </p:spTree>
    <p:extLst>
      <p:ext uri="{BB962C8B-B14F-4D97-AF65-F5344CB8AC3E}">
        <p14:creationId xmlns:p14="http://schemas.microsoft.com/office/powerpoint/2010/main" val="1502394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7A71FE-0E7D-40AB-82DD-42474D5BD0FE}"/>
              </a:ext>
            </a:extLst>
          </p:cNvPr>
          <p:cNvPicPr>
            <a:picLocks noChangeAspect="1"/>
          </p:cNvPicPr>
          <p:nvPr/>
        </p:nvPicPr>
        <p:blipFill rotWithShape="1">
          <a:blip r:embed="rId3"/>
          <a:srcRect t="6245" b="16852"/>
          <a:stretch/>
        </p:blipFill>
        <p:spPr>
          <a:xfrm>
            <a:off x="0" y="0"/>
            <a:ext cx="9144000" cy="4697327"/>
          </a:xfrm>
          <a:prstGeom prst="rect">
            <a:avLst/>
          </a:prstGeom>
        </p:spPr>
      </p:pic>
      <p:sp>
        <p:nvSpPr>
          <p:cNvPr id="2" name="Text Placeholder 1">
            <a:extLst>
              <a:ext uri="{FF2B5EF4-FFF2-40B4-BE49-F238E27FC236}">
                <a16:creationId xmlns:a16="http://schemas.microsoft.com/office/drawing/2014/main" id="{838F40D8-E3A8-4B45-BBBC-71A4F4A8812F}"/>
              </a:ext>
            </a:extLst>
          </p:cNvPr>
          <p:cNvSpPr>
            <a:spLocks noGrp="1"/>
          </p:cNvSpPr>
          <p:nvPr>
            <p:ph type="body" sz="quarter" idx="13"/>
          </p:nvPr>
        </p:nvSpPr>
        <p:spPr>
          <a:xfrm>
            <a:off x="-1" y="245349"/>
            <a:ext cx="6018963" cy="536806"/>
          </a:xfrm>
          <a:solidFill>
            <a:schemeClr val="tx1">
              <a:alpha val="65000"/>
            </a:schemeClr>
          </a:solidFill>
        </p:spPr>
        <p:txBody>
          <a:bodyPr/>
          <a:lstStyle/>
          <a:p>
            <a:r>
              <a:rPr lang="en-US" sz="3000" dirty="0">
                <a:solidFill>
                  <a:schemeClr val="bg1"/>
                </a:solidFill>
              </a:rPr>
              <a:t>What is Quantitative Research?</a:t>
            </a:r>
          </a:p>
        </p:txBody>
      </p:sp>
      <p:sp>
        <p:nvSpPr>
          <p:cNvPr id="3" name="Text Placeholder 2">
            <a:extLst>
              <a:ext uri="{FF2B5EF4-FFF2-40B4-BE49-F238E27FC236}">
                <a16:creationId xmlns:a16="http://schemas.microsoft.com/office/drawing/2014/main" id="{86D096F8-2C63-48BB-B461-9ABE90A2E9FA}"/>
              </a:ext>
            </a:extLst>
          </p:cNvPr>
          <p:cNvSpPr>
            <a:spLocks noGrp="1"/>
          </p:cNvSpPr>
          <p:nvPr>
            <p:ph type="body" sz="quarter" idx="14"/>
          </p:nvPr>
        </p:nvSpPr>
        <p:spPr>
          <a:xfrm>
            <a:off x="0" y="870643"/>
            <a:ext cx="5772150" cy="3618934"/>
          </a:xfrm>
          <a:solidFill>
            <a:schemeClr val="tx1">
              <a:alpha val="65000"/>
            </a:schemeClr>
          </a:solidFill>
        </p:spPr>
        <p:txBody>
          <a:bodyPr/>
          <a:lstStyle/>
          <a:p>
            <a:r>
              <a:rPr lang="en-US" sz="2100" b="1" dirty="0">
                <a:solidFill>
                  <a:schemeClr val="bg1"/>
                </a:solidFill>
              </a:rPr>
              <a:t>Based on the scientific method of inquiry</a:t>
            </a:r>
          </a:p>
          <a:p>
            <a:pPr lvl="1">
              <a:buFont typeface="Arial" panose="020B0604020202020204" pitchFamily="34" charset="0"/>
              <a:buChar char="•"/>
            </a:pPr>
            <a:r>
              <a:rPr lang="en-US" sz="2100" b="1" dirty="0">
                <a:solidFill>
                  <a:schemeClr val="bg1"/>
                </a:solidFill>
              </a:rPr>
              <a:t>Theory</a:t>
            </a:r>
          </a:p>
          <a:p>
            <a:pPr lvl="1">
              <a:buFont typeface="Arial" panose="020B0604020202020204" pitchFamily="34" charset="0"/>
              <a:buChar char="•"/>
            </a:pPr>
            <a:r>
              <a:rPr lang="en-US" sz="2100" b="1" dirty="0">
                <a:solidFill>
                  <a:schemeClr val="bg1"/>
                </a:solidFill>
              </a:rPr>
              <a:t>Problem</a:t>
            </a:r>
          </a:p>
          <a:p>
            <a:pPr lvl="1">
              <a:buFont typeface="Arial" panose="020B0604020202020204" pitchFamily="34" charset="0"/>
              <a:buChar char="•"/>
            </a:pPr>
            <a:r>
              <a:rPr lang="en-US" sz="2100" b="1" dirty="0">
                <a:solidFill>
                  <a:schemeClr val="bg1"/>
                </a:solidFill>
              </a:rPr>
              <a:t>Hypothesis</a:t>
            </a:r>
          </a:p>
          <a:p>
            <a:pPr lvl="1">
              <a:buFont typeface="Arial" panose="020B0604020202020204" pitchFamily="34" charset="0"/>
              <a:buChar char="•"/>
            </a:pPr>
            <a:r>
              <a:rPr lang="en-US" sz="2100" b="1" dirty="0">
                <a:solidFill>
                  <a:schemeClr val="bg1"/>
                </a:solidFill>
              </a:rPr>
              <a:t>Measurement</a:t>
            </a:r>
          </a:p>
          <a:p>
            <a:pPr lvl="2">
              <a:buFont typeface="Arial" panose="020B0604020202020204" pitchFamily="34" charset="0"/>
              <a:buChar char="•"/>
            </a:pPr>
            <a:r>
              <a:rPr lang="en-US" sz="2100" b="1" dirty="0">
                <a:solidFill>
                  <a:schemeClr val="bg1"/>
                </a:solidFill>
              </a:rPr>
              <a:t>Validity, reliability, and level</a:t>
            </a:r>
          </a:p>
          <a:p>
            <a:r>
              <a:rPr lang="en-US" sz="2100" b="1" dirty="0">
                <a:solidFill>
                  <a:schemeClr val="bg1"/>
                </a:solidFill>
              </a:rPr>
              <a:t>Includes survey research and experimental research</a:t>
            </a:r>
          </a:p>
          <a:p>
            <a:r>
              <a:rPr lang="en-US" sz="2100" b="1" dirty="0">
                <a:solidFill>
                  <a:schemeClr val="bg1"/>
                </a:solidFill>
              </a:rPr>
              <a:t>Utilizes statistical analysis methods</a:t>
            </a:r>
          </a:p>
        </p:txBody>
      </p:sp>
      <p:sp>
        <p:nvSpPr>
          <p:cNvPr id="6" name="Rectangle 5">
            <a:extLst>
              <a:ext uri="{FF2B5EF4-FFF2-40B4-BE49-F238E27FC236}">
                <a16:creationId xmlns:a16="http://schemas.microsoft.com/office/drawing/2014/main" id="{6D3DA40E-1B47-4611-8179-F646CB273FC6}"/>
              </a:ext>
            </a:extLst>
          </p:cNvPr>
          <p:cNvSpPr/>
          <p:nvPr/>
        </p:nvSpPr>
        <p:spPr>
          <a:xfrm>
            <a:off x="4572000" y="4489577"/>
            <a:ext cx="4659672" cy="230832"/>
          </a:xfrm>
          <a:prstGeom prst="rect">
            <a:avLst/>
          </a:prstGeom>
        </p:spPr>
        <p:txBody>
          <a:bodyPr wrap="square">
            <a:spAutoFit/>
          </a:bodyPr>
          <a:lstStyle/>
          <a:p>
            <a:pPr marL="0" lvl="1" defTabSz="342900">
              <a:defRPr/>
            </a:pPr>
            <a:r>
              <a:rPr lang="en-US" sz="900" b="1" dirty="0">
                <a:solidFill>
                  <a:schemeClr val="bg1"/>
                </a:solidFill>
                <a:latin typeface="Arial" panose="020B0604020202020204" pitchFamily="34" charset="0"/>
                <a:cs typeface="Arial" panose="020B0604020202020204" pitchFamily="34" charset="0"/>
              </a:rPr>
              <a:t>Image: https://www.flickr.com/photos/zoghal/372832109 by </a:t>
            </a:r>
            <a:r>
              <a:rPr lang="en-US" sz="900" b="1" dirty="0" err="1">
                <a:solidFill>
                  <a:schemeClr val="bg1"/>
                </a:solidFill>
                <a:latin typeface="Arial" panose="020B0604020202020204" pitchFamily="34" charset="0"/>
                <a:cs typeface="Arial" panose="020B0604020202020204" pitchFamily="34" charset="0"/>
              </a:rPr>
              <a:t>zoghal</a:t>
            </a:r>
            <a:r>
              <a:rPr lang="en-US" sz="900" b="1" dirty="0">
                <a:solidFill>
                  <a:schemeClr val="bg1"/>
                </a:solidFill>
                <a:latin typeface="Arial" panose="020B0604020202020204" pitchFamily="34" charset="0"/>
                <a:cs typeface="Arial" panose="020B0604020202020204" pitchFamily="34" charset="0"/>
              </a:rPr>
              <a:t> / CC BY-SA 2.0</a:t>
            </a:r>
          </a:p>
        </p:txBody>
      </p:sp>
      <p:sp>
        <p:nvSpPr>
          <p:cNvPr id="7" name="Slide Number Placeholder 3">
            <a:extLst>
              <a:ext uri="{FF2B5EF4-FFF2-40B4-BE49-F238E27FC236}">
                <a16:creationId xmlns:a16="http://schemas.microsoft.com/office/drawing/2014/main" id="{4CE28DA8-7C59-4688-BDF2-AAE5BE1AD03F}"/>
              </a:ext>
            </a:extLst>
          </p:cNvPr>
          <p:cNvSpPr txBox="1">
            <a:spLocks/>
          </p:cNvSpPr>
          <p:nvPr/>
        </p:nvSpPr>
        <p:spPr>
          <a:xfrm>
            <a:off x="3537805" y="4238929"/>
            <a:ext cx="2234345" cy="230832"/>
          </a:xfrm>
          <a:prstGeom prst="rect">
            <a:avLst/>
          </a:prstGeom>
        </p:spPr>
        <p:txBody>
          <a:bodyPr vert="horz" lIns="68580" tIns="34290" rIns="68580" bIns="34290" rtlCol="0" anchor="ctr"/>
          <a:lstStyle>
            <a:defPPr>
              <a:defRPr lang="en-US"/>
            </a:defPPr>
            <a:lvl1pPr marL="0" algn="r" defTabSz="914400" rtl="0" eaLnBrk="1" latinLnBrk="0" hangingPunct="1">
              <a:defRPr sz="1000" kern="1200">
                <a:solidFill>
                  <a:srgbClr val="646464"/>
                </a:solidFill>
                <a:latin typeface="+mj-lt"/>
                <a:ea typeface="Open Sans" pitchFamily="34" charset="0"/>
                <a:cs typeface="Open Sans"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bg1"/>
                </a:solidFill>
              </a:rPr>
              <a:t>(Connaway &amp; Radford, 2017)</a:t>
            </a:r>
          </a:p>
        </p:txBody>
      </p:sp>
    </p:spTree>
    <p:extLst>
      <p:ext uri="{BB962C8B-B14F-4D97-AF65-F5344CB8AC3E}">
        <p14:creationId xmlns:p14="http://schemas.microsoft.com/office/powerpoint/2010/main" val="2408225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4F1037-BBE0-4ED8-B1B0-696CD0D1EB06}"/>
              </a:ext>
            </a:extLst>
          </p:cNvPr>
          <p:cNvPicPr>
            <a:picLocks noChangeAspect="1"/>
          </p:cNvPicPr>
          <p:nvPr/>
        </p:nvPicPr>
        <p:blipFill rotWithShape="1">
          <a:blip r:embed="rId3"/>
          <a:srcRect t="3048" b="19328"/>
          <a:stretch/>
        </p:blipFill>
        <p:spPr>
          <a:xfrm>
            <a:off x="0" y="0"/>
            <a:ext cx="9144000" cy="4713514"/>
          </a:xfrm>
          <a:prstGeom prst="rect">
            <a:avLst/>
          </a:prstGeom>
        </p:spPr>
      </p:pic>
      <p:sp>
        <p:nvSpPr>
          <p:cNvPr id="2" name="Text Placeholder 1">
            <a:extLst>
              <a:ext uri="{FF2B5EF4-FFF2-40B4-BE49-F238E27FC236}">
                <a16:creationId xmlns:a16="http://schemas.microsoft.com/office/drawing/2014/main" id="{7E645C84-2C89-4E9D-9F91-4A4FBF7A07F4}"/>
              </a:ext>
            </a:extLst>
          </p:cNvPr>
          <p:cNvSpPr>
            <a:spLocks noGrp="1"/>
          </p:cNvSpPr>
          <p:nvPr>
            <p:ph type="body" sz="quarter" idx="13"/>
          </p:nvPr>
        </p:nvSpPr>
        <p:spPr>
          <a:xfrm>
            <a:off x="0" y="1279476"/>
            <a:ext cx="4231214" cy="538439"/>
          </a:xfrm>
          <a:solidFill>
            <a:schemeClr val="bg2">
              <a:lumMod val="50000"/>
              <a:alpha val="55000"/>
            </a:schemeClr>
          </a:solidFill>
        </p:spPr>
        <p:txBody>
          <a:bodyPr/>
          <a:lstStyle/>
          <a:p>
            <a:r>
              <a:rPr lang="en-US" sz="3000" dirty="0">
                <a:solidFill>
                  <a:schemeClr val="bg1"/>
                </a:solidFill>
              </a:rPr>
              <a:t>Quantitative Research</a:t>
            </a:r>
          </a:p>
        </p:txBody>
      </p:sp>
      <p:sp>
        <p:nvSpPr>
          <p:cNvPr id="3" name="Text Placeholder 2">
            <a:extLst>
              <a:ext uri="{FF2B5EF4-FFF2-40B4-BE49-F238E27FC236}">
                <a16:creationId xmlns:a16="http://schemas.microsoft.com/office/drawing/2014/main" id="{13B2B45D-97B3-4A64-B6BD-E1EE1AE10278}"/>
              </a:ext>
            </a:extLst>
          </p:cNvPr>
          <p:cNvSpPr>
            <a:spLocks noGrp="1"/>
          </p:cNvSpPr>
          <p:nvPr>
            <p:ph type="body" sz="quarter" idx="12"/>
          </p:nvPr>
        </p:nvSpPr>
        <p:spPr>
          <a:xfrm>
            <a:off x="0" y="2140090"/>
            <a:ext cx="3752243" cy="1844082"/>
          </a:xfrm>
          <a:solidFill>
            <a:schemeClr val="bg2">
              <a:lumMod val="50000"/>
              <a:alpha val="55000"/>
            </a:schemeClr>
          </a:solidFill>
        </p:spPr>
        <p:txBody>
          <a:bodyPr/>
          <a:lstStyle/>
          <a:p>
            <a:r>
              <a:rPr lang="en-US" b="1" dirty="0">
                <a:solidFill>
                  <a:schemeClr val="bg1"/>
                </a:solidFill>
              </a:rPr>
              <a:t>Log Analysis</a:t>
            </a:r>
          </a:p>
          <a:p>
            <a:r>
              <a:rPr lang="en-US" b="1" dirty="0">
                <a:solidFill>
                  <a:schemeClr val="bg1"/>
                </a:solidFill>
              </a:rPr>
              <a:t>Experiment</a:t>
            </a:r>
          </a:p>
          <a:p>
            <a:r>
              <a:rPr lang="en-US" b="1" dirty="0">
                <a:solidFill>
                  <a:schemeClr val="bg1"/>
                </a:solidFill>
              </a:rPr>
              <a:t>Bibliometric Analysis</a:t>
            </a:r>
          </a:p>
          <a:p>
            <a:r>
              <a:rPr lang="en-US" b="1" dirty="0">
                <a:solidFill>
                  <a:schemeClr val="bg1"/>
                </a:solidFill>
              </a:rPr>
              <a:t>Survey/Questionnaire</a:t>
            </a:r>
          </a:p>
          <a:p>
            <a:endParaRPr lang="en-US" b="1" dirty="0">
              <a:solidFill>
                <a:schemeClr val="bg1"/>
              </a:solidFill>
            </a:endParaRPr>
          </a:p>
        </p:txBody>
      </p:sp>
      <p:sp>
        <p:nvSpPr>
          <p:cNvPr id="5" name="Rectangle 4">
            <a:extLst>
              <a:ext uri="{FF2B5EF4-FFF2-40B4-BE49-F238E27FC236}">
                <a16:creationId xmlns:a16="http://schemas.microsoft.com/office/drawing/2014/main" id="{5C4642C7-4A99-44FB-AA49-3D9E1A63786E}"/>
              </a:ext>
            </a:extLst>
          </p:cNvPr>
          <p:cNvSpPr/>
          <p:nvPr/>
        </p:nvSpPr>
        <p:spPr>
          <a:xfrm>
            <a:off x="3567793" y="4498070"/>
            <a:ext cx="5576207" cy="215444"/>
          </a:xfrm>
          <a:prstGeom prst="rect">
            <a:avLst/>
          </a:prstGeom>
        </p:spPr>
        <p:txBody>
          <a:bodyPr wrap="square">
            <a:spAutoFit/>
          </a:bodyPr>
          <a:lstStyle/>
          <a:p>
            <a:pPr algn="r"/>
            <a:r>
              <a:rPr lang="en-US" sz="800" b="1" dirty="0">
                <a:solidFill>
                  <a:schemeClr val="bg1"/>
                </a:solidFill>
              </a:rPr>
              <a:t>Image: https://www.flickr.com/photos/fukechanabil/6836092392 by Syed Nabil </a:t>
            </a:r>
            <a:r>
              <a:rPr lang="en-US" sz="800" b="1" dirty="0" err="1">
                <a:solidFill>
                  <a:schemeClr val="bg1"/>
                </a:solidFill>
              </a:rPr>
              <a:t>Aljunid</a:t>
            </a:r>
            <a:r>
              <a:rPr lang="en-US" sz="800" b="1" dirty="0">
                <a:solidFill>
                  <a:schemeClr val="bg1"/>
                </a:solidFill>
              </a:rPr>
              <a:t> / CC BY-NC 2.0</a:t>
            </a:r>
          </a:p>
        </p:txBody>
      </p:sp>
    </p:spTree>
    <p:extLst>
      <p:ext uri="{BB962C8B-B14F-4D97-AF65-F5344CB8AC3E}">
        <p14:creationId xmlns:p14="http://schemas.microsoft.com/office/powerpoint/2010/main" val="2750634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CLC 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CLC PowerPoint Template 16x9 V3" id="{8AE900A0-BDAB-4100-8E6E-0D1DF52823E0}" vid="{2E02DCCF-65A5-4E57-9CAC-E8931BD3666B}"/>
    </a:ext>
  </a:extLst>
</a:theme>
</file>

<file path=ppt/theme/theme2.xml><?xml version="1.0" encoding="utf-8"?>
<a:theme xmlns:a="http://schemas.openxmlformats.org/drawingml/2006/main" name="OCLC 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CLC PowerPoint Template 16x9 V3" id="{8AE900A0-BDAB-4100-8E6E-0D1DF52823E0}" vid="{A475A1E4-1BFE-4DEE-A97E-F2B355EEC93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e1e867eb-0ccf-46b3-a8be-678a344b5681"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A350515AF1295244B26E4E6D23BF0BEB" ma:contentTypeVersion="60" ma:contentTypeDescription="Create a new document." ma:contentTypeScope="" ma:versionID="3ab1845c282ca95ea55a370b014f16f3">
  <xsd:schema xmlns:xsd="http://www.w3.org/2001/XMLSchema" xmlns:xs="http://www.w3.org/2001/XMLSchema" xmlns:p="http://schemas.microsoft.com/office/2006/metadata/properties" xmlns:ns2="6b67d80f-331f-4b51-b18e-81b8c101c29d" targetNamespace="http://schemas.microsoft.com/office/2006/metadata/properties" ma:root="true" ma:fieldsID="dc18ffd4b9c37d9f1a33ccc21d583d93" ns2:_="">
    <xsd:import namespace="6b67d80f-331f-4b51-b18e-81b8c101c29d"/>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67d80f-331f-4b51-b18e-81b8c101c29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E988F0-95B4-4FCA-A550-26E1636850FD}">
  <ds:schemaRefs>
    <ds:schemaRef ds:uri="http://schemas.microsoft.com/office/2006/metadata/properties"/>
    <ds:schemaRef ds:uri="6b67d80f-331f-4b51-b18e-81b8c101c29d"/>
    <ds:schemaRef ds:uri="http://schemas.microsoft.com/office/infopath/2007/PartnerControls"/>
    <ds:schemaRef ds:uri="http://schemas.microsoft.com/office/2006/documentManagement/types"/>
    <ds:schemaRef ds:uri="http://www.w3.org/XML/1998/namespace"/>
    <ds:schemaRef ds:uri="http://purl.org/dc/elements/1.1/"/>
    <ds:schemaRef ds:uri="http://schemas.openxmlformats.org/package/2006/metadata/core-properties"/>
    <ds:schemaRef ds:uri="http://purl.org/dc/terms/"/>
    <ds:schemaRef ds:uri="http://purl.org/dc/dcmitype/"/>
  </ds:schemaRefs>
</ds:datastoreItem>
</file>

<file path=customXml/itemProps2.xml><?xml version="1.0" encoding="utf-8"?>
<ds:datastoreItem xmlns:ds="http://schemas.openxmlformats.org/officeDocument/2006/customXml" ds:itemID="{595F8081-E4B0-4ACB-86C3-2F58A415E77B}">
  <ds:schemaRefs>
    <ds:schemaRef ds:uri="http://schemas.microsoft.com/sharepoint/v3/contenttype/forms"/>
  </ds:schemaRefs>
</ds:datastoreItem>
</file>

<file path=customXml/itemProps3.xml><?xml version="1.0" encoding="utf-8"?>
<ds:datastoreItem xmlns:ds="http://schemas.openxmlformats.org/officeDocument/2006/customXml" ds:itemID="{0F593AE6-1AD2-44A9-9585-67BB81296102}">
  <ds:schemaRefs>
    <ds:schemaRef ds:uri="Microsoft.SharePoint.Taxonomy.ContentTypeSync"/>
  </ds:schemaRefs>
</ds:datastoreItem>
</file>

<file path=customXml/itemProps4.xml><?xml version="1.0" encoding="utf-8"?>
<ds:datastoreItem xmlns:ds="http://schemas.openxmlformats.org/officeDocument/2006/customXml" ds:itemID="{B82E809F-BB71-443C-980C-C97BB9F2C3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67d80f-331f-4b51-b18e-81b8c101c2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OCLC PowerPoint Template 16x9 V3</Template>
  <TotalTime>1934</TotalTime>
  <Words>4093</Words>
  <Application>Microsoft Office PowerPoint</Application>
  <PresentationFormat>On-screen Show (16:9)</PresentationFormat>
  <Paragraphs>562</Paragraphs>
  <Slides>40</Slides>
  <Notes>40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40</vt:i4>
      </vt:variant>
    </vt:vector>
  </HeadingPairs>
  <TitlesOfParts>
    <vt:vector size="50" baseType="lpstr">
      <vt:lpstr>ＭＳ Ｐゴシック</vt:lpstr>
      <vt:lpstr>SimSun</vt:lpstr>
      <vt:lpstr>Arial</vt:lpstr>
      <vt:lpstr>Calibri</vt:lpstr>
      <vt:lpstr>Gill Sans MT</vt:lpstr>
      <vt:lpstr>Open Sans</vt:lpstr>
      <vt:lpstr>Tahoma</vt:lpstr>
      <vt:lpstr>Wingdings</vt:lpstr>
      <vt:lpstr>OCLC Nonconfidential</vt:lpstr>
      <vt:lpstr>OCLC 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Papers by Methodology &amp; Year</vt:lpstr>
      <vt:lpstr>Research Methods: JDoc 2001-2010 </vt:lpstr>
      <vt:lpstr>Research Methods: JASIS&amp;T 2001-2010</vt:lpstr>
      <vt:lpstr>Research Methods: LISR 2001-2010</vt:lpstr>
      <vt:lpstr>Research Methods: JAL 2004-2013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Interdisciplinary approaches to research methods in information behavior studies</dc:title>
  <dc:creator>Connaway,Lynn</dc:creator>
  <cp:lastModifiedBy>Schadt,Erin</cp:lastModifiedBy>
  <cp:revision>97</cp:revision>
  <dcterms:created xsi:type="dcterms:W3CDTF">2018-09-17T21:17:09Z</dcterms:created>
  <dcterms:modified xsi:type="dcterms:W3CDTF">2019-03-27T16:31:47Z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0x010100A350515AF1295244B26E4E6D23BF0BEB</vt:lpwstr>
  </property>
</Properties>
</file>