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5"/>
    <p:sldMasterId id="2147483648" r:id="rId6"/>
  </p:sldMasterIdLst>
  <p:notesMasterIdLst>
    <p:notesMasterId r:id="rId42"/>
  </p:notesMasterIdLst>
  <p:handoutMasterIdLst>
    <p:handoutMasterId r:id="rId43"/>
  </p:handoutMasterIdLst>
  <p:sldIdLst>
    <p:sldId id="265" r:id="rId7"/>
    <p:sldId id="293" r:id="rId8"/>
    <p:sldId id="274" r:id="rId9"/>
    <p:sldId id="288" r:id="rId10"/>
    <p:sldId id="289" r:id="rId11"/>
    <p:sldId id="290" r:id="rId12"/>
    <p:sldId id="276" r:id="rId13"/>
    <p:sldId id="309" r:id="rId14"/>
    <p:sldId id="294" r:id="rId15"/>
    <p:sldId id="295" r:id="rId16"/>
    <p:sldId id="296" r:id="rId17"/>
    <p:sldId id="297" r:id="rId18"/>
    <p:sldId id="298" r:id="rId19"/>
    <p:sldId id="299" r:id="rId20"/>
    <p:sldId id="259" r:id="rId21"/>
    <p:sldId id="278" r:id="rId22"/>
    <p:sldId id="279" r:id="rId23"/>
    <p:sldId id="284" r:id="rId24"/>
    <p:sldId id="301" r:id="rId25"/>
    <p:sldId id="285" r:id="rId26"/>
    <p:sldId id="286" r:id="rId27"/>
    <p:sldId id="300" r:id="rId28"/>
    <p:sldId id="287" r:id="rId29"/>
    <p:sldId id="302" r:id="rId30"/>
    <p:sldId id="280" r:id="rId31"/>
    <p:sldId id="281" r:id="rId32"/>
    <p:sldId id="282" r:id="rId33"/>
    <p:sldId id="283" r:id="rId34"/>
    <p:sldId id="311" r:id="rId35"/>
    <p:sldId id="310" r:id="rId36"/>
    <p:sldId id="303" r:id="rId37"/>
    <p:sldId id="275" r:id="rId38"/>
    <p:sldId id="291" r:id="rId39"/>
    <p:sldId id="292" r:id="rId40"/>
    <p:sldId id="263" r:id="rId41"/>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8">
          <p15:clr>
            <a:srgbClr val="A4A3A4"/>
          </p15:clr>
        </p15:guide>
        <p15:guide id="2" pos="55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non,Brittany" initials="B" lastIdx="1" clrIdx="0">
    <p:extLst>
      <p:ext uri="{19B8F6BF-5375-455C-9EA6-DF929625EA0E}">
        <p15:presenceInfo xmlns:p15="http://schemas.microsoft.com/office/powerpoint/2012/main" userId="S-1-5-21-2132901703-1472156187-1681070327-623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E6262"/>
    <a:srgbClr val="DE6126"/>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67752" autoAdjust="0"/>
  </p:normalViewPr>
  <p:slideViewPr>
    <p:cSldViewPr snapToGrid="0" snapToObjects="1">
      <p:cViewPr varScale="1">
        <p:scale>
          <a:sx n="69" d="100"/>
          <a:sy n="69" d="100"/>
        </p:scale>
        <p:origin x="538" y="67"/>
      </p:cViewPr>
      <p:guideLst>
        <p:guide orient="horz" pos="1808"/>
        <p:guide pos="557"/>
      </p:guideLst>
    </p:cSldViewPr>
  </p:slideViewPr>
  <p:notesTextViewPr>
    <p:cViewPr>
      <p:scale>
        <a:sx n="3" d="2"/>
        <a:sy n="3" d="2"/>
      </p:scale>
      <p:origin x="0" y="0"/>
    </p:cViewPr>
  </p:notesTextViewPr>
  <p:notesViewPr>
    <p:cSldViewPr snapToGrid="0" snapToObjects="1">
      <p:cViewPr varScale="1">
        <p:scale>
          <a:sx n="62" d="100"/>
          <a:sy n="62" d="100"/>
        </p:scale>
        <p:origin x="3154"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1EA7726C-ACAE-124E-B040-09E55DEF4DA0}" type="datetimeFigureOut">
              <a:rPr lang="en-US" smtClean="0"/>
              <a:t>3/27/2019</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97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5010" y="1"/>
            <a:ext cx="2971800" cy="466972"/>
          </a:xfrm>
          <a:prstGeom prst="rect">
            <a:avLst/>
          </a:prstGeom>
        </p:spPr>
        <p:txBody>
          <a:bodyPr vert="horz" lIns="91440" tIns="45720" rIns="91440" bIns="45720" rtlCol="0"/>
          <a:lstStyle>
            <a:lvl1pPr algn="r">
              <a:defRPr sz="1200"/>
            </a:lvl1pPr>
          </a:lstStyle>
          <a:p>
            <a:fld id="{87B681C1-DDC9-474B-81E5-DEB78F0E9213}" type="datetimeFigureOut">
              <a:rPr lang="en-US" smtClean="0"/>
              <a:t>3/27/2019</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5"/>
            <a:ext cx="5486400" cy="366045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430"/>
            <a:ext cx="2971800" cy="46697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5010" y="8829430"/>
            <a:ext cx="2971800" cy="466971"/>
          </a:xfrm>
          <a:prstGeom prst="rect">
            <a:avLst/>
          </a:prstGeom>
        </p:spPr>
        <p:txBody>
          <a:bodyPr vert="horz" lIns="91440" tIns="45720" rIns="91440" bIns="45720" rtlCol="0" anchor="b"/>
          <a:lstStyle>
            <a:lvl1pPr algn="r">
              <a:defRPr sz="1200"/>
            </a:lvl1pPr>
          </a:lstStyle>
          <a:p>
            <a:fld id="{E70CDAD0-4A65-4DAE-BB91-B923FA0D1B18}" type="slidenum">
              <a:rPr lang="en-US" smtClean="0"/>
              <a:t>‹#›</a:t>
            </a:fld>
            <a:endParaRPr lang="en-US"/>
          </a:p>
        </p:txBody>
      </p:sp>
    </p:spTree>
    <p:extLst>
      <p:ext uri="{BB962C8B-B14F-4D97-AF65-F5344CB8AC3E}">
        <p14:creationId xmlns:p14="http://schemas.microsoft.com/office/powerpoint/2010/main" val="754103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guides.uflib.ufl.edu/RSIC"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0CDAD0-4A65-4DAE-BB91-B923FA0D1B18}" type="slidenum">
              <a:rPr lang="en-US" smtClean="0"/>
              <a:t>1</a:t>
            </a:fld>
            <a:endParaRPr lang="en-US"/>
          </a:p>
        </p:txBody>
      </p:sp>
    </p:spTree>
    <p:extLst>
      <p:ext uri="{BB962C8B-B14F-4D97-AF65-F5344CB8AC3E}">
        <p14:creationId xmlns:p14="http://schemas.microsoft.com/office/powerpoint/2010/main" val="3625174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IMLS grant project:</a:t>
            </a:r>
          </a:p>
          <a:p>
            <a:r>
              <a:rPr lang="en-US" dirty="0"/>
              <a:t>175 transcripts of TAP from simulations (12-30 pages each)</a:t>
            </a:r>
          </a:p>
          <a:p>
            <a:endParaRPr lang="en-US" dirty="0"/>
          </a:p>
          <a:p>
            <a:r>
              <a:rPr lang="en-US" dirty="0"/>
              <a:t>Discovery project:</a:t>
            </a:r>
          </a:p>
          <a:p>
            <a:r>
              <a:rPr lang="en-US" dirty="0"/>
              <a:t>15 transcripts of user interviews based on log analysis (10-15 pages each)</a:t>
            </a:r>
          </a:p>
          <a:p>
            <a:endParaRPr lang="en-US" dirty="0"/>
          </a:p>
          <a:p>
            <a:r>
              <a:rPr lang="en-US" dirty="0"/>
              <a:t>Assessment project:</a:t>
            </a:r>
          </a:p>
          <a:p>
            <a:r>
              <a:rPr lang="en-US" dirty="0"/>
              <a:t>200-300 open-text responses from survey (a couple words to four sentences each)</a:t>
            </a:r>
          </a:p>
        </p:txBody>
      </p:sp>
      <p:sp>
        <p:nvSpPr>
          <p:cNvPr id="4" name="Slide Number Placeholder 3"/>
          <p:cNvSpPr>
            <a:spLocks noGrp="1"/>
          </p:cNvSpPr>
          <p:nvPr>
            <p:ph type="sldNum" sz="quarter" idx="10"/>
          </p:nvPr>
        </p:nvSpPr>
        <p:spPr/>
        <p:txBody>
          <a:bodyPr/>
          <a:lstStyle/>
          <a:p>
            <a:fld id="{E70CDAD0-4A65-4DAE-BB91-B923FA0D1B18}" type="slidenum">
              <a:rPr lang="en-US" smtClean="0"/>
              <a:t>10</a:t>
            </a:fld>
            <a:endParaRPr lang="en-US"/>
          </a:p>
        </p:txBody>
      </p:sp>
    </p:spTree>
    <p:extLst>
      <p:ext uri="{BB962C8B-B14F-4D97-AF65-F5344CB8AC3E}">
        <p14:creationId xmlns:p14="http://schemas.microsoft.com/office/powerpoint/2010/main" val="3553740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want to be able to do with your data? What do you want to be able to say about your data?</a:t>
            </a:r>
          </a:p>
        </p:txBody>
      </p:sp>
      <p:sp>
        <p:nvSpPr>
          <p:cNvPr id="4" name="Slide Number Placeholder 3"/>
          <p:cNvSpPr>
            <a:spLocks noGrp="1"/>
          </p:cNvSpPr>
          <p:nvPr>
            <p:ph type="sldNum" sz="quarter" idx="10"/>
          </p:nvPr>
        </p:nvSpPr>
        <p:spPr/>
        <p:txBody>
          <a:bodyPr/>
          <a:lstStyle/>
          <a:p>
            <a:fld id="{E70CDAD0-4A65-4DAE-BB91-B923FA0D1B18}" type="slidenum">
              <a:rPr lang="en-US" smtClean="0"/>
              <a:t>11</a:t>
            </a:fld>
            <a:endParaRPr lang="en-US"/>
          </a:p>
        </p:txBody>
      </p:sp>
    </p:spTree>
    <p:extLst>
      <p:ext uri="{BB962C8B-B14F-4D97-AF65-F5344CB8AC3E}">
        <p14:creationId xmlns:p14="http://schemas.microsoft.com/office/powerpoint/2010/main" val="960986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any areas from the existing literature or from your theoretical framework that you need to be sure to include?</a:t>
            </a:r>
          </a:p>
        </p:txBody>
      </p:sp>
      <p:sp>
        <p:nvSpPr>
          <p:cNvPr id="4" name="Slide Number Placeholder 3"/>
          <p:cNvSpPr>
            <a:spLocks noGrp="1"/>
          </p:cNvSpPr>
          <p:nvPr>
            <p:ph type="sldNum" sz="quarter" idx="10"/>
          </p:nvPr>
        </p:nvSpPr>
        <p:spPr/>
        <p:txBody>
          <a:bodyPr/>
          <a:lstStyle/>
          <a:p>
            <a:fld id="{E70CDAD0-4A65-4DAE-BB91-B923FA0D1B18}" type="slidenum">
              <a:rPr lang="en-US" smtClean="0"/>
              <a:t>12</a:t>
            </a:fld>
            <a:endParaRPr lang="en-US"/>
          </a:p>
        </p:txBody>
      </p:sp>
    </p:spTree>
    <p:extLst>
      <p:ext uri="{BB962C8B-B14F-4D97-AF65-F5344CB8AC3E}">
        <p14:creationId xmlns:p14="http://schemas.microsoft.com/office/powerpoint/2010/main" val="196681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people are going to participate in coding?</a:t>
            </a:r>
          </a:p>
          <a:p>
            <a:endParaRPr lang="en-US" dirty="0"/>
          </a:p>
          <a:p>
            <a:r>
              <a:rPr lang="en-US" dirty="0"/>
              <a:t>IMLS grant project: about 10 people</a:t>
            </a:r>
          </a:p>
          <a:p>
            <a:endParaRPr lang="en-US" dirty="0"/>
          </a:p>
          <a:p>
            <a:r>
              <a:rPr lang="en-US" dirty="0"/>
              <a:t>Discovery project: about 5 people</a:t>
            </a:r>
          </a:p>
          <a:p>
            <a:endParaRPr lang="en-US" dirty="0"/>
          </a:p>
          <a:p>
            <a:r>
              <a:rPr lang="en-US" dirty="0"/>
              <a:t>Assessment project: just me</a:t>
            </a:r>
          </a:p>
        </p:txBody>
      </p:sp>
      <p:sp>
        <p:nvSpPr>
          <p:cNvPr id="4" name="Slide Number Placeholder 3"/>
          <p:cNvSpPr>
            <a:spLocks noGrp="1"/>
          </p:cNvSpPr>
          <p:nvPr>
            <p:ph type="sldNum" sz="quarter" idx="10"/>
          </p:nvPr>
        </p:nvSpPr>
        <p:spPr/>
        <p:txBody>
          <a:bodyPr/>
          <a:lstStyle/>
          <a:p>
            <a:fld id="{E70CDAD0-4A65-4DAE-BB91-B923FA0D1B18}" type="slidenum">
              <a:rPr lang="en-US" smtClean="0"/>
              <a:t>13</a:t>
            </a:fld>
            <a:endParaRPr lang="en-US"/>
          </a:p>
        </p:txBody>
      </p:sp>
    </p:spTree>
    <p:extLst>
      <p:ext uri="{BB962C8B-B14F-4D97-AF65-F5344CB8AC3E}">
        <p14:creationId xmlns:p14="http://schemas.microsoft.com/office/powerpoint/2010/main" val="3323330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0CDAD0-4A65-4DAE-BB91-B923FA0D1B18}" type="slidenum">
              <a:rPr lang="en-US" smtClean="0"/>
              <a:t>14</a:t>
            </a:fld>
            <a:endParaRPr lang="en-US"/>
          </a:p>
        </p:txBody>
      </p:sp>
    </p:spTree>
    <p:extLst>
      <p:ext uri="{BB962C8B-B14F-4D97-AF65-F5344CB8AC3E}">
        <p14:creationId xmlns:p14="http://schemas.microsoft.com/office/powerpoint/2010/main" val="616717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Deductive: Provisional list of codes pulled from the topic area or study</a:t>
            </a:r>
          </a:p>
          <a:p>
            <a:pPr marL="173038" lvl="1" indent="-173038">
              <a:buFont typeface="Arial" panose="020B0604020202020204" pitchFamily="34" charset="0"/>
              <a:buChar char="•"/>
            </a:pPr>
            <a:r>
              <a:rPr lang="en-US" dirty="0"/>
              <a:t>Theoretical frameworks</a:t>
            </a:r>
          </a:p>
          <a:p>
            <a:pPr marL="173038" lvl="1" indent="-173038">
              <a:buFont typeface="Arial" panose="020B0604020202020204" pitchFamily="34" charset="0"/>
              <a:buChar char="•"/>
            </a:pPr>
            <a:r>
              <a:rPr lang="en-US" dirty="0"/>
              <a:t>Research questions or hypotheses</a:t>
            </a:r>
          </a:p>
          <a:p>
            <a:pPr marL="173038" lvl="1" indent="-173038">
              <a:buFont typeface="Arial" panose="020B0604020202020204" pitchFamily="34" charset="0"/>
              <a:buChar char="•"/>
            </a:pPr>
            <a:r>
              <a:rPr lang="en-US" dirty="0"/>
              <a:t>Problem areas</a:t>
            </a:r>
          </a:p>
          <a:p>
            <a:pPr marL="173038" lvl="1" indent="-173038">
              <a:buFont typeface="Arial" panose="020B0604020202020204" pitchFamily="34" charset="0"/>
              <a:buChar char="•"/>
            </a:pPr>
            <a:r>
              <a:rPr lang="en-US" dirty="0"/>
              <a:t>Key variables</a:t>
            </a:r>
          </a:p>
          <a:p>
            <a:endParaRPr lang="en-US" dirty="0"/>
          </a:p>
          <a:p>
            <a:r>
              <a:rPr lang="en-US" dirty="0"/>
              <a:t>Inductive:</a:t>
            </a:r>
          </a:p>
          <a:p>
            <a:pPr marL="171450" indent="-171450">
              <a:buFont typeface="Arial" panose="020B0604020202020204" pitchFamily="34" charset="0"/>
              <a:buChar char="•"/>
            </a:pPr>
            <a:r>
              <a:rPr lang="en-US" dirty="0"/>
              <a:t>Grounded theory</a:t>
            </a:r>
          </a:p>
          <a:p>
            <a:pPr marL="171450" indent="-171450">
              <a:buFont typeface="Arial" panose="020B0604020202020204" pitchFamily="34" charset="0"/>
              <a:buChar char="•"/>
            </a:pPr>
            <a:r>
              <a:rPr lang="en-US" dirty="0"/>
              <a:t>Constant comparative method</a:t>
            </a:r>
          </a:p>
          <a:p>
            <a:pPr marL="171450" indent="-171450">
              <a:buFont typeface="Arial" panose="020B0604020202020204" pitchFamily="34" charset="0"/>
              <a:buChar char="•"/>
            </a:pPr>
            <a:r>
              <a:rPr lang="en-US" dirty="0"/>
              <a:t>Theme analysis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Most codebooks involve both.</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Assessment project: Started with codes/themes for known building issues, including temperature, outlets, seating, and study spaces.</a:t>
            </a:r>
          </a:p>
        </p:txBody>
      </p:sp>
      <p:sp>
        <p:nvSpPr>
          <p:cNvPr id="4" name="Slide Number Placeholder 3"/>
          <p:cNvSpPr>
            <a:spLocks noGrp="1"/>
          </p:cNvSpPr>
          <p:nvPr>
            <p:ph type="sldNum" sz="quarter" idx="10"/>
          </p:nvPr>
        </p:nvSpPr>
        <p:spPr/>
        <p:txBody>
          <a:bodyPr/>
          <a:lstStyle/>
          <a:p>
            <a:fld id="{E70CDAD0-4A65-4DAE-BB91-B923FA0D1B18}" type="slidenum">
              <a:rPr lang="en-US" smtClean="0"/>
              <a:t>15</a:t>
            </a:fld>
            <a:endParaRPr lang="en-US"/>
          </a:p>
        </p:txBody>
      </p:sp>
    </p:spTree>
    <p:extLst>
      <p:ext uri="{BB962C8B-B14F-4D97-AF65-F5344CB8AC3E}">
        <p14:creationId xmlns:p14="http://schemas.microsoft.com/office/powerpoint/2010/main" val="1838422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developed a preliminary set of a total of eight steps to developing a codebook. They’re divided up here into two sections, four steps to generate codes and four steps to develop them into a codebook, but realistically they’re all part of the same process.</a:t>
            </a:r>
          </a:p>
        </p:txBody>
      </p:sp>
      <p:sp>
        <p:nvSpPr>
          <p:cNvPr id="4" name="Slide Number Placeholder 3"/>
          <p:cNvSpPr>
            <a:spLocks noGrp="1"/>
          </p:cNvSpPr>
          <p:nvPr>
            <p:ph type="sldNum" sz="quarter" idx="10"/>
          </p:nvPr>
        </p:nvSpPr>
        <p:spPr/>
        <p:txBody>
          <a:bodyPr/>
          <a:lstStyle/>
          <a:p>
            <a:fld id="{E70CDAD0-4A65-4DAE-BB91-B923FA0D1B18}" type="slidenum">
              <a:rPr lang="en-US" smtClean="0"/>
              <a:t>16</a:t>
            </a:fld>
            <a:endParaRPr lang="en-US"/>
          </a:p>
        </p:txBody>
      </p:sp>
    </p:spTree>
    <p:extLst>
      <p:ext uri="{BB962C8B-B14F-4D97-AF65-F5344CB8AC3E}">
        <p14:creationId xmlns:p14="http://schemas.microsoft.com/office/powerpoint/2010/main" val="1752587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CDAD0-4A65-4DAE-BB91-B923FA0D1B18}" type="slidenum">
              <a:rPr lang="en-US" smtClean="0"/>
              <a:t>17</a:t>
            </a:fld>
            <a:endParaRPr lang="en-US"/>
          </a:p>
        </p:txBody>
      </p:sp>
    </p:spTree>
    <p:extLst>
      <p:ext uri="{BB962C8B-B14F-4D97-AF65-F5344CB8AC3E}">
        <p14:creationId xmlns:p14="http://schemas.microsoft.com/office/powerpoint/2010/main" val="2470253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size of your sample depends on how much data you have. I would recommend reviewing as large a sample as possible—it will improve the accuracy and coverage of your codebook.</a:t>
            </a:r>
          </a:p>
        </p:txBody>
      </p:sp>
      <p:sp>
        <p:nvSpPr>
          <p:cNvPr id="4" name="Slide Number Placeholder 3"/>
          <p:cNvSpPr>
            <a:spLocks noGrp="1"/>
          </p:cNvSpPr>
          <p:nvPr>
            <p:ph type="sldNum" sz="quarter" idx="10"/>
          </p:nvPr>
        </p:nvSpPr>
        <p:spPr/>
        <p:txBody>
          <a:bodyPr/>
          <a:lstStyle/>
          <a:p>
            <a:fld id="{E70CDAD0-4A65-4DAE-BB91-B923FA0D1B18}" type="slidenum">
              <a:rPr lang="en-US" smtClean="0"/>
              <a:t>18</a:t>
            </a:fld>
            <a:endParaRPr lang="en-US"/>
          </a:p>
        </p:txBody>
      </p:sp>
    </p:spTree>
    <p:extLst>
      <p:ext uri="{BB962C8B-B14F-4D97-AF65-F5344CB8AC3E}">
        <p14:creationId xmlns:p14="http://schemas.microsoft.com/office/powerpoint/2010/main" val="1139159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things to note:</a:t>
            </a:r>
          </a:p>
          <a:p>
            <a:r>
              <a:rPr lang="en-US" dirty="0"/>
              <a:t>For the IMLS grant project, the transcripts are long and complex. For the discovery project, the transcripts are shorter and less dense. </a:t>
            </a:r>
          </a:p>
        </p:txBody>
      </p:sp>
      <p:sp>
        <p:nvSpPr>
          <p:cNvPr id="4" name="Slide Number Placeholder 3"/>
          <p:cNvSpPr>
            <a:spLocks noGrp="1"/>
          </p:cNvSpPr>
          <p:nvPr>
            <p:ph type="sldNum" sz="quarter" idx="10"/>
          </p:nvPr>
        </p:nvSpPr>
        <p:spPr/>
        <p:txBody>
          <a:bodyPr/>
          <a:lstStyle/>
          <a:p>
            <a:fld id="{E70CDAD0-4A65-4DAE-BB91-B923FA0D1B18}" type="slidenum">
              <a:rPr lang="en-US" smtClean="0"/>
              <a:t>19</a:t>
            </a:fld>
            <a:endParaRPr lang="en-US"/>
          </a:p>
        </p:txBody>
      </p:sp>
    </p:spTree>
    <p:extLst>
      <p:ext uri="{BB962C8B-B14F-4D97-AF65-F5344CB8AC3E}">
        <p14:creationId xmlns:p14="http://schemas.microsoft.com/office/powerpoint/2010/main" val="2872716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are familiar with the concept of coding?</a:t>
            </a:r>
          </a:p>
          <a:p>
            <a:endParaRPr lang="en-US" dirty="0"/>
          </a:p>
          <a:p>
            <a:r>
              <a:rPr lang="en-US" dirty="0"/>
              <a:t>How many of you have coded before?</a:t>
            </a:r>
          </a:p>
          <a:p>
            <a:endParaRPr lang="en-US" dirty="0"/>
          </a:p>
          <a:p>
            <a:r>
              <a:rPr lang="en-US" dirty="0"/>
              <a:t>At the most basic level, coding is categorizing qualitative data. You put different bits of data into different categories in order to draw conclusions about your data overall. As you’ll see, this process can vary greatly in complexity.</a:t>
            </a:r>
          </a:p>
        </p:txBody>
      </p:sp>
      <p:sp>
        <p:nvSpPr>
          <p:cNvPr id="4" name="Slide Number Placeholder 3"/>
          <p:cNvSpPr>
            <a:spLocks noGrp="1"/>
          </p:cNvSpPr>
          <p:nvPr>
            <p:ph type="sldNum" sz="quarter" idx="10"/>
          </p:nvPr>
        </p:nvSpPr>
        <p:spPr/>
        <p:txBody>
          <a:bodyPr/>
          <a:lstStyle/>
          <a:p>
            <a:fld id="{E70CDAD0-4A65-4DAE-BB91-B923FA0D1B18}" type="slidenum">
              <a:rPr lang="en-US" smtClean="0"/>
              <a:t>2</a:t>
            </a:fld>
            <a:endParaRPr lang="en-US"/>
          </a:p>
        </p:txBody>
      </p:sp>
    </p:spTree>
    <p:extLst>
      <p:ext uri="{BB962C8B-B14F-4D97-AF65-F5344CB8AC3E}">
        <p14:creationId xmlns:p14="http://schemas.microsoft.com/office/powerpoint/2010/main" val="3819946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stage, identify all patterns and themes of interest in each data source selected.</a:t>
            </a:r>
          </a:p>
          <a:p>
            <a:r>
              <a:rPr lang="en-US" dirty="0"/>
              <a:t>- You may want to go through your data sources multiple times depending on what you find as you go through each successive piece.</a:t>
            </a:r>
          </a:p>
          <a:p>
            <a:endParaRPr lang="en-US" dirty="0"/>
          </a:p>
        </p:txBody>
      </p:sp>
      <p:sp>
        <p:nvSpPr>
          <p:cNvPr id="4" name="Slide Number Placeholder 3"/>
          <p:cNvSpPr>
            <a:spLocks noGrp="1"/>
          </p:cNvSpPr>
          <p:nvPr>
            <p:ph type="sldNum" sz="quarter" idx="10"/>
          </p:nvPr>
        </p:nvSpPr>
        <p:spPr/>
        <p:txBody>
          <a:bodyPr/>
          <a:lstStyle/>
          <a:p>
            <a:fld id="{E70CDAD0-4A65-4DAE-BB91-B923FA0D1B18}" type="slidenum">
              <a:rPr lang="en-US" smtClean="0"/>
              <a:t>20</a:t>
            </a:fld>
            <a:endParaRPr lang="en-US"/>
          </a:p>
        </p:txBody>
      </p:sp>
    </p:spTree>
    <p:extLst>
      <p:ext uri="{BB962C8B-B14F-4D97-AF65-F5344CB8AC3E}">
        <p14:creationId xmlns:p14="http://schemas.microsoft.com/office/powerpoint/2010/main" val="120049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you seeing themes in more than one data source? Do the different data sources talk about similar topics in different ways or about different topics in similar </a:t>
            </a:r>
            <a:r>
              <a:rPr lang="en-US"/>
              <a:t>ways?</a:t>
            </a:r>
            <a:endParaRPr lang="en-US" dirty="0"/>
          </a:p>
        </p:txBody>
      </p:sp>
      <p:sp>
        <p:nvSpPr>
          <p:cNvPr id="4" name="Slide Number Placeholder 3"/>
          <p:cNvSpPr>
            <a:spLocks noGrp="1"/>
          </p:cNvSpPr>
          <p:nvPr>
            <p:ph type="sldNum" sz="quarter" idx="10"/>
          </p:nvPr>
        </p:nvSpPr>
        <p:spPr/>
        <p:txBody>
          <a:bodyPr/>
          <a:lstStyle/>
          <a:p>
            <a:fld id="{E70CDAD0-4A65-4DAE-BB91-B923FA0D1B18}" type="slidenum">
              <a:rPr lang="en-US" smtClean="0"/>
              <a:t>21</a:t>
            </a:fld>
            <a:endParaRPr lang="en-US"/>
          </a:p>
        </p:txBody>
      </p:sp>
    </p:spTree>
    <p:extLst>
      <p:ext uri="{BB962C8B-B14F-4D97-AF65-F5344CB8AC3E}">
        <p14:creationId xmlns:p14="http://schemas.microsoft.com/office/powerpoint/2010/main" val="3651686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73895"/>
            <a:ext cx="5486400" cy="4497110"/>
          </a:xfrm>
        </p:spPr>
        <p:txBody>
          <a:bodyPr/>
          <a:lstStyle/>
          <a:p>
            <a:r>
              <a:rPr lang="en-US" dirty="0"/>
              <a:t>IMLS grant project: “Opinion”</a:t>
            </a:r>
          </a:p>
          <a:p>
            <a:pPr marL="171450" indent="-171450">
              <a:buFontTx/>
              <a:buChar char="-"/>
            </a:pPr>
            <a:r>
              <a:rPr lang="en-US" dirty="0"/>
              <a:t>When positive, referred to as “different viewpoint”, “counterargument”</a:t>
            </a:r>
          </a:p>
          <a:p>
            <a:pPr marL="171450" indent="-171450">
              <a:buFontTx/>
              <a:buChar char="-"/>
            </a:pPr>
            <a:r>
              <a:rPr lang="en-US" dirty="0"/>
              <a:t>When negative, referred to as “opinion”, “bias”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“Well, normally when I write papers, I try to come up with a solution for the issue. So this could be a-- arguing side of the other side. That didn't make any sense. I don't really know how to say what I'm trying to say. This is kind of like a counterargument of what I would say. So it's going to have both sides.” (U23 45:04)</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 this is interesting because the title is actually suggesting that it is going to take a different viewpoint, because everything we've seen so far is that the pythons should not be there and they should be removed, which they've had some pretty good evidence for that [laughter]. But I'd love to see how different people have different views on things, so let's check it out.” (H21 25:48)</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 don't like Wikipedia because other people can give you different information and their opinion, so I don't use Wikipedia.” (E14 04:07)</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“TIME Magazine I'll just put somewhat credible because I'm sure there's some kind of bias involved in the magazine setting.” (G01 48:16)</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70CDAD0-4A65-4DAE-BB91-B923FA0D1B18}" type="slidenum">
              <a:rPr lang="en-US" smtClean="0"/>
              <a:t>22</a:t>
            </a:fld>
            <a:endParaRPr lang="en-US"/>
          </a:p>
        </p:txBody>
      </p:sp>
    </p:spTree>
    <p:extLst>
      <p:ext uri="{BB962C8B-B14F-4D97-AF65-F5344CB8AC3E}">
        <p14:creationId xmlns:p14="http://schemas.microsoft.com/office/powerpoint/2010/main" val="1612403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Evaluate the themes you’ve identified. Which are important enough to keep and which should be eliminated? </a:t>
            </a:r>
          </a:p>
        </p:txBody>
      </p:sp>
      <p:sp>
        <p:nvSpPr>
          <p:cNvPr id="4" name="Slide Number Placeholder 3"/>
          <p:cNvSpPr>
            <a:spLocks noGrp="1"/>
          </p:cNvSpPr>
          <p:nvPr>
            <p:ph type="sldNum" sz="quarter" idx="10"/>
          </p:nvPr>
        </p:nvSpPr>
        <p:spPr/>
        <p:txBody>
          <a:bodyPr/>
          <a:lstStyle/>
          <a:p>
            <a:fld id="{E70CDAD0-4A65-4DAE-BB91-B923FA0D1B18}" type="slidenum">
              <a:rPr lang="en-US" smtClean="0"/>
              <a:t>23</a:t>
            </a:fld>
            <a:endParaRPr lang="en-US"/>
          </a:p>
        </p:txBody>
      </p:sp>
    </p:spTree>
    <p:extLst>
      <p:ext uri="{BB962C8B-B14F-4D97-AF65-F5344CB8AC3E}">
        <p14:creationId xmlns:p14="http://schemas.microsoft.com/office/powerpoint/2010/main" val="149919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219075"/>
            <a:ext cx="5578475" cy="3138488"/>
          </a:xfrm>
        </p:spPr>
      </p:sp>
      <p:sp>
        <p:nvSpPr>
          <p:cNvPr id="3" name="Notes Placeholder 2"/>
          <p:cNvSpPr>
            <a:spLocks noGrp="1"/>
          </p:cNvSpPr>
          <p:nvPr>
            <p:ph type="body" idx="1"/>
          </p:nvPr>
        </p:nvSpPr>
        <p:spPr>
          <a:xfrm>
            <a:off x="268224" y="3520237"/>
            <a:ext cx="6412992" cy="5556665"/>
          </a:xfrm>
        </p:spPr>
        <p:txBody>
          <a:bodyPr/>
          <a:lstStyle/>
          <a:p>
            <a:r>
              <a:rPr lang="en-US" dirty="0"/>
              <a:t>Remember the quote that we started with: Coding is about data reduction! Try to think carefully about which themes you will really use and which themes will benefit your project. </a:t>
            </a:r>
          </a:p>
          <a:p>
            <a:endParaRPr lang="en-US" dirty="0"/>
          </a:p>
          <a:p>
            <a:r>
              <a:rPr lang="en-US" dirty="0"/>
              <a:t>Repetition is an important element to consider when determining which themes will be worth including in the codebook. Themes that occur in all or most of your sample are likely important to include in your codebook. However, themes that only occur in one or two data sources may also be important to include (especially if it’s something you were expecting to see!).</a:t>
            </a:r>
          </a:p>
          <a:p>
            <a:endParaRPr lang="en-US" dirty="0"/>
          </a:p>
          <a:p>
            <a:r>
              <a:rPr lang="en-US" dirty="0"/>
              <a:t>Remember to think about: </a:t>
            </a:r>
          </a:p>
          <a:p>
            <a:pPr marL="171450" indent="-171450">
              <a:buFont typeface="Arial" panose="020B0604020202020204" pitchFamily="34" charset="0"/>
              <a:buChar char="•"/>
            </a:pPr>
            <a:r>
              <a:rPr lang="en-US" dirty="0"/>
              <a:t>Research questions</a:t>
            </a:r>
          </a:p>
          <a:p>
            <a:pPr marL="628650" lvl="1" indent="-171450">
              <a:buFont typeface="Arial" panose="020B0604020202020204" pitchFamily="34" charset="0"/>
              <a:buChar char="•"/>
            </a:pPr>
            <a:r>
              <a:rPr lang="en-US" dirty="0"/>
              <a:t>Think about scope and scope creep</a:t>
            </a:r>
          </a:p>
          <a:p>
            <a:pPr marL="1085850" lvl="2" indent="-171450">
              <a:buFont typeface="Arial" panose="020B0604020202020204" pitchFamily="34" charset="0"/>
              <a:buChar char="•"/>
            </a:pPr>
            <a:r>
              <a:rPr lang="en-US" dirty="0"/>
              <a:t>In grounded theory and user-driven research, it can be great to discover new things. It can also pull you off task.</a:t>
            </a:r>
          </a:p>
          <a:p>
            <a:pPr marL="1085850" lvl="2" indent="-171450">
              <a:buFont typeface="Arial" panose="020B0604020202020204" pitchFamily="34" charset="0"/>
              <a:buChar char="•"/>
            </a:pPr>
            <a:r>
              <a:rPr lang="en-US" dirty="0"/>
              <a:t>Data reuse is awesome! There may be areas of interest that are outside the scope of this project but would be great for additional rounds of analysis or that may suggest new avenues for future research. Keep notes on these areas as you go. </a:t>
            </a:r>
          </a:p>
          <a:p>
            <a:pPr marL="628650" lvl="1" indent="-171450">
              <a:buFont typeface="Arial" panose="020B0604020202020204" pitchFamily="34" charset="0"/>
              <a:buChar char="•"/>
            </a:pPr>
            <a:r>
              <a:rPr lang="en-US" dirty="0"/>
              <a:t>Do you have obligations for this research?</a:t>
            </a:r>
          </a:p>
          <a:p>
            <a:pPr marL="628650" lvl="1" indent="-171450">
              <a:buFont typeface="Arial" panose="020B0604020202020204" pitchFamily="34" charset="0"/>
              <a:buChar char="•"/>
            </a:pPr>
            <a:r>
              <a:rPr lang="en-US" dirty="0"/>
              <a:t>IMLS grant project</a:t>
            </a:r>
          </a:p>
          <a:p>
            <a:pPr marL="1085850" lvl="2" indent="-171450">
              <a:buFont typeface="Arial" panose="020B0604020202020204" pitchFamily="34" charset="0"/>
              <a:buChar char="•"/>
            </a:pPr>
            <a:r>
              <a:rPr lang="en-US" dirty="0"/>
              <a:t>Received grant money to research a specific topic – this limits our scope</a:t>
            </a:r>
          </a:p>
          <a:p>
            <a:pPr marL="171450" indent="-171450">
              <a:buFont typeface="Arial" panose="020B0604020202020204" pitchFamily="34" charset="0"/>
              <a:buChar char="•"/>
            </a:pPr>
            <a:r>
              <a:rPr lang="en-US" dirty="0"/>
              <a:t>The type of analysis you want to perform</a:t>
            </a:r>
          </a:p>
          <a:p>
            <a:pPr marL="171450" indent="-171450">
              <a:buFont typeface="Arial" panose="020B0604020202020204" pitchFamily="34" charset="0"/>
              <a:buChar char="•"/>
            </a:pPr>
            <a:r>
              <a:rPr lang="en-US" dirty="0"/>
              <a:t>The literature that you’re drawing from</a:t>
            </a:r>
          </a:p>
          <a:p>
            <a:pPr marL="628650" lvl="1" indent="-171450">
              <a:buFont typeface="Arial" panose="020B0604020202020204" pitchFamily="34" charset="0"/>
              <a:buChar char="•"/>
            </a:pPr>
            <a:r>
              <a:rPr lang="en-US" dirty="0"/>
              <a:t>Good opportunity to think about blending deductive and inductive approaches</a:t>
            </a:r>
          </a:p>
          <a:p>
            <a:pPr marL="628650" lvl="1" indent="-171450">
              <a:buFont typeface="Arial" panose="020B0604020202020204" pitchFamily="34" charset="0"/>
              <a:buChar char="•"/>
            </a:pPr>
            <a:r>
              <a:rPr lang="en-US" dirty="0"/>
              <a:t>IMLS grant project</a:t>
            </a:r>
          </a:p>
          <a:p>
            <a:pPr marL="1085850" lvl="2" indent="-171450">
              <a:buFont typeface="Arial" panose="020B0604020202020204" pitchFamily="34" charset="0"/>
              <a:buChar char="•"/>
            </a:pPr>
            <a:r>
              <a:rPr lang="en-US" dirty="0"/>
              <a:t>Included certain dimensions of credibility based on our review of the credibility literature</a:t>
            </a:r>
          </a:p>
          <a:p>
            <a:endParaRPr lang="en-US" dirty="0"/>
          </a:p>
          <a:p>
            <a:endParaRPr lang="en-US" dirty="0"/>
          </a:p>
        </p:txBody>
      </p:sp>
      <p:sp>
        <p:nvSpPr>
          <p:cNvPr id="4" name="Slide Number Placeholder 3"/>
          <p:cNvSpPr>
            <a:spLocks noGrp="1"/>
          </p:cNvSpPr>
          <p:nvPr>
            <p:ph type="sldNum" sz="quarter" idx="10"/>
          </p:nvPr>
        </p:nvSpPr>
        <p:spPr/>
        <p:txBody>
          <a:bodyPr/>
          <a:lstStyle/>
          <a:p>
            <a:fld id="{E70CDAD0-4A65-4DAE-BB91-B923FA0D1B18}" type="slidenum">
              <a:rPr lang="en-US" smtClean="0"/>
              <a:t>24</a:t>
            </a:fld>
            <a:endParaRPr lang="en-US"/>
          </a:p>
        </p:txBody>
      </p:sp>
    </p:spTree>
    <p:extLst>
      <p:ext uri="{BB962C8B-B14F-4D97-AF65-F5344CB8AC3E}">
        <p14:creationId xmlns:p14="http://schemas.microsoft.com/office/powerpoint/2010/main" val="1044991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themes that seem to fall into similar categories? Codes that have logical relationships to one another?</a:t>
            </a:r>
          </a:p>
          <a:p>
            <a:pPr marL="171450" indent="-171450">
              <a:buFontTx/>
              <a:buChar char="-"/>
            </a:pPr>
            <a:r>
              <a:rPr lang="en-US" dirty="0"/>
              <a:t>Discovery project</a:t>
            </a:r>
          </a:p>
          <a:p>
            <a:pPr marL="628650" lvl="1" indent="-171450">
              <a:buFontTx/>
              <a:buChar char="-"/>
            </a:pPr>
            <a:r>
              <a:rPr lang="en-US" dirty="0"/>
              <a:t>Limiters</a:t>
            </a:r>
          </a:p>
          <a:p>
            <a:pPr marL="628650" lvl="1" indent="-171450">
              <a:buFontTx/>
              <a:buChar char="-"/>
            </a:pPr>
            <a:r>
              <a:rPr lang="en-US" dirty="0"/>
              <a:t>Revising search terms</a:t>
            </a:r>
          </a:p>
          <a:p>
            <a:pPr marL="628650" lvl="1" indent="-171450">
              <a:buFontTx/>
              <a:buChar char="-"/>
            </a:pPr>
            <a:r>
              <a:rPr lang="en-US" dirty="0"/>
              <a:t>Using different search tools</a:t>
            </a:r>
          </a:p>
          <a:p>
            <a:pPr marL="628650" lvl="1" indent="-171450">
              <a:buFontTx/>
              <a:buChar char="-"/>
            </a:pPr>
            <a:r>
              <a:rPr lang="en-US" dirty="0"/>
              <a:t>All examples of search strategies!</a:t>
            </a:r>
          </a:p>
        </p:txBody>
      </p:sp>
      <p:sp>
        <p:nvSpPr>
          <p:cNvPr id="4" name="Slide Number Placeholder 3"/>
          <p:cNvSpPr>
            <a:spLocks noGrp="1"/>
          </p:cNvSpPr>
          <p:nvPr>
            <p:ph type="sldNum" sz="quarter" idx="10"/>
          </p:nvPr>
        </p:nvSpPr>
        <p:spPr/>
        <p:txBody>
          <a:bodyPr/>
          <a:lstStyle/>
          <a:p>
            <a:fld id="{E70CDAD0-4A65-4DAE-BB91-B923FA0D1B18}" type="slidenum">
              <a:rPr lang="en-US" smtClean="0"/>
              <a:t>25</a:t>
            </a:fld>
            <a:endParaRPr lang="en-US"/>
          </a:p>
        </p:txBody>
      </p:sp>
    </p:spTree>
    <p:extLst>
      <p:ext uri="{BB962C8B-B14F-4D97-AF65-F5344CB8AC3E}">
        <p14:creationId xmlns:p14="http://schemas.microsoft.com/office/powerpoint/2010/main" val="257747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them! Create a hierarchy that helps to explain the meaning of each code. </a:t>
            </a:r>
          </a:p>
          <a:p>
            <a:pPr marL="171450" indent="-171450">
              <a:buFontTx/>
              <a:buChar char="-"/>
            </a:pPr>
            <a:r>
              <a:rPr lang="en-US" dirty="0"/>
              <a:t>IMLS grant project</a:t>
            </a:r>
          </a:p>
          <a:p>
            <a:pPr marL="628650" lvl="1" indent="-171450">
              <a:buFontTx/>
              <a:buChar char="-"/>
            </a:pPr>
            <a:r>
              <a:rPr lang="en-US" dirty="0"/>
              <a:t>Cues</a:t>
            </a:r>
          </a:p>
          <a:p>
            <a:pPr marL="628650" lvl="1" indent="-171450">
              <a:buFontTx/>
              <a:buChar char="-"/>
            </a:pPr>
            <a:r>
              <a:rPr lang="en-US" dirty="0"/>
              <a:t>Judgments</a:t>
            </a:r>
          </a:p>
          <a:p>
            <a:pPr marL="628650" lvl="1" indent="-171450">
              <a:buFontTx/>
              <a:buChar char="-"/>
            </a:pPr>
            <a:r>
              <a:rPr lang="en-US" dirty="0"/>
              <a:t>Personal Commentary</a:t>
            </a:r>
          </a:p>
          <a:p>
            <a:pPr marL="0" lvl="1">
              <a:buFontTx/>
              <a:buNone/>
            </a:pPr>
            <a:endParaRPr lang="en-US" dirty="0"/>
          </a:p>
          <a:p>
            <a:pPr marL="0" lvl="1">
              <a:buFontTx/>
              <a:buNone/>
            </a:pPr>
            <a:r>
              <a:rPr lang="en-US" dirty="0"/>
              <a:t>Decide how you want to use the hierarchy. Are you going to use parent nodes or are they only there to help organize? Do you need to add “Other” codes to each section? </a:t>
            </a:r>
          </a:p>
          <a:p>
            <a:pPr marL="0" lvl="1">
              <a:buFontTx/>
              <a:buNone/>
            </a:pPr>
            <a:endParaRPr lang="en-US" dirty="0"/>
          </a:p>
          <a:p>
            <a:pPr marL="0" lvl="1">
              <a:buFontTx/>
              <a:buNone/>
            </a:pPr>
            <a:r>
              <a:rPr lang="en-US" dirty="0"/>
              <a:t>It may be worthwhile to add definitions to your codes at this stage.</a:t>
            </a:r>
          </a:p>
        </p:txBody>
      </p:sp>
      <p:sp>
        <p:nvSpPr>
          <p:cNvPr id="4" name="Slide Number Placeholder 3"/>
          <p:cNvSpPr>
            <a:spLocks noGrp="1"/>
          </p:cNvSpPr>
          <p:nvPr>
            <p:ph type="sldNum" sz="quarter" idx="10"/>
          </p:nvPr>
        </p:nvSpPr>
        <p:spPr/>
        <p:txBody>
          <a:bodyPr/>
          <a:lstStyle/>
          <a:p>
            <a:fld id="{E70CDAD0-4A65-4DAE-BB91-B923FA0D1B18}" type="slidenum">
              <a:rPr lang="en-US" smtClean="0"/>
              <a:t>26</a:t>
            </a:fld>
            <a:endParaRPr lang="en-US"/>
          </a:p>
        </p:txBody>
      </p:sp>
    </p:spTree>
    <p:extLst>
      <p:ext uri="{BB962C8B-B14F-4D97-AF65-F5344CB8AC3E}">
        <p14:creationId xmlns:p14="http://schemas.microsoft.com/office/powerpoint/2010/main" val="2731814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have a hierarchy, try to code a portion of your data. What works and what doesn’t? Were there things that you couldn’t capture? Codes that captured more than one concept? If you’re coding with someone else, compare to make sure you were applying codes in the same way. If you’re coding on your own, double-check yourself. Do all of the items that you applied a particular code to represent the same concept?</a:t>
            </a:r>
          </a:p>
        </p:txBody>
      </p:sp>
      <p:sp>
        <p:nvSpPr>
          <p:cNvPr id="4" name="Slide Number Placeholder 3"/>
          <p:cNvSpPr>
            <a:spLocks noGrp="1"/>
          </p:cNvSpPr>
          <p:nvPr>
            <p:ph type="sldNum" sz="quarter" idx="10"/>
          </p:nvPr>
        </p:nvSpPr>
        <p:spPr/>
        <p:txBody>
          <a:bodyPr/>
          <a:lstStyle/>
          <a:p>
            <a:fld id="{E70CDAD0-4A65-4DAE-BB91-B923FA0D1B18}" type="slidenum">
              <a:rPr lang="en-US" smtClean="0"/>
              <a:t>27</a:t>
            </a:fld>
            <a:endParaRPr lang="en-US"/>
          </a:p>
        </p:txBody>
      </p:sp>
    </p:spTree>
    <p:extLst>
      <p:ext uri="{BB962C8B-B14F-4D97-AF65-F5344CB8AC3E}">
        <p14:creationId xmlns:p14="http://schemas.microsoft.com/office/powerpoint/2010/main" val="3409676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problem areas and pain points that emerged from your trial coding, revise your codebook as necessary. Things you may need to do:</a:t>
            </a:r>
          </a:p>
          <a:p>
            <a:pPr marL="171450" indent="-171450">
              <a:buFontTx/>
              <a:buChar char="-"/>
            </a:pPr>
            <a:r>
              <a:rPr lang="en-US" dirty="0"/>
              <a:t>Add or delete codes</a:t>
            </a:r>
          </a:p>
          <a:p>
            <a:pPr marL="171450" indent="-171450">
              <a:buFontTx/>
              <a:buChar char="-"/>
            </a:pPr>
            <a:r>
              <a:rPr lang="en-US" dirty="0"/>
              <a:t>Combine codes</a:t>
            </a:r>
          </a:p>
          <a:p>
            <a:pPr marL="171450" indent="-171450">
              <a:buFontTx/>
              <a:buChar char="-"/>
            </a:pPr>
            <a:r>
              <a:rPr lang="en-US" dirty="0"/>
              <a:t>Separate one code into multiples</a:t>
            </a:r>
          </a:p>
          <a:p>
            <a:pPr marL="171450" indent="-171450">
              <a:buFontTx/>
              <a:buChar char="-"/>
            </a:pPr>
            <a:r>
              <a:rPr lang="en-US" dirty="0"/>
              <a:t>Change the definition of a code or specify the rules for applying it</a:t>
            </a:r>
          </a:p>
        </p:txBody>
      </p:sp>
      <p:sp>
        <p:nvSpPr>
          <p:cNvPr id="4" name="Slide Number Placeholder 3"/>
          <p:cNvSpPr>
            <a:spLocks noGrp="1"/>
          </p:cNvSpPr>
          <p:nvPr>
            <p:ph type="sldNum" sz="quarter" idx="10"/>
          </p:nvPr>
        </p:nvSpPr>
        <p:spPr/>
        <p:txBody>
          <a:bodyPr/>
          <a:lstStyle/>
          <a:p>
            <a:fld id="{E70CDAD0-4A65-4DAE-BB91-B923FA0D1B18}" type="slidenum">
              <a:rPr lang="en-US" smtClean="0"/>
              <a:t>28</a:t>
            </a:fld>
            <a:endParaRPr lang="en-US"/>
          </a:p>
        </p:txBody>
      </p:sp>
    </p:spTree>
    <p:extLst>
      <p:ext uri="{BB962C8B-B14F-4D97-AF65-F5344CB8AC3E}">
        <p14:creationId xmlns:p14="http://schemas.microsoft.com/office/powerpoint/2010/main" val="3959518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a transcript excerpt from the IMLS grant project.</a:t>
            </a:r>
          </a:p>
          <a:p>
            <a:endParaRPr lang="en-US" dirty="0"/>
          </a:p>
          <a:p>
            <a:r>
              <a:rPr lang="en-US" dirty="0"/>
              <a:t>G11 Helpful Task</a:t>
            </a:r>
          </a:p>
          <a:p>
            <a:pPr marL="171450" indent="-171450">
              <a:buFont typeface="Arial" panose="020B0604020202020204" pitchFamily="34" charset="0"/>
              <a:buChar char="•"/>
            </a:pPr>
            <a:r>
              <a:rPr lang="en-US" dirty="0"/>
              <a:t>Had been given a fictional research prompt</a:t>
            </a:r>
          </a:p>
          <a:p>
            <a:pPr marL="171450" indent="-171450">
              <a:buFont typeface="Arial" panose="020B0604020202020204" pitchFamily="34" charset="0"/>
              <a:buChar char="•"/>
            </a:pPr>
            <a:r>
              <a:rPr lang="en-US" dirty="0"/>
              <a:t>Presented with search results (4 pages, 10 results each)</a:t>
            </a:r>
          </a:p>
          <a:p>
            <a:pPr marL="171450" indent="-171450">
              <a:buFont typeface="Arial" panose="020B0604020202020204" pitchFamily="34" charset="0"/>
              <a:buChar char="•"/>
            </a:pPr>
            <a:r>
              <a:rPr lang="en-US" dirty="0"/>
              <a:t>Choose 20 resources that you find helpful</a:t>
            </a:r>
          </a:p>
        </p:txBody>
      </p:sp>
      <p:sp>
        <p:nvSpPr>
          <p:cNvPr id="4" name="Slide Number Placeholder 3"/>
          <p:cNvSpPr>
            <a:spLocks noGrp="1"/>
          </p:cNvSpPr>
          <p:nvPr>
            <p:ph type="sldNum" sz="quarter" idx="5"/>
          </p:nvPr>
        </p:nvSpPr>
        <p:spPr/>
        <p:txBody>
          <a:bodyPr/>
          <a:lstStyle/>
          <a:p>
            <a:fld id="{E70CDAD0-4A65-4DAE-BB91-B923FA0D1B18}" type="slidenum">
              <a:rPr lang="en-US" smtClean="0"/>
              <a:t>29</a:t>
            </a:fld>
            <a:endParaRPr lang="en-US"/>
          </a:p>
        </p:txBody>
      </p:sp>
    </p:spTree>
    <p:extLst>
      <p:ext uri="{BB962C8B-B14F-4D97-AF65-F5344CB8AC3E}">
        <p14:creationId xmlns:p14="http://schemas.microsoft.com/office/powerpoint/2010/main" val="2270998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dirty="0">
                <a:solidFill>
                  <a:schemeClr val="bg1"/>
                </a:solidFill>
              </a:rPr>
              <a:t>“The goal of coding is ultimately data reduction and theory construction, by identifying possible patterns and distilling and sorting the data for making comparisons with other data segments.”</a:t>
            </a:r>
            <a:r>
              <a:rPr lang="en-US" sz="1050" b="0" dirty="0">
                <a:solidFill>
                  <a:schemeClr val="bg1"/>
                </a:solidFill>
              </a:rPr>
              <a:t> (p. 299)</a:t>
            </a:r>
          </a:p>
          <a:p>
            <a:endParaRPr lang="en-US" dirty="0"/>
          </a:p>
          <a:p>
            <a:r>
              <a:rPr lang="en-US" dirty="0"/>
              <a:t>Connaway, L. S., &amp; Radford, M. L. (2017). </a:t>
            </a:r>
            <a:r>
              <a:rPr lang="en-US" i="1" dirty="0"/>
              <a:t>Research methods in library and information science</a:t>
            </a:r>
            <a:r>
              <a:rPr lang="en-US" dirty="0"/>
              <a:t> (6</a:t>
            </a:r>
            <a:r>
              <a:rPr lang="en-US" baseline="30000" dirty="0"/>
              <a:t>th</a:t>
            </a:r>
            <a:r>
              <a:rPr lang="en-US" dirty="0"/>
              <a:t> ed.). Santa Barbara, CA: Libraries Unlimited. </a:t>
            </a:r>
          </a:p>
        </p:txBody>
      </p:sp>
      <p:sp>
        <p:nvSpPr>
          <p:cNvPr id="4" name="Slide Number Placeholder 3"/>
          <p:cNvSpPr>
            <a:spLocks noGrp="1"/>
          </p:cNvSpPr>
          <p:nvPr>
            <p:ph type="sldNum" sz="quarter" idx="10"/>
          </p:nvPr>
        </p:nvSpPr>
        <p:spPr/>
        <p:txBody>
          <a:bodyPr/>
          <a:lstStyle/>
          <a:p>
            <a:fld id="{E70CDAD0-4A65-4DAE-BB91-B923FA0D1B18}" type="slidenum">
              <a:rPr lang="en-US" smtClean="0"/>
              <a:t>3</a:t>
            </a:fld>
            <a:endParaRPr lang="en-US"/>
          </a:p>
        </p:txBody>
      </p:sp>
    </p:spTree>
    <p:extLst>
      <p:ext uri="{BB962C8B-B14F-4D97-AF65-F5344CB8AC3E}">
        <p14:creationId xmlns:p14="http://schemas.microsoft.com/office/powerpoint/2010/main" val="36326645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0CDAD0-4A65-4DAE-BB91-B923FA0D1B18}" type="slidenum">
              <a:rPr lang="en-US" smtClean="0"/>
              <a:t>30</a:t>
            </a:fld>
            <a:endParaRPr lang="en-US"/>
          </a:p>
        </p:txBody>
      </p:sp>
    </p:spTree>
    <p:extLst>
      <p:ext uri="{BB962C8B-B14F-4D97-AF65-F5344CB8AC3E}">
        <p14:creationId xmlns:p14="http://schemas.microsoft.com/office/powerpoint/2010/main" val="12380681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0CDAD0-4A65-4DAE-BB91-B923FA0D1B18}" type="slidenum">
              <a:rPr lang="en-US" smtClean="0"/>
              <a:t>31</a:t>
            </a:fld>
            <a:endParaRPr lang="en-US"/>
          </a:p>
        </p:txBody>
      </p:sp>
    </p:spTree>
    <p:extLst>
      <p:ext uri="{BB962C8B-B14F-4D97-AF65-F5344CB8AC3E}">
        <p14:creationId xmlns:p14="http://schemas.microsoft.com/office/powerpoint/2010/main" val="8178829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0CDAD0-4A65-4DAE-BB91-B923FA0D1B18}" type="slidenum">
              <a:rPr lang="en-US" smtClean="0"/>
              <a:t>32</a:t>
            </a:fld>
            <a:endParaRPr lang="en-US"/>
          </a:p>
        </p:txBody>
      </p:sp>
    </p:spTree>
    <p:extLst>
      <p:ext uri="{BB962C8B-B14F-4D97-AF65-F5344CB8AC3E}">
        <p14:creationId xmlns:p14="http://schemas.microsoft.com/office/powerpoint/2010/main" val="28376216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Literal: If you intend to only use literal coding (applying a code if and only if the word of the code is used), you may be better off using text analysis software. Coding is time- and labor-intensive. </a:t>
            </a:r>
          </a:p>
          <a:p>
            <a:endParaRPr lang="en-US" dirty="0"/>
          </a:p>
          <a:p>
            <a:r>
              <a:rPr lang="en-US" dirty="0"/>
              <a:t>Thematic: Applying codes based on the meaning of what the participant has said.</a:t>
            </a:r>
          </a:p>
          <a:p>
            <a:endParaRPr lang="en-US" dirty="0"/>
          </a:p>
          <a:p>
            <a:r>
              <a:rPr lang="en-US" dirty="0"/>
              <a:t>Implied: In the death cap article, wild is implied because the mushroom is deadly. However, other potentially deadly plants are cultivated. Can you code that?</a:t>
            </a:r>
          </a:p>
        </p:txBody>
      </p:sp>
      <p:sp>
        <p:nvSpPr>
          <p:cNvPr id="4" name="Slide Number Placeholder 3"/>
          <p:cNvSpPr>
            <a:spLocks noGrp="1"/>
          </p:cNvSpPr>
          <p:nvPr>
            <p:ph type="sldNum" sz="quarter" idx="5"/>
          </p:nvPr>
        </p:nvSpPr>
        <p:spPr/>
        <p:txBody>
          <a:bodyPr/>
          <a:lstStyle/>
          <a:p>
            <a:fld id="{E70CDAD0-4A65-4DAE-BB91-B923FA0D1B18}" type="slidenum">
              <a:rPr lang="en-US" smtClean="0"/>
              <a:t>33</a:t>
            </a:fld>
            <a:endParaRPr lang="en-US"/>
          </a:p>
        </p:txBody>
      </p:sp>
    </p:spTree>
    <p:extLst>
      <p:ext uri="{BB962C8B-B14F-4D97-AF65-F5344CB8AC3E}">
        <p14:creationId xmlns:p14="http://schemas.microsoft.com/office/powerpoint/2010/main" val="40767249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0CDAD0-4A65-4DAE-BB91-B923FA0D1B18}" type="slidenum">
              <a:rPr lang="en-US" smtClean="0"/>
              <a:t>34</a:t>
            </a:fld>
            <a:endParaRPr lang="en-US"/>
          </a:p>
        </p:txBody>
      </p:sp>
    </p:spTree>
    <p:extLst>
      <p:ext uri="{BB962C8B-B14F-4D97-AF65-F5344CB8AC3E}">
        <p14:creationId xmlns:p14="http://schemas.microsoft.com/office/powerpoint/2010/main" val="31960618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0CDAD0-4A65-4DAE-BB91-B923FA0D1B18}" type="slidenum">
              <a:rPr lang="en-US" smtClean="0"/>
              <a:t>35</a:t>
            </a:fld>
            <a:endParaRPr lang="en-US"/>
          </a:p>
        </p:txBody>
      </p:sp>
    </p:spTree>
    <p:extLst>
      <p:ext uri="{BB962C8B-B14F-4D97-AF65-F5344CB8AC3E}">
        <p14:creationId xmlns:p14="http://schemas.microsoft.com/office/powerpoint/2010/main" val="2618623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trying our hand at doing some coding. It seems counterintuitive, but it’s very difficult to develop a codebook if you don’t have a practical sense of what you’ll be doing with it.</a:t>
            </a:r>
          </a:p>
          <a:p>
            <a:endParaRPr lang="en-US" dirty="0"/>
          </a:p>
          <a:p>
            <a:r>
              <a:rPr lang="en-US" dirty="0"/>
              <a:t>I adapted this activity from one that my colleague Erin Hood does when teaching people how to use </a:t>
            </a:r>
            <a:r>
              <a:rPr lang="en-US" dirty="0" err="1"/>
              <a:t>Nvivo</a:t>
            </a:r>
            <a:r>
              <a:rPr lang="en-US" dirty="0"/>
              <a:t>. </a:t>
            </a:r>
          </a:p>
          <a:p>
            <a:endParaRPr lang="en-US" dirty="0"/>
          </a:p>
          <a:p>
            <a:r>
              <a:rPr lang="en-US" dirty="0"/>
              <a:t>This miniature codebook was developed after reviewing the summaries from about 15 Wikipedia articles on mushrooms. </a:t>
            </a:r>
          </a:p>
          <a:p>
            <a:endParaRPr lang="en-US" dirty="0"/>
          </a:p>
          <a:p>
            <a:r>
              <a:rPr lang="en-US" dirty="0"/>
              <a:t>Take five minutes and apply this codebook to the two Wikipedia article summaries.</a:t>
            </a:r>
          </a:p>
        </p:txBody>
      </p:sp>
      <p:sp>
        <p:nvSpPr>
          <p:cNvPr id="4" name="Slide Number Placeholder 3"/>
          <p:cNvSpPr>
            <a:spLocks noGrp="1"/>
          </p:cNvSpPr>
          <p:nvPr>
            <p:ph type="sldNum" sz="quarter" idx="5"/>
          </p:nvPr>
        </p:nvSpPr>
        <p:spPr/>
        <p:txBody>
          <a:bodyPr/>
          <a:lstStyle/>
          <a:p>
            <a:fld id="{E70CDAD0-4A65-4DAE-BB91-B923FA0D1B18}" type="slidenum">
              <a:rPr lang="en-US" smtClean="0"/>
              <a:t>4</a:t>
            </a:fld>
            <a:endParaRPr lang="en-US"/>
          </a:p>
        </p:txBody>
      </p:sp>
    </p:spTree>
    <p:extLst>
      <p:ext uri="{BB962C8B-B14F-4D97-AF65-F5344CB8AC3E}">
        <p14:creationId xmlns:p14="http://schemas.microsoft.com/office/powerpoint/2010/main" val="4009353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“Amanita phalloides.” (2018, October 11). Wikipedia, The Free Encyclopedia. https://en.wikipedia.org/wiki/Amanita_phalloides</a:t>
            </a:r>
          </a:p>
          <a:p>
            <a:endParaRPr lang="en-US" dirty="0"/>
          </a:p>
          <a:p>
            <a:r>
              <a:rPr lang="en-US" dirty="0"/>
              <a:t>1a – Scientific name</a:t>
            </a:r>
          </a:p>
          <a:p>
            <a:r>
              <a:rPr lang="en-US" dirty="0"/>
              <a:t>1b – Common name</a:t>
            </a:r>
          </a:p>
          <a:p>
            <a:r>
              <a:rPr lang="en-US" dirty="0"/>
              <a:t>5bi – Deadly</a:t>
            </a:r>
          </a:p>
          <a:p>
            <a:r>
              <a:rPr lang="en-US" dirty="0"/>
              <a:t>2c – Native location – Europe</a:t>
            </a:r>
          </a:p>
          <a:p>
            <a:r>
              <a:rPr lang="en-US" dirty="0"/>
              <a:t>3a – Habitat – Trees and/or wood</a:t>
            </a:r>
          </a:p>
        </p:txBody>
      </p:sp>
      <p:sp>
        <p:nvSpPr>
          <p:cNvPr id="4" name="Slide Number Placeholder 3"/>
          <p:cNvSpPr>
            <a:spLocks noGrp="1"/>
          </p:cNvSpPr>
          <p:nvPr>
            <p:ph type="sldNum" sz="quarter" idx="10"/>
          </p:nvPr>
        </p:nvSpPr>
        <p:spPr/>
        <p:txBody>
          <a:bodyPr/>
          <a:lstStyle/>
          <a:p>
            <a:fld id="{E70CDAD0-4A65-4DAE-BB91-B923FA0D1B18}" type="slidenum">
              <a:rPr lang="en-US" smtClean="0"/>
              <a:t>5</a:t>
            </a:fld>
            <a:endParaRPr lang="en-US"/>
          </a:p>
        </p:txBody>
      </p:sp>
    </p:spTree>
    <p:extLst>
      <p:ext uri="{BB962C8B-B14F-4D97-AF65-F5344CB8AC3E}">
        <p14:creationId xmlns:p14="http://schemas.microsoft.com/office/powerpoint/2010/main" val="2742072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Hygrophoropsis</a:t>
            </a:r>
            <a:r>
              <a:rPr lang="en-US" dirty="0"/>
              <a:t> </a:t>
            </a:r>
            <a:r>
              <a:rPr lang="en-US" dirty="0" err="1"/>
              <a:t>aurantiaca</a:t>
            </a:r>
            <a:r>
              <a:rPr lang="en-US" dirty="0"/>
              <a:t>.” (2018, March 23). Wikipedia, The Free Encyclopedia. https://en.wikipedia.org/wiki/Hygrophoropsis_aurantiaca</a:t>
            </a:r>
          </a:p>
          <a:p>
            <a:endParaRPr lang="en-US" dirty="0"/>
          </a:p>
          <a:p>
            <a:r>
              <a:rPr lang="en-US" dirty="0"/>
              <a:t>1a – Scientific name</a:t>
            </a:r>
          </a:p>
          <a:p>
            <a:r>
              <a:rPr lang="en-US" dirty="0"/>
              <a:t>1b – Common name</a:t>
            </a:r>
          </a:p>
          <a:p>
            <a:r>
              <a:rPr lang="en-US" dirty="0"/>
              <a:t>2 – Native location</a:t>
            </a:r>
          </a:p>
          <a:p>
            <a:r>
              <a:rPr lang="en-US" dirty="0"/>
              <a:t>3a – Habitat – Trees and/or wood</a:t>
            </a:r>
          </a:p>
          <a:p>
            <a:r>
              <a:rPr lang="en-US" dirty="0"/>
              <a:t>5a – Human use – Edible</a:t>
            </a:r>
          </a:p>
          <a:p>
            <a:r>
              <a:rPr lang="en-US" dirty="0"/>
              <a:t>5b – Human use – Toxic </a:t>
            </a:r>
          </a:p>
        </p:txBody>
      </p:sp>
      <p:sp>
        <p:nvSpPr>
          <p:cNvPr id="4" name="Slide Number Placeholder 3"/>
          <p:cNvSpPr>
            <a:spLocks noGrp="1"/>
          </p:cNvSpPr>
          <p:nvPr>
            <p:ph type="sldNum" sz="quarter" idx="10"/>
          </p:nvPr>
        </p:nvSpPr>
        <p:spPr/>
        <p:txBody>
          <a:bodyPr/>
          <a:lstStyle/>
          <a:p>
            <a:fld id="{E70CDAD0-4A65-4DAE-BB91-B923FA0D1B18}" type="slidenum">
              <a:rPr lang="en-US" smtClean="0"/>
              <a:t>6</a:t>
            </a:fld>
            <a:endParaRPr lang="en-US"/>
          </a:p>
        </p:txBody>
      </p:sp>
    </p:spTree>
    <p:extLst>
      <p:ext uri="{BB962C8B-B14F-4D97-AF65-F5344CB8AC3E}">
        <p14:creationId xmlns:p14="http://schemas.microsoft.com/office/powerpoint/2010/main" val="2885781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Will this help answer my research question(s)?</a:t>
            </a:r>
          </a:p>
          <a:p>
            <a:pPr marL="171450" indent="-171450">
              <a:buFont typeface="Arial" panose="020B0604020202020204" pitchFamily="34" charset="0"/>
              <a:buChar char="•"/>
            </a:pPr>
            <a:r>
              <a:rPr lang="en-US" dirty="0"/>
              <a:t>Is this appropriate for the type of data I have?</a:t>
            </a:r>
          </a:p>
          <a:p>
            <a:pPr marL="171450" indent="-171450">
              <a:buFont typeface="Arial" panose="020B0604020202020204" pitchFamily="34" charset="0"/>
              <a:buChar char="•"/>
            </a:pPr>
            <a:r>
              <a:rPr lang="en-US" dirty="0"/>
              <a:t>Will this enable me to do the type of analysis I want to do?</a:t>
            </a:r>
          </a:p>
          <a:p>
            <a:pPr marL="171450" indent="-171450">
              <a:buFont typeface="Arial" panose="020B0604020202020204" pitchFamily="34" charset="0"/>
              <a:buChar char="•"/>
            </a:pPr>
            <a:r>
              <a:rPr lang="en-US" dirty="0"/>
              <a:t>Does this make sense in the context of the literature and theoretical framework I’m using?</a:t>
            </a:r>
          </a:p>
          <a:p>
            <a:pPr marL="171450" indent="-171450">
              <a:buFont typeface="Arial" panose="020B0604020202020204" pitchFamily="34" charset="0"/>
              <a:buChar char="•"/>
            </a:pPr>
            <a:r>
              <a:rPr lang="en-US" dirty="0"/>
              <a:t>Can I accomplish this with the number of people that will be coding?</a:t>
            </a:r>
          </a:p>
        </p:txBody>
      </p:sp>
      <p:sp>
        <p:nvSpPr>
          <p:cNvPr id="4" name="Slide Number Placeholder 3"/>
          <p:cNvSpPr>
            <a:spLocks noGrp="1"/>
          </p:cNvSpPr>
          <p:nvPr>
            <p:ph type="sldNum" sz="quarter" idx="10"/>
          </p:nvPr>
        </p:nvSpPr>
        <p:spPr/>
        <p:txBody>
          <a:bodyPr/>
          <a:lstStyle/>
          <a:p>
            <a:fld id="{E70CDAD0-4A65-4DAE-BB91-B923FA0D1B18}" type="slidenum">
              <a:rPr lang="en-US" smtClean="0"/>
              <a:t>7</a:t>
            </a:fld>
            <a:endParaRPr lang="en-US"/>
          </a:p>
        </p:txBody>
      </p:sp>
    </p:spTree>
    <p:extLst>
      <p:ext uri="{BB962C8B-B14F-4D97-AF65-F5344CB8AC3E}">
        <p14:creationId xmlns:p14="http://schemas.microsoft.com/office/powerpoint/2010/main" val="878983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projects that I will use as examples throughout this presentation:</a:t>
            </a:r>
          </a:p>
          <a:p>
            <a:endParaRPr lang="en-US" dirty="0"/>
          </a:p>
          <a:p>
            <a:pPr marL="228600" indent="-228600">
              <a:buFont typeface="+mj-lt"/>
              <a:buAutoNum type="arabicPeriod"/>
            </a:pPr>
            <a:r>
              <a:rPr lang="en-US" sz="1200" kern="1200" dirty="0">
                <a:solidFill>
                  <a:schemeClr val="tx1"/>
                </a:solidFill>
                <a:effectLst/>
                <a:latin typeface="+mn-lt"/>
                <a:ea typeface="+mn-ea"/>
                <a:cs typeface="+mn-cs"/>
              </a:rPr>
              <a:t>IMLS-funded study </a:t>
            </a:r>
            <a:r>
              <a:rPr lang="en-US" sz="1200" i="1" kern="1200" dirty="0">
                <a:solidFill>
                  <a:schemeClr val="tx1"/>
                </a:solidFill>
                <a:effectLst/>
                <a:latin typeface="+mn-lt"/>
                <a:ea typeface="+mn-ea"/>
                <a:cs typeface="+mn-cs"/>
              </a:rPr>
              <a:t>Researching Students’ Information Choices: Determining Identity and Judging Credibility in Digital Spaces</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http://guides.uflib.ufl.edu/RSIC</a:t>
            </a:r>
            <a:r>
              <a:rPr lang="en-US" sz="1200" kern="1200" dirty="0">
                <a:solidFill>
                  <a:schemeClr val="tx1"/>
                </a:solidFill>
                <a:effectLst/>
                <a:latin typeface="+mn-lt"/>
                <a:ea typeface="+mn-ea"/>
                <a:cs typeface="+mn-cs"/>
              </a:rPr>
              <a:t>) – IMLS grant project</a:t>
            </a:r>
          </a:p>
          <a:p>
            <a:pPr marL="228600" indent="-228600">
              <a:buFont typeface="+mj-lt"/>
              <a:buAutoNum type="arabicPeriod"/>
            </a:pPr>
            <a:r>
              <a:rPr lang="en-US" sz="1200" kern="1200" dirty="0">
                <a:solidFill>
                  <a:schemeClr val="tx1"/>
                </a:solidFill>
                <a:effectLst/>
                <a:latin typeface="+mn-lt"/>
                <a:ea typeface="+mn-ea"/>
                <a:cs typeface="+mn-cs"/>
              </a:rPr>
              <a:t>OCLC internal project on use of the Discovery tool – Discovery project</a:t>
            </a:r>
          </a:p>
          <a:p>
            <a:pPr marL="228600" indent="-228600">
              <a:buFont typeface="+mj-lt"/>
              <a:buAutoNum type="arabicPeriod"/>
            </a:pPr>
            <a:r>
              <a:rPr lang="en-US" sz="1200" kern="1200" dirty="0">
                <a:solidFill>
                  <a:schemeClr val="tx1"/>
                </a:solidFill>
                <a:effectLst/>
                <a:latin typeface="+mn-lt"/>
                <a:ea typeface="+mn-ea"/>
                <a:cs typeface="+mn-cs"/>
              </a:rPr>
              <a:t>Library assessment survey used for strategic planning and annual report – Assessment project</a:t>
            </a:r>
          </a:p>
          <a:p>
            <a:pPr marL="228600" indent="-228600">
              <a:buFont typeface="+mj-lt"/>
              <a:buAutoNum type="arabicPeriod"/>
            </a:pPr>
            <a:endParaRPr lang="en-US" sz="1200" kern="1200" dirty="0">
              <a:solidFill>
                <a:schemeClr val="tx1"/>
              </a:solidFill>
              <a:effectLst/>
              <a:latin typeface="+mn-lt"/>
              <a:ea typeface="+mn-ea"/>
              <a:cs typeface="+mn-cs"/>
            </a:endParaRPr>
          </a:p>
          <a:p>
            <a:pPr marL="0" indent="0">
              <a:buFont typeface="+mj-lt"/>
              <a:buNone/>
            </a:pPr>
            <a:r>
              <a:rPr lang="en-US" sz="1200" kern="1200" dirty="0">
                <a:solidFill>
                  <a:schemeClr val="tx1"/>
                </a:solidFill>
                <a:effectLst/>
                <a:latin typeface="+mn-lt"/>
                <a:ea typeface="+mn-ea"/>
                <a:cs typeface="+mn-cs"/>
              </a:rPr>
              <a:t>Different types of research projects – different scales, timelines, and goals</a:t>
            </a:r>
            <a:endParaRPr lang="en-US" dirty="0"/>
          </a:p>
        </p:txBody>
      </p:sp>
      <p:sp>
        <p:nvSpPr>
          <p:cNvPr id="4" name="Slide Number Placeholder 3"/>
          <p:cNvSpPr>
            <a:spLocks noGrp="1"/>
          </p:cNvSpPr>
          <p:nvPr>
            <p:ph type="sldNum" sz="quarter" idx="10"/>
          </p:nvPr>
        </p:nvSpPr>
        <p:spPr/>
        <p:txBody>
          <a:bodyPr/>
          <a:lstStyle/>
          <a:p>
            <a:fld id="{E70CDAD0-4A65-4DAE-BB91-B923FA0D1B18}" type="slidenum">
              <a:rPr lang="en-US" smtClean="0"/>
              <a:t>8</a:t>
            </a:fld>
            <a:endParaRPr lang="en-US"/>
          </a:p>
        </p:txBody>
      </p:sp>
    </p:spTree>
    <p:extLst>
      <p:ext uri="{BB962C8B-B14F-4D97-AF65-F5344CB8AC3E}">
        <p14:creationId xmlns:p14="http://schemas.microsoft.com/office/powerpoint/2010/main" val="1981667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IMLS grant project: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 STEM students differentiate among different types of digital resources during point of selection?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What cues from a web search results screen do students use to identify digital resources?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How do students’ characteristics influence their identification behavior?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do STEM students determine the credibility of digital resources?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What cues from a web search results screen do students use to judge the credibility of digital resources?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How do students’ characteristics influence their credibility judgments?</a:t>
            </a:r>
          </a:p>
          <a:p>
            <a:endParaRPr lang="en-US" sz="1200" kern="1200" dirty="0">
              <a:solidFill>
                <a:schemeClr val="tx1"/>
              </a:solidFill>
              <a:effectLst/>
              <a:latin typeface="+mn-lt"/>
              <a:ea typeface="+mn-ea"/>
              <a:cs typeface="+mn-cs"/>
            </a:endParaRPr>
          </a:p>
          <a:p>
            <a:r>
              <a:rPr lang="en-US" dirty="0"/>
              <a:t>Discovery project: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How do users navigate the path from discovery to access?</a:t>
            </a:r>
          </a:p>
          <a:p>
            <a:endParaRPr lang="en-US" dirty="0"/>
          </a:p>
          <a:p>
            <a:r>
              <a:rPr lang="en-US" dirty="0"/>
              <a:t>Assessment project:</a:t>
            </a:r>
          </a:p>
          <a:p>
            <a:r>
              <a:rPr lang="en-US" dirty="0"/>
              <a:t>Purpose – identify the value of the library to users, what would help the library better meet user needs</a:t>
            </a:r>
          </a:p>
        </p:txBody>
      </p:sp>
      <p:sp>
        <p:nvSpPr>
          <p:cNvPr id="4" name="Slide Number Placeholder 3"/>
          <p:cNvSpPr>
            <a:spLocks noGrp="1"/>
          </p:cNvSpPr>
          <p:nvPr>
            <p:ph type="sldNum" sz="quarter" idx="10"/>
          </p:nvPr>
        </p:nvSpPr>
        <p:spPr/>
        <p:txBody>
          <a:bodyPr/>
          <a:lstStyle/>
          <a:p>
            <a:fld id="{E70CDAD0-4A65-4DAE-BB91-B923FA0D1B18}" type="slidenum">
              <a:rPr lang="en-US" smtClean="0"/>
              <a:t>9</a:t>
            </a:fld>
            <a:endParaRPr lang="en-US"/>
          </a:p>
        </p:txBody>
      </p:sp>
    </p:spTree>
    <p:extLst>
      <p:ext uri="{BB962C8B-B14F-4D97-AF65-F5344CB8AC3E}">
        <p14:creationId xmlns:p14="http://schemas.microsoft.com/office/powerpoint/2010/main" val="12012347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tiff"/><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tiff"/><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2" y="1329876"/>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a:t>Speaker Title</a:t>
            </a:r>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Tree>
    <p:extLst>
      <p:ext uri="{BB962C8B-B14F-4D97-AF65-F5344CB8AC3E}">
        <p14:creationId xmlns:p14="http://schemas.microsoft.com/office/powerpoint/2010/main" val="196173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dirty="0"/>
              <a:t>Closing Message</a:t>
            </a:r>
          </a:p>
        </p:txBody>
      </p:sp>
      <p:sp>
        <p:nvSpPr>
          <p:cNvPr id="9" name="Rectangle 8"/>
          <p:cNvSpPr/>
          <p:nvPr userDrawn="1"/>
        </p:nvSpPr>
        <p:spPr>
          <a:xfrm rot="10800000">
            <a:off x="11338" y="43880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dirty="0"/>
              <a:t>Speaker Name</a:t>
            </a:r>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dirty="0"/>
              <a:t>Speaker Title</a:t>
            </a:r>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dirty="0"/>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userDrawn="1"/>
        </p:nvPicPr>
        <p:blipFill>
          <a:blip r:embed="rId3"/>
          <a:stretch>
            <a:fillRect/>
          </a:stretch>
        </p:blipFill>
        <p:spPr>
          <a:xfrm>
            <a:off x="4570295" y="0"/>
            <a:ext cx="4578960" cy="4388000"/>
          </a:xfrm>
          <a:prstGeom prst="rect">
            <a:avLst/>
          </a:prstGeom>
        </p:spPr>
      </p:pic>
    </p:spTree>
    <p:extLst>
      <p:ext uri="{BB962C8B-B14F-4D97-AF65-F5344CB8AC3E}">
        <p14:creationId xmlns:p14="http://schemas.microsoft.com/office/powerpoint/2010/main" val="140108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100" y="3704187"/>
            <a:ext cx="8216894" cy="607721"/>
          </a:xfrm>
          <a:prstGeom prst="rect">
            <a:avLst/>
          </a:prstGeom>
        </p:spPr>
      </p:pic>
      <p:sp>
        <p:nvSpPr>
          <p:cNvPr id="7" name="Rectangle 6"/>
          <p:cNvSpPr/>
          <p:nvPr userDrawn="1"/>
        </p:nvSpPr>
        <p:spPr>
          <a:xfrm rot="16200000">
            <a:off x="477189" y="3861998"/>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userDrawn="1"/>
        </p:nvSpPr>
        <p:spPr>
          <a:xfrm>
            <a:off x="0" y="3704187"/>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9" y="831455"/>
            <a:ext cx="4180696" cy="1400383"/>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5500"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698251" y="2397542"/>
            <a:ext cx="3887788" cy="304289"/>
          </a:xfrm>
          <a:prstGeom prst="rect">
            <a:avLst/>
          </a:prstGeom>
        </p:spPr>
        <p:txBody>
          <a:bodyPr vert="horz">
            <a:normAutofit/>
          </a:bodyPr>
          <a:lstStyle>
            <a:lvl1pPr marL="0" indent="0">
              <a:buNone/>
              <a:defRPr sz="18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698064" y="2688127"/>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698064" y="2957399"/>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1" y="31244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a:t>Event Title</a:t>
            </a:r>
          </a:p>
        </p:txBody>
      </p:sp>
      <p:pic>
        <p:nvPicPr>
          <p:cNvPr id="17"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1"/>
          <p:cNvPicPr>
            <a:picLocks noChangeAspect="1"/>
          </p:cNvPicPr>
          <p:nvPr userDrawn="1"/>
        </p:nvPicPr>
        <p:blipFill rotWithShape="1">
          <a:blip r:embed="rId4"/>
          <a:srcRect l="67120"/>
          <a:stretch/>
        </p:blipFill>
        <p:spPr>
          <a:xfrm rot="16200000">
            <a:off x="5827109" y="3788500"/>
            <a:ext cx="87692" cy="317500"/>
          </a:xfrm>
          <a:prstGeom prst="rect">
            <a:avLst/>
          </a:prstGeom>
        </p:spPr>
      </p:pic>
      <p:pic>
        <p:nvPicPr>
          <p:cNvPr id="23" name="Picture 22"/>
          <p:cNvPicPr>
            <a:picLocks noChangeAspect="1"/>
          </p:cNvPicPr>
          <p:nvPr userDrawn="1"/>
        </p:nvPicPr>
        <p:blipFill>
          <a:blip r:embed="rId5"/>
          <a:stretch>
            <a:fillRect/>
          </a:stretch>
        </p:blipFill>
        <p:spPr>
          <a:xfrm>
            <a:off x="5784850" y="3904991"/>
            <a:ext cx="86105" cy="86105"/>
          </a:xfrm>
          <a:prstGeom prst="rect">
            <a:avLst/>
          </a:prstGeom>
        </p:spPr>
      </p:pic>
    </p:spTree>
    <p:extLst>
      <p:ext uri="{BB962C8B-B14F-4D97-AF65-F5344CB8AC3E}">
        <p14:creationId xmlns:p14="http://schemas.microsoft.com/office/powerpoint/2010/main" val="75259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2" y="1329876"/>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a:t>Speaker Title</a:t>
            </a:r>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Tree>
    <p:extLst>
      <p:ext uri="{BB962C8B-B14F-4D97-AF65-F5344CB8AC3E}">
        <p14:creationId xmlns:p14="http://schemas.microsoft.com/office/powerpoint/2010/main" val="30165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41318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93507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99353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63266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410803"/>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41318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Picture Placeholder 8"/>
          <p:cNvSpPr>
            <a:spLocks noGrp="1"/>
          </p:cNvSpPr>
          <p:nvPr>
            <p:ph type="pic" sz="quarter" idx="16"/>
          </p:nvPr>
        </p:nvSpPr>
        <p:spPr>
          <a:xfrm>
            <a:off x="882651" y="269633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11" name="Rectangle 10"/>
          <p:cNvSpPr/>
          <p:nvPr userDrawn="1"/>
        </p:nvSpPr>
        <p:spPr>
          <a:xfrm rot="5400000">
            <a:off x="-524273" y="321822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2"/>
          <p:cNvSpPr>
            <a:spLocks noGrp="1"/>
          </p:cNvSpPr>
          <p:nvPr>
            <p:ph type="body" sz="quarter" idx="17" hasCustomPrompt="1"/>
          </p:nvPr>
        </p:nvSpPr>
        <p:spPr>
          <a:xfrm>
            <a:off x="3416308" y="327668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391581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693952"/>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6" name="Text Placeholder 14"/>
          <p:cNvSpPr>
            <a:spLocks noGrp="1"/>
          </p:cNvSpPr>
          <p:nvPr>
            <p:ph type="body" sz="quarter" idx="19" hasCustomPrompt="1"/>
          </p:nvPr>
        </p:nvSpPr>
        <p:spPr>
          <a:xfrm>
            <a:off x="882651" y="269633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90733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831061"/>
            <a:ext cx="8174038" cy="646331"/>
          </a:xfrm>
          <a:prstGeom prst="rect">
            <a:avLst/>
          </a:prstGeom>
          <a:ln w="28575" cmpd="sng">
            <a:solidFill>
              <a:srgbClr val="FFFFFF"/>
            </a:solidFill>
          </a:ln>
        </p:spPr>
        <p:txBody>
          <a:bodyPr vert="horz" lIns="274320" tIns="45720" rIns="274320" bIns="4572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6"/>
            <a:ext cx="265112" cy="4074630"/>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3"/>
          <p:cNvSpPr>
            <a:spLocks noGrp="1"/>
          </p:cNvSpPr>
          <p:nvPr>
            <p:ph type="body" sz="quarter" idx="12"/>
          </p:nvPr>
        </p:nvSpPr>
        <p:spPr>
          <a:xfrm>
            <a:off x="340786" y="1029747"/>
            <a:ext cx="8439148" cy="3356378"/>
          </a:xfrm>
          <a:prstGeom prst="rect">
            <a:avLst/>
          </a:prstGeom>
        </p:spPr>
        <p:txBody>
          <a:bodyPr vert="horz"/>
          <a:lstStyle>
            <a:lvl1pPr marL="342900" indent="-342900">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900" marR="0" lvl="0" indent="-342900" algn="l" defTabSz="457200" rtl="0" eaLnBrk="1" fontAlgn="auto" latinLnBrk="0" hangingPunct="1">
              <a:lnSpc>
                <a:spcPct val="100000"/>
              </a:lnSpc>
              <a:spcBef>
                <a:spcPct val="20000"/>
              </a:spcBef>
              <a:spcAft>
                <a:spcPts val="0"/>
              </a:spcAft>
              <a:buClrTx/>
              <a:buSzTx/>
              <a:tabLst/>
              <a:defRPr/>
            </a:pPr>
            <a:endParaRPr lang="en-US" dirty="0"/>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7845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r>
              <a:rPr lang="en-US"/>
              <a:t>Click icon to add picture</a:t>
            </a:r>
            <a:endParaRPr lang="en-US" dirty="0"/>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82148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a:t>Drag and drop photo here</a:t>
            </a:r>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dirty="0"/>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923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dirty="0"/>
              <a:t>Closing Message</a:t>
            </a:r>
          </a:p>
        </p:txBody>
      </p:sp>
      <p:sp>
        <p:nvSpPr>
          <p:cNvPr id="9" name="Rectangle 8"/>
          <p:cNvSpPr/>
          <p:nvPr userDrawn="1"/>
        </p:nvSpPr>
        <p:spPr>
          <a:xfrm rot="10800000">
            <a:off x="11338" y="43880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dirty="0"/>
              <a:t>Speaker Name</a:t>
            </a:r>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dirty="0"/>
              <a:t>Speaker Title</a:t>
            </a:r>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dirty="0"/>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userDrawn="1"/>
        </p:nvPicPr>
        <p:blipFill>
          <a:blip r:embed="rId3"/>
          <a:stretch>
            <a:fillRect/>
          </a:stretch>
        </p:blipFill>
        <p:spPr>
          <a:xfrm>
            <a:off x="4583338" y="0"/>
            <a:ext cx="4578960" cy="4388000"/>
          </a:xfrm>
          <a:prstGeom prst="rect">
            <a:avLst/>
          </a:prstGeom>
        </p:spPr>
      </p:pic>
    </p:spTree>
    <p:extLst>
      <p:ext uri="{BB962C8B-B14F-4D97-AF65-F5344CB8AC3E}">
        <p14:creationId xmlns:p14="http://schemas.microsoft.com/office/powerpoint/2010/main" val="214148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7189" y="3861998"/>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0" name="TextBox 8"/>
          <p:cNvSpPr txBox="1">
            <a:spLocks noChangeArrowheads="1"/>
          </p:cNvSpPr>
          <p:nvPr userDrawn="1"/>
        </p:nvSpPr>
        <p:spPr bwMode="auto">
          <a:xfrm>
            <a:off x="5924930" y="3701654"/>
            <a:ext cx="42227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3704187"/>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9" y="831455"/>
            <a:ext cx="4180696" cy="1400383"/>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5500"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698251" y="2397542"/>
            <a:ext cx="3887788" cy="304289"/>
          </a:xfrm>
          <a:prstGeom prst="rect">
            <a:avLst/>
          </a:prstGeom>
        </p:spPr>
        <p:txBody>
          <a:bodyPr vert="horz">
            <a:normAutofit/>
          </a:bodyPr>
          <a:lstStyle>
            <a:lvl1pPr marL="0" indent="0">
              <a:buNone/>
              <a:defRPr sz="18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698064" y="2688127"/>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698064" y="2957399"/>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1" y="31244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a:t>Event Title</a:t>
            </a:r>
          </a:p>
        </p:txBody>
      </p:sp>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100" y="3704187"/>
            <a:ext cx="8216894" cy="607721"/>
          </a:xfrm>
          <a:prstGeom prst="rect">
            <a:avLst/>
          </a:prstGeom>
        </p:spPr>
      </p:pic>
      <p:pic>
        <p:nvPicPr>
          <p:cNvPr id="19"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p:cNvPicPr>
            <a:picLocks noChangeAspect="1"/>
          </p:cNvPicPr>
          <p:nvPr userDrawn="1"/>
        </p:nvPicPr>
        <p:blipFill rotWithShape="1">
          <a:blip r:embed="rId4"/>
          <a:srcRect l="67120"/>
          <a:stretch/>
        </p:blipFill>
        <p:spPr>
          <a:xfrm rot="16200000">
            <a:off x="5827109" y="3788500"/>
            <a:ext cx="87692" cy="317500"/>
          </a:xfrm>
          <a:prstGeom prst="rect">
            <a:avLst/>
          </a:prstGeom>
        </p:spPr>
      </p:pic>
      <p:pic>
        <p:nvPicPr>
          <p:cNvPr id="4" name="Picture 3"/>
          <p:cNvPicPr>
            <a:picLocks noChangeAspect="1"/>
          </p:cNvPicPr>
          <p:nvPr userDrawn="1"/>
        </p:nvPicPr>
        <p:blipFill>
          <a:blip r:embed="rId5"/>
          <a:stretch>
            <a:fillRect/>
          </a:stretch>
        </p:blipFill>
        <p:spPr>
          <a:xfrm>
            <a:off x="5784850" y="3904991"/>
            <a:ext cx="86105" cy="86105"/>
          </a:xfrm>
          <a:prstGeom prst="rect">
            <a:avLst/>
          </a:prstGeom>
        </p:spPr>
      </p:pic>
    </p:spTree>
    <p:extLst>
      <p:ext uri="{BB962C8B-B14F-4D97-AF65-F5344CB8AC3E}">
        <p14:creationId xmlns:p14="http://schemas.microsoft.com/office/powerpoint/2010/main" val="16219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41318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r>
              <a:rPr lang="en-US"/>
              <a:t>Click icon to add picture</a:t>
            </a:r>
            <a:endParaRPr lang="en-US" dirty="0"/>
          </a:p>
        </p:txBody>
      </p:sp>
      <p:sp>
        <p:nvSpPr>
          <p:cNvPr id="5" name="Rectangle 4"/>
          <p:cNvSpPr/>
          <p:nvPr userDrawn="1"/>
        </p:nvSpPr>
        <p:spPr>
          <a:xfrm rot="5400000">
            <a:off x="-524273" y="93507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99353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63266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410803"/>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41318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Picture Placeholder 8"/>
          <p:cNvSpPr>
            <a:spLocks noGrp="1"/>
          </p:cNvSpPr>
          <p:nvPr>
            <p:ph type="pic" sz="quarter" idx="16"/>
          </p:nvPr>
        </p:nvSpPr>
        <p:spPr>
          <a:xfrm>
            <a:off x="882651" y="269633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r>
              <a:rPr lang="en-US"/>
              <a:t>Click icon to add picture</a:t>
            </a:r>
            <a:endParaRPr lang="en-US" dirty="0"/>
          </a:p>
        </p:txBody>
      </p:sp>
      <p:sp>
        <p:nvSpPr>
          <p:cNvPr id="11" name="Rectangle 10"/>
          <p:cNvSpPr/>
          <p:nvPr userDrawn="1"/>
        </p:nvSpPr>
        <p:spPr>
          <a:xfrm rot="5400000">
            <a:off x="-524273" y="321822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2"/>
          <p:cNvSpPr>
            <a:spLocks noGrp="1"/>
          </p:cNvSpPr>
          <p:nvPr>
            <p:ph type="body" sz="quarter" idx="17" hasCustomPrompt="1"/>
          </p:nvPr>
        </p:nvSpPr>
        <p:spPr>
          <a:xfrm>
            <a:off x="3416308" y="327668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391581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693952"/>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6" name="Text Placeholder 14"/>
          <p:cNvSpPr>
            <a:spLocks noGrp="1"/>
          </p:cNvSpPr>
          <p:nvPr>
            <p:ph type="body" sz="quarter" idx="19" hasCustomPrompt="1"/>
          </p:nvPr>
        </p:nvSpPr>
        <p:spPr>
          <a:xfrm>
            <a:off x="882651" y="269633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55565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831061"/>
            <a:ext cx="8174038" cy="646331"/>
          </a:xfrm>
          <a:prstGeom prst="rect">
            <a:avLst/>
          </a:prstGeom>
          <a:ln w="28575" cmpd="sng">
            <a:solidFill>
              <a:srgbClr val="FFFFFF"/>
            </a:solidFill>
          </a:ln>
        </p:spPr>
        <p:txBody>
          <a:bodyPr vert="horz" lIns="274320" tIns="45720" rIns="274320" bIns="4572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5"/>
            <a:ext cx="265112" cy="4505325"/>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9888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Placeholder 3"/>
          <p:cNvSpPr>
            <a:spLocks noGrp="1"/>
          </p:cNvSpPr>
          <p:nvPr>
            <p:ph type="body" sz="quarter" idx="12"/>
          </p:nvPr>
        </p:nvSpPr>
        <p:spPr>
          <a:xfrm>
            <a:off x="340786" y="1029747"/>
            <a:ext cx="8439148" cy="3356378"/>
          </a:xfrm>
          <a:prstGeom prst="rect">
            <a:avLst/>
          </a:prstGeom>
        </p:spPr>
        <p:txBody>
          <a:bodyPr vert="horz"/>
          <a:lstStyle>
            <a:lvl1pPr marL="342900" indent="-342900">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900" marR="0" lvl="0" indent="-342900" algn="l" defTabSz="457200" rtl="0" eaLnBrk="1" fontAlgn="auto" latinLnBrk="0" hangingPunct="1">
              <a:lnSpc>
                <a:spcPct val="100000"/>
              </a:lnSpc>
              <a:spcBef>
                <a:spcPct val="20000"/>
              </a:spcBef>
              <a:spcAft>
                <a:spcPts val="0"/>
              </a:spcAft>
              <a:buClrTx/>
              <a:buSzTx/>
              <a:tabLst/>
              <a:defRPr/>
            </a:pPr>
            <a:r>
              <a:rPr lang="en-US"/>
              <a:t>Edit Master text styles</a:t>
            </a:r>
          </a:p>
        </p:txBody>
      </p:sp>
    </p:spTree>
    <p:extLst>
      <p:ext uri="{BB962C8B-B14F-4D97-AF65-F5344CB8AC3E}">
        <p14:creationId xmlns:p14="http://schemas.microsoft.com/office/powerpoint/2010/main" val="65662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2575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5298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4551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a:t>Drag and drop photo here</a:t>
            </a:r>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dirty="0"/>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4055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52231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60" r:id="rId3"/>
    <p:sldLayoutId id="2147483655" r:id="rId4"/>
    <p:sldLayoutId id="2147483653" r:id="rId5"/>
    <p:sldLayoutId id="2147483661" r:id="rId6"/>
    <p:sldLayoutId id="2147483654" r:id="rId7"/>
    <p:sldLayoutId id="2147483658" r:id="rId8"/>
    <p:sldLayoutId id="2147483657" r:id="rId9"/>
    <p:sldLayoutId id="2147483656"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rannonb@oclc.org"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hyperlink" Target="http://guides.uflib.ufl.edu/RSIC" TargetMode="Externa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quarter" idx="12"/>
          </p:nvPr>
        </p:nvSpPr>
        <p:spPr>
          <a:xfrm>
            <a:off x="2" y="1329876"/>
            <a:ext cx="3008196" cy="569387"/>
          </a:xfrm>
        </p:spPr>
        <p:txBody>
          <a:bodyPr lIns="274320"/>
          <a:lstStyle/>
          <a:p>
            <a:r>
              <a:rPr lang="en-US" b="1" dirty="0"/>
              <a:t>ALAO </a:t>
            </a:r>
            <a:r>
              <a:rPr lang="en-US" b="1" dirty="0">
                <a:ea typeface="SimSun" panose="02010600030101010101" pitchFamily="2" charset="-122"/>
              </a:rPr>
              <a:t>• 2 November 2018</a:t>
            </a:r>
            <a:endParaRPr lang="en-US" b="1" dirty="0"/>
          </a:p>
        </p:txBody>
      </p:sp>
      <p:sp>
        <p:nvSpPr>
          <p:cNvPr id="36" name="Text Placeholder 35"/>
          <p:cNvSpPr>
            <a:spLocks noGrp="1"/>
          </p:cNvSpPr>
          <p:nvPr>
            <p:ph type="body" sz="quarter" idx="16"/>
          </p:nvPr>
        </p:nvSpPr>
        <p:spPr/>
        <p:txBody>
          <a:bodyPr lIns="365760" tIns="182880" rIns="274320">
            <a:noAutofit/>
          </a:bodyPr>
          <a:lstStyle/>
          <a:p>
            <a:r>
              <a:rPr lang="en-US" sz="2900" dirty="0"/>
              <a:t>You Talked To Your Users–What Now?</a:t>
            </a:r>
          </a:p>
          <a:p>
            <a:pPr>
              <a:lnSpc>
                <a:spcPct val="120000"/>
              </a:lnSpc>
            </a:pPr>
            <a:r>
              <a:rPr lang="en-US" sz="2200" dirty="0"/>
              <a:t>Developing Codebooks For Qualitative Data Analysis</a:t>
            </a:r>
          </a:p>
        </p:txBody>
      </p:sp>
      <p:sp>
        <p:nvSpPr>
          <p:cNvPr id="37" name="Text Placeholder 36"/>
          <p:cNvSpPr>
            <a:spLocks noGrp="1"/>
          </p:cNvSpPr>
          <p:nvPr>
            <p:ph type="body" sz="quarter" idx="17"/>
          </p:nvPr>
        </p:nvSpPr>
        <p:spPr>
          <a:xfrm>
            <a:off x="728694" y="3206972"/>
            <a:ext cx="2187458" cy="400110"/>
          </a:xfrm>
        </p:spPr>
        <p:txBody>
          <a:bodyPr/>
          <a:lstStyle/>
          <a:p>
            <a:r>
              <a:rPr lang="en-US" dirty="0"/>
              <a:t>Brittany Brannon</a:t>
            </a:r>
          </a:p>
        </p:txBody>
      </p:sp>
      <p:sp>
        <p:nvSpPr>
          <p:cNvPr id="38" name="Text Placeholder 37"/>
          <p:cNvSpPr>
            <a:spLocks noGrp="1"/>
          </p:cNvSpPr>
          <p:nvPr>
            <p:ph type="body" sz="quarter" idx="18"/>
          </p:nvPr>
        </p:nvSpPr>
        <p:spPr>
          <a:xfrm>
            <a:off x="728695" y="3613838"/>
            <a:ext cx="2689967" cy="621709"/>
          </a:xfrm>
        </p:spPr>
        <p:txBody>
          <a:bodyPr/>
          <a:lstStyle/>
          <a:p>
            <a:r>
              <a:rPr lang="en-US" dirty="0"/>
              <a:t>Research Assistant, OCLC</a:t>
            </a:r>
          </a:p>
          <a:p>
            <a:r>
              <a:rPr lang="en-US" dirty="0">
                <a:hlinkClick r:id="rId3"/>
              </a:rPr>
              <a:t>brannonb@oclc.org</a:t>
            </a:r>
            <a:r>
              <a:rPr lang="en-US" dirty="0"/>
              <a:t> </a:t>
            </a:r>
          </a:p>
        </p:txBody>
      </p:sp>
    </p:spTree>
    <p:extLst>
      <p:ext uri="{BB962C8B-B14F-4D97-AF65-F5344CB8AC3E}">
        <p14:creationId xmlns:p14="http://schemas.microsoft.com/office/powerpoint/2010/main" val="686087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25000"/>
          </a:blip>
          <a:srcRect/>
          <a:tile tx="0" ty="0" sx="100000" sy="100000" flip="none" algn="tl"/>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404677-8FF7-4A4C-A580-EFF4D257661E}"/>
              </a:ext>
            </a:extLst>
          </p:cNvPr>
          <p:cNvSpPr>
            <a:spLocks noGrp="1"/>
          </p:cNvSpPr>
          <p:nvPr>
            <p:ph type="body" sz="quarter" idx="13"/>
          </p:nvPr>
        </p:nvSpPr>
        <p:spPr/>
        <p:txBody>
          <a:bodyPr/>
          <a:lstStyle/>
          <a:p>
            <a:r>
              <a:rPr lang="en-US" dirty="0"/>
              <a:t>Considerations in Coding and Codebook Development</a:t>
            </a:r>
          </a:p>
        </p:txBody>
      </p:sp>
      <p:sp>
        <p:nvSpPr>
          <p:cNvPr id="3" name="Text Placeholder 2">
            <a:extLst>
              <a:ext uri="{FF2B5EF4-FFF2-40B4-BE49-F238E27FC236}">
                <a16:creationId xmlns:a16="http://schemas.microsoft.com/office/drawing/2014/main" id="{33284CDD-2E0F-4F15-94A3-8B8711EAFE6F}"/>
              </a:ext>
            </a:extLst>
          </p:cNvPr>
          <p:cNvSpPr>
            <a:spLocks noGrp="1"/>
          </p:cNvSpPr>
          <p:nvPr>
            <p:ph type="body" sz="quarter" idx="12"/>
          </p:nvPr>
        </p:nvSpPr>
        <p:spPr>
          <a:xfrm>
            <a:off x="340786" y="1562793"/>
            <a:ext cx="8439148" cy="2823332"/>
          </a:xfrm>
        </p:spPr>
        <p:txBody>
          <a:bodyPr/>
          <a:lstStyle/>
          <a:p>
            <a:r>
              <a:rPr lang="en-US" sz="2800" b="1" dirty="0">
                <a:solidFill>
                  <a:schemeClr val="bg1">
                    <a:lumMod val="65000"/>
                  </a:schemeClr>
                </a:solidFill>
              </a:rPr>
              <a:t>Research questions/Purpose of research</a:t>
            </a:r>
          </a:p>
          <a:p>
            <a:r>
              <a:rPr lang="en-US" sz="2800" b="1" dirty="0"/>
              <a:t>Type of data</a:t>
            </a:r>
          </a:p>
          <a:p>
            <a:r>
              <a:rPr lang="en-US" sz="2800" b="1" dirty="0">
                <a:solidFill>
                  <a:schemeClr val="bg1">
                    <a:lumMod val="65000"/>
                  </a:schemeClr>
                </a:solidFill>
              </a:rPr>
              <a:t>Anticipated analysis</a:t>
            </a:r>
          </a:p>
          <a:p>
            <a:r>
              <a:rPr lang="en-US" sz="2800" b="1" dirty="0">
                <a:solidFill>
                  <a:schemeClr val="bg1">
                    <a:lumMod val="65000"/>
                  </a:schemeClr>
                </a:solidFill>
              </a:rPr>
              <a:t>Literature/Theoretical framework</a:t>
            </a:r>
          </a:p>
          <a:p>
            <a:r>
              <a:rPr lang="en-US" sz="2800" b="1" dirty="0">
                <a:solidFill>
                  <a:schemeClr val="bg1">
                    <a:lumMod val="65000"/>
                  </a:schemeClr>
                </a:solidFill>
              </a:rPr>
              <a:t>Size of research team</a:t>
            </a:r>
          </a:p>
        </p:txBody>
      </p:sp>
    </p:spTree>
    <p:extLst>
      <p:ext uri="{BB962C8B-B14F-4D97-AF65-F5344CB8AC3E}">
        <p14:creationId xmlns:p14="http://schemas.microsoft.com/office/powerpoint/2010/main" val="3587932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25000"/>
          </a:blip>
          <a:srcRect/>
          <a:tile tx="0" ty="0" sx="100000" sy="100000" flip="none" algn="tl"/>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404677-8FF7-4A4C-A580-EFF4D257661E}"/>
              </a:ext>
            </a:extLst>
          </p:cNvPr>
          <p:cNvSpPr>
            <a:spLocks noGrp="1"/>
          </p:cNvSpPr>
          <p:nvPr>
            <p:ph type="body" sz="quarter" idx="13"/>
          </p:nvPr>
        </p:nvSpPr>
        <p:spPr/>
        <p:txBody>
          <a:bodyPr/>
          <a:lstStyle/>
          <a:p>
            <a:r>
              <a:rPr lang="en-US" dirty="0"/>
              <a:t>Considerations in Coding and Codebook Development</a:t>
            </a:r>
          </a:p>
        </p:txBody>
      </p:sp>
      <p:sp>
        <p:nvSpPr>
          <p:cNvPr id="3" name="Text Placeholder 2">
            <a:extLst>
              <a:ext uri="{FF2B5EF4-FFF2-40B4-BE49-F238E27FC236}">
                <a16:creationId xmlns:a16="http://schemas.microsoft.com/office/drawing/2014/main" id="{33284CDD-2E0F-4F15-94A3-8B8711EAFE6F}"/>
              </a:ext>
            </a:extLst>
          </p:cNvPr>
          <p:cNvSpPr>
            <a:spLocks noGrp="1"/>
          </p:cNvSpPr>
          <p:nvPr>
            <p:ph type="body" sz="quarter" idx="12"/>
          </p:nvPr>
        </p:nvSpPr>
        <p:spPr>
          <a:xfrm>
            <a:off x="340786" y="1562793"/>
            <a:ext cx="8439148" cy="2823332"/>
          </a:xfrm>
        </p:spPr>
        <p:txBody>
          <a:bodyPr/>
          <a:lstStyle/>
          <a:p>
            <a:r>
              <a:rPr lang="en-US" sz="2800" b="1" dirty="0">
                <a:solidFill>
                  <a:schemeClr val="bg1">
                    <a:lumMod val="65000"/>
                  </a:schemeClr>
                </a:solidFill>
              </a:rPr>
              <a:t>Research questions/Purpose of research</a:t>
            </a:r>
          </a:p>
          <a:p>
            <a:r>
              <a:rPr lang="en-US" sz="2800" b="1" dirty="0">
                <a:solidFill>
                  <a:schemeClr val="bg1">
                    <a:lumMod val="65000"/>
                  </a:schemeClr>
                </a:solidFill>
              </a:rPr>
              <a:t>Type of data</a:t>
            </a:r>
          </a:p>
          <a:p>
            <a:r>
              <a:rPr lang="en-US" sz="2800" b="1" dirty="0"/>
              <a:t>Anticipated analysis</a:t>
            </a:r>
          </a:p>
          <a:p>
            <a:r>
              <a:rPr lang="en-US" sz="2800" b="1" dirty="0">
                <a:solidFill>
                  <a:schemeClr val="bg1">
                    <a:lumMod val="65000"/>
                  </a:schemeClr>
                </a:solidFill>
              </a:rPr>
              <a:t>Literature/Theoretical framework</a:t>
            </a:r>
          </a:p>
          <a:p>
            <a:r>
              <a:rPr lang="en-US" sz="2800" b="1" dirty="0">
                <a:solidFill>
                  <a:schemeClr val="bg1">
                    <a:lumMod val="65000"/>
                  </a:schemeClr>
                </a:solidFill>
              </a:rPr>
              <a:t>Size of research team</a:t>
            </a:r>
          </a:p>
        </p:txBody>
      </p:sp>
    </p:spTree>
    <p:extLst>
      <p:ext uri="{BB962C8B-B14F-4D97-AF65-F5344CB8AC3E}">
        <p14:creationId xmlns:p14="http://schemas.microsoft.com/office/powerpoint/2010/main" val="1984913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25000"/>
          </a:blip>
          <a:srcRect/>
          <a:tile tx="0" ty="0" sx="100000" sy="100000" flip="none" algn="tl"/>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404677-8FF7-4A4C-A580-EFF4D257661E}"/>
              </a:ext>
            </a:extLst>
          </p:cNvPr>
          <p:cNvSpPr>
            <a:spLocks noGrp="1"/>
          </p:cNvSpPr>
          <p:nvPr>
            <p:ph type="body" sz="quarter" idx="13"/>
          </p:nvPr>
        </p:nvSpPr>
        <p:spPr/>
        <p:txBody>
          <a:bodyPr/>
          <a:lstStyle/>
          <a:p>
            <a:r>
              <a:rPr lang="en-US" dirty="0"/>
              <a:t>Considerations in Coding and Codebook Development</a:t>
            </a:r>
          </a:p>
        </p:txBody>
      </p:sp>
      <p:sp>
        <p:nvSpPr>
          <p:cNvPr id="3" name="Text Placeholder 2">
            <a:extLst>
              <a:ext uri="{FF2B5EF4-FFF2-40B4-BE49-F238E27FC236}">
                <a16:creationId xmlns:a16="http://schemas.microsoft.com/office/drawing/2014/main" id="{33284CDD-2E0F-4F15-94A3-8B8711EAFE6F}"/>
              </a:ext>
            </a:extLst>
          </p:cNvPr>
          <p:cNvSpPr>
            <a:spLocks noGrp="1"/>
          </p:cNvSpPr>
          <p:nvPr>
            <p:ph type="body" sz="quarter" idx="12"/>
          </p:nvPr>
        </p:nvSpPr>
        <p:spPr>
          <a:xfrm>
            <a:off x="340786" y="1562793"/>
            <a:ext cx="8439148" cy="2823332"/>
          </a:xfrm>
        </p:spPr>
        <p:txBody>
          <a:bodyPr/>
          <a:lstStyle/>
          <a:p>
            <a:r>
              <a:rPr lang="en-US" sz="2800" b="1" dirty="0">
                <a:solidFill>
                  <a:schemeClr val="bg1">
                    <a:lumMod val="65000"/>
                  </a:schemeClr>
                </a:solidFill>
              </a:rPr>
              <a:t>Research questions/Purpose of research</a:t>
            </a:r>
          </a:p>
          <a:p>
            <a:r>
              <a:rPr lang="en-US" sz="2800" b="1" dirty="0">
                <a:solidFill>
                  <a:schemeClr val="bg1">
                    <a:lumMod val="65000"/>
                  </a:schemeClr>
                </a:solidFill>
              </a:rPr>
              <a:t>Type of data</a:t>
            </a:r>
          </a:p>
          <a:p>
            <a:r>
              <a:rPr lang="en-US" sz="2800" b="1" dirty="0">
                <a:solidFill>
                  <a:schemeClr val="bg1">
                    <a:lumMod val="65000"/>
                  </a:schemeClr>
                </a:solidFill>
              </a:rPr>
              <a:t>Anticipated analysis</a:t>
            </a:r>
          </a:p>
          <a:p>
            <a:r>
              <a:rPr lang="en-US" sz="2800" b="1" dirty="0"/>
              <a:t>Literature/Theoretical framework</a:t>
            </a:r>
          </a:p>
          <a:p>
            <a:r>
              <a:rPr lang="en-US" sz="2800" b="1" dirty="0">
                <a:solidFill>
                  <a:schemeClr val="bg1">
                    <a:lumMod val="65000"/>
                  </a:schemeClr>
                </a:solidFill>
              </a:rPr>
              <a:t>Size of research team</a:t>
            </a:r>
          </a:p>
        </p:txBody>
      </p:sp>
    </p:spTree>
    <p:extLst>
      <p:ext uri="{BB962C8B-B14F-4D97-AF65-F5344CB8AC3E}">
        <p14:creationId xmlns:p14="http://schemas.microsoft.com/office/powerpoint/2010/main" val="1302704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25000"/>
          </a:blip>
          <a:srcRect/>
          <a:tile tx="0" ty="0" sx="100000" sy="100000" flip="none" algn="tl"/>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404677-8FF7-4A4C-A580-EFF4D257661E}"/>
              </a:ext>
            </a:extLst>
          </p:cNvPr>
          <p:cNvSpPr>
            <a:spLocks noGrp="1"/>
          </p:cNvSpPr>
          <p:nvPr>
            <p:ph type="body" sz="quarter" idx="13"/>
          </p:nvPr>
        </p:nvSpPr>
        <p:spPr/>
        <p:txBody>
          <a:bodyPr/>
          <a:lstStyle/>
          <a:p>
            <a:r>
              <a:rPr lang="en-US" dirty="0"/>
              <a:t>Considerations in Coding and Codebook Development</a:t>
            </a:r>
          </a:p>
        </p:txBody>
      </p:sp>
      <p:sp>
        <p:nvSpPr>
          <p:cNvPr id="3" name="Text Placeholder 2">
            <a:extLst>
              <a:ext uri="{FF2B5EF4-FFF2-40B4-BE49-F238E27FC236}">
                <a16:creationId xmlns:a16="http://schemas.microsoft.com/office/drawing/2014/main" id="{33284CDD-2E0F-4F15-94A3-8B8711EAFE6F}"/>
              </a:ext>
            </a:extLst>
          </p:cNvPr>
          <p:cNvSpPr>
            <a:spLocks noGrp="1"/>
          </p:cNvSpPr>
          <p:nvPr>
            <p:ph type="body" sz="quarter" idx="12"/>
          </p:nvPr>
        </p:nvSpPr>
        <p:spPr>
          <a:xfrm>
            <a:off x="340786" y="1562793"/>
            <a:ext cx="8439148" cy="2823332"/>
          </a:xfrm>
        </p:spPr>
        <p:txBody>
          <a:bodyPr/>
          <a:lstStyle/>
          <a:p>
            <a:r>
              <a:rPr lang="en-US" sz="2800" b="1" dirty="0">
                <a:solidFill>
                  <a:schemeClr val="bg1">
                    <a:lumMod val="65000"/>
                  </a:schemeClr>
                </a:solidFill>
              </a:rPr>
              <a:t>Research questions/Purpose of research</a:t>
            </a:r>
          </a:p>
          <a:p>
            <a:r>
              <a:rPr lang="en-US" sz="2800" b="1" dirty="0">
                <a:solidFill>
                  <a:schemeClr val="bg1">
                    <a:lumMod val="65000"/>
                  </a:schemeClr>
                </a:solidFill>
              </a:rPr>
              <a:t>Type of data</a:t>
            </a:r>
          </a:p>
          <a:p>
            <a:r>
              <a:rPr lang="en-US" sz="2800" b="1" dirty="0">
                <a:solidFill>
                  <a:schemeClr val="bg1">
                    <a:lumMod val="65000"/>
                  </a:schemeClr>
                </a:solidFill>
              </a:rPr>
              <a:t>Anticipated analysis</a:t>
            </a:r>
          </a:p>
          <a:p>
            <a:r>
              <a:rPr lang="en-US" sz="2800" b="1" dirty="0">
                <a:solidFill>
                  <a:schemeClr val="bg1">
                    <a:lumMod val="65000"/>
                  </a:schemeClr>
                </a:solidFill>
              </a:rPr>
              <a:t>Literature/Theoretical framework</a:t>
            </a:r>
          </a:p>
          <a:p>
            <a:r>
              <a:rPr lang="en-US" sz="2800" b="1" dirty="0"/>
              <a:t>Size of research team</a:t>
            </a:r>
          </a:p>
        </p:txBody>
      </p:sp>
    </p:spTree>
    <p:extLst>
      <p:ext uri="{BB962C8B-B14F-4D97-AF65-F5344CB8AC3E}">
        <p14:creationId xmlns:p14="http://schemas.microsoft.com/office/powerpoint/2010/main" val="3915655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000579-F18B-470E-93E8-BC27AF8254F1}"/>
              </a:ext>
            </a:extLst>
          </p:cNvPr>
          <p:cNvSpPr>
            <a:spLocks noGrp="1"/>
          </p:cNvSpPr>
          <p:nvPr>
            <p:ph type="body" sz="quarter" idx="10"/>
          </p:nvPr>
        </p:nvSpPr>
        <p:spPr/>
        <p:txBody>
          <a:bodyPr/>
          <a:lstStyle/>
          <a:p>
            <a:r>
              <a:rPr lang="en-US" dirty="0"/>
              <a:t>Developing a codebook</a:t>
            </a:r>
          </a:p>
        </p:txBody>
      </p:sp>
      <p:sp>
        <p:nvSpPr>
          <p:cNvPr id="3" name="Text Placeholder 2">
            <a:extLst>
              <a:ext uri="{FF2B5EF4-FFF2-40B4-BE49-F238E27FC236}">
                <a16:creationId xmlns:a16="http://schemas.microsoft.com/office/drawing/2014/main" id="{303DD844-D139-4413-B340-A847DE4CBDAA}"/>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2C8ECFF3-37C4-4E20-AE21-86E07D321844}"/>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999433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mt="25000"/>
          </a:blip>
          <a:tile tx="0" ty="0" sx="100000" sy="100000" flip="none" algn="tl"/>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Approaches to Coding</a:t>
            </a:r>
          </a:p>
        </p:txBody>
      </p:sp>
      <p:sp>
        <p:nvSpPr>
          <p:cNvPr id="8" name="Text Placeholder 7"/>
          <p:cNvSpPr>
            <a:spLocks noGrp="1"/>
          </p:cNvSpPr>
          <p:nvPr>
            <p:ph type="body" sz="quarter" idx="12"/>
          </p:nvPr>
        </p:nvSpPr>
        <p:spPr/>
        <p:txBody>
          <a:bodyPr/>
          <a:lstStyle/>
          <a:p>
            <a:pPr>
              <a:buFont typeface="Arial" panose="020B0604020202020204" pitchFamily="34" charset="0"/>
              <a:buChar char="•"/>
            </a:pPr>
            <a:r>
              <a:rPr lang="en-US" sz="2800" b="1" dirty="0"/>
              <a:t>Deductive</a:t>
            </a:r>
          </a:p>
          <a:p>
            <a:pPr lvl="1">
              <a:buFont typeface="Arial" panose="020B0604020202020204" pitchFamily="34" charset="0"/>
              <a:buChar char="•"/>
            </a:pPr>
            <a:r>
              <a:rPr lang="en-US" sz="2800" b="1" dirty="0"/>
              <a:t>Use of established coding schemes</a:t>
            </a:r>
          </a:p>
          <a:p>
            <a:pPr>
              <a:buFont typeface="Arial" panose="020B0604020202020204" pitchFamily="34" charset="0"/>
              <a:buChar char="•"/>
            </a:pPr>
            <a:r>
              <a:rPr lang="en-US" sz="2800" b="1" dirty="0"/>
              <a:t>Inductive</a:t>
            </a:r>
          </a:p>
          <a:p>
            <a:pPr lvl="1">
              <a:buFont typeface="Arial" panose="020B0604020202020204" pitchFamily="34" charset="0"/>
              <a:buChar char="•"/>
            </a:pPr>
            <a:r>
              <a:rPr lang="en-US" sz="2800" b="1" dirty="0"/>
              <a:t>Coding schemes emerge from data</a:t>
            </a:r>
          </a:p>
          <a:p>
            <a:pPr lvl="1"/>
            <a:endParaRPr lang="en-US" dirty="0"/>
          </a:p>
        </p:txBody>
      </p:sp>
    </p:spTree>
    <p:extLst>
      <p:ext uri="{BB962C8B-B14F-4D97-AF65-F5344CB8AC3E}">
        <p14:creationId xmlns:p14="http://schemas.microsoft.com/office/powerpoint/2010/main" val="1921694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7D743E-CB88-4822-87ED-CD0317879653}"/>
              </a:ext>
            </a:extLst>
          </p:cNvPr>
          <p:cNvSpPr>
            <a:spLocks noGrp="1"/>
          </p:cNvSpPr>
          <p:nvPr>
            <p:ph type="body" sz="quarter" idx="13"/>
          </p:nvPr>
        </p:nvSpPr>
        <p:spPr/>
        <p:txBody>
          <a:bodyPr/>
          <a:lstStyle/>
          <a:p>
            <a:r>
              <a:rPr lang="en-US" dirty="0"/>
              <a:t>Generating Codes</a:t>
            </a:r>
          </a:p>
        </p:txBody>
      </p:sp>
      <p:sp>
        <p:nvSpPr>
          <p:cNvPr id="3" name="Text Placeholder 2">
            <a:extLst>
              <a:ext uri="{FF2B5EF4-FFF2-40B4-BE49-F238E27FC236}">
                <a16:creationId xmlns:a16="http://schemas.microsoft.com/office/drawing/2014/main" id="{D903B77F-4B5D-44C1-9026-63AC515868A6}"/>
              </a:ext>
            </a:extLst>
          </p:cNvPr>
          <p:cNvSpPr>
            <a:spLocks noGrp="1"/>
          </p:cNvSpPr>
          <p:nvPr>
            <p:ph type="body" sz="quarter" idx="12"/>
          </p:nvPr>
        </p:nvSpPr>
        <p:spPr>
          <a:xfrm>
            <a:off x="340786" y="1029747"/>
            <a:ext cx="6932850" cy="3550566"/>
          </a:xfrm>
        </p:spPr>
        <p:txBody>
          <a:bodyPr/>
          <a:lstStyle/>
          <a:p>
            <a:pPr marL="457200" indent="-457200">
              <a:buFont typeface="+mj-lt"/>
              <a:buAutoNum type="arabicPeriod"/>
            </a:pPr>
            <a:r>
              <a:rPr lang="en-US" sz="2800" b="1" dirty="0"/>
              <a:t>Review a sample of your data</a:t>
            </a:r>
          </a:p>
          <a:p>
            <a:pPr marL="457200" indent="-457200">
              <a:buFont typeface="+mj-lt"/>
              <a:buAutoNum type="arabicPeriod"/>
            </a:pPr>
            <a:r>
              <a:rPr lang="en-US" sz="2800" b="1" dirty="0"/>
              <a:t>Identify patterns and themes</a:t>
            </a:r>
          </a:p>
          <a:p>
            <a:pPr marL="457200" indent="-457200">
              <a:buFont typeface="+mj-lt"/>
              <a:buAutoNum type="arabicPeriod"/>
            </a:pPr>
            <a:r>
              <a:rPr lang="en-US" sz="2800" b="1" dirty="0"/>
              <a:t>Compare different pieces of data to one another</a:t>
            </a:r>
          </a:p>
          <a:p>
            <a:pPr marL="457200" indent="-457200">
              <a:buFont typeface="+mj-lt"/>
              <a:buAutoNum type="arabicPeriod"/>
            </a:pPr>
            <a:r>
              <a:rPr lang="en-US" sz="2800" b="1" dirty="0"/>
              <a:t>Determine most important themes</a:t>
            </a:r>
          </a:p>
        </p:txBody>
      </p:sp>
    </p:spTree>
    <p:extLst>
      <p:ext uri="{BB962C8B-B14F-4D97-AF65-F5344CB8AC3E}">
        <p14:creationId xmlns:p14="http://schemas.microsoft.com/office/powerpoint/2010/main" val="2736087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bg>
      <p:bgPr>
        <a:blipFill>
          <a:blip r:embed="rId3">
            <a:alphaModFix amt="25000"/>
          </a:blip>
          <a:tile tx="0" ty="0" sx="100000" sy="100000" flip="none" algn="tl"/>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7D743E-CB88-4822-87ED-CD0317879653}"/>
              </a:ext>
            </a:extLst>
          </p:cNvPr>
          <p:cNvSpPr>
            <a:spLocks noGrp="1"/>
          </p:cNvSpPr>
          <p:nvPr>
            <p:ph type="body" sz="quarter" idx="13"/>
          </p:nvPr>
        </p:nvSpPr>
        <p:spPr/>
        <p:txBody>
          <a:bodyPr/>
          <a:lstStyle/>
          <a:p>
            <a:r>
              <a:rPr lang="en-US" dirty="0"/>
              <a:t>Developing the Codebook</a:t>
            </a:r>
          </a:p>
        </p:txBody>
      </p:sp>
      <p:sp>
        <p:nvSpPr>
          <p:cNvPr id="3" name="Text Placeholder 2">
            <a:extLst>
              <a:ext uri="{FF2B5EF4-FFF2-40B4-BE49-F238E27FC236}">
                <a16:creationId xmlns:a16="http://schemas.microsoft.com/office/drawing/2014/main" id="{D903B77F-4B5D-44C1-9026-63AC515868A6}"/>
              </a:ext>
            </a:extLst>
          </p:cNvPr>
          <p:cNvSpPr>
            <a:spLocks noGrp="1"/>
          </p:cNvSpPr>
          <p:nvPr>
            <p:ph type="body" sz="quarter" idx="12"/>
          </p:nvPr>
        </p:nvSpPr>
        <p:spPr>
          <a:xfrm>
            <a:off x="340786" y="1029747"/>
            <a:ext cx="6799847" cy="3550566"/>
          </a:xfrm>
        </p:spPr>
        <p:txBody>
          <a:bodyPr/>
          <a:lstStyle/>
          <a:p>
            <a:pPr marL="457200" indent="-457200">
              <a:buFont typeface="+mj-lt"/>
              <a:buAutoNum type="arabicPeriod" startAt="5"/>
            </a:pPr>
            <a:r>
              <a:rPr lang="en-US" sz="2800" b="1" dirty="0"/>
              <a:t>Compare themes to one another</a:t>
            </a:r>
          </a:p>
          <a:p>
            <a:pPr marL="457200" indent="-457200">
              <a:buFont typeface="+mj-lt"/>
              <a:buAutoNum type="arabicPeriod" startAt="5"/>
            </a:pPr>
            <a:r>
              <a:rPr lang="en-US" sz="2800" b="1" dirty="0"/>
              <a:t>Organize themes into a hierarchy (preliminary codebook!)</a:t>
            </a:r>
          </a:p>
          <a:p>
            <a:pPr marL="457200" indent="-457200">
              <a:buFont typeface="+mj-lt"/>
              <a:buAutoNum type="arabicPeriod" startAt="5"/>
            </a:pPr>
            <a:r>
              <a:rPr lang="en-US" sz="2800" b="1" dirty="0"/>
              <a:t>Code a different sample using the preliminary hierarchy</a:t>
            </a:r>
          </a:p>
          <a:p>
            <a:pPr marL="457200" indent="-457200">
              <a:buFont typeface="+mj-lt"/>
              <a:buAutoNum type="arabicPeriod" startAt="5"/>
            </a:pPr>
            <a:r>
              <a:rPr lang="en-US" sz="2800" b="1" dirty="0"/>
              <a:t>Revise!</a:t>
            </a:r>
          </a:p>
          <a:p>
            <a:endParaRPr lang="en-US" dirty="0"/>
          </a:p>
        </p:txBody>
      </p:sp>
    </p:spTree>
    <p:extLst>
      <p:ext uri="{BB962C8B-B14F-4D97-AF65-F5344CB8AC3E}">
        <p14:creationId xmlns:p14="http://schemas.microsoft.com/office/powerpoint/2010/main" val="4110149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mt="25000"/>
          </a:blip>
          <a:tile tx="0" ty="0" sx="100000" sy="100000" flip="none" algn="tl"/>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7D743E-CB88-4822-87ED-CD0317879653}"/>
              </a:ext>
            </a:extLst>
          </p:cNvPr>
          <p:cNvSpPr>
            <a:spLocks noGrp="1"/>
          </p:cNvSpPr>
          <p:nvPr>
            <p:ph type="body" sz="quarter" idx="13"/>
          </p:nvPr>
        </p:nvSpPr>
        <p:spPr/>
        <p:txBody>
          <a:bodyPr/>
          <a:lstStyle/>
          <a:p>
            <a:r>
              <a:rPr lang="en-US" dirty="0"/>
              <a:t>Generating Codes</a:t>
            </a:r>
          </a:p>
        </p:txBody>
      </p:sp>
      <p:sp>
        <p:nvSpPr>
          <p:cNvPr id="3" name="Text Placeholder 2">
            <a:extLst>
              <a:ext uri="{FF2B5EF4-FFF2-40B4-BE49-F238E27FC236}">
                <a16:creationId xmlns:a16="http://schemas.microsoft.com/office/drawing/2014/main" id="{D903B77F-4B5D-44C1-9026-63AC515868A6}"/>
              </a:ext>
            </a:extLst>
          </p:cNvPr>
          <p:cNvSpPr>
            <a:spLocks noGrp="1"/>
          </p:cNvSpPr>
          <p:nvPr>
            <p:ph type="body" sz="quarter" idx="12"/>
          </p:nvPr>
        </p:nvSpPr>
        <p:spPr>
          <a:xfrm>
            <a:off x="340786" y="1029747"/>
            <a:ext cx="6932850" cy="3550566"/>
          </a:xfrm>
        </p:spPr>
        <p:txBody>
          <a:bodyPr/>
          <a:lstStyle/>
          <a:p>
            <a:pPr marL="457200" indent="-457200">
              <a:buFont typeface="+mj-lt"/>
              <a:buAutoNum type="arabicPeriod"/>
            </a:pPr>
            <a:r>
              <a:rPr lang="en-US" sz="2800" b="1" dirty="0">
                <a:solidFill>
                  <a:schemeClr val="accent4"/>
                </a:solidFill>
              </a:rPr>
              <a:t>Review a sample of your data</a:t>
            </a:r>
          </a:p>
          <a:p>
            <a:pPr marL="457200" indent="-457200">
              <a:buFont typeface="+mj-lt"/>
              <a:buAutoNum type="arabicPeriod"/>
            </a:pPr>
            <a:r>
              <a:rPr lang="en-US" sz="2800" b="1" dirty="0">
                <a:solidFill>
                  <a:schemeClr val="bg1">
                    <a:lumMod val="50000"/>
                  </a:schemeClr>
                </a:solidFill>
              </a:rPr>
              <a:t>Identify patterns and themes</a:t>
            </a:r>
          </a:p>
          <a:p>
            <a:pPr marL="457200" indent="-457200">
              <a:buFont typeface="+mj-lt"/>
              <a:buAutoNum type="arabicPeriod"/>
            </a:pPr>
            <a:r>
              <a:rPr lang="en-US" sz="2800" b="1" dirty="0">
                <a:solidFill>
                  <a:schemeClr val="bg1">
                    <a:lumMod val="50000"/>
                  </a:schemeClr>
                </a:solidFill>
              </a:rPr>
              <a:t>Compare different pieces of data to one another</a:t>
            </a:r>
          </a:p>
          <a:p>
            <a:pPr marL="457200" indent="-457200">
              <a:buFont typeface="+mj-lt"/>
              <a:buAutoNum type="arabicPeriod"/>
            </a:pPr>
            <a:r>
              <a:rPr lang="en-US" sz="2800" b="1" dirty="0">
                <a:solidFill>
                  <a:schemeClr val="bg1">
                    <a:lumMod val="50000"/>
                  </a:schemeClr>
                </a:solidFill>
              </a:rPr>
              <a:t>Determine most important themes</a:t>
            </a:r>
          </a:p>
        </p:txBody>
      </p:sp>
    </p:spTree>
    <p:extLst>
      <p:ext uri="{BB962C8B-B14F-4D97-AF65-F5344CB8AC3E}">
        <p14:creationId xmlns:p14="http://schemas.microsoft.com/office/powerpoint/2010/main" val="1145368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53E781-653F-4492-8A84-9A4DD7959E84}"/>
              </a:ext>
            </a:extLst>
          </p:cNvPr>
          <p:cNvSpPr>
            <a:spLocks noGrp="1"/>
          </p:cNvSpPr>
          <p:nvPr>
            <p:ph type="body" sz="quarter" idx="13"/>
          </p:nvPr>
        </p:nvSpPr>
        <p:spPr/>
        <p:txBody>
          <a:bodyPr/>
          <a:lstStyle/>
          <a:p>
            <a:r>
              <a:rPr lang="en-US" dirty="0">
                <a:solidFill>
                  <a:schemeClr val="bg1"/>
                </a:solidFill>
              </a:rPr>
              <a:t>1. Sample sizes</a:t>
            </a:r>
          </a:p>
        </p:txBody>
      </p:sp>
      <p:sp>
        <p:nvSpPr>
          <p:cNvPr id="3" name="Text Placeholder 2">
            <a:extLst>
              <a:ext uri="{FF2B5EF4-FFF2-40B4-BE49-F238E27FC236}">
                <a16:creationId xmlns:a16="http://schemas.microsoft.com/office/drawing/2014/main" id="{6355B0D1-84DE-45F1-B58B-0C90648B5C60}"/>
              </a:ext>
            </a:extLst>
          </p:cNvPr>
          <p:cNvSpPr>
            <a:spLocks noGrp="1"/>
          </p:cNvSpPr>
          <p:nvPr>
            <p:ph type="body" sz="quarter" idx="12"/>
          </p:nvPr>
        </p:nvSpPr>
        <p:spPr/>
        <p:txBody>
          <a:bodyPr/>
          <a:lstStyle/>
          <a:p>
            <a:r>
              <a:rPr lang="en-US" b="1" dirty="0">
                <a:solidFill>
                  <a:schemeClr val="bg1"/>
                </a:solidFill>
              </a:rPr>
              <a:t>IMLS grant project – 10% of data (180 transcripts, we reviewed 18)</a:t>
            </a:r>
          </a:p>
          <a:p>
            <a:r>
              <a:rPr lang="en-US" b="1" dirty="0">
                <a:solidFill>
                  <a:schemeClr val="bg1"/>
                </a:solidFill>
              </a:rPr>
              <a:t>Discovery project – 100% of data (15 transcripts)</a:t>
            </a:r>
          </a:p>
          <a:p>
            <a:r>
              <a:rPr lang="en-US" b="1" dirty="0">
                <a:solidFill>
                  <a:schemeClr val="bg1"/>
                </a:solidFill>
              </a:rPr>
              <a:t>Assessment project – 100% of data (several open-ended text responses)</a:t>
            </a:r>
          </a:p>
          <a:p>
            <a:endParaRPr lang="en-US" dirty="0">
              <a:solidFill>
                <a:schemeClr val="bg1"/>
              </a:solidFill>
            </a:endParaRPr>
          </a:p>
        </p:txBody>
      </p:sp>
    </p:spTree>
    <p:extLst>
      <p:ext uri="{BB962C8B-B14F-4D97-AF65-F5344CB8AC3E}">
        <p14:creationId xmlns:p14="http://schemas.microsoft.com/office/powerpoint/2010/main" val="1561810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902157-9E88-4DB7-925B-F26174BF33C3}"/>
              </a:ext>
            </a:extLst>
          </p:cNvPr>
          <p:cNvSpPr>
            <a:spLocks noGrp="1"/>
          </p:cNvSpPr>
          <p:nvPr>
            <p:ph type="body" sz="quarter" idx="10"/>
          </p:nvPr>
        </p:nvSpPr>
        <p:spPr/>
        <p:txBody>
          <a:bodyPr/>
          <a:lstStyle/>
          <a:p>
            <a:r>
              <a:rPr lang="en-US" dirty="0"/>
              <a:t>What is coding?</a:t>
            </a:r>
          </a:p>
        </p:txBody>
      </p:sp>
      <p:sp>
        <p:nvSpPr>
          <p:cNvPr id="3" name="Text Placeholder 2">
            <a:extLst>
              <a:ext uri="{FF2B5EF4-FFF2-40B4-BE49-F238E27FC236}">
                <a16:creationId xmlns:a16="http://schemas.microsoft.com/office/drawing/2014/main" id="{32ACCCB2-DA07-4C80-AD29-A0A9582601FF}"/>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25649B31-5543-48CB-89E7-756E862E6DCA}"/>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935018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mt="25000"/>
          </a:blip>
          <a:tile tx="0" ty="0" sx="100000" sy="100000" flip="none" algn="tl"/>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7D743E-CB88-4822-87ED-CD0317879653}"/>
              </a:ext>
            </a:extLst>
          </p:cNvPr>
          <p:cNvSpPr>
            <a:spLocks noGrp="1"/>
          </p:cNvSpPr>
          <p:nvPr>
            <p:ph type="body" sz="quarter" idx="13"/>
          </p:nvPr>
        </p:nvSpPr>
        <p:spPr/>
        <p:txBody>
          <a:bodyPr/>
          <a:lstStyle/>
          <a:p>
            <a:r>
              <a:rPr lang="en-US" dirty="0"/>
              <a:t>Generating Codes</a:t>
            </a:r>
          </a:p>
        </p:txBody>
      </p:sp>
      <p:sp>
        <p:nvSpPr>
          <p:cNvPr id="3" name="Text Placeholder 2">
            <a:extLst>
              <a:ext uri="{FF2B5EF4-FFF2-40B4-BE49-F238E27FC236}">
                <a16:creationId xmlns:a16="http://schemas.microsoft.com/office/drawing/2014/main" id="{D903B77F-4B5D-44C1-9026-63AC515868A6}"/>
              </a:ext>
            </a:extLst>
          </p:cNvPr>
          <p:cNvSpPr>
            <a:spLocks noGrp="1"/>
          </p:cNvSpPr>
          <p:nvPr>
            <p:ph type="body" sz="quarter" idx="12"/>
          </p:nvPr>
        </p:nvSpPr>
        <p:spPr>
          <a:xfrm>
            <a:off x="340786" y="1029747"/>
            <a:ext cx="6932850" cy="3550566"/>
          </a:xfrm>
        </p:spPr>
        <p:txBody>
          <a:bodyPr/>
          <a:lstStyle/>
          <a:p>
            <a:pPr marL="457200" indent="-457200">
              <a:buFont typeface="+mj-lt"/>
              <a:buAutoNum type="arabicPeriod"/>
            </a:pPr>
            <a:r>
              <a:rPr lang="en-US" sz="2800" b="1" dirty="0">
                <a:solidFill>
                  <a:schemeClr val="bg1">
                    <a:lumMod val="50000"/>
                  </a:schemeClr>
                </a:solidFill>
              </a:rPr>
              <a:t>Review a sample of your data</a:t>
            </a:r>
          </a:p>
          <a:p>
            <a:pPr marL="457200" indent="-457200">
              <a:buFont typeface="+mj-lt"/>
              <a:buAutoNum type="arabicPeriod"/>
            </a:pPr>
            <a:r>
              <a:rPr lang="en-US" sz="2800" b="1" dirty="0"/>
              <a:t>Identify patterns and themes</a:t>
            </a:r>
          </a:p>
          <a:p>
            <a:pPr marL="457200" indent="-457200">
              <a:buFont typeface="+mj-lt"/>
              <a:buAutoNum type="arabicPeriod"/>
            </a:pPr>
            <a:r>
              <a:rPr lang="en-US" sz="2800" b="1" dirty="0">
                <a:solidFill>
                  <a:schemeClr val="bg1">
                    <a:lumMod val="50000"/>
                  </a:schemeClr>
                </a:solidFill>
              </a:rPr>
              <a:t>Compare different pieces of data to one another</a:t>
            </a:r>
          </a:p>
          <a:p>
            <a:pPr marL="457200" indent="-457200">
              <a:buFont typeface="+mj-lt"/>
              <a:buAutoNum type="arabicPeriod"/>
            </a:pPr>
            <a:r>
              <a:rPr lang="en-US" sz="2800" b="1" dirty="0">
                <a:solidFill>
                  <a:schemeClr val="bg1">
                    <a:lumMod val="50000"/>
                  </a:schemeClr>
                </a:solidFill>
              </a:rPr>
              <a:t>Determine most important themes</a:t>
            </a:r>
          </a:p>
        </p:txBody>
      </p:sp>
    </p:spTree>
    <p:extLst>
      <p:ext uri="{BB962C8B-B14F-4D97-AF65-F5344CB8AC3E}">
        <p14:creationId xmlns:p14="http://schemas.microsoft.com/office/powerpoint/2010/main" val="3840483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mt="25000"/>
          </a:blip>
          <a:tile tx="0" ty="0" sx="100000" sy="100000" flip="none" algn="tl"/>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7D743E-CB88-4822-87ED-CD0317879653}"/>
              </a:ext>
            </a:extLst>
          </p:cNvPr>
          <p:cNvSpPr>
            <a:spLocks noGrp="1"/>
          </p:cNvSpPr>
          <p:nvPr>
            <p:ph type="body" sz="quarter" idx="13"/>
          </p:nvPr>
        </p:nvSpPr>
        <p:spPr/>
        <p:txBody>
          <a:bodyPr/>
          <a:lstStyle/>
          <a:p>
            <a:r>
              <a:rPr lang="en-US" dirty="0"/>
              <a:t>Generating Codes</a:t>
            </a:r>
          </a:p>
        </p:txBody>
      </p:sp>
      <p:sp>
        <p:nvSpPr>
          <p:cNvPr id="3" name="Text Placeholder 2">
            <a:extLst>
              <a:ext uri="{FF2B5EF4-FFF2-40B4-BE49-F238E27FC236}">
                <a16:creationId xmlns:a16="http://schemas.microsoft.com/office/drawing/2014/main" id="{D903B77F-4B5D-44C1-9026-63AC515868A6}"/>
              </a:ext>
            </a:extLst>
          </p:cNvPr>
          <p:cNvSpPr>
            <a:spLocks noGrp="1"/>
          </p:cNvSpPr>
          <p:nvPr>
            <p:ph type="body" sz="quarter" idx="12"/>
          </p:nvPr>
        </p:nvSpPr>
        <p:spPr>
          <a:xfrm>
            <a:off x="340786" y="1029747"/>
            <a:ext cx="6932850" cy="3550566"/>
          </a:xfrm>
        </p:spPr>
        <p:txBody>
          <a:bodyPr/>
          <a:lstStyle/>
          <a:p>
            <a:pPr marL="457200" indent="-457200">
              <a:buFont typeface="+mj-lt"/>
              <a:buAutoNum type="arabicPeriod"/>
            </a:pPr>
            <a:r>
              <a:rPr lang="en-US" sz="2800" b="1" dirty="0">
                <a:solidFill>
                  <a:schemeClr val="bg1">
                    <a:lumMod val="50000"/>
                  </a:schemeClr>
                </a:solidFill>
              </a:rPr>
              <a:t>Review a sample of your data</a:t>
            </a:r>
          </a:p>
          <a:p>
            <a:pPr marL="457200" indent="-457200">
              <a:buFont typeface="+mj-lt"/>
              <a:buAutoNum type="arabicPeriod"/>
            </a:pPr>
            <a:r>
              <a:rPr lang="en-US" sz="2800" b="1" dirty="0">
                <a:solidFill>
                  <a:schemeClr val="bg1">
                    <a:lumMod val="50000"/>
                  </a:schemeClr>
                </a:solidFill>
              </a:rPr>
              <a:t>Identify patterns and themes</a:t>
            </a:r>
          </a:p>
          <a:p>
            <a:pPr marL="457200" indent="-457200">
              <a:buFont typeface="+mj-lt"/>
              <a:buAutoNum type="arabicPeriod"/>
            </a:pPr>
            <a:r>
              <a:rPr lang="en-US" sz="2800" b="1" dirty="0">
                <a:solidFill>
                  <a:schemeClr val="accent3"/>
                </a:solidFill>
              </a:rPr>
              <a:t>Compare different pieces of data to one another</a:t>
            </a:r>
          </a:p>
          <a:p>
            <a:pPr marL="457200" indent="-457200">
              <a:buFont typeface="+mj-lt"/>
              <a:buAutoNum type="arabicPeriod"/>
            </a:pPr>
            <a:r>
              <a:rPr lang="en-US" sz="2800" b="1" dirty="0">
                <a:solidFill>
                  <a:schemeClr val="bg1">
                    <a:lumMod val="50000"/>
                  </a:schemeClr>
                </a:solidFill>
              </a:rPr>
              <a:t>Determine most important themes</a:t>
            </a:r>
          </a:p>
        </p:txBody>
      </p:sp>
    </p:spTree>
    <p:extLst>
      <p:ext uri="{BB962C8B-B14F-4D97-AF65-F5344CB8AC3E}">
        <p14:creationId xmlns:p14="http://schemas.microsoft.com/office/powerpoint/2010/main" val="129054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4259D9-265C-4BFF-AAA0-42D57AA0362D}"/>
              </a:ext>
            </a:extLst>
          </p:cNvPr>
          <p:cNvSpPr>
            <a:spLocks noGrp="1"/>
          </p:cNvSpPr>
          <p:nvPr>
            <p:ph type="body" sz="quarter" idx="13"/>
          </p:nvPr>
        </p:nvSpPr>
        <p:spPr>
          <a:xfrm>
            <a:off x="340786" y="203582"/>
            <a:ext cx="8439148" cy="686442"/>
          </a:xfrm>
        </p:spPr>
        <p:txBody>
          <a:bodyPr/>
          <a:lstStyle/>
          <a:p>
            <a:r>
              <a:rPr lang="en-US" dirty="0">
                <a:solidFill>
                  <a:schemeClr val="bg1"/>
                </a:solidFill>
              </a:rPr>
              <a:t>3. Are these the same concept?</a:t>
            </a:r>
          </a:p>
        </p:txBody>
      </p:sp>
      <p:sp>
        <p:nvSpPr>
          <p:cNvPr id="3" name="Text Placeholder 2">
            <a:extLst>
              <a:ext uri="{FF2B5EF4-FFF2-40B4-BE49-F238E27FC236}">
                <a16:creationId xmlns:a16="http://schemas.microsoft.com/office/drawing/2014/main" id="{484EAB78-CCAD-432F-9B7D-DB84537C8775}"/>
              </a:ext>
            </a:extLst>
          </p:cNvPr>
          <p:cNvSpPr>
            <a:spLocks noGrp="1"/>
          </p:cNvSpPr>
          <p:nvPr>
            <p:ph type="body" sz="quarter" idx="12"/>
          </p:nvPr>
        </p:nvSpPr>
        <p:spPr>
          <a:xfrm>
            <a:off x="340786" y="798968"/>
            <a:ext cx="8439148" cy="3356378"/>
          </a:xfrm>
        </p:spPr>
        <p:txBody>
          <a:bodyPr/>
          <a:lstStyle/>
          <a:p>
            <a:r>
              <a:rPr lang="en-US" sz="2200" dirty="0">
                <a:solidFill>
                  <a:schemeClr val="bg1"/>
                </a:solidFill>
              </a:rPr>
              <a:t>“This is kind of like </a:t>
            </a:r>
            <a:r>
              <a:rPr lang="en-US" sz="2200" b="1" i="1" dirty="0">
                <a:solidFill>
                  <a:schemeClr val="bg1"/>
                </a:solidFill>
              </a:rPr>
              <a:t>a counterargument</a:t>
            </a:r>
            <a:r>
              <a:rPr lang="en-US" sz="2200" dirty="0">
                <a:solidFill>
                  <a:schemeClr val="bg1"/>
                </a:solidFill>
              </a:rPr>
              <a:t> of what I would say. So it's going to have both sides.” (U23 45:04)</a:t>
            </a:r>
          </a:p>
          <a:p>
            <a:r>
              <a:rPr lang="en-US" sz="2200" dirty="0">
                <a:solidFill>
                  <a:schemeClr val="bg1"/>
                </a:solidFill>
              </a:rPr>
              <a:t>“So this is interesting because the title is actually suggesting that it is going to take </a:t>
            </a:r>
            <a:r>
              <a:rPr lang="en-US" sz="2200" b="1" i="1" dirty="0">
                <a:solidFill>
                  <a:schemeClr val="bg1"/>
                </a:solidFill>
              </a:rPr>
              <a:t>a different viewpoint</a:t>
            </a:r>
            <a:r>
              <a:rPr lang="en-US" sz="2200" dirty="0">
                <a:solidFill>
                  <a:schemeClr val="bg1"/>
                </a:solidFill>
              </a:rPr>
              <a:t>” (H20 25:48)</a:t>
            </a:r>
          </a:p>
          <a:p>
            <a:r>
              <a:rPr lang="en-US" sz="2200" dirty="0">
                <a:solidFill>
                  <a:schemeClr val="bg1"/>
                </a:solidFill>
              </a:rPr>
              <a:t>“I don't like Wikipedia because other people can give you different information and </a:t>
            </a:r>
            <a:r>
              <a:rPr lang="en-US" sz="2200" b="1" i="1" dirty="0">
                <a:solidFill>
                  <a:schemeClr val="bg1"/>
                </a:solidFill>
              </a:rPr>
              <a:t>their opinion</a:t>
            </a:r>
            <a:r>
              <a:rPr lang="en-US" sz="2200" dirty="0">
                <a:solidFill>
                  <a:schemeClr val="bg1"/>
                </a:solidFill>
              </a:rPr>
              <a:t>, so I don't use Wikipedia.” (E14 04:07)</a:t>
            </a:r>
          </a:p>
          <a:p>
            <a:r>
              <a:rPr lang="en-US" sz="2200" dirty="0">
                <a:solidFill>
                  <a:schemeClr val="bg1"/>
                </a:solidFill>
              </a:rPr>
              <a:t>“TIME Magazine I'll just put somewhat credible because I'm sure there's </a:t>
            </a:r>
            <a:r>
              <a:rPr lang="en-US" sz="2200" b="1" i="1" dirty="0">
                <a:solidFill>
                  <a:schemeClr val="bg1"/>
                </a:solidFill>
              </a:rPr>
              <a:t>some kind of bias</a:t>
            </a:r>
            <a:r>
              <a:rPr lang="en-US" sz="2200" dirty="0">
                <a:solidFill>
                  <a:schemeClr val="bg1"/>
                </a:solidFill>
              </a:rPr>
              <a:t> involved in the magazine setting.” (G01 48:16)</a:t>
            </a:r>
          </a:p>
          <a:p>
            <a:pPr marL="0" indent="0">
              <a:buNone/>
            </a:pPr>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390068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mt="25000"/>
          </a:blip>
          <a:tile tx="0" ty="0" sx="100000" sy="100000" flip="none" algn="tl"/>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7D743E-CB88-4822-87ED-CD0317879653}"/>
              </a:ext>
            </a:extLst>
          </p:cNvPr>
          <p:cNvSpPr>
            <a:spLocks noGrp="1"/>
          </p:cNvSpPr>
          <p:nvPr>
            <p:ph type="body" sz="quarter" idx="13"/>
          </p:nvPr>
        </p:nvSpPr>
        <p:spPr/>
        <p:txBody>
          <a:bodyPr/>
          <a:lstStyle/>
          <a:p>
            <a:r>
              <a:rPr lang="en-US" dirty="0"/>
              <a:t>Generating Codes</a:t>
            </a:r>
          </a:p>
        </p:txBody>
      </p:sp>
      <p:sp>
        <p:nvSpPr>
          <p:cNvPr id="3" name="Text Placeholder 2">
            <a:extLst>
              <a:ext uri="{FF2B5EF4-FFF2-40B4-BE49-F238E27FC236}">
                <a16:creationId xmlns:a16="http://schemas.microsoft.com/office/drawing/2014/main" id="{D903B77F-4B5D-44C1-9026-63AC515868A6}"/>
              </a:ext>
            </a:extLst>
          </p:cNvPr>
          <p:cNvSpPr>
            <a:spLocks noGrp="1"/>
          </p:cNvSpPr>
          <p:nvPr>
            <p:ph type="body" sz="quarter" idx="12"/>
          </p:nvPr>
        </p:nvSpPr>
        <p:spPr>
          <a:xfrm>
            <a:off x="340786" y="1029747"/>
            <a:ext cx="6932850" cy="3550566"/>
          </a:xfrm>
        </p:spPr>
        <p:txBody>
          <a:bodyPr/>
          <a:lstStyle/>
          <a:p>
            <a:pPr marL="457200" indent="-457200">
              <a:buFont typeface="+mj-lt"/>
              <a:buAutoNum type="arabicPeriod"/>
            </a:pPr>
            <a:r>
              <a:rPr lang="en-US" sz="2800" b="1" dirty="0">
                <a:solidFill>
                  <a:schemeClr val="bg1">
                    <a:lumMod val="50000"/>
                  </a:schemeClr>
                </a:solidFill>
              </a:rPr>
              <a:t>Review a sample of your data</a:t>
            </a:r>
          </a:p>
          <a:p>
            <a:pPr marL="457200" indent="-457200">
              <a:buFont typeface="+mj-lt"/>
              <a:buAutoNum type="arabicPeriod"/>
            </a:pPr>
            <a:r>
              <a:rPr lang="en-US" sz="2800" b="1" dirty="0">
                <a:solidFill>
                  <a:schemeClr val="bg1">
                    <a:lumMod val="50000"/>
                  </a:schemeClr>
                </a:solidFill>
              </a:rPr>
              <a:t>Identify patterns and themes</a:t>
            </a:r>
          </a:p>
          <a:p>
            <a:pPr marL="457200" indent="-457200">
              <a:buFont typeface="+mj-lt"/>
              <a:buAutoNum type="arabicPeriod"/>
            </a:pPr>
            <a:r>
              <a:rPr lang="en-US" sz="2800" b="1" dirty="0">
                <a:solidFill>
                  <a:schemeClr val="bg1">
                    <a:lumMod val="50000"/>
                  </a:schemeClr>
                </a:solidFill>
              </a:rPr>
              <a:t>Compare different pieces of data to one another</a:t>
            </a:r>
          </a:p>
          <a:p>
            <a:pPr marL="457200" indent="-457200">
              <a:buFont typeface="+mj-lt"/>
              <a:buAutoNum type="arabicPeriod"/>
            </a:pPr>
            <a:r>
              <a:rPr lang="en-US" sz="2800" b="1" dirty="0">
                <a:solidFill>
                  <a:schemeClr val="accent5"/>
                </a:solidFill>
              </a:rPr>
              <a:t>Determine most important themes</a:t>
            </a:r>
          </a:p>
        </p:txBody>
      </p:sp>
    </p:spTree>
    <p:extLst>
      <p:ext uri="{BB962C8B-B14F-4D97-AF65-F5344CB8AC3E}">
        <p14:creationId xmlns:p14="http://schemas.microsoft.com/office/powerpoint/2010/main" val="3867911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AFE154-5522-423F-925D-C78D524D6DE6}"/>
              </a:ext>
            </a:extLst>
          </p:cNvPr>
          <p:cNvSpPr>
            <a:spLocks noGrp="1"/>
          </p:cNvSpPr>
          <p:nvPr>
            <p:ph type="body" sz="quarter" idx="13"/>
          </p:nvPr>
        </p:nvSpPr>
        <p:spPr/>
        <p:txBody>
          <a:bodyPr/>
          <a:lstStyle/>
          <a:p>
            <a:r>
              <a:rPr lang="en-US" dirty="0">
                <a:solidFill>
                  <a:schemeClr val="bg1"/>
                </a:solidFill>
              </a:rPr>
              <a:t>4. Which codes are important?</a:t>
            </a:r>
          </a:p>
        </p:txBody>
      </p:sp>
      <p:sp>
        <p:nvSpPr>
          <p:cNvPr id="3" name="Text Placeholder 2">
            <a:extLst>
              <a:ext uri="{FF2B5EF4-FFF2-40B4-BE49-F238E27FC236}">
                <a16:creationId xmlns:a16="http://schemas.microsoft.com/office/drawing/2014/main" id="{0A6CB54E-E017-498C-B91D-BD677BFA4636}"/>
              </a:ext>
            </a:extLst>
          </p:cNvPr>
          <p:cNvSpPr>
            <a:spLocks noGrp="1"/>
          </p:cNvSpPr>
          <p:nvPr>
            <p:ph type="body" sz="quarter" idx="12"/>
          </p:nvPr>
        </p:nvSpPr>
        <p:spPr>
          <a:xfrm>
            <a:off x="340786" y="1229710"/>
            <a:ext cx="8439148" cy="3156414"/>
          </a:xfrm>
        </p:spPr>
        <p:txBody>
          <a:bodyPr/>
          <a:lstStyle/>
          <a:p>
            <a:r>
              <a:rPr lang="en-US" sz="2800" b="1" dirty="0">
                <a:solidFill>
                  <a:schemeClr val="bg1"/>
                </a:solidFill>
              </a:rPr>
              <a:t>Repetition</a:t>
            </a:r>
          </a:p>
          <a:p>
            <a:r>
              <a:rPr lang="en-US" sz="2800" b="1" dirty="0">
                <a:solidFill>
                  <a:schemeClr val="bg1"/>
                </a:solidFill>
              </a:rPr>
              <a:t>Research questions</a:t>
            </a:r>
          </a:p>
          <a:p>
            <a:r>
              <a:rPr lang="en-US" sz="2800" b="1" dirty="0">
                <a:solidFill>
                  <a:schemeClr val="bg1"/>
                </a:solidFill>
              </a:rPr>
              <a:t>Anticipated analysis</a:t>
            </a:r>
          </a:p>
          <a:p>
            <a:r>
              <a:rPr lang="en-US" sz="2800" b="1" dirty="0">
                <a:solidFill>
                  <a:schemeClr val="bg1"/>
                </a:solidFill>
              </a:rPr>
              <a:t>Literature</a:t>
            </a:r>
          </a:p>
        </p:txBody>
      </p:sp>
    </p:spTree>
    <p:extLst>
      <p:ext uri="{BB962C8B-B14F-4D97-AF65-F5344CB8AC3E}">
        <p14:creationId xmlns:p14="http://schemas.microsoft.com/office/powerpoint/2010/main" val="2884918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mt="25000"/>
          </a:blip>
          <a:tile tx="0" ty="0" sx="100000" sy="100000" flip="none" algn="tl"/>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7D743E-CB88-4822-87ED-CD0317879653}"/>
              </a:ext>
            </a:extLst>
          </p:cNvPr>
          <p:cNvSpPr>
            <a:spLocks noGrp="1"/>
          </p:cNvSpPr>
          <p:nvPr>
            <p:ph type="body" sz="quarter" idx="13"/>
          </p:nvPr>
        </p:nvSpPr>
        <p:spPr/>
        <p:txBody>
          <a:bodyPr/>
          <a:lstStyle/>
          <a:p>
            <a:r>
              <a:rPr lang="en-US" dirty="0"/>
              <a:t>Developing the Codebook</a:t>
            </a:r>
          </a:p>
        </p:txBody>
      </p:sp>
      <p:sp>
        <p:nvSpPr>
          <p:cNvPr id="3" name="Text Placeholder 2">
            <a:extLst>
              <a:ext uri="{FF2B5EF4-FFF2-40B4-BE49-F238E27FC236}">
                <a16:creationId xmlns:a16="http://schemas.microsoft.com/office/drawing/2014/main" id="{D903B77F-4B5D-44C1-9026-63AC515868A6}"/>
              </a:ext>
            </a:extLst>
          </p:cNvPr>
          <p:cNvSpPr>
            <a:spLocks noGrp="1"/>
          </p:cNvSpPr>
          <p:nvPr>
            <p:ph type="body" sz="quarter" idx="12"/>
          </p:nvPr>
        </p:nvSpPr>
        <p:spPr>
          <a:xfrm>
            <a:off x="340786" y="1029747"/>
            <a:ext cx="6799847" cy="3550566"/>
          </a:xfrm>
        </p:spPr>
        <p:txBody>
          <a:bodyPr/>
          <a:lstStyle/>
          <a:p>
            <a:pPr marL="457200" indent="-457200">
              <a:buFont typeface="+mj-lt"/>
              <a:buAutoNum type="arabicPeriod" startAt="5"/>
            </a:pPr>
            <a:r>
              <a:rPr lang="en-US" sz="2800" b="1" dirty="0"/>
              <a:t>Compare themes to one another</a:t>
            </a:r>
          </a:p>
          <a:p>
            <a:pPr marL="457200" indent="-457200">
              <a:buFont typeface="+mj-lt"/>
              <a:buAutoNum type="arabicPeriod" startAt="5"/>
            </a:pPr>
            <a:r>
              <a:rPr lang="en-US" sz="2800" b="1" dirty="0">
                <a:solidFill>
                  <a:schemeClr val="bg1">
                    <a:lumMod val="50000"/>
                  </a:schemeClr>
                </a:solidFill>
              </a:rPr>
              <a:t>Organize themes into a hierarchy (preliminary codebook!)</a:t>
            </a:r>
          </a:p>
          <a:p>
            <a:pPr marL="457200" indent="-457200">
              <a:buFont typeface="+mj-lt"/>
              <a:buAutoNum type="arabicPeriod" startAt="5"/>
            </a:pPr>
            <a:r>
              <a:rPr lang="en-US" sz="2800" b="1" dirty="0">
                <a:solidFill>
                  <a:schemeClr val="bg1">
                    <a:lumMod val="50000"/>
                  </a:schemeClr>
                </a:solidFill>
              </a:rPr>
              <a:t>Code a different sample using the preliminary hierarchy</a:t>
            </a:r>
          </a:p>
          <a:p>
            <a:pPr marL="457200" indent="-457200">
              <a:buFont typeface="+mj-lt"/>
              <a:buAutoNum type="arabicPeriod" startAt="5"/>
            </a:pPr>
            <a:r>
              <a:rPr lang="en-US" sz="2800" b="1" dirty="0">
                <a:solidFill>
                  <a:schemeClr val="bg1">
                    <a:lumMod val="50000"/>
                  </a:schemeClr>
                </a:solidFill>
              </a:rPr>
              <a:t>Revise!</a:t>
            </a:r>
          </a:p>
          <a:p>
            <a:endParaRPr lang="en-US" dirty="0"/>
          </a:p>
        </p:txBody>
      </p:sp>
    </p:spTree>
    <p:extLst>
      <p:ext uri="{BB962C8B-B14F-4D97-AF65-F5344CB8AC3E}">
        <p14:creationId xmlns:p14="http://schemas.microsoft.com/office/powerpoint/2010/main" val="2552738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mt="25000"/>
          </a:blip>
          <a:tile tx="0" ty="0" sx="100000" sy="100000" flip="none" algn="tl"/>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7D743E-CB88-4822-87ED-CD0317879653}"/>
              </a:ext>
            </a:extLst>
          </p:cNvPr>
          <p:cNvSpPr>
            <a:spLocks noGrp="1"/>
          </p:cNvSpPr>
          <p:nvPr>
            <p:ph type="body" sz="quarter" idx="13"/>
          </p:nvPr>
        </p:nvSpPr>
        <p:spPr/>
        <p:txBody>
          <a:bodyPr/>
          <a:lstStyle/>
          <a:p>
            <a:r>
              <a:rPr lang="en-US" dirty="0"/>
              <a:t>Developing the Codebook</a:t>
            </a:r>
          </a:p>
        </p:txBody>
      </p:sp>
      <p:sp>
        <p:nvSpPr>
          <p:cNvPr id="3" name="Text Placeholder 2">
            <a:extLst>
              <a:ext uri="{FF2B5EF4-FFF2-40B4-BE49-F238E27FC236}">
                <a16:creationId xmlns:a16="http://schemas.microsoft.com/office/drawing/2014/main" id="{D903B77F-4B5D-44C1-9026-63AC515868A6}"/>
              </a:ext>
            </a:extLst>
          </p:cNvPr>
          <p:cNvSpPr>
            <a:spLocks noGrp="1"/>
          </p:cNvSpPr>
          <p:nvPr>
            <p:ph type="body" sz="quarter" idx="12"/>
          </p:nvPr>
        </p:nvSpPr>
        <p:spPr>
          <a:xfrm>
            <a:off x="340786" y="1029747"/>
            <a:ext cx="6799847" cy="3550566"/>
          </a:xfrm>
        </p:spPr>
        <p:txBody>
          <a:bodyPr/>
          <a:lstStyle/>
          <a:p>
            <a:pPr marL="457200" indent="-457200">
              <a:buFont typeface="+mj-lt"/>
              <a:buAutoNum type="arabicPeriod" startAt="5"/>
            </a:pPr>
            <a:r>
              <a:rPr lang="en-US" sz="2800" b="1" dirty="0">
                <a:solidFill>
                  <a:schemeClr val="bg1">
                    <a:lumMod val="50000"/>
                  </a:schemeClr>
                </a:solidFill>
              </a:rPr>
              <a:t>Compare themes to one another</a:t>
            </a:r>
          </a:p>
          <a:p>
            <a:pPr marL="457200" indent="-457200">
              <a:buFont typeface="+mj-lt"/>
              <a:buAutoNum type="arabicPeriod" startAt="5"/>
            </a:pPr>
            <a:r>
              <a:rPr lang="en-US" sz="2800" b="1" dirty="0"/>
              <a:t>Organize themes into a hierarchy (preliminary codebook!)</a:t>
            </a:r>
          </a:p>
          <a:p>
            <a:pPr marL="457200" indent="-457200">
              <a:buFont typeface="+mj-lt"/>
              <a:buAutoNum type="arabicPeriod" startAt="5"/>
            </a:pPr>
            <a:r>
              <a:rPr lang="en-US" sz="2800" b="1" dirty="0">
                <a:solidFill>
                  <a:schemeClr val="bg1">
                    <a:lumMod val="50000"/>
                  </a:schemeClr>
                </a:solidFill>
              </a:rPr>
              <a:t>Code a different sample using the preliminary hierarchy</a:t>
            </a:r>
          </a:p>
          <a:p>
            <a:pPr marL="457200" indent="-457200">
              <a:buFont typeface="+mj-lt"/>
              <a:buAutoNum type="arabicPeriod" startAt="5"/>
            </a:pPr>
            <a:r>
              <a:rPr lang="en-US" sz="2800" b="1" dirty="0">
                <a:solidFill>
                  <a:schemeClr val="bg1">
                    <a:lumMod val="50000"/>
                  </a:schemeClr>
                </a:solidFill>
              </a:rPr>
              <a:t>Revise!</a:t>
            </a:r>
          </a:p>
        </p:txBody>
      </p:sp>
    </p:spTree>
    <p:extLst>
      <p:ext uri="{BB962C8B-B14F-4D97-AF65-F5344CB8AC3E}">
        <p14:creationId xmlns:p14="http://schemas.microsoft.com/office/powerpoint/2010/main" val="3767531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mt="25000"/>
          </a:blip>
          <a:tile tx="0" ty="0" sx="100000" sy="100000" flip="none" algn="tl"/>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7D743E-CB88-4822-87ED-CD0317879653}"/>
              </a:ext>
            </a:extLst>
          </p:cNvPr>
          <p:cNvSpPr>
            <a:spLocks noGrp="1"/>
          </p:cNvSpPr>
          <p:nvPr>
            <p:ph type="body" sz="quarter" idx="13"/>
          </p:nvPr>
        </p:nvSpPr>
        <p:spPr/>
        <p:txBody>
          <a:bodyPr/>
          <a:lstStyle/>
          <a:p>
            <a:r>
              <a:rPr lang="en-US" dirty="0"/>
              <a:t>Developing the Codebook</a:t>
            </a:r>
          </a:p>
        </p:txBody>
      </p:sp>
      <p:sp>
        <p:nvSpPr>
          <p:cNvPr id="3" name="Text Placeholder 2">
            <a:extLst>
              <a:ext uri="{FF2B5EF4-FFF2-40B4-BE49-F238E27FC236}">
                <a16:creationId xmlns:a16="http://schemas.microsoft.com/office/drawing/2014/main" id="{D903B77F-4B5D-44C1-9026-63AC515868A6}"/>
              </a:ext>
            </a:extLst>
          </p:cNvPr>
          <p:cNvSpPr>
            <a:spLocks noGrp="1"/>
          </p:cNvSpPr>
          <p:nvPr>
            <p:ph type="body" sz="quarter" idx="12"/>
          </p:nvPr>
        </p:nvSpPr>
        <p:spPr>
          <a:xfrm>
            <a:off x="340786" y="1029747"/>
            <a:ext cx="6799847" cy="3550566"/>
          </a:xfrm>
        </p:spPr>
        <p:txBody>
          <a:bodyPr/>
          <a:lstStyle/>
          <a:p>
            <a:pPr marL="457200" indent="-457200">
              <a:buFont typeface="+mj-lt"/>
              <a:buAutoNum type="arabicPeriod" startAt="5"/>
            </a:pPr>
            <a:r>
              <a:rPr lang="en-US" sz="2800" b="1" dirty="0">
                <a:solidFill>
                  <a:schemeClr val="bg1">
                    <a:lumMod val="50000"/>
                  </a:schemeClr>
                </a:solidFill>
              </a:rPr>
              <a:t>Compare themes to one another</a:t>
            </a:r>
          </a:p>
          <a:p>
            <a:pPr marL="457200" indent="-457200">
              <a:buFont typeface="+mj-lt"/>
              <a:buAutoNum type="arabicPeriod" startAt="5"/>
            </a:pPr>
            <a:r>
              <a:rPr lang="en-US" sz="2800" b="1" dirty="0">
                <a:solidFill>
                  <a:schemeClr val="bg1">
                    <a:lumMod val="50000"/>
                  </a:schemeClr>
                </a:solidFill>
              </a:rPr>
              <a:t>Organize themes into a hierarchy (preliminary codebook!)</a:t>
            </a:r>
          </a:p>
          <a:p>
            <a:pPr marL="457200" indent="-457200">
              <a:buFont typeface="+mj-lt"/>
              <a:buAutoNum type="arabicPeriod" startAt="5"/>
            </a:pPr>
            <a:r>
              <a:rPr lang="en-US" sz="2800" b="1" dirty="0"/>
              <a:t>Code a different sample using the preliminary hierarchy</a:t>
            </a:r>
          </a:p>
          <a:p>
            <a:pPr marL="457200" indent="-457200">
              <a:buFont typeface="+mj-lt"/>
              <a:buAutoNum type="arabicPeriod" startAt="5"/>
            </a:pPr>
            <a:r>
              <a:rPr lang="en-US" sz="2800" b="1" dirty="0">
                <a:solidFill>
                  <a:schemeClr val="bg1">
                    <a:lumMod val="50000"/>
                  </a:schemeClr>
                </a:solidFill>
              </a:rPr>
              <a:t>Revise!</a:t>
            </a:r>
          </a:p>
          <a:p>
            <a:endParaRPr lang="en-US" dirty="0"/>
          </a:p>
        </p:txBody>
      </p:sp>
    </p:spTree>
    <p:extLst>
      <p:ext uri="{BB962C8B-B14F-4D97-AF65-F5344CB8AC3E}">
        <p14:creationId xmlns:p14="http://schemas.microsoft.com/office/powerpoint/2010/main" val="985816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mt="25000"/>
          </a:blip>
          <a:tile tx="0" ty="0" sx="100000" sy="100000" flip="none" algn="tl"/>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7D743E-CB88-4822-87ED-CD0317879653}"/>
              </a:ext>
            </a:extLst>
          </p:cNvPr>
          <p:cNvSpPr>
            <a:spLocks noGrp="1"/>
          </p:cNvSpPr>
          <p:nvPr>
            <p:ph type="body" sz="quarter" idx="13"/>
          </p:nvPr>
        </p:nvSpPr>
        <p:spPr/>
        <p:txBody>
          <a:bodyPr/>
          <a:lstStyle/>
          <a:p>
            <a:r>
              <a:rPr lang="en-US" dirty="0"/>
              <a:t>Developing the Codebook</a:t>
            </a:r>
          </a:p>
        </p:txBody>
      </p:sp>
      <p:sp>
        <p:nvSpPr>
          <p:cNvPr id="3" name="Text Placeholder 2">
            <a:extLst>
              <a:ext uri="{FF2B5EF4-FFF2-40B4-BE49-F238E27FC236}">
                <a16:creationId xmlns:a16="http://schemas.microsoft.com/office/drawing/2014/main" id="{D903B77F-4B5D-44C1-9026-63AC515868A6}"/>
              </a:ext>
            </a:extLst>
          </p:cNvPr>
          <p:cNvSpPr>
            <a:spLocks noGrp="1"/>
          </p:cNvSpPr>
          <p:nvPr>
            <p:ph type="body" sz="quarter" idx="12"/>
          </p:nvPr>
        </p:nvSpPr>
        <p:spPr>
          <a:xfrm>
            <a:off x="340786" y="1029747"/>
            <a:ext cx="6799847" cy="3550566"/>
          </a:xfrm>
        </p:spPr>
        <p:txBody>
          <a:bodyPr/>
          <a:lstStyle/>
          <a:p>
            <a:pPr marL="457200" indent="-457200">
              <a:buFont typeface="+mj-lt"/>
              <a:buAutoNum type="arabicPeriod" startAt="5"/>
            </a:pPr>
            <a:r>
              <a:rPr lang="en-US" sz="2800" b="1" dirty="0">
                <a:solidFill>
                  <a:schemeClr val="bg1">
                    <a:lumMod val="50000"/>
                  </a:schemeClr>
                </a:solidFill>
              </a:rPr>
              <a:t>Compare themes to one another</a:t>
            </a:r>
          </a:p>
          <a:p>
            <a:pPr marL="457200" indent="-457200">
              <a:buFont typeface="+mj-lt"/>
              <a:buAutoNum type="arabicPeriod" startAt="5"/>
            </a:pPr>
            <a:r>
              <a:rPr lang="en-US" sz="2800" b="1" dirty="0">
                <a:solidFill>
                  <a:schemeClr val="bg1">
                    <a:lumMod val="50000"/>
                  </a:schemeClr>
                </a:solidFill>
              </a:rPr>
              <a:t>Organize themes into a hierarchy (preliminary codebook!)</a:t>
            </a:r>
          </a:p>
          <a:p>
            <a:pPr marL="457200" indent="-457200">
              <a:buFont typeface="+mj-lt"/>
              <a:buAutoNum type="arabicPeriod" startAt="5"/>
            </a:pPr>
            <a:r>
              <a:rPr lang="en-US" sz="2800" b="1" dirty="0">
                <a:solidFill>
                  <a:schemeClr val="bg1">
                    <a:lumMod val="50000"/>
                  </a:schemeClr>
                </a:solidFill>
              </a:rPr>
              <a:t>Code a different sample using the preliminary hierarchy</a:t>
            </a:r>
          </a:p>
          <a:p>
            <a:pPr marL="457200" indent="-457200">
              <a:buFont typeface="+mj-lt"/>
              <a:buAutoNum type="arabicPeriod" startAt="5"/>
            </a:pPr>
            <a:r>
              <a:rPr lang="en-US" sz="2800" b="1" dirty="0"/>
              <a:t>Revise!</a:t>
            </a:r>
          </a:p>
          <a:p>
            <a:endParaRPr lang="en-US" dirty="0"/>
          </a:p>
        </p:txBody>
      </p:sp>
    </p:spTree>
    <p:extLst>
      <p:ext uri="{BB962C8B-B14F-4D97-AF65-F5344CB8AC3E}">
        <p14:creationId xmlns:p14="http://schemas.microsoft.com/office/powerpoint/2010/main" val="1196435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B30D7D-8F05-465B-B2C5-8F496948C512}"/>
              </a:ext>
            </a:extLst>
          </p:cNvPr>
          <p:cNvSpPr>
            <a:spLocks noGrp="1"/>
          </p:cNvSpPr>
          <p:nvPr>
            <p:ph type="body" sz="quarter" idx="10"/>
          </p:nvPr>
        </p:nvSpPr>
        <p:spPr/>
        <p:txBody>
          <a:bodyPr/>
          <a:lstStyle/>
          <a:p>
            <a:r>
              <a:rPr lang="en-US" dirty="0"/>
              <a:t>Activity</a:t>
            </a:r>
          </a:p>
        </p:txBody>
      </p:sp>
      <p:sp>
        <p:nvSpPr>
          <p:cNvPr id="3" name="Text Placeholder 2">
            <a:extLst>
              <a:ext uri="{FF2B5EF4-FFF2-40B4-BE49-F238E27FC236}">
                <a16:creationId xmlns:a16="http://schemas.microsoft.com/office/drawing/2014/main" id="{0B92A6D9-6D99-4487-A161-D0EAF3274EE1}"/>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DF41A414-61E6-4D80-9E48-A781B9512BB1}"/>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500775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DDC096-663A-4CB3-9247-30F72987F66D}"/>
              </a:ext>
            </a:extLst>
          </p:cNvPr>
          <p:cNvSpPr>
            <a:spLocks noGrp="1"/>
          </p:cNvSpPr>
          <p:nvPr>
            <p:ph type="body" sz="quarter" idx="12"/>
          </p:nvPr>
        </p:nvSpPr>
        <p:spPr>
          <a:xfrm>
            <a:off x="1291045" y="1029747"/>
            <a:ext cx="6561909" cy="1844082"/>
          </a:xfrm>
        </p:spPr>
        <p:txBody>
          <a:bodyPr/>
          <a:lstStyle/>
          <a:p>
            <a:pPr marL="0" indent="0">
              <a:buNone/>
            </a:pPr>
            <a:r>
              <a:rPr lang="en-US" sz="3600" b="1" dirty="0">
                <a:solidFill>
                  <a:schemeClr val="bg1"/>
                </a:solidFill>
              </a:rPr>
              <a:t>“The goal of coding is ultimately data reduction…”</a:t>
            </a:r>
          </a:p>
          <a:p>
            <a:pPr marL="0" indent="0" algn="r">
              <a:buNone/>
            </a:pPr>
            <a:endParaRPr lang="en-US" sz="1600" b="1" dirty="0">
              <a:solidFill>
                <a:schemeClr val="bg1"/>
              </a:solidFill>
            </a:endParaRPr>
          </a:p>
          <a:p>
            <a:pPr marL="0" indent="0" algn="r">
              <a:buNone/>
            </a:pPr>
            <a:r>
              <a:rPr lang="en-US" sz="1600" b="1" dirty="0">
                <a:solidFill>
                  <a:schemeClr val="bg1"/>
                </a:solidFill>
              </a:rPr>
              <a:t>(Connaway &amp; Radford, 2017, p. 299)</a:t>
            </a:r>
          </a:p>
        </p:txBody>
      </p:sp>
      <p:sp>
        <p:nvSpPr>
          <p:cNvPr id="2" name="Rectangle 1">
            <a:extLst>
              <a:ext uri="{FF2B5EF4-FFF2-40B4-BE49-F238E27FC236}">
                <a16:creationId xmlns:a16="http://schemas.microsoft.com/office/drawing/2014/main" id="{95BD22D4-3B5B-4359-84BD-6BFB39F66978}"/>
              </a:ext>
            </a:extLst>
          </p:cNvPr>
          <p:cNvSpPr/>
          <p:nvPr/>
        </p:nvSpPr>
        <p:spPr>
          <a:xfrm>
            <a:off x="0" y="4199778"/>
            <a:ext cx="5034455" cy="430887"/>
          </a:xfrm>
          <a:prstGeom prst="rect">
            <a:avLst/>
          </a:prstGeom>
        </p:spPr>
        <p:txBody>
          <a:bodyPr wrap="square">
            <a:spAutoFit/>
          </a:bodyPr>
          <a:lstStyle/>
          <a:p>
            <a:r>
              <a:rPr lang="en-US" sz="1100" b="1" dirty="0">
                <a:solidFill>
                  <a:schemeClr val="bg1"/>
                </a:solidFill>
              </a:rPr>
              <a:t>Connaway, L. S., &amp; Radford, M. L. (2017). </a:t>
            </a:r>
            <a:r>
              <a:rPr lang="en-US" sz="1100" b="1" i="1" dirty="0">
                <a:solidFill>
                  <a:schemeClr val="bg1"/>
                </a:solidFill>
              </a:rPr>
              <a:t>Research methods in library and information science</a:t>
            </a:r>
            <a:r>
              <a:rPr lang="en-US" sz="1100" b="1" dirty="0">
                <a:solidFill>
                  <a:schemeClr val="bg1"/>
                </a:solidFill>
              </a:rPr>
              <a:t> (6</a:t>
            </a:r>
            <a:r>
              <a:rPr lang="en-US" sz="1100" b="1" baseline="30000" dirty="0">
                <a:solidFill>
                  <a:schemeClr val="bg1"/>
                </a:solidFill>
              </a:rPr>
              <a:t>th</a:t>
            </a:r>
            <a:r>
              <a:rPr lang="en-US" sz="1100" b="1" dirty="0">
                <a:solidFill>
                  <a:schemeClr val="bg1"/>
                </a:solidFill>
              </a:rPr>
              <a:t> ed.). Santa Barbara, CA: Libraries Unlimited.</a:t>
            </a:r>
          </a:p>
        </p:txBody>
      </p:sp>
    </p:spTree>
    <p:extLst>
      <p:ext uri="{BB962C8B-B14F-4D97-AF65-F5344CB8AC3E}">
        <p14:creationId xmlns:p14="http://schemas.microsoft.com/office/powerpoint/2010/main" val="2910821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5EC310-E231-48FA-BEA4-4D9E17685C29}"/>
              </a:ext>
            </a:extLst>
          </p:cNvPr>
          <p:cNvSpPr>
            <a:spLocks noGrp="1"/>
          </p:cNvSpPr>
          <p:nvPr>
            <p:ph type="body" sz="quarter" idx="12"/>
          </p:nvPr>
        </p:nvSpPr>
        <p:spPr>
          <a:xfrm>
            <a:off x="352426" y="703927"/>
            <a:ext cx="8439148" cy="3356378"/>
          </a:xfrm>
        </p:spPr>
        <p:txBody>
          <a:bodyPr/>
          <a:lstStyle/>
          <a:p>
            <a:pPr marL="457200" indent="-457200">
              <a:buFont typeface="+mj-lt"/>
              <a:buAutoNum type="arabicPeriod"/>
            </a:pPr>
            <a:r>
              <a:rPr lang="en-US" b="1" dirty="0">
                <a:solidFill>
                  <a:schemeClr val="tx2">
                    <a:lumMod val="75000"/>
                  </a:schemeClr>
                </a:solidFill>
              </a:rPr>
              <a:t>Read through G11 and identify themes. (10 minutes)</a:t>
            </a:r>
          </a:p>
          <a:p>
            <a:pPr marL="457200" indent="-457200">
              <a:buFont typeface="+mj-lt"/>
              <a:buAutoNum type="arabicPeriod"/>
            </a:pPr>
            <a:endParaRPr lang="en-US" b="1" dirty="0">
              <a:solidFill>
                <a:schemeClr val="tx2">
                  <a:lumMod val="75000"/>
                </a:schemeClr>
              </a:solidFill>
            </a:endParaRPr>
          </a:p>
          <a:p>
            <a:pPr marL="457200" indent="-457200">
              <a:buFont typeface="+mj-lt"/>
              <a:buAutoNum type="arabicPeriod"/>
            </a:pPr>
            <a:r>
              <a:rPr lang="en-US" b="1" dirty="0">
                <a:solidFill>
                  <a:schemeClr val="tx2">
                    <a:lumMod val="75000"/>
                  </a:schemeClr>
                </a:solidFill>
              </a:rPr>
              <a:t>Find a group and compare.</a:t>
            </a:r>
          </a:p>
          <a:p>
            <a:pPr lvl="1">
              <a:buFont typeface="Arial" panose="020B0604020202020204" pitchFamily="34" charset="0"/>
              <a:buChar char="•"/>
            </a:pPr>
            <a:r>
              <a:rPr lang="en-US" sz="2400" b="1" dirty="0">
                <a:solidFill>
                  <a:schemeClr val="tx2">
                    <a:lumMod val="75000"/>
                  </a:schemeClr>
                </a:solidFill>
              </a:rPr>
              <a:t>Do some themes seem more important than others?</a:t>
            </a:r>
          </a:p>
          <a:p>
            <a:pPr lvl="1">
              <a:buFont typeface="Arial" panose="020B0604020202020204" pitchFamily="34" charset="0"/>
              <a:buChar char="•"/>
            </a:pPr>
            <a:r>
              <a:rPr lang="en-US" sz="2400" b="1" dirty="0">
                <a:solidFill>
                  <a:schemeClr val="tx2">
                    <a:lumMod val="75000"/>
                  </a:schemeClr>
                </a:solidFill>
              </a:rPr>
              <a:t>Do some themes represent similar concepts?</a:t>
            </a:r>
          </a:p>
          <a:p>
            <a:pPr lvl="1">
              <a:buFont typeface="Arial" panose="020B0604020202020204" pitchFamily="34" charset="0"/>
              <a:buChar char="•"/>
            </a:pPr>
            <a:r>
              <a:rPr lang="en-US" sz="2400" b="1" dirty="0">
                <a:solidFill>
                  <a:schemeClr val="tx2">
                    <a:lumMod val="75000"/>
                  </a:schemeClr>
                </a:solidFill>
              </a:rPr>
              <a:t>Do some themes have logical relationships with other themes?</a:t>
            </a:r>
            <a:endParaRPr lang="en-US" dirty="0">
              <a:solidFill>
                <a:schemeClr val="tx2">
                  <a:lumMod val="75000"/>
                </a:schemeClr>
              </a:solidFill>
            </a:endParaRPr>
          </a:p>
        </p:txBody>
      </p:sp>
    </p:spTree>
    <p:extLst>
      <p:ext uri="{BB962C8B-B14F-4D97-AF65-F5344CB8AC3E}">
        <p14:creationId xmlns:p14="http://schemas.microsoft.com/office/powerpoint/2010/main" val="3465300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AFBF7E-F866-41E1-90BF-8C7B7941D1F6}"/>
              </a:ext>
            </a:extLst>
          </p:cNvPr>
          <p:cNvSpPr>
            <a:spLocks noGrp="1"/>
          </p:cNvSpPr>
          <p:nvPr>
            <p:ph type="body" sz="quarter" idx="10"/>
          </p:nvPr>
        </p:nvSpPr>
        <p:spPr/>
        <p:txBody>
          <a:bodyPr/>
          <a:lstStyle/>
          <a:p>
            <a:r>
              <a:rPr lang="en-US" dirty="0"/>
              <a:t>Additional considerations</a:t>
            </a:r>
          </a:p>
        </p:txBody>
      </p:sp>
      <p:sp>
        <p:nvSpPr>
          <p:cNvPr id="3" name="Text Placeholder 2">
            <a:extLst>
              <a:ext uri="{FF2B5EF4-FFF2-40B4-BE49-F238E27FC236}">
                <a16:creationId xmlns:a16="http://schemas.microsoft.com/office/drawing/2014/main" id="{FB1F9DF9-34B4-4798-87D9-B8697D7FF2EE}"/>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22B49B8A-5114-42DE-AA4D-8B493ACC684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770465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tile tx="0" ty="0" sx="50000" sy="50000" flip="none" algn="tl"/>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839813-9BF9-4801-B02E-6A367EB67C9A}"/>
              </a:ext>
            </a:extLst>
          </p:cNvPr>
          <p:cNvSpPr>
            <a:spLocks noGrp="1"/>
          </p:cNvSpPr>
          <p:nvPr>
            <p:ph type="body" sz="quarter" idx="13"/>
          </p:nvPr>
        </p:nvSpPr>
        <p:spPr/>
        <p:txBody>
          <a:bodyPr/>
          <a:lstStyle/>
          <a:p>
            <a:r>
              <a:rPr lang="en-US" dirty="0"/>
              <a:t>Unit of Analysis</a:t>
            </a:r>
          </a:p>
        </p:txBody>
      </p:sp>
      <p:sp>
        <p:nvSpPr>
          <p:cNvPr id="3" name="Text Placeholder 2">
            <a:extLst>
              <a:ext uri="{FF2B5EF4-FFF2-40B4-BE49-F238E27FC236}">
                <a16:creationId xmlns:a16="http://schemas.microsoft.com/office/drawing/2014/main" id="{5D44058C-1436-494E-AD0B-40082319D79A}"/>
              </a:ext>
            </a:extLst>
          </p:cNvPr>
          <p:cNvSpPr>
            <a:spLocks noGrp="1"/>
          </p:cNvSpPr>
          <p:nvPr>
            <p:ph type="body" sz="quarter" idx="12"/>
          </p:nvPr>
        </p:nvSpPr>
        <p:spPr/>
        <p:txBody>
          <a:bodyPr/>
          <a:lstStyle/>
          <a:p>
            <a:r>
              <a:rPr lang="en-US" sz="2800" b="1" dirty="0"/>
              <a:t>Turn of conversation</a:t>
            </a:r>
          </a:p>
          <a:p>
            <a:r>
              <a:rPr lang="en-US" sz="2800" b="1" dirty="0"/>
              <a:t>Word</a:t>
            </a:r>
          </a:p>
          <a:p>
            <a:r>
              <a:rPr lang="en-US" sz="2800" b="1" dirty="0"/>
              <a:t>Line</a:t>
            </a:r>
          </a:p>
          <a:p>
            <a:r>
              <a:rPr lang="en-US" sz="2800" b="1" dirty="0"/>
              <a:t>Segment</a:t>
            </a:r>
          </a:p>
          <a:p>
            <a:r>
              <a:rPr lang="en-US" sz="2800" b="1" dirty="0"/>
              <a:t>Incident</a:t>
            </a:r>
          </a:p>
        </p:txBody>
      </p:sp>
    </p:spTree>
    <p:extLst>
      <p:ext uri="{BB962C8B-B14F-4D97-AF65-F5344CB8AC3E}">
        <p14:creationId xmlns:p14="http://schemas.microsoft.com/office/powerpoint/2010/main" val="2602638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tile tx="0" ty="0" sx="50000" sy="50000" flip="none" algn="tl"/>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97E14E-D1E7-4A43-8171-7A2EDF0BD2B9}"/>
              </a:ext>
            </a:extLst>
          </p:cNvPr>
          <p:cNvSpPr>
            <a:spLocks noGrp="1"/>
          </p:cNvSpPr>
          <p:nvPr>
            <p:ph type="body" sz="quarter" idx="13"/>
          </p:nvPr>
        </p:nvSpPr>
        <p:spPr/>
        <p:txBody>
          <a:bodyPr/>
          <a:lstStyle/>
          <a:p>
            <a:r>
              <a:rPr lang="en-US" dirty="0"/>
              <a:t>Application of Codes</a:t>
            </a:r>
          </a:p>
        </p:txBody>
      </p:sp>
      <p:sp>
        <p:nvSpPr>
          <p:cNvPr id="4" name="Arrow: Left-Right 3">
            <a:extLst>
              <a:ext uri="{FF2B5EF4-FFF2-40B4-BE49-F238E27FC236}">
                <a16:creationId xmlns:a16="http://schemas.microsoft.com/office/drawing/2014/main" id="{D804198A-E6F6-488F-9056-0FBCAA78FC1B}"/>
              </a:ext>
            </a:extLst>
          </p:cNvPr>
          <p:cNvSpPr/>
          <p:nvPr/>
        </p:nvSpPr>
        <p:spPr>
          <a:xfrm>
            <a:off x="425302" y="1488558"/>
            <a:ext cx="8354632" cy="1775637"/>
          </a:xfrm>
          <a:prstGeom prst="leftRightArrow">
            <a:avLst/>
          </a:prstGeom>
          <a:gradFill flip="none" rotWithShape="1">
            <a:gsLst>
              <a:gs pos="52000">
                <a:srgbClr val="92D050"/>
              </a:gs>
              <a:gs pos="41000">
                <a:srgbClr val="92D050"/>
              </a:gs>
              <a:gs pos="63000">
                <a:srgbClr val="92D050"/>
              </a:gs>
              <a:gs pos="12000">
                <a:srgbClr val="FFFF00"/>
              </a:gs>
              <a:gs pos="0">
                <a:srgbClr val="FFFF00"/>
              </a:gs>
              <a:gs pos="90000">
                <a:srgbClr val="00B0F0"/>
              </a:gs>
              <a:gs pos="100000">
                <a:srgbClr val="00B0F0"/>
              </a:gs>
            </a:gsLst>
            <a:lin ang="0" scaled="1"/>
            <a:tileRect/>
          </a:gradFill>
          <a:ln>
            <a:solidFill>
              <a:srgbClr val="5E626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149D8A4-6F3F-473F-BF34-634F51C80605}"/>
              </a:ext>
            </a:extLst>
          </p:cNvPr>
          <p:cNvSpPr txBox="1"/>
          <p:nvPr/>
        </p:nvSpPr>
        <p:spPr>
          <a:xfrm>
            <a:off x="797442" y="2137144"/>
            <a:ext cx="1382232" cy="461665"/>
          </a:xfrm>
          <a:prstGeom prst="rect">
            <a:avLst/>
          </a:prstGeom>
          <a:noFill/>
        </p:spPr>
        <p:txBody>
          <a:bodyPr wrap="square" rtlCol="0">
            <a:spAutoFit/>
          </a:bodyPr>
          <a:lstStyle/>
          <a:p>
            <a:r>
              <a:rPr lang="en-US" sz="2400" b="1" dirty="0"/>
              <a:t>Literal</a:t>
            </a:r>
          </a:p>
        </p:txBody>
      </p:sp>
      <p:sp>
        <p:nvSpPr>
          <p:cNvPr id="6" name="TextBox 5">
            <a:extLst>
              <a:ext uri="{FF2B5EF4-FFF2-40B4-BE49-F238E27FC236}">
                <a16:creationId xmlns:a16="http://schemas.microsoft.com/office/drawing/2014/main" id="{C1EEA6A7-6EF3-4FE1-90D4-147EA9639664}"/>
              </a:ext>
            </a:extLst>
          </p:cNvPr>
          <p:cNvSpPr txBox="1"/>
          <p:nvPr/>
        </p:nvSpPr>
        <p:spPr>
          <a:xfrm>
            <a:off x="7038753" y="2110085"/>
            <a:ext cx="1382232" cy="461665"/>
          </a:xfrm>
          <a:prstGeom prst="rect">
            <a:avLst/>
          </a:prstGeom>
          <a:noFill/>
        </p:spPr>
        <p:txBody>
          <a:bodyPr wrap="square" rtlCol="0">
            <a:spAutoFit/>
          </a:bodyPr>
          <a:lstStyle/>
          <a:p>
            <a:r>
              <a:rPr lang="en-US" sz="2400" b="1" dirty="0"/>
              <a:t>Implied</a:t>
            </a:r>
          </a:p>
        </p:txBody>
      </p:sp>
      <p:sp>
        <p:nvSpPr>
          <p:cNvPr id="7" name="TextBox 6">
            <a:extLst>
              <a:ext uri="{FF2B5EF4-FFF2-40B4-BE49-F238E27FC236}">
                <a16:creationId xmlns:a16="http://schemas.microsoft.com/office/drawing/2014/main" id="{1CFFD8C8-E67B-4AA7-81D4-A925DD5C1482}"/>
              </a:ext>
            </a:extLst>
          </p:cNvPr>
          <p:cNvSpPr txBox="1"/>
          <p:nvPr/>
        </p:nvSpPr>
        <p:spPr>
          <a:xfrm>
            <a:off x="3805952" y="2145543"/>
            <a:ext cx="1532096" cy="461665"/>
          </a:xfrm>
          <a:prstGeom prst="rect">
            <a:avLst/>
          </a:prstGeom>
          <a:noFill/>
        </p:spPr>
        <p:txBody>
          <a:bodyPr wrap="square" rtlCol="0">
            <a:spAutoFit/>
          </a:bodyPr>
          <a:lstStyle/>
          <a:p>
            <a:r>
              <a:rPr lang="en-US" sz="2400" b="1" dirty="0"/>
              <a:t>Thematic</a:t>
            </a:r>
          </a:p>
        </p:txBody>
      </p:sp>
    </p:spTree>
    <p:extLst>
      <p:ext uri="{BB962C8B-B14F-4D97-AF65-F5344CB8AC3E}">
        <p14:creationId xmlns:p14="http://schemas.microsoft.com/office/powerpoint/2010/main" val="3928382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tile tx="0" ty="0" sx="50000" sy="50000" flip="none" algn="tl"/>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693C96-C457-4CA8-B135-8F2962E3FB15}"/>
              </a:ext>
            </a:extLst>
          </p:cNvPr>
          <p:cNvSpPr>
            <a:spLocks noGrp="1"/>
          </p:cNvSpPr>
          <p:nvPr>
            <p:ph type="body" sz="quarter" idx="13"/>
          </p:nvPr>
        </p:nvSpPr>
        <p:spPr/>
        <p:txBody>
          <a:bodyPr/>
          <a:lstStyle/>
          <a:p>
            <a:r>
              <a:rPr lang="en-US" dirty="0"/>
              <a:t>Coding Tools</a:t>
            </a:r>
          </a:p>
        </p:txBody>
      </p:sp>
      <p:sp>
        <p:nvSpPr>
          <p:cNvPr id="3" name="Text Placeholder 2">
            <a:extLst>
              <a:ext uri="{FF2B5EF4-FFF2-40B4-BE49-F238E27FC236}">
                <a16:creationId xmlns:a16="http://schemas.microsoft.com/office/drawing/2014/main" id="{FAE4C632-FDB8-4507-9AAE-478D4D9A4D3B}"/>
              </a:ext>
            </a:extLst>
          </p:cNvPr>
          <p:cNvSpPr>
            <a:spLocks noGrp="1"/>
          </p:cNvSpPr>
          <p:nvPr>
            <p:ph type="body" sz="quarter" idx="12"/>
          </p:nvPr>
        </p:nvSpPr>
        <p:spPr/>
        <p:txBody>
          <a:bodyPr/>
          <a:lstStyle/>
          <a:p>
            <a:pPr>
              <a:buFont typeface="Arial" panose="020B0604020202020204" pitchFamily="34" charset="0"/>
              <a:buChar char="•"/>
            </a:pPr>
            <a:r>
              <a:rPr lang="en-US" sz="2800" b="1" dirty="0"/>
              <a:t>Specialty software</a:t>
            </a:r>
          </a:p>
          <a:p>
            <a:pPr lvl="1">
              <a:buFont typeface="Arial" panose="020B0604020202020204" pitchFamily="34" charset="0"/>
              <a:buChar char="•"/>
            </a:pPr>
            <a:r>
              <a:rPr lang="en-US" sz="2800" b="1" dirty="0"/>
              <a:t>NVivo</a:t>
            </a:r>
          </a:p>
          <a:p>
            <a:pPr lvl="1">
              <a:buFont typeface="Arial" panose="020B0604020202020204" pitchFamily="34" charset="0"/>
              <a:buChar char="•"/>
            </a:pPr>
            <a:r>
              <a:rPr lang="en-US" sz="2800" b="1" dirty="0"/>
              <a:t>Qualtrics</a:t>
            </a:r>
          </a:p>
          <a:p>
            <a:pPr>
              <a:buFont typeface="Arial" panose="020B0604020202020204" pitchFamily="34" charset="0"/>
              <a:buChar char="•"/>
            </a:pPr>
            <a:r>
              <a:rPr lang="en-US" sz="2800" b="1" dirty="0"/>
              <a:t>Spreadsheet software</a:t>
            </a:r>
          </a:p>
          <a:p>
            <a:pPr>
              <a:buFont typeface="Arial" panose="020B0604020202020204" pitchFamily="34" charset="0"/>
              <a:buChar char="•"/>
            </a:pPr>
            <a:r>
              <a:rPr lang="en-US" sz="2800" b="1" dirty="0"/>
              <a:t>Survey software</a:t>
            </a:r>
          </a:p>
          <a:p>
            <a:pPr>
              <a:buFont typeface="Arial" panose="020B0604020202020204" pitchFamily="34" charset="0"/>
              <a:buChar char="•"/>
            </a:pPr>
            <a:r>
              <a:rPr lang="en-US" sz="2800" b="1" dirty="0"/>
              <a:t>No software!</a:t>
            </a:r>
          </a:p>
        </p:txBody>
      </p:sp>
    </p:spTree>
    <p:extLst>
      <p:ext uri="{BB962C8B-B14F-4D97-AF65-F5344CB8AC3E}">
        <p14:creationId xmlns:p14="http://schemas.microsoft.com/office/powerpoint/2010/main" val="1161608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Questions?</a:t>
            </a:r>
          </a:p>
        </p:txBody>
      </p:sp>
      <p:sp>
        <p:nvSpPr>
          <p:cNvPr id="3" name="Text Placeholder 2"/>
          <p:cNvSpPr>
            <a:spLocks noGrp="1"/>
          </p:cNvSpPr>
          <p:nvPr>
            <p:ph type="body" sz="quarter" idx="11"/>
          </p:nvPr>
        </p:nvSpPr>
        <p:spPr>
          <a:xfrm>
            <a:off x="240615" y="990753"/>
            <a:ext cx="3887788" cy="613603"/>
          </a:xfrm>
        </p:spPr>
        <p:txBody>
          <a:bodyPr>
            <a:normAutofit fontScale="92500" lnSpcReduction="10000"/>
          </a:bodyPr>
          <a:lstStyle/>
          <a:p>
            <a:r>
              <a:rPr lang="en-US" dirty="0"/>
              <a:t>Brittany Brannon</a:t>
            </a:r>
          </a:p>
          <a:p>
            <a:r>
              <a:rPr lang="en-US" dirty="0"/>
              <a:t>brannonb@oclc.org</a:t>
            </a:r>
          </a:p>
        </p:txBody>
      </p:sp>
    </p:spTree>
    <p:extLst>
      <p:ext uri="{BB962C8B-B14F-4D97-AF65-F5344CB8AC3E}">
        <p14:creationId xmlns:p14="http://schemas.microsoft.com/office/powerpoint/2010/main" val="644125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07292F-33C0-4919-B8D2-2E2B333F1B25}"/>
              </a:ext>
            </a:extLst>
          </p:cNvPr>
          <p:cNvSpPr>
            <a:spLocks noGrp="1"/>
          </p:cNvSpPr>
          <p:nvPr>
            <p:ph type="body" sz="quarter" idx="13"/>
          </p:nvPr>
        </p:nvSpPr>
        <p:spPr>
          <a:xfrm>
            <a:off x="216291" y="86808"/>
            <a:ext cx="8439148" cy="686442"/>
          </a:xfrm>
        </p:spPr>
        <p:txBody>
          <a:bodyPr/>
          <a:lstStyle/>
          <a:p>
            <a:r>
              <a:rPr lang="en-US" dirty="0"/>
              <a:t>Codebook</a:t>
            </a:r>
          </a:p>
        </p:txBody>
      </p:sp>
      <p:sp>
        <p:nvSpPr>
          <p:cNvPr id="3" name="Text Placeholder 2">
            <a:extLst>
              <a:ext uri="{FF2B5EF4-FFF2-40B4-BE49-F238E27FC236}">
                <a16:creationId xmlns:a16="http://schemas.microsoft.com/office/drawing/2014/main" id="{E8A24504-8872-44EC-BF30-B5CA0D31D398}"/>
              </a:ext>
            </a:extLst>
          </p:cNvPr>
          <p:cNvSpPr>
            <a:spLocks noGrp="1"/>
          </p:cNvSpPr>
          <p:nvPr>
            <p:ph type="body" sz="quarter" idx="12"/>
          </p:nvPr>
        </p:nvSpPr>
        <p:spPr>
          <a:xfrm>
            <a:off x="204651" y="692246"/>
            <a:ext cx="4231214" cy="4003808"/>
          </a:xfrm>
        </p:spPr>
        <p:txBody>
          <a:bodyPr/>
          <a:lstStyle/>
          <a:p>
            <a:pPr>
              <a:buFont typeface="+mj-lt"/>
              <a:buAutoNum type="arabicPeriod"/>
            </a:pPr>
            <a:r>
              <a:rPr lang="en-US" sz="1800" dirty="0"/>
              <a:t>Name</a:t>
            </a:r>
          </a:p>
          <a:p>
            <a:pPr marL="800100" lvl="1" indent="-342900">
              <a:buFont typeface="+mj-lt"/>
              <a:buAutoNum type="alphaLcPeriod"/>
            </a:pPr>
            <a:r>
              <a:rPr lang="en-US" sz="1800" dirty="0"/>
              <a:t>Scientific name</a:t>
            </a:r>
          </a:p>
          <a:p>
            <a:pPr marL="800100" lvl="1" indent="-342900">
              <a:buFont typeface="+mj-lt"/>
              <a:buAutoNum type="alphaLcPeriod"/>
            </a:pPr>
            <a:r>
              <a:rPr lang="en-US" sz="1800" dirty="0"/>
              <a:t>Common name</a:t>
            </a:r>
          </a:p>
          <a:p>
            <a:pPr>
              <a:buFont typeface="+mj-lt"/>
              <a:buAutoNum type="arabicPeriod"/>
            </a:pPr>
            <a:r>
              <a:rPr lang="en-US" sz="1800" dirty="0"/>
              <a:t>Native location</a:t>
            </a:r>
          </a:p>
          <a:p>
            <a:pPr marL="800100" lvl="1" indent="-342900">
              <a:buFont typeface="+mj-lt"/>
              <a:buAutoNum type="alphaLcPeriod"/>
            </a:pPr>
            <a:r>
              <a:rPr lang="en-US" sz="1800" dirty="0"/>
              <a:t>North America</a:t>
            </a:r>
          </a:p>
          <a:p>
            <a:pPr marL="800100" lvl="1" indent="-342900">
              <a:buFont typeface="+mj-lt"/>
              <a:buAutoNum type="alphaLcPeriod"/>
            </a:pPr>
            <a:r>
              <a:rPr lang="en-US" sz="1800" dirty="0"/>
              <a:t>South America</a:t>
            </a:r>
          </a:p>
          <a:p>
            <a:pPr marL="800100" lvl="1" indent="-342900">
              <a:buFont typeface="+mj-lt"/>
              <a:buAutoNum type="alphaLcPeriod"/>
            </a:pPr>
            <a:r>
              <a:rPr lang="en-US" sz="1800" dirty="0"/>
              <a:t>Europe</a:t>
            </a:r>
          </a:p>
          <a:p>
            <a:pPr marL="800100" lvl="1" indent="-342900">
              <a:buFont typeface="+mj-lt"/>
              <a:buAutoNum type="alphaLcPeriod"/>
            </a:pPr>
            <a:r>
              <a:rPr lang="en-US" sz="1800" dirty="0"/>
              <a:t>Asia</a:t>
            </a:r>
          </a:p>
          <a:p>
            <a:pPr marL="800100" lvl="1" indent="-342900">
              <a:buFont typeface="+mj-lt"/>
              <a:buAutoNum type="alphaLcPeriod"/>
            </a:pPr>
            <a:r>
              <a:rPr lang="en-US" sz="1800" dirty="0"/>
              <a:t>Australia</a:t>
            </a:r>
          </a:p>
          <a:p>
            <a:pPr marL="800100" lvl="1" indent="-342900">
              <a:buFont typeface="+mj-lt"/>
              <a:buAutoNum type="alphaLcPeriod"/>
            </a:pPr>
            <a:r>
              <a:rPr lang="en-US" sz="1800" dirty="0"/>
              <a:t>Africa</a:t>
            </a:r>
          </a:p>
          <a:p>
            <a:pPr marL="800100" lvl="1" indent="-342900">
              <a:buFont typeface="+mj-lt"/>
              <a:buAutoNum type="alphaLcPeriod"/>
            </a:pPr>
            <a:r>
              <a:rPr lang="en-US" sz="1800" dirty="0"/>
              <a:t>Antarctica</a:t>
            </a:r>
          </a:p>
          <a:p>
            <a:endParaRPr lang="en-US" sz="2200" dirty="0"/>
          </a:p>
        </p:txBody>
      </p:sp>
      <p:sp>
        <p:nvSpPr>
          <p:cNvPr id="4" name="Text Placeholder 2">
            <a:extLst>
              <a:ext uri="{FF2B5EF4-FFF2-40B4-BE49-F238E27FC236}">
                <a16:creationId xmlns:a16="http://schemas.microsoft.com/office/drawing/2014/main" id="{115B7C55-C017-40B1-9F44-39FDFEC01B67}"/>
              </a:ext>
            </a:extLst>
          </p:cNvPr>
          <p:cNvSpPr txBox="1">
            <a:spLocks/>
          </p:cNvSpPr>
          <p:nvPr/>
        </p:nvSpPr>
        <p:spPr>
          <a:xfrm>
            <a:off x="4708135" y="569846"/>
            <a:ext cx="4231214" cy="4003808"/>
          </a:xfrm>
          <a:prstGeom prst="rect">
            <a:avLst/>
          </a:prstGeom>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pPr>
              <a:buFont typeface="+mj-lt"/>
              <a:buAutoNum type="arabicPeriod" startAt="3"/>
            </a:pPr>
            <a:r>
              <a:rPr lang="en-US" sz="1800" dirty="0"/>
              <a:t>Habitat</a:t>
            </a:r>
          </a:p>
          <a:p>
            <a:pPr marL="800100" lvl="1" indent="-342900">
              <a:buFont typeface="+mj-lt"/>
              <a:buAutoNum type="alphaLcPeriod"/>
            </a:pPr>
            <a:r>
              <a:rPr lang="en-US" sz="1800" dirty="0"/>
              <a:t>Trees and/or wood</a:t>
            </a:r>
          </a:p>
          <a:p>
            <a:pPr marL="800100" lvl="1" indent="-342900">
              <a:buFont typeface="+mj-lt"/>
              <a:buAutoNum type="alphaLcPeriod"/>
            </a:pPr>
            <a:r>
              <a:rPr lang="en-US" sz="1800" dirty="0"/>
              <a:t>Grasses and/or straw</a:t>
            </a:r>
          </a:p>
          <a:p>
            <a:pPr>
              <a:buFont typeface="+mj-lt"/>
              <a:buAutoNum type="arabicPeriod" startAt="3"/>
            </a:pPr>
            <a:r>
              <a:rPr lang="en-US" sz="1800" dirty="0"/>
              <a:t>Growth</a:t>
            </a:r>
          </a:p>
          <a:p>
            <a:pPr marL="800100" lvl="1" indent="-342900">
              <a:buFont typeface="+mj-lt"/>
              <a:buAutoNum type="alphaLcPeriod"/>
            </a:pPr>
            <a:r>
              <a:rPr lang="en-US" sz="1800" dirty="0"/>
              <a:t>Wild</a:t>
            </a:r>
          </a:p>
          <a:p>
            <a:pPr marL="800100" lvl="1" indent="-342900">
              <a:buFont typeface="+mj-lt"/>
              <a:buAutoNum type="alphaLcPeriod"/>
            </a:pPr>
            <a:r>
              <a:rPr lang="en-US" sz="1800" dirty="0"/>
              <a:t>Cultivated</a:t>
            </a:r>
          </a:p>
          <a:p>
            <a:pPr>
              <a:buFont typeface="+mj-lt"/>
              <a:buAutoNum type="arabicPeriod" startAt="3"/>
            </a:pPr>
            <a:r>
              <a:rPr lang="en-US" sz="1800" dirty="0"/>
              <a:t>Human use</a:t>
            </a:r>
          </a:p>
          <a:p>
            <a:pPr marL="800100" lvl="1" indent="-342900">
              <a:buFont typeface="+mj-lt"/>
              <a:buAutoNum type="alphaLcPeriod"/>
            </a:pPr>
            <a:r>
              <a:rPr lang="en-US" sz="1800" dirty="0"/>
              <a:t>Edible</a:t>
            </a:r>
          </a:p>
          <a:p>
            <a:pPr marL="800100" lvl="1" indent="-342900">
              <a:buFont typeface="+mj-lt"/>
              <a:buAutoNum type="alphaLcPeriod"/>
            </a:pPr>
            <a:r>
              <a:rPr lang="en-US" sz="1800" dirty="0"/>
              <a:t>Toxic</a:t>
            </a:r>
          </a:p>
          <a:p>
            <a:pPr marL="1314450" lvl="2" indent="-400050">
              <a:buFont typeface="+mj-lt"/>
              <a:buAutoNum type="romanLcPeriod"/>
            </a:pPr>
            <a:r>
              <a:rPr lang="en-US" dirty="0"/>
              <a:t>Deadly</a:t>
            </a:r>
          </a:p>
          <a:p>
            <a:pPr marL="800100" lvl="1" indent="-342900">
              <a:buFont typeface="+mj-lt"/>
              <a:buAutoNum type="alphaLcPeriod"/>
            </a:pPr>
            <a:r>
              <a:rPr lang="en-US" sz="1800" dirty="0"/>
              <a:t>Psychoactive</a:t>
            </a:r>
          </a:p>
          <a:p>
            <a:pPr marL="800100" lvl="1" indent="-342900">
              <a:buFont typeface="+mj-lt"/>
              <a:buAutoNum type="alphaLcPeriod"/>
            </a:pPr>
            <a:r>
              <a:rPr lang="en-US" sz="1800" dirty="0"/>
              <a:t>Medicinal</a:t>
            </a:r>
          </a:p>
          <a:p>
            <a:pPr marL="400050">
              <a:buFont typeface="+mj-lt"/>
              <a:buAutoNum type="arabicPeriod" startAt="4"/>
            </a:pPr>
            <a:endParaRPr lang="en-US" sz="2200" dirty="0"/>
          </a:p>
        </p:txBody>
      </p:sp>
    </p:spTree>
    <p:extLst>
      <p:ext uri="{BB962C8B-B14F-4D97-AF65-F5344CB8AC3E}">
        <p14:creationId xmlns:p14="http://schemas.microsoft.com/office/powerpoint/2010/main" val="1274120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34D34A-1694-4938-B6A7-FF0D1AF1F302}"/>
              </a:ext>
            </a:extLst>
          </p:cNvPr>
          <p:cNvPicPr>
            <a:picLocks noChangeAspect="1"/>
          </p:cNvPicPr>
          <p:nvPr/>
        </p:nvPicPr>
        <p:blipFill rotWithShape="1">
          <a:blip r:embed="rId3"/>
          <a:srcRect l="13625" t="14286" r="4629"/>
          <a:stretch/>
        </p:blipFill>
        <p:spPr>
          <a:xfrm>
            <a:off x="-1" y="0"/>
            <a:ext cx="9144001" cy="5143500"/>
          </a:xfrm>
          <a:prstGeom prst="rect">
            <a:avLst/>
          </a:prstGeom>
        </p:spPr>
      </p:pic>
      <p:sp>
        <p:nvSpPr>
          <p:cNvPr id="6" name="Rectangle 5">
            <a:extLst>
              <a:ext uri="{FF2B5EF4-FFF2-40B4-BE49-F238E27FC236}">
                <a16:creationId xmlns:a16="http://schemas.microsoft.com/office/drawing/2014/main" id="{D4639A93-968F-4532-B2F2-26ED56BDCFAF}"/>
              </a:ext>
            </a:extLst>
          </p:cNvPr>
          <p:cNvSpPr/>
          <p:nvPr/>
        </p:nvSpPr>
        <p:spPr>
          <a:xfrm>
            <a:off x="4108542" y="-20500"/>
            <a:ext cx="5035458" cy="923330"/>
          </a:xfrm>
          <a:prstGeom prst="rect">
            <a:avLst/>
          </a:prstGeom>
          <a:solidFill>
            <a:schemeClr val="bg1"/>
          </a:solidFill>
        </p:spPr>
        <p:txBody>
          <a:bodyPr wrap="square">
            <a:spAutoFit/>
          </a:bodyPr>
          <a:lstStyle/>
          <a:p>
            <a:r>
              <a:rPr lang="en-US" dirty="0"/>
              <a:t>“Amanita phalloides.” (2018, October 11). Wikipedia, The Free Encyclopedia. https://en.wikipedia.org/wiki/Amanita_phalloides</a:t>
            </a:r>
          </a:p>
        </p:txBody>
      </p:sp>
      <p:sp>
        <p:nvSpPr>
          <p:cNvPr id="7" name="Rectangle 6">
            <a:extLst>
              <a:ext uri="{FF2B5EF4-FFF2-40B4-BE49-F238E27FC236}">
                <a16:creationId xmlns:a16="http://schemas.microsoft.com/office/drawing/2014/main" id="{FD7F252A-0504-4B88-97B4-3B2A74A4BEE4}"/>
              </a:ext>
            </a:extLst>
          </p:cNvPr>
          <p:cNvSpPr/>
          <p:nvPr/>
        </p:nvSpPr>
        <p:spPr>
          <a:xfrm>
            <a:off x="198120" y="1463040"/>
            <a:ext cx="1188720" cy="137160"/>
          </a:xfrm>
          <a:prstGeom prst="rect">
            <a:avLst/>
          </a:prstGeom>
          <a:solidFill>
            <a:schemeClr val="accent5">
              <a:alpha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DEE4C9-771E-4C9F-B0B1-2B79958F3A4C}"/>
              </a:ext>
            </a:extLst>
          </p:cNvPr>
          <p:cNvSpPr/>
          <p:nvPr/>
        </p:nvSpPr>
        <p:spPr>
          <a:xfrm>
            <a:off x="2606040" y="1463040"/>
            <a:ext cx="1965960" cy="137160"/>
          </a:xfrm>
          <a:prstGeom prst="rect">
            <a:avLst/>
          </a:prstGeom>
          <a:solidFill>
            <a:schemeClr val="accent5">
              <a:alpha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989508F-501E-42D1-8845-1CBCCDBDEBF9}"/>
              </a:ext>
            </a:extLst>
          </p:cNvPr>
          <p:cNvSpPr/>
          <p:nvPr/>
        </p:nvSpPr>
        <p:spPr>
          <a:xfrm>
            <a:off x="4800600" y="1463040"/>
            <a:ext cx="990600" cy="137160"/>
          </a:xfrm>
          <a:prstGeom prst="rect">
            <a:avLst/>
          </a:prstGeom>
          <a:solidFill>
            <a:schemeClr val="accent5">
              <a:alpha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5FECC4-BE57-41CA-9922-B3BF986D291B}"/>
              </a:ext>
            </a:extLst>
          </p:cNvPr>
          <p:cNvSpPr/>
          <p:nvPr/>
        </p:nvSpPr>
        <p:spPr>
          <a:xfrm>
            <a:off x="2598420" y="1635940"/>
            <a:ext cx="1836420" cy="137160"/>
          </a:xfrm>
          <a:prstGeom prst="rect">
            <a:avLst/>
          </a:prstGeom>
          <a:solidFill>
            <a:schemeClr val="accent5">
              <a:alpha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426F4C-1224-46DD-A341-2DBBC12285BC}"/>
              </a:ext>
            </a:extLst>
          </p:cNvPr>
          <p:cNvSpPr/>
          <p:nvPr/>
        </p:nvSpPr>
        <p:spPr>
          <a:xfrm>
            <a:off x="198120" y="1859280"/>
            <a:ext cx="1485900" cy="137160"/>
          </a:xfrm>
          <a:prstGeom prst="rect">
            <a:avLst/>
          </a:prstGeom>
          <a:solidFill>
            <a:schemeClr val="accent5">
              <a:alpha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942C075-D4AA-4DC2-A82E-39A6A50BCF88}"/>
              </a:ext>
            </a:extLst>
          </p:cNvPr>
          <p:cNvSpPr txBox="1"/>
          <p:nvPr/>
        </p:nvSpPr>
        <p:spPr>
          <a:xfrm>
            <a:off x="575310" y="1093708"/>
            <a:ext cx="445770" cy="369332"/>
          </a:xfrm>
          <a:prstGeom prst="rect">
            <a:avLst/>
          </a:prstGeom>
          <a:solidFill>
            <a:schemeClr val="accent5">
              <a:lumMod val="20000"/>
              <a:lumOff val="80000"/>
            </a:schemeClr>
          </a:solidFill>
        </p:spPr>
        <p:txBody>
          <a:bodyPr wrap="square" rtlCol="0">
            <a:spAutoFit/>
          </a:bodyPr>
          <a:lstStyle/>
          <a:p>
            <a:r>
              <a:rPr lang="en-US" dirty="0"/>
              <a:t>1a</a:t>
            </a:r>
          </a:p>
        </p:txBody>
      </p:sp>
      <p:sp>
        <p:nvSpPr>
          <p:cNvPr id="13" name="TextBox 12">
            <a:extLst>
              <a:ext uri="{FF2B5EF4-FFF2-40B4-BE49-F238E27FC236}">
                <a16:creationId xmlns:a16="http://schemas.microsoft.com/office/drawing/2014/main" id="{8334BB32-A10E-4E53-8F89-C6698604AF04}"/>
              </a:ext>
            </a:extLst>
          </p:cNvPr>
          <p:cNvSpPr txBox="1"/>
          <p:nvPr/>
        </p:nvSpPr>
        <p:spPr>
          <a:xfrm>
            <a:off x="3293745" y="1093708"/>
            <a:ext cx="445770" cy="369332"/>
          </a:xfrm>
          <a:prstGeom prst="rect">
            <a:avLst/>
          </a:prstGeom>
          <a:solidFill>
            <a:schemeClr val="accent5">
              <a:lumMod val="20000"/>
              <a:lumOff val="80000"/>
            </a:schemeClr>
          </a:solidFill>
        </p:spPr>
        <p:txBody>
          <a:bodyPr wrap="square" rtlCol="0">
            <a:spAutoFit/>
          </a:bodyPr>
          <a:lstStyle/>
          <a:p>
            <a:r>
              <a:rPr lang="en-US" dirty="0"/>
              <a:t>1b</a:t>
            </a:r>
          </a:p>
        </p:txBody>
      </p:sp>
      <p:sp>
        <p:nvSpPr>
          <p:cNvPr id="14" name="TextBox 13">
            <a:extLst>
              <a:ext uri="{FF2B5EF4-FFF2-40B4-BE49-F238E27FC236}">
                <a16:creationId xmlns:a16="http://schemas.microsoft.com/office/drawing/2014/main" id="{52885E2E-BF1E-4559-9DCF-DFE5DED10C92}"/>
              </a:ext>
            </a:extLst>
          </p:cNvPr>
          <p:cNvSpPr txBox="1"/>
          <p:nvPr/>
        </p:nvSpPr>
        <p:spPr>
          <a:xfrm>
            <a:off x="5035460" y="1093708"/>
            <a:ext cx="520880" cy="369332"/>
          </a:xfrm>
          <a:prstGeom prst="rect">
            <a:avLst/>
          </a:prstGeom>
          <a:solidFill>
            <a:schemeClr val="accent5">
              <a:lumMod val="20000"/>
              <a:lumOff val="80000"/>
            </a:schemeClr>
          </a:solidFill>
        </p:spPr>
        <p:txBody>
          <a:bodyPr wrap="square" rtlCol="0">
            <a:spAutoFit/>
          </a:bodyPr>
          <a:lstStyle/>
          <a:p>
            <a:r>
              <a:rPr lang="en-US" dirty="0"/>
              <a:t>5bi</a:t>
            </a:r>
          </a:p>
        </p:txBody>
      </p:sp>
      <p:sp>
        <p:nvSpPr>
          <p:cNvPr id="15" name="TextBox 14">
            <a:extLst>
              <a:ext uri="{FF2B5EF4-FFF2-40B4-BE49-F238E27FC236}">
                <a16:creationId xmlns:a16="http://schemas.microsoft.com/office/drawing/2014/main" id="{3251A0D1-495E-4B0F-BBD8-F045392F805D}"/>
              </a:ext>
            </a:extLst>
          </p:cNvPr>
          <p:cNvSpPr txBox="1"/>
          <p:nvPr/>
        </p:nvSpPr>
        <p:spPr>
          <a:xfrm>
            <a:off x="575310" y="1969532"/>
            <a:ext cx="445770" cy="369332"/>
          </a:xfrm>
          <a:prstGeom prst="rect">
            <a:avLst/>
          </a:prstGeom>
          <a:solidFill>
            <a:schemeClr val="accent5">
              <a:lumMod val="20000"/>
              <a:lumOff val="80000"/>
            </a:schemeClr>
          </a:solidFill>
        </p:spPr>
        <p:txBody>
          <a:bodyPr wrap="square" rtlCol="0">
            <a:spAutoFit/>
          </a:bodyPr>
          <a:lstStyle/>
          <a:p>
            <a:r>
              <a:rPr lang="en-US" dirty="0"/>
              <a:t>3a</a:t>
            </a:r>
          </a:p>
        </p:txBody>
      </p:sp>
      <p:sp>
        <p:nvSpPr>
          <p:cNvPr id="16" name="TextBox 15">
            <a:extLst>
              <a:ext uri="{FF2B5EF4-FFF2-40B4-BE49-F238E27FC236}">
                <a16:creationId xmlns:a16="http://schemas.microsoft.com/office/drawing/2014/main" id="{84C1FBF2-FDD8-4B5A-8D10-C42C8970D86E}"/>
              </a:ext>
            </a:extLst>
          </p:cNvPr>
          <p:cNvSpPr txBox="1"/>
          <p:nvPr/>
        </p:nvSpPr>
        <p:spPr>
          <a:xfrm>
            <a:off x="3293745" y="1769626"/>
            <a:ext cx="445770" cy="369332"/>
          </a:xfrm>
          <a:prstGeom prst="rect">
            <a:avLst/>
          </a:prstGeom>
          <a:solidFill>
            <a:schemeClr val="accent5">
              <a:lumMod val="20000"/>
              <a:lumOff val="80000"/>
            </a:schemeClr>
          </a:solidFill>
        </p:spPr>
        <p:txBody>
          <a:bodyPr wrap="square" rtlCol="0">
            <a:spAutoFit/>
          </a:bodyPr>
          <a:lstStyle/>
          <a:p>
            <a:r>
              <a:rPr lang="en-US" dirty="0"/>
              <a:t>2c</a:t>
            </a:r>
          </a:p>
        </p:txBody>
      </p:sp>
    </p:spTree>
    <p:extLst>
      <p:ext uri="{BB962C8B-B14F-4D97-AF65-F5344CB8AC3E}">
        <p14:creationId xmlns:p14="http://schemas.microsoft.com/office/powerpoint/2010/main" val="1433789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D77188-D961-4491-9FDF-418CBE9EF614}"/>
              </a:ext>
            </a:extLst>
          </p:cNvPr>
          <p:cNvPicPr>
            <a:picLocks noChangeAspect="1"/>
          </p:cNvPicPr>
          <p:nvPr/>
        </p:nvPicPr>
        <p:blipFill rotWithShape="1">
          <a:blip r:embed="rId3"/>
          <a:srcRect l="13841" t="11796" r="1906"/>
          <a:stretch/>
        </p:blipFill>
        <p:spPr>
          <a:xfrm>
            <a:off x="0" y="0"/>
            <a:ext cx="9144000" cy="5135392"/>
          </a:xfrm>
          <a:prstGeom prst="rect">
            <a:avLst/>
          </a:prstGeom>
        </p:spPr>
      </p:pic>
      <p:sp>
        <p:nvSpPr>
          <p:cNvPr id="3" name="Rectangle 2">
            <a:extLst>
              <a:ext uri="{FF2B5EF4-FFF2-40B4-BE49-F238E27FC236}">
                <a16:creationId xmlns:a16="http://schemas.microsoft.com/office/drawing/2014/main" id="{2D8845E0-2BE3-475D-B2C7-037124944B2C}"/>
              </a:ext>
            </a:extLst>
          </p:cNvPr>
          <p:cNvSpPr/>
          <p:nvPr/>
        </p:nvSpPr>
        <p:spPr>
          <a:xfrm>
            <a:off x="4572000" y="0"/>
            <a:ext cx="4572000" cy="1200329"/>
          </a:xfrm>
          <a:prstGeom prst="rect">
            <a:avLst/>
          </a:prstGeom>
          <a:solidFill>
            <a:schemeClr val="bg1"/>
          </a:solidFill>
        </p:spPr>
        <p:txBody>
          <a:bodyPr>
            <a:spAutoFit/>
          </a:bodyPr>
          <a:lstStyle/>
          <a:p>
            <a:r>
              <a:rPr lang="en-US" dirty="0"/>
              <a:t>“</a:t>
            </a:r>
            <a:r>
              <a:rPr lang="en-US" dirty="0" err="1"/>
              <a:t>Hygrophoropsis</a:t>
            </a:r>
            <a:r>
              <a:rPr lang="en-US" dirty="0"/>
              <a:t> </a:t>
            </a:r>
            <a:r>
              <a:rPr lang="en-US" dirty="0" err="1"/>
              <a:t>aurantiaca</a:t>
            </a:r>
            <a:r>
              <a:rPr lang="en-US" dirty="0"/>
              <a:t>.” (2018, March 23). Wikipedia, The Free Encyclopedia. https://en.wikipedia.org/wiki/Hygrophoropsis_aurantiaca</a:t>
            </a:r>
          </a:p>
        </p:txBody>
      </p:sp>
      <p:sp>
        <p:nvSpPr>
          <p:cNvPr id="4" name="Rectangle 3">
            <a:extLst>
              <a:ext uri="{FF2B5EF4-FFF2-40B4-BE49-F238E27FC236}">
                <a16:creationId xmlns:a16="http://schemas.microsoft.com/office/drawing/2014/main" id="{99904930-3377-490D-BC56-58E4880BD51B}"/>
              </a:ext>
            </a:extLst>
          </p:cNvPr>
          <p:cNvSpPr/>
          <p:nvPr/>
        </p:nvSpPr>
        <p:spPr>
          <a:xfrm>
            <a:off x="198120" y="1554480"/>
            <a:ext cx="1569720" cy="137160"/>
          </a:xfrm>
          <a:prstGeom prst="rect">
            <a:avLst/>
          </a:prstGeom>
          <a:solidFill>
            <a:schemeClr val="accent5">
              <a:alpha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2F72C20-E3FE-4133-9286-A84E9C3F1644}"/>
              </a:ext>
            </a:extLst>
          </p:cNvPr>
          <p:cNvSpPr txBox="1"/>
          <p:nvPr/>
        </p:nvSpPr>
        <p:spPr>
          <a:xfrm>
            <a:off x="697230" y="1185148"/>
            <a:ext cx="445770" cy="369332"/>
          </a:xfrm>
          <a:prstGeom prst="rect">
            <a:avLst/>
          </a:prstGeom>
          <a:solidFill>
            <a:schemeClr val="accent5">
              <a:lumMod val="20000"/>
              <a:lumOff val="80000"/>
            </a:schemeClr>
          </a:solidFill>
        </p:spPr>
        <p:txBody>
          <a:bodyPr wrap="square" rtlCol="0">
            <a:spAutoFit/>
          </a:bodyPr>
          <a:lstStyle/>
          <a:p>
            <a:r>
              <a:rPr lang="en-US" dirty="0"/>
              <a:t>1a</a:t>
            </a:r>
          </a:p>
        </p:txBody>
      </p:sp>
      <p:sp>
        <p:nvSpPr>
          <p:cNvPr id="6" name="Rectangle 5">
            <a:extLst>
              <a:ext uri="{FF2B5EF4-FFF2-40B4-BE49-F238E27FC236}">
                <a16:creationId xmlns:a16="http://schemas.microsoft.com/office/drawing/2014/main" id="{001584F2-5A67-40C7-9373-E6AF5552827D}"/>
              </a:ext>
            </a:extLst>
          </p:cNvPr>
          <p:cNvSpPr/>
          <p:nvPr/>
        </p:nvSpPr>
        <p:spPr>
          <a:xfrm>
            <a:off x="1840230" y="1554480"/>
            <a:ext cx="2213610" cy="137160"/>
          </a:xfrm>
          <a:prstGeom prst="rect">
            <a:avLst/>
          </a:prstGeom>
          <a:solidFill>
            <a:schemeClr val="accent5">
              <a:alpha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08CD893-8309-4D52-9999-5934965377A8}"/>
              </a:ext>
            </a:extLst>
          </p:cNvPr>
          <p:cNvSpPr txBox="1"/>
          <p:nvPr/>
        </p:nvSpPr>
        <p:spPr>
          <a:xfrm>
            <a:off x="2775585" y="1185148"/>
            <a:ext cx="445770" cy="369332"/>
          </a:xfrm>
          <a:prstGeom prst="rect">
            <a:avLst/>
          </a:prstGeom>
          <a:solidFill>
            <a:schemeClr val="accent5">
              <a:lumMod val="20000"/>
              <a:lumOff val="80000"/>
            </a:schemeClr>
          </a:solidFill>
        </p:spPr>
        <p:txBody>
          <a:bodyPr wrap="square" rtlCol="0">
            <a:spAutoFit/>
          </a:bodyPr>
          <a:lstStyle/>
          <a:p>
            <a:r>
              <a:rPr lang="en-US" dirty="0"/>
              <a:t>1b</a:t>
            </a:r>
          </a:p>
        </p:txBody>
      </p:sp>
      <p:sp>
        <p:nvSpPr>
          <p:cNvPr id="8" name="Rectangle 7">
            <a:extLst>
              <a:ext uri="{FF2B5EF4-FFF2-40B4-BE49-F238E27FC236}">
                <a16:creationId xmlns:a16="http://schemas.microsoft.com/office/drawing/2014/main" id="{8C60AFB4-D909-4E44-A117-85545896D542}"/>
              </a:ext>
            </a:extLst>
          </p:cNvPr>
          <p:cNvSpPr/>
          <p:nvPr/>
        </p:nvSpPr>
        <p:spPr>
          <a:xfrm>
            <a:off x="1443990" y="1744980"/>
            <a:ext cx="1870710" cy="137160"/>
          </a:xfrm>
          <a:prstGeom prst="rect">
            <a:avLst/>
          </a:prstGeom>
          <a:solidFill>
            <a:schemeClr val="accent5">
              <a:alpha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E84089C-CB44-4553-9081-F7EB570B7C46}"/>
              </a:ext>
            </a:extLst>
          </p:cNvPr>
          <p:cNvSpPr txBox="1"/>
          <p:nvPr/>
        </p:nvSpPr>
        <p:spPr>
          <a:xfrm>
            <a:off x="1956435" y="1876306"/>
            <a:ext cx="445770" cy="369332"/>
          </a:xfrm>
          <a:prstGeom prst="rect">
            <a:avLst/>
          </a:prstGeom>
          <a:solidFill>
            <a:schemeClr val="accent5">
              <a:lumMod val="20000"/>
              <a:lumOff val="80000"/>
            </a:schemeClr>
          </a:solidFill>
        </p:spPr>
        <p:txBody>
          <a:bodyPr wrap="square" rtlCol="0">
            <a:spAutoFit/>
          </a:bodyPr>
          <a:lstStyle/>
          <a:p>
            <a:pPr algn="ctr"/>
            <a:r>
              <a:rPr lang="en-US" dirty="0"/>
              <a:t>2</a:t>
            </a:r>
          </a:p>
        </p:txBody>
      </p:sp>
      <p:sp>
        <p:nvSpPr>
          <p:cNvPr id="10" name="Rectangle 9">
            <a:extLst>
              <a:ext uri="{FF2B5EF4-FFF2-40B4-BE49-F238E27FC236}">
                <a16:creationId xmlns:a16="http://schemas.microsoft.com/office/drawing/2014/main" id="{F3A28C1E-95D2-4BCA-9E4E-15E4CFAA46C5}"/>
              </a:ext>
            </a:extLst>
          </p:cNvPr>
          <p:cNvSpPr/>
          <p:nvPr/>
        </p:nvSpPr>
        <p:spPr>
          <a:xfrm>
            <a:off x="3379470" y="1744980"/>
            <a:ext cx="2929890" cy="137160"/>
          </a:xfrm>
          <a:prstGeom prst="rect">
            <a:avLst/>
          </a:prstGeom>
          <a:solidFill>
            <a:schemeClr val="accent5">
              <a:alpha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B6CCD60-A934-446B-9BF2-FADEFA8D9C95}"/>
              </a:ext>
            </a:extLst>
          </p:cNvPr>
          <p:cNvSpPr/>
          <p:nvPr/>
        </p:nvSpPr>
        <p:spPr>
          <a:xfrm>
            <a:off x="173355" y="1935480"/>
            <a:ext cx="588645" cy="125492"/>
          </a:xfrm>
          <a:prstGeom prst="rect">
            <a:avLst/>
          </a:prstGeom>
          <a:solidFill>
            <a:schemeClr val="accent5">
              <a:alpha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931499-8783-46E5-BC2F-79F9318D2988}"/>
              </a:ext>
            </a:extLst>
          </p:cNvPr>
          <p:cNvSpPr/>
          <p:nvPr/>
        </p:nvSpPr>
        <p:spPr>
          <a:xfrm>
            <a:off x="2693670" y="2312491"/>
            <a:ext cx="3920490" cy="137160"/>
          </a:xfrm>
          <a:prstGeom prst="rect">
            <a:avLst/>
          </a:prstGeom>
          <a:solidFill>
            <a:schemeClr val="accent5">
              <a:alpha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2120E9-0CE9-4022-B5D5-99061D68D445}"/>
              </a:ext>
            </a:extLst>
          </p:cNvPr>
          <p:cNvSpPr/>
          <p:nvPr/>
        </p:nvSpPr>
        <p:spPr>
          <a:xfrm>
            <a:off x="198120" y="2499116"/>
            <a:ext cx="2941320" cy="137160"/>
          </a:xfrm>
          <a:prstGeom prst="rect">
            <a:avLst/>
          </a:prstGeom>
          <a:solidFill>
            <a:schemeClr val="accent5">
              <a:alpha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9F7CE5F-68A7-406A-845F-E0960295AB6A}"/>
              </a:ext>
            </a:extLst>
          </p:cNvPr>
          <p:cNvSpPr txBox="1"/>
          <p:nvPr/>
        </p:nvSpPr>
        <p:spPr>
          <a:xfrm>
            <a:off x="5048250" y="1369814"/>
            <a:ext cx="445770" cy="369332"/>
          </a:xfrm>
          <a:prstGeom prst="rect">
            <a:avLst/>
          </a:prstGeom>
          <a:solidFill>
            <a:schemeClr val="accent5">
              <a:lumMod val="20000"/>
              <a:lumOff val="80000"/>
            </a:schemeClr>
          </a:solidFill>
        </p:spPr>
        <p:txBody>
          <a:bodyPr wrap="square" rtlCol="0">
            <a:spAutoFit/>
          </a:bodyPr>
          <a:lstStyle/>
          <a:p>
            <a:r>
              <a:rPr lang="en-US" dirty="0"/>
              <a:t>3a</a:t>
            </a:r>
          </a:p>
        </p:txBody>
      </p:sp>
      <p:sp>
        <p:nvSpPr>
          <p:cNvPr id="15" name="TextBox 14">
            <a:extLst>
              <a:ext uri="{FF2B5EF4-FFF2-40B4-BE49-F238E27FC236}">
                <a16:creationId xmlns:a16="http://schemas.microsoft.com/office/drawing/2014/main" id="{0C8A4A8D-1A4F-4618-922C-26C2464E7033}"/>
              </a:ext>
            </a:extLst>
          </p:cNvPr>
          <p:cNvSpPr txBox="1"/>
          <p:nvPr/>
        </p:nvSpPr>
        <p:spPr>
          <a:xfrm>
            <a:off x="4337685" y="2449651"/>
            <a:ext cx="828676" cy="369332"/>
          </a:xfrm>
          <a:prstGeom prst="rect">
            <a:avLst/>
          </a:prstGeom>
          <a:solidFill>
            <a:schemeClr val="accent5">
              <a:lumMod val="20000"/>
              <a:lumOff val="80000"/>
            </a:schemeClr>
          </a:solidFill>
        </p:spPr>
        <p:txBody>
          <a:bodyPr wrap="square" rtlCol="0">
            <a:spAutoFit/>
          </a:bodyPr>
          <a:lstStyle/>
          <a:p>
            <a:r>
              <a:rPr lang="en-US" dirty="0"/>
              <a:t>5a, 5b</a:t>
            </a:r>
          </a:p>
        </p:txBody>
      </p:sp>
    </p:spTree>
    <p:extLst>
      <p:ext uri="{BB962C8B-B14F-4D97-AF65-F5344CB8AC3E}">
        <p14:creationId xmlns:p14="http://schemas.microsoft.com/office/powerpoint/2010/main" val="918658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blip>
          <a:srcRect/>
          <a:tile tx="0" ty="0" sx="100000" sy="100000" flip="none" algn="tl"/>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404677-8FF7-4A4C-A580-EFF4D257661E}"/>
              </a:ext>
            </a:extLst>
          </p:cNvPr>
          <p:cNvSpPr>
            <a:spLocks noGrp="1"/>
          </p:cNvSpPr>
          <p:nvPr>
            <p:ph type="body" sz="quarter" idx="13"/>
          </p:nvPr>
        </p:nvSpPr>
        <p:spPr>
          <a:xfrm>
            <a:off x="340786" y="343303"/>
            <a:ext cx="8439148" cy="1219489"/>
          </a:xfrm>
        </p:spPr>
        <p:txBody>
          <a:bodyPr/>
          <a:lstStyle/>
          <a:p>
            <a:r>
              <a:rPr lang="en-US" dirty="0"/>
              <a:t>Considerations in Coding and Codebook Development</a:t>
            </a:r>
          </a:p>
        </p:txBody>
      </p:sp>
      <p:sp>
        <p:nvSpPr>
          <p:cNvPr id="3" name="Text Placeholder 2">
            <a:extLst>
              <a:ext uri="{FF2B5EF4-FFF2-40B4-BE49-F238E27FC236}">
                <a16:creationId xmlns:a16="http://schemas.microsoft.com/office/drawing/2014/main" id="{33284CDD-2E0F-4F15-94A3-8B8711EAFE6F}"/>
              </a:ext>
            </a:extLst>
          </p:cNvPr>
          <p:cNvSpPr>
            <a:spLocks noGrp="1"/>
          </p:cNvSpPr>
          <p:nvPr>
            <p:ph type="body" sz="quarter" idx="12"/>
          </p:nvPr>
        </p:nvSpPr>
        <p:spPr>
          <a:xfrm>
            <a:off x="340786" y="1562793"/>
            <a:ext cx="8439148" cy="2823332"/>
          </a:xfrm>
        </p:spPr>
        <p:txBody>
          <a:bodyPr/>
          <a:lstStyle/>
          <a:p>
            <a:r>
              <a:rPr lang="en-US" sz="2800" b="1" dirty="0"/>
              <a:t>Research questions/Purpose of research</a:t>
            </a:r>
          </a:p>
          <a:p>
            <a:r>
              <a:rPr lang="en-US" sz="2800" b="1" dirty="0"/>
              <a:t>Type of data</a:t>
            </a:r>
          </a:p>
          <a:p>
            <a:r>
              <a:rPr lang="en-US" sz="2800" b="1" dirty="0"/>
              <a:t>Anticipated analysis</a:t>
            </a:r>
          </a:p>
          <a:p>
            <a:r>
              <a:rPr lang="en-US" sz="2800" b="1" dirty="0"/>
              <a:t>Literature/Theoretical framework</a:t>
            </a:r>
          </a:p>
          <a:p>
            <a:r>
              <a:rPr lang="en-US" sz="2800" b="1" dirty="0"/>
              <a:t>Size of research team</a:t>
            </a:r>
          </a:p>
        </p:txBody>
      </p:sp>
    </p:spTree>
    <p:extLst>
      <p:ext uri="{BB962C8B-B14F-4D97-AF65-F5344CB8AC3E}">
        <p14:creationId xmlns:p14="http://schemas.microsoft.com/office/powerpoint/2010/main" val="894191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4F7131-4EAA-4510-924C-9C1F4839C5C4}"/>
              </a:ext>
            </a:extLst>
          </p:cNvPr>
          <p:cNvSpPr>
            <a:spLocks noGrp="1"/>
          </p:cNvSpPr>
          <p:nvPr>
            <p:ph type="body" sz="quarter" idx="12"/>
          </p:nvPr>
        </p:nvSpPr>
        <p:spPr>
          <a:xfrm>
            <a:off x="767255" y="371044"/>
            <a:ext cx="7567448" cy="2445728"/>
          </a:xfrm>
        </p:spPr>
        <p:txBody>
          <a:bodyPr/>
          <a:lstStyle/>
          <a:p>
            <a:pPr marL="0" indent="0" algn="ctr">
              <a:buNone/>
            </a:pPr>
            <a:r>
              <a:rPr lang="en-US" sz="3600" b="1" dirty="0">
                <a:solidFill>
                  <a:schemeClr val="tx2"/>
                </a:solidFill>
              </a:rPr>
              <a:t>Researching Students’ Information Choices (RSIC): </a:t>
            </a:r>
            <a:br>
              <a:rPr lang="en-US" sz="3200" b="1" dirty="0">
                <a:solidFill>
                  <a:schemeClr val="tx2"/>
                </a:solidFill>
              </a:rPr>
            </a:br>
            <a:r>
              <a:rPr lang="en-US" sz="3200" b="1" dirty="0">
                <a:solidFill>
                  <a:schemeClr val="tx2"/>
                </a:solidFill>
              </a:rPr>
              <a:t>Determining Identity and Judging Credibility in Digital Spaces</a:t>
            </a:r>
          </a:p>
          <a:p>
            <a:pPr marL="0" indent="0">
              <a:buNone/>
            </a:pPr>
            <a:endParaRPr lang="en-US" b="1" dirty="0"/>
          </a:p>
        </p:txBody>
      </p:sp>
      <p:pic>
        <p:nvPicPr>
          <p:cNvPr id="4" name="Picture 3">
            <a:extLst>
              <a:ext uri="{FF2B5EF4-FFF2-40B4-BE49-F238E27FC236}">
                <a16:creationId xmlns:a16="http://schemas.microsoft.com/office/drawing/2014/main" id="{04FCD678-9ED0-4861-9BF6-779ED883571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7505" y="3298001"/>
            <a:ext cx="2379976" cy="1082694"/>
          </a:xfrm>
          <a:prstGeom prst="rect">
            <a:avLst/>
          </a:prstGeom>
        </p:spPr>
      </p:pic>
      <p:sp>
        <p:nvSpPr>
          <p:cNvPr id="5" name="TextBox 4">
            <a:extLst>
              <a:ext uri="{FF2B5EF4-FFF2-40B4-BE49-F238E27FC236}">
                <a16:creationId xmlns:a16="http://schemas.microsoft.com/office/drawing/2014/main" id="{A30C6562-CD24-4FB4-9971-D7F57D8D8E6E}"/>
              </a:ext>
            </a:extLst>
          </p:cNvPr>
          <p:cNvSpPr txBox="1"/>
          <p:nvPr/>
        </p:nvSpPr>
        <p:spPr>
          <a:xfrm>
            <a:off x="653778" y="4037635"/>
            <a:ext cx="1594471" cy="343060"/>
          </a:xfrm>
          <a:prstGeom prst="rect">
            <a:avLst/>
          </a:prstGeom>
          <a:noFill/>
          <a:ln>
            <a:noFill/>
          </a:ln>
        </p:spPr>
        <p:txBody>
          <a:bodyPr wrap="square" rtlCol="0">
            <a:noAutofit/>
          </a:bodyPr>
          <a:lstStyle/>
          <a:p>
            <a:r>
              <a:rPr lang="en-US" sz="1600" dirty="0"/>
              <a:t>LG-81-15-0155</a:t>
            </a:r>
          </a:p>
        </p:txBody>
      </p:sp>
      <p:pic>
        <p:nvPicPr>
          <p:cNvPr id="7" name="Picture 6">
            <a:extLst>
              <a:ext uri="{FF2B5EF4-FFF2-40B4-BE49-F238E27FC236}">
                <a16:creationId xmlns:a16="http://schemas.microsoft.com/office/drawing/2014/main" id="{76E06938-F980-4D96-9D64-E76528B4263F}"/>
              </a:ext>
            </a:extLst>
          </p:cNvPr>
          <p:cNvPicPr>
            <a:picLocks noChangeAspect="1"/>
          </p:cNvPicPr>
          <p:nvPr/>
        </p:nvPicPr>
        <p:blipFill rotWithShape="1">
          <a:blip r:embed="rId4">
            <a:clrChange>
              <a:clrFrom>
                <a:srgbClr val="FFFFFF"/>
              </a:clrFrom>
              <a:clrTo>
                <a:srgbClr val="FFFFFF">
                  <a:alpha val="0"/>
                </a:srgbClr>
              </a:clrTo>
            </a:clrChange>
          </a:blip>
          <a:srcRect l="5674" t="13351" r="6741" b="38298"/>
          <a:stretch/>
        </p:blipFill>
        <p:spPr>
          <a:xfrm>
            <a:off x="2617086" y="3298001"/>
            <a:ext cx="3909828" cy="1251867"/>
          </a:xfrm>
          <a:prstGeom prst="rect">
            <a:avLst/>
          </a:prstGeom>
        </p:spPr>
      </p:pic>
      <p:sp>
        <p:nvSpPr>
          <p:cNvPr id="8" name="TextBox 7">
            <a:extLst>
              <a:ext uri="{FF2B5EF4-FFF2-40B4-BE49-F238E27FC236}">
                <a16:creationId xmlns:a16="http://schemas.microsoft.com/office/drawing/2014/main" id="{C0C2EAD7-606F-4CA9-893B-85C97B6BCF8D}"/>
              </a:ext>
            </a:extLst>
          </p:cNvPr>
          <p:cNvSpPr txBox="1"/>
          <p:nvPr/>
        </p:nvSpPr>
        <p:spPr>
          <a:xfrm>
            <a:off x="6621517" y="3385325"/>
            <a:ext cx="2333297" cy="1077218"/>
          </a:xfrm>
          <a:prstGeom prst="rect">
            <a:avLst/>
          </a:prstGeom>
          <a:noFill/>
        </p:spPr>
        <p:txBody>
          <a:bodyPr wrap="square" rtlCol="0">
            <a:spAutoFit/>
          </a:bodyPr>
          <a:lstStyle/>
          <a:p>
            <a:pPr algn="r">
              <a:spcAft>
                <a:spcPts val="1200"/>
              </a:spcAft>
            </a:pPr>
            <a:r>
              <a:rPr lang="en-US" dirty="0"/>
              <a:t>@</a:t>
            </a:r>
            <a:r>
              <a:rPr lang="en-US" dirty="0" err="1"/>
              <a:t>RSICstudy</a:t>
            </a:r>
            <a:endParaRPr lang="en-US" dirty="0"/>
          </a:p>
          <a:p>
            <a:pPr algn="r"/>
            <a:r>
              <a:rPr lang="en-US" dirty="0">
                <a:hlinkClick r:id="rId5"/>
              </a:rPr>
              <a:t>http://guides.uflib.ufl.edu/RSIC</a:t>
            </a:r>
            <a:r>
              <a:rPr lang="en-US" dirty="0"/>
              <a:t> </a:t>
            </a:r>
          </a:p>
        </p:txBody>
      </p:sp>
    </p:spTree>
    <p:extLst>
      <p:ext uri="{BB962C8B-B14F-4D97-AF65-F5344CB8AC3E}">
        <p14:creationId xmlns:p14="http://schemas.microsoft.com/office/powerpoint/2010/main" val="3977349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25000"/>
          </a:blip>
          <a:srcRect/>
          <a:tile tx="0" ty="0" sx="100000" sy="100000" flip="none" algn="tl"/>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404677-8FF7-4A4C-A580-EFF4D257661E}"/>
              </a:ext>
            </a:extLst>
          </p:cNvPr>
          <p:cNvSpPr>
            <a:spLocks noGrp="1"/>
          </p:cNvSpPr>
          <p:nvPr>
            <p:ph type="body" sz="quarter" idx="13"/>
          </p:nvPr>
        </p:nvSpPr>
        <p:spPr/>
        <p:txBody>
          <a:bodyPr/>
          <a:lstStyle/>
          <a:p>
            <a:r>
              <a:rPr lang="en-US" dirty="0"/>
              <a:t>Considerations in Coding and Codebook Development</a:t>
            </a:r>
          </a:p>
        </p:txBody>
      </p:sp>
      <p:sp>
        <p:nvSpPr>
          <p:cNvPr id="3" name="Text Placeholder 2">
            <a:extLst>
              <a:ext uri="{FF2B5EF4-FFF2-40B4-BE49-F238E27FC236}">
                <a16:creationId xmlns:a16="http://schemas.microsoft.com/office/drawing/2014/main" id="{33284CDD-2E0F-4F15-94A3-8B8711EAFE6F}"/>
              </a:ext>
            </a:extLst>
          </p:cNvPr>
          <p:cNvSpPr>
            <a:spLocks noGrp="1"/>
          </p:cNvSpPr>
          <p:nvPr>
            <p:ph type="body" sz="quarter" idx="12"/>
          </p:nvPr>
        </p:nvSpPr>
        <p:spPr>
          <a:xfrm>
            <a:off x="340786" y="1562793"/>
            <a:ext cx="8439148" cy="2823332"/>
          </a:xfrm>
        </p:spPr>
        <p:txBody>
          <a:bodyPr/>
          <a:lstStyle/>
          <a:p>
            <a:r>
              <a:rPr lang="en-US" sz="2800" b="1" dirty="0"/>
              <a:t>Research questions/Purpose of research</a:t>
            </a:r>
          </a:p>
          <a:p>
            <a:r>
              <a:rPr lang="en-US" sz="2800" b="1" dirty="0">
                <a:solidFill>
                  <a:schemeClr val="bg1">
                    <a:lumMod val="65000"/>
                  </a:schemeClr>
                </a:solidFill>
              </a:rPr>
              <a:t>Type of data</a:t>
            </a:r>
          </a:p>
          <a:p>
            <a:r>
              <a:rPr lang="en-US" sz="2800" b="1" dirty="0">
                <a:solidFill>
                  <a:schemeClr val="bg1">
                    <a:lumMod val="65000"/>
                  </a:schemeClr>
                </a:solidFill>
              </a:rPr>
              <a:t>Anticipated analysis</a:t>
            </a:r>
          </a:p>
          <a:p>
            <a:r>
              <a:rPr lang="en-US" sz="2800" b="1" dirty="0">
                <a:solidFill>
                  <a:schemeClr val="bg1">
                    <a:lumMod val="65000"/>
                  </a:schemeClr>
                </a:solidFill>
              </a:rPr>
              <a:t>Literature/Theoretical framework</a:t>
            </a:r>
          </a:p>
          <a:p>
            <a:r>
              <a:rPr lang="en-US" sz="2800" b="1" dirty="0">
                <a:solidFill>
                  <a:schemeClr val="bg1">
                    <a:lumMod val="65000"/>
                  </a:schemeClr>
                </a:solidFill>
              </a:rPr>
              <a:t>Size of research team</a:t>
            </a:r>
          </a:p>
        </p:txBody>
      </p:sp>
    </p:spTree>
    <p:extLst>
      <p:ext uri="{BB962C8B-B14F-4D97-AF65-F5344CB8AC3E}">
        <p14:creationId xmlns:p14="http://schemas.microsoft.com/office/powerpoint/2010/main" val="23562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CLC 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CLC PowerPoint Template 16x9 V3" id="{8AE900A0-BDAB-4100-8E6E-0D1DF52823E0}" vid="{2E02DCCF-65A5-4E57-9CAC-E8931BD3666B}"/>
    </a:ext>
  </a:extLst>
</a:theme>
</file>

<file path=ppt/theme/theme2.xml><?xml version="1.0" encoding="utf-8"?>
<a:theme xmlns:a="http://schemas.openxmlformats.org/drawingml/2006/main" name="OCLC 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CLC PowerPoint Template 16x9 V3" id="{8AE900A0-BDAB-4100-8E6E-0D1DF52823E0}" vid="{A475A1E4-1BFE-4DEE-A97E-F2B355EEC93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e1e867eb-0ccf-46b3-a8be-678a344b5681"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A350515AF1295244B26E4E6D23BF0BEB" ma:contentTypeVersion="60" ma:contentTypeDescription="Create a new document." ma:contentTypeScope="" ma:versionID="3ab1845c282ca95ea55a370b014f16f3">
  <xsd:schema xmlns:xsd="http://www.w3.org/2001/XMLSchema" xmlns:xs="http://www.w3.org/2001/XMLSchema" xmlns:p="http://schemas.microsoft.com/office/2006/metadata/properties" xmlns:ns2="6b67d80f-331f-4b51-b18e-81b8c101c29d" targetNamespace="http://schemas.microsoft.com/office/2006/metadata/properties" ma:root="true" ma:fieldsID="dc18ffd4b9c37d9f1a33ccc21d583d93" ns2:_="">
    <xsd:import namespace="6b67d80f-331f-4b51-b18e-81b8c101c29d"/>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67d80f-331f-4b51-b18e-81b8c101c2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5F8081-E4B0-4ACB-86C3-2F58A415E77B}">
  <ds:schemaRefs>
    <ds:schemaRef ds:uri="http://schemas.microsoft.com/sharepoint/v3/contenttype/forms"/>
  </ds:schemaRefs>
</ds:datastoreItem>
</file>

<file path=customXml/itemProps2.xml><?xml version="1.0" encoding="utf-8"?>
<ds:datastoreItem xmlns:ds="http://schemas.openxmlformats.org/officeDocument/2006/customXml" ds:itemID="{0F593AE6-1AD2-44A9-9585-67BB81296102}">
  <ds:schemaRefs>
    <ds:schemaRef ds:uri="Microsoft.SharePoint.Taxonomy.ContentTypeSync"/>
  </ds:schemaRefs>
</ds:datastoreItem>
</file>

<file path=customXml/itemProps3.xml><?xml version="1.0" encoding="utf-8"?>
<ds:datastoreItem xmlns:ds="http://schemas.openxmlformats.org/officeDocument/2006/customXml" ds:itemID="{B82E809F-BB71-443C-980C-C97BB9F2C3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67d80f-331f-4b51-b18e-81b8c101c2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7E988F0-95B4-4FCA-A550-26E1636850FD}">
  <ds:schemaRefs>
    <ds:schemaRef ds:uri="http://schemas.microsoft.com/office/2006/metadata/properties"/>
    <ds:schemaRef ds:uri="http://purl.org/dc/elements/1.1/"/>
    <ds:schemaRef ds:uri="http://schemas.microsoft.com/office/2006/documentManagement/types"/>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 ds:uri="6b67d80f-331f-4b51-b18e-81b8c101c29d"/>
  </ds:schemaRefs>
</ds:datastoreItem>
</file>

<file path=docProps/app.xml><?xml version="1.0" encoding="utf-8"?>
<Properties xmlns="http://schemas.openxmlformats.org/officeDocument/2006/extended-properties" xmlns:vt="http://schemas.openxmlformats.org/officeDocument/2006/docPropsVTypes">
  <Template>OCLC PowerPoint Template 16x9 V3</Template>
  <TotalTime>3698</TotalTime>
  <Words>2801</Words>
  <Application>Microsoft Office PowerPoint</Application>
  <PresentationFormat>On-screen Show (16:9)</PresentationFormat>
  <Paragraphs>380</Paragraphs>
  <Slides>35</Slides>
  <Notes>35</Notes>
  <HiddenSlides>7</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ＭＳ Ｐゴシック</vt:lpstr>
      <vt:lpstr>SimSun</vt:lpstr>
      <vt:lpstr>Arial</vt:lpstr>
      <vt:lpstr>Calibri</vt:lpstr>
      <vt:lpstr>Wingdings</vt:lpstr>
      <vt:lpstr>OCLC Nonconfidential</vt:lpstr>
      <vt:lpstr>OCLC 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Talked to Your Users–What Now</dc:title>
  <dc:creator>Brannon,Brittany</dc:creator>
  <cp:lastModifiedBy>Schadt,Erin</cp:lastModifiedBy>
  <cp:revision>119</cp:revision>
  <cp:lastPrinted>2019-02-27T14:52:25Z</cp:lastPrinted>
  <dcterms:created xsi:type="dcterms:W3CDTF">2018-08-23T21:21:41Z</dcterms:created>
  <dcterms:modified xsi:type="dcterms:W3CDTF">2019-03-27T17:54:09Z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0x010100A350515AF1295244B26E4E6D23BF0BEB</vt:lpwstr>
  </property>
</Properties>
</file>