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Lst>
  <p:notesMasterIdLst>
    <p:notesMasterId r:id="rId52"/>
  </p:notesMasterIdLst>
  <p:sldIdLst>
    <p:sldId id="258" r:id="rId6"/>
    <p:sldId id="259" r:id="rId7"/>
    <p:sldId id="390" r:id="rId8"/>
    <p:sldId id="396" r:id="rId9"/>
    <p:sldId id="397" r:id="rId10"/>
    <p:sldId id="398" r:id="rId11"/>
    <p:sldId id="421" r:id="rId12"/>
    <p:sldId id="372" r:id="rId13"/>
    <p:sldId id="342" r:id="rId14"/>
    <p:sldId id="395" r:id="rId15"/>
    <p:sldId id="344" r:id="rId16"/>
    <p:sldId id="389" r:id="rId17"/>
    <p:sldId id="346" r:id="rId18"/>
    <p:sldId id="347" r:id="rId19"/>
    <p:sldId id="345" r:id="rId20"/>
    <p:sldId id="391" r:id="rId21"/>
    <p:sldId id="355" r:id="rId22"/>
    <p:sldId id="356" r:id="rId23"/>
    <p:sldId id="357" r:id="rId24"/>
    <p:sldId id="358" r:id="rId25"/>
    <p:sldId id="366" r:id="rId26"/>
    <p:sldId id="375" r:id="rId27"/>
    <p:sldId id="376" r:id="rId28"/>
    <p:sldId id="368" r:id="rId29"/>
    <p:sldId id="369" r:id="rId30"/>
    <p:sldId id="370" r:id="rId31"/>
    <p:sldId id="377" r:id="rId32"/>
    <p:sldId id="367" r:id="rId33"/>
    <p:sldId id="392" r:id="rId34"/>
    <p:sldId id="399" r:id="rId35"/>
    <p:sldId id="413" r:id="rId36"/>
    <p:sldId id="414" r:id="rId37"/>
    <p:sldId id="420" r:id="rId38"/>
    <p:sldId id="411" r:id="rId39"/>
    <p:sldId id="408" r:id="rId40"/>
    <p:sldId id="410" r:id="rId41"/>
    <p:sldId id="418" r:id="rId42"/>
    <p:sldId id="416" r:id="rId43"/>
    <p:sldId id="405" r:id="rId44"/>
    <p:sldId id="406" r:id="rId45"/>
    <p:sldId id="417" r:id="rId46"/>
    <p:sldId id="419" r:id="rId47"/>
    <p:sldId id="393" r:id="rId48"/>
    <p:sldId id="401" r:id="rId49"/>
    <p:sldId id="379" r:id="rId50"/>
    <p:sldId id="39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5894" autoAdjust="0"/>
  </p:normalViewPr>
  <p:slideViewPr>
    <p:cSldViewPr snapToGrid="0">
      <p:cViewPr varScale="1">
        <p:scale>
          <a:sx n="136" d="100"/>
          <a:sy n="136" d="100"/>
        </p:scale>
        <p:origin x="123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961BB-72F6-8E4E-9348-3C8FB4B73C4C}" type="datetimeFigureOut">
              <a:rPr lang="en-US" smtClean="0"/>
              <a:t>7/8/2019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3D811-C832-5B47-9DC1-110C00420187}" type="slidenum">
              <a:rPr lang="en-US" smtClean="0"/>
              <a:t>‹#›</a:t>
            </a:fld>
            <a:endParaRPr lang="en-US"/>
          </a:p>
        </p:txBody>
      </p:sp>
    </p:spTree>
    <p:extLst>
      <p:ext uri="{BB962C8B-B14F-4D97-AF65-F5344CB8AC3E}">
        <p14:creationId xmlns:p14="http://schemas.microsoft.com/office/powerpoint/2010/main" val="97584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150canada.info.yorku.ca/"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meta.wikimedia.org/wiki/Grants:Project/Smallison/Music_in_Canada_@_150:_A_Wikipedia_and_Wikidata_Project" TargetMode="External"/><Relationship Id="rId4" Type="http://schemas.openxmlformats.org/officeDocument/2006/relationships/hyperlink" Target="https://wikimediafoundation.org/wiki/Hom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WikiProject_Indigenous_peoples_of_North_America"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library.yorku.ca/web/" TargetMode="External"/><Relationship Id="rId4" Type="http://schemas.openxmlformats.org/officeDocument/2006/relationships/hyperlink" Target="http://www.arl.org/"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ikidata.org/wiki/Q1353202"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wikidata.org/wiki/Special:MyLanguage/Wikidata:Notabilit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1</a:t>
            </a:fld>
            <a:endParaRPr lang="en-US"/>
          </a:p>
        </p:txBody>
      </p:sp>
    </p:spTree>
    <p:extLst>
      <p:ext uri="{BB962C8B-B14F-4D97-AF65-F5344CB8AC3E}">
        <p14:creationId xmlns:p14="http://schemas.microsoft.com/office/powerpoint/2010/main" val="59549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13</a:t>
            </a:fld>
            <a:endParaRPr lang="en-US"/>
          </a:p>
        </p:txBody>
      </p:sp>
    </p:spTree>
    <p:extLst>
      <p:ext uri="{BB962C8B-B14F-4D97-AF65-F5344CB8AC3E}">
        <p14:creationId xmlns:p14="http://schemas.microsoft.com/office/powerpoint/2010/main" val="159528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14</a:t>
            </a:fld>
            <a:endParaRPr lang="en-US"/>
          </a:p>
        </p:txBody>
      </p:sp>
    </p:spTree>
    <p:extLst>
      <p:ext uri="{BB962C8B-B14F-4D97-AF65-F5344CB8AC3E}">
        <p14:creationId xmlns:p14="http://schemas.microsoft.com/office/powerpoint/2010/main" val="157542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15</a:t>
            </a:fld>
            <a:endParaRPr lang="en-US"/>
          </a:p>
        </p:txBody>
      </p:sp>
    </p:spTree>
    <p:extLst>
      <p:ext uri="{BB962C8B-B14F-4D97-AF65-F5344CB8AC3E}">
        <p14:creationId xmlns:p14="http://schemas.microsoft.com/office/powerpoint/2010/main" val="184798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6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22</a:t>
            </a:fld>
            <a:endParaRPr lang="en-US"/>
          </a:p>
        </p:txBody>
      </p:sp>
    </p:spTree>
    <p:extLst>
      <p:ext uri="{BB962C8B-B14F-4D97-AF65-F5344CB8AC3E}">
        <p14:creationId xmlns:p14="http://schemas.microsoft.com/office/powerpoint/2010/main" val="257819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necessary to demo this at this point.  It would have been seen in the previous </a:t>
            </a:r>
            <a:r>
              <a:rPr lang="en-US" dirty="0" err="1"/>
              <a:t>Wikibase</a:t>
            </a:r>
            <a:r>
              <a:rPr lang="en-US" dirty="0"/>
              <a:t> UI demo and could be again in the SPARQL Query Service demo</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169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Query UI, things to demo:</a:t>
            </a:r>
          </a:p>
          <a:p>
            <a:endParaRPr lang="en-US" dirty="0"/>
          </a:p>
          <a:p>
            <a:pPr marL="171450" indent="-171450">
              <a:buFont typeface="Arial" panose="020B0604020202020204" pitchFamily="34" charset="0"/>
              <a:buChar char="•"/>
            </a:pPr>
            <a:r>
              <a:rPr lang="en-US" dirty="0"/>
              <a:t>From the examples list select the simple query to search for people</a:t>
            </a:r>
          </a:p>
          <a:p>
            <a:pPr marL="171450" indent="-171450">
              <a:buFont typeface="Arial" panose="020B0604020202020204" pitchFamily="34" charset="0"/>
              <a:buChar char="•"/>
            </a:pPr>
            <a:r>
              <a:rPr lang="en-US" dirty="0"/>
              <a:t>Use the autosuggest to show how to change the query to search for dogs, or cats</a:t>
            </a:r>
          </a:p>
          <a:p>
            <a:pPr marL="171450" indent="-171450">
              <a:buFont typeface="Arial" panose="020B0604020202020204" pitchFamily="34" charset="0"/>
              <a:buChar char="•"/>
            </a:pPr>
            <a:r>
              <a:rPr lang="en-US" dirty="0"/>
              <a:t>Use the autosuggest to show QA uses (people born between 1800 and 1880 that lack a death date)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661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OpenRefine?  Because it is popular, powerful, and ubiquitous.  Though it might not be as commonly used with those managing MARC data?  Something for us to learn more about.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00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to demo here but taking a look at the </a:t>
            </a:r>
            <a:r>
              <a:rPr lang="en-US" dirty="0" err="1"/>
              <a:t>ClaimAdder</a:t>
            </a:r>
            <a:r>
              <a:rPr lang="en-US" dirty="0"/>
              <a:t> updates is a way to also show </a:t>
            </a:r>
            <a:r>
              <a:rPr lang="en-US" dirty="0" err="1"/>
              <a:t>Wikibase</a:t>
            </a:r>
            <a:r>
              <a:rPr lang="en-US" dirty="0"/>
              <a:t> UI history pages, undo options, etc.</a:t>
            </a:r>
          </a:p>
          <a:p>
            <a:endParaRPr lang="en-US" dirty="0"/>
          </a:p>
          <a:p>
            <a:r>
              <a:rPr lang="en-US" dirty="0"/>
              <a:t>Note that we have not yet investigated, but plan to look at, other batch loading processes, including OpenRefine and </a:t>
            </a:r>
            <a:r>
              <a:rPr lang="en-US" dirty="0" err="1"/>
              <a:t>QuickStatements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77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Music in Canada at 150 Wikipedia Project</a:t>
            </a:r>
            <a:r>
              <a:rPr lang="en-US" sz="1200" b="0" i="0" kern="1200" dirty="0">
                <a:solidFill>
                  <a:schemeClr val="tx1"/>
                </a:solidFill>
                <a:effectLst/>
                <a:latin typeface="+mn-lt"/>
                <a:ea typeface="+mn-ea"/>
                <a:cs typeface="+mn-cs"/>
              </a:rPr>
              <a:t>” is a multifaceted campaign which pairs the professional skills of librarians and archivists with academics, music historians, musicians, students and local music communities to increase the quality and amount of content about Canadian musicians in Wikipedia and Wikidata thereby increasing the accessibility to music culture for all Canadians and the wider online community.</a:t>
            </a:r>
          </a:p>
          <a:p>
            <a:r>
              <a:rPr lang="en-US" sz="1200" b="0" i="0" kern="1200" dirty="0">
                <a:solidFill>
                  <a:schemeClr val="tx1"/>
                </a:solidFill>
                <a:effectLst/>
                <a:latin typeface="+mn-lt"/>
                <a:ea typeface="+mn-ea"/>
                <a:cs typeface="+mn-cs"/>
              </a:rPr>
              <a:t>This project has been received funding from the </a:t>
            </a:r>
            <a:r>
              <a:rPr lang="en-US" sz="1200" b="0" i="0" u="none" strike="noStrike" kern="1200" dirty="0">
                <a:solidFill>
                  <a:schemeClr val="tx1"/>
                </a:solidFill>
                <a:effectLst/>
                <a:latin typeface="+mn-lt"/>
                <a:ea typeface="+mn-ea"/>
                <a:cs typeface="+mn-cs"/>
                <a:hlinkClick r:id="rId3"/>
              </a:rPr>
              <a:t>150 Canada @ York</a:t>
            </a:r>
            <a:r>
              <a:rPr lang="en-US" sz="1200" b="0" i="0" kern="1200" dirty="0">
                <a:solidFill>
                  <a:schemeClr val="tx1"/>
                </a:solidFill>
                <a:effectLst/>
                <a:latin typeface="+mn-lt"/>
                <a:ea typeface="+mn-ea"/>
                <a:cs typeface="+mn-cs"/>
              </a:rPr>
              <a:t> University Fund and the </a:t>
            </a:r>
            <a:r>
              <a:rPr lang="en-US" sz="1200" b="0" i="0" u="none" strike="noStrike" kern="1200" dirty="0">
                <a:solidFill>
                  <a:schemeClr val="tx1"/>
                </a:solidFill>
                <a:effectLst/>
                <a:latin typeface="+mn-lt"/>
                <a:ea typeface="+mn-ea"/>
                <a:cs typeface="+mn-cs"/>
                <a:hlinkClick r:id="rId4"/>
              </a:rPr>
              <a:t>Wikimedia Foundation</a:t>
            </a:r>
            <a:r>
              <a:rPr lang="en-US" sz="1200" b="0" i="0" kern="1200" dirty="0">
                <a:solidFill>
                  <a:schemeClr val="tx1"/>
                </a:solidFill>
                <a:effectLst/>
                <a:latin typeface="+mn-lt"/>
                <a:ea typeface="+mn-ea"/>
                <a:cs typeface="+mn-cs"/>
              </a:rPr>
              <a:t>. The Wikimedia </a:t>
            </a:r>
            <a:r>
              <a:rPr lang="en-US" sz="1200" b="0" i="0" u="none" strike="noStrike" kern="1200" dirty="0">
                <a:solidFill>
                  <a:schemeClr val="tx1"/>
                </a:solidFill>
                <a:effectLst/>
                <a:latin typeface="+mn-lt"/>
                <a:ea typeface="+mn-ea"/>
                <a:cs typeface="+mn-cs"/>
                <a:hlinkClick r:id="rId5"/>
              </a:rPr>
              <a:t>project page</a:t>
            </a:r>
            <a:r>
              <a:rPr lang="en-US" sz="1200" b="0" i="0" kern="1200" dirty="0">
                <a:solidFill>
                  <a:schemeClr val="tx1"/>
                </a:solidFill>
                <a:effectLst/>
                <a:latin typeface="+mn-lt"/>
                <a:ea typeface="+mn-ea"/>
                <a:cs typeface="+mn-cs"/>
              </a:rPr>
              <a:t> contains extended information about the project.</a:t>
            </a:r>
          </a:p>
          <a:p>
            <a:r>
              <a:rPr lang="en-US" sz="1200" b="1" i="0" kern="1200" cap="all" dirty="0">
                <a:solidFill>
                  <a:schemeClr val="tx1"/>
                </a:solidFill>
                <a:effectLst/>
                <a:latin typeface="+mn-lt"/>
                <a:ea typeface="+mn-ea"/>
                <a:cs typeface="+mn-cs"/>
              </a:rPr>
              <a:t>NATIONAL COORDINATED EDIT-A-THONS</a:t>
            </a:r>
          </a:p>
          <a:p>
            <a:r>
              <a:rPr lang="en-US" sz="1200" b="0" i="0" kern="1200" dirty="0">
                <a:solidFill>
                  <a:schemeClr val="tx1"/>
                </a:solidFill>
                <a:effectLst/>
                <a:latin typeface="+mn-lt"/>
                <a:ea typeface="+mn-ea"/>
                <a:cs typeface="+mn-cs"/>
              </a:rPr>
              <a:t>Coordinated edit-a-thons will run across Canada from October 19th to 23rd to coordinate with Open Access week 2017.</a:t>
            </a:r>
          </a:p>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30</a:t>
            </a:fld>
            <a:endParaRPr lang="en-US"/>
          </a:p>
        </p:txBody>
      </p:sp>
    </p:spTree>
    <p:extLst>
      <p:ext uri="{BB962C8B-B14F-4D97-AF65-F5344CB8AC3E}">
        <p14:creationId xmlns:p14="http://schemas.microsoft.com/office/powerpoint/2010/main" val="65106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OCLC has been working with Linked Data for many years.</a:t>
            </a:r>
          </a:p>
          <a:p>
            <a:endParaRPr lang="en-US" dirty="0"/>
          </a:p>
          <a:p>
            <a:r>
              <a:rPr lang="en-US" dirty="0"/>
              <a:t>Our early work focused on converting existing (authority) resources, like the authority file clusters in VIAF and the subject heading facets in FAST, to Linked Open Data.  </a:t>
            </a:r>
          </a:p>
          <a:p>
            <a:endParaRPr lang="en-US" dirty="0"/>
          </a:p>
          <a:p>
            <a:r>
              <a:rPr lang="en-US" dirty="0"/>
              <a:t>In 2012, Schema.org markup was added to records in WorldCat.org, enriching those descriptions with Linked Data identifiers to related entities in VIAF, FAST, and other vocabularies.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4</a:t>
            </a:fld>
            <a:endParaRPr lang="en-US"/>
          </a:p>
        </p:txBody>
      </p:sp>
    </p:spTree>
    <p:extLst>
      <p:ext uri="{BB962C8B-B14F-4D97-AF65-F5344CB8AC3E}">
        <p14:creationId xmlns:p14="http://schemas.microsoft.com/office/powerpoint/2010/main" val="2478504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aim of the project is to create a database of information related to Indigenous peoples of North America. Like the allied project, </a:t>
            </a:r>
            <a:r>
              <a:rPr lang="en-US" sz="1200" b="0" i="0" u="none" strike="noStrike" kern="1200" dirty="0">
                <a:solidFill>
                  <a:schemeClr val="tx1"/>
                </a:solidFill>
                <a:effectLst/>
                <a:latin typeface="+mn-lt"/>
                <a:ea typeface="+mn-ea"/>
                <a:cs typeface="+mn-cs"/>
                <a:hlinkClick r:id="rId3" tooltip="wikipedia:WikiProject Indigenous peoples of North America"/>
              </a:rPr>
              <a:t>WikiProject Indigenous peoples of North America</a:t>
            </a:r>
            <a:r>
              <a:rPr lang="en-US" sz="1200" b="0" i="0" kern="1200" dirty="0">
                <a:solidFill>
                  <a:schemeClr val="tx1"/>
                </a:solidFill>
                <a:effectLst/>
                <a:latin typeface="+mn-lt"/>
                <a:ea typeface="+mn-ea"/>
                <a:cs typeface="+mn-cs"/>
              </a:rPr>
              <a:t>, this project aims to encompass all historic, ethnic, and cultural aspects of the many groups collectively described as Indigenous peoples of North America, including Aboriginal (First Nations, Métis and Inuit) peoples in Canada, </a:t>
            </a:r>
            <a:r>
              <a:rPr lang="en-US" sz="1200" b="0" i="0" kern="1200" dirty="0" err="1">
                <a:solidFill>
                  <a:schemeClr val="tx1"/>
                </a:solidFill>
                <a:effectLst/>
                <a:latin typeface="+mn-lt"/>
                <a:ea typeface="+mn-ea"/>
                <a:cs typeface="+mn-cs"/>
              </a:rPr>
              <a:t>Kalaallit</a:t>
            </a:r>
            <a:r>
              <a:rPr lang="en-US" sz="1200" b="0" i="0" kern="1200" dirty="0">
                <a:solidFill>
                  <a:schemeClr val="tx1"/>
                </a:solidFill>
                <a:effectLst/>
                <a:latin typeface="+mn-lt"/>
                <a:ea typeface="+mn-ea"/>
                <a:cs typeface="+mn-cs"/>
              </a:rPr>
              <a:t> of Greenland, Native Americans in the United States, and Indigenous peoples of Mexico (parts of Mexico within the Mesoamerican culture areas are often excluded from North America).</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project has been launched in 2017 as a side product of a project by the </a:t>
            </a:r>
            <a:r>
              <a:rPr lang="en-US" sz="1200" b="0" i="0" u="none" strike="noStrike" kern="1200" dirty="0">
                <a:solidFill>
                  <a:schemeClr val="tx1"/>
                </a:solidFill>
                <a:effectLst/>
                <a:latin typeface="+mn-lt"/>
                <a:ea typeface="+mn-ea"/>
                <a:cs typeface="+mn-cs"/>
                <a:hlinkClick r:id="rId4"/>
              </a:rPr>
              <a:t>Association of Research Libraries (ARL)</a:t>
            </a:r>
            <a:r>
              <a:rPr lang="en-US" sz="1200" b="0" i="0" kern="1200" dirty="0">
                <a:solidFill>
                  <a:schemeClr val="tx1"/>
                </a:solidFill>
                <a:effectLst/>
                <a:latin typeface="+mn-lt"/>
                <a:ea typeface="+mn-ea"/>
                <a:cs typeface="+mn-cs"/>
              </a:rPr>
              <a:t> in cooperation with the </a:t>
            </a:r>
            <a:r>
              <a:rPr lang="en-US" sz="1200" b="0" i="0" u="none" strike="noStrike" kern="1200" dirty="0">
                <a:solidFill>
                  <a:schemeClr val="tx1"/>
                </a:solidFill>
                <a:effectLst/>
                <a:latin typeface="+mn-lt"/>
                <a:ea typeface="+mn-ea"/>
                <a:cs typeface="+mn-cs"/>
                <a:hlinkClick r:id="rId5"/>
              </a:rPr>
              <a:t>York University Libraries</a:t>
            </a:r>
            <a:r>
              <a:rPr lang="en-US" sz="1200" b="0" i="0" kern="1200" dirty="0">
                <a:solidFill>
                  <a:schemeClr val="tx1"/>
                </a:solidFill>
                <a:effectLst/>
                <a:latin typeface="+mn-lt"/>
                <a:ea typeface="+mn-ea"/>
                <a:cs typeface="+mn-cs"/>
              </a:rPr>
              <a:t>. As part of the work of this project, data models for contemporary Indigenous people are being developed. The project is focused on ingesting data into Wikidata as well as looking at ways to bring data (roundtrip) the data back to research libraries, cultural heritage institutions and communities.</a:t>
            </a:r>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31</a:t>
            </a:fld>
            <a:endParaRPr lang="en-US"/>
          </a:p>
        </p:txBody>
      </p:sp>
    </p:spTree>
    <p:extLst>
      <p:ext uri="{BB962C8B-B14F-4D97-AF65-F5344CB8AC3E}">
        <p14:creationId xmlns:p14="http://schemas.microsoft.com/office/powerpoint/2010/main" val="311214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WikiProject sum of all paintings</a:t>
            </a:r>
            <a:r>
              <a:rPr lang="en-US" sz="1200" b="0" i="0" kern="1200" dirty="0">
                <a:solidFill>
                  <a:schemeClr val="tx1"/>
                </a:solidFill>
                <a:effectLst/>
                <a:latin typeface="+mn-lt"/>
                <a:ea typeface="+mn-ea"/>
                <a:cs typeface="+mn-cs"/>
              </a:rPr>
              <a:t> is a WikiProject to get an item for every notable painting.</a:t>
            </a:r>
            <a:endParaRPr lang="en-US" sz="1200" b="0" i="0" u="none" strike="noStrike" kern="1200" baseline="30000" dirty="0">
              <a:solidFill>
                <a:schemeClr val="tx1"/>
              </a:solidFill>
              <a:effectLst/>
              <a:latin typeface="+mn-lt"/>
              <a:ea typeface="+mn-ea"/>
              <a:cs typeface="+mn-cs"/>
            </a:endParaRPr>
          </a:p>
          <a:p>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Wikipedia we have a lot of experience breaking down large amounts of work into smaller chunks that can be completed. Examples of this are the windmill project on the Dutch Wikipedia and the many lists of historic buildings that were created for </a:t>
            </a:r>
            <a:r>
              <a:rPr lang="en-US" sz="1200" b="0" i="0" u="none" strike="noStrike" kern="1200" dirty="0">
                <a:solidFill>
                  <a:schemeClr val="tx1"/>
                </a:solidFill>
                <a:effectLst/>
                <a:latin typeface="+mn-lt"/>
                <a:ea typeface="+mn-ea"/>
                <a:cs typeface="+mn-cs"/>
                <a:hlinkClick r:id="rId3" tooltip="Q1353202"/>
              </a:rPr>
              <a:t>Wiki Loves Monuments (Q1353202)</a:t>
            </a:r>
            <a:r>
              <a:rPr lang="en-US" sz="1200" b="0" i="0" kern="1200" dirty="0">
                <a:solidFill>
                  <a:schemeClr val="tx1"/>
                </a:solidFill>
                <a:effectLst/>
                <a:latin typeface="+mn-lt"/>
                <a:ea typeface="+mn-ea"/>
                <a:cs typeface="+mn-cs"/>
              </a:rPr>
              <a:t>. For paintings we can use the same strategy: We break it down into smaller parts that can be handled and then we can utilize Wikidata to celebrate the sum of all paintings through linked open data!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or everything is too broad and has no limit. This limit is to be able to handle the processing of the data - let's not overwhelm ourselves (yet). The scope can always be expanded - in the future we will have the sum of all sculptures, drawings, you get the picture! The scope of this project is </a:t>
            </a:r>
            <a:r>
              <a:rPr lang="en-US" sz="1200" b="0" i="0" u="none" strike="noStrike" kern="1200" dirty="0" err="1">
                <a:solidFill>
                  <a:schemeClr val="tx1"/>
                </a:solidFill>
                <a:effectLst/>
                <a:latin typeface="+mn-lt"/>
                <a:ea typeface="+mn-ea"/>
                <a:cs typeface="+mn-cs"/>
                <a:hlinkClick r:id="rId4" tooltip="Special:MyLanguage/Wikidata:Notability"/>
              </a:rPr>
              <a:t>notable</a:t>
            </a:r>
            <a:r>
              <a:rPr lang="en-US" sz="1200" b="0" i="0" kern="1200" dirty="0" err="1">
                <a:solidFill>
                  <a:schemeClr val="tx1"/>
                </a:solidFill>
                <a:effectLst/>
                <a:latin typeface="+mn-lt"/>
                <a:ea typeface="+mn-ea"/>
                <a:cs typeface="+mn-cs"/>
              </a:rPr>
              <a:t>paintings</a:t>
            </a:r>
            <a:r>
              <a:rPr lang="en-US" sz="1200" b="0" i="0" kern="1200" dirty="0">
                <a:solidFill>
                  <a:schemeClr val="tx1"/>
                </a:solidFill>
                <a:effectLst/>
                <a:latin typeface="+mn-lt"/>
                <a:ea typeface="+mn-ea"/>
                <a:cs typeface="+mn-cs"/>
              </a:rPr>
              <a:t>. A painting is considered notable if one of these options is true: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painting is in a notable collection of a museum, library, archive (e.g. a painting in the Metropolitan Museum of Art)</a:t>
            </a:r>
          </a:p>
          <a:p>
            <a:r>
              <a:rPr lang="en-US" sz="1200" b="0" i="0" kern="1200" dirty="0">
                <a:solidFill>
                  <a:schemeClr val="tx1"/>
                </a:solidFill>
                <a:effectLst/>
                <a:latin typeface="+mn-lt"/>
                <a:ea typeface="+mn-ea"/>
                <a:cs typeface="+mn-cs"/>
              </a:rPr>
              <a:t>The painting is made by a notable artist (e.g. Van Gogh painting in a private collection)</a:t>
            </a:r>
          </a:p>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32</a:t>
            </a:fld>
            <a:endParaRPr lang="en-US"/>
          </a:p>
        </p:txBody>
      </p:sp>
    </p:spTree>
    <p:extLst>
      <p:ext uri="{BB962C8B-B14F-4D97-AF65-F5344CB8AC3E}">
        <p14:creationId xmlns:p14="http://schemas.microsoft.com/office/powerpoint/2010/main" val="370238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step back from </a:t>
            </a:r>
            <a:r>
              <a:rPr lang="en-US" dirty="0" err="1"/>
              <a:t>Wikibase</a:t>
            </a:r>
            <a:r>
              <a:rPr lang="en-US" dirty="0"/>
              <a:t>, and its implementation in support of Wikidata, there are two other Wiki* resources to keep in mind.</a:t>
            </a:r>
          </a:p>
          <a:p>
            <a:endParaRPr lang="en-US" dirty="0"/>
          </a:p>
          <a:p>
            <a:r>
              <a:rPr lang="en-US" dirty="0"/>
              <a:t>[Step through each, briefly]</a:t>
            </a:r>
          </a:p>
        </p:txBody>
      </p:sp>
      <p:sp>
        <p:nvSpPr>
          <p:cNvPr id="4" name="Slide Number Placeholder 3"/>
          <p:cNvSpPr>
            <a:spLocks noGrp="1"/>
          </p:cNvSpPr>
          <p:nvPr>
            <p:ph type="sldNum" sz="quarter" idx="10"/>
          </p:nvPr>
        </p:nvSpPr>
        <p:spPr/>
        <p:txBody>
          <a:bodyPr/>
          <a:lstStyle/>
          <a:p>
            <a:fld id="{25B3D811-C832-5B47-9DC1-110C00420187}" type="slidenum">
              <a:rPr lang="en-US" smtClean="0"/>
              <a:t>33</a:t>
            </a:fld>
            <a:endParaRPr lang="en-US"/>
          </a:p>
        </p:txBody>
      </p:sp>
    </p:spTree>
    <p:extLst>
      <p:ext uri="{BB962C8B-B14F-4D97-AF65-F5344CB8AC3E}">
        <p14:creationId xmlns:p14="http://schemas.microsoft.com/office/powerpoint/2010/main" val="41208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Wikidata, in that it combines info-box-like statements, embedded media, and can include extensive narrative description</a:t>
            </a:r>
          </a:p>
        </p:txBody>
      </p:sp>
      <p:sp>
        <p:nvSpPr>
          <p:cNvPr id="4" name="Slide Number Placeholder 3"/>
          <p:cNvSpPr>
            <a:spLocks noGrp="1"/>
          </p:cNvSpPr>
          <p:nvPr>
            <p:ph type="sldNum" sz="quarter" idx="10"/>
          </p:nvPr>
        </p:nvSpPr>
        <p:spPr/>
        <p:txBody>
          <a:bodyPr/>
          <a:lstStyle/>
          <a:p>
            <a:fld id="{25B3D811-C832-5B47-9DC1-110C00420187}" type="slidenum">
              <a:rPr lang="en-US" smtClean="0"/>
              <a:t>39</a:t>
            </a:fld>
            <a:endParaRPr lang="en-US"/>
          </a:p>
        </p:txBody>
      </p:sp>
    </p:spTree>
    <p:extLst>
      <p:ext uri="{BB962C8B-B14F-4D97-AF65-F5344CB8AC3E}">
        <p14:creationId xmlns:p14="http://schemas.microsoft.com/office/powerpoint/2010/main" val="4091791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prototype of a photograph described in </a:t>
            </a:r>
            <a:r>
              <a:rPr lang="en-US" dirty="0" err="1"/>
              <a:t>Wikibase</a:t>
            </a:r>
            <a:r>
              <a:rPr lang="en-US" dirty="0"/>
              <a:t> </a:t>
            </a:r>
          </a:p>
        </p:txBody>
      </p:sp>
      <p:sp>
        <p:nvSpPr>
          <p:cNvPr id="4" name="Slide Number Placeholder 3"/>
          <p:cNvSpPr>
            <a:spLocks noGrp="1"/>
          </p:cNvSpPr>
          <p:nvPr>
            <p:ph type="sldNum" sz="quarter" idx="10"/>
          </p:nvPr>
        </p:nvSpPr>
        <p:spPr/>
        <p:txBody>
          <a:bodyPr/>
          <a:lstStyle/>
          <a:p>
            <a:fld id="{25B3D811-C832-5B47-9DC1-110C00420187}" type="slidenum">
              <a:rPr lang="en-US" smtClean="0"/>
              <a:t>40</a:t>
            </a:fld>
            <a:endParaRPr lang="en-US"/>
          </a:p>
        </p:txBody>
      </p:sp>
    </p:spTree>
    <p:extLst>
      <p:ext uri="{BB962C8B-B14F-4D97-AF65-F5344CB8AC3E}">
        <p14:creationId xmlns:p14="http://schemas.microsoft.com/office/powerpoint/2010/main" val="132911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Wikibase</a:t>
            </a:r>
            <a:r>
              <a:rPr lang="en-US" dirty="0"/>
              <a:t> software foundation’s affordances are a significant potential improvement for access and discovery.  Rather than just contextual narrative mentioning who is depicted in a photograph, the structured data in </a:t>
            </a:r>
            <a:r>
              <a:rPr lang="en-US" dirty="0" err="1"/>
              <a:t>Wikibase</a:t>
            </a:r>
            <a:r>
              <a:rPr lang="en-US" dirty="0"/>
              <a:t> can specify the “depicts” property of the photograph, relating that to other specific entities, and qualifying those statements with representations linked to “snippets” of the full photograph, depicting the persons, using the capabilities of the </a:t>
            </a:r>
            <a:r>
              <a:rPr lang="en-US" dirty="0" err="1"/>
              <a:t>CONTENTdm</a:t>
            </a:r>
            <a:r>
              <a:rPr lang="en-US" dirty="0"/>
              <a:t> IIIF Image API.</a:t>
            </a:r>
          </a:p>
        </p:txBody>
      </p:sp>
      <p:sp>
        <p:nvSpPr>
          <p:cNvPr id="4" name="Slide Number Placeholder 3"/>
          <p:cNvSpPr>
            <a:spLocks noGrp="1"/>
          </p:cNvSpPr>
          <p:nvPr>
            <p:ph type="sldNum" sz="quarter" idx="10"/>
          </p:nvPr>
        </p:nvSpPr>
        <p:spPr/>
        <p:txBody>
          <a:bodyPr/>
          <a:lstStyle/>
          <a:p>
            <a:fld id="{25B3D811-C832-5B47-9DC1-110C00420187}" type="slidenum">
              <a:rPr lang="en-US" smtClean="0"/>
              <a:t>41</a:t>
            </a:fld>
            <a:endParaRPr lang="en-US"/>
          </a:p>
        </p:txBody>
      </p:sp>
    </p:spTree>
    <p:extLst>
      <p:ext uri="{BB962C8B-B14F-4D97-AF65-F5344CB8AC3E}">
        <p14:creationId xmlns:p14="http://schemas.microsoft.com/office/powerpoint/2010/main" val="329877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a similar separation of concerns with the recent introduction of IIIF API support for </a:t>
            </a:r>
            <a:r>
              <a:rPr lang="en-US" dirty="0" err="1"/>
              <a:t>CONTENTdm</a:t>
            </a:r>
            <a:r>
              <a:rPr lang="en-US" dirty="0"/>
              <a:t> digital media, the existing capabilities of </a:t>
            </a:r>
            <a:r>
              <a:rPr lang="en-US" dirty="0" err="1"/>
              <a:t>CONTENTdm</a:t>
            </a:r>
            <a:r>
              <a:rPr lang="en-US" dirty="0"/>
              <a:t> for managing contextual narrative, and the potential entity data management in a platform like </a:t>
            </a:r>
            <a:r>
              <a:rPr lang="en-US" dirty="0" err="1"/>
              <a:t>Wikibase</a:t>
            </a:r>
            <a:r>
              <a:rPr lang="en-US" dirty="0"/>
              <a:t>.</a:t>
            </a:r>
          </a:p>
        </p:txBody>
      </p:sp>
      <p:sp>
        <p:nvSpPr>
          <p:cNvPr id="4" name="Slide Number Placeholder 3"/>
          <p:cNvSpPr>
            <a:spLocks noGrp="1"/>
          </p:cNvSpPr>
          <p:nvPr>
            <p:ph type="sldNum" sz="quarter" idx="10"/>
          </p:nvPr>
        </p:nvSpPr>
        <p:spPr/>
        <p:txBody>
          <a:bodyPr/>
          <a:lstStyle/>
          <a:p>
            <a:fld id="{25B3D811-C832-5B47-9DC1-110C00420187}" type="slidenum">
              <a:rPr lang="en-US" smtClean="0"/>
              <a:t>42</a:t>
            </a:fld>
            <a:endParaRPr lang="en-US"/>
          </a:p>
        </p:txBody>
      </p:sp>
    </p:spTree>
    <p:extLst>
      <p:ext uri="{BB962C8B-B14F-4D97-AF65-F5344CB8AC3E}">
        <p14:creationId xmlns:p14="http://schemas.microsoft.com/office/powerpoint/2010/main" val="659137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33045" indent="-233045">
              <a:buAutoNum type="arabicPeriod"/>
            </a:pPr>
            <a:r>
              <a:rPr lang="en-US" dirty="0"/>
              <a:t>Library data is special</a:t>
            </a:r>
            <a:endParaRPr lang="en-US" dirty="0">
              <a:cs typeface="Calibri"/>
            </a:endParaRPr>
          </a:p>
          <a:p>
            <a:pPr marL="233045" indent="-233045">
              <a:buAutoNum type="arabicPeriod"/>
            </a:pPr>
            <a:r>
              <a:rPr lang="en-US" dirty="0"/>
              <a:t>Conversation is continual regarding how we do things</a:t>
            </a:r>
            <a:r>
              <a:rPr lang="en-US" dirty="0">
                <a:cs typeface="Calibri"/>
              </a:rPr>
              <a:t> now, how we could do things, and moving away from current constraints/Endeavor like this represents a paradigm shift and requires adaptive change (everyone gets to change their behavior) - small project with transformative results.</a:t>
            </a:r>
          </a:p>
        </p:txBody>
      </p:sp>
      <p:sp>
        <p:nvSpPr>
          <p:cNvPr id="4" name="Slide Number Placeholder 3"/>
          <p:cNvSpPr>
            <a:spLocks noGrp="1"/>
          </p:cNvSpPr>
          <p:nvPr>
            <p:ph type="sldNum" sz="quarter" idx="10"/>
          </p:nvPr>
        </p:nvSpPr>
        <p:spPr/>
        <p:txBody>
          <a:bodyPr/>
          <a:lstStyle/>
          <a:p>
            <a:fld id="{3E52A38A-18EA-A54A-A41C-2B70BA912126}" type="slidenum">
              <a:rPr lang="en-US" smtClean="0"/>
              <a:t>44</a:t>
            </a:fld>
            <a:endParaRPr lang="en-US"/>
          </a:p>
        </p:txBody>
      </p:sp>
    </p:spTree>
    <p:extLst>
      <p:ext uri="{BB962C8B-B14F-4D97-AF65-F5344CB8AC3E}">
        <p14:creationId xmlns:p14="http://schemas.microsoft.com/office/powerpoint/2010/main" val="4212441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45</a:t>
            </a:fld>
            <a:endParaRPr lang="en-US"/>
          </a:p>
        </p:txBody>
      </p:sp>
    </p:spTree>
    <p:extLst>
      <p:ext uri="{BB962C8B-B14F-4D97-AF65-F5344CB8AC3E}">
        <p14:creationId xmlns:p14="http://schemas.microsoft.com/office/powerpoint/2010/main" val="340647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our focused has shifted to creating new entities based on bibliographic data in </a:t>
            </a:r>
            <a:r>
              <a:rPr lang="en-US" dirty="0" err="1"/>
              <a:t>WorldCat</a:t>
            </a:r>
            <a:r>
              <a:rPr lang="en-US" dirty="0"/>
              <a:t>.</a:t>
            </a:r>
          </a:p>
          <a:p>
            <a:endParaRPr lang="en-US" dirty="0"/>
          </a:p>
          <a:p>
            <a:r>
              <a:rPr lang="en-US" dirty="0"/>
              <a:t>Work entities have been published that provide a way to pull together related editions of a work and connect these and their associated entities to other Linked Data sources.</a:t>
            </a:r>
          </a:p>
          <a:p>
            <a:endParaRPr lang="en-US" dirty="0"/>
          </a:p>
          <a:p>
            <a:r>
              <a:rPr lang="en-US" dirty="0"/>
              <a:t>Similarly, entities have been published representing people that can be identified in </a:t>
            </a:r>
            <a:r>
              <a:rPr lang="en-US" dirty="0" err="1"/>
              <a:t>WorldCat</a:t>
            </a:r>
            <a:r>
              <a:rPr lang="en-US" dirty="0"/>
              <a:t> bibliographic data.</a:t>
            </a:r>
          </a:p>
          <a:p>
            <a:endParaRPr lang="en-US" dirty="0"/>
          </a:p>
          <a:p>
            <a:r>
              <a:rPr lang="en-US" dirty="0"/>
              <a:t>A pilot project related to the Person Entity data tested how services for reconciling personal names to entities fit into existing cataloging workflows.</a:t>
            </a:r>
          </a:p>
          <a:p>
            <a:endParaRPr lang="en-US" dirty="0"/>
          </a:p>
          <a:p>
            <a:r>
              <a:rPr lang="en-US" dirty="0"/>
              <a:t>And lessons learned from that pilot contributed to an experimental prototype to evaluate workflows for analyzing, reconciling, and transforming </a:t>
            </a:r>
            <a:r>
              <a:rPr lang="en-US" dirty="0" err="1"/>
              <a:t>CONTENTdm</a:t>
            </a:r>
            <a:r>
              <a:rPr lang="en-US" dirty="0"/>
              <a:t> metadata into Linked Data.</a:t>
            </a:r>
          </a:p>
          <a:p>
            <a:endParaRPr lang="en-US" dirty="0"/>
          </a:p>
          <a:p>
            <a:r>
              <a:rPr lang="en-US" dirty="0" err="1"/>
              <a:t>CONTENTdm</a:t>
            </a:r>
            <a:r>
              <a:rPr lang="en-US" dirty="0"/>
              <a:t> has also played another role in OCLC’s Linked Data work, as the system within which the IIIF APIs have been implemented.</a:t>
            </a:r>
          </a:p>
          <a:p>
            <a:endParaRPr lang="en-US" dirty="0"/>
          </a:p>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5</a:t>
            </a:fld>
            <a:endParaRPr lang="en-US"/>
          </a:p>
        </p:txBody>
      </p:sp>
    </p:spTree>
    <p:extLst>
      <p:ext uri="{BB962C8B-B14F-4D97-AF65-F5344CB8AC3E}">
        <p14:creationId xmlns:p14="http://schemas.microsoft.com/office/powerpoint/2010/main" val="181491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we’ve launched a new pilot project to evaluate a platform for creating and managing linked data at scale, added support for URIs in </a:t>
            </a:r>
            <a:r>
              <a:rPr lang="en-US" dirty="0" err="1"/>
              <a:t>WorldCat</a:t>
            </a:r>
            <a:r>
              <a:rPr lang="en-US" dirty="0"/>
              <a:t>, and have begun planning for production services for linked data management.</a:t>
            </a:r>
          </a:p>
          <a:p>
            <a:endParaRPr lang="en-US" dirty="0"/>
          </a:p>
          <a:p>
            <a:r>
              <a:rPr lang="en-US" dirty="0"/>
              <a:t>For more information on past, current, and future work, consult the OCLC Research website.</a:t>
            </a:r>
          </a:p>
        </p:txBody>
      </p:sp>
      <p:sp>
        <p:nvSpPr>
          <p:cNvPr id="4" name="Slide Number Placeholder 3"/>
          <p:cNvSpPr>
            <a:spLocks noGrp="1"/>
          </p:cNvSpPr>
          <p:nvPr>
            <p:ph type="sldNum" sz="quarter" idx="10"/>
          </p:nvPr>
        </p:nvSpPr>
        <p:spPr/>
        <p:txBody>
          <a:bodyPr/>
          <a:lstStyle/>
          <a:p>
            <a:fld id="{25B3D811-C832-5B47-9DC1-110C00420187}" type="slidenum">
              <a:rPr lang="en-US" smtClean="0"/>
              <a:t>6</a:t>
            </a:fld>
            <a:endParaRPr lang="en-US"/>
          </a:p>
        </p:txBody>
      </p:sp>
    </p:spTree>
    <p:extLst>
      <p:ext uri="{BB962C8B-B14F-4D97-AF65-F5344CB8AC3E}">
        <p14:creationId xmlns:p14="http://schemas.microsoft.com/office/powerpoint/2010/main" val="70179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efforts previously described form the backdrop to the discussion we’d like to have today.  The Metadata Refinery prototype gave us insights into how linked data services could be adapted to present workflows, and also how workflows and systems may need to adjust to take full advantage of linked data.  </a:t>
            </a:r>
          </a:p>
          <a:p>
            <a:endParaRPr lang="en-US" dirty="0"/>
          </a:p>
          <a:p>
            <a:r>
              <a:rPr lang="en-US" dirty="0"/>
              <a:t>And the evaluation of a potential linked data platform, work that it still in progress, is telling us a lot as well.  </a:t>
            </a:r>
          </a:p>
          <a:p>
            <a:endParaRPr lang="en-US" dirty="0"/>
          </a:p>
          <a:p>
            <a:r>
              <a:rPr lang="en-US" dirty="0"/>
              <a:t>Jeff Mixter will be talking next, about that project and its implications.</a:t>
            </a:r>
          </a:p>
        </p:txBody>
      </p:sp>
      <p:sp>
        <p:nvSpPr>
          <p:cNvPr id="4" name="Slide Number Placeholder 3"/>
          <p:cNvSpPr>
            <a:spLocks noGrp="1"/>
          </p:cNvSpPr>
          <p:nvPr>
            <p:ph type="sldNum" sz="quarter" idx="10"/>
          </p:nvPr>
        </p:nvSpPr>
        <p:spPr/>
        <p:txBody>
          <a:bodyPr/>
          <a:lstStyle/>
          <a:p>
            <a:fld id="{25B3D811-C832-5B47-9DC1-110C00420187}" type="slidenum">
              <a:rPr lang="en-US" smtClean="0"/>
              <a:t>7</a:t>
            </a:fld>
            <a:endParaRPr lang="en-US"/>
          </a:p>
        </p:txBody>
      </p:sp>
    </p:spTree>
    <p:extLst>
      <p:ext uri="{BB962C8B-B14F-4D97-AF65-F5344CB8AC3E}">
        <p14:creationId xmlns:p14="http://schemas.microsoft.com/office/powerpoint/2010/main" val="197098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8</a:t>
            </a:fld>
            <a:endParaRPr lang="en-US"/>
          </a:p>
        </p:txBody>
      </p:sp>
    </p:spTree>
    <p:extLst>
      <p:ext uri="{BB962C8B-B14F-4D97-AF65-F5344CB8AC3E}">
        <p14:creationId xmlns:p14="http://schemas.microsoft.com/office/powerpoint/2010/main" val="177415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9</a:t>
            </a:fld>
            <a:endParaRPr lang="en-US"/>
          </a:p>
        </p:txBody>
      </p:sp>
    </p:spTree>
    <p:extLst>
      <p:ext uri="{BB962C8B-B14F-4D97-AF65-F5344CB8AC3E}">
        <p14:creationId xmlns:p14="http://schemas.microsoft.com/office/powerpoint/2010/main" val="174638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11</a:t>
            </a:fld>
            <a:endParaRPr lang="en-US"/>
          </a:p>
        </p:txBody>
      </p:sp>
    </p:spTree>
    <p:extLst>
      <p:ext uri="{BB962C8B-B14F-4D97-AF65-F5344CB8AC3E}">
        <p14:creationId xmlns:p14="http://schemas.microsoft.com/office/powerpoint/2010/main" val="152365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12</a:t>
            </a:fld>
            <a:endParaRPr lang="en-US"/>
          </a:p>
        </p:txBody>
      </p:sp>
    </p:spTree>
    <p:extLst>
      <p:ext uri="{BB962C8B-B14F-4D97-AF65-F5344CB8AC3E}">
        <p14:creationId xmlns:p14="http://schemas.microsoft.com/office/powerpoint/2010/main" val="144688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209286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6093727" y="0"/>
            <a:ext cx="6105280" cy="5850667"/>
          </a:xfrm>
          <a:prstGeom prst="rect">
            <a:avLst/>
          </a:prstGeom>
        </p:spPr>
      </p:pic>
    </p:spTree>
    <p:extLst>
      <p:ext uri="{BB962C8B-B14F-4D97-AF65-F5344CB8AC3E}">
        <p14:creationId xmlns:p14="http://schemas.microsoft.com/office/powerpoint/2010/main" val="36691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7" name="Rectangle 6"/>
          <p:cNvSpPr/>
          <p:nvPr/>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7" name="Picture 26" descr="OCLC_H_PMS.ep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rotWithShape="1">
          <a:blip r:embed="rId4"/>
          <a:srcRect l="67120"/>
          <a:stretch/>
        </p:blipFill>
        <p:spPr>
          <a:xfrm rot="16200000">
            <a:off x="7769479" y="5051334"/>
            <a:ext cx="116923" cy="423333"/>
          </a:xfrm>
          <a:prstGeom prst="rect">
            <a:avLst/>
          </a:prstGeom>
        </p:spPr>
      </p:pic>
      <p:pic>
        <p:nvPicPr>
          <p:cNvPr id="23" name="Picture 22"/>
          <p:cNvPicPr>
            <a:picLocks noChangeAspect="1"/>
          </p:cNvPicPr>
          <p:nvPr/>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364785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6" name="Text Placeholder 5"/>
          <p:cNvSpPr>
            <a:spLocks noGrp="1"/>
          </p:cNvSpPr>
          <p:nvPr>
            <p:ph type="body" sz="quarter" idx="13" hasCustomPrompt="1"/>
          </p:nvPr>
        </p:nvSpPr>
        <p:spPr>
          <a:xfrm>
            <a:off x="454383"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3" y="6422994"/>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599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94188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2489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8"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31822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543284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11557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
        <p:nvSpPr>
          <p:cNvPr id="10"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r>
              <a:rPr lang="en-US"/>
              <a:t>Edit Master text styles</a:t>
            </a:r>
          </a:p>
        </p:txBody>
      </p:sp>
    </p:spTree>
    <p:extLst>
      <p:ext uri="{BB962C8B-B14F-4D97-AF65-F5344CB8AC3E}">
        <p14:creationId xmlns:p14="http://schemas.microsoft.com/office/powerpoint/2010/main" val="237407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46464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28658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64313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39900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6763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pic>
        <p:nvPicPr>
          <p:cNvPr id="5" name="Picture 4"/>
          <p:cNvPicPr>
            <a:picLocks noChangeAspect="1"/>
          </p:cNvPicPr>
          <p:nvPr userDrawn="1"/>
        </p:nvPicPr>
        <p:blipFill>
          <a:blip r:embed="rId3"/>
          <a:stretch>
            <a:fillRect/>
          </a:stretch>
        </p:blipFill>
        <p:spPr>
          <a:xfrm>
            <a:off x="6111117" y="0"/>
            <a:ext cx="6105280" cy="5850667"/>
          </a:xfrm>
          <a:prstGeom prst="rect">
            <a:avLst/>
          </a:prstGeom>
        </p:spPr>
      </p:pic>
    </p:spTree>
    <p:extLst>
      <p:ext uri="{BB962C8B-B14F-4D97-AF65-F5344CB8AC3E}">
        <p14:creationId xmlns:p14="http://schemas.microsoft.com/office/powerpoint/2010/main" val="159456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17"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rotWithShape="1">
          <a:blip r:embed="rId4"/>
          <a:srcRect l="67120"/>
          <a:stretch/>
        </p:blipFill>
        <p:spPr>
          <a:xfrm rot="16200000">
            <a:off x="7769479" y="5051334"/>
            <a:ext cx="116923" cy="423333"/>
          </a:xfrm>
          <a:prstGeom prst="rect">
            <a:avLst/>
          </a:prstGeom>
        </p:spPr>
      </p:pic>
      <p:pic>
        <p:nvPicPr>
          <p:cNvPr id="4" name="Picture 3"/>
          <p:cNvPicPr>
            <a:picLocks noChangeAspect="1"/>
          </p:cNvPicPr>
          <p:nvPr userDrawn="1"/>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116020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11" name="Rectangle 10"/>
          <p:cNvSpPr/>
          <p:nvPr/>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6441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08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Bullet">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r>
              <a:rPr lang="en-US"/>
              <a:t>Edit Master text styles</a:t>
            </a:r>
          </a:p>
        </p:txBody>
      </p:sp>
    </p:spTree>
    <p:extLst>
      <p:ext uri="{BB962C8B-B14F-4D97-AF65-F5344CB8AC3E}">
        <p14:creationId xmlns:p14="http://schemas.microsoft.com/office/powerpoint/2010/main" val="9296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Header">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52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Bar">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4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91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16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814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5046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wikiba.se/" TargetMode="External"/><Relationship Id="rId4" Type="http://schemas.openxmlformats.org/officeDocument/2006/relationships/hyperlink" Target="https://www.wikidata.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wikiba.se/" TargetMode="External"/><Relationship Id="rId5" Type="http://schemas.openxmlformats.org/officeDocument/2006/relationships/hyperlink" Target="https://www.wikidata.org/" TargetMode="External"/><Relationship Id="rId4" Type="http://schemas.openxmlformats.org/officeDocument/2006/relationships/hyperlink" Target="https://www.mediawiki.org/wiki/MediaWik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projectpassage.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ikimusic.library.yorku.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wikidata.org/wiki/Wikidata:Indigenous_peoples_of_North_Americ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wikidata.org/wiki/Wikidata:WikiProject_sum_of_all_painting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2.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oclc.org/research/themes/data-science/linkeddata.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1BA536D-0E31-4546-9866-B3C504D1D6D9}"/>
              </a:ext>
            </a:extLst>
          </p:cNvPr>
          <p:cNvSpPr>
            <a:spLocks noGrp="1"/>
          </p:cNvSpPr>
          <p:nvPr>
            <p:ph type="body" sz="quarter" idx="12"/>
          </p:nvPr>
        </p:nvSpPr>
        <p:spPr>
          <a:xfrm>
            <a:off x="3" y="1773169"/>
            <a:ext cx="11069377" cy="651397"/>
          </a:xfrm>
        </p:spPr>
        <p:txBody>
          <a:bodyPr/>
          <a:lstStyle/>
          <a:p>
            <a:r>
              <a:rPr lang="en-US" dirty="0" err="1"/>
              <a:t>CONTENTdm</a:t>
            </a:r>
            <a:r>
              <a:rPr lang="en-US" dirty="0"/>
              <a:t> User Group Meeting, August 1-2, 2018, Columbus Metropolitan Library</a:t>
            </a:r>
          </a:p>
        </p:txBody>
      </p:sp>
      <p:sp>
        <p:nvSpPr>
          <p:cNvPr id="7" name="Text Placeholder 6">
            <a:extLst>
              <a:ext uri="{FF2B5EF4-FFF2-40B4-BE49-F238E27FC236}">
                <a16:creationId xmlns:a16="http://schemas.microsoft.com/office/drawing/2014/main" id="{95746D10-D09D-4CE4-A3E6-A278392AD964}"/>
              </a:ext>
            </a:extLst>
          </p:cNvPr>
          <p:cNvSpPr>
            <a:spLocks noGrp="1"/>
          </p:cNvSpPr>
          <p:nvPr>
            <p:ph type="body" sz="quarter" idx="16"/>
          </p:nvPr>
        </p:nvSpPr>
        <p:spPr/>
        <p:txBody>
          <a:bodyPr>
            <a:normAutofit fontScale="77500" lnSpcReduction="20000"/>
          </a:bodyPr>
          <a:lstStyle/>
          <a:p>
            <a:r>
              <a:rPr lang="en-US" dirty="0"/>
              <a:t>Using </a:t>
            </a:r>
            <a:r>
              <a:rPr lang="en-US" dirty="0" err="1"/>
              <a:t>Wikibase</a:t>
            </a:r>
            <a:r>
              <a:rPr lang="en-US" dirty="0"/>
              <a:t> to Manage Linked Data for Digital Collections</a:t>
            </a:r>
          </a:p>
        </p:txBody>
      </p:sp>
      <p:sp>
        <p:nvSpPr>
          <p:cNvPr id="8" name="Text Placeholder 7">
            <a:extLst>
              <a:ext uri="{FF2B5EF4-FFF2-40B4-BE49-F238E27FC236}">
                <a16:creationId xmlns:a16="http://schemas.microsoft.com/office/drawing/2014/main" id="{A6C4B2E4-CA13-4AAF-8C9D-7783599A1610}"/>
              </a:ext>
            </a:extLst>
          </p:cNvPr>
          <p:cNvSpPr>
            <a:spLocks noGrp="1"/>
          </p:cNvSpPr>
          <p:nvPr>
            <p:ph type="body" sz="quarter" idx="17"/>
          </p:nvPr>
        </p:nvSpPr>
        <p:spPr>
          <a:xfrm>
            <a:off x="174423" y="4433435"/>
            <a:ext cx="3697487" cy="1015663"/>
          </a:xfrm>
        </p:spPr>
        <p:txBody>
          <a:bodyPr/>
          <a:lstStyle/>
          <a:p>
            <a:r>
              <a:rPr lang="en-US" sz="2000" dirty="0"/>
              <a:t>Bruce Washburn</a:t>
            </a:r>
            <a:br>
              <a:rPr lang="en-US" sz="2000" dirty="0"/>
            </a:br>
            <a:r>
              <a:rPr lang="en-US" sz="2000" b="0" dirty="0"/>
              <a:t>Principal Engineer</a:t>
            </a:r>
            <a:br>
              <a:rPr lang="en-US" sz="2000" b="0" dirty="0"/>
            </a:br>
            <a:r>
              <a:rPr lang="en-US" sz="2000" b="0" dirty="0"/>
              <a:t>OCLC Membership &amp; Research</a:t>
            </a:r>
          </a:p>
        </p:txBody>
      </p:sp>
      <p:sp>
        <p:nvSpPr>
          <p:cNvPr id="2" name="TextBox 1">
            <a:extLst>
              <a:ext uri="{FF2B5EF4-FFF2-40B4-BE49-F238E27FC236}">
                <a16:creationId xmlns:a16="http://schemas.microsoft.com/office/drawing/2014/main" id="{535AB99B-49AD-4F64-8F63-E8862C7622D2}"/>
              </a:ext>
            </a:extLst>
          </p:cNvPr>
          <p:cNvSpPr txBox="1"/>
          <p:nvPr/>
        </p:nvSpPr>
        <p:spPr>
          <a:xfrm>
            <a:off x="2356029" y="5632136"/>
            <a:ext cx="6736765" cy="523220"/>
          </a:xfrm>
          <a:prstGeom prst="rect">
            <a:avLst/>
          </a:prstGeom>
          <a:noFill/>
        </p:spPr>
        <p:txBody>
          <a:bodyPr wrap="square" rtlCol="0">
            <a:spAutoFit/>
          </a:bodyPr>
          <a:lstStyle/>
          <a:p>
            <a:r>
              <a:rPr lang="en-US" sz="2800" dirty="0"/>
              <a:t>Presented by Jean </a:t>
            </a:r>
            <a:r>
              <a:rPr lang="en-US" sz="2800" dirty="0" err="1"/>
              <a:t>Godby</a:t>
            </a:r>
            <a:r>
              <a:rPr lang="en-US" sz="2800" dirty="0"/>
              <a:t> and Jeff Mixter</a:t>
            </a:r>
          </a:p>
        </p:txBody>
      </p:sp>
      <p:sp>
        <p:nvSpPr>
          <p:cNvPr id="12" name="Text Placeholder 7">
            <a:extLst>
              <a:ext uri="{FF2B5EF4-FFF2-40B4-BE49-F238E27FC236}">
                <a16:creationId xmlns:a16="http://schemas.microsoft.com/office/drawing/2014/main" id="{574A63B6-31FB-4BA9-B513-F78EF8B3E836}"/>
              </a:ext>
            </a:extLst>
          </p:cNvPr>
          <p:cNvSpPr txBox="1">
            <a:spLocks/>
          </p:cNvSpPr>
          <p:nvPr/>
        </p:nvSpPr>
        <p:spPr>
          <a:xfrm>
            <a:off x="4129789" y="4433435"/>
            <a:ext cx="3697487" cy="1015663"/>
          </a:xfrm>
          <a:prstGeom prst="rect">
            <a:avLst/>
          </a:prstGeom>
        </p:spPr>
        <p:txBody>
          <a:bodyPr vert="horz" wrap="none" lIns="0">
            <a:spAutoFit/>
          </a:bodyPr>
          <a:lstStyle>
            <a:lvl1pPr marL="0" indent="0" algn="l" defTabSz="609585" rtl="0" eaLnBrk="1" latinLnBrk="0" hangingPunct="1">
              <a:spcBef>
                <a:spcPct val="20000"/>
              </a:spcBef>
              <a:buFont typeface="Arial"/>
              <a:buNone/>
              <a:defRPr sz="2667" b="1" kern="1200">
                <a:solidFill>
                  <a:schemeClr val="tx1"/>
                </a:solidFill>
                <a:latin typeface="+mn-lt"/>
                <a:ea typeface="+mn-ea"/>
                <a:cs typeface="+mn-cs"/>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000" dirty="0"/>
              <a:t>Jeff Mixter</a:t>
            </a:r>
            <a:br>
              <a:rPr lang="en-US" sz="2000" dirty="0"/>
            </a:br>
            <a:r>
              <a:rPr lang="en-US" sz="2000" b="0" dirty="0"/>
              <a:t>Lead</a:t>
            </a:r>
            <a:r>
              <a:rPr lang="en-US" sz="2000" dirty="0"/>
              <a:t> </a:t>
            </a:r>
            <a:r>
              <a:rPr lang="en-US" sz="2000" b="0" dirty="0"/>
              <a:t>Software Engineer</a:t>
            </a:r>
            <a:br>
              <a:rPr lang="en-US" sz="2000" b="0" dirty="0"/>
            </a:br>
            <a:r>
              <a:rPr lang="en-US" sz="2000" b="0" dirty="0"/>
              <a:t>OCLC Membership &amp; Research</a:t>
            </a:r>
          </a:p>
        </p:txBody>
      </p:sp>
      <p:sp>
        <p:nvSpPr>
          <p:cNvPr id="13" name="Text Placeholder 7">
            <a:extLst>
              <a:ext uri="{FF2B5EF4-FFF2-40B4-BE49-F238E27FC236}">
                <a16:creationId xmlns:a16="http://schemas.microsoft.com/office/drawing/2014/main" id="{B35FC9DE-4597-4716-A443-BBCFBE852F1F}"/>
              </a:ext>
            </a:extLst>
          </p:cNvPr>
          <p:cNvSpPr txBox="1">
            <a:spLocks/>
          </p:cNvSpPr>
          <p:nvPr/>
        </p:nvSpPr>
        <p:spPr>
          <a:xfrm>
            <a:off x="8085155" y="4433434"/>
            <a:ext cx="3697487" cy="1015663"/>
          </a:xfrm>
          <a:prstGeom prst="rect">
            <a:avLst/>
          </a:prstGeom>
        </p:spPr>
        <p:txBody>
          <a:bodyPr vert="horz" wrap="none" lIns="0">
            <a:spAutoFit/>
          </a:bodyPr>
          <a:lstStyle>
            <a:lvl1pPr marL="0" indent="0" algn="l" defTabSz="609585" rtl="0" eaLnBrk="1" latinLnBrk="0" hangingPunct="1">
              <a:spcBef>
                <a:spcPct val="20000"/>
              </a:spcBef>
              <a:buFont typeface="Arial"/>
              <a:buNone/>
              <a:defRPr sz="2667" b="1" kern="1200">
                <a:solidFill>
                  <a:schemeClr val="tx1"/>
                </a:solidFill>
                <a:latin typeface="+mn-lt"/>
                <a:ea typeface="+mn-ea"/>
                <a:cs typeface="+mn-cs"/>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000" dirty="0"/>
              <a:t>Jean </a:t>
            </a:r>
            <a:r>
              <a:rPr lang="en-US" sz="2000" dirty="0" err="1"/>
              <a:t>Godby</a:t>
            </a:r>
            <a:br>
              <a:rPr lang="en-US" sz="2000" dirty="0"/>
            </a:br>
            <a:r>
              <a:rPr lang="en-US" sz="2000" b="0" dirty="0"/>
              <a:t>Senior Research Scientist </a:t>
            </a:r>
            <a:br>
              <a:rPr lang="en-US" sz="2000" b="0" dirty="0"/>
            </a:br>
            <a:r>
              <a:rPr lang="en-US" sz="2000" b="0" dirty="0"/>
              <a:t>OCLC Membership &amp; Research</a:t>
            </a:r>
          </a:p>
        </p:txBody>
      </p:sp>
    </p:spTree>
    <p:extLst>
      <p:ext uri="{BB962C8B-B14F-4D97-AF65-F5344CB8AC3E}">
        <p14:creationId xmlns:p14="http://schemas.microsoft.com/office/powerpoint/2010/main" val="6727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17E85F-BD9A-4137-BDFC-6D029EBD936C}"/>
              </a:ext>
            </a:extLst>
          </p:cNvPr>
          <p:cNvSpPr>
            <a:spLocks noGrp="1"/>
          </p:cNvSpPr>
          <p:nvPr>
            <p:ph type="body" sz="quarter" idx="10"/>
          </p:nvPr>
        </p:nvSpPr>
        <p:spPr>
          <a:xfrm>
            <a:off x="420346" y="1108082"/>
            <a:ext cx="10898717" cy="1569660"/>
          </a:xfrm>
        </p:spPr>
        <p:txBody>
          <a:bodyPr/>
          <a:lstStyle/>
          <a:p>
            <a:r>
              <a:rPr lang="en-US" dirty="0"/>
              <a:t>Getting to know Wikidata and </a:t>
            </a:r>
            <a:r>
              <a:rPr lang="en-US" dirty="0" err="1"/>
              <a:t>Wikibase</a:t>
            </a:r>
            <a:endParaRPr lang="en-US" dirty="0"/>
          </a:p>
        </p:txBody>
      </p:sp>
      <p:sp>
        <p:nvSpPr>
          <p:cNvPr id="7" name="Text Placeholder 6">
            <a:extLst>
              <a:ext uri="{FF2B5EF4-FFF2-40B4-BE49-F238E27FC236}">
                <a16:creationId xmlns:a16="http://schemas.microsoft.com/office/drawing/2014/main" id="{12C63F2C-8282-4A67-9863-86C935571D4A}"/>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CA306A70-91A3-4CDB-B00A-355283F22EC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6107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97FC8-DA0D-0E42-928C-127FD6BA7A77}"/>
              </a:ext>
            </a:extLst>
          </p:cNvPr>
          <p:cNvSpPr>
            <a:spLocks noGrp="1"/>
          </p:cNvSpPr>
          <p:nvPr>
            <p:ph type="body" sz="quarter" idx="12"/>
          </p:nvPr>
        </p:nvSpPr>
        <p:spPr/>
        <p:txBody>
          <a:bodyPr/>
          <a:lstStyle/>
          <a:p>
            <a:r>
              <a:rPr lang="en-US" dirty="0">
                <a:hlinkClick r:id="rId3"/>
              </a:rPr>
              <a:t>Wikipedia</a:t>
            </a:r>
            <a:r>
              <a:rPr lang="en-US" dirty="0"/>
              <a:t> – a multilingual web-based free-content encyclopedia</a:t>
            </a:r>
          </a:p>
          <a:p>
            <a:endParaRPr lang="en-US" dirty="0">
              <a:highlight>
                <a:srgbClr val="FFFF00"/>
              </a:highlight>
            </a:endParaRPr>
          </a:p>
          <a:p>
            <a:r>
              <a:rPr lang="en-US" dirty="0">
                <a:hlinkClick r:id="rId4"/>
              </a:rPr>
              <a:t>Wikidata.org</a:t>
            </a:r>
            <a:r>
              <a:rPr lang="en-US" dirty="0"/>
              <a:t> - a collaboratively edited structured dataset used by Wikimedia sister projects and others</a:t>
            </a:r>
            <a:endParaRPr lang="en-US" dirty="0">
              <a:hlinkClick r:id="rId5"/>
            </a:endParaRPr>
          </a:p>
          <a:p>
            <a:endParaRPr lang="en-US" dirty="0">
              <a:highlight>
                <a:srgbClr val="FFFF00"/>
              </a:highlight>
            </a:endParaRPr>
          </a:p>
        </p:txBody>
      </p:sp>
      <p:sp>
        <p:nvSpPr>
          <p:cNvPr id="14" name="Text Placeholder 2">
            <a:extLst>
              <a:ext uri="{FF2B5EF4-FFF2-40B4-BE49-F238E27FC236}">
                <a16:creationId xmlns:a16="http://schemas.microsoft.com/office/drawing/2014/main" id="{EAC73D74-B864-9F4B-9056-5B86FE99C5E0}"/>
              </a:ext>
            </a:extLst>
          </p:cNvPr>
          <p:cNvSpPr>
            <a:spLocks noGrp="1"/>
          </p:cNvSpPr>
          <p:nvPr>
            <p:ph type="body" sz="quarter" idx="13"/>
          </p:nvPr>
        </p:nvSpPr>
        <p:spPr>
          <a:xfrm>
            <a:off x="454382" y="457739"/>
            <a:ext cx="11252197" cy="915256"/>
          </a:xfrm>
        </p:spPr>
        <p:txBody>
          <a:bodyPr/>
          <a:lstStyle/>
          <a:p>
            <a:r>
              <a:rPr lang="en-US" dirty="0"/>
              <a:t>Disambiguating Wiki*</a:t>
            </a:r>
          </a:p>
        </p:txBody>
      </p:sp>
    </p:spTree>
    <p:extLst>
      <p:ext uri="{BB962C8B-B14F-4D97-AF65-F5344CB8AC3E}">
        <p14:creationId xmlns:p14="http://schemas.microsoft.com/office/powerpoint/2010/main" val="27297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97FC8-DA0D-0E42-928C-127FD6BA7A77}"/>
              </a:ext>
            </a:extLst>
          </p:cNvPr>
          <p:cNvSpPr>
            <a:spLocks noGrp="1"/>
          </p:cNvSpPr>
          <p:nvPr>
            <p:ph type="body" sz="quarter" idx="12"/>
          </p:nvPr>
        </p:nvSpPr>
        <p:spPr/>
        <p:txBody>
          <a:bodyPr/>
          <a:lstStyle/>
          <a:p>
            <a:r>
              <a:rPr lang="en-US" dirty="0">
                <a:hlinkClick r:id="rId3"/>
              </a:rPr>
              <a:t>Wikipedia</a:t>
            </a:r>
            <a:r>
              <a:rPr lang="en-US" dirty="0"/>
              <a:t> – a multilingual web-based free-content encyclopedia</a:t>
            </a:r>
          </a:p>
          <a:p>
            <a:r>
              <a:rPr lang="en-US" dirty="0" err="1">
                <a:highlight>
                  <a:srgbClr val="FFFF00"/>
                </a:highlight>
                <a:hlinkClick r:id="rId4"/>
              </a:rPr>
              <a:t>MediaWiki</a:t>
            </a:r>
            <a:r>
              <a:rPr lang="en-US" dirty="0">
                <a:highlight>
                  <a:srgbClr val="FFFF00"/>
                </a:highlight>
              </a:rPr>
              <a:t> - a free and open-source wiki software</a:t>
            </a:r>
          </a:p>
          <a:p>
            <a:r>
              <a:rPr lang="en-US" dirty="0">
                <a:hlinkClick r:id="rId5"/>
              </a:rPr>
              <a:t>Wikidata.org</a:t>
            </a:r>
            <a:r>
              <a:rPr lang="en-US" dirty="0"/>
              <a:t> - a collaboratively edited structured dataset used by Wikimedia sister projects and others</a:t>
            </a:r>
            <a:endParaRPr lang="en-US" dirty="0">
              <a:hlinkClick r:id="rId6"/>
            </a:endParaRPr>
          </a:p>
          <a:p>
            <a:r>
              <a:rPr lang="en-US" dirty="0" err="1">
                <a:highlight>
                  <a:srgbClr val="FFFF00"/>
                </a:highlight>
                <a:hlinkClick r:id="rId6"/>
              </a:rPr>
              <a:t>Wikibase</a:t>
            </a:r>
            <a:r>
              <a:rPr lang="en-US" dirty="0">
                <a:highlight>
                  <a:srgbClr val="FFFF00"/>
                </a:highlight>
              </a:rPr>
              <a:t> - a </a:t>
            </a:r>
            <a:r>
              <a:rPr lang="en-US" dirty="0" err="1">
                <a:highlight>
                  <a:srgbClr val="FFFF00"/>
                </a:highlight>
              </a:rPr>
              <a:t>MediaWiki</a:t>
            </a:r>
            <a:r>
              <a:rPr lang="en-US" dirty="0">
                <a:highlight>
                  <a:srgbClr val="FFFF00"/>
                </a:highlight>
              </a:rPr>
              <a:t> extension to store and manage structured data</a:t>
            </a:r>
          </a:p>
        </p:txBody>
      </p:sp>
      <p:sp>
        <p:nvSpPr>
          <p:cNvPr id="14" name="Text Placeholder 2">
            <a:extLst>
              <a:ext uri="{FF2B5EF4-FFF2-40B4-BE49-F238E27FC236}">
                <a16:creationId xmlns:a16="http://schemas.microsoft.com/office/drawing/2014/main" id="{EAC73D74-B864-9F4B-9056-5B86FE99C5E0}"/>
              </a:ext>
            </a:extLst>
          </p:cNvPr>
          <p:cNvSpPr>
            <a:spLocks noGrp="1"/>
          </p:cNvSpPr>
          <p:nvPr>
            <p:ph type="body" sz="quarter" idx="13"/>
          </p:nvPr>
        </p:nvSpPr>
        <p:spPr>
          <a:xfrm>
            <a:off x="454382" y="457739"/>
            <a:ext cx="11252197" cy="915256"/>
          </a:xfrm>
        </p:spPr>
        <p:txBody>
          <a:bodyPr/>
          <a:lstStyle/>
          <a:p>
            <a:r>
              <a:rPr lang="en-US" dirty="0"/>
              <a:t>Disambiguating Wiki*</a:t>
            </a:r>
          </a:p>
        </p:txBody>
      </p:sp>
    </p:spTree>
    <p:extLst>
      <p:ext uri="{BB962C8B-B14F-4D97-AF65-F5344CB8AC3E}">
        <p14:creationId xmlns:p14="http://schemas.microsoft.com/office/powerpoint/2010/main" val="14369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F0B44-67B0-8B4C-B6C1-DE7E191D162B}"/>
              </a:ext>
            </a:extLst>
          </p:cNvPr>
          <p:cNvSpPr>
            <a:spLocks noGrp="1"/>
          </p:cNvSpPr>
          <p:nvPr>
            <p:ph type="body" sz="quarter" idx="12"/>
          </p:nvPr>
        </p:nvSpPr>
        <p:spPr/>
        <p:txBody>
          <a:bodyPr/>
          <a:lstStyle/>
          <a:p>
            <a:r>
              <a:rPr lang="en-US" sz="2667"/>
              <a:t>Search/Autosuggest/APIs</a:t>
            </a:r>
          </a:p>
          <a:p>
            <a:r>
              <a:rPr lang="en-US" sz="2667"/>
              <a:t>Multilingual UI</a:t>
            </a:r>
          </a:p>
          <a:p>
            <a:r>
              <a:rPr lang="en-US" sz="2667" err="1"/>
              <a:t>Wikitext</a:t>
            </a:r>
            <a:r>
              <a:rPr lang="en-US" sz="2667"/>
              <a:t> editor</a:t>
            </a:r>
          </a:p>
          <a:p>
            <a:r>
              <a:rPr lang="en-US" sz="2667"/>
              <a:t>Change history</a:t>
            </a:r>
          </a:p>
          <a:p>
            <a:r>
              <a:rPr lang="en-US" sz="2667"/>
              <a:t>Discussion pages</a:t>
            </a:r>
          </a:p>
          <a:p>
            <a:r>
              <a:rPr lang="en-US" sz="2667"/>
              <a:t>Users and rights</a:t>
            </a:r>
          </a:p>
          <a:p>
            <a:r>
              <a:rPr lang="en-US" sz="2667" err="1"/>
              <a:t>Watchlists</a:t>
            </a:r>
            <a:endParaRPr lang="en-US" sz="2667"/>
          </a:p>
          <a:p>
            <a:r>
              <a:rPr lang="en-US" sz="2667"/>
              <a:t>Maintenance reports</a:t>
            </a:r>
          </a:p>
          <a:p>
            <a:r>
              <a:rPr lang="en-US" sz="2667"/>
              <a:t>Etc.</a:t>
            </a:r>
          </a:p>
        </p:txBody>
      </p:sp>
      <p:sp>
        <p:nvSpPr>
          <p:cNvPr id="3" name="Text Placeholder 2">
            <a:extLst>
              <a:ext uri="{FF2B5EF4-FFF2-40B4-BE49-F238E27FC236}">
                <a16:creationId xmlns:a16="http://schemas.microsoft.com/office/drawing/2014/main" id="{77767517-318C-224C-92CB-C46D37490AA1}"/>
              </a:ext>
            </a:extLst>
          </p:cNvPr>
          <p:cNvSpPr>
            <a:spLocks noGrp="1"/>
          </p:cNvSpPr>
          <p:nvPr>
            <p:ph type="body" sz="quarter" idx="13"/>
          </p:nvPr>
        </p:nvSpPr>
        <p:spPr/>
        <p:txBody>
          <a:bodyPr/>
          <a:lstStyle/>
          <a:p>
            <a:r>
              <a:rPr lang="en-US" dirty="0" err="1"/>
              <a:t>MediaWiki</a:t>
            </a:r>
            <a:r>
              <a:rPr lang="en-US" dirty="0"/>
              <a:t> Features</a:t>
            </a:r>
          </a:p>
        </p:txBody>
      </p:sp>
    </p:spTree>
    <p:extLst>
      <p:ext uri="{BB962C8B-B14F-4D97-AF65-F5344CB8AC3E}">
        <p14:creationId xmlns:p14="http://schemas.microsoft.com/office/powerpoint/2010/main" val="41642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F0B44-67B0-8B4C-B6C1-DE7E191D162B}"/>
              </a:ext>
            </a:extLst>
          </p:cNvPr>
          <p:cNvSpPr>
            <a:spLocks noGrp="1"/>
          </p:cNvSpPr>
          <p:nvPr>
            <p:ph type="body" sz="quarter" idx="12"/>
          </p:nvPr>
        </p:nvSpPr>
        <p:spPr/>
        <p:txBody>
          <a:bodyPr/>
          <a:lstStyle/>
          <a:p>
            <a:r>
              <a:rPr lang="en-US" sz="2667" dirty="0"/>
              <a:t>Search/Autosuggest/APIs/</a:t>
            </a:r>
            <a:r>
              <a:rPr lang="en-US" sz="2667" dirty="0">
                <a:highlight>
                  <a:srgbClr val="FFFF00"/>
                </a:highlight>
              </a:rPr>
              <a:t>Linked Data/SPARQL</a:t>
            </a:r>
          </a:p>
          <a:p>
            <a:r>
              <a:rPr lang="en-US" sz="2667" dirty="0"/>
              <a:t>Multilingual UI</a:t>
            </a:r>
          </a:p>
          <a:p>
            <a:r>
              <a:rPr lang="en-US" sz="2667" dirty="0">
                <a:highlight>
                  <a:srgbClr val="FFFF00"/>
                </a:highlight>
              </a:rPr>
              <a:t>Structured data</a:t>
            </a:r>
            <a:r>
              <a:rPr lang="en-US" sz="2667" dirty="0"/>
              <a:t> editor</a:t>
            </a:r>
          </a:p>
          <a:p>
            <a:r>
              <a:rPr lang="en-US" sz="2667" dirty="0"/>
              <a:t>Change history</a:t>
            </a:r>
          </a:p>
          <a:p>
            <a:r>
              <a:rPr lang="en-US" sz="2667" dirty="0"/>
              <a:t>Discussion pages</a:t>
            </a:r>
          </a:p>
          <a:p>
            <a:r>
              <a:rPr lang="en-US" sz="2667" dirty="0"/>
              <a:t>Users and rights</a:t>
            </a:r>
          </a:p>
          <a:p>
            <a:r>
              <a:rPr lang="en-US" sz="2667" dirty="0"/>
              <a:t>Watchlists</a:t>
            </a:r>
          </a:p>
          <a:p>
            <a:r>
              <a:rPr lang="en-US" sz="2667" dirty="0"/>
              <a:t>Maintenance reports</a:t>
            </a:r>
          </a:p>
          <a:p>
            <a:r>
              <a:rPr lang="en-US" sz="2667" dirty="0"/>
              <a:t>Etc.</a:t>
            </a:r>
          </a:p>
        </p:txBody>
      </p:sp>
      <p:sp>
        <p:nvSpPr>
          <p:cNvPr id="3" name="Text Placeholder 2">
            <a:extLst>
              <a:ext uri="{FF2B5EF4-FFF2-40B4-BE49-F238E27FC236}">
                <a16:creationId xmlns:a16="http://schemas.microsoft.com/office/drawing/2014/main" id="{77767517-318C-224C-92CB-C46D37490AA1}"/>
              </a:ext>
            </a:extLst>
          </p:cNvPr>
          <p:cNvSpPr>
            <a:spLocks noGrp="1"/>
          </p:cNvSpPr>
          <p:nvPr>
            <p:ph type="body" sz="quarter" idx="13"/>
          </p:nvPr>
        </p:nvSpPr>
        <p:spPr/>
        <p:txBody>
          <a:bodyPr/>
          <a:lstStyle/>
          <a:p>
            <a:r>
              <a:rPr lang="en-US" dirty="0" err="1"/>
              <a:t>MediaWiki+</a:t>
            </a:r>
            <a:r>
              <a:rPr lang="en-US" dirty="0" err="1">
                <a:highlight>
                  <a:srgbClr val="FFFF00"/>
                </a:highlight>
              </a:rPr>
              <a:t>Wikibase</a:t>
            </a:r>
            <a:r>
              <a:rPr lang="en-US" dirty="0"/>
              <a:t> Features</a:t>
            </a:r>
          </a:p>
        </p:txBody>
      </p:sp>
    </p:spTree>
    <p:extLst>
      <p:ext uri="{BB962C8B-B14F-4D97-AF65-F5344CB8AC3E}">
        <p14:creationId xmlns:p14="http://schemas.microsoft.com/office/powerpoint/2010/main" val="32700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F9CEB-2347-3544-BBC6-1938395C6ED3}"/>
              </a:ext>
            </a:extLst>
          </p:cNvPr>
          <p:cNvSpPr>
            <a:spLocks noGrp="1"/>
          </p:cNvSpPr>
          <p:nvPr>
            <p:ph type="body" sz="quarter" idx="12"/>
          </p:nvPr>
        </p:nvSpPr>
        <p:spPr/>
        <p:txBody>
          <a:bodyPr/>
          <a:lstStyle/>
          <a:p>
            <a:r>
              <a:rPr lang="en-US"/>
              <a:t>Open source</a:t>
            </a:r>
          </a:p>
          <a:p>
            <a:r>
              <a:rPr lang="en-US"/>
              <a:t>An all-purpose data model that takes knowledge diversity, sources, and multilingual usage seriously</a:t>
            </a:r>
          </a:p>
          <a:p>
            <a:r>
              <a:rPr lang="en-US"/>
              <a:t>Collaborative – can be read and edited by both humans and machines</a:t>
            </a:r>
          </a:p>
          <a:p>
            <a:r>
              <a:rPr lang="en-US"/>
              <a:t>User-defined properties</a:t>
            </a:r>
          </a:p>
          <a:p>
            <a:r>
              <a:rPr lang="en-US"/>
              <a:t>Version history</a:t>
            </a:r>
          </a:p>
        </p:txBody>
      </p:sp>
      <p:sp>
        <p:nvSpPr>
          <p:cNvPr id="3" name="Text Placeholder 2">
            <a:extLst>
              <a:ext uri="{FF2B5EF4-FFF2-40B4-BE49-F238E27FC236}">
                <a16:creationId xmlns:a16="http://schemas.microsoft.com/office/drawing/2014/main" id="{35237316-B705-AF43-9BE7-8E9D5216E104}"/>
              </a:ext>
            </a:extLst>
          </p:cNvPr>
          <p:cNvSpPr>
            <a:spLocks noGrp="1"/>
          </p:cNvSpPr>
          <p:nvPr>
            <p:ph type="body" sz="quarter" idx="13"/>
          </p:nvPr>
        </p:nvSpPr>
        <p:spPr/>
        <p:txBody>
          <a:bodyPr/>
          <a:lstStyle/>
          <a:p>
            <a:r>
              <a:rPr lang="en-US" dirty="0" err="1"/>
              <a:t>Wikibase</a:t>
            </a:r>
            <a:r>
              <a:rPr lang="en-US" dirty="0"/>
              <a:t> advantages</a:t>
            </a:r>
          </a:p>
        </p:txBody>
      </p:sp>
    </p:spTree>
    <p:extLst>
      <p:ext uri="{BB962C8B-B14F-4D97-AF65-F5344CB8AC3E}">
        <p14:creationId xmlns:p14="http://schemas.microsoft.com/office/powerpoint/2010/main" val="75095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21F54-49FB-49DC-AF08-D9DCE6AA4482}"/>
              </a:ext>
            </a:extLst>
          </p:cNvPr>
          <p:cNvSpPr>
            <a:spLocks noGrp="1"/>
          </p:cNvSpPr>
          <p:nvPr>
            <p:ph type="body" sz="quarter" idx="10"/>
          </p:nvPr>
        </p:nvSpPr>
        <p:spPr>
          <a:xfrm>
            <a:off x="420346" y="1108082"/>
            <a:ext cx="10898717" cy="1569660"/>
          </a:xfrm>
        </p:spPr>
        <p:txBody>
          <a:bodyPr/>
          <a:lstStyle/>
          <a:p>
            <a:r>
              <a:rPr lang="en-US" dirty="0"/>
              <a:t>Reviewing OCLC / </a:t>
            </a:r>
            <a:r>
              <a:rPr lang="en-US" dirty="0" err="1"/>
              <a:t>Wikibase</a:t>
            </a:r>
            <a:r>
              <a:rPr lang="en-US" dirty="0"/>
              <a:t> research results</a:t>
            </a:r>
          </a:p>
        </p:txBody>
      </p:sp>
      <p:sp>
        <p:nvSpPr>
          <p:cNvPr id="5" name="Text Placeholder 4">
            <a:extLst>
              <a:ext uri="{FF2B5EF4-FFF2-40B4-BE49-F238E27FC236}">
                <a16:creationId xmlns:a16="http://schemas.microsoft.com/office/drawing/2014/main" id="{10CC0E99-B234-4F8A-9247-06997A3ADDAB}"/>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5882661C-B0DF-46B6-95B8-91AD5ECB678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6806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22D4B-FB4F-47EC-ACC2-EDF17504888B}"/>
              </a:ext>
            </a:extLst>
          </p:cNvPr>
          <p:cNvSpPr>
            <a:spLocks noGrp="1"/>
          </p:cNvSpPr>
          <p:nvPr>
            <p:ph type="body" sz="quarter" idx="12"/>
          </p:nvPr>
        </p:nvSpPr>
        <p:spPr/>
        <p:txBody>
          <a:bodyPr/>
          <a:lstStyle/>
          <a:p>
            <a:r>
              <a:rPr lang="en-US" sz="2400" b="1" dirty="0">
                <a:solidFill>
                  <a:srgbClr val="C00000"/>
                </a:solidFill>
                <a:cs typeface="Calibri"/>
              </a:rPr>
              <a:t>Entity</a:t>
            </a:r>
            <a:r>
              <a:rPr lang="en-US" sz="2400" dirty="0">
                <a:cs typeface="Calibri"/>
              </a:rPr>
              <a:t> – the content of a page in the system that represents an </a:t>
            </a:r>
            <a:r>
              <a:rPr lang="en-US" sz="2400" b="1" dirty="0">
                <a:solidFill>
                  <a:srgbClr val="C00000"/>
                </a:solidFill>
                <a:cs typeface="Calibri"/>
              </a:rPr>
              <a:t>item</a:t>
            </a:r>
            <a:r>
              <a:rPr lang="en-US" sz="2400" dirty="0">
                <a:cs typeface="Calibri"/>
              </a:rPr>
              <a:t> or a </a:t>
            </a:r>
            <a:r>
              <a:rPr lang="en-US" sz="2400" b="1" dirty="0">
                <a:solidFill>
                  <a:srgbClr val="C00000"/>
                </a:solidFill>
                <a:cs typeface="Calibri"/>
              </a:rPr>
              <a:t>property</a:t>
            </a:r>
            <a:r>
              <a:rPr lang="en-US" sz="2400" dirty="0">
                <a:cs typeface="Calibri"/>
              </a:rPr>
              <a:t>.</a:t>
            </a:r>
            <a:endParaRPr lang="en-US" sz="2400" dirty="0"/>
          </a:p>
          <a:p>
            <a:r>
              <a:rPr lang="en-US" sz="2400" b="1" dirty="0">
                <a:solidFill>
                  <a:srgbClr val="C00000"/>
                </a:solidFill>
                <a:cs typeface="Calibri"/>
              </a:rPr>
              <a:t>Item</a:t>
            </a:r>
            <a:r>
              <a:rPr lang="en-US" sz="2400" dirty="0">
                <a:cs typeface="Calibri"/>
              </a:rPr>
              <a:t> -- a real-world object, concept, or event that is given a unique system identifier together with information about it.  E.g., the book titled “Sense and Sensibility” by Jane Austen is an item entity.</a:t>
            </a:r>
          </a:p>
          <a:p>
            <a:pPr lvl="1"/>
            <a:r>
              <a:rPr lang="en-US" sz="2400" dirty="0">
                <a:cs typeface="Calibri"/>
              </a:rPr>
              <a:t>Items include an identifying "fingerprint" of labels, descriptions, and aliases. The main data part of an item is the list of </a:t>
            </a:r>
            <a:r>
              <a:rPr lang="en-US" sz="2400" b="1" dirty="0">
                <a:solidFill>
                  <a:srgbClr val="C00000"/>
                </a:solidFill>
                <a:cs typeface="Calibri"/>
              </a:rPr>
              <a:t>statements</a:t>
            </a:r>
            <a:r>
              <a:rPr lang="en-US" sz="2400" dirty="0">
                <a:cs typeface="Calibri"/>
              </a:rPr>
              <a:t> about the item. </a:t>
            </a:r>
          </a:p>
          <a:p>
            <a:r>
              <a:rPr lang="en-US" sz="2400" b="1" dirty="0">
                <a:solidFill>
                  <a:srgbClr val="C00000"/>
                </a:solidFill>
                <a:cs typeface="Calibri"/>
              </a:rPr>
              <a:t>Property</a:t>
            </a:r>
            <a:r>
              <a:rPr lang="en-US" sz="2400" dirty="0">
                <a:cs typeface="Calibri"/>
              </a:rPr>
              <a:t> -- each statement on an item page links to a property, and assigns the property one or more values. E.g., “author” is a property entity.</a:t>
            </a:r>
          </a:p>
          <a:p>
            <a:pPr lvl="1"/>
            <a:r>
              <a:rPr lang="en-US" sz="2400" dirty="0">
                <a:cs typeface="Calibri"/>
              </a:rPr>
              <a:t>Property entity pages specify the property's assigned datatype and other </a:t>
            </a:r>
            <a:r>
              <a:rPr lang="en-US" sz="2400" b="1" dirty="0">
                <a:solidFill>
                  <a:srgbClr val="C00000"/>
                </a:solidFill>
                <a:cs typeface="Calibri"/>
              </a:rPr>
              <a:t>statements</a:t>
            </a:r>
            <a:r>
              <a:rPr lang="en-US" sz="2400" dirty="0">
                <a:cs typeface="Calibri"/>
              </a:rPr>
              <a:t>.  </a:t>
            </a:r>
            <a:endParaRPr lang="en-US" sz="2400" dirty="0"/>
          </a:p>
        </p:txBody>
      </p:sp>
      <p:sp>
        <p:nvSpPr>
          <p:cNvPr id="3" name="Text Placeholder 2">
            <a:extLst>
              <a:ext uri="{FF2B5EF4-FFF2-40B4-BE49-F238E27FC236}">
                <a16:creationId xmlns:a16="http://schemas.microsoft.com/office/drawing/2014/main" id="{FC0B0E02-A30B-4395-82B2-2CEC395FDC4C}"/>
              </a:ext>
            </a:extLst>
          </p:cNvPr>
          <p:cNvSpPr>
            <a:spLocks noGrp="1"/>
          </p:cNvSpPr>
          <p:nvPr>
            <p:ph type="body" sz="quarter" idx="13"/>
          </p:nvPr>
        </p:nvSpPr>
        <p:spPr/>
        <p:txBody>
          <a:bodyPr/>
          <a:lstStyle/>
          <a:p>
            <a:r>
              <a:rPr lang="en-US" dirty="0">
                <a:cs typeface="Calibri Light"/>
              </a:rPr>
              <a:t>A few key terms</a:t>
            </a:r>
            <a:endParaRPr lang="en-US" dirty="0"/>
          </a:p>
        </p:txBody>
      </p:sp>
    </p:spTree>
    <p:extLst>
      <p:ext uri="{BB962C8B-B14F-4D97-AF65-F5344CB8AC3E}">
        <p14:creationId xmlns:p14="http://schemas.microsoft.com/office/powerpoint/2010/main" val="68690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5C830C-3994-40B4-A458-63C528861BC9}"/>
              </a:ext>
            </a:extLst>
          </p:cNvPr>
          <p:cNvSpPr>
            <a:spLocks noGrp="1"/>
          </p:cNvSpPr>
          <p:nvPr>
            <p:ph type="body" sz="quarter" idx="12"/>
          </p:nvPr>
        </p:nvSpPr>
        <p:spPr/>
        <p:txBody>
          <a:bodyPr/>
          <a:lstStyle/>
          <a:p>
            <a:r>
              <a:rPr lang="en-US" sz="2400" b="1" dirty="0">
                <a:solidFill>
                  <a:srgbClr val="C00000"/>
                </a:solidFill>
                <a:cs typeface="Calibri"/>
              </a:rPr>
              <a:t>Statement</a:t>
            </a:r>
            <a:r>
              <a:rPr lang="en-US" sz="2400" b="1" dirty="0">
                <a:cs typeface="Calibri"/>
              </a:rPr>
              <a:t> -- </a:t>
            </a:r>
            <a:r>
              <a:rPr lang="en-US" sz="2400" dirty="0">
                <a:cs typeface="Calibri"/>
              </a:rPr>
              <a:t> a piece of data about an item, recorded on the item's page. </a:t>
            </a:r>
          </a:p>
          <a:p>
            <a:pPr lvl="1"/>
            <a:r>
              <a:rPr lang="en-US" sz="2400" dirty="0">
                <a:cs typeface="Calibri"/>
              </a:rPr>
              <a:t>A statement consists of a </a:t>
            </a:r>
            <a:r>
              <a:rPr lang="en-US" sz="2400" b="1" dirty="0">
                <a:solidFill>
                  <a:srgbClr val="C00000"/>
                </a:solidFill>
                <a:cs typeface="Calibri"/>
              </a:rPr>
              <a:t>claim</a:t>
            </a:r>
            <a:r>
              <a:rPr lang="en-US" sz="2400" dirty="0">
                <a:cs typeface="Calibri"/>
              </a:rPr>
              <a:t>, and may be augmented with references (giving the source for the claim) and a rank (used to distinguish between several claims containing the same property). </a:t>
            </a:r>
          </a:p>
          <a:p>
            <a:r>
              <a:rPr lang="en-US" sz="2400" b="1" dirty="0">
                <a:solidFill>
                  <a:srgbClr val="C00000"/>
                </a:solidFill>
                <a:cs typeface="Calibri"/>
              </a:rPr>
              <a:t>Claim</a:t>
            </a:r>
            <a:r>
              <a:rPr lang="en-US" sz="2400" dirty="0">
                <a:cs typeface="Calibri"/>
              </a:rPr>
              <a:t> -- a piece of data about the entity on whose page the claim appears. </a:t>
            </a:r>
          </a:p>
          <a:p>
            <a:pPr lvl="1"/>
            <a:r>
              <a:rPr lang="en-US" sz="2400" dirty="0">
                <a:cs typeface="Calibri"/>
              </a:rPr>
              <a:t>A claim consists of a property (such as “author") and either a value (e.g., “Jane Austen") or one of the special cases "no value" and "unknown value". A claim can have qualifiers, such as temporal qualifiers saying that the claim is valid within a specific time frame. </a:t>
            </a:r>
          </a:p>
        </p:txBody>
      </p:sp>
      <p:sp>
        <p:nvSpPr>
          <p:cNvPr id="3" name="Text Placeholder 2">
            <a:extLst>
              <a:ext uri="{FF2B5EF4-FFF2-40B4-BE49-F238E27FC236}">
                <a16:creationId xmlns:a16="http://schemas.microsoft.com/office/drawing/2014/main" id="{EC5D8279-9731-4FA4-B23B-A4CEBA1C1648}"/>
              </a:ext>
            </a:extLst>
          </p:cNvPr>
          <p:cNvSpPr>
            <a:spLocks noGrp="1"/>
          </p:cNvSpPr>
          <p:nvPr>
            <p:ph type="body" sz="quarter" idx="13"/>
          </p:nvPr>
        </p:nvSpPr>
        <p:spPr/>
        <p:txBody>
          <a:bodyPr/>
          <a:lstStyle/>
          <a:p>
            <a:r>
              <a:rPr lang="en-US" dirty="0"/>
              <a:t>A few key terms</a:t>
            </a:r>
          </a:p>
        </p:txBody>
      </p:sp>
    </p:spTree>
    <p:extLst>
      <p:ext uri="{BB962C8B-B14F-4D97-AF65-F5344CB8AC3E}">
        <p14:creationId xmlns:p14="http://schemas.microsoft.com/office/powerpoint/2010/main" val="15028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8" descr="A screenshot of a social media post&#10;&#10;Description generated with very high confidence">
            <a:extLst>
              <a:ext uri="{FF2B5EF4-FFF2-40B4-BE49-F238E27FC236}">
                <a16:creationId xmlns:a16="http://schemas.microsoft.com/office/drawing/2014/main" id="{F472F089-C3BE-4BA9-B69E-A1B1E79FA12B}"/>
              </a:ext>
            </a:extLst>
          </p:cNvPr>
          <p:cNvPicPr>
            <a:picLocks noChangeAspect="1"/>
          </p:cNvPicPr>
          <p:nvPr/>
        </p:nvPicPr>
        <p:blipFill>
          <a:blip r:embed="rId2"/>
          <a:stretch>
            <a:fillRect/>
          </a:stretch>
        </p:blipFill>
        <p:spPr>
          <a:xfrm>
            <a:off x="2195459" y="187658"/>
            <a:ext cx="7669675" cy="619510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2503221-C5B1-4C67-8F12-58E14FED7BD4}"/>
              </a:ext>
            </a:extLst>
          </p:cNvPr>
          <p:cNvPicPr>
            <a:picLocks noChangeAspect="1"/>
          </p:cNvPicPr>
          <p:nvPr/>
        </p:nvPicPr>
        <p:blipFill>
          <a:blip r:embed="rId3"/>
          <a:stretch>
            <a:fillRect/>
          </a:stretch>
        </p:blipFill>
        <p:spPr>
          <a:xfrm>
            <a:off x="2662643" y="280947"/>
            <a:ext cx="816864" cy="161151"/>
          </a:xfrm>
          <a:prstGeom prst="rect">
            <a:avLst/>
          </a:prstGeom>
        </p:spPr>
      </p:pic>
    </p:spTree>
    <p:extLst>
      <p:ext uri="{BB962C8B-B14F-4D97-AF65-F5344CB8AC3E}">
        <p14:creationId xmlns:p14="http://schemas.microsoft.com/office/powerpoint/2010/main" val="358700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38F73B-12E0-4330-BBCE-DDA4A0C14660}"/>
              </a:ext>
            </a:extLst>
          </p:cNvPr>
          <p:cNvSpPr>
            <a:spLocks noGrp="1"/>
          </p:cNvSpPr>
          <p:nvPr>
            <p:ph type="body" sz="quarter" idx="13"/>
          </p:nvPr>
        </p:nvSpPr>
        <p:spPr/>
        <p:txBody>
          <a:bodyPr/>
          <a:lstStyle/>
          <a:p>
            <a:r>
              <a:rPr lang="en-US" dirty="0"/>
              <a:t>What we’ll be covering today…</a:t>
            </a:r>
          </a:p>
        </p:txBody>
      </p:sp>
      <p:sp>
        <p:nvSpPr>
          <p:cNvPr id="6" name="Text Placeholder 5">
            <a:extLst>
              <a:ext uri="{FF2B5EF4-FFF2-40B4-BE49-F238E27FC236}">
                <a16:creationId xmlns:a16="http://schemas.microsoft.com/office/drawing/2014/main" id="{1AA3F164-A765-48B1-A023-D18F7F767A60}"/>
              </a:ext>
            </a:extLst>
          </p:cNvPr>
          <p:cNvSpPr>
            <a:spLocks noGrp="1"/>
          </p:cNvSpPr>
          <p:nvPr>
            <p:ph type="body" sz="quarter" idx="12"/>
          </p:nvPr>
        </p:nvSpPr>
        <p:spPr/>
        <p:txBody>
          <a:bodyPr/>
          <a:lstStyle/>
          <a:p>
            <a:r>
              <a:rPr lang="en-US" dirty="0"/>
              <a:t>Looking back on OCLC’s Linked Data work</a:t>
            </a:r>
          </a:p>
          <a:p>
            <a:r>
              <a:rPr lang="en-US" dirty="0"/>
              <a:t>Getting to know Wikidata and </a:t>
            </a:r>
            <a:r>
              <a:rPr lang="en-US" dirty="0" err="1"/>
              <a:t>Wikibase</a:t>
            </a:r>
            <a:endParaRPr lang="en-US" dirty="0"/>
          </a:p>
          <a:p>
            <a:r>
              <a:rPr lang="en-US" dirty="0"/>
              <a:t>Reviewing OCLC / </a:t>
            </a:r>
            <a:r>
              <a:rPr lang="en-US" dirty="0" err="1"/>
              <a:t>Wikibase</a:t>
            </a:r>
            <a:r>
              <a:rPr lang="en-US" dirty="0"/>
              <a:t> research results</a:t>
            </a:r>
          </a:p>
          <a:p>
            <a:r>
              <a:rPr lang="en-US" dirty="0"/>
              <a:t>Considering Wikidata and </a:t>
            </a:r>
            <a:r>
              <a:rPr lang="en-US" dirty="0" err="1"/>
              <a:t>Wikibase</a:t>
            </a:r>
            <a:r>
              <a:rPr lang="en-US" dirty="0"/>
              <a:t> for digital materials</a:t>
            </a:r>
          </a:p>
          <a:p>
            <a:r>
              <a:rPr lang="en-US" dirty="0"/>
              <a:t>Summing up: Lessons learned and caveats</a:t>
            </a:r>
          </a:p>
        </p:txBody>
      </p:sp>
    </p:spTree>
    <p:extLst>
      <p:ext uri="{BB962C8B-B14F-4D97-AF65-F5344CB8AC3E}">
        <p14:creationId xmlns:p14="http://schemas.microsoft.com/office/powerpoint/2010/main" val="332585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8" descr="A screenshot of a social media post&#10;&#10;Description generated with very high confidence">
            <a:extLst>
              <a:ext uri="{FF2B5EF4-FFF2-40B4-BE49-F238E27FC236}">
                <a16:creationId xmlns:a16="http://schemas.microsoft.com/office/drawing/2014/main" id="{F472F089-C3BE-4BA9-B69E-A1B1E79FA12B}"/>
              </a:ext>
            </a:extLst>
          </p:cNvPr>
          <p:cNvPicPr>
            <a:picLocks noChangeAspect="1"/>
          </p:cNvPicPr>
          <p:nvPr/>
        </p:nvPicPr>
        <p:blipFill>
          <a:blip r:embed="rId2"/>
          <a:stretch>
            <a:fillRect/>
          </a:stretch>
        </p:blipFill>
        <p:spPr>
          <a:xfrm>
            <a:off x="2195459" y="187658"/>
            <a:ext cx="7669675" cy="619510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0A97413-9D4A-4493-8991-010EBCCAACCF}"/>
              </a:ext>
            </a:extLst>
          </p:cNvPr>
          <p:cNvSpPr txBox="1"/>
          <p:nvPr/>
        </p:nvSpPr>
        <p:spPr>
          <a:xfrm>
            <a:off x="308722" y="363294"/>
            <a:ext cx="1569239"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rPr>
              <a:t>Item</a:t>
            </a:r>
            <a:r>
              <a:rPr lang="en-US" sz="2400" dirty="0">
                <a:solidFill>
                  <a:srgbClr val="C00000"/>
                </a:solidFill>
                <a:latin typeface="Arial"/>
                <a:cs typeface="Calibri"/>
              </a:rPr>
              <a:t> URL</a:t>
            </a:r>
          </a:p>
        </p:txBody>
      </p:sp>
      <p:cxnSp>
        <p:nvCxnSpPr>
          <p:cNvPr id="17" name="Straight Arrow Connector 16">
            <a:extLst>
              <a:ext uri="{FF2B5EF4-FFF2-40B4-BE49-F238E27FC236}">
                <a16:creationId xmlns:a16="http://schemas.microsoft.com/office/drawing/2014/main" id="{C9B0816F-7C2E-4482-9A2F-E6E8624D9CBE}"/>
              </a:ext>
            </a:extLst>
          </p:cNvPr>
          <p:cNvCxnSpPr>
            <a:cxnSpLocks/>
            <a:stCxn id="6" idx="3"/>
          </p:cNvCxnSpPr>
          <p:nvPr/>
        </p:nvCxnSpPr>
        <p:spPr>
          <a:xfrm flipV="1">
            <a:off x="1877961" y="374165"/>
            <a:ext cx="426601" cy="2353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611E66E-2057-4403-A91D-ABBF83724EAE}"/>
              </a:ext>
            </a:extLst>
          </p:cNvPr>
          <p:cNvPicPr>
            <a:picLocks noChangeAspect="1"/>
          </p:cNvPicPr>
          <p:nvPr/>
        </p:nvPicPr>
        <p:blipFill>
          <a:blip r:embed="rId3"/>
          <a:stretch>
            <a:fillRect/>
          </a:stretch>
        </p:blipFill>
        <p:spPr>
          <a:xfrm>
            <a:off x="2662643" y="280947"/>
            <a:ext cx="816864" cy="161151"/>
          </a:xfrm>
          <a:prstGeom prst="rect">
            <a:avLst/>
          </a:prstGeom>
        </p:spPr>
      </p:pic>
      <p:sp>
        <p:nvSpPr>
          <p:cNvPr id="8" name="TextBox 7">
            <a:extLst>
              <a:ext uri="{FF2B5EF4-FFF2-40B4-BE49-F238E27FC236}">
                <a16:creationId xmlns:a16="http://schemas.microsoft.com/office/drawing/2014/main" id="{9320037B-F521-46A0-9E55-F75C0A5E0996}"/>
              </a:ext>
            </a:extLst>
          </p:cNvPr>
          <p:cNvSpPr txBox="1"/>
          <p:nvPr/>
        </p:nvSpPr>
        <p:spPr>
          <a:xfrm>
            <a:off x="4547545" y="809965"/>
            <a:ext cx="2129919"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2400" dirty="0">
                <a:solidFill>
                  <a:srgbClr val="C00000"/>
                </a:solidFill>
                <a:latin typeface="Arial"/>
              </a:rPr>
              <a:t>Item</a:t>
            </a:r>
            <a:r>
              <a:rPr lang="en-US" sz="2400" dirty="0">
                <a:solidFill>
                  <a:srgbClr val="C00000"/>
                </a:solidFill>
                <a:latin typeface="Arial"/>
                <a:cs typeface="Calibri"/>
              </a:rPr>
              <a:t> Identifier</a:t>
            </a:r>
            <a:endParaRPr lang="en-US" sz="2400" dirty="0">
              <a:solidFill>
                <a:srgbClr val="C00000"/>
              </a:solidFill>
              <a:latin typeface="Arial"/>
            </a:endParaRPr>
          </a:p>
        </p:txBody>
      </p:sp>
      <p:cxnSp>
        <p:nvCxnSpPr>
          <p:cNvPr id="9" name="Straight Arrow Connector 8">
            <a:extLst>
              <a:ext uri="{FF2B5EF4-FFF2-40B4-BE49-F238E27FC236}">
                <a16:creationId xmlns:a16="http://schemas.microsoft.com/office/drawing/2014/main" id="{DDE6AF1D-D956-4C62-A5DF-7BE07A2953F7}"/>
              </a:ext>
            </a:extLst>
          </p:cNvPr>
          <p:cNvCxnSpPr>
            <a:cxnSpLocks/>
            <a:stCxn id="8" idx="1"/>
          </p:cNvCxnSpPr>
          <p:nvPr/>
        </p:nvCxnSpPr>
        <p:spPr>
          <a:xfrm flipH="1" flipV="1">
            <a:off x="4195484" y="501755"/>
            <a:ext cx="352061" cy="5544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DCC17EC-EAFB-4CD2-90A1-A1F73E3FD0BF}"/>
              </a:ext>
            </a:extLst>
          </p:cNvPr>
          <p:cNvSpPr/>
          <p:nvPr/>
        </p:nvSpPr>
        <p:spPr>
          <a:xfrm>
            <a:off x="3921093" y="187658"/>
            <a:ext cx="575603" cy="314095"/>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prstClr val="white"/>
              </a:solidFill>
              <a:latin typeface="Arial"/>
            </a:endParaRPr>
          </a:p>
        </p:txBody>
      </p:sp>
      <p:sp>
        <p:nvSpPr>
          <p:cNvPr id="11" name="TextBox 10">
            <a:extLst>
              <a:ext uri="{FF2B5EF4-FFF2-40B4-BE49-F238E27FC236}">
                <a16:creationId xmlns:a16="http://schemas.microsoft.com/office/drawing/2014/main" id="{BE6473DE-9C89-4F1E-B75A-9BFF0F03C29A}"/>
              </a:ext>
            </a:extLst>
          </p:cNvPr>
          <p:cNvSpPr txBox="1"/>
          <p:nvPr/>
        </p:nvSpPr>
        <p:spPr>
          <a:xfrm>
            <a:off x="819936" y="810563"/>
            <a:ext cx="1058025"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Label</a:t>
            </a:r>
          </a:p>
        </p:txBody>
      </p:sp>
      <p:sp>
        <p:nvSpPr>
          <p:cNvPr id="12" name="TextBox 11">
            <a:extLst>
              <a:ext uri="{FF2B5EF4-FFF2-40B4-BE49-F238E27FC236}">
                <a16:creationId xmlns:a16="http://schemas.microsoft.com/office/drawing/2014/main" id="{6F2EEF4C-4F24-4083-8E80-B4455B896442}"/>
              </a:ext>
            </a:extLst>
          </p:cNvPr>
          <p:cNvSpPr txBox="1"/>
          <p:nvPr/>
        </p:nvSpPr>
        <p:spPr>
          <a:xfrm>
            <a:off x="55351" y="1220382"/>
            <a:ext cx="1828800"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Description</a:t>
            </a:r>
          </a:p>
        </p:txBody>
      </p:sp>
      <p:sp>
        <p:nvSpPr>
          <p:cNvPr id="13" name="TextBox 12">
            <a:extLst>
              <a:ext uri="{FF2B5EF4-FFF2-40B4-BE49-F238E27FC236}">
                <a16:creationId xmlns:a16="http://schemas.microsoft.com/office/drawing/2014/main" id="{9ECA96DF-AE94-4A50-83BF-7D9AC888B355}"/>
              </a:ext>
            </a:extLst>
          </p:cNvPr>
          <p:cNvSpPr txBox="1"/>
          <p:nvPr/>
        </p:nvSpPr>
        <p:spPr>
          <a:xfrm>
            <a:off x="569866" y="1630201"/>
            <a:ext cx="1314285"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Aliases</a:t>
            </a:r>
          </a:p>
        </p:txBody>
      </p:sp>
      <p:cxnSp>
        <p:nvCxnSpPr>
          <p:cNvPr id="14" name="Straight Arrow Connector 13">
            <a:extLst>
              <a:ext uri="{FF2B5EF4-FFF2-40B4-BE49-F238E27FC236}">
                <a16:creationId xmlns:a16="http://schemas.microsoft.com/office/drawing/2014/main" id="{B3FFA536-A5DE-42E1-A261-684B81F4AF3F}"/>
              </a:ext>
            </a:extLst>
          </p:cNvPr>
          <p:cNvCxnSpPr>
            <a:cxnSpLocks/>
            <a:stCxn id="11" idx="3"/>
          </p:cNvCxnSpPr>
          <p:nvPr/>
        </p:nvCxnSpPr>
        <p:spPr>
          <a:xfrm flipV="1">
            <a:off x="1877961" y="684142"/>
            <a:ext cx="422527" cy="3726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584534-13FA-4FC1-A8D2-6489BF2D486E}"/>
              </a:ext>
            </a:extLst>
          </p:cNvPr>
          <p:cNvCxnSpPr>
            <a:cxnSpLocks/>
            <a:stCxn id="12" idx="3"/>
          </p:cNvCxnSpPr>
          <p:nvPr/>
        </p:nvCxnSpPr>
        <p:spPr>
          <a:xfrm flipV="1">
            <a:off x="1884151" y="1014653"/>
            <a:ext cx="416338" cy="4519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29DE05A-77AB-4B93-9ED7-3577D31FD83D}"/>
              </a:ext>
            </a:extLst>
          </p:cNvPr>
          <p:cNvCxnSpPr>
            <a:cxnSpLocks/>
            <a:stCxn id="13" idx="3"/>
          </p:cNvCxnSpPr>
          <p:nvPr/>
        </p:nvCxnSpPr>
        <p:spPr>
          <a:xfrm flipV="1">
            <a:off x="1884151" y="1257834"/>
            <a:ext cx="731535" cy="6185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7A1670-AF11-4691-B530-D44CCACE72DC}"/>
              </a:ext>
            </a:extLst>
          </p:cNvPr>
          <p:cNvSpPr txBox="1"/>
          <p:nvPr/>
        </p:nvSpPr>
        <p:spPr>
          <a:xfrm>
            <a:off x="9865133" y="1378160"/>
            <a:ext cx="2247056" cy="1272400"/>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1867" dirty="0">
                <a:solidFill>
                  <a:srgbClr val="C00000"/>
                </a:solidFill>
                <a:latin typeface="Arial"/>
                <a:cs typeface="Calibri"/>
              </a:rPr>
              <a:t>Additional labels, descriptions, and aliases, in other languages.</a:t>
            </a:r>
          </a:p>
        </p:txBody>
      </p:sp>
      <p:sp>
        <p:nvSpPr>
          <p:cNvPr id="19" name="TextBox 18">
            <a:extLst>
              <a:ext uri="{FF2B5EF4-FFF2-40B4-BE49-F238E27FC236}">
                <a16:creationId xmlns:a16="http://schemas.microsoft.com/office/drawing/2014/main" id="{4483670C-0242-4B5B-91D1-C36812F7AE2C}"/>
              </a:ext>
            </a:extLst>
          </p:cNvPr>
          <p:cNvSpPr txBox="1"/>
          <p:nvPr/>
        </p:nvSpPr>
        <p:spPr>
          <a:xfrm>
            <a:off x="312098" y="3057301"/>
            <a:ext cx="1437309"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Property</a:t>
            </a:r>
          </a:p>
        </p:txBody>
      </p:sp>
      <p:sp>
        <p:nvSpPr>
          <p:cNvPr id="20" name="TextBox 19">
            <a:extLst>
              <a:ext uri="{FF2B5EF4-FFF2-40B4-BE49-F238E27FC236}">
                <a16:creationId xmlns:a16="http://schemas.microsoft.com/office/drawing/2014/main" id="{F5026D90-D1B2-4E43-AD7D-5A6F4E5DE6FA}"/>
              </a:ext>
            </a:extLst>
          </p:cNvPr>
          <p:cNvSpPr txBox="1"/>
          <p:nvPr/>
        </p:nvSpPr>
        <p:spPr>
          <a:xfrm>
            <a:off x="621851" y="3889597"/>
            <a:ext cx="1127556"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Value</a:t>
            </a:r>
            <a:endParaRPr lang="en-US" sz="2400" dirty="0">
              <a:solidFill>
                <a:srgbClr val="000000"/>
              </a:solidFill>
              <a:latin typeface="Arial"/>
            </a:endParaRPr>
          </a:p>
        </p:txBody>
      </p:sp>
      <p:sp>
        <p:nvSpPr>
          <p:cNvPr id="21" name="TextBox 20">
            <a:extLst>
              <a:ext uri="{FF2B5EF4-FFF2-40B4-BE49-F238E27FC236}">
                <a16:creationId xmlns:a16="http://schemas.microsoft.com/office/drawing/2014/main" id="{3F16E0DE-E71D-43CA-81E5-B1E145B4A205}"/>
              </a:ext>
            </a:extLst>
          </p:cNvPr>
          <p:cNvSpPr txBox="1"/>
          <p:nvPr/>
        </p:nvSpPr>
        <p:spPr>
          <a:xfrm>
            <a:off x="776962" y="3491514"/>
            <a:ext cx="977121"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Rank</a:t>
            </a:r>
          </a:p>
        </p:txBody>
      </p:sp>
      <p:cxnSp>
        <p:nvCxnSpPr>
          <p:cNvPr id="22" name="Straight Arrow Connector 21">
            <a:extLst>
              <a:ext uri="{FF2B5EF4-FFF2-40B4-BE49-F238E27FC236}">
                <a16:creationId xmlns:a16="http://schemas.microsoft.com/office/drawing/2014/main" id="{574D33FD-0ED4-4F34-B7E7-C9C7D59BA8CA}"/>
              </a:ext>
            </a:extLst>
          </p:cNvPr>
          <p:cNvCxnSpPr>
            <a:cxnSpLocks/>
            <a:stCxn id="19" idx="3"/>
          </p:cNvCxnSpPr>
          <p:nvPr/>
        </p:nvCxnSpPr>
        <p:spPr>
          <a:xfrm>
            <a:off x="1749407" y="3303523"/>
            <a:ext cx="577460" cy="1635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D9A801-8E4D-47A4-9E36-224589D8D5BE}"/>
              </a:ext>
            </a:extLst>
          </p:cNvPr>
          <p:cNvCxnSpPr>
            <a:cxnSpLocks/>
            <a:stCxn id="21" idx="3"/>
          </p:cNvCxnSpPr>
          <p:nvPr/>
        </p:nvCxnSpPr>
        <p:spPr>
          <a:xfrm flipV="1">
            <a:off x="1754083" y="3467121"/>
            <a:ext cx="2082812" cy="2706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B53EAC1-E685-412E-80F8-464B87BED8FB}"/>
              </a:ext>
            </a:extLst>
          </p:cNvPr>
          <p:cNvCxnSpPr>
            <a:cxnSpLocks/>
            <a:stCxn id="20" idx="3"/>
          </p:cNvCxnSpPr>
          <p:nvPr/>
        </p:nvCxnSpPr>
        <p:spPr>
          <a:xfrm flipV="1">
            <a:off x="1749407" y="3564775"/>
            <a:ext cx="2324156" cy="5710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617A01C-838D-4506-819F-8084128DC53E}"/>
              </a:ext>
            </a:extLst>
          </p:cNvPr>
          <p:cNvSpPr txBox="1"/>
          <p:nvPr/>
        </p:nvSpPr>
        <p:spPr>
          <a:xfrm>
            <a:off x="9887439" y="3348363"/>
            <a:ext cx="1759507" cy="41043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1867" dirty="0">
                <a:solidFill>
                  <a:srgbClr val="C00000"/>
                </a:solidFill>
                <a:latin typeface="Arial"/>
                <a:cs typeface="Calibri"/>
              </a:rPr>
              <a:t>Statement</a:t>
            </a:r>
            <a:endParaRPr lang="en-US" sz="1867" dirty="0">
              <a:solidFill>
                <a:srgbClr val="000000"/>
              </a:solidFill>
              <a:latin typeface="Arial"/>
            </a:endParaRPr>
          </a:p>
        </p:txBody>
      </p:sp>
      <p:sp>
        <p:nvSpPr>
          <p:cNvPr id="26" name="TextBox 25">
            <a:extLst>
              <a:ext uri="{FF2B5EF4-FFF2-40B4-BE49-F238E27FC236}">
                <a16:creationId xmlns:a16="http://schemas.microsoft.com/office/drawing/2014/main" id="{5EE8D1CC-DA4F-4E36-8CC2-86D32E6D253B}"/>
              </a:ext>
            </a:extLst>
          </p:cNvPr>
          <p:cNvSpPr txBox="1"/>
          <p:nvPr/>
        </p:nvSpPr>
        <p:spPr>
          <a:xfrm>
            <a:off x="3246426" y="4656890"/>
            <a:ext cx="1074884"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2400" dirty="0">
                <a:solidFill>
                  <a:srgbClr val="C00000"/>
                </a:solidFill>
                <a:latin typeface="Arial"/>
                <a:cs typeface="Calibri"/>
              </a:rPr>
              <a:t>Claim</a:t>
            </a:r>
          </a:p>
        </p:txBody>
      </p:sp>
      <p:sp>
        <p:nvSpPr>
          <p:cNvPr id="27" name="Rectangle 26">
            <a:extLst>
              <a:ext uri="{FF2B5EF4-FFF2-40B4-BE49-F238E27FC236}">
                <a16:creationId xmlns:a16="http://schemas.microsoft.com/office/drawing/2014/main" id="{E73E3038-9E76-46AC-A599-48B44AA88564}"/>
              </a:ext>
            </a:extLst>
          </p:cNvPr>
          <p:cNvSpPr/>
          <p:nvPr/>
        </p:nvSpPr>
        <p:spPr>
          <a:xfrm>
            <a:off x="2249917" y="4150849"/>
            <a:ext cx="3050017" cy="231191"/>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prstClr val="white"/>
              </a:solidFill>
              <a:latin typeface="Arial"/>
            </a:endParaRPr>
          </a:p>
        </p:txBody>
      </p:sp>
      <p:cxnSp>
        <p:nvCxnSpPr>
          <p:cNvPr id="28" name="Straight Arrow Connector 27">
            <a:extLst>
              <a:ext uri="{FF2B5EF4-FFF2-40B4-BE49-F238E27FC236}">
                <a16:creationId xmlns:a16="http://schemas.microsoft.com/office/drawing/2014/main" id="{A507D7D8-A000-47E6-8C69-161DEEFB606F}"/>
              </a:ext>
            </a:extLst>
          </p:cNvPr>
          <p:cNvCxnSpPr>
            <a:cxnSpLocks/>
            <a:stCxn id="26" idx="0"/>
            <a:endCxn id="27" idx="2"/>
          </p:cNvCxnSpPr>
          <p:nvPr/>
        </p:nvCxnSpPr>
        <p:spPr>
          <a:xfrm flipH="1" flipV="1">
            <a:off x="3774926" y="4382040"/>
            <a:ext cx="8942" cy="2748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6E17C-D9F4-41B5-B345-EF100657B17A}"/>
              </a:ext>
            </a:extLst>
          </p:cNvPr>
          <p:cNvSpPr>
            <a:spLocks noGrp="1"/>
          </p:cNvSpPr>
          <p:nvPr>
            <p:ph type="body" sz="quarter" idx="12"/>
          </p:nvPr>
        </p:nvSpPr>
        <p:spPr/>
        <p:txBody>
          <a:bodyPr vert="horz" anchor="t"/>
          <a:lstStyle/>
          <a:p>
            <a:r>
              <a:rPr lang="en-US" dirty="0">
                <a:cs typeface="Calibri"/>
              </a:rPr>
              <a:t>For manual creation and editing of entities,  </a:t>
            </a:r>
          </a:p>
          <a:p>
            <a:pPr marL="0" indent="0">
              <a:buNone/>
            </a:pPr>
            <a:r>
              <a:rPr lang="en-US" b="1" dirty="0">
                <a:solidFill>
                  <a:srgbClr val="C00000"/>
                </a:solidFill>
                <a:cs typeface="Calibri"/>
              </a:rPr>
              <a:t>	</a:t>
            </a:r>
            <a:r>
              <a:rPr lang="en-US" b="1" dirty="0" err="1">
                <a:solidFill>
                  <a:srgbClr val="C00000"/>
                </a:solidFill>
                <a:cs typeface="Calibri"/>
              </a:rPr>
              <a:t>Wikibase</a:t>
            </a:r>
            <a:r>
              <a:rPr lang="en-US" dirty="0">
                <a:solidFill>
                  <a:srgbClr val="C00000"/>
                </a:solidFill>
                <a:cs typeface="Calibri"/>
              </a:rPr>
              <a:t> </a:t>
            </a:r>
            <a:r>
              <a:rPr lang="en-US" dirty="0">
                <a:cs typeface="Calibri"/>
              </a:rPr>
              <a:t>is the default technology.  </a:t>
            </a:r>
          </a:p>
          <a:p>
            <a:r>
              <a:rPr lang="en-US" dirty="0">
                <a:cs typeface="Calibri"/>
              </a:rPr>
              <a:t>It has a powerful and well-tested set of features that speed the data entry process and assist with quality control and data integrity.</a:t>
            </a:r>
            <a:endParaRPr lang="en-US" dirty="0">
              <a:cs typeface="Arial"/>
            </a:endParaRPr>
          </a:p>
          <a:p>
            <a:pPr marL="0" indent="0">
              <a:buNone/>
            </a:pPr>
            <a:endParaRPr lang="en-US" dirty="0">
              <a:cs typeface="Arial"/>
              <a:hlinkClick r:id="rId3"/>
            </a:endParaRPr>
          </a:p>
        </p:txBody>
      </p:sp>
      <p:sp>
        <p:nvSpPr>
          <p:cNvPr id="3" name="Text Placeholder 2">
            <a:extLst>
              <a:ext uri="{FF2B5EF4-FFF2-40B4-BE49-F238E27FC236}">
                <a16:creationId xmlns:a16="http://schemas.microsoft.com/office/drawing/2014/main" id="{E28E1355-631F-4502-B3A9-AEEAAFEF1930}"/>
              </a:ext>
            </a:extLst>
          </p:cNvPr>
          <p:cNvSpPr>
            <a:spLocks noGrp="1"/>
          </p:cNvSpPr>
          <p:nvPr>
            <p:ph type="body" sz="quarter" idx="13"/>
          </p:nvPr>
        </p:nvSpPr>
        <p:spPr/>
        <p:txBody>
          <a:bodyPr/>
          <a:lstStyle/>
          <a:p>
            <a:r>
              <a:rPr lang="en-US" dirty="0">
                <a:cs typeface="Calibri Light"/>
              </a:rPr>
              <a:t>Use case: Manual data entry</a:t>
            </a:r>
            <a:endParaRPr lang="en-US" dirty="0"/>
          </a:p>
        </p:txBody>
      </p:sp>
      <p:pic>
        <p:nvPicPr>
          <p:cNvPr id="4" name="Picture 4" descr="Wikibase UI editing screenshot snippet">
            <a:extLst>
              <a:ext uri="{FF2B5EF4-FFF2-40B4-BE49-F238E27FC236}">
                <a16:creationId xmlns:a16="http://schemas.microsoft.com/office/drawing/2014/main" id="{0474B7E4-61F0-4D3D-99C0-E07B564CBDFA}"/>
              </a:ext>
            </a:extLst>
          </p:cNvPr>
          <p:cNvPicPr>
            <a:picLocks noChangeAspect="1"/>
          </p:cNvPicPr>
          <p:nvPr/>
        </p:nvPicPr>
        <p:blipFill>
          <a:blip r:embed="rId4"/>
          <a:stretch>
            <a:fillRect/>
          </a:stretch>
        </p:blipFill>
        <p:spPr>
          <a:xfrm>
            <a:off x="5471622" y="4078732"/>
            <a:ext cx="6234957" cy="1769435"/>
          </a:xfrm>
          <a:prstGeom prst="rect">
            <a:avLst/>
          </a:prstGeom>
          <a:ln>
            <a:noFill/>
          </a:ln>
          <a:effectLst>
            <a:outerShdw blurRad="292100" dist="139700" dir="2700000" algn="tl" rotWithShape="0">
              <a:srgbClr val="333333">
                <a:alpha val="65000"/>
              </a:srgbClr>
            </a:outerShdw>
          </a:effectLst>
        </p:spPr>
      </p:pic>
      <p:pic>
        <p:nvPicPr>
          <p:cNvPr id="6" name="Picture 6" descr="Wikibase logo">
            <a:extLst>
              <a:ext uri="{FF2B5EF4-FFF2-40B4-BE49-F238E27FC236}">
                <a16:creationId xmlns:a16="http://schemas.microsoft.com/office/drawing/2014/main" id="{56EC55FC-20B9-49CF-88C7-6B3CBA2CFD8A}"/>
              </a:ext>
            </a:extLst>
          </p:cNvPr>
          <p:cNvPicPr>
            <a:picLocks noChangeAspect="1"/>
          </p:cNvPicPr>
          <p:nvPr/>
        </p:nvPicPr>
        <p:blipFill>
          <a:blip r:embed="rId5"/>
          <a:stretch>
            <a:fillRect/>
          </a:stretch>
        </p:blipFill>
        <p:spPr>
          <a:xfrm>
            <a:off x="9990646" y="656532"/>
            <a:ext cx="1706047" cy="1150507"/>
          </a:xfrm>
          <a:prstGeom prst="rect">
            <a:avLst/>
          </a:prstGeom>
        </p:spPr>
      </p:pic>
    </p:spTree>
    <p:extLst>
      <p:ext uri="{BB962C8B-B14F-4D97-AF65-F5344CB8AC3E}">
        <p14:creationId xmlns:p14="http://schemas.microsoft.com/office/powerpoint/2010/main" val="29682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C7D1BA-DB85-4520-8569-7B71821EB443}"/>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86FB293B-7E21-4B91-B3CD-45EE3396493E}"/>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90FDBBD9-5E5A-4405-8D74-15805AE89360}"/>
              </a:ext>
            </a:extLst>
          </p:cNvPr>
          <p:cNvPicPr>
            <a:picLocks noChangeAspect="1"/>
          </p:cNvPicPr>
          <p:nvPr/>
        </p:nvPicPr>
        <p:blipFill>
          <a:blip r:embed="rId3"/>
          <a:stretch>
            <a:fillRect/>
          </a:stretch>
        </p:blipFill>
        <p:spPr>
          <a:xfrm>
            <a:off x="0" y="0"/>
            <a:ext cx="12192000" cy="6223760"/>
          </a:xfrm>
          <a:prstGeom prst="rect">
            <a:avLst/>
          </a:prstGeom>
        </p:spPr>
      </p:pic>
      <p:sp>
        <p:nvSpPr>
          <p:cNvPr id="6" name="Rectangle 5">
            <a:extLst>
              <a:ext uri="{FF2B5EF4-FFF2-40B4-BE49-F238E27FC236}">
                <a16:creationId xmlns:a16="http://schemas.microsoft.com/office/drawing/2014/main" id="{944854BB-D3C0-4F12-8789-32F9049F0C26}"/>
              </a:ext>
            </a:extLst>
          </p:cNvPr>
          <p:cNvSpPr/>
          <p:nvPr/>
        </p:nvSpPr>
        <p:spPr>
          <a:xfrm>
            <a:off x="0" y="0"/>
            <a:ext cx="1564640" cy="751840"/>
          </a:xfrm>
          <a:prstGeom prst="rect">
            <a:avLst/>
          </a:prstGeom>
          <a:solidFill>
            <a:srgbClr val="C7ED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a:extLst>
              <a:ext uri="{FF2B5EF4-FFF2-40B4-BE49-F238E27FC236}">
                <a16:creationId xmlns:a16="http://schemas.microsoft.com/office/drawing/2014/main" id="{20F8758D-6F29-4DAE-BBD6-0CE73F32587B}"/>
              </a:ext>
            </a:extLst>
          </p:cNvPr>
          <p:cNvPicPr>
            <a:picLocks noChangeAspect="1"/>
          </p:cNvPicPr>
          <p:nvPr/>
        </p:nvPicPr>
        <p:blipFill>
          <a:blip r:embed="rId4"/>
          <a:stretch>
            <a:fillRect/>
          </a:stretch>
        </p:blipFill>
        <p:spPr>
          <a:xfrm>
            <a:off x="2276563" y="624080"/>
            <a:ext cx="1036320" cy="204445"/>
          </a:xfrm>
          <a:prstGeom prst="rect">
            <a:avLst/>
          </a:prstGeom>
        </p:spPr>
      </p:pic>
      <p:pic>
        <p:nvPicPr>
          <p:cNvPr id="12" name="Picture 11">
            <a:extLst>
              <a:ext uri="{FF2B5EF4-FFF2-40B4-BE49-F238E27FC236}">
                <a16:creationId xmlns:a16="http://schemas.microsoft.com/office/drawing/2014/main" id="{E82185F3-BF54-412B-9670-CFDB6758D96C}"/>
              </a:ext>
            </a:extLst>
          </p:cNvPr>
          <p:cNvPicPr>
            <a:picLocks noChangeAspect="1"/>
          </p:cNvPicPr>
          <p:nvPr/>
        </p:nvPicPr>
        <p:blipFill rotWithShape="1">
          <a:blip r:embed="rId5"/>
          <a:srcRect l="13833" t="35925" r="28250" b="8562"/>
          <a:stretch/>
        </p:blipFill>
        <p:spPr>
          <a:xfrm>
            <a:off x="3312883" y="1635760"/>
            <a:ext cx="7061200" cy="3586480"/>
          </a:xfrm>
          <a:prstGeom prst="rect">
            <a:avLst/>
          </a:prstGeom>
        </p:spPr>
      </p:pic>
    </p:spTree>
    <p:extLst>
      <p:ext uri="{BB962C8B-B14F-4D97-AF65-F5344CB8AC3E}">
        <p14:creationId xmlns:p14="http://schemas.microsoft.com/office/powerpoint/2010/main" val="413620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97E08-56CB-485D-A3B0-945E36A5F4EC}"/>
              </a:ext>
            </a:extLst>
          </p:cNvPr>
          <p:cNvPicPr>
            <a:picLocks noChangeAspect="1"/>
          </p:cNvPicPr>
          <p:nvPr/>
        </p:nvPicPr>
        <p:blipFill>
          <a:blip r:embed="rId2"/>
          <a:stretch>
            <a:fillRect/>
          </a:stretch>
        </p:blipFill>
        <p:spPr>
          <a:xfrm>
            <a:off x="0" y="1"/>
            <a:ext cx="12192000" cy="6109740"/>
          </a:xfrm>
          <a:prstGeom prst="rect">
            <a:avLst/>
          </a:prstGeom>
        </p:spPr>
      </p:pic>
      <p:sp>
        <p:nvSpPr>
          <p:cNvPr id="6" name="Rectangle 5">
            <a:extLst>
              <a:ext uri="{FF2B5EF4-FFF2-40B4-BE49-F238E27FC236}">
                <a16:creationId xmlns:a16="http://schemas.microsoft.com/office/drawing/2014/main" id="{2E5EEAD0-3958-48BF-908E-C28403E81111}"/>
              </a:ext>
            </a:extLst>
          </p:cNvPr>
          <p:cNvSpPr/>
          <p:nvPr/>
        </p:nvSpPr>
        <p:spPr>
          <a:xfrm>
            <a:off x="0" y="0"/>
            <a:ext cx="1564640" cy="751840"/>
          </a:xfrm>
          <a:prstGeom prst="rect">
            <a:avLst/>
          </a:prstGeom>
          <a:solidFill>
            <a:srgbClr val="C7ED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0207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063E16-BDA9-4F0B-B19D-2B3FBC82FBC7}"/>
              </a:ext>
            </a:extLst>
          </p:cNvPr>
          <p:cNvSpPr>
            <a:spLocks noGrp="1"/>
          </p:cNvSpPr>
          <p:nvPr>
            <p:ph type="body" sz="quarter" idx="12"/>
          </p:nvPr>
        </p:nvSpPr>
        <p:spPr>
          <a:xfrm>
            <a:off x="474702" y="1372996"/>
            <a:ext cx="8691877" cy="4495491"/>
          </a:xfrm>
        </p:spPr>
        <p:txBody>
          <a:bodyPr vert="horz" anchor="t"/>
          <a:lstStyle/>
          <a:p>
            <a:pPr marL="0" indent="0">
              <a:buNone/>
            </a:pPr>
            <a:r>
              <a:rPr lang="en-US" dirty="0">
                <a:cs typeface="Calibri"/>
              </a:rPr>
              <a:t>Searching for entities as you type is supported by the </a:t>
            </a:r>
            <a:r>
              <a:rPr lang="en-US" b="1" dirty="0" err="1">
                <a:solidFill>
                  <a:srgbClr val="C00000"/>
                </a:solidFill>
                <a:cs typeface="Calibri"/>
              </a:rPr>
              <a:t>Mediawiki</a:t>
            </a:r>
            <a:r>
              <a:rPr lang="en-US" b="1" dirty="0">
                <a:solidFill>
                  <a:srgbClr val="C00000"/>
                </a:solidFill>
                <a:cs typeface="Calibri"/>
              </a:rPr>
              <a:t> API</a:t>
            </a:r>
            <a:r>
              <a:rPr lang="en-US" dirty="0">
                <a:cs typeface="Calibri"/>
              </a:rPr>
              <a:t>.  This feature is found in both the prototype UI and in the SPARQL Query Service UI. </a:t>
            </a:r>
            <a:endParaRPr lang="en-US" dirty="0">
              <a:cs typeface="Arial"/>
            </a:endParaRPr>
          </a:p>
        </p:txBody>
      </p:sp>
      <p:sp>
        <p:nvSpPr>
          <p:cNvPr id="3" name="Text Placeholder 2">
            <a:extLst>
              <a:ext uri="{FF2B5EF4-FFF2-40B4-BE49-F238E27FC236}">
                <a16:creationId xmlns:a16="http://schemas.microsoft.com/office/drawing/2014/main" id="{BCE11E8E-7FC5-4551-88AF-1F38D0BC6C84}"/>
              </a:ext>
            </a:extLst>
          </p:cNvPr>
          <p:cNvSpPr>
            <a:spLocks noGrp="1"/>
          </p:cNvSpPr>
          <p:nvPr>
            <p:ph type="body" sz="quarter" idx="13"/>
          </p:nvPr>
        </p:nvSpPr>
        <p:spPr/>
        <p:txBody>
          <a:bodyPr/>
          <a:lstStyle/>
          <a:p>
            <a:r>
              <a:rPr lang="en-US" dirty="0"/>
              <a:t>Use case: Autosuggest</a:t>
            </a:r>
          </a:p>
        </p:txBody>
      </p:sp>
      <p:pic>
        <p:nvPicPr>
          <p:cNvPr id="5" name="Picture 7" descr="Wikibase UI Editing entity lookup">
            <a:extLst>
              <a:ext uri="{FF2B5EF4-FFF2-40B4-BE49-F238E27FC236}">
                <a16:creationId xmlns:a16="http://schemas.microsoft.com/office/drawing/2014/main" id="{2FAF0984-27A9-4F4B-B57C-95F1595D9E63}"/>
              </a:ext>
            </a:extLst>
          </p:cNvPr>
          <p:cNvPicPr>
            <a:picLocks noChangeAspect="1"/>
          </p:cNvPicPr>
          <p:nvPr/>
        </p:nvPicPr>
        <p:blipFill>
          <a:blip r:embed="rId3"/>
          <a:stretch>
            <a:fillRect/>
          </a:stretch>
        </p:blipFill>
        <p:spPr>
          <a:xfrm>
            <a:off x="241581" y="3429000"/>
            <a:ext cx="7188591" cy="2595880"/>
          </a:xfrm>
          <a:prstGeom prst="rect">
            <a:avLst/>
          </a:prstGeom>
          <a:ln>
            <a:noFill/>
          </a:ln>
          <a:effectLst>
            <a:outerShdw blurRad="292100" dist="139700" dir="2700000" algn="tl" rotWithShape="0">
              <a:srgbClr val="333333">
                <a:alpha val="65000"/>
              </a:srgbClr>
            </a:outerShdw>
          </a:effectLst>
        </p:spPr>
      </p:pic>
      <p:pic>
        <p:nvPicPr>
          <p:cNvPr id="8" name="Picture 10" descr="Mediawiki Logo">
            <a:extLst>
              <a:ext uri="{FF2B5EF4-FFF2-40B4-BE49-F238E27FC236}">
                <a16:creationId xmlns:a16="http://schemas.microsoft.com/office/drawing/2014/main" id="{7DDA7802-10BF-470B-A687-09CCDBBA536D}"/>
              </a:ext>
            </a:extLst>
          </p:cNvPr>
          <p:cNvPicPr>
            <a:picLocks noChangeAspect="1"/>
          </p:cNvPicPr>
          <p:nvPr/>
        </p:nvPicPr>
        <p:blipFill>
          <a:blip r:embed="rId4"/>
          <a:stretch>
            <a:fillRect/>
          </a:stretch>
        </p:blipFill>
        <p:spPr>
          <a:xfrm>
            <a:off x="9899021" y="382972"/>
            <a:ext cx="1549932" cy="1527185"/>
          </a:xfrm>
          <a:prstGeom prst="rect">
            <a:avLst/>
          </a:prstGeom>
        </p:spPr>
      </p:pic>
      <p:pic>
        <p:nvPicPr>
          <p:cNvPr id="4" name="Picture 11" descr="SPARQL Query Service UI Autosuggest Entity Lookup">
            <a:extLst>
              <a:ext uri="{FF2B5EF4-FFF2-40B4-BE49-F238E27FC236}">
                <a16:creationId xmlns:a16="http://schemas.microsoft.com/office/drawing/2014/main" id="{F2C65856-F8AA-410C-ABEE-9FCBF300AE4C}"/>
              </a:ext>
            </a:extLst>
          </p:cNvPr>
          <p:cNvPicPr>
            <a:picLocks noChangeAspect="1"/>
          </p:cNvPicPr>
          <p:nvPr/>
        </p:nvPicPr>
        <p:blipFill>
          <a:blip r:embed="rId5"/>
          <a:stretch>
            <a:fillRect/>
          </a:stretch>
        </p:blipFill>
        <p:spPr>
          <a:xfrm>
            <a:off x="4095770" y="2995345"/>
            <a:ext cx="4926311" cy="3130260"/>
          </a:xfrm>
          <a:prstGeom prst="rect">
            <a:avLst/>
          </a:prstGeom>
          <a:ln>
            <a:noFill/>
          </a:ln>
          <a:effectLst>
            <a:outerShdw blurRad="292100" dist="139700" dir="2700000" algn="tl" rotWithShape="0">
              <a:srgbClr val="333333">
                <a:alpha val="65000"/>
              </a:srgbClr>
            </a:outerShdw>
          </a:effectLst>
        </p:spPr>
      </p:pic>
      <p:pic>
        <p:nvPicPr>
          <p:cNvPr id="6" name="Picture 5" descr="Wikibase Search UI Autosuggest&#10;">
            <a:extLst>
              <a:ext uri="{FF2B5EF4-FFF2-40B4-BE49-F238E27FC236}">
                <a16:creationId xmlns:a16="http://schemas.microsoft.com/office/drawing/2014/main" id="{C382CC08-7473-4813-9BB2-296E42E71E67}"/>
              </a:ext>
            </a:extLst>
          </p:cNvPr>
          <p:cNvPicPr>
            <a:picLocks noChangeAspect="1"/>
          </p:cNvPicPr>
          <p:nvPr/>
        </p:nvPicPr>
        <p:blipFill>
          <a:blip r:embed="rId6"/>
          <a:stretch>
            <a:fillRect/>
          </a:stretch>
        </p:blipFill>
        <p:spPr>
          <a:xfrm>
            <a:off x="8216399" y="2381247"/>
            <a:ext cx="3365243" cy="4358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929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76F4E-3812-4C49-B7EB-D18D9BCF17D8}"/>
              </a:ext>
            </a:extLst>
          </p:cNvPr>
          <p:cNvSpPr>
            <a:spLocks noGrp="1"/>
          </p:cNvSpPr>
          <p:nvPr>
            <p:ph type="body" sz="quarter" idx="12"/>
          </p:nvPr>
        </p:nvSpPr>
        <p:spPr>
          <a:xfrm>
            <a:off x="454383" y="1372996"/>
            <a:ext cx="5753379" cy="4475171"/>
          </a:xfrm>
        </p:spPr>
        <p:txBody>
          <a:bodyPr vert="horz" anchor="t"/>
          <a:lstStyle/>
          <a:p>
            <a:pPr marL="0" indent="0">
              <a:buNone/>
            </a:pPr>
            <a:r>
              <a:rPr lang="en-US" sz="2667" dirty="0">
                <a:cs typeface="Calibri"/>
              </a:rPr>
              <a:t>SPARQL (pronounced "sparkle") is an RDF query language … a semantic query language for databases. The prototype provides a </a:t>
            </a:r>
            <a:r>
              <a:rPr lang="en-US" sz="2667" b="1" dirty="0">
                <a:solidFill>
                  <a:srgbClr val="C00000"/>
                </a:solidFill>
                <a:cs typeface="Calibri"/>
              </a:rPr>
              <a:t>SPARQL endpoint</a:t>
            </a:r>
            <a:r>
              <a:rPr lang="en-US" sz="2667" dirty="0">
                <a:cs typeface="Calibri"/>
              </a:rPr>
              <a:t>, including a user-friendly interface for constructing queries. With SPARQL you can extract any kind of data, with a query composed of logical combinations of triples. </a:t>
            </a:r>
            <a:endParaRPr lang="en-US" sz="2667" dirty="0">
              <a:cs typeface="Arial"/>
            </a:endParaRPr>
          </a:p>
        </p:txBody>
      </p:sp>
      <p:sp>
        <p:nvSpPr>
          <p:cNvPr id="3" name="Text Placeholder 2">
            <a:extLst>
              <a:ext uri="{FF2B5EF4-FFF2-40B4-BE49-F238E27FC236}">
                <a16:creationId xmlns:a16="http://schemas.microsoft.com/office/drawing/2014/main" id="{285CB10A-9C02-4E06-B81D-AAAF354BB483}"/>
              </a:ext>
            </a:extLst>
          </p:cNvPr>
          <p:cNvSpPr>
            <a:spLocks noGrp="1"/>
          </p:cNvSpPr>
          <p:nvPr>
            <p:ph type="body" sz="quarter" idx="13"/>
          </p:nvPr>
        </p:nvSpPr>
        <p:spPr/>
        <p:txBody>
          <a:bodyPr/>
          <a:lstStyle/>
          <a:p>
            <a:r>
              <a:rPr lang="en-US" dirty="0"/>
              <a:t>Use case: Complex queries</a:t>
            </a:r>
          </a:p>
        </p:txBody>
      </p:sp>
      <p:sp>
        <p:nvSpPr>
          <p:cNvPr id="4" name="TextBox 3">
            <a:extLst>
              <a:ext uri="{FF2B5EF4-FFF2-40B4-BE49-F238E27FC236}">
                <a16:creationId xmlns:a16="http://schemas.microsoft.com/office/drawing/2014/main" id="{16A32C31-B884-4CBB-B527-BE9068B68296}"/>
              </a:ext>
            </a:extLst>
          </p:cNvPr>
          <p:cNvSpPr txBox="1"/>
          <p:nvPr/>
        </p:nvSpPr>
        <p:spPr>
          <a:xfrm>
            <a:off x="6381105" y="5434899"/>
            <a:ext cx="5568725" cy="861774"/>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1600" dirty="0">
                <a:solidFill>
                  <a:srgbClr val="000000"/>
                </a:solidFill>
                <a:latin typeface="Arial"/>
                <a:cs typeface="Calibri"/>
              </a:rPr>
              <a:t>In this example SPARQL query, items describing people born between 1800 and 1880, but without a specified death date, are listed.</a:t>
            </a:r>
          </a:p>
        </p:txBody>
      </p:sp>
      <p:pic>
        <p:nvPicPr>
          <p:cNvPr id="5" name="Picture 5" descr="SPARQL Query Service UI">
            <a:extLst>
              <a:ext uri="{FF2B5EF4-FFF2-40B4-BE49-F238E27FC236}">
                <a16:creationId xmlns:a16="http://schemas.microsoft.com/office/drawing/2014/main" id="{474F0231-51E4-4381-AFA5-302D9EC4E954}"/>
              </a:ext>
            </a:extLst>
          </p:cNvPr>
          <p:cNvPicPr>
            <a:picLocks noChangeAspect="1"/>
          </p:cNvPicPr>
          <p:nvPr/>
        </p:nvPicPr>
        <p:blipFill>
          <a:blip r:embed="rId3"/>
          <a:stretch>
            <a:fillRect/>
          </a:stretch>
        </p:blipFill>
        <p:spPr>
          <a:xfrm>
            <a:off x="6499580" y="2045121"/>
            <a:ext cx="6440568" cy="3377252"/>
          </a:xfrm>
          <a:prstGeom prst="rect">
            <a:avLst/>
          </a:prstGeom>
          <a:ln>
            <a:noFill/>
          </a:ln>
          <a:effectLst>
            <a:outerShdw blurRad="292100" dist="139700" dir="2700000" algn="tl" rotWithShape="0">
              <a:srgbClr val="333333">
                <a:alpha val="65000"/>
              </a:srgbClr>
            </a:outerShdw>
          </a:effectLst>
        </p:spPr>
      </p:pic>
      <p:pic>
        <p:nvPicPr>
          <p:cNvPr id="7" name="Picture 4" descr="SPARQL Query Service logo">
            <a:extLst>
              <a:ext uri="{FF2B5EF4-FFF2-40B4-BE49-F238E27FC236}">
                <a16:creationId xmlns:a16="http://schemas.microsoft.com/office/drawing/2014/main" id="{685162E6-0AB8-4770-B6E6-ED65C0FDF5CF}"/>
              </a:ext>
            </a:extLst>
          </p:cNvPr>
          <p:cNvPicPr>
            <a:picLocks noChangeAspect="1"/>
          </p:cNvPicPr>
          <p:nvPr/>
        </p:nvPicPr>
        <p:blipFill>
          <a:blip r:embed="rId4"/>
          <a:stretch>
            <a:fillRect/>
          </a:stretch>
        </p:blipFill>
        <p:spPr>
          <a:xfrm>
            <a:off x="10294962" y="455913"/>
            <a:ext cx="1414060" cy="1414060"/>
          </a:xfrm>
          <a:prstGeom prst="rect">
            <a:avLst/>
          </a:prstGeom>
        </p:spPr>
      </p:pic>
    </p:spTree>
    <p:extLst>
      <p:ext uri="{BB962C8B-B14F-4D97-AF65-F5344CB8AC3E}">
        <p14:creationId xmlns:p14="http://schemas.microsoft.com/office/powerpoint/2010/main" val="15788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OpenRefine UI and Reconciliation API">
            <a:extLst>
              <a:ext uri="{FF2B5EF4-FFF2-40B4-BE49-F238E27FC236}">
                <a16:creationId xmlns:a16="http://schemas.microsoft.com/office/drawing/2014/main" id="{E403B809-D11B-4163-8407-207FE0CDF516}"/>
              </a:ext>
            </a:extLst>
          </p:cNvPr>
          <p:cNvPicPr>
            <a:picLocks noChangeAspect="1"/>
          </p:cNvPicPr>
          <p:nvPr/>
        </p:nvPicPr>
        <p:blipFill>
          <a:blip r:embed="rId3"/>
          <a:stretch>
            <a:fillRect/>
          </a:stretch>
        </p:blipFill>
        <p:spPr>
          <a:xfrm>
            <a:off x="7886081" y="3069717"/>
            <a:ext cx="3810340" cy="2617113"/>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96A6335D-5AEE-468C-8A36-CE24515BF326}"/>
              </a:ext>
            </a:extLst>
          </p:cNvPr>
          <p:cNvSpPr>
            <a:spLocks noGrp="1"/>
          </p:cNvSpPr>
          <p:nvPr>
            <p:ph type="body" sz="quarter" idx="12"/>
          </p:nvPr>
        </p:nvSpPr>
        <p:spPr>
          <a:xfrm>
            <a:off x="454382" y="1372995"/>
            <a:ext cx="7525837" cy="4575223"/>
          </a:xfrm>
        </p:spPr>
        <p:txBody>
          <a:bodyPr/>
          <a:lstStyle/>
          <a:p>
            <a:r>
              <a:rPr lang="en-US" sz="2667" dirty="0">
                <a:cs typeface="Calibri"/>
              </a:rPr>
              <a:t>Reconciling strings to a ranked list of potential entities is a key use case to be supported.</a:t>
            </a:r>
          </a:p>
          <a:p>
            <a:r>
              <a:rPr lang="en-US" sz="2667" dirty="0">
                <a:cs typeface="Calibri"/>
              </a:rPr>
              <a:t>We are testing an </a:t>
            </a:r>
            <a:r>
              <a:rPr lang="en-US" sz="2667" b="1" dirty="0" err="1">
                <a:solidFill>
                  <a:srgbClr val="C00000"/>
                </a:solidFill>
                <a:cs typeface="Calibri"/>
              </a:rPr>
              <a:t>OpenRefine</a:t>
            </a:r>
            <a:r>
              <a:rPr lang="en-US" sz="2667" b="1" dirty="0">
                <a:solidFill>
                  <a:srgbClr val="C00000"/>
                </a:solidFill>
                <a:cs typeface="Calibri"/>
              </a:rPr>
              <a:t>-optimized</a:t>
            </a:r>
            <a:r>
              <a:rPr lang="en-US" sz="2667" dirty="0">
                <a:cs typeface="Calibri"/>
              </a:rPr>
              <a:t> </a:t>
            </a:r>
            <a:r>
              <a:rPr lang="en-US" sz="2667" b="1" dirty="0">
                <a:solidFill>
                  <a:srgbClr val="C00000"/>
                </a:solidFill>
                <a:cs typeface="Calibri"/>
              </a:rPr>
              <a:t>Reconciliation API </a:t>
            </a:r>
            <a:r>
              <a:rPr lang="en-US" sz="2667" dirty="0">
                <a:cs typeface="Calibri"/>
              </a:rPr>
              <a:t>endpoint for this use case.</a:t>
            </a:r>
          </a:p>
          <a:p>
            <a:r>
              <a:rPr lang="en-US" sz="2667" dirty="0">
                <a:cs typeface="Calibri"/>
              </a:rPr>
              <a:t>The Reconciliation API uses the prototype’s </a:t>
            </a:r>
            <a:r>
              <a:rPr lang="en-US" sz="2667" b="1" dirty="0" err="1">
                <a:solidFill>
                  <a:srgbClr val="C00000"/>
                </a:solidFill>
                <a:cs typeface="Calibri"/>
              </a:rPr>
              <a:t>Mediawiki</a:t>
            </a:r>
            <a:r>
              <a:rPr lang="en-US" sz="2667" b="1" dirty="0">
                <a:solidFill>
                  <a:srgbClr val="C00000"/>
                </a:solidFill>
                <a:cs typeface="Calibri"/>
              </a:rPr>
              <a:t> API </a:t>
            </a:r>
            <a:r>
              <a:rPr lang="en-US" sz="2667" dirty="0">
                <a:cs typeface="Calibri"/>
              </a:rPr>
              <a:t>and </a:t>
            </a:r>
            <a:r>
              <a:rPr lang="en-US" sz="2667" b="1" dirty="0">
                <a:solidFill>
                  <a:srgbClr val="C00000"/>
                </a:solidFill>
                <a:cs typeface="Calibri"/>
              </a:rPr>
              <a:t>SPARQL endpoint </a:t>
            </a:r>
            <a:r>
              <a:rPr lang="en-US" sz="2667" dirty="0">
                <a:cs typeface="Calibri"/>
              </a:rPr>
              <a:t>in a hybrid tandem to find and rank matches.</a:t>
            </a:r>
          </a:p>
        </p:txBody>
      </p:sp>
      <p:sp>
        <p:nvSpPr>
          <p:cNvPr id="3" name="Text Placeholder 2">
            <a:extLst>
              <a:ext uri="{FF2B5EF4-FFF2-40B4-BE49-F238E27FC236}">
                <a16:creationId xmlns:a16="http://schemas.microsoft.com/office/drawing/2014/main" id="{BB4288B8-7FDE-49BE-BFD4-BF1D38BADB96}"/>
              </a:ext>
            </a:extLst>
          </p:cNvPr>
          <p:cNvSpPr>
            <a:spLocks noGrp="1"/>
          </p:cNvSpPr>
          <p:nvPr>
            <p:ph type="body" sz="quarter" idx="13"/>
          </p:nvPr>
        </p:nvSpPr>
        <p:spPr/>
        <p:txBody>
          <a:bodyPr/>
          <a:lstStyle/>
          <a:p>
            <a:r>
              <a:rPr lang="en-US" dirty="0">
                <a:cs typeface="Calibri Light"/>
              </a:rPr>
              <a:t>Use case: Reconciliation</a:t>
            </a:r>
            <a:endParaRPr lang="en-US" dirty="0"/>
          </a:p>
        </p:txBody>
      </p:sp>
      <p:pic>
        <p:nvPicPr>
          <p:cNvPr id="6" name="Picture 8" descr="OpenRefine logo&#10;">
            <a:extLst>
              <a:ext uri="{FF2B5EF4-FFF2-40B4-BE49-F238E27FC236}">
                <a16:creationId xmlns:a16="http://schemas.microsoft.com/office/drawing/2014/main" id="{E18DE1B9-D7EB-4587-8EBA-248462547AB8}"/>
              </a:ext>
            </a:extLst>
          </p:cNvPr>
          <p:cNvPicPr>
            <a:picLocks noChangeAspect="1"/>
          </p:cNvPicPr>
          <p:nvPr/>
        </p:nvPicPr>
        <p:blipFill>
          <a:blip r:embed="rId4"/>
          <a:stretch>
            <a:fillRect/>
          </a:stretch>
        </p:blipFill>
        <p:spPr>
          <a:xfrm>
            <a:off x="9160226" y="-2653"/>
            <a:ext cx="2543033" cy="1912961"/>
          </a:xfrm>
          <a:prstGeom prst="rect">
            <a:avLst/>
          </a:prstGeom>
        </p:spPr>
      </p:pic>
      <p:sp>
        <p:nvSpPr>
          <p:cNvPr id="7" name="Rectangle 6">
            <a:extLst>
              <a:ext uri="{FF2B5EF4-FFF2-40B4-BE49-F238E27FC236}">
                <a16:creationId xmlns:a16="http://schemas.microsoft.com/office/drawing/2014/main" id="{97A2941B-261B-40EE-9BD1-AB85A53EB3FC}"/>
              </a:ext>
            </a:extLst>
          </p:cNvPr>
          <p:cNvSpPr/>
          <p:nvPr/>
        </p:nvSpPr>
        <p:spPr>
          <a:xfrm>
            <a:off x="9160226" y="4236720"/>
            <a:ext cx="654335" cy="426720"/>
          </a:xfrm>
          <a:prstGeom prst="rect">
            <a:avLst/>
          </a:prstGeom>
          <a:solidFill>
            <a:srgbClr val="E3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8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15FA31-44D9-406B-B55D-203783113BC9}"/>
              </a:ext>
            </a:extLst>
          </p:cNvPr>
          <p:cNvPicPr>
            <a:picLocks noChangeAspect="1"/>
          </p:cNvPicPr>
          <p:nvPr/>
        </p:nvPicPr>
        <p:blipFill>
          <a:blip r:embed="rId2"/>
          <a:stretch>
            <a:fillRect/>
          </a:stretch>
        </p:blipFill>
        <p:spPr>
          <a:xfrm>
            <a:off x="0" y="0"/>
            <a:ext cx="12192000" cy="6320421"/>
          </a:xfrm>
          <a:prstGeom prst="rect">
            <a:avLst/>
          </a:prstGeom>
        </p:spPr>
      </p:pic>
    </p:spTree>
    <p:extLst>
      <p:ext uri="{BB962C8B-B14F-4D97-AF65-F5344CB8AC3E}">
        <p14:creationId xmlns:p14="http://schemas.microsoft.com/office/powerpoint/2010/main" val="51583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BB87C-26C6-4F23-A7AE-88095705F71F}"/>
              </a:ext>
            </a:extLst>
          </p:cNvPr>
          <p:cNvSpPr>
            <a:spLocks noGrp="1"/>
          </p:cNvSpPr>
          <p:nvPr>
            <p:ph type="body" sz="quarter" idx="12"/>
          </p:nvPr>
        </p:nvSpPr>
        <p:spPr/>
        <p:txBody>
          <a:bodyPr vert="horz" anchor="t"/>
          <a:lstStyle/>
          <a:p>
            <a:r>
              <a:rPr lang="en-US" dirty="0">
                <a:cs typeface="Calibri"/>
              </a:rPr>
              <a:t>For batch loading new items and properties, and subsequent batch updates and deletions, OCLC staff use </a:t>
            </a:r>
            <a:r>
              <a:rPr lang="en-US" b="1" dirty="0">
                <a:solidFill>
                  <a:srgbClr val="C00000"/>
                </a:solidFill>
                <a:cs typeface="Calibri"/>
              </a:rPr>
              <a:t>Pywikibot</a:t>
            </a:r>
            <a:r>
              <a:rPr lang="en-US" dirty="0">
                <a:cs typeface="Calibri"/>
              </a:rPr>
              <a:t>.  </a:t>
            </a:r>
            <a:endParaRPr lang="en-US" dirty="0">
              <a:cs typeface="Arial"/>
            </a:endParaRPr>
          </a:p>
          <a:p>
            <a:r>
              <a:rPr lang="en-US" dirty="0">
                <a:cs typeface="Calibri"/>
              </a:rPr>
              <a:t>It is a Python library and collection of scripts that automate work on </a:t>
            </a:r>
            <a:r>
              <a:rPr lang="en-US" dirty="0" err="1">
                <a:cs typeface="Calibri"/>
              </a:rPr>
              <a:t>MediaWiki</a:t>
            </a:r>
            <a:r>
              <a:rPr lang="en-US" dirty="0">
                <a:cs typeface="Calibri"/>
              </a:rPr>
              <a:t> sites. Originally designed for Wikipedia, it is now used throughout the Wikimedia Foundation's projects and on many other wikis.</a:t>
            </a:r>
          </a:p>
          <a:p>
            <a:endParaRPr lang="en-US" dirty="0"/>
          </a:p>
        </p:txBody>
      </p:sp>
      <p:sp>
        <p:nvSpPr>
          <p:cNvPr id="3" name="Text Placeholder 2">
            <a:extLst>
              <a:ext uri="{FF2B5EF4-FFF2-40B4-BE49-F238E27FC236}">
                <a16:creationId xmlns:a16="http://schemas.microsoft.com/office/drawing/2014/main" id="{8B3C15C8-59CC-4E9D-B33C-D20E4FCF6822}"/>
              </a:ext>
            </a:extLst>
          </p:cNvPr>
          <p:cNvSpPr>
            <a:spLocks noGrp="1"/>
          </p:cNvSpPr>
          <p:nvPr>
            <p:ph type="body" sz="quarter" idx="13"/>
          </p:nvPr>
        </p:nvSpPr>
        <p:spPr/>
        <p:txBody>
          <a:bodyPr/>
          <a:lstStyle/>
          <a:p>
            <a:r>
              <a:rPr lang="en-US" dirty="0"/>
              <a:t>Use case: Batch loading</a:t>
            </a:r>
          </a:p>
        </p:txBody>
      </p:sp>
      <p:pic>
        <p:nvPicPr>
          <p:cNvPr id="4" name="Picture 5" descr="Pywikibot Logo">
            <a:extLst>
              <a:ext uri="{FF2B5EF4-FFF2-40B4-BE49-F238E27FC236}">
                <a16:creationId xmlns:a16="http://schemas.microsoft.com/office/drawing/2014/main" id="{1A4BA275-9289-48AD-89BD-C6EEC3D08526}"/>
              </a:ext>
            </a:extLst>
          </p:cNvPr>
          <p:cNvPicPr>
            <a:picLocks noChangeAspect="1"/>
          </p:cNvPicPr>
          <p:nvPr/>
        </p:nvPicPr>
        <p:blipFill>
          <a:blip r:embed="rId3"/>
          <a:stretch>
            <a:fillRect/>
          </a:stretch>
        </p:blipFill>
        <p:spPr>
          <a:xfrm>
            <a:off x="10018686" y="227793"/>
            <a:ext cx="1688455" cy="1688455"/>
          </a:xfrm>
          <a:prstGeom prst="rect">
            <a:avLst/>
          </a:prstGeom>
        </p:spPr>
      </p:pic>
    </p:spTree>
    <p:extLst>
      <p:ext uri="{BB962C8B-B14F-4D97-AF65-F5344CB8AC3E}">
        <p14:creationId xmlns:p14="http://schemas.microsoft.com/office/powerpoint/2010/main" val="296240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4F7DC9-CDF2-4D6A-9010-2C7F7FFE4749}"/>
              </a:ext>
            </a:extLst>
          </p:cNvPr>
          <p:cNvSpPr>
            <a:spLocks noGrp="1"/>
          </p:cNvSpPr>
          <p:nvPr>
            <p:ph type="body" sz="quarter" idx="10"/>
          </p:nvPr>
        </p:nvSpPr>
        <p:spPr>
          <a:xfrm>
            <a:off x="420346" y="1108082"/>
            <a:ext cx="10898717" cy="2308324"/>
          </a:xfrm>
        </p:spPr>
        <p:txBody>
          <a:bodyPr/>
          <a:lstStyle/>
          <a:p>
            <a:r>
              <a:rPr lang="en-US" dirty="0"/>
              <a:t>Considering Wikidata and </a:t>
            </a:r>
            <a:r>
              <a:rPr lang="en-US" dirty="0" err="1"/>
              <a:t>Wikibase</a:t>
            </a:r>
            <a:r>
              <a:rPr lang="en-US" dirty="0"/>
              <a:t> for digital materials</a:t>
            </a:r>
          </a:p>
        </p:txBody>
      </p:sp>
      <p:sp>
        <p:nvSpPr>
          <p:cNvPr id="5" name="Text Placeholder 4">
            <a:extLst>
              <a:ext uri="{FF2B5EF4-FFF2-40B4-BE49-F238E27FC236}">
                <a16:creationId xmlns:a16="http://schemas.microsoft.com/office/drawing/2014/main" id="{D71BB273-22C1-4BF2-B16D-057B403A2075}"/>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20172B8-B1E0-4BBF-835B-FA06034E9B8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5670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17E85F-BD9A-4137-BDFC-6D029EBD936C}"/>
              </a:ext>
            </a:extLst>
          </p:cNvPr>
          <p:cNvSpPr>
            <a:spLocks noGrp="1"/>
          </p:cNvSpPr>
          <p:nvPr>
            <p:ph type="body" sz="quarter" idx="10"/>
          </p:nvPr>
        </p:nvSpPr>
        <p:spPr>
          <a:xfrm>
            <a:off x="420346" y="1108082"/>
            <a:ext cx="10898717" cy="1569660"/>
          </a:xfrm>
        </p:spPr>
        <p:txBody>
          <a:bodyPr/>
          <a:lstStyle/>
          <a:p>
            <a:r>
              <a:rPr lang="en-US" dirty="0"/>
              <a:t>Looking back on OCLC’s Linked Data work</a:t>
            </a:r>
          </a:p>
        </p:txBody>
      </p:sp>
      <p:sp>
        <p:nvSpPr>
          <p:cNvPr id="7" name="Text Placeholder 6">
            <a:extLst>
              <a:ext uri="{FF2B5EF4-FFF2-40B4-BE49-F238E27FC236}">
                <a16:creationId xmlns:a16="http://schemas.microsoft.com/office/drawing/2014/main" id="{12C63F2C-8282-4A67-9863-86C935571D4A}"/>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CA306A70-91A3-4CDB-B00A-355283F22EC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1091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F8E90-C379-4500-877D-B5FA67CD637B}"/>
              </a:ext>
            </a:extLst>
          </p:cNvPr>
          <p:cNvSpPr>
            <a:spLocks noGrp="1"/>
          </p:cNvSpPr>
          <p:nvPr>
            <p:ph type="body" sz="quarter" idx="13"/>
          </p:nvPr>
        </p:nvSpPr>
        <p:spPr/>
        <p:txBody>
          <a:bodyPr/>
          <a:lstStyle/>
          <a:p>
            <a:r>
              <a:rPr lang="en-US" dirty="0"/>
              <a:t>Wikidata cultural material projects</a:t>
            </a:r>
          </a:p>
        </p:txBody>
      </p:sp>
      <p:pic>
        <p:nvPicPr>
          <p:cNvPr id="4" name="Picture 3">
            <a:extLst>
              <a:ext uri="{FF2B5EF4-FFF2-40B4-BE49-F238E27FC236}">
                <a16:creationId xmlns:a16="http://schemas.microsoft.com/office/drawing/2014/main" id="{0FFBADB3-9C48-4FA0-8623-A3CC3945C450}"/>
              </a:ext>
            </a:extLst>
          </p:cNvPr>
          <p:cNvPicPr>
            <a:picLocks noChangeAspect="1"/>
          </p:cNvPicPr>
          <p:nvPr/>
        </p:nvPicPr>
        <p:blipFill>
          <a:blip r:embed="rId3"/>
          <a:stretch>
            <a:fillRect/>
          </a:stretch>
        </p:blipFill>
        <p:spPr>
          <a:xfrm>
            <a:off x="4933748" y="1372995"/>
            <a:ext cx="6772831" cy="477809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02B08CC-DB47-4218-B2AE-5686383C423B}"/>
              </a:ext>
            </a:extLst>
          </p:cNvPr>
          <p:cNvSpPr txBox="1"/>
          <p:nvPr/>
        </p:nvSpPr>
        <p:spPr>
          <a:xfrm>
            <a:off x="454382" y="1372995"/>
            <a:ext cx="4222121" cy="4524315"/>
          </a:xfrm>
          <a:prstGeom prst="rect">
            <a:avLst/>
          </a:prstGeom>
          <a:noFill/>
        </p:spPr>
        <p:txBody>
          <a:bodyPr wrap="square" rtlCol="0">
            <a:spAutoFit/>
          </a:bodyPr>
          <a:lstStyle/>
          <a:p>
            <a:r>
              <a:rPr lang="en-US" b="1" dirty="0"/>
              <a:t>Music in Canada at 150 Wikipedia Project</a:t>
            </a:r>
          </a:p>
          <a:p>
            <a:endParaRPr lang="en-US" b="1" dirty="0"/>
          </a:p>
          <a:p>
            <a:r>
              <a:rPr lang="en-US" dirty="0"/>
              <a:t>“Pairs the professional skills of librarians and archivists with academics, music historians, musicians, students and local music communities to increase the quality and amount of content about Canadian musicians in Wikipedia and Wikidata thereby increasing the accessibility to music culture for all Canadians and the wider online community.” </a:t>
            </a:r>
          </a:p>
          <a:p>
            <a:endParaRPr lang="en-US" dirty="0"/>
          </a:p>
          <a:p>
            <a:r>
              <a:rPr lang="en-US" dirty="0">
                <a:hlinkClick r:id="rId4"/>
              </a:rPr>
              <a:t>https://wikimusic.library.yorku.ca/</a:t>
            </a:r>
            <a:r>
              <a:rPr lang="en-US" dirty="0"/>
              <a:t> </a:t>
            </a:r>
          </a:p>
          <a:p>
            <a:endParaRPr lang="en-US" dirty="0"/>
          </a:p>
        </p:txBody>
      </p:sp>
    </p:spTree>
    <p:extLst>
      <p:ext uri="{BB962C8B-B14F-4D97-AF65-F5344CB8AC3E}">
        <p14:creationId xmlns:p14="http://schemas.microsoft.com/office/powerpoint/2010/main" val="495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F8E90-C379-4500-877D-B5FA67CD637B}"/>
              </a:ext>
            </a:extLst>
          </p:cNvPr>
          <p:cNvSpPr>
            <a:spLocks noGrp="1"/>
          </p:cNvSpPr>
          <p:nvPr>
            <p:ph type="body" sz="quarter" idx="13"/>
          </p:nvPr>
        </p:nvSpPr>
        <p:spPr/>
        <p:txBody>
          <a:bodyPr/>
          <a:lstStyle/>
          <a:p>
            <a:r>
              <a:rPr lang="en-US" dirty="0"/>
              <a:t>Wikidata cultural material projects</a:t>
            </a:r>
          </a:p>
        </p:txBody>
      </p:sp>
      <p:sp>
        <p:nvSpPr>
          <p:cNvPr id="7" name="TextBox 6">
            <a:extLst>
              <a:ext uri="{FF2B5EF4-FFF2-40B4-BE49-F238E27FC236}">
                <a16:creationId xmlns:a16="http://schemas.microsoft.com/office/drawing/2014/main" id="{E02B08CC-DB47-4218-B2AE-5686383C423B}"/>
              </a:ext>
            </a:extLst>
          </p:cNvPr>
          <p:cNvSpPr txBox="1"/>
          <p:nvPr/>
        </p:nvSpPr>
        <p:spPr>
          <a:xfrm>
            <a:off x="454382" y="1372995"/>
            <a:ext cx="5169804" cy="4801314"/>
          </a:xfrm>
          <a:prstGeom prst="rect">
            <a:avLst/>
          </a:prstGeom>
          <a:noFill/>
        </p:spPr>
        <p:txBody>
          <a:bodyPr wrap="square" rtlCol="0">
            <a:spAutoFit/>
          </a:bodyPr>
          <a:lstStyle/>
          <a:p>
            <a:r>
              <a:rPr lang="en-US" b="1" dirty="0" err="1"/>
              <a:t>Wikidata:Indigenous</a:t>
            </a:r>
            <a:r>
              <a:rPr lang="en-US" b="1" dirty="0"/>
              <a:t> peoples of North America</a:t>
            </a:r>
          </a:p>
          <a:p>
            <a:endParaRPr lang="en-US" b="1" dirty="0"/>
          </a:p>
          <a:p>
            <a:r>
              <a:rPr lang="en-US" dirty="0"/>
              <a:t>“The aim of the project is to create a database of information related to Indigenous peoples of North America. </a:t>
            </a:r>
          </a:p>
          <a:p>
            <a:endParaRPr lang="en-US" dirty="0"/>
          </a:p>
          <a:p>
            <a:r>
              <a:rPr lang="en-US" dirty="0"/>
              <a:t>This project aims to encompass all historic, ethnic, and cultural aspects of the many groups collectively described as Indigenous peoples of North America, including Aboriginal (First Nations, Métis and Inuit) peoples in Canada, </a:t>
            </a:r>
            <a:r>
              <a:rPr lang="en-US" dirty="0" err="1"/>
              <a:t>Kalaallit</a:t>
            </a:r>
            <a:r>
              <a:rPr lang="en-US" dirty="0"/>
              <a:t> of Greenland, Native Americans in the United States, and Indigenous peoples of Mexico (parts of Mexico within the Mesoamerican culture areas are often excluded from North America).</a:t>
            </a:r>
          </a:p>
          <a:p>
            <a:endParaRPr lang="en-US" dirty="0"/>
          </a:p>
        </p:txBody>
      </p:sp>
      <p:pic>
        <p:nvPicPr>
          <p:cNvPr id="2" name="Picture 1">
            <a:extLst>
              <a:ext uri="{FF2B5EF4-FFF2-40B4-BE49-F238E27FC236}">
                <a16:creationId xmlns:a16="http://schemas.microsoft.com/office/drawing/2014/main" id="{6595D026-3CF5-439A-BEB2-40289C4C3314}"/>
              </a:ext>
            </a:extLst>
          </p:cNvPr>
          <p:cNvPicPr>
            <a:picLocks noChangeAspect="1"/>
          </p:cNvPicPr>
          <p:nvPr/>
        </p:nvPicPr>
        <p:blipFill>
          <a:blip r:embed="rId3"/>
          <a:stretch>
            <a:fillRect/>
          </a:stretch>
        </p:blipFill>
        <p:spPr>
          <a:xfrm>
            <a:off x="5715498" y="1372996"/>
            <a:ext cx="5991080" cy="2798172"/>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9363DB77-6C84-4515-8BC5-8EA7AB1B7406}"/>
              </a:ext>
            </a:extLst>
          </p:cNvPr>
          <p:cNvSpPr/>
          <p:nvPr/>
        </p:nvSpPr>
        <p:spPr>
          <a:xfrm>
            <a:off x="454382" y="5804977"/>
            <a:ext cx="8551101" cy="369332"/>
          </a:xfrm>
          <a:prstGeom prst="rect">
            <a:avLst/>
          </a:prstGeom>
        </p:spPr>
        <p:txBody>
          <a:bodyPr wrap="square">
            <a:spAutoFit/>
          </a:bodyPr>
          <a:lstStyle/>
          <a:p>
            <a:r>
              <a:rPr lang="en-US" dirty="0">
                <a:hlinkClick r:id="rId4"/>
              </a:rPr>
              <a:t>https://www.wikidata.org/wiki/Wikidata:Indigenous_peoples_of_North_America</a:t>
            </a:r>
            <a:r>
              <a:rPr lang="en-US" dirty="0"/>
              <a:t> </a:t>
            </a:r>
          </a:p>
        </p:txBody>
      </p:sp>
    </p:spTree>
    <p:extLst>
      <p:ext uri="{BB962C8B-B14F-4D97-AF65-F5344CB8AC3E}">
        <p14:creationId xmlns:p14="http://schemas.microsoft.com/office/powerpoint/2010/main" val="71385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F8E90-C379-4500-877D-B5FA67CD637B}"/>
              </a:ext>
            </a:extLst>
          </p:cNvPr>
          <p:cNvSpPr>
            <a:spLocks noGrp="1"/>
          </p:cNvSpPr>
          <p:nvPr>
            <p:ph type="body" sz="quarter" idx="13"/>
          </p:nvPr>
        </p:nvSpPr>
        <p:spPr/>
        <p:txBody>
          <a:bodyPr/>
          <a:lstStyle/>
          <a:p>
            <a:r>
              <a:rPr lang="en-US" dirty="0"/>
              <a:t>Wikidata cultural material projects</a:t>
            </a:r>
          </a:p>
        </p:txBody>
      </p:sp>
      <p:sp>
        <p:nvSpPr>
          <p:cNvPr id="7" name="TextBox 6">
            <a:extLst>
              <a:ext uri="{FF2B5EF4-FFF2-40B4-BE49-F238E27FC236}">
                <a16:creationId xmlns:a16="http://schemas.microsoft.com/office/drawing/2014/main" id="{E02B08CC-DB47-4218-B2AE-5686383C423B}"/>
              </a:ext>
            </a:extLst>
          </p:cNvPr>
          <p:cNvSpPr txBox="1"/>
          <p:nvPr/>
        </p:nvSpPr>
        <p:spPr>
          <a:xfrm>
            <a:off x="454382" y="1372995"/>
            <a:ext cx="5169804" cy="4154984"/>
          </a:xfrm>
          <a:prstGeom prst="rect">
            <a:avLst/>
          </a:prstGeom>
          <a:noFill/>
        </p:spPr>
        <p:txBody>
          <a:bodyPr wrap="square" rtlCol="0">
            <a:spAutoFit/>
          </a:bodyPr>
          <a:lstStyle/>
          <a:p>
            <a:r>
              <a:rPr lang="en-US" b="1" dirty="0"/>
              <a:t>Wikidata WikiProject: Sum of All Paintings</a:t>
            </a:r>
          </a:p>
          <a:p>
            <a:endParaRPr lang="en-US" b="1" dirty="0"/>
          </a:p>
          <a:p>
            <a:r>
              <a:rPr lang="en-US" dirty="0"/>
              <a:t>The </a:t>
            </a:r>
            <a:r>
              <a:rPr lang="en-US" b="1" dirty="0"/>
              <a:t>aim of the project is </a:t>
            </a:r>
            <a:r>
              <a:rPr lang="en-US" dirty="0"/>
              <a:t>to create a Wikidata item for every notable painting.</a:t>
            </a:r>
            <a:endParaRPr lang="en-US" baseline="30000" dirty="0"/>
          </a:p>
          <a:p>
            <a:endParaRPr lang="en-US" baseline="30000" dirty="0"/>
          </a:p>
          <a:p>
            <a:r>
              <a:rPr lang="en-US" dirty="0"/>
              <a:t>“On Wikipedia we have a lot of experience breaking down large amounts of work into smaller chunks that can be completed.</a:t>
            </a:r>
          </a:p>
          <a:p>
            <a:endParaRPr lang="en-US" dirty="0"/>
          </a:p>
          <a:p>
            <a:r>
              <a:rPr lang="en-US" dirty="0"/>
              <a:t>For paintings we can use the same strategy: We break it down into smaller parts that can be handled and then we can utilize Wikidata to celebrate the sum of all paintings through linked open data!”</a:t>
            </a:r>
          </a:p>
          <a:p>
            <a:endParaRPr lang="en-US" dirty="0"/>
          </a:p>
        </p:txBody>
      </p:sp>
      <p:sp>
        <p:nvSpPr>
          <p:cNvPr id="5" name="Rectangle 4">
            <a:extLst>
              <a:ext uri="{FF2B5EF4-FFF2-40B4-BE49-F238E27FC236}">
                <a16:creationId xmlns:a16="http://schemas.microsoft.com/office/drawing/2014/main" id="{9363DB77-6C84-4515-8BC5-8EA7AB1B7406}"/>
              </a:ext>
            </a:extLst>
          </p:cNvPr>
          <p:cNvSpPr/>
          <p:nvPr/>
        </p:nvSpPr>
        <p:spPr>
          <a:xfrm>
            <a:off x="454382" y="5804977"/>
            <a:ext cx="8551101" cy="369332"/>
          </a:xfrm>
          <a:prstGeom prst="rect">
            <a:avLst/>
          </a:prstGeom>
        </p:spPr>
        <p:txBody>
          <a:bodyPr wrap="square">
            <a:spAutoFit/>
          </a:bodyPr>
          <a:lstStyle/>
          <a:p>
            <a:r>
              <a:rPr lang="en-US" dirty="0">
                <a:hlinkClick r:id="rId3"/>
              </a:rPr>
              <a:t>https://www.wikidata.org/wiki/Wikidata:WikiProject_sum_of_all_paintings</a:t>
            </a:r>
            <a:r>
              <a:rPr lang="en-US" dirty="0"/>
              <a:t> </a:t>
            </a:r>
          </a:p>
        </p:txBody>
      </p:sp>
      <p:pic>
        <p:nvPicPr>
          <p:cNvPr id="3" name="Picture 2">
            <a:extLst>
              <a:ext uri="{FF2B5EF4-FFF2-40B4-BE49-F238E27FC236}">
                <a16:creationId xmlns:a16="http://schemas.microsoft.com/office/drawing/2014/main" id="{8C3DC35E-FE02-4034-B60D-B974CD893F7D}"/>
              </a:ext>
            </a:extLst>
          </p:cNvPr>
          <p:cNvPicPr>
            <a:picLocks noChangeAspect="1"/>
          </p:cNvPicPr>
          <p:nvPr/>
        </p:nvPicPr>
        <p:blipFill>
          <a:blip r:embed="rId4"/>
          <a:stretch>
            <a:fillRect/>
          </a:stretch>
        </p:blipFill>
        <p:spPr>
          <a:xfrm>
            <a:off x="5736921" y="1372995"/>
            <a:ext cx="5969658" cy="2888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22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F6BE99-8F08-4E94-B1AA-70A4E5493520}"/>
              </a:ext>
            </a:extLst>
          </p:cNvPr>
          <p:cNvSpPr>
            <a:spLocks noGrp="1"/>
          </p:cNvSpPr>
          <p:nvPr>
            <p:ph type="body" sz="quarter" idx="13"/>
          </p:nvPr>
        </p:nvSpPr>
        <p:spPr/>
        <p:txBody>
          <a:bodyPr/>
          <a:lstStyle/>
          <a:p>
            <a:r>
              <a:rPr lang="en-US" dirty="0"/>
              <a:t>The Wiki* Ecosystem</a:t>
            </a:r>
          </a:p>
        </p:txBody>
      </p:sp>
      <p:sp>
        <p:nvSpPr>
          <p:cNvPr id="3" name="Text Placeholder 2">
            <a:extLst>
              <a:ext uri="{FF2B5EF4-FFF2-40B4-BE49-F238E27FC236}">
                <a16:creationId xmlns:a16="http://schemas.microsoft.com/office/drawing/2014/main" id="{85485CCC-D53D-4A13-8EE0-4241E1594374}"/>
              </a:ext>
            </a:extLst>
          </p:cNvPr>
          <p:cNvSpPr>
            <a:spLocks noGrp="1"/>
          </p:cNvSpPr>
          <p:nvPr>
            <p:ph type="body" sz="quarter" idx="12"/>
          </p:nvPr>
        </p:nvSpPr>
        <p:spPr/>
        <p:txBody>
          <a:bodyPr/>
          <a:lstStyle/>
          <a:p>
            <a:r>
              <a:rPr lang="en-US" dirty="0"/>
              <a:t>Wikipedia for contextual narrative</a:t>
            </a:r>
          </a:p>
          <a:p>
            <a:r>
              <a:rPr lang="en-US" dirty="0"/>
              <a:t>Wikidata for entities described by factual, verifiable statements, connected to other entities by relationships</a:t>
            </a:r>
          </a:p>
          <a:p>
            <a:r>
              <a:rPr lang="en-US" dirty="0"/>
              <a:t>Wikimedia Commons for digital media, rights statements, and technical metadata</a:t>
            </a:r>
          </a:p>
        </p:txBody>
      </p:sp>
    </p:spTree>
    <p:extLst>
      <p:ext uri="{BB962C8B-B14F-4D97-AF65-F5344CB8AC3E}">
        <p14:creationId xmlns:p14="http://schemas.microsoft.com/office/powerpoint/2010/main" val="253593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8CCEA7-A405-4EF2-9DFA-6C7E7883B347}"/>
              </a:ext>
            </a:extLst>
          </p:cNvPr>
          <p:cNvPicPr>
            <a:picLocks noChangeAspect="1"/>
          </p:cNvPicPr>
          <p:nvPr/>
        </p:nvPicPr>
        <p:blipFill>
          <a:blip r:embed="rId2"/>
          <a:stretch>
            <a:fillRect/>
          </a:stretch>
        </p:blipFill>
        <p:spPr>
          <a:xfrm>
            <a:off x="4872625" y="1372995"/>
            <a:ext cx="6833954" cy="4520055"/>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E89F135F-E82C-48EE-975C-3D92D802C6F8}"/>
              </a:ext>
            </a:extLst>
          </p:cNvPr>
          <p:cNvSpPr>
            <a:spLocks noGrp="1"/>
          </p:cNvSpPr>
          <p:nvPr>
            <p:ph type="body" sz="quarter" idx="13"/>
          </p:nvPr>
        </p:nvSpPr>
        <p:spPr/>
        <p:txBody>
          <a:bodyPr/>
          <a:lstStyle/>
          <a:p>
            <a:r>
              <a:rPr lang="en-US" dirty="0"/>
              <a:t>A painting in Wikipedia</a:t>
            </a:r>
          </a:p>
        </p:txBody>
      </p:sp>
      <p:sp>
        <p:nvSpPr>
          <p:cNvPr id="4" name="TextBox 3">
            <a:extLst>
              <a:ext uri="{FF2B5EF4-FFF2-40B4-BE49-F238E27FC236}">
                <a16:creationId xmlns:a16="http://schemas.microsoft.com/office/drawing/2014/main" id="{0B42C7AB-B57D-42EC-B5A1-D9B85BBEE510}"/>
              </a:ext>
            </a:extLst>
          </p:cNvPr>
          <p:cNvSpPr txBox="1"/>
          <p:nvPr/>
        </p:nvSpPr>
        <p:spPr>
          <a:xfrm>
            <a:off x="454382" y="1372995"/>
            <a:ext cx="4155196"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t>Narrative description of the work</a:t>
            </a:r>
          </a:p>
          <a:p>
            <a:pPr marL="285750" indent="-285750">
              <a:buFont typeface="Arial" panose="020B0604020202020204" pitchFamily="34" charset="0"/>
              <a:buChar char="•"/>
            </a:pPr>
            <a:r>
              <a:rPr lang="en-US" sz="2800" dirty="0"/>
              <a:t>Claims backed by citations</a:t>
            </a:r>
          </a:p>
          <a:p>
            <a:pPr marL="285750" indent="-285750">
              <a:buFont typeface="Arial" panose="020B0604020202020204" pitchFamily="34" charset="0"/>
              <a:buChar char="•"/>
            </a:pPr>
            <a:r>
              <a:rPr lang="en-US" sz="2800" dirty="0"/>
              <a:t>Crowd-sourced data and review</a:t>
            </a:r>
          </a:p>
          <a:p>
            <a:pPr marL="285750" indent="-285750">
              <a:buFont typeface="Arial" panose="020B0604020202020204" pitchFamily="34" charset="0"/>
              <a:buChar char="•"/>
            </a:pPr>
            <a:r>
              <a:rPr lang="en-US" sz="2800" dirty="0"/>
              <a:t>“Info Box” statements can be linked to Wikidata items and statements.</a:t>
            </a:r>
          </a:p>
          <a:p>
            <a:endParaRPr lang="en-US" dirty="0"/>
          </a:p>
        </p:txBody>
      </p:sp>
    </p:spTree>
    <p:extLst>
      <p:ext uri="{BB962C8B-B14F-4D97-AF65-F5344CB8AC3E}">
        <p14:creationId xmlns:p14="http://schemas.microsoft.com/office/powerpoint/2010/main" val="164151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E8189-C02F-4247-9824-B293C5CCDB80}"/>
              </a:ext>
            </a:extLst>
          </p:cNvPr>
          <p:cNvPicPr>
            <a:picLocks noChangeAspect="1"/>
          </p:cNvPicPr>
          <p:nvPr/>
        </p:nvPicPr>
        <p:blipFill>
          <a:blip r:embed="rId2"/>
          <a:stretch>
            <a:fillRect/>
          </a:stretch>
        </p:blipFill>
        <p:spPr>
          <a:xfrm>
            <a:off x="4858274" y="1372995"/>
            <a:ext cx="6848305" cy="4514238"/>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2DE08CD7-4DD2-47F7-ADD8-01188EBE0CAF}"/>
              </a:ext>
            </a:extLst>
          </p:cNvPr>
          <p:cNvSpPr>
            <a:spLocks noGrp="1"/>
          </p:cNvSpPr>
          <p:nvPr>
            <p:ph type="body" sz="quarter" idx="13"/>
          </p:nvPr>
        </p:nvSpPr>
        <p:spPr/>
        <p:txBody>
          <a:bodyPr/>
          <a:lstStyle/>
          <a:p>
            <a:r>
              <a:rPr lang="en-US" dirty="0"/>
              <a:t>The same painting in Wikidata</a:t>
            </a:r>
          </a:p>
        </p:txBody>
      </p:sp>
      <p:sp>
        <p:nvSpPr>
          <p:cNvPr id="6" name="TextBox 5">
            <a:extLst>
              <a:ext uri="{FF2B5EF4-FFF2-40B4-BE49-F238E27FC236}">
                <a16:creationId xmlns:a16="http://schemas.microsoft.com/office/drawing/2014/main" id="{4E9A3047-3C8D-4B82-83BA-5B0D92133073}"/>
              </a:ext>
            </a:extLst>
          </p:cNvPr>
          <p:cNvSpPr txBox="1"/>
          <p:nvPr/>
        </p:nvSpPr>
        <p:spPr>
          <a:xfrm>
            <a:off x="454382" y="1372995"/>
            <a:ext cx="4155196"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“Fingerprint” data to help people find the item</a:t>
            </a:r>
          </a:p>
          <a:p>
            <a:pPr marL="285750" indent="-285750">
              <a:buFont typeface="Arial" panose="020B0604020202020204" pitchFamily="34" charset="0"/>
              <a:buChar char="•"/>
            </a:pPr>
            <a:r>
              <a:rPr lang="en-US" sz="2800" dirty="0"/>
              <a:t>Statements with references for verifiability</a:t>
            </a:r>
          </a:p>
          <a:p>
            <a:pPr marL="285750" indent="-285750">
              <a:buFont typeface="Arial" panose="020B0604020202020204" pitchFamily="34" charset="0"/>
              <a:buChar char="•"/>
            </a:pPr>
            <a:r>
              <a:rPr lang="en-US" sz="2800" dirty="0"/>
              <a:t>Crowd-sourced data and review</a:t>
            </a:r>
          </a:p>
          <a:p>
            <a:pPr marL="285750" indent="-285750">
              <a:buFont typeface="Arial" panose="020B0604020202020204" pitchFamily="34" charset="0"/>
              <a:buChar char="•"/>
            </a:pPr>
            <a:r>
              <a:rPr lang="en-US" sz="2800" dirty="0"/>
              <a:t>Statements can be linked to Wikipedia info boxes.</a:t>
            </a:r>
          </a:p>
          <a:p>
            <a:endParaRPr lang="en-US" dirty="0"/>
          </a:p>
        </p:txBody>
      </p:sp>
    </p:spTree>
    <p:extLst>
      <p:ext uri="{BB962C8B-B14F-4D97-AF65-F5344CB8AC3E}">
        <p14:creationId xmlns:p14="http://schemas.microsoft.com/office/powerpoint/2010/main" val="10589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A650C-4232-4545-B1A4-84DD056AA451}"/>
              </a:ext>
            </a:extLst>
          </p:cNvPr>
          <p:cNvPicPr>
            <a:picLocks noChangeAspect="1"/>
          </p:cNvPicPr>
          <p:nvPr/>
        </p:nvPicPr>
        <p:blipFill>
          <a:blip r:embed="rId2"/>
          <a:stretch>
            <a:fillRect/>
          </a:stretch>
        </p:blipFill>
        <p:spPr>
          <a:xfrm>
            <a:off x="4947782" y="1372995"/>
            <a:ext cx="6826686" cy="4534066"/>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BE0B541E-1337-44F1-9059-C73D91E1E4C6}"/>
              </a:ext>
            </a:extLst>
          </p:cNvPr>
          <p:cNvSpPr>
            <a:spLocks noGrp="1"/>
          </p:cNvSpPr>
          <p:nvPr>
            <p:ph type="body" sz="quarter" idx="13"/>
          </p:nvPr>
        </p:nvSpPr>
        <p:spPr>
          <a:xfrm>
            <a:off x="454383" y="457739"/>
            <a:ext cx="11320084" cy="915256"/>
          </a:xfrm>
        </p:spPr>
        <p:txBody>
          <a:bodyPr/>
          <a:lstStyle/>
          <a:p>
            <a:r>
              <a:rPr lang="en-US" dirty="0"/>
              <a:t>And in Wikimedia Commons</a:t>
            </a:r>
          </a:p>
        </p:txBody>
      </p:sp>
      <p:sp>
        <p:nvSpPr>
          <p:cNvPr id="4" name="TextBox 3">
            <a:extLst>
              <a:ext uri="{FF2B5EF4-FFF2-40B4-BE49-F238E27FC236}">
                <a16:creationId xmlns:a16="http://schemas.microsoft.com/office/drawing/2014/main" id="{D4804B68-B422-479A-BB6F-64559254929E}"/>
              </a:ext>
            </a:extLst>
          </p:cNvPr>
          <p:cNvSpPr txBox="1"/>
          <p:nvPr/>
        </p:nvSpPr>
        <p:spPr>
          <a:xfrm>
            <a:off x="454382" y="1372995"/>
            <a:ext cx="4155196"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Wikimedia Commons manages images and other media</a:t>
            </a:r>
          </a:p>
          <a:p>
            <a:pPr marL="285750" indent="-285750">
              <a:buFont typeface="Arial" panose="020B0604020202020204" pitchFamily="34" charset="0"/>
              <a:buChar char="•"/>
            </a:pPr>
            <a:r>
              <a:rPr lang="en-US" sz="2800" dirty="0"/>
              <a:t>Rights and technical metadata can be described here</a:t>
            </a:r>
          </a:p>
          <a:p>
            <a:pPr marL="285750" indent="-285750">
              <a:buFont typeface="Arial" panose="020B0604020202020204" pitchFamily="34" charset="0"/>
              <a:buChar char="•"/>
            </a:pPr>
            <a:r>
              <a:rPr lang="en-US" sz="2800" dirty="0"/>
              <a:t>Crowd-sourced data and review</a:t>
            </a:r>
          </a:p>
          <a:p>
            <a:endParaRPr lang="en-US" dirty="0"/>
          </a:p>
        </p:txBody>
      </p:sp>
    </p:spTree>
    <p:extLst>
      <p:ext uri="{BB962C8B-B14F-4D97-AF65-F5344CB8AC3E}">
        <p14:creationId xmlns:p14="http://schemas.microsoft.com/office/powerpoint/2010/main" val="211441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0E10B-73C0-4BBD-BCEB-187D9776B2DA}"/>
              </a:ext>
            </a:extLst>
          </p:cNvPr>
          <p:cNvSpPr>
            <a:spLocks noGrp="1"/>
          </p:cNvSpPr>
          <p:nvPr>
            <p:ph type="body" sz="quarter" idx="13"/>
          </p:nvPr>
        </p:nvSpPr>
        <p:spPr/>
        <p:txBody>
          <a:bodyPr/>
          <a:lstStyle/>
          <a:p>
            <a:r>
              <a:rPr lang="en-US" dirty="0"/>
              <a:t>A separation of related concerns</a:t>
            </a:r>
          </a:p>
        </p:txBody>
      </p:sp>
      <p:pic>
        <p:nvPicPr>
          <p:cNvPr id="3" name="Picture 2">
            <a:extLst>
              <a:ext uri="{FF2B5EF4-FFF2-40B4-BE49-F238E27FC236}">
                <a16:creationId xmlns:a16="http://schemas.microsoft.com/office/drawing/2014/main" id="{10E6EF44-DCFF-4A75-9E31-EFDCA45E978A}"/>
              </a:ext>
            </a:extLst>
          </p:cNvPr>
          <p:cNvPicPr>
            <a:picLocks noChangeAspect="1"/>
          </p:cNvPicPr>
          <p:nvPr/>
        </p:nvPicPr>
        <p:blipFill>
          <a:blip r:embed="rId2"/>
          <a:stretch>
            <a:fillRect/>
          </a:stretch>
        </p:blipFill>
        <p:spPr>
          <a:xfrm>
            <a:off x="454381" y="1707964"/>
            <a:ext cx="3280007" cy="215114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8D9B5EA-3284-404F-8CEF-4EBB373CFBEB}"/>
              </a:ext>
            </a:extLst>
          </p:cNvPr>
          <p:cNvPicPr>
            <a:picLocks noChangeAspect="1"/>
          </p:cNvPicPr>
          <p:nvPr/>
        </p:nvPicPr>
        <p:blipFill>
          <a:blip r:embed="rId3"/>
          <a:stretch>
            <a:fillRect/>
          </a:stretch>
        </p:blipFill>
        <p:spPr>
          <a:xfrm>
            <a:off x="4307128" y="1710342"/>
            <a:ext cx="3235185" cy="213255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D5BB42A-8DE3-46D6-859F-97EDD2920B48}"/>
              </a:ext>
            </a:extLst>
          </p:cNvPr>
          <p:cNvPicPr>
            <a:picLocks noChangeAspect="1"/>
          </p:cNvPicPr>
          <p:nvPr/>
        </p:nvPicPr>
        <p:blipFill>
          <a:blip r:embed="rId4"/>
          <a:stretch>
            <a:fillRect/>
          </a:stretch>
        </p:blipFill>
        <p:spPr>
          <a:xfrm>
            <a:off x="8286547" y="1710342"/>
            <a:ext cx="3210869" cy="213255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95C81BE-D283-4D0C-9CB1-8E69A20E556E}"/>
              </a:ext>
            </a:extLst>
          </p:cNvPr>
          <p:cNvSpPr txBox="1"/>
          <p:nvPr/>
        </p:nvSpPr>
        <p:spPr>
          <a:xfrm>
            <a:off x="4332475" y="4180245"/>
            <a:ext cx="3235185" cy="1569660"/>
          </a:xfrm>
          <a:prstGeom prst="rect">
            <a:avLst/>
          </a:prstGeom>
          <a:noFill/>
        </p:spPr>
        <p:txBody>
          <a:bodyPr wrap="square" rtlCol="0">
            <a:spAutoFit/>
          </a:bodyPr>
          <a:lstStyle/>
          <a:p>
            <a:r>
              <a:rPr lang="en-US" sz="2400" b="1" dirty="0"/>
              <a:t>Wikidata</a:t>
            </a:r>
          </a:p>
          <a:p>
            <a:r>
              <a:rPr lang="en-US" sz="2400" dirty="0"/>
              <a:t>Verifiable statements, entity properties and relationships</a:t>
            </a:r>
          </a:p>
        </p:txBody>
      </p:sp>
      <p:sp>
        <p:nvSpPr>
          <p:cNvPr id="8" name="TextBox 7">
            <a:extLst>
              <a:ext uri="{FF2B5EF4-FFF2-40B4-BE49-F238E27FC236}">
                <a16:creationId xmlns:a16="http://schemas.microsoft.com/office/drawing/2014/main" id="{F6A89BC9-1AC6-4432-98D9-FDFE8D7F9017}"/>
              </a:ext>
            </a:extLst>
          </p:cNvPr>
          <p:cNvSpPr txBox="1"/>
          <p:nvPr/>
        </p:nvSpPr>
        <p:spPr>
          <a:xfrm>
            <a:off x="8243727" y="4180245"/>
            <a:ext cx="3260532" cy="1938992"/>
          </a:xfrm>
          <a:prstGeom prst="rect">
            <a:avLst/>
          </a:prstGeom>
          <a:noFill/>
        </p:spPr>
        <p:txBody>
          <a:bodyPr wrap="square" rtlCol="0">
            <a:spAutoFit/>
          </a:bodyPr>
          <a:lstStyle/>
          <a:p>
            <a:r>
              <a:rPr lang="en-US" sz="2400" b="1" dirty="0"/>
              <a:t>Wikimedia Commons</a:t>
            </a:r>
          </a:p>
          <a:p>
            <a:r>
              <a:rPr lang="en-US" sz="2400" dirty="0"/>
              <a:t>Digital media, rights, and technical metadata</a:t>
            </a:r>
          </a:p>
        </p:txBody>
      </p:sp>
      <p:sp>
        <p:nvSpPr>
          <p:cNvPr id="9" name="TextBox 8">
            <a:extLst>
              <a:ext uri="{FF2B5EF4-FFF2-40B4-BE49-F238E27FC236}">
                <a16:creationId xmlns:a16="http://schemas.microsoft.com/office/drawing/2014/main" id="{DD508F48-8187-4FD4-92F2-5DA90046C75F}"/>
              </a:ext>
            </a:extLst>
          </p:cNvPr>
          <p:cNvSpPr txBox="1"/>
          <p:nvPr/>
        </p:nvSpPr>
        <p:spPr>
          <a:xfrm>
            <a:off x="448913" y="4156905"/>
            <a:ext cx="3235185" cy="830997"/>
          </a:xfrm>
          <a:prstGeom prst="rect">
            <a:avLst/>
          </a:prstGeom>
          <a:noFill/>
        </p:spPr>
        <p:txBody>
          <a:bodyPr wrap="square" rtlCol="0">
            <a:spAutoFit/>
          </a:bodyPr>
          <a:lstStyle/>
          <a:p>
            <a:r>
              <a:rPr lang="en-US" sz="2400" b="1" dirty="0"/>
              <a:t>Wikipedia</a:t>
            </a:r>
          </a:p>
          <a:p>
            <a:r>
              <a:rPr lang="en-US" sz="2400" dirty="0"/>
              <a:t>Contextual narrative</a:t>
            </a:r>
          </a:p>
        </p:txBody>
      </p:sp>
    </p:spTree>
    <p:extLst>
      <p:ext uri="{BB962C8B-B14F-4D97-AF65-F5344CB8AC3E}">
        <p14:creationId xmlns:p14="http://schemas.microsoft.com/office/powerpoint/2010/main" val="233960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40292-C1CF-4E65-ABF3-212EEAE0A89E}"/>
              </a:ext>
            </a:extLst>
          </p:cNvPr>
          <p:cNvSpPr>
            <a:spLocks noGrp="1"/>
          </p:cNvSpPr>
          <p:nvPr>
            <p:ph type="body" sz="quarter" idx="13"/>
          </p:nvPr>
        </p:nvSpPr>
        <p:spPr/>
        <p:txBody>
          <a:bodyPr/>
          <a:lstStyle/>
          <a:p>
            <a:r>
              <a:rPr lang="en-US" dirty="0"/>
              <a:t>Pattern Recognition</a:t>
            </a:r>
          </a:p>
        </p:txBody>
      </p:sp>
      <p:sp>
        <p:nvSpPr>
          <p:cNvPr id="3" name="Text Placeholder 2">
            <a:extLst>
              <a:ext uri="{FF2B5EF4-FFF2-40B4-BE49-F238E27FC236}">
                <a16:creationId xmlns:a16="http://schemas.microsoft.com/office/drawing/2014/main" id="{36B29B9F-89C3-4985-B44E-0FFD576B87D0}"/>
              </a:ext>
            </a:extLst>
          </p:cNvPr>
          <p:cNvSpPr>
            <a:spLocks noGrp="1"/>
          </p:cNvSpPr>
          <p:nvPr>
            <p:ph type="body" sz="quarter" idx="12"/>
          </p:nvPr>
        </p:nvSpPr>
        <p:spPr/>
        <p:txBody>
          <a:bodyPr/>
          <a:lstStyle/>
          <a:p>
            <a:r>
              <a:rPr lang="en-US" dirty="0"/>
              <a:t>We can see the potential for a similarly interconnected ecosystem for the data created and managed in </a:t>
            </a:r>
            <a:r>
              <a:rPr lang="en-US" dirty="0" err="1"/>
              <a:t>CONTENTdm</a:t>
            </a:r>
            <a:endParaRPr lang="en-US" dirty="0"/>
          </a:p>
        </p:txBody>
      </p:sp>
    </p:spTree>
    <p:extLst>
      <p:ext uri="{BB962C8B-B14F-4D97-AF65-F5344CB8AC3E}">
        <p14:creationId xmlns:p14="http://schemas.microsoft.com/office/powerpoint/2010/main" val="3719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1864A0-F480-4DDD-B28A-F13C7AA3B861}"/>
              </a:ext>
            </a:extLst>
          </p:cNvPr>
          <p:cNvPicPr>
            <a:picLocks noChangeAspect="1"/>
          </p:cNvPicPr>
          <p:nvPr/>
        </p:nvPicPr>
        <p:blipFill>
          <a:blip r:embed="rId3"/>
          <a:stretch>
            <a:fillRect/>
          </a:stretch>
        </p:blipFill>
        <p:spPr>
          <a:xfrm>
            <a:off x="6372579" y="1372995"/>
            <a:ext cx="5334000" cy="68580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6DAF5E0-88EE-4F38-9D29-D2974BA8CEFB}"/>
              </a:ext>
            </a:extLst>
          </p:cNvPr>
          <p:cNvPicPr>
            <a:picLocks noChangeAspect="1"/>
          </p:cNvPicPr>
          <p:nvPr/>
        </p:nvPicPr>
        <p:blipFill>
          <a:blip r:embed="rId4"/>
          <a:stretch>
            <a:fillRect/>
          </a:stretch>
        </p:blipFill>
        <p:spPr>
          <a:xfrm>
            <a:off x="2019300" y="1924702"/>
            <a:ext cx="8153400" cy="4286250"/>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12F6731E-208F-4490-9B42-D1779556B266}"/>
              </a:ext>
            </a:extLst>
          </p:cNvPr>
          <p:cNvSpPr>
            <a:spLocks noGrp="1"/>
          </p:cNvSpPr>
          <p:nvPr>
            <p:ph type="body" sz="quarter" idx="13"/>
          </p:nvPr>
        </p:nvSpPr>
        <p:spPr/>
        <p:txBody>
          <a:bodyPr/>
          <a:lstStyle/>
          <a:p>
            <a:r>
              <a:rPr lang="en-US" dirty="0" err="1"/>
              <a:t>CONTENTdm</a:t>
            </a:r>
            <a:r>
              <a:rPr lang="en-US" dirty="0"/>
              <a:t> item description</a:t>
            </a:r>
          </a:p>
        </p:txBody>
      </p:sp>
    </p:spTree>
    <p:extLst>
      <p:ext uri="{BB962C8B-B14F-4D97-AF65-F5344CB8AC3E}">
        <p14:creationId xmlns:p14="http://schemas.microsoft.com/office/powerpoint/2010/main" val="19666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8D8D81-2C29-4E2B-A234-3F8DA8B735E9}"/>
              </a:ext>
            </a:extLst>
          </p:cNvPr>
          <p:cNvSpPr>
            <a:spLocks noGrp="1"/>
          </p:cNvSpPr>
          <p:nvPr>
            <p:ph type="body" sz="quarter" idx="13"/>
          </p:nvPr>
        </p:nvSpPr>
        <p:spPr/>
        <p:txBody>
          <a:bodyPr/>
          <a:lstStyle/>
          <a:p>
            <a:r>
              <a:rPr lang="en-US" dirty="0"/>
              <a:t>OCLC’s History with Linked Data</a:t>
            </a:r>
          </a:p>
        </p:txBody>
      </p:sp>
      <p:sp>
        <p:nvSpPr>
          <p:cNvPr id="7" name="Text Placeholder 6">
            <a:extLst>
              <a:ext uri="{FF2B5EF4-FFF2-40B4-BE49-F238E27FC236}">
                <a16:creationId xmlns:a16="http://schemas.microsoft.com/office/drawing/2014/main" id="{15DB08A8-66EB-4F09-BD88-45F6D65297F6}"/>
              </a:ext>
            </a:extLst>
          </p:cNvPr>
          <p:cNvSpPr>
            <a:spLocks noGrp="1"/>
          </p:cNvSpPr>
          <p:nvPr>
            <p:ph type="body" sz="quarter" idx="12"/>
          </p:nvPr>
        </p:nvSpPr>
        <p:spPr/>
        <p:txBody>
          <a:bodyPr/>
          <a:lstStyle/>
          <a:p>
            <a:r>
              <a:rPr lang="en-US" b="1" dirty="0"/>
              <a:t>2009:</a:t>
            </a:r>
            <a:r>
              <a:rPr lang="en-US" dirty="0"/>
              <a:t>  Introduced VIAF as Linked Data (now one of the most widely used linked data resources published by the library community)</a:t>
            </a:r>
          </a:p>
          <a:p>
            <a:r>
              <a:rPr lang="en-US" b="1" dirty="0"/>
              <a:t>2011:</a:t>
            </a:r>
            <a:r>
              <a:rPr lang="en-US" dirty="0"/>
              <a:t> Introduced FAST as Linked Data </a:t>
            </a:r>
          </a:p>
          <a:p>
            <a:r>
              <a:rPr lang="en-US" b="1" dirty="0"/>
              <a:t>2012:</a:t>
            </a:r>
            <a:r>
              <a:rPr lang="en-US" dirty="0"/>
              <a:t> Added Schema.org descriptions to WorldCat.org</a:t>
            </a:r>
          </a:p>
          <a:p>
            <a:pPr marL="0" indent="0">
              <a:buNone/>
            </a:pPr>
            <a:endParaRPr lang="en-US" dirty="0"/>
          </a:p>
        </p:txBody>
      </p:sp>
    </p:spTree>
    <p:extLst>
      <p:ext uri="{BB962C8B-B14F-4D97-AF65-F5344CB8AC3E}">
        <p14:creationId xmlns:p14="http://schemas.microsoft.com/office/powerpoint/2010/main" val="32811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2252AD-39AF-47A4-8B72-808EDA85EA20}"/>
              </a:ext>
            </a:extLst>
          </p:cNvPr>
          <p:cNvPicPr>
            <a:picLocks noChangeAspect="1"/>
          </p:cNvPicPr>
          <p:nvPr/>
        </p:nvPicPr>
        <p:blipFill>
          <a:blip r:embed="rId3"/>
          <a:stretch>
            <a:fillRect/>
          </a:stretch>
        </p:blipFill>
        <p:spPr>
          <a:xfrm>
            <a:off x="5110619" y="1372994"/>
            <a:ext cx="6626999" cy="4922753"/>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13CC19FC-1D70-4088-BA2D-045EDB02D0DD}"/>
              </a:ext>
            </a:extLst>
          </p:cNvPr>
          <p:cNvSpPr>
            <a:spLocks noGrp="1"/>
          </p:cNvSpPr>
          <p:nvPr>
            <p:ph type="body" sz="quarter" idx="13"/>
          </p:nvPr>
        </p:nvSpPr>
        <p:spPr>
          <a:xfrm>
            <a:off x="454382" y="457739"/>
            <a:ext cx="11833651" cy="915256"/>
          </a:xfrm>
        </p:spPr>
        <p:txBody>
          <a:bodyPr/>
          <a:lstStyle/>
          <a:p>
            <a:r>
              <a:rPr lang="en-US" dirty="0"/>
              <a:t>A </a:t>
            </a:r>
            <a:r>
              <a:rPr lang="en-US" dirty="0" err="1"/>
              <a:t>CONTENTdm</a:t>
            </a:r>
            <a:r>
              <a:rPr lang="en-US" dirty="0"/>
              <a:t> photograph in </a:t>
            </a:r>
            <a:r>
              <a:rPr lang="en-US" dirty="0" err="1"/>
              <a:t>Wikibase</a:t>
            </a:r>
            <a:endParaRPr lang="en-US" dirty="0"/>
          </a:p>
        </p:txBody>
      </p:sp>
      <p:sp>
        <p:nvSpPr>
          <p:cNvPr id="4" name="TextBox 3">
            <a:extLst>
              <a:ext uri="{FF2B5EF4-FFF2-40B4-BE49-F238E27FC236}">
                <a16:creationId xmlns:a16="http://schemas.microsoft.com/office/drawing/2014/main" id="{29602B49-4770-4D90-8DFF-415F3B192631}"/>
              </a:ext>
            </a:extLst>
          </p:cNvPr>
          <p:cNvSpPr txBox="1"/>
          <p:nvPr/>
        </p:nvSpPr>
        <p:spPr>
          <a:xfrm>
            <a:off x="454382" y="1372995"/>
            <a:ext cx="4155196"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“Fingerprint” data to help people find the item</a:t>
            </a:r>
          </a:p>
          <a:p>
            <a:pPr marL="285750" indent="-285750">
              <a:buFont typeface="Arial" panose="020B0604020202020204" pitchFamily="34" charset="0"/>
              <a:buChar char="•"/>
            </a:pPr>
            <a:r>
              <a:rPr lang="en-US" sz="2800" dirty="0"/>
              <a:t>Statements with references for verifiability</a:t>
            </a:r>
          </a:p>
          <a:p>
            <a:pPr marL="285750" indent="-285750">
              <a:buFont typeface="Arial" panose="020B0604020202020204" pitchFamily="34" charset="0"/>
              <a:buChar char="•"/>
            </a:pPr>
            <a:r>
              <a:rPr lang="en-US" sz="2800" dirty="0"/>
              <a:t>Community-managed data and review</a:t>
            </a:r>
          </a:p>
          <a:p>
            <a:pPr marL="285750" indent="-285750">
              <a:buFont typeface="Arial" panose="020B0604020202020204" pitchFamily="34" charset="0"/>
              <a:buChar char="•"/>
            </a:pPr>
            <a:r>
              <a:rPr lang="en-US" sz="2800" dirty="0" err="1"/>
              <a:t>CONTENTdm</a:t>
            </a:r>
            <a:r>
              <a:rPr lang="en-US" sz="2800" dirty="0"/>
              <a:t> metadata could be reconciled to entities</a:t>
            </a:r>
          </a:p>
        </p:txBody>
      </p:sp>
    </p:spTree>
    <p:extLst>
      <p:ext uri="{BB962C8B-B14F-4D97-AF65-F5344CB8AC3E}">
        <p14:creationId xmlns:p14="http://schemas.microsoft.com/office/powerpoint/2010/main" val="335604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C4EA2-82F0-4950-87E7-F7B54EBAA4C6}"/>
              </a:ext>
            </a:extLst>
          </p:cNvPr>
          <p:cNvPicPr>
            <a:picLocks noChangeAspect="1"/>
          </p:cNvPicPr>
          <p:nvPr/>
        </p:nvPicPr>
        <p:blipFill>
          <a:blip r:embed="rId3"/>
          <a:stretch>
            <a:fillRect/>
          </a:stretch>
        </p:blipFill>
        <p:spPr>
          <a:xfrm>
            <a:off x="3117493" y="1871662"/>
            <a:ext cx="8620125" cy="3114675"/>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13CC19FC-1D70-4088-BA2D-045EDB02D0DD}"/>
              </a:ext>
            </a:extLst>
          </p:cNvPr>
          <p:cNvSpPr>
            <a:spLocks noGrp="1"/>
          </p:cNvSpPr>
          <p:nvPr>
            <p:ph type="body" sz="quarter" idx="13"/>
          </p:nvPr>
        </p:nvSpPr>
        <p:spPr>
          <a:xfrm>
            <a:off x="454382" y="457739"/>
            <a:ext cx="11833651" cy="915256"/>
          </a:xfrm>
        </p:spPr>
        <p:txBody>
          <a:bodyPr/>
          <a:lstStyle/>
          <a:p>
            <a:r>
              <a:rPr lang="en-US" dirty="0"/>
              <a:t>A </a:t>
            </a:r>
            <a:r>
              <a:rPr lang="en-US" dirty="0" err="1"/>
              <a:t>CONTENTdm</a:t>
            </a:r>
            <a:r>
              <a:rPr lang="en-US" dirty="0"/>
              <a:t> photograph in </a:t>
            </a:r>
            <a:r>
              <a:rPr lang="en-US" dirty="0" err="1"/>
              <a:t>Wikibase</a:t>
            </a:r>
            <a:endParaRPr lang="en-US" dirty="0"/>
          </a:p>
        </p:txBody>
      </p:sp>
      <p:sp>
        <p:nvSpPr>
          <p:cNvPr id="4" name="TextBox 3">
            <a:extLst>
              <a:ext uri="{FF2B5EF4-FFF2-40B4-BE49-F238E27FC236}">
                <a16:creationId xmlns:a16="http://schemas.microsoft.com/office/drawing/2014/main" id="{29602B49-4770-4D90-8DFF-415F3B192631}"/>
              </a:ext>
            </a:extLst>
          </p:cNvPr>
          <p:cNvSpPr txBox="1"/>
          <p:nvPr/>
        </p:nvSpPr>
        <p:spPr>
          <a:xfrm>
            <a:off x="395196" y="2661672"/>
            <a:ext cx="5116255" cy="224676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dirty="0"/>
              <a:t>Extended properties for the image can be associated with fine-grained IIIF image URLs, to surface more interoperable data.</a:t>
            </a:r>
          </a:p>
        </p:txBody>
      </p:sp>
      <p:pic>
        <p:nvPicPr>
          <p:cNvPr id="1032" name="Picture 8" descr="http://cdm16007.contentdm.oclc.org/digital/iiif/p267401coll36/19516/650,1170,70,120/full/0/default.jpg">
            <a:extLst>
              <a:ext uri="{FF2B5EF4-FFF2-40B4-BE49-F238E27FC236}">
                <a16:creationId xmlns:a16="http://schemas.microsoft.com/office/drawing/2014/main" id="{9FF64ED7-DD41-4D7A-92B0-B3E5A3052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721" y="3624829"/>
            <a:ext cx="666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dm16007.contentdm.oclc.org/digital/iiif/p267401coll36/19516/820,1140,78,120/full/0/default.jpg">
            <a:extLst>
              <a:ext uri="{FF2B5EF4-FFF2-40B4-BE49-F238E27FC236}">
                <a16:creationId xmlns:a16="http://schemas.microsoft.com/office/drawing/2014/main" id="{9DBF23C7-6EB4-4EDD-B941-8C7C7952B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721" y="2090172"/>
            <a:ext cx="7429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0E10B-73C0-4BBD-BCEB-187D9776B2DA}"/>
              </a:ext>
            </a:extLst>
          </p:cNvPr>
          <p:cNvSpPr>
            <a:spLocks noGrp="1"/>
          </p:cNvSpPr>
          <p:nvPr>
            <p:ph type="body" sz="quarter" idx="13"/>
          </p:nvPr>
        </p:nvSpPr>
        <p:spPr/>
        <p:txBody>
          <a:bodyPr/>
          <a:lstStyle/>
          <a:p>
            <a:r>
              <a:rPr lang="en-US" dirty="0"/>
              <a:t>A separation of related concerns</a:t>
            </a:r>
          </a:p>
        </p:txBody>
      </p:sp>
      <p:sp>
        <p:nvSpPr>
          <p:cNvPr id="7" name="TextBox 6">
            <a:extLst>
              <a:ext uri="{FF2B5EF4-FFF2-40B4-BE49-F238E27FC236}">
                <a16:creationId xmlns:a16="http://schemas.microsoft.com/office/drawing/2014/main" id="{995C81BE-D283-4D0C-9CB1-8E69A20E556E}"/>
              </a:ext>
            </a:extLst>
          </p:cNvPr>
          <p:cNvSpPr txBox="1"/>
          <p:nvPr/>
        </p:nvSpPr>
        <p:spPr>
          <a:xfrm>
            <a:off x="4332475" y="4180245"/>
            <a:ext cx="3235185" cy="1569660"/>
          </a:xfrm>
          <a:prstGeom prst="rect">
            <a:avLst/>
          </a:prstGeom>
          <a:noFill/>
        </p:spPr>
        <p:txBody>
          <a:bodyPr wrap="square" rtlCol="0">
            <a:spAutoFit/>
          </a:bodyPr>
          <a:lstStyle/>
          <a:p>
            <a:r>
              <a:rPr lang="en-US" sz="2400" b="1" dirty="0" err="1"/>
              <a:t>Wikibase</a:t>
            </a:r>
            <a:endParaRPr lang="en-US" sz="2400" b="1" dirty="0"/>
          </a:p>
          <a:p>
            <a:r>
              <a:rPr lang="en-US" sz="2400" dirty="0"/>
              <a:t>Verifiable statements, entity properties and relationships</a:t>
            </a:r>
          </a:p>
        </p:txBody>
      </p:sp>
      <p:sp>
        <p:nvSpPr>
          <p:cNvPr id="8" name="TextBox 7">
            <a:extLst>
              <a:ext uri="{FF2B5EF4-FFF2-40B4-BE49-F238E27FC236}">
                <a16:creationId xmlns:a16="http://schemas.microsoft.com/office/drawing/2014/main" id="{F6A89BC9-1AC6-4432-98D9-FDFE8D7F9017}"/>
              </a:ext>
            </a:extLst>
          </p:cNvPr>
          <p:cNvSpPr txBox="1"/>
          <p:nvPr/>
        </p:nvSpPr>
        <p:spPr>
          <a:xfrm>
            <a:off x="8243727" y="4180245"/>
            <a:ext cx="3260532" cy="1569660"/>
          </a:xfrm>
          <a:prstGeom prst="rect">
            <a:avLst/>
          </a:prstGeom>
          <a:noFill/>
        </p:spPr>
        <p:txBody>
          <a:bodyPr wrap="square" rtlCol="0">
            <a:spAutoFit/>
          </a:bodyPr>
          <a:lstStyle/>
          <a:p>
            <a:r>
              <a:rPr lang="en-US" sz="2400" b="1" dirty="0"/>
              <a:t>IIIF APIs</a:t>
            </a:r>
          </a:p>
          <a:p>
            <a:r>
              <a:rPr lang="en-US" sz="2400" dirty="0"/>
              <a:t>Digital media, rights, and technical metadata</a:t>
            </a:r>
          </a:p>
        </p:txBody>
      </p:sp>
      <p:sp>
        <p:nvSpPr>
          <p:cNvPr id="9" name="TextBox 8">
            <a:extLst>
              <a:ext uri="{FF2B5EF4-FFF2-40B4-BE49-F238E27FC236}">
                <a16:creationId xmlns:a16="http://schemas.microsoft.com/office/drawing/2014/main" id="{DD508F48-8187-4FD4-92F2-5DA90046C75F}"/>
              </a:ext>
            </a:extLst>
          </p:cNvPr>
          <p:cNvSpPr txBox="1"/>
          <p:nvPr/>
        </p:nvSpPr>
        <p:spPr>
          <a:xfrm>
            <a:off x="448914" y="4180245"/>
            <a:ext cx="3235185" cy="830997"/>
          </a:xfrm>
          <a:prstGeom prst="rect">
            <a:avLst/>
          </a:prstGeom>
          <a:noFill/>
        </p:spPr>
        <p:txBody>
          <a:bodyPr wrap="square" rtlCol="0">
            <a:spAutoFit/>
          </a:bodyPr>
          <a:lstStyle/>
          <a:p>
            <a:r>
              <a:rPr lang="en-US" sz="2400" b="1" dirty="0" err="1"/>
              <a:t>CONTENTdm</a:t>
            </a:r>
            <a:endParaRPr lang="en-US" sz="2400" b="1" dirty="0"/>
          </a:p>
          <a:p>
            <a:r>
              <a:rPr lang="en-US" sz="2400" dirty="0"/>
              <a:t>Contextual narrative</a:t>
            </a:r>
          </a:p>
        </p:txBody>
      </p:sp>
      <p:pic>
        <p:nvPicPr>
          <p:cNvPr id="10" name="Picture 9">
            <a:extLst>
              <a:ext uri="{FF2B5EF4-FFF2-40B4-BE49-F238E27FC236}">
                <a16:creationId xmlns:a16="http://schemas.microsoft.com/office/drawing/2014/main" id="{39097B8D-A71E-4228-88DC-38962EBACE4A}"/>
              </a:ext>
            </a:extLst>
          </p:cNvPr>
          <p:cNvPicPr>
            <a:picLocks noChangeAspect="1"/>
          </p:cNvPicPr>
          <p:nvPr/>
        </p:nvPicPr>
        <p:blipFill>
          <a:blip r:embed="rId3"/>
          <a:stretch>
            <a:fillRect/>
          </a:stretch>
        </p:blipFill>
        <p:spPr>
          <a:xfrm>
            <a:off x="4332475" y="1727267"/>
            <a:ext cx="2769783" cy="209870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BA671CB-0492-4D35-AD80-44385FCEB7EB}"/>
              </a:ext>
            </a:extLst>
          </p:cNvPr>
          <p:cNvPicPr>
            <a:picLocks noChangeAspect="1"/>
          </p:cNvPicPr>
          <p:nvPr/>
        </p:nvPicPr>
        <p:blipFill>
          <a:blip r:embed="rId4"/>
          <a:stretch>
            <a:fillRect/>
          </a:stretch>
        </p:blipFill>
        <p:spPr>
          <a:xfrm>
            <a:off x="448914" y="1710343"/>
            <a:ext cx="1905980" cy="209732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6CA1779-C1AA-4851-969D-E78554B8F66E}"/>
              </a:ext>
            </a:extLst>
          </p:cNvPr>
          <p:cNvPicPr>
            <a:picLocks noChangeAspect="1"/>
          </p:cNvPicPr>
          <p:nvPr/>
        </p:nvPicPr>
        <p:blipFill>
          <a:blip r:embed="rId5"/>
          <a:stretch>
            <a:fillRect/>
          </a:stretch>
        </p:blipFill>
        <p:spPr>
          <a:xfrm>
            <a:off x="1893453" y="2481385"/>
            <a:ext cx="2041743" cy="1073346"/>
          </a:xfrm>
          <a:prstGeom prst="rect">
            <a:avLst/>
          </a:prstGeom>
          <a:ln>
            <a:noFill/>
          </a:ln>
          <a:effectLst>
            <a:outerShdw blurRad="292100" dist="139700" dir="2700000" algn="tl" rotWithShape="0">
              <a:srgbClr val="333333">
                <a:alpha val="65000"/>
              </a:srgbClr>
            </a:outerShdw>
          </a:effectLst>
        </p:spPr>
      </p:pic>
      <p:pic>
        <p:nvPicPr>
          <p:cNvPr id="12" name="Picture 2" descr="Rutherford B. and Lucy Webb Hayes at Yosemite Photograph">
            <a:extLst>
              <a:ext uri="{FF2B5EF4-FFF2-40B4-BE49-F238E27FC236}">
                <a16:creationId xmlns:a16="http://schemas.microsoft.com/office/drawing/2014/main" id="{1762FD47-C30D-4C7D-AC43-92534F91C3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3727" y="1724574"/>
            <a:ext cx="2491078" cy="2102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8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4F7DC9-CDF2-4D6A-9010-2C7F7FFE4749}"/>
              </a:ext>
            </a:extLst>
          </p:cNvPr>
          <p:cNvSpPr>
            <a:spLocks noGrp="1"/>
          </p:cNvSpPr>
          <p:nvPr>
            <p:ph type="body" sz="quarter" idx="10"/>
          </p:nvPr>
        </p:nvSpPr>
        <p:spPr>
          <a:xfrm>
            <a:off x="420346" y="1108082"/>
            <a:ext cx="10898717" cy="1569660"/>
          </a:xfrm>
        </p:spPr>
        <p:txBody>
          <a:bodyPr/>
          <a:lstStyle/>
          <a:p>
            <a:r>
              <a:rPr lang="en-US" dirty="0"/>
              <a:t>SUMMING UP: Lessons learned and caveats</a:t>
            </a:r>
          </a:p>
        </p:txBody>
      </p:sp>
      <p:sp>
        <p:nvSpPr>
          <p:cNvPr id="5" name="Text Placeholder 4">
            <a:extLst>
              <a:ext uri="{FF2B5EF4-FFF2-40B4-BE49-F238E27FC236}">
                <a16:creationId xmlns:a16="http://schemas.microsoft.com/office/drawing/2014/main" id="{D71BB273-22C1-4BF2-B16D-057B403A2075}"/>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20172B8-B1E0-4BBF-835B-FA06034E9B8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4126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CC26C-01AE-41C6-A077-293FBE5EDC93}"/>
              </a:ext>
            </a:extLst>
          </p:cNvPr>
          <p:cNvSpPr txBox="1">
            <a:spLocks/>
          </p:cNvSpPr>
          <p:nvPr/>
        </p:nvSpPr>
        <p:spPr>
          <a:xfrm>
            <a:off x="332599" y="330649"/>
            <a:ext cx="11252197" cy="915256"/>
          </a:xfrm>
          <a:prstGeom prst="rect">
            <a:avLst/>
          </a:prstGeom>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5333" b="1">
              <a:solidFill>
                <a:schemeClr val="tx2"/>
              </a:solidFill>
              <a:cs typeface="Arial"/>
            </a:endParaRPr>
          </a:p>
        </p:txBody>
      </p:sp>
      <p:sp>
        <p:nvSpPr>
          <p:cNvPr id="6" name="Text Placeholder 2">
            <a:extLst>
              <a:ext uri="{FF2B5EF4-FFF2-40B4-BE49-F238E27FC236}">
                <a16:creationId xmlns:a16="http://schemas.microsoft.com/office/drawing/2014/main" id="{74D40DD0-5BC6-4A1B-B529-3FD074ACF1E5}"/>
              </a:ext>
            </a:extLst>
          </p:cNvPr>
          <p:cNvSpPr txBox="1">
            <a:spLocks/>
          </p:cNvSpPr>
          <p:nvPr/>
        </p:nvSpPr>
        <p:spPr>
          <a:xfrm>
            <a:off x="413878" y="1604234"/>
            <a:ext cx="7815721" cy="4799127"/>
          </a:xfrm>
          <a:prstGeom prst="rect">
            <a:avLst/>
          </a:prstGeom>
          <a:noFill/>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456342" indent="-456342"/>
            <a:endParaRPr lang="en-US">
              <a:cs typeface="Arial"/>
            </a:endParaRPr>
          </a:p>
        </p:txBody>
      </p:sp>
      <p:graphicFrame>
        <p:nvGraphicFramePr>
          <p:cNvPr id="2" name="Table 3">
            <a:extLst>
              <a:ext uri="{FF2B5EF4-FFF2-40B4-BE49-F238E27FC236}">
                <a16:creationId xmlns:a16="http://schemas.microsoft.com/office/drawing/2014/main" id="{3638A3F8-242C-4AA0-9A78-6DB0051222FE}"/>
              </a:ext>
            </a:extLst>
          </p:cNvPr>
          <p:cNvGraphicFramePr>
            <a:graphicFrameLocks noGrp="1"/>
          </p:cNvGraphicFramePr>
          <p:nvPr>
            <p:extLst>
              <p:ext uri="{D42A27DB-BD31-4B8C-83A1-F6EECF244321}">
                <p14:modId xmlns:p14="http://schemas.microsoft.com/office/powerpoint/2010/main" val="2381454855"/>
              </p:ext>
            </p:extLst>
          </p:nvPr>
        </p:nvGraphicFramePr>
        <p:xfrm>
          <a:off x="194235" y="67235"/>
          <a:ext cx="11911122" cy="6658684"/>
        </p:xfrm>
        <a:graphic>
          <a:graphicData uri="http://schemas.openxmlformats.org/drawingml/2006/table">
            <a:tbl>
              <a:tblPr firstRow="1" bandRow="1">
                <a:tableStyleId>{5C22544A-7EE6-4342-B048-85BDC9FD1C3A}</a:tableStyleId>
              </a:tblPr>
              <a:tblGrid>
                <a:gridCol w="5955561">
                  <a:extLst>
                    <a:ext uri="{9D8B030D-6E8A-4147-A177-3AD203B41FA5}">
                      <a16:colId xmlns:a16="http://schemas.microsoft.com/office/drawing/2014/main" val="585203646"/>
                    </a:ext>
                  </a:extLst>
                </a:gridCol>
                <a:gridCol w="5955561">
                  <a:extLst>
                    <a:ext uri="{9D8B030D-6E8A-4147-A177-3AD203B41FA5}">
                      <a16:colId xmlns:a16="http://schemas.microsoft.com/office/drawing/2014/main" val="1623104886"/>
                    </a:ext>
                  </a:extLst>
                </a:gridCol>
              </a:tblGrid>
              <a:tr h="476601">
                <a:tc>
                  <a:txBody>
                    <a:bodyPr/>
                    <a:lstStyle/>
                    <a:p>
                      <a:pPr>
                        <a:buNone/>
                      </a:pPr>
                      <a:r>
                        <a:rPr lang="en-US" sz="2100" dirty="0"/>
                        <a:t>Lessons Learned and concerns so far</a:t>
                      </a:r>
                    </a:p>
                  </a:txBody>
                  <a:tcPr marL="121920" marR="121920" marT="60960" marB="60960"/>
                </a:tc>
                <a:tc>
                  <a:txBody>
                    <a:bodyPr/>
                    <a:lstStyle/>
                    <a:p>
                      <a:pPr>
                        <a:buNone/>
                      </a:pPr>
                      <a:r>
                        <a:rPr lang="en-US" sz="2100"/>
                        <a:t>Next Steps</a:t>
                      </a:r>
                    </a:p>
                  </a:txBody>
                  <a:tcPr marL="121920" marR="121920" marT="60960" marB="60960"/>
                </a:tc>
                <a:extLst>
                  <a:ext uri="{0D108BD9-81ED-4DB2-BD59-A6C34878D82A}">
                    <a16:rowId xmlns:a16="http://schemas.microsoft.com/office/drawing/2014/main" val="4224508866"/>
                  </a:ext>
                </a:extLst>
              </a:tr>
              <a:tr h="941580">
                <a:tc>
                  <a:txBody>
                    <a:bodyPr/>
                    <a:lstStyle/>
                    <a:p>
                      <a:pPr lvl="0" algn="l">
                        <a:buNone/>
                      </a:pPr>
                      <a:r>
                        <a:rPr lang="en-US" sz="2100" b="0" i="0" u="none" strike="noStrike" noProof="0">
                          <a:solidFill>
                            <a:srgbClr val="000000"/>
                          </a:solidFill>
                          <a:latin typeface="Arial"/>
                        </a:rPr>
                        <a:t>The </a:t>
                      </a:r>
                      <a:r>
                        <a:rPr lang="en-US" sz="2100" b="0" i="0" u="none" strike="noStrike" noProof="0" err="1">
                          <a:solidFill>
                            <a:srgbClr val="000000"/>
                          </a:solidFill>
                          <a:latin typeface="Arial"/>
                        </a:rPr>
                        <a:t>Mediawiki</a:t>
                      </a:r>
                      <a:r>
                        <a:rPr lang="en-US" sz="2100" b="0" i="0" u="none" strike="noStrike" noProof="0">
                          <a:solidFill>
                            <a:srgbClr val="000000"/>
                          </a:solidFill>
                          <a:latin typeface="Arial"/>
                        </a:rPr>
                        <a:t>-based API is not sufficient for reconciliation</a:t>
                      </a:r>
                      <a:endParaRPr lang="en-US" sz="2100"/>
                    </a:p>
                  </a:txBody>
                  <a:tcPr marL="121920" marR="121920" marT="60960" marB="60960"/>
                </a:tc>
                <a:tc>
                  <a:txBody>
                    <a:bodyPr/>
                    <a:lstStyle/>
                    <a:p>
                      <a:pPr lvl="0" algn="l">
                        <a:buNone/>
                      </a:pPr>
                      <a:r>
                        <a:rPr lang="en-US" sz="2100" b="0" i="0" u="none" strike="noStrike" noProof="0">
                          <a:solidFill>
                            <a:srgbClr val="000000"/>
                          </a:solidFill>
                          <a:latin typeface="Arial"/>
                        </a:rPr>
                        <a:t>Provide an </a:t>
                      </a:r>
                      <a:r>
                        <a:rPr lang="en-US" sz="2100" b="0" i="0" u="none" strike="noStrike" noProof="0" err="1">
                          <a:solidFill>
                            <a:srgbClr val="000000"/>
                          </a:solidFill>
                          <a:latin typeface="Arial"/>
                        </a:rPr>
                        <a:t>OpenRefine</a:t>
                      </a:r>
                      <a:r>
                        <a:rPr lang="en-US" sz="2100" b="0" i="0" u="none" strike="noStrike" noProof="0">
                          <a:solidFill>
                            <a:srgbClr val="000000"/>
                          </a:solidFill>
                          <a:latin typeface="Arial"/>
                        </a:rPr>
                        <a:t> API for matching by class and properties</a:t>
                      </a:r>
                      <a:endParaRPr lang="en-US" sz="2100"/>
                    </a:p>
                  </a:txBody>
                  <a:tcPr marL="121920" marR="121920" marT="60960" marB="60960"/>
                </a:tc>
                <a:extLst>
                  <a:ext uri="{0D108BD9-81ED-4DB2-BD59-A6C34878D82A}">
                    <a16:rowId xmlns:a16="http://schemas.microsoft.com/office/drawing/2014/main" val="3222046720"/>
                  </a:ext>
                </a:extLst>
              </a:tr>
              <a:tr h="1125445">
                <a:tc>
                  <a:txBody>
                    <a:bodyPr/>
                    <a:lstStyle/>
                    <a:p>
                      <a:pPr lvl="0" algn="l">
                        <a:buNone/>
                      </a:pPr>
                      <a:r>
                        <a:rPr lang="en-US" sz="2100" dirty="0"/>
                        <a:t>The prototype data model for dates is capable but not user friendly</a:t>
                      </a:r>
                    </a:p>
                    <a:p>
                      <a:pPr lvl="0">
                        <a:buNone/>
                      </a:pPr>
                      <a:endParaRPr lang="en-US" sz="2100" dirty="0"/>
                    </a:p>
                  </a:txBody>
                  <a:tcPr marL="121920" marR="121920" marT="60960" marB="60960"/>
                </a:tc>
                <a:tc>
                  <a:txBody>
                    <a:bodyPr/>
                    <a:lstStyle/>
                    <a:p>
                      <a:pPr lvl="0" algn="l">
                        <a:buNone/>
                      </a:pPr>
                      <a:r>
                        <a:rPr lang="en-US" sz="2100" b="0" i="0" u="none" strike="noStrike" noProof="0" dirty="0">
                          <a:solidFill>
                            <a:srgbClr val="000000"/>
                          </a:solidFill>
                          <a:latin typeface="Arial"/>
                        </a:rPr>
                        <a:t>Document techniques for entering dates, mapping to LC's EDTF patterns</a:t>
                      </a:r>
                      <a:endParaRPr lang="en-US" sz="2100" dirty="0"/>
                    </a:p>
                  </a:txBody>
                  <a:tcPr marL="121920" marR="121920" marT="60960" marB="60960"/>
                </a:tc>
                <a:extLst>
                  <a:ext uri="{0D108BD9-81ED-4DB2-BD59-A6C34878D82A}">
                    <a16:rowId xmlns:a16="http://schemas.microsoft.com/office/drawing/2014/main" val="3982841868"/>
                  </a:ext>
                </a:extLst>
              </a:tr>
              <a:tr h="1092697">
                <a:tc>
                  <a:txBody>
                    <a:bodyPr/>
                    <a:lstStyle/>
                    <a:p>
                      <a:pPr lvl="0" algn="l">
                        <a:buNone/>
                      </a:pPr>
                      <a:r>
                        <a:rPr lang="en-US" sz="2100" b="0" i="0" u="none" strike="noStrike" noProof="0" dirty="0">
                          <a:solidFill>
                            <a:srgbClr val="000000"/>
                          </a:solidFill>
                          <a:latin typeface="Arial"/>
                        </a:rPr>
                        <a:t>The prototype UI doesn't highlight connections to more information on the web</a:t>
                      </a:r>
                      <a:endParaRPr lang="en-US" sz="2100" dirty="0"/>
                    </a:p>
                  </a:txBody>
                  <a:tcPr marL="121920" marR="121920" marT="60960" marB="60960"/>
                </a:tc>
                <a:tc>
                  <a:txBody>
                    <a:bodyPr/>
                    <a:lstStyle/>
                    <a:p>
                      <a:pPr lvl="0" algn="l">
                        <a:buNone/>
                      </a:pPr>
                      <a:r>
                        <a:rPr lang="en-US" sz="2100" dirty="0"/>
                        <a:t>Prototype a UI that uses system data to connect to </a:t>
                      </a:r>
                      <a:r>
                        <a:rPr lang="en-US" sz="2100" dirty="0" err="1"/>
                        <a:t>Dbpedia</a:t>
                      </a:r>
                      <a:r>
                        <a:rPr lang="en-US" sz="2100" dirty="0"/>
                        <a:t>, </a:t>
                      </a:r>
                      <a:r>
                        <a:rPr lang="en-US" sz="2100" dirty="0" err="1"/>
                        <a:t>Geonames</a:t>
                      </a:r>
                      <a:r>
                        <a:rPr lang="en-US" sz="2100" dirty="0"/>
                        <a:t>, etc.</a:t>
                      </a:r>
                    </a:p>
                  </a:txBody>
                  <a:tcPr marL="121920" marR="121920" marT="60960" marB="60960"/>
                </a:tc>
                <a:extLst>
                  <a:ext uri="{0D108BD9-81ED-4DB2-BD59-A6C34878D82A}">
                    <a16:rowId xmlns:a16="http://schemas.microsoft.com/office/drawing/2014/main" val="3139706680"/>
                  </a:ext>
                </a:extLst>
              </a:tr>
              <a:tr h="1232195">
                <a:tc>
                  <a:txBody>
                    <a:bodyPr/>
                    <a:lstStyle/>
                    <a:p>
                      <a:pPr lvl="0" algn="l">
                        <a:buNone/>
                      </a:pPr>
                      <a:r>
                        <a:rPr lang="en-US" sz="2100" b="0" i="0" u="none" strike="noStrike" noProof="0" dirty="0">
                          <a:solidFill>
                            <a:srgbClr val="000000"/>
                          </a:solidFill>
                          <a:latin typeface="Arial"/>
                        </a:rPr>
                        <a:t>Autosuggested links aren't working well for personal names in indirect order</a:t>
                      </a:r>
                      <a:endParaRPr lang="en-US" sz="2100" dirty="0"/>
                    </a:p>
                  </a:txBody>
                  <a:tcPr marL="121920" marR="121920" marT="60960" marB="60960"/>
                </a:tc>
                <a:tc>
                  <a:txBody>
                    <a:bodyPr/>
                    <a:lstStyle/>
                    <a:p>
                      <a:pPr lvl="0" algn="l">
                        <a:buNone/>
                      </a:pPr>
                      <a:r>
                        <a:rPr lang="en-US" sz="2100" dirty="0"/>
                        <a:t>Add more aliases to the </a:t>
                      </a:r>
                      <a:r>
                        <a:rPr lang="en-US" sz="2100" dirty="0" err="1"/>
                        <a:t>Wikibase</a:t>
                      </a:r>
                      <a:r>
                        <a:rPr lang="en-US" sz="2100" dirty="0"/>
                        <a:t> to improve autosuggest matching, based on headings in VIAF</a:t>
                      </a:r>
                    </a:p>
                  </a:txBody>
                  <a:tcPr marL="121920" marR="121920" marT="60960" marB="60960"/>
                </a:tc>
                <a:extLst>
                  <a:ext uri="{0D108BD9-81ED-4DB2-BD59-A6C34878D82A}">
                    <a16:rowId xmlns:a16="http://schemas.microsoft.com/office/drawing/2014/main" val="4284297355"/>
                  </a:ext>
                </a:extLst>
              </a:tr>
              <a:tr h="895083">
                <a:tc>
                  <a:txBody>
                    <a:bodyPr/>
                    <a:lstStyle/>
                    <a:p>
                      <a:pPr lvl="0" algn="l">
                        <a:buNone/>
                      </a:pPr>
                      <a:r>
                        <a:rPr lang="en-US" sz="2100" b="0" i="0" u="none" strike="noStrike" noProof="0" dirty="0">
                          <a:solidFill>
                            <a:srgbClr val="000000"/>
                          </a:solidFill>
                          <a:latin typeface="Arial"/>
                        </a:rPr>
                        <a:t>It's not yet clear how to handle creative works and editions in the prototype</a:t>
                      </a:r>
                      <a:endParaRPr lang="en-US" sz="2100" dirty="0"/>
                    </a:p>
                  </a:txBody>
                  <a:tcPr marL="121920" marR="121920" marT="60960" marB="60960"/>
                </a:tc>
                <a:tc>
                  <a:txBody>
                    <a:bodyPr/>
                    <a:lstStyle/>
                    <a:p>
                      <a:pPr lvl="0" algn="l">
                        <a:buNone/>
                      </a:pPr>
                      <a:r>
                        <a:rPr lang="en-US" sz="2100" dirty="0"/>
                        <a:t>Provide guidance and examples, beginning with works and translations</a:t>
                      </a:r>
                    </a:p>
                  </a:txBody>
                  <a:tcPr marL="121920" marR="121920" marT="60960" marB="60960"/>
                </a:tc>
                <a:extLst>
                  <a:ext uri="{0D108BD9-81ED-4DB2-BD59-A6C34878D82A}">
                    <a16:rowId xmlns:a16="http://schemas.microsoft.com/office/drawing/2014/main" val="3026618623"/>
                  </a:ext>
                </a:extLst>
              </a:tr>
              <a:tr h="895083">
                <a:tc>
                  <a:txBody>
                    <a:bodyPr/>
                    <a:lstStyle/>
                    <a:p>
                      <a:pPr lvl="0" algn="l">
                        <a:buNone/>
                      </a:pPr>
                      <a:r>
                        <a:rPr lang="en-US" sz="2100" dirty="0"/>
                        <a:t>Will the </a:t>
                      </a:r>
                      <a:r>
                        <a:rPr lang="en-US" sz="2100" dirty="0" err="1"/>
                        <a:t>Wikibase</a:t>
                      </a:r>
                      <a:r>
                        <a:rPr lang="en-US" sz="2100" dirty="0"/>
                        <a:t> platform scale to billions of entities?</a:t>
                      </a:r>
                    </a:p>
                  </a:txBody>
                  <a:tcPr marL="121920" marR="121920" marT="60960" marB="60960"/>
                </a:tc>
                <a:tc>
                  <a:txBody>
                    <a:bodyPr/>
                    <a:lstStyle/>
                    <a:p>
                      <a:pPr lvl="0" algn="l">
                        <a:buNone/>
                      </a:pPr>
                      <a:r>
                        <a:rPr lang="en-US" sz="2100" dirty="0"/>
                        <a:t>Fruitful discussions with Wikimedia Deutschland started </a:t>
                      </a:r>
                    </a:p>
                  </a:txBody>
                  <a:tcPr marL="121920" marR="121920" marT="60960" marB="60960"/>
                </a:tc>
                <a:extLst>
                  <a:ext uri="{0D108BD9-81ED-4DB2-BD59-A6C34878D82A}">
                    <a16:rowId xmlns:a16="http://schemas.microsoft.com/office/drawing/2014/main" val="2245047974"/>
                  </a:ext>
                </a:extLst>
              </a:tr>
            </a:tbl>
          </a:graphicData>
        </a:graphic>
      </p:graphicFrame>
    </p:spTree>
    <p:extLst>
      <p:ext uri="{BB962C8B-B14F-4D97-AF65-F5344CB8AC3E}">
        <p14:creationId xmlns:p14="http://schemas.microsoft.com/office/powerpoint/2010/main" val="14536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CC26C-01AE-41C6-A077-293FBE5EDC93}"/>
              </a:ext>
            </a:extLst>
          </p:cNvPr>
          <p:cNvSpPr txBox="1">
            <a:spLocks/>
          </p:cNvSpPr>
          <p:nvPr/>
        </p:nvSpPr>
        <p:spPr>
          <a:xfrm>
            <a:off x="332599" y="330649"/>
            <a:ext cx="11252197" cy="915256"/>
          </a:xfrm>
          <a:prstGeom prst="rect">
            <a:avLst/>
          </a:prstGeom>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5333" b="1">
              <a:solidFill>
                <a:schemeClr val="tx2"/>
              </a:solidFill>
              <a:cs typeface="Arial"/>
            </a:endParaRPr>
          </a:p>
        </p:txBody>
      </p:sp>
      <p:sp>
        <p:nvSpPr>
          <p:cNvPr id="6" name="Text Placeholder 2">
            <a:extLst>
              <a:ext uri="{FF2B5EF4-FFF2-40B4-BE49-F238E27FC236}">
                <a16:creationId xmlns:a16="http://schemas.microsoft.com/office/drawing/2014/main" id="{74D40DD0-5BC6-4A1B-B529-3FD074ACF1E5}"/>
              </a:ext>
            </a:extLst>
          </p:cNvPr>
          <p:cNvSpPr txBox="1">
            <a:spLocks/>
          </p:cNvSpPr>
          <p:nvPr/>
        </p:nvSpPr>
        <p:spPr>
          <a:xfrm>
            <a:off x="413878" y="1604234"/>
            <a:ext cx="7815721" cy="4799127"/>
          </a:xfrm>
          <a:prstGeom prst="rect">
            <a:avLst/>
          </a:prstGeom>
          <a:noFill/>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456342" indent="-456342"/>
            <a:endParaRPr lang="en-US">
              <a:cs typeface="Arial"/>
            </a:endParaRPr>
          </a:p>
        </p:txBody>
      </p:sp>
      <p:graphicFrame>
        <p:nvGraphicFramePr>
          <p:cNvPr id="2" name="Table 3">
            <a:extLst>
              <a:ext uri="{FF2B5EF4-FFF2-40B4-BE49-F238E27FC236}">
                <a16:creationId xmlns:a16="http://schemas.microsoft.com/office/drawing/2014/main" id="{3638A3F8-242C-4AA0-9A78-6DB0051222FE}"/>
              </a:ext>
            </a:extLst>
          </p:cNvPr>
          <p:cNvGraphicFramePr>
            <a:graphicFrameLocks noGrp="1"/>
          </p:cNvGraphicFramePr>
          <p:nvPr>
            <p:extLst>
              <p:ext uri="{D42A27DB-BD31-4B8C-83A1-F6EECF244321}">
                <p14:modId xmlns:p14="http://schemas.microsoft.com/office/powerpoint/2010/main" val="835747528"/>
              </p:ext>
            </p:extLst>
          </p:nvPr>
        </p:nvGraphicFramePr>
        <p:xfrm>
          <a:off x="194235" y="67235"/>
          <a:ext cx="11911122" cy="6799144"/>
        </p:xfrm>
        <a:graphic>
          <a:graphicData uri="http://schemas.openxmlformats.org/drawingml/2006/table">
            <a:tbl>
              <a:tblPr firstRow="1" bandRow="1">
                <a:tableStyleId>{5C22544A-7EE6-4342-B048-85BDC9FD1C3A}</a:tableStyleId>
              </a:tblPr>
              <a:tblGrid>
                <a:gridCol w="5955561">
                  <a:extLst>
                    <a:ext uri="{9D8B030D-6E8A-4147-A177-3AD203B41FA5}">
                      <a16:colId xmlns:a16="http://schemas.microsoft.com/office/drawing/2014/main" val="585203646"/>
                    </a:ext>
                  </a:extLst>
                </a:gridCol>
                <a:gridCol w="5955561">
                  <a:extLst>
                    <a:ext uri="{9D8B030D-6E8A-4147-A177-3AD203B41FA5}">
                      <a16:colId xmlns:a16="http://schemas.microsoft.com/office/drawing/2014/main" val="1623104886"/>
                    </a:ext>
                  </a:extLst>
                </a:gridCol>
              </a:tblGrid>
              <a:tr h="476601">
                <a:tc>
                  <a:txBody>
                    <a:bodyPr/>
                    <a:lstStyle/>
                    <a:p>
                      <a:pPr>
                        <a:buNone/>
                      </a:pPr>
                      <a:r>
                        <a:rPr lang="en-US" sz="2100" dirty="0"/>
                        <a:t>Wikidata/</a:t>
                      </a:r>
                      <a:r>
                        <a:rPr lang="en-US" sz="2100" dirty="0" err="1"/>
                        <a:t>Wikibase</a:t>
                      </a:r>
                      <a:r>
                        <a:rPr lang="en-US" sz="2100" dirty="0"/>
                        <a:t> Caveats</a:t>
                      </a:r>
                    </a:p>
                  </a:txBody>
                  <a:tcPr marL="121920" marR="121920" marT="60960" marB="60960"/>
                </a:tc>
                <a:tc>
                  <a:txBody>
                    <a:bodyPr/>
                    <a:lstStyle/>
                    <a:p>
                      <a:pPr>
                        <a:buNone/>
                      </a:pPr>
                      <a:r>
                        <a:rPr lang="en-US" sz="2100" dirty="0"/>
                        <a:t>Potential Remedies</a:t>
                      </a:r>
                    </a:p>
                  </a:txBody>
                  <a:tcPr marL="121920" marR="121920" marT="60960" marB="60960"/>
                </a:tc>
                <a:extLst>
                  <a:ext uri="{0D108BD9-81ED-4DB2-BD59-A6C34878D82A}">
                    <a16:rowId xmlns:a16="http://schemas.microsoft.com/office/drawing/2014/main" val="4224508866"/>
                  </a:ext>
                </a:extLst>
              </a:tr>
              <a:tr h="941580">
                <a:tc>
                  <a:txBody>
                    <a:bodyPr/>
                    <a:lstStyle/>
                    <a:p>
                      <a:pPr lvl="0" algn="l">
                        <a:buNone/>
                      </a:pPr>
                      <a:r>
                        <a:rPr lang="en-US" sz="2100" b="0" i="0" u="none" strike="noStrike" noProof="0" dirty="0">
                          <a:solidFill>
                            <a:srgbClr val="000000"/>
                          </a:solidFill>
                          <a:latin typeface="Arial"/>
                        </a:rPr>
                        <a:t>Property and Item entity identifiers are opaque.  That’s OK within </a:t>
                      </a:r>
                      <a:r>
                        <a:rPr lang="en-US" sz="2100" b="0" i="0" u="none" strike="noStrike" noProof="0" dirty="0" err="1">
                          <a:solidFill>
                            <a:srgbClr val="000000"/>
                          </a:solidFill>
                          <a:latin typeface="Arial"/>
                        </a:rPr>
                        <a:t>Wikibase</a:t>
                      </a:r>
                      <a:r>
                        <a:rPr lang="en-US" sz="2100" b="0" i="0" u="none" strike="noStrike" noProof="0" dirty="0">
                          <a:solidFill>
                            <a:srgbClr val="000000"/>
                          </a:solidFill>
                          <a:latin typeface="Arial"/>
                        </a:rPr>
                        <a:t>, not OK outside.</a:t>
                      </a:r>
                      <a:endParaRPr lang="en-US" sz="2100" dirty="0"/>
                    </a:p>
                  </a:txBody>
                  <a:tcPr marL="121920" marR="121920" marT="60960" marB="60960"/>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00" dirty="0"/>
                        <a:t>When publishing and syndicating data, labels and equivalent item and property identifiers from other systems can be provided</a:t>
                      </a:r>
                    </a:p>
                  </a:txBody>
                  <a:tcPr marL="121920" marR="121920" marT="60960" marB="60960"/>
                </a:tc>
                <a:extLst>
                  <a:ext uri="{0D108BD9-81ED-4DB2-BD59-A6C34878D82A}">
                    <a16:rowId xmlns:a16="http://schemas.microsoft.com/office/drawing/2014/main" val="3222046720"/>
                  </a:ext>
                </a:extLst>
              </a:tr>
              <a:tr h="1125445">
                <a:tc>
                  <a:txBody>
                    <a:bodyPr/>
                    <a:lstStyle/>
                    <a:p>
                      <a:pPr lvl="0" algn="l">
                        <a:buNone/>
                      </a:pPr>
                      <a:r>
                        <a:rPr lang="en-US" sz="2100" dirty="0"/>
                        <a:t>If using Wikidata, you may lose URI branding, provenance, and authority of your data.</a:t>
                      </a:r>
                    </a:p>
                    <a:p>
                      <a:pPr lvl="0">
                        <a:buNone/>
                      </a:pPr>
                      <a:endParaRPr lang="en-US" sz="2100" dirty="0"/>
                    </a:p>
                  </a:txBody>
                  <a:tcPr marL="121920" marR="121920" marT="60960" marB="60960"/>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00" dirty="0"/>
                        <a:t>In a separate instance of </a:t>
                      </a:r>
                      <a:r>
                        <a:rPr lang="en-US" sz="2100" dirty="0" err="1"/>
                        <a:t>Wikibase</a:t>
                      </a:r>
                      <a:r>
                        <a:rPr lang="en-US" sz="2100" dirty="0"/>
                        <a:t>, you can brand your own URIs and maintain provenance.</a:t>
                      </a:r>
                    </a:p>
                  </a:txBody>
                  <a:tcPr marL="121920" marR="121920" marT="60960" marB="60960"/>
                </a:tc>
                <a:extLst>
                  <a:ext uri="{0D108BD9-81ED-4DB2-BD59-A6C34878D82A}">
                    <a16:rowId xmlns:a16="http://schemas.microsoft.com/office/drawing/2014/main" val="3982841868"/>
                  </a:ext>
                </a:extLst>
              </a:tr>
              <a:tr h="1092697">
                <a:tc>
                  <a:txBody>
                    <a:bodyPr/>
                    <a:lstStyle/>
                    <a:p>
                      <a:pPr lvl="0" algn="l">
                        <a:buNone/>
                      </a:pPr>
                      <a:r>
                        <a:rPr lang="en-US" sz="2100" b="0" i="0" u="none" strike="noStrike" noProof="0" dirty="0">
                          <a:solidFill>
                            <a:srgbClr val="000000"/>
                          </a:solidFill>
                          <a:latin typeface="Arial"/>
                        </a:rPr>
                        <a:t>Anyone can say anything about anything, which can lead to data quality issues that are hard to spot and problematic to clean up.</a:t>
                      </a:r>
                      <a:endParaRPr lang="en-US" sz="2100" dirty="0"/>
                    </a:p>
                  </a:txBody>
                  <a:tcPr marL="121920" marR="121920" marT="60960" marB="60960"/>
                </a:tc>
                <a:tc>
                  <a:txBody>
                    <a:bodyPr/>
                    <a:lstStyle/>
                    <a:p>
                      <a:pPr lvl="0" algn="l">
                        <a:buNone/>
                      </a:pPr>
                      <a:r>
                        <a:rPr lang="en-US" sz="2100" dirty="0"/>
                        <a:t>In a separate instance of </a:t>
                      </a:r>
                      <a:r>
                        <a:rPr lang="en-US" sz="2100" dirty="0" err="1"/>
                        <a:t>Wikibase</a:t>
                      </a:r>
                      <a:r>
                        <a:rPr lang="en-US" sz="2100" dirty="0"/>
                        <a:t>, its community can publish data quality guidelines and set constraints in the system.</a:t>
                      </a:r>
                    </a:p>
                  </a:txBody>
                  <a:tcPr marL="121920" marR="121920" marT="60960" marB="60960"/>
                </a:tc>
                <a:extLst>
                  <a:ext uri="{0D108BD9-81ED-4DB2-BD59-A6C34878D82A}">
                    <a16:rowId xmlns:a16="http://schemas.microsoft.com/office/drawing/2014/main" val="3139706680"/>
                  </a:ext>
                </a:extLst>
              </a:tr>
              <a:tr h="1232195">
                <a:tc>
                  <a:txBody>
                    <a:bodyPr/>
                    <a:lstStyle/>
                    <a:p>
                      <a:pPr lvl="0" algn="l">
                        <a:buNone/>
                      </a:pPr>
                      <a:r>
                        <a:rPr lang="en-US" sz="2100" b="0" i="0" u="none" strike="noStrike" noProof="0" dirty="0">
                          <a:solidFill>
                            <a:srgbClr val="000000"/>
                          </a:solidFill>
                          <a:latin typeface="Arial"/>
                        </a:rPr>
                        <a:t>The data model can be difficult to understand, where the same things can be said in many different ways.</a:t>
                      </a:r>
                      <a:endParaRPr lang="en-US" sz="2100" dirty="0"/>
                    </a:p>
                  </a:txBody>
                  <a:tcPr marL="121920" marR="121920" marT="60960" marB="60960"/>
                </a:tc>
                <a:tc>
                  <a:txBody>
                    <a:bodyPr/>
                    <a:lstStyle/>
                    <a:p>
                      <a:pPr lvl="0" algn="l">
                        <a:buNone/>
                      </a:pPr>
                      <a:r>
                        <a:rPr lang="en-US" sz="2100" dirty="0"/>
                        <a:t>In a separate instance of </a:t>
                      </a:r>
                      <a:r>
                        <a:rPr lang="en-US" sz="2100" dirty="0" err="1"/>
                        <a:t>Wikibase</a:t>
                      </a:r>
                      <a:r>
                        <a:rPr lang="en-US" sz="2100" dirty="0"/>
                        <a:t>, its community can set and govern the data model.</a:t>
                      </a:r>
                    </a:p>
                  </a:txBody>
                  <a:tcPr marL="121920" marR="121920" marT="60960" marB="60960"/>
                </a:tc>
                <a:extLst>
                  <a:ext uri="{0D108BD9-81ED-4DB2-BD59-A6C34878D82A}">
                    <a16:rowId xmlns:a16="http://schemas.microsoft.com/office/drawing/2014/main" val="4284297355"/>
                  </a:ext>
                </a:extLst>
              </a:tr>
              <a:tr h="895083">
                <a:tc>
                  <a:txBody>
                    <a:bodyPr/>
                    <a:lstStyle/>
                    <a:p>
                      <a:pPr lvl="0" algn="l">
                        <a:buNone/>
                      </a:pPr>
                      <a:r>
                        <a:rPr lang="en-US" sz="2100" b="0" i="0" u="none" strike="noStrike" noProof="0" dirty="0">
                          <a:solidFill>
                            <a:srgbClr val="000000"/>
                          </a:solidFill>
                          <a:latin typeface="Arial"/>
                        </a:rPr>
                        <a:t>The user interface makes it hard to create many different related entities at the same time.</a:t>
                      </a:r>
                      <a:endParaRPr lang="en-US" sz="2100" dirty="0"/>
                    </a:p>
                  </a:txBody>
                  <a:tcPr marL="121920" marR="121920" marT="60960" marB="60960"/>
                </a:tc>
                <a:tc>
                  <a:txBody>
                    <a:bodyPr/>
                    <a:lstStyle/>
                    <a:p>
                      <a:pPr lvl="0" algn="l">
                        <a:buNone/>
                      </a:pPr>
                      <a:r>
                        <a:rPr lang="en-US" sz="2100" dirty="0"/>
                        <a:t>We’re testing an extension to the </a:t>
                      </a:r>
                      <a:r>
                        <a:rPr lang="en-US" sz="2100" dirty="0" err="1"/>
                        <a:t>Wikibase</a:t>
                      </a:r>
                      <a:r>
                        <a:rPr lang="en-US" sz="2100" dirty="0"/>
                        <a:t> UI that may help with this.</a:t>
                      </a:r>
                    </a:p>
                  </a:txBody>
                  <a:tcPr marL="121920" marR="121920" marT="60960" marB="60960"/>
                </a:tc>
                <a:extLst>
                  <a:ext uri="{0D108BD9-81ED-4DB2-BD59-A6C34878D82A}">
                    <a16:rowId xmlns:a16="http://schemas.microsoft.com/office/drawing/2014/main" val="3026618623"/>
                  </a:ext>
                </a:extLst>
              </a:tr>
              <a:tr h="895083">
                <a:tc>
                  <a:txBody>
                    <a:bodyPr/>
                    <a:lstStyle/>
                    <a:p>
                      <a:pPr lvl="0" algn="l">
                        <a:buNone/>
                      </a:pPr>
                      <a:endParaRPr lang="en-US" sz="2100" dirty="0"/>
                    </a:p>
                  </a:txBody>
                  <a:tcPr marL="121920" marR="121920" marT="60960" marB="60960"/>
                </a:tc>
                <a:tc>
                  <a:txBody>
                    <a:bodyPr/>
                    <a:lstStyle/>
                    <a:p>
                      <a:pPr lvl="0" algn="l">
                        <a:buNone/>
                      </a:pPr>
                      <a:endParaRPr lang="en-US" sz="2100" dirty="0"/>
                    </a:p>
                  </a:txBody>
                  <a:tcPr marL="121920" marR="121920" marT="60960" marB="60960"/>
                </a:tc>
                <a:extLst>
                  <a:ext uri="{0D108BD9-81ED-4DB2-BD59-A6C34878D82A}">
                    <a16:rowId xmlns:a16="http://schemas.microsoft.com/office/drawing/2014/main" val="2245047974"/>
                  </a:ext>
                </a:extLst>
              </a:tr>
            </a:tbl>
          </a:graphicData>
        </a:graphic>
      </p:graphicFrame>
    </p:spTree>
    <p:extLst>
      <p:ext uri="{BB962C8B-B14F-4D97-AF65-F5344CB8AC3E}">
        <p14:creationId xmlns:p14="http://schemas.microsoft.com/office/powerpoint/2010/main" val="27599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A1FE633-A08B-483B-A330-3FF1515800DC}"/>
              </a:ext>
            </a:extLst>
          </p:cNvPr>
          <p:cNvSpPr>
            <a:spLocks noGrp="1"/>
          </p:cNvSpPr>
          <p:nvPr>
            <p:ph type="body" sz="quarter" idx="10"/>
          </p:nvPr>
        </p:nvSpPr>
        <p:spPr/>
        <p:txBody>
          <a:bodyPr/>
          <a:lstStyle/>
          <a:p>
            <a:r>
              <a:rPr lang="en-US" dirty="0"/>
              <a:t>Discussion Time</a:t>
            </a:r>
          </a:p>
        </p:txBody>
      </p:sp>
      <p:sp>
        <p:nvSpPr>
          <p:cNvPr id="8" name="Text Placeholder 7">
            <a:extLst>
              <a:ext uri="{FF2B5EF4-FFF2-40B4-BE49-F238E27FC236}">
                <a16:creationId xmlns:a16="http://schemas.microsoft.com/office/drawing/2014/main" id="{E0E3723D-5672-48F6-8529-55B029A755C1}"/>
              </a:ext>
            </a:extLst>
          </p:cNvPr>
          <p:cNvSpPr>
            <a:spLocks noGrp="1"/>
          </p:cNvSpPr>
          <p:nvPr>
            <p:ph type="body" sz="quarter" idx="11"/>
          </p:nvPr>
        </p:nvSpPr>
        <p:spPr/>
        <p:txBody>
          <a:bodyPr>
            <a:normAutofit fontScale="92500" lnSpcReduction="10000"/>
          </a:bodyPr>
          <a:lstStyle/>
          <a:p>
            <a:endParaRPr lang="en-US"/>
          </a:p>
        </p:txBody>
      </p:sp>
      <p:sp>
        <p:nvSpPr>
          <p:cNvPr id="9" name="Text Placeholder 8">
            <a:extLst>
              <a:ext uri="{FF2B5EF4-FFF2-40B4-BE49-F238E27FC236}">
                <a16:creationId xmlns:a16="http://schemas.microsoft.com/office/drawing/2014/main" id="{FC51C1E8-47D9-4988-8870-F62DB425C2BC}"/>
              </a:ext>
            </a:extLst>
          </p:cNvPr>
          <p:cNvSpPr>
            <a:spLocks noGrp="1"/>
          </p:cNvSpPr>
          <p:nvPr>
            <p:ph type="body" sz="quarter" idx="12"/>
          </p:nvPr>
        </p:nvSpPr>
        <p:spPr/>
        <p:txBody>
          <a:bodyPr>
            <a:normAutofit lnSpcReduction="10000"/>
          </a:bodyPr>
          <a:lstStyle/>
          <a:p>
            <a:endParaRPr lang="en-US"/>
          </a:p>
        </p:txBody>
      </p:sp>
      <p:sp>
        <p:nvSpPr>
          <p:cNvPr id="10" name="Text Placeholder 9">
            <a:extLst>
              <a:ext uri="{FF2B5EF4-FFF2-40B4-BE49-F238E27FC236}">
                <a16:creationId xmlns:a16="http://schemas.microsoft.com/office/drawing/2014/main" id="{18DE7C9B-CC2D-4AFD-9E03-BE3AD7D645F4}"/>
              </a:ext>
            </a:extLst>
          </p:cNvPr>
          <p:cNvSpPr>
            <a:spLocks noGrp="1"/>
          </p:cNvSpPr>
          <p:nvPr>
            <p:ph type="body" sz="quarter" idx="13"/>
          </p:nvPr>
        </p:nvSpPr>
        <p:spPr/>
        <p:txBody>
          <a:bodyPr>
            <a:normAutofit fontScale="92500" lnSpcReduction="20000"/>
          </a:bodyPr>
          <a:lstStyle/>
          <a:p>
            <a:endParaRPr lang="en-US"/>
          </a:p>
        </p:txBody>
      </p:sp>
    </p:spTree>
    <p:extLst>
      <p:ext uri="{BB962C8B-B14F-4D97-AF65-F5344CB8AC3E}">
        <p14:creationId xmlns:p14="http://schemas.microsoft.com/office/powerpoint/2010/main" val="72471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8D8D81-2C29-4E2B-A234-3F8DA8B735E9}"/>
              </a:ext>
            </a:extLst>
          </p:cNvPr>
          <p:cNvSpPr>
            <a:spLocks noGrp="1"/>
          </p:cNvSpPr>
          <p:nvPr>
            <p:ph type="body" sz="quarter" idx="13"/>
          </p:nvPr>
        </p:nvSpPr>
        <p:spPr/>
        <p:txBody>
          <a:bodyPr/>
          <a:lstStyle/>
          <a:p>
            <a:r>
              <a:rPr lang="en-US" dirty="0"/>
              <a:t>OCLC’s History with Linked Data</a:t>
            </a:r>
          </a:p>
        </p:txBody>
      </p:sp>
      <p:sp>
        <p:nvSpPr>
          <p:cNvPr id="5" name="Text Placeholder 4">
            <a:extLst>
              <a:ext uri="{FF2B5EF4-FFF2-40B4-BE49-F238E27FC236}">
                <a16:creationId xmlns:a16="http://schemas.microsoft.com/office/drawing/2014/main" id="{EC571331-6EE9-4ACD-B22F-DA2FE81CEA5D}"/>
              </a:ext>
            </a:extLst>
          </p:cNvPr>
          <p:cNvSpPr>
            <a:spLocks noGrp="1"/>
          </p:cNvSpPr>
          <p:nvPr>
            <p:ph type="body" sz="quarter" idx="12"/>
          </p:nvPr>
        </p:nvSpPr>
        <p:spPr/>
        <p:txBody>
          <a:bodyPr/>
          <a:lstStyle/>
          <a:p>
            <a:r>
              <a:rPr lang="en-US" b="1" dirty="0"/>
              <a:t>2014:</a:t>
            </a:r>
            <a:r>
              <a:rPr lang="en-US" dirty="0"/>
              <a:t> Added </a:t>
            </a:r>
            <a:r>
              <a:rPr lang="en-US" dirty="0" err="1"/>
              <a:t>WorldCat</a:t>
            </a:r>
            <a:r>
              <a:rPr lang="en-US" dirty="0"/>
              <a:t> work entities to WorldCat.org </a:t>
            </a:r>
          </a:p>
          <a:p>
            <a:r>
              <a:rPr lang="en-US" b="1" dirty="0"/>
              <a:t>2015:</a:t>
            </a:r>
            <a:r>
              <a:rPr lang="en-US" dirty="0"/>
              <a:t> Added </a:t>
            </a:r>
            <a:r>
              <a:rPr lang="en-US" dirty="0" err="1"/>
              <a:t>WorldCat</a:t>
            </a:r>
            <a:r>
              <a:rPr lang="en-US" dirty="0"/>
              <a:t> person entities to WorldCat.org </a:t>
            </a:r>
          </a:p>
          <a:p>
            <a:r>
              <a:rPr lang="en-US" b="1" dirty="0"/>
              <a:t>2015:</a:t>
            </a:r>
            <a:r>
              <a:rPr lang="en-US" dirty="0"/>
              <a:t> Launched Person Entity Lookup pilot program</a:t>
            </a:r>
          </a:p>
          <a:p>
            <a:r>
              <a:rPr lang="en-US" b="1" dirty="0"/>
              <a:t>2015-2016: </a:t>
            </a:r>
            <a:r>
              <a:rPr lang="en-US" dirty="0"/>
              <a:t>Created a Metadata Refinery prototype, tested converting </a:t>
            </a:r>
            <a:r>
              <a:rPr lang="en-US" dirty="0" err="1"/>
              <a:t>CONTENTdm</a:t>
            </a:r>
            <a:r>
              <a:rPr lang="en-US" dirty="0"/>
              <a:t> metadata to Linked Data</a:t>
            </a:r>
          </a:p>
          <a:p>
            <a:r>
              <a:rPr lang="en-US" b="1" dirty="0"/>
              <a:t>2017:</a:t>
            </a:r>
            <a:r>
              <a:rPr lang="en-US" dirty="0"/>
              <a:t> Added IIIF Image and Presentation API support to </a:t>
            </a:r>
            <a:r>
              <a:rPr lang="en-US" dirty="0" err="1"/>
              <a:t>CONTENTdm</a:t>
            </a:r>
            <a:endParaRPr lang="en-US" dirty="0"/>
          </a:p>
        </p:txBody>
      </p:sp>
    </p:spTree>
    <p:extLst>
      <p:ext uri="{BB962C8B-B14F-4D97-AF65-F5344CB8AC3E}">
        <p14:creationId xmlns:p14="http://schemas.microsoft.com/office/powerpoint/2010/main" val="35396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8D8D81-2C29-4E2B-A234-3F8DA8B735E9}"/>
              </a:ext>
            </a:extLst>
          </p:cNvPr>
          <p:cNvSpPr>
            <a:spLocks noGrp="1"/>
          </p:cNvSpPr>
          <p:nvPr>
            <p:ph type="body" sz="quarter" idx="13"/>
          </p:nvPr>
        </p:nvSpPr>
        <p:spPr/>
        <p:txBody>
          <a:bodyPr/>
          <a:lstStyle/>
          <a:p>
            <a:r>
              <a:rPr lang="en-US" dirty="0"/>
              <a:t>OCLC’s History with Linked Data</a:t>
            </a:r>
          </a:p>
        </p:txBody>
      </p:sp>
      <p:sp>
        <p:nvSpPr>
          <p:cNvPr id="5" name="Text Placeholder 4">
            <a:extLst>
              <a:ext uri="{FF2B5EF4-FFF2-40B4-BE49-F238E27FC236}">
                <a16:creationId xmlns:a16="http://schemas.microsoft.com/office/drawing/2014/main" id="{EC571331-6EE9-4ACD-B22F-DA2FE81CEA5D}"/>
              </a:ext>
            </a:extLst>
          </p:cNvPr>
          <p:cNvSpPr>
            <a:spLocks noGrp="1"/>
          </p:cNvSpPr>
          <p:nvPr>
            <p:ph type="body" sz="quarter" idx="12"/>
          </p:nvPr>
        </p:nvSpPr>
        <p:spPr/>
        <p:txBody>
          <a:bodyPr/>
          <a:lstStyle/>
          <a:p>
            <a:r>
              <a:rPr lang="en-US" b="1" dirty="0"/>
              <a:t>2017-2018: </a:t>
            </a:r>
            <a:r>
              <a:rPr lang="en-US" dirty="0"/>
              <a:t>Partnered with 16 libraries to evaluate a platform for creating and managing bibliographic linked data at scale.  </a:t>
            </a:r>
          </a:p>
          <a:p>
            <a:r>
              <a:rPr lang="en-US" b="1" dirty="0"/>
              <a:t>2018:</a:t>
            </a:r>
            <a:r>
              <a:rPr lang="en-US" dirty="0"/>
              <a:t> Added support for URIs (Uniform Resource Identifiers) in </a:t>
            </a:r>
            <a:r>
              <a:rPr lang="en-US" dirty="0" err="1"/>
              <a:t>WorldCat</a:t>
            </a:r>
            <a:r>
              <a:rPr lang="en-US" dirty="0"/>
              <a:t> MARC records</a:t>
            </a:r>
          </a:p>
          <a:p>
            <a:r>
              <a:rPr lang="en-US" b="1" dirty="0"/>
              <a:t>2018:</a:t>
            </a:r>
            <a:r>
              <a:rPr lang="en-US" dirty="0"/>
              <a:t> Production planning begins to support future services to create, manage and reconcile data in a variety of formats, including MARC, Schema.org, and BIBFRAME</a:t>
            </a:r>
          </a:p>
          <a:p>
            <a:r>
              <a:rPr lang="en-US" sz="2800" dirty="0">
                <a:hlinkClick r:id="rId3"/>
              </a:rPr>
              <a:t>https://www.oclc.org/research/themes/data-science/linkeddata.html</a:t>
            </a:r>
            <a:r>
              <a:rPr lang="en-US" sz="2800" dirty="0"/>
              <a:t> </a:t>
            </a:r>
          </a:p>
        </p:txBody>
      </p:sp>
    </p:spTree>
    <p:extLst>
      <p:ext uri="{BB962C8B-B14F-4D97-AF65-F5344CB8AC3E}">
        <p14:creationId xmlns:p14="http://schemas.microsoft.com/office/powerpoint/2010/main" val="331826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8D8D81-2C29-4E2B-A234-3F8DA8B735E9}"/>
              </a:ext>
            </a:extLst>
          </p:cNvPr>
          <p:cNvSpPr>
            <a:spLocks noGrp="1"/>
          </p:cNvSpPr>
          <p:nvPr>
            <p:ph type="body" sz="quarter" idx="13"/>
          </p:nvPr>
        </p:nvSpPr>
        <p:spPr/>
        <p:txBody>
          <a:bodyPr/>
          <a:lstStyle/>
          <a:p>
            <a:r>
              <a:rPr lang="en-US" dirty="0"/>
              <a:t>OCLC’s History with Linked Data</a:t>
            </a:r>
          </a:p>
        </p:txBody>
      </p:sp>
      <p:sp>
        <p:nvSpPr>
          <p:cNvPr id="5" name="Text Placeholder 4">
            <a:extLst>
              <a:ext uri="{FF2B5EF4-FFF2-40B4-BE49-F238E27FC236}">
                <a16:creationId xmlns:a16="http://schemas.microsoft.com/office/drawing/2014/main" id="{EC571331-6EE9-4ACD-B22F-DA2FE81CEA5D}"/>
              </a:ext>
            </a:extLst>
          </p:cNvPr>
          <p:cNvSpPr>
            <a:spLocks noGrp="1"/>
          </p:cNvSpPr>
          <p:nvPr>
            <p:ph type="body" sz="quarter" idx="12"/>
          </p:nvPr>
        </p:nvSpPr>
        <p:spPr>
          <a:xfrm>
            <a:off x="454382" y="1372996"/>
            <a:ext cx="11252197" cy="4475171"/>
          </a:xfrm>
        </p:spPr>
        <p:txBody>
          <a:bodyPr/>
          <a:lstStyle/>
          <a:p>
            <a:r>
              <a:rPr lang="en-US" b="1" dirty="0"/>
              <a:t>2015-2016: </a:t>
            </a:r>
            <a:r>
              <a:rPr lang="en-US" dirty="0"/>
              <a:t>Created a Metadata Refinery prototype, tested converting </a:t>
            </a:r>
            <a:r>
              <a:rPr lang="en-US" dirty="0" err="1"/>
              <a:t>CONTENTdm</a:t>
            </a:r>
            <a:r>
              <a:rPr lang="en-US" dirty="0"/>
              <a:t> metadata to Linked Data</a:t>
            </a:r>
          </a:p>
          <a:p>
            <a:r>
              <a:rPr lang="en-US" b="1" dirty="0"/>
              <a:t>2017-2018: </a:t>
            </a:r>
            <a:r>
              <a:rPr lang="en-US" dirty="0"/>
              <a:t>Partnered with 16 libraries to evaluate a platform for creating and managing bibliographic linked data at scale.  </a:t>
            </a:r>
          </a:p>
        </p:txBody>
      </p:sp>
    </p:spTree>
    <p:extLst>
      <p:ext uri="{BB962C8B-B14F-4D97-AF65-F5344CB8AC3E}">
        <p14:creationId xmlns:p14="http://schemas.microsoft.com/office/powerpoint/2010/main" val="59238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2BC992-04A1-45B7-AD5C-2CC17787FE0D}"/>
              </a:ext>
            </a:extLst>
          </p:cNvPr>
          <p:cNvSpPr>
            <a:spLocks noGrp="1"/>
          </p:cNvSpPr>
          <p:nvPr>
            <p:ph type="body" sz="quarter" idx="13"/>
          </p:nvPr>
        </p:nvSpPr>
        <p:spPr/>
        <p:txBody>
          <a:bodyPr/>
          <a:lstStyle/>
          <a:p>
            <a:r>
              <a:rPr lang="en-US" dirty="0"/>
              <a:t>A project vision statement</a:t>
            </a:r>
          </a:p>
        </p:txBody>
      </p:sp>
      <p:sp>
        <p:nvSpPr>
          <p:cNvPr id="3" name="Text Placeholder 2">
            <a:extLst>
              <a:ext uri="{FF2B5EF4-FFF2-40B4-BE49-F238E27FC236}">
                <a16:creationId xmlns:a16="http://schemas.microsoft.com/office/drawing/2014/main" id="{BD11AE65-E6F5-4A3D-9032-E180E598A7B6}"/>
              </a:ext>
            </a:extLst>
          </p:cNvPr>
          <p:cNvSpPr txBox="1">
            <a:spLocks/>
          </p:cNvSpPr>
          <p:nvPr/>
        </p:nvSpPr>
        <p:spPr>
          <a:xfrm>
            <a:off x="868401" y="1397122"/>
            <a:ext cx="10500639" cy="4063756"/>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733" i="1" dirty="0"/>
              <a:t>Work with our members through a foundational shift in the collaborative work of libraries, communities of practice, and end-users—dramatically improving efficiency, embracing the inclusive, diverse, and earnest OCLC membership, and empowering a new and trusted knowledge network enabled by the web.</a:t>
            </a:r>
          </a:p>
        </p:txBody>
      </p:sp>
    </p:spTree>
    <p:extLst>
      <p:ext uri="{BB962C8B-B14F-4D97-AF65-F5344CB8AC3E}">
        <p14:creationId xmlns:p14="http://schemas.microsoft.com/office/powerpoint/2010/main" val="3109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47F7F-0C79-496B-93DB-C007AF632362}"/>
              </a:ext>
            </a:extLst>
          </p:cNvPr>
          <p:cNvSpPr>
            <a:spLocks noGrp="1"/>
          </p:cNvSpPr>
          <p:nvPr>
            <p:ph type="body" sz="quarter" idx="12"/>
          </p:nvPr>
        </p:nvSpPr>
        <p:spPr>
          <a:xfrm>
            <a:off x="454381" y="1284096"/>
            <a:ext cx="6132807" cy="4475171"/>
          </a:xfrm>
        </p:spPr>
        <p:txBody>
          <a:bodyPr/>
          <a:lstStyle/>
          <a:p>
            <a:pPr marL="0" indent="0">
              <a:buNone/>
            </a:pPr>
            <a:r>
              <a:rPr lang="en-US" dirty="0"/>
              <a:t>Phase I Partners </a:t>
            </a:r>
            <a:r>
              <a:rPr lang="en-US" sz="2400" dirty="0"/>
              <a:t>(Dec ’17 - Apr ‘18)</a:t>
            </a:r>
            <a:endParaRPr lang="en-US" dirty="0"/>
          </a:p>
          <a:p>
            <a:pPr lvl="1"/>
            <a:r>
              <a:rPr lang="en-US" b="1" dirty="0"/>
              <a:t>Cornell University</a:t>
            </a:r>
          </a:p>
          <a:p>
            <a:pPr lvl="1"/>
            <a:r>
              <a:rPr lang="en-US" b="1" dirty="0"/>
              <a:t>University of California, Davis</a:t>
            </a:r>
          </a:p>
        </p:txBody>
      </p:sp>
      <p:sp>
        <p:nvSpPr>
          <p:cNvPr id="3" name="Text Placeholder 2">
            <a:extLst>
              <a:ext uri="{FF2B5EF4-FFF2-40B4-BE49-F238E27FC236}">
                <a16:creationId xmlns:a16="http://schemas.microsoft.com/office/drawing/2014/main" id="{CF38D50D-EAC2-46CC-9FF6-879C988FA7FF}"/>
              </a:ext>
            </a:extLst>
          </p:cNvPr>
          <p:cNvSpPr>
            <a:spLocks noGrp="1"/>
          </p:cNvSpPr>
          <p:nvPr>
            <p:ph type="body" sz="quarter" idx="13"/>
          </p:nvPr>
        </p:nvSpPr>
        <p:spPr>
          <a:xfrm>
            <a:off x="350043" y="183477"/>
            <a:ext cx="11252197" cy="915256"/>
          </a:xfrm>
        </p:spPr>
        <p:txBody>
          <a:bodyPr vert="horz" anchor="t"/>
          <a:lstStyle/>
          <a:p>
            <a:r>
              <a:rPr lang="en-US" dirty="0"/>
              <a:t>Who</a:t>
            </a:r>
          </a:p>
        </p:txBody>
      </p:sp>
      <p:sp>
        <p:nvSpPr>
          <p:cNvPr id="4" name="Text Placeholder 1">
            <a:extLst>
              <a:ext uri="{FF2B5EF4-FFF2-40B4-BE49-F238E27FC236}">
                <a16:creationId xmlns:a16="http://schemas.microsoft.com/office/drawing/2014/main" id="{EB4F780D-A318-4811-842E-C62C9A5A69A4}"/>
              </a:ext>
            </a:extLst>
          </p:cNvPr>
          <p:cNvSpPr txBox="1">
            <a:spLocks/>
          </p:cNvSpPr>
          <p:nvPr/>
        </p:nvSpPr>
        <p:spPr>
          <a:xfrm>
            <a:off x="5976142" y="295179"/>
            <a:ext cx="6241469" cy="4475171"/>
          </a:xfrm>
          <a:prstGeom prst="rect">
            <a:avLst/>
          </a:prstGeom>
        </p:spPr>
        <p:txBody>
          <a:bodyPr vert="horz"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Phase II Partners (!!!!)  (May ‘18 – Sep ‘18)</a:t>
            </a:r>
          </a:p>
          <a:p>
            <a:pPr lvl="1"/>
            <a:r>
              <a:rPr lang="en-US" sz="2000" dirty="0"/>
              <a:t>American University</a:t>
            </a:r>
          </a:p>
          <a:p>
            <a:pPr lvl="1"/>
            <a:r>
              <a:rPr lang="en-US" sz="2000" dirty="0"/>
              <a:t>Brigham Young University</a:t>
            </a:r>
          </a:p>
          <a:p>
            <a:pPr lvl="1"/>
            <a:r>
              <a:rPr lang="en-US" sz="2000" dirty="0"/>
              <a:t>Cleveland Public Library </a:t>
            </a:r>
          </a:p>
          <a:p>
            <a:pPr lvl="1"/>
            <a:r>
              <a:rPr lang="en-US" sz="2000" dirty="0"/>
              <a:t>Gale Cengage</a:t>
            </a:r>
          </a:p>
          <a:p>
            <a:pPr lvl="1"/>
            <a:r>
              <a:rPr lang="en-US" sz="2000" dirty="0"/>
              <a:t>Harvard University</a:t>
            </a:r>
          </a:p>
          <a:p>
            <a:pPr lvl="1"/>
            <a:r>
              <a:rPr lang="en-US" sz="2000" dirty="0"/>
              <a:t>Michigan State University</a:t>
            </a:r>
          </a:p>
          <a:p>
            <a:pPr lvl="1"/>
            <a:r>
              <a:rPr lang="en-US" sz="2000" dirty="0"/>
              <a:t>National Library of Medicine</a:t>
            </a:r>
          </a:p>
          <a:p>
            <a:pPr lvl="1"/>
            <a:r>
              <a:rPr lang="en-US" sz="2000" dirty="0"/>
              <a:t>North Carolina State University</a:t>
            </a:r>
          </a:p>
          <a:p>
            <a:pPr lvl="1"/>
            <a:r>
              <a:rPr lang="en-US" sz="2000" dirty="0"/>
              <a:t>Northwestern University</a:t>
            </a:r>
          </a:p>
          <a:p>
            <a:pPr lvl="1"/>
            <a:r>
              <a:rPr lang="en-US" sz="2000" dirty="0"/>
              <a:t>Princeton University</a:t>
            </a:r>
          </a:p>
          <a:p>
            <a:pPr lvl="1"/>
            <a:r>
              <a:rPr lang="en-US" sz="2000" dirty="0"/>
              <a:t>Smithsonian Library</a:t>
            </a:r>
          </a:p>
          <a:p>
            <a:pPr lvl="1"/>
            <a:r>
              <a:rPr lang="en-US" sz="2000" dirty="0"/>
              <a:t>Temple University</a:t>
            </a:r>
          </a:p>
          <a:p>
            <a:pPr lvl="1"/>
            <a:r>
              <a:rPr lang="en-US" sz="2000" dirty="0"/>
              <a:t>University of Minnesota</a:t>
            </a:r>
          </a:p>
          <a:p>
            <a:pPr lvl="1"/>
            <a:r>
              <a:rPr lang="en-US" sz="2000" dirty="0"/>
              <a:t>University of New Hampshire</a:t>
            </a:r>
          </a:p>
          <a:p>
            <a:pPr lvl="1"/>
            <a:r>
              <a:rPr lang="en-US" sz="2000" dirty="0">
                <a:cs typeface="Arial"/>
              </a:rPr>
              <a:t>Yale University</a:t>
            </a:r>
          </a:p>
        </p:txBody>
      </p:sp>
      <p:grpSp>
        <p:nvGrpSpPr>
          <p:cNvPr id="14" name="Group 13">
            <a:extLst>
              <a:ext uri="{FF2B5EF4-FFF2-40B4-BE49-F238E27FC236}">
                <a16:creationId xmlns:a16="http://schemas.microsoft.com/office/drawing/2014/main" id="{FFBEA04E-6180-4185-8FC3-C0CB1E62C101}"/>
              </a:ext>
            </a:extLst>
          </p:cNvPr>
          <p:cNvGrpSpPr/>
          <p:nvPr/>
        </p:nvGrpSpPr>
        <p:grpSpPr>
          <a:xfrm>
            <a:off x="1229361" y="2987040"/>
            <a:ext cx="4246879" cy="3139440"/>
            <a:chOff x="330169" y="2571750"/>
            <a:chExt cx="2285844" cy="2001783"/>
          </a:xfrm>
        </p:grpSpPr>
        <p:grpSp>
          <p:nvGrpSpPr>
            <p:cNvPr id="5" name="Group 4">
              <a:extLst>
                <a:ext uri="{FF2B5EF4-FFF2-40B4-BE49-F238E27FC236}">
                  <a16:creationId xmlns:a16="http://schemas.microsoft.com/office/drawing/2014/main" id="{A9AE95B3-CA13-41A7-9A26-51DCB5EFFF30}"/>
                </a:ext>
              </a:extLst>
            </p:cNvPr>
            <p:cNvGrpSpPr/>
            <p:nvPr/>
          </p:nvGrpSpPr>
          <p:grpSpPr>
            <a:xfrm>
              <a:off x="330169" y="3445600"/>
              <a:ext cx="1121315" cy="1127932"/>
              <a:chOff x="3299321" y="650678"/>
              <a:chExt cx="1808018" cy="2078181"/>
            </a:xfrm>
          </p:grpSpPr>
          <p:sp>
            <p:nvSpPr>
              <p:cNvPr id="12" name="Hexagon 11">
                <a:extLst>
                  <a:ext uri="{FF2B5EF4-FFF2-40B4-BE49-F238E27FC236}">
                    <a16:creationId xmlns:a16="http://schemas.microsoft.com/office/drawing/2014/main" id="{A55BB8A5-B650-4041-8267-3C26BE81C51A}"/>
                  </a:ext>
                </a:extLst>
              </p:cNvPr>
              <p:cNvSpPr/>
              <p:nvPr/>
            </p:nvSpPr>
            <p:spPr>
              <a:xfrm rot="5400000">
                <a:off x="3164239" y="785760"/>
                <a:ext cx="2078181" cy="1808018"/>
              </a:xfrm>
              <a:prstGeom prst="hexagon">
                <a:avLst>
                  <a:gd name="adj" fmla="val 25000"/>
                  <a:gd name="vf" fmla="val 11547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Hexagon 4">
                <a:extLst>
                  <a:ext uri="{FF2B5EF4-FFF2-40B4-BE49-F238E27FC236}">
                    <a16:creationId xmlns:a16="http://schemas.microsoft.com/office/drawing/2014/main" id="{7AECD881-C6E7-4633-894D-C8A12116D4CF}"/>
                  </a:ext>
                </a:extLst>
              </p:cNvPr>
              <p:cNvSpPr txBox="1"/>
              <p:nvPr/>
            </p:nvSpPr>
            <p:spPr>
              <a:xfrm>
                <a:off x="3581070" y="974529"/>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pPr>
                <a:r>
                  <a:rPr lang="en-US" sz="1867" dirty="0"/>
                  <a:t>OCLC Global Technolo-gies</a:t>
                </a:r>
              </a:p>
            </p:txBody>
          </p:sp>
        </p:grpSp>
        <p:grpSp>
          <p:nvGrpSpPr>
            <p:cNvPr id="6" name="Group 5">
              <a:extLst>
                <a:ext uri="{FF2B5EF4-FFF2-40B4-BE49-F238E27FC236}">
                  <a16:creationId xmlns:a16="http://schemas.microsoft.com/office/drawing/2014/main" id="{2A5B3232-E6CE-4C25-93B5-9D64C23A9166}"/>
                </a:ext>
              </a:extLst>
            </p:cNvPr>
            <p:cNvGrpSpPr/>
            <p:nvPr/>
          </p:nvGrpSpPr>
          <p:grpSpPr>
            <a:xfrm>
              <a:off x="890829" y="2571750"/>
              <a:ext cx="1180528" cy="1127932"/>
              <a:chOff x="2319251" y="2414639"/>
              <a:chExt cx="1808018" cy="2078181"/>
            </a:xfrm>
          </p:grpSpPr>
          <p:sp>
            <p:nvSpPr>
              <p:cNvPr id="10" name="Hexagon 9">
                <a:extLst>
                  <a:ext uri="{FF2B5EF4-FFF2-40B4-BE49-F238E27FC236}">
                    <a16:creationId xmlns:a16="http://schemas.microsoft.com/office/drawing/2014/main" id="{395D7BD8-EDFA-487C-8C86-D9C4BC4191CE}"/>
                  </a:ext>
                </a:extLst>
              </p:cNvPr>
              <p:cNvSpPr/>
              <p:nvPr/>
            </p:nvSpPr>
            <p:spPr>
              <a:xfrm rot="5400000">
                <a:off x="2184169" y="2549721"/>
                <a:ext cx="2078181" cy="1808018"/>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6">
                <a:extLst>
                  <a:ext uri="{FF2B5EF4-FFF2-40B4-BE49-F238E27FC236}">
                    <a16:creationId xmlns:a16="http://schemas.microsoft.com/office/drawing/2014/main" id="{BE37B499-B926-4551-9825-573C648FDD49}"/>
                  </a:ext>
                </a:extLst>
              </p:cNvPr>
              <p:cNvSpPr txBox="1"/>
              <p:nvPr/>
            </p:nvSpPr>
            <p:spPr>
              <a:xfrm>
                <a:off x="2601000" y="2738490"/>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pPr>
                <a:r>
                  <a:rPr lang="en-US" sz="1867" dirty="0"/>
                  <a:t>OCLC Research</a:t>
                </a:r>
              </a:p>
            </p:txBody>
          </p:sp>
        </p:grpSp>
        <p:grpSp>
          <p:nvGrpSpPr>
            <p:cNvPr id="7" name="Group 6">
              <a:extLst>
                <a:ext uri="{FF2B5EF4-FFF2-40B4-BE49-F238E27FC236}">
                  <a16:creationId xmlns:a16="http://schemas.microsoft.com/office/drawing/2014/main" id="{7620D3F6-5213-4F83-B41F-2489B456A2E0}"/>
                </a:ext>
              </a:extLst>
            </p:cNvPr>
            <p:cNvGrpSpPr/>
            <p:nvPr/>
          </p:nvGrpSpPr>
          <p:grpSpPr>
            <a:xfrm>
              <a:off x="1494697" y="3445600"/>
              <a:ext cx="1121316" cy="1127933"/>
              <a:chOff x="4271910" y="2414639"/>
              <a:chExt cx="1808018" cy="2078181"/>
            </a:xfrm>
          </p:grpSpPr>
          <p:sp>
            <p:nvSpPr>
              <p:cNvPr id="8" name="Hexagon 7">
                <a:extLst>
                  <a:ext uri="{FF2B5EF4-FFF2-40B4-BE49-F238E27FC236}">
                    <a16:creationId xmlns:a16="http://schemas.microsoft.com/office/drawing/2014/main" id="{63117764-1C98-4B8D-A5E0-DB67F6D57884}"/>
                  </a:ext>
                </a:extLst>
              </p:cNvPr>
              <p:cNvSpPr/>
              <p:nvPr/>
            </p:nvSpPr>
            <p:spPr>
              <a:xfrm rot="5400000">
                <a:off x="4136828" y="2549721"/>
                <a:ext cx="2078181" cy="1808018"/>
              </a:xfrm>
              <a:prstGeom prst="hexagon">
                <a:avLst>
                  <a:gd name="adj" fmla="val 25000"/>
                  <a:gd name="vf" fmla="val 11547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Hexagon 8">
                <a:extLst>
                  <a:ext uri="{FF2B5EF4-FFF2-40B4-BE49-F238E27FC236}">
                    <a16:creationId xmlns:a16="http://schemas.microsoft.com/office/drawing/2014/main" id="{E7D91CDB-473B-437B-AB7C-D5C3E8C6986E}"/>
                  </a:ext>
                </a:extLst>
              </p:cNvPr>
              <p:cNvSpPr txBox="1"/>
              <p:nvPr/>
            </p:nvSpPr>
            <p:spPr>
              <a:xfrm>
                <a:off x="4553659" y="2738490"/>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48243">
                  <a:lnSpc>
                    <a:spcPct val="90000"/>
                  </a:lnSpc>
                  <a:spcBef>
                    <a:spcPct val="0"/>
                  </a:spcBef>
                  <a:spcAft>
                    <a:spcPct val="35000"/>
                  </a:spcAft>
                </a:pPr>
                <a:r>
                  <a:rPr lang="en-US" sz="1867" dirty="0"/>
                  <a:t>OCLC Global Product Management</a:t>
                </a:r>
              </a:p>
            </p:txBody>
          </p:sp>
        </p:grpSp>
      </p:grpSp>
    </p:spTree>
    <p:extLst>
      <p:ext uri="{BB962C8B-B14F-4D97-AF65-F5344CB8AC3E}">
        <p14:creationId xmlns:p14="http://schemas.microsoft.com/office/powerpoint/2010/main" val="114429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CA599619-D46D-E44B-889E-76EB70F2BD7C}" vid="{304648BA-96E4-CA47-B274-F787F6A3A726}"/>
    </a:ext>
  </a:ext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CA599619-D46D-E44B-889E-76EB70F2BD7C}" vid="{3D4554BC-8344-E943-B02B-D8EBDD31A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810520324AA94B9221E53ACB322F89" ma:contentTypeVersion="6" ma:contentTypeDescription="Create a new document." ma:contentTypeScope="" ma:versionID="aa7904c1d208f87d435060cdf6b02141">
  <xsd:schema xmlns:xsd="http://www.w3.org/2001/XMLSchema" xmlns:xs="http://www.w3.org/2001/XMLSchema" xmlns:p="http://schemas.microsoft.com/office/2006/metadata/properties" xmlns:ns2="98a89f5d-e304-4ca3-b53f-ee2263ef26fc" xmlns:ns3="c908eeb5-9d00-41e0-9796-81e9ccc774c3" targetNamespace="http://schemas.microsoft.com/office/2006/metadata/properties" ma:root="true" ma:fieldsID="113b62743a24c908ba473b2d05d8c2eb" ns2:_="" ns3:_="">
    <xsd:import namespace="98a89f5d-e304-4ca3-b53f-ee2263ef26fc"/>
    <xsd:import namespace="c908eeb5-9d00-41e0-9796-81e9ccc774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89f5d-e304-4ca3-b53f-ee2263ef26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D0F0C4-1C72-4F2C-93BF-D3573025A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89f5d-e304-4ca3-b53f-ee2263ef26fc"/>
    <ds:schemaRef ds:uri="c908eeb5-9d00-41e0-9796-81e9ccc774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1AA541-BB5D-4DCF-8962-A114B7C610E7}">
  <ds:schemaRefs>
    <ds:schemaRef ds:uri="98a89f5d-e304-4ca3-b53f-ee2263ef26fc"/>
    <ds:schemaRef ds:uri="http://purl.org/dc/term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c908eeb5-9d00-41e0-9796-81e9ccc774c3"/>
  </ds:schemaRefs>
</ds:datastoreItem>
</file>

<file path=customXml/itemProps3.xml><?xml version="1.0" encoding="utf-8"?>
<ds:datastoreItem xmlns:ds="http://schemas.openxmlformats.org/officeDocument/2006/customXml" ds:itemID="{AC0C7A2D-374C-4514-8694-DB2A94E778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6433</TotalTime>
  <Words>2548</Words>
  <Application>Microsoft Office PowerPoint</Application>
  <PresentationFormat>Widescreen</PresentationFormat>
  <Paragraphs>312</Paragraphs>
  <Slides>46</Slides>
  <Notes>28</Notes>
  <HiddenSlides>12</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46</vt:i4>
      </vt:variant>
    </vt:vector>
  </HeadingPairs>
  <TitlesOfParts>
    <vt:vector size="50" baseType="lpstr">
      <vt:lpstr>Arial</vt:lpstr>
      <vt:lpstr>Calibri</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Wikibase to Manage Linked Data for Digital Collections</dc:title>
  <dc:creator>Bruce Washburn, Jeff Mixter, and Jean Godby</dc:creator>
  <dc:description>Presented at the CONTENTdm User Group Meeting, Columbus, OH, 2 August 2018. </dc:description>
  <cp:lastModifiedBy>McNicol,Jeanette</cp:lastModifiedBy>
  <cp:revision>48</cp:revision>
  <dcterms:modified xsi:type="dcterms:W3CDTF">2019-07-09T02:18:10Z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0x010100B9810520324AA94B9221E53ACB322F89</vt:lpwstr>
  </property>
</Properties>
</file>