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778"/>
  </p:normalViewPr>
  <p:slideViewPr>
    <p:cSldViewPr snapToGrid="0" snapToObjects="1">
      <p:cViewPr varScale="1">
        <p:scale>
          <a:sx n="124" d="100"/>
          <a:sy n="124" d="100"/>
        </p:scale>
        <p:origin x="238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2" d="100"/>
          <a:sy n="112" d="100"/>
        </p:scale>
        <p:origin x="37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D65FE0-6355-1977-32E6-435186B72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3D251-0BAF-DC15-BB4E-FA0AD899C2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FBE696-D17D-934D-8E8C-B1AB924D1267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A5D2F-DB4A-EC90-EDF9-30DB7253C90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28AD5-5B40-64C4-A2F8-0A5CC9482C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3E87151-27B2-E346-960B-866C15CB49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82C7C-BCF5-0EF9-9352-0F73390149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CD56C-FF41-F760-CCE4-E16480E093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DD95F3-6F8B-0F41-A7F8-1FBDF9293567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D7BD3A3-A836-BE26-04AF-85B25CED85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0370092-4D04-0473-D961-36A336010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59A92-55B6-4259-B64E-C3B7F64B61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0A8EA-21AA-9AE8-296C-3C9223A974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BF01D6-4580-6043-9BA0-DE91EAB57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2F749F26-B5BF-333E-216B-0FB0CD2561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45B98F7F-CBFC-734D-5B49-8BC3884C7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6110504E-C5BD-6DAE-A4CB-467D991B1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A46A94-82A2-1F4C-9ED1-B69AC114F9B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2F749F26-B5BF-333E-216B-0FB0CD2561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45B98F7F-CBFC-734D-5B49-8BC3884C73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6110504E-C5BD-6DAE-A4CB-467D991B1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7A46A94-82A2-1F4C-9ED1-B69AC114F9B1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81E58-FA38-EF42-FA32-9FACA6C4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6E02-4469-1747-92B2-B6077BDE6D6F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7445-81D8-22DD-4635-C1AAEFC33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6E3BC-EFF4-FEEF-EB66-F1FAA9BB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039E6-0A20-EC45-B5B7-499E5DD40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2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56C38-E272-363E-41C2-63095B3D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BEE66-4166-1445-9034-5B24F6BD9DA1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CFF91-3F43-222D-3838-BCD21F26E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4B127-8443-75AD-CD59-177EFD0D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2DFA-B1F8-4346-8DCA-06974335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11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DE83D-06BE-064F-C7D4-59894D06F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1B12-464A-E143-BA80-02D02F055395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DD295-428B-9046-914F-69B590CD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A2C88-534E-C865-661C-08D80A21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31E04-FAD4-4B46-9EF4-18B8211C4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9F1F6-80A5-3612-110E-162B4EBF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C1B0-232F-0A48-844C-B3CB4034E6A2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22610-0910-9D48-8C63-890DE991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DC3C7-E12A-7367-56AE-6A38A665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D8E9C-4D91-C542-AD41-78C1E9C4B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F7C2F-04FB-3A30-B567-4584FA3C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CBE4E-6A66-A647-8999-D9522985E184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9504E-D1CC-EB05-13A8-FD719E0B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4F0E5-65D5-7F6A-AD1E-F76BD0C5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4DA5-60DC-9648-AE96-C6F13FFA5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7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B3BF69-ACFF-71EF-33D1-308D3856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81F08-67FF-FE47-8317-6E8F4277B8FB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DDF386-2FD5-B60B-02C6-38E708D7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4D80F0-B91D-C940-6526-9B0DB1D46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30528-A3AC-A74E-89D2-2460783267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2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9D8972-B49D-1E10-0C34-EEC57ABD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1716-79FE-5244-A858-B09883827DFF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D65AE2-3654-15C4-6B2D-113E4E72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42D7A3-1434-BA26-1931-31F098248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F99A8-DAB8-8C41-8B6A-1C3D47781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20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EAEAAC7-E353-530C-A9DF-0DE885EF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82F36-390A-1D4C-B0B9-09AFE6E14D0A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301D14-9A5E-2AC4-F8F6-CCBB0DA2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F39EC7-35B4-D79F-010F-6BC84B4F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1AFBB-E893-E648-AE29-70DEB9420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37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6AA53B-E25A-E4DF-06E7-30FF4DD0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BD81-D0AD-4F42-9413-EA616F37A218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668C1D-C41C-B953-E900-BA884C5D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83B7B4-A75B-8C8B-42D8-903E3928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6F73D-BDE1-1145-9347-0D1651A57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2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F563A5-AEC9-0449-9A68-AA63FB13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7666B-45E0-7040-B2E6-61E8F52FF6BE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7D582B-10B9-3CDE-A3CB-D9481998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2144EF-770D-FD72-2D7B-0D97698D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FDF39-743A-F74E-8EB0-0AE609E7D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66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FEC6DF-4E66-EE24-2B60-4710C63D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4679-02C5-AF4D-BA8A-8153AEBE12E3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C15FB6-9830-8768-502D-5395E870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4F7737-1723-760F-0486-F4B4441A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C43F-DBDE-5041-B182-0E870168F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40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02667E-6176-AE2F-4F2C-A86A7B2B00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FEB45F-BFD9-8E9C-0B68-94409D60D2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BD74F-3C46-3B57-543B-283D67877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68D19-D5D0-304A-9564-4AF18A93683B}" type="datetimeFigureOut">
              <a:rPr lang="en-US"/>
              <a:pPr>
                <a:defRPr/>
              </a:pPr>
              <a:t>8/8/22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20BC2-1F3D-E710-3B27-1B8B0A078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A824-6B40-82FF-9275-07E96C8C0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76AF3FB-E19E-5F44-A9AA-B7691D16C0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i.org/10.25333/mt16-0c57" TargetMode="External"/><Relationship Id="rId5" Type="http://schemas.openxmlformats.org/officeDocument/2006/relationships/hyperlink" Target="https://doi.org/10.25333/8hgy-s428" TargetMode="External"/><Relationship Id="rId4" Type="http://schemas.openxmlformats.org/officeDocument/2006/relationships/hyperlink" Target="https://www.oclc.org/research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oi.org/10.25333/mt16-0c57" TargetMode="External"/><Relationship Id="rId5" Type="http://schemas.openxmlformats.org/officeDocument/2006/relationships/hyperlink" Target="https://doi.org/10.25333/8hgy-s428" TargetMode="External"/><Relationship Id="rId4" Type="http://schemas.openxmlformats.org/officeDocument/2006/relationships/hyperlink" Target="https://www.oclc.org/re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629141-EB91-2A38-8694-BE1A5BD56178}"/>
              </a:ext>
            </a:extLst>
          </p:cNvPr>
          <p:cNvCxnSpPr/>
          <p:nvPr/>
        </p:nvCxnSpPr>
        <p:spPr>
          <a:xfrm>
            <a:off x="0" y="64817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362" name="Picture 3">
            <a:extLst>
              <a:ext uri="{FF2B5EF4-FFF2-40B4-BE49-F238E27FC236}">
                <a16:creationId xmlns:a16="http://schemas.microsoft.com/office/drawing/2014/main" id="{749FD136-E68B-AE54-D262-F8BF0A4CE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538913"/>
            <a:ext cx="817563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" descr="Graphical repesentation of the conceptual model of campus research support stakeholders" title="A conceptual model of campus research support stakeholders">
            <a:extLst>
              <a:ext uri="{FF2B5EF4-FFF2-40B4-BE49-F238E27FC236}">
                <a16:creationId xmlns:a16="http://schemas.microsoft.com/office/drawing/2014/main" id="{D578B3A5-FF3B-AC9B-A9B8-0BA23E6B3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6454775"/>
            <a:ext cx="8080375" cy="5386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/>
              <a:t>“Four Sourcing Strategies for Libraries” by </a:t>
            </a:r>
            <a:r>
              <a:rPr lang="en-US" altLang="en-US" sz="900" dirty="0">
                <a:hlinkClick r:id="rId4"/>
              </a:rPr>
              <a:t>OCLC Research</a:t>
            </a:r>
            <a:r>
              <a:rPr lang="en-US" altLang="en-US" sz="900" i="1" dirty="0"/>
              <a:t>, </a:t>
            </a:r>
            <a:r>
              <a:rPr lang="en-US" altLang="en-US" sz="900" dirty="0"/>
              <a:t>from </a:t>
            </a:r>
            <a:r>
              <a:rPr lang="en-US" altLang="en-US" sz="900" i="1" dirty="0"/>
              <a:t>Library Collaboration as a Strategic Choice: Evaluating Options for Acquiring Capacity </a:t>
            </a:r>
            <a:r>
              <a:rPr lang="en-US" altLang="en-US" sz="900" dirty="0">
                <a:hlinkClick r:id="rId5"/>
              </a:rPr>
              <a:t>(</a:t>
            </a:r>
            <a:r>
              <a:rPr lang="en-US" altLang="en-US" sz="900" dirty="0">
                <a:hlinkClick r:id="rId6"/>
              </a:rPr>
              <a:t>https://doi.org/10.25333/mt16-0c57</a:t>
            </a:r>
            <a:r>
              <a:rPr lang="en-US" altLang="en-US" sz="900" dirty="0">
                <a:hlinkClick r:id="rId5"/>
              </a:rPr>
              <a:t>)</a:t>
            </a:r>
            <a:r>
              <a:rPr lang="en-US" altLang="en-US" sz="900" dirty="0"/>
              <a:t>,</a:t>
            </a:r>
            <a:r>
              <a:rPr lang="en-US" altLang="en-US" sz="900" i="1" dirty="0"/>
              <a:t> </a:t>
            </a:r>
            <a:r>
              <a:rPr lang="en-US" altLang="en-US" sz="900" dirty="0">
                <a:hlinkClick r:id="rId7"/>
              </a:rPr>
              <a:t>CC BY 4.0</a:t>
            </a:r>
            <a:br>
              <a:rPr lang="en-US" altLang="en-US" sz="1100" dirty="0"/>
            </a:br>
            <a:endParaRPr lang="en-US" alt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98AD66-1FB0-0B93-71C1-65AA111C55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800" y="1092200"/>
            <a:ext cx="7772400" cy="467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D629141-EB91-2A38-8694-BE1A5BD56178}"/>
              </a:ext>
            </a:extLst>
          </p:cNvPr>
          <p:cNvCxnSpPr/>
          <p:nvPr/>
        </p:nvCxnSpPr>
        <p:spPr>
          <a:xfrm>
            <a:off x="0" y="64817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362" name="Picture 3">
            <a:extLst>
              <a:ext uri="{FF2B5EF4-FFF2-40B4-BE49-F238E27FC236}">
                <a16:creationId xmlns:a16="http://schemas.microsoft.com/office/drawing/2014/main" id="{749FD136-E68B-AE54-D262-F8BF0A4CE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538913"/>
            <a:ext cx="817563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" descr="Graphical repesentation of the conceptual model of campus research support stakeholders" title="A conceptual model of campus research support stakeholders">
            <a:extLst>
              <a:ext uri="{FF2B5EF4-FFF2-40B4-BE49-F238E27FC236}">
                <a16:creationId xmlns:a16="http://schemas.microsoft.com/office/drawing/2014/main" id="{D578B3A5-FF3B-AC9B-A9B8-0BA23E6B3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6454775"/>
            <a:ext cx="8080375" cy="5386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/>
              <a:t>“Four Economic Concepts, Four Perspectives: Strategic Frame for Collaboration” by </a:t>
            </a:r>
            <a:r>
              <a:rPr lang="en-US" altLang="en-US" sz="900" dirty="0">
                <a:hlinkClick r:id="rId4"/>
              </a:rPr>
              <a:t>OCLC Research</a:t>
            </a:r>
            <a:r>
              <a:rPr lang="en-US" altLang="en-US" sz="900" i="1" dirty="0"/>
              <a:t>, </a:t>
            </a:r>
            <a:r>
              <a:rPr lang="en-US" altLang="en-US" sz="900" dirty="0"/>
              <a:t>from </a:t>
            </a:r>
            <a:r>
              <a:rPr lang="en-US" altLang="en-US" sz="900" i="1" dirty="0"/>
              <a:t>Library Collaboration as a Strategic Choice: Evaluating Options for Acquiring Capacity </a:t>
            </a:r>
            <a:r>
              <a:rPr lang="en-US" altLang="en-US" sz="900" dirty="0">
                <a:hlinkClick r:id="rId5"/>
              </a:rPr>
              <a:t>(</a:t>
            </a:r>
            <a:r>
              <a:rPr lang="en-US" altLang="en-US" sz="900" dirty="0">
                <a:hlinkClick r:id="rId6"/>
              </a:rPr>
              <a:t>https://doi.org/10.25333/mt16-0c57</a:t>
            </a:r>
            <a:r>
              <a:rPr lang="en-US" altLang="en-US" sz="900" dirty="0">
                <a:hlinkClick r:id="rId5"/>
              </a:rPr>
              <a:t>)</a:t>
            </a:r>
            <a:r>
              <a:rPr lang="en-US" altLang="en-US" sz="900" dirty="0"/>
              <a:t>,</a:t>
            </a:r>
            <a:r>
              <a:rPr lang="en-US" altLang="en-US" sz="900" i="1" dirty="0"/>
              <a:t> </a:t>
            </a:r>
            <a:r>
              <a:rPr lang="en-US" altLang="en-US" sz="900" dirty="0">
                <a:hlinkClick r:id="rId7"/>
              </a:rPr>
              <a:t>CC BY 4.0</a:t>
            </a:r>
            <a:br>
              <a:rPr lang="en-US" altLang="en-US" sz="1100" dirty="0"/>
            </a:br>
            <a:endParaRPr lang="en-US" alt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908784-A2AB-6A3F-37B9-F367D56443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6250" y="685800"/>
            <a:ext cx="81915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4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2537</TotalTime>
  <Words>86</Words>
  <Application>Microsoft Macintosh PowerPoint</Application>
  <PresentationFormat>Letter Paper (8.5x11 in)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Collaboration as a Strategic Choice</dc:title>
  <dc:subject/>
  <dc:creator>OCLC Research</dc:creator>
  <cp:keywords/>
  <dc:description/>
  <cp:lastModifiedBy>Shipengrover,JD</cp:lastModifiedBy>
  <cp:revision>67</cp:revision>
  <dcterms:created xsi:type="dcterms:W3CDTF">2017-09-26T12:55:39Z</dcterms:created>
  <dcterms:modified xsi:type="dcterms:W3CDTF">2022-08-08T15:02:50Z</dcterms:modified>
  <cp:category/>
</cp:coreProperties>
</file>