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2"/>
  </p:notesMasterIdLst>
  <p:sldIdLst>
    <p:sldId id="256" r:id="rId2"/>
    <p:sldId id="275" r:id="rId3"/>
    <p:sldId id="302" r:id="rId4"/>
    <p:sldId id="259" r:id="rId5"/>
    <p:sldId id="268" r:id="rId6"/>
    <p:sldId id="273" r:id="rId7"/>
    <p:sldId id="301" r:id="rId8"/>
    <p:sldId id="289" r:id="rId9"/>
    <p:sldId id="290" r:id="rId10"/>
    <p:sldId id="281" r:id="rId11"/>
    <p:sldId id="291" r:id="rId12"/>
    <p:sldId id="292" r:id="rId13"/>
    <p:sldId id="293" r:id="rId14"/>
    <p:sldId id="279" r:id="rId15"/>
    <p:sldId id="294" r:id="rId16"/>
    <p:sldId id="295" r:id="rId17"/>
    <p:sldId id="296" r:id="rId18"/>
    <p:sldId id="297" r:id="rId19"/>
    <p:sldId id="300" r:id="rId20"/>
    <p:sldId id="267"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525" autoAdjust="0"/>
  </p:normalViewPr>
  <p:slideViewPr>
    <p:cSldViewPr snapToGrid="0" snapToObjects="1">
      <p:cViewPr varScale="1">
        <p:scale>
          <a:sx n="90" d="100"/>
          <a:sy n="90" d="100"/>
        </p:scale>
        <p:origin x="1608"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0DE67B-2F2B-DE4C-94BC-2D3DBB6A561D}" type="datetimeFigureOut">
              <a:rPr lang="en-US" smtClean="0"/>
              <a:t>2/3/2017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2566AF-95C9-9D41-B57C-FA6C95FEE6CE}" type="slidenum">
              <a:rPr lang="en-US" smtClean="0"/>
              <a:t>‹#›</a:t>
            </a:fld>
            <a:endParaRPr lang="en-US"/>
          </a:p>
        </p:txBody>
      </p:sp>
    </p:spTree>
    <p:extLst>
      <p:ext uri="{BB962C8B-B14F-4D97-AF65-F5344CB8AC3E}">
        <p14:creationId xmlns:p14="http://schemas.microsoft.com/office/powerpoint/2010/main" val="256209520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2566AF-95C9-9D41-B57C-FA6C95FEE6CE}" type="slidenum">
              <a:rPr lang="en-US" smtClean="0"/>
              <a:t>2</a:t>
            </a:fld>
            <a:endParaRPr lang="en-US"/>
          </a:p>
        </p:txBody>
      </p:sp>
    </p:spTree>
    <p:extLst>
      <p:ext uri="{BB962C8B-B14F-4D97-AF65-F5344CB8AC3E}">
        <p14:creationId xmlns:p14="http://schemas.microsoft.com/office/powerpoint/2010/main" val="870416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262566AF-95C9-9D41-B57C-FA6C95FEE6CE}" type="slidenum">
              <a:rPr lang="en-US" smtClean="0"/>
              <a:t>4</a:t>
            </a:fld>
            <a:endParaRPr lang="en-US"/>
          </a:p>
        </p:txBody>
      </p:sp>
    </p:spTree>
    <p:extLst>
      <p:ext uri="{BB962C8B-B14F-4D97-AF65-F5344CB8AC3E}">
        <p14:creationId xmlns:p14="http://schemas.microsoft.com/office/powerpoint/2010/main" val="2341373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2566AF-95C9-9D41-B57C-FA6C95FEE6CE}" type="slidenum">
              <a:rPr lang="en-US" smtClean="0"/>
              <a:t>5</a:t>
            </a:fld>
            <a:endParaRPr lang="en-US"/>
          </a:p>
        </p:txBody>
      </p:sp>
    </p:spTree>
    <p:extLst>
      <p:ext uri="{BB962C8B-B14F-4D97-AF65-F5344CB8AC3E}">
        <p14:creationId xmlns:p14="http://schemas.microsoft.com/office/powerpoint/2010/main" val="1422013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2566AF-95C9-9D41-B57C-FA6C95FEE6CE}" type="slidenum">
              <a:rPr lang="en-US" smtClean="0"/>
              <a:t>6</a:t>
            </a:fld>
            <a:endParaRPr lang="en-US"/>
          </a:p>
        </p:txBody>
      </p:sp>
    </p:spTree>
    <p:extLst>
      <p:ext uri="{BB962C8B-B14F-4D97-AF65-F5344CB8AC3E}">
        <p14:creationId xmlns:p14="http://schemas.microsoft.com/office/powerpoint/2010/main" val="2635118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2566AF-95C9-9D41-B57C-FA6C95FEE6CE}" type="slidenum">
              <a:rPr lang="en-US" smtClean="0"/>
              <a:t>7</a:t>
            </a:fld>
            <a:endParaRPr lang="en-US"/>
          </a:p>
        </p:txBody>
      </p:sp>
    </p:spTree>
    <p:extLst>
      <p:ext uri="{BB962C8B-B14F-4D97-AF65-F5344CB8AC3E}">
        <p14:creationId xmlns:p14="http://schemas.microsoft.com/office/powerpoint/2010/main" val="38941727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p:nvSpPr>
        <p:spPr>
          <a:xfrm>
            <a:off x="0" y="834571"/>
            <a:ext cx="9144000" cy="442685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2130425"/>
            <a:ext cx="7772400" cy="1470025"/>
          </a:xfrm>
        </p:spPr>
        <p:txBody>
          <a:bodyPr/>
          <a:lstStyle>
            <a:lvl1pPr>
              <a:defRPr b="1" i="0">
                <a:solidFill>
                  <a:schemeClr val="tx2">
                    <a:lumMod val="50000"/>
                  </a:schemeClr>
                </a:solidFill>
                <a:latin typeface="Century Gothic"/>
                <a:cs typeface="Century Gothic"/>
              </a:defRPr>
            </a:lvl1pPr>
          </a:lstStyle>
          <a:p>
            <a:r>
              <a:rPr lang="en-CA" dirty="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dirty="0"/>
          </a:p>
        </p:txBody>
      </p:sp>
      <p:sp>
        <p:nvSpPr>
          <p:cNvPr id="4" name="Date Placeholder 3"/>
          <p:cNvSpPr>
            <a:spLocks noGrp="1"/>
          </p:cNvSpPr>
          <p:nvPr>
            <p:ph type="dt" sz="half" idx="10"/>
          </p:nvPr>
        </p:nvSpPr>
        <p:spPr/>
        <p:txBody>
          <a:bodyPr/>
          <a:lstStyle/>
          <a:p>
            <a:fld id="{530E6344-5618-FB41-B851-D647F8AC63D7}" type="datetimeFigureOut">
              <a:rPr lang="en-US" smtClean="0"/>
              <a:t>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0F3C96-54B9-994D-97BB-C2A7F603D95F}" type="slidenum">
              <a:rPr lang="en-US" smtClean="0"/>
              <a:t>‹#›</a:t>
            </a:fld>
            <a:endParaRPr lang="en-US"/>
          </a:p>
        </p:txBody>
      </p:sp>
      <p:cxnSp>
        <p:nvCxnSpPr>
          <p:cNvPr id="11" name="Straight Connector 10"/>
          <p:cNvCxnSpPr/>
          <p:nvPr/>
        </p:nvCxnSpPr>
        <p:spPr>
          <a:xfrm>
            <a:off x="0" y="834571"/>
            <a:ext cx="9144000" cy="0"/>
          </a:xfrm>
          <a:prstGeom prst="line">
            <a:avLst/>
          </a:prstGeom>
          <a:ln w="127000">
            <a:solidFill>
              <a:srgbClr val="E8DC97"/>
            </a:solidFill>
          </a:ln>
        </p:spPr>
        <p:style>
          <a:lnRef idx="3">
            <a:schemeClr val="accent3"/>
          </a:lnRef>
          <a:fillRef idx="0">
            <a:schemeClr val="accent3"/>
          </a:fillRef>
          <a:effectRef idx="2">
            <a:schemeClr val="accent3"/>
          </a:effectRef>
          <a:fontRef idx="minor">
            <a:schemeClr val="tx1"/>
          </a:fontRef>
        </p:style>
      </p:cxnSp>
      <p:pic>
        <p:nvPicPr>
          <p:cNvPr id="7" name="Picture 6" descr="UBC_iSCHOOL_LOGO.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590800" y="5701336"/>
            <a:ext cx="3898620" cy="102013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530E6344-5618-FB41-B851-D647F8AC63D7}" type="datetimeFigureOut">
              <a:rPr lang="en-US" smtClean="0"/>
              <a:t>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0F3C96-54B9-994D-97BB-C2A7F603D95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530E6344-5618-FB41-B851-D647F8AC63D7}" type="datetimeFigureOut">
              <a:rPr lang="en-US" smtClean="0"/>
              <a:t>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0F3C96-54B9-994D-97BB-C2A7F603D95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8" name="Straight Connector 7"/>
          <p:cNvCxnSpPr/>
          <p:nvPr/>
        </p:nvCxnSpPr>
        <p:spPr>
          <a:xfrm>
            <a:off x="0" y="1439321"/>
            <a:ext cx="9144000" cy="0"/>
          </a:xfrm>
          <a:prstGeom prst="line">
            <a:avLst/>
          </a:prstGeom>
          <a:ln w="127000">
            <a:solidFill>
              <a:srgbClr val="E8DC97"/>
            </a:solidFill>
          </a:ln>
        </p:spPr>
        <p:style>
          <a:lnRef idx="3">
            <a:schemeClr val="accent3"/>
          </a:lnRef>
          <a:fillRef idx="0">
            <a:schemeClr val="accent3"/>
          </a:fillRef>
          <a:effectRef idx="2">
            <a:schemeClr val="accent3"/>
          </a:effectRef>
          <a:fontRef idx="minor">
            <a:schemeClr val="tx1"/>
          </a:fontRef>
        </p:style>
      </p:cxnSp>
      <p:sp>
        <p:nvSpPr>
          <p:cNvPr id="9" name="Rectangle 8"/>
          <p:cNvSpPr/>
          <p:nvPr/>
        </p:nvSpPr>
        <p:spPr>
          <a:xfrm>
            <a:off x="0" y="1"/>
            <a:ext cx="9144000" cy="141763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b="1" i="0">
                <a:solidFill>
                  <a:srgbClr val="10253F"/>
                </a:solidFill>
                <a:latin typeface="Century Gothic"/>
                <a:cs typeface="Century Gothic"/>
              </a:defRPr>
            </a:lvl1pPr>
          </a:lstStyle>
          <a:p>
            <a:r>
              <a:rPr lang="en-CA" dirty="0"/>
              <a:t>Click to edit Master title style</a:t>
            </a:r>
            <a:endParaRPr lang="en-US" dirty="0"/>
          </a:p>
        </p:txBody>
      </p:sp>
      <p:sp>
        <p:nvSpPr>
          <p:cNvPr id="3" name="Content Placeholder 2"/>
          <p:cNvSpPr>
            <a:spLocks noGrp="1"/>
          </p:cNvSpPr>
          <p:nvPr>
            <p:ph idx="1"/>
          </p:nvPr>
        </p:nvSpPr>
        <p:spPr/>
        <p:txBody>
          <a:bodyPr/>
          <a:lstStyle>
            <a:lvl1pPr>
              <a:defRPr>
                <a:solidFill>
                  <a:schemeClr val="tx2">
                    <a:lumMod val="75000"/>
                  </a:schemeClr>
                </a:solidFill>
                <a:latin typeface="Century Gothic"/>
                <a:cs typeface="Century Gothic"/>
              </a:defRPr>
            </a:lvl1pPr>
            <a:lvl2pPr>
              <a:defRPr>
                <a:solidFill>
                  <a:schemeClr val="tx2">
                    <a:lumMod val="75000"/>
                  </a:schemeClr>
                </a:solidFill>
                <a:latin typeface="Century Gothic"/>
                <a:cs typeface="Century Gothic"/>
              </a:defRPr>
            </a:lvl2pPr>
            <a:lvl3pPr>
              <a:defRPr>
                <a:solidFill>
                  <a:schemeClr val="tx2">
                    <a:lumMod val="75000"/>
                  </a:schemeClr>
                </a:solidFill>
                <a:latin typeface="Century Gothic"/>
                <a:cs typeface="Century Gothic"/>
              </a:defRPr>
            </a:lvl3pPr>
            <a:lvl4pPr>
              <a:defRPr>
                <a:solidFill>
                  <a:schemeClr val="tx2">
                    <a:lumMod val="75000"/>
                  </a:schemeClr>
                </a:solidFill>
                <a:latin typeface="Century Gothic"/>
                <a:cs typeface="Century Gothic"/>
              </a:defRPr>
            </a:lvl4pPr>
            <a:lvl5pPr>
              <a:defRPr>
                <a:solidFill>
                  <a:schemeClr val="tx2">
                    <a:lumMod val="75000"/>
                  </a:schemeClr>
                </a:solidFill>
                <a:latin typeface="Century Gothic"/>
                <a:cs typeface="Century Gothic"/>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4" name="Date Placeholder 3"/>
          <p:cNvSpPr>
            <a:spLocks noGrp="1"/>
          </p:cNvSpPr>
          <p:nvPr>
            <p:ph type="dt" sz="half" idx="10"/>
          </p:nvPr>
        </p:nvSpPr>
        <p:spPr/>
        <p:txBody>
          <a:bodyPr/>
          <a:lstStyle/>
          <a:p>
            <a:fld id="{530E6344-5618-FB41-B851-D647F8AC63D7}" type="datetimeFigureOut">
              <a:rPr lang="en-US" smtClean="0"/>
              <a:t>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0F3C96-54B9-994D-97BB-C2A7F603D95F}" type="slidenum">
              <a:rPr lang="en-US" smtClean="0"/>
              <a:t>‹#›</a:t>
            </a:fld>
            <a:endParaRPr lang="en-US"/>
          </a:p>
        </p:txBody>
      </p:sp>
      <p:pic>
        <p:nvPicPr>
          <p:cNvPr id="10" name="Picture 9" descr="UBC_iSCHOOL_LOG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126163"/>
            <a:ext cx="2390391" cy="62548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530E6344-5618-FB41-B851-D647F8AC63D7}" type="datetimeFigureOut">
              <a:rPr lang="en-US" smtClean="0"/>
              <a:t>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0F3C96-54B9-994D-97BB-C2A7F603D95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9" name="Straight Connector 8"/>
          <p:cNvCxnSpPr/>
          <p:nvPr userDrawn="1"/>
        </p:nvCxnSpPr>
        <p:spPr>
          <a:xfrm>
            <a:off x="0" y="1439321"/>
            <a:ext cx="9144000" cy="0"/>
          </a:xfrm>
          <a:prstGeom prst="line">
            <a:avLst/>
          </a:prstGeom>
          <a:ln w="127000">
            <a:solidFill>
              <a:srgbClr val="E8DC97"/>
            </a:solidFill>
          </a:ln>
        </p:spPr>
        <p:style>
          <a:lnRef idx="3">
            <a:schemeClr val="accent3"/>
          </a:lnRef>
          <a:fillRef idx="0">
            <a:schemeClr val="accent3"/>
          </a:fillRef>
          <a:effectRef idx="2">
            <a:schemeClr val="accent3"/>
          </a:effectRef>
          <a:fontRef idx="minor">
            <a:schemeClr val="tx1"/>
          </a:fontRef>
        </p:style>
      </p:cxnSp>
      <p:sp>
        <p:nvSpPr>
          <p:cNvPr id="8" name="Rectangle 7"/>
          <p:cNvSpPr/>
          <p:nvPr userDrawn="1"/>
        </p:nvSpPr>
        <p:spPr>
          <a:xfrm>
            <a:off x="0" y="1"/>
            <a:ext cx="9144000" cy="141763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b="1" i="0">
                <a:latin typeface="Century Gothic"/>
                <a:cs typeface="Century Gothic"/>
              </a:defRPr>
            </a:lvl1pPr>
          </a:lstStyle>
          <a:p>
            <a:r>
              <a:rPr lang="en-CA" dirty="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solidFill>
                  <a:srgbClr val="254061"/>
                </a:solidFill>
                <a:latin typeface="Century Gothic"/>
                <a:cs typeface="Century Gothic"/>
              </a:defRPr>
            </a:lvl1pPr>
            <a:lvl2pPr>
              <a:defRPr sz="2400">
                <a:solidFill>
                  <a:srgbClr val="254061"/>
                </a:solidFill>
                <a:latin typeface="Century Gothic"/>
                <a:cs typeface="Century Gothic"/>
              </a:defRPr>
            </a:lvl2pPr>
            <a:lvl3pPr>
              <a:defRPr sz="2000">
                <a:solidFill>
                  <a:srgbClr val="254061"/>
                </a:solidFill>
                <a:latin typeface="Century Gothic"/>
                <a:cs typeface="Century Gothic"/>
              </a:defRPr>
            </a:lvl3pPr>
            <a:lvl4pPr>
              <a:defRPr sz="1800">
                <a:solidFill>
                  <a:srgbClr val="254061"/>
                </a:solidFill>
                <a:latin typeface="Century Gothic"/>
                <a:cs typeface="Century Gothic"/>
              </a:defRPr>
            </a:lvl4pPr>
            <a:lvl5pPr>
              <a:defRPr sz="1800">
                <a:solidFill>
                  <a:srgbClr val="254061"/>
                </a:solidFill>
                <a:latin typeface="Century Gothic"/>
                <a:cs typeface="Century Gothic"/>
              </a:defRPr>
            </a:lvl5pPr>
            <a:lvl6pPr>
              <a:defRPr sz="1800"/>
            </a:lvl6pPr>
            <a:lvl7pPr>
              <a:defRPr sz="1800"/>
            </a:lvl7pPr>
            <a:lvl8pPr>
              <a:defRPr sz="1800"/>
            </a:lvl8pPr>
            <a:lvl9pPr>
              <a:defRPr sz="18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solidFill>
                  <a:srgbClr val="254061"/>
                </a:solidFill>
                <a:latin typeface="Century Gothic"/>
                <a:cs typeface="Century Gothic"/>
              </a:defRPr>
            </a:lvl1pPr>
            <a:lvl2pPr>
              <a:defRPr sz="2400">
                <a:solidFill>
                  <a:srgbClr val="254061"/>
                </a:solidFill>
                <a:latin typeface="Century Gothic"/>
                <a:cs typeface="Century Gothic"/>
              </a:defRPr>
            </a:lvl2pPr>
            <a:lvl3pPr>
              <a:defRPr sz="2000">
                <a:solidFill>
                  <a:srgbClr val="254061"/>
                </a:solidFill>
                <a:latin typeface="Century Gothic"/>
                <a:cs typeface="Century Gothic"/>
              </a:defRPr>
            </a:lvl3pPr>
            <a:lvl4pPr>
              <a:defRPr sz="1800">
                <a:solidFill>
                  <a:srgbClr val="254061"/>
                </a:solidFill>
                <a:latin typeface="Century Gothic"/>
                <a:cs typeface="Century Gothic"/>
              </a:defRPr>
            </a:lvl4pPr>
            <a:lvl5pPr>
              <a:defRPr sz="1800">
                <a:solidFill>
                  <a:srgbClr val="254061"/>
                </a:solidFill>
                <a:latin typeface="Century Gothic"/>
                <a:cs typeface="Century Gothic"/>
              </a:defRPr>
            </a:lvl5pPr>
            <a:lvl6pPr>
              <a:defRPr sz="1800"/>
            </a:lvl6pPr>
            <a:lvl7pPr>
              <a:defRPr sz="1800"/>
            </a:lvl7pPr>
            <a:lvl8pPr>
              <a:defRPr sz="1800"/>
            </a:lvl8pPr>
            <a:lvl9pPr>
              <a:defRPr sz="18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5" name="Date Placeholder 4"/>
          <p:cNvSpPr>
            <a:spLocks noGrp="1"/>
          </p:cNvSpPr>
          <p:nvPr>
            <p:ph type="dt" sz="half" idx="10"/>
          </p:nvPr>
        </p:nvSpPr>
        <p:spPr/>
        <p:txBody>
          <a:bodyPr/>
          <a:lstStyle/>
          <a:p>
            <a:fld id="{530E6344-5618-FB41-B851-D647F8AC63D7}" type="datetimeFigureOut">
              <a:rPr lang="en-US" smtClean="0"/>
              <a:t>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0F3C96-54B9-994D-97BB-C2A7F603D95F}" type="slidenum">
              <a:rPr lang="en-US" smtClean="0"/>
              <a:t>‹#›</a:t>
            </a:fld>
            <a:endParaRPr lang="en-US"/>
          </a:p>
        </p:txBody>
      </p:sp>
      <p:pic>
        <p:nvPicPr>
          <p:cNvPr id="10" name="Picture 9" descr="UBC_iSCHOOL_LOG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126163"/>
            <a:ext cx="2390391" cy="625486"/>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p>
            <a:fld id="{530E6344-5618-FB41-B851-D647F8AC63D7}" type="datetimeFigureOut">
              <a:rPr lang="en-US" smtClean="0"/>
              <a:t>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0F3C96-54B9-994D-97BB-C2A7F603D95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530E6344-5618-FB41-B851-D647F8AC63D7}" type="datetimeFigureOut">
              <a:rPr lang="en-US" smtClean="0"/>
              <a:t>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0F3C96-54B9-994D-97BB-C2A7F603D95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E6344-5618-FB41-B851-D647F8AC63D7}" type="datetimeFigureOut">
              <a:rPr lang="en-US" smtClean="0"/>
              <a:t>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0F3C96-54B9-994D-97BB-C2A7F603D95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530E6344-5618-FB41-B851-D647F8AC63D7}" type="datetimeFigureOut">
              <a:rPr lang="en-US" smtClean="0"/>
              <a:t>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0F3C96-54B9-994D-97BB-C2A7F603D95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530E6344-5618-FB41-B851-D647F8AC63D7}" type="datetimeFigureOut">
              <a:rPr lang="en-US" smtClean="0"/>
              <a:t>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0F3C96-54B9-994D-97BB-C2A7F603D95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E6344-5618-FB41-B851-D647F8AC63D7}" type="datetimeFigureOut">
              <a:rPr lang="en-US" smtClean="0"/>
              <a:t>2/3/2017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0F3C96-54B9-994D-97BB-C2A7F603D95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latin typeface="Century Gothic"/>
                <a:cs typeface="Century Gothic"/>
              </a:rPr>
              <a:t>Easy as Pi!</a:t>
            </a:r>
            <a:br>
              <a:rPr lang="en-US" b="1" dirty="0">
                <a:latin typeface="Century Gothic"/>
                <a:cs typeface="Century Gothic"/>
              </a:rPr>
            </a:br>
            <a:r>
              <a:rPr lang="en-US" sz="3100" dirty="0"/>
              <a:t>Developing</a:t>
            </a:r>
            <a:r>
              <a:rPr lang="en-US" sz="3100" b="1" dirty="0"/>
              <a:t> </a:t>
            </a:r>
            <a:r>
              <a:rPr lang="en-US" sz="3100" dirty="0"/>
              <a:t>Computational Thinking </a:t>
            </a:r>
            <a:br>
              <a:rPr lang="en-US" sz="3100" dirty="0"/>
            </a:br>
            <a:r>
              <a:rPr lang="en-US" sz="3100" dirty="0"/>
              <a:t>Through the Public Library</a:t>
            </a:r>
            <a:endParaRPr lang="en-US" sz="3100" b="1" dirty="0"/>
          </a:p>
        </p:txBody>
      </p:sp>
      <p:sp>
        <p:nvSpPr>
          <p:cNvPr id="3" name="Subtitle 2"/>
          <p:cNvSpPr>
            <a:spLocks noGrp="1"/>
          </p:cNvSpPr>
          <p:nvPr>
            <p:ph type="subTitle" idx="1"/>
          </p:nvPr>
        </p:nvSpPr>
        <p:spPr/>
        <p:txBody>
          <a:bodyPr/>
          <a:lstStyle/>
          <a:p>
            <a:endParaRPr lang="en-US" dirty="0"/>
          </a:p>
          <a:p>
            <a:r>
              <a:rPr lang="en-US" dirty="0"/>
              <a:t>Eric M. Meyers</a:t>
            </a:r>
          </a:p>
          <a:p>
            <a:endParaRPr lang="en-US" dirty="0"/>
          </a:p>
        </p:txBody>
      </p:sp>
    </p:spTree>
    <p:extLst>
      <p:ext uri="{BB962C8B-B14F-4D97-AF65-F5344CB8AC3E}">
        <p14:creationId xmlns:p14="http://schemas.microsoft.com/office/powerpoint/2010/main" val="2994280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SC_0894.JPG"/>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a:xfrm>
            <a:off x="-669925" y="0"/>
            <a:ext cx="12672024" cy="6969125"/>
          </a:xfrm>
        </p:spPr>
      </p:pic>
    </p:spTree>
    <p:extLst>
      <p:ext uri="{BB962C8B-B14F-4D97-AF65-F5344CB8AC3E}">
        <p14:creationId xmlns:p14="http://schemas.microsoft.com/office/powerpoint/2010/main" val="1893055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6-04-09 at 7.22.42 AM.png"/>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a:xfrm>
            <a:off x="-3296110" y="0"/>
            <a:ext cx="12909464" cy="7099708"/>
          </a:xfrm>
        </p:spPr>
      </p:pic>
    </p:spTree>
    <p:extLst>
      <p:ext uri="{BB962C8B-B14F-4D97-AF65-F5344CB8AC3E}">
        <p14:creationId xmlns:p14="http://schemas.microsoft.com/office/powerpoint/2010/main" val="1221995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6-04-09 at 7.23.16 AM.png"/>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a:xfrm>
            <a:off x="-1260528" y="0"/>
            <a:ext cx="12856986" cy="7070847"/>
          </a:xfrm>
        </p:spPr>
      </p:pic>
    </p:spTree>
    <p:extLst>
      <p:ext uri="{BB962C8B-B14F-4D97-AF65-F5344CB8AC3E}">
        <p14:creationId xmlns:p14="http://schemas.microsoft.com/office/powerpoint/2010/main" val="3897560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6-04-09 at 7.19.09 AM.png"/>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a:xfrm>
            <a:off x="-1674351" y="-131716"/>
            <a:ext cx="12875213" cy="7080872"/>
          </a:xfrm>
        </p:spPr>
      </p:pic>
    </p:spTree>
    <p:extLst>
      <p:ext uri="{BB962C8B-B14F-4D97-AF65-F5344CB8AC3E}">
        <p14:creationId xmlns:p14="http://schemas.microsoft.com/office/powerpoint/2010/main" val="2401259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Library 1</a:t>
            </a:r>
          </a:p>
        </p:txBody>
      </p:sp>
      <p:sp>
        <p:nvSpPr>
          <p:cNvPr id="3" name="Content Placeholder 2"/>
          <p:cNvSpPr>
            <a:spLocks noGrp="1"/>
          </p:cNvSpPr>
          <p:nvPr>
            <p:ph idx="1"/>
          </p:nvPr>
        </p:nvSpPr>
        <p:spPr/>
        <p:txBody>
          <a:bodyPr>
            <a:normAutofit lnSpcReduction="10000"/>
          </a:bodyPr>
          <a:lstStyle/>
          <a:p>
            <a:r>
              <a:rPr lang="en-US" dirty="0"/>
              <a:t>Strong support from library admin</a:t>
            </a:r>
          </a:p>
          <a:p>
            <a:r>
              <a:rPr lang="en-US" dirty="0"/>
              <a:t>In-house technical support, interest</a:t>
            </a:r>
          </a:p>
          <a:p>
            <a:r>
              <a:rPr lang="en-US" dirty="0"/>
              <a:t>Motivated staff</a:t>
            </a:r>
          </a:p>
          <a:p>
            <a:endParaRPr lang="en-US" dirty="0"/>
          </a:p>
          <a:p>
            <a:r>
              <a:rPr lang="en-US" dirty="0"/>
              <a:t>Outcomes</a:t>
            </a:r>
          </a:p>
          <a:p>
            <a:pPr lvl="1"/>
            <a:r>
              <a:rPr lang="en-US" dirty="0"/>
              <a:t>Program replication and extension</a:t>
            </a:r>
          </a:p>
          <a:p>
            <a:pPr lvl="1"/>
            <a:r>
              <a:rPr lang="en-US" dirty="0"/>
              <a:t>Development of new implementation models</a:t>
            </a:r>
          </a:p>
          <a:p>
            <a:pPr lvl="1"/>
            <a:r>
              <a:rPr lang="en-US" dirty="0"/>
              <a:t>Expanding to other technologies</a:t>
            </a:r>
          </a:p>
        </p:txBody>
      </p:sp>
    </p:spTree>
    <p:extLst>
      <p:ext uri="{BB962C8B-B14F-4D97-AF65-F5344CB8AC3E}">
        <p14:creationId xmlns:p14="http://schemas.microsoft.com/office/powerpoint/2010/main" val="1473388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Library 2</a:t>
            </a:r>
          </a:p>
        </p:txBody>
      </p:sp>
      <p:sp>
        <p:nvSpPr>
          <p:cNvPr id="3" name="Content Placeholder 2"/>
          <p:cNvSpPr>
            <a:spLocks noGrp="1"/>
          </p:cNvSpPr>
          <p:nvPr>
            <p:ph idx="1"/>
          </p:nvPr>
        </p:nvSpPr>
        <p:spPr/>
        <p:txBody>
          <a:bodyPr>
            <a:normAutofit lnSpcReduction="10000"/>
          </a:bodyPr>
          <a:lstStyle/>
          <a:p>
            <a:r>
              <a:rPr lang="en-US" dirty="0"/>
              <a:t>Strong staff support, but lacked confidence</a:t>
            </a:r>
          </a:p>
          <a:p>
            <a:r>
              <a:rPr lang="en-US" dirty="0"/>
              <a:t>Logistical challenges</a:t>
            </a:r>
          </a:p>
          <a:p>
            <a:r>
              <a:rPr lang="en-US" dirty="0"/>
              <a:t>Limited commitment to extending program</a:t>
            </a:r>
          </a:p>
          <a:p>
            <a:endParaRPr lang="en-US" dirty="0"/>
          </a:p>
          <a:p>
            <a:r>
              <a:rPr lang="en-US" dirty="0"/>
              <a:t>Outcomes</a:t>
            </a:r>
          </a:p>
          <a:p>
            <a:pPr lvl="1"/>
            <a:r>
              <a:rPr lang="en-US" dirty="0"/>
              <a:t>Program not replicated</a:t>
            </a:r>
          </a:p>
          <a:p>
            <a:pPr lvl="1"/>
            <a:r>
              <a:rPr lang="en-US" dirty="0"/>
              <a:t>Considering alternate approach</a:t>
            </a:r>
          </a:p>
        </p:txBody>
      </p:sp>
    </p:spTree>
    <p:extLst>
      <p:ext uri="{BB962C8B-B14F-4D97-AF65-F5344CB8AC3E}">
        <p14:creationId xmlns:p14="http://schemas.microsoft.com/office/powerpoint/2010/main" val="3124627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Phase</a:t>
            </a:r>
          </a:p>
        </p:txBody>
      </p:sp>
      <p:sp>
        <p:nvSpPr>
          <p:cNvPr id="3" name="Content Placeholder 2"/>
          <p:cNvSpPr>
            <a:spLocks noGrp="1"/>
          </p:cNvSpPr>
          <p:nvPr>
            <p:ph idx="1"/>
          </p:nvPr>
        </p:nvSpPr>
        <p:spPr/>
        <p:txBody>
          <a:bodyPr/>
          <a:lstStyle/>
          <a:p>
            <a:r>
              <a:rPr lang="en-US" dirty="0"/>
              <a:t>Broader implementation through day-long workshops, distributing hardware and curriculum</a:t>
            </a:r>
          </a:p>
          <a:p>
            <a:r>
              <a:rPr lang="en-US" dirty="0"/>
              <a:t>Integrating the Pi with other design activities</a:t>
            </a:r>
          </a:p>
        </p:txBody>
      </p:sp>
    </p:spTree>
    <p:extLst>
      <p:ext uri="{BB962C8B-B14F-4D97-AF65-F5344CB8AC3E}">
        <p14:creationId xmlns:p14="http://schemas.microsoft.com/office/powerpoint/2010/main" val="3316344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SC_1445.jpg"/>
          <p:cNvPicPr>
            <a:picLocks noGrp="1" noChangeAspect="1"/>
          </p:cNvPicPr>
          <p:nvPr>
            <p:ph idx="1"/>
          </p:nvPr>
        </p:nvPicPr>
        <p:blipFill>
          <a:blip r:embed="rId2" cstate="screen">
            <a:extLst>
              <a:ext uri="{28A0092B-C50C-407E-A947-70E740481C1C}">
                <a14:useLocalDpi xmlns:a14="http://schemas.microsoft.com/office/drawing/2010/main"/>
              </a:ext>
            </a:extLst>
          </a:blip>
          <a:srcRect l="-10610" r="-10610"/>
          <a:stretch>
            <a:fillRect/>
          </a:stretch>
        </p:blipFill>
        <p:spPr>
          <a:xfrm>
            <a:off x="-2939807" y="-750376"/>
            <a:ext cx="14536266" cy="7994387"/>
          </a:xfrm>
        </p:spPr>
      </p:pic>
    </p:spTree>
    <p:extLst>
      <p:ext uri="{BB962C8B-B14F-4D97-AF65-F5344CB8AC3E}">
        <p14:creationId xmlns:p14="http://schemas.microsoft.com/office/powerpoint/2010/main" val="1210041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pic>
        <p:nvPicPr>
          <p:cNvPr id="6" name="Picture 5" descr="IMG_2213.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1524000" y="-1864515"/>
            <a:ext cx="12192000" cy="9144000"/>
          </a:xfrm>
          <a:prstGeom prst="rect">
            <a:avLst/>
          </a:prstGeom>
        </p:spPr>
      </p:pic>
    </p:spTree>
    <p:extLst>
      <p:ext uri="{BB962C8B-B14F-4D97-AF65-F5344CB8AC3E}">
        <p14:creationId xmlns:p14="http://schemas.microsoft.com/office/powerpoint/2010/main" val="22883225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a:t>
            </a:r>
          </a:p>
        </p:txBody>
      </p:sp>
      <p:sp>
        <p:nvSpPr>
          <p:cNvPr id="3" name="Content Placeholder 2"/>
          <p:cNvSpPr>
            <a:spLocks noGrp="1"/>
          </p:cNvSpPr>
          <p:nvPr>
            <p:ph idx="1"/>
          </p:nvPr>
        </p:nvSpPr>
        <p:spPr/>
        <p:txBody>
          <a:bodyPr/>
          <a:lstStyle/>
          <a:p>
            <a:r>
              <a:rPr lang="en-US" dirty="0"/>
              <a:t>Engagement &amp; Self-efficacy measures</a:t>
            </a:r>
          </a:p>
          <a:p>
            <a:r>
              <a:rPr lang="en-US" dirty="0" err="1"/>
              <a:t>Artefact</a:t>
            </a:r>
            <a:r>
              <a:rPr lang="en-US" dirty="0"/>
              <a:t> analysis</a:t>
            </a:r>
          </a:p>
          <a:p>
            <a:pPr marL="0" indent="0">
              <a:buNone/>
            </a:pPr>
            <a:endParaRPr lang="en-US" dirty="0"/>
          </a:p>
          <a:p>
            <a:r>
              <a:rPr lang="en-US" dirty="0"/>
              <a:t>Transformational (longitudinal) data</a:t>
            </a:r>
          </a:p>
          <a:p>
            <a:r>
              <a:rPr lang="en-US" dirty="0"/>
              <a:t>Multi-stakeholder interviews/Q-sort</a:t>
            </a:r>
          </a:p>
          <a:p>
            <a:endParaRPr lang="en-US" dirty="0"/>
          </a:p>
        </p:txBody>
      </p:sp>
    </p:spTree>
    <p:extLst>
      <p:ext uri="{BB962C8B-B14F-4D97-AF65-F5344CB8AC3E}">
        <p14:creationId xmlns:p14="http://schemas.microsoft.com/office/powerpoint/2010/main" val="2275114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Raspberry Pi - What Is It?</a:t>
            </a:r>
          </a:p>
        </p:txBody>
      </p:sp>
      <p:pic>
        <p:nvPicPr>
          <p:cNvPr id="5" name="Content Placeholder 4"/>
          <p:cNvPicPr>
            <a:picLocks noGrp="1" noChangeAspect="1"/>
          </p:cNvPicPr>
          <p:nvPr>
            <p:ph idx="1"/>
          </p:nvPr>
        </p:nvPicPr>
        <p:blipFill>
          <a:blip r:embed="rId3" cstate="screen">
            <a:extLst>
              <a:ext uri="{28A0092B-C50C-407E-A947-70E740481C1C}">
                <a14:useLocalDpi xmlns:a14="http://schemas.microsoft.com/office/drawing/2010/main"/>
              </a:ext>
            </a:extLst>
          </a:blip>
          <a:srcRect l="-9663" r="-9663"/>
          <a:stretch>
            <a:fillRect/>
          </a:stretch>
        </p:blipFill>
        <p:spPr/>
      </p:pic>
    </p:spTree>
    <p:extLst>
      <p:ext uri="{BB962C8B-B14F-4D97-AF65-F5344CB8AC3E}">
        <p14:creationId xmlns:p14="http://schemas.microsoft.com/office/powerpoint/2010/main" val="3986213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latin typeface="Century Gothic"/>
                <a:cs typeface="Century Gothic"/>
              </a:rPr>
              <a:t>Questions?</a:t>
            </a:r>
          </a:p>
        </p:txBody>
      </p:sp>
      <p:sp>
        <p:nvSpPr>
          <p:cNvPr id="7" name="Content Placeholder 6"/>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r>
              <a:rPr lang="en-US" dirty="0"/>
              <a:t>Eric M. Meyers</a:t>
            </a:r>
          </a:p>
          <a:p>
            <a:pPr marL="0" indent="0">
              <a:buNone/>
            </a:pPr>
            <a:r>
              <a:rPr lang="en-US" dirty="0"/>
              <a:t>University of British Columbia</a:t>
            </a:r>
          </a:p>
          <a:p>
            <a:pPr marL="0" indent="0">
              <a:buNone/>
            </a:pPr>
            <a:r>
              <a:rPr lang="en-US" dirty="0" err="1"/>
              <a:t>eric.meyers@ubc.ca</a:t>
            </a:r>
            <a:endParaRPr lang="en-US" dirty="0"/>
          </a:p>
        </p:txBody>
      </p:sp>
    </p:spTree>
    <p:extLst>
      <p:ext uri="{BB962C8B-B14F-4D97-AF65-F5344CB8AC3E}">
        <p14:creationId xmlns:p14="http://schemas.microsoft.com/office/powerpoint/2010/main" val="1224786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Barriers to Use in Libraries</a:t>
            </a:r>
          </a:p>
        </p:txBody>
      </p:sp>
      <p:sp>
        <p:nvSpPr>
          <p:cNvPr id="3" name="Content Placeholder 2"/>
          <p:cNvSpPr>
            <a:spLocks noGrp="1"/>
          </p:cNvSpPr>
          <p:nvPr>
            <p:ph idx="1"/>
          </p:nvPr>
        </p:nvSpPr>
        <p:spPr/>
        <p:txBody>
          <a:bodyPr/>
          <a:lstStyle/>
          <a:p>
            <a:r>
              <a:rPr lang="en-US" dirty="0"/>
              <a:t>Cost (program investment)</a:t>
            </a:r>
          </a:p>
          <a:p>
            <a:r>
              <a:rPr lang="en-US" dirty="0"/>
              <a:t>Technical proficiency of staff</a:t>
            </a:r>
          </a:p>
          <a:p>
            <a:r>
              <a:rPr lang="en-US" dirty="0"/>
              <a:t>Staff insecurity</a:t>
            </a:r>
          </a:p>
          <a:p>
            <a:r>
              <a:rPr lang="en-US" dirty="0"/>
              <a:t>No “casual” curriculum</a:t>
            </a:r>
          </a:p>
          <a:p>
            <a:r>
              <a:rPr lang="en-US" dirty="0"/>
              <a:t>Intimidating user community</a:t>
            </a:r>
          </a:p>
        </p:txBody>
      </p:sp>
    </p:spTree>
    <p:extLst>
      <p:ext uri="{BB962C8B-B14F-4D97-AF65-F5344CB8AC3E}">
        <p14:creationId xmlns:p14="http://schemas.microsoft.com/office/powerpoint/2010/main" val="3471522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entury Gothic"/>
                <a:cs typeface="Century Gothic"/>
              </a:rPr>
              <a:t>Research Questions</a:t>
            </a:r>
          </a:p>
        </p:txBody>
      </p:sp>
      <p:sp>
        <p:nvSpPr>
          <p:cNvPr id="3" name="Content Placeholder 2"/>
          <p:cNvSpPr>
            <a:spLocks noGrp="1"/>
          </p:cNvSpPr>
          <p:nvPr>
            <p:ph idx="1"/>
          </p:nvPr>
        </p:nvSpPr>
        <p:spPr/>
        <p:txBody>
          <a:bodyPr/>
          <a:lstStyle/>
          <a:p>
            <a:r>
              <a:rPr lang="en-US" dirty="0"/>
              <a:t>How can libraries support the development of computational thinking?</a:t>
            </a:r>
          </a:p>
          <a:p>
            <a:r>
              <a:rPr lang="en-US" dirty="0"/>
              <a:t>How can we investigate and understand the learning of new skills with and attitudes toward digital tools?</a:t>
            </a:r>
          </a:p>
        </p:txBody>
      </p:sp>
    </p:spTree>
    <p:extLst>
      <p:ext uri="{BB962C8B-B14F-4D97-AF65-F5344CB8AC3E}">
        <p14:creationId xmlns:p14="http://schemas.microsoft.com/office/powerpoint/2010/main" val="668707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Computational Thinking</a:t>
            </a:r>
          </a:p>
        </p:txBody>
      </p:sp>
      <p:sp>
        <p:nvSpPr>
          <p:cNvPr id="3" name="Content Placeholder 2"/>
          <p:cNvSpPr>
            <a:spLocks noGrp="1"/>
          </p:cNvSpPr>
          <p:nvPr>
            <p:ph idx="1"/>
          </p:nvPr>
        </p:nvSpPr>
        <p:spPr/>
        <p:txBody>
          <a:bodyPr/>
          <a:lstStyle/>
          <a:p>
            <a:pPr marL="0" indent="0">
              <a:buNone/>
            </a:pPr>
            <a:r>
              <a:rPr lang="en-US" dirty="0"/>
              <a:t>"the process of </a:t>
            </a:r>
            <a:r>
              <a:rPr lang="en-US" dirty="0" err="1"/>
              <a:t>recognising</a:t>
            </a:r>
            <a:r>
              <a:rPr lang="en-US" dirty="0"/>
              <a:t> aspects of computation in the world that surrounds us, and applying tools and techniques from Computer Science to understand and reason about both natural and artificial systems and processes" (Royal Society, 2012 p. 29)</a:t>
            </a:r>
          </a:p>
        </p:txBody>
      </p:sp>
    </p:spTree>
    <p:extLst>
      <p:ext uri="{BB962C8B-B14F-4D97-AF65-F5344CB8AC3E}">
        <p14:creationId xmlns:p14="http://schemas.microsoft.com/office/powerpoint/2010/main" val="3686735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Pilot, 2014-16</a:t>
            </a:r>
          </a:p>
        </p:txBody>
      </p:sp>
      <p:sp>
        <p:nvSpPr>
          <p:cNvPr id="3" name="Content Placeholder 2"/>
          <p:cNvSpPr>
            <a:spLocks noGrp="1"/>
          </p:cNvSpPr>
          <p:nvPr>
            <p:ph idx="1"/>
          </p:nvPr>
        </p:nvSpPr>
        <p:spPr/>
        <p:txBody>
          <a:bodyPr>
            <a:normAutofit lnSpcReduction="10000"/>
          </a:bodyPr>
          <a:lstStyle/>
          <a:p>
            <a:r>
              <a:rPr lang="en-US" dirty="0"/>
              <a:t>Combining elements of physical manipulation, crafting, coding in an informal digital literacy program</a:t>
            </a:r>
          </a:p>
          <a:p>
            <a:r>
              <a:rPr lang="en-US" dirty="0"/>
              <a:t>Unpacking and simplifying aspects of computing that lack transparency; making computing fun</a:t>
            </a:r>
          </a:p>
          <a:p>
            <a:r>
              <a:rPr lang="en-US" dirty="0"/>
              <a:t>Experimenting with different contextually sensitive implementation programs</a:t>
            </a:r>
          </a:p>
        </p:txBody>
      </p:sp>
    </p:spTree>
    <p:extLst>
      <p:ext uri="{BB962C8B-B14F-4D97-AF65-F5344CB8AC3E}">
        <p14:creationId xmlns:p14="http://schemas.microsoft.com/office/powerpoint/2010/main" val="580957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It Works</a:t>
            </a:r>
          </a:p>
        </p:txBody>
      </p:sp>
      <p:sp>
        <p:nvSpPr>
          <p:cNvPr id="4" name="Content Placeholder 3"/>
          <p:cNvSpPr>
            <a:spLocks noGrp="1"/>
          </p:cNvSpPr>
          <p:nvPr>
            <p:ph sz="half" idx="1"/>
          </p:nvPr>
        </p:nvSpPr>
        <p:spPr/>
        <p:txBody>
          <a:bodyPr/>
          <a:lstStyle/>
          <a:p>
            <a:pPr marL="0" indent="0">
              <a:buNone/>
            </a:pPr>
            <a:r>
              <a:rPr lang="en-US" dirty="0"/>
              <a:t>Everyday objects</a:t>
            </a:r>
          </a:p>
          <a:p>
            <a:endParaRPr lang="en-US" dirty="0"/>
          </a:p>
        </p:txBody>
      </p:sp>
      <p:sp>
        <p:nvSpPr>
          <p:cNvPr id="5" name="Content Placeholder 4"/>
          <p:cNvSpPr>
            <a:spLocks noGrp="1"/>
          </p:cNvSpPr>
          <p:nvPr>
            <p:ph sz="half" idx="2"/>
          </p:nvPr>
        </p:nvSpPr>
        <p:spPr/>
        <p:txBody>
          <a:bodyPr/>
          <a:lstStyle/>
          <a:p>
            <a:pPr marL="0" indent="0">
              <a:buNone/>
            </a:pPr>
            <a:r>
              <a:rPr lang="en-US" dirty="0"/>
              <a:t>Coding and creating</a:t>
            </a:r>
          </a:p>
        </p:txBody>
      </p:sp>
      <p:pic>
        <p:nvPicPr>
          <p:cNvPr id="6" name="image03.png"/>
          <p:cNvPicPr/>
          <p:nvPr/>
        </p:nvPicPr>
        <p:blipFill>
          <a:blip r:embed="rId3"/>
          <a:srcRect/>
          <a:stretch>
            <a:fillRect/>
          </a:stretch>
        </p:blipFill>
        <p:spPr>
          <a:xfrm>
            <a:off x="4611272" y="2976129"/>
            <a:ext cx="4091940" cy="2233295"/>
          </a:xfrm>
          <a:prstGeom prst="rect">
            <a:avLst/>
          </a:prstGeom>
          <a:ln/>
        </p:spPr>
      </p:pic>
      <p:pic>
        <p:nvPicPr>
          <p:cNvPr id="7" name="Picture 6"/>
          <p:cNvPicPr/>
          <p:nvPr/>
        </p:nvPicPr>
        <p:blipFill rotWithShape="1">
          <a:blip r:embed="rId4" cstate="screen">
            <a:extLst>
              <a:ext uri="{28A0092B-C50C-407E-A947-70E740481C1C}">
                <a14:useLocalDpi xmlns:a14="http://schemas.microsoft.com/office/drawing/2010/main"/>
              </a:ext>
            </a:extLst>
          </a:blip>
          <a:srcRect/>
          <a:stretch/>
        </p:blipFill>
        <p:spPr bwMode="auto">
          <a:xfrm>
            <a:off x="663970" y="2750281"/>
            <a:ext cx="3121957" cy="2760575"/>
          </a:xfrm>
          <a:prstGeom prst="rect">
            <a:avLst/>
          </a:prstGeom>
          <a:ln>
            <a:noFill/>
          </a:ln>
          <a:extLst>
            <a:ext uri="{53640926-AAD7-44d8-BBD7-CCE9431645EC}">
              <a14:shadowObscured xmlns="" xmlns:a14="http://schemas.microsoft.com/office/drawing/2010/main"/>
            </a:ext>
          </a:extLst>
        </p:spPr>
      </p:pic>
      <p:sp>
        <p:nvSpPr>
          <p:cNvPr id="8" name="Right Arrow 7"/>
          <p:cNvSpPr/>
          <p:nvPr/>
        </p:nvSpPr>
        <p:spPr>
          <a:xfrm>
            <a:off x="3843663" y="4069345"/>
            <a:ext cx="746801" cy="577212"/>
          </a:xfrm>
          <a:prstGeom prst="right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8391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Implementation Cases</a:t>
            </a:r>
          </a:p>
        </p:txBody>
      </p:sp>
      <p:sp>
        <p:nvSpPr>
          <p:cNvPr id="3" name="Content Placeholder 2"/>
          <p:cNvSpPr>
            <a:spLocks noGrp="1"/>
          </p:cNvSpPr>
          <p:nvPr>
            <p:ph idx="1"/>
          </p:nvPr>
        </p:nvSpPr>
        <p:spPr/>
        <p:txBody>
          <a:bodyPr/>
          <a:lstStyle/>
          <a:p>
            <a:r>
              <a:rPr lang="en-US" dirty="0"/>
              <a:t>2 Libraries in Metro Vancouver with different demographic profiles</a:t>
            </a:r>
          </a:p>
          <a:p>
            <a:pPr lvl="1"/>
            <a:r>
              <a:rPr lang="en-US" dirty="0"/>
              <a:t>Library 1: Stratified community with distinct ethnic enclaves</a:t>
            </a:r>
          </a:p>
          <a:p>
            <a:pPr lvl="1"/>
            <a:r>
              <a:rPr lang="en-US" dirty="0"/>
              <a:t>Library 2: Lower SES; high transitional; nearby </a:t>
            </a:r>
            <a:r>
              <a:rPr lang="en-US"/>
              <a:t>First Nations reserve</a:t>
            </a:r>
            <a:endParaRPr lang="en-US" dirty="0"/>
          </a:p>
          <a:p>
            <a:endParaRPr lang="en-US" dirty="0"/>
          </a:p>
        </p:txBody>
      </p:sp>
    </p:spTree>
    <p:extLst>
      <p:ext uri="{BB962C8B-B14F-4D97-AF65-F5344CB8AC3E}">
        <p14:creationId xmlns:p14="http://schemas.microsoft.com/office/powerpoint/2010/main" val="1585994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Equity &amp; Diversity </a:t>
            </a:r>
          </a:p>
        </p:txBody>
      </p:sp>
      <p:sp>
        <p:nvSpPr>
          <p:cNvPr id="3" name="Content Placeholder 2"/>
          <p:cNvSpPr>
            <a:spLocks noGrp="1"/>
          </p:cNvSpPr>
          <p:nvPr>
            <p:ph idx="1"/>
          </p:nvPr>
        </p:nvSpPr>
        <p:spPr/>
        <p:txBody>
          <a:bodyPr/>
          <a:lstStyle/>
          <a:p>
            <a:r>
              <a:rPr lang="en-US" dirty="0"/>
              <a:t>Targeting communities with high immigrant populations, visible minorities, First Nations</a:t>
            </a:r>
          </a:p>
          <a:p>
            <a:r>
              <a:rPr lang="en-US" dirty="0"/>
              <a:t>Gender balanced or girls only</a:t>
            </a:r>
          </a:p>
          <a:p>
            <a:r>
              <a:rPr lang="en-US" dirty="0"/>
              <a:t>Working through and with institutional professionals to build capacity</a:t>
            </a:r>
          </a:p>
        </p:txBody>
      </p:sp>
    </p:spTree>
    <p:extLst>
      <p:ext uri="{BB962C8B-B14F-4D97-AF65-F5344CB8AC3E}">
        <p14:creationId xmlns:p14="http://schemas.microsoft.com/office/powerpoint/2010/main" val="2494871341"/>
      </p:ext>
    </p:extLst>
  </p:cSld>
  <p:clrMapOvr>
    <a:masterClrMapping/>
  </p:clrMapOvr>
</p:sld>
</file>

<file path=ppt/theme/theme1.xml><?xml version="1.0" encoding="utf-8"?>
<a:theme xmlns:a="http://schemas.openxmlformats.org/drawingml/2006/main" name="SLAI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SLAIS.thmx</Template>
  <TotalTime>1694</TotalTime>
  <Words>332</Words>
  <Application>Microsoft Office PowerPoint</Application>
  <PresentationFormat>On-screen Show (4:3)</PresentationFormat>
  <Paragraphs>68</Paragraphs>
  <Slides>20</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Century Gothic</vt:lpstr>
      <vt:lpstr>SLAIS</vt:lpstr>
      <vt:lpstr>Easy as Pi! Developing Computational Thinking  Through the Public Library</vt:lpstr>
      <vt:lpstr>Raspberry Pi - What Is It?</vt:lpstr>
      <vt:lpstr>Barriers to Use in Libraries</vt:lpstr>
      <vt:lpstr>Research Questions</vt:lpstr>
      <vt:lpstr>Computational Thinking</vt:lpstr>
      <vt:lpstr>Pilot, 2014-16</vt:lpstr>
      <vt:lpstr>How It Works</vt:lpstr>
      <vt:lpstr>Implementation Cases</vt:lpstr>
      <vt:lpstr>Equity &amp; Diversity </vt:lpstr>
      <vt:lpstr>PowerPoint Presentation</vt:lpstr>
      <vt:lpstr>PowerPoint Presentation</vt:lpstr>
      <vt:lpstr>PowerPoint Presentation</vt:lpstr>
      <vt:lpstr>PowerPoint Presentation</vt:lpstr>
      <vt:lpstr>Library 1</vt:lpstr>
      <vt:lpstr>Library 2</vt:lpstr>
      <vt:lpstr>Next Phase</vt:lpstr>
      <vt:lpstr>PowerPoint Presentation</vt:lpstr>
      <vt:lpstr>PowerPoint Presentation</vt:lpstr>
      <vt:lpstr>Assessment</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Easy as Pi! Developing Computational Thinking Through the Public Library</dc:title>
  <dc:creator>Eric M. Meyers</dc:creator>
  <cp:lastModifiedBy>Mason,Janet</cp:lastModifiedBy>
  <cp:revision>58</cp:revision>
  <dcterms:created xsi:type="dcterms:W3CDTF">2012-10-29T22:20:09Z</dcterms:created>
  <dcterms:modified xsi:type="dcterms:W3CDTF">2017-02-03T19:36:28Z</dcterms:modified>
</cp:coreProperties>
</file>