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Gill Sans MT" panose="020B0502020104020203" pitchFamily="34" charset="0"/>
      <p:regular r:id="rId34"/>
      <p:bold r:id="rId35"/>
      <p:italic r:id="rId36"/>
      <p:boldItalic r:id="rId37"/>
    </p:embeddedFont>
    <p:embeddedFont>
      <p:font typeface="Garamond" panose="02020404030301010803" pitchFamily="18" charset="0"/>
      <p:regular r:id="rId38"/>
      <p:bold r:id="rId39"/>
      <p:italic r:id="rId40"/>
    </p:embeddedFont>
    <p:embeddedFont>
      <p:font typeface="Cabin" panose="020B0604020202020204" charset="0"/>
      <p:regular r:id="rId41"/>
      <p:bold r:id="rId42"/>
      <p:italic r:id="rId43"/>
      <p:boldItalic r:id="rId44"/>
    </p:embeddedFont>
    <p:embeddedFont>
      <p:font typeface="Rokkitt" panose="020B060402020202020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DB928B-B84B-4C9F-8B6B-7DA38C08E62E}">
  <a:tblStyle styleId="{80DB928B-B84B-4C9F-8B6B-7DA38C08E62E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98D0B167-9175-4C33-B4D0-DE8A90BF63A9}" styleName="Table_1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4655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293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040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8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06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839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606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“Mood” appears to be the dominant appeal</a:t>
            </a: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 use is also “Mood Dependent”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Five appeals appear to be the most important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include the three in our analysis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terms were hard to apply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92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349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Shape 4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783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When choosing media, mood of the day affects participant’s choice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“I don’t like XXX” than “I like XXX” </a:t>
            </a: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“I don’t like overly sentimental things.” </a:t>
            </a: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“I hate scary things.”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Combinations of two different ends of the moods</a:t>
            </a: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“I like things that have kind of dark sense of humor. (…) I never watched, ever ever ever watched like Sex and the City or Friends. (…) I tend to be drawn to things that are probably a little darker.” 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(freq.) Exciting &gt; Unsettling &gt; Humorous = Sad &gt; Peaceful &gt; Serious …</a:t>
            </a: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endParaRPr sz="1800" b="0" i="1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Shape 4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889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2000" b="0" i="1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“That’s an interesting category! I think it makes sense.”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Shape 4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01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846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r>
              <a:rPr lang="en-US" sz="2000" b="0" i="1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“Yes, I do think it does have some complex settings sometimes, and, sometimes, it does not. (…) So, it depends on the timing. If I’m bored, I tend to go toward, like, thinking a lot, and complex, but if I feel stressed, I will go with that has nothing to think about.”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387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Funny sidekick:  </a:t>
            </a:r>
            <a:r>
              <a:rPr lang="en-US" sz="2000" b="0" i="1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“Most of the times, I guess there’s some funny sidekick? So, even in my somber books, I need a funny element.”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Shape 5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426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Genre itself </a:t>
            </a:r>
            <a:r>
              <a:rPr lang="en-US" sz="12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“doesn’t say a whole lot”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and </a:t>
            </a:r>
          </a:p>
        </p:txBody>
      </p:sp>
      <p:sp>
        <p:nvSpPr>
          <p:cNvPr id="521" name="Shape 5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449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Artistic or visual style of the game seemed to </a:t>
            </a:r>
            <a:r>
              <a:rPr lang="en-US" sz="12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heavily affect how users feel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about games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Shape 5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4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bin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– which source should be used to obtain the game information?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Shape 5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77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891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51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B6D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rgbClr val="F7AB6D"/>
                </a:solidFill>
                <a:latin typeface="Calibri"/>
                <a:ea typeface="Calibri"/>
                <a:cs typeface="Calibri"/>
                <a:sym typeface="Calibri"/>
              </a:rPr>
              <a:t>Support librarians to recommend information objects that may be of interest to users across a number of different media formats.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57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65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25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43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44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888888"/>
              </a:buClr>
              <a:buFont typeface="Cabin"/>
              <a:buNone/>
              <a:defRPr sz="3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57200" y="2020824"/>
            <a:ext cx="8229600" cy="40751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75" name="Shape 175"/>
          <p:cNvCxnSpPr/>
          <p:nvPr/>
        </p:nvCxnSpPr>
        <p:spPr>
          <a:xfrm>
            <a:off x="0" y="2925285"/>
            <a:ext cx="9144000" cy="1587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" name="Shape 176"/>
          <p:cNvSpPr/>
          <p:nvPr/>
        </p:nvSpPr>
        <p:spPr>
          <a:xfrm>
            <a:off x="2514600" y="2362200"/>
            <a:ext cx="4114800" cy="112775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2565400" y="3045459"/>
            <a:ext cx="401320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565400" y="2397759"/>
            <a:ext cx="4013200" cy="599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0" y="3922776"/>
            <a:ext cx="9144000" cy="29352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84" name="Shape 184"/>
          <p:cNvCxnSpPr/>
          <p:nvPr/>
        </p:nvCxnSpPr>
        <p:spPr>
          <a:xfrm>
            <a:off x="0" y="3921760"/>
            <a:ext cx="9144000" cy="1587"/>
          </a:xfrm>
          <a:prstGeom prst="straightConnector1">
            <a:avLst/>
          </a:prstGeom>
          <a:noFill/>
          <a:ln w="12700" cap="flat" cmpd="sng">
            <a:solidFill>
              <a:srgbClr val="34343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5" name="Shape 185"/>
          <p:cNvSpPr/>
          <p:nvPr/>
        </p:nvSpPr>
        <p:spPr>
          <a:xfrm>
            <a:off x="2514600" y="3368039"/>
            <a:ext cx="4114800" cy="1127759"/>
          </a:xfrm>
          <a:prstGeom prst="rect">
            <a:avLst/>
          </a:prstGeom>
          <a:solidFill>
            <a:schemeClr val="dk1"/>
          </a:solidFill>
          <a:ln w="76200" cap="flat" cmpd="thinThick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 cap="none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2529051" y="3367246"/>
            <a:ext cx="4085896" cy="7068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400"/>
              </a:spcBef>
              <a:buClr>
                <a:schemeClr val="lt1"/>
              </a:buClr>
              <a:buFont typeface="Garamond"/>
              <a:buNone/>
              <a:defRPr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ubTitle" idx="1"/>
          </p:nvPr>
        </p:nvSpPr>
        <p:spPr>
          <a:xfrm>
            <a:off x="2518541" y="4084576"/>
            <a:ext cx="4106916" cy="397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12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12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12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12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57200" y="2020824"/>
            <a:ext cx="4023360" cy="40050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2"/>
          </p:nvPr>
        </p:nvSpPr>
        <p:spPr>
          <a:xfrm>
            <a:off x="4663439" y="2020824"/>
            <a:ext cx="4023360" cy="40050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2819400"/>
            <a:ext cx="4023360" cy="32095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2"/>
          </p:nvPr>
        </p:nvSpPr>
        <p:spPr>
          <a:xfrm>
            <a:off x="4663439" y="2816351"/>
            <a:ext cx="4023360" cy="32095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3"/>
          </p:nvPr>
        </p:nvSpPr>
        <p:spPr>
          <a:xfrm>
            <a:off x="457200" y="2020824"/>
            <a:ext cx="4023360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2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4"/>
          </p:nvPr>
        </p:nvSpPr>
        <p:spPr>
          <a:xfrm>
            <a:off x="4663439" y="2020824"/>
            <a:ext cx="4023360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2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1485900" y="1914525"/>
            <a:ext cx="6172199" cy="35109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2"/>
          </p:nvPr>
        </p:nvSpPr>
        <p:spPr>
          <a:xfrm>
            <a:off x="1737359" y="5513832"/>
            <a:ext cx="5669280" cy="5486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2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pic" idx="2"/>
          </p:nvPr>
        </p:nvSpPr>
        <p:spPr>
          <a:xfrm>
            <a:off x="1852208" y="2026917"/>
            <a:ext cx="5439582" cy="3263749"/>
          </a:xfrm>
          <a:prstGeom prst="rect">
            <a:avLst/>
          </a:prstGeom>
          <a:solidFill>
            <a:schemeClr val="lt1"/>
          </a:solidFill>
          <a:ln w="69850" cap="flat" cmpd="dbl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chemeClr val="dk1"/>
              </a:buClr>
              <a:buFont typeface="Garamond"/>
              <a:buNone/>
              <a:defRPr sz="1800" b="0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l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737359" y="5516880"/>
            <a:ext cx="5669280" cy="5486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171450" marR="0" lvl="1" indent="-635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344488" marR="0" lvl="2" indent="-1588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515938" marR="0" lvl="3" indent="-7937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688975" marR="0" lvl="4" indent="-3175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 rot="5400000">
            <a:off x="2513329" y="-36829"/>
            <a:ext cx="4117339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Shape 237"/>
          <p:cNvCxnSpPr/>
          <p:nvPr/>
        </p:nvCxnSpPr>
        <p:spPr>
          <a:xfrm rot="5400000">
            <a:off x="4267199" y="3429000"/>
            <a:ext cx="6858000" cy="1587"/>
          </a:xfrm>
          <a:prstGeom prst="straightConnector1">
            <a:avLst/>
          </a:prstGeom>
          <a:noFill/>
          <a:ln w="12700" cap="flat" cmpd="sng">
            <a:solidFill>
              <a:srgbClr val="BBAA8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Shape 238"/>
          <p:cNvSpPr/>
          <p:nvPr/>
        </p:nvSpPr>
        <p:spPr>
          <a:xfrm>
            <a:off x="0" y="0"/>
            <a:ext cx="7696199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 rot="5400000">
            <a:off x="1257300" y="114300"/>
            <a:ext cx="5029199" cy="662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 rot="5400000">
            <a:off x="5187889" y="2965510"/>
            <a:ext cx="5029199" cy="926980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Shape 3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888888"/>
              </a:buClr>
              <a:buFont typeface="Cabin"/>
              <a:buNone/>
              <a:defRPr sz="3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0" y="1335973"/>
            <a:ext cx="9144000" cy="552202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57200" y="2019300"/>
            <a:ext cx="8229600" cy="4117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Garamond"/>
              <a:buNone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8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Garamond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2981325" y="273180"/>
            <a:ext cx="318134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1447800" y="6486525"/>
            <a:ext cx="6248399" cy="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4038600" y="6172200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2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0" y="1331436"/>
            <a:ext cx="9144000" cy="1587"/>
          </a:xfrm>
          <a:prstGeom prst="straightConnector1">
            <a:avLst/>
          </a:prstGeom>
          <a:noFill/>
          <a:ln w="12700" cap="flat" cmpd="sng">
            <a:solidFill>
              <a:srgbClr val="BBAA8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2514600" y="975359"/>
            <a:ext cx="4114800" cy="70103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rgbClr val="3F3F3F"/>
              </a:buClr>
              <a:buFont typeface="Garamond"/>
              <a:buNone/>
              <a:defRPr sz="1800" b="1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officialplaystationmagazine.co.uk/2012/07/18/heres-a-beautiful-shadow-of-colossus-painting-for-your-ey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ctrTitle"/>
          </p:nvPr>
        </p:nvSpPr>
        <p:spPr>
          <a:xfrm>
            <a:off x="65192" y="2615826"/>
            <a:ext cx="9013614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Appeal Factors: </a:t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3600" b="1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Enabling Cross-media Advisory Services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subTitle" idx="1"/>
          </p:nvPr>
        </p:nvSpPr>
        <p:spPr>
          <a:xfrm>
            <a:off x="857250" y="4781517"/>
            <a:ext cx="74295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Jin</a:t>
            </a:r>
            <a:r>
              <a:rPr lang="en-US" sz="2800" b="0" i="0" u="none" strike="noStrike" cap="none" dirty="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 Ha Lee, Travis </a:t>
            </a:r>
            <a:r>
              <a:rPr lang="en-US" sz="2800" b="0" i="0" u="none" strike="noStrike" cap="none" dirty="0" err="1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Windleharth</a:t>
            </a:r>
            <a:r>
              <a:rPr lang="en-US" sz="2800" b="0" i="0" u="none" strike="noStrike" cap="none" dirty="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, &amp; </a:t>
            </a:r>
            <a:r>
              <a:rPr lang="en-US" sz="2800" b="0" i="0" u="none" strike="noStrike" cap="none" dirty="0" err="1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Hyerim</a:t>
            </a:r>
            <a:r>
              <a:rPr lang="en-US" sz="2800" b="0" i="0" u="none" strike="noStrike" cap="none" dirty="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 Cho</a:t>
            </a:r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University of Washington, Information School</a:t>
            </a:r>
          </a:p>
          <a:p>
            <a:pPr marL="0" marR="0" lvl="0" indent="0" algn="ctr" rtl="0">
              <a:spcBef>
                <a:spcPts val="48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ALISE 2016</a:t>
            </a:r>
          </a:p>
        </p:txBody>
      </p:sp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50" y="1028601"/>
            <a:ext cx="4656627" cy="97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7535" y="276612"/>
            <a:ext cx="2339214" cy="2339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 l="11607" r="13391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Examples</a:t>
            </a:r>
          </a:p>
        </p:txBody>
      </p:sp>
      <p:graphicFrame>
        <p:nvGraphicFramePr>
          <p:cNvPr id="416" name="Shape 416"/>
          <p:cNvGraphicFramePr/>
          <p:nvPr/>
        </p:nvGraphicFramePr>
        <p:xfrm>
          <a:off x="457200" y="16002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{80DB928B-B84B-4C9F-8B6B-7DA38C08E62E}</a:tableStyleId>
              </a:tblPr>
              <a:tblGrid>
                <a:gridCol w="1490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 u="none" strike="noStrike" cap="none">
                          <a:solidFill>
                            <a:schemeClr val="lt1"/>
                          </a:solidFill>
                        </a:rPr>
                        <a:t>Appeal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240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Mood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e.g., Griffiths, 1991; Klimmt, 2003; Norton, 2003; Hollands, 2006; Sherry et al, 2006; Saricks, 2009; Abbott, 2010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Setting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bin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e.g., Malone, 1981; Trott &amp; Williamson, 2000; Ross &amp; Chelton, 2001; Saricks, 2009; Pearl, 2012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Challenge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e.g., Selnow, 1984; Csikszentmihalyi, 1990; Hunicke, LeBlanc, &amp; Zubek, 2004; Goldsmith, 2010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Sensation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bin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e.g., Tamborini &amp; Stiff, 1987; Griffiths, 1991; Klimmt, 2003; Hunicke, LeBlanc, &amp; Zubek, 2004; Ermi &amp; Mayra, 2005;  Abbott, 2010; Holmstrom, 2010;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240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bin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</a:rPr>
                        <a:t>… and more!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 l="11607" r="13391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Appeal selection process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 number of candidate appeals emerged based on the literature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We tested their applicability by describing familiar media objects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ct val="99615"/>
              <a:buFont typeface="Arial"/>
              <a:buChar char="–"/>
            </a:pPr>
            <a:r>
              <a:rPr lang="en-US" sz="259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Some appeals were not easily transferrable to certain media (e.g., visual aesthetics – music)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ct val="99615"/>
              <a:buFont typeface="Arial"/>
              <a:buChar char="–"/>
            </a:pPr>
            <a:r>
              <a:rPr lang="en-US" sz="259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Some could be address through other metadata elements (e.g., character – series/franchise)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buClr>
                <a:schemeClr val="lt1"/>
              </a:buClr>
              <a:buSzPct val="99615"/>
              <a:buFont typeface="Arial"/>
              <a:buChar char="–"/>
            </a:pPr>
            <a:r>
              <a:rPr lang="en-US" sz="259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Some were too dependent on each individual’s case (e.g., topical relevance)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Shape 4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7998"/>
            <a:ext cx="9144000" cy="536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Cross-Media Appeals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After domain analysis, meetings with the advisory board, and numerous working sessions three common appeals were selected: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Mood: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feelings intended to be evoked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Setting: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the type of world where the work takes place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Complexity: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cognitive load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Class activity 1) Card Sort</a:t>
            </a:r>
          </a:p>
        </p:txBody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“Metadata for Interactive Media”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5</a:t>
            </a:r>
            <a:r>
              <a:rPr lang="en-US" sz="3200" b="0" i="0" u="none" strike="noStrike" cap="none" baseline="30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th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year, included 31 students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Conducted appeal factor card sort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Listed media items they </a:t>
            </a:r>
            <a:b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liked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Listed appeals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Categorized appeals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7378" y="3453710"/>
            <a:ext cx="4146621" cy="3404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 r="6959"/>
          <a:stretch/>
        </p:blipFill>
        <p:spPr>
          <a:xfrm>
            <a:off x="2692400" y="2962275"/>
            <a:ext cx="6451600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Class activity 2) User Study</a:t>
            </a:r>
          </a:p>
        </p:txBody>
      </p:sp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Eight groups completed pilot user studies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Different aspects of appeals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Linking media appeals to other activities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Complexity as appeal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Media for relaxation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Appeal overlap between formats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…and more!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5" name="Shape 445"/>
          <p:cNvSpPr/>
          <p:nvPr/>
        </p:nvSpPr>
        <p:spPr>
          <a:xfrm rot="5400000">
            <a:off x="8546880" y="6276110"/>
            <a:ext cx="994183" cy="2000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700" u="sng">
                <a:solidFill>
                  <a:srgbClr val="BFD6DB"/>
                </a:solidFill>
                <a:latin typeface="Cabin"/>
                <a:ea typeface="Cabin"/>
                <a:cs typeface="Cabin"/>
                <a:sym typeface="Cabin"/>
              </a:rPr>
              <a:t>www.wallpaperfo.com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 r="6959"/>
          <a:stretch/>
        </p:blipFill>
        <p:spPr>
          <a:xfrm>
            <a:off x="2692400" y="2962275"/>
            <a:ext cx="6451600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Insights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Reinforced </a:t>
            </a:r>
            <a:r>
              <a:rPr lang="en-US" sz="296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“Mood” </a:t>
            </a:r>
            <a:r>
              <a:rPr lang="en-US" sz="296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as major appeal factor</a:t>
            </a:r>
          </a:p>
          <a:p>
            <a:pPr marL="342900" marR="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Gained more insight into </a:t>
            </a:r>
            <a:r>
              <a:rPr lang="en-US" sz="296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“Complexity” </a:t>
            </a:r>
            <a:r>
              <a:rPr lang="en-US" sz="296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as appeal</a:t>
            </a:r>
          </a:p>
          <a:p>
            <a:pPr marL="342900" marR="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Tested some instrument questions</a:t>
            </a:r>
          </a:p>
          <a:p>
            <a:pPr marL="0" marR="0" lvl="0" indent="0" algn="l" rtl="0">
              <a:spcBef>
                <a:spcPts val="592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54" name="Shape 454"/>
          <p:cNvSpPr/>
          <p:nvPr/>
        </p:nvSpPr>
        <p:spPr>
          <a:xfrm rot="5400000">
            <a:off x="8546880" y="6276110"/>
            <a:ext cx="994183" cy="2000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700" u="sng">
                <a:solidFill>
                  <a:srgbClr val="BFD6DB"/>
                </a:solidFill>
                <a:latin typeface="Cabin"/>
                <a:ea typeface="Cabin"/>
                <a:cs typeface="Cabin"/>
                <a:sym typeface="Cabin"/>
              </a:rPr>
              <a:t>www.wallpaperfo.com</a:t>
            </a:r>
          </a:p>
        </p:txBody>
      </p:sp>
      <p:graphicFrame>
        <p:nvGraphicFramePr>
          <p:cNvPr id="455" name="Shape 455"/>
          <p:cNvGraphicFramePr/>
          <p:nvPr/>
        </p:nvGraphicFramePr>
        <p:xfrm>
          <a:off x="995882" y="28480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{98D0B167-9175-4C33-B4D0-DE8A90BF63A9}</a:tableStyleId>
              </a:tblPr>
              <a:tblGrid>
                <a:gridCol w="418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Appeal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A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Count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A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Mood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Narrative/Plot/Story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Character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Sensation (e.g., visual, audio,…)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Setting (e.g., our world, futuristic,…)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Complexity/Cognitive load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Rokkitt"/>
                          <a:ea typeface="Rokkitt"/>
                          <a:cs typeface="Rokkitt"/>
                          <a:sym typeface="Rokkit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hape 4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Next step: Interview</a:t>
            </a:r>
          </a:p>
        </p:txBody>
      </p:sp>
      <p:grpSp>
        <p:nvGrpSpPr>
          <p:cNvPr id="463" name="Shape 463"/>
          <p:cNvGrpSpPr/>
          <p:nvPr/>
        </p:nvGrpSpPr>
        <p:grpSpPr>
          <a:xfrm>
            <a:off x="287765" y="1754809"/>
            <a:ext cx="8574158" cy="4195807"/>
            <a:chOff x="0" y="0"/>
            <a:chExt cx="8574158" cy="4195807"/>
          </a:xfrm>
        </p:grpSpPr>
        <p:sp>
          <p:nvSpPr>
            <p:cNvPr id="464" name="Shape 464"/>
            <p:cNvSpPr/>
            <p:nvPr/>
          </p:nvSpPr>
          <p:spPr>
            <a:xfrm>
              <a:off x="0" y="0"/>
              <a:ext cx="2613254" cy="863999"/>
            </a:xfrm>
            <a:prstGeom prst="rect">
              <a:avLst/>
            </a:prstGeom>
            <a:solidFill>
              <a:schemeClr val="accent6">
                <a:alpha val="89803"/>
              </a:schemeClr>
            </a:solidFill>
            <a:ln w="25400" cap="flat" cmpd="sng">
              <a:solidFill>
                <a:schemeClr val="accent6">
                  <a:alpha val="8980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5" name="Shape 465"/>
            <p:cNvSpPr txBox="1"/>
            <p:nvPr/>
          </p:nvSpPr>
          <p:spPr>
            <a:xfrm>
              <a:off x="0" y="0"/>
              <a:ext cx="2613254" cy="863999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Participants recruitment</a:t>
              </a:r>
            </a:p>
          </p:txBody>
        </p:sp>
        <p:sp>
          <p:nvSpPr>
            <p:cNvPr id="466" name="Shape 466"/>
            <p:cNvSpPr/>
            <p:nvPr/>
          </p:nvSpPr>
          <p:spPr>
            <a:xfrm>
              <a:off x="0" y="871248"/>
              <a:ext cx="2613254" cy="3324559"/>
            </a:xfrm>
            <a:prstGeom prst="rect">
              <a:avLst/>
            </a:prstGeom>
            <a:solidFill>
              <a:srgbClr val="DAD4D3">
                <a:alpha val="89803"/>
              </a:srgbClr>
            </a:solidFill>
            <a:ln w="25400" cap="flat" cmpd="sng">
              <a:solidFill>
                <a:srgbClr val="DAD4D3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7" name="Shape 467"/>
            <p:cNvSpPr txBox="1"/>
            <p:nvPr/>
          </p:nvSpPr>
          <p:spPr>
            <a:xfrm>
              <a:off x="0" y="871248"/>
              <a:ext cx="2613254" cy="3324559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28000" rIns="170675" bIns="192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bin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30 interviews in total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bin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Snowball sampling</a:t>
              </a:r>
            </a:p>
          </p:txBody>
        </p:sp>
        <p:sp>
          <p:nvSpPr>
            <p:cNvPr id="468" name="Shape 468"/>
            <p:cNvSpPr/>
            <p:nvPr/>
          </p:nvSpPr>
          <p:spPr>
            <a:xfrm>
              <a:off x="2981791" y="7148"/>
              <a:ext cx="2613254" cy="863999"/>
            </a:xfrm>
            <a:prstGeom prst="rect">
              <a:avLst/>
            </a:prstGeom>
            <a:solidFill>
              <a:schemeClr val="accent6">
                <a:alpha val="69803"/>
              </a:schemeClr>
            </a:solidFill>
            <a:ln w="25400" cap="flat" cmpd="sng">
              <a:solidFill>
                <a:schemeClr val="accent6">
                  <a:alpha val="6980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9" name="Shape 469"/>
            <p:cNvSpPr txBox="1"/>
            <p:nvPr/>
          </p:nvSpPr>
          <p:spPr>
            <a:xfrm>
              <a:off x="2981791" y="7148"/>
              <a:ext cx="2613254" cy="863999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Pre-interview questionnaire</a:t>
              </a:r>
            </a:p>
          </p:txBody>
        </p:sp>
        <p:sp>
          <p:nvSpPr>
            <p:cNvPr id="470" name="Shape 470"/>
            <p:cNvSpPr/>
            <p:nvPr/>
          </p:nvSpPr>
          <p:spPr>
            <a:xfrm>
              <a:off x="2981791" y="871149"/>
              <a:ext cx="2613254" cy="3324559"/>
            </a:xfrm>
            <a:prstGeom prst="rect">
              <a:avLst/>
            </a:prstGeom>
            <a:solidFill>
              <a:srgbClr val="DAD4D3">
                <a:alpha val="89803"/>
              </a:srgbClr>
            </a:solidFill>
            <a:ln w="25400" cap="flat" cmpd="sng">
              <a:solidFill>
                <a:srgbClr val="DAD4D3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1" name="Shape 471"/>
            <p:cNvSpPr txBox="1"/>
            <p:nvPr/>
          </p:nvSpPr>
          <p:spPr>
            <a:xfrm>
              <a:off x="2981791" y="871149"/>
              <a:ext cx="2613254" cy="3324559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28000" rIns="170675" bIns="192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bin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Media types that participants consume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bin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What they like about them</a:t>
              </a:r>
            </a:p>
          </p:txBody>
        </p:sp>
        <p:sp>
          <p:nvSpPr>
            <p:cNvPr id="472" name="Shape 472"/>
            <p:cNvSpPr/>
            <p:nvPr/>
          </p:nvSpPr>
          <p:spPr>
            <a:xfrm>
              <a:off x="5960903" y="7148"/>
              <a:ext cx="2613254" cy="863999"/>
            </a:xfrm>
            <a:prstGeom prst="rect">
              <a:avLst/>
            </a:prstGeom>
            <a:solidFill>
              <a:schemeClr val="accent6">
                <a:alpha val="49803"/>
              </a:schemeClr>
            </a:solidFill>
            <a:ln w="25400" cap="flat" cmpd="sng">
              <a:solidFill>
                <a:schemeClr val="accent6">
                  <a:alpha val="4980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3" name="Shape 473"/>
            <p:cNvSpPr txBox="1"/>
            <p:nvPr/>
          </p:nvSpPr>
          <p:spPr>
            <a:xfrm>
              <a:off x="5960903" y="7148"/>
              <a:ext cx="2613254" cy="863999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Semi-structured interview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5960903" y="871149"/>
              <a:ext cx="2613254" cy="3324559"/>
            </a:xfrm>
            <a:prstGeom prst="rect">
              <a:avLst/>
            </a:prstGeom>
            <a:solidFill>
              <a:srgbClr val="DAD4D3">
                <a:alpha val="89803"/>
              </a:srgbClr>
            </a:solidFill>
            <a:ln w="25400" cap="flat" cmpd="sng">
              <a:solidFill>
                <a:srgbClr val="DAD4D3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5" name="Shape 475"/>
            <p:cNvSpPr txBox="1"/>
            <p:nvPr/>
          </p:nvSpPr>
          <p:spPr>
            <a:xfrm>
              <a:off x="5960903" y="871149"/>
              <a:ext cx="2613254" cy="3324559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28000" rIns="170675" bIns="192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bin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Approx. 20-30 min.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bin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Questions focused on mood, setting, and complexity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bin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Also asked about additional appeals</a:t>
              </a:r>
            </a:p>
          </p:txBody>
        </p:sp>
      </p:grpSp>
      <p:sp>
        <p:nvSpPr>
          <p:cNvPr id="476" name="Shape 476"/>
          <p:cNvSpPr/>
          <p:nvPr/>
        </p:nvSpPr>
        <p:spPr>
          <a:xfrm>
            <a:off x="2950750" y="3524783"/>
            <a:ext cx="289366" cy="2314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69F5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5938141" y="3580946"/>
            <a:ext cx="289366" cy="2314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69F5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731">
            <a:alpha val="54901"/>
          </a:srgbClr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Shape 4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44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Codebook</a:t>
            </a:r>
          </a:p>
        </p:txBody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457200" y="1873167"/>
            <a:ext cx="8229600" cy="4534306"/>
          </a:xfrm>
          <a:prstGeom prst="rect">
            <a:avLst/>
          </a:prstGeom>
          <a:solidFill>
            <a:srgbClr val="37312B">
              <a:alpha val="54901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rPr>
              <a:t>Appeals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Mood, Setting, Complexity, and others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rPr>
              <a:t>Relevance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rPr>
              <a:t>Sentiment</a:t>
            </a:r>
          </a:p>
          <a:p>
            <a:pPr marL="342900" marR="0" lvl="0" indent="-342900" algn="l" rtl="0">
              <a:spcBef>
                <a:spcPts val="640"/>
              </a:spcBef>
              <a:buClr>
                <a:srgbClr val="FFFF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rPr>
              <a:t>Sources for recommendations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7" y="1417637"/>
            <a:ext cx="9148346" cy="498983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Preliminary findings: Mood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688635"/>
            <a:ext cx="8229600" cy="4451860"/>
          </a:xfrm>
          <a:prstGeom prst="rect">
            <a:avLst/>
          </a:prstGeom>
          <a:solidFill>
            <a:srgbClr val="424B51">
              <a:alpha val="69803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Most frequently mentioned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appeal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Many find it easier to say what they dislike than like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Mood of the day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and </a:t>
            </a:r>
            <a:r>
              <a:rPr lang="en-US" sz="32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type of task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matter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“If I need to get something done, that’s just kind of mindless, doing the task that’s very repetitive, I’ll listen to more upbeat music. If I’m reading or writing I might listen to music that’s slower, like more meditative.”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7" y="1417637"/>
            <a:ext cx="9148346" cy="498983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Preliminary findings: Setting</a:t>
            </a:r>
          </a:p>
        </p:txBody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66992"/>
          </a:xfrm>
          <a:prstGeom prst="rect">
            <a:avLst/>
          </a:prstGeom>
          <a:solidFill>
            <a:srgbClr val="424B51">
              <a:alpha val="57647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Participants showed </a:t>
            </a:r>
            <a:r>
              <a:rPr lang="en-US" sz="28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strong preferences 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on specific setting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Imaginary world:  </a:t>
            </a:r>
            <a:r>
              <a:rPr lang="en-US" sz="24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“I prefer more imaginary worlds like Game of Thrones.”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Our world:</a:t>
            </a:r>
            <a:r>
              <a:rPr lang="en-US" sz="2400" b="1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4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“It’s too much work to imagine that…like elves, fairies, and things like that, I want to focus more on the characters, themes, and the questions.”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Alternate world:  </a:t>
            </a:r>
            <a:r>
              <a:rPr lang="en-US" sz="24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“Like some settings, most would be places that are in real…but like these people exist there. There’re fairies there, or something like that.”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Positive reactions to the three setting categories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7F8FA"/>
              </a:gs>
              <a:gs pos="74000">
                <a:srgbClr val="BFC3D5"/>
              </a:gs>
              <a:gs pos="83000">
                <a:srgbClr val="BFC3D5"/>
              </a:gs>
              <a:gs pos="100000">
                <a:srgbClr val="D3D7E3"/>
              </a:gs>
            </a:gsLst>
            <a:lin ang="5400000" scaled="0"/>
          </a:gradFill>
          <a:ln>
            <a:noFill/>
          </a:ln>
        </p:spPr>
      </p:pic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Reader’s advisory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“</a:t>
            </a: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mission-critical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and </a:t>
            </a: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an area of growth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”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84%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stated that </a:t>
            </a: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RA is important or very important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to meeting the library’s mission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More than half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reported that RA will become </a:t>
            </a: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even more important in the next 3 years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r" rtl="0">
              <a:spcBef>
                <a:spcPts val="32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From a survey of 694 public librarians conducted by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Library Journal, NoveList, and RUSA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hape 5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7" y="1417637"/>
            <a:ext cx="9148346" cy="498983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Preliminary findings: Complexity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387118" y="1600200"/>
            <a:ext cx="8436507" cy="4530470"/>
          </a:xfrm>
          <a:prstGeom prst="rect">
            <a:avLst/>
          </a:prstGeom>
          <a:solidFill>
            <a:srgbClr val="424B51">
              <a:alpha val="57647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Some always preferred complex</a:t>
            </a:r>
            <a:r>
              <a:rPr lang="en-US" sz="3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settings/structures</a:t>
            </a:r>
          </a:p>
          <a:p>
            <a:pPr marL="742950" marR="0" lvl="1" indent="-28575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6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“If I can figure out what’s going to happen too quickly, I will easily get disinterested…If I can figure it out, then, I’m just over it at that point… I want to feel like I’m outsmarted. Does it make sense?”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Others chose the complexity level </a:t>
            </a:r>
            <a:r>
              <a:rPr lang="en-US" sz="30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depending on their mood/situation</a:t>
            </a:r>
          </a:p>
          <a:p>
            <a:pPr marL="742950" marR="0" lvl="1" indent="-285750" algn="l" rtl="0">
              <a:spcBef>
                <a:spcPts val="52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6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“If I’m like completely brain-dead, you know, if I’ve been studying a lot or writing, then I will tend to choose something that’s like…less complex, less challenging.”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Shape 5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7" y="1417637"/>
            <a:ext cx="9148346" cy="4989836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Preliminary findings: Other appeals</a:t>
            </a:r>
          </a:p>
        </p:txBody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38137"/>
          </a:xfrm>
          <a:prstGeom prst="rect">
            <a:avLst/>
          </a:prstGeom>
          <a:solidFill>
            <a:srgbClr val="424B51">
              <a:alpha val="57647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Character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Strong female lead: </a:t>
            </a:r>
            <a:r>
              <a:rPr lang="en-US" sz="24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“Books for sure, almost every single book I read has a strong female lead. I didn’t notice that until today, but, clearly that’s something I look for.”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Theme: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e.g., supernatural element, space-related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Visual style: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e.g., beautiful design, good-looking actors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Discovery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400" b="0" i="1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“I really like things whether it’s music or movies, or books, or video games, or even Podcast, you know, I like something that there’s always an element of kind of discovery or surprise.”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 l="17134" t="14267" r="32807" b="2011"/>
          <a:stretch/>
        </p:blipFill>
        <p:spPr>
          <a:xfrm>
            <a:off x="-10633" y="478464"/>
            <a:ext cx="9154633" cy="637953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457200" y="2020824"/>
            <a:ext cx="8381999" cy="4075176"/>
          </a:xfrm>
          <a:prstGeom prst="rect">
            <a:avLst/>
          </a:prstGeom>
          <a:solidFill>
            <a:srgbClr val="262626">
              <a:alpha val="49803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Describing appeals is extremely challenging </a:t>
            </a: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for many people (</a:t>
            </a: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“Genre” </a:t>
            </a: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coin jar)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For some people, </a:t>
            </a: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some common appeals exist for certain media types </a:t>
            </a: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but not all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Appeals are very much </a:t>
            </a: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context-dependent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33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0" y="0"/>
            <a:ext cx="9143998" cy="131717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5151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26" name="Shape 526"/>
          <p:cNvSpPr txBox="1">
            <a:spLocks noGrp="1"/>
          </p:cNvSpPr>
          <p:nvPr>
            <p:ph type="title"/>
          </p:nvPr>
        </p:nvSpPr>
        <p:spPr>
          <a:xfrm>
            <a:off x="868679" y="548639"/>
            <a:ext cx="7406639" cy="112775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Discussion</a:t>
            </a:r>
          </a:p>
        </p:txBody>
      </p:sp>
      <p:sp>
        <p:nvSpPr>
          <p:cNvPr id="527" name="Shape 527"/>
          <p:cNvSpPr/>
          <p:nvPr/>
        </p:nvSpPr>
        <p:spPr>
          <a:xfrm>
            <a:off x="4730712" y="6389799"/>
            <a:ext cx="423535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89754F"/>
                </a:solidFill>
                <a:latin typeface="Cabin"/>
                <a:ea typeface="Cabin"/>
                <a:cs typeface="Cabin"/>
                <a:sym typeface="Cabin"/>
              </a:rPr>
              <a:t>https://www.wallpapervortex.com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Shape 5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1029"/>
            <a:ext cx="9143998" cy="6146969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457200" y="2020824"/>
            <a:ext cx="8229600" cy="4075176"/>
          </a:xfrm>
          <a:prstGeom prst="rect">
            <a:avLst/>
          </a:prstGeom>
          <a:solidFill>
            <a:srgbClr val="014953">
              <a:alpha val="49803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Identifying common appeals has proved </a:t>
            </a: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challenging </a:t>
            </a: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but we found </a:t>
            </a: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some critical factors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Char char="•"/>
            </a:pP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Online survey </a:t>
            </a: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will be launched in Spring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Developing a </a:t>
            </a:r>
            <a:r>
              <a:rPr lang="en-US" sz="3300" b="0" i="0" u="none" strike="noStrike" cap="none">
                <a:solidFill>
                  <a:srgbClr val="FF99CC"/>
                </a:solidFill>
                <a:latin typeface="Cabin"/>
                <a:ea typeface="Cabin"/>
                <a:cs typeface="Cabin"/>
                <a:sym typeface="Cabin"/>
              </a:rPr>
              <a:t>cross-media recommendation tool</a:t>
            </a:r>
            <a:r>
              <a:rPr lang="en-US" sz="3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is one of our goals</a:t>
            </a:r>
          </a:p>
        </p:txBody>
      </p:sp>
      <p:sp>
        <p:nvSpPr>
          <p:cNvPr id="535" name="Shape 535"/>
          <p:cNvSpPr/>
          <p:nvPr/>
        </p:nvSpPr>
        <p:spPr>
          <a:xfrm rot="5400000">
            <a:off x="6757973" y="4471971"/>
            <a:ext cx="4572000" cy="2000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7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4"/>
              </a:rPr>
              <a:t>http://www.officialplaystationmagazine.co.uk/2012/07/18/heres-a-beautiful-shadow-of-colossus-painting-for-your-eyes/</a:t>
            </a:r>
          </a:p>
        </p:txBody>
      </p:sp>
      <p:sp>
        <p:nvSpPr>
          <p:cNvPr id="536" name="Shape 536"/>
          <p:cNvSpPr/>
          <p:nvPr/>
        </p:nvSpPr>
        <p:spPr>
          <a:xfrm>
            <a:off x="0" y="0"/>
            <a:ext cx="9143998" cy="131717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5151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37" name="Shape 537"/>
          <p:cNvSpPr txBox="1">
            <a:spLocks noGrp="1"/>
          </p:cNvSpPr>
          <p:nvPr>
            <p:ph type="title"/>
          </p:nvPr>
        </p:nvSpPr>
        <p:spPr>
          <a:xfrm>
            <a:off x="868679" y="548639"/>
            <a:ext cx="7406639" cy="1127759"/>
          </a:xfrm>
          <a:prstGeom prst="rect">
            <a:avLst/>
          </a:prstGeom>
          <a:solidFill>
            <a:schemeClr val="lt1"/>
          </a:solidFill>
          <a:ln w="76200" cap="flat" cmpd="thinThick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Future direction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 l="-9999" r="-9999"/>
          </a:stretch>
        </a:blip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Special thanks to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1301517" y="1842149"/>
            <a:ext cx="7385282" cy="42840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Matthew Phillips and Amber Kim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Student in INFX 536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Questions</a:t>
            </a:r>
            <a:r>
              <a:rPr lang="en-US" sz="4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?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45" name="Shape 545"/>
          <p:cNvSpPr/>
          <p:nvPr/>
        </p:nvSpPr>
        <p:spPr>
          <a:xfrm rot="5400000">
            <a:off x="8562109" y="6304161"/>
            <a:ext cx="963725" cy="2000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700" u="sng">
                <a:solidFill>
                  <a:srgbClr val="93B9C3"/>
                </a:solidFill>
                <a:latin typeface="Calibri"/>
                <a:ea typeface="Calibri"/>
                <a:cs typeface="Calibri"/>
                <a:sym typeface="Calibri"/>
              </a:rPr>
              <a:t>total-wallpapers.com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 rotWithShape="1">
          <a:blip r:embed="rId3">
            <a:alphaModFix/>
          </a:blip>
          <a:srcRect t="6250"/>
          <a:stretch/>
        </p:blipFill>
        <p:spPr>
          <a:xfrm>
            <a:off x="2769898" y="2077424"/>
            <a:ext cx="6374100" cy="4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Problem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6C12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6C120"/>
                </a:solidFill>
                <a:latin typeface="Cabin"/>
                <a:ea typeface="Cabin"/>
                <a:cs typeface="Cabin"/>
                <a:sym typeface="Cabin"/>
              </a:rPr>
              <a:t>Angst</a:t>
            </a: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in providing RA – new books and unfamiliar genres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6C12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6C120"/>
                </a:solidFill>
                <a:latin typeface="Cabin"/>
                <a:ea typeface="Cabin"/>
                <a:cs typeface="Cabin"/>
                <a:sym typeface="Cabin"/>
              </a:rPr>
              <a:t>Lack of training/support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for RA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Heavy reliance on </a:t>
            </a:r>
            <a:r>
              <a:rPr lang="en-US" sz="3200" b="0" i="0" u="none" strike="noStrike" cap="none">
                <a:solidFill>
                  <a:srgbClr val="F6C120"/>
                </a:solidFill>
                <a:latin typeface="Cabin"/>
                <a:ea typeface="Cabin"/>
                <a:cs typeface="Cabin"/>
                <a:sym typeface="Cabin"/>
              </a:rPr>
              <a:t>recommendation tools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6C12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6C120"/>
                </a:solidFill>
                <a:latin typeface="Cabin"/>
                <a:ea typeface="Cabin"/>
                <a:cs typeface="Cabin"/>
                <a:sym typeface="Cabin"/>
              </a:rPr>
              <a:t>Lack of confidence 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in advising children or young adults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Most RA work focused heavily on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3200" b="0" i="0" u="none" strike="noStrike" cap="none">
                <a:solidFill>
                  <a:srgbClr val="F6C120"/>
                </a:solidFill>
                <a:latin typeface="Cabin"/>
                <a:ea typeface="Cabin"/>
                <a:cs typeface="Cabin"/>
                <a:sym typeface="Cabin"/>
              </a:rPr>
              <a:t>books and audiobooks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t="12328"/>
          <a:stretch/>
        </p:blipFill>
        <p:spPr>
          <a:xfrm>
            <a:off x="5898096" y="0"/>
            <a:ext cx="3245903" cy="177540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Our approach</a:t>
            </a:r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We seek to address these pressing challenges based on </a:t>
            </a:r>
            <a:r>
              <a:rPr lang="en-US" sz="3200" b="0" i="0" u="none" strike="noStrike" cap="none">
                <a:solidFill>
                  <a:srgbClr val="F6C120"/>
                </a:solidFill>
                <a:latin typeface="Cabin"/>
                <a:ea typeface="Cabin"/>
                <a:cs typeface="Cabin"/>
                <a:sym typeface="Cabin"/>
              </a:rPr>
              <a:t>the idea of “appeals”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—that certain people are attracted to certain types of materials, regardless of format.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Previous research suggests that patterns of user preference can be </a:t>
            </a:r>
            <a:r>
              <a:rPr lang="en-US" sz="3200" b="0" i="0" u="none" strike="noStrike" cap="none">
                <a:solidFill>
                  <a:srgbClr val="F6C120"/>
                </a:solidFill>
                <a:latin typeface="Cabin"/>
                <a:ea typeface="Cabin"/>
                <a:cs typeface="Cabin"/>
                <a:sym typeface="Cabin"/>
              </a:rPr>
              <a:t>reduced down to a small number of categories </a:t>
            </a:r>
          </a:p>
          <a:p>
            <a:pPr marL="400050" marR="0" lvl="1" indent="-6350" algn="l" rtl="0">
              <a:lnSpc>
                <a:spcPct val="90000"/>
              </a:lnSpc>
              <a:spcBef>
                <a:spcPts val="48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A5A5A5"/>
                </a:solidFill>
                <a:latin typeface="Cabin"/>
                <a:ea typeface="Cabin"/>
                <a:cs typeface="Cabin"/>
                <a:sym typeface="Cabin"/>
              </a:rPr>
              <a:t>(e.g., Saricks, 2005; Mediatore, 2003; Bartle, 1990; Hunicke et al., 2004; Sherry et al., 2006;Tamborini &amp; Stiff, 1987, Junkel, 2008; Trott &amp; Williamson, 2011).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9525"/>
            <a:ext cx="9131300" cy="68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Study objective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350409" y="1600200"/>
            <a:ext cx="5282829" cy="41732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Investigate and identify </a:t>
            </a: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common appeal factors across multiple types of media</a:t>
            </a:r>
            <a:r>
              <a:rPr lang="en-US" sz="3200" b="0" i="0" u="none" strike="noStrike" cap="none">
                <a:solidFill>
                  <a:srgbClr val="F7AB6D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and develop ways to describe those appeals in a manner which facilitates</a:t>
            </a:r>
            <a:r>
              <a:rPr lang="en-US" sz="3200" b="0" i="0" u="none" strike="noStrike" cap="none">
                <a:solidFill>
                  <a:srgbClr val="F7AB6D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200" b="0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crossmedia advisory services.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rgbClr val="F7AB6D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F9">
            <a:alpha val="63921"/>
          </a:srgbClr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361"/>
          <p:cNvPicPr preferRelativeResize="0"/>
          <p:nvPr/>
        </p:nvPicPr>
        <p:blipFill rotWithShape="1">
          <a:blip r:embed="rId3">
            <a:alphaModFix/>
          </a:blip>
          <a:srcRect r="23810" b="19510"/>
          <a:stretch/>
        </p:blipFill>
        <p:spPr>
          <a:xfrm>
            <a:off x="5892800" y="4926012"/>
            <a:ext cx="3251199" cy="193198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Research questions</a:t>
            </a:r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RQ1. What are the most </a:t>
            </a:r>
            <a:r>
              <a:rPr lang="en-US" sz="3200" b="1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common appeal factors</a:t>
            </a:r>
            <a:r>
              <a:rPr lang="en-US" sz="3200" b="1" i="0" u="none" strike="noStrike" cap="non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across multiple types of media?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RQ2. What are the </a:t>
            </a:r>
            <a:r>
              <a:rPr lang="en-US" sz="3200" b="1" i="0" u="none" strike="noStrike" cap="none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appropriate terms required to describe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different values for these common appeal factors?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525A7D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4" name="Shape 364"/>
          <p:cNvSpPr/>
          <p:nvPr/>
        </p:nvSpPr>
        <p:spPr>
          <a:xfrm rot="5400000">
            <a:off x="8471698" y="6170313"/>
            <a:ext cx="1175321" cy="2000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7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hdwallpapers4desktop.com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17637"/>
            <a:ext cx="9144000" cy="544036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Supporters</a:t>
            </a:r>
          </a:p>
        </p:txBody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460375" y="1902217"/>
            <a:ext cx="8229600" cy="4337409"/>
          </a:xfrm>
          <a:prstGeom prst="rect">
            <a:avLst/>
          </a:prstGeom>
          <a:solidFill>
            <a:srgbClr val="1E1815">
              <a:alpha val="7372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Advisory board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Nancy Pearl: Author &amp; Adjunct Faculty, University of Washington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John Vallier: Head, Distributed Media Services, University of Washington Libraries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Judi Windleharth: Director, Library and Learning Resource Center, Digipen Institute of Technology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31 students from the “Metadata for Interactive Media” course</a:t>
            </a:r>
          </a:p>
        </p:txBody>
      </p:sp>
      <p:sp>
        <p:nvSpPr>
          <p:cNvPr id="372" name="Shape 372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F9">
            <a:alpha val="63921"/>
          </a:srgbClr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/>
        </p:nvSpPr>
        <p:spPr>
          <a:xfrm>
            <a:off x="3462294" y="3957317"/>
            <a:ext cx="1737359" cy="1737359"/>
          </a:xfrm>
          <a:prstGeom prst="ellipse">
            <a:avLst/>
          </a:prstGeom>
          <a:solidFill>
            <a:srgbClr val="717CA3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Survey</a:t>
            </a:r>
          </a:p>
        </p:txBody>
      </p:sp>
      <p:grpSp>
        <p:nvGrpSpPr>
          <p:cNvPr id="379" name="Shape 379"/>
          <p:cNvGrpSpPr/>
          <p:nvPr/>
        </p:nvGrpSpPr>
        <p:grpSpPr>
          <a:xfrm>
            <a:off x="2329822" y="1996056"/>
            <a:ext cx="1737359" cy="1737359"/>
            <a:chOff x="2659981" y="672872"/>
            <a:chExt cx="1737359" cy="1737359"/>
          </a:xfrm>
        </p:grpSpPr>
        <p:sp>
          <p:nvSpPr>
            <p:cNvPr id="380" name="Shape 380"/>
            <p:cNvSpPr/>
            <p:nvPr/>
          </p:nvSpPr>
          <p:spPr>
            <a:xfrm>
              <a:off x="2659981" y="672872"/>
              <a:ext cx="1737359" cy="1737359"/>
            </a:xfrm>
            <a:prstGeom prst="ellipse">
              <a:avLst/>
            </a:prstGeom>
            <a:solidFill>
              <a:srgbClr val="717CA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910600" y="949215"/>
              <a:ext cx="1254619" cy="1174716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Test </a:t>
              </a:r>
              <a:r>
                <a:rPr lang="en-US" sz="23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cataloging</a:t>
              </a:r>
            </a:p>
          </p:txBody>
        </p:sp>
      </p:grpSp>
      <p:grpSp>
        <p:nvGrpSpPr>
          <p:cNvPr id="382" name="Shape 382"/>
          <p:cNvGrpSpPr/>
          <p:nvPr/>
        </p:nvGrpSpPr>
        <p:grpSpPr>
          <a:xfrm>
            <a:off x="5801728" y="4592707"/>
            <a:ext cx="457200" cy="548639"/>
            <a:chOff x="2310486" y="1194769"/>
            <a:chExt cx="320491" cy="374913"/>
          </a:xfrm>
        </p:grpSpPr>
        <p:sp>
          <p:nvSpPr>
            <p:cNvPr id="383" name="Shape 383"/>
            <p:cNvSpPr/>
            <p:nvPr/>
          </p:nvSpPr>
          <p:spPr>
            <a:xfrm>
              <a:off x="2310486" y="1194769"/>
              <a:ext cx="320491" cy="3749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ABECE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2310486" y="1269751"/>
              <a:ext cx="224344" cy="22494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grpSp>
        <p:nvGrpSpPr>
          <p:cNvPr id="385" name="Shape 385"/>
          <p:cNvGrpSpPr/>
          <p:nvPr/>
        </p:nvGrpSpPr>
        <p:grpSpPr>
          <a:xfrm>
            <a:off x="395303" y="1996055"/>
            <a:ext cx="1737359" cy="1737359"/>
            <a:chOff x="2648309" y="731995"/>
            <a:chExt cx="1737359" cy="1737359"/>
          </a:xfrm>
        </p:grpSpPr>
        <p:sp>
          <p:nvSpPr>
            <p:cNvPr id="386" name="Shape 386"/>
            <p:cNvSpPr/>
            <p:nvPr/>
          </p:nvSpPr>
          <p:spPr>
            <a:xfrm>
              <a:off x="2648309" y="731995"/>
              <a:ext cx="1737359" cy="1737359"/>
            </a:xfrm>
            <a:prstGeom prst="ellipse">
              <a:avLst/>
            </a:prstGeom>
            <a:solidFill>
              <a:srgbClr val="717CA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2845467" y="1013316"/>
              <a:ext cx="1339621" cy="1174716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Domain analysis</a:t>
              </a:r>
            </a:p>
          </p:txBody>
        </p:sp>
      </p:grpSp>
      <p:grpSp>
        <p:nvGrpSpPr>
          <p:cNvPr id="388" name="Shape 388"/>
          <p:cNvGrpSpPr/>
          <p:nvPr/>
        </p:nvGrpSpPr>
        <p:grpSpPr>
          <a:xfrm>
            <a:off x="1434539" y="3957316"/>
            <a:ext cx="1737359" cy="1737359"/>
            <a:chOff x="2706277" y="672872"/>
            <a:chExt cx="1737359" cy="1737359"/>
          </a:xfrm>
        </p:grpSpPr>
        <p:sp>
          <p:nvSpPr>
            <p:cNvPr id="389" name="Shape 389"/>
            <p:cNvSpPr/>
            <p:nvPr/>
          </p:nvSpPr>
          <p:spPr>
            <a:xfrm>
              <a:off x="2706277" y="672872"/>
              <a:ext cx="1737359" cy="1737359"/>
            </a:xfrm>
            <a:prstGeom prst="ellipse">
              <a:avLst/>
            </a:prstGeom>
            <a:solidFill>
              <a:srgbClr val="717CA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2932051" y="950863"/>
              <a:ext cx="1267313" cy="1174716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Interview</a:t>
              </a:r>
            </a:p>
          </p:txBody>
        </p:sp>
      </p:grpSp>
      <p:grpSp>
        <p:nvGrpSpPr>
          <p:cNvPr id="391" name="Shape 391"/>
          <p:cNvGrpSpPr/>
          <p:nvPr/>
        </p:nvGrpSpPr>
        <p:grpSpPr>
          <a:xfrm>
            <a:off x="6861003" y="3957317"/>
            <a:ext cx="1828800" cy="1828800"/>
            <a:chOff x="2621702" y="715412"/>
            <a:chExt cx="1661301" cy="1661301"/>
          </a:xfrm>
        </p:grpSpPr>
        <p:sp>
          <p:nvSpPr>
            <p:cNvPr id="392" name="Shape 392"/>
            <p:cNvSpPr/>
            <p:nvPr/>
          </p:nvSpPr>
          <p:spPr>
            <a:xfrm>
              <a:off x="2621702" y="715412"/>
              <a:ext cx="1661301" cy="1661301"/>
            </a:xfrm>
            <a:prstGeom prst="ellipse">
              <a:avLst/>
            </a:prstGeom>
            <a:solidFill>
              <a:srgbClr val="51859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2903275" y="992725"/>
              <a:ext cx="1098156" cy="1098156"/>
            </a:xfrm>
            <a:prstGeom prst="rect">
              <a:avLst/>
            </a:prstGeom>
            <a:solidFill>
              <a:srgbClr val="518592"/>
            </a:solidFill>
            <a:ln>
              <a:noFill/>
            </a:ln>
          </p:spPr>
          <p:txBody>
            <a:bodyPr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How to describe appeals</a:t>
              </a:r>
            </a:p>
          </p:txBody>
        </p:sp>
      </p:grpSp>
      <p:grpSp>
        <p:nvGrpSpPr>
          <p:cNvPr id="394" name="Shape 394"/>
          <p:cNvGrpSpPr/>
          <p:nvPr/>
        </p:nvGrpSpPr>
        <p:grpSpPr>
          <a:xfrm>
            <a:off x="6861004" y="1996056"/>
            <a:ext cx="1828800" cy="1828800"/>
            <a:chOff x="2641419" y="681627"/>
            <a:chExt cx="1661301" cy="1661301"/>
          </a:xfrm>
        </p:grpSpPr>
        <p:sp>
          <p:nvSpPr>
            <p:cNvPr id="395" name="Shape 395"/>
            <p:cNvSpPr/>
            <p:nvPr/>
          </p:nvSpPr>
          <p:spPr>
            <a:xfrm>
              <a:off x="2641419" y="681627"/>
              <a:ext cx="1661301" cy="1661301"/>
            </a:xfrm>
            <a:prstGeom prst="ellipse">
              <a:avLst/>
            </a:prstGeom>
            <a:solidFill>
              <a:srgbClr val="51859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2903275" y="933673"/>
              <a:ext cx="1157210" cy="1157210"/>
            </a:xfrm>
            <a:prstGeom prst="rect">
              <a:avLst/>
            </a:prstGeom>
            <a:solidFill>
              <a:srgbClr val="518592"/>
            </a:solidFill>
            <a:ln>
              <a:noFill/>
            </a:ln>
          </p:spPr>
          <p:txBody>
            <a:bodyPr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Identify commonappeals</a:t>
              </a:r>
            </a:p>
          </p:txBody>
        </p:sp>
      </p:grp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Study design</a:t>
            </a:r>
          </a:p>
        </p:txBody>
      </p:sp>
      <p:sp>
        <p:nvSpPr>
          <p:cNvPr id="398" name="Shape 398"/>
          <p:cNvSpPr/>
          <p:nvPr/>
        </p:nvSpPr>
        <p:spPr>
          <a:xfrm>
            <a:off x="6204050" y="2585436"/>
            <a:ext cx="457200" cy="548639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BABEC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99" name="Shape 399"/>
          <p:cNvGrpSpPr/>
          <p:nvPr/>
        </p:nvGrpSpPr>
        <p:grpSpPr>
          <a:xfrm>
            <a:off x="4266935" y="1996056"/>
            <a:ext cx="1737359" cy="1737359"/>
            <a:chOff x="2706277" y="672872"/>
            <a:chExt cx="1737359" cy="1737359"/>
          </a:xfrm>
        </p:grpSpPr>
        <p:sp>
          <p:nvSpPr>
            <p:cNvPr id="400" name="Shape 400"/>
            <p:cNvSpPr/>
            <p:nvPr/>
          </p:nvSpPr>
          <p:spPr>
            <a:xfrm>
              <a:off x="2706277" y="672872"/>
              <a:ext cx="1737359" cy="1737359"/>
            </a:xfrm>
            <a:prstGeom prst="ellipse">
              <a:avLst/>
            </a:prstGeom>
            <a:solidFill>
              <a:srgbClr val="717CA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926822" y="950863"/>
              <a:ext cx="1296271" cy="1174716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Consult Librarians</a:t>
              </a:r>
            </a:p>
          </p:txBody>
        </p:sp>
      </p:grpSp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 r="23810" b="19510"/>
          <a:stretch/>
        </p:blipFill>
        <p:spPr>
          <a:xfrm>
            <a:off x="0" y="5786117"/>
            <a:ext cx="1803793" cy="107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4913"/>
            <a:ext cx="9144000" cy="550308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Domain analysis</a:t>
            </a: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Sought all work on media appeal factors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Found domain-specific work on appeals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 lot on books and film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Some on video games and music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Less on comics/graphic novels and manga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rigin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Theme">
  <a:themeElements>
    <a:clrScheme name="Origin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Theme">
  <a:themeElements>
    <a:clrScheme name="Origin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1640</Words>
  <Application>Microsoft Office PowerPoint</Application>
  <PresentationFormat>On-screen Show (4:3)</PresentationFormat>
  <Paragraphs>199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Cambria</vt:lpstr>
      <vt:lpstr>Gill Sans MT</vt:lpstr>
      <vt:lpstr>Garamond</vt:lpstr>
      <vt:lpstr>Cabin</vt:lpstr>
      <vt:lpstr>Rokkitt</vt:lpstr>
      <vt:lpstr>Calibri</vt:lpstr>
      <vt:lpstr>Default Theme</vt:lpstr>
      <vt:lpstr>2_Default Theme</vt:lpstr>
      <vt:lpstr>BlackTie</vt:lpstr>
      <vt:lpstr>1_Default Theme</vt:lpstr>
      <vt:lpstr>Appeal Factors:  Enabling Cross-media Advisory Services</vt:lpstr>
      <vt:lpstr>Reader’s advisory</vt:lpstr>
      <vt:lpstr>Problem</vt:lpstr>
      <vt:lpstr>Our approach</vt:lpstr>
      <vt:lpstr>Study objective</vt:lpstr>
      <vt:lpstr>Research questions</vt:lpstr>
      <vt:lpstr>Supporters</vt:lpstr>
      <vt:lpstr>Study design</vt:lpstr>
      <vt:lpstr>Domain analysis</vt:lpstr>
      <vt:lpstr>Examples</vt:lpstr>
      <vt:lpstr>Appeal selection process</vt:lpstr>
      <vt:lpstr>Cross-Media Appeals</vt:lpstr>
      <vt:lpstr>Class activity 1) Card Sort</vt:lpstr>
      <vt:lpstr>Class activity 2) User Study</vt:lpstr>
      <vt:lpstr>Insights</vt:lpstr>
      <vt:lpstr>Next step: Interview</vt:lpstr>
      <vt:lpstr>Codebook</vt:lpstr>
      <vt:lpstr>Preliminary findings: Mood</vt:lpstr>
      <vt:lpstr>Preliminary findings: Setting</vt:lpstr>
      <vt:lpstr>Preliminary findings: Complexity</vt:lpstr>
      <vt:lpstr>Preliminary findings: Other appeals</vt:lpstr>
      <vt:lpstr>Discussion</vt:lpstr>
      <vt:lpstr>Future direction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Appeal Factors:  Enabling Cross-media Advisory Services</dc:title>
  <dc:creator>Jin Ha Lee, Travis Windleharth, &amp; Hyerim Cho</dc:creator>
  <cp:lastModifiedBy>Mason,Janet</cp:lastModifiedBy>
  <cp:revision>2</cp:revision>
  <dcterms:modified xsi:type="dcterms:W3CDTF">2017-02-03T19:38:21Z</dcterms:modified>
</cp:coreProperties>
</file>