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3" r:id="rId3"/>
    <p:sldId id="264" r:id="rId4"/>
    <p:sldId id="266" r:id="rId5"/>
    <p:sldId id="267" r:id="rId6"/>
    <p:sldId id="268" r:id="rId7"/>
    <p:sldId id="270" r:id="rId8"/>
    <p:sldId id="269" r:id="rId9"/>
    <p:sldId id="271" r:id="rId10"/>
    <p:sldId id="277" r:id="rId11"/>
    <p:sldId id="276" r:id="rId12"/>
    <p:sldId id="272" r:id="rId13"/>
    <p:sldId id="275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EB4"/>
    <a:srgbClr val="F2F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1" autoAdjust="0"/>
  </p:normalViewPr>
  <p:slideViewPr>
    <p:cSldViewPr>
      <p:cViewPr varScale="1">
        <p:scale>
          <a:sx n="102" d="100"/>
          <a:sy n="102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D534E-54B3-4683-B1B9-5288D6C0156E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BED5-F045-48B1-B301-98E22339D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BED5-F045-48B1-B301-98E22339DC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9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7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4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FF5C-1F56-4E34-B8A3-0360A4EF17BF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DA59-EA54-4232-B3E5-FE9B689F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griffis@usm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exwellerstein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961586" cy="1828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Gill Sans MT" panose="020B0502020104020203" pitchFamily="34" charset="0"/>
              </a:rPr>
              <a:t>Out of Place?</a:t>
            </a:r>
            <a:br>
              <a:rPr lang="en-US" sz="4000" dirty="0">
                <a:solidFill>
                  <a:srgbClr val="C00000"/>
                </a:solidFill>
                <a:latin typeface="Gill Sans MT" panose="020B0502020104020203" pitchFamily="34" charset="0"/>
              </a:rPr>
            </a:br>
            <a:r>
              <a:rPr lang="en-US" sz="2500" dirty="0">
                <a:solidFill>
                  <a:schemeClr val="tx2"/>
                </a:solidFill>
              </a:rPr>
              <a:t>Examining User-Centeredness and Roving Reference Service in Academic and Public Library Spaces</a:t>
            </a:r>
            <a:endParaRPr lang="en-US" sz="25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334000"/>
            <a:ext cx="75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algn="r"/>
            <a:r>
              <a:rPr lang="en-US" sz="2300" dirty="0">
                <a:latin typeface="Gill Sans MT" panose="020B0502020104020203" pitchFamily="34" charset="0"/>
              </a:rPr>
              <a:t>Matthew Griffis</a:t>
            </a:r>
            <a:r>
              <a:rPr lang="en-US" sz="2000" dirty="0">
                <a:latin typeface="Gill Sans MT" panose="020B0502020104020203" pitchFamily="34" charset="0"/>
              </a:rPr>
              <a:t>, Assistant Professor</a:t>
            </a:r>
          </a:p>
          <a:p>
            <a:pPr marL="53975" algn="r"/>
            <a:r>
              <a:rPr lang="en-US" sz="1700" dirty="0">
                <a:latin typeface="Gill Sans MT" panose="020B0502020104020203" pitchFamily="34" charset="0"/>
              </a:rPr>
              <a:t>School of Library and Information Science, The University of Southern Mississippi</a:t>
            </a:r>
          </a:p>
          <a:p>
            <a:pPr marL="53975" algn="r"/>
            <a:r>
              <a:rPr lang="en-US" dirty="0">
                <a:latin typeface="Gill Sans MT" panose="020B0502020104020203" pitchFamily="34" charset="0"/>
                <a:hlinkClick r:id="rId3"/>
              </a:rPr>
              <a:t>matthew.griffis@usm.edu</a:t>
            </a:r>
            <a:r>
              <a:rPr lang="en-US" dirty="0"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5" name="Picture 2" descr="https://c1.staticflickr.com/9/8301/8004083346_dd409f5f30_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13680" r="1134" b="34883"/>
          <a:stretch/>
        </p:blipFill>
        <p:spPr bwMode="auto">
          <a:xfrm>
            <a:off x="714590" y="2514600"/>
            <a:ext cx="39199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arm6.static.flickr.com/5240/5872067921_1342c0426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r="3563" b="7770"/>
          <a:stretch/>
        </p:blipFill>
        <p:spPr bwMode="auto">
          <a:xfrm>
            <a:off x="4775049" y="2514599"/>
            <a:ext cx="360695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6806" y="4993574"/>
            <a:ext cx="1879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City of Troy Public Library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5924" y="5026968"/>
            <a:ext cx="1879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Scottsdale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359943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Gill Sans MT" panose="020B0502020104020203" pitchFamily="34" charset="0"/>
              </a:rPr>
              <a:t>Findings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4267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/>
            <a:r>
              <a:rPr lang="en-US" sz="2350" dirty="0">
                <a:latin typeface="Gill Sans MT" panose="020B0502020104020203" pitchFamily="34" charset="0"/>
              </a:rPr>
              <a:t>Roving reference service models do not change the traditional, underlying power relationships within the library space.  </a:t>
            </a:r>
          </a:p>
          <a:p>
            <a:pPr marL="53975"/>
            <a:endParaRPr lang="en-US" sz="1000" dirty="0">
              <a:latin typeface="Gill Sans MT" panose="020B0502020104020203" pitchFamily="34" charset="0"/>
            </a:endParaRPr>
          </a:p>
          <a:p>
            <a:pPr marL="854075" lvl="1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" panose="020B0502020104020203" pitchFamily="34" charset="0"/>
              </a:rPr>
              <a:t>instead, these relationships are intensified</a:t>
            </a:r>
          </a:p>
          <a:p>
            <a:pPr marL="53975"/>
            <a:endParaRPr lang="en-US" sz="1000" dirty="0">
              <a:latin typeface="Gill Sans MT" panose="020B0502020104020203" pitchFamily="34" charset="0"/>
            </a:endParaRPr>
          </a:p>
          <a:p>
            <a:pPr marL="854075" lvl="1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" panose="020B0502020104020203" pitchFamily="34" charset="0"/>
              </a:rPr>
              <a:t>roving is an alternate (and perhaps more effective) way for the librarian to be “everywhere at once”</a:t>
            </a:r>
            <a:endParaRPr lang="en-US" sz="2200" b="1" dirty="0">
              <a:latin typeface="Gill Sans MT" panose="020B05020201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5" t="7134" r="30394" b="6876"/>
          <a:stretch/>
        </p:blipFill>
        <p:spPr>
          <a:xfrm>
            <a:off x="5105400" y="1981200"/>
            <a:ext cx="32293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7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51010" y="914400"/>
            <a:ext cx="732619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Gill Sans MT" panose="020B0502020104020203" pitchFamily="34" charset="0"/>
              </a:rPr>
              <a:t>Findings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828800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algn="just"/>
            <a:r>
              <a:rPr lang="en-US" sz="2200" dirty="0">
                <a:latin typeface="Gill Sans MT" panose="020B0502020104020203" pitchFamily="34" charset="0"/>
              </a:rPr>
              <a:t>Despite the introduction of roving service to these libraries, the spatial practices of the traditional model still prevailed. </a:t>
            </a:r>
          </a:p>
          <a:p>
            <a:pPr marL="53975" algn="just"/>
            <a:endParaRPr lang="en-US" sz="800" dirty="0">
              <a:latin typeface="Gill Sans MT" panose="020B0502020104020203" pitchFamily="34" charset="0"/>
            </a:endParaRPr>
          </a:p>
          <a:p>
            <a:pPr marL="854075" lvl="1" indent="-342900">
              <a:buFont typeface="Wingdings" panose="05000000000000000000" pitchFamily="2" charset="2"/>
              <a:buChar char="v"/>
            </a:pPr>
            <a:r>
              <a:rPr lang="en-US" sz="1900" dirty="0">
                <a:latin typeface="Gill Sans MT" panose="020B0502020104020203" pitchFamily="34" charset="0"/>
              </a:rPr>
              <a:t>in the hybrid libraries (A &amp; B), users were still inclined towards using fixed service options rather than roving options </a:t>
            </a:r>
          </a:p>
          <a:p>
            <a:pPr marL="396875" indent="-342900">
              <a:buFont typeface="Wingdings" panose="05000000000000000000" pitchFamily="2" charset="2"/>
              <a:buChar char="v"/>
            </a:pPr>
            <a:endParaRPr lang="en-US" sz="700" dirty="0">
              <a:latin typeface="Gill Sans MT" panose="020B0502020104020203" pitchFamily="34" charset="0"/>
            </a:endParaRPr>
          </a:p>
          <a:p>
            <a:pPr marL="854075" lvl="1" indent="-342900">
              <a:buFont typeface="Wingdings" panose="05000000000000000000" pitchFamily="2" charset="2"/>
              <a:buChar char="v"/>
            </a:pPr>
            <a:r>
              <a:rPr lang="en-US" sz="1900" dirty="0">
                <a:latin typeface="Gill Sans MT" panose="020B0502020104020203" pitchFamily="34" charset="0"/>
              </a:rPr>
              <a:t>at Library C, under certain conditions users and librarians reproduced spatial practices from the traditional model</a:t>
            </a:r>
          </a:p>
        </p:txBody>
      </p:sp>
      <p:pic>
        <p:nvPicPr>
          <p:cNvPr id="2050" name="Picture 2" descr="C:\Users\w925311\Desktop\Place of the Lib\Library A - GA Data, Mar 25-27\Photos\Level 01\IMG_5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200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410349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Gill Sans MT" panose="020B0502020104020203" pitchFamily="34" charset="0"/>
              </a:rPr>
              <a:t>Findings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828800"/>
            <a:ext cx="7906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/>
            <a:r>
              <a:rPr lang="en-US" sz="2200" dirty="0">
                <a:latin typeface="Gill Sans MT" panose="020B0502020104020203" pitchFamily="34" charset="0"/>
              </a:rPr>
              <a:t>“Roving reference” as a form of information service has very limited capacity.  </a:t>
            </a:r>
          </a:p>
          <a:p>
            <a:pPr marL="53975"/>
            <a:endParaRPr lang="en-US" sz="1000" dirty="0">
              <a:latin typeface="Gill Sans MT" panose="020B0502020104020203" pitchFamily="34" charset="0"/>
            </a:endParaRPr>
          </a:p>
          <a:p>
            <a:pPr marL="53975"/>
            <a:r>
              <a:rPr lang="en-US" sz="2200" dirty="0">
                <a:latin typeface="Gill Sans MT" panose="020B0502020104020203" pitchFamily="34" charset="0"/>
              </a:rPr>
              <a:t>Most substantial reference questions or queries could not be answered at the “point of need” and still required either directing the a stationary desk or removing them to an office.</a:t>
            </a:r>
            <a:endParaRPr lang="en-US" sz="2200" b="1" dirty="0">
              <a:latin typeface="Gill Sans MT" panose="020B0502020104020203" pitchFamily="34" charset="0"/>
            </a:endParaRPr>
          </a:p>
        </p:txBody>
      </p:sp>
      <p:pic>
        <p:nvPicPr>
          <p:cNvPr id="3074" name="Picture 2" descr="https://lisatraining.files.wordpress.com/2014/02/3350486647_9b7a37c64f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9" r="7851"/>
          <a:stretch/>
        </p:blipFill>
        <p:spPr bwMode="auto">
          <a:xfrm>
            <a:off x="4038600" y="3952560"/>
            <a:ext cx="4357255" cy="23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925311\Desktop\Place of the Lib\Library A - GA Data, Mar 25-27\Photos\Level 02-M\IMG_5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0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Gill Sans MT" panose="020B0502020104020203" pitchFamily="34" charset="0"/>
              </a:rPr>
              <a:t>Conclusions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528" y="1905000"/>
            <a:ext cx="77544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/>
            <a:r>
              <a:rPr lang="en-US" sz="2300" i="1" dirty="0">
                <a:latin typeface="Gill Sans MT" panose="020B0502020104020203" pitchFamily="34" charset="0"/>
              </a:rPr>
              <a:t>To what extent, if any, does the roving reference model change the traditional, desk-based spatial model?</a:t>
            </a:r>
          </a:p>
          <a:p>
            <a:pPr marL="53975"/>
            <a:endParaRPr lang="en-US" sz="800" i="1" dirty="0">
              <a:latin typeface="Gill Sans MT" panose="020B0502020104020203" pitchFamily="34" charset="0"/>
            </a:endParaRPr>
          </a:p>
          <a:p>
            <a:pPr marL="53975"/>
            <a:endParaRPr lang="en-US" sz="800" i="1" dirty="0">
              <a:latin typeface="Gill Sans MT" panose="020B0502020104020203" pitchFamily="34" charset="0"/>
            </a:endParaRPr>
          </a:p>
          <a:p>
            <a:pPr marL="53975"/>
            <a:r>
              <a:rPr lang="en-US" sz="2250" dirty="0">
                <a:latin typeface="Gill Sans MT" panose="020B0502020104020203" pitchFamily="34" charset="0"/>
              </a:rPr>
              <a:t>It does not.  It reinforces the underlying power relationships of the traditional model.</a:t>
            </a:r>
          </a:p>
          <a:p>
            <a:pPr marL="53975"/>
            <a:endParaRPr lang="en-US" sz="800" dirty="0">
              <a:latin typeface="Gill Sans MT" panose="020B0502020104020203" pitchFamily="34" charset="0"/>
            </a:endParaRPr>
          </a:p>
          <a:p>
            <a:pPr marL="53975"/>
            <a:endParaRPr lang="en-US" sz="800" dirty="0">
              <a:latin typeface="Gill Sans MT" panose="020B0502020104020203" pitchFamily="34" charset="0"/>
            </a:endParaRPr>
          </a:p>
          <a:p>
            <a:pPr marL="1492250" lvl="2" indent="-523875">
              <a:buFont typeface="Wingdings" panose="05000000000000000000" pitchFamily="2" charset="2"/>
              <a:buChar char="v"/>
              <a:tabLst>
                <a:tab pos="6911975" algn="l"/>
              </a:tabLst>
            </a:pPr>
            <a:r>
              <a:rPr lang="en-US" sz="2150" dirty="0">
                <a:latin typeface="Gill Sans MT" panose="020B0502020104020203" pitchFamily="34" charset="0"/>
              </a:rPr>
              <a:t>the user experience is not substantially different</a:t>
            </a:r>
          </a:p>
          <a:p>
            <a:pPr marL="577850" indent="-523875">
              <a:buFont typeface="Wingdings" panose="05000000000000000000" pitchFamily="2" charset="2"/>
              <a:buChar char="v"/>
              <a:tabLst>
                <a:tab pos="6911975" algn="l"/>
              </a:tabLst>
            </a:pPr>
            <a:endParaRPr lang="en-US" sz="700" dirty="0">
              <a:latin typeface="Gill Sans MT" panose="020B0502020104020203" pitchFamily="34" charset="0"/>
            </a:endParaRPr>
          </a:p>
          <a:p>
            <a:pPr marL="1492250" lvl="2" indent="-523875">
              <a:buFont typeface="Wingdings" panose="05000000000000000000" pitchFamily="2" charset="2"/>
              <a:buChar char="v"/>
              <a:tabLst>
                <a:tab pos="6911975" algn="l"/>
              </a:tabLst>
            </a:pPr>
            <a:r>
              <a:rPr lang="en-US" sz="2150" dirty="0">
                <a:latin typeface="Gill Sans MT" panose="020B0502020104020203" pitchFamily="34" charset="0"/>
              </a:rPr>
              <a:t>multiple modes of service working in partnership is ideal</a:t>
            </a:r>
          </a:p>
          <a:p>
            <a:pPr marL="1035050" lvl="1" indent="-523875">
              <a:buFont typeface="Wingdings" panose="05000000000000000000" pitchFamily="2" charset="2"/>
              <a:buChar char="v"/>
              <a:tabLst>
                <a:tab pos="6911975" algn="l"/>
              </a:tabLst>
            </a:pPr>
            <a:endParaRPr lang="en-US" sz="700" dirty="0">
              <a:latin typeface="Gill Sans MT" panose="020B0502020104020203" pitchFamily="34" charset="0"/>
            </a:endParaRPr>
          </a:p>
          <a:p>
            <a:pPr marL="1949450" lvl="3" indent="-523875">
              <a:buFont typeface="Wingdings" panose="05000000000000000000" pitchFamily="2" charset="2"/>
              <a:buChar char="v"/>
              <a:tabLst>
                <a:tab pos="6911975" algn="l"/>
              </a:tabLst>
            </a:pPr>
            <a:r>
              <a:rPr lang="en-US" sz="2150" dirty="0">
                <a:latin typeface="Gill Sans MT" panose="020B0502020104020203" pitchFamily="34" charset="0"/>
              </a:rPr>
              <a:t>roving reference better as an extension of (i.e., but not a replacement for) traditional, desk-based service?</a:t>
            </a:r>
          </a:p>
        </p:txBody>
      </p:sp>
    </p:spTree>
    <p:extLst>
      <p:ext uri="{BB962C8B-B14F-4D97-AF65-F5344CB8AC3E}">
        <p14:creationId xmlns:p14="http://schemas.microsoft.com/office/powerpoint/2010/main" val="335532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4"/>
                </a:solidFill>
                <a:latin typeface="Gill Sans MT" panose="020B0502020104020203" pitchFamily="34" charset="0"/>
              </a:rPr>
              <a:t>Acknowledgements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528" y="3507700"/>
            <a:ext cx="77544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2300" dirty="0">
                <a:latin typeface="Gill Sans MT" panose="020B0502020104020203" pitchFamily="34" charset="0"/>
              </a:rPr>
              <a:t>References</a:t>
            </a:r>
          </a:p>
          <a:p>
            <a:pPr marL="463550" indent="-463550"/>
            <a:endParaRPr lang="en-US" sz="200" dirty="0">
              <a:latin typeface="Gill Sans MT" panose="020B0502020104020203" pitchFamily="34" charset="0"/>
            </a:endParaRPr>
          </a:p>
          <a:p>
            <a:pPr marL="463550" indent="-463550"/>
            <a:r>
              <a:rPr lang="en-US" sz="1200" dirty="0" err="1">
                <a:latin typeface="Gill Sans MT" panose="020B0502020104020203" pitchFamily="34" charset="0"/>
              </a:rPr>
              <a:t>Andrejewski</a:t>
            </a:r>
            <a:r>
              <a:rPr lang="en-US" sz="1200" dirty="0">
                <a:latin typeface="Gill Sans MT" panose="020B0502020104020203" pitchFamily="34" charset="0"/>
              </a:rPr>
              <a:t>,  A. V. (2008). </a:t>
            </a:r>
            <a:r>
              <a:rPr lang="en-US" sz="1200" i="1" dirty="0">
                <a:latin typeface="Gill Sans MT" panose="020B0502020104020203" pitchFamily="34" charset="0"/>
              </a:rPr>
              <a:t>Building power: Architecture and surveillance in Victorian America. </a:t>
            </a:r>
            <a:r>
              <a:rPr lang="en-US" sz="1200" dirty="0">
                <a:latin typeface="Gill Sans MT" panose="020B0502020104020203" pitchFamily="34" charset="0"/>
              </a:rPr>
              <a:t>Knoxville: University of Tennessee Press. </a:t>
            </a:r>
          </a:p>
          <a:p>
            <a:pPr marL="463550" indent="-463550"/>
            <a:endParaRPr lang="en-US" sz="500" dirty="0">
              <a:latin typeface="Gill Sans MT" panose="020B0502020104020203" pitchFamily="34" charset="0"/>
            </a:endParaRPr>
          </a:p>
          <a:p>
            <a:pPr marL="463550" indent="-463550"/>
            <a:r>
              <a:rPr lang="en-US" sz="1200" dirty="0">
                <a:latin typeface="Gill Sans MT" panose="020B0502020104020203" pitchFamily="34" charset="0"/>
              </a:rPr>
              <a:t>Black, A., Pepper, S., and </a:t>
            </a:r>
            <a:r>
              <a:rPr lang="en-US" sz="1200" dirty="0" err="1">
                <a:latin typeface="Gill Sans MT" panose="020B0502020104020203" pitchFamily="34" charset="0"/>
              </a:rPr>
              <a:t>Bagshaw</a:t>
            </a:r>
            <a:r>
              <a:rPr lang="en-US" sz="1200" dirty="0">
                <a:latin typeface="Gill Sans MT" panose="020B0502020104020203" pitchFamily="34" charset="0"/>
              </a:rPr>
              <a:t>, K. (2009). </a:t>
            </a:r>
            <a:r>
              <a:rPr lang="en-US" sz="1200" i="1" dirty="0">
                <a:latin typeface="Gill Sans MT" panose="020B0502020104020203" pitchFamily="34" charset="0"/>
              </a:rPr>
              <a:t>Books, buildings and social engineering</a:t>
            </a:r>
            <a:r>
              <a:rPr lang="en-US" sz="1200" dirty="0">
                <a:latin typeface="Gill Sans MT" panose="020B0502020104020203" pitchFamily="34" charset="0"/>
              </a:rPr>
              <a:t>. London: </a:t>
            </a:r>
            <a:r>
              <a:rPr lang="en-US" sz="1200" dirty="0" err="1">
                <a:latin typeface="Gill Sans MT" panose="020B0502020104020203" pitchFamily="34" charset="0"/>
              </a:rPr>
              <a:t>Ashgate</a:t>
            </a:r>
            <a:r>
              <a:rPr lang="en-US" sz="1200" dirty="0">
                <a:latin typeface="Gill Sans MT" panose="020B0502020104020203" pitchFamily="34" charset="0"/>
              </a:rPr>
              <a:t>.</a:t>
            </a:r>
          </a:p>
          <a:p>
            <a:pPr marL="463550" indent="-463550"/>
            <a:endParaRPr lang="en-US" sz="500" dirty="0">
              <a:latin typeface="Gill Sans MT" panose="020B0502020104020203" pitchFamily="34" charset="0"/>
            </a:endParaRPr>
          </a:p>
          <a:p>
            <a:pPr marL="463550" indent="-463550"/>
            <a:r>
              <a:rPr lang="en-US" sz="1200" dirty="0">
                <a:latin typeface="Gill Sans MT" panose="020B0502020104020203" pitchFamily="34" charset="0"/>
              </a:rPr>
              <a:t>Dale, K. &amp; Burrell, G. (2008). </a:t>
            </a:r>
            <a:r>
              <a:rPr lang="en-US" sz="1200" i="1" dirty="0">
                <a:latin typeface="Gill Sans MT" panose="020B0502020104020203" pitchFamily="34" charset="0"/>
              </a:rPr>
              <a:t>The spaces of organization and the organization of space: Power, identity and materiality at work. </a:t>
            </a:r>
            <a:r>
              <a:rPr lang="en-US" sz="1200" dirty="0">
                <a:latin typeface="Gill Sans MT" panose="020B0502020104020203" pitchFamily="34" charset="0"/>
              </a:rPr>
              <a:t>New York: Palgrave.</a:t>
            </a:r>
          </a:p>
          <a:p>
            <a:pPr marL="463550" indent="-463550"/>
            <a:endParaRPr lang="en-US" sz="500" dirty="0">
              <a:latin typeface="Gill Sans MT" panose="020B0502020104020203" pitchFamily="34" charset="0"/>
            </a:endParaRPr>
          </a:p>
          <a:p>
            <a:pPr marL="463550" indent="-463550"/>
            <a:r>
              <a:rPr lang="en-US" sz="1200" dirty="0">
                <a:latin typeface="Gill Sans MT" panose="020B0502020104020203" pitchFamily="34" charset="0"/>
              </a:rPr>
              <a:t>Foucault, M. (1973). </a:t>
            </a:r>
            <a:r>
              <a:rPr lang="en-US" sz="1200" i="1" dirty="0">
                <a:latin typeface="Gill Sans MT" panose="020B0502020104020203" pitchFamily="34" charset="0"/>
              </a:rPr>
              <a:t>The birth of the clinic: An archaeology of medical perception. </a:t>
            </a:r>
            <a:r>
              <a:rPr lang="en-US" sz="1200" dirty="0">
                <a:latin typeface="Gill Sans MT" panose="020B0502020104020203" pitchFamily="34" charset="0"/>
              </a:rPr>
              <a:t>New York: Vintage.</a:t>
            </a:r>
          </a:p>
          <a:p>
            <a:pPr marL="463550" indent="-463550"/>
            <a:endParaRPr lang="en-US" sz="500" dirty="0">
              <a:latin typeface="Gill Sans MT" panose="020B0502020104020203" pitchFamily="34" charset="0"/>
            </a:endParaRPr>
          </a:p>
          <a:p>
            <a:pPr marL="463550" indent="-463550"/>
            <a:r>
              <a:rPr lang="en-US" sz="1200" dirty="0">
                <a:latin typeface="Gill Sans MT" panose="020B0502020104020203" pitchFamily="34" charset="0"/>
              </a:rPr>
              <a:t>Foucault, M. (1977). </a:t>
            </a:r>
            <a:r>
              <a:rPr lang="en-US" sz="1200" i="1" dirty="0">
                <a:latin typeface="Gill Sans MT" panose="020B0502020104020203" pitchFamily="34" charset="0"/>
              </a:rPr>
              <a:t>Discipline and punish: The birth of the prison</a:t>
            </a:r>
            <a:r>
              <a:rPr lang="en-US" sz="1200" dirty="0">
                <a:latin typeface="Gill Sans MT" panose="020B0502020104020203" pitchFamily="34" charset="0"/>
              </a:rPr>
              <a:t>. New York: Random House.</a:t>
            </a:r>
          </a:p>
          <a:p>
            <a:pPr marL="463550" indent="-463550"/>
            <a:endParaRPr lang="en-US" sz="500" dirty="0">
              <a:latin typeface="Gill Sans MT" panose="020B0502020104020203" pitchFamily="34" charset="0"/>
            </a:endParaRPr>
          </a:p>
          <a:p>
            <a:pPr marL="463550" indent="-463550"/>
            <a:r>
              <a:rPr lang="en-US" sz="1200" dirty="0" err="1">
                <a:latin typeface="Gill Sans MT" panose="020B0502020104020203" pitchFamily="34" charset="0"/>
              </a:rPr>
              <a:t>Gutman</a:t>
            </a:r>
            <a:r>
              <a:rPr lang="en-US" sz="1200" dirty="0">
                <a:latin typeface="Gill Sans MT" panose="020B0502020104020203" pitchFamily="34" charset="0"/>
              </a:rPr>
              <a:t>, R. (1972). </a:t>
            </a:r>
            <a:r>
              <a:rPr lang="en-US" sz="1200" i="1" dirty="0">
                <a:latin typeface="Gill Sans MT" panose="020B0502020104020203" pitchFamily="34" charset="0"/>
              </a:rPr>
              <a:t>People and buildings</a:t>
            </a:r>
            <a:r>
              <a:rPr lang="en-US" sz="1200" dirty="0">
                <a:latin typeface="Gill Sans MT" panose="020B0502020104020203" pitchFamily="34" charset="0"/>
              </a:rPr>
              <a:t>. New York: Basic.</a:t>
            </a:r>
          </a:p>
          <a:p>
            <a:pPr marL="463550" indent="-463550"/>
            <a:endParaRPr lang="en-US" sz="500" dirty="0">
              <a:latin typeface="Gill Sans MT" panose="020B0502020104020203" pitchFamily="34" charset="0"/>
            </a:endParaRPr>
          </a:p>
          <a:p>
            <a:pPr marL="463550" indent="-463550"/>
            <a:r>
              <a:rPr lang="en-US" sz="1200" dirty="0">
                <a:latin typeface="Gill Sans MT" panose="020B0502020104020203" pitchFamily="34" charset="0"/>
              </a:rPr>
              <a:t>Lawson, B. (2001). </a:t>
            </a:r>
            <a:r>
              <a:rPr lang="en-US" sz="1200" i="1" dirty="0">
                <a:latin typeface="Gill Sans MT" panose="020B0502020104020203" pitchFamily="34" charset="0"/>
              </a:rPr>
              <a:t>The language of space. </a:t>
            </a:r>
            <a:r>
              <a:rPr lang="en-US" sz="1200" dirty="0">
                <a:latin typeface="Gill Sans MT" panose="020B0502020104020203" pitchFamily="34" charset="0"/>
              </a:rPr>
              <a:t>Boston: Architectural Press.</a:t>
            </a:r>
          </a:p>
          <a:p>
            <a:pPr marL="463550" indent="-463550"/>
            <a:endParaRPr lang="en-US" sz="500" dirty="0">
              <a:latin typeface="Gill Sans MT" panose="020B0502020104020203" pitchFamily="34" charset="0"/>
            </a:endParaRPr>
          </a:p>
          <a:p>
            <a:pPr marL="463550" indent="-463550"/>
            <a:r>
              <a:rPr lang="en-US" sz="1200" dirty="0">
                <a:latin typeface="Gill Sans MT" panose="020B0502020104020203" pitchFamily="34" charset="0"/>
              </a:rPr>
              <a:t>Lefebvre, H. (1991). </a:t>
            </a:r>
            <a:r>
              <a:rPr lang="en-US" sz="1200" i="1" dirty="0">
                <a:latin typeface="Gill Sans MT" panose="020B0502020104020203" pitchFamily="34" charset="0"/>
              </a:rPr>
              <a:t>The production of space</a:t>
            </a:r>
            <a:r>
              <a:rPr lang="en-US" sz="1200" dirty="0">
                <a:latin typeface="Gill Sans MT" panose="020B0502020104020203" pitchFamily="34" charset="0"/>
              </a:rPr>
              <a:t>. D. Nicholson-Smith, trans. Oxford: Blackwell.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28" y="1783140"/>
            <a:ext cx="7754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/>
            <a:r>
              <a:rPr lang="en-US" sz="2150" dirty="0">
                <a:latin typeface="Gill Sans MT" panose="020B0502020104020203" pitchFamily="34" charset="0"/>
              </a:rPr>
              <a:t>This research was funded with a 2015 OCLC/ALISE Research grant.</a:t>
            </a:r>
          </a:p>
          <a:p>
            <a:pPr marL="53975"/>
            <a:endParaRPr lang="en-US" sz="1000" dirty="0">
              <a:latin typeface="Gill Sans MT" panose="020B0502020104020203" pitchFamily="34" charset="0"/>
            </a:endParaRPr>
          </a:p>
          <a:p>
            <a:pPr marL="53975"/>
            <a:r>
              <a:rPr lang="en-US" sz="2150" dirty="0">
                <a:latin typeface="Gill Sans MT" panose="020B0502020104020203" pitchFamily="34" charset="0"/>
              </a:rPr>
              <a:t>The researcher further acknowledges the interest and cooperation of the anonymous case libraries and the anonymous interview participants.</a:t>
            </a:r>
          </a:p>
        </p:txBody>
      </p:sp>
    </p:spTree>
    <p:extLst>
      <p:ext uri="{BB962C8B-B14F-4D97-AF65-F5344CB8AC3E}">
        <p14:creationId xmlns:p14="http://schemas.microsoft.com/office/powerpoint/2010/main" val="369292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543800" cy="99059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Gill Sans MT" panose="020B0502020104020203" pitchFamily="34" charset="0"/>
              </a:rPr>
              <a:t>“Space, Power and the Public Library”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209800"/>
            <a:ext cx="43434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300" dirty="0">
                <a:latin typeface="Gill Sans MT" panose="020B0502020104020203" pitchFamily="34" charset="0"/>
              </a:rPr>
              <a:t>findings published in (2014) </a:t>
            </a:r>
            <a:r>
              <a:rPr lang="en-US" sz="2300" i="1" dirty="0">
                <a:latin typeface="Gill Sans MT" panose="020B0502020104020203" pitchFamily="34" charset="0"/>
              </a:rPr>
              <a:t>Advances in Library Administration and Organization</a:t>
            </a:r>
            <a:r>
              <a:rPr lang="en-US" sz="2300" dirty="0">
                <a:latin typeface="Gill Sans MT" panose="020B0502020104020203" pitchFamily="34" charset="0"/>
              </a:rPr>
              <a:t>,  </a:t>
            </a:r>
            <a:r>
              <a:rPr lang="en-US" sz="2300" i="1" dirty="0">
                <a:latin typeface="Gill Sans MT" panose="020B0502020104020203" pitchFamily="34" charset="0"/>
              </a:rPr>
              <a:t>32</a:t>
            </a:r>
            <a:r>
              <a:rPr lang="en-US" sz="2300" dirty="0">
                <a:latin typeface="Gill Sans MT" panose="020B0502020104020203" pitchFamily="34" charset="0"/>
              </a:rPr>
              <a:t>(1), 1-106.</a:t>
            </a:r>
          </a:p>
          <a:p>
            <a:pPr marL="577850" indent="-523875">
              <a:buFont typeface="Wingdings" panose="05000000000000000000" pitchFamily="2" charset="2"/>
              <a:buChar char="v"/>
            </a:pPr>
            <a:endParaRPr lang="en-US" sz="1200" dirty="0">
              <a:latin typeface="Gill Sans MT" panose="020B0502020104020203" pitchFamily="34" charset="0"/>
            </a:endParaRPr>
          </a:p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300" dirty="0">
                <a:latin typeface="Gill Sans MT" panose="020B0502020104020203" pitchFamily="34" charset="0"/>
              </a:rPr>
              <a:t>multicase (3 public libraries)</a:t>
            </a:r>
          </a:p>
          <a:p>
            <a:pPr marL="577850" indent="-523875">
              <a:buFont typeface="Wingdings" panose="05000000000000000000" pitchFamily="2" charset="2"/>
              <a:buChar char="v"/>
            </a:pPr>
            <a:endParaRPr lang="en-US" sz="1200" dirty="0">
              <a:latin typeface="Gill Sans MT" panose="020B0502020104020203" pitchFamily="34" charset="0"/>
            </a:endParaRPr>
          </a:p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300" dirty="0">
                <a:latin typeface="Gill Sans MT" panose="020B0502020104020203" pitchFamily="34" charset="0"/>
              </a:rPr>
              <a:t>found that traditional, models of space design and spatial practice prevail (even in new libraries)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27980"/>
            <a:ext cx="2971800" cy="381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Gill Sans MT" panose="020B0502020104020203" pitchFamily="34" charset="0"/>
              </a:rPr>
              <a:t>Conceptual Framework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981200"/>
            <a:ext cx="7772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300" b="1" dirty="0">
                <a:latin typeface="Gill Sans MT" panose="020B0502020104020203" pitchFamily="34" charset="0"/>
              </a:rPr>
              <a:t>social space</a:t>
            </a:r>
            <a:r>
              <a:rPr lang="en-US" sz="2300" dirty="0">
                <a:latin typeface="Gill Sans MT" panose="020B0502020104020203" pitchFamily="34" charset="0"/>
              </a:rPr>
              <a:t>:</a:t>
            </a:r>
            <a:r>
              <a:rPr lang="en-US" sz="2200" dirty="0">
                <a:latin typeface="Gill Sans MT" panose="020B0502020104020203" pitchFamily="34" charset="0"/>
              </a:rPr>
              <a:t> Lefebvre (1991), Lawson (2001)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" panose="020B0502020104020203" pitchFamily="34" charset="0"/>
              </a:rPr>
              <a:t>space is socially produced and determines and influences relationships between people</a:t>
            </a:r>
          </a:p>
          <a:p>
            <a:pPr marL="577850" indent="-523875">
              <a:buFont typeface="Wingdings" panose="05000000000000000000" pitchFamily="2" charset="2"/>
              <a:buChar char="v"/>
            </a:pPr>
            <a:endParaRPr lang="en-US" sz="1000" dirty="0">
              <a:latin typeface="Gill Sans MT" panose="020B0502020104020203" pitchFamily="34" charset="0"/>
            </a:endParaRPr>
          </a:p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300" b="1" dirty="0">
                <a:latin typeface="Gill Sans MT" panose="020B0502020104020203" pitchFamily="34" charset="0"/>
              </a:rPr>
              <a:t>organization space</a:t>
            </a:r>
            <a:r>
              <a:rPr lang="en-US" sz="2300" dirty="0">
                <a:latin typeface="Gill Sans MT" panose="020B0502020104020203" pitchFamily="34" charset="0"/>
              </a:rPr>
              <a:t>: </a:t>
            </a:r>
            <a:r>
              <a:rPr lang="en-US" sz="2200" dirty="0" err="1">
                <a:latin typeface="Gill Sans MT" panose="020B0502020104020203" pitchFamily="34" charset="0"/>
              </a:rPr>
              <a:t>Gutman</a:t>
            </a:r>
            <a:r>
              <a:rPr lang="en-US" sz="2200" dirty="0">
                <a:latin typeface="Gill Sans MT" panose="020B0502020104020203" pitchFamily="34" charset="0"/>
              </a:rPr>
              <a:t> (1972) Dale &amp; Burrell (2008)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" panose="020B0502020104020203" pitchFamily="34" charset="0"/>
              </a:rPr>
              <a:t>modern organizations use space design to enforce processes and outcomes favorable to their objectives</a:t>
            </a:r>
          </a:p>
          <a:p>
            <a:pPr marL="577850" indent="-523875">
              <a:buFont typeface="Wingdings" panose="05000000000000000000" pitchFamily="2" charset="2"/>
              <a:buChar char="v"/>
            </a:pPr>
            <a:endParaRPr lang="en-US" sz="1000" dirty="0">
              <a:latin typeface="Gill Sans MT" panose="020B0502020104020203" pitchFamily="34" charset="0"/>
            </a:endParaRPr>
          </a:p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300" b="1" dirty="0" err="1">
                <a:latin typeface="Gill Sans MT" panose="020B0502020104020203" pitchFamily="34" charset="0"/>
              </a:rPr>
              <a:t>panopticism</a:t>
            </a:r>
            <a:r>
              <a:rPr lang="en-US" sz="2300" b="1" dirty="0">
                <a:latin typeface="Gill Sans MT" panose="020B0502020104020203" pitchFamily="34" charset="0"/>
              </a:rPr>
              <a:t> </a:t>
            </a:r>
            <a:r>
              <a:rPr lang="en-US" sz="2300" dirty="0">
                <a:latin typeface="Gill Sans MT" panose="020B0502020104020203" pitchFamily="34" charset="0"/>
              </a:rPr>
              <a:t>: </a:t>
            </a:r>
            <a:r>
              <a:rPr lang="en-US" sz="2200" dirty="0">
                <a:latin typeface="Gill Sans MT" panose="020B0502020104020203" pitchFamily="34" charset="0"/>
              </a:rPr>
              <a:t>Foucault (1973, 1977), Black, Pepper and </a:t>
            </a:r>
            <a:r>
              <a:rPr lang="en-US" sz="2200" dirty="0" err="1">
                <a:latin typeface="Gill Sans MT" panose="020B0502020104020203" pitchFamily="34" charset="0"/>
              </a:rPr>
              <a:t>Bagshaw</a:t>
            </a:r>
            <a:r>
              <a:rPr lang="en-US" sz="2200" dirty="0">
                <a:latin typeface="Gill Sans MT" panose="020B0502020104020203" pitchFamily="34" charset="0"/>
              </a:rPr>
              <a:t> (2009),  </a:t>
            </a:r>
            <a:r>
              <a:rPr lang="en-US" sz="2200" dirty="0" err="1">
                <a:latin typeface="Gill Sans MT" panose="020B0502020104020203" pitchFamily="34" charset="0"/>
              </a:rPr>
              <a:t>Andrejewski</a:t>
            </a:r>
            <a:r>
              <a:rPr lang="en-US" sz="2200" dirty="0">
                <a:latin typeface="Gill Sans MT" panose="020B0502020104020203" pitchFamily="34" charset="0"/>
              </a:rPr>
              <a:t> (2008)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" panose="020B0502020104020203" pitchFamily="34" charset="0"/>
              </a:rPr>
              <a:t>modern institutional building types have been based on “maximum efficiency” (“prison”) design</a:t>
            </a:r>
          </a:p>
        </p:txBody>
      </p:sp>
    </p:spTree>
    <p:extLst>
      <p:ext uri="{BB962C8B-B14F-4D97-AF65-F5344CB8AC3E}">
        <p14:creationId xmlns:p14="http://schemas.microsoft.com/office/powerpoint/2010/main" val="21855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38504"/>
            <a:ext cx="8099508" cy="5209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1722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 Narrow" panose="020B0606020202030204" pitchFamily="34" charset="0"/>
              </a:rPr>
              <a:t>Alex </a:t>
            </a:r>
            <a:r>
              <a:rPr lang="en-US" sz="1200" dirty="0" err="1">
                <a:latin typeface="Arial Narrow" panose="020B0606020202030204" pitchFamily="34" charset="0"/>
              </a:rPr>
              <a:t>Wellerstein</a:t>
            </a:r>
            <a:r>
              <a:rPr lang="en-US" sz="1200" dirty="0">
                <a:latin typeface="Arial Narrow" panose="020B0606020202030204" pitchFamily="34" charset="0"/>
              </a:rPr>
              <a:t>, Stevens Institute of Technology (</a:t>
            </a:r>
            <a:r>
              <a:rPr lang="en-US" sz="1200" dirty="0">
                <a:latin typeface="Arial Narrow" panose="020B0606020202030204" pitchFamily="34" charset="0"/>
                <a:hlinkClick r:id="rId3"/>
              </a:rPr>
              <a:t>http://alexwellerstein.com</a:t>
            </a:r>
            <a:r>
              <a:rPr lang="en-US" sz="1200" dirty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378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Gill Sans MT" panose="020B0502020104020203" pitchFamily="34" charset="0"/>
              </a:rPr>
              <a:t>Roving Reference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728" y="1981200"/>
            <a:ext cx="470647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" panose="020B0502020104020203" pitchFamily="34" charset="0"/>
              </a:rPr>
              <a:t>“the practice of discreetly walking about the reference area of a library in search of users who need assistance, as opposed to remaining seated at the reference desk, waiting for patrons to approach with their questions”</a:t>
            </a:r>
          </a:p>
          <a:p>
            <a:pPr marL="53975"/>
            <a:r>
              <a:rPr lang="en-US" sz="2300" dirty="0">
                <a:latin typeface="Gill Sans MT" panose="020B0502020104020203" pitchFamily="34" charset="0"/>
              </a:rPr>
              <a:t>             - </a:t>
            </a:r>
            <a:r>
              <a:rPr lang="en-US" sz="1900" dirty="0">
                <a:latin typeface="Gill Sans MT" panose="020B0502020104020203" pitchFamily="34" charset="0"/>
              </a:rPr>
              <a:t>“roving”, </a:t>
            </a:r>
            <a:r>
              <a:rPr lang="en-US" sz="1900" i="1" dirty="0">
                <a:latin typeface="Gill Sans MT" panose="020B0502020104020203" pitchFamily="34" charset="0"/>
              </a:rPr>
              <a:t>Online Dictionary of LIS</a:t>
            </a:r>
            <a:endParaRPr lang="en-US" sz="1900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https://c1.staticflickr.com/9/8301/8004083346_dd409f5f30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b="2157"/>
          <a:stretch/>
        </p:blipFill>
        <p:spPr bwMode="auto">
          <a:xfrm>
            <a:off x="5537272" y="2156012"/>
            <a:ext cx="2835783" cy="34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86935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200" dirty="0">
                <a:latin typeface="Gill Sans MT" panose="020B0502020104020203" pitchFamily="34" charset="0"/>
              </a:rPr>
              <a:t>hybrid (desk-based and scheduled roving) vs. fully roving (“</a:t>
            </a:r>
            <a:r>
              <a:rPr lang="en-US" sz="2200" dirty="0" err="1">
                <a:latin typeface="Gill Sans MT" panose="020B0502020104020203" pitchFamily="34" charset="0"/>
              </a:rPr>
              <a:t>deskless</a:t>
            </a:r>
            <a:r>
              <a:rPr lang="en-US" sz="2200" dirty="0">
                <a:latin typeface="Gill Sans MT" panose="020B0502020104020203" pitchFamily="34" charset="0"/>
              </a:rPr>
              <a:t>”)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3379" y="5407968"/>
            <a:ext cx="1879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City of Troy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23152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Gill Sans MT" panose="020B0502020104020203" pitchFamily="34" charset="0"/>
              </a:rPr>
              <a:t>Research Question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728" y="1905000"/>
            <a:ext cx="7678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150" dirty="0">
                <a:latin typeface="Gill Sans MT" panose="020B0502020104020203" pitchFamily="34" charset="0"/>
              </a:rPr>
              <a:t>To what extent, if any, do roving reference service models change the relationships that define the traditional paradigm?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23383" r="13274" b="37483"/>
          <a:stretch/>
        </p:blipFill>
        <p:spPr bwMode="auto">
          <a:xfrm>
            <a:off x="2175641" y="2819400"/>
            <a:ext cx="4903076" cy="309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8977" y="60960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 Narrow" panose="020B0606020202030204" pitchFamily="34" charset="0"/>
              </a:rPr>
              <a:t>Library Buildings: Notes and Plans, </a:t>
            </a:r>
            <a:r>
              <a:rPr lang="en-US" sz="1000" dirty="0">
                <a:latin typeface="Arial Narrow" panose="020B0606020202030204" pitchFamily="34" charset="0"/>
              </a:rPr>
              <a:t>American Library Association, 1924</a:t>
            </a:r>
          </a:p>
        </p:txBody>
      </p:sp>
    </p:spTree>
    <p:extLst>
      <p:ext uri="{BB962C8B-B14F-4D97-AF65-F5344CB8AC3E}">
        <p14:creationId xmlns:p14="http://schemas.microsoft.com/office/powerpoint/2010/main" val="331049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Gill Sans MT" panose="020B0502020104020203" pitchFamily="34" charset="0"/>
              </a:rPr>
              <a:t>Data Collection and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728" y="2065615"/>
            <a:ext cx="48588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400" dirty="0">
                <a:latin typeface="Gill Sans MT" panose="020B0502020104020203" pitchFamily="34" charset="0"/>
              </a:rPr>
              <a:t>3 libraries (2 academic, 1 public)</a:t>
            </a:r>
          </a:p>
          <a:p>
            <a:pPr marL="577850" indent="-523875">
              <a:buFont typeface="Wingdings" panose="05000000000000000000" pitchFamily="2" charset="2"/>
              <a:buChar char="v"/>
            </a:pPr>
            <a:endParaRPr lang="en-US" sz="1000" dirty="0">
              <a:latin typeface="Gill Sans MT" panose="020B0502020104020203" pitchFamily="34" charset="0"/>
            </a:endParaRPr>
          </a:p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400" dirty="0">
                <a:latin typeface="Gill Sans MT" panose="020B0502020104020203" pitchFamily="34" charset="0"/>
              </a:rPr>
              <a:t>site visits (5-6 days per visit)</a:t>
            </a:r>
          </a:p>
          <a:p>
            <a:pPr marL="577850" indent="-523875">
              <a:buFont typeface="Wingdings" panose="05000000000000000000" pitchFamily="2" charset="2"/>
              <a:buChar char="v"/>
            </a:pPr>
            <a:endParaRPr lang="en-US" sz="500" dirty="0">
              <a:latin typeface="Gill Sans MT" panose="020B0502020104020203" pitchFamily="34" charset="0"/>
            </a:endParaRP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2100" dirty="0">
                <a:latin typeface="Gill Sans MT" panose="020B0502020104020203" pitchFamily="34" charset="0"/>
              </a:rPr>
              <a:t>semi-structured interviews with librarians and users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endParaRPr lang="en-US" sz="300" dirty="0">
              <a:latin typeface="Gill Sans MT" panose="020B0502020104020203" pitchFamily="34" charset="0"/>
            </a:endParaRP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2100" dirty="0">
                <a:latin typeface="Gill Sans MT" panose="020B0502020104020203" pitchFamily="34" charset="0"/>
              </a:rPr>
              <a:t>mental mapping exercises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endParaRPr lang="en-US" sz="300" dirty="0">
              <a:latin typeface="Gill Sans MT" panose="020B0502020104020203" pitchFamily="34" charset="0"/>
            </a:endParaRP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2100" dirty="0">
                <a:latin typeface="Gill Sans MT" panose="020B0502020104020203" pitchFamily="34" charset="0"/>
              </a:rPr>
              <a:t>observations of library activity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endParaRPr lang="en-US" sz="300" dirty="0">
              <a:latin typeface="Gill Sans MT" panose="020B0502020104020203" pitchFamily="34" charset="0"/>
            </a:endParaRP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2100" dirty="0">
                <a:latin typeface="Gill Sans MT" panose="020B0502020104020203" pitchFamily="34" charset="0"/>
              </a:rPr>
              <a:t>photography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endParaRPr lang="en-US" sz="2100" dirty="0">
              <a:latin typeface="Gill Sans MT" panose="020B0502020104020203" pitchFamily="34" charset="0"/>
            </a:endParaRPr>
          </a:p>
          <a:p>
            <a:pPr marL="396875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Gill Sans MT" panose="020B0502020104020203" pitchFamily="34" charset="0"/>
              </a:rPr>
              <a:t>IRB approval</a:t>
            </a:r>
          </a:p>
          <a:p>
            <a:pPr marL="396875" lvl="1" indent="-342900">
              <a:buFont typeface="Wingdings" panose="05000000000000000000" pitchFamily="2" charset="2"/>
              <a:buChar char="v"/>
            </a:pPr>
            <a:endParaRPr lang="en-US" sz="300" dirty="0">
              <a:latin typeface="Gill Sans MT" panose="020B0502020104020203" pitchFamily="34" charset="0"/>
            </a:endParaRPr>
          </a:p>
          <a:p>
            <a:pPr marL="854075" lvl="2" indent="-342900">
              <a:buFont typeface="Wingdings" panose="05000000000000000000" pitchFamily="2" charset="2"/>
              <a:buChar char="v"/>
            </a:pPr>
            <a:r>
              <a:rPr lang="en-US" sz="2100" dirty="0">
                <a:latin typeface="Gill Sans MT" panose="020B0502020104020203" pitchFamily="34" charset="0"/>
              </a:rPr>
              <a:t>02-04-15, protocol #CH15020304 </a:t>
            </a:r>
          </a:p>
        </p:txBody>
      </p:sp>
      <p:pic>
        <p:nvPicPr>
          <p:cNvPr id="3073" name="Picture 1" descr="C:\Users\w925311\Desktop\Place of the Lib\Library A - GA Data, Mar 25-27\Photos\X - Study related\IMG_20150326_1505078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r="16542"/>
          <a:stretch/>
        </p:blipFill>
        <p:spPr bwMode="auto">
          <a:xfrm>
            <a:off x="5791200" y="2133600"/>
            <a:ext cx="2475550" cy="17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w925311\Desktop\Place of the Lib\Library C - AT Data, Nov 03-07\Photos\Research related\IMG_20151104_110638010_HD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486"/>
          <a:stretch/>
        </p:blipFill>
        <p:spPr bwMode="auto">
          <a:xfrm>
            <a:off x="5791200" y="4038600"/>
            <a:ext cx="24755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8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Gill Sans MT" panose="020B0502020104020203" pitchFamily="34" charset="0"/>
              </a:rPr>
              <a:t>Multicase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728" y="1828800"/>
            <a:ext cx="49350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200" b="1" dirty="0">
                <a:latin typeface="Gill Sans MT" panose="020B0502020104020203" pitchFamily="34" charset="0"/>
              </a:rPr>
              <a:t>Library A</a:t>
            </a:r>
            <a:r>
              <a:rPr lang="en-US" sz="2200" dirty="0">
                <a:latin typeface="Gill Sans MT" panose="020B0502020104020203" pitchFamily="34" charset="0"/>
              </a:rPr>
              <a:t> (academic library)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hybrid model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old building (ca. 1930s) with addition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5 operational levels</a:t>
            </a:r>
          </a:p>
          <a:p>
            <a:pPr marL="577850" indent="-523875">
              <a:buFont typeface="Wingdings" panose="05000000000000000000" pitchFamily="2" charset="2"/>
              <a:buChar char="v"/>
            </a:pPr>
            <a:endParaRPr lang="en-US" sz="1000" dirty="0">
              <a:latin typeface="Gill Sans MT" panose="020B0502020104020203" pitchFamily="34" charset="0"/>
            </a:endParaRPr>
          </a:p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200" b="1" dirty="0">
                <a:latin typeface="Gill Sans MT" panose="020B0502020104020203" pitchFamily="34" charset="0"/>
              </a:rPr>
              <a:t>Library B</a:t>
            </a:r>
            <a:r>
              <a:rPr lang="en-US" sz="2200" dirty="0">
                <a:latin typeface="Gill Sans MT" panose="020B0502020104020203" pitchFamily="34" charset="0"/>
              </a:rPr>
              <a:t> (academic library)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hybrid model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old building (ca. 1940s) with extension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3 operational levels</a:t>
            </a:r>
          </a:p>
          <a:p>
            <a:pPr marL="577850" indent="-523875">
              <a:buFont typeface="Wingdings" panose="05000000000000000000" pitchFamily="2" charset="2"/>
              <a:buChar char="v"/>
            </a:pPr>
            <a:endParaRPr lang="en-US" sz="1000" dirty="0">
              <a:latin typeface="Gill Sans MT" panose="020B0502020104020203" pitchFamily="34" charset="0"/>
            </a:endParaRPr>
          </a:p>
          <a:p>
            <a:pPr marL="577850" indent="-523875">
              <a:buFont typeface="Wingdings" panose="05000000000000000000" pitchFamily="2" charset="2"/>
              <a:buChar char="v"/>
            </a:pPr>
            <a:r>
              <a:rPr lang="en-US" sz="2200" b="1" dirty="0">
                <a:latin typeface="Gill Sans MT" panose="020B0502020104020203" pitchFamily="34" charset="0"/>
              </a:rPr>
              <a:t>Library C </a:t>
            </a:r>
            <a:r>
              <a:rPr lang="en-US" sz="2200" dirty="0">
                <a:latin typeface="Gill Sans MT" panose="020B0502020104020203" pitchFamily="34" charset="0"/>
              </a:rPr>
              <a:t>(public library)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full roving model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main library of 7-branch system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new building (ca. 2009-10)</a:t>
            </a:r>
          </a:p>
          <a:p>
            <a:pPr marL="1035050" lvl="1" indent="-523875">
              <a:buFont typeface="Wingdings" panose="05000000000000000000" pitchFamily="2" charset="2"/>
              <a:buChar char="v"/>
            </a:pPr>
            <a:r>
              <a:rPr lang="en-US" sz="1700" dirty="0">
                <a:latin typeface="Gill Sans MT" panose="020B0502020104020203" pitchFamily="34" charset="0"/>
              </a:rPr>
              <a:t>1 operational level</a:t>
            </a:r>
          </a:p>
        </p:txBody>
      </p:sp>
      <p:pic>
        <p:nvPicPr>
          <p:cNvPr id="4098" name="Picture 2" descr="C:\Users\w925311\Desktop\Place of the Lib\Library C - AT Data, Nov 03-07\Photos\Interior\IMG_64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75" r="3109" b="9924"/>
          <a:stretch/>
        </p:blipFill>
        <p:spPr bwMode="auto">
          <a:xfrm rot="5400000">
            <a:off x="4820485" y="2680158"/>
            <a:ext cx="3998833" cy="2362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5124" y="5486400"/>
            <a:ext cx="18796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 Narrow" panose="020B0606020202030204" pitchFamily="34" charset="0"/>
              </a:rPr>
              <a:t>Library C</a:t>
            </a:r>
          </a:p>
        </p:txBody>
      </p:sp>
    </p:spTree>
    <p:extLst>
      <p:ext uri="{BB962C8B-B14F-4D97-AF65-F5344CB8AC3E}">
        <p14:creationId xmlns:p14="http://schemas.microsoft.com/office/powerpoint/2010/main" val="415729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2" y="6724"/>
            <a:ext cx="9144000" cy="755276"/>
          </a:xfrm>
          <a:prstGeom prst="rect">
            <a:avLst/>
          </a:prstGeom>
          <a:solidFill>
            <a:srgbClr val="F7F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543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Gill Sans MT" panose="020B0502020104020203" pitchFamily="34" charset="0"/>
              </a:rPr>
              <a:t>Data Collection and Analysis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53157"/>
              </p:ext>
            </p:extLst>
          </p:nvPr>
        </p:nvGraphicFramePr>
        <p:xfrm>
          <a:off x="685800" y="1981200"/>
          <a:ext cx="7620000" cy="4274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DATA SOURCES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LIBRARY A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LIBRARY B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LIBRARY C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TOTALS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Interviews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</a:rPr>
                        <a:t>8L, 3U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</a:rPr>
                        <a:t>4L, 5U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</a:rPr>
                        <a:t>6L, 10U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36 interviews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</a:rPr>
                        <a:t>(18 L, 18U)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Photographs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</a:rPr>
                        <a:t>355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</a:rPr>
                        <a:t>457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1046 photographs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Observations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11p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9p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ill Sans MT" panose="020B0502020104020203" pitchFamily="34" charset="0"/>
                        </a:rPr>
                        <a:t>13p</a:t>
                      </a:r>
                      <a:endParaRPr lang="en-US" sz="160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33 pages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59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886</Words>
  <Application>Microsoft Office PowerPoint</Application>
  <PresentationFormat>On-screen Show (4:3)</PresentationFormat>
  <Paragraphs>143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Gill Sans MT</vt:lpstr>
      <vt:lpstr>Times New Roman</vt:lpstr>
      <vt:lpstr>Wingdings</vt:lpstr>
      <vt:lpstr>Office Theme</vt:lpstr>
      <vt:lpstr>Out of Place? Examining User-Centeredness and Roving Reference Service in Academic and Public Library Spaces</vt:lpstr>
      <vt:lpstr>“Space, Power and the Public Library”</vt:lpstr>
      <vt:lpstr>Conceptual Framework</vt:lpstr>
      <vt:lpstr>PowerPoint Presentation</vt:lpstr>
      <vt:lpstr>Roving Reference</vt:lpstr>
      <vt:lpstr>Research Question</vt:lpstr>
      <vt:lpstr>Data Collection and Analysis</vt:lpstr>
      <vt:lpstr>Multicase Study</vt:lpstr>
      <vt:lpstr>Data Collection and Analysis</vt:lpstr>
      <vt:lpstr>Findings</vt:lpstr>
      <vt:lpstr>Findings</vt:lpstr>
      <vt:lpstr>Findings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Place? Examining User-Centeredness and Roving Reference Service in Academic and Public Library Spaces</dc:title>
  <dc:creator>Matthew Griffis</dc:creator>
  <cp:lastModifiedBy>Mason,Janet</cp:lastModifiedBy>
  <cp:revision>48</cp:revision>
  <dcterms:created xsi:type="dcterms:W3CDTF">2016-01-01T05:35:01Z</dcterms:created>
  <dcterms:modified xsi:type="dcterms:W3CDTF">2017-02-03T19:39:49Z</dcterms:modified>
</cp:coreProperties>
</file>