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81" r:id="rId5"/>
    <p:sldId id="257" r:id="rId6"/>
    <p:sldId id="260" r:id="rId7"/>
    <p:sldId id="261" r:id="rId8"/>
    <p:sldId id="262" r:id="rId9"/>
    <p:sldId id="264" r:id="rId10"/>
    <p:sldId id="263" r:id="rId11"/>
    <p:sldId id="271" r:id="rId12"/>
    <p:sldId id="280" r:id="rId13"/>
    <p:sldId id="275" r:id="rId14"/>
    <p:sldId id="272" r:id="rId15"/>
    <p:sldId id="273" r:id="rId16"/>
    <p:sldId id="278" r:id="rId17"/>
    <p:sldId id="266" r:id="rId18"/>
    <p:sldId id="279" r:id="rId19"/>
    <p:sldId id="268"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B332C-474C-40E6-A2B1-95049DFE6A5B}" type="datetimeFigureOut">
              <a:rPr lang="en-CA" smtClean="0"/>
              <a:pPr/>
              <a:t>19/02/2015</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22A50-41F1-4604-BD99-5A629062913A}" type="slidenum">
              <a:rPr lang="en-CA" smtClean="0"/>
              <a:pPr/>
              <a:t>‹#›</a:t>
            </a:fld>
            <a:endParaRPr lang="en-CA" dirty="0"/>
          </a:p>
        </p:txBody>
      </p:sp>
    </p:spTree>
    <p:extLst>
      <p:ext uri="{BB962C8B-B14F-4D97-AF65-F5344CB8AC3E}">
        <p14:creationId xmlns:p14="http://schemas.microsoft.com/office/powerpoint/2010/main" val="319873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Can see the four elements in this single incident:</a:t>
            </a:r>
          </a:p>
          <a:p>
            <a:pPr marL="228600" indent="-228600">
              <a:buAutoNum type="arabicPeriod"/>
            </a:pPr>
            <a:r>
              <a:rPr lang="en-CA" dirty="0" smtClean="0"/>
              <a:t>Learning from someone else (scaffolding</a:t>
            </a:r>
            <a:r>
              <a:rPr lang="en-CA" baseline="0" dirty="0" smtClean="0"/>
              <a:t> / shared reading)</a:t>
            </a:r>
          </a:p>
          <a:p>
            <a:pPr marL="228600" indent="-228600">
              <a:buAutoNum type="arabicPeriod"/>
            </a:pPr>
            <a:r>
              <a:rPr lang="en-CA" baseline="0" dirty="0" smtClean="0"/>
              <a:t>Exploring on your own</a:t>
            </a:r>
          </a:p>
          <a:p>
            <a:pPr marL="228600" indent="-228600">
              <a:buAutoNum type="arabicPeriod"/>
            </a:pPr>
            <a:r>
              <a:rPr lang="en-CA" baseline="0" dirty="0" smtClean="0"/>
              <a:t>Transferring skills learned on other apps</a:t>
            </a:r>
          </a:p>
          <a:p>
            <a:pPr marL="228600" indent="-228600">
              <a:buAutoNum type="arabicPeriod"/>
            </a:pPr>
            <a:r>
              <a:rPr lang="en-CA" baseline="0" dirty="0" smtClean="0"/>
              <a:t>The structure of the apps themselves</a:t>
            </a:r>
            <a:endParaRPr lang="en-CA" dirty="0"/>
          </a:p>
        </p:txBody>
      </p:sp>
      <p:sp>
        <p:nvSpPr>
          <p:cNvPr id="4" name="Slide Number Placeholder 3"/>
          <p:cNvSpPr>
            <a:spLocks noGrp="1"/>
          </p:cNvSpPr>
          <p:nvPr>
            <p:ph type="sldNum" sz="quarter" idx="10"/>
          </p:nvPr>
        </p:nvSpPr>
        <p:spPr/>
        <p:txBody>
          <a:bodyPr/>
          <a:lstStyle/>
          <a:p>
            <a:fld id="{18922A50-41F1-4604-BD99-5A629062913A}" type="slidenum">
              <a:rPr lang="en-CA" smtClean="0"/>
              <a:pPr/>
              <a:t>11</a:t>
            </a:fld>
            <a:endParaRPr lang="en-CA" dirty="0"/>
          </a:p>
        </p:txBody>
      </p:sp>
    </p:spTree>
    <p:extLst>
      <p:ext uri="{BB962C8B-B14F-4D97-AF65-F5344CB8AC3E}">
        <p14:creationId xmlns:p14="http://schemas.microsoft.com/office/powerpoint/2010/main" val="12918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i="1" dirty="0" smtClean="0"/>
              <a:t>ON/TN continued: </a:t>
            </a:r>
            <a:r>
              <a:rPr lang="en-CA" dirty="0" smtClean="0"/>
              <a:t>Not surprising as </a:t>
            </a:r>
            <a:r>
              <a:rPr lang="en-CA" i="1" dirty="0" smtClean="0"/>
              <a:t>Pat the Bunny</a:t>
            </a:r>
            <a:r>
              <a:rPr lang="en-CA" i="0" dirty="0" smtClean="0"/>
              <a:t> in its first</a:t>
            </a:r>
            <a:r>
              <a:rPr lang="en-CA" i="0" baseline="0" dirty="0" smtClean="0"/>
              <a:t> interactive toy book format (c 1940) is intended for very young children (0 – 2 years). But surprising in that, although other book apps for very young children could benefit from this approach to design, I have not seen any other that uses it.</a:t>
            </a:r>
            <a:endParaRPr lang="en-CA" dirty="0"/>
          </a:p>
        </p:txBody>
      </p:sp>
      <p:sp>
        <p:nvSpPr>
          <p:cNvPr id="4" name="Slide Number Placeholder 3"/>
          <p:cNvSpPr>
            <a:spLocks noGrp="1"/>
          </p:cNvSpPr>
          <p:nvPr>
            <p:ph type="sldNum" sz="quarter" idx="10"/>
          </p:nvPr>
        </p:nvSpPr>
        <p:spPr/>
        <p:txBody>
          <a:bodyPr/>
          <a:lstStyle/>
          <a:p>
            <a:fld id="{18922A50-41F1-4604-BD99-5A629062913A}" type="slidenum">
              <a:rPr lang="en-CA" smtClean="0"/>
              <a:pPr/>
              <a:t>15</a:t>
            </a:fld>
            <a:endParaRPr lang="en-CA" dirty="0"/>
          </a:p>
        </p:txBody>
      </p:sp>
    </p:spTree>
    <p:extLst>
      <p:ext uri="{BB962C8B-B14F-4D97-AF65-F5344CB8AC3E}">
        <p14:creationId xmlns:p14="http://schemas.microsoft.com/office/powerpoint/2010/main" val="247203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182D1-9E16-4668-91DF-4D7E57AE1EA6}" type="datetimeFigureOut">
              <a:rPr lang="en-CA" smtClean="0"/>
              <a:pPr/>
              <a:t>19/02/2015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C9F8BAE-4D26-40BD-AE31-4CE6F63A4FA4}"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182D1-9E16-4668-91DF-4D7E57AE1EA6}" type="datetimeFigureOut">
              <a:rPr lang="en-CA" smtClean="0"/>
              <a:pPr/>
              <a:t>19/02/2015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F8BAE-4D26-40BD-AE31-4CE6F63A4FA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vBUa97Z-JZ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3200" b="1" i="1" dirty="0" smtClean="0"/>
              <a:t>“Every single one is my favourite” </a:t>
            </a:r>
            <a:r>
              <a:rPr lang="en-CA" sz="2400" b="1" i="1" dirty="0" smtClean="0"/>
              <a:t>(Theo, 4 years):</a:t>
            </a:r>
            <a:endParaRPr lang="en-CA" sz="2400" b="1" i="1" dirty="0"/>
          </a:p>
        </p:txBody>
      </p:sp>
      <p:sp>
        <p:nvSpPr>
          <p:cNvPr id="5" name="Content Placeholder 4"/>
          <p:cNvSpPr>
            <a:spLocks noGrp="1"/>
          </p:cNvSpPr>
          <p:nvPr>
            <p:ph idx="1"/>
          </p:nvPr>
        </p:nvSpPr>
        <p:spPr/>
        <p:txBody>
          <a:bodyPr>
            <a:normAutofit lnSpcReduction="10000"/>
          </a:bodyPr>
          <a:lstStyle/>
          <a:p>
            <a:pPr algn="ctr">
              <a:buNone/>
            </a:pPr>
            <a:r>
              <a:rPr lang="en-CA" b="1" dirty="0" smtClean="0"/>
              <a:t>Children’s Experiences and Perceptions of</a:t>
            </a:r>
          </a:p>
          <a:p>
            <a:pPr algn="ctr">
              <a:buNone/>
            </a:pPr>
            <a:r>
              <a:rPr lang="en-CA" b="1" dirty="0" smtClean="0"/>
              <a:t>E-Book Reading</a:t>
            </a:r>
            <a:endParaRPr lang="en-CA" dirty="0" smtClean="0"/>
          </a:p>
          <a:p>
            <a:pPr algn="ctr">
              <a:buNone/>
            </a:pPr>
            <a:endParaRPr lang="en-CA" sz="2400" i="1" dirty="0" smtClean="0"/>
          </a:p>
          <a:p>
            <a:pPr algn="ctr">
              <a:buNone/>
            </a:pPr>
            <a:r>
              <a:rPr lang="en-CA" sz="2400" i="1" dirty="0" smtClean="0"/>
              <a:t>Lynne (E.F.) McKechnie</a:t>
            </a:r>
          </a:p>
          <a:p>
            <a:pPr algn="ctr">
              <a:buNone/>
            </a:pPr>
            <a:r>
              <a:rPr lang="en-CA" sz="2400" i="1" dirty="0" smtClean="0"/>
              <a:t>Kathleen Schreurs</a:t>
            </a:r>
          </a:p>
          <a:p>
            <a:pPr algn="ctr">
              <a:buNone/>
            </a:pPr>
            <a:r>
              <a:rPr lang="en-CA" sz="2400" i="1" dirty="0" smtClean="0"/>
              <a:t>University of Western Ontario</a:t>
            </a:r>
          </a:p>
          <a:p>
            <a:pPr algn="ctr">
              <a:buNone/>
            </a:pPr>
            <a:endParaRPr lang="en-CA" sz="2400" i="1" dirty="0"/>
          </a:p>
          <a:p>
            <a:pPr algn="ctr">
              <a:buNone/>
            </a:pPr>
            <a:r>
              <a:rPr lang="en-CA" sz="2400" i="1" dirty="0" smtClean="0"/>
              <a:t>OCLC/ALISE LIS Research Grant Program</a:t>
            </a:r>
          </a:p>
          <a:p>
            <a:pPr algn="ctr">
              <a:buNone/>
            </a:pPr>
            <a:r>
              <a:rPr lang="en-CA" sz="2400" i="1" dirty="0" smtClean="0"/>
              <a:t>ALISE </a:t>
            </a:r>
          </a:p>
          <a:p>
            <a:pPr algn="ctr">
              <a:buNone/>
            </a:pPr>
            <a:r>
              <a:rPr lang="en-CA" sz="2400" i="1" dirty="0" smtClean="0"/>
              <a:t>January 2015</a:t>
            </a:r>
            <a:endParaRPr lang="en-CA"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b="1" i="1" dirty="0" smtClean="0">
                <a:solidFill>
                  <a:srgbClr val="FF0000"/>
                </a:solidFill>
              </a:rPr>
              <a:t>“My first time I knew it. I knew it before I even learned it.” </a:t>
            </a:r>
            <a:r>
              <a:rPr lang="en-CA" sz="3200" b="1" dirty="0" smtClean="0">
                <a:solidFill>
                  <a:srgbClr val="FF0000"/>
                </a:solidFill>
              </a:rPr>
              <a:t>(Hero, 8 years): Tech savvy</a:t>
            </a:r>
            <a:endParaRPr lang="en-CA" sz="3200" b="1" dirty="0">
              <a:solidFill>
                <a:srgbClr val="FF0000"/>
              </a:solidFill>
            </a:endParaRPr>
          </a:p>
        </p:txBody>
      </p:sp>
      <p:sp>
        <p:nvSpPr>
          <p:cNvPr id="5" name="Content Placeholder 4"/>
          <p:cNvSpPr>
            <a:spLocks noGrp="1"/>
          </p:cNvSpPr>
          <p:nvPr>
            <p:ph sz="half" idx="1"/>
          </p:nvPr>
        </p:nvSpPr>
        <p:spPr/>
        <p:txBody>
          <a:bodyPr>
            <a:normAutofit/>
          </a:bodyPr>
          <a:lstStyle/>
          <a:p>
            <a:endParaRPr lang="en-CA" sz="2800" dirty="0" smtClean="0"/>
          </a:p>
          <a:p>
            <a:r>
              <a:rPr lang="en-CA" sz="2800" dirty="0" smtClean="0"/>
              <a:t>ON: Mom asks Olivia (2 years)to turn the volume down and she does.</a:t>
            </a:r>
          </a:p>
          <a:p>
            <a:pPr>
              <a:buNone/>
            </a:pPr>
            <a:r>
              <a:rPr lang="en-CA" sz="2800" dirty="0" smtClean="0"/>
              <a:t>	Lynne: Oh, you know how to turn the volume down. That’s really good Olivia.</a:t>
            </a:r>
          </a:p>
          <a:p>
            <a:pPr>
              <a:buNone/>
            </a:pPr>
            <a:endParaRPr lang="en-CA" sz="2800" dirty="0"/>
          </a:p>
          <a:p>
            <a:pPr>
              <a:buNone/>
            </a:pPr>
            <a:endParaRPr lang="en-CA" sz="2800" dirty="0"/>
          </a:p>
        </p:txBody>
      </p:sp>
      <p:pic>
        <p:nvPicPr>
          <p:cNvPr id="6" name="Content Placeholder 5" descr="ebooks10.jpg"/>
          <p:cNvPicPr>
            <a:picLocks noGrp="1" noChangeAspect="1"/>
          </p:cNvPicPr>
          <p:nvPr>
            <p:ph sz="half" idx="2"/>
          </p:nvPr>
        </p:nvPicPr>
        <p:blipFill>
          <a:blip r:embed="rId2" cstate="print"/>
          <a:stretch>
            <a:fillRect/>
          </a:stretch>
        </p:blipFill>
        <p:spPr>
          <a:xfrm>
            <a:off x="4572000" y="2996952"/>
            <a:ext cx="4089152" cy="254890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200" b="1" i="1" dirty="0" smtClean="0">
                <a:solidFill>
                  <a:srgbClr val="FF0000"/>
                </a:solidFill>
              </a:rPr>
              <a:t>“I got it!” </a:t>
            </a:r>
            <a:r>
              <a:rPr lang="en-CA" sz="3200" b="1" dirty="0">
                <a:solidFill>
                  <a:srgbClr val="FF0000"/>
                </a:solidFill>
              </a:rPr>
              <a:t>[</a:t>
            </a:r>
            <a:r>
              <a:rPr lang="en-CA" sz="3200" b="1" dirty="0" smtClean="0">
                <a:solidFill>
                  <a:srgbClr val="FF0000"/>
                </a:solidFill>
              </a:rPr>
              <a:t>Stella, 3 years]: Becoming tech savvy</a:t>
            </a:r>
            <a:endParaRPr lang="en-CA" sz="32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CA" sz="2800" dirty="0" smtClean="0"/>
              <a:t>Stella (3 years): </a:t>
            </a:r>
            <a:r>
              <a:rPr lang="en-CA" sz="2800" i="1" dirty="0" smtClean="0"/>
              <a:t>Where is the airplane?</a:t>
            </a:r>
          </a:p>
          <a:p>
            <a:pPr>
              <a:buNone/>
            </a:pPr>
            <a:r>
              <a:rPr lang="en-CA" sz="2800" dirty="0" smtClean="0"/>
              <a:t>Mom: </a:t>
            </a:r>
            <a:r>
              <a:rPr lang="en-CA" sz="2800" i="1" dirty="0" smtClean="0"/>
              <a:t>There it is.</a:t>
            </a:r>
          </a:p>
          <a:p>
            <a:pPr>
              <a:buNone/>
            </a:pPr>
            <a:r>
              <a:rPr lang="en-CA" sz="2800" dirty="0" smtClean="0"/>
              <a:t>Stella: [Touching cloud again. Plane appears. Sounding very pleased with herself] </a:t>
            </a:r>
            <a:r>
              <a:rPr lang="en-CA" sz="2800" i="1" dirty="0" smtClean="0"/>
              <a:t>I got it!</a:t>
            </a:r>
          </a:p>
          <a:p>
            <a:pPr>
              <a:buNone/>
            </a:pPr>
            <a:r>
              <a:rPr lang="en-CA" sz="2800" dirty="0" smtClean="0"/>
              <a:t>ON: Stella touches word after word and the book app reads the words aloud. Stella has learned to do this very quickly (in a minute or two in front of me).</a:t>
            </a:r>
          </a:p>
          <a:p>
            <a:pPr>
              <a:buNone/>
            </a:pPr>
            <a:r>
              <a:rPr lang="en-CA" sz="2800" dirty="0" smtClean="0"/>
              <a:t>TN: Stella is remarkably independent using this book app. She knows the basic functions like how to turn a page, tapping images and that the words turn red in colour as they are read.</a:t>
            </a:r>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algn="l"/>
            <a:r>
              <a:rPr lang="en-CA" sz="3600" b="1" dirty="0" smtClean="0"/>
              <a:t>1. </a:t>
            </a:r>
            <a:r>
              <a:rPr lang="en-CA" sz="3600" b="1" i="1" dirty="0" smtClean="0"/>
              <a:t>Becoming tech savvy: Shared reading</a:t>
            </a:r>
            <a:endParaRPr lang="en-CA" sz="3600" dirty="0"/>
          </a:p>
        </p:txBody>
      </p:sp>
      <p:pic>
        <p:nvPicPr>
          <p:cNvPr id="5" name="Content Placeholder 4" descr="ebooks11.jpg"/>
          <p:cNvPicPr>
            <a:picLocks noGrp="1" noChangeAspect="1"/>
          </p:cNvPicPr>
          <p:nvPr>
            <p:ph sz="half" idx="1"/>
          </p:nvPr>
        </p:nvPicPr>
        <p:blipFill>
          <a:blip r:embed="rId2" cstate="print"/>
          <a:stretch>
            <a:fillRect/>
          </a:stretch>
        </p:blipFill>
        <p:spPr>
          <a:xfrm>
            <a:off x="1115616" y="2636912"/>
            <a:ext cx="2857500" cy="2143125"/>
          </a:xfrm>
        </p:spPr>
      </p:pic>
      <p:sp>
        <p:nvSpPr>
          <p:cNvPr id="4" name="Content Placeholder 3"/>
          <p:cNvSpPr>
            <a:spLocks noGrp="1"/>
          </p:cNvSpPr>
          <p:nvPr>
            <p:ph sz="half" idx="2"/>
          </p:nvPr>
        </p:nvSpPr>
        <p:spPr/>
        <p:txBody>
          <a:bodyPr/>
          <a:lstStyle/>
          <a:p>
            <a:endParaRPr lang="en-CA" dirty="0" smtClean="0"/>
          </a:p>
          <a:p>
            <a:r>
              <a:rPr lang="en-CA" dirty="0" smtClean="0"/>
              <a:t>ON: Lianne (6years) instructs her sister (Silvia, 4 years)on what to do by showing her with her own finger. Or pointing to the correct application.</a:t>
            </a:r>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2. </a:t>
            </a:r>
            <a:r>
              <a:rPr lang="en-CA" sz="3600" b="1" i="1" dirty="0" smtClean="0"/>
              <a:t>Becoming tech savvy: Exploring apps</a:t>
            </a:r>
            <a:endParaRPr lang="en-CA" sz="3600" b="1" i="1" dirty="0"/>
          </a:p>
        </p:txBody>
      </p:sp>
      <p:pic>
        <p:nvPicPr>
          <p:cNvPr id="5" name="Content Placeholder 4" descr="ebooks13.jpg"/>
          <p:cNvPicPr>
            <a:picLocks noGrp="1" noChangeAspect="1"/>
          </p:cNvPicPr>
          <p:nvPr>
            <p:ph sz="half" idx="1"/>
          </p:nvPr>
        </p:nvPicPr>
        <p:blipFill>
          <a:blip r:embed="rId2" cstate="print"/>
          <a:stretch>
            <a:fillRect/>
          </a:stretch>
        </p:blipFill>
        <p:spPr>
          <a:xfrm>
            <a:off x="755576" y="2420888"/>
            <a:ext cx="3113912" cy="2086321"/>
          </a:xfrm>
        </p:spPr>
      </p:pic>
      <p:sp>
        <p:nvSpPr>
          <p:cNvPr id="4" name="Content Placeholder 3"/>
          <p:cNvSpPr>
            <a:spLocks noGrp="1"/>
          </p:cNvSpPr>
          <p:nvPr>
            <p:ph sz="half" idx="2"/>
          </p:nvPr>
        </p:nvSpPr>
        <p:spPr>
          <a:xfrm>
            <a:off x="4067944" y="1600200"/>
            <a:ext cx="4618856" cy="4525963"/>
          </a:xfrm>
        </p:spPr>
        <p:txBody>
          <a:bodyPr>
            <a:normAutofit fontScale="85000" lnSpcReduction="20000"/>
          </a:bodyPr>
          <a:lstStyle/>
          <a:p>
            <a:r>
              <a:rPr lang="en-CA" sz="3500" dirty="0" smtClean="0"/>
              <a:t>ON: Catherine (2 years) presses all the options to make sounds. Presses all areas of the screen to see what makes sounds or produces animation . . . [Later] Begins e-book again. Goes through the pages much faster now that she knows what to press and what makes sounds and animations.</a:t>
            </a:r>
          </a:p>
          <a:p>
            <a:endParaRPr lang="en-CA" dirty="0" smtClean="0"/>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b="1" dirty="0" smtClean="0"/>
              <a:t>3. </a:t>
            </a:r>
            <a:r>
              <a:rPr lang="en-CA" sz="3200" b="1" i="1" dirty="0" smtClean="0"/>
              <a:t>Becoming tech savvy: Transferability of skills</a:t>
            </a:r>
            <a:endParaRPr lang="en-CA" sz="3200" b="1" i="1" dirty="0"/>
          </a:p>
        </p:txBody>
      </p:sp>
      <p:sp>
        <p:nvSpPr>
          <p:cNvPr id="3" name="Content Placeholder 2"/>
          <p:cNvSpPr>
            <a:spLocks noGrp="1"/>
          </p:cNvSpPr>
          <p:nvPr>
            <p:ph idx="1"/>
          </p:nvPr>
        </p:nvSpPr>
        <p:spPr/>
        <p:txBody>
          <a:bodyPr>
            <a:normAutofit/>
          </a:bodyPr>
          <a:lstStyle/>
          <a:p>
            <a:r>
              <a:rPr lang="en-CA" sz="2800" i="1" dirty="0" smtClean="0"/>
              <a:t>“Houses or anything like that . . . House is always home. Of course.”</a:t>
            </a:r>
            <a:r>
              <a:rPr lang="en-CA" sz="2800" dirty="0" smtClean="0"/>
              <a:t> (Hero, 8 years)</a:t>
            </a:r>
          </a:p>
          <a:p>
            <a:r>
              <a:rPr lang="en-CA" sz="2800" dirty="0" smtClean="0"/>
              <a:t>Joel (8 years): [Reading/playing </a:t>
            </a:r>
            <a:r>
              <a:rPr lang="en-CA" sz="2800" i="1" dirty="0" smtClean="0"/>
              <a:t>Don’t Let the Pigeon Run This App!</a:t>
            </a:r>
            <a:r>
              <a:rPr lang="en-CA" sz="2800" dirty="0" smtClean="0"/>
              <a:t>] Ahh, this is where you yell “NO!”</a:t>
            </a:r>
          </a:p>
          <a:p>
            <a:pPr>
              <a:buNone/>
            </a:pPr>
            <a:r>
              <a:rPr lang="en-CA" sz="2800" dirty="0" smtClean="0"/>
              <a:t>	TN: Transfer of print reading skills to e-reading contexts.</a:t>
            </a:r>
            <a:endParaRPr lang="en-CA"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pPr algn="l"/>
            <a:r>
              <a:rPr lang="en-CA" sz="3200" b="1" dirty="0" smtClean="0"/>
              <a:t>4. </a:t>
            </a:r>
            <a:r>
              <a:rPr lang="en-CA" sz="3200" b="1" i="1" dirty="0" smtClean="0"/>
              <a:t>Becoming tech savvy: Apps structured to teach the tech</a:t>
            </a:r>
            <a:endParaRPr lang="en-CA" sz="3200" b="1" i="1" dirty="0"/>
          </a:p>
        </p:txBody>
      </p:sp>
      <p:sp>
        <p:nvSpPr>
          <p:cNvPr id="3" name="Content Placeholder 2"/>
          <p:cNvSpPr>
            <a:spLocks noGrp="1"/>
          </p:cNvSpPr>
          <p:nvPr>
            <p:ph idx="1"/>
          </p:nvPr>
        </p:nvSpPr>
        <p:spPr/>
        <p:txBody>
          <a:bodyPr>
            <a:normAutofit/>
          </a:bodyPr>
          <a:lstStyle/>
          <a:p>
            <a:endParaRPr lang="en-CA" sz="2800" dirty="0" smtClean="0"/>
          </a:p>
          <a:p>
            <a:r>
              <a:rPr lang="en-CA" sz="2800" dirty="0" smtClean="0"/>
              <a:t>ON/TN: [Referring to Elsa 1’s (6 years) reading of </a:t>
            </a:r>
            <a:r>
              <a:rPr lang="en-CA" sz="2800" i="1" dirty="0" smtClean="0"/>
              <a:t>Pat the Bunny</a:t>
            </a:r>
            <a:r>
              <a:rPr lang="en-CA" sz="2800" dirty="0" smtClean="0"/>
              <a:t>] In fact this book app provides child friendly icons (all images, no text which requires reading) and verbal instructions about how to play. It also suggests repeats – “Do you want to play again?” – and feedback – “You did it!” – which reinforces the learning. This is an exceptional example of how an app itself can be designed so as to make how it works transparent to even very young children.</a:t>
            </a:r>
            <a:endParaRPr lang="en-CA"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i="1" dirty="0" smtClean="0">
                <a:solidFill>
                  <a:srgbClr val="FF0000"/>
                </a:solidFill>
              </a:rPr>
              <a:t>“That one smells.”</a:t>
            </a:r>
            <a:r>
              <a:rPr lang="en-CA" sz="3200" dirty="0" smtClean="0">
                <a:solidFill>
                  <a:srgbClr val="FF0000"/>
                </a:solidFill>
              </a:rPr>
              <a:t>(Stella, 3 years): Traditional print books</a:t>
            </a:r>
            <a:endParaRPr lang="en-CA" sz="3200" dirty="0"/>
          </a:p>
        </p:txBody>
      </p:sp>
      <p:pic>
        <p:nvPicPr>
          <p:cNvPr id="5" name="Content Placeholder 4" descr="ebooks1.jpg"/>
          <p:cNvPicPr>
            <a:picLocks noGrp="1" noChangeAspect="1"/>
          </p:cNvPicPr>
          <p:nvPr>
            <p:ph sz="half" idx="1"/>
          </p:nvPr>
        </p:nvPicPr>
        <p:blipFill>
          <a:blip r:embed="rId2" cstate="print"/>
          <a:stretch>
            <a:fillRect/>
          </a:stretch>
        </p:blipFill>
        <p:spPr>
          <a:xfrm>
            <a:off x="827584" y="1844824"/>
            <a:ext cx="2271290" cy="2294232"/>
          </a:xfrm>
        </p:spPr>
      </p:pic>
      <p:sp>
        <p:nvSpPr>
          <p:cNvPr id="4" name="Content Placeholder 3"/>
          <p:cNvSpPr>
            <a:spLocks noGrp="1"/>
          </p:cNvSpPr>
          <p:nvPr>
            <p:ph sz="half" idx="2"/>
          </p:nvPr>
        </p:nvSpPr>
        <p:spPr>
          <a:xfrm>
            <a:off x="3347864" y="1600200"/>
            <a:ext cx="5338936" cy="4525963"/>
          </a:xfrm>
        </p:spPr>
        <p:txBody>
          <a:bodyPr/>
          <a:lstStyle/>
          <a:p>
            <a:r>
              <a:rPr lang="en-CA" i="1" dirty="0" smtClean="0"/>
              <a:t>“It’s like the Captain Underpants books. Like you can use your thumb and landscape through the pages and make it look like it’s moving. You can’t do that on an iPad.”  (Jake, 12 years)</a:t>
            </a:r>
          </a:p>
          <a:p>
            <a:r>
              <a:rPr lang="en-CA" i="1" dirty="0" smtClean="0"/>
              <a:t>“It just doesn’t need electricity. It’s better for the environment.”</a:t>
            </a:r>
            <a:r>
              <a:rPr lang="en-CA" dirty="0" smtClean="0"/>
              <a:t> (Hero, 8 years)</a:t>
            </a:r>
            <a:endParaRPr lang="en-CA" i="1" dirty="0" smtClean="0"/>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a:bodyPr>
          <a:lstStyle/>
          <a:p>
            <a:pPr algn="l"/>
            <a:r>
              <a:rPr lang="en-CA" sz="2800" b="1" i="1" dirty="0" smtClean="0">
                <a:solidFill>
                  <a:srgbClr val="FF0000"/>
                </a:solidFill>
              </a:rPr>
              <a:t>“You don’t have to read them. They read themselves to you.” </a:t>
            </a:r>
            <a:r>
              <a:rPr lang="en-CA" sz="2800" b="1" dirty="0" smtClean="0">
                <a:solidFill>
                  <a:srgbClr val="FF0000"/>
                </a:solidFill>
              </a:rPr>
              <a:t>(Joel, 8 years): Beyond the book</a:t>
            </a:r>
            <a:endParaRPr lang="en-CA" sz="2800" b="1" dirty="0">
              <a:solidFill>
                <a:srgbClr val="FF0000"/>
              </a:solidFill>
            </a:endParaRPr>
          </a:p>
        </p:txBody>
      </p:sp>
      <p:sp>
        <p:nvSpPr>
          <p:cNvPr id="5" name="Content Placeholder 4"/>
          <p:cNvSpPr>
            <a:spLocks noGrp="1"/>
          </p:cNvSpPr>
          <p:nvPr>
            <p:ph idx="1"/>
          </p:nvPr>
        </p:nvSpPr>
        <p:spPr>
          <a:xfrm>
            <a:off x="457200" y="1484784"/>
            <a:ext cx="8229600" cy="4896544"/>
          </a:xfrm>
        </p:spPr>
        <p:txBody>
          <a:bodyPr>
            <a:normAutofit/>
          </a:bodyPr>
          <a:lstStyle/>
          <a:p>
            <a:r>
              <a:rPr lang="en-CA" sz="2800" i="1" dirty="0" smtClean="0"/>
              <a:t>“That you can press the animals and they do stuff and say stuff.”</a:t>
            </a:r>
            <a:r>
              <a:rPr lang="en-CA" sz="2800" dirty="0" smtClean="0"/>
              <a:t> (Theo, 4 years)</a:t>
            </a:r>
            <a:endParaRPr lang="en-CA" sz="2800" i="1" dirty="0" smtClean="0"/>
          </a:p>
          <a:p>
            <a:r>
              <a:rPr lang="en-CA" sz="2800" i="1" dirty="0" smtClean="0"/>
              <a:t>“I like e-books because they light up. They are different from paper books because they have lights and the iPad lights.”</a:t>
            </a:r>
            <a:r>
              <a:rPr lang="en-CA" sz="2800" dirty="0" smtClean="0"/>
              <a:t> (Jayne, 6 years)</a:t>
            </a:r>
          </a:p>
          <a:p>
            <a:r>
              <a:rPr lang="en-CA" sz="2800" dirty="0" smtClean="0"/>
              <a:t>[Whispering in Mom’s ear] </a:t>
            </a:r>
            <a:r>
              <a:rPr lang="en-CA" sz="2800" i="1" dirty="0" smtClean="0"/>
              <a:t>“Because they can speak.”</a:t>
            </a:r>
            <a:r>
              <a:rPr lang="en-CA" sz="2800" dirty="0" smtClean="0"/>
              <a:t> (Elsa 1, 6 years)</a:t>
            </a:r>
          </a:p>
          <a:p>
            <a:r>
              <a:rPr lang="en-CA" sz="2800" i="1" dirty="0" smtClean="0"/>
              <a:t>“You don’t need a bookshelf.” </a:t>
            </a:r>
            <a:r>
              <a:rPr lang="en-CA" sz="2800" dirty="0" smtClean="0"/>
              <a:t>(Sarah, 11 years)</a:t>
            </a:r>
            <a:endParaRPr lang="en-CA" sz="2800" i="1" dirty="0" smtClean="0"/>
          </a:p>
          <a:p>
            <a:r>
              <a:rPr lang="en-CA" sz="2800" i="1" dirty="0" smtClean="0"/>
              <a:t>“Because they are most fun.” </a:t>
            </a:r>
            <a:r>
              <a:rPr lang="en-CA" sz="2800" dirty="0" smtClean="0"/>
              <a:t>(Lydia, 4 years)</a:t>
            </a:r>
          </a:p>
          <a:p>
            <a:r>
              <a:rPr lang="en-CA" sz="2800" i="1" dirty="0" smtClean="0"/>
              <a:t>“I want to turn this one off.” </a:t>
            </a:r>
            <a:r>
              <a:rPr lang="en-CA" sz="2800" dirty="0" smtClean="0"/>
              <a:t>(Stella, 3 years)</a:t>
            </a:r>
            <a:endParaRPr lang="en-CA" sz="2800" i="1" dirty="0" smtClean="0"/>
          </a:p>
          <a:p>
            <a:endParaRPr lang="en-CA" sz="2800" dirty="0" smtClean="0"/>
          </a:p>
          <a:p>
            <a:endParaRPr lang="en-CA" sz="2800" i="1" dirty="0" smtClean="0"/>
          </a:p>
          <a:p>
            <a:pPr>
              <a:buNone/>
            </a:pPr>
            <a:endParaRPr lang="en-CA"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290266"/>
          </a:xfrm>
        </p:spPr>
        <p:txBody>
          <a:bodyPr>
            <a:normAutofit/>
          </a:bodyPr>
          <a:lstStyle/>
          <a:p>
            <a:pPr algn="l"/>
            <a:r>
              <a:rPr lang="en-CA" sz="3200" dirty="0" smtClean="0"/>
              <a:t>				</a:t>
            </a:r>
            <a:r>
              <a:rPr lang="en-CA" sz="3200" i="1" dirty="0" smtClean="0"/>
              <a:t>But, a book is a book. . .</a:t>
            </a:r>
            <a:endParaRPr lang="en-CA" sz="3200" i="1" dirty="0"/>
          </a:p>
        </p:txBody>
      </p:sp>
      <p:pic>
        <p:nvPicPr>
          <p:cNvPr id="4" name="Content Placeholder 3" descr="ebooks7.jpg"/>
          <p:cNvPicPr>
            <a:picLocks noGrp="1" noChangeAspect="1"/>
          </p:cNvPicPr>
          <p:nvPr>
            <p:ph sz="half" idx="1"/>
          </p:nvPr>
        </p:nvPicPr>
        <p:blipFill>
          <a:blip r:embed="rId2" cstate="print"/>
          <a:stretch>
            <a:fillRect/>
          </a:stretch>
        </p:blipFill>
        <p:spPr>
          <a:xfrm>
            <a:off x="755576" y="476672"/>
            <a:ext cx="2857500" cy="1905000"/>
          </a:xfrm>
        </p:spPr>
      </p:pic>
      <p:sp>
        <p:nvSpPr>
          <p:cNvPr id="6" name="Content Placeholder 5"/>
          <p:cNvSpPr>
            <a:spLocks noGrp="1"/>
          </p:cNvSpPr>
          <p:nvPr>
            <p:ph sz="half" idx="2"/>
          </p:nvPr>
        </p:nvSpPr>
        <p:spPr>
          <a:xfrm>
            <a:off x="395536" y="3068960"/>
            <a:ext cx="8291264" cy="3057203"/>
          </a:xfrm>
        </p:spPr>
        <p:txBody>
          <a:bodyPr>
            <a:normAutofit lnSpcReduction="10000"/>
          </a:bodyPr>
          <a:lstStyle/>
          <a:p>
            <a:r>
              <a:rPr lang="en-CA" sz="3200" i="1" dirty="0" smtClean="0"/>
              <a:t>“I like reading paper books better because when you press the screen it turns the pages. That is why I like paper books better on the iPad.” </a:t>
            </a:r>
            <a:r>
              <a:rPr lang="en-CA" sz="3200" dirty="0" smtClean="0"/>
              <a:t>(Lianne, 6 years)</a:t>
            </a:r>
          </a:p>
          <a:p>
            <a:r>
              <a:rPr lang="en-CA" sz="3200" dirty="0" smtClean="0"/>
              <a:t>Wolfman (8 years): [When asked if he prefers print or e-books] </a:t>
            </a:r>
            <a:r>
              <a:rPr lang="en-CA" sz="3200" i="1" dirty="0" smtClean="0"/>
              <a:t>I read practically the same.</a:t>
            </a:r>
            <a:endParaRPr lang="en-CA" i="1" dirty="0" smtClean="0"/>
          </a:p>
          <a:p>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Conclusions</a:t>
            </a:r>
            <a:endParaRPr lang="en-CA" sz="3600" b="1" dirty="0"/>
          </a:p>
        </p:txBody>
      </p:sp>
      <p:sp>
        <p:nvSpPr>
          <p:cNvPr id="3" name="Content Placeholder 2"/>
          <p:cNvSpPr>
            <a:spLocks noGrp="1"/>
          </p:cNvSpPr>
          <p:nvPr>
            <p:ph idx="1"/>
          </p:nvPr>
        </p:nvSpPr>
        <p:spPr/>
        <p:txBody>
          <a:bodyPr/>
          <a:lstStyle/>
          <a:p>
            <a:endParaRPr lang="en-CA" dirty="0" smtClean="0"/>
          </a:p>
          <a:p>
            <a:r>
              <a:rPr lang="en-CA" dirty="0" smtClean="0"/>
              <a:t>The children loved e-books</a:t>
            </a:r>
          </a:p>
          <a:p>
            <a:r>
              <a:rPr lang="en-CA" dirty="0" smtClean="0"/>
              <a:t>The importance of public libraries in developing strong e-book collections for children, enabling access to them and educating parents and other adults</a:t>
            </a:r>
          </a:p>
          <a:p>
            <a:r>
              <a:rPr lang="en-CA" dirty="0" smtClean="0"/>
              <a:t>Voluntary free e-reading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Introduction</a:t>
            </a:r>
            <a:endParaRPr lang="en-CA" sz="3600" b="1" dirty="0"/>
          </a:p>
        </p:txBody>
      </p:sp>
      <p:sp>
        <p:nvSpPr>
          <p:cNvPr id="3" name="Content Placeholder 2"/>
          <p:cNvSpPr>
            <a:spLocks noGrp="1"/>
          </p:cNvSpPr>
          <p:nvPr>
            <p:ph idx="1"/>
          </p:nvPr>
        </p:nvSpPr>
        <p:spPr/>
        <p:txBody>
          <a:bodyPr>
            <a:normAutofit fontScale="92500" lnSpcReduction="10000"/>
          </a:bodyPr>
          <a:lstStyle/>
          <a:p>
            <a:r>
              <a:rPr lang="en-CA" dirty="0" smtClean="0"/>
              <a:t>About 70 billion apps available for download with more than 80% of the top selling ones targeted at children </a:t>
            </a:r>
            <a:r>
              <a:rPr lang="en-CA" sz="2400" dirty="0" smtClean="0"/>
              <a:t>(Shuker, Levine &amp; Ree, 2012)</a:t>
            </a:r>
          </a:p>
          <a:p>
            <a:r>
              <a:rPr lang="en-CA" dirty="0" smtClean="0"/>
              <a:t>Percentage of children who have read an e-book increased from 25% to 61% since 2010 </a:t>
            </a:r>
            <a:r>
              <a:rPr lang="en-CA" sz="2400" dirty="0" smtClean="0"/>
              <a:t>(Scholastic. </a:t>
            </a:r>
            <a:r>
              <a:rPr lang="en-CA" sz="2400" i="1" dirty="0" smtClean="0"/>
              <a:t>Kids &amp; Family Reading report</a:t>
            </a:r>
            <a:r>
              <a:rPr lang="en-CA" sz="2400" dirty="0" smtClean="0"/>
              <a:t>, 5</a:t>
            </a:r>
            <a:r>
              <a:rPr lang="en-CA" sz="2400" baseline="30000" dirty="0" smtClean="0"/>
              <a:t>th</a:t>
            </a:r>
            <a:r>
              <a:rPr lang="en-CA" sz="2400" dirty="0" smtClean="0"/>
              <a:t> ed., 2015)</a:t>
            </a:r>
            <a:endParaRPr lang="en-CA" dirty="0" smtClean="0"/>
          </a:p>
          <a:p>
            <a:r>
              <a:rPr lang="en-CA" dirty="0" smtClean="0"/>
              <a:t>77% of children who have read an e-book said most of the books they read are print and 65% report they will still read print books even when e-books are available </a:t>
            </a:r>
            <a:r>
              <a:rPr lang="en-CA" sz="2000" dirty="0" smtClean="0"/>
              <a:t>(Scholastic, 2015)</a:t>
            </a:r>
            <a:endParaRPr lang="en-CA" dirty="0"/>
          </a:p>
          <a:p>
            <a:pPr>
              <a:buNone/>
            </a:pPr>
            <a:endParaRPr lang="en-CA"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CA" sz="3600" b="1" dirty="0" smtClean="0"/>
              <a:t>What’s next?</a:t>
            </a:r>
            <a:endParaRPr lang="en-CA" sz="3600" b="1" dirty="0"/>
          </a:p>
        </p:txBody>
      </p:sp>
      <p:sp>
        <p:nvSpPr>
          <p:cNvPr id="3" name="Content Placeholder 2"/>
          <p:cNvSpPr>
            <a:spLocks noGrp="1"/>
          </p:cNvSpPr>
          <p:nvPr>
            <p:ph idx="1"/>
          </p:nvPr>
        </p:nvSpPr>
        <p:spPr>
          <a:xfrm>
            <a:off x="467544" y="1124744"/>
            <a:ext cx="8229600" cy="5256584"/>
          </a:xfrm>
        </p:spPr>
        <p:txBody>
          <a:bodyPr>
            <a:normAutofit fontScale="92500" lnSpcReduction="10000"/>
          </a:bodyPr>
          <a:lstStyle/>
          <a:p>
            <a:pPr>
              <a:buNone/>
            </a:pPr>
            <a:r>
              <a:rPr lang="en-CA" b="1" dirty="0" smtClean="0"/>
              <a:t>Dissemination of results</a:t>
            </a:r>
            <a:endParaRPr lang="en-CA" dirty="0" smtClean="0"/>
          </a:p>
          <a:p>
            <a:pPr>
              <a:buNone/>
            </a:pPr>
            <a:r>
              <a:rPr lang="en-CA" sz="2800" i="1" dirty="0" smtClean="0"/>
              <a:t>LISR</a:t>
            </a:r>
            <a:r>
              <a:rPr lang="en-CA" sz="2800" dirty="0" smtClean="0"/>
              <a:t>, </a:t>
            </a:r>
            <a:r>
              <a:rPr lang="en-CA" sz="2800" i="1" dirty="0" smtClean="0"/>
              <a:t>Children and Libraries</a:t>
            </a:r>
            <a:r>
              <a:rPr lang="en-CA" sz="2800" dirty="0" smtClean="0"/>
              <a:t>, OLA, SHARP</a:t>
            </a:r>
            <a:endParaRPr lang="en-CA" b="1" dirty="0" smtClean="0"/>
          </a:p>
          <a:p>
            <a:pPr>
              <a:buNone/>
            </a:pPr>
            <a:r>
              <a:rPr lang="en-CA" b="1" dirty="0" smtClean="0"/>
              <a:t>Further research drawing on these results</a:t>
            </a:r>
          </a:p>
          <a:p>
            <a:r>
              <a:rPr lang="en-CA" sz="3000" dirty="0" smtClean="0"/>
              <a:t>Case study of Stella (3 years)</a:t>
            </a:r>
          </a:p>
          <a:p>
            <a:r>
              <a:rPr lang="en-CA" sz="3000" dirty="0" smtClean="0"/>
              <a:t>Case study of </a:t>
            </a:r>
            <a:r>
              <a:rPr lang="en-CA" sz="3000" i="1" dirty="0" smtClean="0"/>
              <a:t>Goodnight Moon</a:t>
            </a:r>
            <a:endParaRPr lang="en-CA" sz="3000" dirty="0" smtClean="0"/>
          </a:p>
          <a:p>
            <a:r>
              <a:rPr lang="en-CA" sz="3000" dirty="0" smtClean="0"/>
              <a:t>Selection criteria and collection development practices which account for children’s experiences and perspectives</a:t>
            </a:r>
          </a:p>
          <a:p>
            <a:pPr>
              <a:buNone/>
            </a:pPr>
            <a:r>
              <a:rPr lang="en-CA" b="1" dirty="0" smtClean="0"/>
              <a:t>Further research</a:t>
            </a:r>
          </a:p>
          <a:p>
            <a:r>
              <a:rPr lang="en-CA" sz="3000" dirty="0" smtClean="0"/>
              <a:t>Political economy of e-book production and distribution</a:t>
            </a:r>
            <a:endParaRPr lang="en-CA"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a:bodyPr>
          <a:lstStyle/>
          <a:p>
            <a:pPr algn="l"/>
            <a:r>
              <a:rPr lang="en-CA" sz="3200" b="1" dirty="0" smtClean="0"/>
              <a:t>References</a:t>
            </a:r>
            <a:endParaRPr lang="en-CA" sz="3200" b="1" dirty="0"/>
          </a:p>
        </p:txBody>
      </p:sp>
      <p:sp>
        <p:nvSpPr>
          <p:cNvPr id="3" name="Content Placeholder 2"/>
          <p:cNvSpPr>
            <a:spLocks noGrp="1"/>
          </p:cNvSpPr>
          <p:nvPr>
            <p:ph idx="1"/>
          </p:nvPr>
        </p:nvSpPr>
        <p:spPr>
          <a:xfrm>
            <a:off x="457200" y="1556792"/>
            <a:ext cx="8229600" cy="4569371"/>
          </a:xfrm>
        </p:spPr>
        <p:txBody>
          <a:bodyPr>
            <a:normAutofit/>
          </a:bodyPr>
          <a:lstStyle/>
          <a:p>
            <a:pPr>
              <a:buNone/>
            </a:pPr>
            <a:r>
              <a:rPr lang="en-CA" sz="2400" dirty="0" smtClean="0"/>
              <a:t>Beyer, H., and Holtzblatt, K. (1998). </a:t>
            </a:r>
            <a:r>
              <a:rPr lang="en-CA" sz="2400" i="1" dirty="0" smtClean="0"/>
              <a:t>Contextual design: Defining customer-centered systems. </a:t>
            </a:r>
            <a:r>
              <a:rPr lang="en-CA" sz="2400" dirty="0" smtClean="0"/>
              <a:t>San Francisco, CA: Morgan Kaufman Publishers.</a:t>
            </a:r>
          </a:p>
          <a:p>
            <a:pPr>
              <a:buNone/>
            </a:pPr>
            <a:r>
              <a:rPr lang="en-CA" sz="2400" dirty="0" smtClean="0"/>
              <a:t>Corbin, J., and Strauss. (2008). A. </a:t>
            </a:r>
            <a:r>
              <a:rPr lang="en-CA" sz="2400" i="1" dirty="0" smtClean="0"/>
              <a:t>Basics of qualitative research: Techniques and procedures for developing grounded theory</a:t>
            </a:r>
            <a:r>
              <a:rPr lang="en-CA" sz="2400" dirty="0" smtClean="0"/>
              <a:t>, 3</a:t>
            </a:r>
            <a:r>
              <a:rPr lang="en-CA" sz="2400" baseline="30000" dirty="0" smtClean="0"/>
              <a:t>rd</a:t>
            </a:r>
            <a:r>
              <a:rPr lang="en-CA" sz="2400" dirty="0" smtClean="0"/>
              <a:t> ed. Thousand Oaks, CA: Sage.</a:t>
            </a:r>
          </a:p>
          <a:p>
            <a:pPr>
              <a:buNone/>
            </a:pPr>
            <a:r>
              <a:rPr lang="en-CA" sz="2400" dirty="0" smtClean="0"/>
              <a:t>Scholastic. (2015). </a:t>
            </a:r>
            <a:r>
              <a:rPr lang="en-CA" sz="2400" i="1" dirty="0" smtClean="0"/>
              <a:t>Kids and family reading report</a:t>
            </a:r>
            <a:r>
              <a:rPr lang="en-CA" sz="2400" dirty="0" smtClean="0"/>
              <a:t>, 5</a:t>
            </a:r>
            <a:r>
              <a:rPr lang="en-CA" sz="2400" baseline="30000" dirty="0" smtClean="0"/>
              <a:t>th</a:t>
            </a:r>
            <a:r>
              <a:rPr lang="en-CA" sz="2400" dirty="0" smtClean="0"/>
              <a:t>  ed.</a:t>
            </a:r>
            <a:endParaRPr lang="en-CA" sz="2400" i="1" dirty="0" smtClean="0"/>
          </a:p>
          <a:p>
            <a:pPr>
              <a:buNone/>
            </a:pPr>
            <a:r>
              <a:rPr lang="en-CA" sz="2400" dirty="0" smtClean="0"/>
              <a:t>Shuler, C., Levine, Z, &amp; Ree, J. (2012). iLearn II: An analysis of the educational category of Apple’s app store. In </a:t>
            </a:r>
            <a:r>
              <a:rPr lang="en-CA" sz="2400" i="1" dirty="0" smtClean="0"/>
              <a:t>New York: The Joan Ganz Cooney Center of Sesame Workshops.</a:t>
            </a:r>
            <a:endParaRPr lang="en-C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Literature search</a:t>
            </a:r>
            <a:endParaRPr lang="en-CA" sz="3600" b="1" dirty="0"/>
          </a:p>
        </p:txBody>
      </p:sp>
      <p:sp>
        <p:nvSpPr>
          <p:cNvPr id="3" name="Content Placeholder 2"/>
          <p:cNvSpPr>
            <a:spLocks noGrp="1"/>
          </p:cNvSpPr>
          <p:nvPr>
            <p:ph idx="1"/>
          </p:nvPr>
        </p:nvSpPr>
        <p:spPr/>
        <p:txBody>
          <a:bodyPr>
            <a:normAutofit lnSpcReduction="10000"/>
          </a:bodyPr>
          <a:lstStyle/>
          <a:p>
            <a:r>
              <a:rPr lang="en-CA" dirty="0" smtClean="0"/>
              <a:t>Broad surveys on the production and sales of e-books and children’s e-book reading habits</a:t>
            </a:r>
          </a:p>
          <a:p>
            <a:r>
              <a:rPr lang="en-CA" dirty="0" smtClean="0"/>
              <a:t>Growing body of work that focuses on e-books, literacy and education</a:t>
            </a:r>
          </a:p>
          <a:p>
            <a:r>
              <a:rPr lang="en-CA" dirty="0" smtClean="0"/>
              <a:t>LIS literature has looked at digital libraries for children, classification of e-books, user interface design and building collections</a:t>
            </a:r>
          </a:p>
          <a:p>
            <a:r>
              <a:rPr lang="en-CA" dirty="0" smtClean="0"/>
              <a:t>Almost all of this literature is adult-centric and very little explores reading for pleasure</a:t>
            </a:r>
            <a:endParaRPr lang="en-CA" i="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This study sought to explore . . .</a:t>
            </a:r>
            <a:endParaRPr lang="en-CA" sz="3600" b="1" dirty="0"/>
          </a:p>
        </p:txBody>
      </p:sp>
      <p:sp>
        <p:nvSpPr>
          <p:cNvPr id="3" name="Content Placeholder 2"/>
          <p:cNvSpPr>
            <a:spLocks noGrp="1"/>
          </p:cNvSpPr>
          <p:nvPr>
            <p:ph sz="half" idx="1"/>
          </p:nvPr>
        </p:nvSpPr>
        <p:spPr>
          <a:xfrm>
            <a:off x="457200" y="3284984"/>
            <a:ext cx="8147248" cy="2841179"/>
          </a:xfrm>
        </p:spPr>
        <p:txBody>
          <a:bodyPr>
            <a:normAutofit/>
          </a:bodyPr>
          <a:lstStyle/>
          <a:p>
            <a:pPr algn="ctr">
              <a:buNone/>
            </a:pPr>
            <a:endParaRPr lang="en-CA" dirty="0" smtClean="0"/>
          </a:p>
          <a:p>
            <a:pPr algn="ctr">
              <a:buNone/>
            </a:pPr>
            <a:endParaRPr lang="en-CA" dirty="0" smtClean="0"/>
          </a:p>
          <a:p>
            <a:pPr>
              <a:buNone/>
            </a:pPr>
            <a:r>
              <a:rPr lang="en-CA" dirty="0" smtClean="0"/>
              <a:t>	</a:t>
            </a:r>
          </a:p>
          <a:p>
            <a:pPr>
              <a:buNone/>
            </a:pPr>
            <a:r>
              <a:rPr lang="en-CA" dirty="0" smtClean="0"/>
              <a:t>	</a:t>
            </a:r>
            <a:r>
              <a:rPr lang="en-CA" sz="3200" dirty="0" smtClean="0"/>
              <a:t>. . . the experience of e-book reading from the perspectives of the children themselves</a:t>
            </a:r>
            <a:endParaRPr lang="en-CA" sz="3200" dirty="0"/>
          </a:p>
        </p:txBody>
      </p:sp>
      <p:pic>
        <p:nvPicPr>
          <p:cNvPr id="5" name="Content Placeholder 4" descr="ebooks6.jpg"/>
          <p:cNvPicPr>
            <a:picLocks noGrp="1" noChangeAspect="1"/>
          </p:cNvPicPr>
          <p:nvPr>
            <p:ph sz="half" idx="2"/>
          </p:nvPr>
        </p:nvPicPr>
        <p:blipFill>
          <a:blip r:embed="rId2" cstate="print"/>
          <a:stretch>
            <a:fillRect/>
          </a:stretch>
        </p:blipFill>
        <p:spPr>
          <a:xfrm>
            <a:off x="971600" y="1556792"/>
            <a:ext cx="4536504" cy="288824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Method</a:t>
            </a:r>
            <a:endParaRPr lang="en-CA" sz="3600" b="1" dirty="0"/>
          </a:p>
        </p:txBody>
      </p:sp>
      <p:pic>
        <p:nvPicPr>
          <p:cNvPr id="6" name="Content Placeholder 5" descr="ebooks5.jpg"/>
          <p:cNvPicPr>
            <a:picLocks noGrp="1" noChangeAspect="1"/>
          </p:cNvPicPr>
          <p:nvPr>
            <p:ph sz="half" idx="1"/>
          </p:nvPr>
        </p:nvPicPr>
        <p:blipFill>
          <a:blip r:embed="rId2" cstate="print"/>
          <a:stretch>
            <a:fillRect/>
          </a:stretch>
        </p:blipFill>
        <p:spPr>
          <a:xfrm>
            <a:off x="611560" y="2060848"/>
            <a:ext cx="1905000" cy="3145532"/>
          </a:xfrm>
        </p:spPr>
      </p:pic>
      <p:sp>
        <p:nvSpPr>
          <p:cNvPr id="5" name="Content Placeholder 4"/>
          <p:cNvSpPr>
            <a:spLocks noGrp="1"/>
          </p:cNvSpPr>
          <p:nvPr>
            <p:ph sz="half" idx="2"/>
          </p:nvPr>
        </p:nvSpPr>
        <p:spPr>
          <a:xfrm>
            <a:off x="3275856" y="1628800"/>
            <a:ext cx="5118720" cy="4525963"/>
          </a:xfrm>
        </p:spPr>
        <p:txBody>
          <a:bodyPr>
            <a:normAutofit lnSpcReduction="10000"/>
          </a:bodyPr>
          <a:lstStyle/>
          <a:p>
            <a:r>
              <a:rPr lang="en-CA" dirty="0" smtClean="0"/>
              <a:t>Contextual inquiry (</a:t>
            </a:r>
            <a:r>
              <a:rPr lang="en-CA" sz="1800" dirty="0" smtClean="0"/>
              <a:t>Beyer &amp; Holtzblatt</a:t>
            </a:r>
            <a:r>
              <a:rPr lang="en-CA" sz="1800" dirty="0"/>
              <a:t>,</a:t>
            </a:r>
            <a:r>
              <a:rPr lang="en-CA" sz="1800" dirty="0" smtClean="0"/>
              <a:t>1998)</a:t>
            </a:r>
            <a:endParaRPr lang="en-CA" dirty="0" smtClean="0"/>
          </a:p>
          <a:p>
            <a:r>
              <a:rPr lang="en-CA" dirty="0" smtClean="0"/>
              <a:t>Observation and interviews with data captured through field notes and audio-recording</a:t>
            </a:r>
          </a:p>
          <a:p>
            <a:r>
              <a:rPr lang="en-CA" dirty="0" smtClean="0"/>
              <a:t>Convenience and purposeful  sampling</a:t>
            </a:r>
          </a:p>
          <a:p>
            <a:r>
              <a:rPr lang="en-CA" dirty="0"/>
              <a:t>n</a:t>
            </a:r>
            <a:r>
              <a:rPr lang="en-CA" dirty="0" smtClean="0"/>
              <a:t> = 20 children from 2 – 12 years</a:t>
            </a:r>
          </a:p>
          <a:p>
            <a:r>
              <a:rPr lang="en-CA" dirty="0" smtClean="0"/>
              <a:t>Analysis - Ground theory </a:t>
            </a:r>
            <a:r>
              <a:rPr lang="en-CA" sz="2000" dirty="0" smtClean="0"/>
              <a:t>(</a:t>
            </a:r>
            <a:r>
              <a:rPr lang="en-CA" sz="1800" dirty="0" smtClean="0"/>
              <a:t>Corbin &amp; Strauss, 2008)</a:t>
            </a:r>
            <a:endParaRPr lang="en-CA" dirty="0" smtClean="0"/>
          </a:p>
          <a:p>
            <a:endParaRPr lang="en-CA" dirty="0" smtClean="0"/>
          </a:p>
          <a:p>
            <a:endParaRPr lang="en-C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Data collection</a:t>
            </a:r>
            <a:endParaRPr lang="en-CA" sz="3600" b="1" dirty="0"/>
          </a:p>
        </p:txBody>
      </p:sp>
      <p:pic>
        <p:nvPicPr>
          <p:cNvPr id="6" name="Content Placeholder 5" descr="ebooks12.jpg"/>
          <p:cNvPicPr>
            <a:picLocks noGrp="1" noChangeAspect="1"/>
          </p:cNvPicPr>
          <p:nvPr>
            <p:ph idx="1"/>
          </p:nvPr>
        </p:nvPicPr>
        <p:blipFill>
          <a:blip r:embed="rId2" cstate="print"/>
          <a:stretch>
            <a:fillRect/>
          </a:stretch>
        </p:blipFill>
        <p:spPr>
          <a:xfrm>
            <a:off x="1475656" y="1628800"/>
            <a:ext cx="6327865" cy="418203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a:bodyPr>
          <a:lstStyle/>
          <a:p>
            <a:pPr algn="l"/>
            <a:r>
              <a:rPr lang="en-CA" sz="3600" b="1" i="1" dirty="0" smtClean="0"/>
              <a:t>Pat the Bunny</a:t>
            </a:r>
            <a:r>
              <a:rPr lang="en-CA" sz="3600" b="1" dirty="0" smtClean="0"/>
              <a:t/>
            </a:r>
            <a:br>
              <a:rPr lang="en-CA" sz="3600" b="1" dirty="0" smtClean="0"/>
            </a:br>
            <a:r>
              <a:rPr lang="en-CA" sz="2000" b="1" dirty="0" smtClean="0"/>
              <a:t>Book trailer, Random House Children’s Books, accessed January 26, 2015.</a:t>
            </a:r>
            <a:r>
              <a:rPr lang="en-CA" sz="3600" dirty="0" smtClean="0"/>
              <a:t/>
            </a:r>
            <a:br>
              <a:rPr lang="en-CA" sz="3600" dirty="0" smtClean="0"/>
            </a:br>
            <a:r>
              <a:rPr lang="en-CA" sz="3100" dirty="0" smtClean="0">
                <a:hlinkClick r:id="rId2"/>
              </a:rPr>
              <a:t>https://www.youtube.com/watch?v=vBUa97Z-JZo</a:t>
            </a:r>
            <a:r>
              <a:rPr lang="en-CA" sz="3100" dirty="0" smtClean="0"/>
              <a:t/>
            </a:r>
            <a:br>
              <a:rPr lang="en-CA" sz="3100" dirty="0" smtClean="0"/>
            </a:br>
            <a:endParaRPr lang="en-CA" sz="3100" b="1" dirty="0"/>
          </a:p>
        </p:txBody>
      </p:sp>
      <p:pic>
        <p:nvPicPr>
          <p:cNvPr id="6" name="Content Placeholder 5" descr="pat the bunny.jpeg"/>
          <p:cNvPicPr>
            <a:picLocks noGrp="1" noChangeAspect="1"/>
          </p:cNvPicPr>
          <p:nvPr>
            <p:ph idx="1"/>
          </p:nvPr>
        </p:nvPicPr>
        <p:blipFill>
          <a:blip r:embed="rId3" cstate="print"/>
          <a:stretch>
            <a:fillRect/>
          </a:stretch>
        </p:blipFill>
        <p:spPr>
          <a:xfrm>
            <a:off x="1347013" y="2492375"/>
            <a:ext cx="6449974" cy="363378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t>Findings</a:t>
            </a:r>
            <a:endParaRPr lang="en-CA" sz="3600" b="1" dirty="0"/>
          </a:p>
        </p:txBody>
      </p:sp>
      <p:sp>
        <p:nvSpPr>
          <p:cNvPr id="3" name="Content Placeholder 2"/>
          <p:cNvSpPr>
            <a:spLocks noGrp="1"/>
          </p:cNvSpPr>
          <p:nvPr>
            <p:ph idx="1"/>
          </p:nvPr>
        </p:nvSpPr>
        <p:spPr/>
        <p:txBody>
          <a:bodyPr>
            <a:normAutofit/>
          </a:bodyPr>
          <a:lstStyle/>
          <a:p>
            <a:endParaRPr lang="en-CA" dirty="0" smtClean="0"/>
          </a:p>
          <a:p>
            <a:r>
              <a:rPr lang="en-CA" dirty="0" smtClean="0"/>
              <a:t>Most of the children regarded their device first as a gaming space</a:t>
            </a:r>
          </a:p>
          <a:p>
            <a:r>
              <a:rPr lang="en-CA" dirty="0" smtClean="0"/>
              <a:t>These kids were </a:t>
            </a:r>
            <a:r>
              <a:rPr lang="en-CA" i="1" dirty="0" smtClean="0"/>
              <a:t>all </a:t>
            </a:r>
            <a:r>
              <a:rPr lang="en-CA" dirty="0" smtClean="0"/>
              <a:t>tech savvy</a:t>
            </a:r>
          </a:p>
          <a:p>
            <a:r>
              <a:rPr lang="en-CA" dirty="0" smtClean="0"/>
              <a:t>Becoming tech / e-book savvy</a:t>
            </a:r>
          </a:p>
          <a:p>
            <a:r>
              <a:rPr lang="en-CA" dirty="0" smtClean="0"/>
              <a:t>Traditional books are still important</a:t>
            </a:r>
          </a:p>
          <a:p>
            <a:r>
              <a:rPr lang="en-CA" dirty="0" smtClean="0"/>
              <a:t>E-books and book apps went beyond the book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a:bodyPr>
          <a:lstStyle/>
          <a:p>
            <a:pPr algn="l"/>
            <a:r>
              <a:rPr lang="en-CA" sz="3200" b="1" i="1" dirty="0" smtClean="0">
                <a:solidFill>
                  <a:srgbClr val="FF0000"/>
                </a:solidFill>
              </a:rPr>
              <a:t>“Wait a minute . . . E-books also have games?” </a:t>
            </a:r>
            <a:r>
              <a:rPr lang="en-CA" sz="3200" b="1" dirty="0" smtClean="0">
                <a:solidFill>
                  <a:srgbClr val="FF0000"/>
                </a:solidFill>
              </a:rPr>
              <a:t>(Suzanne, 8 years): Device as gaming space</a:t>
            </a:r>
            <a:endParaRPr lang="en-CA" sz="3200" b="1" dirty="0">
              <a:solidFill>
                <a:srgbClr val="FF0000"/>
              </a:solidFill>
            </a:endParaRPr>
          </a:p>
        </p:txBody>
      </p:sp>
      <p:sp>
        <p:nvSpPr>
          <p:cNvPr id="5" name="Content Placeholder 4"/>
          <p:cNvSpPr>
            <a:spLocks noGrp="1"/>
          </p:cNvSpPr>
          <p:nvPr>
            <p:ph idx="1"/>
          </p:nvPr>
        </p:nvSpPr>
        <p:spPr>
          <a:xfrm>
            <a:off x="457200" y="1484784"/>
            <a:ext cx="8229600" cy="4641379"/>
          </a:xfrm>
        </p:spPr>
        <p:txBody>
          <a:bodyPr>
            <a:normAutofit lnSpcReduction="10000"/>
          </a:bodyPr>
          <a:lstStyle/>
          <a:p>
            <a:r>
              <a:rPr lang="en-CA" sz="2800" dirty="0" smtClean="0"/>
              <a:t>ON: Eva (mother of Marietta, 3 years) opens </a:t>
            </a:r>
            <a:r>
              <a:rPr lang="en-CA" sz="2800" i="1" dirty="0" smtClean="0"/>
              <a:t>Pixel and Parker</a:t>
            </a:r>
            <a:r>
              <a:rPr lang="en-CA" sz="2800" dirty="0" smtClean="0"/>
              <a:t> (interactive e-book).</a:t>
            </a:r>
          </a:p>
          <a:p>
            <a:pPr>
              <a:buNone/>
            </a:pPr>
            <a:r>
              <a:rPr lang="en-CA" sz="2800" dirty="0" smtClean="0"/>
              <a:t>	ON: Marietta closes </a:t>
            </a:r>
            <a:r>
              <a:rPr lang="en-CA" sz="2800" i="1" dirty="0" smtClean="0"/>
              <a:t>Pixel and Parker</a:t>
            </a:r>
            <a:r>
              <a:rPr lang="en-CA" sz="2800" dirty="0" smtClean="0"/>
              <a:t> and opens a game.</a:t>
            </a:r>
          </a:p>
          <a:p>
            <a:r>
              <a:rPr lang="en-CA" sz="2800" dirty="0" smtClean="0"/>
              <a:t>Mom</a:t>
            </a:r>
            <a:r>
              <a:rPr lang="en-CA" sz="2800" i="1" dirty="0" smtClean="0"/>
              <a:t>: No movies Rapunzel</a:t>
            </a:r>
            <a:r>
              <a:rPr lang="en-CA" sz="2800" dirty="0" smtClean="0"/>
              <a:t> (3 years)</a:t>
            </a:r>
            <a:r>
              <a:rPr lang="en-CA" sz="2800" i="1" dirty="0" smtClean="0"/>
              <a:t>!</a:t>
            </a:r>
          </a:p>
          <a:p>
            <a:pPr>
              <a:buNone/>
            </a:pPr>
            <a:r>
              <a:rPr lang="en-CA" sz="2800" dirty="0" smtClean="0"/>
              <a:t>	Rapunzel: </a:t>
            </a:r>
            <a:r>
              <a:rPr lang="en-CA" sz="2800" i="1" dirty="0" smtClean="0"/>
              <a:t>Please Mama, please.</a:t>
            </a:r>
            <a:endParaRPr lang="en-CA" sz="2800" i="1" dirty="0"/>
          </a:p>
          <a:p>
            <a:r>
              <a:rPr lang="en-CA" sz="2800" dirty="0" smtClean="0"/>
              <a:t>When asked what he uses his </a:t>
            </a:r>
            <a:r>
              <a:rPr lang="en-CA" sz="2800" i="1" dirty="0" smtClean="0"/>
              <a:t>i</a:t>
            </a:r>
            <a:r>
              <a:rPr lang="en-CA" sz="2800" dirty="0" smtClean="0"/>
              <a:t>Pad for, Jake (12 years) responds: </a:t>
            </a:r>
            <a:r>
              <a:rPr lang="en-CA" sz="2800" i="1" dirty="0" smtClean="0"/>
              <a:t>“Well, I play games. I have lots of games on it. I used to watch hockey on it. And I probably watch videos on it too.”</a:t>
            </a:r>
            <a:endParaRPr lang="en-CA" sz="28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TotalTime>
  <Words>1347</Words>
  <Application>Microsoft Office PowerPoint</Application>
  <PresentationFormat>On-screen Show (4:3)</PresentationFormat>
  <Paragraphs>109</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“Every single one is my favourite” (Theo, 4 years):</vt:lpstr>
      <vt:lpstr>Introduction</vt:lpstr>
      <vt:lpstr>Literature search</vt:lpstr>
      <vt:lpstr>This study sought to explore . . .</vt:lpstr>
      <vt:lpstr>Method</vt:lpstr>
      <vt:lpstr>Data collection</vt:lpstr>
      <vt:lpstr>Pat the Bunny Book trailer, Random House Children’s Books, accessed January 26, 2015. https://www.youtube.com/watch?v=vBUa97Z-JZo </vt:lpstr>
      <vt:lpstr>Findings</vt:lpstr>
      <vt:lpstr>“Wait a minute . . . E-books also have games?” (Suzanne, 8 years): Device as gaming space</vt:lpstr>
      <vt:lpstr>“My first time I knew it. I knew it before I even learned it.” (Hero, 8 years): Tech savvy</vt:lpstr>
      <vt:lpstr>“I got it!” [Stella, 3 years]: Becoming tech savvy</vt:lpstr>
      <vt:lpstr>1. Becoming tech savvy: Shared reading</vt:lpstr>
      <vt:lpstr>2. Becoming tech savvy: Exploring apps</vt:lpstr>
      <vt:lpstr>3. Becoming tech savvy: Transferability of skills</vt:lpstr>
      <vt:lpstr>4. Becoming tech savvy: Apps structured to teach the tech</vt:lpstr>
      <vt:lpstr>“That one smells.”(Stella, 3 years): Traditional print books</vt:lpstr>
      <vt:lpstr>“You don’t have to read them. They read themselves to you.” (Joel, 8 years): Beyond the book</vt:lpstr>
      <vt:lpstr>    But, a book is a book. . .</vt:lpstr>
      <vt:lpstr>Conclusions</vt:lpstr>
      <vt:lpstr>What’s next?</vt:lpstr>
      <vt:lpstr>References</vt:lpstr>
    </vt:vector>
  </TitlesOfParts>
  <Company>FIMS, UWO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Experiences and Perceptions of E-Book Reading</dc:title>
  <dc:creator>Lynne</dc:creator>
  <cp:lastModifiedBy>Mason,Janet</cp:lastModifiedBy>
  <cp:revision>99</cp:revision>
  <dcterms:created xsi:type="dcterms:W3CDTF">2015-01-25T15:12:27Z</dcterms:created>
  <dcterms:modified xsi:type="dcterms:W3CDTF">2015-02-19T21:04:21Z</dcterms:modified>
</cp:coreProperties>
</file>