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98" r:id="rId4"/>
    <p:sldId id="292" r:id="rId5"/>
    <p:sldId id="293" r:id="rId6"/>
    <p:sldId id="294" r:id="rId7"/>
    <p:sldId id="295" r:id="rId8"/>
    <p:sldId id="281" r:id="rId9"/>
    <p:sldId id="272" r:id="rId10"/>
    <p:sldId id="282" r:id="rId11"/>
    <p:sldId id="283" r:id="rId12"/>
    <p:sldId id="284" r:id="rId13"/>
    <p:sldId id="266" r:id="rId14"/>
    <p:sldId id="274" r:id="rId15"/>
    <p:sldId id="285" r:id="rId16"/>
    <p:sldId id="269" r:id="rId17"/>
    <p:sldId id="286" r:id="rId18"/>
    <p:sldId id="287" r:id="rId19"/>
    <p:sldId id="270" r:id="rId20"/>
    <p:sldId id="299" r:id="rId21"/>
    <p:sldId id="300" r:id="rId22"/>
    <p:sldId id="301" r:id="rId23"/>
    <p:sldId id="279" r:id="rId24"/>
    <p:sldId id="296" r:id="rId25"/>
    <p:sldId id="29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76" autoAdjust="0"/>
  </p:normalViewPr>
  <p:slideViewPr>
    <p:cSldViewPr>
      <p:cViewPr varScale="1">
        <p:scale>
          <a:sx n="71" d="100"/>
          <a:sy n="71" d="100"/>
        </p:scale>
        <p:origin x="390"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0" d="100"/>
          <a:sy n="70" d="100"/>
        </p:scale>
        <p:origin x="-27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EABE4-1403-4FF7-9143-DA055115224A}" type="datetimeFigureOut">
              <a:rPr lang="en-US" smtClean="0"/>
              <a:pPr/>
              <a:t>2/19/2015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F01A11-3799-4E14-83E6-48480E383C80}" type="slidenum">
              <a:rPr lang="en-US" smtClean="0"/>
              <a:pPr/>
              <a:t>‹#›</a:t>
            </a:fld>
            <a:endParaRPr lang="en-US"/>
          </a:p>
        </p:txBody>
      </p:sp>
    </p:spTree>
    <p:extLst>
      <p:ext uri="{BB962C8B-B14F-4D97-AF65-F5344CB8AC3E}">
        <p14:creationId xmlns:p14="http://schemas.microsoft.com/office/powerpoint/2010/main" val="340793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F01A11-3799-4E14-83E6-48480E383C80}" type="slidenum">
              <a:rPr lang="en-US" smtClean="0"/>
              <a:pPr/>
              <a:t>1</a:t>
            </a:fld>
            <a:endParaRPr lang="en-US"/>
          </a:p>
        </p:txBody>
      </p:sp>
    </p:spTree>
    <p:extLst>
      <p:ext uri="{BB962C8B-B14F-4D97-AF65-F5344CB8AC3E}">
        <p14:creationId xmlns:p14="http://schemas.microsoft.com/office/powerpoint/2010/main" val="92488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7B4392-886B-4A31-9980-028576DFB0C2}"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389510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B4392-886B-4A31-9980-028576DFB0C2}"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266838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B4392-886B-4A31-9980-028576DFB0C2}"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133679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D90811-1B49-479C-9340-8CD0C8BD28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2847158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90811-1B49-479C-9340-8CD0C8BD28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2889298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90811-1B49-479C-9340-8CD0C8BD28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356660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D90811-1B49-479C-9340-8CD0C8BD283B}"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3983536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D90811-1B49-479C-9340-8CD0C8BD283B}" type="datetimeFigureOut">
              <a:rPr lang="en-US" smtClean="0"/>
              <a:pPr/>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18185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D90811-1B49-479C-9340-8CD0C8BD283B}" type="datetimeFigureOut">
              <a:rPr lang="en-US" smtClean="0"/>
              <a:pPr/>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3508631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90811-1B49-479C-9340-8CD0C8BD283B}" type="datetimeFigureOut">
              <a:rPr lang="en-US" smtClean="0"/>
              <a:pPr/>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3726797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90811-1B49-479C-9340-8CD0C8BD283B}"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4269849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7B4392-886B-4A31-9980-028576DFB0C2}"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334296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90811-1B49-479C-9340-8CD0C8BD283B}"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4062332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90811-1B49-479C-9340-8CD0C8BD28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2533774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90811-1B49-479C-9340-8CD0C8BD28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1188052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D90811-1B49-479C-9340-8CD0C8BD283B}" type="datetimeFigureOut">
              <a:rPr lang="en-US" smtClean="0"/>
              <a:pPr/>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22104-BC06-4717-9F65-AFDF6B5DCF0F}" type="slidenum">
              <a:rPr lang="en-US" smtClean="0"/>
              <a:pPr/>
              <a:t>‹#›</a:t>
            </a:fld>
            <a:endParaRPr lang="en-US"/>
          </a:p>
        </p:txBody>
      </p:sp>
    </p:spTree>
    <p:extLst>
      <p:ext uri="{BB962C8B-B14F-4D97-AF65-F5344CB8AC3E}">
        <p14:creationId xmlns:p14="http://schemas.microsoft.com/office/powerpoint/2010/main" val="422122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7B4392-886B-4A31-9980-028576DFB0C2}"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803937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7B4392-886B-4A31-9980-028576DFB0C2}"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3706037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7B4392-886B-4A31-9980-028576DFB0C2}" type="datetimeFigureOut">
              <a:rPr lang="en-US" smtClean="0"/>
              <a:pPr/>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366673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7B4392-886B-4A31-9980-028576DFB0C2}" type="datetimeFigureOut">
              <a:rPr lang="en-US" smtClean="0"/>
              <a:pPr/>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222810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B4392-886B-4A31-9980-028576DFB0C2}" type="datetimeFigureOut">
              <a:rPr lang="en-US" smtClean="0"/>
              <a:pPr/>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201080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B4392-886B-4A31-9980-028576DFB0C2}"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2572353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7B4392-886B-4A31-9980-028576DFB0C2}"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427F08-E408-446C-8A30-FBE761E8BACD}" type="slidenum">
              <a:rPr lang="en-US" smtClean="0"/>
              <a:pPr/>
              <a:t>‹#›</a:t>
            </a:fld>
            <a:endParaRPr lang="en-US"/>
          </a:p>
        </p:txBody>
      </p:sp>
    </p:spTree>
    <p:extLst>
      <p:ext uri="{BB962C8B-B14F-4D97-AF65-F5344CB8AC3E}">
        <p14:creationId xmlns:p14="http://schemas.microsoft.com/office/powerpoint/2010/main" val="103890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B4392-886B-4A31-9980-028576DFB0C2}" type="datetimeFigureOut">
              <a:rPr lang="en-US" smtClean="0"/>
              <a:pPr/>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7F08-E408-446C-8A30-FBE761E8BACD}" type="slidenum">
              <a:rPr lang="en-US" smtClean="0"/>
              <a:pPr/>
              <a:t>‹#›</a:t>
            </a:fld>
            <a:endParaRPr lang="en-US"/>
          </a:p>
        </p:txBody>
      </p:sp>
    </p:spTree>
    <p:extLst>
      <p:ext uri="{BB962C8B-B14F-4D97-AF65-F5344CB8AC3E}">
        <p14:creationId xmlns:p14="http://schemas.microsoft.com/office/powerpoint/2010/main" val="3989248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90811-1B49-479C-9340-8CD0C8BD283B}" type="datetimeFigureOut">
              <a:rPr lang="en-US" smtClean="0"/>
              <a:pPr/>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22104-BC06-4717-9F65-AFDF6B5DCF0F}" type="slidenum">
              <a:rPr lang="en-US" smtClean="0"/>
              <a:pPr/>
              <a:t>‹#›</a:t>
            </a:fld>
            <a:endParaRPr lang="en-US"/>
          </a:p>
        </p:txBody>
      </p:sp>
    </p:spTree>
    <p:extLst>
      <p:ext uri="{BB962C8B-B14F-4D97-AF65-F5344CB8AC3E}">
        <p14:creationId xmlns:p14="http://schemas.microsoft.com/office/powerpoint/2010/main" val="3520862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journals.uic.edu/ojs/index.php/fm/article/view/2152/196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51" y="-76200"/>
            <a:ext cx="8994098" cy="6858000"/>
          </a:xfrm>
          <a:prstGeom prst="rect">
            <a:avLst/>
          </a:prstGeom>
        </p:spPr>
      </p:pic>
      <p:sp>
        <p:nvSpPr>
          <p:cNvPr id="8" name="Rectangle 7"/>
          <p:cNvSpPr/>
          <p:nvPr/>
        </p:nvSpPr>
        <p:spPr>
          <a:xfrm>
            <a:off x="76200" y="0"/>
            <a:ext cx="8991600" cy="6781800"/>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1752600"/>
            <a:ext cx="8153400" cy="1546225"/>
          </a:xfrm>
        </p:spPr>
        <p:txBody>
          <a:bodyPr>
            <a:noAutofit/>
          </a:bodyPr>
          <a:lstStyle/>
          <a:p>
            <a:r>
              <a:rPr lang="en-US" sz="3800" b="1" dirty="0"/>
              <a:t>A New Role for </a:t>
            </a:r>
            <a:r>
              <a:rPr lang="en-US" sz="3800" b="1" dirty="0" smtClean="0"/>
              <a:t>Libraries:</a:t>
            </a:r>
            <a:br>
              <a:rPr lang="en-US" sz="3800" b="1" dirty="0" smtClean="0"/>
            </a:br>
            <a:r>
              <a:rPr lang="en-US" sz="3800" b="1" dirty="0" smtClean="0"/>
              <a:t>Promoting Teens</a:t>
            </a:r>
            <a:r>
              <a:rPr lang="en-US" sz="3800" b="1" dirty="0"/>
              <a:t>' </a:t>
            </a:r>
            <a:r>
              <a:rPr lang="en-US" sz="3800" b="1" dirty="0" smtClean="0"/>
              <a:t>Privacy and Safety</a:t>
            </a:r>
            <a:br>
              <a:rPr lang="en-US" sz="3800" b="1" dirty="0" smtClean="0"/>
            </a:br>
            <a:r>
              <a:rPr lang="en-US" sz="3800" b="1" dirty="0" smtClean="0"/>
              <a:t>in </a:t>
            </a:r>
            <a:r>
              <a:rPr lang="en-US" sz="3800" b="1" dirty="0"/>
              <a:t>the Digital Age</a:t>
            </a:r>
            <a:r>
              <a:rPr lang="en-US" sz="3800" dirty="0"/>
              <a:t/>
            </a:r>
            <a:br>
              <a:rPr lang="en-US" sz="3800" dirty="0"/>
            </a:br>
            <a:endParaRPr lang="en-US" sz="3800" dirty="0"/>
          </a:p>
        </p:txBody>
      </p:sp>
      <p:sp>
        <p:nvSpPr>
          <p:cNvPr id="5" name="Subtitle 2"/>
          <p:cNvSpPr txBox="1">
            <a:spLocks/>
          </p:cNvSpPr>
          <p:nvPr/>
        </p:nvSpPr>
        <p:spPr>
          <a:xfrm>
            <a:off x="-152400" y="4038600"/>
            <a:ext cx="49530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00"/>
              </a:spcBef>
            </a:pPr>
            <a:r>
              <a:rPr lang="en-US" b="1" dirty="0" smtClean="0">
                <a:solidFill>
                  <a:schemeClr val="tx1"/>
                </a:solidFill>
              </a:rPr>
              <a:t>Denise E. </a:t>
            </a:r>
            <a:r>
              <a:rPr lang="en-US" b="1" dirty="0" err="1" smtClean="0">
                <a:solidFill>
                  <a:schemeClr val="tx1"/>
                </a:solidFill>
              </a:rPr>
              <a:t>Agosto</a:t>
            </a:r>
            <a:endParaRPr lang="en-US" b="1" dirty="0" smtClean="0">
              <a:solidFill>
                <a:schemeClr val="tx1"/>
              </a:solidFill>
            </a:endParaRPr>
          </a:p>
          <a:p>
            <a:pPr>
              <a:spcBef>
                <a:spcPts val="200"/>
              </a:spcBef>
            </a:pPr>
            <a:r>
              <a:rPr lang="en-US" sz="2400" b="1" dirty="0" smtClean="0">
                <a:solidFill>
                  <a:schemeClr val="tx1"/>
                </a:solidFill>
              </a:rPr>
              <a:t>Drexel University</a:t>
            </a:r>
          </a:p>
          <a:p>
            <a:pPr>
              <a:spcBef>
                <a:spcPts val="200"/>
              </a:spcBef>
            </a:pPr>
            <a:r>
              <a:rPr lang="en-US" sz="2400" b="1" dirty="0" smtClean="0">
                <a:solidFill>
                  <a:schemeClr val="tx1"/>
                </a:solidFill>
              </a:rPr>
              <a:t>dea22@drexel.edu</a:t>
            </a:r>
          </a:p>
        </p:txBody>
      </p:sp>
      <p:sp>
        <p:nvSpPr>
          <p:cNvPr id="6" name="Subtitle 2"/>
          <p:cNvSpPr txBox="1">
            <a:spLocks/>
          </p:cNvSpPr>
          <p:nvPr/>
        </p:nvSpPr>
        <p:spPr>
          <a:xfrm>
            <a:off x="4419600" y="4038600"/>
            <a:ext cx="49530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200"/>
              </a:spcBef>
            </a:pPr>
            <a:r>
              <a:rPr lang="en-US" b="1" dirty="0" smtClean="0">
                <a:solidFill>
                  <a:schemeClr val="tx1"/>
                </a:solidFill>
              </a:rPr>
              <a:t>June Abbas</a:t>
            </a:r>
          </a:p>
          <a:p>
            <a:pPr>
              <a:spcBef>
                <a:spcPts val="200"/>
              </a:spcBef>
            </a:pPr>
            <a:r>
              <a:rPr lang="en-US" sz="2400" b="1" dirty="0" smtClean="0">
                <a:solidFill>
                  <a:schemeClr val="tx1"/>
                </a:solidFill>
              </a:rPr>
              <a:t>University of Oklahoma</a:t>
            </a:r>
          </a:p>
          <a:p>
            <a:pPr>
              <a:spcBef>
                <a:spcPts val="200"/>
              </a:spcBef>
            </a:pPr>
            <a:r>
              <a:rPr lang="en-US" sz="2400" b="1" dirty="0" smtClean="0">
                <a:solidFill>
                  <a:schemeClr val="tx1"/>
                </a:solidFill>
              </a:rPr>
              <a:t>jmabbas@ou.edu</a:t>
            </a:r>
          </a:p>
        </p:txBody>
      </p:sp>
      <p:sp>
        <p:nvSpPr>
          <p:cNvPr id="4" name="TextBox 3"/>
          <p:cNvSpPr txBox="1"/>
          <p:nvPr/>
        </p:nvSpPr>
        <p:spPr>
          <a:xfrm>
            <a:off x="1600200" y="5867400"/>
            <a:ext cx="6248400" cy="707886"/>
          </a:xfrm>
          <a:prstGeom prst="rect">
            <a:avLst/>
          </a:prstGeom>
          <a:noFill/>
          <a:ln>
            <a:solidFill>
              <a:schemeClr val="tx1"/>
            </a:solidFill>
          </a:ln>
        </p:spPr>
        <p:txBody>
          <a:bodyPr wrap="square" rtlCol="0">
            <a:spAutoFit/>
          </a:bodyPr>
          <a:lstStyle/>
          <a:p>
            <a:r>
              <a:rPr lang="en-US" sz="2000" b="1" dirty="0"/>
              <a:t>This work was supported by a 2014 OCLC/ALISE Library and Information Science Research Grant (LISRG). </a:t>
            </a:r>
          </a:p>
        </p:txBody>
      </p:sp>
    </p:spTree>
    <p:extLst>
      <p:ext uri="{BB962C8B-B14F-4D97-AF65-F5344CB8AC3E}">
        <p14:creationId xmlns:p14="http://schemas.microsoft.com/office/powerpoint/2010/main" val="3615022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338" b="10604"/>
          <a:stretch/>
        </p:blipFill>
        <p:spPr>
          <a:xfrm>
            <a:off x="0" y="608662"/>
            <a:ext cx="9144000" cy="5639738"/>
          </a:xfrm>
        </p:spPr>
      </p:pic>
      <p:sp>
        <p:nvSpPr>
          <p:cNvPr id="7" name="Rectangle 6"/>
          <p:cNvSpPr/>
          <p:nvPr/>
        </p:nvSpPr>
        <p:spPr>
          <a:xfrm>
            <a:off x="0" y="76200"/>
            <a:ext cx="9144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rmAutofit/>
          </a:bodyPr>
          <a:lstStyle/>
          <a:p>
            <a:r>
              <a:rPr lang="en-US" sz="3600" b="1" dirty="0"/>
              <a:t>Privacy </a:t>
            </a:r>
            <a:r>
              <a:rPr lang="en-US" sz="3600" b="1" dirty="0" smtClean="0"/>
              <a:t>Attitudes</a:t>
            </a:r>
            <a:endParaRPr lang="en-US" sz="3600" b="1" dirty="0"/>
          </a:p>
        </p:txBody>
      </p:sp>
      <p:sp>
        <p:nvSpPr>
          <p:cNvPr id="3" name="TextBox 2"/>
          <p:cNvSpPr txBox="1"/>
          <p:nvPr/>
        </p:nvSpPr>
        <p:spPr>
          <a:xfrm>
            <a:off x="457200" y="1447800"/>
            <a:ext cx="8229600" cy="4647426"/>
          </a:xfrm>
          <a:prstGeom prst="rect">
            <a:avLst/>
          </a:prstGeom>
          <a:noFill/>
        </p:spPr>
        <p:txBody>
          <a:bodyPr wrap="square" rtlCol="0">
            <a:spAutoFit/>
          </a:bodyPr>
          <a:lstStyle/>
          <a:p>
            <a:r>
              <a:rPr lang="en-US" sz="2800" b="1" dirty="0"/>
              <a:t>3. Tension between </a:t>
            </a:r>
            <a:r>
              <a:rPr lang="en-US" sz="2800" b="1" dirty="0" smtClean="0"/>
              <a:t>the desire </a:t>
            </a:r>
            <a:r>
              <a:rPr lang="en-US" sz="2800" b="1" dirty="0"/>
              <a:t>to share </a:t>
            </a:r>
            <a:r>
              <a:rPr lang="en-US" sz="2800" b="1" dirty="0" smtClean="0"/>
              <a:t>and </a:t>
            </a:r>
            <a:r>
              <a:rPr lang="en-US" sz="2800" b="1" dirty="0"/>
              <a:t>withhold information</a:t>
            </a:r>
            <a:endParaRPr lang="en-US" sz="2800" dirty="0"/>
          </a:p>
          <a:p>
            <a:endParaRPr lang="en-US" sz="2400" dirty="0" smtClean="0"/>
          </a:p>
          <a:p>
            <a:r>
              <a:rPr lang="en-US" sz="2400" dirty="0" smtClean="0"/>
              <a:t>“Where </a:t>
            </a:r>
            <a:r>
              <a:rPr lang="en-US" sz="2400" dirty="0"/>
              <a:t>it kind of gets a little foggy is, like just logistically, the more followers that you have on Instagram, the more likes you’re going to get on the picture, because if you only have twenty followers, you might only get five likes. But if you have a thousand followers, you’re going to get two hundred or three hundred.  S</a:t>
            </a:r>
            <a:r>
              <a:rPr lang="en-US" sz="2400" dirty="0" smtClean="0"/>
              <a:t>o </a:t>
            </a:r>
            <a:r>
              <a:rPr lang="en-US" sz="2400" dirty="0"/>
              <a:t>it kind of gets a little wishy-washy, because okay, do I just accept this person who I don’t know just to get followers so that he’ll like my pictures so that my likes will go up?  Or do I just not accept people that I don’t know</a:t>
            </a:r>
            <a:r>
              <a:rPr lang="en-US" sz="2400" dirty="0" smtClean="0"/>
              <a:t>?” </a:t>
            </a:r>
            <a:endParaRPr lang="en-US" sz="2400" dirty="0"/>
          </a:p>
        </p:txBody>
      </p:sp>
    </p:spTree>
    <p:extLst>
      <p:ext uri="{BB962C8B-B14F-4D97-AF65-F5344CB8AC3E}">
        <p14:creationId xmlns:p14="http://schemas.microsoft.com/office/powerpoint/2010/main" val="4202401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a:t>Privacy </a:t>
            </a:r>
            <a:r>
              <a:rPr lang="en-US" sz="3600" b="1" dirty="0" smtClean="0"/>
              <a:t>Attitudes</a:t>
            </a:r>
            <a:endParaRPr lang="en-US" sz="3600"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2960" y="5394960"/>
            <a:ext cx="1005840" cy="10058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9760" y="5394960"/>
            <a:ext cx="1005840" cy="100584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5334000"/>
            <a:ext cx="1143000" cy="114300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6160" y="5394960"/>
            <a:ext cx="1005840" cy="1005840"/>
          </a:xfrm>
          <a:prstGeom prst="rect">
            <a:avLst/>
          </a:prstGeom>
        </p:spPr>
      </p:pic>
      <p:sp>
        <p:nvSpPr>
          <p:cNvPr id="4" name="TextBox 3"/>
          <p:cNvSpPr txBox="1"/>
          <p:nvPr/>
        </p:nvSpPr>
        <p:spPr>
          <a:xfrm>
            <a:off x="304800" y="1148239"/>
            <a:ext cx="8382000" cy="3539430"/>
          </a:xfrm>
          <a:prstGeom prst="rect">
            <a:avLst/>
          </a:prstGeom>
          <a:noFill/>
        </p:spPr>
        <p:txBody>
          <a:bodyPr wrap="square" rtlCol="0">
            <a:spAutoFit/>
          </a:bodyPr>
          <a:lstStyle/>
          <a:p>
            <a:r>
              <a:rPr lang="en-US" sz="2800" b="1" dirty="0"/>
              <a:t>4. Privacy concerns affect technology choices (audience, tailoring message, purpose)</a:t>
            </a:r>
            <a:endParaRPr lang="en-US" sz="2800" dirty="0"/>
          </a:p>
          <a:p>
            <a:r>
              <a:rPr lang="en-US" sz="2400" dirty="0"/>
              <a:t> </a:t>
            </a:r>
          </a:p>
          <a:p>
            <a:r>
              <a:rPr lang="en-US" sz="2400" b="1" dirty="0" smtClean="0"/>
              <a:t>Moderator</a:t>
            </a:r>
            <a:r>
              <a:rPr lang="en-US" sz="2400" b="1" dirty="0"/>
              <a:t>: </a:t>
            </a:r>
            <a:r>
              <a:rPr lang="en-US" sz="2400" dirty="0"/>
              <a:t>How often when you post something do you consider who’s going to see it?</a:t>
            </a:r>
          </a:p>
          <a:p>
            <a:r>
              <a:rPr lang="en-US" sz="2400" b="1" dirty="0"/>
              <a:t>Student:</a:t>
            </a:r>
            <a:r>
              <a:rPr lang="en-US" sz="2400" dirty="0"/>
              <a:t> Probably every time I post on Facebook. But if it’s Twitter I don’t really care because it’s not family.</a:t>
            </a:r>
          </a:p>
          <a:p>
            <a:r>
              <a:rPr lang="en-US" sz="2400" b="1" dirty="0"/>
              <a:t>Moderator:</a:t>
            </a:r>
            <a:r>
              <a:rPr lang="en-US" sz="2400" dirty="0"/>
              <a:t> So what’s the difference there?</a:t>
            </a:r>
          </a:p>
          <a:p>
            <a:r>
              <a:rPr lang="en-US" sz="2400" b="1" dirty="0"/>
              <a:t>Student:</a:t>
            </a:r>
            <a:r>
              <a:rPr lang="en-US" sz="2400" dirty="0"/>
              <a:t> None of my family has Twitter</a:t>
            </a:r>
            <a:r>
              <a:rPr lang="en-US" sz="2400" dirty="0" smtClean="0"/>
              <a:t>.</a:t>
            </a:r>
            <a:endParaRPr lang="en-US" sz="2400" dirty="0"/>
          </a:p>
        </p:txBody>
      </p:sp>
    </p:spTree>
    <p:extLst>
      <p:ext uri="{BB962C8B-B14F-4D97-AF65-F5344CB8AC3E}">
        <p14:creationId xmlns:p14="http://schemas.microsoft.com/office/powerpoint/2010/main" val="3612224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76200"/>
            <a:ext cx="8839200" cy="6629400"/>
          </a:xfrm>
        </p:spPr>
      </p:pic>
      <p:sp>
        <p:nvSpPr>
          <p:cNvPr id="7" name="Rectangle 6"/>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1143000"/>
          </a:xfrm>
        </p:spPr>
        <p:txBody>
          <a:bodyPr>
            <a:normAutofit/>
          </a:bodyPr>
          <a:lstStyle/>
          <a:p>
            <a:r>
              <a:rPr lang="en-US" sz="3600" b="1" dirty="0" smtClean="0"/>
              <a:t>Safety Attitudes</a:t>
            </a:r>
            <a:endParaRPr lang="en-US" sz="3600" b="1" dirty="0"/>
          </a:p>
        </p:txBody>
      </p:sp>
      <p:sp>
        <p:nvSpPr>
          <p:cNvPr id="3" name="TextBox 2"/>
          <p:cNvSpPr txBox="1"/>
          <p:nvPr/>
        </p:nvSpPr>
        <p:spPr>
          <a:xfrm>
            <a:off x="609600" y="1733014"/>
            <a:ext cx="7924800" cy="3847207"/>
          </a:xfrm>
          <a:prstGeom prst="rect">
            <a:avLst/>
          </a:prstGeom>
          <a:noFill/>
        </p:spPr>
        <p:txBody>
          <a:bodyPr wrap="square" rtlCol="0">
            <a:spAutoFit/>
          </a:bodyPr>
          <a:lstStyle/>
          <a:p>
            <a:r>
              <a:rPr lang="en-US" sz="2400" b="1" dirty="0"/>
              <a:t>1. Generally more </a:t>
            </a:r>
            <a:r>
              <a:rPr lang="en-US" sz="2400" b="1" dirty="0" smtClean="0"/>
              <a:t>concerned </a:t>
            </a:r>
            <a:r>
              <a:rPr lang="en-US" sz="2400" b="1" dirty="0"/>
              <a:t>about potential loss of online privacy than about potential safety issues</a:t>
            </a:r>
            <a:endParaRPr lang="en-US" sz="2400" dirty="0"/>
          </a:p>
          <a:p>
            <a:r>
              <a:rPr lang="en-US" sz="2000" dirty="0"/>
              <a:t> </a:t>
            </a:r>
          </a:p>
          <a:p>
            <a:r>
              <a:rPr lang="en-US" sz="2200" dirty="0" smtClean="0"/>
              <a:t>“I </a:t>
            </a:r>
            <a:r>
              <a:rPr lang="en-US" sz="2200" dirty="0"/>
              <a:t>feel safe [online] because I’m not stupid and put stuff I don’t want people knowing out there</a:t>
            </a:r>
            <a:r>
              <a:rPr lang="en-US" sz="2200" dirty="0" smtClean="0"/>
              <a:t>.” </a:t>
            </a:r>
            <a:endParaRPr lang="en-US" sz="2200" dirty="0"/>
          </a:p>
          <a:p>
            <a:r>
              <a:rPr lang="en-US" sz="2200" dirty="0"/>
              <a:t> </a:t>
            </a:r>
          </a:p>
          <a:p>
            <a:r>
              <a:rPr lang="en-US" sz="2200" b="1" dirty="0"/>
              <a:t>Student:</a:t>
            </a:r>
            <a:r>
              <a:rPr lang="en-US" sz="2200" dirty="0"/>
              <a:t> My mother, she freaks out about the whole security thing…. People need to chill out and realize that those websites actually are pretty safe.</a:t>
            </a:r>
          </a:p>
          <a:p>
            <a:r>
              <a:rPr lang="en-US" sz="2200" b="1" dirty="0"/>
              <a:t>Moderator:</a:t>
            </a:r>
            <a:r>
              <a:rPr lang="en-US" sz="2200" dirty="0"/>
              <a:t> Do you always feel that you’re secure online?</a:t>
            </a:r>
          </a:p>
          <a:p>
            <a:r>
              <a:rPr lang="en-US" sz="2200" b="1" dirty="0"/>
              <a:t>Student:</a:t>
            </a:r>
            <a:r>
              <a:rPr lang="en-US" sz="2200" dirty="0"/>
              <a:t> I always feel that I’m in control</a:t>
            </a:r>
            <a:r>
              <a:rPr lang="en-US" sz="2200" dirty="0" smtClean="0"/>
              <a:t>.</a:t>
            </a:r>
            <a:endParaRPr lang="en-US" sz="2200" dirty="0"/>
          </a:p>
        </p:txBody>
      </p:sp>
    </p:spTree>
    <p:extLst>
      <p:ext uri="{BB962C8B-B14F-4D97-AF65-F5344CB8AC3E}">
        <p14:creationId xmlns:p14="http://schemas.microsoft.com/office/powerpoint/2010/main" val="3506245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189037"/>
            <a:ext cx="6781800" cy="5364163"/>
          </a:xfrm>
        </p:spPr>
      </p:pic>
      <p:sp>
        <p:nvSpPr>
          <p:cNvPr id="7" name="Rectangle 6"/>
          <p:cNvSpPr/>
          <p:nvPr/>
        </p:nvSpPr>
        <p:spPr>
          <a:xfrm>
            <a:off x="152400" y="7620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8229600" cy="1143000"/>
          </a:xfrm>
        </p:spPr>
        <p:txBody>
          <a:bodyPr>
            <a:normAutofit/>
          </a:bodyPr>
          <a:lstStyle/>
          <a:p>
            <a:r>
              <a:rPr lang="en-US" sz="3600" b="1" dirty="0"/>
              <a:t>Safety Attitudes</a:t>
            </a:r>
          </a:p>
        </p:txBody>
      </p:sp>
      <p:sp>
        <p:nvSpPr>
          <p:cNvPr id="4" name="TextBox 3"/>
          <p:cNvSpPr txBox="1"/>
          <p:nvPr/>
        </p:nvSpPr>
        <p:spPr>
          <a:xfrm>
            <a:off x="914400" y="1905000"/>
            <a:ext cx="7772400" cy="3600986"/>
          </a:xfrm>
          <a:prstGeom prst="rect">
            <a:avLst/>
          </a:prstGeom>
          <a:noFill/>
        </p:spPr>
        <p:txBody>
          <a:bodyPr wrap="square" rtlCol="0">
            <a:spAutoFit/>
          </a:bodyPr>
          <a:lstStyle/>
          <a:p>
            <a:r>
              <a:rPr lang="en-US" sz="2400" b="1" dirty="0"/>
              <a:t>2. Online safety is a learning process that takes time to develop and also develops with increased age, experience, and maturity. </a:t>
            </a:r>
            <a:endParaRPr lang="en-US" sz="2400" dirty="0"/>
          </a:p>
          <a:p>
            <a:r>
              <a:rPr lang="en-US" dirty="0"/>
              <a:t> </a:t>
            </a:r>
          </a:p>
          <a:p>
            <a:r>
              <a:rPr lang="en-US" sz="2300" dirty="0"/>
              <a:t>“My Instagram wasn’t private for the longest time, because I didn’t realize that it could be private. And then people started making [theirs] private, and I was like, </a:t>
            </a:r>
            <a:r>
              <a:rPr lang="en-US" sz="2300" dirty="0" smtClean="0"/>
              <a:t>‘Oh</a:t>
            </a:r>
            <a:r>
              <a:rPr lang="en-US" sz="2300" dirty="0"/>
              <a:t>, I should do that</a:t>
            </a:r>
            <a:r>
              <a:rPr lang="en-US" sz="2300" dirty="0" smtClean="0"/>
              <a:t>.’” </a:t>
            </a:r>
            <a:endParaRPr lang="en-US" sz="2300" dirty="0"/>
          </a:p>
          <a:p>
            <a:r>
              <a:rPr lang="en-US" sz="2300" dirty="0"/>
              <a:t> </a:t>
            </a:r>
          </a:p>
          <a:p>
            <a:r>
              <a:rPr lang="en-US" sz="2300" dirty="0"/>
              <a:t> “You kind of just learn after you get older what not to put on there and what to put on there.” </a:t>
            </a:r>
          </a:p>
        </p:txBody>
      </p:sp>
    </p:spTree>
    <p:extLst>
      <p:ext uri="{BB962C8B-B14F-4D97-AF65-F5344CB8AC3E}">
        <p14:creationId xmlns:p14="http://schemas.microsoft.com/office/powerpoint/2010/main" val="732566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28600"/>
            <a:ext cx="9625262" cy="6400800"/>
          </a:xfrm>
        </p:spPr>
      </p:pic>
      <p:sp>
        <p:nvSpPr>
          <p:cNvPr id="7" name="Rectangle 6"/>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rmAutofit/>
          </a:bodyPr>
          <a:lstStyle/>
          <a:p>
            <a:r>
              <a:rPr lang="en-US" sz="3600" b="1" dirty="0"/>
              <a:t>Safety Attitudes</a:t>
            </a:r>
          </a:p>
        </p:txBody>
      </p:sp>
      <p:sp>
        <p:nvSpPr>
          <p:cNvPr id="3" name="TextBox 2"/>
          <p:cNvSpPr txBox="1"/>
          <p:nvPr/>
        </p:nvSpPr>
        <p:spPr>
          <a:xfrm>
            <a:off x="457200" y="1752600"/>
            <a:ext cx="8153400" cy="4524315"/>
          </a:xfrm>
          <a:prstGeom prst="rect">
            <a:avLst/>
          </a:prstGeom>
          <a:noFill/>
        </p:spPr>
        <p:txBody>
          <a:bodyPr wrap="square" rtlCol="0">
            <a:spAutoFit/>
          </a:bodyPr>
          <a:lstStyle/>
          <a:p>
            <a:r>
              <a:rPr lang="en-US" sz="2400" b="1" dirty="0"/>
              <a:t>3. Teens tend to believe that other generations are less knowledgeable about online safety. </a:t>
            </a:r>
            <a:endParaRPr lang="en-US" sz="2400" dirty="0"/>
          </a:p>
          <a:p>
            <a:r>
              <a:rPr lang="en-US" sz="2000" dirty="0"/>
              <a:t> </a:t>
            </a:r>
          </a:p>
          <a:p>
            <a:r>
              <a:rPr lang="en-US" sz="2200" dirty="0"/>
              <a:t>“Just this past weekend I went to Dallas for a college accepted students’ reception with my parents. And my mom is a complete Facebook nut, so she’s like driving to Dallas in the rain with me and my dad, and then like [posts], ‘Oh, we’re in Dallas now.’ It’s like, ‘Hey! We’re not at home! Come to our house and rob it!’ That was a fun experience.”</a:t>
            </a:r>
          </a:p>
          <a:p>
            <a:r>
              <a:rPr lang="en-US" sz="2200" dirty="0"/>
              <a:t> </a:t>
            </a:r>
          </a:p>
          <a:p>
            <a:r>
              <a:rPr lang="en-US" sz="2200" dirty="0" smtClean="0"/>
              <a:t>“I </a:t>
            </a:r>
            <a:r>
              <a:rPr lang="en-US" sz="2200" dirty="0"/>
              <a:t>think that middle </a:t>
            </a:r>
            <a:r>
              <a:rPr lang="en-US" sz="2200" dirty="0" err="1"/>
              <a:t>schoolers</a:t>
            </a:r>
            <a:r>
              <a:rPr lang="en-US" sz="2200" dirty="0"/>
              <a:t> know how to do the [privacy] settings, but they just don’t care and don’t think of the consequences. People our age, they do care, and they do think of the consequences</a:t>
            </a:r>
            <a:r>
              <a:rPr lang="en-US" sz="2200" dirty="0" smtClean="0"/>
              <a:t>.”</a:t>
            </a:r>
            <a:endParaRPr lang="en-US" sz="2200" dirty="0"/>
          </a:p>
        </p:txBody>
      </p:sp>
    </p:spTree>
    <p:extLst>
      <p:ext uri="{BB962C8B-B14F-4D97-AF65-F5344CB8AC3E}">
        <p14:creationId xmlns:p14="http://schemas.microsoft.com/office/powerpoint/2010/main" val="3256961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036" y="-381000"/>
            <a:ext cx="7494764" cy="7162800"/>
          </a:xfrm>
          <a:prstGeom prst="rect">
            <a:avLst/>
          </a:prstGeom>
        </p:spPr>
      </p:pic>
      <p:sp>
        <p:nvSpPr>
          <p:cNvPr id="5" name="Rectangle 4"/>
          <p:cNvSpPr/>
          <p:nvPr/>
        </p:nvSpPr>
        <p:spPr>
          <a:xfrm>
            <a:off x="381000" y="-97971"/>
            <a:ext cx="8229600" cy="6879771"/>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533400"/>
            <a:ext cx="8229600" cy="1143000"/>
          </a:xfrm>
        </p:spPr>
        <p:txBody>
          <a:bodyPr>
            <a:noAutofit/>
          </a:bodyPr>
          <a:lstStyle/>
          <a:p>
            <a:r>
              <a:rPr lang="en-US" sz="3600" b="1" dirty="0"/>
              <a:t>Recommendations for </a:t>
            </a:r>
            <a:r>
              <a:rPr lang="en-US" sz="3600" b="1" dirty="0" smtClean="0"/>
              <a:t>Improving</a:t>
            </a:r>
            <a:br>
              <a:rPr lang="en-US" sz="3600" b="1" dirty="0" smtClean="0"/>
            </a:br>
            <a:r>
              <a:rPr lang="en-US" sz="3600" b="1" dirty="0" smtClean="0"/>
              <a:t>Online </a:t>
            </a:r>
            <a:r>
              <a:rPr lang="en-US" sz="3600" b="1" dirty="0"/>
              <a:t>Safety </a:t>
            </a:r>
            <a:r>
              <a:rPr lang="en-US" sz="3600" b="1" dirty="0" smtClean="0"/>
              <a:t>Education</a:t>
            </a:r>
            <a:endParaRPr lang="en-US" sz="3600" b="1" dirty="0"/>
          </a:p>
        </p:txBody>
      </p:sp>
      <p:sp>
        <p:nvSpPr>
          <p:cNvPr id="3" name="Content Placeholder 2"/>
          <p:cNvSpPr>
            <a:spLocks noGrp="1"/>
          </p:cNvSpPr>
          <p:nvPr>
            <p:ph idx="1"/>
          </p:nvPr>
        </p:nvSpPr>
        <p:spPr>
          <a:xfrm>
            <a:off x="457200" y="2103437"/>
            <a:ext cx="8229600" cy="4525963"/>
          </a:xfrm>
        </p:spPr>
        <p:txBody>
          <a:bodyPr>
            <a:normAutofit/>
          </a:bodyPr>
          <a:lstStyle/>
          <a:p>
            <a:pPr marL="0" indent="0">
              <a:buNone/>
            </a:pPr>
            <a:r>
              <a:rPr lang="en-US" sz="2400" b="1" dirty="0"/>
              <a:t>1. Teach students about risk/benefit analysis.</a:t>
            </a:r>
            <a:endParaRPr lang="en-US" sz="2400" dirty="0"/>
          </a:p>
          <a:p>
            <a:pPr marL="0" indent="0">
              <a:buNone/>
            </a:pPr>
            <a:r>
              <a:rPr lang="en-US" sz="2200" dirty="0"/>
              <a:t>“If you’re going to go to a site, know the risks and benefits. Is the entertainment or knowledge of this information outweighing the risk?”</a:t>
            </a:r>
          </a:p>
          <a:p>
            <a:pPr marL="0" indent="0">
              <a:buNone/>
            </a:pPr>
            <a:r>
              <a:rPr lang="en-US" sz="2400" dirty="0"/>
              <a:t> </a:t>
            </a:r>
            <a:endParaRPr lang="en-US" sz="800" dirty="0"/>
          </a:p>
          <a:p>
            <a:pPr marL="0" indent="0">
              <a:buNone/>
            </a:pPr>
            <a:r>
              <a:rPr lang="en-US" sz="2400" b="1" dirty="0"/>
              <a:t>2. Build on strong student-teacher relationships.</a:t>
            </a:r>
            <a:endParaRPr lang="en-US" sz="2400" dirty="0"/>
          </a:p>
          <a:p>
            <a:pPr marL="0" indent="0">
              <a:buNone/>
            </a:pPr>
            <a:r>
              <a:rPr lang="en-US" sz="2200" dirty="0" smtClean="0"/>
              <a:t>“I </a:t>
            </a:r>
            <a:r>
              <a:rPr lang="en-US" sz="2200" dirty="0"/>
              <a:t>had a new advisory teacher this year. She didn’t really know who we were, and we didn’t know who she was. It’s just weird for us to be talking about our experiences online with a person that we just met that we don’t really have classes with</a:t>
            </a:r>
            <a:r>
              <a:rPr lang="en-US" sz="2200" dirty="0" smtClean="0"/>
              <a:t>.” </a:t>
            </a:r>
            <a:endParaRPr lang="en-US" sz="2200" dirty="0"/>
          </a:p>
          <a:p>
            <a:pPr marL="0" indent="0">
              <a:spcAft>
                <a:spcPts val="1200"/>
              </a:spcAft>
              <a:buNone/>
            </a:pPr>
            <a:endParaRPr lang="en-US" sz="2400" dirty="0"/>
          </a:p>
        </p:txBody>
      </p:sp>
    </p:spTree>
    <p:extLst>
      <p:ext uri="{BB962C8B-B14F-4D97-AF65-F5344CB8AC3E}">
        <p14:creationId xmlns:p14="http://schemas.microsoft.com/office/powerpoint/2010/main" val="2090607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fontScale="92500" lnSpcReduction="20000"/>
          </a:bodyPr>
          <a:lstStyle/>
          <a:p>
            <a:pPr marL="0" indent="0">
              <a:buNone/>
            </a:pPr>
            <a:endParaRPr lang="en-US" sz="2400" b="1" dirty="0"/>
          </a:p>
          <a:p>
            <a:pPr marL="0" indent="0">
              <a:buNone/>
            </a:pPr>
            <a:r>
              <a:rPr lang="en-US" sz="2600" b="1" dirty="0"/>
              <a:t>3. Use personal stories/testimonials.</a:t>
            </a:r>
          </a:p>
          <a:p>
            <a:pPr marL="0" indent="0">
              <a:buNone/>
            </a:pPr>
            <a:endParaRPr lang="en-US" sz="2000" dirty="0"/>
          </a:p>
          <a:p>
            <a:pPr marL="0" indent="0">
              <a:buNone/>
            </a:pPr>
            <a:r>
              <a:rPr lang="en-US" sz="2400" dirty="0"/>
              <a:t>“I went through a chatting thing when I was little, and it really affected me negatively because of the things that were said to me. I was 11 years old. I didn’t know what I was getting into, but it was a chat room and some of the things that were said really affected where I am now…. [It ended when] my mom walked in and she was like, ‘Okay, what’s going on?’ Because I was online chatting for about two months and so she walked in one morning. It was Dec. 27</a:t>
            </a:r>
            <a:r>
              <a:rPr lang="en-US" sz="2400" baseline="30000" dirty="0"/>
              <a:t>th</a:t>
            </a:r>
            <a:r>
              <a:rPr lang="en-US" sz="2400" dirty="0"/>
              <a:t> at 2:00 am. I still remember because it was just, ‘Wow! I got caught.’ And it was a guy asking for me to create a Facebook account and to put pictures on there, and I do believe that God saved me from human trafficking.” </a:t>
            </a:r>
          </a:p>
          <a:p>
            <a:pPr marL="0" indent="0">
              <a:buNone/>
            </a:pPr>
            <a:r>
              <a:rPr lang="en-US" sz="2400" dirty="0"/>
              <a:t> </a:t>
            </a:r>
          </a:p>
          <a:p>
            <a:pPr marL="0" indent="0">
              <a:buNone/>
            </a:pPr>
            <a:r>
              <a:rPr lang="en-US" sz="2400" dirty="0"/>
              <a:t>Personal stories make the lessons “closer, more real</a:t>
            </a:r>
            <a:r>
              <a:rPr lang="en-US" sz="2400" dirty="0" smtClean="0"/>
              <a:t>.”</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453" y="457200"/>
            <a:ext cx="2061147" cy="1371600"/>
          </a:xfrm>
          <a:prstGeom prst="rect">
            <a:avLst/>
          </a:prstGeom>
          <a:ln w="25400">
            <a:solidFill>
              <a:schemeClr val="tx1">
                <a:lumMod val="95000"/>
                <a:lumOff val="5000"/>
              </a:schemeClr>
            </a:solidFill>
          </a:ln>
        </p:spPr>
      </p:pic>
    </p:spTree>
    <p:extLst>
      <p:ext uri="{BB962C8B-B14F-4D97-AF65-F5344CB8AC3E}">
        <p14:creationId xmlns:p14="http://schemas.microsoft.com/office/powerpoint/2010/main" val="1584556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458200" cy="4525963"/>
          </a:xfrm>
        </p:spPr>
        <p:txBody>
          <a:bodyPr>
            <a:noAutofit/>
          </a:bodyPr>
          <a:lstStyle/>
          <a:p>
            <a:pPr marL="0" indent="0">
              <a:spcBef>
                <a:spcPts val="0"/>
              </a:spcBef>
              <a:buNone/>
            </a:pPr>
            <a:r>
              <a:rPr lang="en-US" sz="2400" b="1" dirty="0"/>
              <a:t>4. Avoid scare tactics. Frame lessons in positive terms</a:t>
            </a:r>
            <a:r>
              <a:rPr lang="en-US" sz="2400" b="1" dirty="0" smtClean="0"/>
              <a:t>.</a:t>
            </a:r>
          </a:p>
          <a:p>
            <a:pPr marL="0" indent="0">
              <a:spcBef>
                <a:spcPts val="0"/>
              </a:spcBef>
              <a:buNone/>
            </a:pPr>
            <a:endParaRPr lang="en-US" sz="1600" dirty="0"/>
          </a:p>
          <a:p>
            <a:pPr marL="0" indent="0">
              <a:spcBef>
                <a:spcPts val="0"/>
              </a:spcBef>
              <a:buNone/>
            </a:pPr>
            <a:r>
              <a:rPr lang="en-US" sz="2200" b="1" dirty="0"/>
              <a:t>Student 1:</a:t>
            </a:r>
            <a:r>
              <a:rPr lang="en-US" sz="2200" dirty="0"/>
              <a:t> They’ll sometimes talk about cyberbullying and stuff, </a:t>
            </a:r>
            <a:r>
              <a:rPr lang="en-US" sz="2200" dirty="0" smtClean="0"/>
              <a:t>but </a:t>
            </a:r>
            <a:r>
              <a:rPr lang="en-US" sz="2200" dirty="0"/>
              <a:t>normally in a negative way. </a:t>
            </a:r>
          </a:p>
          <a:p>
            <a:pPr marL="0" indent="0">
              <a:spcBef>
                <a:spcPts val="0"/>
              </a:spcBef>
              <a:buNone/>
            </a:pPr>
            <a:r>
              <a:rPr lang="en-US" sz="2200" b="1" dirty="0"/>
              <a:t>Student 2:</a:t>
            </a:r>
            <a:r>
              <a:rPr lang="en-US" sz="2200" dirty="0"/>
              <a:t> I feel like if they went about it in a way of how to be safe on it, or telling us how you could use it to your advantage to meet people and stuff, then we would be more willing to learn about it from the school. But when the school is just constantly like, “Well, you’re either using it to cyberbully,” or “It’s a bad account that’s just getting kids in trouble,” I think that’s not enough. </a:t>
            </a:r>
          </a:p>
          <a:p>
            <a:pPr marL="0" indent="0">
              <a:spcBef>
                <a:spcPts val="0"/>
              </a:spcBef>
              <a:buNone/>
            </a:pPr>
            <a:r>
              <a:rPr lang="en-US" sz="2200" dirty="0"/>
              <a:t> </a:t>
            </a:r>
          </a:p>
          <a:p>
            <a:pPr marL="0" indent="0">
              <a:spcBef>
                <a:spcPts val="0"/>
              </a:spcBef>
              <a:buNone/>
            </a:pPr>
            <a:r>
              <a:rPr lang="en-US" sz="2200" b="1" dirty="0"/>
              <a:t>Student 1:</a:t>
            </a:r>
            <a:r>
              <a:rPr lang="en-US" sz="2200" dirty="0"/>
              <a:t> They show us these depressing videos.  They basically try to guilt-trip us out of doing it. They’re going about this the wrong way, man.</a:t>
            </a:r>
          </a:p>
          <a:p>
            <a:pPr marL="0" indent="0">
              <a:spcBef>
                <a:spcPts val="0"/>
              </a:spcBef>
              <a:buNone/>
            </a:pPr>
            <a:r>
              <a:rPr lang="en-US" sz="2200" b="1" dirty="0"/>
              <a:t>Student 2:</a:t>
            </a:r>
            <a:r>
              <a:rPr lang="en-US" sz="2200" dirty="0"/>
              <a:t> Yeah, it’s just “Oh, anything you’ve ever done online might be cyberbullying</a:t>
            </a:r>
            <a:r>
              <a:rPr lang="en-US" sz="2200" dirty="0" smtClean="0"/>
              <a:t>.”</a:t>
            </a:r>
            <a:endParaRPr lang="en-US" sz="2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5257800"/>
            <a:ext cx="1371600" cy="1371600"/>
          </a:xfrm>
          <a:prstGeom prst="rect">
            <a:avLst/>
          </a:prstGeom>
        </p:spPr>
      </p:pic>
    </p:spTree>
    <p:extLst>
      <p:ext uri="{BB962C8B-B14F-4D97-AF65-F5344CB8AC3E}">
        <p14:creationId xmlns:p14="http://schemas.microsoft.com/office/powerpoint/2010/main" val="2938917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0"/>
            <a:ext cx="8077200" cy="6858000"/>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609600"/>
            <a:ext cx="8229600" cy="5821363"/>
          </a:xfrm>
        </p:spPr>
        <p:txBody>
          <a:bodyPr>
            <a:normAutofit lnSpcReduction="10000"/>
          </a:bodyPr>
          <a:lstStyle/>
          <a:p>
            <a:pPr marL="0" indent="0">
              <a:spcBef>
                <a:spcPts val="0"/>
              </a:spcBef>
              <a:buNone/>
            </a:pPr>
            <a:r>
              <a:rPr lang="en-US" sz="2400" b="1" dirty="0"/>
              <a:t>5. Offer hand-</a:t>
            </a:r>
            <a:r>
              <a:rPr lang="en-US" sz="2400" b="1" dirty="0" err="1"/>
              <a:t>ons</a:t>
            </a:r>
            <a:r>
              <a:rPr lang="en-US" sz="2400" b="1" dirty="0"/>
              <a:t> lab sessions and live demonstration to teach students how to use privacy settings and how to set up their accounts wisely</a:t>
            </a:r>
            <a:r>
              <a:rPr lang="en-US" sz="2400" b="1" dirty="0" smtClean="0"/>
              <a:t>.</a:t>
            </a:r>
          </a:p>
          <a:p>
            <a:pPr marL="0" indent="0">
              <a:spcBef>
                <a:spcPts val="0"/>
              </a:spcBef>
              <a:buNone/>
            </a:pPr>
            <a:endParaRPr lang="en-US" sz="2000" dirty="0"/>
          </a:p>
          <a:p>
            <a:pPr marL="0" indent="0">
              <a:spcBef>
                <a:spcPts val="0"/>
              </a:spcBef>
              <a:buNone/>
            </a:pPr>
            <a:r>
              <a:rPr lang="en-US" sz="2200" dirty="0" smtClean="0"/>
              <a:t>“My </a:t>
            </a:r>
            <a:r>
              <a:rPr lang="en-US" sz="2200" dirty="0"/>
              <a:t>advisory teacher, she googled her name and her address and number, and all that popped up. That is kind of uncomforting. Anybody can go on there and see where you live… your number, or your full name. It kind of made me uneasy about how easy they can access my social [security number] or any of my information of where I was born or anything…. It kind of made me uneasy about that</a:t>
            </a:r>
            <a:r>
              <a:rPr lang="en-US" sz="2200" dirty="0" smtClean="0"/>
              <a:t>.” </a:t>
            </a:r>
            <a:endParaRPr lang="en-US" sz="2200" dirty="0"/>
          </a:p>
          <a:p>
            <a:pPr marL="0" indent="0">
              <a:spcBef>
                <a:spcPts val="0"/>
              </a:spcBef>
              <a:buNone/>
            </a:pPr>
            <a:r>
              <a:rPr lang="en-US" sz="2000" dirty="0"/>
              <a:t> </a:t>
            </a:r>
            <a:endParaRPr lang="en-US" sz="2000" dirty="0" smtClean="0"/>
          </a:p>
          <a:p>
            <a:pPr marL="0" indent="0">
              <a:spcBef>
                <a:spcPts val="0"/>
              </a:spcBef>
              <a:buNone/>
            </a:pPr>
            <a:endParaRPr lang="en-US" sz="2000" dirty="0" smtClean="0"/>
          </a:p>
          <a:p>
            <a:pPr marL="0" indent="0">
              <a:spcBef>
                <a:spcPts val="0"/>
              </a:spcBef>
              <a:buNone/>
            </a:pPr>
            <a:endParaRPr lang="en-US" sz="2000" dirty="0"/>
          </a:p>
          <a:p>
            <a:pPr marL="0" indent="0">
              <a:spcBef>
                <a:spcPts val="0"/>
              </a:spcBef>
              <a:buNone/>
            </a:pPr>
            <a:r>
              <a:rPr lang="en-US" sz="2400" b="1" dirty="0"/>
              <a:t>6. Take advantage of teachable moments/incidents. </a:t>
            </a:r>
            <a:endParaRPr lang="en-US" sz="2400" b="1" dirty="0" smtClean="0"/>
          </a:p>
          <a:p>
            <a:pPr marL="0" indent="0">
              <a:spcBef>
                <a:spcPts val="0"/>
              </a:spcBef>
              <a:buNone/>
            </a:pPr>
            <a:endParaRPr lang="en-US" sz="2000" dirty="0"/>
          </a:p>
          <a:p>
            <a:pPr marL="0" indent="0">
              <a:spcBef>
                <a:spcPts val="0"/>
              </a:spcBef>
              <a:buNone/>
            </a:pPr>
            <a:r>
              <a:rPr lang="en-US" sz="2200" dirty="0" smtClean="0"/>
              <a:t>“That </a:t>
            </a:r>
            <a:r>
              <a:rPr lang="en-US" sz="2200" dirty="0"/>
              <a:t>crushes account was brought to the attention of the school [and shut down]. But surprisingly, afterwards they didn’t discuss it. I think they should’ve done that</a:t>
            </a:r>
            <a:r>
              <a:rPr lang="en-US" sz="2200" dirty="0" smtClean="0"/>
              <a:t>.” </a:t>
            </a:r>
            <a:endParaRPr lang="en-US" sz="2200" dirty="0"/>
          </a:p>
        </p:txBody>
      </p:sp>
      <p:sp>
        <p:nvSpPr>
          <p:cNvPr id="10" name="Freeform 9"/>
          <p:cNvSpPr/>
          <p:nvPr/>
        </p:nvSpPr>
        <p:spPr>
          <a:xfrm>
            <a:off x="838200" y="4038600"/>
            <a:ext cx="7315200" cy="274320"/>
          </a:xfrm>
          <a:custGeom>
            <a:avLst/>
            <a:gdLst>
              <a:gd name="connsiteX0" fmla="*/ 0 w 7755637"/>
              <a:gd name="connsiteY0" fmla="*/ 687574 h 1088236"/>
              <a:gd name="connsiteX1" fmla="*/ 1460311 w 7755637"/>
              <a:gd name="connsiteY1" fmla="*/ 428266 h 1088236"/>
              <a:gd name="connsiteX2" fmla="*/ 1460311 w 7755637"/>
              <a:gd name="connsiteY2" fmla="*/ 414618 h 1088236"/>
              <a:gd name="connsiteX3" fmla="*/ 2033517 w 7755637"/>
              <a:gd name="connsiteY3" fmla="*/ 701221 h 1088236"/>
              <a:gd name="connsiteX4" fmla="*/ 1815152 w 7755637"/>
              <a:gd name="connsiteY4" fmla="*/ 469209 h 1088236"/>
              <a:gd name="connsiteX5" fmla="*/ 1665027 w 7755637"/>
              <a:gd name="connsiteY5" fmla="*/ 810403 h 1088236"/>
              <a:gd name="connsiteX6" fmla="*/ 2838735 w 7755637"/>
              <a:gd name="connsiteY6" fmla="*/ 414618 h 1088236"/>
              <a:gd name="connsiteX7" fmla="*/ 3220872 w 7755637"/>
              <a:gd name="connsiteY7" fmla="*/ 400971 h 1088236"/>
              <a:gd name="connsiteX8" fmla="*/ 3534770 w 7755637"/>
              <a:gd name="connsiteY8" fmla="*/ 701221 h 1088236"/>
              <a:gd name="connsiteX9" fmla="*/ 3534770 w 7755637"/>
              <a:gd name="connsiteY9" fmla="*/ 769460 h 1088236"/>
              <a:gd name="connsiteX10" fmla="*/ 4462818 w 7755637"/>
              <a:gd name="connsiteY10" fmla="*/ 783108 h 1088236"/>
              <a:gd name="connsiteX11" fmla="*/ 4722126 w 7755637"/>
              <a:gd name="connsiteY11" fmla="*/ 714869 h 1088236"/>
              <a:gd name="connsiteX12" fmla="*/ 4681182 w 7755637"/>
              <a:gd name="connsiteY12" fmla="*/ 428266 h 1088236"/>
              <a:gd name="connsiteX13" fmla="*/ 4435523 w 7755637"/>
              <a:gd name="connsiteY13" fmla="*/ 469209 h 1088236"/>
              <a:gd name="connsiteX14" fmla="*/ 4394579 w 7755637"/>
              <a:gd name="connsiteY14" fmla="*/ 755812 h 1088236"/>
              <a:gd name="connsiteX15" fmla="*/ 4544705 w 7755637"/>
              <a:gd name="connsiteY15" fmla="*/ 974177 h 1088236"/>
              <a:gd name="connsiteX16" fmla="*/ 5008729 w 7755637"/>
              <a:gd name="connsiteY16" fmla="*/ 960529 h 1088236"/>
              <a:gd name="connsiteX17" fmla="*/ 5472752 w 7755637"/>
              <a:gd name="connsiteY17" fmla="*/ 755812 h 1088236"/>
              <a:gd name="connsiteX18" fmla="*/ 5759355 w 7755637"/>
              <a:gd name="connsiteY18" fmla="*/ 332732 h 1088236"/>
              <a:gd name="connsiteX19" fmla="*/ 6114197 w 7755637"/>
              <a:gd name="connsiteY19" fmla="*/ 250845 h 1088236"/>
              <a:gd name="connsiteX20" fmla="*/ 6537278 w 7755637"/>
              <a:gd name="connsiteY20" fmla="*/ 523800 h 1088236"/>
              <a:gd name="connsiteX21" fmla="*/ 6741994 w 7755637"/>
              <a:gd name="connsiteY21" fmla="*/ 632983 h 1088236"/>
              <a:gd name="connsiteX22" fmla="*/ 7260609 w 7755637"/>
              <a:gd name="connsiteY22" fmla="*/ 619335 h 1088236"/>
              <a:gd name="connsiteX23" fmla="*/ 7547212 w 7755637"/>
              <a:gd name="connsiteY23" fmla="*/ 537448 h 1088236"/>
              <a:gd name="connsiteX24" fmla="*/ 7397087 w 7755637"/>
              <a:gd name="connsiteY24" fmla="*/ 291789 h 1088236"/>
              <a:gd name="connsiteX25" fmla="*/ 6837529 w 7755637"/>
              <a:gd name="connsiteY25" fmla="*/ 32481 h 1088236"/>
              <a:gd name="connsiteX26" fmla="*/ 7629099 w 7755637"/>
              <a:gd name="connsiteY26" fmla="*/ 1083359 h 1088236"/>
              <a:gd name="connsiteX27" fmla="*/ 3684896 w 7755637"/>
              <a:gd name="connsiteY27" fmla="*/ 428266 h 10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55637" h="1088236">
                <a:moveTo>
                  <a:pt x="0" y="687574"/>
                </a:moveTo>
                <a:lnTo>
                  <a:pt x="1460311" y="428266"/>
                </a:lnTo>
                <a:cubicBezTo>
                  <a:pt x="1703696" y="382773"/>
                  <a:pt x="1364777" y="369126"/>
                  <a:pt x="1460311" y="414618"/>
                </a:cubicBezTo>
                <a:cubicBezTo>
                  <a:pt x="1555845" y="460110"/>
                  <a:pt x="1974377" y="692123"/>
                  <a:pt x="2033517" y="701221"/>
                </a:cubicBezTo>
                <a:cubicBezTo>
                  <a:pt x="2092657" y="710319"/>
                  <a:pt x="1876567" y="451012"/>
                  <a:pt x="1815152" y="469209"/>
                </a:cubicBezTo>
                <a:cubicBezTo>
                  <a:pt x="1753737" y="487406"/>
                  <a:pt x="1494430" y="819502"/>
                  <a:pt x="1665027" y="810403"/>
                </a:cubicBezTo>
                <a:cubicBezTo>
                  <a:pt x="1835624" y="801305"/>
                  <a:pt x="2579428" y="482857"/>
                  <a:pt x="2838735" y="414618"/>
                </a:cubicBezTo>
                <a:cubicBezTo>
                  <a:pt x="3098042" y="346379"/>
                  <a:pt x="3104866" y="353204"/>
                  <a:pt x="3220872" y="400971"/>
                </a:cubicBezTo>
                <a:cubicBezTo>
                  <a:pt x="3336878" y="448738"/>
                  <a:pt x="3482454" y="639806"/>
                  <a:pt x="3534770" y="701221"/>
                </a:cubicBezTo>
                <a:cubicBezTo>
                  <a:pt x="3587086" y="762636"/>
                  <a:pt x="3380095" y="755812"/>
                  <a:pt x="3534770" y="769460"/>
                </a:cubicBezTo>
                <a:cubicBezTo>
                  <a:pt x="3689445" y="783108"/>
                  <a:pt x="4264925" y="792206"/>
                  <a:pt x="4462818" y="783108"/>
                </a:cubicBezTo>
                <a:cubicBezTo>
                  <a:pt x="4660711" y="774010"/>
                  <a:pt x="4685732" y="774009"/>
                  <a:pt x="4722126" y="714869"/>
                </a:cubicBezTo>
                <a:cubicBezTo>
                  <a:pt x="4758520" y="655729"/>
                  <a:pt x="4728949" y="469209"/>
                  <a:pt x="4681182" y="428266"/>
                </a:cubicBezTo>
                <a:cubicBezTo>
                  <a:pt x="4633415" y="387323"/>
                  <a:pt x="4483290" y="414618"/>
                  <a:pt x="4435523" y="469209"/>
                </a:cubicBezTo>
                <a:cubicBezTo>
                  <a:pt x="4387756" y="523800"/>
                  <a:pt x="4376382" y="671651"/>
                  <a:pt x="4394579" y="755812"/>
                </a:cubicBezTo>
                <a:cubicBezTo>
                  <a:pt x="4412776" y="839973"/>
                  <a:pt x="4442347" y="940058"/>
                  <a:pt x="4544705" y="974177"/>
                </a:cubicBezTo>
                <a:cubicBezTo>
                  <a:pt x="4647063" y="1008297"/>
                  <a:pt x="4854055" y="996923"/>
                  <a:pt x="5008729" y="960529"/>
                </a:cubicBezTo>
                <a:cubicBezTo>
                  <a:pt x="5163404" y="924135"/>
                  <a:pt x="5347648" y="860445"/>
                  <a:pt x="5472752" y="755812"/>
                </a:cubicBezTo>
                <a:cubicBezTo>
                  <a:pt x="5597856" y="651179"/>
                  <a:pt x="5652448" y="416893"/>
                  <a:pt x="5759355" y="332732"/>
                </a:cubicBezTo>
                <a:cubicBezTo>
                  <a:pt x="5866262" y="248571"/>
                  <a:pt x="5984543" y="219000"/>
                  <a:pt x="6114197" y="250845"/>
                </a:cubicBezTo>
                <a:cubicBezTo>
                  <a:pt x="6243851" y="282690"/>
                  <a:pt x="6432645" y="460110"/>
                  <a:pt x="6537278" y="523800"/>
                </a:cubicBezTo>
                <a:cubicBezTo>
                  <a:pt x="6641911" y="587490"/>
                  <a:pt x="6621439" y="617061"/>
                  <a:pt x="6741994" y="632983"/>
                </a:cubicBezTo>
                <a:cubicBezTo>
                  <a:pt x="6862549" y="648905"/>
                  <a:pt x="7126406" y="635257"/>
                  <a:pt x="7260609" y="619335"/>
                </a:cubicBezTo>
                <a:cubicBezTo>
                  <a:pt x="7394812" y="603412"/>
                  <a:pt x="7524466" y="592039"/>
                  <a:pt x="7547212" y="537448"/>
                </a:cubicBezTo>
                <a:cubicBezTo>
                  <a:pt x="7569958" y="482857"/>
                  <a:pt x="7515368" y="375950"/>
                  <a:pt x="7397087" y="291789"/>
                </a:cubicBezTo>
                <a:cubicBezTo>
                  <a:pt x="7278807" y="207628"/>
                  <a:pt x="6798860" y="-99447"/>
                  <a:pt x="6837529" y="32481"/>
                </a:cubicBezTo>
                <a:cubicBezTo>
                  <a:pt x="6876198" y="164409"/>
                  <a:pt x="8154538" y="1017395"/>
                  <a:pt x="7629099" y="1083359"/>
                </a:cubicBezTo>
                <a:cubicBezTo>
                  <a:pt x="7103660" y="1149323"/>
                  <a:pt x="4310418" y="526075"/>
                  <a:pt x="3684896" y="4282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8791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857"/>
            <a:ext cx="8229600" cy="885543"/>
          </a:xfrm>
        </p:spPr>
        <p:txBody>
          <a:bodyPr>
            <a:normAutofit/>
          </a:bodyPr>
          <a:lstStyle/>
          <a:p>
            <a:r>
              <a:rPr lang="en-US" sz="3600" b="1" dirty="0" smtClean="0"/>
              <a:t>New role to play</a:t>
            </a:r>
            <a:endParaRPr lang="en-US" sz="3600" b="1" dirty="0"/>
          </a:p>
        </p:txBody>
      </p:sp>
      <p:sp>
        <p:nvSpPr>
          <p:cNvPr id="3" name="Content Placeholder 2"/>
          <p:cNvSpPr>
            <a:spLocks noGrp="1"/>
          </p:cNvSpPr>
          <p:nvPr>
            <p:ph idx="1"/>
          </p:nvPr>
        </p:nvSpPr>
        <p:spPr>
          <a:xfrm>
            <a:off x="457200" y="990600"/>
            <a:ext cx="8229600" cy="5410200"/>
          </a:xfrm>
        </p:spPr>
        <p:txBody>
          <a:bodyPr>
            <a:normAutofit/>
          </a:bodyPr>
          <a:lstStyle/>
          <a:p>
            <a:pPr marL="0" indent="0">
              <a:spcBef>
                <a:spcPts val="0"/>
              </a:spcBef>
              <a:buAutoNum type="arabicPeriod"/>
            </a:pPr>
            <a:r>
              <a:rPr lang="en-US" sz="2400" b="1" dirty="0" smtClean="0"/>
              <a:t> Libraries have an important role to play in teaching teens about online safety and security. Involve teens in developing programming.</a:t>
            </a:r>
          </a:p>
          <a:p>
            <a:pPr marL="0" indent="0">
              <a:buNone/>
            </a:pPr>
            <a:r>
              <a:rPr lang="en-US" sz="2200" dirty="0" smtClean="0"/>
              <a:t>While the teens we talked to reported using privacy and security settings, they say that they learned how to use the settings by experimenting with them on their own. Libraries offer adult programming on social media so why not offer the same to teens? Or better yet, have teens help develop the programming for other teens.</a:t>
            </a:r>
          </a:p>
          <a:p>
            <a:pPr marL="0" indent="0">
              <a:buNone/>
            </a:pPr>
            <a:endParaRPr lang="en-US" sz="2400" b="1" dirty="0"/>
          </a:p>
          <a:p>
            <a:pPr marL="0" indent="0">
              <a:buNone/>
            </a:pPr>
            <a:r>
              <a:rPr lang="en-US" sz="2400" b="1" dirty="0" smtClean="0"/>
              <a:t>2. </a:t>
            </a:r>
            <a:r>
              <a:rPr lang="en-US" sz="2400" b="1" dirty="0"/>
              <a:t>Be a social media role model!</a:t>
            </a:r>
          </a:p>
          <a:p>
            <a:pPr marL="0" indent="0">
              <a:buNone/>
            </a:pPr>
            <a:r>
              <a:rPr lang="en-US" sz="2200" dirty="0"/>
              <a:t>Librarians need to promote and model good safe, ethical and legal social media practices. Educating teens about how to stay safe online and about their rights and responsibilities as digital citizens is a critical role for libraries.</a:t>
            </a:r>
          </a:p>
        </p:txBody>
      </p:sp>
    </p:spTree>
    <p:extLst>
      <p:ext uri="{BB962C8B-B14F-4D97-AF65-F5344CB8AC3E}">
        <p14:creationId xmlns:p14="http://schemas.microsoft.com/office/powerpoint/2010/main" val="2905726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Outcomes</a:t>
            </a:r>
            <a:endParaRPr lang="en-US" dirty="0"/>
          </a:p>
        </p:txBody>
      </p:sp>
      <p:sp>
        <p:nvSpPr>
          <p:cNvPr id="3" name="Content Placeholder 2"/>
          <p:cNvSpPr>
            <a:spLocks noGrp="1"/>
          </p:cNvSpPr>
          <p:nvPr>
            <p:ph idx="1"/>
          </p:nvPr>
        </p:nvSpPr>
        <p:spPr>
          <a:xfrm>
            <a:off x="304800" y="1371600"/>
            <a:ext cx="8686800" cy="4525963"/>
          </a:xfrm>
        </p:spPr>
        <p:txBody>
          <a:bodyPr>
            <a:normAutofit/>
          </a:bodyPr>
          <a:lstStyle/>
          <a:p>
            <a:pPr marL="0" indent="0">
              <a:spcAft>
                <a:spcPts val="600"/>
              </a:spcAft>
              <a:buNone/>
            </a:pPr>
            <a:r>
              <a:rPr lang="en-US" sz="2400" dirty="0" smtClean="0"/>
              <a:t>1</a:t>
            </a:r>
            <a:r>
              <a:rPr lang="en-US" sz="2400" dirty="0"/>
              <a:t>) a deeper understanding of teens' online privacy and </a:t>
            </a:r>
            <a:r>
              <a:rPr lang="en-US" sz="2400" dirty="0" smtClean="0"/>
              <a:t>safety </a:t>
            </a:r>
            <a:r>
              <a:rPr lang="en-US" sz="2400" dirty="0"/>
              <a:t>beliefs. </a:t>
            </a:r>
          </a:p>
          <a:p>
            <a:pPr marL="0" indent="0">
              <a:spcAft>
                <a:spcPts val="600"/>
              </a:spcAft>
              <a:buNone/>
            </a:pPr>
            <a:r>
              <a:rPr lang="en-US" sz="2400" dirty="0"/>
              <a:t>2) an increased awareness of practices teens use to protect themselves in online environments.</a:t>
            </a:r>
          </a:p>
          <a:p>
            <a:pPr marL="0" indent="0">
              <a:spcAft>
                <a:spcPts val="600"/>
              </a:spcAft>
              <a:buNone/>
            </a:pPr>
            <a:r>
              <a:rPr lang="en-US" sz="2400" dirty="0" smtClean="0"/>
              <a:t>3</a:t>
            </a:r>
            <a:r>
              <a:rPr lang="en-US" sz="2400" dirty="0"/>
              <a:t>) a set of publically-available youth-centered guidelines for libraries, schools, and other </a:t>
            </a:r>
            <a:r>
              <a:rPr lang="en-US" sz="2400" dirty="0" smtClean="0"/>
              <a:t>organizations </a:t>
            </a:r>
            <a:r>
              <a:rPr lang="en-US" sz="2400" dirty="0"/>
              <a:t>to use </a:t>
            </a:r>
            <a:r>
              <a:rPr lang="en-US" sz="2400" dirty="0" smtClean="0"/>
              <a:t>in </a:t>
            </a:r>
            <a:r>
              <a:rPr lang="en-US" sz="2400" dirty="0"/>
              <a:t>educating youth to become more informed, </a:t>
            </a:r>
            <a:r>
              <a:rPr lang="en-US" sz="2400" dirty="0" smtClean="0"/>
              <a:t>safer social media users.</a:t>
            </a:r>
            <a:endParaRPr lang="en-US" sz="2400" dirty="0"/>
          </a:p>
          <a:p>
            <a:pPr marL="0" indent="0">
              <a:spcAft>
                <a:spcPts val="600"/>
              </a:spcAft>
              <a:buNone/>
            </a:pPr>
            <a:endParaRPr lang="en-US" sz="22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962400"/>
            <a:ext cx="4602997" cy="2743200"/>
          </a:xfrm>
          <a:prstGeom prst="rect">
            <a:avLst/>
          </a:prstGeom>
        </p:spPr>
      </p:pic>
    </p:spTree>
    <p:extLst>
      <p:ext uri="{BB962C8B-B14F-4D97-AF65-F5344CB8AC3E}">
        <p14:creationId xmlns:p14="http://schemas.microsoft.com/office/powerpoint/2010/main" val="566146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92760"/>
            <a:ext cx="8229600" cy="621284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AutoNum type="arabicPeriod" startAt="3"/>
            </a:pPr>
            <a:r>
              <a:rPr lang="en-US" sz="2600" b="1" dirty="0" smtClean="0"/>
              <a:t> Create a culture of social learning.</a:t>
            </a:r>
          </a:p>
          <a:p>
            <a:pPr marL="0" indent="0">
              <a:spcBef>
                <a:spcPts val="0"/>
              </a:spcBef>
              <a:buNone/>
            </a:pPr>
            <a:endParaRPr lang="en-US" sz="2600" b="1" dirty="0" smtClean="0"/>
          </a:p>
          <a:p>
            <a:pPr marL="0" indent="0">
              <a:spcBef>
                <a:spcPts val="0"/>
              </a:spcBef>
              <a:buNone/>
            </a:pPr>
            <a:r>
              <a:rPr lang="en-US" sz="2400" dirty="0" smtClean="0"/>
              <a:t>Rather than creating a culture of fear by focusing on the negative aspects of social media use, design programs that stress the rights and responsibilities of use. Teens must learn how to make good choices in social media environments, and librarians can teach them about their rights regarding copyright, privacy, reporting cyberbullying and/or stalking, and how to make good choices online.</a:t>
            </a:r>
          </a:p>
          <a:p>
            <a:pPr marL="0" indent="0">
              <a:spcBef>
                <a:spcPts val="0"/>
              </a:spcBef>
              <a:buFont typeface="Arial" panose="020B0604020202020204" pitchFamily="34" charset="0"/>
              <a:buAutoNum type="arabicPeriod" startAt="3"/>
            </a:pPr>
            <a:endParaRPr lang="en-US" sz="2400" b="1" dirty="0"/>
          </a:p>
          <a:p>
            <a:pPr marL="0" indent="0">
              <a:spcBef>
                <a:spcPts val="0"/>
              </a:spcBef>
              <a:buNone/>
            </a:pPr>
            <a:endParaRPr lang="en-US" sz="2400" b="1" dirty="0" smtClean="0"/>
          </a:p>
          <a:p>
            <a:pPr marL="0" indent="0">
              <a:spcBef>
                <a:spcPts val="0"/>
              </a:spcBef>
              <a:buNone/>
            </a:pPr>
            <a:endParaRPr lang="en-US" sz="2600" b="1" dirty="0" smtClean="0"/>
          </a:p>
          <a:p>
            <a:pPr marL="0" indent="0">
              <a:spcBef>
                <a:spcPts val="0"/>
              </a:spcBef>
              <a:buNone/>
            </a:pPr>
            <a:r>
              <a:rPr lang="en-US" sz="2600" b="1" dirty="0" smtClean="0"/>
              <a:t>4. </a:t>
            </a:r>
            <a:r>
              <a:rPr lang="en-US" sz="2600" b="1" dirty="0"/>
              <a:t>Be involved in policy decisions about online social media use in the library or school</a:t>
            </a:r>
            <a:r>
              <a:rPr lang="en-US" sz="2600" b="1" dirty="0" smtClean="0"/>
              <a:t>.</a:t>
            </a:r>
          </a:p>
          <a:p>
            <a:pPr marL="0" indent="0">
              <a:spcBef>
                <a:spcPts val="0"/>
              </a:spcBef>
              <a:buNone/>
            </a:pPr>
            <a:endParaRPr lang="en-US" sz="2600" b="1" dirty="0"/>
          </a:p>
          <a:p>
            <a:pPr marL="0" indent="0">
              <a:buNone/>
            </a:pPr>
            <a:r>
              <a:rPr lang="en-US" sz="2400" dirty="0"/>
              <a:t>Teens reported confusing, inconsistent practices of social media restrictions in schools. Teens were not permitted to use social media sites during the school day or to friend teachers on the sites but teachers often circumvented these restrictions and put up their own class-related social media sites where they posted assignments and schedules. Librarians should routinely work with administrators and teachers to develop more inclusive Internet Use Policies (IUPs).</a:t>
            </a:r>
          </a:p>
          <a:p>
            <a:pPr marL="0" indent="0">
              <a:buNone/>
            </a:pPr>
            <a:endParaRPr lang="en-US" sz="2200" dirty="0"/>
          </a:p>
          <a:p>
            <a:pPr marL="0" indent="0">
              <a:buNone/>
            </a:pPr>
            <a:endParaRPr lang="en-US" sz="2400" b="1" dirty="0" smtClean="0"/>
          </a:p>
          <a:p>
            <a:pPr marL="0" indent="0">
              <a:buNone/>
            </a:pPr>
            <a:endParaRPr lang="en-US" sz="2200" dirty="0"/>
          </a:p>
        </p:txBody>
      </p:sp>
      <p:sp>
        <p:nvSpPr>
          <p:cNvPr id="4" name="Freeform 3"/>
          <p:cNvSpPr/>
          <p:nvPr/>
        </p:nvSpPr>
        <p:spPr>
          <a:xfrm>
            <a:off x="762000" y="2819400"/>
            <a:ext cx="7315200" cy="274320"/>
          </a:xfrm>
          <a:custGeom>
            <a:avLst/>
            <a:gdLst>
              <a:gd name="connsiteX0" fmla="*/ 0 w 7755637"/>
              <a:gd name="connsiteY0" fmla="*/ 687574 h 1088236"/>
              <a:gd name="connsiteX1" fmla="*/ 1460311 w 7755637"/>
              <a:gd name="connsiteY1" fmla="*/ 428266 h 1088236"/>
              <a:gd name="connsiteX2" fmla="*/ 1460311 w 7755637"/>
              <a:gd name="connsiteY2" fmla="*/ 414618 h 1088236"/>
              <a:gd name="connsiteX3" fmla="*/ 2033517 w 7755637"/>
              <a:gd name="connsiteY3" fmla="*/ 701221 h 1088236"/>
              <a:gd name="connsiteX4" fmla="*/ 1815152 w 7755637"/>
              <a:gd name="connsiteY4" fmla="*/ 469209 h 1088236"/>
              <a:gd name="connsiteX5" fmla="*/ 1665027 w 7755637"/>
              <a:gd name="connsiteY5" fmla="*/ 810403 h 1088236"/>
              <a:gd name="connsiteX6" fmla="*/ 2838735 w 7755637"/>
              <a:gd name="connsiteY6" fmla="*/ 414618 h 1088236"/>
              <a:gd name="connsiteX7" fmla="*/ 3220872 w 7755637"/>
              <a:gd name="connsiteY7" fmla="*/ 400971 h 1088236"/>
              <a:gd name="connsiteX8" fmla="*/ 3534770 w 7755637"/>
              <a:gd name="connsiteY8" fmla="*/ 701221 h 1088236"/>
              <a:gd name="connsiteX9" fmla="*/ 3534770 w 7755637"/>
              <a:gd name="connsiteY9" fmla="*/ 769460 h 1088236"/>
              <a:gd name="connsiteX10" fmla="*/ 4462818 w 7755637"/>
              <a:gd name="connsiteY10" fmla="*/ 783108 h 1088236"/>
              <a:gd name="connsiteX11" fmla="*/ 4722126 w 7755637"/>
              <a:gd name="connsiteY11" fmla="*/ 714869 h 1088236"/>
              <a:gd name="connsiteX12" fmla="*/ 4681182 w 7755637"/>
              <a:gd name="connsiteY12" fmla="*/ 428266 h 1088236"/>
              <a:gd name="connsiteX13" fmla="*/ 4435523 w 7755637"/>
              <a:gd name="connsiteY13" fmla="*/ 469209 h 1088236"/>
              <a:gd name="connsiteX14" fmla="*/ 4394579 w 7755637"/>
              <a:gd name="connsiteY14" fmla="*/ 755812 h 1088236"/>
              <a:gd name="connsiteX15" fmla="*/ 4544705 w 7755637"/>
              <a:gd name="connsiteY15" fmla="*/ 974177 h 1088236"/>
              <a:gd name="connsiteX16" fmla="*/ 5008729 w 7755637"/>
              <a:gd name="connsiteY16" fmla="*/ 960529 h 1088236"/>
              <a:gd name="connsiteX17" fmla="*/ 5472752 w 7755637"/>
              <a:gd name="connsiteY17" fmla="*/ 755812 h 1088236"/>
              <a:gd name="connsiteX18" fmla="*/ 5759355 w 7755637"/>
              <a:gd name="connsiteY18" fmla="*/ 332732 h 1088236"/>
              <a:gd name="connsiteX19" fmla="*/ 6114197 w 7755637"/>
              <a:gd name="connsiteY19" fmla="*/ 250845 h 1088236"/>
              <a:gd name="connsiteX20" fmla="*/ 6537278 w 7755637"/>
              <a:gd name="connsiteY20" fmla="*/ 523800 h 1088236"/>
              <a:gd name="connsiteX21" fmla="*/ 6741994 w 7755637"/>
              <a:gd name="connsiteY21" fmla="*/ 632983 h 1088236"/>
              <a:gd name="connsiteX22" fmla="*/ 7260609 w 7755637"/>
              <a:gd name="connsiteY22" fmla="*/ 619335 h 1088236"/>
              <a:gd name="connsiteX23" fmla="*/ 7547212 w 7755637"/>
              <a:gd name="connsiteY23" fmla="*/ 537448 h 1088236"/>
              <a:gd name="connsiteX24" fmla="*/ 7397087 w 7755637"/>
              <a:gd name="connsiteY24" fmla="*/ 291789 h 1088236"/>
              <a:gd name="connsiteX25" fmla="*/ 6837529 w 7755637"/>
              <a:gd name="connsiteY25" fmla="*/ 32481 h 1088236"/>
              <a:gd name="connsiteX26" fmla="*/ 7629099 w 7755637"/>
              <a:gd name="connsiteY26" fmla="*/ 1083359 h 1088236"/>
              <a:gd name="connsiteX27" fmla="*/ 3684896 w 7755637"/>
              <a:gd name="connsiteY27" fmla="*/ 428266 h 10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55637" h="1088236">
                <a:moveTo>
                  <a:pt x="0" y="687574"/>
                </a:moveTo>
                <a:lnTo>
                  <a:pt x="1460311" y="428266"/>
                </a:lnTo>
                <a:cubicBezTo>
                  <a:pt x="1703696" y="382773"/>
                  <a:pt x="1364777" y="369126"/>
                  <a:pt x="1460311" y="414618"/>
                </a:cubicBezTo>
                <a:cubicBezTo>
                  <a:pt x="1555845" y="460110"/>
                  <a:pt x="1974377" y="692123"/>
                  <a:pt x="2033517" y="701221"/>
                </a:cubicBezTo>
                <a:cubicBezTo>
                  <a:pt x="2092657" y="710319"/>
                  <a:pt x="1876567" y="451012"/>
                  <a:pt x="1815152" y="469209"/>
                </a:cubicBezTo>
                <a:cubicBezTo>
                  <a:pt x="1753737" y="487406"/>
                  <a:pt x="1494430" y="819502"/>
                  <a:pt x="1665027" y="810403"/>
                </a:cubicBezTo>
                <a:cubicBezTo>
                  <a:pt x="1835624" y="801305"/>
                  <a:pt x="2579428" y="482857"/>
                  <a:pt x="2838735" y="414618"/>
                </a:cubicBezTo>
                <a:cubicBezTo>
                  <a:pt x="3098042" y="346379"/>
                  <a:pt x="3104866" y="353204"/>
                  <a:pt x="3220872" y="400971"/>
                </a:cubicBezTo>
                <a:cubicBezTo>
                  <a:pt x="3336878" y="448738"/>
                  <a:pt x="3482454" y="639806"/>
                  <a:pt x="3534770" y="701221"/>
                </a:cubicBezTo>
                <a:cubicBezTo>
                  <a:pt x="3587086" y="762636"/>
                  <a:pt x="3380095" y="755812"/>
                  <a:pt x="3534770" y="769460"/>
                </a:cubicBezTo>
                <a:cubicBezTo>
                  <a:pt x="3689445" y="783108"/>
                  <a:pt x="4264925" y="792206"/>
                  <a:pt x="4462818" y="783108"/>
                </a:cubicBezTo>
                <a:cubicBezTo>
                  <a:pt x="4660711" y="774010"/>
                  <a:pt x="4685732" y="774009"/>
                  <a:pt x="4722126" y="714869"/>
                </a:cubicBezTo>
                <a:cubicBezTo>
                  <a:pt x="4758520" y="655729"/>
                  <a:pt x="4728949" y="469209"/>
                  <a:pt x="4681182" y="428266"/>
                </a:cubicBezTo>
                <a:cubicBezTo>
                  <a:pt x="4633415" y="387323"/>
                  <a:pt x="4483290" y="414618"/>
                  <a:pt x="4435523" y="469209"/>
                </a:cubicBezTo>
                <a:cubicBezTo>
                  <a:pt x="4387756" y="523800"/>
                  <a:pt x="4376382" y="671651"/>
                  <a:pt x="4394579" y="755812"/>
                </a:cubicBezTo>
                <a:cubicBezTo>
                  <a:pt x="4412776" y="839973"/>
                  <a:pt x="4442347" y="940058"/>
                  <a:pt x="4544705" y="974177"/>
                </a:cubicBezTo>
                <a:cubicBezTo>
                  <a:pt x="4647063" y="1008297"/>
                  <a:pt x="4854055" y="996923"/>
                  <a:pt x="5008729" y="960529"/>
                </a:cubicBezTo>
                <a:cubicBezTo>
                  <a:pt x="5163404" y="924135"/>
                  <a:pt x="5347648" y="860445"/>
                  <a:pt x="5472752" y="755812"/>
                </a:cubicBezTo>
                <a:cubicBezTo>
                  <a:pt x="5597856" y="651179"/>
                  <a:pt x="5652448" y="416893"/>
                  <a:pt x="5759355" y="332732"/>
                </a:cubicBezTo>
                <a:cubicBezTo>
                  <a:pt x="5866262" y="248571"/>
                  <a:pt x="5984543" y="219000"/>
                  <a:pt x="6114197" y="250845"/>
                </a:cubicBezTo>
                <a:cubicBezTo>
                  <a:pt x="6243851" y="282690"/>
                  <a:pt x="6432645" y="460110"/>
                  <a:pt x="6537278" y="523800"/>
                </a:cubicBezTo>
                <a:cubicBezTo>
                  <a:pt x="6641911" y="587490"/>
                  <a:pt x="6621439" y="617061"/>
                  <a:pt x="6741994" y="632983"/>
                </a:cubicBezTo>
                <a:cubicBezTo>
                  <a:pt x="6862549" y="648905"/>
                  <a:pt x="7126406" y="635257"/>
                  <a:pt x="7260609" y="619335"/>
                </a:cubicBezTo>
                <a:cubicBezTo>
                  <a:pt x="7394812" y="603412"/>
                  <a:pt x="7524466" y="592039"/>
                  <a:pt x="7547212" y="537448"/>
                </a:cubicBezTo>
                <a:cubicBezTo>
                  <a:pt x="7569958" y="482857"/>
                  <a:pt x="7515368" y="375950"/>
                  <a:pt x="7397087" y="291789"/>
                </a:cubicBezTo>
                <a:cubicBezTo>
                  <a:pt x="7278807" y="207628"/>
                  <a:pt x="6798860" y="-99447"/>
                  <a:pt x="6837529" y="32481"/>
                </a:cubicBezTo>
                <a:cubicBezTo>
                  <a:pt x="6876198" y="164409"/>
                  <a:pt x="8154538" y="1017395"/>
                  <a:pt x="7629099" y="1083359"/>
                </a:cubicBezTo>
                <a:cubicBezTo>
                  <a:pt x="7103660" y="1149323"/>
                  <a:pt x="4310418" y="526075"/>
                  <a:pt x="3684896" y="42826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658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492760"/>
            <a:ext cx="8229600" cy="5943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2400" b="1" dirty="0" smtClean="0"/>
          </a:p>
          <a:p>
            <a:pPr marL="0" indent="0">
              <a:buNone/>
            </a:pPr>
            <a:r>
              <a:rPr lang="en-US" sz="2400" b="1" dirty="0" smtClean="0"/>
              <a:t>5. Librarians </a:t>
            </a:r>
            <a:r>
              <a:rPr lang="en-US" sz="2400" b="1" dirty="0"/>
              <a:t>can collaborate with teachers or other stakeholders to develop positive learning experiences.</a:t>
            </a:r>
          </a:p>
          <a:p>
            <a:pPr marL="0" indent="0">
              <a:buNone/>
            </a:pPr>
            <a:r>
              <a:rPr lang="en-US" sz="2200" dirty="0"/>
              <a:t>School librarians work closely with teachers in other areas of curricular development. Why not work with teachers to integrate reflective, safe social media use into the curriculum as well</a:t>
            </a:r>
            <a:r>
              <a:rPr lang="en-US" sz="2200" dirty="0" smtClean="0"/>
              <a:t>? </a:t>
            </a:r>
            <a:endParaRPr lang="en-US" sz="2200" dirty="0"/>
          </a:p>
          <a:p>
            <a:pPr marL="0" indent="0">
              <a:buNone/>
            </a:pPr>
            <a:endParaRPr lang="en-US" sz="2200" b="1" dirty="0" smtClean="0"/>
          </a:p>
          <a:p>
            <a:pPr marL="0" indent="0">
              <a:spcBef>
                <a:spcPts val="0"/>
              </a:spcBef>
              <a:buNone/>
            </a:pPr>
            <a:endParaRPr lang="en-US" sz="2400" b="1" dirty="0"/>
          </a:p>
          <a:p>
            <a:pPr marL="0" indent="0">
              <a:spcBef>
                <a:spcPts val="0"/>
              </a:spcBef>
              <a:buNone/>
            </a:pPr>
            <a:r>
              <a:rPr lang="en-US" sz="2400" b="1" dirty="0" smtClean="0"/>
              <a:t>6. </a:t>
            </a:r>
            <a:r>
              <a:rPr lang="en-US" sz="2400" b="1" dirty="0"/>
              <a:t>Be an advocate for teens!</a:t>
            </a:r>
          </a:p>
          <a:p>
            <a:pPr marL="0" indent="0">
              <a:buNone/>
            </a:pPr>
            <a:r>
              <a:rPr lang="en-US" sz="2200" dirty="0"/>
              <a:t>Parents and teachers may have unrealistic or unfounded ideas of how and why teens use social media, as well as the dangers of social media sites. Librarians can serve as advocates for teens by providing parents, teachers, and other key stakeholders in teens’ everyday lives about the social, developmental, and educational benefits of social media use.</a:t>
            </a:r>
          </a:p>
          <a:p>
            <a:pPr marL="0" indent="0">
              <a:buNone/>
            </a:pPr>
            <a:endParaRPr lang="en-US" sz="2400" b="1" dirty="0" smtClean="0"/>
          </a:p>
          <a:p>
            <a:pPr marL="0" indent="0">
              <a:buNone/>
            </a:pPr>
            <a:endParaRPr lang="en-US" sz="2400" b="1" dirty="0" smtClean="0"/>
          </a:p>
          <a:p>
            <a:pPr marL="0" indent="0">
              <a:buNone/>
            </a:pPr>
            <a:endParaRPr lang="en-US" sz="2200" dirty="0"/>
          </a:p>
        </p:txBody>
      </p:sp>
    </p:spTree>
    <p:extLst>
      <p:ext uri="{BB962C8B-B14F-4D97-AF65-F5344CB8AC3E}">
        <p14:creationId xmlns:p14="http://schemas.microsoft.com/office/powerpoint/2010/main" val="19563824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8600"/>
            <a:ext cx="8896236" cy="6400800"/>
          </a:xfrm>
          <a:prstGeom prst="rect">
            <a:avLst/>
          </a:prstGeom>
        </p:spPr>
      </p:pic>
      <p:sp>
        <p:nvSpPr>
          <p:cNvPr id="7" name="Rectangle 6"/>
          <p:cNvSpPr/>
          <p:nvPr/>
        </p:nvSpPr>
        <p:spPr>
          <a:xfrm>
            <a:off x="0" y="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57200"/>
            <a:ext cx="8229600" cy="1143000"/>
          </a:xfrm>
        </p:spPr>
        <p:txBody>
          <a:bodyPr>
            <a:normAutofit/>
          </a:bodyPr>
          <a:lstStyle/>
          <a:p>
            <a:r>
              <a:rPr lang="en-US" sz="3600" b="1" dirty="0" smtClean="0"/>
              <a:t>Conclusion: Points to Remember</a:t>
            </a:r>
            <a:endParaRPr lang="en-US" sz="3600" b="1" dirty="0"/>
          </a:p>
        </p:txBody>
      </p:sp>
      <p:sp>
        <p:nvSpPr>
          <p:cNvPr id="3" name="Content Placeholder 2"/>
          <p:cNvSpPr>
            <a:spLocks noGrp="1"/>
          </p:cNvSpPr>
          <p:nvPr>
            <p:ph idx="1"/>
          </p:nvPr>
        </p:nvSpPr>
        <p:spPr>
          <a:xfrm>
            <a:off x="457200" y="1752600"/>
            <a:ext cx="8229600" cy="4648200"/>
          </a:xfrm>
        </p:spPr>
        <p:txBody>
          <a:bodyPr>
            <a:noAutofit/>
          </a:bodyPr>
          <a:lstStyle/>
          <a:p>
            <a:pPr marL="0" indent="0">
              <a:buNone/>
            </a:pPr>
            <a:r>
              <a:rPr lang="en-US" sz="2500" dirty="0"/>
              <a:t>--Teens’ opinions, perceptions, and behaviors surrounding online privacy and safety vary widely. </a:t>
            </a:r>
          </a:p>
          <a:p>
            <a:pPr marL="0" indent="0">
              <a:buNone/>
            </a:pPr>
            <a:r>
              <a:rPr lang="en-US" sz="2500" dirty="0"/>
              <a:t> </a:t>
            </a:r>
          </a:p>
          <a:p>
            <a:pPr marL="0" indent="0">
              <a:buNone/>
            </a:pPr>
            <a:r>
              <a:rPr lang="en-US" sz="2500" dirty="0" smtClean="0"/>
              <a:t>--</a:t>
            </a:r>
            <a:r>
              <a:rPr lang="en-US" sz="2500" dirty="0"/>
              <a:t>Educators, parents, and other concerned adults should </a:t>
            </a:r>
            <a:r>
              <a:rPr lang="en-US" sz="2500" dirty="0" smtClean="0"/>
              <a:t>frame online safety education in positive terms, encouraging </a:t>
            </a:r>
            <a:r>
              <a:rPr lang="en-US" sz="2500" dirty="0"/>
              <a:t>teens to be thoughtful, reflective social media users and to judge the possible benefits and harms of use</a:t>
            </a:r>
            <a:r>
              <a:rPr lang="en-US" sz="2500" dirty="0" smtClean="0"/>
              <a:t>.</a:t>
            </a:r>
            <a:r>
              <a:rPr lang="en-US" sz="2500" dirty="0"/>
              <a:t> </a:t>
            </a:r>
            <a:endParaRPr lang="en-US" sz="2500" dirty="0" smtClean="0"/>
          </a:p>
          <a:p>
            <a:pPr marL="0" indent="0" algn="ctr">
              <a:buNone/>
            </a:pPr>
            <a:r>
              <a:rPr lang="en-US" sz="2500" b="1" dirty="0" smtClean="0"/>
              <a:t>----------</a:t>
            </a:r>
            <a:r>
              <a:rPr lang="en-US" sz="2500" dirty="0"/>
              <a:t> </a:t>
            </a:r>
          </a:p>
          <a:p>
            <a:pPr marL="0" indent="0" algn="ctr">
              <a:spcBef>
                <a:spcPts val="1200"/>
              </a:spcBef>
              <a:buNone/>
            </a:pPr>
            <a:r>
              <a:rPr lang="en-US" sz="2500" dirty="0"/>
              <a:t>“</a:t>
            </a:r>
            <a:r>
              <a:rPr lang="en-US" sz="2500" dirty="0" smtClean="0"/>
              <a:t>Really, </a:t>
            </a:r>
            <a:r>
              <a:rPr lang="en-US" sz="2500" dirty="0"/>
              <a:t>social media is only growing</a:t>
            </a:r>
            <a:r>
              <a:rPr lang="en-US" sz="2500" dirty="0" smtClean="0"/>
              <a:t>.”</a:t>
            </a:r>
            <a:endParaRPr lang="en-US" sz="2500" dirty="0"/>
          </a:p>
        </p:txBody>
      </p:sp>
    </p:spTree>
    <p:extLst>
      <p:ext uri="{BB962C8B-B14F-4D97-AF65-F5344CB8AC3E}">
        <p14:creationId xmlns:p14="http://schemas.microsoft.com/office/powerpoint/2010/main" val="3959100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65018"/>
            <a:ext cx="8458200" cy="5680364"/>
          </a:xfrm>
        </p:spPr>
        <p:txBody>
          <a:bodyPr>
            <a:noAutofit/>
          </a:bodyPr>
          <a:lstStyle/>
          <a:p>
            <a:pPr marL="0" indent="0" algn="ctr">
              <a:spcBef>
                <a:spcPts val="600"/>
              </a:spcBef>
              <a:buNone/>
            </a:pPr>
            <a:r>
              <a:rPr lang="en-US" sz="2000" b="1" dirty="0"/>
              <a:t>References</a:t>
            </a:r>
          </a:p>
          <a:p>
            <a:pPr marL="0" indent="0">
              <a:spcBef>
                <a:spcPts val="600"/>
              </a:spcBef>
              <a:buNone/>
            </a:pPr>
            <a:r>
              <a:rPr lang="en-US" sz="2000" dirty="0" smtClean="0"/>
              <a:t>Agosto</a:t>
            </a:r>
            <a:r>
              <a:rPr lang="en-US" sz="2000" dirty="0"/>
              <a:t>, D. E., &amp; Abbas, J.  (2011).  “Teens, social networking, and safety and privacy issues.”  In D. E. </a:t>
            </a:r>
            <a:r>
              <a:rPr lang="en-US" sz="2000" dirty="0" err="1"/>
              <a:t>Agosto</a:t>
            </a:r>
            <a:r>
              <a:rPr lang="en-US" sz="2000" dirty="0"/>
              <a:t> &amp; J. Abbas (Eds.), </a:t>
            </a:r>
            <a:r>
              <a:rPr lang="en-US" sz="2000" i="1" dirty="0"/>
              <a:t>Teens, Libraries, and Social Networking: What Librarians Need to Know</a:t>
            </a:r>
            <a:r>
              <a:rPr lang="en-US" sz="2000" dirty="0"/>
              <a:t> (pp. 59-75).  Santa Barbara, CA: Libraries Unlimited.  </a:t>
            </a:r>
          </a:p>
          <a:p>
            <a:pPr marL="0" indent="0">
              <a:spcBef>
                <a:spcPts val="600"/>
              </a:spcBef>
              <a:buNone/>
            </a:pPr>
            <a:r>
              <a:rPr lang="en-US" sz="2000" dirty="0" err="1" smtClean="0"/>
              <a:t>boyd</a:t>
            </a:r>
            <a:r>
              <a:rPr lang="en-US" sz="2000" dirty="0"/>
              <a:t>, d. (2014). </a:t>
            </a:r>
            <a:r>
              <a:rPr lang="en-US" sz="2000" i="1" dirty="0"/>
              <a:t>It's complicated: The social lives of networked teens</a:t>
            </a:r>
            <a:r>
              <a:rPr lang="en-US" sz="2000" dirty="0"/>
              <a:t>. New </a:t>
            </a:r>
            <a:r>
              <a:rPr lang="en-US" sz="2000" dirty="0" smtClean="0"/>
              <a:t>Haven: </a:t>
            </a:r>
            <a:r>
              <a:rPr lang="en-US" sz="2000" dirty="0"/>
              <a:t>Yale University Press.</a:t>
            </a:r>
          </a:p>
          <a:p>
            <a:pPr marL="0" indent="0">
              <a:spcBef>
                <a:spcPts val="600"/>
              </a:spcBef>
              <a:buNone/>
            </a:pPr>
            <a:r>
              <a:rPr lang="en-US" sz="2000" dirty="0" err="1" smtClean="0"/>
              <a:t>Christofides</a:t>
            </a:r>
            <a:r>
              <a:rPr lang="en-US" sz="2000" dirty="0"/>
              <a:t>, E., </a:t>
            </a:r>
            <a:r>
              <a:rPr lang="en-US" sz="2000" dirty="0" err="1"/>
              <a:t>Muise</a:t>
            </a:r>
            <a:r>
              <a:rPr lang="en-US" sz="2000" dirty="0"/>
              <a:t>, A., &amp; </a:t>
            </a:r>
            <a:r>
              <a:rPr lang="en-US" sz="2000" dirty="0" err="1"/>
              <a:t>Desmarais</a:t>
            </a:r>
            <a:r>
              <a:rPr lang="en-US" sz="2000" dirty="0"/>
              <a:t>, S. (2012). Hey Mom, what’s on your Facebook? Comparing </a:t>
            </a:r>
            <a:r>
              <a:rPr lang="en-US" sz="2000" dirty="0" err="1"/>
              <a:t>facebook</a:t>
            </a:r>
            <a:r>
              <a:rPr lang="en-US" sz="2000" dirty="0"/>
              <a:t> disclosure and privacy in adolescents and adults.  </a:t>
            </a:r>
            <a:r>
              <a:rPr lang="en-US" sz="2000" i="1" dirty="0"/>
              <a:t>Social Psychological and Personality Science 2012,</a:t>
            </a:r>
            <a:r>
              <a:rPr lang="en-US" sz="2000" dirty="0"/>
              <a:t> 3, 48-54</a:t>
            </a:r>
            <a:r>
              <a:rPr lang="en-US" sz="2000" dirty="0" smtClean="0"/>
              <a:t>.</a:t>
            </a:r>
          </a:p>
          <a:p>
            <a:pPr marL="0" indent="0">
              <a:spcBef>
                <a:spcPts val="600"/>
              </a:spcBef>
              <a:buNone/>
            </a:pPr>
            <a:r>
              <a:rPr lang="en-US" sz="2000" dirty="0"/>
              <a:t>Eder, D., &amp; </a:t>
            </a:r>
            <a:r>
              <a:rPr lang="en-US" sz="2000" dirty="0" err="1"/>
              <a:t>Fingerson</a:t>
            </a:r>
            <a:r>
              <a:rPr lang="en-US" sz="2000" dirty="0"/>
              <a:t>, L. (2002). Interviewing children and adolescents. In J. F. </a:t>
            </a:r>
            <a:r>
              <a:rPr lang="en-US" sz="2000" dirty="0" err="1"/>
              <a:t>Gubrium</a:t>
            </a:r>
            <a:r>
              <a:rPr lang="en-US" sz="2000" dirty="0"/>
              <a:t> &amp; J. A. Holstein (Eds.), </a:t>
            </a:r>
            <a:r>
              <a:rPr lang="en-US" sz="2000" i="1" dirty="0"/>
              <a:t>Handbook of interview research</a:t>
            </a:r>
            <a:r>
              <a:rPr lang="en-US" sz="2000" dirty="0"/>
              <a:t>. Thousand Oaks, CA: Sage.</a:t>
            </a:r>
          </a:p>
          <a:p>
            <a:pPr marL="0" indent="0">
              <a:spcBef>
                <a:spcPts val="600"/>
              </a:spcBef>
              <a:buNone/>
            </a:pPr>
            <a:r>
              <a:rPr lang="en-US" sz="2000" dirty="0" err="1" smtClean="0"/>
              <a:t>Hasinoff</a:t>
            </a:r>
            <a:r>
              <a:rPr lang="en-US" sz="2000" dirty="0"/>
              <a:t>, A. A. (2013). Sexting as media production: Rethinking social media and sexuality.</a:t>
            </a:r>
            <a:r>
              <a:rPr lang="en-US" sz="2000" b="1" dirty="0"/>
              <a:t> </a:t>
            </a:r>
            <a:r>
              <a:rPr lang="en-US" sz="2000" b="1" i="1" dirty="0"/>
              <a:t> </a:t>
            </a:r>
            <a:r>
              <a:rPr lang="en-US" sz="2000" i="1" dirty="0"/>
              <a:t>New Media &amp; Society, 15,</a:t>
            </a:r>
            <a:r>
              <a:rPr lang="en-US" sz="2000" dirty="0"/>
              <a:t> 449-465.</a:t>
            </a:r>
          </a:p>
          <a:p>
            <a:pPr marL="0" indent="0">
              <a:spcBef>
                <a:spcPts val="600"/>
              </a:spcBef>
              <a:buNone/>
            </a:pPr>
            <a:r>
              <a:rPr lang="en-US" sz="2000" dirty="0"/>
              <a:t>Heath, S., Brooks, R., Cleaver, E., &amp; Ireland, E. (2009). Qualitative interviewing. In </a:t>
            </a:r>
            <a:r>
              <a:rPr lang="en-US" sz="2000" i="1" dirty="0"/>
              <a:t>Researching young people's lives </a:t>
            </a:r>
            <a:r>
              <a:rPr lang="en-US" sz="2000" dirty="0"/>
              <a:t>(pp. 79-98). Los Angeles: Sage</a:t>
            </a:r>
            <a:r>
              <a:rPr lang="en-US" sz="2000" dirty="0" smtClean="0"/>
              <a:t>.</a:t>
            </a:r>
            <a:endParaRPr lang="en-US" sz="2000" dirty="0"/>
          </a:p>
        </p:txBody>
      </p:sp>
    </p:spTree>
    <p:extLst>
      <p:ext uri="{BB962C8B-B14F-4D97-AF65-F5344CB8AC3E}">
        <p14:creationId xmlns:p14="http://schemas.microsoft.com/office/powerpoint/2010/main" val="1615077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324600"/>
          </a:xfrm>
        </p:spPr>
        <p:txBody>
          <a:bodyPr>
            <a:normAutofit/>
          </a:bodyPr>
          <a:lstStyle/>
          <a:p>
            <a:pPr marL="0" indent="0">
              <a:buNone/>
            </a:pPr>
            <a:r>
              <a:rPr lang="en-US" sz="1900" dirty="0" err="1"/>
              <a:t>Hinduja</a:t>
            </a:r>
            <a:r>
              <a:rPr lang="en-US" sz="1900" dirty="0"/>
              <a:t>, S., &amp; </a:t>
            </a:r>
            <a:r>
              <a:rPr lang="en-US" sz="1900" dirty="0" err="1"/>
              <a:t>Patchin</a:t>
            </a:r>
            <a:r>
              <a:rPr lang="en-US" sz="1900" dirty="0"/>
              <a:t>, J. W. (2008). Personal information of adolescents on the Internet: A quantitative analysis of </a:t>
            </a:r>
            <a:r>
              <a:rPr lang="en-US" sz="1900" dirty="0" err="1"/>
              <a:t>MySpace</a:t>
            </a:r>
            <a:r>
              <a:rPr lang="en-US" sz="1900" dirty="0"/>
              <a:t>. </a:t>
            </a:r>
            <a:r>
              <a:rPr lang="en-US" sz="1900" i="1" dirty="0"/>
              <a:t>Journal of Adolescence,</a:t>
            </a:r>
            <a:r>
              <a:rPr lang="en-US" sz="1900" dirty="0"/>
              <a:t> </a:t>
            </a:r>
            <a:r>
              <a:rPr lang="en-US" sz="1900" i="1" dirty="0"/>
              <a:t>31</a:t>
            </a:r>
            <a:r>
              <a:rPr lang="en-US" sz="1900" dirty="0"/>
              <a:t>, 125-146.  </a:t>
            </a:r>
          </a:p>
          <a:p>
            <a:pPr marL="0" indent="0">
              <a:buNone/>
            </a:pPr>
            <a:r>
              <a:rPr lang="en-US" sz="1900" dirty="0" err="1"/>
              <a:t>Hollnagel</a:t>
            </a:r>
            <a:r>
              <a:rPr lang="en-US" sz="1900" dirty="0"/>
              <a:t>, E. (2011). Prologue: The scope of resilience engineering. In </a:t>
            </a:r>
            <a:r>
              <a:rPr lang="en-US" sz="1900" dirty="0" err="1"/>
              <a:t>Hollnagel</a:t>
            </a:r>
            <a:r>
              <a:rPr lang="en-US" sz="1900" dirty="0"/>
              <a:t>, E., </a:t>
            </a:r>
            <a:r>
              <a:rPr lang="en-US" sz="1900" dirty="0" err="1"/>
              <a:t>Pariès</a:t>
            </a:r>
            <a:r>
              <a:rPr lang="en-US" sz="1900" dirty="0"/>
              <a:t>, J., Woods, D.D., &amp; </a:t>
            </a:r>
            <a:r>
              <a:rPr lang="en-US" sz="1900" dirty="0" err="1"/>
              <a:t>Wreathall</a:t>
            </a:r>
            <a:r>
              <a:rPr lang="en-US" sz="1900" dirty="0"/>
              <a:t>, J. (Eds.), </a:t>
            </a:r>
            <a:r>
              <a:rPr lang="en-US" sz="1900" i="1" dirty="0"/>
              <a:t>Resilience Engineering in Practice. A Guidebook.</a:t>
            </a:r>
            <a:r>
              <a:rPr lang="en-US" sz="1900" dirty="0"/>
              <a:t> Surrey: </a:t>
            </a:r>
            <a:r>
              <a:rPr lang="en-US" sz="1900" dirty="0" err="1"/>
              <a:t>Ashgate</a:t>
            </a:r>
            <a:r>
              <a:rPr lang="en-US" sz="1900" dirty="0"/>
              <a:t>. </a:t>
            </a:r>
          </a:p>
          <a:p>
            <a:pPr marL="0" indent="0">
              <a:buNone/>
            </a:pPr>
            <a:r>
              <a:rPr lang="en-US" sz="1900" dirty="0" smtClean="0"/>
              <a:t>Livingstone</a:t>
            </a:r>
            <a:r>
              <a:rPr lang="en-US" sz="1900" dirty="0"/>
              <a:t>, S. (2008). Taking risky opportunities in youthful content creation: Teenagers use of social networking sites for intimacy, privacy and self-expression. </a:t>
            </a:r>
            <a:r>
              <a:rPr lang="en-US" sz="1900" i="1" dirty="0"/>
              <a:t>New Media &amp; Society 10,</a:t>
            </a:r>
            <a:r>
              <a:rPr lang="en-US" sz="1900" dirty="0"/>
              <a:t> 393–411.</a:t>
            </a:r>
          </a:p>
          <a:p>
            <a:pPr marL="0" indent="0">
              <a:buNone/>
            </a:pPr>
            <a:r>
              <a:rPr lang="en-US" sz="1900" dirty="0" err="1" smtClean="0"/>
              <a:t>Mallan</a:t>
            </a:r>
            <a:r>
              <a:rPr lang="en-US" sz="1900" dirty="0"/>
              <a:t>, K.  (2009).  Look at me!  Look at me!  Self-representation and self-exposure through online networks.  </a:t>
            </a:r>
            <a:r>
              <a:rPr lang="en-US" sz="1900" i="1" dirty="0"/>
              <a:t>Digital Culture &amp; Education, 1</a:t>
            </a:r>
            <a:r>
              <a:rPr lang="en-US" sz="1900" dirty="0"/>
              <a:t>, 51-66.</a:t>
            </a:r>
          </a:p>
          <a:p>
            <a:pPr marL="0" indent="0">
              <a:buNone/>
            </a:pPr>
            <a:r>
              <a:rPr lang="en-US" sz="1900" dirty="0" smtClean="0"/>
              <a:t>Marwick</a:t>
            </a:r>
            <a:r>
              <a:rPr lang="en-US" sz="1900" dirty="0"/>
              <a:t>, A. (2008). To catch a predator? The </a:t>
            </a:r>
            <a:r>
              <a:rPr lang="en-US" sz="1900" dirty="0" err="1"/>
              <a:t>MySpace</a:t>
            </a:r>
            <a:r>
              <a:rPr lang="en-US" sz="1900" dirty="0"/>
              <a:t> moral panic. </a:t>
            </a:r>
            <a:r>
              <a:rPr lang="en-US" sz="1900" i="1" dirty="0"/>
              <a:t>First Monday, </a:t>
            </a:r>
            <a:r>
              <a:rPr lang="en-US" sz="1900" i="1" u="sng" dirty="0">
                <a:hlinkClick r:id="rId2"/>
              </a:rPr>
              <a:t>http://journals.uic.edu/ojs/index.php/fm/article/view/2152/1966</a:t>
            </a:r>
            <a:r>
              <a:rPr lang="en-US" sz="1900" i="1" dirty="0"/>
              <a:t>. </a:t>
            </a:r>
            <a:endParaRPr lang="en-US" sz="1900" dirty="0"/>
          </a:p>
          <a:p>
            <a:pPr marL="0" indent="0" fontAlgn="base">
              <a:buNone/>
            </a:pPr>
            <a:r>
              <a:rPr lang="en-US" sz="1900" dirty="0" err="1"/>
              <a:t>Notten</a:t>
            </a:r>
            <a:r>
              <a:rPr lang="en-US" sz="1900" dirty="0"/>
              <a:t>, N., &amp; Nikken, P. (2014). Boys and girls taking risks online: A gendered perspective on social context and adolescents’ risky online behavior. </a:t>
            </a:r>
            <a:r>
              <a:rPr lang="en-US" sz="1900" i="1" dirty="0"/>
              <a:t>New Media &amp; Society,</a:t>
            </a:r>
            <a:r>
              <a:rPr lang="en-US" sz="1900" dirty="0"/>
              <a:t> doi:10.1177/1461444814552379.</a:t>
            </a:r>
            <a:endParaRPr lang="en-US" sz="1900" b="1" dirty="0"/>
          </a:p>
          <a:p>
            <a:pPr marL="0" indent="0">
              <a:buNone/>
            </a:pPr>
            <a:r>
              <a:rPr lang="en-US" sz="1900" dirty="0"/>
              <a:t>Palfrey, J., &amp; The Internet Safety Technical Task Force. (2008). Enhancing Child Safety and Online Technologies. Cambridge, MA: </a:t>
            </a:r>
            <a:r>
              <a:rPr lang="en-US" sz="1900" dirty="0" err="1"/>
              <a:t>Berkman</a:t>
            </a:r>
            <a:r>
              <a:rPr lang="en-US" sz="1900" dirty="0"/>
              <a:t> Center for Internet and Society.</a:t>
            </a:r>
          </a:p>
          <a:p>
            <a:pPr marL="0" indent="0">
              <a:buNone/>
            </a:pPr>
            <a:r>
              <a:rPr lang="en-US" sz="1900" dirty="0"/>
              <a:t>Westin, Alan F. (1967). </a:t>
            </a:r>
            <a:r>
              <a:rPr lang="en-US" sz="1900" i="1" dirty="0"/>
              <a:t>Privacy and freedom. </a:t>
            </a:r>
            <a:r>
              <a:rPr lang="en-US" sz="1900" dirty="0"/>
              <a:t>New York: </a:t>
            </a:r>
            <a:r>
              <a:rPr lang="en-US" sz="1900" dirty="0" err="1"/>
              <a:t>Atheneum</a:t>
            </a:r>
            <a:r>
              <a:rPr lang="en-US" sz="1900" dirty="0" smtClean="0"/>
              <a:t>.</a:t>
            </a:r>
            <a:endParaRPr lang="en-US" sz="1900" dirty="0"/>
          </a:p>
        </p:txBody>
      </p:sp>
    </p:spTree>
    <p:extLst>
      <p:ext uri="{BB962C8B-B14F-4D97-AF65-F5344CB8AC3E}">
        <p14:creationId xmlns:p14="http://schemas.microsoft.com/office/powerpoint/2010/main" val="44877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b="1" dirty="0" smtClean="0"/>
              <a:t>What is “privacy,” anyway?</a:t>
            </a:r>
            <a:endParaRPr lang="en-US" sz="3600" b="1" dirty="0"/>
          </a:p>
        </p:txBody>
      </p:sp>
      <p:sp>
        <p:nvSpPr>
          <p:cNvPr id="3" name="Content Placeholder 2"/>
          <p:cNvSpPr>
            <a:spLocks noGrp="1"/>
          </p:cNvSpPr>
          <p:nvPr>
            <p:ph idx="1"/>
          </p:nvPr>
        </p:nvSpPr>
        <p:spPr>
          <a:xfrm>
            <a:off x="457200" y="1646237"/>
            <a:ext cx="8229600" cy="4525963"/>
          </a:xfrm>
        </p:spPr>
        <p:txBody>
          <a:bodyPr>
            <a:noAutofit/>
          </a:bodyPr>
          <a:lstStyle/>
          <a:p>
            <a:pPr marL="0" indent="0">
              <a:buNone/>
            </a:pPr>
            <a:r>
              <a:rPr lang="en-US" sz="2400" dirty="0"/>
              <a:t>Westin (1967) = the ability to control the terms under which personal information is acquired and used</a:t>
            </a:r>
          </a:p>
          <a:p>
            <a:pPr marL="0" indent="0">
              <a:buNone/>
            </a:pPr>
            <a:r>
              <a:rPr lang="en-US" sz="1200" dirty="0"/>
              <a:t> </a:t>
            </a:r>
            <a:endParaRPr lang="en-US" sz="1200" dirty="0" smtClean="0"/>
          </a:p>
          <a:p>
            <a:pPr marL="0" indent="0">
              <a:buNone/>
            </a:pPr>
            <a:r>
              <a:rPr lang="en-US" sz="2400" dirty="0" smtClean="0"/>
              <a:t>In </a:t>
            </a:r>
            <a:r>
              <a:rPr lang="en-US" sz="2400" dirty="0"/>
              <a:t>social media, “privacy” is tied to having control over the types of personal information made available online and having control over who can access it (Livingstone, 2008; </a:t>
            </a:r>
            <a:r>
              <a:rPr lang="en-US" sz="2400" dirty="0" err="1"/>
              <a:t>Mallan</a:t>
            </a:r>
            <a:r>
              <a:rPr lang="en-US" sz="2400" dirty="0"/>
              <a:t>, 2009</a:t>
            </a:r>
            <a:r>
              <a:rPr lang="en-US" sz="2400" dirty="0" smtClean="0"/>
              <a:t>).</a:t>
            </a:r>
          </a:p>
          <a:p>
            <a:pPr marL="0" indent="0">
              <a:buNone/>
            </a:pPr>
            <a:endParaRPr lang="en-US" sz="1200" dirty="0"/>
          </a:p>
          <a:p>
            <a:pPr marL="0" indent="0">
              <a:buNone/>
            </a:pPr>
            <a:r>
              <a:rPr lang="en-US" sz="2400" dirty="0" smtClean="0"/>
              <a:t>Additional factors when studying youth:</a:t>
            </a:r>
          </a:p>
          <a:p>
            <a:r>
              <a:rPr lang="en-US" sz="2200" dirty="0" smtClean="0"/>
              <a:t>parental control over the release of youths’ private information </a:t>
            </a:r>
          </a:p>
          <a:p>
            <a:r>
              <a:rPr lang="en-US" sz="2200" dirty="0" smtClean="0"/>
              <a:t>the connection between privacy </a:t>
            </a:r>
            <a:r>
              <a:rPr lang="en-US" sz="2200" dirty="0"/>
              <a:t>and </a:t>
            </a:r>
            <a:r>
              <a:rPr lang="en-US" sz="2200" dirty="0" smtClean="0"/>
              <a:t>safety</a:t>
            </a:r>
          </a:p>
          <a:p>
            <a:pPr marL="0" indent="0" algn="ctr">
              <a:buNone/>
            </a:pPr>
            <a:endParaRPr lang="en-US" sz="2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4991100"/>
            <a:ext cx="1905000" cy="1714500"/>
          </a:xfrm>
          <a:prstGeom prst="rect">
            <a:avLst/>
          </a:prstGeom>
        </p:spPr>
      </p:pic>
    </p:spTree>
    <p:extLst>
      <p:ext uri="{BB962C8B-B14F-4D97-AF65-F5344CB8AC3E}">
        <p14:creationId xmlns:p14="http://schemas.microsoft.com/office/powerpoint/2010/main" val="3430994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600" b="1" dirty="0" smtClean="0"/>
              <a:t>What is “safety,” anyway?</a:t>
            </a:r>
            <a:endParaRPr lang="en-US" sz="3600" b="1" dirty="0"/>
          </a:p>
        </p:txBody>
      </p:sp>
      <p:sp>
        <p:nvSpPr>
          <p:cNvPr id="3" name="Content Placeholder 2"/>
          <p:cNvSpPr>
            <a:spLocks noGrp="1"/>
          </p:cNvSpPr>
          <p:nvPr>
            <p:ph idx="1"/>
          </p:nvPr>
        </p:nvSpPr>
        <p:spPr>
          <a:xfrm>
            <a:off x="457200" y="1951037"/>
            <a:ext cx="8229600" cy="4525963"/>
          </a:xfrm>
        </p:spPr>
        <p:txBody>
          <a:bodyPr>
            <a:normAutofit/>
          </a:bodyPr>
          <a:lstStyle/>
          <a:p>
            <a:pPr marL="0" indent="0">
              <a:buNone/>
            </a:pPr>
            <a:r>
              <a:rPr lang="en-US" sz="2600" dirty="0"/>
              <a:t>Most definitions speak </a:t>
            </a:r>
            <a:r>
              <a:rPr lang="en-US" sz="2600" dirty="0" smtClean="0"/>
              <a:t>of </a:t>
            </a:r>
            <a:r>
              <a:rPr lang="en-US" sz="2600" dirty="0"/>
              <a:t>the elimination of harm or </a:t>
            </a:r>
            <a:r>
              <a:rPr lang="en-US" sz="2600" dirty="0" smtClean="0"/>
              <a:t>risk, </a:t>
            </a:r>
            <a:r>
              <a:rPr lang="en-US" sz="2600" dirty="0"/>
              <a:t>or </a:t>
            </a:r>
            <a:r>
              <a:rPr lang="en-US" sz="2600" dirty="0" smtClean="0"/>
              <a:t>of the </a:t>
            </a:r>
            <a:r>
              <a:rPr lang="en-US" sz="2600" dirty="0"/>
              <a:t>reduction of harm or risk to an acceptable level</a:t>
            </a:r>
            <a:r>
              <a:rPr lang="en-US" sz="2600" dirty="0" smtClean="0"/>
              <a:t>.</a:t>
            </a:r>
          </a:p>
          <a:p>
            <a:pPr marL="0" indent="0">
              <a:buNone/>
            </a:pPr>
            <a:endParaRPr lang="en-US" sz="2600" dirty="0"/>
          </a:p>
          <a:p>
            <a:pPr marL="0" indent="0">
              <a:buNone/>
            </a:pPr>
            <a:r>
              <a:rPr lang="en-US" sz="2600" dirty="0"/>
              <a:t>“freedom from unacceptable risk” (</a:t>
            </a:r>
            <a:r>
              <a:rPr lang="en-US" sz="2600" dirty="0" err="1"/>
              <a:t>Hollnagle</a:t>
            </a:r>
            <a:r>
              <a:rPr lang="en-US" sz="2600" dirty="0"/>
              <a:t>, 2011)</a:t>
            </a:r>
          </a:p>
          <a:p>
            <a:pPr marL="0" indent="0">
              <a:buNone/>
            </a:pPr>
            <a:r>
              <a:rPr lang="en-US" sz="2800" dirty="0"/>
              <a:t> </a:t>
            </a:r>
          </a:p>
          <a:p>
            <a:pPr marL="0" indent="0">
              <a:buNone/>
            </a:pP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191000"/>
            <a:ext cx="3048000" cy="2286000"/>
          </a:xfrm>
          <a:prstGeom prst="rect">
            <a:avLst/>
          </a:prstGeom>
          <a:ln w="19050">
            <a:solidFill>
              <a:schemeClr val="tx1"/>
            </a:solidFill>
          </a:ln>
        </p:spPr>
      </p:pic>
    </p:spTree>
    <p:extLst>
      <p:ext uri="{BB962C8B-B14F-4D97-AF65-F5344CB8AC3E}">
        <p14:creationId xmlns:p14="http://schemas.microsoft.com/office/powerpoint/2010/main" val="85037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0"/>
            <a:ext cx="9144000" cy="6858000"/>
          </a:xfrm>
          <a:prstGeom prst="rect">
            <a:avLst/>
          </a:prstGeom>
          <a:solidFill>
            <a:schemeClr val="bg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1143000"/>
          </a:xfrm>
        </p:spPr>
        <p:txBody>
          <a:bodyPr>
            <a:normAutofit fontScale="90000"/>
          </a:bodyPr>
          <a:lstStyle/>
          <a:p>
            <a:r>
              <a:rPr lang="en-US" dirty="0"/>
              <a:t>The Backdrop: </a:t>
            </a:r>
            <a:r>
              <a:rPr lang="en-US" dirty="0" smtClean="0"/>
              <a:t/>
            </a:r>
            <a:br>
              <a:rPr lang="en-US" dirty="0" smtClean="0"/>
            </a:br>
            <a:r>
              <a:rPr lang="en-US" dirty="0" smtClean="0"/>
              <a:t>Polarized Discourses</a:t>
            </a:r>
            <a:endParaRPr lang="en-US" dirty="0"/>
          </a:p>
        </p:txBody>
      </p:sp>
      <p:sp>
        <p:nvSpPr>
          <p:cNvPr id="3" name="Content Placeholder 2"/>
          <p:cNvSpPr>
            <a:spLocks noGrp="1"/>
          </p:cNvSpPr>
          <p:nvPr>
            <p:ph idx="1"/>
          </p:nvPr>
        </p:nvSpPr>
        <p:spPr>
          <a:xfrm>
            <a:off x="457200" y="1828800"/>
            <a:ext cx="8305800" cy="4953000"/>
          </a:xfrm>
        </p:spPr>
        <p:txBody>
          <a:bodyPr>
            <a:noAutofit/>
          </a:bodyPr>
          <a:lstStyle/>
          <a:p>
            <a:pPr marL="0" indent="0">
              <a:spcBef>
                <a:spcPts val="0"/>
              </a:spcBef>
              <a:buNone/>
            </a:pPr>
            <a:r>
              <a:rPr lang="en-US" sz="2400" dirty="0" smtClean="0"/>
              <a:t>Popular narratives often characterize youths</a:t>
            </a:r>
            <a:r>
              <a:rPr lang="en-US" sz="2400" dirty="0"/>
              <a:t>’ use of social media as </a:t>
            </a:r>
            <a:r>
              <a:rPr lang="en-US" sz="2400" dirty="0" smtClean="0"/>
              <a:t>overwhelmingly negative (e.g. </a:t>
            </a:r>
            <a:r>
              <a:rPr lang="en-US" sz="2400" dirty="0" err="1" smtClean="0"/>
              <a:t>boyd</a:t>
            </a:r>
            <a:r>
              <a:rPr lang="en-US" sz="2400" dirty="0"/>
              <a:t>, </a:t>
            </a:r>
            <a:r>
              <a:rPr lang="en-US" sz="2400" dirty="0" smtClean="0"/>
              <a:t>2014; </a:t>
            </a:r>
            <a:r>
              <a:rPr lang="en-US" sz="2400" dirty="0" err="1" smtClean="0"/>
              <a:t>Christofides</a:t>
            </a:r>
            <a:r>
              <a:rPr lang="en-US" sz="2400" dirty="0"/>
              <a:t>, </a:t>
            </a:r>
            <a:r>
              <a:rPr lang="en-US" sz="2400" dirty="0" err="1"/>
              <a:t>Muise</a:t>
            </a:r>
            <a:r>
              <a:rPr lang="en-US" sz="2400" dirty="0"/>
              <a:t>, &amp; </a:t>
            </a:r>
            <a:r>
              <a:rPr lang="en-US" sz="2400" dirty="0" err="1"/>
              <a:t>Desmarais</a:t>
            </a:r>
            <a:r>
              <a:rPr lang="en-US" sz="2400" dirty="0"/>
              <a:t>, 2012; </a:t>
            </a:r>
            <a:r>
              <a:rPr lang="en-US" sz="2400" dirty="0" err="1"/>
              <a:t>Hasinoff</a:t>
            </a:r>
            <a:r>
              <a:rPr lang="en-US" sz="2400" dirty="0"/>
              <a:t>, 2013; </a:t>
            </a:r>
            <a:r>
              <a:rPr lang="en-US" sz="2400" dirty="0" err="1"/>
              <a:t>Hinduja</a:t>
            </a:r>
            <a:r>
              <a:rPr lang="en-US" sz="2400" dirty="0"/>
              <a:t> &amp; </a:t>
            </a:r>
            <a:r>
              <a:rPr lang="en-US" sz="2400" dirty="0" err="1"/>
              <a:t>Patchin</a:t>
            </a:r>
            <a:r>
              <a:rPr lang="en-US" sz="2400" dirty="0"/>
              <a:t>, </a:t>
            </a:r>
            <a:r>
              <a:rPr lang="en-US" sz="2400" dirty="0" smtClean="0"/>
              <a:t>2008).</a:t>
            </a:r>
          </a:p>
          <a:p>
            <a:pPr marL="0" indent="0">
              <a:spcBef>
                <a:spcPts val="0"/>
              </a:spcBef>
              <a:buNone/>
            </a:pPr>
            <a:endParaRPr lang="en-US" sz="2400" dirty="0"/>
          </a:p>
          <a:p>
            <a:pPr marL="0" indent="0">
              <a:spcBef>
                <a:spcPts val="0"/>
              </a:spcBef>
              <a:buNone/>
            </a:pPr>
            <a:r>
              <a:rPr lang="en-US" sz="2400" dirty="0" smtClean="0"/>
              <a:t>Value-laden </a:t>
            </a:r>
            <a:r>
              <a:rPr lang="en-US" sz="2400" dirty="0"/>
              <a:t>judgments: “Adolescents also often are reckless in their online activities” (</a:t>
            </a:r>
            <a:r>
              <a:rPr lang="en-US" sz="2400" dirty="0" err="1"/>
              <a:t>Notten</a:t>
            </a:r>
            <a:r>
              <a:rPr lang="en-US" sz="2400" dirty="0"/>
              <a:t> &amp; Nikken, 2014</a:t>
            </a:r>
            <a:r>
              <a:rPr lang="en-US" sz="2400" dirty="0" smtClean="0"/>
              <a:t>).</a:t>
            </a:r>
            <a:endParaRPr lang="en-US" sz="2400" dirty="0"/>
          </a:p>
          <a:p>
            <a:pPr marL="0" indent="0">
              <a:spcBef>
                <a:spcPts val="0"/>
              </a:spcBef>
              <a:buNone/>
            </a:pPr>
            <a:endParaRPr lang="en-US" sz="2400" dirty="0"/>
          </a:p>
          <a:p>
            <a:pPr marL="0" indent="0">
              <a:spcBef>
                <a:spcPts val="0"/>
              </a:spcBef>
              <a:buNone/>
            </a:pPr>
            <a:r>
              <a:rPr lang="en-US" sz="2400" dirty="0" smtClean="0"/>
              <a:t>“</a:t>
            </a:r>
            <a:r>
              <a:rPr lang="en-US" sz="2400" dirty="0" err="1" smtClean="0"/>
              <a:t>Technopanics</a:t>
            </a:r>
            <a:r>
              <a:rPr lang="en-US" sz="2400" dirty="0" smtClean="0"/>
              <a:t>” </a:t>
            </a:r>
            <a:r>
              <a:rPr lang="en-US" sz="2400" dirty="0"/>
              <a:t>(Marwick, 2008</a:t>
            </a:r>
            <a:r>
              <a:rPr lang="en-US" sz="2400" dirty="0" smtClean="0"/>
              <a:t>):</a:t>
            </a:r>
            <a:endParaRPr lang="en-US" sz="2400" dirty="0"/>
          </a:p>
          <a:p>
            <a:pPr marL="400050" lvl="1" indent="0">
              <a:spcBef>
                <a:spcPts val="0"/>
              </a:spcBef>
              <a:buNone/>
            </a:pPr>
            <a:r>
              <a:rPr lang="en-US" sz="2400" dirty="0"/>
              <a:t>1. focus on new media forms</a:t>
            </a:r>
          </a:p>
          <a:p>
            <a:pPr marL="400050" lvl="1" indent="0">
              <a:spcBef>
                <a:spcPts val="0"/>
              </a:spcBef>
              <a:buNone/>
            </a:pPr>
            <a:r>
              <a:rPr lang="en-US" sz="2400" dirty="0"/>
              <a:t>2. </a:t>
            </a:r>
            <a:r>
              <a:rPr lang="en-US" sz="2400" dirty="0" err="1"/>
              <a:t>pathologize</a:t>
            </a:r>
            <a:r>
              <a:rPr lang="en-US" sz="2400" dirty="0"/>
              <a:t> young people’s use of the media</a:t>
            </a:r>
          </a:p>
          <a:p>
            <a:pPr marL="400050" lvl="1" indent="0">
              <a:spcBef>
                <a:spcPts val="0"/>
              </a:spcBef>
              <a:buNone/>
            </a:pPr>
            <a:r>
              <a:rPr lang="en-US" sz="2400" dirty="0"/>
              <a:t>3. result in an attempt to modify or regulate young people’s </a:t>
            </a:r>
            <a:r>
              <a:rPr lang="en-US" sz="2400" dirty="0" smtClean="0"/>
              <a:t>behavior</a:t>
            </a:r>
          </a:p>
        </p:txBody>
      </p:sp>
    </p:spTree>
    <p:extLst>
      <p:ext uri="{BB962C8B-B14F-4D97-AF65-F5344CB8AC3E}">
        <p14:creationId xmlns:p14="http://schemas.microsoft.com/office/powerpoint/2010/main" val="3706333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641350"/>
            <a:ext cx="6248400" cy="5683250"/>
          </a:xfrm>
          <a:prstGeom prst="rect">
            <a:avLst/>
          </a:prstGeom>
        </p:spPr>
      </p:pic>
      <p:sp>
        <p:nvSpPr>
          <p:cNvPr id="5" name="Rectangle 4"/>
          <p:cNvSpPr/>
          <p:nvPr/>
        </p:nvSpPr>
        <p:spPr>
          <a:xfrm>
            <a:off x="533400" y="304800"/>
            <a:ext cx="8001000" cy="6096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19200"/>
            <a:ext cx="8229600" cy="1143000"/>
          </a:xfrm>
        </p:spPr>
        <p:txBody>
          <a:bodyPr>
            <a:normAutofit/>
          </a:bodyPr>
          <a:lstStyle/>
          <a:p>
            <a:r>
              <a:rPr lang="en-US" dirty="0" smtClean="0"/>
              <a:t>The Middle Ground</a:t>
            </a:r>
            <a:endParaRPr lang="en-US" dirty="0"/>
          </a:p>
        </p:txBody>
      </p:sp>
      <p:sp>
        <p:nvSpPr>
          <p:cNvPr id="3" name="Content Placeholder 2"/>
          <p:cNvSpPr>
            <a:spLocks noGrp="1"/>
          </p:cNvSpPr>
          <p:nvPr>
            <p:ph idx="1"/>
          </p:nvPr>
        </p:nvSpPr>
        <p:spPr>
          <a:xfrm>
            <a:off x="533400" y="3200400"/>
            <a:ext cx="8001000" cy="2895600"/>
          </a:xfrm>
        </p:spPr>
        <p:txBody>
          <a:bodyPr>
            <a:normAutofit lnSpcReduction="10000"/>
          </a:bodyPr>
          <a:lstStyle/>
          <a:p>
            <a:pPr marL="0" indent="0">
              <a:buNone/>
            </a:pPr>
            <a:r>
              <a:rPr lang="en-US" sz="2800" dirty="0"/>
              <a:t>Most researchers </a:t>
            </a:r>
            <a:r>
              <a:rPr lang="en-US" sz="2800"/>
              <a:t>offer </a:t>
            </a:r>
            <a:r>
              <a:rPr lang="en-US" sz="2800" smtClean="0"/>
              <a:t>a more balanced </a:t>
            </a:r>
            <a:r>
              <a:rPr lang="en-US" sz="2800" dirty="0"/>
              <a:t>perspective of opportunity coupled with risk (e.g. </a:t>
            </a:r>
            <a:r>
              <a:rPr lang="en-US" sz="2800" dirty="0" smtClean="0"/>
              <a:t>Agosto &amp; Abbas, 2011; Livingstone</a:t>
            </a:r>
            <a:r>
              <a:rPr lang="en-US" sz="2800" dirty="0"/>
              <a:t>, 2008</a:t>
            </a:r>
            <a:r>
              <a:rPr lang="en-US" sz="2800" dirty="0" smtClean="0"/>
              <a:t>).</a:t>
            </a:r>
            <a:endParaRPr lang="en-US" sz="2800" dirty="0"/>
          </a:p>
          <a:p>
            <a:pPr marL="0" indent="0">
              <a:buNone/>
            </a:pPr>
            <a:r>
              <a:rPr lang="en-US" sz="2800" dirty="0"/>
              <a:t> </a:t>
            </a:r>
          </a:p>
          <a:p>
            <a:pPr marL="0" indent="0">
              <a:buNone/>
            </a:pPr>
            <a:endParaRPr lang="en-US" sz="2800" dirty="0"/>
          </a:p>
          <a:p>
            <a:pPr marL="0" indent="0">
              <a:buNone/>
            </a:pPr>
            <a:r>
              <a:rPr lang="en-US" sz="2800" dirty="0"/>
              <a:t> </a:t>
            </a:r>
          </a:p>
          <a:p>
            <a:pPr marL="0" indent="0">
              <a:buNone/>
            </a:pPr>
            <a:endParaRPr lang="en-US" sz="2800" dirty="0"/>
          </a:p>
        </p:txBody>
      </p:sp>
    </p:spTree>
    <p:extLst>
      <p:ext uri="{BB962C8B-B14F-4D97-AF65-F5344CB8AC3E}">
        <p14:creationId xmlns:p14="http://schemas.microsoft.com/office/powerpoint/2010/main" val="3192824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0"/>
            <a:ext cx="10359957" cy="6858000"/>
          </a:xfrm>
        </p:spPr>
      </p:pic>
      <p:sp>
        <p:nvSpPr>
          <p:cNvPr id="7" name="Rectangle 6"/>
          <p:cNvSpPr/>
          <p:nvPr/>
        </p:nvSpPr>
        <p:spPr>
          <a:xfrm>
            <a:off x="0" y="0"/>
            <a:ext cx="9144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8229600" cy="1143000"/>
          </a:xfrm>
        </p:spPr>
        <p:txBody>
          <a:bodyPr>
            <a:normAutofit/>
          </a:bodyPr>
          <a:lstStyle/>
          <a:p>
            <a:r>
              <a:rPr lang="en-US" sz="3600" b="1" dirty="0"/>
              <a:t>Participants &amp; </a:t>
            </a:r>
            <a:r>
              <a:rPr lang="en-US" sz="3600" b="1" dirty="0" smtClean="0"/>
              <a:t>Methods</a:t>
            </a:r>
            <a:endParaRPr lang="en-US" sz="3600" b="1" dirty="0"/>
          </a:p>
        </p:txBody>
      </p:sp>
      <p:sp>
        <p:nvSpPr>
          <p:cNvPr id="3" name="TextBox 2"/>
          <p:cNvSpPr txBox="1"/>
          <p:nvPr/>
        </p:nvSpPr>
        <p:spPr>
          <a:xfrm>
            <a:off x="304800" y="990600"/>
            <a:ext cx="9144000" cy="5801588"/>
          </a:xfrm>
          <a:prstGeom prst="rect">
            <a:avLst/>
          </a:prstGeom>
          <a:noFill/>
        </p:spPr>
        <p:txBody>
          <a:bodyPr wrap="square" rtlCol="0">
            <a:spAutoFit/>
          </a:bodyPr>
          <a:lstStyle/>
          <a:p>
            <a:pPr>
              <a:spcBef>
                <a:spcPts val="600"/>
              </a:spcBef>
            </a:pPr>
            <a:r>
              <a:rPr lang="en-US" sz="2100" b="1" dirty="0" smtClean="0"/>
              <a:t>98 </a:t>
            </a:r>
            <a:r>
              <a:rPr lang="en-US" sz="2100" b="1" dirty="0"/>
              <a:t>seniors at </a:t>
            </a:r>
            <a:r>
              <a:rPr lang="en-US" sz="2100" b="1" dirty="0" smtClean="0"/>
              <a:t>two suburban U.S. public high schools</a:t>
            </a:r>
          </a:p>
          <a:p>
            <a:pPr>
              <a:spcBef>
                <a:spcPts val="600"/>
              </a:spcBef>
            </a:pPr>
            <a:r>
              <a:rPr lang="en-US" sz="2100" b="1" dirty="0" smtClean="0"/>
              <a:t>nationally-representative student bodies</a:t>
            </a:r>
          </a:p>
          <a:p>
            <a:pPr>
              <a:spcBef>
                <a:spcPts val="600"/>
              </a:spcBef>
            </a:pPr>
            <a:r>
              <a:rPr lang="en-US" sz="2100" b="1" dirty="0" smtClean="0"/>
              <a:t>46 (47%) females/52 (53%) males</a:t>
            </a:r>
          </a:p>
          <a:p>
            <a:pPr>
              <a:spcBef>
                <a:spcPts val="600"/>
              </a:spcBef>
            </a:pPr>
            <a:r>
              <a:rPr lang="en-US" sz="2100" b="1" dirty="0" smtClean="0"/>
              <a:t>85 (87%) = age 18; 13 (13%) = age 19</a:t>
            </a:r>
          </a:p>
          <a:p>
            <a:pPr>
              <a:spcBef>
                <a:spcPts val="600"/>
              </a:spcBef>
            </a:pPr>
            <a:endParaRPr lang="en-US" sz="1000" b="1" dirty="0" smtClean="0"/>
          </a:p>
          <a:p>
            <a:pPr>
              <a:spcBef>
                <a:spcPts val="600"/>
              </a:spcBef>
            </a:pPr>
            <a:r>
              <a:rPr lang="en-US" sz="2100" b="1" dirty="0" smtClean="0"/>
              <a:t>Surveys </a:t>
            </a:r>
            <a:endParaRPr lang="en-US" sz="2100" b="1" dirty="0"/>
          </a:p>
          <a:p>
            <a:pPr marL="342900" indent="-231775">
              <a:spcBef>
                <a:spcPts val="600"/>
              </a:spcBef>
              <a:buFont typeface="Arial" panose="020B0604020202020204" pitchFamily="34" charset="0"/>
              <a:buChar char="•"/>
            </a:pPr>
            <a:r>
              <a:rPr lang="en-US" sz="2100" b="1" dirty="0" smtClean="0"/>
              <a:t>91 (93%) owned a laptop or desktop </a:t>
            </a:r>
          </a:p>
          <a:p>
            <a:pPr marL="342900" indent="-231775">
              <a:spcBef>
                <a:spcPts val="600"/>
              </a:spcBef>
              <a:buFont typeface="Arial" panose="020B0604020202020204" pitchFamily="34" charset="0"/>
              <a:buChar char="•"/>
            </a:pPr>
            <a:r>
              <a:rPr lang="en-US" sz="2100" b="1" dirty="0" smtClean="0"/>
              <a:t>91 (93%) had home Internet access</a:t>
            </a:r>
          </a:p>
          <a:p>
            <a:pPr marL="342900" indent="-231775">
              <a:spcBef>
                <a:spcPts val="600"/>
              </a:spcBef>
              <a:buFont typeface="Arial" panose="020B0604020202020204" pitchFamily="34" charset="0"/>
              <a:buChar char="•"/>
            </a:pPr>
            <a:r>
              <a:rPr lang="en-US" sz="2100" b="1" dirty="0" smtClean="0"/>
              <a:t>96 (98%) owned a cell phone</a:t>
            </a:r>
          </a:p>
          <a:p>
            <a:pPr marL="342900" indent="-231775">
              <a:spcBef>
                <a:spcPts val="600"/>
              </a:spcBef>
              <a:buFont typeface="Arial" panose="020B0604020202020204" pitchFamily="34" charset="0"/>
              <a:buChar char="•"/>
            </a:pPr>
            <a:r>
              <a:rPr lang="en-US" sz="2100" b="1" dirty="0" smtClean="0"/>
              <a:t>85 (87%) used SNS at least once a week</a:t>
            </a:r>
          </a:p>
          <a:p>
            <a:pPr>
              <a:spcBef>
                <a:spcPts val="600"/>
              </a:spcBef>
            </a:pPr>
            <a:endParaRPr lang="en-US" sz="1000" b="1" dirty="0"/>
          </a:p>
          <a:p>
            <a:pPr>
              <a:spcBef>
                <a:spcPts val="600"/>
              </a:spcBef>
            </a:pPr>
            <a:r>
              <a:rPr lang="en-US" sz="2100" b="1" dirty="0" smtClean="0"/>
              <a:t>One-hour focus groups – 15 groups over four days</a:t>
            </a:r>
          </a:p>
          <a:p>
            <a:pPr>
              <a:spcBef>
                <a:spcPts val="600"/>
              </a:spcBef>
            </a:pPr>
            <a:endParaRPr lang="en-US" sz="1000" b="1" dirty="0" smtClean="0"/>
          </a:p>
          <a:p>
            <a:pPr>
              <a:spcBef>
                <a:spcPts val="600"/>
              </a:spcBef>
            </a:pPr>
            <a:r>
              <a:rPr lang="en-US" sz="2100" b="1" dirty="0" smtClean="0"/>
              <a:t>Why focus groups?</a:t>
            </a:r>
          </a:p>
          <a:p>
            <a:pPr>
              <a:spcBef>
                <a:spcPts val="600"/>
              </a:spcBef>
            </a:pPr>
            <a:r>
              <a:rPr lang="en-US" sz="2000" b="1" dirty="0" smtClean="0"/>
              <a:t>Often </a:t>
            </a:r>
            <a:r>
              <a:rPr lang="en-US" sz="2000" b="1" dirty="0"/>
              <a:t>more effective for gathering </a:t>
            </a:r>
            <a:r>
              <a:rPr lang="en-US" sz="2000" b="1" dirty="0" smtClean="0"/>
              <a:t>data </a:t>
            </a:r>
            <a:r>
              <a:rPr lang="en-US" sz="2000" b="1" dirty="0"/>
              <a:t>from youth than </a:t>
            </a:r>
            <a:r>
              <a:rPr lang="en-US" sz="2000" b="1" dirty="0" smtClean="0"/>
              <a:t>interviews </a:t>
            </a:r>
            <a:r>
              <a:rPr lang="en-US" sz="2000" b="1" dirty="0"/>
              <a:t>because of power shifts and comfort </a:t>
            </a:r>
            <a:r>
              <a:rPr lang="en-US" sz="2000" b="1" dirty="0" smtClean="0"/>
              <a:t>levels (e.g. </a:t>
            </a:r>
            <a:r>
              <a:rPr lang="en-US" sz="2000" b="1" dirty="0"/>
              <a:t>Eder &amp; </a:t>
            </a:r>
            <a:r>
              <a:rPr lang="en-US" sz="2000" b="1" dirty="0" err="1"/>
              <a:t>Fingerson</a:t>
            </a:r>
            <a:r>
              <a:rPr lang="en-US" sz="2000" b="1" dirty="0"/>
              <a:t>, 2002; Heath et al., </a:t>
            </a:r>
            <a:r>
              <a:rPr lang="en-US" sz="2000" b="1" dirty="0" smtClean="0"/>
              <a:t>2009).</a:t>
            </a:r>
            <a:endParaRPr lang="en-US" sz="2000" b="1" dirty="0"/>
          </a:p>
        </p:txBody>
      </p:sp>
    </p:spTree>
    <p:extLst>
      <p:ext uri="{BB962C8B-B14F-4D97-AF65-F5344CB8AC3E}">
        <p14:creationId xmlns:p14="http://schemas.microsoft.com/office/powerpoint/2010/main" val="1142739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1924050"/>
            <a:ext cx="3962400" cy="4095750"/>
          </a:xfrm>
        </p:spPr>
      </p:pic>
      <p:sp>
        <p:nvSpPr>
          <p:cNvPr id="7" name="Rectangle 6"/>
          <p:cNvSpPr/>
          <p:nvPr/>
        </p:nvSpPr>
        <p:spPr>
          <a:xfrm>
            <a:off x="0" y="-304800"/>
            <a:ext cx="9144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14400" y="2073057"/>
            <a:ext cx="7239000" cy="3108543"/>
          </a:xfrm>
          <a:prstGeom prst="rect">
            <a:avLst/>
          </a:prstGeom>
          <a:noFill/>
        </p:spPr>
        <p:txBody>
          <a:bodyPr wrap="square" rtlCol="0">
            <a:spAutoFit/>
          </a:bodyPr>
          <a:lstStyle/>
          <a:p>
            <a:r>
              <a:rPr lang="en-US" sz="2800" b="1" dirty="0" smtClean="0"/>
              <a:t>1. There </a:t>
            </a:r>
            <a:r>
              <a:rPr lang="en-US" sz="2800" b="1" dirty="0"/>
              <a:t>is no true privacy </a:t>
            </a:r>
            <a:r>
              <a:rPr lang="en-US" sz="2800" b="1" dirty="0" smtClean="0"/>
              <a:t>online.</a:t>
            </a:r>
            <a:endParaRPr lang="en-US" sz="2800" dirty="0"/>
          </a:p>
          <a:p>
            <a:endParaRPr lang="en-US" sz="2400" dirty="0" smtClean="0"/>
          </a:p>
          <a:p>
            <a:r>
              <a:rPr lang="en-US" sz="2400" dirty="0" smtClean="0"/>
              <a:t>“It </a:t>
            </a:r>
            <a:r>
              <a:rPr lang="en-US" sz="2400" dirty="0"/>
              <a:t>seems like it’s similar to speaking in public. You wouldn’t say something that’s personal and private to you out in a </a:t>
            </a:r>
            <a:r>
              <a:rPr lang="en-US" sz="2400" dirty="0" smtClean="0"/>
              <a:t>crowd…. </a:t>
            </a:r>
            <a:r>
              <a:rPr lang="en-US" sz="2400" dirty="0"/>
              <a:t>Being on Facebook and Twitter, that’s what it’s like. Whenever you post something, it’s like you’re speaking it out loud in front of a massive crowd, so it seems like privacy is not really there</a:t>
            </a:r>
            <a:r>
              <a:rPr lang="en-US" sz="2400" dirty="0" smtClean="0"/>
              <a:t>.” </a:t>
            </a:r>
            <a:endParaRPr lang="en-US" sz="2400" dirty="0"/>
          </a:p>
        </p:txBody>
      </p:sp>
      <p:sp>
        <p:nvSpPr>
          <p:cNvPr id="6" name="Title 1"/>
          <p:cNvSpPr txBox="1">
            <a:spLocks/>
          </p:cNvSpPr>
          <p:nvPr/>
        </p:nvSpPr>
        <p:spPr>
          <a:xfrm>
            <a:off x="4572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t>Privacy Attitudes</a:t>
            </a:r>
            <a:endParaRPr lang="en-US" sz="3600" b="1" dirty="0"/>
          </a:p>
        </p:txBody>
      </p:sp>
    </p:spTree>
    <p:extLst>
      <p:ext uri="{BB962C8B-B14F-4D97-AF65-F5344CB8AC3E}">
        <p14:creationId xmlns:p14="http://schemas.microsoft.com/office/powerpoint/2010/main" val="418918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52400"/>
            <a:ext cx="8692535" cy="6492240"/>
          </a:xfrm>
        </p:spPr>
      </p:pic>
      <p:sp>
        <p:nvSpPr>
          <p:cNvPr id="7" name="Rectangle 6"/>
          <p:cNvSpPr/>
          <p:nvPr/>
        </p:nvSpPr>
        <p:spPr>
          <a:xfrm>
            <a:off x="0" y="-381001"/>
            <a:ext cx="9144000" cy="713571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1143000"/>
          </a:xfrm>
        </p:spPr>
        <p:txBody>
          <a:bodyPr>
            <a:normAutofit/>
          </a:bodyPr>
          <a:lstStyle/>
          <a:p>
            <a:r>
              <a:rPr lang="en-US" sz="3600" b="1" dirty="0"/>
              <a:t>Privacy </a:t>
            </a:r>
            <a:r>
              <a:rPr lang="en-US" sz="3600" b="1" dirty="0" smtClean="0"/>
              <a:t>Attitudes</a:t>
            </a:r>
            <a:endParaRPr lang="en-US" sz="3600" b="1" dirty="0"/>
          </a:p>
        </p:txBody>
      </p:sp>
      <p:sp>
        <p:nvSpPr>
          <p:cNvPr id="3" name="TextBox 2"/>
          <p:cNvSpPr txBox="1"/>
          <p:nvPr/>
        </p:nvSpPr>
        <p:spPr>
          <a:xfrm>
            <a:off x="533400" y="1565970"/>
            <a:ext cx="8077200" cy="3539430"/>
          </a:xfrm>
          <a:prstGeom prst="rect">
            <a:avLst/>
          </a:prstGeom>
          <a:noFill/>
        </p:spPr>
        <p:txBody>
          <a:bodyPr wrap="square" rtlCol="0">
            <a:spAutoFit/>
          </a:bodyPr>
          <a:lstStyle/>
          <a:p>
            <a:r>
              <a:rPr lang="en-US" sz="2800" b="1" dirty="0"/>
              <a:t>2. Discomfort with </a:t>
            </a:r>
            <a:r>
              <a:rPr lang="en-US" sz="2800" b="1" dirty="0" smtClean="0"/>
              <a:t>unintended </a:t>
            </a:r>
            <a:r>
              <a:rPr lang="en-US" sz="2800" b="1" dirty="0"/>
              <a:t>audiences </a:t>
            </a:r>
            <a:r>
              <a:rPr lang="en-US" sz="2800" b="1" dirty="0" smtClean="0"/>
              <a:t>accessing/capturing </a:t>
            </a:r>
            <a:r>
              <a:rPr lang="en-US" sz="2800" b="1" dirty="0"/>
              <a:t>personal data</a:t>
            </a:r>
            <a:endParaRPr lang="en-US" sz="2800" dirty="0"/>
          </a:p>
          <a:p>
            <a:r>
              <a:rPr lang="en-US" sz="2400" dirty="0"/>
              <a:t> </a:t>
            </a:r>
          </a:p>
          <a:p>
            <a:r>
              <a:rPr lang="en-US" sz="2400" dirty="0" smtClean="0"/>
              <a:t>“One </a:t>
            </a:r>
            <a:r>
              <a:rPr lang="en-US" sz="2400" dirty="0"/>
              <a:t>time I was just curious. I googled my name and pictures popped up that I had posted years ago, and that account never even existed any more. That made me feel uncomfortable with the fact that complete strangers could just go to Google, type in my name, click images, and there’s my face. That’s kind of weird. I didn’t like that</a:t>
            </a:r>
            <a:r>
              <a:rPr lang="en-US" sz="2400" dirty="0" smtClean="0"/>
              <a:t>.” </a:t>
            </a:r>
            <a:endParaRPr lang="en-US" sz="2400" dirty="0"/>
          </a:p>
        </p:txBody>
      </p:sp>
    </p:spTree>
    <p:extLst>
      <p:ext uri="{BB962C8B-B14F-4D97-AF65-F5344CB8AC3E}">
        <p14:creationId xmlns:p14="http://schemas.microsoft.com/office/powerpoint/2010/main" val="2312531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4538</TotalTime>
  <Words>2098</Words>
  <Application>Microsoft Office PowerPoint</Application>
  <PresentationFormat>On-screen Show (4:3)</PresentationFormat>
  <Paragraphs>170</Paragraphs>
  <Slides>24</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Office Theme</vt:lpstr>
      <vt:lpstr>Custom Design</vt:lpstr>
      <vt:lpstr>A New Role for Libraries: Promoting Teens' Privacy and Safety in the Digital Age </vt:lpstr>
      <vt:lpstr>Project Outcomes</vt:lpstr>
      <vt:lpstr>What is “privacy,” anyway?</vt:lpstr>
      <vt:lpstr>What is “safety,” anyway?</vt:lpstr>
      <vt:lpstr>The Backdrop:  Polarized Discourses</vt:lpstr>
      <vt:lpstr>The Middle Ground</vt:lpstr>
      <vt:lpstr>Participants &amp; Methods</vt:lpstr>
      <vt:lpstr>PowerPoint Presentation</vt:lpstr>
      <vt:lpstr>Privacy Attitudes</vt:lpstr>
      <vt:lpstr>Privacy Attitudes</vt:lpstr>
      <vt:lpstr>Privacy Attitudes</vt:lpstr>
      <vt:lpstr>Safety Attitudes</vt:lpstr>
      <vt:lpstr>Safety Attitudes</vt:lpstr>
      <vt:lpstr>Safety Attitudes</vt:lpstr>
      <vt:lpstr>Recommendations for Improving Online Safety Education</vt:lpstr>
      <vt:lpstr>PowerPoint Presentation</vt:lpstr>
      <vt:lpstr>PowerPoint Presentation</vt:lpstr>
      <vt:lpstr>PowerPoint Presentation</vt:lpstr>
      <vt:lpstr>New role to play</vt:lpstr>
      <vt:lpstr>PowerPoint Presentation</vt:lpstr>
      <vt:lpstr>PowerPoint Presentation</vt:lpstr>
      <vt:lpstr>Conclusion: Points to Remember</vt:lpstr>
      <vt:lpstr>PowerPoint Presentation</vt:lpstr>
      <vt:lpstr>PowerPoint Presentation</vt:lpstr>
    </vt:vector>
  </TitlesOfParts>
  <Company>Drexel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Role for Libraries: Promoting Teens' Privacy and Safety in the Digital Age </dc:title>
  <dc:creator>D.</dc:creator>
  <cp:lastModifiedBy>Mason,Janet</cp:lastModifiedBy>
  <cp:revision>251</cp:revision>
  <dcterms:created xsi:type="dcterms:W3CDTF">2014-10-27T15:44:17Z</dcterms:created>
  <dcterms:modified xsi:type="dcterms:W3CDTF">2015-02-19T21:20:02Z</dcterms:modified>
</cp:coreProperties>
</file>