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3.xml" ContentType="application/vnd.openxmlformats-officedocument.drawingml.chart+xml"/>
  <Override PartName="/ppt/charts/chart4.xml" ContentType="application/vnd.openxmlformats-officedocument.drawingml.chart+xml"/>
  <Override PartName="/ppt/notesSlides/notesSlide16.xml" ContentType="application/vnd.openxmlformats-officedocument.presentationml.notesSlide+xml"/>
  <Override PartName="/ppt/charts/chart5.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7"/>
  </p:notesMasterIdLst>
  <p:sldIdLst>
    <p:sldId id="256" r:id="rId2"/>
    <p:sldId id="376" r:id="rId3"/>
    <p:sldId id="313" r:id="rId4"/>
    <p:sldId id="272" r:id="rId5"/>
    <p:sldId id="273" r:id="rId6"/>
    <p:sldId id="296" r:id="rId7"/>
    <p:sldId id="379" r:id="rId8"/>
    <p:sldId id="278" r:id="rId9"/>
    <p:sldId id="319" r:id="rId10"/>
    <p:sldId id="338" r:id="rId11"/>
    <p:sldId id="321" r:id="rId12"/>
    <p:sldId id="320" r:id="rId13"/>
    <p:sldId id="349" r:id="rId14"/>
    <p:sldId id="371" r:id="rId15"/>
    <p:sldId id="358" r:id="rId16"/>
    <p:sldId id="368" r:id="rId17"/>
    <p:sldId id="377" r:id="rId18"/>
    <p:sldId id="373" r:id="rId19"/>
    <p:sldId id="374" r:id="rId20"/>
    <p:sldId id="365" r:id="rId21"/>
    <p:sldId id="369" r:id="rId22"/>
    <p:sldId id="357" r:id="rId23"/>
    <p:sldId id="288" r:id="rId24"/>
    <p:sldId id="306" r:id="rId25"/>
    <p:sldId id="29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s" initials="ms" lastIdx="20"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F0126"/>
    <a:srgbClr val="CDC092"/>
    <a:srgbClr val="283214"/>
    <a:srgbClr val="669900"/>
    <a:srgbClr val="CC9900"/>
    <a:srgbClr val="D5D1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4485" autoAdjust="0"/>
    <p:restoredTop sz="86176" autoAdjust="0"/>
  </p:normalViewPr>
  <p:slideViewPr>
    <p:cSldViewPr>
      <p:cViewPr varScale="1">
        <p:scale>
          <a:sx n="64" d="100"/>
          <a:sy n="64" d="100"/>
        </p:scale>
        <p:origin x="1644" y="78"/>
      </p:cViewPr>
      <p:guideLst>
        <p:guide orient="horz" pos="2160"/>
        <p:guide pos="2880"/>
      </p:guideLst>
    </p:cSldViewPr>
  </p:slideViewPr>
  <p:outlineViewPr>
    <p:cViewPr>
      <p:scale>
        <a:sx n="33" d="100"/>
        <a:sy n="33" d="100"/>
      </p:scale>
      <p:origin x="0" y="-4836"/>
    </p:cViewPr>
  </p:outlineViewPr>
  <p:notesTextViewPr>
    <p:cViewPr>
      <p:scale>
        <a:sx n="125" d="100"/>
        <a:sy n="125" d="100"/>
      </p:scale>
      <p:origin x="0" y="0"/>
    </p:cViewPr>
  </p:notesTextViewPr>
  <p:sorterViewPr>
    <p:cViewPr>
      <p:scale>
        <a:sx n="100" d="100"/>
        <a:sy n="100" d="100"/>
      </p:scale>
      <p:origin x="0" y="0"/>
    </p:cViewPr>
  </p:sorterViewPr>
  <p:notesViewPr>
    <p:cSldViewPr>
      <p:cViewPr varScale="1">
        <p:scale>
          <a:sx n="54" d="100"/>
          <a:sy n="54" d="100"/>
        </p:scale>
        <p:origin x="2820"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mp11j\Dropbox\Share%20with%20Min%20Sook\SocialQA_Study\STDs_Data%20Analysis\TextMining_Categories\Modeler_categories_08122013_OH.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ms\Dropbox\Share%20with%20Min%20Sook\SocialQA_Study\STDs_Data%20Analysis\TextMining_Categories\List%20of%20concepts_2009~2012%20-0916.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oleObject" Target="file:///C:\Users\mp11j\Dropbox\Share%20with%20Min%20Sook\SocialQA_Study\STDs_Data%20Analysis\TextMining_Categories\Modeler_categories_08122013_OH.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C:\Users\mp11j\Dropbox\Share%20with%20Min%20Sook\SocialQA_Study\STDs_Data%20Analysis\TextMining_Categories\Modeler_categories_08122013_OH.xlsx" TargetMode="External"/></Relationships>
</file>

<file path=ppt/charts/_rels/chart5.xml.rels><?xml version="1.0" encoding="UTF-8" standalone="yes"?>
<Relationships xmlns="http://schemas.openxmlformats.org/package/2006/relationships"><Relationship Id="rId3" Type="http://schemas.openxmlformats.org/officeDocument/2006/relationships/oleObject" Target="file:///C:\Users\ms\Dropbox\Share%20with%20Min%20Sook\SocialQA_Study\STDs_Data%20Analysis\TextMining_Categories\List%20of%20concepts_2009~2012%20-0916.xlsx" TargetMode="External"/><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r>
              <a:rPr lang="en-US"/>
              <a:t>Number of Questions in Each Category</a:t>
            </a:r>
          </a:p>
        </c:rich>
      </c:tx>
      <c:layout>
        <c:manualLayout>
          <c:xMode val="edge"/>
          <c:yMode val="edge"/>
          <c:x val="0.18786749482401652"/>
          <c:y val="1.9607843137254902E-2"/>
        </c:manualLayout>
      </c:layout>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Sheet2!$I$20</c:f>
              <c:strCache>
                <c:ptCount val="1"/>
                <c:pt idx="0">
                  <c:v>No of Questions</c:v>
                </c:pt>
              </c:strCache>
            </c:strRef>
          </c:tx>
          <c:dPt>
            <c:idx val="0"/>
            <c:bubble3D val="0"/>
            <c:spPr>
              <a:solidFill>
                <a:schemeClr val="accent1"/>
              </a:solidFill>
              <a:ln>
                <a:noFill/>
              </a:ln>
              <a:effectLst>
                <a:outerShdw blurRad="63500" sx="102000" sy="102000" algn="ctr" rotWithShape="0">
                  <a:prstClr val="black">
                    <a:alpha val="20000"/>
                  </a:prstClr>
                </a:outerShdw>
              </a:effectLst>
            </c:spPr>
          </c:dPt>
          <c:dPt>
            <c:idx val="1"/>
            <c:bubble3D val="0"/>
            <c:spPr>
              <a:solidFill>
                <a:schemeClr val="accent3"/>
              </a:solidFill>
              <a:ln>
                <a:noFill/>
              </a:ln>
              <a:effectLst>
                <a:outerShdw blurRad="63500" sx="102000" sy="102000" algn="ctr" rotWithShape="0">
                  <a:prstClr val="black">
                    <a:alpha val="20000"/>
                  </a:prstClr>
                </a:outerShdw>
              </a:effectLst>
            </c:spPr>
          </c:dPt>
          <c:dPt>
            <c:idx val="2"/>
            <c:bubble3D val="0"/>
            <c:spPr>
              <a:solidFill>
                <a:schemeClr val="accent5"/>
              </a:solidFill>
              <a:ln>
                <a:noFill/>
              </a:ln>
              <a:effectLst>
                <a:outerShdw blurRad="63500" sx="102000" sy="102000" algn="ctr" rotWithShape="0">
                  <a:prstClr val="black">
                    <a:alpha val="20000"/>
                  </a:prstClr>
                </a:outerShdw>
              </a:effectLst>
            </c:spPr>
          </c:dPt>
          <c:dPt>
            <c:idx val="3"/>
            <c:bubble3D val="0"/>
            <c:spPr>
              <a:solidFill>
                <a:schemeClr val="accent1">
                  <a:lumMod val="60000"/>
                </a:schemeClr>
              </a:solidFill>
              <a:ln>
                <a:noFill/>
              </a:ln>
              <a:effectLst>
                <a:outerShdw blurRad="63500" sx="102000" sy="102000" algn="ctr" rotWithShape="0">
                  <a:prstClr val="black">
                    <a:alpha val="20000"/>
                  </a:prstClr>
                </a:outerShdw>
              </a:effectLst>
            </c:spPr>
          </c:dPt>
          <c:dPt>
            <c:idx val="4"/>
            <c:bubble3D val="0"/>
            <c:spPr>
              <a:solidFill>
                <a:schemeClr val="accent3">
                  <a:lumMod val="60000"/>
                </a:schemeClr>
              </a:solidFill>
              <a:ln>
                <a:noFill/>
              </a:ln>
              <a:effectLst>
                <a:outerShdw blurRad="63500" sx="102000" sy="102000" algn="ctr" rotWithShape="0">
                  <a:prstClr val="black">
                    <a:alpha val="20000"/>
                  </a:prstClr>
                </a:outerShdw>
              </a:effectLst>
            </c:spPr>
          </c:dPt>
          <c:dPt>
            <c:idx val="5"/>
            <c:bubble3D val="0"/>
            <c:spPr>
              <a:solidFill>
                <a:schemeClr val="accent5">
                  <a:lumMod val="60000"/>
                </a:schemeClr>
              </a:solidFill>
              <a:ln>
                <a:noFill/>
              </a:ln>
              <a:effectLst>
                <a:outerShdw blurRad="63500" sx="102000" sy="102000" algn="ctr" rotWithShape="0">
                  <a:prstClr val="black">
                    <a:alpha val="20000"/>
                  </a:prstClr>
                </a:outerShdw>
              </a:effectLst>
            </c:spPr>
          </c:dPt>
          <c:dPt>
            <c:idx val="6"/>
            <c:bubble3D val="0"/>
            <c:spPr>
              <a:solidFill>
                <a:schemeClr val="accent1">
                  <a:lumMod val="80000"/>
                  <a:lumOff val="20000"/>
                </a:schemeClr>
              </a:solidFill>
              <a:ln>
                <a:noFill/>
              </a:ln>
              <a:effectLst>
                <a:outerShdw blurRad="63500" sx="102000" sy="102000" algn="ctr" rotWithShape="0">
                  <a:prstClr val="black">
                    <a:alpha val="20000"/>
                  </a:prstClr>
                </a:outerShdw>
              </a:effectLst>
            </c:spPr>
          </c:dPt>
          <c:dPt>
            <c:idx val="7"/>
            <c:bubble3D val="0"/>
            <c:spPr>
              <a:solidFill>
                <a:schemeClr val="accent3">
                  <a:lumMod val="80000"/>
                  <a:lumOff val="20000"/>
                </a:schemeClr>
              </a:solidFill>
              <a:ln>
                <a:noFill/>
              </a:ln>
              <a:effectLst>
                <a:outerShdw blurRad="63500" sx="102000" sy="102000" algn="ctr" rotWithShape="0">
                  <a:prstClr val="black">
                    <a:alpha val="20000"/>
                  </a:prstClr>
                </a:outerShdw>
              </a:effectLst>
            </c:spPr>
          </c:dPt>
          <c:dPt>
            <c:idx val="8"/>
            <c:bubble3D val="0"/>
            <c:spPr>
              <a:solidFill>
                <a:schemeClr val="accent5">
                  <a:lumMod val="80000"/>
                  <a:lumOff val="20000"/>
                </a:schemeClr>
              </a:solidFill>
              <a:ln>
                <a:noFill/>
              </a:ln>
              <a:effectLst>
                <a:outerShdw blurRad="63500" sx="102000" sy="102000" algn="ctr" rotWithShape="0">
                  <a:prstClr val="black">
                    <a:alpha val="20000"/>
                  </a:prstClr>
                </a:outerShdw>
              </a:effectLst>
            </c:spPr>
          </c:dPt>
          <c:dPt>
            <c:idx val="9"/>
            <c:bubble3D val="0"/>
            <c:spPr>
              <a:solidFill>
                <a:schemeClr val="accent1">
                  <a:lumMod val="80000"/>
                </a:schemeClr>
              </a:solidFill>
              <a:ln>
                <a:noFill/>
              </a:ln>
              <a:effectLst>
                <a:outerShdw blurRad="63500" sx="102000" sy="102000" algn="ctr" rotWithShape="0">
                  <a:prstClr val="black">
                    <a:alpha val="20000"/>
                  </a:prstClr>
                </a:outerShdw>
              </a:effectLst>
            </c:spPr>
          </c:dPt>
          <c:dPt>
            <c:idx val="10"/>
            <c:bubble3D val="0"/>
            <c:spPr>
              <a:solidFill>
                <a:schemeClr val="accent3">
                  <a:lumMod val="80000"/>
                </a:schemeClr>
              </a:solidFill>
              <a:ln>
                <a:noFill/>
              </a:ln>
              <a:effectLst>
                <a:outerShdw blurRad="63500" sx="102000" sy="102000" algn="ctr" rotWithShape="0">
                  <a:prstClr val="black">
                    <a:alpha val="20000"/>
                  </a:prstClr>
                </a:outerShdw>
              </a:effectLst>
            </c:spPr>
          </c:dPt>
          <c:dLbls>
            <c:dLbl>
              <c:idx val="0"/>
              <c:layout>
                <c:manualLayout>
                  <c:x val="-0.10689791371561805"/>
                  <c:y val="0.15493357738177466"/>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23585921325051756"/>
                      <c:h val="0.13745098039215686"/>
                    </c:manualLayout>
                  </c15:layout>
                </c:ext>
              </c:extLst>
            </c:dLbl>
            <c:dLbl>
              <c:idx val="1"/>
              <c:layout>
                <c:manualLayout>
                  <c:x val="-6.5480184542149697E-2"/>
                  <c:y val="-2.9820004117132419E-2"/>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36407329518592785"/>
                      <c:h val="9.6258813236580712E-2"/>
                    </c:manualLayout>
                  </c15:layout>
                </c:ext>
              </c:extLst>
            </c:dLbl>
            <c:dLbl>
              <c:idx val="2"/>
              <c:layout>
                <c:manualLayout>
                  <c:x val="-7.1624770724726186E-2"/>
                  <c:y val="-9.2994313210848639E-2"/>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30344500415708908"/>
                      <c:h val="9.6258813236580712E-2"/>
                    </c:manualLayout>
                  </c15:layout>
                </c:ext>
              </c:extLst>
            </c:dLbl>
            <c:dLbl>
              <c:idx val="3"/>
              <c:layout>
                <c:manualLayout>
                  <c:x val="1.670024942534357E-2"/>
                  <c:y val="-2.4592918532242172E-2"/>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2865073953069186"/>
                      <c:h val="9.6258899676375409E-2"/>
                    </c:manualLayout>
                  </c15:layout>
                </c:ext>
              </c:extLst>
            </c:dLbl>
            <c:dLbl>
              <c:idx val="4"/>
              <c:layout>
                <c:manualLayout>
                  <c:x val="6.4058904538681377E-2"/>
                  <c:y val="-5.9546823637336689E-2"/>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30522298096243222"/>
                      <c:h val="0.14050485436893201"/>
                    </c:manualLayout>
                  </c15:layout>
                </c:ext>
              </c:extLst>
            </c:dLbl>
            <c:dLbl>
              <c:idx val="5"/>
              <c:layout>
                <c:manualLayout>
                  <c:x val="5.6100981767180239E-3"/>
                  <c:y val="0"/>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6"/>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ysClr val="windowText" lastClr="000000"/>
                      </a:solidFill>
                      <a:latin typeface="+mn-lt"/>
                      <a:ea typeface="+mn-ea"/>
                      <a:cs typeface="+mn-cs"/>
                    </a:defRPr>
                  </a:pPr>
                  <a:endParaRPr lang="en-US"/>
                </a:p>
              </c:txPr>
              <c:dLblPos val="outEnd"/>
              <c:showLegendKey val="0"/>
              <c:showVal val="1"/>
              <c:showCatName val="1"/>
              <c:showSerName val="0"/>
              <c:showPercent val="0"/>
              <c:showBubbleSize val="0"/>
            </c:dLbl>
            <c:dLbl>
              <c:idx val="7"/>
              <c:layout>
                <c:manualLayout>
                  <c:x val="-7.1061243571762508E-2"/>
                  <c:y val="-4.668125455871637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8"/>
              <c:layout>
                <c:manualLayout>
                  <c:x val="-3.1818848832000958E-2"/>
                  <c:y val="-3.5010982850444662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9"/>
              <c:layout>
                <c:manualLayout>
                  <c:x val="0"/>
                  <c:y val="-2.3300970873786409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10"/>
              <c:layout>
                <c:manualLayout>
                  <c:x val="0.15656567731987545"/>
                  <c:y val="-2.84789644012945E-2"/>
                </c:manualLayout>
              </c:layout>
              <c:spPr>
                <a:noFill/>
                <a:ln>
                  <a:noFill/>
                </a:ln>
                <a:effectLst/>
              </c:spPr>
              <c:txPr>
                <a:bodyPr rot="0" spcFirstLastPara="1" vertOverflow="ellipsis" vert="horz" wrap="square" lIns="38100" tIns="19050" rIns="38100" bIns="19050" anchor="ctr" anchorCtr="1">
                  <a:spAutoFit/>
                </a:bodyPr>
                <a:lstStyle/>
                <a:p>
                  <a:pPr>
                    <a:defRPr sz="12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spPr>
              <a:noFill/>
              <a:ln>
                <a:noFill/>
              </a:ln>
              <a:effectLst/>
            </c:sp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Sheet2!$H$21:$H$31</c:f>
              <c:strCache>
                <c:ptCount val="11"/>
                <c:pt idx="0">
                  <c:v>Disease</c:v>
                </c:pt>
                <c:pt idx="1">
                  <c:v>Risk Factors</c:v>
                </c:pt>
                <c:pt idx="2">
                  <c:v>Symptom</c:v>
                </c:pt>
                <c:pt idx="3">
                  <c:v>Relationship</c:v>
                </c:pt>
                <c:pt idx="4">
                  <c:v>Body part/Body System</c:v>
                </c:pt>
                <c:pt idx="5">
                  <c:v>Treatments</c:v>
                </c:pt>
                <c:pt idx="6">
                  <c:v>Prevention/Causes/Transmission</c:v>
                </c:pt>
                <c:pt idx="7">
                  <c:v>Daily lives</c:v>
                </c:pt>
                <c:pt idx="8">
                  <c:v>Test</c:v>
                </c:pt>
                <c:pt idx="9">
                  <c:v>Emotions</c:v>
                </c:pt>
                <c:pt idx="10">
                  <c:v>Diagnosis</c:v>
                </c:pt>
              </c:strCache>
            </c:strRef>
          </c:cat>
          <c:val>
            <c:numRef>
              <c:f>Sheet2!$I$21:$I$31</c:f>
              <c:numCache>
                <c:formatCode>General</c:formatCode>
                <c:ptCount val="11"/>
                <c:pt idx="0">
                  <c:v>54959</c:v>
                </c:pt>
                <c:pt idx="1">
                  <c:v>43818</c:v>
                </c:pt>
                <c:pt idx="2">
                  <c:v>35016</c:v>
                </c:pt>
                <c:pt idx="3">
                  <c:v>34792</c:v>
                </c:pt>
                <c:pt idx="4">
                  <c:v>33342</c:v>
                </c:pt>
                <c:pt idx="5">
                  <c:v>21616</c:v>
                </c:pt>
                <c:pt idx="6">
                  <c:v>16665</c:v>
                </c:pt>
                <c:pt idx="7">
                  <c:v>15936</c:v>
                </c:pt>
                <c:pt idx="8">
                  <c:v>15361</c:v>
                </c:pt>
                <c:pt idx="9">
                  <c:v>10340</c:v>
                </c:pt>
                <c:pt idx="10">
                  <c:v>967</c:v>
                </c:pt>
              </c:numCache>
            </c:numRef>
          </c:val>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solidFill>
      <a:schemeClr val="bg1"/>
    </a:solid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5227289873550343"/>
          <c:y val="0.10046182002470105"/>
          <c:w val="0.78556084764574519"/>
          <c:h val="0.89953817997529895"/>
        </c:manualLayout>
      </c:layout>
      <c:pieChart>
        <c:varyColors val="1"/>
        <c:ser>
          <c:idx val="0"/>
          <c:order val="0"/>
          <c:dPt>
            <c:idx val="0"/>
            <c:bubble3D val="0"/>
            <c:spPr>
              <a:solidFill>
                <a:schemeClr val="accent2"/>
              </a:solidFill>
              <a:ln>
                <a:noFill/>
              </a:ln>
              <a:effectLst>
                <a:outerShdw blurRad="63500" sx="102000" sy="102000" algn="ctr" rotWithShape="0">
                  <a:prstClr val="black">
                    <a:alpha val="20000"/>
                  </a:prstClr>
                </a:outerShdw>
              </a:effectLst>
            </c:spPr>
          </c:dPt>
          <c:dPt>
            <c:idx val="1"/>
            <c:bubble3D val="0"/>
            <c:spPr>
              <a:solidFill>
                <a:schemeClr val="accent4"/>
              </a:solidFill>
              <a:ln>
                <a:noFill/>
              </a:ln>
              <a:effectLst>
                <a:outerShdw blurRad="63500" sx="102000" sy="102000" algn="ctr" rotWithShape="0">
                  <a:prstClr val="black">
                    <a:alpha val="20000"/>
                  </a:prstClr>
                </a:outerShdw>
              </a:effectLst>
            </c:spPr>
          </c:dPt>
          <c:dPt>
            <c:idx val="2"/>
            <c:bubble3D val="0"/>
            <c:spPr>
              <a:solidFill>
                <a:schemeClr val="accent6"/>
              </a:solidFill>
              <a:ln>
                <a:noFill/>
              </a:ln>
              <a:effectLst>
                <a:outerShdw blurRad="63500" sx="102000" sy="102000" algn="ctr" rotWithShape="0">
                  <a:prstClr val="black">
                    <a:alpha val="20000"/>
                  </a:prstClr>
                </a:outerShdw>
              </a:effectLst>
            </c:spPr>
          </c:dPt>
          <c:dPt>
            <c:idx val="3"/>
            <c:bubble3D val="0"/>
            <c:spPr>
              <a:solidFill>
                <a:schemeClr val="accent2">
                  <a:lumMod val="60000"/>
                </a:schemeClr>
              </a:solidFill>
              <a:ln>
                <a:noFill/>
              </a:ln>
              <a:effectLst>
                <a:outerShdw blurRad="63500" sx="102000" sy="102000" algn="ctr" rotWithShape="0">
                  <a:prstClr val="black">
                    <a:alpha val="20000"/>
                  </a:prstClr>
                </a:outerShdw>
              </a:effectLst>
            </c:spPr>
          </c:dPt>
          <c:dPt>
            <c:idx val="4"/>
            <c:bubble3D val="0"/>
            <c:spPr>
              <a:solidFill>
                <a:schemeClr val="accent4">
                  <a:lumMod val="60000"/>
                </a:schemeClr>
              </a:solidFill>
              <a:ln>
                <a:noFill/>
              </a:ln>
              <a:effectLst>
                <a:outerShdw blurRad="63500" sx="102000" sy="102000" algn="ctr" rotWithShape="0">
                  <a:prstClr val="black">
                    <a:alpha val="20000"/>
                  </a:prstClr>
                </a:outerShdw>
              </a:effectLst>
            </c:spPr>
          </c:dPt>
          <c:dPt>
            <c:idx val="5"/>
            <c:bubble3D val="0"/>
            <c:spPr>
              <a:solidFill>
                <a:schemeClr val="accent6">
                  <a:lumMod val="60000"/>
                </a:schemeClr>
              </a:solidFill>
              <a:ln>
                <a:noFill/>
              </a:ln>
              <a:effectLst>
                <a:outerShdw blurRad="63500" sx="102000" sy="102000" algn="ctr" rotWithShape="0">
                  <a:prstClr val="black">
                    <a:alpha val="20000"/>
                  </a:prstClr>
                </a:outerShdw>
              </a:effectLst>
            </c:spPr>
          </c:dPt>
          <c:dPt>
            <c:idx val="6"/>
            <c:bubble3D val="0"/>
            <c:spPr>
              <a:solidFill>
                <a:schemeClr val="accent2">
                  <a:lumMod val="80000"/>
                  <a:lumOff val="20000"/>
                </a:schemeClr>
              </a:solidFill>
              <a:ln>
                <a:noFill/>
              </a:ln>
              <a:effectLst>
                <a:outerShdw blurRad="63500" sx="102000" sy="102000" algn="ctr" rotWithShape="0">
                  <a:prstClr val="black">
                    <a:alpha val="20000"/>
                  </a:prstClr>
                </a:outerShdw>
              </a:effectLst>
            </c:spPr>
          </c:dPt>
          <c:dPt>
            <c:idx val="7"/>
            <c:bubble3D val="0"/>
            <c:spPr>
              <a:solidFill>
                <a:schemeClr val="accent4">
                  <a:lumMod val="80000"/>
                  <a:lumOff val="20000"/>
                </a:schemeClr>
              </a:solidFill>
              <a:ln>
                <a:noFill/>
              </a:ln>
              <a:effectLst>
                <a:outerShdw blurRad="63500" sx="102000" sy="102000" algn="ctr" rotWithShape="0">
                  <a:prstClr val="black">
                    <a:alpha val="20000"/>
                  </a:prstClr>
                </a:outerShdw>
              </a:effectLst>
            </c:spPr>
          </c:dPt>
          <c:dPt>
            <c:idx val="8"/>
            <c:bubble3D val="0"/>
            <c:spPr>
              <a:solidFill>
                <a:schemeClr val="accent6">
                  <a:lumMod val="80000"/>
                  <a:lumOff val="20000"/>
                </a:schemeClr>
              </a:solidFill>
              <a:ln>
                <a:noFill/>
              </a:ln>
              <a:effectLst>
                <a:outerShdw blurRad="63500" sx="102000" sy="102000" algn="ctr" rotWithShape="0">
                  <a:prstClr val="black">
                    <a:alpha val="20000"/>
                  </a:prstClr>
                </a:outerShdw>
              </a:effectLst>
            </c:spPr>
          </c:dPt>
          <c:dPt>
            <c:idx val="9"/>
            <c:bubble3D val="0"/>
            <c:spPr>
              <a:solidFill>
                <a:schemeClr val="accent2">
                  <a:lumMod val="80000"/>
                </a:schemeClr>
              </a:solidFill>
              <a:ln>
                <a:noFill/>
              </a:ln>
              <a:effectLst>
                <a:outerShdw blurRad="63500" sx="102000" sy="102000" algn="ctr" rotWithShape="0">
                  <a:prstClr val="black">
                    <a:alpha val="20000"/>
                  </a:prstClr>
                </a:outerShdw>
              </a:effectLst>
            </c:spPr>
          </c:dPt>
          <c:dPt>
            <c:idx val="10"/>
            <c:bubble3D val="0"/>
            <c:spPr>
              <a:solidFill>
                <a:schemeClr val="accent4">
                  <a:lumMod val="80000"/>
                </a:schemeClr>
              </a:solidFill>
              <a:ln>
                <a:noFill/>
              </a:ln>
              <a:effectLst>
                <a:outerShdw blurRad="63500" sx="102000" sy="102000" algn="ctr" rotWithShape="0">
                  <a:prstClr val="black">
                    <a:alpha val="20000"/>
                  </a:prstClr>
                </a:outerShdw>
              </a:effectLst>
            </c:spPr>
          </c:dPt>
          <c:dPt>
            <c:idx val="11"/>
            <c:bubble3D val="0"/>
            <c:spPr>
              <a:solidFill>
                <a:schemeClr val="accent6">
                  <a:lumMod val="80000"/>
                </a:schemeClr>
              </a:solidFill>
              <a:ln>
                <a:noFill/>
              </a:ln>
              <a:effectLst>
                <a:outerShdw blurRad="63500" sx="102000" sy="102000" algn="ctr" rotWithShape="0">
                  <a:prstClr val="black">
                    <a:alpha val="20000"/>
                  </a:prstClr>
                </a:outerShdw>
              </a:effectLst>
            </c:spPr>
          </c:dPt>
          <c:dPt>
            <c:idx val="12"/>
            <c:bubble3D val="0"/>
            <c:spPr>
              <a:solidFill>
                <a:schemeClr val="accent2">
                  <a:lumMod val="60000"/>
                  <a:lumOff val="40000"/>
                </a:schemeClr>
              </a:solidFill>
              <a:ln>
                <a:noFill/>
              </a:ln>
              <a:effectLst>
                <a:outerShdw blurRad="63500" sx="102000" sy="102000" algn="ctr" rotWithShape="0">
                  <a:prstClr val="black">
                    <a:alpha val="20000"/>
                  </a:prstClr>
                </a:outerShdw>
              </a:effectLst>
            </c:spPr>
          </c:dPt>
          <c:dLbls>
            <c:dLbl>
              <c:idx val="0"/>
              <c:layout>
                <c:manualLayout>
                  <c:x val="-9.7982864053854313E-2"/>
                  <c:y val="0.21328532009862572"/>
                </c:manualLayout>
              </c:layout>
              <c:spPr>
                <a:noFill/>
                <a:ln>
                  <a:noFill/>
                </a:ln>
                <a:effectLst/>
              </c:spPr>
              <c:txPr>
                <a:bodyPr rot="0" spcFirstLastPara="1" vertOverflow="ellipsis" vert="horz" wrap="square" lIns="38100" tIns="19050" rIns="38100" bIns="19050" anchor="ctr" anchorCtr="1">
                  <a:noAutofit/>
                </a:bodyPr>
                <a:lstStyle/>
                <a:p>
                  <a:pPr>
                    <a:defRPr sz="16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33235797138260942"/>
                      <c:h val="0.17087830059779768"/>
                    </c:manualLayout>
                  </c15:layout>
                </c:ext>
              </c:extLst>
            </c:dLbl>
            <c:dLbl>
              <c:idx val="1"/>
              <c:layout>
                <c:manualLayout>
                  <c:x val="-4.4119587521262452E-2"/>
                  <c:y val="-0.12871898180157942"/>
                </c:manualLayout>
              </c:layout>
              <c:spPr>
                <a:noFill/>
                <a:ln>
                  <a:noFill/>
                </a:ln>
                <a:effectLst/>
              </c:spPr>
              <c:txPr>
                <a:bodyPr rot="0" spcFirstLastPara="1" vertOverflow="ellipsis" vert="horz" wrap="square" lIns="38100" tIns="19050" rIns="38100" bIns="19050" anchor="ctr" anchorCtr="1">
                  <a:noAutofit/>
                </a:bodyPr>
                <a:lstStyle/>
                <a:p>
                  <a:pPr>
                    <a:defRPr sz="16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40656118276678482"/>
                      <c:h val="0.19332001972050497"/>
                    </c:manualLayout>
                  </c15:layout>
                </c:ext>
              </c:extLst>
            </c:dLbl>
            <c:dLbl>
              <c:idx val="2"/>
              <c:layout>
                <c:manualLayout>
                  <c:x val="0.21331069078686754"/>
                  <c:y val="-0.128138727138843"/>
                </c:manualLayout>
              </c:layout>
              <c:spPr>
                <a:noFill/>
                <a:ln>
                  <a:noFill/>
                </a:ln>
                <a:effectLst/>
              </c:spPr>
              <c:txPr>
                <a:bodyPr rot="0" spcFirstLastPara="1" vertOverflow="ellipsis" vert="horz" wrap="square" lIns="38100" tIns="19050" rIns="38100" bIns="19050" anchor="ctr" anchorCtr="1">
                  <a:noAutofit/>
                </a:bodyPr>
                <a:lstStyle/>
                <a:p>
                  <a:pPr>
                    <a:defRPr sz="16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3338600196815617"/>
                      <c:h val="0.17376359981511397"/>
                    </c:manualLayout>
                  </c15:layout>
                </c:ext>
              </c:extLst>
            </c:dLbl>
            <c:dLbl>
              <c:idx val="3"/>
              <c:layout>
                <c:manualLayout>
                  <c:x val="5.5456501312695333E-2"/>
                  <c:y val="-4.2130112418490726E-2"/>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27134114399491238"/>
                      <c:h val="0.11285016076553525"/>
                    </c:manualLayout>
                  </c15:layout>
                </c:ext>
              </c:extLst>
            </c:dLbl>
            <c:dLbl>
              <c:idx val="4"/>
              <c:layout>
                <c:manualLayout>
                  <c:x val="2.2526661279187996E-2"/>
                  <c:y val="-4.9032410274558437E-2"/>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15737113744621686"/>
                      <c:h val="0.11285016076553525"/>
                    </c:manualLayout>
                  </c15:layout>
                </c:ext>
              </c:extLst>
            </c:dLbl>
            <c:dLbl>
              <c:idx val="5"/>
              <c:layout>
                <c:manualLayout>
                  <c:x val="-3.3333333333333333E-2"/>
                  <c:y val="6.2524993364593473E-3"/>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6"/>
              <c:layout>
                <c:manualLayout>
                  <c:x val="-0.15833333333333333"/>
                  <c:y val="1.3888888888888888E-2"/>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7"/>
              <c:layout>
                <c:manualLayout>
                  <c:x val="-0.10277777777777779"/>
                  <c:y val="-1.7977528089887642E-2"/>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8"/>
              <c:layout>
                <c:manualLayout>
                  <c:x val="-1.3888888888888888E-2"/>
                  <c:y val="-2.9962546816479405E-2"/>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9"/>
              <c:layout>
                <c:manualLayout>
                  <c:x val="0.10833333333333323"/>
                  <c:y val="-3.7037037037037035E-2"/>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10"/>
              <c:delete val="1"/>
              <c:extLst>
                <c:ext xmlns:c15="http://schemas.microsoft.com/office/drawing/2012/chart" uri="{CE6537A1-D6FC-4f65-9D91-7224C49458BB}"/>
              </c:extLst>
            </c:dLbl>
            <c:dLbl>
              <c:idx val="11"/>
              <c:layout>
                <c:manualLayout>
                  <c:x val="0.21666666666666667"/>
                  <c:y val="0"/>
                </c:manualLayout>
              </c:layout>
              <c:spPr>
                <a:noFill/>
                <a:ln>
                  <a:noFill/>
                </a:ln>
                <a:effectLst/>
              </c:spPr>
              <c:txPr>
                <a:bodyPr rot="0" spcFirstLastPara="1" vertOverflow="ellipsis" vert="horz" wrap="square" lIns="38100" tIns="19050" rIns="38100" bIns="19050" anchor="ctr" anchorCtr="1">
                  <a:spAutoFit/>
                </a:bodyPr>
                <a:lstStyle/>
                <a:p>
                  <a:pPr>
                    <a:defRPr sz="11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12"/>
              <c:delete val="1"/>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chemeClr val="tx1"/>
                    </a:solidFill>
                    <a:latin typeface="Arial" panose="020B0604020202020204" pitchFamily="34" charset="0"/>
                    <a:ea typeface="+mn-ea"/>
                    <a:cs typeface="Arial" panose="020B0604020202020204" pitchFamily="34" charset="0"/>
                  </a:defRPr>
                </a:pPr>
                <a:endParaRPr lang="en-US"/>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WholeDate_QuestionsOnly!$M$3:$M$15</c:f>
              <c:strCache>
                <c:ptCount val="13"/>
                <c:pt idx="0">
                  <c:v>STDs</c:v>
                </c:pt>
                <c:pt idx="1">
                  <c:v>Herpes</c:v>
                </c:pt>
                <c:pt idx="2">
                  <c:v>HIV</c:v>
                </c:pt>
                <c:pt idx="3">
                  <c:v>AIDS</c:v>
                </c:pt>
                <c:pt idx="4">
                  <c:v>HPV</c:v>
                </c:pt>
                <c:pt idx="5">
                  <c:v>Chlamydia</c:v>
                </c:pt>
                <c:pt idx="6">
                  <c:v>Genital warts</c:v>
                </c:pt>
                <c:pt idx="7">
                  <c:v>Yeast infection</c:v>
                </c:pt>
                <c:pt idx="8">
                  <c:v>Syphilis</c:v>
                </c:pt>
                <c:pt idx="9">
                  <c:v>Hepatitis</c:v>
                </c:pt>
                <c:pt idx="10">
                  <c:v>Bacterial vaginosis</c:v>
                </c:pt>
                <c:pt idx="11">
                  <c:v>Trichomoniasis</c:v>
                </c:pt>
                <c:pt idx="12">
                  <c:v>Gonnoreah</c:v>
                </c:pt>
              </c:strCache>
            </c:strRef>
          </c:cat>
          <c:val>
            <c:numRef>
              <c:f>WholeDate_QuestionsOnly!$N$3:$N$15</c:f>
              <c:numCache>
                <c:formatCode>General</c:formatCode>
                <c:ptCount val="13"/>
                <c:pt idx="0">
                  <c:v>18229</c:v>
                </c:pt>
                <c:pt idx="1">
                  <c:v>15432</c:v>
                </c:pt>
                <c:pt idx="2">
                  <c:v>11739</c:v>
                </c:pt>
                <c:pt idx="3">
                  <c:v>5669</c:v>
                </c:pt>
                <c:pt idx="4">
                  <c:v>4173</c:v>
                </c:pt>
                <c:pt idx="5">
                  <c:v>4548</c:v>
                </c:pt>
                <c:pt idx="6">
                  <c:v>2767</c:v>
                </c:pt>
                <c:pt idx="7">
                  <c:v>2448</c:v>
                </c:pt>
                <c:pt idx="8">
                  <c:v>903</c:v>
                </c:pt>
                <c:pt idx="9">
                  <c:v>583</c:v>
                </c:pt>
                <c:pt idx="10">
                  <c:v>529</c:v>
                </c:pt>
                <c:pt idx="11">
                  <c:v>312</c:v>
                </c:pt>
                <c:pt idx="12">
                  <c:v>15</c:v>
                </c:pt>
              </c:numCache>
            </c:numRef>
          </c:val>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r>
              <a:rPr lang="en-US"/>
              <a:t>Daily Lives</a:t>
            </a:r>
          </a:p>
        </c:rich>
      </c:tx>
      <c:overlay val="0"/>
      <c:spPr>
        <a:noFill/>
        <a:ln>
          <a:noFill/>
        </a:ln>
        <a:effectLst/>
      </c:spPr>
    </c:title>
    <c:autoTitleDeleted val="0"/>
    <c:plotArea>
      <c:layout/>
      <c:pieChart>
        <c:varyColors val="1"/>
        <c:ser>
          <c:idx val="0"/>
          <c:order val="0"/>
          <c:dPt>
            <c:idx val="0"/>
            <c:bubble3D val="0"/>
            <c:spPr>
              <a:solidFill>
                <a:schemeClr val="accent2"/>
              </a:solidFill>
              <a:ln>
                <a:noFill/>
              </a:ln>
              <a:effectLst>
                <a:outerShdw blurRad="63500" sx="102000" sy="102000" algn="ctr" rotWithShape="0">
                  <a:prstClr val="black">
                    <a:alpha val="20000"/>
                  </a:prstClr>
                </a:outerShdw>
              </a:effectLst>
            </c:spPr>
          </c:dPt>
          <c:dPt>
            <c:idx val="1"/>
            <c:bubble3D val="0"/>
            <c:spPr>
              <a:solidFill>
                <a:schemeClr val="accent4"/>
              </a:solidFill>
              <a:ln>
                <a:noFill/>
              </a:ln>
              <a:effectLst>
                <a:outerShdw blurRad="63500" sx="102000" sy="102000" algn="ctr" rotWithShape="0">
                  <a:prstClr val="black">
                    <a:alpha val="20000"/>
                  </a:prstClr>
                </a:outerShdw>
              </a:effectLst>
            </c:spPr>
          </c:dPt>
          <c:dPt>
            <c:idx val="2"/>
            <c:bubble3D val="0"/>
            <c:spPr>
              <a:solidFill>
                <a:schemeClr val="accent6"/>
              </a:solidFill>
              <a:ln>
                <a:noFill/>
              </a:ln>
              <a:effectLst>
                <a:outerShdw blurRad="63500" sx="102000" sy="102000" algn="ctr" rotWithShape="0">
                  <a:prstClr val="black">
                    <a:alpha val="20000"/>
                  </a:prstClr>
                </a:outerShdw>
              </a:effectLst>
            </c:spPr>
          </c:dPt>
          <c:dPt>
            <c:idx val="3"/>
            <c:bubble3D val="0"/>
            <c:spPr>
              <a:solidFill>
                <a:schemeClr val="accent2">
                  <a:lumMod val="60000"/>
                </a:schemeClr>
              </a:solidFill>
              <a:ln>
                <a:noFill/>
              </a:ln>
              <a:effectLst>
                <a:outerShdw blurRad="63500" sx="102000" sy="102000" algn="ctr" rotWithShape="0">
                  <a:prstClr val="black">
                    <a:alpha val="20000"/>
                  </a:prstClr>
                </a:outerShdw>
              </a:effectLst>
            </c:spPr>
          </c:dPt>
          <c:dPt>
            <c:idx val="4"/>
            <c:bubble3D val="0"/>
            <c:spPr>
              <a:solidFill>
                <a:schemeClr val="accent4">
                  <a:lumMod val="60000"/>
                </a:schemeClr>
              </a:solidFill>
              <a:ln>
                <a:noFill/>
              </a:ln>
              <a:effectLst>
                <a:outerShdw blurRad="63500" sx="102000" sy="102000" algn="ctr" rotWithShape="0">
                  <a:prstClr val="black">
                    <a:alpha val="20000"/>
                  </a:prstClr>
                </a:outerShdw>
              </a:effectLst>
            </c:spPr>
          </c:dPt>
          <c:dPt>
            <c:idx val="5"/>
            <c:bubble3D val="0"/>
            <c:spPr>
              <a:solidFill>
                <a:schemeClr val="accent6">
                  <a:lumMod val="60000"/>
                </a:schemeClr>
              </a:solidFill>
              <a:ln>
                <a:noFill/>
              </a:ln>
              <a:effectLst>
                <a:outerShdw blurRad="63500" sx="102000" sy="102000" algn="ctr" rotWithShape="0">
                  <a:prstClr val="black">
                    <a:alpha val="20000"/>
                  </a:prstClr>
                </a:outerShdw>
              </a:effectLst>
            </c:spPr>
          </c:dPt>
          <c:dPt>
            <c:idx val="6"/>
            <c:bubble3D val="0"/>
            <c:spPr>
              <a:solidFill>
                <a:schemeClr val="accent2">
                  <a:lumMod val="80000"/>
                  <a:lumOff val="20000"/>
                </a:schemeClr>
              </a:solidFill>
              <a:ln>
                <a:noFill/>
              </a:ln>
              <a:effectLst>
                <a:outerShdw blurRad="63500" sx="102000" sy="102000" algn="ctr" rotWithShape="0">
                  <a:prstClr val="black">
                    <a:alpha val="20000"/>
                  </a:prstClr>
                </a:outerShdw>
              </a:effectLst>
            </c:spPr>
          </c:dPt>
          <c:dPt>
            <c:idx val="7"/>
            <c:bubble3D val="0"/>
            <c:spPr>
              <a:solidFill>
                <a:schemeClr val="accent4">
                  <a:lumMod val="80000"/>
                  <a:lumOff val="20000"/>
                </a:schemeClr>
              </a:solidFill>
              <a:ln>
                <a:noFill/>
              </a:ln>
              <a:effectLst>
                <a:outerShdw blurRad="63500" sx="102000" sy="102000" algn="ctr" rotWithShape="0">
                  <a:prstClr val="black">
                    <a:alpha val="20000"/>
                  </a:prstClr>
                </a:outerShdw>
              </a:effectLst>
            </c:spPr>
          </c:dPt>
          <c:dPt>
            <c:idx val="8"/>
            <c:bubble3D val="0"/>
            <c:spPr>
              <a:solidFill>
                <a:schemeClr val="accent6">
                  <a:lumMod val="80000"/>
                  <a:lumOff val="20000"/>
                </a:schemeClr>
              </a:solidFill>
              <a:ln>
                <a:noFill/>
              </a:ln>
              <a:effectLst>
                <a:outerShdw blurRad="63500" sx="102000" sy="102000" algn="ctr" rotWithShape="0">
                  <a:prstClr val="black">
                    <a:alpha val="20000"/>
                  </a:prstClr>
                </a:outerShdw>
              </a:effectLst>
            </c:spPr>
          </c:dPt>
          <c:dPt>
            <c:idx val="9"/>
            <c:bubble3D val="0"/>
            <c:spPr>
              <a:solidFill>
                <a:schemeClr val="accent2">
                  <a:lumMod val="80000"/>
                </a:schemeClr>
              </a:solidFill>
              <a:ln>
                <a:noFill/>
              </a:ln>
              <a:effectLst>
                <a:outerShdw blurRad="63500" sx="102000" sy="102000" algn="ctr" rotWithShape="0">
                  <a:prstClr val="black">
                    <a:alpha val="20000"/>
                  </a:prstClr>
                </a:outerShdw>
              </a:effectLst>
            </c:spPr>
          </c:dPt>
          <c:dPt>
            <c:idx val="10"/>
            <c:bubble3D val="0"/>
            <c:spPr>
              <a:solidFill>
                <a:schemeClr val="accent4">
                  <a:lumMod val="80000"/>
                </a:schemeClr>
              </a:solidFill>
              <a:ln>
                <a:noFill/>
              </a:ln>
              <a:effectLst>
                <a:outerShdw blurRad="63500" sx="102000" sy="102000" algn="ctr" rotWithShape="0">
                  <a:prstClr val="black">
                    <a:alpha val="20000"/>
                  </a:prstClr>
                </a:outerShdw>
              </a:effectLst>
            </c:spPr>
          </c:dPt>
          <c:dPt>
            <c:idx val="11"/>
            <c:bubble3D val="0"/>
            <c:spPr>
              <a:solidFill>
                <a:schemeClr val="accent6">
                  <a:lumMod val="80000"/>
                </a:schemeClr>
              </a:solidFill>
              <a:ln>
                <a:noFill/>
              </a:ln>
              <a:effectLst>
                <a:outerShdw blurRad="63500" sx="102000" sy="102000" algn="ctr" rotWithShape="0">
                  <a:prstClr val="black">
                    <a:alpha val="20000"/>
                  </a:prstClr>
                </a:outerShdw>
              </a:effectLst>
            </c:spPr>
          </c:dPt>
          <c:dPt>
            <c:idx val="12"/>
            <c:bubble3D val="0"/>
            <c:spPr>
              <a:solidFill>
                <a:schemeClr val="accent2">
                  <a:lumMod val="60000"/>
                  <a:lumOff val="40000"/>
                </a:schemeClr>
              </a:solidFill>
              <a:ln>
                <a:noFill/>
              </a:ln>
              <a:effectLst>
                <a:outerShdw blurRad="63500" sx="102000" sy="102000" algn="ctr" rotWithShape="0">
                  <a:prstClr val="black">
                    <a:alpha val="20000"/>
                  </a:prstClr>
                </a:outerShdw>
              </a:effectLst>
            </c:spPr>
          </c:dPt>
          <c:dPt>
            <c:idx val="13"/>
            <c:bubble3D val="0"/>
            <c:spPr>
              <a:solidFill>
                <a:schemeClr val="accent4">
                  <a:lumMod val="60000"/>
                  <a:lumOff val="40000"/>
                </a:schemeClr>
              </a:solidFill>
              <a:ln>
                <a:noFill/>
              </a:ln>
              <a:effectLst>
                <a:outerShdw blurRad="63500" sx="102000" sy="102000" algn="ctr" rotWithShape="0">
                  <a:prstClr val="black">
                    <a:alpha val="20000"/>
                  </a:prstClr>
                </a:outerShdw>
              </a:effectLst>
            </c:spPr>
          </c:dPt>
          <c:dPt>
            <c:idx val="14"/>
            <c:bubble3D val="0"/>
            <c:spPr>
              <a:solidFill>
                <a:schemeClr val="accent6">
                  <a:lumMod val="60000"/>
                  <a:lumOff val="40000"/>
                </a:schemeClr>
              </a:solidFill>
              <a:ln>
                <a:noFill/>
              </a:ln>
              <a:effectLst>
                <a:outerShdw blurRad="63500" sx="102000" sy="102000" algn="ctr" rotWithShape="0">
                  <a:prstClr val="black">
                    <a:alpha val="20000"/>
                  </a:prstClr>
                </a:outerShdw>
              </a:effectLst>
            </c:spPr>
          </c:dPt>
          <c:dPt>
            <c:idx val="15"/>
            <c:bubble3D val="0"/>
            <c:spPr>
              <a:solidFill>
                <a:schemeClr val="accent2">
                  <a:lumMod val="50000"/>
                </a:schemeClr>
              </a:solidFill>
              <a:ln>
                <a:noFill/>
              </a:ln>
              <a:effectLst>
                <a:outerShdw blurRad="63500" sx="102000" sy="102000" algn="ctr" rotWithShape="0">
                  <a:prstClr val="black">
                    <a:alpha val="20000"/>
                  </a:prstClr>
                </a:outerShdw>
              </a:effectLst>
            </c:spPr>
          </c:dPt>
          <c:dPt>
            <c:idx val="16"/>
            <c:bubble3D val="0"/>
            <c:spPr>
              <a:solidFill>
                <a:schemeClr val="accent4">
                  <a:lumMod val="50000"/>
                </a:schemeClr>
              </a:solidFill>
              <a:ln>
                <a:noFill/>
              </a:ln>
              <a:effectLst>
                <a:outerShdw blurRad="63500" sx="102000" sy="102000" algn="ctr" rotWithShape="0">
                  <a:prstClr val="black">
                    <a:alpha val="20000"/>
                  </a:prstClr>
                </a:outerShdw>
              </a:effectLst>
            </c:spPr>
          </c:dPt>
          <c:dPt>
            <c:idx val="17"/>
            <c:bubble3D val="0"/>
            <c:spPr>
              <a:solidFill>
                <a:schemeClr val="accent6">
                  <a:lumMod val="50000"/>
                </a:schemeClr>
              </a:solidFill>
              <a:ln>
                <a:noFill/>
              </a:ln>
              <a:effectLst>
                <a:outerShdw blurRad="63500" sx="102000" sy="102000" algn="ctr" rotWithShape="0">
                  <a:prstClr val="black">
                    <a:alpha val="20000"/>
                  </a:prstClr>
                </a:outerShdw>
              </a:effectLst>
            </c:spPr>
          </c:dPt>
          <c:dPt>
            <c:idx val="18"/>
            <c:bubble3D val="0"/>
            <c:spPr>
              <a:solidFill>
                <a:schemeClr val="accent2">
                  <a:lumMod val="70000"/>
                  <a:lumOff val="30000"/>
                </a:schemeClr>
              </a:solidFill>
              <a:ln>
                <a:noFill/>
              </a:ln>
              <a:effectLst>
                <a:outerShdw blurRad="63500" sx="102000" sy="102000" algn="ctr" rotWithShape="0">
                  <a:prstClr val="black">
                    <a:alpha val="20000"/>
                  </a:prstClr>
                </a:outerShdw>
              </a:effectLst>
            </c:spPr>
          </c:dPt>
          <c:dPt>
            <c:idx val="19"/>
            <c:bubble3D val="0"/>
            <c:spPr>
              <a:solidFill>
                <a:schemeClr val="accent4">
                  <a:lumMod val="70000"/>
                  <a:lumOff val="30000"/>
                </a:schemeClr>
              </a:solidFill>
              <a:ln>
                <a:noFill/>
              </a:ln>
              <a:effectLst>
                <a:outerShdw blurRad="63500" sx="102000" sy="102000" algn="ctr" rotWithShape="0">
                  <a:prstClr val="black">
                    <a:alpha val="20000"/>
                  </a:prstClr>
                </a:outerShdw>
              </a:effectLst>
            </c:spPr>
          </c:dPt>
          <c:dLbls>
            <c:dLbl>
              <c:idx val="0"/>
              <c:layout>
                <c:manualLayout>
                  <c:x val="-0.11446550784925469"/>
                  <c:y val="0.14236138451443567"/>
                </c:manualLayout>
              </c:layout>
              <c:spPr>
                <a:noFill/>
                <a:ln>
                  <a:noFill/>
                </a:ln>
                <a:effectLst/>
              </c:spPr>
              <c:txPr>
                <a:bodyPr rot="0" spcFirstLastPara="1" vertOverflow="ellipsis" vert="horz" wrap="square" lIns="38100" tIns="19050" rIns="38100" bIns="19050" anchor="ctr" anchorCtr="1">
                  <a:spAutoFit/>
                </a:bodyPr>
                <a:lstStyle/>
                <a:p>
                  <a:pPr>
                    <a:defRPr sz="15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3087420393205566"/>
                      <c:h val="0.13756944444444444"/>
                    </c:manualLayout>
                  </c15:layout>
                </c:ext>
              </c:extLst>
            </c:dLbl>
            <c:dLbl>
              <c:idx val="1"/>
              <c:layout>
                <c:manualLayout>
                  <c:x val="-9.3081761006289399E-2"/>
                  <c:y val="-3.8194444444444448E-2"/>
                </c:manualLayout>
              </c:layout>
              <c:spPr>
                <a:noFill/>
                <a:ln>
                  <a:noFill/>
                </a:ln>
                <a:effectLst/>
              </c:spPr>
              <c:txPr>
                <a:bodyPr rot="0" spcFirstLastPara="1" vertOverflow="ellipsis" vert="horz" wrap="square" lIns="38100" tIns="19050" rIns="38100" bIns="19050" anchor="ctr" anchorCtr="1">
                  <a:spAutoFit/>
                </a:bodyPr>
                <a:lstStyle/>
                <a:p>
                  <a:pPr>
                    <a:defRPr sz="15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2"/>
              <c:layout>
                <c:manualLayout>
                  <c:x val="-4.5283018867924622E-2"/>
                  <c:y val="-4.1666666666666664E-2"/>
                </c:manualLayout>
              </c:layout>
              <c:spPr>
                <a:noFill/>
                <a:ln>
                  <a:noFill/>
                </a:ln>
                <a:effectLst/>
              </c:spPr>
              <c:txPr>
                <a:bodyPr rot="0" spcFirstLastPara="1" vertOverflow="ellipsis" vert="horz" wrap="square" lIns="38100" tIns="19050" rIns="38100" bIns="19050" anchor="ctr" anchorCtr="1">
                  <a:spAutoFit/>
                </a:bodyPr>
                <a:lstStyle/>
                <a:p>
                  <a:pPr>
                    <a:defRPr sz="1500" b="1" i="0" u="none" strike="noStrike" kern="1200" spc="0" baseline="0">
                      <a:solidFill>
                        <a:sysClr val="windowText" lastClr="000000"/>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31122012578616354"/>
                      <c:h val="0.13756944444444444"/>
                    </c:manualLayout>
                  </c15:layout>
                </c:ext>
              </c:extLst>
            </c:dLbl>
            <c:dLbl>
              <c:idx val="3"/>
              <c:spPr>
                <a:noFill/>
                <a:ln>
                  <a:noFill/>
                </a:ln>
                <a:effectLst/>
              </c:spPr>
              <c:txPr>
                <a:bodyPr rot="0" spcFirstLastPara="1" vertOverflow="ellipsis" vert="horz" wrap="square" lIns="38100" tIns="19050" rIns="38100" bIns="19050" anchor="ctr" anchorCtr="1">
                  <a:spAutoFit/>
                </a:bodyPr>
                <a:lstStyle/>
                <a:p>
                  <a:pPr>
                    <a:defRPr sz="1500" b="1" i="0" u="none" strike="noStrike" kern="1200" spc="0" baseline="0">
                      <a:solidFill>
                        <a:sysClr val="windowText" lastClr="000000"/>
                      </a:solidFill>
                      <a:latin typeface="+mn-lt"/>
                      <a:ea typeface="+mn-ea"/>
                      <a:cs typeface="+mn-cs"/>
                    </a:defRPr>
                  </a:pPr>
                  <a:endParaRPr lang="en-US"/>
                </a:p>
              </c:txPr>
              <c:dLblPos val="outEnd"/>
              <c:showLegendKey val="0"/>
              <c:showVal val="1"/>
              <c:showCatName val="1"/>
              <c:showSerName val="0"/>
              <c:showPercent val="0"/>
              <c:showBubbleSize val="0"/>
            </c:dLbl>
            <c:dLbl>
              <c:idx val="4"/>
              <c:spPr>
                <a:noFill/>
                <a:ln>
                  <a:noFill/>
                </a:ln>
                <a:effectLst/>
              </c:spPr>
              <c:txPr>
                <a:bodyPr rot="0" spcFirstLastPara="1" vertOverflow="ellipsis" vert="horz" wrap="square" lIns="38100" tIns="19050" rIns="38100" bIns="19050" anchor="ctr" anchorCtr="1">
                  <a:spAutoFit/>
                </a:bodyPr>
                <a:lstStyle/>
                <a:p>
                  <a:pPr>
                    <a:defRPr sz="1500" b="1" i="0" u="none" strike="noStrike" kern="1200" spc="0" baseline="0">
                      <a:solidFill>
                        <a:sysClr val="windowText" lastClr="000000"/>
                      </a:solidFill>
                      <a:latin typeface="+mn-lt"/>
                      <a:ea typeface="+mn-ea"/>
                      <a:cs typeface="+mn-cs"/>
                    </a:defRPr>
                  </a:pPr>
                  <a:endParaRPr lang="en-US"/>
                </a:p>
              </c:txPr>
              <c:dLblPos val="outEnd"/>
              <c:showLegendKey val="0"/>
              <c:showVal val="1"/>
              <c:showCatName val="1"/>
              <c:showSerName val="0"/>
              <c:showPercent val="0"/>
              <c:showBubbleSize val="0"/>
            </c:dLbl>
            <c:dLbl>
              <c:idx val="5"/>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ysClr val="windowText" lastClr="000000"/>
                      </a:solidFill>
                      <a:latin typeface="+mn-lt"/>
                      <a:ea typeface="+mn-ea"/>
                      <a:cs typeface="+mn-cs"/>
                    </a:defRPr>
                  </a:pPr>
                  <a:endParaRPr lang="en-US"/>
                </a:p>
              </c:txPr>
              <c:dLblPos val="outEnd"/>
              <c:showLegendKey val="0"/>
              <c:showVal val="1"/>
              <c:showCatName val="1"/>
              <c:showSerName val="0"/>
              <c:showPercent val="0"/>
              <c:showBubbleSize val="0"/>
            </c:dLbl>
            <c:dLbl>
              <c:idx val="6"/>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ysClr val="windowText" lastClr="000000"/>
                      </a:solidFill>
                      <a:latin typeface="+mn-lt"/>
                      <a:ea typeface="+mn-ea"/>
                      <a:cs typeface="+mn-cs"/>
                    </a:defRPr>
                  </a:pPr>
                  <a:endParaRPr lang="en-US"/>
                </a:p>
              </c:txPr>
              <c:dLblPos val="outEnd"/>
              <c:showLegendKey val="0"/>
              <c:showVal val="1"/>
              <c:showCatName val="1"/>
              <c:showSerName val="0"/>
              <c:showPercent val="0"/>
              <c:showBubbleSize val="0"/>
            </c:dLbl>
            <c:dLbl>
              <c:idx val="7"/>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ysClr val="windowText" lastClr="000000"/>
                      </a:solidFill>
                      <a:latin typeface="+mn-lt"/>
                      <a:ea typeface="+mn-ea"/>
                      <a:cs typeface="+mn-cs"/>
                    </a:defRPr>
                  </a:pPr>
                  <a:endParaRPr lang="en-US"/>
                </a:p>
              </c:txPr>
              <c:dLblPos val="outEnd"/>
              <c:showLegendKey val="0"/>
              <c:showVal val="1"/>
              <c:showCatName val="1"/>
              <c:showSerName val="0"/>
              <c:showPercent val="0"/>
              <c:showBubbleSize val="0"/>
            </c:dLbl>
            <c:dLbl>
              <c:idx val="8"/>
              <c:spPr>
                <a:noFill/>
                <a:ln>
                  <a:noFill/>
                </a:ln>
                <a:effectLst/>
              </c:spPr>
              <c:txPr>
                <a:bodyPr rot="0" spcFirstLastPara="1" vertOverflow="ellipsis" vert="horz" wrap="square" lIns="38100" tIns="19050" rIns="38100" bIns="19050" anchor="ctr" anchorCtr="1">
                  <a:spAutoFit/>
                </a:bodyPr>
                <a:lstStyle/>
                <a:p>
                  <a:pPr>
                    <a:defRPr sz="1400" b="1" i="0" u="none" strike="noStrike" kern="1200" spc="0" baseline="0">
                      <a:solidFill>
                        <a:sysClr val="windowText" lastClr="000000"/>
                      </a:solidFill>
                      <a:latin typeface="+mn-lt"/>
                      <a:ea typeface="+mn-ea"/>
                      <a:cs typeface="+mn-cs"/>
                    </a:defRPr>
                  </a:pPr>
                  <a:endParaRPr lang="en-US"/>
                </a:p>
              </c:txPr>
              <c:dLblPos val="outEnd"/>
              <c:showLegendKey val="0"/>
              <c:showVal val="1"/>
              <c:showCatName val="1"/>
              <c:showSerName val="0"/>
              <c:showPercent val="0"/>
              <c:showBubbleSize val="0"/>
            </c:dLbl>
            <c:dLbl>
              <c:idx val="12"/>
              <c:delete val="1"/>
              <c:extLst>
                <c:ext xmlns:c15="http://schemas.microsoft.com/office/drawing/2012/chart" uri="{CE6537A1-D6FC-4f65-9D91-7224C49458BB}"/>
              </c:extLst>
            </c:dLbl>
            <c:dLbl>
              <c:idx val="17"/>
              <c:delete val="1"/>
              <c:extLst>
                <c:ext xmlns:c15="http://schemas.microsoft.com/office/drawing/2012/chart" uri="{CE6537A1-D6FC-4f65-9D91-7224C49458BB}"/>
              </c:extLst>
            </c:dLbl>
            <c:dLbl>
              <c:idx val="19"/>
              <c:delete val="1"/>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ysClr val="windowText" lastClr="000000"/>
                    </a:solidFill>
                    <a:latin typeface="+mn-lt"/>
                    <a:ea typeface="+mn-ea"/>
                    <a:cs typeface="+mn-cs"/>
                  </a:defRPr>
                </a:pPr>
                <a:endParaRPr lang="en-US"/>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Sheet2!$Y$20:$Y$39</c:f>
              <c:strCache>
                <c:ptCount val="20"/>
                <c:pt idx="0">
                  <c:v>virginity</c:v>
                </c:pt>
                <c:pt idx="1">
                  <c:v>life</c:v>
                </c:pt>
                <c:pt idx="2">
                  <c:v>pregnancy</c:v>
                </c:pt>
                <c:pt idx="3">
                  <c:v>baby</c:v>
                </c:pt>
                <c:pt idx="4">
                  <c:v>kids</c:v>
                </c:pt>
                <c:pt idx="5">
                  <c:v>situation</c:v>
                </c:pt>
                <c:pt idx="6">
                  <c:v>health</c:v>
                </c:pt>
                <c:pt idx="7">
                  <c:v>birth control</c:v>
                </c:pt>
                <c:pt idx="8">
                  <c:v>health insurance</c:v>
                </c:pt>
                <c:pt idx="9">
                  <c:v>money</c:v>
                </c:pt>
                <c:pt idx="10">
                  <c:v>effect</c:v>
                </c:pt>
                <c:pt idx="11">
                  <c:v>planned parenthood</c:v>
                </c:pt>
                <c:pt idx="12">
                  <c:v>paperwork</c:v>
                </c:pt>
                <c:pt idx="13">
                  <c:v>lead</c:v>
                </c:pt>
                <c:pt idx="14">
                  <c:v>pay</c:v>
                </c:pt>
                <c:pt idx="15">
                  <c:v>cost</c:v>
                </c:pt>
                <c:pt idx="16">
                  <c:v>lie</c:v>
                </c:pt>
                <c:pt idx="17">
                  <c:v>future</c:v>
                </c:pt>
                <c:pt idx="18">
                  <c:v>infertility</c:v>
                </c:pt>
                <c:pt idx="19">
                  <c:v>marriage</c:v>
                </c:pt>
              </c:strCache>
            </c:strRef>
          </c:cat>
          <c:val>
            <c:numRef>
              <c:f>Sheet2!$Z$20:$Z$39</c:f>
              <c:numCache>
                <c:formatCode>General</c:formatCode>
                <c:ptCount val="20"/>
                <c:pt idx="0">
                  <c:v>3875</c:v>
                </c:pt>
                <c:pt idx="1">
                  <c:v>3145</c:v>
                </c:pt>
                <c:pt idx="2">
                  <c:v>2584</c:v>
                </c:pt>
                <c:pt idx="3">
                  <c:v>976</c:v>
                </c:pt>
                <c:pt idx="4">
                  <c:v>975</c:v>
                </c:pt>
                <c:pt idx="5">
                  <c:v>872</c:v>
                </c:pt>
                <c:pt idx="6">
                  <c:v>871</c:v>
                </c:pt>
                <c:pt idx="7">
                  <c:v>766</c:v>
                </c:pt>
                <c:pt idx="8">
                  <c:v>656</c:v>
                </c:pt>
                <c:pt idx="9">
                  <c:v>517</c:v>
                </c:pt>
                <c:pt idx="10">
                  <c:v>471</c:v>
                </c:pt>
                <c:pt idx="11">
                  <c:v>441</c:v>
                </c:pt>
                <c:pt idx="12">
                  <c:v>416</c:v>
                </c:pt>
                <c:pt idx="13">
                  <c:v>359</c:v>
                </c:pt>
                <c:pt idx="14">
                  <c:v>321</c:v>
                </c:pt>
                <c:pt idx="15">
                  <c:v>313</c:v>
                </c:pt>
                <c:pt idx="16">
                  <c:v>307</c:v>
                </c:pt>
                <c:pt idx="17">
                  <c:v>286</c:v>
                </c:pt>
                <c:pt idx="18">
                  <c:v>271</c:v>
                </c:pt>
                <c:pt idx="19">
                  <c:v>220</c:v>
                </c:pt>
              </c:numCache>
            </c:numRef>
          </c:val>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600" b="1" i="0" u="none" strike="noStrike" kern="1200" cap="all" baseline="0">
              <a:solidFill>
                <a:schemeClr val="tx1">
                  <a:lumMod val="65000"/>
                  <a:lumOff val="35000"/>
                </a:schemeClr>
              </a:solidFill>
              <a:latin typeface="+mn-lt"/>
              <a:ea typeface="+mn-ea"/>
              <a:cs typeface="+mn-cs"/>
            </a:defRPr>
          </a:pPr>
          <a:endParaRPr lang="en-US"/>
        </a:p>
      </c:txPr>
    </c:title>
    <c:autoTitleDeleted val="0"/>
    <c:plotArea>
      <c:layout/>
      <c:pieChart>
        <c:varyColors val="1"/>
        <c:ser>
          <c:idx val="0"/>
          <c:order val="0"/>
          <c:tx>
            <c:strRef>
              <c:f>Sheet2!$M$20</c:f>
              <c:strCache>
                <c:ptCount val="1"/>
                <c:pt idx="0">
                  <c:v>Number of Questions</c:v>
                </c:pt>
              </c:strCache>
            </c:strRef>
          </c:tx>
          <c:dPt>
            <c:idx val="0"/>
            <c:bubble3D val="0"/>
            <c:spPr>
              <a:solidFill>
                <a:schemeClr val="accent2"/>
              </a:solidFill>
              <a:ln>
                <a:noFill/>
              </a:ln>
              <a:effectLst>
                <a:outerShdw blurRad="63500" sx="102000" sy="102000" algn="ctr" rotWithShape="0">
                  <a:prstClr val="black">
                    <a:alpha val="20000"/>
                  </a:prstClr>
                </a:outerShdw>
              </a:effectLst>
            </c:spPr>
          </c:dPt>
          <c:dPt>
            <c:idx val="1"/>
            <c:bubble3D val="0"/>
            <c:spPr>
              <a:solidFill>
                <a:schemeClr val="accent4"/>
              </a:solidFill>
              <a:ln>
                <a:noFill/>
              </a:ln>
              <a:effectLst>
                <a:outerShdw blurRad="63500" sx="102000" sy="102000" algn="ctr" rotWithShape="0">
                  <a:prstClr val="black">
                    <a:alpha val="20000"/>
                  </a:prstClr>
                </a:outerShdw>
              </a:effectLst>
            </c:spPr>
          </c:dPt>
          <c:dPt>
            <c:idx val="2"/>
            <c:bubble3D val="0"/>
            <c:spPr>
              <a:solidFill>
                <a:schemeClr val="accent6"/>
              </a:solidFill>
              <a:ln>
                <a:noFill/>
              </a:ln>
              <a:effectLst>
                <a:outerShdw blurRad="63500" sx="102000" sy="102000" algn="ctr" rotWithShape="0">
                  <a:prstClr val="black">
                    <a:alpha val="20000"/>
                  </a:prstClr>
                </a:outerShdw>
              </a:effectLst>
            </c:spPr>
          </c:dPt>
          <c:dPt>
            <c:idx val="3"/>
            <c:bubble3D val="0"/>
            <c:spPr>
              <a:solidFill>
                <a:schemeClr val="accent2">
                  <a:lumMod val="60000"/>
                </a:schemeClr>
              </a:solidFill>
              <a:ln>
                <a:noFill/>
              </a:ln>
              <a:effectLst>
                <a:outerShdw blurRad="63500" sx="102000" sy="102000" algn="ctr" rotWithShape="0">
                  <a:prstClr val="black">
                    <a:alpha val="20000"/>
                  </a:prstClr>
                </a:outerShdw>
              </a:effectLst>
            </c:spPr>
          </c:dPt>
          <c:dPt>
            <c:idx val="4"/>
            <c:bubble3D val="0"/>
            <c:spPr>
              <a:solidFill>
                <a:schemeClr val="accent4">
                  <a:lumMod val="60000"/>
                </a:schemeClr>
              </a:solidFill>
              <a:ln>
                <a:noFill/>
              </a:ln>
              <a:effectLst>
                <a:outerShdw blurRad="63500" sx="102000" sy="102000" algn="ctr" rotWithShape="0">
                  <a:prstClr val="black">
                    <a:alpha val="20000"/>
                  </a:prstClr>
                </a:outerShdw>
              </a:effectLst>
            </c:spPr>
          </c:dPt>
          <c:dPt>
            <c:idx val="5"/>
            <c:bubble3D val="0"/>
            <c:spPr>
              <a:solidFill>
                <a:schemeClr val="accent6">
                  <a:lumMod val="60000"/>
                </a:schemeClr>
              </a:solidFill>
              <a:ln>
                <a:noFill/>
              </a:ln>
              <a:effectLst>
                <a:outerShdw blurRad="63500" sx="102000" sy="102000" algn="ctr" rotWithShape="0">
                  <a:prstClr val="black">
                    <a:alpha val="20000"/>
                  </a:prstClr>
                </a:outerShdw>
              </a:effectLst>
            </c:spPr>
          </c:dPt>
          <c:dPt>
            <c:idx val="6"/>
            <c:bubble3D val="0"/>
            <c:spPr>
              <a:solidFill>
                <a:schemeClr val="accent2">
                  <a:lumMod val="80000"/>
                  <a:lumOff val="20000"/>
                </a:schemeClr>
              </a:solidFill>
              <a:ln>
                <a:noFill/>
              </a:ln>
              <a:effectLst>
                <a:outerShdw blurRad="63500" sx="102000" sy="102000" algn="ctr" rotWithShape="0">
                  <a:prstClr val="black">
                    <a:alpha val="20000"/>
                  </a:prstClr>
                </a:outerShdw>
              </a:effectLst>
            </c:spPr>
          </c:dPt>
          <c:dPt>
            <c:idx val="7"/>
            <c:bubble3D val="0"/>
            <c:spPr>
              <a:solidFill>
                <a:schemeClr val="accent4">
                  <a:lumMod val="80000"/>
                  <a:lumOff val="20000"/>
                </a:schemeClr>
              </a:solidFill>
              <a:ln>
                <a:noFill/>
              </a:ln>
              <a:effectLst>
                <a:outerShdw blurRad="63500" sx="102000" sy="102000" algn="ctr" rotWithShape="0">
                  <a:prstClr val="black">
                    <a:alpha val="20000"/>
                  </a:prstClr>
                </a:outerShdw>
              </a:effectLst>
            </c:spPr>
          </c:dPt>
          <c:dPt>
            <c:idx val="8"/>
            <c:bubble3D val="0"/>
            <c:spPr>
              <a:solidFill>
                <a:schemeClr val="accent6">
                  <a:lumMod val="80000"/>
                  <a:lumOff val="20000"/>
                </a:schemeClr>
              </a:solidFill>
              <a:ln>
                <a:noFill/>
              </a:ln>
              <a:effectLst>
                <a:outerShdw blurRad="63500" sx="102000" sy="102000" algn="ctr" rotWithShape="0">
                  <a:prstClr val="black">
                    <a:alpha val="20000"/>
                  </a:prstClr>
                </a:outerShdw>
              </a:effectLst>
            </c:spPr>
          </c:dPt>
          <c:dPt>
            <c:idx val="9"/>
            <c:bubble3D val="0"/>
            <c:spPr>
              <a:solidFill>
                <a:schemeClr val="accent2">
                  <a:lumMod val="80000"/>
                </a:schemeClr>
              </a:solidFill>
              <a:ln>
                <a:noFill/>
              </a:ln>
              <a:effectLst>
                <a:outerShdw blurRad="63500" sx="102000" sy="102000" algn="ctr" rotWithShape="0">
                  <a:prstClr val="black">
                    <a:alpha val="20000"/>
                  </a:prstClr>
                </a:outerShdw>
              </a:effectLst>
            </c:spPr>
          </c:dPt>
          <c:dPt>
            <c:idx val="10"/>
            <c:bubble3D val="0"/>
            <c:spPr>
              <a:solidFill>
                <a:schemeClr val="accent4">
                  <a:lumMod val="80000"/>
                </a:schemeClr>
              </a:solidFill>
              <a:ln>
                <a:noFill/>
              </a:ln>
              <a:effectLst>
                <a:outerShdw blurRad="63500" sx="102000" sy="102000" algn="ctr" rotWithShape="0">
                  <a:prstClr val="black">
                    <a:alpha val="20000"/>
                  </a:prstClr>
                </a:outerShdw>
              </a:effectLst>
            </c:spPr>
          </c:dPt>
          <c:dPt>
            <c:idx val="11"/>
            <c:bubble3D val="0"/>
            <c:spPr>
              <a:solidFill>
                <a:schemeClr val="accent6">
                  <a:lumMod val="80000"/>
                </a:schemeClr>
              </a:solidFill>
              <a:ln>
                <a:noFill/>
              </a:ln>
              <a:effectLst>
                <a:outerShdw blurRad="63500" sx="102000" sy="102000" algn="ctr" rotWithShape="0">
                  <a:prstClr val="black">
                    <a:alpha val="20000"/>
                  </a:prstClr>
                </a:outerShdw>
              </a:effectLst>
            </c:spPr>
          </c:dPt>
          <c:dPt>
            <c:idx val="12"/>
            <c:bubble3D val="0"/>
            <c:spPr>
              <a:solidFill>
                <a:schemeClr val="accent2">
                  <a:lumMod val="60000"/>
                  <a:lumOff val="40000"/>
                </a:schemeClr>
              </a:solidFill>
              <a:ln>
                <a:noFill/>
              </a:ln>
              <a:effectLst>
                <a:outerShdw blurRad="63500" sx="102000" sy="102000" algn="ctr" rotWithShape="0">
                  <a:prstClr val="black">
                    <a:alpha val="20000"/>
                  </a:prstClr>
                </a:outerShdw>
              </a:effectLst>
            </c:spPr>
          </c:dPt>
          <c:dPt>
            <c:idx val="13"/>
            <c:bubble3D val="0"/>
            <c:spPr>
              <a:solidFill>
                <a:schemeClr val="accent4">
                  <a:lumMod val="60000"/>
                  <a:lumOff val="40000"/>
                </a:schemeClr>
              </a:solidFill>
              <a:ln>
                <a:noFill/>
              </a:ln>
              <a:effectLst>
                <a:outerShdw blurRad="63500" sx="102000" sy="102000" algn="ctr" rotWithShape="0">
                  <a:prstClr val="black">
                    <a:alpha val="20000"/>
                  </a:prstClr>
                </a:outerShdw>
              </a:effectLst>
            </c:spPr>
          </c:dPt>
          <c:dPt>
            <c:idx val="14"/>
            <c:bubble3D val="0"/>
            <c:spPr>
              <a:solidFill>
                <a:schemeClr val="accent6">
                  <a:lumMod val="60000"/>
                  <a:lumOff val="40000"/>
                </a:schemeClr>
              </a:solidFill>
              <a:ln>
                <a:noFill/>
              </a:ln>
              <a:effectLst>
                <a:outerShdw blurRad="63500" sx="102000" sy="102000" algn="ctr" rotWithShape="0">
                  <a:prstClr val="black">
                    <a:alpha val="20000"/>
                  </a:prstClr>
                </a:outerShdw>
              </a:effectLst>
            </c:spPr>
          </c:dPt>
          <c:dPt>
            <c:idx val="15"/>
            <c:bubble3D val="0"/>
            <c:spPr>
              <a:solidFill>
                <a:schemeClr val="accent2">
                  <a:lumMod val="50000"/>
                </a:schemeClr>
              </a:solidFill>
              <a:ln>
                <a:noFill/>
              </a:ln>
              <a:effectLst>
                <a:outerShdw blurRad="63500" sx="102000" sy="102000" algn="ctr" rotWithShape="0">
                  <a:prstClr val="black">
                    <a:alpha val="20000"/>
                  </a:prstClr>
                </a:outerShdw>
              </a:effectLst>
            </c:spPr>
          </c:dPt>
          <c:dPt>
            <c:idx val="16"/>
            <c:bubble3D val="0"/>
            <c:spPr>
              <a:solidFill>
                <a:schemeClr val="accent4">
                  <a:lumMod val="50000"/>
                </a:schemeClr>
              </a:solidFill>
              <a:ln>
                <a:noFill/>
              </a:ln>
              <a:effectLst>
                <a:outerShdw blurRad="63500" sx="102000" sy="102000" algn="ctr" rotWithShape="0">
                  <a:prstClr val="black">
                    <a:alpha val="20000"/>
                  </a:prstClr>
                </a:outerShdw>
              </a:effectLst>
            </c:spPr>
          </c:dPt>
          <c:dPt>
            <c:idx val="17"/>
            <c:bubble3D val="0"/>
            <c:spPr>
              <a:solidFill>
                <a:schemeClr val="accent6">
                  <a:lumMod val="50000"/>
                </a:schemeClr>
              </a:solidFill>
              <a:ln>
                <a:noFill/>
              </a:ln>
              <a:effectLst>
                <a:outerShdw blurRad="63500" sx="102000" sy="102000" algn="ctr" rotWithShape="0">
                  <a:prstClr val="black">
                    <a:alpha val="20000"/>
                  </a:prstClr>
                </a:outerShdw>
              </a:effectLst>
            </c:spPr>
          </c:dPt>
          <c:dPt>
            <c:idx val="18"/>
            <c:bubble3D val="0"/>
            <c:spPr>
              <a:solidFill>
                <a:schemeClr val="accent2">
                  <a:lumMod val="70000"/>
                  <a:lumOff val="30000"/>
                </a:schemeClr>
              </a:solidFill>
              <a:ln>
                <a:noFill/>
              </a:ln>
              <a:effectLst>
                <a:outerShdw blurRad="63500" sx="102000" sy="102000" algn="ctr" rotWithShape="0">
                  <a:prstClr val="black">
                    <a:alpha val="20000"/>
                  </a:prstClr>
                </a:outerShdw>
              </a:effectLst>
            </c:spPr>
          </c:dPt>
          <c:dPt>
            <c:idx val="19"/>
            <c:bubble3D val="0"/>
            <c:spPr>
              <a:solidFill>
                <a:schemeClr val="accent4">
                  <a:lumMod val="70000"/>
                  <a:lumOff val="30000"/>
                </a:schemeClr>
              </a:solidFill>
              <a:ln>
                <a:noFill/>
              </a:ln>
              <a:effectLst>
                <a:outerShdw blurRad="63500" sx="102000" sy="102000" algn="ctr" rotWithShape="0">
                  <a:prstClr val="black">
                    <a:alpha val="20000"/>
                  </a:prstClr>
                </a:outerShdw>
              </a:effectLst>
            </c:spPr>
          </c:dPt>
          <c:dPt>
            <c:idx val="20"/>
            <c:bubble3D val="0"/>
            <c:spPr>
              <a:solidFill>
                <a:schemeClr val="accent6">
                  <a:lumMod val="70000"/>
                  <a:lumOff val="30000"/>
                </a:schemeClr>
              </a:solidFill>
              <a:ln>
                <a:noFill/>
              </a:ln>
              <a:effectLst>
                <a:outerShdw blurRad="63500" sx="102000" sy="102000" algn="ctr" rotWithShape="0">
                  <a:prstClr val="black">
                    <a:alpha val="20000"/>
                  </a:prstClr>
                </a:outerShdw>
              </a:effectLst>
            </c:spPr>
          </c:dPt>
          <c:dPt>
            <c:idx val="21"/>
            <c:bubble3D val="0"/>
            <c:spPr>
              <a:solidFill>
                <a:schemeClr val="accent2">
                  <a:lumMod val="70000"/>
                </a:schemeClr>
              </a:solidFill>
              <a:ln>
                <a:noFill/>
              </a:ln>
              <a:effectLst>
                <a:outerShdw blurRad="63500" sx="102000" sy="102000" algn="ctr" rotWithShape="0">
                  <a:prstClr val="black">
                    <a:alpha val="20000"/>
                  </a:prstClr>
                </a:outerShdw>
              </a:effectLst>
            </c:spPr>
          </c:dPt>
          <c:dPt>
            <c:idx val="22"/>
            <c:bubble3D val="0"/>
            <c:spPr>
              <a:solidFill>
                <a:schemeClr val="accent4">
                  <a:lumMod val="70000"/>
                </a:schemeClr>
              </a:solidFill>
              <a:ln>
                <a:noFill/>
              </a:ln>
              <a:effectLst>
                <a:outerShdw blurRad="63500" sx="102000" sy="102000" algn="ctr" rotWithShape="0">
                  <a:prstClr val="black">
                    <a:alpha val="20000"/>
                  </a:prstClr>
                </a:outerShdw>
              </a:effectLst>
            </c:spPr>
          </c:dPt>
          <c:dPt>
            <c:idx val="23"/>
            <c:bubble3D val="0"/>
            <c:spPr>
              <a:solidFill>
                <a:schemeClr val="accent6">
                  <a:lumMod val="70000"/>
                </a:schemeClr>
              </a:solidFill>
              <a:ln>
                <a:noFill/>
              </a:ln>
              <a:effectLst>
                <a:outerShdw blurRad="63500" sx="102000" sy="102000" algn="ctr" rotWithShape="0">
                  <a:prstClr val="black">
                    <a:alpha val="20000"/>
                  </a:prstClr>
                </a:outerShdw>
              </a:effectLst>
            </c:spPr>
          </c:dPt>
          <c:dPt>
            <c:idx val="24"/>
            <c:bubble3D val="0"/>
            <c:spPr>
              <a:solidFill>
                <a:schemeClr val="accent2">
                  <a:lumMod val="50000"/>
                  <a:lumOff val="50000"/>
                </a:schemeClr>
              </a:solidFill>
              <a:ln>
                <a:noFill/>
              </a:ln>
              <a:effectLst>
                <a:outerShdw blurRad="63500" sx="102000" sy="102000" algn="ctr" rotWithShape="0">
                  <a:prstClr val="black">
                    <a:alpha val="20000"/>
                  </a:prstClr>
                </a:outerShdw>
              </a:effectLst>
            </c:spPr>
          </c:dPt>
          <c:dPt>
            <c:idx val="25"/>
            <c:bubble3D val="0"/>
            <c:spPr>
              <a:solidFill>
                <a:schemeClr val="accent4">
                  <a:lumMod val="50000"/>
                  <a:lumOff val="50000"/>
                </a:schemeClr>
              </a:solidFill>
              <a:ln>
                <a:noFill/>
              </a:ln>
              <a:effectLst>
                <a:outerShdw blurRad="63500" sx="102000" sy="102000" algn="ctr" rotWithShape="0">
                  <a:prstClr val="black">
                    <a:alpha val="20000"/>
                  </a:prstClr>
                </a:outerShdw>
              </a:effectLst>
            </c:spPr>
          </c:dPt>
          <c:dPt>
            <c:idx val="26"/>
            <c:bubble3D val="0"/>
            <c:spPr>
              <a:solidFill>
                <a:schemeClr val="accent6">
                  <a:lumMod val="50000"/>
                  <a:lumOff val="50000"/>
                </a:schemeClr>
              </a:solidFill>
              <a:ln>
                <a:noFill/>
              </a:ln>
              <a:effectLst>
                <a:outerShdw blurRad="63500" sx="102000" sy="102000" algn="ctr" rotWithShape="0">
                  <a:prstClr val="black">
                    <a:alpha val="20000"/>
                  </a:prstClr>
                </a:outerShdw>
              </a:effectLst>
            </c:spPr>
          </c:dPt>
          <c:dPt>
            <c:idx val="27"/>
            <c:bubble3D val="0"/>
            <c:spPr>
              <a:solidFill>
                <a:schemeClr val="accent2"/>
              </a:solidFill>
              <a:ln>
                <a:noFill/>
              </a:ln>
              <a:effectLst>
                <a:outerShdw blurRad="63500" sx="102000" sy="102000" algn="ctr" rotWithShape="0">
                  <a:prstClr val="black">
                    <a:alpha val="20000"/>
                  </a:prstClr>
                </a:outerShdw>
              </a:effectLst>
            </c:spPr>
          </c:dPt>
          <c:dPt>
            <c:idx val="28"/>
            <c:bubble3D val="0"/>
            <c:spPr>
              <a:solidFill>
                <a:schemeClr val="accent4"/>
              </a:solidFill>
              <a:ln>
                <a:noFill/>
              </a:ln>
              <a:effectLst>
                <a:outerShdw blurRad="63500" sx="102000" sy="102000" algn="ctr" rotWithShape="0">
                  <a:prstClr val="black">
                    <a:alpha val="20000"/>
                  </a:prstClr>
                </a:outerShdw>
              </a:effectLst>
            </c:spPr>
          </c:dPt>
          <c:dPt>
            <c:idx val="29"/>
            <c:bubble3D val="0"/>
            <c:spPr>
              <a:solidFill>
                <a:schemeClr val="accent6"/>
              </a:solidFill>
              <a:ln>
                <a:noFill/>
              </a:ln>
              <a:effectLst>
                <a:outerShdw blurRad="63500" sx="102000" sy="102000" algn="ctr" rotWithShape="0">
                  <a:prstClr val="black">
                    <a:alpha val="20000"/>
                  </a:prstClr>
                </a:outerShdw>
              </a:effectLst>
            </c:spPr>
          </c:dPt>
          <c:dPt>
            <c:idx val="30"/>
            <c:bubble3D val="0"/>
            <c:spPr>
              <a:solidFill>
                <a:schemeClr val="accent2">
                  <a:lumMod val="60000"/>
                </a:schemeClr>
              </a:solidFill>
              <a:ln>
                <a:noFill/>
              </a:ln>
              <a:effectLst>
                <a:outerShdw blurRad="63500" sx="102000" sy="102000" algn="ctr" rotWithShape="0">
                  <a:prstClr val="black">
                    <a:alpha val="20000"/>
                  </a:prstClr>
                </a:outerShdw>
              </a:effectLst>
            </c:spPr>
          </c:dPt>
          <c:dLbls>
            <c:dLbl>
              <c:idx val="0"/>
              <c:layout>
                <c:manualLayout>
                  <c:x val="-0.13953952209601853"/>
                  <c:y val="0.17691741657292839"/>
                </c:manualLayout>
              </c:layout>
              <c:spPr>
                <a:noFill/>
                <a:ln>
                  <a:noFill/>
                </a:ln>
                <a:effectLst/>
              </c:spPr>
              <c:txPr>
                <a:bodyPr rot="0" spcFirstLastPara="1" vertOverflow="ellipsis" vert="horz" wrap="square" lIns="38100" tIns="19050" rIns="38100" bIns="19050" anchor="ctr" anchorCtr="1">
                  <a:noAutofit/>
                </a:bodyPr>
                <a:lstStyle/>
                <a:p>
                  <a:pPr>
                    <a:defRPr sz="1600" b="1" i="0" u="none" strike="noStrike" kern="1200" spc="0" baseline="0">
                      <a:solidFill>
                        <a:schemeClr val="tx1"/>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20279866108261366"/>
                      <c:h val="0.15529761904761905"/>
                    </c:manualLayout>
                  </c15:layout>
                </c:ext>
              </c:extLst>
            </c:dLbl>
            <c:dLbl>
              <c:idx val="1"/>
              <c:layout>
                <c:manualLayout>
                  <c:x val="-0.19813470770852046"/>
                  <c:y val="2.390443382077246E-2"/>
                </c:manualLayout>
              </c:layout>
              <c:spPr>
                <a:noFill/>
                <a:ln>
                  <a:noFill/>
                </a:ln>
                <a:effectLst/>
              </c:spPr>
              <c:txPr>
                <a:bodyPr rot="0" spcFirstLastPara="1" vertOverflow="ellipsis" vert="horz" wrap="square" lIns="38100" tIns="19050" rIns="38100" bIns="19050" anchor="ctr" anchorCtr="1">
                  <a:spAutoFit/>
                </a:bodyPr>
                <a:lstStyle/>
                <a:p>
                  <a:pPr>
                    <a:defRPr sz="1600" b="1" i="0" u="none" strike="noStrike" kern="1200" spc="0" baseline="0">
                      <a:solidFill>
                        <a:schemeClr val="tx1"/>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extLst>
            </c:dLbl>
            <c:dLbl>
              <c:idx val="2"/>
              <c:layout>
                <c:manualLayout>
                  <c:x val="-5.6942424700502398E-2"/>
                  <c:y val="-6.1824092985637846E-2"/>
                </c:manualLayout>
              </c:layout>
              <c:spPr>
                <a:noFill/>
                <a:ln>
                  <a:noFill/>
                </a:ln>
                <a:effectLst/>
              </c:spPr>
              <c:txPr>
                <a:bodyPr rot="0" spcFirstLastPara="1" vertOverflow="ellipsis" vert="horz" wrap="square" lIns="38100" tIns="19050" rIns="38100" bIns="19050" anchor="ctr" anchorCtr="1">
                  <a:noAutofit/>
                </a:bodyPr>
                <a:lstStyle/>
                <a:p>
                  <a:pPr>
                    <a:defRPr sz="1400" b="1" i="0" u="none" strike="noStrike" kern="1200" spc="0" baseline="0">
                      <a:solidFill>
                        <a:schemeClr val="tx1"/>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30778850688247472"/>
                      <c:h val="0.1265080146231721"/>
                    </c:manualLayout>
                  </c15:layout>
                </c:ext>
              </c:extLst>
            </c:dLbl>
            <c:dLbl>
              <c:idx val="3"/>
              <c:layout>
                <c:manualLayout>
                  <c:x val="-5.4668996352551333E-2"/>
                  <c:y val="-5.3706934469729739E-2"/>
                </c:manualLayout>
              </c:layout>
              <c:spPr>
                <a:noFill/>
                <a:ln>
                  <a:noFill/>
                </a:ln>
                <a:effectLst/>
              </c:spPr>
              <c:txPr>
                <a:bodyPr rot="0" spcFirstLastPara="1" vertOverflow="ellipsis" vert="horz" wrap="square" lIns="38100" tIns="19050" rIns="38100" bIns="19050" anchor="ctr" anchorCtr="1">
                  <a:noAutofit/>
                </a:bodyPr>
                <a:lstStyle/>
                <a:p>
                  <a:pPr>
                    <a:defRPr sz="1000" b="1" i="0" u="none" strike="noStrike" kern="1200" spc="0" baseline="0">
                      <a:solidFill>
                        <a:schemeClr val="tx1"/>
                      </a:solidFill>
                      <a:latin typeface="+mn-lt"/>
                      <a:ea typeface="+mn-ea"/>
                      <a:cs typeface="+mn-cs"/>
                    </a:defRPr>
                  </a:pPr>
                  <a:endParaRPr lang="en-US"/>
                </a:p>
              </c:txPr>
              <c:dLblPos val="bestFit"/>
              <c:showLegendKey val="0"/>
              <c:showVal val="1"/>
              <c:showCatName val="1"/>
              <c:showSerName val="0"/>
              <c:showPercent val="0"/>
              <c:showBubbleSize val="0"/>
              <c:extLst>
                <c:ext xmlns:c15="http://schemas.microsoft.com/office/drawing/2012/chart" uri="{CE6537A1-D6FC-4f65-9D91-7224C49458BB}">
                  <c15:layout>
                    <c:manualLayout>
                      <c:w val="0.17045780205132186"/>
                      <c:h val="0.11161182977127859"/>
                    </c:manualLayout>
                  </c15:layout>
                </c:ext>
              </c:extLst>
            </c:dLbl>
            <c:dLbl>
              <c:idx val="16"/>
              <c:delete val="1"/>
              <c:extLst>
                <c:ext xmlns:c15="http://schemas.microsoft.com/office/drawing/2012/chart" uri="{CE6537A1-D6FC-4f65-9D91-7224C49458BB}"/>
              </c:extLst>
            </c:dLbl>
            <c:dLbl>
              <c:idx val="19"/>
              <c:delete val="1"/>
              <c:extLst>
                <c:ext xmlns:c15="http://schemas.microsoft.com/office/drawing/2012/chart" uri="{CE6537A1-D6FC-4f65-9D91-7224C49458BB}"/>
              </c:extLst>
            </c:dLbl>
            <c:dLbl>
              <c:idx val="20"/>
              <c:delete val="1"/>
              <c:extLst>
                <c:ext xmlns:c15="http://schemas.microsoft.com/office/drawing/2012/chart" uri="{CE6537A1-D6FC-4f65-9D91-7224C49458BB}"/>
              </c:extLst>
            </c:dLbl>
            <c:dLbl>
              <c:idx val="21"/>
              <c:delete val="1"/>
              <c:extLst>
                <c:ext xmlns:c15="http://schemas.microsoft.com/office/drawing/2012/chart" uri="{CE6537A1-D6FC-4f65-9D91-7224C49458BB}"/>
              </c:extLst>
            </c:dLbl>
            <c:dLbl>
              <c:idx val="23"/>
              <c:delete val="1"/>
              <c:extLst>
                <c:ext xmlns:c15="http://schemas.microsoft.com/office/drawing/2012/chart" uri="{CE6537A1-D6FC-4f65-9D91-7224C49458BB}"/>
              </c:extLst>
            </c:dLbl>
            <c:dLbl>
              <c:idx val="24"/>
              <c:delete val="1"/>
              <c:extLst>
                <c:ext xmlns:c15="http://schemas.microsoft.com/office/drawing/2012/chart" uri="{CE6537A1-D6FC-4f65-9D91-7224C49458BB}"/>
              </c:extLst>
            </c:dLbl>
            <c:dLbl>
              <c:idx val="25"/>
              <c:delete val="1"/>
              <c:extLst>
                <c:ext xmlns:c15="http://schemas.microsoft.com/office/drawing/2012/chart" uri="{CE6537A1-D6FC-4f65-9D91-7224C49458BB}"/>
              </c:extLst>
            </c:dLbl>
            <c:dLbl>
              <c:idx val="26"/>
              <c:delete val="1"/>
              <c:extLst>
                <c:ext xmlns:c15="http://schemas.microsoft.com/office/drawing/2012/chart" uri="{CE6537A1-D6FC-4f65-9D91-7224C49458BB}"/>
              </c:extLst>
            </c:dLbl>
            <c:dLbl>
              <c:idx val="27"/>
              <c:delete val="1"/>
              <c:extLst>
                <c:ext xmlns:c15="http://schemas.microsoft.com/office/drawing/2012/chart" uri="{CE6537A1-D6FC-4f65-9D91-7224C49458BB}"/>
              </c:extLst>
            </c:dLbl>
            <c:dLbl>
              <c:idx val="28"/>
              <c:delete val="1"/>
              <c:extLst>
                <c:ext xmlns:c15="http://schemas.microsoft.com/office/drawing/2012/chart" uri="{CE6537A1-D6FC-4f65-9D91-7224C49458BB}"/>
              </c:extLst>
            </c:dLbl>
            <c:dLbl>
              <c:idx val="29"/>
              <c:delete val="1"/>
              <c:extLst>
                <c:ext xmlns:c15="http://schemas.microsoft.com/office/drawing/2012/chart" uri="{CE6537A1-D6FC-4f65-9D91-7224C49458BB}"/>
              </c:extLst>
            </c:dLbl>
            <c:dLbl>
              <c:idx val="30"/>
              <c:delete val="1"/>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tx1"/>
                    </a:solidFill>
                    <a:latin typeface="+mn-lt"/>
                    <a:ea typeface="+mn-ea"/>
                    <a:cs typeface="+mn-cs"/>
                  </a:defRPr>
                </a:pPr>
                <a:endParaRPr lang="en-US"/>
              </a:p>
            </c:txPr>
            <c:dLblPos val="outEnd"/>
            <c:showLegendKey val="0"/>
            <c:showVal val="1"/>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Sheet2!$L$21:$L$51</c:f>
              <c:strCache>
                <c:ptCount val="31"/>
                <c:pt idx="0">
                  <c:v>freaking</c:v>
                </c:pt>
                <c:pt idx="1">
                  <c:v>worried</c:v>
                </c:pt>
                <c:pt idx="2">
                  <c:v>i don't know</c:v>
                </c:pt>
                <c:pt idx="3">
                  <c:v>love</c:v>
                </c:pt>
                <c:pt idx="4">
                  <c:v>fear</c:v>
                </c:pt>
                <c:pt idx="5">
                  <c:v>trust</c:v>
                </c:pt>
                <c:pt idx="6">
                  <c:v>anxiety</c:v>
                </c:pt>
                <c:pt idx="7">
                  <c:v>mistake</c:v>
                </c:pt>
                <c:pt idx="8">
                  <c:v>hate</c:v>
                </c:pt>
                <c:pt idx="9">
                  <c:v>doubt</c:v>
                </c:pt>
                <c:pt idx="10">
                  <c:v>nasty</c:v>
                </c:pt>
                <c:pt idx="11">
                  <c:v>concern</c:v>
                </c:pt>
                <c:pt idx="12">
                  <c:v>embrassing</c:v>
                </c:pt>
                <c:pt idx="13">
                  <c:v>panic</c:v>
                </c:pt>
                <c:pt idx="14">
                  <c:v>ease</c:v>
                </c:pt>
                <c:pt idx="15">
                  <c:v>regret</c:v>
                </c:pt>
                <c:pt idx="16">
                  <c:v>hypochondria</c:v>
                </c:pt>
                <c:pt idx="17">
                  <c:v>fault</c:v>
                </c:pt>
                <c:pt idx="18">
                  <c:v>relief</c:v>
                </c:pt>
                <c:pt idx="19">
                  <c:v>pleasure</c:v>
                </c:pt>
                <c:pt idx="20">
                  <c:v>understanding</c:v>
                </c:pt>
                <c:pt idx="21">
                  <c:v>blame</c:v>
                </c:pt>
                <c:pt idx="22">
                  <c:v>peace</c:v>
                </c:pt>
                <c:pt idx="23">
                  <c:v>cant sleep</c:v>
                </c:pt>
                <c:pt idx="24">
                  <c:v>scared to death</c:v>
                </c:pt>
                <c:pt idx="25">
                  <c:v>shock</c:v>
                </c:pt>
                <c:pt idx="26">
                  <c:v>hard time</c:v>
                </c:pt>
                <c:pt idx="27">
                  <c:v>suicide</c:v>
                </c:pt>
                <c:pt idx="28">
                  <c:v>moral</c:v>
                </c:pt>
                <c:pt idx="29">
                  <c:v>guilt</c:v>
                </c:pt>
                <c:pt idx="30">
                  <c:v>grief</c:v>
                </c:pt>
              </c:strCache>
            </c:strRef>
          </c:cat>
          <c:val>
            <c:numRef>
              <c:f>Sheet2!$M$21:$M$51</c:f>
              <c:numCache>
                <c:formatCode>General</c:formatCode>
                <c:ptCount val="31"/>
                <c:pt idx="0">
                  <c:v>1213</c:v>
                </c:pt>
                <c:pt idx="1">
                  <c:v>980</c:v>
                </c:pt>
                <c:pt idx="2">
                  <c:v>718</c:v>
                </c:pt>
                <c:pt idx="3">
                  <c:v>640</c:v>
                </c:pt>
                <c:pt idx="4">
                  <c:v>334</c:v>
                </c:pt>
                <c:pt idx="5">
                  <c:v>329</c:v>
                </c:pt>
                <c:pt idx="6">
                  <c:v>325</c:v>
                </c:pt>
                <c:pt idx="7">
                  <c:v>290</c:v>
                </c:pt>
                <c:pt idx="8">
                  <c:v>287</c:v>
                </c:pt>
                <c:pt idx="9">
                  <c:v>278</c:v>
                </c:pt>
                <c:pt idx="10">
                  <c:v>243</c:v>
                </c:pt>
                <c:pt idx="11">
                  <c:v>235</c:v>
                </c:pt>
                <c:pt idx="12">
                  <c:v>169</c:v>
                </c:pt>
                <c:pt idx="13">
                  <c:v>149</c:v>
                </c:pt>
                <c:pt idx="14">
                  <c:v>144</c:v>
                </c:pt>
                <c:pt idx="15">
                  <c:v>138</c:v>
                </c:pt>
                <c:pt idx="16">
                  <c:v>107</c:v>
                </c:pt>
                <c:pt idx="17">
                  <c:v>90</c:v>
                </c:pt>
                <c:pt idx="18">
                  <c:v>86</c:v>
                </c:pt>
                <c:pt idx="19">
                  <c:v>86</c:v>
                </c:pt>
                <c:pt idx="20">
                  <c:v>79</c:v>
                </c:pt>
                <c:pt idx="21">
                  <c:v>78</c:v>
                </c:pt>
                <c:pt idx="22">
                  <c:v>75</c:v>
                </c:pt>
                <c:pt idx="23">
                  <c:v>65</c:v>
                </c:pt>
                <c:pt idx="24">
                  <c:v>64</c:v>
                </c:pt>
                <c:pt idx="25">
                  <c:v>61</c:v>
                </c:pt>
                <c:pt idx="26">
                  <c:v>54</c:v>
                </c:pt>
                <c:pt idx="27">
                  <c:v>49</c:v>
                </c:pt>
                <c:pt idx="28">
                  <c:v>35</c:v>
                </c:pt>
                <c:pt idx="29">
                  <c:v>23</c:v>
                </c:pt>
                <c:pt idx="30">
                  <c:v>6</c:v>
                </c:pt>
              </c:numCache>
            </c:numRef>
          </c:val>
        </c:ser>
        <c:dLbls>
          <c:dLblPos val="outEnd"/>
          <c:showLegendKey val="0"/>
          <c:showVal val="1"/>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Monthly_graph!$A$24</c:f>
              <c:strCache>
                <c:ptCount val="1"/>
                <c:pt idx="0">
                  <c:v>STDs</c:v>
                </c:pt>
              </c:strCache>
            </c:strRef>
          </c:tx>
          <c:spPr>
            <a:ln w="38100" cap="rnd">
              <a:solidFill>
                <a:schemeClr val="accent1"/>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Monthly_graph!$B$24:$AP$24</c:f>
              <c:numCache>
                <c:formatCode>0.0%</c:formatCode>
                <c:ptCount val="40"/>
                <c:pt idx="0">
                  <c:v>0.24655511811023623</c:v>
                </c:pt>
                <c:pt idx="1">
                  <c:v>0.25762045231071778</c:v>
                </c:pt>
                <c:pt idx="2">
                  <c:v>0.27177334732423925</c:v>
                </c:pt>
                <c:pt idx="3">
                  <c:v>0.26656394453004623</c:v>
                </c:pt>
                <c:pt idx="4">
                  <c:v>0.27845528455284552</c:v>
                </c:pt>
                <c:pt idx="5">
                  <c:v>0.26271186440677968</c:v>
                </c:pt>
                <c:pt idx="6">
                  <c:v>0.26008344923504867</c:v>
                </c:pt>
                <c:pt idx="7">
                  <c:v>0.26886792452830188</c:v>
                </c:pt>
                <c:pt idx="8">
                  <c:v>0.26009197751660706</c:v>
                </c:pt>
                <c:pt idx="9">
                  <c:v>0.29812695109261184</c:v>
                </c:pt>
                <c:pt idx="10">
                  <c:v>0.27167070217917677</c:v>
                </c:pt>
                <c:pt idx="11">
                  <c:v>0.27440347071583515</c:v>
                </c:pt>
                <c:pt idx="12">
                  <c:v>0.26257861635220126</c:v>
                </c:pt>
                <c:pt idx="13">
                  <c:v>0.25445960125918154</c:v>
                </c:pt>
                <c:pt idx="14">
                  <c:v>0.28745163073521285</c:v>
                </c:pt>
                <c:pt idx="15">
                  <c:v>0.29869451697127936</c:v>
                </c:pt>
                <c:pt idx="16">
                  <c:v>0.27661795407098122</c:v>
                </c:pt>
                <c:pt idx="17">
                  <c:v>0.26984126984126983</c:v>
                </c:pt>
                <c:pt idx="18">
                  <c:v>0.27889447236180903</c:v>
                </c:pt>
                <c:pt idx="19">
                  <c:v>0.28461959496442257</c:v>
                </c:pt>
                <c:pt idx="20">
                  <c:v>0.25361062969381859</c:v>
                </c:pt>
                <c:pt idx="21">
                  <c:v>0.27904451682953313</c:v>
                </c:pt>
                <c:pt idx="22">
                  <c:v>0.25709860609189467</c:v>
                </c:pt>
                <c:pt idx="23">
                  <c:v>0.27840269966254216</c:v>
                </c:pt>
                <c:pt idx="24">
                  <c:v>0.28697293895531784</c:v>
                </c:pt>
                <c:pt idx="25">
                  <c:v>0.24590163934426229</c:v>
                </c:pt>
                <c:pt idx="26">
                  <c:v>0.2551834130781499</c:v>
                </c:pt>
                <c:pt idx="27">
                  <c:v>0.28202247191011237</c:v>
                </c:pt>
                <c:pt idx="28">
                  <c:v>0.2119309262166405</c:v>
                </c:pt>
                <c:pt idx="29">
                  <c:v>0.27447698744769872</c:v>
                </c:pt>
                <c:pt idx="30">
                  <c:v>0.28085991678224687</c:v>
                </c:pt>
                <c:pt idx="31">
                  <c:v>0.2696917808219178</c:v>
                </c:pt>
                <c:pt idx="32">
                  <c:v>0.2604087812263437</c:v>
                </c:pt>
                <c:pt idx="33">
                  <c:v>0.26310160427807489</c:v>
                </c:pt>
                <c:pt idx="34">
                  <c:v>0.25365205843293492</c:v>
                </c:pt>
                <c:pt idx="35">
                  <c:v>0.26203703703703701</c:v>
                </c:pt>
                <c:pt idx="36">
                  <c:v>0.26933575978161967</c:v>
                </c:pt>
                <c:pt idx="37">
                  <c:v>0.26524953789279115</c:v>
                </c:pt>
                <c:pt idx="38">
                  <c:v>0.26559356136820927</c:v>
                </c:pt>
                <c:pt idx="39">
                  <c:v>0.26035965598123534</c:v>
                </c:pt>
              </c:numCache>
              <c:extLst/>
            </c:numRef>
          </c:val>
          <c:smooth val="0"/>
        </c:ser>
        <c:ser>
          <c:idx val="1"/>
          <c:order val="1"/>
          <c:tx>
            <c:strRef>
              <c:f>Monthly_graph!$A$25</c:f>
              <c:strCache>
                <c:ptCount val="1"/>
                <c:pt idx="0">
                  <c:v>hiv</c:v>
                </c:pt>
              </c:strCache>
            </c:strRef>
          </c:tx>
          <c:spPr>
            <a:ln w="38100" cap="rnd">
              <a:solidFill>
                <a:schemeClr val="accent2"/>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Monthly_graph!$B$25:$AP$25</c:f>
              <c:numCache>
                <c:formatCode>0.0%</c:formatCode>
                <c:ptCount val="40"/>
                <c:pt idx="0">
                  <c:v>0.14222440944881889</c:v>
                </c:pt>
                <c:pt idx="1">
                  <c:v>0.14503441494591937</c:v>
                </c:pt>
                <c:pt idx="2">
                  <c:v>0.1584470094438615</c:v>
                </c:pt>
                <c:pt idx="3">
                  <c:v>0.16127375449409348</c:v>
                </c:pt>
                <c:pt idx="4">
                  <c:v>0.14735772357723578</c:v>
                </c:pt>
                <c:pt idx="5">
                  <c:v>0.16836158192090395</c:v>
                </c:pt>
                <c:pt idx="6">
                  <c:v>0.14093648585999072</c:v>
                </c:pt>
                <c:pt idx="7">
                  <c:v>0.1430817610062893</c:v>
                </c:pt>
                <c:pt idx="8">
                  <c:v>0.1492079713847726</c:v>
                </c:pt>
                <c:pt idx="9">
                  <c:v>0.15348595213319458</c:v>
                </c:pt>
                <c:pt idx="10">
                  <c:v>0.13995157384987894</c:v>
                </c:pt>
                <c:pt idx="11">
                  <c:v>0.15835140997830802</c:v>
                </c:pt>
                <c:pt idx="12">
                  <c:v>0.16352201257861634</c:v>
                </c:pt>
                <c:pt idx="13">
                  <c:v>0.1694648478488982</c:v>
                </c:pt>
                <c:pt idx="14">
                  <c:v>0.17689331122166943</c:v>
                </c:pt>
                <c:pt idx="15">
                  <c:v>0.20261096605744125</c:v>
                </c:pt>
                <c:pt idx="16">
                  <c:v>0.15762004175365343</c:v>
                </c:pt>
                <c:pt idx="17">
                  <c:v>0.15555555555555556</c:v>
                </c:pt>
                <c:pt idx="18">
                  <c:v>0.15829145728643215</c:v>
                </c:pt>
                <c:pt idx="19">
                  <c:v>0.16748768472906403</c:v>
                </c:pt>
                <c:pt idx="20">
                  <c:v>0.16868861929520509</c:v>
                </c:pt>
                <c:pt idx="21">
                  <c:v>0.1992399565689468</c:v>
                </c:pt>
                <c:pt idx="22">
                  <c:v>0.19308208569953536</c:v>
                </c:pt>
                <c:pt idx="23">
                  <c:v>0.16366704161979753</c:v>
                </c:pt>
                <c:pt idx="24">
                  <c:v>0.18376337319068597</c:v>
                </c:pt>
                <c:pt idx="25">
                  <c:v>0.17150063051702397</c:v>
                </c:pt>
                <c:pt idx="26">
                  <c:v>0.18447634237107921</c:v>
                </c:pt>
                <c:pt idx="27">
                  <c:v>0.17359550561797754</c:v>
                </c:pt>
                <c:pt idx="28">
                  <c:v>0.1391941391941392</c:v>
                </c:pt>
                <c:pt idx="29">
                  <c:v>0.1790794979079498</c:v>
                </c:pt>
                <c:pt idx="30">
                  <c:v>0.17891816920943135</c:v>
                </c:pt>
                <c:pt idx="31">
                  <c:v>0.16695205479452055</c:v>
                </c:pt>
                <c:pt idx="32">
                  <c:v>0.15669947009841029</c:v>
                </c:pt>
                <c:pt idx="33">
                  <c:v>0.17860962566844921</c:v>
                </c:pt>
                <c:pt idx="34">
                  <c:v>0.18459495351925631</c:v>
                </c:pt>
                <c:pt idx="35">
                  <c:v>0.24351851851851852</c:v>
                </c:pt>
                <c:pt idx="36">
                  <c:v>0.20200181983621474</c:v>
                </c:pt>
                <c:pt idx="37">
                  <c:v>0.19870609981515711</c:v>
                </c:pt>
                <c:pt idx="38">
                  <c:v>0.16901408450704225</c:v>
                </c:pt>
                <c:pt idx="39">
                  <c:v>0.1962470680218921</c:v>
                </c:pt>
              </c:numCache>
              <c:extLst/>
            </c:numRef>
          </c:val>
          <c:smooth val="0"/>
        </c:ser>
        <c:ser>
          <c:idx val="2"/>
          <c:order val="2"/>
          <c:tx>
            <c:strRef>
              <c:f>Monthly_graph!$A$26</c:f>
              <c:strCache>
                <c:ptCount val="1"/>
                <c:pt idx="0">
                  <c:v>herpes</c:v>
                </c:pt>
              </c:strCache>
            </c:strRef>
          </c:tx>
          <c:spPr>
            <a:ln w="38100" cap="rnd">
              <a:solidFill>
                <a:schemeClr val="accent3"/>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Monthly_graph!$B$26:$AP$26</c:f>
              <c:numCache>
                <c:formatCode>0.0%</c:formatCode>
                <c:ptCount val="40"/>
                <c:pt idx="0">
                  <c:v>0.23769685039370078</c:v>
                </c:pt>
                <c:pt idx="1">
                  <c:v>0.2359882005899705</c:v>
                </c:pt>
                <c:pt idx="2">
                  <c:v>0.20461699895068206</c:v>
                </c:pt>
                <c:pt idx="3">
                  <c:v>0.21777092963533642</c:v>
                </c:pt>
                <c:pt idx="4">
                  <c:v>0.2347560975609756</c:v>
                </c:pt>
                <c:pt idx="5">
                  <c:v>0.2288135593220339</c:v>
                </c:pt>
                <c:pt idx="6">
                  <c:v>0.22531293463143254</c:v>
                </c:pt>
                <c:pt idx="7">
                  <c:v>0.21855345911949686</c:v>
                </c:pt>
                <c:pt idx="8">
                  <c:v>0.23096576392437404</c:v>
                </c:pt>
                <c:pt idx="9">
                  <c:v>0.2336108220603538</c:v>
                </c:pt>
                <c:pt idx="10">
                  <c:v>0.21598062953995156</c:v>
                </c:pt>
                <c:pt idx="11">
                  <c:v>0.23861171366594361</c:v>
                </c:pt>
                <c:pt idx="12">
                  <c:v>0.22064989517819705</c:v>
                </c:pt>
                <c:pt idx="13">
                  <c:v>0.21983210912906612</c:v>
                </c:pt>
                <c:pt idx="14">
                  <c:v>0.20895522388059701</c:v>
                </c:pt>
                <c:pt idx="15">
                  <c:v>0.20469973890339427</c:v>
                </c:pt>
                <c:pt idx="16">
                  <c:v>0.21033402922755742</c:v>
                </c:pt>
                <c:pt idx="17">
                  <c:v>0.22793650793650794</c:v>
                </c:pt>
                <c:pt idx="18">
                  <c:v>0.2201005025125628</c:v>
                </c:pt>
                <c:pt idx="19">
                  <c:v>0.26272577996715929</c:v>
                </c:pt>
                <c:pt idx="20">
                  <c:v>0.2634315424610052</c:v>
                </c:pt>
                <c:pt idx="21">
                  <c:v>0.21226927252985886</c:v>
                </c:pt>
                <c:pt idx="22">
                  <c:v>0.21941146102219927</c:v>
                </c:pt>
                <c:pt idx="23">
                  <c:v>0.24128233970753657</c:v>
                </c:pt>
                <c:pt idx="24">
                  <c:v>0.22907488986784141</c:v>
                </c:pt>
                <c:pt idx="25">
                  <c:v>0.25662042875157631</c:v>
                </c:pt>
                <c:pt idx="26">
                  <c:v>0.22328548644338117</c:v>
                </c:pt>
                <c:pt idx="27">
                  <c:v>0.22022471910112359</c:v>
                </c:pt>
                <c:pt idx="28">
                  <c:v>0.17896389324960754</c:v>
                </c:pt>
                <c:pt idx="29">
                  <c:v>0.21841004184100418</c:v>
                </c:pt>
                <c:pt idx="30">
                  <c:v>0.21289875173370318</c:v>
                </c:pt>
                <c:pt idx="31">
                  <c:v>0.2345890410958904</c:v>
                </c:pt>
                <c:pt idx="32">
                  <c:v>0.19379258137774413</c:v>
                </c:pt>
                <c:pt idx="33">
                  <c:v>0.18288770053475936</c:v>
                </c:pt>
                <c:pt idx="34">
                  <c:v>0.20982735723771581</c:v>
                </c:pt>
                <c:pt idx="35">
                  <c:v>0.22222222222222221</c:v>
                </c:pt>
                <c:pt idx="36">
                  <c:v>0.18380345768880801</c:v>
                </c:pt>
                <c:pt idx="37">
                  <c:v>0.19685767097966728</c:v>
                </c:pt>
                <c:pt idx="38">
                  <c:v>0.22937625754527163</c:v>
                </c:pt>
                <c:pt idx="39">
                  <c:v>0.22439405785770133</c:v>
                </c:pt>
              </c:numCache>
              <c:extLst/>
            </c:numRef>
          </c:val>
          <c:smooth val="0"/>
        </c:ser>
        <c:ser>
          <c:idx val="3"/>
          <c:order val="3"/>
          <c:tx>
            <c:strRef>
              <c:f>Monthly_graph!$A$27</c:f>
              <c:strCache>
                <c:ptCount val="1"/>
                <c:pt idx="0">
                  <c:v>Human Papillomavirus (HPV)</c:v>
                </c:pt>
              </c:strCache>
            </c:strRef>
          </c:tx>
          <c:spPr>
            <a:ln w="38100" cap="rnd">
              <a:solidFill>
                <a:schemeClr val="accent4"/>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Monthly_graph!$B$27:$AP$27</c:f>
              <c:numCache>
                <c:formatCode>0.0%</c:formatCode>
                <c:ptCount val="40"/>
                <c:pt idx="0">
                  <c:v>7.9232283464566927E-2</c:v>
                </c:pt>
                <c:pt idx="1">
                  <c:v>7.4237954768928222E-2</c:v>
                </c:pt>
                <c:pt idx="2">
                  <c:v>8.8142707240293813E-2</c:v>
                </c:pt>
                <c:pt idx="3">
                  <c:v>7.5500770416024654E-2</c:v>
                </c:pt>
                <c:pt idx="4">
                  <c:v>8.282520325203252E-2</c:v>
                </c:pt>
                <c:pt idx="5">
                  <c:v>6.6101694915254236E-2</c:v>
                </c:pt>
                <c:pt idx="6">
                  <c:v>7.8349559573481692E-2</c:v>
                </c:pt>
                <c:pt idx="7">
                  <c:v>8.0712788259958076E-2</c:v>
                </c:pt>
                <c:pt idx="8">
                  <c:v>6.3362289218191106E-2</c:v>
                </c:pt>
                <c:pt idx="9">
                  <c:v>6.1914672216441209E-2</c:v>
                </c:pt>
                <c:pt idx="10">
                  <c:v>5.4237288135593219E-2</c:v>
                </c:pt>
                <c:pt idx="11">
                  <c:v>5.7483731019522775E-2</c:v>
                </c:pt>
                <c:pt idx="12">
                  <c:v>4.716981132075472E-2</c:v>
                </c:pt>
                <c:pt idx="13">
                  <c:v>5.7712486883525711E-2</c:v>
                </c:pt>
                <c:pt idx="14">
                  <c:v>6.1912658927584303E-2</c:v>
                </c:pt>
                <c:pt idx="15">
                  <c:v>5.6396866840731072E-2</c:v>
                </c:pt>
                <c:pt idx="16">
                  <c:v>7.5678496868475997E-2</c:v>
                </c:pt>
                <c:pt idx="17">
                  <c:v>6.0317460317460318E-2</c:v>
                </c:pt>
                <c:pt idx="18">
                  <c:v>7.0854271356783918E-2</c:v>
                </c:pt>
                <c:pt idx="19">
                  <c:v>5.4187192118226604E-2</c:v>
                </c:pt>
                <c:pt idx="20">
                  <c:v>4.563835932986713E-2</c:v>
                </c:pt>
                <c:pt idx="21">
                  <c:v>4.9402823018458199E-2</c:v>
                </c:pt>
                <c:pt idx="22">
                  <c:v>4.8012390294269486E-2</c:v>
                </c:pt>
                <c:pt idx="23">
                  <c:v>4.7244094488188976E-2</c:v>
                </c:pt>
                <c:pt idx="24">
                  <c:v>6.0415355569540592E-2</c:v>
                </c:pt>
                <c:pt idx="25">
                  <c:v>6.1790668348045398E-2</c:v>
                </c:pt>
                <c:pt idx="26">
                  <c:v>5.4758107389686339E-2</c:v>
                </c:pt>
                <c:pt idx="27">
                  <c:v>5.1685393258426963E-2</c:v>
                </c:pt>
                <c:pt idx="28">
                  <c:v>3.1397174254317109E-2</c:v>
                </c:pt>
                <c:pt idx="29">
                  <c:v>5.0209205020920501E-2</c:v>
                </c:pt>
                <c:pt idx="30">
                  <c:v>5.2704576976421634E-2</c:v>
                </c:pt>
                <c:pt idx="31">
                  <c:v>5.650684931506849E-2</c:v>
                </c:pt>
                <c:pt idx="32">
                  <c:v>5.82891748675246E-2</c:v>
                </c:pt>
                <c:pt idx="33">
                  <c:v>5.3475935828877004E-2</c:v>
                </c:pt>
                <c:pt idx="34">
                  <c:v>6.2416998671978752E-2</c:v>
                </c:pt>
                <c:pt idx="35">
                  <c:v>3.6111111111111108E-2</c:v>
                </c:pt>
                <c:pt idx="36">
                  <c:v>4.8225659690627844E-2</c:v>
                </c:pt>
                <c:pt idx="37">
                  <c:v>5.8225508317929761E-2</c:v>
                </c:pt>
                <c:pt idx="38">
                  <c:v>5.4325955734406441E-2</c:v>
                </c:pt>
                <c:pt idx="39">
                  <c:v>5.8639562157935886E-2</c:v>
                </c:pt>
              </c:numCache>
              <c:extLst/>
            </c:numRef>
          </c:val>
          <c:smooth val="0"/>
        </c:ser>
        <c:ser>
          <c:idx val="4"/>
          <c:order val="4"/>
          <c:tx>
            <c:strRef>
              <c:f>Monthly_graph!$A$28</c:f>
              <c:strCache>
                <c:ptCount val="1"/>
                <c:pt idx="0">
                  <c:v>chlamydia</c:v>
                </c:pt>
              </c:strCache>
            </c:strRef>
          </c:tx>
          <c:spPr>
            <a:ln w="38100" cap="rnd">
              <a:solidFill>
                <a:schemeClr val="accent5"/>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Monthly_graph!$B$28:$AP$28</c:f>
              <c:numCache>
                <c:formatCode>0.0%</c:formatCode>
                <c:ptCount val="40"/>
                <c:pt idx="0">
                  <c:v>6.3976377952755903E-2</c:v>
                </c:pt>
                <c:pt idx="1">
                  <c:v>5.8505408062930184E-2</c:v>
                </c:pt>
                <c:pt idx="2">
                  <c:v>5.6138509968520461E-2</c:v>
                </c:pt>
                <c:pt idx="3">
                  <c:v>5.4442732408834106E-2</c:v>
                </c:pt>
                <c:pt idx="4">
                  <c:v>4.9288617886178859E-2</c:v>
                </c:pt>
                <c:pt idx="5">
                  <c:v>6.3276836158192087E-2</c:v>
                </c:pt>
                <c:pt idx="6">
                  <c:v>8.0667593880389424E-2</c:v>
                </c:pt>
                <c:pt idx="7">
                  <c:v>6.4465408805031446E-2</c:v>
                </c:pt>
                <c:pt idx="8">
                  <c:v>6.8983137455288709E-2</c:v>
                </c:pt>
                <c:pt idx="9">
                  <c:v>6.2434963579604576E-2</c:v>
                </c:pt>
                <c:pt idx="10">
                  <c:v>6.5375302663438259E-2</c:v>
                </c:pt>
                <c:pt idx="11">
                  <c:v>5.6399132321041212E-2</c:v>
                </c:pt>
                <c:pt idx="12">
                  <c:v>6.2893081761006289E-2</c:v>
                </c:pt>
                <c:pt idx="13">
                  <c:v>6.7681007345225599E-2</c:v>
                </c:pt>
                <c:pt idx="14">
                  <c:v>6.4676616915422883E-2</c:v>
                </c:pt>
                <c:pt idx="15">
                  <c:v>6.2140992167101824E-2</c:v>
                </c:pt>
                <c:pt idx="16">
                  <c:v>6.2108559498956162E-2</c:v>
                </c:pt>
                <c:pt idx="17">
                  <c:v>6.4761904761904757E-2</c:v>
                </c:pt>
                <c:pt idx="18">
                  <c:v>7.1859296482412058E-2</c:v>
                </c:pt>
                <c:pt idx="19">
                  <c:v>6.7870826491516142E-2</c:v>
                </c:pt>
                <c:pt idx="20">
                  <c:v>8.0300404390525701E-2</c:v>
                </c:pt>
                <c:pt idx="21">
                  <c:v>6.026058631921824E-2</c:v>
                </c:pt>
                <c:pt idx="22">
                  <c:v>7.3309241094475994E-2</c:v>
                </c:pt>
                <c:pt idx="23">
                  <c:v>7.7052868391451063E-2</c:v>
                </c:pt>
                <c:pt idx="24">
                  <c:v>8.3700440528634359E-2</c:v>
                </c:pt>
                <c:pt idx="25">
                  <c:v>5.6746532156368219E-2</c:v>
                </c:pt>
                <c:pt idx="26">
                  <c:v>6.2732589048378529E-2</c:v>
                </c:pt>
                <c:pt idx="27">
                  <c:v>6.8539325842696633E-2</c:v>
                </c:pt>
                <c:pt idx="28">
                  <c:v>3.7153322867608585E-2</c:v>
                </c:pt>
                <c:pt idx="29">
                  <c:v>6.443514644351464E-2</c:v>
                </c:pt>
                <c:pt idx="30">
                  <c:v>5.3398058252427182E-2</c:v>
                </c:pt>
                <c:pt idx="31">
                  <c:v>6.763698630136987E-2</c:v>
                </c:pt>
                <c:pt idx="32">
                  <c:v>6.737320211960636E-2</c:v>
                </c:pt>
                <c:pt idx="33">
                  <c:v>6.6310160427807491E-2</c:v>
                </c:pt>
                <c:pt idx="34">
                  <c:v>6.3745019920318724E-2</c:v>
                </c:pt>
                <c:pt idx="35">
                  <c:v>6.9444444444444448E-2</c:v>
                </c:pt>
                <c:pt idx="36">
                  <c:v>7.0973612374886266E-2</c:v>
                </c:pt>
                <c:pt idx="37">
                  <c:v>8.595194085027727E-2</c:v>
                </c:pt>
                <c:pt idx="38">
                  <c:v>8.0482897384305835E-2</c:v>
                </c:pt>
                <c:pt idx="39">
                  <c:v>5.8639562157935886E-2</c:v>
                </c:pt>
              </c:numCache>
              <c:extLst/>
            </c:numRef>
          </c:val>
          <c:smooth val="0"/>
        </c:ser>
        <c:ser>
          <c:idx val="5"/>
          <c:order val="5"/>
          <c:tx>
            <c:strRef>
              <c:f>Monthly_graph!$A$29</c:f>
              <c:strCache>
                <c:ptCount val="1"/>
                <c:pt idx="0">
                  <c:v>genital warts</c:v>
                </c:pt>
              </c:strCache>
            </c:strRef>
          </c:tx>
          <c:spPr>
            <a:ln w="38100" cap="rnd">
              <a:solidFill>
                <a:schemeClr val="accent6"/>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Monthly_graph!$B$29:$AP$29</c:f>
              <c:numCache>
                <c:formatCode>0.0%</c:formatCode>
                <c:ptCount val="40"/>
                <c:pt idx="0">
                  <c:v>5.7086614173228349E-2</c:v>
                </c:pt>
                <c:pt idx="1">
                  <c:v>4.4739429695181909E-2</c:v>
                </c:pt>
                <c:pt idx="2">
                  <c:v>4.4071353620146907E-2</c:v>
                </c:pt>
                <c:pt idx="3">
                  <c:v>5.1361068310220852E-2</c:v>
                </c:pt>
                <c:pt idx="4">
                  <c:v>4.1158536585365856E-2</c:v>
                </c:pt>
                <c:pt idx="5">
                  <c:v>4.7457627118644069E-2</c:v>
                </c:pt>
                <c:pt idx="6">
                  <c:v>6.0268891979601301E-2</c:v>
                </c:pt>
                <c:pt idx="7">
                  <c:v>5.0838574423480082E-2</c:v>
                </c:pt>
                <c:pt idx="8">
                  <c:v>4.905467552376086E-2</c:v>
                </c:pt>
                <c:pt idx="9">
                  <c:v>4.4224765868886573E-2</c:v>
                </c:pt>
                <c:pt idx="10">
                  <c:v>4.3099273607748186E-2</c:v>
                </c:pt>
                <c:pt idx="11">
                  <c:v>3.1453362255965296E-2</c:v>
                </c:pt>
                <c:pt idx="12">
                  <c:v>3.7211740041928724E-2</c:v>
                </c:pt>
                <c:pt idx="13">
                  <c:v>4.5120671563483733E-2</c:v>
                </c:pt>
                <c:pt idx="14">
                  <c:v>4.5881702598120508E-2</c:v>
                </c:pt>
                <c:pt idx="15">
                  <c:v>2.4543080939947781E-2</c:v>
                </c:pt>
                <c:pt idx="16">
                  <c:v>4.3841336116910233E-2</c:v>
                </c:pt>
                <c:pt idx="17">
                  <c:v>4.1269841269841269E-2</c:v>
                </c:pt>
                <c:pt idx="18">
                  <c:v>5.4773869346733665E-2</c:v>
                </c:pt>
                <c:pt idx="19">
                  <c:v>3.9408866995073892E-2</c:v>
                </c:pt>
                <c:pt idx="20">
                  <c:v>2.5418833044482957E-2</c:v>
                </c:pt>
                <c:pt idx="21">
                  <c:v>4.1802388707926165E-2</c:v>
                </c:pt>
                <c:pt idx="22">
                  <c:v>3.0975735673722252E-2</c:v>
                </c:pt>
                <c:pt idx="23">
                  <c:v>3.3745781777277842E-2</c:v>
                </c:pt>
                <c:pt idx="24">
                  <c:v>2.9578351164254248E-2</c:v>
                </c:pt>
                <c:pt idx="25">
                  <c:v>2.9634300126103404E-2</c:v>
                </c:pt>
                <c:pt idx="26">
                  <c:v>3.5619351408825092E-2</c:v>
                </c:pt>
                <c:pt idx="27">
                  <c:v>3.2022471910112357E-2</c:v>
                </c:pt>
                <c:pt idx="28">
                  <c:v>1.8315018315018316E-2</c:v>
                </c:pt>
                <c:pt idx="29">
                  <c:v>4.1841004184100417E-2</c:v>
                </c:pt>
                <c:pt idx="30">
                  <c:v>4.8543689320388349E-2</c:v>
                </c:pt>
                <c:pt idx="31">
                  <c:v>3.6815068493150686E-2</c:v>
                </c:pt>
                <c:pt idx="32">
                  <c:v>5.3747161241483724E-2</c:v>
                </c:pt>
                <c:pt idx="33">
                  <c:v>3.5294117647058823E-2</c:v>
                </c:pt>
                <c:pt idx="34">
                  <c:v>2.1248339973439574E-2</c:v>
                </c:pt>
                <c:pt idx="35">
                  <c:v>3.425925925925926E-2</c:v>
                </c:pt>
                <c:pt idx="36">
                  <c:v>2.5477707006369428E-2</c:v>
                </c:pt>
                <c:pt idx="37">
                  <c:v>3.3271719038817003E-2</c:v>
                </c:pt>
                <c:pt idx="38">
                  <c:v>3.0181086519114688E-2</c:v>
                </c:pt>
                <c:pt idx="39">
                  <c:v>2.8928850664581705E-2</c:v>
                </c:pt>
              </c:numCache>
              <c:extLst/>
            </c:numRef>
          </c:val>
          <c:smooth val="0"/>
        </c:ser>
        <c:ser>
          <c:idx val="6"/>
          <c:order val="6"/>
          <c:tx>
            <c:strRef>
              <c:f>Monthly_graph!$A$30</c:f>
              <c:strCache>
                <c:ptCount val="1"/>
                <c:pt idx="0">
                  <c:v>yeast infection</c:v>
                </c:pt>
              </c:strCache>
            </c:strRef>
          </c:tx>
          <c:spPr>
            <a:ln w="38100" cap="rnd">
              <a:solidFill>
                <a:schemeClr val="accent1">
                  <a:lumMod val="60000"/>
                </a:schemeClr>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Monthly_graph!$B$30:$AP$30</c:f>
              <c:numCache>
                <c:formatCode>0.0%</c:formatCode>
                <c:ptCount val="40"/>
                <c:pt idx="0">
                  <c:v>3.4940944881889764E-2</c:v>
                </c:pt>
                <c:pt idx="1">
                  <c:v>3.687315634218289E-2</c:v>
                </c:pt>
                <c:pt idx="2">
                  <c:v>4.197271773347324E-2</c:v>
                </c:pt>
                <c:pt idx="3">
                  <c:v>3.3898305084745763E-2</c:v>
                </c:pt>
                <c:pt idx="4">
                  <c:v>2.3882113821138213E-2</c:v>
                </c:pt>
                <c:pt idx="5">
                  <c:v>3.7288135593220341E-2</c:v>
                </c:pt>
                <c:pt idx="6">
                  <c:v>3.4770514603616132E-2</c:v>
                </c:pt>
                <c:pt idx="7">
                  <c:v>2.8825995807127882E-2</c:v>
                </c:pt>
                <c:pt idx="8">
                  <c:v>3.7301992846193149E-2</c:v>
                </c:pt>
                <c:pt idx="9">
                  <c:v>4.0062434963579606E-2</c:v>
                </c:pt>
                <c:pt idx="10">
                  <c:v>3.6319612590799029E-2</c:v>
                </c:pt>
                <c:pt idx="11">
                  <c:v>3.3622559652928416E-2</c:v>
                </c:pt>
                <c:pt idx="12">
                  <c:v>3.8784067085953881E-2</c:v>
                </c:pt>
                <c:pt idx="13">
                  <c:v>3.9349422875131164E-2</c:v>
                </c:pt>
                <c:pt idx="14">
                  <c:v>3.8695411829740185E-2</c:v>
                </c:pt>
                <c:pt idx="15">
                  <c:v>2.6109660574412531E-2</c:v>
                </c:pt>
                <c:pt idx="16">
                  <c:v>2.2964509394572025E-2</c:v>
                </c:pt>
                <c:pt idx="17">
                  <c:v>2.5396825396825397E-2</c:v>
                </c:pt>
                <c:pt idx="18">
                  <c:v>2.4120603015075376E-2</c:v>
                </c:pt>
                <c:pt idx="19">
                  <c:v>3.6672140120415982E-2</c:v>
                </c:pt>
                <c:pt idx="20">
                  <c:v>2.7151935297515885E-2</c:v>
                </c:pt>
                <c:pt idx="21">
                  <c:v>3.2030401737242128E-2</c:v>
                </c:pt>
                <c:pt idx="22">
                  <c:v>3.2524522457408361E-2</c:v>
                </c:pt>
                <c:pt idx="23">
                  <c:v>4.9493813273340834E-2</c:v>
                </c:pt>
                <c:pt idx="24">
                  <c:v>2.9578351164254248E-2</c:v>
                </c:pt>
                <c:pt idx="25">
                  <c:v>3.7200504413619169E-2</c:v>
                </c:pt>
                <c:pt idx="26">
                  <c:v>2.7113237639553429E-2</c:v>
                </c:pt>
                <c:pt idx="27">
                  <c:v>3.5955056179775284E-2</c:v>
                </c:pt>
                <c:pt idx="28">
                  <c:v>2.6687598116169546E-2</c:v>
                </c:pt>
                <c:pt idx="29">
                  <c:v>3.3472803347280332E-2</c:v>
                </c:pt>
                <c:pt idx="30">
                  <c:v>2.9126213592233011E-2</c:v>
                </c:pt>
                <c:pt idx="31">
                  <c:v>5.2226027397260275E-2</c:v>
                </c:pt>
                <c:pt idx="32">
                  <c:v>4.0121120363361087E-2</c:v>
                </c:pt>
                <c:pt idx="33">
                  <c:v>4.1711229946524063E-2</c:v>
                </c:pt>
                <c:pt idx="34">
                  <c:v>4.1168658698539175E-2</c:v>
                </c:pt>
                <c:pt idx="35">
                  <c:v>3.9814814814814817E-2</c:v>
                </c:pt>
                <c:pt idx="36">
                  <c:v>3.9126478616924476E-2</c:v>
                </c:pt>
                <c:pt idx="37">
                  <c:v>2.865064695009242E-2</c:v>
                </c:pt>
                <c:pt idx="38">
                  <c:v>3.9235412474849095E-2</c:v>
                </c:pt>
                <c:pt idx="39">
                  <c:v>4.6129788897576234E-2</c:v>
                </c:pt>
              </c:numCache>
              <c:extLst/>
            </c:numRef>
          </c:val>
          <c:smooth val="0"/>
        </c:ser>
        <c:ser>
          <c:idx val="7"/>
          <c:order val="7"/>
          <c:tx>
            <c:strRef>
              <c:f>Monthly_graph!$A$31</c:f>
              <c:strCache>
                <c:ptCount val="1"/>
                <c:pt idx="0">
                  <c:v>gonorrhea</c:v>
                </c:pt>
              </c:strCache>
            </c:strRef>
          </c:tx>
          <c:spPr>
            <a:ln w="38100" cap="rnd">
              <a:solidFill>
                <a:schemeClr val="accent2">
                  <a:lumMod val="60000"/>
                </a:schemeClr>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Monthly_graph!$B$31:$AP$31</c:f>
              <c:numCache>
                <c:formatCode>0.0%</c:formatCode>
                <c:ptCount val="40"/>
                <c:pt idx="0">
                  <c:v>2.8051181102362203E-2</c:v>
                </c:pt>
                <c:pt idx="1">
                  <c:v>1.720747295968535E-2</c:v>
                </c:pt>
                <c:pt idx="2">
                  <c:v>5.6138509968520461E-2</c:v>
                </c:pt>
                <c:pt idx="3">
                  <c:v>2.5680534155110426E-2</c:v>
                </c:pt>
                <c:pt idx="4">
                  <c:v>2.4898373983739838E-2</c:v>
                </c:pt>
                <c:pt idx="5">
                  <c:v>2.8813559322033899E-2</c:v>
                </c:pt>
                <c:pt idx="6">
                  <c:v>2.3180343069077423E-2</c:v>
                </c:pt>
                <c:pt idx="7">
                  <c:v>2.0964360587002098E-2</c:v>
                </c:pt>
                <c:pt idx="8">
                  <c:v>2.6571282575370465E-2</c:v>
                </c:pt>
                <c:pt idx="9">
                  <c:v>2.5494276795005204E-2</c:v>
                </c:pt>
                <c:pt idx="10">
                  <c:v>2.1307506053268765E-2</c:v>
                </c:pt>
                <c:pt idx="11">
                  <c:v>2.4945770065075923E-2</c:v>
                </c:pt>
                <c:pt idx="12">
                  <c:v>2.4109014675052411E-2</c:v>
                </c:pt>
                <c:pt idx="13">
                  <c:v>2.5708289611752359E-2</c:v>
                </c:pt>
                <c:pt idx="14">
                  <c:v>2.7639579878385848E-2</c:v>
                </c:pt>
                <c:pt idx="15">
                  <c:v>2.5587467362924284E-2</c:v>
                </c:pt>
                <c:pt idx="16">
                  <c:v>2.4530271398747392E-2</c:v>
                </c:pt>
                <c:pt idx="17">
                  <c:v>2.0317460317460317E-2</c:v>
                </c:pt>
                <c:pt idx="18">
                  <c:v>2.2613065326633167E-2</c:v>
                </c:pt>
                <c:pt idx="19">
                  <c:v>2.9009304871373837E-2</c:v>
                </c:pt>
                <c:pt idx="20">
                  <c:v>4.0439052570768345E-2</c:v>
                </c:pt>
                <c:pt idx="21">
                  <c:v>2.2801302931596091E-2</c:v>
                </c:pt>
                <c:pt idx="22">
                  <c:v>2.581311306143521E-2</c:v>
                </c:pt>
                <c:pt idx="23">
                  <c:v>2.3622047244094488E-2</c:v>
                </c:pt>
                <c:pt idx="24">
                  <c:v>2.9578351164254248E-2</c:v>
                </c:pt>
                <c:pt idx="25">
                  <c:v>2.7112232030264818E-2</c:v>
                </c:pt>
                <c:pt idx="26">
                  <c:v>2.6581605528973949E-2</c:v>
                </c:pt>
                <c:pt idx="27">
                  <c:v>2.4719101123595506E-2</c:v>
                </c:pt>
                <c:pt idx="28">
                  <c:v>1.8315018315018316E-2</c:v>
                </c:pt>
                <c:pt idx="29">
                  <c:v>2.1757322175732216E-2</c:v>
                </c:pt>
                <c:pt idx="30">
                  <c:v>2.0804438280166437E-2</c:v>
                </c:pt>
                <c:pt idx="31">
                  <c:v>2.0547945205479451E-2</c:v>
                </c:pt>
                <c:pt idx="32">
                  <c:v>1.968205904617714E-2</c:v>
                </c:pt>
                <c:pt idx="33">
                  <c:v>2.3529411764705882E-2</c:v>
                </c:pt>
                <c:pt idx="34">
                  <c:v>2.9216467463479414E-2</c:v>
                </c:pt>
                <c:pt idx="35">
                  <c:v>2.4074074074074074E-2</c:v>
                </c:pt>
                <c:pt idx="36">
                  <c:v>1.7288444040036398E-2</c:v>
                </c:pt>
                <c:pt idx="37">
                  <c:v>4.4362292051756007E-2</c:v>
                </c:pt>
                <c:pt idx="38">
                  <c:v>2.3138832997987926E-2</c:v>
                </c:pt>
                <c:pt idx="39">
                  <c:v>1.8764659890539485E-2</c:v>
                </c:pt>
              </c:numCache>
              <c:extLst/>
            </c:numRef>
          </c:val>
          <c:smooth val="0"/>
        </c:ser>
        <c:ser>
          <c:idx val="8"/>
          <c:order val="8"/>
          <c:tx>
            <c:strRef>
              <c:f>Monthly_graph!$A$32</c:f>
              <c:strCache>
                <c:ptCount val="1"/>
                <c:pt idx="0">
                  <c:v>AIDS</c:v>
                </c:pt>
              </c:strCache>
            </c:strRef>
          </c:tx>
          <c:spPr>
            <a:ln w="38100" cap="rnd">
              <a:solidFill>
                <a:schemeClr val="accent3">
                  <a:lumMod val="60000"/>
                </a:schemeClr>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Monthly_graph!$B$32:$AP$32</c:f>
              <c:numCache>
                <c:formatCode>0.0%</c:formatCode>
                <c:ptCount val="40"/>
                <c:pt idx="0">
                  <c:v>7.1358267716535431E-2</c:v>
                </c:pt>
                <c:pt idx="1">
                  <c:v>8.5054080629301865E-2</c:v>
                </c:pt>
                <c:pt idx="2">
                  <c:v>7.2927597061909752E-2</c:v>
                </c:pt>
                <c:pt idx="3">
                  <c:v>8.5772984078068826E-2</c:v>
                </c:pt>
                <c:pt idx="4">
                  <c:v>7.6727642276422758E-2</c:v>
                </c:pt>
                <c:pt idx="5">
                  <c:v>9.03954802259887E-2</c:v>
                </c:pt>
                <c:pt idx="6">
                  <c:v>8.3449235048678724E-2</c:v>
                </c:pt>
                <c:pt idx="7">
                  <c:v>8.5429769392033547E-2</c:v>
                </c:pt>
                <c:pt idx="8">
                  <c:v>8.2268778742973933E-2</c:v>
                </c:pt>
                <c:pt idx="9">
                  <c:v>8.6368366285119666E-2</c:v>
                </c:pt>
                <c:pt idx="10">
                  <c:v>8.5230024213075059E-2</c:v>
                </c:pt>
                <c:pt idx="11">
                  <c:v>8.5140997830802603E-2</c:v>
                </c:pt>
                <c:pt idx="12">
                  <c:v>8.7526205450733752E-2</c:v>
                </c:pt>
                <c:pt idx="13">
                  <c:v>7.6600209863588661E-2</c:v>
                </c:pt>
                <c:pt idx="14">
                  <c:v>8.5682697622996129E-2</c:v>
                </c:pt>
                <c:pt idx="15">
                  <c:v>8.7728459530026115E-2</c:v>
                </c:pt>
                <c:pt idx="16">
                  <c:v>8.194154488517745E-2</c:v>
                </c:pt>
                <c:pt idx="17">
                  <c:v>7.5555555555555556E-2</c:v>
                </c:pt>
                <c:pt idx="18">
                  <c:v>8.1407035175879397E-2</c:v>
                </c:pt>
                <c:pt idx="19">
                  <c:v>7.8817733990147784E-2</c:v>
                </c:pt>
                <c:pt idx="20">
                  <c:v>8.3188908145580595E-2</c:v>
                </c:pt>
                <c:pt idx="21">
                  <c:v>0.10206297502714441</c:v>
                </c:pt>
                <c:pt idx="22">
                  <c:v>7.4858027878162106E-2</c:v>
                </c:pt>
                <c:pt idx="23">
                  <c:v>7.2553430821147361E-2</c:v>
                </c:pt>
                <c:pt idx="24">
                  <c:v>8.558842039018251E-2</c:v>
                </c:pt>
                <c:pt idx="25">
                  <c:v>8.3228247162673394E-2</c:v>
                </c:pt>
                <c:pt idx="26">
                  <c:v>8.5061137692716643E-2</c:v>
                </c:pt>
                <c:pt idx="27">
                  <c:v>7.9213483146067409E-2</c:v>
                </c:pt>
                <c:pt idx="28">
                  <c:v>5.0758765044479327E-2</c:v>
                </c:pt>
                <c:pt idx="29">
                  <c:v>7.2803347280334732E-2</c:v>
                </c:pt>
                <c:pt idx="30">
                  <c:v>9.7087378640776698E-2</c:v>
                </c:pt>
                <c:pt idx="31">
                  <c:v>9.4178082191780824E-2</c:v>
                </c:pt>
                <c:pt idx="32">
                  <c:v>7.9485238455715368E-2</c:v>
                </c:pt>
                <c:pt idx="33">
                  <c:v>8.1283422459893048E-2</c:v>
                </c:pt>
                <c:pt idx="34">
                  <c:v>7.702523240371846E-2</c:v>
                </c:pt>
                <c:pt idx="35">
                  <c:v>8.8888888888888892E-2</c:v>
                </c:pt>
                <c:pt idx="36">
                  <c:v>9.1901728844404007E-2</c:v>
                </c:pt>
                <c:pt idx="37">
                  <c:v>8.0406654343807768E-2</c:v>
                </c:pt>
                <c:pt idx="38">
                  <c:v>7.5452716297786715E-2</c:v>
                </c:pt>
                <c:pt idx="39">
                  <c:v>7.0367474589523069E-2</c:v>
                </c:pt>
              </c:numCache>
              <c:extLst/>
            </c:numRef>
          </c:val>
          <c:smooth val="0"/>
        </c:ser>
        <c:ser>
          <c:idx val="9"/>
          <c:order val="9"/>
          <c:tx>
            <c:strRef>
              <c:f>Monthly_graph!$A$33</c:f>
              <c:strCache>
                <c:ptCount val="1"/>
                <c:pt idx="0">
                  <c:v>Bacterial Vaginosis (BV)</c:v>
                </c:pt>
              </c:strCache>
            </c:strRef>
          </c:tx>
          <c:spPr>
            <a:ln w="38100" cap="rnd">
              <a:solidFill>
                <a:schemeClr val="accent4">
                  <a:lumMod val="60000"/>
                </a:schemeClr>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Monthly_graph!$B$33:$AP$33</c:f>
              <c:numCache>
                <c:formatCode>0.0%</c:formatCode>
                <c:ptCount val="40"/>
                <c:pt idx="0">
                  <c:v>7.3818897637795275E-3</c:v>
                </c:pt>
                <c:pt idx="1">
                  <c:v>5.4080629301868242E-3</c:v>
                </c:pt>
                <c:pt idx="2">
                  <c:v>9.9685204616998951E-3</c:v>
                </c:pt>
                <c:pt idx="3">
                  <c:v>1.027221366204417E-2</c:v>
                </c:pt>
                <c:pt idx="4">
                  <c:v>4.0650406504065045E-3</c:v>
                </c:pt>
                <c:pt idx="5">
                  <c:v>5.6497175141242938E-3</c:v>
                </c:pt>
                <c:pt idx="6">
                  <c:v>6.4904960593416784E-3</c:v>
                </c:pt>
                <c:pt idx="7">
                  <c:v>5.2410901467505244E-3</c:v>
                </c:pt>
                <c:pt idx="8">
                  <c:v>7.1538068472151248E-3</c:v>
                </c:pt>
                <c:pt idx="9">
                  <c:v>6.7637877211238293E-3</c:v>
                </c:pt>
                <c:pt idx="10">
                  <c:v>5.3268765133171912E-3</c:v>
                </c:pt>
                <c:pt idx="11">
                  <c:v>6.5075921908893707E-3</c:v>
                </c:pt>
                <c:pt idx="12">
                  <c:v>6.2893081761006293E-3</c:v>
                </c:pt>
                <c:pt idx="13">
                  <c:v>9.9685204616998951E-3</c:v>
                </c:pt>
                <c:pt idx="14">
                  <c:v>1.3266998341625208E-2</c:v>
                </c:pt>
                <c:pt idx="15">
                  <c:v>6.7885117493472584E-3</c:v>
                </c:pt>
                <c:pt idx="16">
                  <c:v>9.9164926931106477E-3</c:v>
                </c:pt>
                <c:pt idx="17">
                  <c:v>6.3492063492063492E-3</c:v>
                </c:pt>
                <c:pt idx="18">
                  <c:v>7.0351758793969852E-3</c:v>
                </c:pt>
                <c:pt idx="19">
                  <c:v>6.5681444991789817E-3</c:v>
                </c:pt>
                <c:pt idx="20">
                  <c:v>8.6655112651646445E-3</c:v>
                </c:pt>
                <c:pt idx="21">
                  <c:v>8.1433224755700327E-3</c:v>
                </c:pt>
                <c:pt idx="22">
                  <c:v>6.1951471347444498E-3</c:v>
                </c:pt>
                <c:pt idx="23">
                  <c:v>7.3115860517435323E-3</c:v>
                </c:pt>
                <c:pt idx="24">
                  <c:v>5.6639395846444307E-3</c:v>
                </c:pt>
                <c:pt idx="25">
                  <c:v>5.0441361916771753E-3</c:v>
                </c:pt>
                <c:pt idx="26">
                  <c:v>5.8479532163742687E-3</c:v>
                </c:pt>
                <c:pt idx="27">
                  <c:v>8.4269662921348312E-3</c:v>
                </c:pt>
                <c:pt idx="28">
                  <c:v>7.8492935635792772E-3</c:v>
                </c:pt>
                <c:pt idx="29">
                  <c:v>7.5313807531380752E-3</c:v>
                </c:pt>
                <c:pt idx="30">
                  <c:v>8.321775312066574E-3</c:v>
                </c:pt>
                <c:pt idx="31">
                  <c:v>8.5616438356164379E-3</c:v>
                </c:pt>
                <c:pt idx="32">
                  <c:v>8.3270249810749441E-3</c:v>
                </c:pt>
                <c:pt idx="33">
                  <c:v>5.3475935828877002E-3</c:v>
                </c:pt>
                <c:pt idx="34">
                  <c:v>1.3280212483399735E-2</c:v>
                </c:pt>
                <c:pt idx="35">
                  <c:v>7.4074074074074077E-3</c:v>
                </c:pt>
                <c:pt idx="36">
                  <c:v>7.2793448589626936E-3</c:v>
                </c:pt>
                <c:pt idx="37">
                  <c:v>7.3937153419593345E-3</c:v>
                </c:pt>
                <c:pt idx="38">
                  <c:v>1.2072434607645875E-2</c:v>
                </c:pt>
                <c:pt idx="39">
                  <c:v>8.6004691164972627E-3</c:v>
                </c:pt>
              </c:numCache>
              <c:extLst/>
            </c:numRef>
          </c:val>
          <c:smooth val="0"/>
        </c:ser>
        <c:ser>
          <c:idx val="10"/>
          <c:order val="10"/>
          <c:tx>
            <c:strRef>
              <c:f>Monthly_graph!$A$34</c:f>
              <c:strCache>
                <c:ptCount val="1"/>
                <c:pt idx="0">
                  <c:v>Hepatitis</c:v>
                </c:pt>
              </c:strCache>
            </c:strRef>
          </c:tx>
          <c:spPr>
            <a:ln w="38100" cap="rnd">
              <a:solidFill>
                <a:schemeClr val="accent5">
                  <a:lumMod val="60000"/>
                </a:schemeClr>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Monthly_graph!$B$34:$AP$34</c:f>
              <c:numCache>
                <c:formatCode>0.0%</c:formatCode>
                <c:ptCount val="40"/>
                <c:pt idx="0">
                  <c:v>1.1318897637795276E-2</c:v>
                </c:pt>
                <c:pt idx="1">
                  <c:v>5.8997050147492625E-3</c:v>
                </c:pt>
                <c:pt idx="2">
                  <c:v>8.9192025183630636E-3</c:v>
                </c:pt>
                <c:pt idx="3">
                  <c:v>7.1905495634309192E-3</c:v>
                </c:pt>
                <c:pt idx="4">
                  <c:v>8.6382113821138213E-3</c:v>
                </c:pt>
                <c:pt idx="5">
                  <c:v>1.1299435028248588E-2</c:v>
                </c:pt>
                <c:pt idx="6">
                  <c:v>8.8085303662494199E-3</c:v>
                </c:pt>
                <c:pt idx="7">
                  <c:v>6.2893081761006293E-3</c:v>
                </c:pt>
                <c:pt idx="8">
                  <c:v>1.2774655084312723E-2</c:v>
                </c:pt>
                <c:pt idx="9">
                  <c:v>7.804370447450572E-3</c:v>
                </c:pt>
                <c:pt idx="10">
                  <c:v>8.2324455205811144E-3</c:v>
                </c:pt>
                <c:pt idx="11">
                  <c:v>9.2190889370932748E-3</c:v>
                </c:pt>
                <c:pt idx="12">
                  <c:v>8.385744234800839E-3</c:v>
                </c:pt>
                <c:pt idx="13">
                  <c:v>9.9685204616998951E-3</c:v>
                </c:pt>
                <c:pt idx="14">
                  <c:v>9.9502487562189053E-3</c:v>
                </c:pt>
                <c:pt idx="15">
                  <c:v>9.3994778067885126E-3</c:v>
                </c:pt>
                <c:pt idx="16">
                  <c:v>7.3068893528183713E-3</c:v>
                </c:pt>
                <c:pt idx="17">
                  <c:v>1.2698412698412698E-2</c:v>
                </c:pt>
                <c:pt idx="18">
                  <c:v>1.2060301507537688E-2</c:v>
                </c:pt>
                <c:pt idx="19">
                  <c:v>9.3048713738368913E-3</c:v>
                </c:pt>
                <c:pt idx="20">
                  <c:v>4.6216060080878103E-3</c:v>
                </c:pt>
                <c:pt idx="21">
                  <c:v>1.4657980456026058E-2</c:v>
                </c:pt>
                <c:pt idx="22">
                  <c:v>8.2601961796592675E-3</c:v>
                </c:pt>
                <c:pt idx="23">
                  <c:v>5.0618672665916761E-3</c:v>
                </c:pt>
                <c:pt idx="24">
                  <c:v>6.9225928256765263E-3</c:v>
                </c:pt>
                <c:pt idx="25">
                  <c:v>8.1967213114754103E-3</c:v>
                </c:pt>
                <c:pt idx="26">
                  <c:v>6.9112174375332274E-3</c:v>
                </c:pt>
                <c:pt idx="27">
                  <c:v>7.8651685393258432E-3</c:v>
                </c:pt>
                <c:pt idx="28">
                  <c:v>4.7095761381475663E-3</c:v>
                </c:pt>
                <c:pt idx="29">
                  <c:v>5.8577405857740588E-3</c:v>
                </c:pt>
                <c:pt idx="30">
                  <c:v>6.9348127600554789E-3</c:v>
                </c:pt>
                <c:pt idx="31">
                  <c:v>4.2808219178082189E-3</c:v>
                </c:pt>
                <c:pt idx="32">
                  <c:v>4.5420136260408781E-3</c:v>
                </c:pt>
                <c:pt idx="33">
                  <c:v>6.4171122994652408E-3</c:v>
                </c:pt>
                <c:pt idx="34">
                  <c:v>5.3120849933598934E-3</c:v>
                </c:pt>
                <c:pt idx="35">
                  <c:v>7.4074074074074077E-3</c:v>
                </c:pt>
                <c:pt idx="36">
                  <c:v>7.2793448589626936E-3</c:v>
                </c:pt>
                <c:pt idx="37">
                  <c:v>1.2939001848428836E-2</c:v>
                </c:pt>
                <c:pt idx="38">
                  <c:v>8.0482897384305842E-3</c:v>
                </c:pt>
                <c:pt idx="39">
                  <c:v>7.0367474589523062E-3</c:v>
                </c:pt>
              </c:numCache>
              <c:extLst/>
            </c:numRef>
          </c:val>
          <c:smooth val="0"/>
        </c:ser>
        <c:ser>
          <c:idx val="11"/>
          <c:order val="11"/>
          <c:tx>
            <c:strRef>
              <c:f>Monthly_graph!$A$35</c:f>
              <c:strCache>
                <c:ptCount val="1"/>
                <c:pt idx="0">
                  <c:v>Syphilis</c:v>
                </c:pt>
              </c:strCache>
            </c:strRef>
          </c:tx>
          <c:spPr>
            <a:ln w="38100" cap="rnd">
              <a:solidFill>
                <a:schemeClr val="accent6">
                  <a:lumMod val="60000"/>
                </a:schemeClr>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Monthly_graph!$B$35:$AP$35</c:f>
              <c:numCache>
                <c:formatCode>0.0%</c:formatCode>
                <c:ptCount val="40"/>
                <c:pt idx="0">
                  <c:v>1.5255905511811024E-2</c:v>
                </c:pt>
                <c:pt idx="1">
                  <c:v>1.8190757128810225E-2</c:v>
                </c:pt>
                <c:pt idx="2">
                  <c:v>1.1017838405036727E-2</c:v>
                </c:pt>
                <c:pt idx="3">
                  <c:v>1.6435541859270673E-2</c:v>
                </c:pt>
                <c:pt idx="4">
                  <c:v>9.6544715447154476E-3</c:v>
                </c:pt>
                <c:pt idx="5">
                  <c:v>1.5254237288135594E-2</c:v>
                </c:pt>
                <c:pt idx="6">
                  <c:v>1.2053778395920259E-2</c:v>
                </c:pt>
                <c:pt idx="7">
                  <c:v>1.10062893081761E-2</c:v>
                </c:pt>
                <c:pt idx="8">
                  <c:v>1.430761369443025E-2</c:v>
                </c:pt>
                <c:pt idx="9">
                  <c:v>1.5088449531737774E-2</c:v>
                </c:pt>
                <c:pt idx="10">
                  <c:v>1.1138014527845037E-2</c:v>
                </c:pt>
                <c:pt idx="11">
                  <c:v>1.3015184381778741E-2</c:v>
                </c:pt>
                <c:pt idx="12">
                  <c:v>1.2578616352201259E-2</c:v>
                </c:pt>
                <c:pt idx="13">
                  <c:v>1.8363064008394544E-2</c:v>
                </c:pt>
                <c:pt idx="14">
                  <c:v>8.291873963515755E-3</c:v>
                </c:pt>
                <c:pt idx="15">
                  <c:v>1.0443864229765013E-2</c:v>
                </c:pt>
                <c:pt idx="16">
                  <c:v>1.0438413361169102E-2</c:v>
                </c:pt>
                <c:pt idx="17">
                  <c:v>1.4603174603174604E-2</c:v>
                </c:pt>
                <c:pt idx="18">
                  <c:v>1.1557788944723618E-2</c:v>
                </c:pt>
                <c:pt idx="19">
                  <c:v>1.0946907498631636E-2</c:v>
                </c:pt>
                <c:pt idx="20">
                  <c:v>1.9064124783362217E-2</c:v>
                </c:pt>
                <c:pt idx="21">
                  <c:v>1.5743756786102063E-2</c:v>
                </c:pt>
                <c:pt idx="22">
                  <c:v>1.1874032008260196E-2</c:v>
                </c:pt>
                <c:pt idx="23">
                  <c:v>1.2935883014623173E-2</c:v>
                </c:pt>
                <c:pt idx="24">
                  <c:v>1.6991818753933293E-2</c:v>
                </c:pt>
                <c:pt idx="25">
                  <c:v>1.6393442622950821E-2</c:v>
                </c:pt>
                <c:pt idx="26">
                  <c:v>1.7543859649122806E-2</c:v>
                </c:pt>
                <c:pt idx="27">
                  <c:v>1.9101123595505618E-2</c:v>
                </c:pt>
                <c:pt idx="28">
                  <c:v>7.326007326007326E-3</c:v>
                </c:pt>
                <c:pt idx="29">
                  <c:v>1.0878661087866108E-2</c:v>
                </c:pt>
                <c:pt idx="30">
                  <c:v>1.0402219140083218E-2</c:v>
                </c:pt>
                <c:pt idx="31">
                  <c:v>9.4178082191780817E-3</c:v>
                </c:pt>
                <c:pt idx="32">
                  <c:v>8.3270249810749441E-3</c:v>
                </c:pt>
                <c:pt idx="33">
                  <c:v>0</c:v>
                </c:pt>
                <c:pt idx="34">
                  <c:v>1.5936254980079681E-2</c:v>
                </c:pt>
                <c:pt idx="35">
                  <c:v>1.4814814814814815E-2</c:v>
                </c:pt>
                <c:pt idx="36">
                  <c:v>8.1892629663330302E-3</c:v>
                </c:pt>
                <c:pt idx="37">
                  <c:v>1.2014787430683918E-2</c:v>
                </c:pt>
                <c:pt idx="38">
                  <c:v>1.3078470824949699E-2</c:v>
                </c:pt>
                <c:pt idx="39">
                  <c:v>1.0946051602814699E-2</c:v>
                </c:pt>
              </c:numCache>
              <c:extLst/>
            </c:numRef>
          </c:val>
          <c:smooth val="0"/>
        </c:ser>
        <c:ser>
          <c:idx val="12"/>
          <c:order val="12"/>
          <c:tx>
            <c:strRef>
              <c:f>Monthly_graph!$A$36</c:f>
              <c:strCache>
                <c:ptCount val="1"/>
                <c:pt idx="0">
                  <c:v>Trichomoniasis</c:v>
                </c:pt>
              </c:strCache>
            </c:strRef>
          </c:tx>
          <c:spPr>
            <a:ln w="38100" cap="rnd">
              <a:solidFill>
                <a:schemeClr val="accent1">
                  <a:lumMod val="80000"/>
                  <a:lumOff val="20000"/>
                </a:schemeClr>
              </a:solidFill>
              <a:round/>
            </a:ln>
            <a:effectLst/>
          </c:spPr>
          <c:marker>
            <c:symbol val="none"/>
          </c:marker>
          <c:cat>
            <c:numRef>
              <c:f>Monthly_graph!$B$23:$AP$23</c:f>
              <c:numCache>
                <c:formatCode>mmm\-yy</c:formatCode>
                <c:ptCount val="40"/>
                <c:pt idx="0">
                  <c:v>40057</c:v>
                </c:pt>
                <c:pt idx="1">
                  <c:v>40087</c:v>
                </c:pt>
                <c:pt idx="2">
                  <c:v>40118</c:v>
                </c:pt>
                <c:pt idx="3">
                  <c:v>40148</c:v>
                </c:pt>
                <c:pt idx="4">
                  <c:v>40179</c:v>
                </c:pt>
                <c:pt idx="5">
                  <c:v>40210</c:v>
                </c:pt>
                <c:pt idx="6">
                  <c:v>40238</c:v>
                </c:pt>
                <c:pt idx="7">
                  <c:v>40269</c:v>
                </c:pt>
                <c:pt idx="8">
                  <c:v>40299</c:v>
                </c:pt>
                <c:pt idx="9">
                  <c:v>40330</c:v>
                </c:pt>
                <c:pt idx="10">
                  <c:v>40360</c:v>
                </c:pt>
                <c:pt idx="11">
                  <c:v>40391</c:v>
                </c:pt>
                <c:pt idx="12">
                  <c:v>40422</c:v>
                </c:pt>
                <c:pt idx="13">
                  <c:v>40452</c:v>
                </c:pt>
                <c:pt idx="14">
                  <c:v>40483</c:v>
                </c:pt>
                <c:pt idx="15">
                  <c:v>40513</c:v>
                </c:pt>
                <c:pt idx="16">
                  <c:v>40544</c:v>
                </c:pt>
                <c:pt idx="17">
                  <c:v>40575</c:v>
                </c:pt>
                <c:pt idx="18">
                  <c:v>40603</c:v>
                </c:pt>
                <c:pt idx="19">
                  <c:v>40634</c:v>
                </c:pt>
                <c:pt idx="20">
                  <c:v>40664</c:v>
                </c:pt>
                <c:pt idx="21">
                  <c:v>40695</c:v>
                </c:pt>
                <c:pt idx="22">
                  <c:v>40725</c:v>
                </c:pt>
                <c:pt idx="23">
                  <c:v>40756</c:v>
                </c:pt>
                <c:pt idx="24">
                  <c:v>40787</c:v>
                </c:pt>
                <c:pt idx="25">
                  <c:v>40817</c:v>
                </c:pt>
                <c:pt idx="26">
                  <c:v>40848</c:v>
                </c:pt>
                <c:pt idx="27">
                  <c:v>40878</c:v>
                </c:pt>
                <c:pt idx="28">
                  <c:v>40909</c:v>
                </c:pt>
                <c:pt idx="29">
                  <c:v>40940</c:v>
                </c:pt>
                <c:pt idx="30">
                  <c:v>40969</c:v>
                </c:pt>
                <c:pt idx="31">
                  <c:v>41000</c:v>
                </c:pt>
                <c:pt idx="32">
                  <c:v>41030</c:v>
                </c:pt>
                <c:pt idx="33">
                  <c:v>41061</c:v>
                </c:pt>
                <c:pt idx="34">
                  <c:v>41091</c:v>
                </c:pt>
                <c:pt idx="35">
                  <c:v>41122</c:v>
                </c:pt>
                <c:pt idx="36">
                  <c:v>41153</c:v>
                </c:pt>
                <c:pt idx="37">
                  <c:v>41183</c:v>
                </c:pt>
                <c:pt idx="38">
                  <c:v>41214</c:v>
                </c:pt>
                <c:pt idx="39">
                  <c:v>41244</c:v>
                </c:pt>
              </c:numCache>
              <c:extLst/>
            </c:numRef>
          </c:cat>
          <c:val>
            <c:numRef>
              <c:f>Monthly_graph!$B$36:$AP$36</c:f>
              <c:numCache>
                <c:formatCode>0.0%</c:formatCode>
                <c:ptCount val="40"/>
                <c:pt idx="0">
                  <c:v>4.4291338582677165E-3</c:v>
                </c:pt>
                <c:pt idx="1">
                  <c:v>4.4247787610619468E-3</c:v>
                </c:pt>
                <c:pt idx="2">
                  <c:v>8.9192025183630636E-3</c:v>
                </c:pt>
                <c:pt idx="3">
                  <c:v>8.2177709296353367E-3</c:v>
                </c:pt>
                <c:pt idx="4">
                  <c:v>2.0325203252032522E-3</c:v>
                </c:pt>
                <c:pt idx="5">
                  <c:v>2.8248587570621469E-3</c:v>
                </c:pt>
                <c:pt idx="6">
                  <c:v>6.0268891979601297E-3</c:v>
                </c:pt>
                <c:pt idx="7">
                  <c:v>2.0964360587002098E-3</c:v>
                </c:pt>
                <c:pt idx="8">
                  <c:v>6.1318344404701075E-3</c:v>
                </c:pt>
                <c:pt idx="9">
                  <c:v>5.2029136316337149E-3</c:v>
                </c:pt>
                <c:pt idx="10">
                  <c:v>2.9055690072639223E-3</c:v>
                </c:pt>
                <c:pt idx="11">
                  <c:v>7.0498915401301515E-3</c:v>
                </c:pt>
                <c:pt idx="12">
                  <c:v>5.2410901467505244E-3</c:v>
                </c:pt>
                <c:pt idx="13">
                  <c:v>7.3452256033578172E-3</c:v>
                </c:pt>
                <c:pt idx="14">
                  <c:v>4.9751243781094526E-3</c:v>
                </c:pt>
                <c:pt idx="15">
                  <c:v>4.6997389033942563E-3</c:v>
                </c:pt>
                <c:pt idx="16">
                  <c:v>4.6972860125260958E-3</c:v>
                </c:pt>
                <c:pt idx="17">
                  <c:v>5.7142857142857143E-3</c:v>
                </c:pt>
                <c:pt idx="18">
                  <c:v>4.0201005025125632E-3</c:v>
                </c:pt>
                <c:pt idx="19">
                  <c:v>4.9261083743842365E-3</c:v>
                </c:pt>
                <c:pt idx="20">
                  <c:v>2.8885037550548816E-3</c:v>
                </c:pt>
                <c:pt idx="21">
                  <c:v>4.3431053203040176E-3</c:v>
                </c:pt>
                <c:pt idx="22">
                  <c:v>6.7114093959731542E-3</c:v>
                </c:pt>
                <c:pt idx="23">
                  <c:v>4.4994375703037125E-3</c:v>
                </c:pt>
                <c:pt idx="24">
                  <c:v>2.5173064820641915E-3</c:v>
                </c:pt>
                <c:pt idx="25">
                  <c:v>3.1525851197982345E-3</c:v>
                </c:pt>
                <c:pt idx="26">
                  <c:v>3.721424774056353E-3</c:v>
                </c:pt>
                <c:pt idx="27">
                  <c:v>4.4943820224719105E-3</c:v>
                </c:pt>
                <c:pt idx="28">
                  <c:v>2.0931449502878076E-3</c:v>
                </c:pt>
                <c:pt idx="29">
                  <c:v>8.3682008368200832E-4</c:v>
                </c:pt>
                <c:pt idx="30">
                  <c:v>2.0804438280166435E-3</c:v>
                </c:pt>
                <c:pt idx="31">
                  <c:v>5.9931506849315065E-3</c:v>
                </c:pt>
                <c:pt idx="32">
                  <c:v>5.2990158970476911E-3</c:v>
                </c:pt>
                <c:pt idx="33">
                  <c:v>6.4171122994652408E-3</c:v>
                </c:pt>
                <c:pt idx="34">
                  <c:v>1.3280212483399733E-3</c:v>
                </c:pt>
                <c:pt idx="35">
                  <c:v>5.5555555555555558E-3</c:v>
                </c:pt>
                <c:pt idx="36">
                  <c:v>4.549590536851683E-3</c:v>
                </c:pt>
                <c:pt idx="37">
                  <c:v>1.8484288354898336E-3</c:v>
                </c:pt>
                <c:pt idx="38">
                  <c:v>2.012072434607646E-3</c:v>
                </c:pt>
                <c:pt idx="39">
                  <c:v>2.3455824863174357E-3</c:v>
                </c:pt>
              </c:numCache>
              <c:extLst/>
            </c:numRef>
          </c:val>
          <c:smooth val="0"/>
        </c:ser>
        <c:dLbls>
          <c:showLegendKey val="0"/>
          <c:showVal val="0"/>
          <c:showCatName val="0"/>
          <c:showSerName val="0"/>
          <c:showPercent val="0"/>
          <c:showBubbleSize val="0"/>
        </c:dLbls>
        <c:smooth val="0"/>
        <c:axId val="351637704"/>
        <c:axId val="351633784"/>
      </c:lineChart>
      <c:dateAx>
        <c:axId val="351637704"/>
        <c:scaling>
          <c:orientation val="minMax"/>
        </c:scaling>
        <c:delete val="0"/>
        <c:axPos val="b"/>
        <c:numFmt formatCode="mmm\-yy"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cap="none" spc="0" normalizeH="0" baseline="0">
                <a:solidFill>
                  <a:schemeClr val="tx1">
                    <a:lumMod val="65000"/>
                    <a:lumOff val="35000"/>
                  </a:schemeClr>
                </a:solidFill>
                <a:latin typeface="+mn-lt"/>
                <a:ea typeface="+mn-ea"/>
                <a:cs typeface="+mn-cs"/>
              </a:defRPr>
            </a:pPr>
            <a:endParaRPr lang="en-US"/>
          </a:p>
        </c:txPr>
        <c:crossAx val="351633784"/>
        <c:crosses val="autoZero"/>
        <c:auto val="1"/>
        <c:lblOffset val="100"/>
        <c:baseTimeUnit val="months"/>
      </c:dateAx>
      <c:valAx>
        <c:axId val="351633784"/>
        <c:scaling>
          <c:orientation val="minMax"/>
        </c:scaling>
        <c:delete val="0"/>
        <c:axPos val="l"/>
        <c:majorGridlines>
          <c:spPr>
            <a:ln w="9525" cap="flat" cmpd="sng" algn="ctr">
              <a:solidFill>
                <a:schemeClr val="tx1">
                  <a:lumMod val="15000"/>
                  <a:lumOff val="85000"/>
                </a:schemeClr>
              </a:solidFill>
              <a:round/>
            </a:ln>
            <a:effectLst/>
          </c:spPr>
        </c:majorGridlines>
        <c:minorGridlines>
          <c:spPr>
            <a:ln w="9525" cap="flat" cmpd="sng" algn="ctr">
              <a:solidFill>
                <a:schemeClr val="tx1">
                  <a:lumMod val="5000"/>
                  <a:lumOff val="95000"/>
                </a:schemeClr>
              </a:solidFill>
              <a:round/>
            </a:ln>
            <a:effectLst/>
          </c:spPr>
        </c:minorGridlines>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351637704"/>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1">
  <a:schemeClr val="accent1"/>
  <a:schemeClr val="accent3"/>
  <a:schemeClr val="accent5"/>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35">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0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FE2CF3-5D88-6F44-842F-8C4EA16DC509}" type="datetimeFigureOut">
              <a:rPr lang="en-US" smtClean="0"/>
              <a:t>2/19/2015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DFD81A-31FA-7340-A9C5-5FDF3CC5FF99}" type="slidenum">
              <a:rPr lang="en-US" smtClean="0"/>
              <a:t>‹#›</a:t>
            </a:fld>
            <a:endParaRPr lang="en-US"/>
          </a:p>
        </p:txBody>
      </p:sp>
    </p:spTree>
    <p:extLst>
      <p:ext uri="{BB962C8B-B14F-4D97-AF65-F5344CB8AC3E}">
        <p14:creationId xmlns:p14="http://schemas.microsoft.com/office/powerpoint/2010/main" val="196059418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Good morning everyone.</a:t>
            </a:r>
            <a:r>
              <a:rPr lang="en-US" baseline="0" dirty="0" smtClean="0"/>
              <a:t> I am </a:t>
            </a:r>
            <a:r>
              <a:rPr lang="en-US" baseline="0" dirty="0" err="1" smtClean="0"/>
              <a:t>MinSook</a:t>
            </a:r>
            <a:r>
              <a:rPr lang="en-US" baseline="0" dirty="0" smtClean="0"/>
              <a:t> Park, a 3</a:t>
            </a:r>
            <a:r>
              <a:rPr lang="en-US" baseline="30000" dirty="0" smtClean="0"/>
              <a:t>rd</a:t>
            </a:r>
            <a:r>
              <a:rPr lang="en-US" baseline="0" dirty="0" smtClean="0"/>
              <a:t> year doctoral student at Florida State University.  First of all, I’d like to thank you for giving me a chance to talk about the study that Dr. Oh and I have worked on.</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Topic: understanding people’s behaviors of using social media for seeking and sharing health information</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I have been participating Dr. </a:t>
            </a:r>
            <a:r>
              <a:rPr lang="en-US" baseline="0" dirty="0" err="1" smtClean="0"/>
              <a:t>Oh’s</a:t>
            </a:r>
            <a:r>
              <a:rPr lang="en-US" baseline="0" dirty="0" smtClean="0"/>
              <a:t> study as her research assistant.  Today, I am presenting this study on behalf of Dr. Oh. She is not available to attend this conference in person because she recently has her adorable first baby.  </a:t>
            </a:r>
          </a:p>
          <a:p>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1</a:t>
            </a:fld>
            <a:endParaRPr lang="en-US"/>
          </a:p>
        </p:txBody>
      </p:sp>
    </p:spTree>
    <p:extLst>
      <p:ext uri="{BB962C8B-B14F-4D97-AF65-F5344CB8AC3E}">
        <p14:creationId xmlns:p14="http://schemas.microsoft.com/office/powerpoint/2010/main" val="17097212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Concepts: expressions that</a:t>
            </a:r>
            <a:r>
              <a:rPr lang="en-US" baseline="0" dirty="0" smtClean="0"/>
              <a:t> people used to describe and discuss their health conditions. It is n</a:t>
            </a:r>
            <a:r>
              <a:rPr lang="en-US" dirty="0" smtClean="0"/>
              <a:t>ot</a:t>
            </a:r>
            <a:r>
              <a:rPr lang="en-US" baseline="0" dirty="0" smtClean="0"/>
              <a:t> simple account of terms but concepts represent meaningful terms such as disease names, symptoms and risk factors. </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err="1" smtClean="0">
                <a:solidFill>
                  <a:schemeClr val="tx1"/>
                </a:solidFill>
                <a:effectLst/>
                <a:latin typeface="+mn-lt"/>
                <a:ea typeface="+mn-ea"/>
                <a:cs typeface="+mn-cs"/>
              </a:rPr>
              <a:t>MeSH</a:t>
            </a:r>
            <a:r>
              <a:rPr lang="en-US" sz="1200" kern="1200" dirty="0" smtClean="0">
                <a:solidFill>
                  <a:schemeClr val="tx1"/>
                </a:solidFill>
                <a:effectLst/>
                <a:latin typeface="+mn-lt"/>
                <a:ea typeface="+mn-ea"/>
                <a:cs typeface="+mn-cs"/>
              </a:rPr>
              <a:t> was employed to control and analyze medical vocabularies whereas a customized set of subject headings was created to control a number of idioms and daily expressions that people use to describe health issues in their questions. </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11</a:t>
            </a:fld>
            <a:endParaRPr lang="en-US"/>
          </a:p>
        </p:txBody>
      </p:sp>
    </p:spTree>
    <p:extLst>
      <p:ext uri="{BB962C8B-B14F-4D97-AF65-F5344CB8AC3E}">
        <p14:creationId xmlns:p14="http://schemas.microsoft.com/office/powerpoint/2010/main" val="26447198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own</a:t>
            </a:r>
            <a:r>
              <a:rPr lang="en-US" baseline="0" dirty="0" smtClean="0"/>
              <a:t> research database </a:t>
            </a:r>
          </a:p>
          <a:p>
            <a:r>
              <a:rPr lang="en-US" baseline="0" dirty="0" smtClean="0"/>
              <a:t>Unique number of questions associated with each concepts </a:t>
            </a:r>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12</a:t>
            </a:fld>
            <a:endParaRPr lang="en-US"/>
          </a:p>
        </p:txBody>
      </p:sp>
    </p:spTree>
    <p:extLst>
      <p:ext uri="{BB962C8B-B14F-4D97-AF65-F5344CB8AC3E}">
        <p14:creationId xmlns:p14="http://schemas.microsoft.com/office/powerpoint/2010/main" val="300205065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Unique number</a:t>
            </a:r>
            <a:r>
              <a:rPr lang="en-US" baseline="0" dirty="0" smtClean="0"/>
              <a:t> of questions </a:t>
            </a:r>
          </a:p>
          <a:p>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13</a:t>
            </a:fld>
            <a:endParaRPr lang="en-US"/>
          </a:p>
        </p:txBody>
      </p:sp>
    </p:spTree>
    <p:extLst>
      <p:ext uri="{BB962C8B-B14F-4D97-AF65-F5344CB8AC3E}">
        <p14:creationId xmlns:p14="http://schemas.microsoft.com/office/powerpoint/2010/main" val="15122928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Overview of</a:t>
            </a:r>
            <a:r>
              <a:rPr lang="en-US" baseline="0" dirty="0" smtClean="0"/>
              <a:t> what people discussed about disease specific information </a:t>
            </a:r>
          </a:p>
          <a:p>
            <a:r>
              <a:rPr lang="en-US" baseline="0" dirty="0" smtClean="0"/>
              <a:t>Type of STDs they suspect they may have: HIV, Herpes, Gonorrhea, HPV</a:t>
            </a:r>
          </a:p>
          <a:p>
            <a:r>
              <a:rPr lang="en-US" baseline="0" dirty="0" smtClean="0"/>
              <a:t>Risk factors: sexual behaviors, sharing foods with a potential carrier, </a:t>
            </a:r>
          </a:p>
          <a:p>
            <a:r>
              <a:rPr lang="en-US" baseline="0" dirty="0" smtClean="0"/>
              <a:t>Symptoms: heavy discharge, changes in skin color or pain</a:t>
            </a:r>
          </a:p>
        </p:txBody>
      </p:sp>
      <p:sp>
        <p:nvSpPr>
          <p:cNvPr id="4" name="Slide Number Placeholder 3"/>
          <p:cNvSpPr>
            <a:spLocks noGrp="1"/>
          </p:cNvSpPr>
          <p:nvPr>
            <p:ph type="sldNum" sz="quarter" idx="10"/>
          </p:nvPr>
        </p:nvSpPr>
        <p:spPr/>
        <p:txBody>
          <a:bodyPr/>
          <a:lstStyle/>
          <a:p>
            <a:fld id="{D5DFD81A-31FA-7340-A9C5-5FDF3CC5FF99}" type="slidenum">
              <a:rPr lang="en-US" smtClean="0"/>
              <a:t>14</a:t>
            </a:fld>
            <a:endParaRPr lang="en-US"/>
          </a:p>
        </p:txBody>
      </p:sp>
    </p:spTree>
    <p:extLst>
      <p:ext uri="{BB962C8B-B14F-4D97-AF65-F5344CB8AC3E}">
        <p14:creationId xmlns:p14="http://schemas.microsoft.com/office/powerpoint/2010/main" val="31118974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Each</a:t>
            </a:r>
            <a:r>
              <a:rPr lang="en-US" baseline="0" dirty="0" smtClean="0"/>
              <a:t> concept that people discussed in their questions can be visually displayed in this concept map</a:t>
            </a:r>
          </a:p>
          <a:p>
            <a:r>
              <a:rPr lang="en-US" sz="1200" kern="1200" dirty="0" smtClean="0">
                <a:solidFill>
                  <a:schemeClr val="tx1"/>
                </a:solidFill>
                <a:effectLst/>
                <a:latin typeface="+mn-lt"/>
                <a:ea typeface="+mn-ea"/>
                <a:cs typeface="+mn-cs"/>
              </a:rPr>
              <a:t>SPSS Modeler provides concept maps that indicate the relationships among the major concepts by measuring the frequencies of the concepts commonly appeared in multiple questions. </a:t>
            </a:r>
          </a:p>
          <a:p>
            <a:r>
              <a:rPr lang="en-US" baseline="0" dirty="0" smtClean="0"/>
              <a:t>Similarity are calculated based on number of questions that have some concepts</a:t>
            </a:r>
          </a:p>
          <a:p>
            <a:r>
              <a:rPr lang="en-US" baseline="0" dirty="0" smtClean="0"/>
              <a:t>Show co-concurrence link (discover similarity metrics, document metrics).</a:t>
            </a:r>
          </a:p>
          <a:p>
            <a:r>
              <a:rPr lang="en-US" baseline="0" dirty="0" smtClean="0"/>
              <a:t>Confidence metrics</a:t>
            </a:r>
          </a:p>
          <a:p>
            <a:r>
              <a:rPr lang="en-US" sz="1200" b="0" i="1" kern="1200" dirty="0" smtClean="0">
                <a:solidFill>
                  <a:schemeClr val="tx1"/>
                </a:solidFill>
                <a:effectLst/>
                <a:latin typeface="+mn-lt"/>
                <a:ea typeface="+mn-ea"/>
                <a:cs typeface="+mn-cs"/>
              </a:rPr>
              <a:t>similarity metric)</a:t>
            </a:r>
            <a:r>
              <a:rPr lang="en-US" sz="1200" b="0" i="0" kern="1200" dirty="0" smtClean="0">
                <a:solidFill>
                  <a:schemeClr val="tx1"/>
                </a:solidFill>
                <a:effectLst/>
                <a:latin typeface="+mn-lt"/>
                <a:ea typeface="+mn-ea"/>
                <a:cs typeface="+mn-cs"/>
              </a:rPr>
              <a:t>. </a:t>
            </a:r>
            <a:r>
              <a:rPr lang="en-US" sz="1200" b="0" i="1" kern="1200" dirty="0" smtClean="0">
                <a:solidFill>
                  <a:schemeClr val="tx1"/>
                </a:solidFill>
                <a:effectLst/>
                <a:latin typeface="+mn-lt"/>
                <a:ea typeface="+mn-ea"/>
                <a:cs typeface="+mn-cs"/>
              </a:rPr>
              <a:t>similarity metric)</a:t>
            </a:r>
            <a:r>
              <a:rPr lang="en-US" sz="1200" b="0" i="0" kern="1200" dirty="0" smtClean="0">
                <a:solidFill>
                  <a:schemeClr val="tx1"/>
                </a:solidFill>
                <a:effectLst/>
                <a:latin typeface="+mn-lt"/>
                <a:ea typeface="+mn-ea"/>
                <a:cs typeface="+mn-cs"/>
              </a:rPr>
              <a:t>. With this metric, the strength of the link is calculated using algorithm that takes into account how often two concepts appear apart as well as how often they appear together. A high strength value means that a pair of concepts tend to appear more frequently together than to appear apart.</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16</a:t>
            </a:fld>
            <a:endParaRPr lang="en-US"/>
          </a:p>
        </p:txBody>
      </p:sp>
    </p:spTree>
    <p:extLst>
      <p:ext uri="{BB962C8B-B14F-4D97-AF65-F5344CB8AC3E}">
        <p14:creationId xmlns:p14="http://schemas.microsoft.com/office/powerpoint/2010/main" val="5792311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People also look for information about personal</a:t>
            </a:r>
            <a:r>
              <a:rPr lang="en-US" sz="1200" kern="1200" baseline="0" dirty="0" smtClean="0">
                <a:solidFill>
                  <a:schemeClr val="tx1"/>
                </a:solidFill>
                <a:effectLst/>
                <a:latin typeface="+mn-lt"/>
                <a:ea typeface="+mn-ea"/>
                <a:cs typeface="+mn-cs"/>
              </a:rPr>
              <a:t> e</a:t>
            </a:r>
            <a:r>
              <a:rPr lang="en-US" sz="1200" kern="1200" dirty="0" smtClean="0">
                <a:solidFill>
                  <a:schemeClr val="tx1"/>
                </a:solidFill>
                <a:effectLst/>
                <a:latin typeface="+mn-lt"/>
                <a:ea typeface="+mn-ea"/>
                <a:cs typeface="+mn-cs"/>
              </a:rPr>
              <a:t>xperiences, regarding their health issues and problems</a:t>
            </a:r>
          </a:p>
          <a:p>
            <a:r>
              <a:rPr lang="en-US" dirty="0" smtClean="0"/>
              <a:t>Impacts on</a:t>
            </a:r>
            <a:r>
              <a:rPr lang="en-US" baseline="0" dirty="0" smtClean="0"/>
              <a:t> their p</a:t>
            </a:r>
            <a:r>
              <a:rPr lang="en-US" dirty="0" smtClean="0"/>
              <a:t>regnancy, life,</a:t>
            </a:r>
            <a:r>
              <a:rPr lang="en-US" baseline="0" dirty="0" smtClean="0"/>
              <a:t> and infertility</a:t>
            </a:r>
          </a:p>
          <a:p>
            <a:r>
              <a:rPr lang="en-US" baseline="0" dirty="0" smtClean="0"/>
              <a:t>Economic aspects: insurance, costs for test and treatments</a:t>
            </a:r>
          </a:p>
          <a:p>
            <a:r>
              <a:rPr lang="en-US" baseline="0" dirty="0" smtClean="0"/>
              <a:t>Social life: future relationship, </a:t>
            </a:r>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20</a:t>
            </a:fld>
            <a:endParaRPr lang="en-US"/>
          </a:p>
        </p:txBody>
      </p:sp>
    </p:spTree>
    <p:extLst>
      <p:ext uri="{BB962C8B-B14F-4D97-AF65-F5344CB8AC3E}">
        <p14:creationId xmlns:p14="http://schemas.microsoft.com/office/powerpoint/2010/main" val="27412620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Lastly, We examined if</a:t>
            </a:r>
            <a:r>
              <a:rPr lang="en-US" baseline="0" dirty="0" smtClean="0"/>
              <a:t> there are changes in topics people discuss in social QA regarding STDs issues.</a:t>
            </a:r>
          </a:p>
          <a:p>
            <a:r>
              <a:rPr lang="en-US" baseline="0" dirty="0" smtClean="0"/>
              <a:t>We could not identify dramatic changes but there are slight decrease during the winter and slight increases from springs to summer. </a:t>
            </a:r>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22</a:t>
            </a:fld>
            <a:endParaRPr lang="en-US"/>
          </a:p>
        </p:txBody>
      </p:sp>
    </p:spTree>
    <p:extLst>
      <p:ext uri="{BB962C8B-B14F-4D97-AF65-F5344CB8AC3E}">
        <p14:creationId xmlns:p14="http://schemas.microsoft.com/office/powerpoint/2010/main" val="23115630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sz="1200" dirty="0" smtClean="0"/>
          </a:p>
        </p:txBody>
      </p:sp>
      <p:sp>
        <p:nvSpPr>
          <p:cNvPr id="4" name="Slide Number Placeholder 3"/>
          <p:cNvSpPr>
            <a:spLocks noGrp="1"/>
          </p:cNvSpPr>
          <p:nvPr>
            <p:ph type="sldNum" sz="quarter" idx="10"/>
          </p:nvPr>
        </p:nvSpPr>
        <p:spPr/>
        <p:txBody>
          <a:bodyPr/>
          <a:lstStyle/>
          <a:p>
            <a:fld id="{D5DFD81A-31FA-7340-A9C5-5FDF3CC5FF99}" type="slidenum">
              <a:rPr lang="en-US" smtClean="0"/>
              <a:t>23</a:t>
            </a:fld>
            <a:endParaRPr lang="en-US"/>
          </a:p>
        </p:txBody>
      </p:sp>
    </p:spTree>
    <p:extLst>
      <p:ext uri="{BB962C8B-B14F-4D97-AF65-F5344CB8AC3E}">
        <p14:creationId xmlns:p14="http://schemas.microsoft.com/office/powerpoint/2010/main" val="3150289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Let me first</a:t>
            </a:r>
            <a:r>
              <a:rPr lang="en-US" sz="1200" kern="1200" baseline="0" dirty="0" smtClean="0">
                <a:solidFill>
                  <a:schemeClr val="tx1"/>
                </a:solidFill>
                <a:effectLst/>
                <a:latin typeface="+mn-lt"/>
                <a:ea typeface="+mn-ea"/>
                <a:cs typeface="+mn-cs"/>
              </a:rPr>
              <a:t> give you the background of social media and health research in the field.</a:t>
            </a:r>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D5DFD81A-31FA-7340-A9C5-5FDF3CC5FF99}" type="slidenum">
              <a:rPr lang="en-US" smtClean="0"/>
              <a:t>3</a:t>
            </a:fld>
            <a:endParaRPr lang="en-US"/>
          </a:p>
        </p:txBody>
      </p:sp>
    </p:spTree>
    <p:extLst>
      <p:ext uri="{BB962C8B-B14F-4D97-AF65-F5344CB8AC3E}">
        <p14:creationId xmlns:p14="http://schemas.microsoft.com/office/powerpoint/2010/main" val="15807325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4</a:t>
            </a:fld>
            <a:endParaRPr lang="en-US"/>
          </a:p>
        </p:txBody>
      </p:sp>
    </p:spTree>
    <p:extLst>
      <p:ext uri="{BB962C8B-B14F-4D97-AF65-F5344CB8AC3E}">
        <p14:creationId xmlns:p14="http://schemas.microsoft.com/office/powerpoint/2010/main" val="2840218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a:t>
            </a:r>
            <a:r>
              <a:rPr lang="en-US" baseline="0" dirty="0" smtClean="0"/>
              <a:t> is an example of  question and associated answers.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All of the questions and answers in social Q&amp;A describe real-life problems and issues people experience in everyday life. </a:t>
            </a: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Therefore, by analyzing</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health questions and answers,</a:t>
            </a:r>
            <a:r>
              <a:rPr lang="en-US" sz="1200" kern="1200" baseline="0" dirty="0" smtClean="0">
                <a:solidFill>
                  <a:schemeClr val="tx1"/>
                </a:solidFill>
                <a:effectLst/>
                <a:latin typeface="+mn-lt"/>
                <a:ea typeface="+mn-ea"/>
                <a:cs typeface="+mn-cs"/>
              </a:rPr>
              <a:t> we can understand </a:t>
            </a:r>
            <a:r>
              <a:rPr lang="en-US" sz="1200" kern="1200" dirty="0" smtClean="0">
                <a:solidFill>
                  <a:schemeClr val="tx1"/>
                </a:solidFill>
                <a:effectLst/>
                <a:latin typeface="+mn-lt"/>
                <a:ea typeface="+mn-ea"/>
                <a:cs typeface="+mn-cs"/>
              </a:rPr>
              <a:t>the information needs of users about topics and issues</a:t>
            </a:r>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5</a:t>
            </a:fld>
            <a:endParaRPr lang="en-US"/>
          </a:p>
        </p:txBody>
      </p:sp>
    </p:spTree>
    <p:extLst>
      <p:ext uri="{BB962C8B-B14F-4D97-AF65-F5344CB8AC3E}">
        <p14:creationId xmlns:p14="http://schemas.microsoft.com/office/powerpoint/2010/main" val="14100524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We specified the important topics that people discuss</a:t>
            </a:r>
            <a:r>
              <a:rPr lang="en-US" baseline="0" dirty="0" smtClean="0"/>
              <a:t> in social Q&amp;A</a:t>
            </a:r>
          </a:p>
          <a:p>
            <a:pPr marL="0" marR="0" indent="0" algn="l" defTabSz="457200" rtl="0" eaLnBrk="1" fontAlgn="auto" latinLnBrk="0" hangingPunct="1">
              <a:lnSpc>
                <a:spcPct val="100000"/>
              </a:lnSpc>
              <a:spcBef>
                <a:spcPts val="0"/>
              </a:spcBef>
              <a:spcAft>
                <a:spcPts val="0"/>
              </a:spcAft>
              <a:buClrTx/>
              <a:buSzTx/>
              <a:buFontTx/>
              <a:buNone/>
              <a:tabLst/>
              <a:defRPr/>
            </a:pPr>
            <a:endParaRPr lang="en-US" baseline="0" dirty="0" smtClean="0"/>
          </a:p>
        </p:txBody>
      </p:sp>
      <p:sp>
        <p:nvSpPr>
          <p:cNvPr id="4" name="Slide Number Placeholder 3"/>
          <p:cNvSpPr>
            <a:spLocks noGrp="1"/>
          </p:cNvSpPr>
          <p:nvPr>
            <p:ph type="sldNum" sz="quarter" idx="10"/>
          </p:nvPr>
        </p:nvSpPr>
        <p:spPr/>
        <p:txBody>
          <a:bodyPr/>
          <a:lstStyle/>
          <a:p>
            <a:fld id="{D5DFD81A-31FA-7340-A9C5-5FDF3CC5FF99}" type="slidenum">
              <a:rPr lang="en-US" smtClean="0"/>
              <a:t>6</a:t>
            </a:fld>
            <a:endParaRPr lang="en-US"/>
          </a:p>
        </p:txBody>
      </p:sp>
    </p:spTree>
    <p:extLst>
      <p:ext uri="{BB962C8B-B14F-4D97-AF65-F5344CB8AC3E}">
        <p14:creationId xmlns:p14="http://schemas.microsoft.com/office/powerpoint/2010/main" val="1113326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Demographic:</a:t>
            </a:r>
            <a:r>
              <a:rPr lang="en-US" baseline="0" dirty="0" smtClean="0"/>
              <a:t> Demographic information of patients or care givers </a:t>
            </a:r>
          </a:p>
          <a:p>
            <a:r>
              <a:rPr lang="en-US" baseline="0" dirty="0" smtClean="0"/>
              <a:t>Disease specific:  Disease-related information in which people explained about the conditions of patients or potential patients </a:t>
            </a:r>
            <a:endParaRPr lang="en-US" dirty="0" smtClean="0"/>
          </a:p>
          <a:p>
            <a:r>
              <a:rPr lang="en-US" dirty="0" smtClean="0"/>
              <a:t>Life style:</a:t>
            </a:r>
            <a:r>
              <a:rPr lang="en-US" baseline="0" dirty="0" smtClean="0"/>
              <a:t> information that people share about their personal records or lifestyles for maintaining </a:t>
            </a:r>
            <a:r>
              <a:rPr lang="en-US" baseline="0" smtClean="0"/>
              <a:t>health </a:t>
            </a:r>
            <a:endParaRPr lang="en-US" dirty="0" smtClean="0"/>
          </a:p>
          <a:p>
            <a:r>
              <a:rPr lang="en-US" dirty="0" smtClean="0"/>
              <a:t>Disease-specific:</a:t>
            </a:r>
            <a:r>
              <a:rPr lang="en-US" baseline="0" dirty="0" smtClean="0"/>
              <a:t> Information asked by patients or potential patients about the disease that they are suspicious about having or for which they are already diagnosed. </a:t>
            </a:r>
          </a:p>
          <a:p>
            <a:endParaRPr lang="en-US" baseline="0" dirty="0" smtClean="0"/>
          </a:p>
          <a:p>
            <a:r>
              <a:rPr lang="en-US" dirty="0" smtClean="0"/>
              <a:t>Socio-emotional:</a:t>
            </a:r>
            <a:r>
              <a:rPr lang="en-US" baseline="0" dirty="0" smtClean="0"/>
              <a:t> Information asked for by patients or potential patients about the ways of handling their situations emotionally. </a:t>
            </a:r>
          </a:p>
          <a:p>
            <a:endParaRPr lang="en-US" baseline="0" dirty="0" smtClean="0"/>
          </a:p>
          <a:p>
            <a:r>
              <a:rPr lang="en-US" baseline="0" dirty="0" smtClean="0"/>
              <a:t>Lifestyle: information asked by patients or potential patients for maintaining healthy lives. </a:t>
            </a:r>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7</a:t>
            </a:fld>
            <a:endParaRPr lang="en-US"/>
          </a:p>
        </p:txBody>
      </p:sp>
    </p:spTree>
    <p:extLst>
      <p:ext uri="{BB962C8B-B14F-4D97-AF65-F5344CB8AC3E}">
        <p14:creationId xmlns:p14="http://schemas.microsoft.com/office/powerpoint/2010/main" val="133736865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Our test bed is Yahoo</a:t>
            </a:r>
            <a:r>
              <a:rPr lang="en-US" baseline="0" dirty="0" smtClean="0"/>
              <a:t> Answers</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According to types of disease people’s information needs may vary. Thus, in this presentation, we focus on Sexually transmitted disease. </a:t>
            </a:r>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8</a:t>
            </a:fld>
            <a:endParaRPr lang="en-US"/>
          </a:p>
        </p:txBody>
      </p:sp>
    </p:spTree>
    <p:extLst>
      <p:ext uri="{BB962C8B-B14F-4D97-AF65-F5344CB8AC3E}">
        <p14:creationId xmlns:p14="http://schemas.microsoft.com/office/powerpoint/2010/main" val="31502892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Associated data – ratings, timestamps, user nick name  </a:t>
            </a:r>
            <a:r>
              <a:rPr lang="en-US" baseline="0" dirty="0" err="1" smtClean="0"/>
              <a:t>etc</a:t>
            </a:r>
            <a:endParaRPr lang="en-US" baseline="0" dirty="0" smtClean="0"/>
          </a:p>
          <a:p>
            <a:r>
              <a:rPr lang="en-US" baseline="0" dirty="0" smtClean="0"/>
              <a:t>Today we will report health questions regarding Sexually transmitted diseases  </a:t>
            </a:r>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Future study will include cancer because other health categories may reflect different health information needs. And we will analyze answers as well. </a:t>
            </a:r>
            <a:endParaRPr lang="en-US" dirty="0" smtClean="0"/>
          </a:p>
          <a:p>
            <a:endParaRPr lang="en-US" baseline="0" dirty="0" smtClean="0"/>
          </a:p>
          <a:p>
            <a:r>
              <a:rPr lang="en-US" baseline="0" dirty="0" smtClean="0"/>
              <a:t> </a:t>
            </a:r>
          </a:p>
          <a:p>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9</a:t>
            </a:fld>
            <a:endParaRPr lang="en-US"/>
          </a:p>
        </p:txBody>
      </p:sp>
    </p:spTree>
    <p:extLst>
      <p:ext uri="{BB962C8B-B14F-4D97-AF65-F5344CB8AC3E}">
        <p14:creationId xmlns:p14="http://schemas.microsoft.com/office/powerpoint/2010/main" val="30450380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a:t>
            </a:r>
            <a:r>
              <a:rPr lang="en-US" baseline="0" dirty="0" smtClean="0"/>
              <a:t> order to understand the contexts of the information behaviors of the questioners, prior to text mining, we </a:t>
            </a:r>
            <a:r>
              <a:rPr lang="en-US" sz="1200" kern="1200" dirty="0" smtClean="0">
                <a:solidFill>
                  <a:schemeClr val="tx1"/>
                </a:solidFill>
                <a:effectLst/>
                <a:latin typeface="+mn-lt"/>
                <a:ea typeface="+mn-ea"/>
                <a:cs typeface="+mn-cs"/>
              </a:rPr>
              <a:t> examined a small set of health questions (about 1,000), using content analysis</a:t>
            </a:r>
            <a:endParaRPr lang="en-US" dirty="0"/>
          </a:p>
        </p:txBody>
      </p:sp>
      <p:sp>
        <p:nvSpPr>
          <p:cNvPr id="4" name="Slide Number Placeholder 3"/>
          <p:cNvSpPr>
            <a:spLocks noGrp="1"/>
          </p:cNvSpPr>
          <p:nvPr>
            <p:ph type="sldNum" sz="quarter" idx="10"/>
          </p:nvPr>
        </p:nvSpPr>
        <p:spPr/>
        <p:txBody>
          <a:bodyPr/>
          <a:lstStyle/>
          <a:p>
            <a:fld id="{D5DFD81A-31FA-7340-A9C5-5FDF3CC5FF99}" type="slidenum">
              <a:rPr lang="en-US" smtClean="0"/>
              <a:t>10</a:t>
            </a:fld>
            <a:endParaRPr lang="en-US"/>
          </a:p>
        </p:txBody>
      </p:sp>
    </p:spTree>
    <p:extLst>
      <p:ext uri="{BB962C8B-B14F-4D97-AF65-F5344CB8AC3E}">
        <p14:creationId xmlns:p14="http://schemas.microsoft.com/office/powerpoint/2010/main" val="27662529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2130425"/>
            <a:ext cx="7086600" cy="1470025"/>
          </a:xfrm>
        </p:spPr>
        <p:txBody>
          <a:bodyPr/>
          <a:lstStyle>
            <a:lvl1pPr algn="ctr">
              <a:defRPr b="1"/>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7086600" cy="1752600"/>
          </a:xfrm>
        </p:spPr>
        <p:txBody>
          <a:bodyPr/>
          <a:lstStyle>
            <a:lvl1pPr marL="0" indent="0" algn="ctr">
              <a:buNone/>
              <a:defRPr b="1">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Tree>
    <p:extLst>
      <p:ext uri="{BB962C8B-B14F-4D97-AF65-F5344CB8AC3E}">
        <p14:creationId xmlns:p14="http://schemas.microsoft.com/office/powerpoint/2010/main" val="302829329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47E0005-72A4-474D-BA94-DE4755B7ED0C}" type="datetimeFigureOut">
              <a:rPr lang="en-US" smtClean="0"/>
              <a:t>2/19/2015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79C57C8-CB67-4855-B913-142632DC3643}" type="slidenum">
              <a:rPr lang="en-US" smtClean="0"/>
              <a:t>‹#›</a:t>
            </a:fld>
            <a:endParaRPr lang="en-US"/>
          </a:p>
        </p:txBody>
      </p:sp>
    </p:spTree>
    <p:extLst>
      <p:ext uri="{BB962C8B-B14F-4D97-AF65-F5344CB8AC3E}">
        <p14:creationId xmlns:p14="http://schemas.microsoft.com/office/powerpoint/2010/main" val="1647916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47E0005-72A4-474D-BA94-DE4755B7ED0C}" type="datetimeFigureOut">
              <a:rPr lang="en-US" smtClean="0"/>
              <a:t>2/19/2015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79C57C8-CB67-4855-B913-142632DC3643}" type="slidenum">
              <a:rPr lang="en-US" smtClean="0"/>
              <a:t>‹#›</a:t>
            </a:fld>
            <a:endParaRPr lang="en-US"/>
          </a:p>
        </p:txBody>
      </p:sp>
    </p:spTree>
    <p:extLst>
      <p:ext uri="{BB962C8B-B14F-4D97-AF65-F5344CB8AC3E}">
        <p14:creationId xmlns:p14="http://schemas.microsoft.com/office/powerpoint/2010/main" val="34663548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000" b="1"/>
            </a:lvl1pPr>
          </a:lstStyle>
          <a:p>
            <a:r>
              <a:rPr lang="en-US" dirty="0" smtClean="0"/>
              <a:t>Click to edit Master title style</a:t>
            </a:r>
            <a:endParaRPr lang="en-US" dirty="0"/>
          </a:p>
        </p:txBody>
      </p:sp>
      <p:sp>
        <p:nvSpPr>
          <p:cNvPr id="3" name="Content Placeholder 2"/>
          <p:cNvSpPr>
            <a:spLocks noGrp="1"/>
          </p:cNvSpPr>
          <p:nvPr>
            <p:ph idx="1"/>
          </p:nvPr>
        </p:nvSpPr>
        <p:spPr>
          <a:xfrm>
            <a:off x="1143000" y="1447800"/>
            <a:ext cx="7351058" cy="4953000"/>
          </a:xfrm>
        </p:spPr>
        <p:txBody>
          <a:bodyPr/>
          <a:lstStyle>
            <a:lvl1pPr>
              <a:defRPr sz="2000"/>
            </a:lvl1pPr>
            <a:lvl2pPr>
              <a:defRPr sz="2000"/>
            </a:lvl2pPr>
            <a:lvl3pPr>
              <a:defRPr sz="2000"/>
            </a:lvl3pPr>
            <a:lvl4pPr>
              <a:defRPr sz="20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47E0005-72A4-474D-BA94-DE4755B7ED0C}" type="datetimeFigureOut">
              <a:rPr lang="en-US" smtClean="0"/>
              <a:t>2/19/2015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79C57C8-CB67-4855-B913-142632DC3643}" type="slidenum">
              <a:rPr lang="en-US" smtClean="0"/>
              <a:t>‹#›</a:t>
            </a:fld>
            <a:endParaRPr lang="en-US"/>
          </a:p>
        </p:txBody>
      </p:sp>
    </p:spTree>
    <p:extLst>
      <p:ext uri="{BB962C8B-B14F-4D97-AF65-F5344CB8AC3E}">
        <p14:creationId xmlns:p14="http://schemas.microsoft.com/office/powerpoint/2010/main" val="51471639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247E0005-72A4-474D-BA94-DE4755B7ED0C}" type="datetimeFigureOut">
              <a:rPr lang="en-US" smtClean="0"/>
              <a:t>2/19/2015</a:t>
            </a:fld>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D79C57C8-CB67-4855-B913-142632DC3643}" type="slidenum">
              <a:rPr lang="en-US" smtClean="0"/>
              <a:t>‹#›</a:t>
            </a:fld>
            <a:endParaRPr lang="en-US"/>
          </a:p>
        </p:txBody>
      </p:sp>
    </p:spTree>
    <p:extLst>
      <p:ext uri="{BB962C8B-B14F-4D97-AF65-F5344CB8AC3E}">
        <p14:creationId xmlns:p14="http://schemas.microsoft.com/office/powerpoint/2010/main" val="2578023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47E0005-72A4-474D-BA94-DE4755B7ED0C}" type="datetimeFigureOut">
              <a:rPr lang="en-US" smtClean="0"/>
              <a:t>2/19/2015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79C57C8-CB67-4855-B913-142632DC3643}" type="slidenum">
              <a:rPr lang="en-US" smtClean="0"/>
              <a:t>‹#›</a:t>
            </a:fld>
            <a:endParaRPr lang="en-US"/>
          </a:p>
        </p:txBody>
      </p:sp>
    </p:spTree>
    <p:extLst>
      <p:ext uri="{BB962C8B-B14F-4D97-AF65-F5344CB8AC3E}">
        <p14:creationId xmlns:p14="http://schemas.microsoft.com/office/powerpoint/2010/main" val="21232009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247E0005-72A4-474D-BA94-DE4755B7ED0C}" type="datetimeFigureOut">
              <a:rPr lang="en-US" smtClean="0"/>
              <a:t>2/19/2015</a:t>
            </a:fld>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endParaRPr lang="en-US"/>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D79C57C8-CB67-4855-B913-142632DC3643}" type="slidenum">
              <a:rPr lang="en-US" smtClean="0"/>
              <a:t>‹#›</a:t>
            </a:fld>
            <a:endParaRPr lang="en-US"/>
          </a:p>
        </p:txBody>
      </p:sp>
    </p:spTree>
    <p:extLst>
      <p:ext uri="{BB962C8B-B14F-4D97-AF65-F5344CB8AC3E}">
        <p14:creationId xmlns:p14="http://schemas.microsoft.com/office/powerpoint/2010/main" val="2159147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247E0005-72A4-474D-BA94-DE4755B7ED0C}" type="datetimeFigureOut">
              <a:rPr lang="en-US" smtClean="0"/>
              <a:t>2/19/2015</a:t>
            </a:fld>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endParaRPr lang="en-US"/>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D79C57C8-CB67-4855-B913-142632DC3643}" type="slidenum">
              <a:rPr lang="en-US" smtClean="0"/>
              <a:t>‹#›</a:t>
            </a:fld>
            <a:endParaRPr lang="en-US"/>
          </a:p>
        </p:txBody>
      </p:sp>
    </p:spTree>
    <p:extLst>
      <p:ext uri="{BB962C8B-B14F-4D97-AF65-F5344CB8AC3E}">
        <p14:creationId xmlns:p14="http://schemas.microsoft.com/office/powerpoint/2010/main" val="28449888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fld id="{247E0005-72A4-474D-BA94-DE4755B7ED0C}" type="datetimeFigureOut">
              <a:rPr lang="en-US" smtClean="0"/>
              <a:t>2/19/2015</a:t>
            </a:fld>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endParaRPr lang="en-US"/>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D79C57C8-CB67-4855-B913-142632DC3643}" type="slidenum">
              <a:rPr lang="en-US" smtClean="0"/>
              <a:t>‹#›</a:t>
            </a:fld>
            <a:endParaRPr lang="en-US"/>
          </a:p>
        </p:txBody>
      </p:sp>
    </p:spTree>
    <p:extLst>
      <p:ext uri="{BB962C8B-B14F-4D97-AF65-F5344CB8AC3E}">
        <p14:creationId xmlns:p14="http://schemas.microsoft.com/office/powerpoint/2010/main" val="15190705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47E0005-72A4-474D-BA94-DE4755B7ED0C}" type="datetimeFigureOut">
              <a:rPr lang="en-US" smtClean="0"/>
              <a:t>2/19/2015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79C57C8-CB67-4855-B913-142632DC3643}" type="slidenum">
              <a:rPr lang="en-US" smtClean="0"/>
              <a:t>‹#›</a:t>
            </a:fld>
            <a:endParaRPr lang="en-US"/>
          </a:p>
        </p:txBody>
      </p:sp>
    </p:spTree>
    <p:extLst>
      <p:ext uri="{BB962C8B-B14F-4D97-AF65-F5344CB8AC3E}">
        <p14:creationId xmlns:p14="http://schemas.microsoft.com/office/powerpoint/2010/main" val="277540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247E0005-72A4-474D-BA94-DE4755B7ED0C}" type="datetimeFigureOut">
              <a:rPr lang="en-US" smtClean="0"/>
              <a:t>2/19/2015</a:t>
            </a:fld>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endParaRPr lang="en-US"/>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D79C57C8-CB67-4855-B913-142632DC3643}" type="slidenum">
              <a:rPr lang="en-US" smtClean="0"/>
              <a:t>‹#›</a:t>
            </a:fld>
            <a:endParaRPr lang="en-US"/>
          </a:p>
        </p:txBody>
      </p:sp>
    </p:spTree>
    <p:extLst>
      <p:ext uri="{BB962C8B-B14F-4D97-AF65-F5344CB8AC3E}">
        <p14:creationId xmlns:p14="http://schemas.microsoft.com/office/powerpoint/2010/main" val="1227869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1" y="0"/>
            <a:ext cx="8875059"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Placeholder 1"/>
          <p:cNvSpPr>
            <a:spLocks noGrp="1"/>
          </p:cNvSpPr>
          <p:nvPr>
            <p:ph type="title"/>
          </p:nvPr>
        </p:nvSpPr>
        <p:spPr>
          <a:xfrm>
            <a:off x="1524000" y="152400"/>
            <a:ext cx="7340082"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524000" y="1295400"/>
            <a:ext cx="7351058" cy="53340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extLst>
      <p:ext uri="{BB962C8B-B14F-4D97-AF65-F5344CB8AC3E}">
        <p14:creationId xmlns:p14="http://schemas.microsoft.com/office/powerpoint/2010/main" val="12229635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l" defTabSz="914400" rtl="0" eaLnBrk="1" latinLnBrk="0" hangingPunct="1">
        <a:spcBef>
          <a:spcPct val="0"/>
        </a:spcBef>
        <a:buNone/>
        <a:defRPr sz="38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0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chart" Target="../charts/chart1.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hyperlink" Target="http://shoh.cci.fsu.edu" TargetMode="External"/><Relationship Id="rId2" Type="http://schemas.openxmlformats.org/officeDocument/2006/relationships/hyperlink" Target="mailto:shoh@cci.fsu.edu" TargetMode="External"/><Relationship Id="rId1" Type="http://schemas.openxmlformats.org/officeDocument/2006/relationships/slideLayout" Target="../slideLayouts/slideLayout2.xml"/><Relationship Id="rId4" Type="http://schemas.openxmlformats.org/officeDocument/2006/relationships/hyperlink" Target="http://socialqa.cci.fsu.edu"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6.png"/><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990601"/>
            <a:ext cx="7086600" cy="2285999"/>
          </a:xfrm>
        </p:spPr>
        <p:txBody>
          <a:bodyPr>
            <a:normAutofit/>
          </a:bodyPr>
          <a:lstStyle/>
          <a:p>
            <a:r>
              <a:rPr lang="en-US" sz="2800" dirty="0" smtClean="0"/>
              <a:t>Understanding </a:t>
            </a:r>
            <a:r>
              <a:rPr lang="en-US" sz="2800" dirty="0"/>
              <a:t>Health Information Behaviors in Social Q&amp;A: </a:t>
            </a:r>
            <a:br>
              <a:rPr lang="en-US" sz="2800" dirty="0"/>
            </a:br>
            <a:r>
              <a:rPr lang="en-US" sz="2800" dirty="0"/>
              <a:t>Text Mining of Health </a:t>
            </a:r>
            <a:r>
              <a:rPr lang="en-US" sz="2800" dirty="0" smtClean="0"/>
              <a:t>Questions </a:t>
            </a:r>
            <a:r>
              <a:rPr lang="en-US" sz="2800" dirty="0"/>
              <a:t>in Yahoo! Answers</a:t>
            </a:r>
          </a:p>
        </p:txBody>
      </p:sp>
      <p:sp>
        <p:nvSpPr>
          <p:cNvPr id="3" name="Subtitle 2"/>
          <p:cNvSpPr>
            <a:spLocks noGrp="1"/>
          </p:cNvSpPr>
          <p:nvPr>
            <p:ph type="subTitle" idx="1"/>
          </p:nvPr>
        </p:nvSpPr>
        <p:spPr>
          <a:xfrm>
            <a:off x="1371600" y="3886200"/>
            <a:ext cx="7086600" cy="2743200"/>
          </a:xfrm>
        </p:spPr>
        <p:txBody>
          <a:bodyPr>
            <a:normAutofit fontScale="85000" lnSpcReduction="20000"/>
          </a:bodyPr>
          <a:lstStyle/>
          <a:p>
            <a:r>
              <a:rPr lang="en-US" sz="2600" b="0" dirty="0" smtClean="0">
                <a:solidFill>
                  <a:schemeClr val="tx1"/>
                </a:solidFill>
              </a:rPr>
              <a:t>Florida State University </a:t>
            </a:r>
          </a:p>
          <a:p>
            <a:r>
              <a:rPr lang="en-US" sz="2600" b="0" dirty="0" smtClean="0">
                <a:solidFill>
                  <a:schemeClr val="tx1"/>
                </a:solidFill>
              </a:rPr>
              <a:t>School of Library &amp; Information Studies</a:t>
            </a:r>
          </a:p>
          <a:p>
            <a:r>
              <a:rPr lang="en-US" sz="2600" b="0" dirty="0" smtClean="0">
                <a:solidFill>
                  <a:schemeClr val="tx1"/>
                </a:solidFill>
              </a:rPr>
              <a:t>College of Communication and Information</a:t>
            </a:r>
          </a:p>
          <a:p>
            <a:r>
              <a:rPr lang="en-US" sz="2600" b="0" dirty="0" err="1" smtClean="0">
                <a:solidFill>
                  <a:schemeClr val="tx1"/>
                </a:solidFill>
              </a:rPr>
              <a:t>Sanghee</a:t>
            </a:r>
            <a:r>
              <a:rPr lang="en-US" sz="2600" b="0" dirty="0" smtClean="0">
                <a:solidFill>
                  <a:schemeClr val="tx1"/>
                </a:solidFill>
              </a:rPr>
              <a:t> Oh</a:t>
            </a:r>
          </a:p>
          <a:p>
            <a:r>
              <a:rPr lang="en-US" sz="2600" b="0" dirty="0" err="1" smtClean="0">
                <a:solidFill>
                  <a:schemeClr val="tx1"/>
                </a:solidFill>
              </a:rPr>
              <a:t>MinSook</a:t>
            </a:r>
            <a:r>
              <a:rPr lang="en-US" sz="2600" b="0" dirty="0" smtClean="0">
                <a:solidFill>
                  <a:schemeClr val="tx1"/>
                </a:solidFill>
              </a:rPr>
              <a:t> Park</a:t>
            </a:r>
          </a:p>
          <a:p>
            <a:endParaRPr lang="en-US" sz="2600" b="0" dirty="0" smtClean="0">
              <a:solidFill>
                <a:schemeClr val="tx1"/>
              </a:solidFill>
            </a:endParaRPr>
          </a:p>
          <a:p>
            <a:r>
              <a:rPr lang="en-US" sz="2000" b="0" dirty="0" smtClean="0"/>
              <a:t>shoh@cci.fsu.edu</a:t>
            </a:r>
            <a:br>
              <a:rPr lang="en-US" sz="2000" b="0" dirty="0" smtClean="0"/>
            </a:br>
            <a:r>
              <a:rPr lang="en-US" sz="2000" b="0" dirty="0" smtClean="0"/>
              <a:t>mp11j@my.fsu.edu</a:t>
            </a:r>
          </a:p>
          <a:p>
            <a:endParaRPr lang="en-US" dirty="0"/>
          </a:p>
        </p:txBody>
      </p:sp>
    </p:spTree>
    <p:extLst>
      <p:ext uri="{BB962C8B-B14F-4D97-AF65-F5344CB8AC3E}">
        <p14:creationId xmlns:p14="http://schemas.microsoft.com/office/powerpoint/2010/main" val="146307580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Text Mining</a:t>
            </a:r>
            <a:endParaRPr lang="en-US" dirty="0"/>
          </a:p>
        </p:txBody>
      </p:sp>
      <p:sp>
        <p:nvSpPr>
          <p:cNvPr id="3" name="Content Placeholder 2"/>
          <p:cNvSpPr>
            <a:spLocks noGrp="1"/>
          </p:cNvSpPr>
          <p:nvPr>
            <p:ph idx="1"/>
          </p:nvPr>
        </p:nvSpPr>
        <p:spPr/>
        <p:txBody>
          <a:bodyPr>
            <a:normAutofit/>
          </a:bodyPr>
          <a:lstStyle/>
          <a:p>
            <a:pPr marL="342900" lvl="1" indent="-342900">
              <a:buFont typeface="Arial" pitchFamily="34" charset="0"/>
              <a:buChar char="•"/>
            </a:pPr>
            <a:r>
              <a:rPr lang="en-US" sz="1900" dirty="0" smtClean="0">
                <a:cs typeface="Arial" panose="020B0604020202020204" pitchFamily="34" charset="0"/>
              </a:rPr>
              <a:t>To </a:t>
            </a:r>
            <a:r>
              <a:rPr lang="en-US" sz="1900" dirty="0">
                <a:cs typeface="Arial" panose="020B0604020202020204" pitchFamily="34" charset="0"/>
              </a:rPr>
              <a:t>observe</a:t>
            </a:r>
            <a:r>
              <a:rPr lang="en-US" sz="1900" b="1" dirty="0">
                <a:cs typeface="Arial" panose="020B0604020202020204" pitchFamily="34" charset="0"/>
              </a:rPr>
              <a:t> </a:t>
            </a:r>
            <a:r>
              <a:rPr lang="en-US" sz="1900" dirty="0">
                <a:cs typeface="Arial" panose="020B0604020202020204" pitchFamily="34" charset="0"/>
              </a:rPr>
              <a:t>health information needs presented in a large and complex collection of health questions from a social Q&amp;A service, Yahoo </a:t>
            </a:r>
            <a:r>
              <a:rPr lang="en-US" sz="1900" dirty="0" smtClean="0">
                <a:cs typeface="Arial" panose="020B0604020202020204" pitchFamily="34" charset="0"/>
              </a:rPr>
              <a:t>Answers</a:t>
            </a:r>
            <a:r>
              <a:rPr lang="en-US" dirty="0" smtClean="0">
                <a:solidFill>
                  <a:schemeClr val="tx2">
                    <a:lumMod val="75000"/>
                  </a:schemeClr>
                </a:solidFill>
                <a:cs typeface="Arial" panose="020B0604020202020204" pitchFamily="34" charset="0"/>
              </a:rPr>
              <a:t/>
            </a:r>
            <a:br>
              <a:rPr lang="en-US" dirty="0" smtClean="0">
                <a:solidFill>
                  <a:schemeClr val="tx2">
                    <a:lumMod val="75000"/>
                  </a:schemeClr>
                </a:solidFill>
                <a:cs typeface="Arial" panose="020B0604020202020204" pitchFamily="34" charset="0"/>
              </a:rPr>
            </a:br>
            <a:endParaRPr lang="en-US" dirty="0" smtClean="0">
              <a:solidFill>
                <a:schemeClr val="tx2">
                  <a:lumMod val="75000"/>
                </a:schemeClr>
              </a:solidFill>
              <a:cs typeface="Arial" panose="020B0604020202020204" pitchFamily="34" charset="0"/>
            </a:endParaRPr>
          </a:p>
          <a:p>
            <a:pPr marL="342900" lvl="1" indent="-342900">
              <a:buFont typeface="Arial" pitchFamily="34" charset="0"/>
              <a:buChar char="•"/>
            </a:pPr>
            <a:r>
              <a:rPr lang="en-US" sz="1900" dirty="0">
                <a:cs typeface="Arial" panose="020B0604020202020204" pitchFamily="34" charset="0"/>
              </a:rPr>
              <a:t>Interpretation of the results from text mining could be mostly based on terms without considering the </a:t>
            </a:r>
            <a:r>
              <a:rPr lang="en-US" sz="1900" dirty="0" smtClean="0">
                <a:cs typeface="Arial" panose="020B0604020202020204" pitchFamily="34" charset="0"/>
              </a:rPr>
              <a:t>contexts. Thus, content  </a:t>
            </a:r>
            <a:r>
              <a:rPr lang="en-US" sz="1900" dirty="0">
                <a:cs typeface="Arial" panose="020B0604020202020204" pitchFamily="34" charset="0"/>
              </a:rPr>
              <a:t>analysis of the questions </a:t>
            </a:r>
            <a:r>
              <a:rPr lang="en-US" sz="1900" dirty="0" smtClean="0">
                <a:cs typeface="Arial" panose="020B0604020202020204" pitchFamily="34" charset="0"/>
              </a:rPr>
              <a:t>was </a:t>
            </a:r>
            <a:r>
              <a:rPr lang="en-US" sz="1900" dirty="0">
                <a:cs typeface="Arial" panose="020B0604020202020204" pitchFamily="34" charset="0"/>
              </a:rPr>
              <a:t>carried out prior to text mining in order to capture the contexts of </a:t>
            </a:r>
            <a:r>
              <a:rPr lang="en-US" sz="1900" dirty="0" smtClean="0">
                <a:cs typeface="Arial" panose="020B0604020202020204" pitchFamily="34" charset="0"/>
              </a:rPr>
              <a:t>the information </a:t>
            </a:r>
            <a:r>
              <a:rPr lang="en-US" sz="1900" dirty="0">
                <a:cs typeface="Arial" panose="020B0604020202020204" pitchFamily="34" charset="0"/>
              </a:rPr>
              <a:t>behaviors of </a:t>
            </a:r>
            <a:r>
              <a:rPr lang="en-US" sz="1900" dirty="0" smtClean="0">
                <a:cs typeface="Arial" panose="020B0604020202020204" pitchFamily="34" charset="0"/>
              </a:rPr>
              <a:t>the questioners.</a:t>
            </a:r>
            <a:endParaRPr lang="en-US" sz="1900" dirty="0" smtClean="0"/>
          </a:p>
          <a:p>
            <a:endParaRPr lang="en-US" dirty="0"/>
          </a:p>
          <a:p>
            <a:endParaRPr lang="en-US" dirty="0"/>
          </a:p>
          <a:p>
            <a:endParaRPr lang="en-US" dirty="0" smtClean="0"/>
          </a:p>
          <a:p>
            <a:endParaRPr lang="en-US" dirty="0" smtClean="0"/>
          </a:p>
          <a:p>
            <a:pPr marL="0" indent="0">
              <a:buNone/>
            </a:pPr>
            <a:endParaRPr lang="en-US" dirty="0" smtClean="0"/>
          </a:p>
        </p:txBody>
      </p:sp>
      <p:sp>
        <p:nvSpPr>
          <p:cNvPr id="6" name="Rounded Rectangle 5"/>
          <p:cNvSpPr/>
          <p:nvPr/>
        </p:nvSpPr>
        <p:spPr>
          <a:xfrm>
            <a:off x="1066800" y="4724400"/>
            <a:ext cx="1905000" cy="990600"/>
          </a:xfrm>
          <a:prstGeom prst="roundRect">
            <a:avLst/>
          </a:prstGeom>
          <a:solidFill>
            <a:srgbClr val="CDC092"/>
          </a:solidFill>
          <a:ln>
            <a:solidFill>
              <a:srgbClr val="CDC0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6">
                    <a:lumMod val="50000"/>
                  </a:schemeClr>
                </a:solidFill>
              </a:rPr>
              <a:t>Content Analysis</a:t>
            </a:r>
            <a:endParaRPr lang="en-US" dirty="0">
              <a:solidFill>
                <a:schemeClr val="accent6">
                  <a:lumMod val="50000"/>
                </a:schemeClr>
              </a:solidFill>
            </a:endParaRPr>
          </a:p>
          <a:p>
            <a:pPr algn="ctr"/>
            <a:r>
              <a:rPr lang="en-US" dirty="0" smtClean="0">
                <a:solidFill>
                  <a:schemeClr val="accent6">
                    <a:lumMod val="50000"/>
                  </a:schemeClr>
                </a:solidFill>
              </a:rPr>
              <a:t>(</a:t>
            </a:r>
            <a:r>
              <a:rPr lang="en-US" dirty="0">
                <a:solidFill>
                  <a:schemeClr val="accent6">
                    <a:lumMod val="50000"/>
                  </a:schemeClr>
                </a:solidFill>
              </a:rPr>
              <a:t>1,118</a:t>
            </a:r>
            <a:r>
              <a:rPr lang="en-US" dirty="0" smtClean="0">
                <a:solidFill>
                  <a:schemeClr val="accent6">
                    <a:lumMod val="50000"/>
                  </a:schemeClr>
                </a:solidFill>
              </a:rPr>
              <a:t> questions)</a:t>
            </a:r>
            <a:endParaRPr lang="en-US" dirty="0">
              <a:solidFill>
                <a:schemeClr val="accent6">
                  <a:lumMod val="50000"/>
                </a:schemeClr>
              </a:solidFill>
            </a:endParaRPr>
          </a:p>
        </p:txBody>
      </p:sp>
      <p:sp>
        <p:nvSpPr>
          <p:cNvPr id="7" name="Right Arrow 6"/>
          <p:cNvSpPr/>
          <p:nvPr/>
        </p:nvSpPr>
        <p:spPr>
          <a:xfrm>
            <a:off x="3048000" y="5124450"/>
            <a:ext cx="317643" cy="190500"/>
          </a:xfrm>
          <a:prstGeom prst="rightArrow">
            <a:avLst/>
          </a:prstGeom>
          <a:solidFill>
            <a:srgbClr val="CDC092"/>
          </a:solidFill>
          <a:ln>
            <a:solidFill>
              <a:srgbClr val="CDC0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ounded Rectangle 7"/>
          <p:cNvSpPr/>
          <p:nvPr/>
        </p:nvSpPr>
        <p:spPr>
          <a:xfrm>
            <a:off x="3468813" y="4724400"/>
            <a:ext cx="2667000" cy="990600"/>
          </a:xfrm>
          <a:prstGeom prst="roundRect">
            <a:avLst/>
          </a:prstGeom>
          <a:solidFill>
            <a:srgbClr val="CDC092"/>
          </a:solidFill>
          <a:ln>
            <a:solidFill>
              <a:srgbClr val="CDC0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6">
                    <a:lumMod val="50000"/>
                  </a:schemeClr>
                </a:solidFill>
              </a:rPr>
              <a:t>Information Framework of Health Questions Development </a:t>
            </a:r>
            <a:endParaRPr lang="en-US" dirty="0">
              <a:solidFill>
                <a:schemeClr val="accent6">
                  <a:lumMod val="50000"/>
                </a:schemeClr>
              </a:solidFill>
            </a:endParaRPr>
          </a:p>
        </p:txBody>
      </p:sp>
      <p:sp>
        <p:nvSpPr>
          <p:cNvPr id="9" name="Rounded Rectangle 8"/>
          <p:cNvSpPr/>
          <p:nvPr/>
        </p:nvSpPr>
        <p:spPr>
          <a:xfrm>
            <a:off x="6632826" y="4343400"/>
            <a:ext cx="2358244" cy="1676400"/>
          </a:xfrm>
          <a:prstGeom prst="roundRect">
            <a:avLst/>
          </a:prstGeom>
          <a:solidFill>
            <a:srgbClr val="FFC000"/>
          </a:solidFill>
          <a:ln>
            <a:solidFill>
              <a:srgbClr val="CDC0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b="1" dirty="0" smtClean="0">
                <a:solidFill>
                  <a:schemeClr val="accent6">
                    <a:lumMod val="50000"/>
                  </a:schemeClr>
                </a:solidFill>
              </a:rPr>
              <a:t>Text Mining</a:t>
            </a:r>
          </a:p>
          <a:p>
            <a:pPr algn="ctr"/>
            <a:r>
              <a:rPr lang="en-US" sz="2000" b="1" dirty="0" smtClean="0">
                <a:solidFill>
                  <a:schemeClr val="accent6">
                    <a:lumMod val="50000"/>
                  </a:schemeClr>
                </a:solidFill>
              </a:rPr>
              <a:t>(69,363 questions)</a:t>
            </a:r>
          </a:p>
        </p:txBody>
      </p:sp>
      <p:sp>
        <p:nvSpPr>
          <p:cNvPr id="11" name="Right Arrow 10"/>
          <p:cNvSpPr/>
          <p:nvPr/>
        </p:nvSpPr>
        <p:spPr>
          <a:xfrm>
            <a:off x="6201738" y="5124450"/>
            <a:ext cx="317643" cy="190500"/>
          </a:xfrm>
          <a:prstGeom prst="rightArrow">
            <a:avLst/>
          </a:prstGeom>
          <a:solidFill>
            <a:srgbClr val="CDC092"/>
          </a:solidFill>
          <a:ln>
            <a:solidFill>
              <a:srgbClr val="CDC09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5870083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Text-Mining Software</a:t>
            </a:r>
            <a:endParaRPr lang="en-US" dirty="0"/>
          </a:p>
        </p:txBody>
      </p:sp>
      <p:sp>
        <p:nvSpPr>
          <p:cNvPr id="4" name="Content Placeholder 3"/>
          <p:cNvSpPr>
            <a:spLocks noGrp="1"/>
          </p:cNvSpPr>
          <p:nvPr>
            <p:ph idx="1"/>
          </p:nvPr>
        </p:nvSpPr>
        <p:spPr>
          <a:xfrm>
            <a:off x="1143000" y="1259114"/>
            <a:ext cx="7351058" cy="4953000"/>
          </a:xfrm>
        </p:spPr>
        <p:txBody>
          <a:bodyPr>
            <a:noAutofit/>
          </a:bodyPr>
          <a:lstStyle/>
          <a:p>
            <a:pPr marL="0" indent="0">
              <a:spcAft>
                <a:spcPts val="1000"/>
              </a:spcAft>
              <a:buNone/>
            </a:pPr>
            <a:r>
              <a:rPr lang="en-US" sz="1900" b="1" dirty="0" smtClean="0">
                <a:solidFill>
                  <a:schemeClr val="accent6">
                    <a:lumMod val="50000"/>
                  </a:schemeClr>
                </a:solidFill>
                <a:cs typeface="Arial" pitchFamily="34" charset="0"/>
              </a:rPr>
              <a:t>Dataset: </a:t>
            </a:r>
            <a:r>
              <a:rPr lang="en-US" sz="1900" dirty="0" smtClean="0">
                <a:cs typeface="Arial" panose="020B0604020202020204" pitchFamily="34" charset="0"/>
              </a:rPr>
              <a:t>69,363 health </a:t>
            </a:r>
            <a:r>
              <a:rPr lang="en-US" sz="1900" dirty="0">
                <a:cs typeface="Arial" panose="020B0604020202020204" pitchFamily="34" charset="0"/>
              </a:rPr>
              <a:t>questions about </a:t>
            </a:r>
            <a:r>
              <a:rPr lang="en-US" sz="1900" dirty="0" smtClean="0">
                <a:cs typeface="Arial" panose="020B0604020202020204" pitchFamily="34" charset="0"/>
              </a:rPr>
              <a:t>STDs </a:t>
            </a:r>
            <a:r>
              <a:rPr lang="en-US" sz="1900" dirty="0">
                <a:cs typeface="Arial" panose="020B0604020202020204" pitchFamily="34" charset="0"/>
              </a:rPr>
              <a:t>posted from 2009 to 2012.</a:t>
            </a:r>
          </a:p>
          <a:p>
            <a:pPr marL="293688" indent="-293688">
              <a:spcAft>
                <a:spcPts val="1000"/>
              </a:spcAft>
            </a:pPr>
            <a:r>
              <a:rPr lang="en-US" sz="1900" b="1" dirty="0" smtClean="0">
                <a:cs typeface="Arial" pitchFamily="34" charset="0"/>
              </a:rPr>
              <a:t>IBM </a:t>
            </a:r>
            <a:r>
              <a:rPr lang="en-US" sz="1900" b="1" dirty="0">
                <a:cs typeface="Arial" pitchFamily="34" charset="0"/>
              </a:rPr>
              <a:t>SPSS Modeler </a:t>
            </a:r>
            <a:r>
              <a:rPr lang="en-US" sz="1900" b="1" dirty="0" smtClean="0">
                <a:cs typeface="Arial" pitchFamily="34" charset="0"/>
              </a:rPr>
              <a:t>Premium</a:t>
            </a:r>
            <a:r>
              <a:rPr lang="en-US" sz="1900" dirty="0" smtClean="0">
                <a:cs typeface="Arial" pitchFamily="34" charset="0"/>
              </a:rPr>
              <a:t>: </a:t>
            </a:r>
            <a:r>
              <a:rPr lang="en-US" sz="1900" dirty="0" smtClean="0"/>
              <a:t>Text </a:t>
            </a:r>
            <a:r>
              <a:rPr lang="en-US" sz="1900" dirty="0"/>
              <a:t>Analytics </a:t>
            </a:r>
          </a:p>
          <a:p>
            <a:pPr marL="293688" lvl="1" indent="-293688">
              <a:spcAft>
                <a:spcPts val="1000"/>
              </a:spcAft>
              <a:buNone/>
            </a:pPr>
            <a:r>
              <a:rPr lang="en-US" sz="1900" dirty="0" smtClean="0"/>
              <a:t>	Text </a:t>
            </a:r>
            <a:r>
              <a:rPr lang="en-US" sz="1900" dirty="0"/>
              <a:t>mining software </a:t>
            </a:r>
            <a:r>
              <a:rPr lang="en-US" sz="1900" dirty="0" smtClean="0"/>
              <a:t>is designed </a:t>
            </a:r>
            <a:r>
              <a:rPr lang="en-US" sz="1900" dirty="0"/>
              <a:t>to analyze unstructured data, extracting words and concepts from texts and identifying the relationships </a:t>
            </a:r>
            <a:r>
              <a:rPr lang="en-US" sz="1900" dirty="0" smtClean="0"/>
              <a:t>among </a:t>
            </a:r>
            <a:r>
              <a:rPr lang="en-US" sz="1900" dirty="0"/>
              <a:t>them using predictive </a:t>
            </a:r>
            <a:r>
              <a:rPr lang="en-US" sz="1900" dirty="0" smtClean="0"/>
              <a:t>models.</a:t>
            </a:r>
          </a:p>
          <a:p>
            <a:pPr marL="293688" lvl="1" indent="-293688">
              <a:spcAft>
                <a:spcPts val="1000"/>
              </a:spcAft>
              <a:buFont typeface="Wingdings" panose="05000000000000000000" pitchFamily="2" charset="2"/>
              <a:buChar char="§"/>
            </a:pPr>
            <a:r>
              <a:rPr lang="en-US" sz="1900" dirty="0" smtClean="0">
                <a:cs typeface="Arial" pitchFamily="34" charset="0"/>
              </a:rPr>
              <a:t>Extracting </a:t>
            </a:r>
            <a:r>
              <a:rPr lang="en-US" sz="1900" dirty="0">
                <a:cs typeface="Arial" pitchFamily="34" charset="0"/>
              </a:rPr>
              <a:t>words and concepts from texts, using </a:t>
            </a:r>
            <a:r>
              <a:rPr lang="en-US" sz="1900" dirty="0" err="1">
                <a:cs typeface="Arial" pitchFamily="34" charset="0"/>
              </a:rPr>
              <a:t>MeSH</a:t>
            </a:r>
            <a:r>
              <a:rPr lang="en-US" sz="1900" dirty="0">
                <a:cs typeface="Arial" pitchFamily="34" charset="0"/>
              </a:rPr>
              <a:t> (Medical Subject Headings</a:t>
            </a:r>
            <a:r>
              <a:rPr lang="en-US" sz="1900" dirty="0" smtClean="0">
                <a:cs typeface="Arial" pitchFamily="34" charset="0"/>
              </a:rPr>
              <a:t>) and a customized dictionary for STDs</a:t>
            </a:r>
            <a:endParaRPr lang="en-US" sz="1900" dirty="0">
              <a:cs typeface="Arial" pitchFamily="34" charset="0"/>
            </a:endParaRPr>
          </a:p>
          <a:p>
            <a:pPr marL="293688" indent="-293688">
              <a:spcAft>
                <a:spcPts val="1000"/>
              </a:spcAft>
              <a:buClr>
                <a:schemeClr val="tx1"/>
              </a:buClr>
              <a:buFont typeface="Wingdings" panose="05000000000000000000" pitchFamily="2" charset="2"/>
              <a:buChar char="§"/>
            </a:pPr>
            <a:r>
              <a:rPr lang="en-US" sz="1900" dirty="0" smtClean="0">
                <a:cs typeface="Arial" pitchFamily="34" charset="0"/>
              </a:rPr>
              <a:t>Counting the </a:t>
            </a:r>
            <a:r>
              <a:rPr lang="en-US" sz="1900" dirty="0">
                <a:cs typeface="Arial" pitchFamily="34" charset="0"/>
              </a:rPr>
              <a:t>frequency of the </a:t>
            </a:r>
            <a:r>
              <a:rPr lang="en-US" sz="1900" dirty="0" smtClean="0">
                <a:cs typeface="Arial" pitchFamily="34" charset="0"/>
              </a:rPr>
              <a:t>concepts</a:t>
            </a:r>
            <a:r>
              <a:rPr lang="en-US" sz="1900" dirty="0" smtClean="0"/>
              <a:t> </a:t>
            </a:r>
            <a:endParaRPr lang="en-US" sz="1900" dirty="0">
              <a:cs typeface="Arial" pitchFamily="34" charset="0"/>
            </a:endParaRPr>
          </a:p>
          <a:p>
            <a:pPr marL="293688" indent="-293688">
              <a:spcAft>
                <a:spcPts val="1000"/>
              </a:spcAft>
              <a:buFont typeface="Wingdings" pitchFamily="2" charset="2"/>
              <a:buChar char="§"/>
            </a:pPr>
            <a:r>
              <a:rPr lang="en-US" sz="1900" dirty="0" smtClean="0">
                <a:cs typeface="Arial" pitchFamily="34" charset="0"/>
              </a:rPr>
              <a:t>Extracted concepts </a:t>
            </a:r>
            <a:r>
              <a:rPr lang="en-US" sz="1900" dirty="0">
                <a:cs typeface="Arial" pitchFamily="34" charset="0"/>
              </a:rPr>
              <a:t>were grouped into </a:t>
            </a:r>
            <a:r>
              <a:rPr lang="en-US" sz="1900" dirty="0" smtClean="0">
                <a:cs typeface="Arial" pitchFamily="34" charset="0"/>
              </a:rPr>
              <a:t>the </a:t>
            </a:r>
            <a:r>
              <a:rPr lang="en-US" sz="1900" dirty="0">
                <a:cs typeface="Arial" pitchFamily="34" charset="0"/>
              </a:rPr>
              <a:t>categories </a:t>
            </a:r>
            <a:r>
              <a:rPr lang="en-US" sz="1900" dirty="0" smtClean="0">
                <a:cs typeface="Arial" pitchFamily="34" charset="0"/>
              </a:rPr>
              <a:t>of the information framework developed by content analysis in a previous study. </a:t>
            </a:r>
            <a:endParaRPr lang="en-US" sz="1900" dirty="0"/>
          </a:p>
        </p:txBody>
      </p:sp>
    </p:spTree>
    <p:extLst>
      <p:ext uri="{BB962C8B-B14F-4D97-AF65-F5344CB8AC3E}">
        <p14:creationId xmlns:p14="http://schemas.microsoft.com/office/powerpoint/2010/main" val="33183422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 Process </a:t>
            </a:r>
            <a:endParaRPr lang="en-US" dirty="0"/>
          </a:p>
        </p:txBody>
      </p:sp>
      <p:grpSp>
        <p:nvGrpSpPr>
          <p:cNvPr id="4" name="Group 3"/>
          <p:cNvGrpSpPr/>
          <p:nvPr/>
        </p:nvGrpSpPr>
        <p:grpSpPr>
          <a:xfrm>
            <a:off x="1555679" y="1726752"/>
            <a:ext cx="1752600" cy="1981200"/>
            <a:chOff x="876300" y="2911011"/>
            <a:chExt cx="1752600" cy="1981200"/>
          </a:xfrm>
        </p:grpSpPr>
        <p:sp>
          <p:nvSpPr>
            <p:cNvPr id="5" name="Rounded Rectangle 4"/>
            <p:cNvSpPr/>
            <p:nvPr/>
          </p:nvSpPr>
          <p:spPr>
            <a:xfrm>
              <a:off x="876300" y="2911011"/>
              <a:ext cx="1295400" cy="1524000"/>
            </a:xfrm>
            <a:prstGeom prst="roundRect">
              <a:avLst/>
            </a:prstGeom>
            <a:solidFill>
              <a:srgbClr val="CDC092"/>
            </a:solidFill>
            <a:ln>
              <a:solidFill>
                <a:srgbClr val="4F01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4F0126"/>
                  </a:solidFill>
                </a:rPr>
                <a:t>--------------------------------------------------------</a:t>
              </a:r>
            </a:p>
          </p:txBody>
        </p:sp>
        <p:sp>
          <p:nvSpPr>
            <p:cNvPr id="6" name="Rounded Rectangle 5"/>
            <p:cNvSpPr/>
            <p:nvPr/>
          </p:nvSpPr>
          <p:spPr>
            <a:xfrm>
              <a:off x="1028700" y="3063411"/>
              <a:ext cx="1295400" cy="1524000"/>
            </a:xfrm>
            <a:prstGeom prst="roundRect">
              <a:avLst/>
            </a:prstGeom>
            <a:solidFill>
              <a:srgbClr val="CDC092"/>
            </a:solidFill>
            <a:ln>
              <a:solidFill>
                <a:srgbClr val="4F01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4F0126"/>
                  </a:solidFill>
                </a:rPr>
                <a:t>Question </a:t>
              </a:r>
            </a:p>
            <a:p>
              <a:pPr algn="ctr"/>
              <a:r>
                <a:rPr lang="en-US" dirty="0" smtClean="0">
                  <a:solidFill>
                    <a:srgbClr val="4F0126"/>
                  </a:solidFill>
                </a:rPr>
                <a:t>--------------------------------------------------------</a:t>
              </a:r>
            </a:p>
          </p:txBody>
        </p:sp>
        <p:sp>
          <p:nvSpPr>
            <p:cNvPr id="7" name="Rounded Rectangle 6"/>
            <p:cNvSpPr/>
            <p:nvPr/>
          </p:nvSpPr>
          <p:spPr>
            <a:xfrm>
              <a:off x="1181100" y="3215811"/>
              <a:ext cx="1295400" cy="1524000"/>
            </a:xfrm>
            <a:prstGeom prst="roundRect">
              <a:avLst/>
            </a:prstGeom>
            <a:solidFill>
              <a:srgbClr val="CDC092"/>
            </a:solidFill>
            <a:ln>
              <a:solidFill>
                <a:srgbClr val="4F01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4F0126"/>
                  </a:solidFill>
                </a:rPr>
                <a:t>Question </a:t>
              </a:r>
            </a:p>
            <a:p>
              <a:pPr algn="ctr"/>
              <a:r>
                <a:rPr lang="en-US" dirty="0" smtClean="0">
                  <a:solidFill>
                    <a:srgbClr val="4F0126"/>
                  </a:solidFill>
                </a:rPr>
                <a:t>--------------------------------------------------------</a:t>
              </a:r>
            </a:p>
          </p:txBody>
        </p:sp>
        <p:sp>
          <p:nvSpPr>
            <p:cNvPr id="8" name="Rounded Rectangle 7"/>
            <p:cNvSpPr/>
            <p:nvPr/>
          </p:nvSpPr>
          <p:spPr>
            <a:xfrm>
              <a:off x="1333500" y="3368211"/>
              <a:ext cx="1295400" cy="1524000"/>
            </a:xfrm>
            <a:prstGeom prst="roundRect">
              <a:avLst/>
            </a:prstGeom>
            <a:solidFill>
              <a:srgbClr val="CDC092"/>
            </a:solidFill>
            <a:ln>
              <a:solidFill>
                <a:srgbClr val="4F01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smtClean="0">
                  <a:solidFill>
                    <a:srgbClr val="4F0126"/>
                  </a:solidFill>
                </a:rPr>
                <a:t>Health Question </a:t>
              </a:r>
            </a:p>
            <a:p>
              <a:pPr algn="ctr"/>
              <a:r>
                <a:rPr lang="en-US" dirty="0" smtClean="0">
                  <a:solidFill>
                    <a:srgbClr val="4F0126"/>
                  </a:solidFill>
                </a:rPr>
                <a:t>--------------------------------------------------------</a:t>
              </a:r>
            </a:p>
          </p:txBody>
        </p:sp>
      </p:grpSp>
      <p:cxnSp>
        <p:nvCxnSpPr>
          <p:cNvPr id="9" name="Straight Arrow Connector 8"/>
          <p:cNvCxnSpPr/>
          <p:nvPr/>
        </p:nvCxnSpPr>
        <p:spPr>
          <a:xfrm>
            <a:off x="3555594" y="2939238"/>
            <a:ext cx="2527777" cy="27119"/>
          </a:xfrm>
          <a:prstGeom prst="straightConnector1">
            <a:avLst/>
          </a:prstGeom>
          <a:ln w="76200">
            <a:solidFill>
              <a:srgbClr val="CDC09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3773918" y="1461910"/>
            <a:ext cx="2309453" cy="1477328"/>
          </a:xfrm>
          <a:prstGeom prst="rect">
            <a:avLst/>
          </a:prstGeom>
          <a:noFill/>
        </p:spPr>
        <p:txBody>
          <a:bodyPr wrap="square" rtlCol="0">
            <a:spAutoFit/>
          </a:bodyPr>
          <a:lstStyle/>
          <a:p>
            <a:r>
              <a:rPr lang="en-US" dirty="0" smtClean="0"/>
              <a:t>Extract concepts and calculate frequencies of questions associated with each concept</a:t>
            </a:r>
            <a:endParaRPr lang="en-US" dirty="0"/>
          </a:p>
        </p:txBody>
      </p:sp>
      <p:sp>
        <p:nvSpPr>
          <p:cNvPr id="11" name="TextBox 10"/>
          <p:cNvSpPr txBox="1"/>
          <p:nvPr/>
        </p:nvSpPr>
        <p:spPr>
          <a:xfrm>
            <a:off x="6235771" y="1609179"/>
            <a:ext cx="2779058" cy="2308324"/>
          </a:xfrm>
          <a:prstGeom prst="rect">
            <a:avLst/>
          </a:prstGeom>
          <a:noFill/>
          <a:ln>
            <a:solidFill>
              <a:srgbClr val="4F0126"/>
            </a:solidFill>
          </a:ln>
        </p:spPr>
        <p:txBody>
          <a:bodyPr wrap="square" rtlCol="0">
            <a:spAutoFit/>
          </a:bodyPr>
          <a:lstStyle/>
          <a:p>
            <a:r>
              <a:rPr lang="en-US" dirty="0" smtClean="0"/>
              <a:t>STDs: 		</a:t>
            </a:r>
            <a:r>
              <a:rPr lang="en-US" dirty="0" smtClean="0">
                <a:solidFill>
                  <a:srgbClr val="000000"/>
                </a:solidFill>
                <a:latin typeface="Calibri" panose="020F0502020204030204" pitchFamily="34" charset="0"/>
              </a:rPr>
              <a:t>18,229</a:t>
            </a:r>
          </a:p>
          <a:p>
            <a:r>
              <a:rPr lang="en-US" dirty="0" smtClean="0"/>
              <a:t>herpes: 		</a:t>
            </a:r>
            <a:r>
              <a:rPr lang="en-US" dirty="0" smtClean="0">
                <a:solidFill>
                  <a:srgbClr val="000000"/>
                </a:solidFill>
                <a:latin typeface="Calibri" panose="020F0502020204030204" pitchFamily="34" charset="0"/>
              </a:rPr>
              <a:t>15,432</a:t>
            </a:r>
            <a:endParaRPr lang="en-US" dirty="0">
              <a:solidFill>
                <a:srgbClr val="000000"/>
              </a:solidFill>
              <a:latin typeface="Calibri" panose="020F0502020204030204" pitchFamily="34" charset="0"/>
            </a:endParaRPr>
          </a:p>
          <a:p>
            <a:r>
              <a:rPr lang="en-US" dirty="0" smtClean="0"/>
              <a:t>HIV: 		</a:t>
            </a:r>
            <a:r>
              <a:rPr lang="en-US" dirty="0" smtClean="0">
                <a:solidFill>
                  <a:srgbClr val="000000"/>
                </a:solidFill>
                <a:latin typeface="Calibri" panose="020F0502020204030204" pitchFamily="34" charset="0"/>
              </a:rPr>
              <a:t>11,739</a:t>
            </a:r>
            <a:endParaRPr lang="en-US" dirty="0">
              <a:solidFill>
                <a:srgbClr val="000000"/>
              </a:solidFill>
              <a:latin typeface="Calibri" panose="020F0502020204030204" pitchFamily="34" charset="0"/>
            </a:endParaRPr>
          </a:p>
          <a:p>
            <a:pPr fontAlgn="b"/>
            <a:r>
              <a:rPr lang="en-US" dirty="0" smtClean="0"/>
              <a:t>doctor: 	</a:t>
            </a:r>
            <a:r>
              <a:rPr lang="en-US" dirty="0"/>
              <a:t> </a:t>
            </a:r>
            <a:r>
              <a:rPr lang="en-US" dirty="0" smtClean="0"/>
              <a:t>     	</a:t>
            </a:r>
            <a:r>
              <a:rPr lang="en-US" dirty="0" smtClean="0">
                <a:solidFill>
                  <a:srgbClr val="000000"/>
                </a:solidFill>
                <a:latin typeface="Calibri" panose="020F0502020204030204" pitchFamily="34" charset="0"/>
              </a:rPr>
              <a:t>10,168</a:t>
            </a:r>
            <a:endParaRPr lang="en-US" dirty="0">
              <a:solidFill>
                <a:srgbClr val="000000"/>
              </a:solidFill>
              <a:latin typeface="Calibri" panose="020F0502020204030204" pitchFamily="34" charset="0"/>
            </a:endParaRPr>
          </a:p>
          <a:p>
            <a:pPr fontAlgn="b"/>
            <a:r>
              <a:rPr lang="en-US" dirty="0" smtClean="0"/>
              <a:t>test: 	</a:t>
            </a:r>
            <a:r>
              <a:rPr lang="en-US" dirty="0"/>
              <a:t>	</a:t>
            </a:r>
            <a:r>
              <a:rPr lang="en-US" dirty="0" smtClean="0">
                <a:solidFill>
                  <a:srgbClr val="000000"/>
                </a:solidFill>
                <a:latin typeface="Calibri" panose="020F0502020204030204" pitchFamily="34" charset="0"/>
              </a:rPr>
              <a:t>7,543</a:t>
            </a:r>
            <a:endParaRPr lang="en-US" dirty="0">
              <a:solidFill>
                <a:srgbClr val="000000"/>
              </a:solidFill>
              <a:latin typeface="Calibri" panose="020F0502020204030204" pitchFamily="34" charset="0"/>
            </a:endParaRPr>
          </a:p>
          <a:p>
            <a:r>
              <a:rPr lang="en-US" dirty="0" smtClean="0"/>
              <a:t>symptoms: 	7,259</a:t>
            </a:r>
          </a:p>
          <a:p>
            <a:r>
              <a:rPr lang="en-US" dirty="0"/>
              <a:t>AIDS: 		</a:t>
            </a:r>
            <a:r>
              <a:rPr lang="en-US" dirty="0">
                <a:solidFill>
                  <a:srgbClr val="000000"/>
                </a:solidFill>
                <a:latin typeface="Calibri" panose="020F0502020204030204" pitchFamily="34" charset="0"/>
              </a:rPr>
              <a:t>5,669</a:t>
            </a:r>
          </a:p>
          <a:p>
            <a:r>
              <a:rPr lang="en-US" dirty="0" smtClean="0"/>
              <a:t>…</a:t>
            </a:r>
            <a:endParaRPr lang="en-US" dirty="0"/>
          </a:p>
        </p:txBody>
      </p:sp>
      <p:cxnSp>
        <p:nvCxnSpPr>
          <p:cNvPr id="14" name="Straight Arrow Connector 13"/>
          <p:cNvCxnSpPr/>
          <p:nvPr/>
        </p:nvCxnSpPr>
        <p:spPr>
          <a:xfrm>
            <a:off x="7625300" y="4125621"/>
            <a:ext cx="0" cy="970405"/>
          </a:xfrm>
          <a:prstGeom prst="straightConnector1">
            <a:avLst/>
          </a:prstGeom>
          <a:ln w="76200">
            <a:solidFill>
              <a:srgbClr val="CDC09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4797363" y="5145271"/>
            <a:ext cx="4217466" cy="923330"/>
          </a:xfrm>
          <a:prstGeom prst="rect">
            <a:avLst/>
          </a:prstGeom>
          <a:noFill/>
        </p:spPr>
        <p:txBody>
          <a:bodyPr wrap="square" rtlCol="0">
            <a:spAutoFit/>
          </a:bodyPr>
          <a:lstStyle/>
          <a:p>
            <a:pPr marL="285750" indent="-285750">
              <a:buFont typeface="Wingdings" panose="05000000000000000000" pitchFamily="2" charset="2"/>
              <a:buChar char="§"/>
            </a:pPr>
            <a:r>
              <a:rPr lang="en-US" dirty="0" smtClean="0"/>
              <a:t>Generate concept maps and identify the relationships/similarity of the terms in health questions </a:t>
            </a:r>
          </a:p>
        </p:txBody>
      </p:sp>
      <p:sp>
        <p:nvSpPr>
          <p:cNvPr id="13" name="Flowchart: Magnetic Disk 12"/>
          <p:cNvSpPr/>
          <p:nvPr/>
        </p:nvSpPr>
        <p:spPr>
          <a:xfrm>
            <a:off x="1653705" y="4172696"/>
            <a:ext cx="1841416" cy="923330"/>
          </a:xfrm>
          <a:prstGeom prst="flowChartMagneticDisk">
            <a:avLst/>
          </a:prstGeom>
          <a:solidFill>
            <a:srgbClr val="CDC092"/>
          </a:solidFill>
          <a:ln>
            <a:solidFill>
              <a:srgbClr val="4F01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4F0126"/>
                </a:solidFill>
              </a:rPr>
              <a:t>Research Database </a:t>
            </a:r>
          </a:p>
        </p:txBody>
      </p:sp>
      <p:cxnSp>
        <p:nvCxnSpPr>
          <p:cNvPr id="17" name="Straight Arrow Connector 16"/>
          <p:cNvCxnSpPr/>
          <p:nvPr/>
        </p:nvCxnSpPr>
        <p:spPr>
          <a:xfrm flipH="1" flipV="1">
            <a:off x="2555363" y="3750042"/>
            <a:ext cx="6421" cy="521173"/>
          </a:xfrm>
          <a:prstGeom prst="straightConnector1">
            <a:avLst/>
          </a:prstGeom>
          <a:ln w="76200">
            <a:solidFill>
              <a:srgbClr val="CDC09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1" name="Rounded Rectangle 20"/>
          <p:cNvSpPr/>
          <p:nvPr/>
        </p:nvSpPr>
        <p:spPr>
          <a:xfrm>
            <a:off x="1606074" y="5780010"/>
            <a:ext cx="1949520" cy="654238"/>
          </a:xfrm>
          <a:prstGeom prst="roundRect">
            <a:avLst/>
          </a:prstGeom>
          <a:solidFill>
            <a:srgbClr val="CDC092"/>
          </a:solidFill>
          <a:ln>
            <a:solidFill>
              <a:srgbClr val="4F012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rgbClr val="4F0126"/>
                </a:solidFill>
              </a:rPr>
              <a:t>Yahoo! Answers</a:t>
            </a:r>
            <a:endParaRPr lang="en-US" dirty="0">
              <a:solidFill>
                <a:srgbClr val="4F0126"/>
              </a:solidFill>
            </a:endParaRPr>
          </a:p>
        </p:txBody>
      </p:sp>
      <p:cxnSp>
        <p:nvCxnSpPr>
          <p:cNvPr id="22" name="Straight Arrow Connector 21"/>
          <p:cNvCxnSpPr/>
          <p:nvPr/>
        </p:nvCxnSpPr>
        <p:spPr>
          <a:xfrm flipH="1" flipV="1">
            <a:off x="2509099" y="5247245"/>
            <a:ext cx="6421" cy="521173"/>
          </a:xfrm>
          <a:prstGeom prst="straightConnector1">
            <a:avLst/>
          </a:prstGeom>
          <a:ln w="76200">
            <a:solidFill>
              <a:srgbClr val="CDC092"/>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3" name="TextBox 22"/>
          <p:cNvSpPr txBox="1"/>
          <p:nvPr/>
        </p:nvSpPr>
        <p:spPr>
          <a:xfrm>
            <a:off x="831779" y="3738935"/>
            <a:ext cx="1752600" cy="369332"/>
          </a:xfrm>
          <a:prstGeom prst="rect">
            <a:avLst/>
          </a:prstGeom>
          <a:noFill/>
        </p:spPr>
        <p:txBody>
          <a:bodyPr wrap="square" rtlCol="0">
            <a:spAutoFit/>
          </a:bodyPr>
          <a:lstStyle/>
          <a:p>
            <a:r>
              <a:rPr lang="en-US" dirty="0" smtClean="0"/>
              <a:t>Text Preparation</a:t>
            </a:r>
            <a:endParaRPr lang="en-US" dirty="0"/>
          </a:p>
        </p:txBody>
      </p:sp>
      <p:sp>
        <p:nvSpPr>
          <p:cNvPr id="24" name="TextBox 23"/>
          <p:cNvSpPr txBox="1"/>
          <p:nvPr/>
        </p:nvSpPr>
        <p:spPr>
          <a:xfrm>
            <a:off x="6646314" y="1295400"/>
            <a:ext cx="2217767" cy="369332"/>
          </a:xfrm>
          <a:prstGeom prst="rect">
            <a:avLst/>
          </a:prstGeom>
          <a:noFill/>
        </p:spPr>
        <p:txBody>
          <a:bodyPr wrap="square" rtlCol="0">
            <a:spAutoFit/>
          </a:bodyPr>
          <a:lstStyle/>
          <a:p>
            <a:r>
              <a:rPr lang="en-US" dirty="0" smtClean="0"/>
              <a:t>Concept Extraction</a:t>
            </a:r>
            <a:endParaRPr lang="en-US" dirty="0"/>
          </a:p>
        </p:txBody>
      </p:sp>
      <p:sp>
        <p:nvSpPr>
          <p:cNvPr id="25" name="TextBox 24"/>
          <p:cNvSpPr txBox="1"/>
          <p:nvPr/>
        </p:nvSpPr>
        <p:spPr>
          <a:xfrm>
            <a:off x="831779" y="5376104"/>
            <a:ext cx="1752600" cy="369332"/>
          </a:xfrm>
          <a:prstGeom prst="rect">
            <a:avLst/>
          </a:prstGeom>
          <a:noFill/>
        </p:spPr>
        <p:txBody>
          <a:bodyPr wrap="square" rtlCol="0">
            <a:spAutoFit/>
          </a:bodyPr>
          <a:lstStyle/>
          <a:p>
            <a:r>
              <a:rPr lang="en-US" dirty="0" smtClean="0"/>
              <a:t>Data Collection</a:t>
            </a:r>
            <a:endParaRPr lang="en-US" dirty="0"/>
          </a:p>
        </p:txBody>
      </p:sp>
    </p:spTree>
    <p:extLst>
      <p:ext uri="{BB962C8B-B14F-4D97-AF65-F5344CB8AC3E}">
        <p14:creationId xmlns:p14="http://schemas.microsoft.com/office/powerpoint/2010/main" val="27456875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87086"/>
            <a:ext cx="7340082" cy="1143000"/>
          </a:xfrm>
        </p:spPr>
        <p:txBody>
          <a:bodyPr/>
          <a:lstStyle/>
          <a:p>
            <a:r>
              <a:rPr lang="en-US" dirty="0" smtClean="0"/>
              <a:t>STD Concept Extraction (5,000 concepts)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2275429542"/>
              </p:ext>
            </p:extLst>
          </p:nvPr>
        </p:nvGraphicFramePr>
        <p:xfrm>
          <a:off x="1143000" y="1114485"/>
          <a:ext cx="4051041" cy="4991100"/>
        </p:xfrm>
        <a:graphic>
          <a:graphicData uri="http://schemas.openxmlformats.org/drawingml/2006/table">
            <a:tbl>
              <a:tblPr>
                <a:tableStyleId>{5C22544A-7EE6-4342-B048-85BDC9FD1C3A}</a:tableStyleId>
              </a:tblPr>
              <a:tblGrid>
                <a:gridCol w="635458"/>
                <a:gridCol w="1802942"/>
                <a:gridCol w="1612641"/>
              </a:tblGrid>
              <a:tr h="196850">
                <a:tc>
                  <a:txBody>
                    <a:bodyPr/>
                    <a:lstStyle/>
                    <a:p>
                      <a:pPr marL="0" marR="0" algn="ctr">
                        <a:spcBef>
                          <a:spcPts val="200"/>
                        </a:spcBef>
                        <a:spcAft>
                          <a:spcPts val="200"/>
                        </a:spcAft>
                      </a:pPr>
                      <a:r>
                        <a:rPr lang="en-US" sz="1500" b="1" dirty="0" smtClean="0">
                          <a:solidFill>
                            <a:schemeClr val="bg1"/>
                          </a:solidFill>
                          <a:effectLst/>
                          <a:latin typeface="+mn-lt"/>
                        </a:rPr>
                        <a:t>Rank</a:t>
                      </a:r>
                      <a:endParaRPr lang="en-US" sz="15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4F0126"/>
                    </a:solidFill>
                  </a:tcPr>
                </a:tc>
                <a:tc>
                  <a:txBody>
                    <a:bodyPr/>
                    <a:lstStyle/>
                    <a:p>
                      <a:pPr marL="0" marR="0" algn="ctr">
                        <a:spcBef>
                          <a:spcPts val="200"/>
                        </a:spcBef>
                        <a:spcAft>
                          <a:spcPts val="200"/>
                        </a:spcAft>
                      </a:pPr>
                      <a:r>
                        <a:rPr lang="en-US" sz="1500" b="1" dirty="0" smtClean="0">
                          <a:solidFill>
                            <a:schemeClr val="bg1"/>
                          </a:solidFill>
                          <a:effectLst/>
                          <a:latin typeface="+mn-lt"/>
                        </a:rPr>
                        <a:t>Major Concepts</a:t>
                      </a:r>
                      <a:endParaRPr lang="en-US" sz="15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4F0126"/>
                    </a:solidFill>
                  </a:tcPr>
                </a:tc>
                <a:tc>
                  <a:txBody>
                    <a:bodyPr/>
                    <a:lstStyle/>
                    <a:p>
                      <a:pPr marL="0" marR="0" algn="ctr">
                        <a:spcBef>
                          <a:spcPts val="200"/>
                        </a:spcBef>
                        <a:spcAft>
                          <a:spcPts val="200"/>
                        </a:spcAft>
                      </a:pPr>
                      <a:r>
                        <a:rPr lang="en-US" sz="1500" b="1" dirty="0" smtClean="0">
                          <a:solidFill>
                            <a:schemeClr val="bg1"/>
                          </a:solidFill>
                          <a:effectLst/>
                          <a:latin typeface="+mn-lt"/>
                        </a:rPr>
                        <a:t>No. of Questions </a:t>
                      </a:r>
                      <a:endParaRPr lang="en-US" sz="15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4F0126"/>
                    </a:solidFill>
                  </a:tcPr>
                </a:tc>
              </a:tr>
              <a:tr h="216535">
                <a:tc>
                  <a:txBody>
                    <a:bodyPr/>
                    <a:lstStyle/>
                    <a:p>
                      <a:pPr marL="0" marR="0" algn="ctr">
                        <a:spcBef>
                          <a:spcPts val="200"/>
                        </a:spcBef>
                        <a:spcAft>
                          <a:spcPts val="200"/>
                        </a:spcAft>
                      </a:pPr>
                      <a:r>
                        <a:rPr lang="en-US" sz="1500" dirty="0">
                          <a:effectLst/>
                          <a:latin typeface="+mn-lt"/>
                        </a:rPr>
                        <a:t>1</a:t>
                      </a:r>
                      <a:endParaRPr lang="en-US" sz="15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marL="0" marR="0" algn="ctr">
                        <a:spcBef>
                          <a:spcPts val="200"/>
                        </a:spcBef>
                        <a:spcAft>
                          <a:spcPts val="200"/>
                        </a:spcAft>
                      </a:pPr>
                      <a:r>
                        <a:rPr lang="en-US" sz="1500" dirty="0" smtClean="0">
                          <a:effectLst/>
                          <a:latin typeface="+mn-lt"/>
                        </a:rPr>
                        <a:t>STDs</a:t>
                      </a:r>
                      <a:endParaRPr lang="en-US" sz="1500" dirty="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18229</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2</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Sex</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17945</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3</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Herpes</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15432</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4</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a:solidFill>
                            <a:srgbClr val="000000"/>
                          </a:solidFill>
                          <a:effectLst/>
                          <a:latin typeface="+mn-lt"/>
                        </a:rPr>
                        <a:t>help</a:t>
                      </a: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15029</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5</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HIV</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11739</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6</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Doctor</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10168</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7</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Vagina</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7866</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8</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Boyfriend</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7800</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9</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Condom</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7737</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10</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Test</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7543</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11</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Symptoms</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7259</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12</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Guy</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7052</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13</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Bumps</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a:solidFill>
                            <a:srgbClr val="000000"/>
                          </a:solidFill>
                          <a:effectLst/>
                          <a:latin typeface="Calibri" panose="020F0502020204030204" pitchFamily="34" charset="0"/>
                        </a:rPr>
                        <a:t>6361</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14</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Question</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6211</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15</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Girl</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6014</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16</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AIDS</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5669</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17</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Feel</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5639</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18</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Need</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5435</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19</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Day</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5428</a:t>
                      </a:r>
                    </a:p>
                  </a:txBody>
                  <a:tcPr marL="9525" marR="9525" marT="9525" marB="0" anchor="b">
                    <a:solidFill>
                      <a:schemeClr val="bg1">
                        <a:lumMod val="95000"/>
                      </a:schemeClr>
                    </a:solidFill>
                  </a:tcPr>
                </a:tc>
              </a:tr>
              <a:tr h="216535">
                <a:tc>
                  <a:txBody>
                    <a:bodyPr/>
                    <a:lstStyle/>
                    <a:p>
                      <a:pPr marL="0" marR="0" algn="ctr">
                        <a:spcBef>
                          <a:spcPts val="200"/>
                        </a:spcBef>
                        <a:spcAft>
                          <a:spcPts val="200"/>
                        </a:spcAft>
                      </a:pPr>
                      <a:r>
                        <a:rPr lang="en-US" sz="1500">
                          <a:effectLst/>
                          <a:latin typeface="+mn-lt"/>
                        </a:rPr>
                        <a:t>20</a:t>
                      </a:r>
                      <a:endParaRPr lang="en-US" sz="1500">
                        <a:effectLst/>
                        <a:latin typeface="+mn-lt"/>
                        <a:ea typeface="Times New Roman" panose="02020603050405020304" pitchFamily="18" charset="0"/>
                        <a:cs typeface="Times New Roman" panose="02020603050405020304" pitchFamily="18" charset="0"/>
                      </a:endParaRPr>
                    </a:p>
                  </a:txBody>
                  <a:tcPr marL="68580" marR="68580" marT="0" marB="0" anchor="ctr">
                    <a:solidFill>
                      <a:schemeClr val="bg1">
                        <a:lumMod val="95000"/>
                      </a:schemeClr>
                    </a:solidFill>
                  </a:tcPr>
                </a:tc>
                <a:tc>
                  <a:txBody>
                    <a:bodyPr/>
                    <a:lstStyle/>
                    <a:p>
                      <a:pPr algn="ctr" fontAlgn="b"/>
                      <a:r>
                        <a:rPr lang="en-US" sz="1500" b="0" i="0" u="none" strike="noStrike" dirty="0" smtClean="0">
                          <a:solidFill>
                            <a:srgbClr val="000000"/>
                          </a:solidFill>
                          <a:effectLst/>
                          <a:latin typeface="+mn-lt"/>
                        </a:rPr>
                        <a:t>Penis</a:t>
                      </a:r>
                      <a:endParaRPr lang="en-US" sz="1500" b="0" i="0" u="none" strike="noStrike" dirty="0">
                        <a:solidFill>
                          <a:srgbClr val="000000"/>
                        </a:solidFill>
                        <a:effectLst/>
                        <a:latin typeface="+mn-lt"/>
                      </a:endParaRPr>
                    </a:p>
                  </a:txBody>
                  <a:tcPr marL="9525" marR="9525" marT="9525" marB="0" anchor="b">
                    <a:solidFill>
                      <a:schemeClr val="bg1">
                        <a:lumMod val="95000"/>
                      </a:schemeClr>
                    </a:solidFill>
                  </a:tcPr>
                </a:tc>
                <a:tc>
                  <a:txBody>
                    <a:bodyPr/>
                    <a:lstStyle/>
                    <a:p>
                      <a:pPr algn="ctr" fontAlgn="b"/>
                      <a:r>
                        <a:rPr lang="en-US" sz="1500" b="0" i="0" u="none" strike="noStrike" dirty="0">
                          <a:solidFill>
                            <a:srgbClr val="000000"/>
                          </a:solidFill>
                          <a:effectLst/>
                          <a:latin typeface="Calibri" panose="020F0502020204030204" pitchFamily="34" charset="0"/>
                        </a:rPr>
                        <a:t>5382</a:t>
                      </a:r>
                    </a:p>
                  </a:txBody>
                  <a:tcPr marL="9525" marR="9525" marT="9525" marB="0" anchor="b">
                    <a:solidFill>
                      <a:schemeClr val="bg1">
                        <a:lumMod val="95000"/>
                      </a:schemeClr>
                    </a:solidFill>
                  </a:tcPr>
                </a:tc>
              </a:tr>
            </a:tbl>
          </a:graphicData>
        </a:graphic>
      </p:graphicFrame>
      <p:sp>
        <p:nvSpPr>
          <p:cNvPr id="5" name="Rectangle 4"/>
          <p:cNvSpPr/>
          <p:nvPr/>
        </p:nvSpPr>
        <p:spPr>
          <a:xfrm>
            <a:off x="838200" y="6235125"/>
            <a:ext cx="4572000" cy="584775"/>
          </a:xfrm>
          <a:prstGeom prst="rect">
            <a:avLst/>
          </a:prstGeom>
        </p:spPr>
        <p:txBody>
          <a:bodyPr>
            <a:spAutoFit/>
          </a:bodyPr>
          <a:lstStyle/>
          <a:p>
            <a:pPr algn="ctr">
              <a:spcBef>
                <a:spcPts val="600"/>
              </a:spcBef>
              <a:spcAft>
                <a:spcPts val="600"/>
              </a:spcAft>
            </a:pPr>
            <a:r>
              <a:rPr lang="en-US" sz="1600" b="1" dirty="0">
                <a:ea typeface="Times New Roman" panose="02020603050405020304" pitchFamily="18" charset="0"/>
                <a:cs typeface="Times New Roman" panose="02020603050405020304" pitchFamily="18" charset="0"/>
              </a:rPr>
              <a:t>Table 1. The top 2</a:t>
            </a:r>
            <a:r>
              <a:rPr lang="en-US" sz="1600" b="1" dirty="0" smtClean="0">
                <a:ea typeface="Times New Roman" panose="02020603050405020304" pitchFamily="18" charset="0"/>
                <a:cs typeface="Times New Roman" panose="02020603050405020304" pitchFamily="18" charset="0"/>
              </a:rPr>
              <a:t>0 </a:t>
            </a:r>
            <a:r>
              <a:rPr lang="en-US" sz="1600" b="1" dirty="0">
                <a:ea typeface="Times New Roman" panose="02020603050405020304" pitchFamily="18" charset="0"/>
                <a:cs typeface="Times New Roman" panose="02020603050405020304" pitchFamily="18" charset="0"/>
              </a:rPr>
              <a:t>most popular concepts in STD questions.</a:t>
            </a:r>
            <a:endParaRPr lang="en-US" sz="1600" b="1" dirty="0">
              <a:effectLst/>
              <a:ea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3"/>
          <a:stretch>
            <a:fillRect/>
          </a:stretch>
        </p:blipFill>
        <p:spPr>
          <a:xfrm>
            <a:off x="5362135" y="1143000"/>
            <a:ext cx="3627269" cy="3845961"/>
          </a:xfrm>
          <a:prstGeom prst="rect">
            <a:avLst/>
          </a:prstGeom>
        </p:spPr>
      </p:pic>
      <p:sp>
        <p:nvSpPr>
          <p:cNvPr id="8" name="Rectangle 7"/>
          <p:cNvSpPr/>
          <p:nvPr/>
        </p:nvSpPr>
        <p:spPr>
          <a:xfrm>
            <a:off x="5362135" y="2590800"/>
            <a:ext cx="3627269" cy="25908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999061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t>What is the </a:t>
            </a:r>
            <a:r>
              <a:rPr lang="en-US" sz="3200" dirty="0">
                <a:solidFill>
                  <a:srgbClr val="FF0000"/>
                </a:solidFill>
              </a:rPr>
              <a:t>disease specific information </a:t>
            </a:r>
            <a:r>
              <a:rPr lang="en-US" sz="3200" dirty="0"/>
              <a:t>people would most likely </a:t>
            </a:r>
            <a:r>
              <a:rPr lang="en-US" sz="3200" dirty="0" smtClean="0"/>
              <a:t>discuss </a:t>
            </a:r>
            <a:r>
              <a:rPr lang="en-US" sz="3200" dirty="0"/>
              <a:t>in health questions and answers? </a:t>
            </a:r>
            <a:endParaRPr lang="en-US" dirty="0"/>
          </a:p>
        </p:txBody>
      </p:sp>
      <p:pic>
        <p:nvPicPr>
          <p:cNvPr id="7" name="Picture 6"/>
          <p:cNvPicPr>
            <a:picLocks noChangeAspect="1"/>
          </p:cNvPicPr>
          <p:nvPr/>
        </p:nvPicPr>
        <p:blipFill>
          <a:blip r:embed="rId3"/>
          <a:stretch>
            <a:fillRect/>
          </a:stretch>
        </p:blipFill>
        <p:spPr>
          <a:xfrm>
            <a:off x="838200" y="1600200"/>
            <a:ext cx="4234979" cy="1828800"/>
          </a:xfrm>
          <a:prstGeom prst="rect">
            <a:avLst/>
          </a:prstGeom>
        </p:spPr>
      </p:pic>
      <p:graphicFrame>
        <p:nvGraphicFramePr>
          <p:cNvPr id="6" name="Chart 5"/>
          <p:cNvGraphicFramePr>
            <a:graphicFrameLocks/>
          </p:cNvGraphicFramePr>
          <p:nvPr>
            <p:extLst>
              <p:ext uri="{D42A27DB-BD31-4B8C-83A1-F6EECF244321}">
                <p14:modId xmlns:p14="http://schemas.microsoft.com/office/powerpoint/2010/main" val="237927250"/>
              </p:ext>
            </p:extLst>
          </p:nvPr>
        </p:nvGraphicFramePr>
        <p:xfrm>
          <a:off x="2895600" y="2005739"/>
          <a:ext cx="6629400" cy="487680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5469106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342900" lvl="1"/>
            <a:r>
              <a:rPr lang="en-US" sz="2800" b="1" dirty="0" smtClean="0">
                <a:latin typeface="+mj-lt"/>
              </a:rPr>
              <a:t>Types of STDs </a:t>
            </a:r>
          </a:p>
        </p:txBody>
      </p:sp>
      <p:graphicFrame>
        <p:nvGraphicFramePr>
          <p:cNvPr id="4" name="Table 3"/>
          <p:cNvGraphicFramePr>
            <a:graphicFrameLocks noGrp="1"/>
          </p:cNvGraphicFramePr>
          <p:nvPr>
            <p:extLst>
              <p:ext uri="{D42A27DB-BD31-4B8C-83A1-F6EECF244321}">
                <p14:modId xmlns:p14="http://schemas.microsoft.com/office/powerpoint/2010/main" val="1944431434"/>
              </p:ext>
            </p:extLst>
          </p:nvPr>
        </p:nvGraphicFramePr>
        <p:xfrm>
          <a:off x="842865" y="1676400"/>
          <a:ext cx="3746241" cy="3657600"/>
        </p:xfrm>
        <a:graphic>
          <a:graphicData uri="http://schemas.openxmlformats.org/drawingml/2006/table">
            <a:tbl>
              <a:tblPr>
                <a:tableStyleId>{5C22544A-7EE6-4342-B048-85BDC9FD1C3A}</a:tableStyleId>
              </a:tblPr>
              <a:tblGrid>
                <a:gridCol w="587646"/>
                <a:gridCol w="2079354"/>
                <a:gridCol w="1079241"/>
              </a:tblGrid>
              <a:tr h="196850">
                <a:tc>
                  <a:txBody>
                    <a:bodyPr/>
                    <a:lstStyle/>
                    <a:p>
                      <a:pPr marL="0" marR="0" algn="ctr">
                        <a:spcBef>
                          <a:spcPts val="200"/>
                        </a:spcBef>
                        <a:spcAft>
                          <a:spcPts val="200"/>
                        </a:spcAft>
                      </a:pPr>
                      <a:r>
                        <a:rPr lang="en-US" sz="1600" b="1" dirty="0">
                          <a:solidFill>
                            <a:schemeClr val="bg1"/>
                          </a:solidFill>
                          <a:effectLst/>
                          <a:latin typeface="+mn-lt"/>
                        </a:rPr>
                        <a:t>Rank</a:t>
                      </a:r>
                      <a:endParaRPr lang="en-US" sz="16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4F0126"/>
                    </a:solidFill>
                  </a:tcPr>
                </a:tc>
                <a:tc>
                  <a:txBody>
                    <a:bodyPr/>
                    <a:lstStyle/>
                    <a:p>
                      <a:pPr marL="0" marR="0" algn="ctr">
                        <a:spcBef>
                          <a:spcPts val="200"/>
                        </a:spcBef>
                        <a:spcAft>
                          <a:spcPts val="200"/>
                        </a:spcAft>
                      </a:pPr>
                      <a:r>
                        <a:rPr lang="en-US" sz="1600" b="1" dirty="0">
                          <a:solidFill>
                            <a:schemeClr val="bg1"/>
                          </a:solidFill>
                          <a:effectLst/>
                          <a:latin typeface="+mn-lt"/>
                        </a:rPr>
                        <a:t>Major Concepts</a:t>
                      </a:r>
                      <a:endParaRPr lang="en-US" sz="16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4F0126"/>
                    </a:solidFill>
                  </a:tcPr>
                </a:tc>
                <a:tc>
                  <a:txBody>
                    <a:bodyPr/>
                    <a:lstStyle/>
                    <a:p>
                      <a:pPr marL="0" marR="0" algn="ctr">
                        <a:spcBef>
                          <a:spcPts val="200"/>
                        </a:spcBef>
                        <a:spcAft>
                          <a:spcPts val="200"/>
                        </a:spcAft>
                      </a:pPr>
                      <a:r>
                        <a:rPr lang="en-US" sz="1600" b="1" dirty="0">
                          <a:solidFill>
                            <a:schemeClr val="bg1"/>
                          </a:solidFill>
                          <a:effectLst/>
                          <a:latin typeface="+mn-lt"/>
                        </a:rPr>
                        <a:t>No. of Questions </a:t>
                      </a:r>
                      <a:endParaRPr lang="en-US" sz="1600" b="1"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nchor="ctr">
                    <a:solidFill>
                      <a:srgbClr val="4F0126"/>
                    </a:solidFill>
                  </a:tcPr>
                </a:tc>
              </a:tr>
              <a:tr h="216535">
                <a:tc>
                  <a:txBody>
                    <a:bodyPr/>
                    <a:lstStyle/>
                    <a:p>
                      <a:pPr marL="0" marR="0" algn="ctr">
                        <a:spcBef>
                          <a:spcPts val="200"/>
                        </a:spcBef>
                        <a:spcAft>
                          <a:spcPts val="200"/>
                        </a:spcAft>
                      </a:pPr>
                      <a:r>
                        <a:rPr lang="en-US" sz="1600" dirty="0">
                          <a:effectLst/>
                          <a:latin typeface="+mn-lt"/>
                        </a:rPr>
                        <a:t>1</a:t>
                      </a:r>
                      <a:endParaRPr lang="en-US" sz="16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a:solidFill>
                            <a:srgbClr val="000000"/>
                          </a:solidFill>
                          <a:effectLst/>
                          <a:latin typeface="+mn-lt"/>
                        </a:rPr>
                        <a:t>STDs</a:t>
                      </a:r>
                    </a:p>
                  </a:txBody>
                  <a:tcPr marL="0" marR="0" marT="0" marB="0" anchor="b"/>
                </a:tc>
                <a:tc>
                  <a:txBody>
                    <a:bodyPr/>
                    <a:lstStyle/>
                    <a:p>
                      <a:pPr algn="r" fontAlgn="b"/>
                      <a:r>
                        <a:rPr lang="en-US" sz="1600" b="0" i="0" u="none" strike="noStrike" dirty="0">
                          <a:solidFill>
                            <a:srgbClr val="000000"/>
                          </a:solidFill>
                          <a:effectLst/>
                          <a:latin typeface="+mn-lt"/>
                        </a:rPr>
                        <a:t>18229</a:t>
                      </a:r>
                    </a:p>
                  </a:txBody>
                  <a:tcPr marL="0" marR="0" marT="0" marB="0" anchor="b"/>
                </a:tc>
              </a:tr>
              <a:tr h="216535">
                <a:tc>
                  <a:txBody>
                    <a:bodyPr/>
                    <a:lstStyle/>
                    <a:p>
                      <a:pPr marL="0" marR="0" algn="ctr">
                        <a:spcBef>
                          <a:spcPts val="200"/>
                        </a:spcBef>
                        <a:spcAft>
                          <a:spcPts val="200"/>
                        </a:spcAft>
                      </a:pPr>
                      <a:r>
                        <a:rPr lang="en-US" sz="1600">
                          <a:effectLst/>
                          <a:latin typeface="+mn-lt"/>
                        </a:rPr>
                        <a:t>2</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smtClean="0">
                          <a:solidFill>
                            <a:srgbClr val="000000"/>
                          </a:solidFill>
                          <a:effectLst/>
                          <a:latin typeface="+mn-lt"/>
                        </a:rPr>
                        <a:t>Herpes</a:t>
                      </a:r>
                      <a:endParaRPr lang="en-US" sz="1600" b="0" i="0" u="none" strike="noStrike" dirty="0">
                        <a:solidFill>
                          <a:srgbClr val="000000"/>
                        </a:solidFill>
                        <a:effectLst/>
                        <a:latin typeface="+mn-lt"/>
                      </a:endParaRPr>
                    </a:p>
                  </a:txBody>
                  <a:tcPr marL="0" marR="0" marT="0" marB="0" anchor="b"/>
                </a:tc>
                <a:tc>
                  <a:txBody>
                    <a:bodyPr/>
                    <a:lstStyle/>
                    <a:p>
                      <a:pPr algn="r" fontAlgn="b"/>
                      <a:r>
                        <a:rPr lang="en-US" sz="1600" b="0" i="0" u="none" strike="noStrike" dirty="0">
                          <a:solidFill>
                            <a:srgbClr val="000000"/>
                          </a:solidFill>
                          <a:effectLst/>
                          <a:latin typeface="+mn-lt"/>
                        </a:rPr>
                        <a:t>15432</a:t>
                      </a:r>
                    </a:p>
                  </a:txBody>
                  <a:tcPr marL="0" marR="0" marT="0" marB="0" anchor="b"/>
                </a:tc>
              </a:tr>
              <a:tr h="216535">
                <a:tc>
                  <a:txBody>
                    <a:bodyPr/>
                    <a:lstStyle/>
                    <a:p>
                      <a:pPr marL="0" marR="0" algn="ctr">
                        <a:spcBef>
                          <a:spcPts val="200"/>
                        </a:spcBef>
                        <a:spcAft>
                          <a:spcPts val="200"/>
                        </a:spcAft>
                      </a:pPr>
                      <a:r>
                        <a:rPr lang="en-US" sz="1600">
                          <a:effectLst/>
                          <a:latin typeface="+mn-lt"/>
                        </a:rPr>
                        <a:t>3</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smtClean="0">
                          <a:solidFill>
                            <a:srgbClr val="000000"/>
                          </a:solidFill>
                          <a:effectLst/>
                          <a:latin typeface="+mn-lt"/>
                        </a:rPr>
                        <a:t>HIV</a:t>
                      </a:r>
                      <a:endParaRPr lang="en-US" sz="1600" b="0" i="0" u="none" strike="noStrike" dirty="0">
                        <a:solidFill>
                          <a:srgbClr val="000000"/>
                        </a:solidFill>
                        <a:effectLst/>
                        <a:latin typeface="+mn-lt"/>
                      </a:endParaRPr>
                    </a:p>
                  </a:txBody>
                  <a:tcPr marL="0" marR="0" marT="0" marB="0" anchor="b"/>
                </a:tc>
                <a:tc>
                  <a:txBody>
                    <a:bodyPr/>
                    <a:lstStyle/>
                    <a:p>
                      <a:pPr algn="r" fontAlgn="b"/>
                      <a:r>
                        <a:rPr lang="en-US" sz="1600" b="0" i="0" u="none" strike="noStrike" dirty="0">
                          <a:solidFill>
                            <a:srgbClr val="000000"/>
                          </a:solidFill>
                          <a:effectLst/>
                          <a:latin typeface="+mn-lt"/>
                        </a:rPr>
                        <a:t>11739</a:t>
                      </a:r>
                    </a:p>
                  </a:txBody>
                  <a:tcPr marL="0" marR="0" marT="0" marB="0" anchor="b"/>
                </a:tc>
              </a:tr>
              <a:tr h="216535">
                <a:tc>
                  <a:txBody>
                    <a:bodyPr/>
                    <a:lstStyle/>
                    <a:p>
                      <a:pPr marL="0" marR="0" algn="ctr">
                        <a:spcBef>
                          <a:spcPts val="200"/>
                        </a:spcBef>
                        <a:spcAft>
                          <a:spcPts val="200"/>
                        </a:spcAft>
                      </a:pPr>
                      <a:r>
                        <a:rPr lang="en-US" sz="1600">
                          <a:effectLst/>
                          <a:latin typeface="+mn-lt"/>
                        </a:rPr>
                        <a:t>4</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a:solidFill>
                            <a:srgbClr val="000000"/>
                          </a:solidFill>
                          <a:effectLst/>
                          <a:latin typeface="+mn-lt"/>
                        </a:rPr>
                        <a:t>AIDS</a:t>
                      </a:r>
                    </a:p>
                  </a:txBody>
                  <a:tcPr marL="0" marR="0" marT="0" marB="0" anchor="b"/>
                </a:tc>
                <a:tc>
                  <a:txBody>
                    <a:bodyPr/>
                    <a:lstStyle/>
                    <a:p>
                      <a:pPr algn="r" fontAlgn="b"/>
                      <a:r>
                        <a:rPr lang="en-US" sz="1600" b="0" i="0" u="none" strike="noStrike" dirty="0">
                          <a:solidFill>
                            <a:srgbClr val="000000"/>
                          </a:solidFill>
                          <a:effectLst/>
                          <a:latin typeface="+mn-lt"/>
                        </a:rPr>
                        <a:t>5669</a:t>
                      </a:r>
                    </a:p>
                  </a:txBody>
                  <a:tcPr marL="0" marR="0" marT="0" marB="0" anchor="b"/>
                </a:tc>
              </a:tr>
              <a:tr h="216535">
                <a:tc>
                  <a:txBody>
                    <a:bodyPr/>
                    <a:lstStyle/>
                    <a:p>
                      <a:pPr marL="0" marR="0" algn="ctr">
                        <a:spcBef>
                          <a:spcPts val="200"/>
                        </a:spcBef>
                        <a:spcAft>
                          <a:spcPts val="200"/>
                        </a:spcAft>
                      </a:pPr>
                      <a:r>
                        <a:rPr lang="en-US" sz="1600">
                          <a:effectLst/>
                          <a:latin typeface="+mn-lt"/>
                        </a:rPr>
                        <a:t>5</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smtClean="0">
                          <a:solidFill>
                            <a:srgbClr val="000000"/>
                          </a:solidFill>
                          <a:effectLst/>
                          <a:latin typeface="+mn-lt"/>
                        </a:rPr>
                        <a:t>HPV</a:t>
                      </a:r>
                      <a:endParaRPr lang="en-US" sz="1600" b="0" i="0" u="none" strike="noStrike" dirty="0">
                        <a:solidFill>
                          <a:srgbClr val="000000"/>
                        </a:solidFill>
                        <a:effectLst/>
                        <a:latin typeface="+mn-lt"/>
                      </a:endParaRPr>
                    </a:p>
                  </a:txBody>
                  <a:tcPr marL="0" marR="0" marT="0" marB="0" anchor="b"/>
                </a:tc>
                <a:tc>
                  <a:txBody>
                    <a:bodyPr/>
                    <a:lstStyle/>
                    <a:p>
                      <a:pPr algn="r" fontAlgn="b"/>
                      <a:r>
                        <a:rPr lang="en-US" sz="1600" b="0" i="0" u="none" strike="noStrike" dirty="0">
                          <a:solidFill>
                            <a:srgbClr val="000000"/>
                          </a:solidFill>
                          <a:effectLst/>
                          <a:latin typeface="+mn-lt"/>
                        </a:rPr>
                        <a:t>4173</a:t>
                      </a:r>
                    </a:p>
                  </a:txBody>
                  <a:tcPr marL="0" marR="0" marT="0" marB="0" anchor="b"/>
                </a:tc>
              </a:tr>
              <a:tr h="216535">
                <a:tc>
                  <a:txBody>
                    <a:bodyPr/>
                    <a:lstStyle/>
                    <a:p>
                      <a:pPr marL="0" marR="0" algn="ctr">
                        <a:spcBef>
                          <a:spcPts val="200"/>
                        </a:spcBef>
                        <a:spcAft>
                          <a:spcPts val="200"/>
                        </a:spcAft>
                      </a:pPr>
                      <a:r>
                        <a:rPr lang="en-US" sz="1600">
                          <a:effectLst/>
                          <a:latin typeface="+mn-lt"/>
                        </a:rPr>
                        <a:t>6</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a:solidFill>
                            <a:srgbClr val="000000"/>
                          </a:solidFill>
                          <a:effectLst/>
                          <a:latin typeface="+mn-lt"/>
                        </a:rPr>
                        <a:t>C</a:t>
                      </a:r>
                      <a:r>
                        <a:rPr lang="en-US" sz="1600" b="0" i="0" u="none" strike="noStrike" dirty="0" smtClean="0">
                          <a:solidFill>
                            <a:srgbClr val="000000"/>
                          </a:solidFill>
                          <a:effectLst/>
                          <a:latin typeface="+mn-lt"/>
                        </a:rPr>
                        <a:t>hlamydia</a:t>
                      </a:r>
                      <a:endParaRPr lang="en-US" sz="1600" b="0" i="0" u="none" strike="noStrike" dirty="0">
                        <a:solidFill>
                          <a:srgbClr val="000000"/>
                        </a:solidFill>
                        <a:effectLst/>
                        <a:latin typeface="+mn-lt"/>
                      </a:endParaRPr>
                    </a:p>
                  </a:txBody>
                  <a:tcPr marL="0" marR="0" marT="0" marB="0" anchor="b"/>
                </a:tc>
                <a:tc>
                  <a:txBody>
                    <a:bodyPr/>
                    <a:lstStyle/>
                    <a:p>
                      <a:pPr algn="r" fontAlgn="b"/>
                      <a:r>
                        <a:rPr lang="en-US" sz="1600" b="0" i="0" u="none" strike="noStrike" dirty="0">
                          <a:solidFill>
                            <a:srgbClr val="000000"/>
                          </a:solidFill>
                          <a:effectLst/>
                          <a:latin typeface="+mn-lt"/>
                        </a:rPr>
                        <a:t>4548</a:t>
                      </a:r>
                    </a:p>
                  </a:txBody>
                  <a:tcPr marL="0" marR="0" marT="0" marB="0" anchor="b"/>
                </a:tc>
              </a:tr>
              <a:tr h="216535">
                <a:tc>
                  <a:txBody>
                    <a:bodyPr/>
                    <a:lstStyle/>
                    <a:p>
                      <a:pPr marL="0" marR="0" algn="ctr">
                        <a:spcBef>
                          <a:spcPts val="200"/>
                        </a:spcBef>
                        <a:spcAft>
                          <a:spcPts val="200"/>
                        </a:spcAft>
                      </a:pPr>
                      <a:r>
                        <a:rPr lang="en-US" sz="1600">
                          <a:effectLst/>
                          <a:latin typeface="+mn-lt"/>
                        </a:rPr>
                        <a:t>7</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a:solidFill>
                            <a:srgbClr val="000000"/>
                          </a:solidFill>
                          <a:effectLst/>
                          <a:latin typeface="+mn-lt"/>
                        </a:rPr>
                        <a:t>G</a:t>
                      </a:r>
                      <a:r>
                        <a:rPr lang="en-US" sz="1600" b="0" i="0" u="none" strike="noStrike" dirty="0" smtClean="0">
                          <a:solidFill>
                            <a:srgbClr val="000000"/>
                          </a:solidFill>
                          <a:effectLst/>
                          <a:latin typeface="+mn-lt"/>
                        </a:rPr>
                        <a:t>enital </a:t>
                      </a:r>
                      <a:r>
                        <a:rPr lang="en-US" sz="1600" b="0" i="0" u="none" strike="noStrike" dirty="0">
                          <a:solidFill>
                            <a:srgbClr val="000000"/>
                          </a:solidFill>
                          <a:effectLst/>
                          <a:latin typeface="+mn-lt"/>
                        </a:rPr>
                        <a:t>warts</a:t>
                      </a:r>
                    </a:p>
                  </a:txBody>
                  <a:tcPr marL="0" marR="0" marT="0" marB="0" anchor="b"/>
                </a:tc>
                <a:tc>
                  <a:txBody>
                    <a:bodyPr/>
                    <a:lstStyle/>
                    <a:p>
                      <a:pPr algn="r" fontAlgn="b"/>
                      <a:r>
                        <a:rPr lang="en-US" sz="1600" b="0" i="0" u="none" strike="noStrike" dirty="0">
                          <a:solidFill>
                            <a:srgbClr val="000000"/>
                          </a:solidFill>
                          <a:effectLst/>
                          <a:latin typeface="+mn-lt"/>
                        </a:rPr>
                        <a:t>2767</a:t>
                      </a:r>
                    </a:p>
                  </a:txBody>
                  <a:tcPr marL="0" marR="0" marT="0" marB="0" anchor="b"/>
                </a:tc>
              </a:tr>
              <a:tr h="216535">
                <a:tc>
                  <a:txBody>
                    <a:bodyPr/>
                    <a:lstStyle/>
                    <a:p>
                      <a:pPr marL="0" marR="0" algn="ctr">
                        <a:spcBef>
                          <a:spcPts val="200"/>
                        </a:spcBef>
                        <a:spcAft>
                          <a:spcPts val="200"/>
                        </a:spcAft>
                      </a:pPr>
                      <a:r>
                        <a:rPr lang="en-US" sz="1600">
                          <a:effectLst/>
                          <a:latin typeface="+mn-lt"/>
                        </a:rPr>
                        <a:t>8</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a:solidFill>
                            <a:srgbClr val="000000"/>
                          </a:solidFill>
                          <a:effectLst/>
                          <a:latin typeface="+mn-lt"/>
                        </a:rPr>
                        <a:t>Y</a:t>
                      </a:r>
                      <a:r>
                        <a:rPr lang="en-US" sz="1600" b="0" i="0" u="none" strike="noStrike" dirty="0" smtClean="0">
                          <a:solidFill>
                            <a:srgbClr val="000000"/>
                          </a:solidFill>
                          <a:effectLst/>
                          <a:latin typeface="+mn-lt"/>
                        </a:rPr>
                        <a:t>east </a:t>
                      </a:r>
                      <a:r>
                        <a:rPr lang="en-US" sz="1600" b="0" i="0" u="none" strike="noStrike" dirty="0">
                          <a:solidFill>
                            <a:srgbClr val="000000"/>
                          </a:solidFill>
                          <a:effectLst/>
                          <a:latin typeface="+mn-lt"/>
                        </a:rPr>
                        <a:t>infection</a:t>
                      </a:r>
                    </a:p>
                  </a:txBody>
                  <a:tcPr marL="0" marR="0" marT="0" marB="0" anchor="b"/>
                </a:tc>
                <a:tc>
                  <a:txBody>
                    <a:bodyPr/>
                    <a:lstStyle/>
                    <a:p>
                      <a:pPr algn="r" fontAlgn="b"/>
                      <a:r>
                        <a:rPr lang="en-US" sz="1600" b="0" i="0" u="none" strike="noStrike" dirty="0">
                          <a:solidFill>
                            <a:srgbClr val="000000"/>
                          </a:solidFill>
                          <a:effectLst/>
                          <a:latin typeface="+mn-lt"/>
                        </a:rPr>
                        <a:t>2448</a:t>
                      </a:r>
                    </a:p>
                  </a:txBody>
                  <a:tcPr marL="0" marR="0" marT="0" marB="0" anchor="b"/>
                </a:tc>
              </a:tr>
              <a:tr h="216535">
                <a:tc>
                  <a:txBody>
                    <a:bodyPr/>
                    <a:lstStyle/>
                    <a:p>
                      <a:pPr marL="0" marR="0" algn="ctr">
                        <a:spcBef>
                          <a:spcPts val="200"/>
                        </a:spcBef>
                        <a:spcAft>
                          <a:spcPts val="200"/>
                        </a:spcAft>
                      </a:pPr>
                      <a:r>
                        <a:rPr lang="en-US" sz="1600" dirty="0">
                          <a:effectLst/>
                          <a:latin typeface="+mn-lt"/>
                        </a:rPr>
                        <a:t>9</a:t>
                      </a:r>
                      <a:endParaRPr lang="en-US" sz="16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smtClean="0">
                          <a:solidFill>
                            <a:srgbClr val="000000"/>
                          </a:solidFill>
                          <a:effectLst/>
                          <a:latin typeface="+mn-lt"/>
                        </a:rPr>
                        <a:t>Syphilis</a:t>
                      </a:r>
                      <a:endParaRPr lang="en-US" sz="1600" b="0" i="0" u="none" strike="noStrike" dirty="0">
                        <a:solidFill>
                          <a:srgbClr val="000000"/>
                        </a:solidFill>
                        <a:effectLst/>
                        <a:latin typeface="+mn-lt"/>
                      </a:endParaRPr>
                    </a:p>
                  </a:txBody>
                  <a:tcPr marL="0" marR="0" marT="0" marB="0" anchor="b"/>
                </a:tc>
                <a:tc>
                  <a:txBody>
                    <a:bodyPr/>
                    <a:lstStyle/>
                    <a:p>
                      <a:pPr algn="r" fontAlgn="b"/>
                      <a:r>
                        <a:rPr lang="en-US" sz="1600" b="0" i="0" u="none" strike="noStrike" dirty="0">
                          <a:solidFill>
                            <a:srgbClr val="000000"/>
                          </a:solidFill>
                          <a:effectLst/>
                          <a:latin typeface="+mn-lt"/>
                        </a:rPr>
                        <a:t>903</a:t>
                      </a:r>
                    </a:p>
                  </a:txBody>
                  <a:tcPr marL="0" marR="0" marT="0" marB="0" anchor="b"/>
                </a:tc>
              </a:tr>
              <a:tr h="216535">
                <a:tc>
                  <a:txBody>
                    <a:bodyPr/>
                    <a:lstStyle/>
                    <a:p>
                      <a:pPr marL="0" marR="0" algn="ctr">
                        <a:spcBef>
                          <a:spcPts val="200"/>
                        </a:spcBef>
                        <a:spcAft>
                          <a:spcPts val="200"/>
                        </a:spcAft>
                      </a:pPr>
                      <a:r>
                        <a:rPr lang="en-US" sz="1600">
                          <a:effectLst/>
                          <a:latin typeface="+mn-lt"/>
                        </a:rPr>
                        <a:t>10</a:t>
                      </a:r>
                      <a:endParaRPr lang="en-US" sz="160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a:solidFill>
                            <a:srgbClr val="000000"/>
                          </a:solidFill>
                          <a:effectLst/>
                          <a:latin typeface="+mn-lt"/>
                        </a:rPr>
                        <a:t>H</a:t>
                      </a:r>
                      <a:r>
                        <a:rPr lang="en-US" sz="1600" b="0" i="0" u="none" strike="noStrike" dirty="0" smtClean="0">
                          <a:solidFill>
                            <a:srgbClr val="000000"/>
                          </a:solidFill>
                          <a:effectLst/>
                          <a:latin typeface="+mn-lt"/>
                        </a:rPr>
                        <a:t>epatitis</a:t>
                      </a:r>
                      <a:endParaRPr lang="en-US" sz="1600" b="0" i="0" u="none" strike="noStrike" dirty="0">
                        <a:solidFill>
                          <a:srgbClr val="000000"/>
                        </a:solidFill>
                        <a:effectLst/>
                        <a:latin typeface="+mn-lt"/>
                      </a:endParaRPr>
                    </a:p>
                  </a:txBody>
                  <a:tcPr marL="0" marR="0" marT="0" marB="0" anchor="b"/>
                </a:tc>
                <a:tc>
                  <a:txBody>
                    <a:bodyPr/>
                    <a:lstStyle/>
                    <a:p>
                      <a:pPr algn="r" fontAlgn="b"/>
                      <a:r>
                        <a:rPr lang="en-US" sz="1600" b="0" i="0" u="none" strike="noStrike" dirty="0">
                          <a:solidFill>
                            <a:srgbClr val="000000"/>
                          </a:solidFill>
                          <a:effectLst/>
                          <a:latin typeface="+mn-lt"/>
                        </a:rPr>
                        <a:t>583</a:t>
                      </a:r>
                    </a:p>
                  </a:txBody>
                  <a:tcPr marL="0" marR="0" marT="0" marB="0" anchor="b"/>
                </a:tc>
              </a:tr>
              <a:tr h="216535">
                <a:tc>
                  <a:txBody>
                    <a:bodyPr/>
                    <a:lstStyle/>
                    <a:p>
                      <a:pPr marL="0" marR="0" algn="ctr">
                        <a:spcBef>
                          <a:spcPts val="200"/>
                        </a:spcBef>
                        <a:spcAft>
                          <a:spcPts val="200"/>
                        </a:spcAft>
                      </a:pPr>
                      <a:r>
                        <a:rPr lang="en-US" sz="1600" dirty="0" smtClean="0">
                          <a:effectLst/>
                          <a:latin typeface="+mn-lt"/>
                          <a:ea typeface="Times New Roman" panose="02020603050405020304" pitchFamily="18" charset="0"/>
                          <a:cs typeface="Times New Roman" panose="02020603050405020304" pitchFamily="18" charset="0"/>
                        </a:rPr>
                        <a:t>11</a:t>
                      </a:r>
                      <a:endParaRPr lang="en-US" sz="16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smtClean="0">
                          <a:solidFill>
                            <a:srgbClr val="000000"/>
                          </a:solidFill>
                          <a:effectLst/>
                          <a:latin typeface="+mn-lt"/>
                        </a:rPr>
                        <a:t>Bacterial </a:t>
                      </a:r>
                      <a:r>
                        <a:rPr lang="en-US" sz="1600" b="0" i="0" u="none" strike="noStrike" dirty="0" err="1">
                          <a:solidFill>
                            <a:srgbClr val="000000"/>
                          </a:solidFill>
                          <a:effectLst/>
                          <a:latin typeface="+mn-lt"/>
                        </a:rPr>
                        <a:t>V</a:t>
                      </a:r>
                      <a:r>
                        <a:rPr lang="en-US" sz="1600" b="0" i="0" u="none" strike="noStrike" dirty="0" err="1" smtClean="0">
                          <a:solidFill>
                            <a:srgbClr val="000000"/>
                          </a:solidFill>
                          <a:effectLst/>
                          <a:latin typeface="+mn-lt"/>
                        </a:rPr>
                        <a:t>aginosis</a:t>
                      </a:r>
                      <a:endParaRPr lang="en-US" sz="1600" b="0" i="0" u="none" strike="noStrike" dirty="0">
                        <a:solidFill>
                          <a:srgbClr val="000000"/>
                        </a:solidFill>
                        <a:effectLst/>
                        <a:latin typeface="+mn-lt"/>
                      </a:endParaRPr>
                    </a:p>
                  </a:txBody>
                  <a:tcPr marL="0" marR="0" marT="0" marB="0" anchor="b"/>
                </a:tc>
                <a:tc>
                  <a:txBody>
                    <a:bodyPr/>
                    <a:lstStyle/>
                    <a:p>
                      <a:pPr algn="r" fontAlgn="b"/>
                      <a:r>
                        <a:rPr lang="en-US" sz="1600" b="0" i="0" u="none" strike="noStrike" dirty="0">
                          <a:solidFill>
                            <a:srgbClr val="000000"/>
                          </a:solidFill>
                          <a:effectLst/>
                          <a:latin typeface="+mn-lt"/>
                        </a:rPr>
                        <a:t>529</a:t>
                      </a:r>
                    </a:p>
                  </a:txBody>
                  <a:tcPr marL="0" marR="0" marT="0" marB="0" anchor="b"/>
                </a:tc>
              </a:tr>
              <a:tr h="216535">
                <a:tc>
                  <a:txBody>
                    <a:bodyPr/>
                    <a:lstStyle/>
                    <a:p>
                      <a:pPr marL="0" marR="0" algn="ctr">
                        <a:spcBef>
                          <a:spcPts val="200"/>
                        </a:spcBef>
                        <a:spcAft>
                          <a:spcPts val="200"/>
                        </a:spcAft>
                      </a:pPr>
                      <a:r>
                        <a:rPr lang="en-US" sz="1600" dirty="0" smtClean="0">
                          <a:effectLst/>
                          <a:latin typeface="+mn-lt"/>
                          <a:ea typeface="Times New Roman" panose="02020603050405020304" pitchFamily="18" charset="0"/>
                          <a:cs typeface="Times New Roman" panose="02020603050405020304" pitchFamily="18" charset="0"/>
                        </a:rPr>
                        <a:t>12</a:t>
                      </a:r>
                      <a:endParaRPr lang="en-US" sz="16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err="1">
                          <a:solidFill>
                            <a:srgbClr val="000000"/>
                          </a:solidFill>
                          <a:effectLst/>
                          <a:latin typeface="+mn-lt"/>
                        </a:rPr>
                        <a:t>T</a:t>
                      </a:r>
                      <a:r>
                        <a:rPr lang="en-US" sz="1600" b="0" i="0" u="none" strike="noStrike" dirty="0" err="1" smtClean="0">
                          <a:solidFill>
                            <a:srgbClr val="000000"/>
                          </a:solidFill>
                          <a:effectLst/>
                          <a:latin typeface="+mn-lt"/>
                        </a:rPr>
                        <a:t>richomoniasis</a:t>
                      </a:r>
                      <a:endParaRPr lang="en-US" sz="1600" b="0" i="0" u="none" strike="noStrike" dirty="0">
                        <a:solidFill>
                          <a:srgbClr val="000000"/>
                        </a:solidFill>
                        <a:effectLst/>
                        <a:latin typeface="+mn-lt"/>
                      </a:endParaRPr>
                    </a:p>
                  </a:txBody>
                  <a:tcPr marL="0" marR="0" marT="0" marB="0" anchor="b"/>
                </a:tc>
                <a:tc>
                  <a:txBody>
                    <a:bodyPr/>
                    <a:lstStyle/>
                    <a:p>
                      <a:pPr algn="r" fontAlgn="b"/>
                      <a:r>
                        <a:rPr lang="en-US" sz="1600" b="0" i="0" u="none" strike="noStrike" dirty="0">
                          <a:solidFill>
                            <a:srgbClr val="000000"/>
                          </a:solidFill>
                          <a:effectLst/>
                          <a:latin typeface="+mn-lt"/>
                        </a:rPr>
                        <a:t>312</a:t>
                      </a:r>
                    </a:p>
                  </a:txBody>
                  <a:tcPr marL="0" marR="0" marT="0" marB="0" anchor="b"/>
                </a:tc>
              </a:tr>
              <a:tr h="216535">
                <a:tc>
                  <a:txBody>
                    <a:bodyPr/>
                    <a:lstStyle/>
                    <a:p>
                      <a:pPr marL="0" marR="0" algn="ctr">
                        <a:spcBef>
                          <a:spcPts val="200"/>
                        </a:spcBef>
                        <a:spcAft>
                          <a:spcPts val="200"/>
                        </a:spcAft>
                      </a:pPr>
                      <a:r>
                        <a:rPr lang="en-US" sz="1600" dirty="0" smtClean="0">
                          <a:effectLst/>
                          <a:latin typeface="+mn-lt"/>
                          <a:ea typeface="Times New Roman" panose="02020603050405020304" pitchFamily="18" charset="0"/>
                          <a:cs typeface="Times New Roman" panose="02020603050405020304" pitchFamily="18" charset="0"/>
                        </a:rPr>
                        <a:t>13</a:t>
                      </a:r>
                      <a:endParaRPr lang="en-US" sz="1600" dirty="0">
                        <a:effectLst/>
                        <a:latin typeface="+mn-lt"/>
                        <a:ea typeface="Times New Roman" panose="02020603050405020304" pitchFamily="18" charset="0"/>
                        <a:cs typeface="Times New Roman" panose="02020603050405020304" pitchFamily="18" charset="0"/>
                      </a:endParaRPr>
                    </a:p>
                  </a:txBody>
                  <a:tcPr marL="68580" marR="68580" marT="0" marB="0" anchor="ctr"/>
                </a:tc>
                <a:tc>
                  <a:txBody>
                    <a:bodyPr/>
                    <a:lstStyle/>
                    <a:p>
                      <a:pPr lvl="1" algn="l" fontAlgn="b"/>
                      <a:r>
                        <a:rPr lang="en-US" sz="1600" b="0" i="0" u="none" strike="noStrike" dirty="0" smtClean="0">
                          <a:solidFill>
                            <a:srgbClr val="000000"/>
                          </a:solidFill>
                          <a:effectLst/>
                          <a:latin typeface="+mn-lt"/>
                        </a:rPr>
                        <a:t>Gonorrhea</a:t>
                      </a:r>
                      <a:endParaRPr lang="en-US" sz="1600" b="0" i="0" u="none" strike="noStrike" dirty="0">
                        <a:solidFill>
                          <a:srgbClr val="000000"/>
                        </a:solidFill>
                        <a:effectLst/>
                        <a:latin typeface="+mn-lt"/>
                      </a:endParaRPr>
                    </a:p>
                  </a:txBody>
                  <a:tcPr marL="0" marR="0" marT="0" marB="0" anchor="b"/>
                </a:tc>
                <a:tc>
                  <a:txBody>
                    <a:bodyPr/>
                    <a:lstStyle/>
                    <a:p>
                      <a:pPr algn="r" fontAlgn="b"/>
                      <a:r>
                        <a:rPr lang="en-US" sz="1600" b="0" i="0" u="none" strike="noStrike" dirty="0">
                          <a:solidFill>
                            <a:srgbClr val="000000"/>
                          </a:solidFill>
                          <a:effectLst/>
                          <a:latin typeface="+mn-lt"/>
                        </a:rPr>
                        <a:t>15</a:t>
                      </a:r>
                    </a:p>
                  </a:txBody>
                  <a:tcPr marL="0" marR="0" marT="0" marB="0" anchor="b"/>
                </a:tc>
              </a:tr>
            </a:tbl>
          </a:graphicData>
        </a:graphic>
      </p:graphicFrame>
      <p:sp>
        <p:nvSpPr>
          <p:cNvPr id="5" name="Rectangle 4"/>
          <p:cNvSpPr/>
          <p:nvPr/>
        </p:nvSpPr>
        <p:spPr>
          <a:xfrm>
            <a:off x="685800" y="5562600"/>
            <a:ext cx="3886200" cy="584775"/>
          </a:xfrm>
          <a:prstGeom prst="rect">
            <a:avLst/>
          </a:prstGeom>
        </p:spPr>
        <p:txBody>
          <a:bodyPr wrap="square">
            <a:spAutoFit/>
          </a:bodyPr>
          <a:lstStyle/>
          <a:p>
            <a:pPr algn="ctr">
              <a:spcBef>
                <a:spcPts val="600"/>
              </a:spcBef>
              <a:spcAft>
                <a:spcPts val="600"/>
              </a:spcAft>
            </a:pPr>
            <a:r>
              <a:rPr lang="en-US" sz="1600" b="1" dirty="0">
                <a:ea typeface="Times New Roman" panose="02020603050405020304" pitchFamily="18" charset="0"/>
                <a:cs typeface="Times New Roman" panose="02020603050405020304" pitchFamily="18" charset="0"/>
              </a:rPr>
              <a:t>Table </a:t>
            </a:r>
            <a:r>
              <a:rPr lang="en-US" sz="1600" b="1" dirty="0" smtClean="0">
                <a:ea typeface="Times New Roman" panose="02020603050405020304" pitchFamily="18" charset="0"/>
                <a:cs typeface="Times New Roman" panose="02020603050405020304" pitchFamily="18" charset="0"/>
              </a:rPr>
              <a:t>2. </a:t>
            </a:r>
            <a:r>
              <a:rPr lang="en-US" sz="1600" b="1" dirty="0">
                <a:ea typeface="Times New Roman" panose="02020603050405020304" pitchFamily="18" charset="0"/>
                <a:cs typeface="Times New Roman" panose="02020603050405020304" pitchFamily="18" charset="0"/>
              </a:rPr>
              <a:t>The top </a:t>
            </a:r>
            <a:r>
              <a:rPr lang="en-US" sz="1600" b="1" dirty="0" smtClean="0">
                <a:ea typeface="Times New Roman" panose="02020603050405020304" pitchFamily="18" charset="0"/>
                <a:cs typeface="Times New Roman" panose="02020603050405020304" pitchFamily="18" charset="0"/>
              </a:rPr>
              <a:t>13 </a:t>
            </a:r>
            <a:r>
              <a:rPr lang="en-US" sz="1600" b="1" dirty="0">
                <a:ea typeface="Times New Roman" panose="02020603050405020304" pitchFamily="18" charset="0"/>
                <a:cs typeface="Times New Roman" panose="02020603050405020304" pitchFamily="18" charset="0"/>
              </a:rPr>
              <a:t>most </a:t>
            </a:r>
            <a:r>
              <a:rPr lang="en-US" sz="1600" b="1" dirty="0" smtClean="0">
                <a:ea typeface="Times New Roman" panose="02020603050405020304" pitchFamily="18" charset="0"/>
                <a:cs typeface="Times New Roman" panose="02020603050405020304" pitchFamily="18" charset="0"/>
              </a:rPr>
              <a:t> frequently </a:t>
            </a:r>
            <a:br>
              <a:rPr lang="en-US" sz="1600" b="1" dirty="0" smtClean="0">
                <a:ea typeface="Times New Roman" panose="02020603050405020304" pitchFamily="18" charset="0"/>
                <a:cs typeface="Times New Roman" panose="02020603050405020304" pitchFamily="18" charset="0"/>
              </a:rPr>
            </a:br>
            <a:r>
              <a:rPr lang="en-US" sz="1600" b="1" dirty="0" smtClean="0">
                <a:ea typeface="Times New Roman" panose="02020603050405020304" pitchFamily="18" charset="0"/>
                <a:cs typeface="Times New Roman" panose="02020603050405020304" pitchFamily="18" charset="0"/>
              </a:rPr>
              <a:t>discussed STD diseases</a:t>
            </a:r>
            <a:endParaRPr lang="en-US" sz="1600" b="1" dirty="0">
              <a:effectLst/>
              <a:ea typeface="Times New Roman" panose="02020603050405020304" pitchFamily="18" charset="0"/>
              <a:cs typeface="Times New Roman" panose="02020603050405020304" pitchFamily="18" charset="0"/>
            </a:endParaRPr>
          </a:p>
        </p:txBody>
      </p:sp>
      <p:graphicFrame>
        <p:nvGraphicFramePr>
          <p:cNvPr id="8" name="Chart 7"/>
          <p:cNvGraphicFramePr>
            <a:graphicFrameLocks/>
          </p:cNvGraphicFramePr>
          <p:nvPr>
            <p:extLst>
              <p:ext uri="{D42A27DB-BD31-4B8C-83A1-F6EECF244321}">
                <p14:modId xmlns:p14="http://schemas.microsoft.com/office/powerpoint/2010/main" val="4193267407"/>
              </p:ext>
            </p:extLst>
          </p:nvPr>
        </p:nvGraphicFramePr>
        <p:xfrm>
          <a:off x="4572000" y="1753641"/>
          <a:ext cx="4724400" cy="4266159"/>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3419901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342900" lvl="1"/>
            <a:r>
              <a:rPr lang="en-US" sz="3200" b="1" dirty="0" smtClean="0">
                <a:latin typeface="+mj-lt"/>
              </a:rPr>
              <a:t>Concept Map: </a:t>
            </a:r>
            <a:r>
              <a:rPr lang="en-US" sz="3200" b="1" dirty="0" smtClean="0"/>
              <a:t>Herpes</a:t>
            </a:r>
            <a:r>
              <a:rPr lang="en-US" sz="3200" b="1" dirty="0" smtClean="0">
                <a:latin typeface="+mj-lt"/>
              </a:rPr>
              <a:t/>
            </a:r>
            <a:br>
              <a:rPr lang="en-US" sz="3200" b="1" dirty="0" smtClean="0">
                <a:latin typeface="+mj-lt"/>
              </a:rPr>
            </a:br>
            <a:r>
              <a:rPr lang="en-US" sz="3200" b="1" dirty="0" smtClean="0">
                <a:latin typeface="+mj-lt"/>
              </a:rPr>
              <a:t>(Maximum concept  on map: 30)co</a:t>
            </a: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0600" y="1143000"/>
            <a:ext cx="9246840" cy="6400800"/>
          </a:xfrm>
          <a:prstGeom prst="rect">
            <a:avLst/>
          </a:prstGeom>
        </p:spPr>
      </p:pic>
      <p:sp>
        <p:nvSpPr>
          <p:cNvPr id="10" name="Freeform 9"/>
          <p:cNvSpPr/>
          <p:nvPr/>
        </p:nvSpPr>
        <p:spPr>
          <a:xfrm>
            <a:off x="2150372" y="2133600"/>
            <a:ext cx="3640828" cy="4953000"/>
          </a:xfrm>
          <a:custGeom>
            <a:avLst/>
            <a:gdLst>
              <a:gd name="connsiteX0" fmla="*/ 180474 w 1913769"/>
              <a:gd name="connsiteY0" fmla="*/ 0 h 3597442"/>
              <a:gd name="connsiteX1" fmla="*/ 1913021 w 1913769"/>
              <a:gd name="connsiteY1" fmla="*/ 1768642 h 3597442"/>
              <a:gd name="connsiteX2" fmla="*/ 0 w 1913769"/>
              <a:gd name="connsiteY2" fmla="*/ 3597442 h 3597442"/>
            </a:gdLst>
            <a:ahLst/>
            <a:cxnLst>
              <a:cxn ang="0">
                <a:pos x="connsiteX0" y="connsiteY0"/>
              </a:cxn>
              <a:cxn ang="0">
                <a:pos x="connsiteX1" y="connsiteY1"/>
              </a:cxn>
              <a:cxn ang="0">
                <a:pos x="connsiteX2" y="connsiteY2"/>
              </a:cxn>
            </a:cxnLst>
            <a:rect l="l" t="t" r="r" b="b"/>
            <a:pathLst>
              <a:path w="1913769" h="3597442">
                <a:moveTo>
                  <a:pt x="180474" y="0"/>
                </a:moveTo>
                <a:cubicBezTo>
                  <a:pt x="1061787" y="584534"/>
                  <a:pt x="1943100" y="1169068"/>
                  <a:pt x="1913021" y="1768642"/>
                </a:cubicBezTo>
                <a:cubicBezTo>
                  <a:pt x="1882942" y="2368216"/>
                  <a:pt x="941471" y="2982829"/>
                  <a:pt x="0" y="3597442"/>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6056874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Concept Maps in SPSS Modeler</a:t>
            </a:r>
            <a:endParaRPr lang="en-US" dirty="0"/>
          </a:p>
        </p:txBody>
      </p:sp>
      <p:sp>
        <p:nvSpPr>
          <p:cNvPr id="7" name="Rectangle 6"/>
          <p:cNvSpPr/>
          <p:nvPr/>
        </p:nvSpPr>
        <p:spPr>
          <a:xfrm>
            <a:off x="1547446" y="1295400"/>
            <a:ext cx="6705600" cy="4278094"/>
          </a:xfrm>
          <a:prstGeom prst="rect">
            <a:avLst/>
          </a:prstGeom>
        </p:spPr>
        <p:txBody>
          <a:bodyPr wrap="square">
            <a:spAutoFit/>
          </a:bodyPr>
          <a:lstStyle/>
          <a:p>
            <a:r>
              <a:rPr lang="en-US" b="1" dirty="0" smtClean="0">
                <a:solidFill>
                  <a:srgbClr val="C00000"/>
                </a:solidFill>
              </a:rPr>
              <a:t>Co-occurrence links </a:t>
            </a:r>
            <a:endParaRPr lang="en-US" b="1" dirty="0">
              <a:solidFill>
                <a:srgbClr val="C00000"/>
              </a:solidFill>
            </a:endParaRPr>
          </a:p>
          <a:p>
            <a:r>
              <a:rPr lang="en-US" sz="1600" dirty="0"/>
              <a:t>• </a:t>
            </a:r>
            <a:r>
              <a:rPr lang="en-US" sz="1600" b="1" dirty="0"/>
              <a:t>Discover (similarity metric). </a:t>
            </a:r>
            <a:r>
              <a:rPr lang="en-US" sz="1600" dirty="0"/>
              <a:t>With this metric, the strength of the link is calculated using </a:t>
            </a:r>
            <a:r>
              <a:rPr lang="en-US" sz="1600" dirty="0" smtClean="0"/>
              <a:t>more calculation formula in SPSS that </a:t>
            </a:r>
            <a:r>
              <a:rPr lang="en-US" sz="1600" dirty="0"/>
              <a:t>takes into account </a:t>
            </a:r>
            <a:r>
              <a:rPr lang="en-US" sz="1600" b="1" dirty="0"/>
              <a:t>how often two concepts appear apart as well as how often they appear together</a:t>
            </a:r>
            <a:r>
              <a:rPr lang="en-US" sz="1600" dirty="0"/>
              <a:t>. A high strength value means that a pair of concepts tend to appear more frequently together than to appear apart. </a:t>
            </a:r>
          </a:p>
          <a:p>
            <a:r>
              <a:rPr lang="en-US" sz="1600" dirty="0"/>
              <a:t> 	</a:t>
            </a:r>
          </a:p>
          <a:p>
            <a:r>
              <a:rPr lang="en-US" sz="1600" dirty="0" smtClean="0"/>
              <a:t>• </a:t>
            </a:r>
            <a:r>
              <a:rPr lang="en-US" sz="1600" b="1" dirty="0"/>
              <a:t>Organize (document metric). </a:t>
            </a:r>
            <a:r>
              <a:rPr lang="en-US" sz="1600" dirty="0"/>
              <a:t>The strength of the links with this metric is determined by the </a:t>
            </a:r>
            <a:r>
              <a:rPr lang="en-US" sz="1600" b="1" dirty="0"/>
              <a:t>raw count of co-occurrences</a:t>
            </a:r>
            <a:r>
              <a:rPr lang="en-US" sz="1600" dirty="0"/>
              <a:t>. In general, the more frequent two concepts are, the more likely they are to occur together at times. A high strength value means that a pair of concepts appear together frequently.</a:t>
            </a:r>
          </a:p>
          <a:p>
            <a:endParaRPr lang="en-US" sz="1400" dirty="0"/>
          </a:p>
          <a:p>
            <a:r>
              <a:rPr lang="en-US" sz="1600" b="1" dirty="0" smtClean="0">
                <a:solidFill>
                  <a:srgbClr val="C00000"/>
                </a:solidFill>
              </a:rPr>
              <a:t>Confidence metric</a:t>
            </a:r>
            <a:br>
              <a:rPr lang="en-US" sz="1600" b="1" dirty="0" smtClean="0">
                <a:solidFill>
                  <a:srgbClr val="C00000"/>
                </a:solidFill>
              </a:rPr>
            </a:br>
            <a:r>
              <a:rPr lang="en-US" sz="1600" dirty="0" smtClean="0"/>
              <a:t>You </a:t>
            </a:r>
            <a:r>
              <a:rPr lang="en-US" sz="1600" dirty="0"/>
              <a:t>can choose other links to display; these may be semantic, derivation (morphological), or inclusion (syntactical) and are related to how many steps removed a concept is from the concept to which it is linked. These can help you tune resources, particularly synonymy or to disambiguate</a:t>
            </a:r>
            <a:r>
              <a:rPr lang="en-US" sz="1600" dirty="0" smtClean="0"/>
              <a:t>. </a:t>
            </a:r>
            <a:endParaRPr lang="en-US" sz="1600" dirty="0"/>
          </a:p>
        </p:txBody>
      </p:sp>
    </p:spTree>
    <p:extLst>
      <p:ext uri="{BB962C8B-B14F-4D97-AF65-F5344CB8AC3E}">
        <p14:creationId xmlns:p14="http://schemas.microsoft.com/office/powerpoint/2010/main" val="271176614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342900" lvl="1"/>
            <a:r>
              <a:rPr lang="en-US" sz="3200" b="1" dirty="0" smtClean="0">
                <a:latin typeface="+mj-lt"/>
              </a:rPr>
              <a:t>Concept Map: </a:t>
            </a:r>
            <a:r>
              <a:rPr lang="en-US" sz="3200" b="1" dirty="0" smtClean="0"/>
              <a:t>Herpes</a:t>
            </a:r>
            <a:r>
              <a:rPr lang="en-US" sz="3200" b="1" dirty="0" smtClean="0">
                <a:latin typeface="+mj-lt"/>
              </a:rPr>
              <a:t/>
            </a:r>
            <a:br>
              <a:rPr lang="en-US" sz="3200" b="1" dirty="0" smtClean="0">
                <a:latin typeface="+mj-lt"/>
              </a:rPr>
            </a:br>
            <a:r>
              <a:rPr lang="en-US" sz="3200" b="1" dirty="0" smtClean="0">
                <a:latin typeface="+mj-lt"/>
              </a:rPr>
              <a:t>(Maximum concept  on map: 30)</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0840" y="1295400"/>
            <a:ext cx="9810830" cy="6553200"/>
          </a:xfrm>
          <a:prstGeom prst="rect">
            <a:avLst/>
          </a:prstGeom>
        </p:spPr>
      </p:pic>
      <p:sp>
        <p:nvSpPr>
          <p:cNvPr id="3" name="Freeform 2"/>
          <p:cNvSpPr/>
          <p:nvPr/>
        </p:nvSpPr>
        <p:spPr>
          <a:xfrm>
            <a:off x="4495800" y="4191000"/>
            <a:ext cx="3268876" cy="2667000"/>
          </a:xfrm>
          <a:custGeom>
            <a:avLst/>
            <a:gdLst>
              <a:gd name="connsiteX0" fmla="*/ 533697 w 3192676"/>
              <a:gd name="connsiteY0" fmla="*/ 2247707 h 2247707"/>
              <a:gd name="connsiteX1" fmla="*/ 196813 w 3192676"/>
              <a:gd name="connsiteY1" fmla="*/ 94054 h 2247707"/>
              <a:gd name="connsiteX2" fmla="*/ 3192676 w 3192676"/>
              <a:gd name="connsiteY2" fmla="*/ 587349 h 2247707"/>
            </a:gdLst>
            <a:ahLst/>
            <a:cxnLst>
              <a:cxn ang="0">
                <a:pos x="connsiteX0" y="connsiteY0"/>
              </a:cxn>
              <a:cxn ang="0">
                <a:pos x="connsiteX1" y="connsiteY1"/>
              </a:cxn>
              <a:cxn ang="0">
                <a:pos x="connsiteX2" y="connsiteY2"/>
              </a:cxn>
            </a:cxnLst>
            <a:rect l="l" t="t" r="r" b="b"/>
            <a:pathLst>
              <a:path w="3192676" h="2247707">
                <a:moveTo>
                  <a:pt x="533697" y="2247707"/>
                </a:moveTo>
                <a:cubicBezTo>
                  <a:pt x="143673" y="1309243"/>
                  <a:pt x="-246350" y="370780"/>
                  <a:pt x="196813" y="94054"/>
                </a:cubicBezTo>
                <a:cubicBezTo>
                  <a:pt x="639976" y="-182672"/>
                  <a:pt x="1916326" y="202338"/>
                  <a:pt x="3192676" y="58734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1679612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342900" lvl="1"/>
            <a:r>
              <a:rPr lang="en-US" sz="3200" b="1" dirty="0" smtClean="0">
                <a:latin typeface="+mj-lt"/>
              </a:rPr>
              <a:t>Concept Map: </a:t>
            </a:r>
            <a:r>
              <a:rPr lang="en-US" sz="3200" b="1" dirty="0" smtClean="0"/>
              <a:t>Herpes</a:t>
            </a:r>
            <a:r>
              <a:rPr lang="en-US" sz="3200" b="1" dirty="0" smtClean="0">
                <a:latin typeface="+mj-lt"/>
              </a:rPr>
              <a:t/>
            </a:r>
            <a:br>
              <a:rPr lang="en-US" sz="3200" b="1" dirty="0" smtClean="0">
                <a:latin typeface="+mj-lt"/>
              </a:rPr>
            </a:br>
            <a:r>
              <a:rPr lang="en-US" sz="3200" b="1" dirty="0" smtClean="0">
                <a:latin typeface="+mj-lt"/>
              </a:rPr>
              <a:t>(Maximum concept  on map: 30)</a:t>
            </a:r>
          </a:p>
        </p:txBody>
      </p:sp>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400" y="1498992"/>
            <a:ext cx="10076427" cy="6730607"/>
          </a:xfrm>
          <a:prstGeom prst="rect">
            <a:avLst/>
          </a:prstGeom>
        </p:spPr>
      </p:pic>
      <p:sp>
        <p:nvSpPr>
          <p:cNvPr id="4" name="Freeform 3"/>
          <p:cNvSpPr/>
          <p:nvPr/>
        </p:nvSpPr>
        <p:spPr>
          <a:xfrm>
            <a:off x="3289040" y="1828800"/>
            <a:ext cx="4026159" cy="3319542"/>
          </a:xfrm>
          <a:custGeom>
            <a:avLst/>
            <a:gdLst>
              <a:gd name="connsiteX0" fmla="*/ 0 w 3116178"/>
              <a:gd name="connsiteY0" fmla="*/ 0 h 2252742"/>
              <a:gd name="connsiteX1" fmla="*/ 1034715 w 3116178"/>
              <a:gd name="connsiteY1" fmla="*/ 2249905 h 2252742"/>
              <a:gd name="connsiteX2" fmla="*/ 3116178 w 3116178"/>
              <a:gd name="connsiteY2" fmla="*/ 372979 h 2252742"/>
            </a:gdLst>
            <a:ahLst/>
            <a:cxnLst>
              <a:cxn ang="0">
                <a:pos x="connsiteX0" y="connsiteY0"/>
              </a:cxn>
              <a:cxn ang="0">
                <a:pos x="connsiteX1" y="connsiteY1"/>
              </a:cxn>
              <a:cxn ang="0">
                <a:pos x="connsiteX2" y="connsiteY2"/>
              </a:cxn>
            </a:cxnLst>
            <a:rect l="l" t="t" r="r" b="b"/>
            <a:pathLst>
              <a:path w="3116178" h="2252742">
                <a:moveTo>
                  <a:pt x="0" y="0"/>
                </a:moveTo>
                <a:cubicBezTo>
                  <a:pt x="257676" y="1093871"/>
                  <a:pt x="515352" y="2187742"/>
                  <a:pt x="1034715" y="2249905"/>
                </a:cubicBezTo>
                <a:cubicBezTo>
                  <a:pt x="1554078" y="2312068"/>
                  <a:pt x="2335128" y="1342523"/>
                  <a:pt x="3116178" y="372979"/>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393603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s://scontent-a-dfw.xx.fbcdn.net/hphotos-frc3/1525777_10202911599659166_820114371_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2400" y="3048000"/>
            <a:ext cx="4686300" cy="311467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https://scontent-a-dfw.xx.fbcdn.net/hphotos-prn2/1506879_10202911603459261_865577948_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 y="1476376"/>
            <a:ext cx="3114675" cy="4686300"/>
          </a:xfrm>
          <a:prstGeom prst="rect">
            <a:avLst/>
          </a:prstGeom>
          <a:noFill/>
          <a:extLst>
            <a:ext uri="{909E8E84-426E-40DD-AFC4-6F175D3DCCD1}">
              <a14:hiddenFill xmlns:a14="http://schemas.microsoft.com/office/drawing/2010/main">
                <a:solidFill>
                  <a:srgbClr val="FFFFFF"/>
                </a:solidFill>
              </a14:hiddenFill>
            </a:ext>
          </a:extLst>
        </p:spPr>
      </p:pic>
      <p:sp>
        <p:nvSpPr>
          <p:cNvPr id="2" name="Cloud Callout 1"/>
          <p:cNvSpPr/>
          <p:nvPr/>
        </p:nvSpPr>
        <p:spPr>
          <a:xfrm>
            <a:off x="4381500" y="942976"/>
            <a:ext cx="3848100" cy="1800224"/>
          </a:xfrm>
          <a:prstGeom prst="cloud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dirty="0" smtClean="0"/>
              <a:t>Hello ALISE, I am David!</a:t>
            </a:r>
            <a:endParaRPr lang="en-US" dirty="0"/>
          </a:p>
        </p:txBody>
      </p:sp>
    </p:spTree>
    <p:extLst>
      <p:ext uri="{BB962C8B-B14F-4D97-AF65-F5344CB8AC3E}">
        <p14:creationId xmlns:p14="http://schemas.microsoft.com/office/powerpoint/2010/main" val="12198462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marL="342900" lvl="1"/>
            <a:r>
              <a:rPr lang="en-US" sz="2800" b="1" dirty="0" smtClean="0">
                <a:latin typeface="+mj-lt"/>
              </a:rPr>
              <a:t>What are </a:t>
            </a:r>
            <a:r>
              <a:rPr lang="en-US" sz="2800" b="1" dirty="0" smtClean="0">
                <a:solidFill>
                  <a:srgbClr val="FF0000"/>
                </a:solidFill>
                <a:latin typeface="+mj-lt"/>
              </a:rPr>
              <a:t>the personal experiences, expertise</a:t>
            </a:r>
            <a:r>
              <a:rPr lang="en-US" sz="2800" b="1" dirty="0" smtClean="0">
                <a:latin typeface="+mj-lt"/>
              </a:rPr>
              <a:t>, </a:t>
            </a:r>
            <a:r>
              <a:rPr lang="en-US" sz="2800" b="1" dirty="0" smtClean="0">
                <a:solidFill>
                  <a:srgbClr val="FF0000"/>
                </a:solidFill>
                <a:latin typeface="+mj-lt"/>
              </a:rPr>
              <a:t>and resources </a:t>
            </a:r>
            <a:r>
              <a:rPr lang="en-US" sz="2800" b="1" dirty="0" smtClean="0">
                <a:latin typeface="+mj-lt"/>
              </a:rPr>
              <a:t>people share in health questions? </a:t>
            </a:r>
            <a:r>
              <a:rPr lang="en-US" sz="2800" b="1" dirty="0" smtClean="0">
                <a:solidFill>
                  <a:srgbClr val="FF0000"/>
                </a:solidFill>
                <a:latin typeface="+mj-lt"/>
              </a:rPr>
              <a:t> </a:t>
            </a:r>
          </a:p>
        </p:txBody>
      </p:sp>
      <p:sp>
        <p:nvSpPr>
          <p:cNvPr id="6" name="Rectangle 5"/>
          <p:cNvSpPr/>
          <p:nvPr/>
        </p:nvSpPr>
        <p:spPr>
          <a:xfrm>
            <a:off x="762000" y="6367046"/>
            <a:ext cx="3886200" cy="338554"/>
          </a:xfrm>
          <a:prstGeom prst="rect">
            <a:avLst/>
          </a:prstGeom>
        </p:spPr>
        <p:txBody>
          <a:bodyPr wrap="square">
            <a:spAutoFit/>
          </a:bodyPr>
          <a:lstStyle/>
          <a:p>
            <a:pPr algn="ctr">
              <a:spcBef>
                <a:spcPts val="600"/>
              </a:spcBef>
              <a:spcAft>
                <a:spcPts val="600"/>
              </a:spcAft>
            </a:pPr>
            <a:r>
              <a:rPr lang="en-US" sz="1600" b="1" dirty="0">
                <a:ea typeface="Times New Roman" panose="02020603050405020304" pitchFamily="18" charset="0"/>
                <a:cs typeface="Times New Roman" panose="02020603050405020304" pitchFamily="18" charset="0"/>
              </a:rPr>
              <a:t>Table </a:t>
            </a:r>
            <a:r>
              <a:rPr lang="en-US" sz="1600" b="1" dirty="0" smtClean="0">
                <a:ea typeface="Times New Roman" panose="02020603050405020304" pitchFamily="18" charset="0"/>
                <a:cs typeface="Times New Roman" panose="02020603050405020304" pitchFamily="18" charset="0"/>
              </a:rPr>
              <a:t>3. </a:t>
            </a:r>
            <a:r>
              <a:rPr lang="en-US" sz="1600" b="1" dirty="0">
                <a:ea typeface="Times New Roman" panose="02020603050405020304" pitchFamily="18" charset="0"/>
                <a:cs typeface="Times New Roman" panose="02020603050405020304" pitchFamily="18" charset="0"/>
              </a:rPr>
              <a:t>The top </a:t>
            </a:r>
            <a:r>
              <a:rPr lang="en-US" sz="1600" b="1" dirty="0" smtClean="0">
                <a:ea typeface="Times New Roman" panose="02020603050405020304" pitchFamily="18" charset="0"/>
                <a:cs typeface="Times New Roman" panose="02020603050405020304" pitchFamily="18" charset="0"/>
              </a:rPr>
              <a:t>20 </a:t>
            </a:r>
            <a:r>
              <a:rPr lang="en-US" sz="1600" b="1" dirty="0">
                <a:ea typeface="Times New Roman" panose="02020603050405020304" pitchFamily="18" charset="0"/>
                <a:cs typeface="Times New Roman" panose="02020603050405020304" pitchFamily="18" charset="0"/>
              </a:rPr>
              <a:t>most </a:t>
            </a:r>
            <a:r>
              <a:rPr lang="en-US" sz="1600" b="1" dirty="0" smtClean="0">
                <a:ea typeface="Times New Roman" panose="02020603050405020304" pitchFamily="18" charset="0"/>
                <a:cs typeface="Times New Roman" panose="02020603050405020304" pitchFamily="18" charset="0"/>
              </a:rPr>
              <a:t>popular life issues</a:t>
            </a:r>
            <a:endParaRPr lang="en-US" sz="1600" b="1" dirty="0">
              <a:effectLst/>
              <a:ea typeface="Times New Roman" panose="02020603050405020304" pitchFamily="18" charset="0"/>
              <a:cs typeface="Times New Roman" panose="02020603050405020304" pitchFamily="18" charset="0"/>
            </a:endParaRPr>
          </a:p>
        </p:txBody>
      </p:sp>
      <p:graphicFrame>
        <p:nvGraphicFramePr>
          <p:cNvPr id="8" name="Chart 7"/>
          <p:cNvGraphicFramePr>
            <a:graphicFrameLocks/>
          </p:cNvGraphicFramePr>
          <p:nvPr>
            <p:extLst>
              <p:ext uri="{D42A27DB-BD31-4B8C-83A1-F6EECF244321}">
                <p14:modId xmlns:p14="http://schemas.microsoft.com/office/powerpoint/2010/main" val="1160321416"/>
              </p:ext>
            </p:extLst>
          </p:nvPr>
        </p:nvGraphicFramePr>
        <p:xfrm>
          <a:off x="4191000" y="1447800"/>
          <a:ext cx="6705600" cy="48006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Table 8"/>
          <p:cNvGraphicFramePr>
            <a:graphicFrameLocks noGrp="1"/>
          </p:cNvGraphicFramePr>
          <p:nvPr>
            <p:extLst>
              <p:ext uri="{D42A27DB-BD31-4B8C-83A1-F6EECF244321}">
                <p14:modId xmlns:p14="http://schemas.microsoft.com/office/powerpoint/2010/main" val="3360829892"/>
              </p:ext>
            </p:extLst>
          </p:nvPr>
        </p:nvGraphicFramePr>
        <p:xfrm>
          <a:off x="914400" y="1417320"/>
          <a:ext cx="3581400" cy="4800600"/>
        </p:xfrm>
        <a:graphic>
          <a:graphicData uri="http://schemas.openxmlformats.org/drawingml/2006/table">
            <a:tbl>
              <a:tblPr>
                <a:tableStyleId>{5C22544A-7EE6-4342-B048-85BDC9FD1C3A}</a:tableStyleId>
              </a:tblPr>
              <a:tblGrid>
                <a:gridCol w="533400"/>
                <a:gridCol w="1676400"/>
                <a:gridCol w="1371600"/>
              </a:tblGrid>
              <a:tr h="190500">
                <a:tc>
                  <a:txBody>
                    <a:bodyPr/>
                    <a:lstStyle/>
                    <a:p>
                      <a:pPr algn="l" fontAlgn="b"/>
                      <a:endParaRPr lang="en-US" sz="1500" b="0" i="0" u="none" strike="noStrike" dirty="0">
                        <a:solidFill>
                          <a:schemeClr val="bg1"/>
                        </a:solidFill>
                        <a:effectLst/>
                        <a:latin typeface="+mn-lt"/>
                      </a:endParaRPr>
                    </a:p>
                  </a:txBody>
                  <a:tcPr marL="0" marR="0" marT="0" marB="0" anchor="b">
                    <a:solidFill>
                      <a:schemeClr val="accent1">
                        <a:lumMod val="50000"/>
                      </a:schemeClr>
                    </a:solidFill>
                  </a:tcPr>
                </a:tc>
                <a:tc>
                  <a:txBody>
                    <a:bodyPr/>
                    <a:lstStyle/>
                    <a:p>
                      <a:pPr algn="ctr" fontAlgn="b"/>
                      <a:r>
                        <a:rPr lang="en-US" sz="1500" u="none" strike="noStrike" dirty="0">
                          <a:solidFill>
                            <a:schemeClr val="bg1"/>
                          </a:solidFill>
                          <a:effectLst/>
                          <a:latin typeface="+mn-lt"/>
                        </a:rPr>
                        <a:t>Concepts</a:t>
                      </a:r>
                      <a:endParaRPr lang="en-US" sz="1500" b="0" i="0" u="none" strike="noStrike" dirty="0">
                        <a:solidFill>
                          <a:schemeClr val="bg1"/>
                        </a:solidFill>
                        <a:effectLst/>
                        <a:latin typeface="+mn-lt"/>
                      </a:endParaRPr>
                    </a:p>
                  </a:txBody>
                  <a:tcPr marL="0" marR="0" marT="0" marB="0" anchor="b">
                    <a:solidFill>
                      <a:schemeClr val="accent1">
                        <a:lumMod val="50000"/>
                      </a:schemeClr>
                    </a:solidFill>
                  </a:tcPr>
                </a:tc>
                <a:tc>
                  <a:txBody>
                    <a:bodyPr/>
                    <a:lstStyle/>
                    <a:p>
                      <a:pPr algn="ctr" fontAlgn="b"/>
                      <a:r>
                        <a:rPr lang="en-US" sz="1500" u="none" strike="noStrike" dirty="0" smtClean="0">
                          <a:solidFill>
                            <a:schemeClr val="bg1"/>
                          </a:solidFill>
                          <a:effectLst/>
                          <a:latin typeface="+mn-lt"/>
                        </a:rPr>
                        <a:t>No </a:t>
                      </a:r>
                      <a:r>
                        <a:rPr lang="en-US" sz="1500" u="none" strike="noStrike" dirty="0">
                          <a:solidFill>
                            <a:schemeClr val="bg1"/>
                          </a:solidFill>
                          <a:effectLst/>
                          <a:latin typeface="+mn-lt"/>
                        </a:rPr>
                        <a:t>of Questions</a:t>
                      </a:r>
                      <a:endParaRPr lang="en-US" sz="1500" b="0" i="0" u="none" strike="noStrike" dirty="0">
                        <a:solidFill>
                          <a:schemeClr val="bg1"/>
                        </a:solidFill>
                        <a:effectLst/>
                        <a:latin typeface="+mn-lt"/>
                      </a:endParaRPr>
                    </a:p>
                  </a:txBody>
                  <a:tcPr marL="0" marR="0" marT="0" marB="0" anchor="b">
                    <a:solidFill>
                      <a:schemeClr val="accent1">
                        <a:lumMod val="50000"/>
                      </a:schemeClr>
                    </a:solidFill>
                  </a:tcPr>
                </a:tc>
              </a:tr>
              <a:tr h="190500">
                <a:tc>
                  <a:txBody>
                    <a:bodyPr/>
                    <a:lstStyle/>
                    <a:p>
                      <a:pPr algn="r" fontAlgn="b"/>
                      <a:r>
                        <a:rPr lang="en-US" sz="1500" u="none" strike="noStrike" dirty="0">
                          <a:effectLst/>
                          <a:latin typeface="+mn-lt"/>
                        </a:rPr>
                        <a:t>1</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virginity</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dirty="0">
                          <a:solidFill>
                            <a:srgbClr val="000000"/>
                          </a:solidFill>
                          <a:effectLst/>
                          <a:latin typeface="Calibri" panose="020F0502020204030204" pitchFamily="34" charset="0"/>
                        </a:rPr>
                        <a:t>3875</a:t>
                      </a:r>
                    </a:p>
                  </a:txBody>
                  <a:tcPr marL="0" marR="0" marT="0" marB="0" anchor="b"/>
                </a:tc>
              </a:tr>
              <a:tr h="190500">
                <a:tc>
                  <a:txBody>
                    <a:bodyPr/>
                    <a:lstStyle/>
                    <a:p>
                      <a:pPr algn="r" fontAlgn="b"/>
                      <a:r>
                        <a:rPr lang="en-US" sz="1500" u="none" strike="noStrike" dirty="0">
                          <a:effectLst/>
                          <a:latin typeface="+mn-lt"/>
                        </a:rPr>
                        <a:t>2</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life</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3145</a:t>
                      </a:r>
                    </a:p>
                  </a:txBody>
                  <a:tcPr marL="0" marR="0" marT="0" marB="0" anchor="b"/>
                </a:tc>
              </a:tr>
              <a:tr h="190500">
                <a:tc>
                  <a:txBody>
                    <a:bodyPr/>
                    <a:lstStyle/>
                    <a:p>
                      <a:pPr algn="r" fontAlgn="b"/>
                      <a:r>
                        <a:rPr lang="en-US" sz="1500" u="none" strike="noStrike" dirty="0">
                          <a:effectLst/>
                          <a:latin typeface="+mn-lt"/>
                        </a:rPr>
                        <a:t>3</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pregnancy</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2584</a:t>
                      </a:r>
                    </a:p>
                  </a:txBody>
                  <a:tcPr marL="0" marR="0" marT="0" marB="0" anchor="b"/>
                </a:tc>
              </a:tr>
              <a:tr h="190500">
                <a:tc>
                  <a:txBody>
                    <a:bodyPr/>
                    <a:lstStyle/>
                    <a:p>
                      <a:pPr algn="r" fontAlgn="b"/>
                      <a:r>
                        <a:rPr lang="en-US" sz="1500" u="none" strike="noStrike" dirty="0">
                          <a:effectLst/>
                          <a:latin typeface="+mn-lt"/>
                        </a:rPr>
                        <a:t>4</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baby</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976</a:t>
                      </a:r>
                    </a:p>
                  </a:txBody>
                  <a:tcPr marL="0" marR="0" marT="0" marB="0" anchor="b"/>
                </a:tc>
              </a:tr>
              <a:tr h="190500">
                <a:tc>
                  <a:txBody>
                    <a:bodyPr/>
                    <a:lstStyle/>
                    <a:p>
                      <a:pPr algn="r" fontAlgn="b"/>
                      <a:r>
                        <a:rPr lang="en-US" sz="1500" u="none" strike="noStrike" dirty="0">
                          <a:effectLst/>
                          <a:latin typeface="+mn-lt"/>
                        </a:rPr>
                        <a:t>5</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kids</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975</a:t>
                      </a:r>
                    </a:p>
                  </a:txBody>
                  <a:tcPr marL="0" marR="0" marT="0" marB="0" anchor="b"/>
                </a:tc>
              </a:tr>
              <a:tr h="190500">
                <a:tc>
                  <a:txBody>
                    <a:bodyPr/>
                    <a:lstStyle/>
                    <a:p>
                      <a:pPr algn="r" fontAlgn="b"/>
                      <a:r>
                        <a:rPr lang="en-US" sz="1500" u="none" strike="noStrike" dirty="0">
                          <a:effectLst/>
                          <a:latin typeface="+mn-lt"/>
                        </a:rPr>
                        <a:t>6</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situation</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872</a:t>
                      </a:r>
                    </a:p>
                  </a:txBody>
                  <a:tcPr marL="0" marR="0" marT="0" marB="0" anchor="b"/>
                </a:tc>
              </a:tr>
              <a:tr h="190500">
                <a:tc>
                  <a:txBody>
                    <a:bodyPr/>
                    <a:lstStyle/>
                    <a:p>
                      <a:pPr algn="r" fontAlgn="b"/>
                      <a:r>
                        <a:rPr lang="en-US" sz="1500" u="none" strike="noStrike" dirty="0">
                          <a:effectLst/>
                          <a:latin typeface="+mn-lt"/>
                        </a:rPr>
                        <a:t>7</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health</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871</a:t>
                      </a:r>
                    </a:p>
                  </a:txBody>
                  <a:tcPr marL="0" marR="0" marT="0" marB="0" anchor="b"/>
                </a:tc>
              </a:tr>
              <a:tr h="190500">
                <a:tc>
                  <a:txBody>
                    <a:bodyPr/>
                    <a:lstStyle/>
                    <a:p>
                      <a:pPr algn="r" fontAlgn="b"/>
                      <a:r>
                        <a:rPr lang="en-US" sz="1500" u="none" strike="noStrike" dirty="0">
                          <a:effectLst/>
                          <a:latin typeface="+mn-lt"/>
                        </a:rPr>
                        <a:t>8</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birth </a:t>
                      </a:r>
                      <a:r>
                        <a:rPr lang="en-US" sz="1500" b="0" i="0" u="none" strike="noStrike" dirty="0">
                          <a:solidFill>
                            <a:srgbClr val="000000"/>
                          </a:solidFill>
                          <a:effectLst/>
                          <a:latin typeface="Calibri" panose="020F0502020204030204" pitchFamily="34" charset="0"/>
                        </a:rPr>
                        <a:t>control</a:t>
                      </a: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766</a:t>
                      </a:r>
                    </a:p>
                  </a:txBody>
                  <a:tcPr marL="0" marR="0" marT="0" marB="0" anchor="b"/>
                </a:tc>
              </a:tr>
              <a:tr h="190500">
                <a:tc>
                  <a:txBody>
                    <a:bodyPr/>
                    <a:lstStyle/>
                    <a:p>
                      <a:pPr algn="r" fontAlgn="b"/>
                      <a:r>
                        <a:rPr lang="en-US" sz="1500" u="none" strike="noStrike" dirty="0">
                          <a:effectLst/>
                          <a:latin typeface="+mn-lt"/>
                        </a:rPr>
                        <a:t>9</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health insurance  </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656</a:t>
                      </a:r>
                    </a:p>
                  </a:txBody>
                  <a:tcPr marL="0" marR="0" marT="0" marB="0" anchor="b"/>
                </a:tc>
              </a:tr>
              <a:tr h="190500">
                <a:tc>
                  <a:txBody>
                    <a:bodyPr/>
                    <a:lstStyle/>
                    <a:p>
                      <a:pPr algn="r" fontAlgn="b"/>
                      <a:r>
                        <a:rPr lang="en-US" sz="1500" u="none" strike="noStrike" dirty="0">
                          <a:effectLst/>
                          <a:latin typeface="+mn-lt"/>
                        </a:rPr>
                        <a:t>10</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money</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517</a:t>
                      </a:r>
                    </a:p>
                  </a:txBody>
                  <a:tcPr marL="0" marR="0" marT="0" marB="0" anchor="b"/>
                </a:tc>
              </a:tr>
              <a:tr h="190500">
                <a:tc>
                  <a:txBody>
                    <a:bodyPr/>
                    <a:lstStyle/>
                    <a:p>
                      <a:pPr algn="r" fontAlgn="b"/>
                      <a:r>
                        <a:rPr lang="en-US" sz="1500" u="none" strike="noStrike" dirty="0">
                          <a:effectLst/>
                          <a:latin typeface="+mn-lt"/>
                        </a:rPr>
                        <a:t>11</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effect</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471</a:t>
                      </a:r>
                    </a:p>
                  </a:txBody>
                  <a:tcPr marL="0" marR="0" marT="0" marB="0" anchor="b"/>
                </a:tc>
              </a:tr>
              <a:tr h="190500">
                <a:tc>
                  <a:txBody>
                    <a:bodyPr/>
                    <a:lstStyle/>
                    <a:p>
                      <a:pPr algn="r" fontAlgn="b"/>
                      <a:r>
                        <a:rPr lang="en-US" sz="1500" u="none" strike="noStrike" dirty="0">
                          <a:effectLst/>
                          <a:latin typeface="+mn-lt"/>
                        </a:rPr>
                        <a:t>12</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planned </a:t>
                      </a:r>
                      <a:r>
                        <a:rPr lang="en-US" sz="1500" b="0" i="0" u="none" strike="noStrike" dirty="0">
                          <a:solidFill>
                            <a:srgbClr val="000000"/>
                          </a:solidFill>
                          <a:effectLst/>
                          <a:latin typeface="Calibri" panose="020F0502020204030204" pitchFamily="34" charset="0"/>
                        </a:rPr>
                        <a:t>parenthood</a:t>
                      </a: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441</a:t>
                      </a:r>
                    </a:p>
                  </a:txBody>
                  <a:tcPr marL="0" marR="0" marT="0" marB="0" anchor="b"/>
                </a:tc>
              </a:tr>
              <a:tr h="190500">
                <a:tc>
                  <a:txBody>
                    <a:bodyPr/>
                    <a:lstStyle/>
                    <a:p>
                      <a:pPr algn="r" fontAlgn="b"/>
                      <a:r>
                        <a:rPr lang="en-US" sz="1500" u="none" strike="noStrike" dirty="0">
                          <a:effectLst/>
                          <a:latin typeface="+mn-lt"/>
                        </a:rPr>
                        <a:t>13</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paperwork</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416</a:t>
                      </a:r>
                    </a:p>
                  </a:txBody>
                  <a:tcPr marL="0" marR="0" marT="0" marB="0" anchor="b"/>
                </a:tc>
              </a:tr>
              <a:tr h="190500">
                <a:tc>
                  <a:txBody>
                    <a:bodyPr/>
                    <a:lstStyle/>
                    <a:p>
                      <a:pPr algn="r" fontAlgn="b"/>
                      <a:r>
                        <a:rPr lang="en-US" sz="1500" u="none" strike="noStrike" dirty="0">
                          <a:effectLst/>
                          <a:latin typeface="+mn-lt"/>
                        </a:rPr>
                        <a:t>14</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lead</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359</a:t>
                      </a:r>
                    </a:p>
                  </a:txBody>
                  <a:tcPr marL="0" marR="0" marT="0" marB="0" anchor="b"/>
                </a:tc>
              </a:tr>
              <a:tr h="190500">
                <a:tc>
                  <a:txBody>
                    <a:bodyPr/>
                    <a:lstStyle/>
                    <a:p>
                      <a:pPr algn="r" fontAlgn="b"/>
                      <a:r>
                        <a:rPr lang="en-US" sz="1500" u="none" strike="noStrike">
                          <a:effectLst/>
                          <a:latin typeface="+mn-lt"/>
                        </a:rPr>
                        <a:t>15</a:t>
                      </a:r>
                      <a:endParaRPr lang="en-US" sz="1500" b="0" i="0" u="none" strike="noStrike">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pay</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321</a:t>
                      </a:r>
                    </a:p>
                  </a:txBody>
                  <a:tcPr marL="0" marR="0" marT="0" marB="0" anchor="b"/>
                </a:tc>
              </a:tr>
              <a:tr h="190500">
                <a:tc>
                  <a:txBody>
                    <a:bodyPr/>
                    <a:lstStyle/>
                    <a:p>
                      <a:pPr algn="r" fontAlgn="b"/>
                      <a:r>
                        <a:rPr lang="en-US" sz="1500" u="none" strike="noStrike" dirty="0">
                          <a:effectLst/>
                          <a:latin typeface="+mn-lt"/>
                        </a:rPr>
                        <a:t>16</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cost</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313</a:t>
                      </a:r>
                    </a:p>
                  </a:txBody>
                  <a:tcPr marL="0" marR="0" marT="0" marB="0" anchor="b"/>
                </a:tc>
              </a:tr>
              <a:tr h="190500">
                <a:tc>
                  <a:txBody>
                    <a:bodyPr/>
                    <a:lstStyle/>
                    <a:p>
                      <a:pPr algn="r" fontAlgn="b"/>
                      <a:r>
                        <a:rPr lang="en-US" sz="1500" u="none" strike="noStrike" dirty="0">
                          <a:effectLst/>
                          <a:latin typeface="+mn-lt"/>
                        </a:rPr>
                        <a:t>17</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lie</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307</a:t>
                      </a:r>
                    </a:p>
                  </a:txBody>
                  <a:tcPr marL="0" marR="0" marT="0" marB="0" anchor="b"/>
                </a:tc>
              </a:tr>
              <a:tr h="190500">
                <a:tc>
                  <a:txBody>
                    <a:bodyPr/>
                    <a:lstStyle/>
                    <a:p>
                      <a:pPr algn="r" fontAlgn="b"/>
                      <a:r>
                        <a:rPr lang="en-US" sz="1500" u="none" strike="noStrike" dirty="0">
                          <a:effectLst/>
                          <a:latin typeface="+mn-lt"/>
                        </a:rPr>
                        <a:t>18</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future</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286</a:t>
                      </a:r>
                    </a:p>
                  </a:txBody>
                  <a:tcPr marL="0" marR="0" marT="0" marB="0" anchor="b"/>
                </a:tc>
              </a:tr>
              <a:tr h="190500">
                <a:tc>
                  <a:txBody>
                    <a:bodyPr/>
                    <a:lstStyle/>
                    <a:p>
                      <a:pPr algn="r" fontAlgn="b"/>
                      <a:r>
                        <a:rPr lang="en-US" sz="1500" u="none" strike="noStrike" dirty="0">
                          <a:effectLst/>
                          <a:latin typeface="+mn-lt"/>
                        </a:rPr>
                        <a:t>19</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infertility</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a:solidFill>
                            <a:srgbClr val="000000"/>
                          </a:solidFill>
                          <a:effectLst/>
                          <a:latin typeface="Calibri" panose="020F0502020204030204" pitchFamily="34" charset="0"/>
                        </a:rPr>
                        <a:t>271</a:t>
                      </a:r>
                    </a:p>
                  </a:txBody>
                  <a:tcPr marL="0" marR="0" marT="0" marB="0" anchor="b"/>
                </a:tc>
              </a:tr>
              <a:tr h="190500">
                <a:tc>
                  <a:txBody>
                    <a:bodyPr/>
                    <a:lstStyle/>
                    <a:p>
                      <a:pPr algn="r" fontAlgn="b"/>
                      <a:r>
                        <a:rPr lang="en-US" sz="1500" u="none" strike="noStrike" dirty="0">
                          <a:effectLst/>
                          <a:latin typeface="+mn-lt"/>
                        </a:rPr>
                        <a:t>20</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b="0" i="0" u="none" strike="noStrike" dirty="0" smtClean="0">
                          <a:solidFill>
                            <a:srgbClr val="000000"/>
                          </a:solidFill>
                          <a:effectLst/>
                          <a:latin typeface="Calibri" panose="020F0502020204030204" pitchFamily="34" charset="0"/>
                        </a:rPr>
                        <a:t>  marriage</a:t>
                      </a:r>
                      <a:endParaRPr lang="en-US" sz="1500" b="0" i="0" u="none" strike="noStrike" dirty="0">
                        <a:solidFill>
                          <a:srgbClr val="000000"/>
                        </a:solidFill>
                        <a:effectLst/>
                        <a:latin typeface="Calibri" panose="020F0502020204030204" pitchFamily="34" charset="0"/>
                      </a:endParaRPr>
                    </a:p>
                  </a:txBody>
                  <a:tcPr marL="0" marR="0" marT="0" marB="0" anchor="b"/>
                </a:tc>
                <a:tc>
                  <a:txBody>
                    <a:bodyPr/>
                    <a:lstStyle/>
                    <a:p>
                      <a:pPr algn="r" fontAlgn="b"/>
                      <a:r>
                        <a:rPr lang="en-US" sz="1400" b="0" i="0" u="none" strike="noStrike" dirty="0">
                          <a:solidFill>
                            <a:srgbClr val="000000"/>
                          </a:solidFill>
                          <a:effectLst/>
                          <a:latin typeface="Calibri" panose="020F0502020204030204" pitchFamily="34" charset="0"/>
                        </a:rPr>
                        <a:t>220</a:t>
                      </a:r>
                    </a:p>
                  </a:txBody>
                  <a:tcPr marL="0" marR="0" marT="0" marB="0" anchor="b"/>
                </a:tc>
              </a:tr>
            </a:tbl>
          </a:graphicData>
        </a:graphic>
      </p:graphicFrame>
    </p:spTree>
    <p:extLst>
      <p:ext uri="{BB962C8B-B14F-4D97-AF65-F5344CB8AC3E}">
        <p14:creationId xmlns:p14="http://schemas.microsoft.com/office/powerpoint/2010/main" val="210352471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l" rtl="0">
              <a:spcBef>
                <a:spcPct val="0"/>
              </a:spcBef>
            </a:pPr>
            <a:r>
              <a:rPr lang="en-US" sz="2600" b="1" dirty="0" smtClean="0">
                <a:latin typeface="+mj-lt"/>
              </a:rPr>
              <a:t>What are the </a:t>
            </a:r>
            <a:r>
              <a:rPr lang="en-US" sz="2600" b="1" dirty="0" smtClean="0">
                <a:solidFill>
                  <a:srgbClr val="FF0000"/>
                </a:solidFill>
                <a:latin typeface="+mj-lt"/>
              </a:rPr>
              <a:t>social and emotional supports </a:t>
            </a:r>
            <a:r>
              <a:rPr lang="en-US" sz="2600" b="1" dirty="0" smtClean="0">
                <a:latin typeface="+mj-lt"/>
              </a:rPr>
              <a:t>people would like to receive or share in health questions? </a:t>
            </a:r>
            <a:endParaRPr lang="en-US" sz="2600" b="1" dirty="0">
              <a:latin typeface="+mj-lt"/>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71086648"/>
              </p:ext>
            </p:extLst>
          </p:nvPr>
        </p:nvGraphicFramePr>
        <p:xfrm>
          <a:off x="4531468" y="1600200"/>
          <a:ext cx="4843316" cy="42672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610711756"/>
              </p:ext>
            </p:extLst>
          </p:nvPr>
        </p:nvGraphicFramePr>
        <p:xfrm>
          <a:off x="914400" y="1295400"/>
          <a:ext cx="3581400" cy="4800600"/>
        </p:xfrm>
        <a:graphic>
          <a:graphicData uri="http://schemas.openxmlformats.org/drawingml/2006/table">
            <a:tbl>
              <a:tblPr>
                <a:tableStyleId>{5C22544A-7EE6-4342-B048-85BDC9FD1C3A}</a:tableStyleId>
              </a:tblPr>
              <a:tblGrid>
                <a:gridCol w="533400"/>
                <a:gridCol w="1447800"/>
                <a:gridCol w="1600200"/>
              </a:tblGrid>
              <a:tr h="190500">
                <a:tc>
                  <a:txBody>
                    <a:bodyPr/>
                    <a:lstStyle/>
                    <a:p>
                      <a:pPr algn="l" fontAlgn="b"/>
                      <a:endParaRPr lang="en-US" sz="1500" b="0" i="0" u="none" strike="noStrike" dirty="0">
                        <a:solidFill>
                          <a:schemeClr val="bg1"/>
                        </a:solidFill>
                        <a:effectLst/>
                        <a:latin typeface="+mn-lt"/>
                      </a:endParaRPr>
                    </a:p>
                  </a:txBody>
                  <a:tcPr marL="0" marR="0" marT="0" marB="0" anchor="b">
                    <a:solidFill>
                      <a:schemeClr val="accent1">
                        <a:lumMod val="50000"/>
                      </a:schemeClr>
                    </a:solidFill>
                  </a:tcPr>
                </a:tc>
                <a:tc>
                  <a:txBody>
                    <a:bodyPr/>
                    <a:lstStyle/>
                    <a:p>
                      <a:pPr algn="ctr" fontAlgn="b"/>
                      <a:r>
                        <a:rPr lang="en-US" sz="1500" u="none" strike="noStrike" dirty="0">
                          <a:solidFill>
                            <a:schemeClr val="bg1"/>
                          </a:solidFill>
                          <a:effectLst/>
                          <a:latin typeface="+mn-lt"/>
                        </a:rPr>
                        <a:t>Concepts</a:t>
                      </a:r>
                      <a:endParaRPr lang="en-US" sz="1500" b="0" i="0" u="none" strike="noStrike" dirty="0">
                        <a:solidFill>
                          <a:schemeClr val="bg1"/>
                        </a:solidFill>
                        <a:effectLst/>
                        <a:latin typeface="+mn-lt"/>
                      </a:endParaRPr>
                    </a:p>
                  </a:txBody>
                  <a:tcPr marL="0" marR="0" marT="0" marB="0" anchor="b">
                    <a:solidFill>
                      <a:schemeClr val="accent1">
                        <a:lumMod val="50000"/>
                      </a:schemeClr>
                    </a:solidFill>
                  </a:tcPr>
                </a:tc>
                <a:tc>
                  <a:txBody>
                    <a:bodyPr/>
                    <a:lstStyle/>
                    <a:p>
                      <a:pPr algn="ctr" fontAlgn="b"/>
                      <a:r>
                        <a:rPr lang="en-US" sz="1500" u="none" strike="noStrike" dirty="0" smtClean="0">
                          <a:solidFill>
                            <a:schemeClr val="bg1"/>
                          </a:solidFill>
                          <a:effectLst/>
                          <a:latin typeface="+mn-lt"/>
                        </a:rPr>
                        <a:t>No </a:t>
                      </a:r>
                      <a:r>
                        <a:rPr lang="en-US" sz="1500" u="none" strike="noStrike" dirty="0">
                          <a:solidFill>
                            <a:schemeClr val="bg1"/>
                          </a:solidFill>
                          <a:effectLst/>
                          <a:latin typeface="+mn-lt"/>
                        </a:rPr>
                        <a:t>of Questions</a:t>
                      </a:r>
                      <a:endParaRPr lang="en-US" sz="1500" b="0" i="0" u="none" strike="noStrike" dirty="0">
                        <a:solidFill>
                          <a:schemeClr val="bg1"/>
                        </a:solidFill>
                        <a:effectLst/>
                        <a:latin typeface="+mn-lt"/>
                      </a:endParaRPr>
                    </a:p>
                  </a:txBody>
                  <a:tcPr marL="0" marR="0" marT="0" marB="0" anchor="b">
                    <a:solidFill>
                      <a:schemeClr val="accent1">
                        <a:lumMod val="50000"/>
                      </a:schemeClr>
                    </a:solidFill>
                  </a:tcPr>
                </a:tc>
              </a:tr>
              <a:tr h="190500">
                <a:tc>
                  <a:txBody>
                    <a:bodyPr/>
                    <a:lstStyle/>
                    <a:p>
                      <a:pPr algn="r" fontAlgn="b"/>
                      <a:r>
                        <a:rPr lang="en-US" sz="1500" u="none" strike="noStrike" dirty="0">
                          <a:effectLst/>
                          <a:latin typeface="+mn-lt"/>
                        </a:rPr>
                        <a:t>1</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freaking</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1213</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2</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worried</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980</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3</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I </a:t>
                      </a:r>
                      <a:r>
                        <a:rPr lang="en-US" sz="1500" u="none" strike="noStrike" dirty="0">
                          <a:effectLst/>
                          <a:latin typeface="+mn-lt"/>
                        </a:rPr>
                        <a:t>don't know</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718</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4</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love</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640</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5</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Fear</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334</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6</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trust</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329</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7</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anxiety</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325</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8</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mistake</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290</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9</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hate</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287</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10</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doubt</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278</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11</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nasty</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243</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12</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concern</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235</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13</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embarrassing</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169</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14</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panic</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149</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a:effectLst/>
                          <a:latin typeface="+mn-lt"/>
                        </a:rPr>
                        <a:t>15</a:t>
                      </a:r>
                      <a:endParaRPr lang="en-US" sz="1500" b="0" i="0" u="none" strike="noStrike">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ease</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144</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16</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regret</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138</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17</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hypochondria</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107</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18</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fault</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90</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19</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relief</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86</a:t>
                      </a:r>
                      <a:endParaRPr lang="en-US" sz="1500" b="0" i="0" u="none" strike="noStrike" dirty="0">
                        <a:solidFill>
                          <a:srgbClr val="000000"/>
                        </a:solidFill>
                        <a:effectLst/>
                        <a:latin typeface="+mn-lt"/>
                      </a:endParaRPr>
                    </a:p>
                  </a:txBody>
                  <a:tcPr marL="0" marR="0" marT="0" marB="0" anchor="b"/>
                </a:tc>
              </a:tr>
              <a:tr h="190500">
                <a:tc>
                  <a:txBody>
                    <a:bodyPr/>
                    <a:lstStyle/>
                    <a:p>
                      <a:pPr algn="r" fontAlgn="b"/>
                      <a:r>
                        <a:rPr lang="en-US" sz="1500" u="none" strike="noStrike" dirty="0">
                          <a:effectLst/>
                          <a:latin typeface="+mn-lt"/>
                        </a:rPr>
                        <a:t>20</a:t>
                      </a:r>
                      <a:endParaRPr lang="en-US" sz="1500" b="0" i="0" u="none" strike="noStrike" dirty="0">
                        <a:solidFill>
                          <a:srgbClr val="000000"/>
                        </a:solidFill>
                        <a:effectLst/>
                        <a:latin typeface="+mn-lt"/>
                      </a:endParaRPr>
                    </a:p>
                  </a:txBody>
                  <a:tcPr marL="0" marR="0" marT="0" marB="0" anchor="b"/>
                </a:tc>
                <a:tc>
                  <a:txBody>
                    <a:bodyPr/>
                    <a:lstStyle/>
                    <a:p>
                      <a:pPr algn="l" fontAlgn="b"/>
                      <a:r>
                        <a:rPr lang="en-US" sz="1500" u="none" strike="noStrike" dirty="0" smtClean="0">
                          <a:effectLst/>
                          <a:latin typeface="+mn-lt"/>
                        </a:rPr>
                        <a:t>  pleasure</a:t>
                      </a:r>
                      <a:endParaRPr lang="en-US" sz="1500" b="0" i="0" u="none" strike="noStrike" dirty="0">
                        <a:solidFill>
                          <a:srgbClr val="000000"/>
                        </a:solidFill>
                        <a:effectLst/>
                        <a:latin typeface="+mn-lt"/>
                      </a:endParaRPr>
                    </a:p>
                  </a:txBody>
                  <a:tcPr marL="0" marR="0" marT="0" marB="0" anchor="b"/>
                </a:tc>
                <a:tc>
                  <a:txBody>
                    <a:bodyPr/>
                    <a:lstStyle/>
                    <a:p>
                      <a:pPr algn="r" fontAlgn="b"/>
                      <a:r>
                        <a:rPr lang="en-US" sz="1500" u="none" strike="noStrike" dirty="0">
                          <a:effectLst/>
                          <a:latin typeface="+mn-lt"/>
                        </a:rPr>
                        <a:t>86</a:t>
                      </a:r>
                      <a:endParaRPr lang="en-US" sz="1500" b="0" i="0" u="none" strike="noStrike" dirty="0">
                        <a:solidFill>
                          <a:srgbClr val="000000"/>
                        </a:solidFill>
                        <a:effectLst/>
                        <a:latin typeface="+mn-lt"/>
                      </a:endParaRPr>
                    </a:p>
                  </a:txBody>
                  <a:tcPr marL="0" marR="0" marT="0" marB="0" anchor="b"/>
                </a:tc>
              </a:tr>
            </a:tbl>
          </a:graphicData>
        </a:graphic>
      </p:graphicFrame>
      <p:sp>
        <p:nvSpPr>
          <p:cNvPr id="6" name="Rectangle 5"/>
          <p:cNvSpPr/>
          <p:nvPr/>
        </p:nvSpPr>
        <p:spPr>
          <a:xfrm>
            <a:off x="685800" y="6172200"/>
            <a:ext cx="3886200" cy="584775"/>
          </a:xfrm>
          <a:prstGeom prst="rect">
            <a:avLst/>
          </a:prstGeom>
        </p:spPr>
        <p:txBody>
          <a:bodyPr wrap="square">
            <a:spAutoFit/>
          </a:bodyPr>
          <a:lstStyle/>
          <a:p>
            <a:pPr algn="ctr">
              <a:spcBef>
                <a:spcPts val="600"/>
              </a:spcBef>
              <a:spcAft>
                <a:spcPts val="600"/>
              </a:spcAft>
            </a:pPr>
            <a:r>
              <a:rPr lang="en-US" sz="1600" b="1" dirty="0">
                <a:ea typeface="Times New Roman" panose="02020603050405020304" pitchFamily="18" charset="0"/>
                <a:cs typeface="Times New Roman" panose="02020603050405020304" pitchFamily="18" charset="0"/>
              </a:rPr>
              <a:t>Table </a:t>
            </a:r>
            <a:r>
              <a:rPr lang="en-US" sz="1600" b="1" dirty="0" smtClean="0">
                <a:ea typeface="Times New Roman" panose="02020603050405020304" pitchFamily="18" charset="0"/>
                <a:cs typeface="Times New Roman" panose="02020603050405020304" pitchFamily="18" charset="0"/>
              </a:rPr>
              <a:t>4. </a:t>
            </a:r>
            <a:r>
              <a:rPr lang="en-US" sz="1600" b="1" dirty="0">
                <a:ea typeface="Times New Roman" panose="02020603050405020304" pitchFamily="18" charset="0"/>
                <a:cs typeface="Times New Roman" panose="02020603050405020304" pitchFamily="18" charset="0"/>
              </a:rPr>
              <a:t>The top </a:t>
            </a:r>
            <a:r>
              <a:rPr lang="en-US" sz="1600" b="1" dirty="0" smtClean="0">
                <a:ea typeface="Times New Roman" panose="02020603050405020304" pitchFamily="18" charset="0"/>
                <a:cs typeface="Times New Roman" panose="02020603050405020304" pitchFamily="18" charset="0"/>
              </a:rPr>
              <a:t>20 </a:t>
            </a:r>
            <a:r>
              <a:rPr lang="en-US" sz="1600" b="1" dirty="0">
                <a:ea typeface="Times New Roman" panose="02020603050405020304" pitchFamily="18" charset="0"/>
                <a:cs typeface="Times New Roman" panose="02020603050405020304" pitchFamily="18" charset="0"/>
              </a:rPr>
              <a:t>most </a:t>
            </a:r>
            <a:r>
              <a:rPr lang="en-US" sz="1600" b="1" dirty="0" smtClean="0">
                <a:ea typeface="Times New Roman" panose="02020603050405020304" pitchFamily="18" charset="0"/>
                <a:cs typeface="Times New Roman" panose="02020603050405020304" pitchFamily="18" charset="0"/>
              </a:rPr>
              <a:t>frequently discussed Emotions </a:t>
            </a:r>
            <a:endParaRPr lang="en-US" sz="1600" b="1" dirty="0">
              <a:effectLst/>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834753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t>How have the findings from the research questions above been evolved by time, from 2009 to 2012?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1242709"/>
              </p:ext>
            </p:extLst>
          </p:nvPr>
        </p:nvGraphicFramePr>
        <p:xfrm>
          <a:off x="1143000" y="1447800"/>
          <a:ext cx="75438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5" name="Oval 4"/>
          <p:cNvSpPr/>
          <p:nvPr/>
        </p:nvSpPr>
        <p:spPr>
          <a:xfrm>
            <a:off x="2209800" y="2995246"/>
            <a:ext cx="228600" cy="3505200"/>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p:cNvSpPr/>
          <p:nvPr/>
        </p:nvSpPr>
        <p:spPr>
          <a:xfrm>
            <a:off x="4305300" y="3018692"/>
            <a:ext cx="228600" cy="3505200"/>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6400800" y="3018692"/>
            <a:ext cx="228600" cy="3505200"/>
          </a:xfrm>
          <a:prstGeom prst="ellipse">
            <a:avLst/>
          </a:prstGeom>
          <a:noFill/>
          <a:ln>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2895600" y="2983523"/>
            <a:ext cx="457200" cy="3505200"/>
          </a:xfrm>
          <a:prstGeom prst="ellipse">
            <a:avLst/>
          </a:prstGeom>
          <a:noFill/>
          <a:ln>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5170595" y="2983523"/>
            <a:ext cx="457200" cy="3505200"/>
          </a:xfrm>
          <a:prstGeom prst="ellipse">
            <a:avLst/>
          </a:prstGeom>
          <a:noFill/>
          <a:ln>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7266094" y="2983523"/>
            <a:ext cx="658705" cy="3505200"/>
          </a:xfrm>
          <a:prstGeom prst="ellipse">
            <a:avLst/>
          </a:prstGeom>
          <a:noFill/>
          <a:ln>
            <a:solidFill>
              <a:srgbClr val="0070C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1950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340082" cy="990600"/>
          </a:xfrm>
        </p:spPr>
        <p:txBody>
          <a:bodyPr/>
          <a:lstStyle/>
          <a:p>
            <a:r>
              <a:rPr lang="en-US" dirty="0" smtClean="0"/>
              <a:t>Discussion / Implication </a:t>
            </a:r>
            <a:endParaRPr lang="en-US" dirty="0"/>
          </a:p>
        </p:txBody>
      </p:sp>
      <p:sp>
        <p:nvSpPr>
          <p:cNvPr id="3" name="Content Placeholder 2"/>
          <p:cNvSpPr>
            <a:spLocks noGrp="1"/>
          </p:cNvSpPr>
          <p:nvPr>
            <p:ph idx="1"/>
          </p:nvPr>
        </p:nvSpPr>
        <p:spPr>
          <a:xfrm>
            <a:off x="1143000" y="1143000"/>
            <a:ext cx="7772400" cy="5562600"/>
          </a:xfrm>
        </p:spPr>
        <p:txBody>
          <a:bodyPr>
            <a:normAutofit lnSpcReduction="10000"/>
          </a:bodyPr>
          <a:lstStyle/>
          <a:p>
            <a:r>
              <a:rPr lang="en-US" sz="2000" dirty="0" smtClean="0"/>
              <a:t>Text mining has been an</a:t>
            </a:r>
            <a:r>
              <a:rPr lang="en-US" dirty="0" smtClean="0"/>
              <a:t> </a:t>
            </a:r>
            <a:r>
              <a:rPr lang="en-US" dirty="0"/>
              <a:t>effective method </a:t>
            </a:r>
            <a:r>
              <a:rPr lang="en-US" dirty="0" smtClean="0"/>
              <a:t>with which to </a:t>
            </a:r>
            <a:r>
              <a:rPr lang="en-US" dirty="0"/>
              <a:t>understand and identify relationships </a:t>
            </a:r>
            <a:r>
              <a:rPr lang="en-US" dirty="0" smtClean="0"/>
              <a:t>among </a:t>
            </a:r>
            <a:r>
              <a:rPr lang="en-US" dirty="0"/>
              <a:t>concepts in a large </a:t>
            </a:r>
            <a:r>
              <a:rPr lang="en-US" dirty="0" smtClean="0"/>
              <a:t>dataset.</a:t>
            </a:r>
            <a:endParaRPr lang="en-US" sz="2000" dirty="0" smtClean="0"/>
          </a:p>
          <a:p>
            <a:pPr marL="0" indent="0">
              <a:buNone/>
            </a:pPr>
            <a:endParaRPr lang="en-US" sz="2000" dirty="0" smtClean="0"/>
          </a:p>
          <a:p>
            <a:r>
              <a:rPr lang="en-US" sz="2000" dirty="0" smtClean="0"/>
              <a:t>Text mining will </a:t>
            </a:r>
            <a:r>
              <a:rPr lang="en-US" dirty="0" smtClean="0"/>
              <a:t>continue </a:t>
            </a:r>
            <a:r>
              <a:rPr lang="en-US" sz="2000" dirty="0" smtClean="0"/>
              <a:t>to identify the information people seek and share in health questions and answers in social Q&amp;A. </a:t>
            </a:r>
          </a:p>
          <a:p>
            <a:endParaRPr lang="en-US" sz="2000" dirty="0" smtClean="0"/>
          </a:p>
          <a:p>
            <a:r>
              <a:rPr lang="en-US" dirty="0"/>
              <a:t>Findings could be beneficial for health information professionals </a:t>
            </a:r>
            <a:r>
              <a:rPr lang="en-US" dirty="0" smtClean="0"/>
              <a:t>to </a:t>
            </a:r>
            <a:r>
              <a:rPr lang="en-US" dirty="0"/>
              <a:t>better understand the health information needs and behaviors of people in real life. </a:t>
            </a:r>
            <a:endParaRPr lang="en-US" dirty="0" smtClean="0"/>
          </a:p>
          <a:p>
            <a:endParaRPr lang="en-US" dirty="0" smtClean="0"/>
          </a:p>
          <a:p>
            <a:r>
              <a:rPr lang="en-US" dirty="0"/>
              <a:t>Findings could inform the design, evaluation, or improvement of services and systems to help guide people in making informed health care decisions. </a:t>
            </a:r>
            <a:endParaRPr lang="en-US" dirty="0" smtClean="0"/>
          </a:p>
          <a:p>
            <a:endParaRPr lang="en-US" dirty="0"/>
          </a:p>
          <a:p>
            <a:r>
              <a:rPr lang="en-US" dirty="0" smtClean="0"/>
              <a:t>The proposed method is </a:t>
            </a:r>
            <a:r>
              <a:rPr lang="en-US" dirty="0"/>
              <a:t>applicable to analyzing </a:t>
            </a:r>
            <a:r>
              <a:rPr lang="en-US" dirty="0" smtClean="0"/>
              <a:t>questions </a:t>
            </a:r>
            <a:r>
              <a:rPr lang="en-US" dirty="0"/>
              <a:t>and answers in other topic areas as well as in examining </a:t>
            </a:r>
            <a:r>
              <a:rPr lang="en-US" dirty="0" smtClean="0"/>
              <a:t>information </a:t>
            </a:r>
            <a:r>
              <a:rPr lang="en-US" dirty="0"/>
              <a:t>shared </a:t>
            </a:r>
            <a:r>
              <a:rPr lang="en-US" dirty="0" smtClean="0"/>
              <a:t>in </a:t>
            </a:r>
            <a:r>
              <a:rPr lang="en-US" dirty="0"/>
              <a:t>other types of social media (e.g., wall messages in social networking sites, tweets, blogs, wikis). </a:t>
            </a:r>
            <a:endParaRPr lang="en-US" dirty="0" smtClean="0"/>
          </a:p>
          <a:p>
            <a:endParaRPr lang="en-US" dirty="0" smtClean="0"/>
          </a:p>
          <a:p>
            <a:endParaRPr lang="en-US" dirty="0" smtClean="0"/>
          </a:p>
          <a:p>
            <a:endParaRPr lang="en-US" sz="2000" dirty="0" smtClean="0"/>
          </a:p>
        </p:txBody>
      </p:sp>
    </p:spTree>
    <p:extLst>
      <p:ext uri="{BB962C8B-B14F-4D97-AF65-F5344CB8AC3E}">
        <p14:creationId xmlns:p14="http://schemas.microsoft.com/office/powerpoint/2010/main" val="378898064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pPr>
              <a:buNone/>
            </a:pPr>
            <a:r>
              <a:rPr lang="en-US" sz="1500" dirty="0" err="1" smtClean="0"/>
              <a:t>Liddy</a:t>
            </a:r>
            <a:r>
              <a:rPr lang="en-US" sz="1500" dirty="0" smtClean="0"/>
              <a:t> (2000</a:t>
            </a:r>
            <a:r>
              <a:rPr lang="en-US" sz="1500" dirty="0"/>
              <a:t>) http://</a:t>
            </a:r>
            <a:r>
              <a:rPr lang="en-US" sz="1500" dirty="0" smtClean="0"/>
              <a:t>gate.ac.uk/sale/talks/text-mining-course-sslst2011/slides/module1-intro.pdf</a:t>
            </a:r>
            <a:endParaRPr lang="en-US" sz="1500" dirty="0"/>
          </a:p>
          <a:p>
            <a:pPr>
              <a:lnSpc>
                <a:spcPct val="90000"/>
              </a:lnSpc>
              <a:buNone/>
            </a:pPr>
            <a:r>
              <a:rPr lang="en-US" sz="1500" dirty="0"/>
              <a:t>M. Hearst, “Untangling Text Data Mining,” in the </a:t>
            </a:r>
            <a:r>
              <a:rPr lang="en-US" sz="1500" i="1" dirty="0"/>
              <a:t>Proceedings of the 37</a:t>
            </a:r>
            <a:r>
              <a:rPr lang="en-US" sz="1500" i="1" baseline="30000" dirty="0"/>
              <a:t>th</a:t>
            </a:r>
            <a:r>
              <a:rPr lang="en-US" sz="1500" i="1" dirty="0"/>
              <a:t> Annual Meeting of the Association for Computational Linguistics</a:t>
            </a:r>
            <a:r>
              <a:rPr lang="en-US" sz="1500" dirty="0"/>
              <a:t>, 1999.</a:t>
            </a:r>
          </a:p>
          <a:p>
            <a:pPr>
              <a:lnSpc>
                <a:spcPct val="90000"/>
              </a:lnSpc>
              <a:buNone/>
            </a:pPr>
            <a:r>
              <a:rPr lang="en-US" sz="1500" dirty="0"/>
              <a:t>E. </a:t>
            </a:r>
            <a:r>
              <a:rPr lang="en-US" sz="1500" dirty="0" err="1"/>
              <a:t>Riloff</a:t>
            </a:r>
            <a:r>
              <a:rPr lang="en-US" sz="1500" dirty="0"/>
              <a:t> and R. Jones, “Learning Dictionaries for Information Extraction Using Multi-level Boot-strapping,” in </a:t>
            </a:r>
            <a:r>
              <a:rPr lang="en-US" sz="1500" i="1" dirty="0"/>
              <a:t>the Proceedings of AAAI-99</a:t>
            </a:r>
            <a:r>
              <a:rPr lang="en-US" sz="1500" dirty="0"/>
              <a:t>, 1999.</a:t>
            </a:r>
          </a:p>
          <a:p>
            <a:pPr>
              <a:lnSpc>
                <a:spcPct val="90000"/>
              </a:lnSpc>
              <a:buNone/>
            </a:pPr>
            <a:r>
              <a:rPr lang="en-US" sz="1500" dirty="0"/>
              <a:t>K. Nigam, A. McCallum, S. </a:t>
            </a:r>
            <a:r>
              <a:rPr lang="en-US" sz="1500" dirty="0" err="1"/>
              <a:t>Thrun</a:t>
            </a:r>
            <a:r>
              <a:rPr lang="en-US" sz="1500" dirty="0"/>
              <a:t>, and T. Mitchell, “Text Classification from Labeled and Unlabeled Documents using EM,” in </a:t>
            </a:r>
            <a:r>
              <a:rPr lang="en-US" sz="1500" i="1" dirty="0"/>
              <a:t>Machine Learning</a:t>
            </a:r>
            <a:r>
              <a:rPr lang="en-US" sz="1500" dirty="0"/>
              <a:t>, 2000.</a:t>
            </a:r>
          </a:p>
          <a:p>
            <a:pPr>
              <a:lnSpc>
                <a:spcPct val="90000"/>
              </a:lnSpc>
              <a:buNone/>
            </a:pPr>
            <a:r>
              <a:rPr lang="en-US" sz="1500" dirty="0"/>
              <a:t>M. </a:t>
            </a:r>
            <a:r>
              <a:rPr lang="en-US" sz="1500" dirty="0" err="1"/>
              <a:t>Grobelnik</a:t>
            </a:r>
            <a:r>
              <a:rPr lang="en-US" sz="1500" dirty="0"/>
              <a:t>, D. </a:t>
            </a:r>
            <a:r>
              <a:rPr lang="en-US" sz="1500" dirty="0" err="1"/>
              <a:t>Mladenic</a:t>
            </a:r>
            <a:r>
              <a:rPr lang="en-US" sz="1500" dirty="0"/>
              <a:t>, and N. </a:t>
            </a:r>
            <a:r>
              <a:rPr lang="en-US" sz="1500" dirty="0" err="1"/>
              <a:t>Milic-Frayling</a:t>
            </a:r>
            <a:r>
              <a:rPr lang="en-US" sz="1500" dirty="0"/>
              <a:t>, “Text Mining as Integration of Several Related Research Areas: Report on KDD’2000 Workshop on Text Mining,” 2000</a:t>
            </a:r>
            <a:r>
              <a:rPr lang="en-US" sz="1500" dirty="0" smtClean="0"/>
              <a:t>.</a:t>
            </a:r>
            <a:endParaRPr lang="en-US" dirty="0"/>
          </a:p>
        </p:txBody>
      </p:sp>
    </p:spTree>
    <p:extLst>
      <p:ext uri="{BB962C8B-B14F-4D97-AF65-F5344CB8AC3E}">
        <p14:creationId xmlns:p14="http://schemas.microsoft.com/office/powerpoint/2010/main" val="166842359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00" y="1295400"/>
            <a:ext cx="7340082" cy="1981200"/>
          </a:xfrm>
        </p:spPr>
        <p:txBody>
          <a:bodyPr>
            <a:normAutofit/>
          </a:bodyPr>
          <a:lstStyle/>
          <a:p>
            <a:pPr algn="ctr"/>
            <a:r>
              <a:rPr lang="en-US" dirty="0" smtClean="0"/>
              <a:t>Thank you!</a:t>
            </a:r>
            <a:br>
              <a:rPr lang="en-US" dirty="0" smtClean="0"/>
            </a:br>
            <a:r>
              <a:rPr lang="en-US" dirty="0" smtClean="0"/>
              <a:t/>
            </a:r>
            <a:br>
              <a:rPr lang="en-US" dirty="0" smtClean="0"/>
            </a:br>
            <a:r>
              <a:rPr lang="en-US" sz="4000" dirty="0" smtClean="0"/>
              <a:t>Questions &amp; Comments? </a:t>
            </a:r>
            <a:endParaRPr lang="en-US" sz="4000" dirty="0"/>
          </a:p>
        </p:txBody>
      </p:sp>
      <p:sp>
        <p:nvSpPr>
          <p:cNvPr id="3" name="Content Placeholder 2"/>
          <p:cNvSpPr>
            <a:spLocks noGrp="1"/>
          </p:cNvSpPr>
          <p:nvPr>
            <p:ph idx="1"/>
          </p:nvPr>
        </p:nvSpPr>
        <p:spPr>
          <a:xfrm>
            <a:off x="1143000" y="3886200"/>
            <a:ext cx="7351058" cy="2514600"/>
          </a:xfrm>
        </p:spPr>
        <p:txBody>
          <a:bodyPr/>
          <a:lstStyle/>
          <a:p>
            <a:r>
              <a:rPr lang="en-US" dirty="0" smtClean="0"/>
              <a:t>Sanghee Oh, assistant professor at Florida State University (FSU)</a:t>
            </a:r>
          </a:p>
          <a:p>
            <a:endParaRPr lang="en-US" dirty="0" smtClean="0"/>
          </a:p>
          <a:p>
            <a:r>
              <a:rPr lang="en-US" dirty="0" smtClean="0"/>
              <a:t>Contact Information</a:t>
            </a:r>
          </a:p>
          <a:p>
            <a:pPr lvl="1">
              <a:buFont typeface="Courier New"/>
              <a:buChar char="o"/>
            </a:pPr>
            <a:r>
              <a:rPr lang="en-US" sz="1800" dirty="0" smtClean="0"/>
              <a:t>Office: 1-850-645-2493</a:t>
            </a:r>
          </a:p>
          <a:p>
            <a:pPr lvl="1">
              <a:buFont typeface="Courier New"/>
              <a:buChar char="o"/>
            </a:pPr>
            <a:r>
              <a:rPr lang="en-US" sz="1800" dirty="0" smtClean="0"/>
              <a:t>Email:  </a:t>
            </a:r>
            <a:r>
              <a:rPr lang="en-US" sz="1800" dirty="0" smtClean="0">
                <a:hlinkClick r:id="rId2"/>
              </a:rPr>
              <a:t>shoh@cci.fsu.edu</a:t>
            </a:r>
            <a:endParaRPr lang="en-US" sz="1800" dirty="0" smtClean="0"/>
          </a:p>
          <a:p>
            <a:pPr lvl="1">
              <a:buFont typeface="Courier New"/>
              <a:buChar char="o"/>
            </a:pPr>
            <a:r>
              <a:rPr lang="en-US" sz="1800" dirty="0" smtClean="0"/>
              <a:t>Personal Website: </a:t>
            </a:r>
            <a:r>
              <a:rPr lang="en-US" sz="1800" dirty="0" smtClean="0">
                <a:hlinkClick r:id="rId3"/>
              </a:rPr>
              <a:t>http://shoh.cci.fsu.edu</a:t>
            </a:r>
            <a:endParaRPr lang="en-US" sz="1800" dirty="0" smtClean="0"/>
          </a:p>
          <a:p>
            <a:pPr lvl="1">
              <a:buFont typeface="Courier New"/>
              <a:buChar char="o"/>
            </a:pPr>
            <a:r>
              <a:rPr lang="en-US" sz="1800" dirty="0" smtClean="0"/>
              <a:t>Research Website: </a:t>
            </a:r>
            <a:r>
              <a:rPr lang="en-US" sz="1800" dirty="0" smtClean="0">
                <a:hlinkClick r:id="rId4"/>
              </a:rPr>
              <a:t>http://socialqa.cci.fsu.edu</a:t>
            </a:r>
            <a:endParaRPr lang="en-US" sz="1800"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891556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Media and Health </a:t>
            </a:r>
            <a:endParaRPr lang="en-US" dirty="0"/>
          </a:p>
        </p:txBody>
      </p:sp>
      <p:sp>
        <p:nvSpPr>
          <p:cNvPr id="3" name="Content Placeholder 2"/>
          <p:cNvSpPr>
            <a:spLocks noGrp="1"/>
          </p:cNvSpPr>
          <p:nvPr>
            <p:ph idx="1"/>
          </p:nvPr>
        </p:nvSpPr>
        <p:spPr>
          <a:xfrm>
            <a:off x="1143000" y="1447800"/>
            <a:ext cx="7620000" cy="5181600"/>
          </a:xfrm>
        </p:spPr>
        <p:txBody>
          <a:bodyPr>
            <a:normAutofit/>
          </a:bodyPr>
          <a:lstStyle/>
          <a:p>
            <a:r>
              <a:rPr lang="en-US" sz="2000" dirty="0" smtClean="0"/>
              <a:t>2013 Pew Research Center Report  (Fox </a:t>
            </a:r>
            <a:r>
              <a:rPr lang="en-US" sz="2000" dirty="0"/>
              <a:t>&amp; Duggan, 2013)</a:t>
            </a:r>
            <a:endParaRPr lang="en-US" sz="2000" dirty="0" smtClean="0"/>
          </a:p>
          <a:p>
            <a:pPr lvl="1"/>
            <a:r>
              <a:rPr lang="en-US" sz="1800" dirty="0" smtClean="0"/>
              <a:t>16% of those </a:t>
            </a:r>
            <a:r>
              <a:rPr lang="en-US" sz="1800" dirty="0"/>
              <a:t>who seek health information online look for others who have similar health </a:t>
            </a:r>
            <a:r>
              <a:rPr lang="en-US" sz="1800" dirty="0" smtClean="0"/>
              <a:t>concerns.</a:t>
            </a:r>
          </a:p>
          <a:p>
            <a:pPr lvl="1"/>
            <a:r>
              <a:rPr lang="en-US" sz="1800" dirty="0" smtClean="0"/>
              <a:t>26</a:t>
            </a:r>
            <a:r>
              <a:rPr lang="en-US" sz="1800" dirty="0"/>
              <a:t>% of the Internet users have read </a:t>
            </a:r>
            <a:r>
              <a:rPr lang="en-US" sz="1800" dirty="0" smtClean="0"/>
              <a:t>the personal </a:t>
            </a:r>
            <a:r>
              <a:rPr lang="en-US" sz="1800" dirty="0"/>
              <a:t>experiences of others </a:t>
            </a:r>
            <a:r>
              <a:rPr lang="en-US" sz="1800" dirty="0" smtClean="0"/>
              <a:t>pertaining to their health conditions.</a:t>
            </a:r>
          </a:p>
          <a:p>
            <a:pPr lvl="1"/>
            <a:r>
              <a:rPr lang="en-US" sz="1800" dirty="0" smtClean="0"/>
              <a:t>30</a:t>
            </a:r>
            <a:r>
              <a:rPr lang="en-US" sz="1800" dirty="0"/>
              <a:t>% of them referred to online reviews or rankings of health care services or </a:t>
            </a:r>
            <a:r>
              <a:rPr lang="en-US" sz="1800" dirty="0" smtClean="0"/>
              <a:t>treatments during </a:t>
            </a:r>
            <a:r>
              <a:rPr lang="en-US" sz="1800" dirty="0"/>
              <a:t>the past </a:t>
            </a:r>
            <a:r>
              <a:rPr lang="en-US" sz="1800" dirty="0" smtClean="0"/>
              <a:t>year.</a:t>
            </a:r>
          </a:p>
          <a:p>
            <a:pPr lvl="1"/>
            <a:endParaRPr lang="en-US" sz="2000" dirty="0" smtClean="0"/>
          </a:p>
          <a:p>
            <a:r>
              <a:rPr lang="en-US" sz="2000" dirty="0" smtClean="0"/>
              <a:t>How America Searches: Health and Wellness (</a:t>
            </a:r>
            <a:r>
              <a:rPr lang="en-US" sz="2000" dirty="0" err="1" smtClean="0"/>
              <a:t>iCrossing</a:t>
            </a:r>
            <a:r>
              <a:rPr lang="en-US" sz="2000" dirty="0" smtClean="0"/>
              <a:t>, 2008)</a:t>
            </a:r>
          </a:p>
          <a:p>
            <a:pPr lvl="1"/>
            <a:r>
              <a:rPr lang="en-US" sz="1800" dirty="0" smtClean="0"/>
              <a:t>Social </a:t>
            </a:r>
            <a:r>
              <a:rPr lang="en-US" sz="1800" dirty="0"/>
              <a:t>media is the third most popular online tool people use to locate health information (34%), following general search engines (67%) and health portals (46</a:t>
            </a:r>
            <a:r>
              <a:rPr lang="en-US" sz="1800" dirty="0" smtClean="0"/>
              <a:t>%).</a:t>
            </a:r>
          </a:p>
          <a:p>
            <a:pPr lvl="1"/>
            <a:r>
              <a:rPr lang="en-US" sz="1800" dirty="0" smtClean="0"/>
              <a:t>Wikipedia </a:t>
            </a:r>
            <a:r>
              <a:rPr lang="en-US" sz="1800" dirty="0"/>
              <a:t>is the most frequently used </a:t>
            </a:r>
            <a:r>
              <a:rPr lang="en-US" sz="1800" dirty="0" smtClean="0"/>
              <a:t>social media service for </a:t>
            </a:r>
            <a:r>
              <a:rPr lang="en-US" sz="1800" dirty="0"/>
              <a:t>health information (21%), followed by online </a:t>
            </a:r>
            <a:r>
              <a:rPr lang="en-US" sz="1800" dirty="0" smtClean="0"/>
              <a:t>forums </a:t>
            </a:r>
            <a:r>
              <a:rPr lang="en-US" sz="1800" dirty="0"/>
              <a:t>(15%), social networks (6%), video-sharing sites (5%), and blogs (4%). </a:t>
            </a:r>
          </a:p>
        </p:txBody>
      </p:sp>
    </p:spTree>
    <p:extLst>
      <p:ext uri="{BB962C8B-B14F-4D97-AF65-F5344CB8AC3E}">
        <p14:creationId xmlns:p14="http://schemas.microsoft.com/office/powerpoint/2010/main" val="25741428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Q&amp;A</a:t>
            </a:r>
            <a:endParaRPr lang="en-US" dirty="0"/>
          </a:p>
        </p:txBody>
      </p:sp>
      <p:sp>
        <p:nvSpPr>
          <p:cNvPr id="3" name="Content Placeholder 2"/>
          <p:cNvSpPr>
            <a:spLocks noGrp="1"/>
          </p:cNvSpPr>
          <p:nvPr>
            <p:ph idx="1"/>
          </p:nvPr>
        </p:nvSpPr>
        <p:spPr/>
        <p:txBody>
          <a:bodyPr>
            <a:normAutofit lnSpcReduction="10000"/>
          </a:bodyPr>
          <a:lstStyle/>
          <a:p>
            <a:pPr>
              <a:spcAft>
                <a:spcPts val="1000"/>
              </a:spcAft>
            </a:pPr>
            <a:r>
              <a:rPr lang="en-US" sz="1900" dirty="0" smtClean="0"/>
              <a:t>Web-based </a:t>
            </a:r>
            <a:r>
              <a:rPr lang="en-US" sz="1900" dirty="0"/>
              <a:t>service allowing people to ask and answer one another in many different topic </a:t>
            </a:r>
            <a:r>
              <a:rPr lang="en-US" sz="1900" dirty="0" smtClean="0"/>
              <a:t>areas</a:t>
            </a:r>
            <a:endParaRPr lang="en-US" sz="1900" dirty="0"/>
          </a:p>
          <a:p>
            <a:pPr>
              <a:spcAft>
                <a:spcPts val="1000"/>
              </a:spcAft>
            </a:pPr>
            <a:r>
              <a:rPr lang="en-US" sz="1900" dirty="0" smtClean="0"/>
              <a:t>Free and </a:t>
            </a:r>
            <a:r>
              <a:rPr lang="en-US" sz="1900" dirty="0"/>
              <a:t>easy to access and </a:t>
            </a:r>
            <a:r>
              <a:rPr lang="en-US" sz="1900" dirty="0" smtClean="0"/>
              <a:t>use</a:t>
            </a:r>
          </a:p>
          <a:p>
            <a:pPr>
              <a:spcAft>
                <a:spcPts val="1000"/>
              </a:spcAft>
            </a:pPr>
            <a:r>
              <a:rPr lang="en-US" sz="1900" dirty="0" smtClean="0"/>
              <a:t>People </a:t>
            </a:r>
            <a:r>
              <a:rPr lang="en-US" sz="1900" dirty="0"/>
              <a:t>can benefit from the varying levels of knowledge, expertise, and </a:t>
            </a:r>
            <a:r>
              <a:rPr lang="en-US" sz="1900" dirty="0" smtClean="0"/>
              <a:t>experiences. </a:t>
            </a:r>
          </a:p>
          <a:p>
            <a:pPr>
              <a:spcAft>
                <a:spcPts val="1000"/>
              </a:spcAft>
            </a:pPr>
            <a:r>
              <a:rPr lang="en-US" sz="1900" dirty="0" smtClean="0"/>
              <a:t>People </a:t>
            </a:r>
            <a:r>
              <a:rPr lang="en-US" sz="1900" dirty="0"/>
              <a:t>can elaborate </a:t>
            </a:r>
            <a:r>
              <a:rPr lang="en-US" sz="1900" dirty="0" smtClean="0"/>
              <a:t>on their </a:t>
            </a:r>
            <a:r>
              <a:rPr lang="en-US" sz="1900" dirty="0"/>
              <a:t>information needs in questions or describe sources of information in answers with their own words, explaining their diseases, medical histories, conditions, or resources with as much (or as little) detail as they </a:t>
            </a:r>
            <a:r>
              <a:rPr lang="en-US" sz="1900" dirty="0" smtClean="0"/>
              <a:t>wish.</a:t>
            </a:r>
          </a:p>
          <a:p>
            <a:pPr>
              <a:spcAft>
                <a:spcPts val="1000"/>
              </a:spcAft>
            </a:pPr>
            <a:endParaRPr lang="en-US" sz="1900" dirty="0"/>
          </a:p>
          <a:p>
            <a:r>
              <a:rPr lang="en-US" sz="1900" dirty="0" smtClean="0"/>
              <a:t>Examples</a:t>
            </a:r>
          </a:p>
          <a:p>
            <a:pPr lvl="1"/>
            <a:r>
              <a:rPr lang="en-US" sz="1900" dirty="0" smtClean="0"/>
              <a:t>Yahoo! Answers</a:t>
            </a:r>
          </a:p>
          <a:p>
            <a:pPr lvl="1"/>
            <a:r>
              <a:rPr lang="en-US" sz="1900" dirty="0" err="1" smtClean="0"/>
              <a:t>WikiAnswers</a:t>
            </a:r>
            <a:endParaRPr lang="en-US" sz="1900" dirty="0" smtClean="0"/>
          </a:p>
          <a:p>
            <a:pPr lvl="1"/>
            <a:r>
              <a:rPr lang="en-US" sz="1900" dirty="0" err="1" smtClean="0"/>
              <a:t>AnswerBag</a:t>
            </a:r>
            <a:endParaRPr lang="en-US" sz="1900" dirty="0"/>
          </a:p>
        </p:txBody>
      </p:sp>
    </p:spTree>
    <p:extLst>
      <p:ext uri="{BB962C8B-B14F-4D97-AF65-F5344CB8AC3E}">
        <p14:creationId xmlns:p14="http://schemas.microsoft.com/office/powerpoint/2010/main" val="422870302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a:stretch>
            <a:fillRect/>
          </a:stretch>
        </p:blipFill>
        <p:spPr>
          <a:xfrm>
            <a:off x="1524000" y="381000"/>
            <a:ext cx="4088780" cy="609600"/>
          </a:xfrm>
          <a:prstGeom prst="rect">
            <a:avLst/>
          </a:prstGeom>
        </p:spPr>
      </p:pic>
      <p:pic>
        <p:nvPicPr>
          <p:cNvPr id="3" name="Picture 2"/>
          <p:cNvPicPr>
            <a:picLocks noChangeAspect="1"/>
          </p:cNvPicPr>
          <p:nvPr/>
        </p:nvPicPr>
        <p:blipFill>
          <a:blip r:embed="rId4"/>
          <a:stretch>
            <a:fillRect/>
          </a:stretch>
        </p:blipFill>
        <p:spPr>
          <a:xfrm>
            <a:off x="1524001" y="3265827"/>
            <a:ext cx="7086599" cy="3297259"/>
          </a:xfrm>
          <a:prstGeom prst="rect">
            <a:avLst/>
          </a:prstGeom>
        </p:spPr>
      </p:pic>
      <p:pic>
        <p:nvPicPr>
          <p:cNvPr id="4" name="Picture 3"/>
          <p:cNvPicPr>
            <a:picLocks noChangeAspect="1"/>
          </p:cNvPicPr>
          <p:nvPr/>
        </p:nvPicPr>
        <p:blipFill>
          <a:blip r:embed="rId5"/>
          <a:stretch>
            <a:fillRect/>
          </a:stretch>
        </p:blipFill>
        <p:spPr>
          <a:xfrm>
            <a:off x="1524000" y="1066800"/>
            <a:ext cx="7086600" cy="2166370"/>
          </a:xfrm>
          <a:prstGeom prst="rect">
            <a:avLst/>
          </a:prstGeom>
        </p:spPr>
      </p:pic>
    </p:spTree>
    <p:extLst>
      <p:ext uri="{BB962C8B-B14F-4D97-AF65-F5344CB8AC3E}">
        <p14:creationId xmlns:p14="http://schemas.microsoft.com/office/powerpoint/2010/main" val="42262417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idx="1"/>
          </p:nvPr>
        </p:nvSpPr>
        <p:spPr/>
        <p:txBody>
          <a:bodyPr>
            <a:normAutofit/>
          </a:bodyPr>
          <a:lstStyle/>
          <a:p>
            <a:pPr marL="571500" lvl="1" indent="-228600">
              <a:buFont typeface="Wingdings" panose="05000000000000000000" pitchFamily="2" charset="2"/>
              <a:buChar char="§"/>
            </a:pPr>
            <a:r>
              <a:rPr lang="en-US" dirty="0"/>
              <a:t>What is the </a:t>
            </a:r>
            <a:r>
              <a:rPr lang="en-US" b="1" dirty="0">
                <a:solidFill>
                  <a:srgbClr val="C00000"/>
                </a:solidFill>
              </a:rPr>
              <a:t>disease specific information </a:t>
            </a:r>
            <a:r>
              <a:rPr lang="en-US" dirty="0"/>
              <a:t>(e.g., prevention, risk factors, symptoms, diagnosis, treatments) people would most likely </a:t>
            </a:r>
            <a:r>
              <a:rPr lang="en-US" dirty="0" smtClean="0"/>
              <a:t>discuss </a:t>
            </a:r>
            <a:r>
              <a:rPr lang="en-US" dirty="0"/>
              <a:t>in health </a:t>
            </a:r>
            <a:r>
              <a:rPr lang="en-US" dirty="0" smtClean="0"/>
              <a:t>questions?  </a:t>
            </a:r>
          </a:p>
          <a:p>
            <a:pPr marL="571500" lvl="1" indent="-228600">
              <a:buFont typeface="Wingdings" panose="05000000000000000000" pitchFamily="2" charset="2"/>
              <a:buChar char="§"/>
            </a:pPr>
            <a:endParaRPr lang="en-US" dirty="0"/>
          </a:p>
          <a:p>
            <a:pPr marL="571500" lvl="1" indent="-228600">
              <a:buFont typeface="Wingdings" panose="05000000000000000000" pitchFamily="2" charset="2"/>
              <a:buChar char="§"/>
            </a:pPr>
            <a:r>
              <a:rPr lang="en-US" dirty="0"/>
              <a:t>What are the </a:t>
            </a:r>
            <a:r>
              <a:rPr lang="en-US" b="1" dirty="0">
                <a:solidFill>
                  <a:srgbClr val="C00000"/>
                </a:solidFill>
              </a:rPr>
              <a:t>personal experiences, expertise, and resources </a:t>
            </a:r>
            <a:r>
              <a:rPr lang="en-US" dirty="0"/>
              <a:t>people share in health </a:t>
            </a:r>
            <a:r>
              <a:rPr lang="en-US" dirty="0" smtClean="0"/>
              <a:t>questions? </a:t>
            </a:r>
          </a:p>
          <a:p>
            <a:pPr marL="571500" lvl="1" indent="-228600">
              <a:buFont typeface="Wingdings" panose="05000000000000000000" pitchFamily="2" charset="2"/>
              <a:buChar char="§"/>
            </a:pPr>
            <a:endParaRPr lang="en-US" dirty="0"/>
          </a:p>
          <a:p>
            <a:pPr marL="571500" lvl="1" indent="-228600">
              <a:buFont typeface="Wingdings" panose="05000000000000000000" pitchFamily="2" charset="2"/>
              <a:buChar char="§"/>
            </a:pPr>
            <a:r>
              <a:rPr lang="en-US" dirty="0"/>
              <a:t>What are the </a:t>
            </a:r>
            <a:r>
              <a:rPr lang="en-US" b="1" dirty="0">
                <a:solidFill>
                  <a:srgbClr val="C00000"/>
                </a:solidFill>
              </a:rPr>
              <a:t>social and emotional supports</a:t>
            </a:r>
            <a:r>
              <a:rPr lang="en-US" dirty="0">
                <a:solidFill>
                  <a:srgbClr val="C00000"/>
                </a:solidFill>
              </a:rPr>
              <a:t> </a:t>
            </a:r>
            <a:r>
              <a:rPr lang="en-US" dirty="0"/>
              <a:t>people would like to receive or share in health </a:t>
            </a:r>
            <a:r>
              <a:rPr lang="en-US" dirty="0" smtClean="0"/>
              <a:t>questions? </a:t>
            </a:r>
          </a:p>
          <a:p>
            <a:pPr marL="571500" lvl="1" indent="-228600">
              <a:buFont typeface="Wingdings" panose="05000000000000000000" pitchFamily="2" charset="2"/>
              <a:buChar char="§"/>
            </a:pPr>
            <a:endParaRPr lang="en-US" dirty="0"/>
          </a:p>
          <a:p>
            <a:pPr marL="571500" lvl="1" indent="-228600">
              <a:buFont typeface="Wingdings" panose="05000000000000000000" pitchFamily="2" charset="2"/>
              <a:buChar char="§"/>
            </a:pPr>
            <a:r>
              <a:rPr lang="en-US" dirty="0" smtClean="0"/>
              <a:t>How </a:t>
            </a:r>
            <a:r>
              <a:rPr lang="en-US" dirty="0"/>
              <a:t>have the findings from the research questions above been evolved by time, from </a:t>
            </a:r>
            <a:r>
              <a:rPr lang="en-US" b="1" dirty="0">
                <a:solidFill>
                  <a:srgbClr val="C00000"/>
                </a:solidFill>
              </a:rPr>
              <a:t>2009 to 2012</a:t>
            </a:r>
            <a:r>
              <a:rPr lang="en-US" dirty="0"/>
              <a:t>?  </a:t>
            </a:r>
          </a:p>
        </p:txBody>
      </p:sp>
    </p:spTree>
    <p:extLst>
      <p:ext uri="{BB962C8B-B14F-4D97-AF65-F5344CB8AC3E}">
        <p14:creationId xmlns:p14="http://schemas.microsoft.com/office/powerpoint/2010/main" val="5868190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Framework for Health Questions </a:t>
            </a:r>
          </a:p>
        </p:txBody>
      </p:sp>
      <p:graphicFrame>
        <p:nvGraphicFramePr>
          <p:cNvPr id="52" name="Table 51"/>
          <p:cNvGraphicFramePr>
            <a:graphicFrameLocks noGrp="1"/>
          </p:cNvGraphicFramePr>
          <p:nvPr>
            <p:extLst/>
          </p:nvPr>
        </p:nvGraphicFramePr>
        <p:xfrm>
          <a:off x="1143000" y="1295400"/>
          <a:ext cx="7620000" cy="5469195"/>
        </p:xfrm>
        <a:graphic>
          <a:graphicData uri="http://schemas.openxmlformats.org/drawingml/2006/table">
            <a:tbl>
              <a:tblPr>
                <a:tableStyleId>{5C22544A-7EE6-4342-B048-85BDC9FD1C3A}</a:tableStyleId>
              </a:tblPr>
              <a:tblGrid>
                <a:gridCol w="1592239"/>
                <a:gridCol w="2388359"/>
                <a:gridCol w="3639402"/>
              </a:tblGrid>
              <a:tr h="506896">
                <a:tc>
                  <a:txBody>
                    <a:bodyPr/>
                    <a:lstStyle/>
                    <a:p>
                      <a:pPr marL="0" marR="0" algn="ctr">
                        <a:lnSpc>
                          <a:spcPct val="115000"/>
                        </a:lnSpc>
                        <a:spcBef>
                          <a:spcPts val="200"/>
                        </a:spcBef>
                        <a:spcAft>
                          <a:spcPts val="200"/>
                        </a:spcAft>
                      </a:pPr>
                      <a:endParaRPr lang="en-US" sz="1400" b="1" dirty="0">
                        <a:solidFill>
                          <a:srgbClr val="CDC092"/>
                        </a:solidFill>
                        <a:effectLst/>
                        <a:latin typeface="Times New Roman"/>
                        <a:ea typeface="Malgun Gothic"/>
                        <a:cs typeface="Times New Roman"/>
                      </a:endParaRPr>
                    </a:p>
                  </a:txBody>
                  <a:tcPr marL="68580" marR="68580" marT="0" marB="0" anchor="ctr">
                    <a:solidFill>
                      <a:srgbClr val="4F0126"/>
                    </a:solidFill>
                  </a:tcPr>
                </a:tc>
                <a:tc>
                  <a:txBody>
                    <a:bodyPr/>
                    <a:lstStyle/>
                    <a:p>
                      <a:pPr marL="0" marR="0" algn="ctr">
                        <a:lnSpc>
                          <a:spcPct val="115000"/>
                        </a:lnSpc>
                        <a:spcBef>
                          <a:spcPts val="200"/>
                        </a:spcBef>
                        <a:spcAft>
                          <a:spcPts val="200"/>
                        </a:spcAft>
                      </a:pPr>
                      <a:r>
                        <a:rPr lang="en-US" sz="1400" b="1" dirty="0">
                          <a:solidFill>
                            <a:srgbClr val="CDC092"/>
                          </a:solidFill>
                          <a:effectLst/>
                        </a:rPr>
                        <a:t>Types of Information</a:t>
                      </a:r>
                      <a:endParaRPr lang="en-US" sz="1400" b="1" dirty="0">
                        <a:solidFill>
                          <a:srgbClr val="CDC092"/>
                        </a:solidFill>
                        <a:effectLst/>
                        <a:latin typeface="Times New Roman"/>
                        <a:ea typeface="Malgun Gothic"/>
                        <a:cs typeface="Times New Roman"/>
                      </a:endParaRPr>
                    </a:p>
                  </a:txBody>
                  <a:tcPr marL="68580" marR="68580" marT="0" marB="0" anchor="ctr">
                    <a:solidFill>
                      <a:srgbClr val="4F0126"/>
                    </a:solidFill>
                  </a:tcPr>
                </a:tc>
                <a:tc>
                  <a:txBody>
                    <a:bodyPr/>
                    <a:lstStyle/>
                    <a:p>
                      <a:pPr marL="0" marR="0" algn="ctr">
                        <a:lnSpc>
                          <a:spcPct val="115000"/>
                        </a:lnSpc>
                        <a:spcBef>
                          <a:spcPts val="200"/>
                        </a:spcBef>
                        <a:spcAft>
                          <a:spcPts val="200"/>
                        </a:spcAft>
                      </a:pPr>
                      <a:r>
                        <a:rPr lang="en-US" sz="1400" b="1" dirty="0">
                          <a:solidFill>
                            <a:srgbClr val="CDC092"/>
                          </a:solidFill>
                          <a:effectLst/>
                        </a:rPr>
                        <a:t>Sub-Types</a:t>
                      </a:r>
                      <a:endParaRPr lang="en-US" sz="1400" b="1" dirty="0">
                        <a:solidFill>
                          <a:srgbClr val="CDC092"/>
                        </a:solidFill>
                        <a:effectLst/>
                        <a:latin typeface="Times New Roman"/>
                        <a:ea typeface="Malgun Gothic"/>
                        <a:cs typeface="Times New Roman"/>
                      </a:endParaRPr>
                    </a:p>
                  </a:txBody>
                  <a:tcPr marL="68580" marR="68580" marT="0" marB="0" anchor="ctr">
                    <a:solidFill>
                      <a:srgbClr val="4F0126"/>
                    </a:solidFill>
                  </a:tcPr>
                </a:tc>
              </a:tr>
              <a:tr h="940904">
                <a:tc>
                  <a:txBody>
                    <a:bodyPr/>
                    <a:lstStyle/>
                    <a:p>
                      <a:pPr marL="0" marR="0" algn="ctr">
                        <a:lnSpc>
                          <a:spcPct val="115000"/>
                        </a:lnSpc>
                        <a:spcBef>
                          <a:spcPts val="0"/>
                        </a:spcBef>
                        <a:spcAft>
                          <a:spcPts val="0"/>
                        </a:spcAft>
                      </a:pPr>
                      <a:endParaRPr lang="en-US" sz="1800" b="1" dirty="0">
                        <a:solidFill>
                          <a:srgbClr val="4F0126"/>
                        </a:solidFill>
                        <a:effectLst/>
                        <a:latin typeface="Times New Roman"/>
                        <a:ea typeface="Malgun Gothic"/>
                        <a:cs typeface="Times New Roman"/>
                      </a:endParaRPr>
                    </a:p>
                  </a:txBody>
                  <a:tcPr marL="68580" marR="68580" marT="0" marB="0" anchor="ctr">
                    <a:solidFill>
                      <a:srgbClr val="CDC092"/>
                    </a:solidFill>
                  </a:tcPr>
                </a:tc>
                <a:tc>
                  <a:txBody>
                    <a:bodyPr/>
                    <a:lstStyle/>
                    <a:p>
                      <a:pPr marL="0" marR="0" algn="ctr">
                        <a:lnSpc>
                          <a:spcPct val="115000"/>
                        </a:lnSpc>
                        <a:spcBef>
                          <a:spcPts val="0"/>
                        </a:spcBef>
                        <a:spcAft>
                          <a:spcPts val="0"/>
                        </a:spcAft>
                      </a:pPr>
                      <a:r>
                        <a:rPr lang="en-US" sz="1800" b="1" dirty="0" smtClean="0">
                          <a:solidFill>
                            <a:srgbClr val="4F0126"/>
                          </a:solidFill>
                          <a:effectLst/>
                        </a:rPr>
                        <a:t>Demographic</a:t>
                      </a:r>
                      <a:endParaRPr lang="en-US" sz="1800" b="1" dirty="0">
                        <a:solidFill>
                          <a:srgbClr val="4F0126"/>
                        </a:solidFill>
                        <a:effectLst/>
                        <a:latin typeface="Times New Roman"/>
                        <a:ea typeface="Malgun Gothic"/>
                        <a:cs typeface="Times New Roman"/>
                      </a:endParaRPr>
                    </a:p>
                  </a:txBody>
                  <a:tcPr marL="68580" marR="68580" marT="0" marB="0" anchor="ctr">
                    <a:solidFill>
                      <a:srgbClr val="CDC092"/>
                    </a:solidFill>
                  </a:tcPr>
                </a:tc>
                <a:tc>
                  <a:txBody>
                    <a:bodyPr/>
                    <a:lstStyle/>
                    <a:p>
                      <a:pPr marL="0" marR="0">
                        <a:lnSpc>
                          <a:spcPct val="100000"/>
                        </a:lnSpc>
                        <a:spcBef>
                          <a:spcPts val="0"/>
                        </a:spcBef>
                        <a:spcAft>
                          <a:spcPts val="200"/>
                        </a:spcAft>
                      </a:pPr>
                      <a:r>
                        <a:rPr lang="en-US" sz="1800" dirty="0">
                          <a:effectLst/>
                        </a:rPr>
                        <a:t>Sex, age, relationship </a:t>
                      </a:r>
                      <a:r>
                        <a:rPr lang="en-US" sz="1800" dirty="0" smtClean="0">
                          <a:effectLst/>
                        </a:rPr>
                        <a:t>between</a:t>
                      </a:r>
                      <a:r>
                        <a:rPr lang="en-US" sz="1800" baseline="0" dirty="0" smtClean="0">
                          <a:effectLst/>
                        </a:rPr>
                        <a:t> </a:t>
                      </a:r>
                      <a:r>
                        <a:rPr lang="en-US" sz="1800" dirty="0" smtClean="0">
                          <a:effectLst/>
                        </a:rPr>
                        <a:t>questioners </a:t>
                      </a:r>
                      <a:r>
                        <a:rPr lang="en-US" sz="1800" dirty="0">
                          <a:effectLst/>
                        </a:rPr>
                        <a:t>and patients or potential </a:t>
                      </a:r>
                      <a:r>
                        <a:rPr lang="en-US" sz="1800" dirty="0" smtClean="0">
                          <a:effectLst/>
                        </a:rPr>
                        <a:t>patients</a:t>
                      </a:r>
                      <a:endParaRPr lang="en-US" sz="1800" dirty="0">
                        <a:effectLst/>
                        <a:latin typeface="Times New Roman"/>
                        <a:ea typeface="Malgun Gothic"/>
                        <a:cs typeface="Times New Roman"/>
                      </a:endParaRPr>
                    </a:p>
                  </a:txBody>
                  <a:tcPr marL="68580" marR="68580" marT="0" marB="0" anchor="ctr">
                    <a:solidFill>
                      <a:srgbClr val="CDC092"/>
                    </a:solidFill>
                  </a:tcPr>
                </a:tc>
              </a:tr>
              <a:tr h="728233">
                <a:tc rowSpan="2">
                  <a:txBody>
                    <a:bodyPr/>
                    <a:lstStyle/>
                    <a:p>
                      <a:pPr marL="0" marR="0" algn="ctr">
                        <a:lnSpc>
                          <a:spcPct val="115000"/>
                        </a:lnSpc>
                        <a:spcBef>
                          <a:spcPts val="0"/>
                        </a:spcBef>
                        <a:spcAft>
                          <a:spcPts val="0"/>
                        </a:spcAft>
                      </a:pPr>
                      <a:r>
                        <a:rPr lang="en-US" sz="1800" b="1" dirty="0" smtClean="0">
                          <a:solidFill>
                            <a:srgbClr val="4F0126"/>
                          </a:solidFill>
                          <a:effectLst/>
                        </a:rPr>
                        <a:t>Information Sharing</a:t>
                      </a:r>
                    </a:p>
                  </a:txBody>
                  <a:tcPr marL="68580" marR="68580" marT="0" marB="0" anchor="ctr">
                    <a:solidFill>
                      <a:srgbClr val="CDC092"/>
                    </a:solidFill>
                  </a:tcPr>
                </a:tc>
                <a:tc>
                  <a:txBody>
                    <a:bodyPr/>
                    <a:lstStyle/>
                    <a:p>
                      <a:pPr marL="0" marR="0" algn="ctr">
                        <a:lnSpc>
                          <a:spcPct val="115000"/>
                        </a:lnSpc>
                        <a:spcBef>
                          <a:spcPts val="0"/>
                        </a:spcBef>
                        <a:spcAft>
                          <a:spcPts val="0"/>
                        </a:spcAft>
                      </a:pPr>
                      <a:r>
                        <a:rPr lang="en-US" sz="1800" b="1" dirty="0" smtClean="0">
                          <a:solidFill>
                            <a:srgbClr val="4F0126"/>
                          </a:solidFill>
                          <a:effectLst/>
                        </a:rPr>
                        <a:t>Disease-specific</a:t>
                      </a:r>
                    </a:p>
                  </a:txBody>
                  <a:tcPr marL="68580" marR="68580" marT="0" marB="0" anchor="ctr">
                    <a:solidFill>
                      <a:srgbClr val="CDC092"/>
                    </a:solidFill>
                  </a:tcPr>
                </a:tc>
                <a:tc>
                  <a:txBody>
                    <a:bodyPr/>
                    <a:lstStyle/>
                    <a:p>
                      <a:pPr marL="0" marR="0">
                        <a:lnSpc>
                          <a:spcPct val="100000"/>
                        </a:lnSpc>
                        <a:spcBef>
                          <a:spcPts val="0"/>
                        </a:spcBef>
                        <a:spcAft>
                          <a:spcPts val="200"/>
                        </a:spcAft>
                      </a:pPr>
                      <a:r>
                        <a:rPr lang="en-US" sz="1800" dirty="0">
                          <a:effectLst/>
                        </a:rPr>
                        <a:t>Prevention/causes, symptoms, tests, treatments, diagnoses </a:t>
                      </a:r>
                      <a:endParaRPr lang="en-US" sz="1800" dirty="0">
                        <a:effectLst/>
                        <a:latin typeface="Times New Roman"/>
                        <a:ea typeface="Malgun Gothic"/>
                        <a:cs typeface="Times New Roman"/>
                      </a:endParaRPr>
                    </a:p>
                  </a:txBody>
                  <a:tcPr marL="68580" marR="68580" marT="0" marB="0" anchor="ctr">
                    <a:solidFill>
                      <a:srgbClr val="CDC092"/>
                    </a:solidFill>
                  </a:tcPr>
                </a:tc>
              </a:tr>
              <a:tr h="876605">
                <a:tc vMerge="1">
                  <a:txBody>
                    <a:bodyPr/>
                    <a:lstStyle/>
                    <a:p>
                      <a:pPr marL="0" marR="0" algn="ctr">
                        <a:lnSpc>
                          <a:spcPct val="115000"/>
                        </a:lnSpc>
                        <a:spcBef>
                          <a:spcPts val="0"/>
                        </a:spcBef>
                        <a:spcAft>
                          <a:spcPts val="0"/>
                        </a:spcAft>
                      </a:pPr>
                      <a:endParaRPr lang="en-US" sz="1400" b="1" dirty="0">
                        <a:effectLst/>
                        <a:latin typeface="Times New Roman"/>
                        <a:ea typeface="Malgun Gothic"/>
                        <a:cs typeface="Times New Roman"/>
                      </a:endParaRPr>
                    </a:p>
                  </a:txBody>
                  <a:tcPr marL="68580" marR="68580" marT="0" marB="0" anchor="ctr">
                    <a:solidFill>
                      <a:srgbClr val="CDC092"/>
                    </a:solidFill>
                  </a:tcPr>
                </a:tc>
                <a:tc>
                  <a:txBody>
                    <a:bodyPr/>
                    <a:lstStyle/>
                    <a:p>
                      <a:pPr marL="0" marR="0" algn="ctr">
                        <a:lnSpc>
                          <a:spcPct val="115000"/>
                        </a:lnSpc>
                        <a:spcBef>
                          <a:spcPts val="0"/>
                        </a:spcBef>
                        <a:spcAft>
                          <a:spcPts val="0"/>
                        </a:spcAft>
                      </a:pPr>
                      <a:r>
                        <a:rPr lang="en-US" sz="1800" b="1" dirty="0" smtClean="0">
                          <a:solidFill>
                            <a:srgbClr val="4F0126"/>
                          </a:solidFill>
                          <a:effectLst/>
                        </a:rPr>
                        <a:t>Life style</a:t>
                      </a:r>
                    </a:p>
                  </a:txBody>
                  <a:tcPr marL="68580" marR="68580" marT="0" marB="0" anchor="ctr">
                    <a:solidFill>
                      <a:srgbClr val="CDC092"/>
                    </a:solidFill>
                  </a:tcPr>
                </a:tc>
                <a:tc>
                  <a:txBody>
                    <a:bodyPr/>
                    <a:lstStyle/>
                    <a:p>
                      <a:pPr marL="0" marR="0">
                        <a:lnSpc>
                          <a:spcPct val="100000"/>
                        </a:lnSpc>
                        <a:spcBef>
                          <a:spcPts val="200"/>
                        </a:spcBef>
                        <a:spcAft>
                          <a:spcPts val="200"/>
                        </a:spcAft>
                      </a:pPr>
                      <a:r>
                        <a:rPr lang="en-US" sz="1800" dirty="0">
                          <a:effectLst/>
                        </a:rPr>
                        <a:t>Medical records, family medical history, food/exercise, smoking/alcohol, environmental factors</a:t>
                      </a:r>
                      <a:endParaRPr lang="en-US" sz="1800" dirty="0">
                        <a:effectLst/>
                        <a:latin typeface="Times New Roman"/>
                        <a:ea typeface="Malgun Gothic"/>
                        <a:cs typeface="Times New Roman"/>
                      </a:endParaRPr>
                    </a:p>
                  </a:txBody>
                  <a:tcPr marL="68580" marR="68580" marT="0" marB="0" anchor="ctr">
                    <a:solidFill>
                      <a:srgbClr val="CDC092"/>
                    </a:solidFill>
                  </a:tcPr>
                </a:tc>
              </a:tr>
              <a:tr h="833562">
                <a:tc rowSpan="3">
                  <a:txBody>
                    <a:bodyPr/>
                    <a:lstStyle/>
                    <a:p>
                      <a:pPr marL="0" marR="0" algn="ctr">
                        <a:lnSpc>
                          <a:spcPct val="115000"/>
                        </a:lnSpc>
                        <a:spcBef>
                          <a:spcPts val="0"/>
                        </a:spcBef>
                        <a:spcAft>
                          <a:spcPts val="0"/>
                        </a:spcAft>
                      </a:pPr>
                      <a:r>
                        <a:rPr lang="en-US" sz="1800" b="1" dirty="0" smtClean="0">
                          <a:solidFill>
                            <a:srgbClr val="4F0126"/>
                          </a:solidFill>
                          <a:effectLst/>
                          <a:latin typeface="+mn-lt"/>
                          <a:ea typeface="Malgun Gothic"/>
                          <a:cs typeface="Times New Roman"/>
                        </a:rPr>
                        <a:t>Information</a:t>
                      </a:r>
                      <a:r>
                        <a:rPr lang="en-US" sz="1800" b="1" baseline="0" dirty="0" smtClean="0">
                          <a:solidFill>
                            <a:srgbClr val="4F0126"/>
                          </a:solidFill>
                          <a:effectLst/>
                          <a:latin typeface="+mn-lt"/>
                          <a:ea typeface="Malgun Gothic"/>
                          <a:cs typeface="Times New Roman"/>
                        </a:rPr>
                        <a:t> Seeking</a:t>
                      </a:r>
                      <a:endParaRPr lang="en-US" sz="1800" b="1" dirty="0">
                        <a:solidFill>
                          <a:srgbClr val="4F0126"/>
                        </a:solidFill>
                        <a:effectLst/>
                        <a:latin typeface="+mn-lt"/>
                        <a:ea typeface="Malgun Gothic"/>
                        <a:cs typeface="Times New Roman"/>
                      </a:endParaRPr>
                    </a:p>
                  </a:txBody>
                  <a:tcPr marL="68580" marR="68580" marT="0" marB="0" anchor="ctr">
                    <a:solidFill>
                      <a:srgbClr val="CDC092"/>
                    </a:solidFill>
                  </a:tcPr>
                </a:tc>
                <a:tc>
                  <a:txBody>
                    <a:bodyPr/>
                    <a:lstStyle/>
                    <a:p>
                      <a:pPr marL="0" marR="0" algn="ctr">
                        <a:lnSpc>
                          <a:spcPct val="115000"/>
                        </a:lnSpc>
                        <a:spcBef>
                          <a:spcPts val="0"/>
                        </a:spcBef>
                        <a:spcAft>
                          <a:spcPts val="0"/>
                        </a:spcAft>
                      </a:pPr>
                      <a:r>
                        <a:rPr lang="en-US" sz="1800" b="1" dirty="0" smtClean="0">
                          <a:solidFill>
                            <a:srgbClr val="4F0126"/>
                          </a:solidFill>
                          <a:effectLst/>
                        </a:rPr>
                        <a:t>Diseases-specific</a:t>
                      </a:r>
                      <a:endParaRPr lang="en-US" sz="1800" b="1" dirty="0">
                        <a:solidFill>
                          <a:srgbClr val="4F0126"/>
                        </a:solidFill>
                        <a:effectLst/>
                        <a:latin typeface="Times New Roman"/>
                        <a:ea typeface="Malgun Gothic"/>
                        <a:cs typeface="Times New Roman"/>
                      </a:endParaRPr>
                    </a:p>
                  </a:txBody>
                  <a:tcPr marL="68580" marR="68580" marT="0" marB="0" anchor="ctr">
                    <a:solidFill>
                      <a:srgbClr val="CDC092"/>
                    </a:solidFill>
                  </a:tcPr>
                </a:tc>
                <a:tc>
                  <a:txBody>
                    <a:bodyPr/>
                    <a:lstStyle/>
                    <a:p>
                      <a:pPr marL="0" marR="0">
                        <a:lnSpc>
                          <a:spcPct val="100000"/>
                        </a:lnSpc>
                        <a:spcBef>
                          <a:spcPts val="200"/>
                        </a:spcBef>
                        <a:spcAft>
                          <a:spcPts val="200"/>
                        </a:spcAft>
                      </a:pPr>
                      <a:r>
                        <a:rPr lang="en-US" sz="1800" dirty="0">
                          <a:effectLst/>
                        </a:rPr>
                        <a:t>Prevention, symptoms, diagnoses, tests, treatment, prognoses </a:t>
                      </a:r>
                      <a:endParaRPr lang="en-US" sz="1800" dirty="0">
                        <a:effectLst/>
                        <a:latin typeface="Times New Roman"/>
                        <a:ea typeface="Malgun Gothic"/>
                        <a:cs typeface="Times New Roman"/>
                      </a:endParaRPr>
                    </a:p>
                  </a:txBody>
                  <a:tcPr marL="68580" marR="68580" marT="0" marB="0" anchor="ctr">
                    <a:solidFill>
                      <a:srgbClr val="CDC092"/>
                    </a:solidFill>
                  </a:tcPr>
                </a:tc>
              </a:tr>
              <a:tr h="708395">
                <a:tc vMerge="1">
                  <a:txBody>
                    <a:bodyPr/>
                    <a:lstStyle/>
                    <a:p>
                      <a:pPr marL="0" marR="0" algn="ctr">
                        <a:lnSpc>
                          <a:spcPct val="115000"/>
                        </a:lnSpc>
                        <a:spcBef>
                          <a:spcPts val="0"/>
                        </a:spcBef>
                        <a:spcAft>
                          <a:spcPts val="0"/>
                        </a:spcAft>
                      </a:pPr>
                      <a:endParaRPr lang="en-US" sz="1400" b="1" dirty="0">
                        <a:effectLst/>
                        <a:latin typeface="Times New Roman"/>
                        <a:ea typeface="Malgun Gothic"/>
                        <a:cs typeface="Times New Roman"/>
                      </a:endParaRPr>
                    </a:p>
                  </a:txBody>
                  <a:tcPr marL="68580" marR="68580" marT="0" marB="0" anchor="ctr">
                    <a:solidFill>
                      <a:srgbClr val="CDC092"/>
                    </a:solidFill>
                  </a:tcPr>
                </a:tc>
                <a:tc>
                  <a:txBody>
                    <a:bodyPr/>
                    <a:lstStyle/>
                    <a:p>
                      <a:pPr marL="0" marR="0" algn="ctr">
                        <a:lnSpc>
                          <a:spcPct val="115000"/>
                        </a:lnSpc>
                        <a:spcBef>
                          <a:spcPts val="0"/>
                        </a:spcBef>
                        <a:spcAft>
                          <a:spcPts val="0"/>
                        </a:spcAft>
                      </a:pPr>
                      <a:r>
                        <a:rPr lang="en-US" sz="1800" b="1" dirty="0" smtClean="0">
                          <a:solidFill>
                            <a:srgbClr val="4F0126"/>
                          </a:solidFill>
                          <a:effectLst/>
                        </a:rPr>
                        <a:t>Socio-emotional</a:t>
                      </a:r>
                      <a:endParaRPr lang="en-US" sz="1800" b="1" dirty="0">
                        <a:solidFill>
                          <a:srgbClr val="4F0126"/>
                        </a:solidFill>
                        <a:effectLst/>
                        <a:latin typeface="Times New Roman"/>
                        <a:ea typeface="Malgun Gothic"/>
                        <a:cs typeface="Times New Roman"/>
                      </a:endParaRPr>
                    </a:p>
                  </a:txBody>
                  <a:tcPr marL="68580" marR="68580" marT="0" marB="0" anchor="ctr">
                    <a:solidFill>
                      <a:srgbClr val="CDC092"/>
                    </a:solidFill>
                  </a:tcPr>
                </a:tc>
                <a:tc>
                  <a:txBody>
                    <a:bodyPr/>
                    <a:lstStyle/>
                    <a:p>
                      <a:pPr marL="0" marR="0">
                        <a:lnSpc>
                          <a:spcPct val="100000"/>
                        </a:lnSpc>
                        <a:spcBef>
                          <a:spcPts val="200"/>
                        </a:spcBef>
                        <a:spcAft>
                          <a:spcPts val="200"/>
                        </a:spcAft>
                      </a:pPr>
                      <a:r>
                        <a:rPr lang="en-US" sz="1800" dirty="0">
                          <a:effectLst/>
                        </a:rPr>
                        <a:t>Isolation, acceptance, social supports, coping </a:t>
                      </a:r>
                      <a:endParaRPr lang="en-US" sz="1800" dirty="0">
                        <a:effectLst/>
                        <a:latin typeface="Times New Roman"/>
                        <a:ea typeface="Malgun Gothic"/>
                        <a:cs typeface="Times New Roman"/>
                      </a:endParaRPr>
                    </a:p>
                  </a:txBody>
                  <a:tcPr marL="68580" marR="68580" marT="0" marB="0" anchor="ctr">
                    <a:solidFill>
                      <a:srgbClr val="CDC092"/>
                    </a:solidFill>
                  </a:tcPr>
                </a:tc>
              </a:tr>
              <a:tr h="653925">
                <a:tc vMerge="1">
                  <a:txBody>
                    <a:bodyPr/>
                    <a:lstStyle/>
                    <a:p>
                      <a:pPr marL="0" marR="0" algn="ctr">
                        <a:lnSpc>
                          <a:spcPct val="115000"/>
                        </a:lnSpc>
                        <a:spcBef>
                          <a:spcPts val="0"/>
                        </a:spcBef>
                        <a:spcAft>
                          <a:spcPts val="0"/>
                        </a:spcAft>
                      </a:pPr>
                      <a:endParaRPr lang="en-US" sz="1400" b="1" dirty="0">
                        <a:effectLst/>
                        <a:latin typeface="Times New Roman"/>
                        <a:ea typeface="Malgun Gothic"/>
                        <a:cs typeface="Times New Roman"/>
                      </a:endParaRPr>
                    </a:p>
                  </a:txBody>
                  <a:tcPr marL="68580" marR="68580" marT="0" marB="0" anchor="ctr">
                    <a:solidFill>
                      <a:srgbClr val="CDC092"/>
                    </a:solidFill>
                  </a:tcPr>
                </a:tc>
                <a:tc>
                  <a:txBody>
                    <a:bodyPr/>
                    <a:lstStyle/>
                    <a:p>
                      <a:pPr marL="0" marR="0" algn="ctr">
                        <a:lnSpc>
                          <a:spcPct val="115000"/>
                        </a:lnSpc>
                        <a:spcBef>
                          <a:spcPts val="0"/>
                        </a:spcBef>
                        <a:spcAft>
                          <a:spcPts val="0"/>
                        </a:spcAft>
                      </a:pPr>
                      <a:r>
                        <a:rPr lang="en-US" sz="1800" b="1" dirty="0" smtClean="0">
                          <a:solidFill>
                            <a:srgbClr val="4F0126"/>
                          </a:solidFill>
                          <a:effectLst/>
                        </a:rPr>
                        <a:t>Life style</a:t>
                      </a:r>
                      <a:endParaRPr lang="en-US" sz="1800" b="1" dirty="0">
                        <a:solidFill>
                          <a:srgbClr val="4F0126"/>
                        </a:solidFill>
                        <a:effectLst/>
                        <a:latin typeface="Times New Roman"/>
                        <a:ea typeface="Malgun Gothic"/>
                        <a:cs typeface="Times New Roman"/>
                      </a:endParaRPr>
                    </a:p>
                  </a:txBody>
                  <a:tcPr marL="68580" marR="68580" marT="0" marB="0" anchor="ctr">
                    <a:solidFill>
                      <a:srgbClr val="CDC092"/>
                    </a:solidFill>
                  </a:tcPr>
                </a:tc>
                <a:tc>
                  <a:txBody>
                    <a:bodyPr/>
                    <a:lstStyle/>
                    <a:p>
                      <a:pPr marL="0" marR="0">
                        <a:lnSpc>
                          <a:spcPct val="100000"/>
                        </a:lnSpc>
                        <a:spcBef>
                          <a:spcPts val="200"/>
                        </a:spcBef>
                        <a:spcAft>
                          <a:spcPts val="200"/>
                        </a:spcAft>
                      </a:pPr>
                      <a:r>
                        <a:rPr lang="en-US" sz="1800" dirty="0">
                          <a:effectLst/>
                        </a:rPr>
                        <a:t>Alcohol, smoking, environmental </a:t>
                      </a:r>
                      <a:r>
                        <a:rPr lang="en-US" sz="1800" dirty="0" smtClean="0">
                          <a:effectLst/>
                        </a:rPr>
                        <a:t>factors </a:t>
                      </a:r>
                      <a:endParaRPr lang="en-US" sz="1800" dirty="0">
                        <a:effectLst/>
                        <a:latin typeface="Times New Roman"/>
                        <a:ea typeface="Malgun Gothic"/>
                        <a:cs typeface="Times New Roman"/>
                      </a:endParaRPr>
                    </a:p>
                  </a:txBody>
                  <a:tcPr marL="68580" marR="68580" marT="0" marB="0" anchor="ctr">
                    <a:solidFill>
                      <a:srgbClr val="CDC092"/>
                    </a:solidFill>
                  </a:tcPr>
                </a:tc>
              </a:tr>
            </a:tbl>
          </a:graphicData>
        </a:graphic>
      </p:graphicFrame>
    </p:spTree>
    <p:extLst>
      <p:ext uri="{BB962C8B-B14F-4D97-AF65-F5344CB8AC3E}">
        <p14:creationId xmlns:p14="http://schemas.microsoft.com/office/powerpoint/2010/main" val="10152920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0" y="152400"/>
            <a:ext cx="7340082" cy="990600"/>
          </a:xfrm>
        </p:spPr>
        <p:txBody>
          <a:bodyPr/>
          <a:lstStyle/>
          <a:p>
            <a:r>
              <a:rPr lang="en-US" dirty="0" smtClean="0"/>
              <a:t>Method</a:t>
            </a:r>
            <a:endParaRPr lang="en-US" dirty="0"/>
          </a:p>
        </p:txBody>
      </p:sp>
      <p:sp>
        <p:nvSpPr>
          <p:cNvPr id="3" name="Content Placeholder 2"/>
          <p:cNvSpPr>
            <a:spLocks noGrp="1"/>
          </p:cNvSpPr>
          <p:nvPr>
            <p:ph idx="1"/>
          </p:nvPr>
        </p:nvSpPr>
        <p:spPr>
          <a:xfrm>
            <a:off x="1143000" y="1143000"/>
            <a:ext cx="7848600" cy="5562600"/>
          </a:xfrm>
        </p:spPr>
        <p:txBody>
          <a:bodyPr>
            <a:normAutofit/>
          </a:bodyPr>
          <a:lstStyle/>
          <a:p>
            <a:r>
              <a:rPr lang="en-US" sz="2000" dirty="0" smtClean="0"/>
              <a:t>Test bed: Yahoo! Answers </a:t>
            </a:r>
          </a:p>
          <a:p>
            <a:pPr lvl="1"/>
            <a:r>
              <a:rPr lang="en-US" dirty="0" smtClean="0"/>
              <a:t>About 20 health-topic categories are available (e.g., Cancer, Women’s Health, Dental, Diabetes, Sexually Transmitted Diseases).</a:t>
            </a:r>
          </a:p>
          <a:p>
            <a:pPr lvl="1"/>
            <a:endParaRPr lang="en-US" dirty="0" smtClean="0"/>
          </a:p>
          <a:p>
            <a:endParaRPr lang="en-US" sz="2000" dirty="0" smtClean="0"/>
          </a:p>
          <a:p>
            <a:pPr lvl="1">
              <a:buFont typeface="Courier New"/>
              <a:buChar char="o"/>
            </a:pPr>
            <a:endParaRPr lang="en-US" sz="2000" dirty="0" smtClean="0"/>
          </a:p>
        </p:txBody>
      </p:sp>
      <p:pic>
        <p:nvPicPr>
          <p:cNvPr id="4" name="Picture 3"/>
          <p:cNvPicPr>
            <a:picLocks noChangeAspect="1"/>
          </p:cNvPicPr>
          <p:nvPr/>
        </p:nvPicPr>
        <p:blipFill>
          <a:blip r:embed="rId3"/>
          <a:stretch>
            <a:fillRect/>
          </a:stretch>
        </p:blipFill>
        <p:spPr>
          <a:xfrm>
            <a:off x="1143000" y="2213263"/>
            <a:ext cx="7721082" cy="2735407"/>
          </a:xfrm>
          <a:prstGeom prst="rect">
            <a:avLst/>
          </a:prstGeom>
        </p:spPr>
      </p:pic>
      <p:pic>
        <p:nvPicPr>
          <p:cNvPr id="5" name="Picture 4"/>
          <p:cNvPicPr>
            <a:picLocks noChangeAspect="1"/>
          </p:cNvPicPr>
          <p:nvPr/>
        </p:nvPicPr>
        <p:blipFill>
          <a:blip r:embed="rId4"/>
          <a:stretch>
            <a:fillRect/>
          </a:stretch>
        </p:blipFill>
        <p:spPr>
          <a:xfrm>
            <a:off x="2482528" y="5257799"/>
            <a:ext cx="6381554" cy="1353663"/>
          </a:xfrm>
          <a:prstGeom prst="rect">
            <a:avLst/>
          </a:prstGeom>
        </p:spPr>
      </p:pic>
      <p:sp>
        <p:nvSpPr>
          <p:cNvPr id="6" name="Rectangle 5"/>
          <p:cNvSpPr/>
          <p:nvPr/>
        </p:nvSpPr>
        <p:spPr>
          <a:xfrm>
            <a:off x="2438400" y="4419600"/>
            <a:ext cx="6425682" cy="5562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435434" y="6102247"/>
            <a:ext cx="6425682" cy="55628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362200" y="2590800"/>
            <a:ext cx="6629400" cy="911276"/>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143000" y="3200400"/>
            <a:ext cx="1219200" cy="2057399"/>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047189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a:t>
            </a:r>
            <a:endParaRPr lang="en-US" dirty="0"/>
          </a:p>
        </p:txBody>
      </p:sp>
      <p:sp>
        <p:nvSpPr>
          <p:cNvPr id="3" name="Content Placeholder 2"/>
          <p:cNvSpPr>
            <a:spLocks noGrp="1"/>
          </p:cNvSpPr>
          <p:nvPr>
            <p:ph idx="1"/>
          </p:nvPr>
        </p:nvSpPr>
        <p:spPr>
          <a:xfrm>
            <a:off x="1143000" y="1447800"/>
            <a:ext cx="7848600" cy="4953000"/>
          </a:xfrm>
        </p:spPr>
        <p:txBody>
          <a:bodyPr/>
          <a:lstStyle/>
          <a:p>
            <a:r>
              <a:rPr lang="en-US" dirty="0" smtClean="0"/>
              <a:t>Collecting up to 5,000 health-related </a:t>
            </a:r>
            <a:r>
              <a:rPr lang="en-US" dirty="0"/>
              <a:t>questions and corresponding answers per </a:t>
            </a:r>
            <a:r>
              <a:rPr lang="en-US" dirty="0" smtClean="0"/>
              <a:t>day, using the Yahoo! Answers API (Application Programming Interface).</a:t>
            </a:r>
          </a:p>
          <a:p>
            <a:r>
              <a:rPr lang="en-US" dirty="0" smtClean="0"/>
              <a:t>Collecting data about questions</a:t>
            </a:r>
            <a:r>
              <a:rPr lang="en-US" dirty="0"/>
              <a:t>, answers, best answers, </a:t>
            </a:r>
            <a:r>
              <a:rPr lang="en-US" dirty="0" smtClean="0"/>
              <a:t>resources (references), ratings</a:t>
            </a:r>
            <a:r>
              <a:rPr lang="en-US" dirty="0"/>
              <a:t>, </a:t>
            </a:r>
            <a:r>
              <a:rPr lang="en-US" dirty="0" smtClean="0"/>
              <a:t>timestamps, </a:t>
            </a:r>
            <a:r>
              <a:rPr lang="en-US" dirty="0"/>
              <a:t>user nick names, </a:t>
            </a:r>
            <a:r>
              <a:rPr lang="en-US" dirty="0" smtClean="0"/>
              <a:t>etc. </a:t>
            </a:r>
            <a:endParaRPr lang="en-US" dirty="0"/>
          </a:p>
          <a:p>
            <a:r>
              <a:rPr lang="en-US" dirty="0"/>
              <a:t>Approx.  1 million questions and 5 million answers are available for the analysis.</a:t>
            </a:r>
          </a:p>
          <a:p>
            <a:pPr marL="457200" lvl="1" indent="0">
              <a:buNone/>
            </a:pPr>
            <a:endParaRPr lang="en-US" dirty="0"/>
          </a:p>
          <a:p>
            <a:r>
              <a:rPr lang="en-US" dirty="0"/>
              <a:t># </a:t>
            </a:r>
            <a:r>
              <a:rPr lang="en-US" dirty="0" smtClean="0"/>
              <a:t>of health-related </a:t>
            </a:r>
            <a:r>
              <a:rPr lang="en-US" dirty="0"/>
              <a:t>questions posted in 2012: </a:t>
            </a:r>
            <a:r>
              <a:rPr lang="en-US" dirty="0" smtClean="0"/>
              <a:t>468,655</a:t>
            </a:r>
          </a:p>
          <a:p>
            <a:r>
              <a:rPr lang="en-US" dirty="0" smtClean="0"/>
              <a:t># </a:t>
            </a:r>
            <a:r>
              <a:rPr lang="en-US" dirty="0"/>
              <a:t>of corresponding </a:t>
            </a:r>
            <a:r>
              <a:rPr lang="en-US" dirty="0" smtClean="0"/>
              <a:t>health-related </a:t>
            </a:r>
            <a:r>
              <a:rPr lang="en-US" dirty="0"/>
              <a:t>answers to the questions: </a:t>
            </a:r>
            <a:r>
              <a:rPr lang="en-US" dirty="0" smtClean="0"/>
              <a:t>1,267,554</a:t>
            </a:r>
          </a:p>
          <a:p>
            <a:r>
              <a:rPr lang="en-US" dirty="0" smtClean="0"/>
              <a:t># of STD questions posted between 2009 to 2012: 69,363</a:t>
            </a:r>
            <a:endParaRPr lang="en-US" dirty="0"/>
          </a:p>
          <a:p>
            <a:endParaRPr lang="en-US" dirty="0"/>
          </a:p>
        </p:txBody>
      </p:sp>
    </p:spTree>
    <p:extLst>
      <p:ext uri="{BB962C8B-B14F-4D97-AF65-F5344CB8AC3E}">
        <p14:creationId xmlns:p14="http://schemas.microsoft.com/office/powerpoint/2010/main" val="19503034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4612</TotalTime>
  <Words>2212</Words>
  <Application>Microsoft Office PowerPoint</Application>
  <PresentationFormat>On-screen Show (4:3)</PresentationFormat>
  <Paragraphs>447</Paragraphs>
  <Slides>25</Slides>
  <Notes>17</Notes>
  <HiddenSlides>2</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Malgun Gothic</vt:lpstr>
      <vt:lpstr>Arial</vt:lpstr>
      <vt:lpstr>Calibri</vt:lpstr>
      <vt:lpstr>Courier New</vt:lpstr>
      <vt:lpstr>Times New Roman</vt:lpstr>
      <vt:lpstr>Wingdings</vt:lpstr>
      <vt:lpstr>Office Theme</vt:lpstr>
      <vt:lpstr>Understanding Health Information Behaviors in Social Q&amp;A:  Text Mining of Health Questions in Yahoo! Answers</vt:lpstr>
      <vt:lpstr>PowerPoint Presentation</vt:lpstr>
      <vt:lpstr>Social Media and Health </vt:lpstr>
      <vt:lpstr>Social Q&amp;A</vt:lpstr>
      <vt:lpstr>PowerPoint Presentation</vt:lpstr>
      <vt:lpstr>Research Questions</vt:lpstr>
      <vt:lpstr>Information Framework for Health Questions </vt:lpstr>
      <vt:lpstr>Method</vt:lpstr>
      <vt:lpstr>Data Collection</vt:lpstr>
      <vt:lpstr>Text Mining</vt:lpstr>
      <vt:lpstr>Text-Mining Software</vt:lpstr>
      <vt:lpstr>Data Analysis Process </vt:lpstr>
      <vt:lpstr>STD Concept Extraction (5,000 concepts)</vt:lpstr>
      <vt:lpstr>What is the disease specific information people would most likely discuss in health questions and answers? </vt:lpstr>
      <vt:lpstr>Types of STDs </vt:lpstr>
      <vt:lpstr>Concept Map: Herpes (Maximum concept  on map: 30)co</vt:lpstr>
      <vt:lpstr>Types of Concept Maps in SPSS Modeler</vt:lpstr>
      <vt:lpstr>Concept Map: Herpes (Maximum concept  on map: 30)</vt:lpstr>
      <vt:lpstr>Concept Map: Herpes (Maximum concept  on map: 30)</vt:lpstr>
      <vt:lpstr>What are the personal experiences, expertise, and resources people share in health questions?  </vt:lpstr>
      <vt:lpstr>What are the social and emotional supports people would like to receive or share in health questions? </vt:lpstr>
      <vt:lpstr>How have the findings from the research questions above been evolved by time, from 2009 to 2012? </vt:lpstr>
      <vt:lpstr>Discussion / Implication </vt:lpstr>
      <vt:lpstr>References</vt:lpstr>
      <vt:lpstr>Thank you!  Questions &amp; Comments?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Understanding Health Information Behaviors in Social Q&amp;A:Text Mining of Health Questions in Yahoo! Answers </dc:title>
  <dc:creator>OH, SANGHEE</dc:creator>
  <cp:lastModifiedBy>Mason,Janet</cp:lastModifiedBy>
  <cp:revision>398</cp:revision>
  <dcterms:created xsi:type="dcterms:W3CDTF">2011-10-06T18:06:26Z</dcterms:created>
  <dcterms:modified xsi:type="dcterms:W3CDTF">2015-02-19T21:03:06Z</dcterms:modified>
</cp:coreProperties>
</file>