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19"/>
  </p:notesMasterIdLst>
  <p:sldIdLst>
    <p:sldId id="264" r:id="rId2"/>
    <p:sldId id="265" r:id="rId3"/>
    <p:sldId id="266" r:id="rId4"/>
    <p:sldId id="267" r:id="rId5"/>
    <p:sldId id="263" r:id="rId6"/>
    <p:sldId id="276" r:id="rId7"/>
    <p:sldId id="277" r:id="rId8"/>
    <p:sldId id="278" r:id="rId9"/>
    <p:sldId id="259" r:id="rId10"/>
    <p:sldId id="257" r:id="rId11"/>
    <p:sldId id="258" r:id="rId12"/>
    <p:sldId id="279" r:id="rId13"/>
    <p:sldId id="268" r:id="rId14"/>
    <p:sldId id="269" r:id="rId15"/>
    <p:sldId id="275" r:id="rId16"/>
    <p:sldId id="280" r:id="rId17"/>
    <p:sldId id="281" r:id="rId1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Malgun Gothic" panose="020B0503020000020004" pitchFamily="34" charset="-127"/>
      <p:regular r:id="rId24"/>
      <p:bold r:id="rId25"/>
    </p:embeddedFont>
    <p:embeddedFont>
      <p:font typeface="Wingdings 2" panose="05020102010507070707" pitchFamily="18" charset="2"/>
      <p:regular r:id="rId26"/>
    </p:embeddedFont>
    <p:embeddedFont>
      <p:font typeface="宋体" panose="02010600030101010101" pitchFamily="2" charset="-122"/>
      <p:regular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27CA3"/>
    <a:srgbClr val="5C005C"/>
    <a:srgbClr val="496D8D"/>
    <a:srgbClr val="4E7598"/>
    <a:srgbClr val="660066"/>
    <a:srgbClr val="50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49" autoAdjust="0"/>
  </p:normalViewPr>
  <p:slideViewPr>
    <p:cSldViewPr>
      <p:cViewPr varScale="1">
        <p:scale>
          <a:sx n="67" d="100"/>
          <a:sy n="67" d="100"/>
        </p:scale>
        <p:origin x="12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F62CD-F2E3-4144-8125-F5D37890144F}" type="datetimeFigureOut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3127-7C31-4393-9BD6-884E290423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5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7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7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7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7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4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3127-7C31-4393-9BD6-884E290423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8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BD5F7-4CB5-497A-BD8D-5822EDF9A5B9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7421D-5346-4A4E-9DA5-9BDF42918264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306BB3-3BD6-4F3E-82E7-EBFAF119B8B2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4360"/>
            <a:ext cx="8136904" cy="698376"/>
          </a:xfrm>
        </p:spPr>
        <p:txBody>
          <a:bodyPr/>
          <a:lstStyle>
            <a:lvl1pPr>
              <a:defRPr sz="30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136904" cy="5400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DB1702-7DE8-4583-BDA9-D0F9CE2A32D3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4624"/>
            <a:ext cx="4572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C5FE7A-A1D6-4BF7-A2B6-E76D4D847080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23D45-4888-4AB9-B0D1-B681B6B7E730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1B8C7-0511-4CD5-A11C-1CDDC4C3CFE0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FB253-6A7E-4D1C-A297-6F2372C9C820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0600" y="44624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B9C6C-FEE2-4F95-8F6B-97F5AB1AB756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600" y="44624"/>
            <a:ext cx="4572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0F883-0556-4FA2-ADE5-23481740B5C3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D3A8C60-0C61-4E9A-B1D0-FDFED7CC37BE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11560" y="107766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8075240" cy="511256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DDB8BB-9187-4460-85D8-F51210C2C48F}" type="datetime1">
              <a:rPr lang="en-GB" smtClean="0"/>
              <a:pPr/>
              <a:t>19/02/2015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E802EC1-EE1F-47BB-948A-3C63B6F532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1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Social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Media as Information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Sources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i="1" dirty="0" smtClean="0"/>
              <a:t>by </a:t>
            </a:r>
            <a:r>
              <a:rPr lang="en-US" sz="2600" b="1" i="1" dirty="0" smtClean="0"/>
              <a:t>Kyung-Sun Kim </a:t>
            </a:r>
            <a:r>
              <a:rPr lang="en-US" sz="2600" i="1" dirty="0" smtClean="0"/>
              <a:t>&amp; </a:t>
            </a:r>
            <a:r>
              <a:rPr lang="en-US" sz="2600" b="1" i="1" dirty="0" err="1" smtClean="0"/>
              <a:t>Sei-Ching</a:t>
            </a:r>
            <a:r>
              <a:rPr lang="en-US" sz="2600" b="1" i="1" dirty="0" smtClean="0"/>
              <a:t> Joanna Sin</a:t>
            </a:r>
          </a:p>
          <a:p>
            <a:pPr>
              <a:spcBef>
                <a:spcPts val="600"/>
              </a:spcBef>
            </a:pPr>
            <a:r>
              <a:rPr lang="en-US" sz="2300" i="1" dirty="0" smtClean="0"/>
              <a:t>University </a:t>
            </a:r>
            <a:r>
              <a:rPr lang="en-US" sz="2300" i="1" dirty="0"/>
              <a:t>of </a:t>
            </a:r>
            <a:r>
              <a:rPr lang="en-US" sz="2300" i="1" dirty="0" smtClean="0"/>
              <a:t>Wisconsin-Madison, </a:t>
            </a:r>
            <a:r>
              <a:rPr lang="en-US" sz="2300" i="1" dirty="0" err="1" smtClean="0"/>
              <a:t>Nanyang</a:t>
            </a:r>
            <a:r>
              <a:rPr lang="en-US" sz="2300" i="1" dirty="0" smtClean="0"/>
              <a:t> </a:t>
            </a:r>
            <a:r>
              <a:rPr lang="en-US" sz="2300" i="1" dirty="0"/>
              <a:t>Technological University </a:t>
            </a:r>
            <a:endParaRPr lang="en-US" sz="2300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3000" dirty="0" smtClean="0"/>
          </a:p>
          <a:p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and Evaluation of Information from Social </a:t>
            </a: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Media</a:t>
            </a:r>
          </a:p>
        </p:txBody>
      </p:sp>
      <p:pic>
        <p:nvPicPr>
          <p:cNvPr id="5" name="Picture 13" descr="UWCrest_4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9" y="192090"/>
            <a:ext cx="936103" cy="14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NTU 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6268"/>
            <a:ext cx="2880320" cy="1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 err="1">
                <a:latin typeface="+mn-lt"/>
              </a:rPr>
              <a:t>RQ</a:t>
            </a:r>
            <a:r>
              <a:rPr lang="en-GB" sz="3000" b="1" dirty="0">
                <a:latin typeface="+mn-lt"/>
              </a:rPr>
              <a:t> 3: Evaluative actions (</a:t>
            </a:r>
            <a:r>
              <a:rPr lang="en-GB" sz="3000" b="1" dirty="0" smtClean="0">
                <a:latin typeface="+mn-lt"/>
              </a:rPr>
              <a:t>1/3)</a:t>
            </a:r>
            <a:endParaRPr lang="en-GB" sz="30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8532440" cy="47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>
                <a:latin typeface="+mn-lt"/>
              </a:rPr>
              <a:t>RQ 3: </a:t>
            </a:r>
            <a:r>
              <a:rPr lang="en-GB" sz="3000" b="1" dirty="0" smtClean="0">
                <a:latin typeface="+mn-lt"/>
              </a:rPr>
              <a:t>Evaluative </a:t>
            </a:r>
            <a:r>
              <a:rPr lang="en-GB" sz="3000" b="1" dirty="0">
                <a:latin typeface="+mn-lt"/>
              </a:rPr>
              <a:t>actions, platforms, &amp; contexts (</a:t>
            </a:r>
            <a:r>
              <a:rPr lang="en-GB" sz="3000" b="1" dirty="0" smtClean="0">
                <a:latin typeface="+mn-lt"/>
              </a:rPr>
              <a:t>2/3)</a:t>
            </a:r>
            <a:endParaRPr lang="en-GB" sz="3000" b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96975"/>
            <a:ext cx="8604448" cy="5329920"/>
          </a:xfrm>
        </p:spPr>
      </p:pic>
      <p:sp>
        <p:nvSpPr>
          <p:cNvPr id="3" name="Rectangle 2"/>
          <p:cNvSpPr/>
          <p:nvPr/>
        </p:nvSpPr>
        <p:spPr>
          <a:xfrm>
            <a:off x="5796136" y="1124744"/>
            <a:ext cx="2880320" cy="2592288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3808" y="3717032"/>
            <a:ext cx="2880320" cy="2304256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6136" y="3748399"/>
            <a:ext cx="2880320" cy="2304256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31706"/>
              </p:ext>
            </p:extLst>
          </p:nvPr>
        </p:nvGraphicFramePr>
        <p:xfrm>
          <a:off x="373652" y="1125892"/>
          <a:ext cx="8639225" cy="2879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"/>
                <a:gridCol w="1654693"/>
                <a:gridCol w="1654693"/>
                <a:gridCol w="1654693"/>
                <a:gridCol w="1654693"/>
                <a:gridCol w="1654693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Wikis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SNS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Media-Sharing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Q&amp;A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Microblog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st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information about the author / poster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nd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quantity / quality of links / references provided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quality of images / graphs / sounds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777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length of the article /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information about the author / poster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28485"/>
              </p:ext>
            </p:extLst>
          </p:nvPr>
        </p:nvGraphicFramePr>
        <p:xfrm>
          <a:off x="395535" y="4279460"/>
          <a:ext cx="8640959" cy="2519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84"/>
                <a:gridCol w="1653215"/>
                <a:gridCol w="1653215"/>
                <a:gridCol w="1653215"/>
                <a:gridCol w="1653215"/>
                <a:gridCol w="1653215"/>
              </a:tblGrid>
              <a:tr h="230205"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Wikis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SNS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Media-Sharing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Q&amp;A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Microblog</a:t>
                      </a:r>
                      <a:endParaRPr lang="en-GB" sz="16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</a:tr>
              <a:tr h="718066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st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length of the article /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quality of images / graphs / sounds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  <a:tr h="718066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nd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tone / style of writing / argument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other users reactions to a posting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8066"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en-GB" sz="1450" baseline="300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rd</a:t>
                      </a:r>
                      <a:r>
                        <a:rPr lang="en-GB" sz="145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5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information about the author / poster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the posting date</a:t>
                      </a:r>
                      <a:endParaRPr lang="en-GB" sz="145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5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Compare the content with external / official sources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GB" sz="145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Check information about the author / poster</a:t>
                      </a:r>
                      <a:endParaRPr lang="en-GB" sz="145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9552" y="714516"/>
            <a:ext cx="7992888" cy="3600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smtClean="0">
                <a:latin typeface="+mn-lt"/>
              </a:rPr>
              <a:t>US: Academic context </a:t>
            </a:r>
            <a:endParaRPr lang="en-GB" sz="20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3933056"/>
            <a:ext cx="7992888" cy="33279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smtClean="0">
                <a:latin typeface="+mn-lt"/>
              </a:rPr>
              <a:t>US: Everyday context</a:t>
            </a:r>
            <a:endParaRPr lang="en-GB" sz="2000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869" y="226596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>
                <a:latin typeface="+mn-lt"/>
              </a:rPr>
              <a:t>RQ 3: </a:t>
            </a:r>
            <a:r>
              <a:rPr lang="en-GB" sz="3000" b="1" dirty="0" smtClean="0">
                <a:latin typeface="+mn-lt"/>
              </a:rPr>
              <a:t>Evaluative </a:t>
            </a:r>
            <a:r>
              <a:rPr lang="en-GB" sz="3000" b="1" dirty="0">
                <a:latin typeface="+mn-lt"/>
              </a:rPr>
              <a:t>actions, platforms, &amp; contexts </a:t>
            </a:r>
            <a:r>
              <a:rPr lang="en-GB" sz="3000" b="1" dirty="0" smtClean="0">
                <a:latin typeface="+mn-lt"/>
              </a:rPr>
              <a:t>(3/3)</a:t>
            </a:r>
            <a:endParaRPr lang="en-GB" sz="30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83047"/>
              </p:ext>
            </p:extLst>
          </p:nvPr>
        </p:nvGraphicFramePr>
        <p:xfrm>
          <a:off x="611561" y="935376"/>
          <a:ext cx="7992000" cy="577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000"/>
                <a:gridCol w="1440000"/>
                <a:gridCol w="1872000"/>
                <a:gridCol w="3456000"/>
              </a:tblGrid>
              <a:tr h="288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Focus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 anchor="ctr">
                    <a:solidFill>
                      <a:srgbClr val="727CA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Elements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 anchor="ctr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 anchor="ctr">
                    <a:solidFill>
                      <a:srgbClr val="727CA3"/>
                    </a:solidFill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Poster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5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(e.g., author;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commenter/ follower;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reviewer)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45%)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Demographics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Experience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Reputation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Age; Gender;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Location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Experience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Expertise/Education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Interest area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Occupation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Cultural/Political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Awards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Endorsement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“…</a:t>
                      </a:r>
                      <a:r>
                        <a:rPr lang="en-US" sz="1400" dirty="0">
                          <a:effectLst/>
                        </a:rPr>
                        <a:t>like reviews by a person who is most similar </a:t>
                      </a:r>
                      <a:r>
                        <a:rPr lang="en-US" sz="1400" dirty="0" smtClean="0">
                          <a:effectLst/>
                        </a:rPr>
                        <a:t>(for ELIS) to you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in </a:t>
                      </a:r>
                      <a:r>
                        <a:rPr lang="en-US" sz="1400" dirty="0">
                          <a:effectLst/>
                        </a:rPr>
                        <a:t>age, gender, </a:t>
                      </a:r>
                      <a:r>
                        <a:rPr lang="en-US" sz="1400" dirty="0" smtClean="0">
                          <a:effectLst/>
                        </a:rPr>
                        <a:t>location, etc.”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“the expertise and experience would be important to know, especially in the case of news.” 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</a:tr>
              <a:tr h="2544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Posting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(30%)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Content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Characteristics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References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Reactions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Purpose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 audience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Posting date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Genre; Format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Language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Status (complete)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Quality; Quantity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Popularity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Rating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“I </a:t>
                      </a:r>
                      <a:r>
                        <a:rPr lang="en-US" sz="1400" dirty="0">
                          <a:effectLst/>
                        </a:rPr>
                        <a:t>think the purpose of the posting would be important too.  So if it’s educational versus it’s just for entertainment</a:t>
                      </a:r>
                      <a:r>
                        <a:rPr lang="en-US" sz="1400" dirty="0" smtClean="0">
                          <a:effectLst/>
                        </a:rPr>
                        <a:t>.”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“I always check the date published and make sure it’s not a really outdated source that I’m looking at.”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4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(15%)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Source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Community </a:t>
                      </a:r>
                      <a:r>
                        <a:rPr lang="en-US" sz="1400" dirty="0">
                          <a:effectLst/>
                        </a:rPr>
                        <a:t>info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Funding source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”Whether they have a financial gain from, if there’s the potential for that kind of conflict of interest, I’d rather know what that is.”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35357" marR="35357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 err="1">
                <a:latin typeface="+mn-lt"/>
              </a:rPr>
              <a:t>RQ</a:t>
            </a:r>
            <a:r>
              <a:rPr lang="en-GB" sz="3000" b="1" dirty="0">
                <a:latin typeface="+mn-lt"/>
              </a:rPr>
              <a:t> 4:  Useful metadata elements (1/2)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21004"/>
              </p:ext>
            </p:extLst>
          </p:nvPr>
        </p:nvGraphicFramePr>
        <p:xfrm>
          <a:off x="611560" y="1052736"/>
          <a:ext cx="7992888" cy="5388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536"/>
                <a:gridCol w="5646352"/>
              </a:tblGrid>
              <a:tr h="309306">
                <a:tc>
                  <a:txBody>
                    <a:bodyPr/>
                    <a:lstStyle/>
                    <a:p>
                      <a:pPr marL="635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Functions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Elements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rgbClr val="727CA3"/>
                    </a:solidFill>
                  </a:tcPr>
                </a:tc>
              </a:tr>
              <a:tr h="635748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Filter/Sort                                                                         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(35%)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Poster (e.g., age, </a:t>
                      </a:r>
                      <a:r>
                        <a:rPr lang="en-US" sz="1400" dirty="0" smtClean="0">
                          <a:effectLst/>
                        </a:rPr>
                        <a:t> gender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 location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 experience</a:t>
                      </a:r>
                      <a:r>
                        <a:rPr lang="en-US" sz="1400" dirty="0">
                          <a:effectLst/>
                        </a:rPr>
                        <a:t>, interest</a:t>
                      </a:r>
                      <a:r>
                        <a:rPr lang="en-US" sz="1400" dirty="0" smtClean="0">
                          <a:effectLst/>
                        </a:rPr>
                        <a:t>,  reputation)                        </a:t>
                      </a:r>
                      <a:r>
                        <a:rPr lang="en-US" sz="1400" baseline="0" dirty="0" smtClean="0">
                          <a:effectLst/>
                        </a:rPr>
                        <a:t>                                                                                                          Posting (e.g., date, f</a:t>
                      </a:r>
                      <a:r>
                        <a:rPr lang="en-US" sz="1400" dirty="0" smtClean="0">
                          <a:effectLst/>
                        </a:rPr>
                        <a:t>ormat/type ,</a:t>
                      </a:r>
                      <a:r>
                        <a:rPr lang="en-US" sz="1400" baseline="0" dirty="0" smtClean="0">
                          <a:effectLst/>
                        </a:rPr>
                        <a:t> genre, </a:t>
                      </a:r>
                      <a:r>
                        <a:rPr lang="en-US" sz="1400" dirty="0" smtClean="0">
                          <a:effectLst/>
                        </a:rPr>
                        <a:t>popularity , purpose , topic)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Search/Query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(10%)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Poster</a:t>
                      </a:r>
                      <a:r>
                        <a:rPr lang="en-US" sz="1400" baseline="0" dirty="0" smtClean="0">
                          <a:effectLst/>
                        </a:rPr>
                        <a:t> ; </a:t>
                      </a:r>
                      <a:r>
                        <a:rPr lang="en-US" sz="1400" dirty="0" smtClean="0">
                          <a:effectLst/>
                        </a:rPr>
                        <a:t>Keywords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Rate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(10%)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Rating by multiple criteria </a:t>
                      </a:r>
                      <a:r>
                        <a:rPr lang="en-US" sz="1400" dirty="0" smtClean="0">
                          <a:effectLst/>
                        </a:rPr>
                        <a:t>; Rating references, quality of</a:t>
                      </a:r>
                      <a:r>
                        <a:rPr lang="en-US" sz="1400" baseline="0" dirty="0" smtClean="0">
                          <a:effectLst/>
                        </a:rPr>
                        <a:t> media posted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noFill/>
                  </a:tcPr>
                </a:tc>
              </a:tr>
              <a:tr h="1637677"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Display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(30%)</a:t>
                      </a:r>
                    </a:p>
                    <a:p>
                      <a:pPr marL="87313" marR="0" indent="-238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smtClean="0">
                          <a:effectLst/>
                        </a:rPr>
                        <a:t>Charts/Graphs </a:t>
                      </a:r>
                      <a:r>
                        <a:rPr lang="en-US" sz="1400" baseline="0" smtClean="0">
                          <a:effectLst/>
                        </a:rPr>
                        <a:t>                         </a:t>
                      </a:r>
                      <a:r>
                        <a:rPr lang="en-US" sz="1400" smtClean="0">
                          <a:effectLst/>
                        </a:rPr>
                        <a:t>Map</a:t>
                      </a:r>
                      <a:r>
                        <a:rPr lang="en-US" sz="1400" baseline="0" smtClean="0">
                          <a:effectLst/>
                        </a:rPr>
                        <a:t>                                                                                         </a:t>
                      </a:r>
                      <a:r>
                        <a:rPr lang="en-US" sz="1400" baseline="0" dirty="0" smtClean="0">
                          <a:effectLst/>
                        </a:rPr>
                        <a:t>Popup window            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</a:rPr>
                        <a:t>Links                                                                                              Statistics</a:t>
                      </a:r>
                      <a:r>
                        <a:rPr lang="en-US" sz="1400" baseline="0" dirty="0" smtClean="0">
                          <a:effectLst/>
                        </a:rPr>
                        <a:t>       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</a:rPr>
                        <a:t>Tag Clouds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Poster (e.g., age,  gender,  location,  experience, interest,  verification)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      -  Poster profile in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popup  window ; Certified author stamps                   </a:t>
                      </a:r>
                      <a:r>
                        <a:rPr lang="en-US" sz="1400" baseline="0" dirty="0" smtClean="0">
                          <a:effectLst/>
                        </a:rPr>
                        <a:t>                                                           Posting (e.g., f</a:t>
                      </a:r>
                      <a:r>
                        <a:rPr lang="en-US" sz="1400" dirty="0" smtClean="0">
                          <a:effectLst/>
                        </a:rPr>
                        <a:t>ormat/type 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purpose , popularity,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topic)       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      - Categorization;  Tree </a:t>
                      </a:r>
                      <a:r>
                        <a:rPr lang="en-US" sz="1400" baseline="0" dirty="0" smtClean="0">
                          <a:effectLst/>
                        </a:rPr>
                        <a:t> branches of postings/threads</a:t>
                      </a:r>
                      <a:r>
                        <a:rPr lang="en-US" sz="1400" dirty="0" smtClean="0">
                          <a:effectLst/>
                        </a:rPr>
                        <a:t>                                                                                   Related sites, references, reviews</a:t>
                      </a:r>
                      <a:r>
                        <a:rPr lang="en-US" sz="1400" baseline="0" dirty="0" smtClean="0">
                          <a:effectLst/>
                        </a:rPr>
                        <a:t>                                                                                                        </a:t>
                      </a:r>
                      <a:br>
                        <a:rPr lang="en-US" sz="1400" baseline="0" dirty="0" smtClean="0">
                          <a:effectLst/>
                        </a:rPr>
                      </a:br>
                      <a:r>
                        <a:rPr lang="en-US" sz="1400" baseline="0" dirty="0" smtClean="0">
                          <a:effectLst/>
                        </a:rPr>
                        <a:t>      -  Links to references, related sites, etc.                </a:t>
                      </a:r>
                      <a:br>
                        <a:rPr lang="en-US" sz="1400" baseline="0" dirty="0" smtClean="0">
                          <a:effectLst/>
                        </a:rPr>
                      </a:br>
                      <a:r>
                        <a:rPr lang="en-US" sz="1400" baseline="0" dirty="0" smtClean="0">
                          <a:effectLst/>
                        </a:rPr>
                        <a:t>      -  Categorized references                                                                          </a:t>
                      </a:r>
                      <a:br>
                        <a:rPr lang="en-US" sz="1400" baseline="0" dirty="0" smtClean="0">
                          <a:effectLst/>
                        </a:rPr>
                      </a:br>
                      <a:r>
                        <a:rPr lang="en-US" sz="1400" baseline="0" dirty="0" smtClean="0">
                          <a:effectLst/>
                        </a:rPr>
                        <a:t>      -  Aggregated and categorized sites/resources related to the posting</a:t>
                      </a:r>
                      <a:br>
                        <a:rPr lang="en-US" sz="1400" baseline="0" dirty="0" smtClean="0">
                          <a:effectLst/>
                        </a:rPr>
                      </a:br>
                      <a:r>
                        <a:rPr lang="en-US" sz="1400" baseline="0" dirty="0" smtClean="0">
                          <a:effectLst/>
                        </a:rPr>
                        <a:t>      -  Categorized reviews (pro/con) with statistics                                                                              Status icon (e.g., answered/unanswered)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Compare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Compare certain features, ratings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Cross referencing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Terms in different languages are connected and searched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 simultaneously</a:t>
                      </a:r>
                      <a:endParaRPr lang="en-US" sz="14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 err="1">
                <a:latin typeface="+mn-lt"/>
              </a:rPr>
              <a:t>RQ</a:t>
            </a:r>
            <a:r>
              <a:rPr lang="en-GB" sz="3000" b="1" dirty="0">
                <a:latin typeface="+mn-lt"/>
              </a:rPr>
              <a:t> 4:  Useful system features (2/2)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Implications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4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For information literacy education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To cover social media platforms that are frequently used as information 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To suggest effective strategies for evaluating information from different types of social media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sz="2000" dirty="0" smtClean="0"/>
              <a:t>To help contribute quality information to social media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For social media systems design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Metadata</a:t>
            </a:r>
            <a:r>
              <a:rPr lang="en-US" sz="2000" dirty="0" smtClean="0"/>
              <a:t>:  Provide a form with useful metadata elements, </a:t>
            </a:r>
            <a:br>
              <a:rPr lang="en-US" sz="2000" dirty="0" smtClean="0"/>
            </a:br>
            <a:r>
              <a:rPr lang="en-US" sz="2000" dirty="0" smtClean="0"/>
              <a:t>which posters can fill out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Interface</a:t>
            </a:r>
            <a:r>
              <a:rPr lang="en-US" sz="2000" dirty="0" smtClean="0"/>
              <a:t>: Add devices to support retrieval and evaluation of information from social media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400" dirty="0" smtClean="0"/>
              <a:t>Gap analysis</a:t>
            </a:r>
            <a:endParaRPr lang="en-US" sz="2400" dirty="0"/>
          </a:p>
          <a:p>
            <a:pPr lvl="1"/>
            <a:r>
              <a:rPr lang="en-US" sz="2400" dirty="0" smtClean="0"/>
              <a:t>Findings of the current study on students</a:t>
            </a:r>
          </a:p>
          <a:p>
            <a:pPr lvl="2"/>
            <a:r>
              <a:rPr lang="en-US" sz="2200" dirty="0" smtClean="0"/>
              <a:t>Which social media platforms are used for what purposes</a:t>
            </a:r>
          </a:p>
          <a:p>
            <a:pPr lvl="2"/>
            <a:r>
              <a:rPr lang="en-US" sz="2200" dirty="0" smtClean="0"/>
              <a:t>What students do to evaluate information from social media</a:t>
            </a:r>
          </a:p>
          <a:p>
            <a:pPr lvl="1"/>
            <a:r>
              <a:rPr lang="en-US" sz="2400" dirty="0" smtClean="0"/>
              <a:t>Findings of a study on librarians – best practices</a:t>
            </a:r>
          </a:p>
          <a:p>
            <a:pPr lvl="1"/>
            <a:r>
              <a:rPr lang="en-US" sz="2400" dirty="0" smtClean="0"/>
              <a:t>Comparing the two can help refine IL training programs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Users individual differences</a:t>
            </a:r>
          </a:p>
          <a:p>
            <a:pPr lvl="1"/>
            <a:r>
              <a:rPr lang="en-US" sz="2400" dirty="0" smtClean="0"/>
              <a:t>Focus group interviews revealed individual differences in strategies and preferences</a:t>
            </a:r>
          </a:p>
          <a:p>
            <a:pPr lvl="2"/>
            <a:r>
              <a:rPr lang="en-US" sz="2200" dirty="0" smtClean="0"/>
              <a:t>Demographics including gender, class level, academic orientation</a:t>
            </a:r>
          </a:p>
          <a:p>
            <a:pPr lvl="2"/>
            <a:r>
              <a:rPr lang="en-US" sz="2200" dirty="0" smtClean="0"/>
              <a:t>Problem solving styles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400600"/>
          </a:xfrm>
        </p:spPr>
        <p:txBody>
          <a:bodyPr/>
          <a:lstStyle/>
          <a:p>
            <a:pPr marL="68580" indent="0">
              <a:buNone/>
            </a:pPr>
            <a:r>
              <a:rPr lang="en-US" sz="3200" dirty="0" smtClean="0"/>
              <a:t>Research sponsored by:</a:t>
            </a:r>
          </a:p>
          <a:p>
            <a:pPr marL="68580" indent="0">
              <a:buNone/>
            </a:pPr>
            <a:endParaRPr lang="en-US" sz="3200" dirty="0"/>
          </a:p>
          <a:p>
            <a:pPr marL="68580" indent="0">
              <a:buNone/>
            </a:pPr>
            <a:r>
              <a:rPr lang="en-US" sz="3200" dirty="0" smtClean="0"/>
              <a:t>OCLC </a:t>
            </a:r>
            <a:r>
              <a:rPr lang="en-US" sz="3200" dirty="0"/>
              <a:t>/ ALISE 2013 Research Grant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047" y="3829313"/>
            <a:ext cx="2698944" cy="962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466"/>
          <a:stretch/>
        </p:blipFill>
        <p:spPr>
          <a:xfrm>
            <a:off x="971600" y="4021113"/>
            <a:ext cx="2512684" cy="7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latin typeface="+mn-lt"/>
              </a:rPr>
              <a:t>Background</a:t>
            </a:r>
            <a:endParaRPr lang="en-US" sz="3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Some social media platforms, </a:t>
            </a:r>
            <a:r>
              <a:rPr lang="en-US" sz="2400" dirty="0"/>
              <a:t>such as Wikipedia </a:t>
            </a:r>
            <a:r>
              <a:rPr lang="en-US" sz="2400" dirty="0" smtClean="0"/>
              <a:t>and YouTube, </a:t>
            </a:r>
            <a:r>
              <a:rPr lang="en-US" sz="2400" dirty="0"/>
              <a:t>have emerged as important information </a:t>
            </a:r>
            <a:r>
              <a:rPr lang="en-US" sz="2400" dirty="0" smtClean="0"/>
              <a:t>sources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Head &amp; Eisenberg, 2011; Holcomb et al. </a:t>
            </a:r>
            <a:r>
              <a:rPr lang="en-US" sz="2400" dirty="0" smtClean="0"/>
              <a:t>2013; Lim, 2009).</a:t>
            </a:r>
          </a:p>
          <a:p>
            <a:endParaRPr lang="en-US" sz="9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About </a:t>
            </a:r>
            <a:r>
              <a:rPr lang="en-US" sz="2400" dirty="0"/>
              <a:t>50% of online teens </a:t>
            </a:r>
            <a:r>
              <a:rPr lang="en-US" sz="2400" dirty="0" smtClean="0"/>
              <a:t>and </a:t>
            </a:r>
            <a:r>
              <a:rPr lang="en-US" sz="2400" dirty="0"/>
              <a:t>over 80% of college students </a:t>
            </a:r>
            <a:r>
              <a:rPr lang="en-US" sz="2400" dirty="0" smtClean="0"/>
              <a:t>use </a:t>
            </a:r>
            <a:r>
              <a:rPr lang="en-US" sz="2400" dirty="0"/>
              <a:t>social media for their academic as well as everyday life </a:t>
            </a:r>
            <a:r>
              <a:rPr lang="en-US" sz="2400" dirty="0" smtClean="0"/>
              <a:t>research </a:t>
            </a:r>
            <a:r>
              <a:rPr lang="en-US" sz="2400" dirty="0"/>
              <a:t>(Head &amp; Eisenberg, 2009, </a:t>
            </a:r>
            <a:r>
              <a:rPr lang="en-US" sz="2400" dirty="0" smtClean="0"/>
              <a:t>2010; Pew</a:t>
            </a:r>
            <a:r>
              <a:rPr lang="en-US" sz="2400" dirty="0"/>
              <a:t>, </a:t>
            </a:r>
            <a:r>
              <a:rPr lang="en-US" sz="2400" dirty="0" smtClean="0"/>
              <a:t>2009).</a:t>
            </a:r>
          </a:p>
          <a:p>
            <a:endParaRPr lang="en-US" sz="900" dirty="0"/>
          </a:p>
          <a:p>
            <a:r>
              <a:rPr lang="en-US" sz="2400" dirty="0" smtClean="0"/>
              <a:t>It </a:t>
            </a:r>
            <a:r>
              <a:rPr lang="en-US" sz="2400" dirty="0"/>
              <a:t>is important to understand how users </a:t>
            </a:r>
            <a:r>
              <a:rPr lang="en-US" sz="2400" dirty="0" smtClean="0"/>
              <a:t>evaluate and use information </a:t>
            </a:r>
            <a:r>
              <a:rPr lang="en-US" sz="2400" dirty="0"/>
              <a:t>from </a:t>
            </a:r>
            <a:r>
              <a:rPr lang="en-US" sz="2400" dirty="0" smtClean="0"/>
              <a:t>social </a:t>
            </a:r>
            <a:r>
              <a:rPr lang="en-US" sz="2400" dirty="0"/>
              <a:t>media, </a:t>
            </a:r>
            <a:r>
              <a:rPr lang="en-US" sz="2400" dirty="0" smtClean="0"/>
              <a:t>as it can help provide assistance for </a:t>
            </a:r>
            <a:r>
              <a:rPr lang="en-US" sz="2400" dirty="0"/>
              <a:t>the effective use of </a:t>
            </a:r>
            <a:r>
              <a:rPr lang="en-US" sz="2400" dirty="0" smtClean="0"/>
              <a:t>social media.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Research Questions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what contexts do </a:t>
            </a:r>
            <a:r>
              <a:rPr lang="en-US" sz="2400" dirty="0" smtClean="0"/>
              <a:t>undergraduates use </a:t>
            </a:r>
            <a:r>
              <a:rPr lang="en-US" sz="2400" dirty="0"/>
              <a:t>different social media </a:t>
            </a:r>
            <a:r>
              <a:rPr lang="en-US" sz="2400" dirty="0" smtClean="0"/>
              <a:t>platforms as </a:t>
            </a:r>
            <a:r>
              <a:rPr lang="en-US" sz="2400" dirty="0"/>
              <a:t>information sources</a:t>
            </a:r>
            <a:r>
              <a:rPr lang="en-US" sz="2400" dirty="0" smtClean="0"/>
              <a:t>?</a:t>
            </a:r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What types of social media </a:t>
            </a:r>
            <a:r>
              <a:rPr lang="en-US" sz="2400" dirty="0"/>
              <a:t>do </a:t>
            </a:r>
            <a:r>
              <a:rPr lang="en-US" sz="2400" dirty="0" smtClean="0"/>
              <a:t>they </a:t>
            </a:r>
            <a:r>
              <a:rPr lang="en-US" sz="2400" dirty="0"/>
              <a:t>use, </a:t>
            </a:r>
            <a:r>
              <a:rPr lang="en-US" sz="2400" dirty="0" smtClean="0"/>
              <a:t>for what purposes?</a:t>
            </a:r>
            <a:endParaRPr lang="en-US" sz="2400" dirty="0"/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actions do they take for evaluating the information provided by different social </a:t>
            </a:r>
            <a:r>
              <a:rPr lang="en-US" sz="2400" dirty="0" smtClean="0"/>
              <a:t>media platforms?</a:t>
            </a:r>
            <a:endParaRPr lang="en-US" sz="2400" dirty="0"/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kinds of metadata elements and system </a:t>
            </a:r>
            <a:r>
              <a:rPr lang="en-US" sz="2400" dirty="0" smtClean="0"/>
              <a:t>features </a:t>
            </a:r>
            <a:r>
              <a:rPr lang="en-US" sz="2400" dirty="0"/>
              <a:t>can support users’ evaluation of information from social media?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Methods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u="sng" dirty="0" smtClean="0"/>
              <a:t>Data </a:t>
            </a:r>
            <a:r>
              <a:rPr lang="en-US" sz="2400" u="sng" dirty="0"/>
              <a:t>collection</a:t>
            </a:r>
            <a:r>
              <a:rPr lang="en-US" sz="2400" dirty="0"/>
              <a:t>:  </a:t>
            </a:r>
          </a:p>
          <a:p>
            <a:r>
              <a:rPr lang="en-US" sz="2400" dirty="0" smtClean="0"/>
              <a:t>Phase </a:t>
            </a:r>
            <a:r>
              <a:rPr lang="en-US" sz="2400" dirty="0"/>
              <a:t>1 – Web </a:t>
            </a:r>
            <a:r>
              <a:rPr lang="en-US" sz="2400" dirty="0" smtClean="0"/>
              <a:t>survey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Phase </a:t>
            </a:r>
            <a:r>
              <a:rPr lang="en-US" sz="2400" dirty="0"/>
              <a:t>2 – Focus </a:t>
            </a:r>
            <a:r>
              <a:rPr lang="en-US" sz="2400" dirty="0" smtClean="0"/>
              <a:t>groups (On RQ 4)</a:t>
            </a:r>
          </a:p>
          <a:p>
            <a:endParaRPr lang="en-US" sz="900" dirty="0"/>
          </a:p>
          <a:p>
            <a:pPr marL="68580" indent="0">
              <a:buNone/>
            </a:pPr>
            <a:r>
              <a:rPr lang="en-US" sz="2400" u="sng" dirty="0" smtClean="0"/>
              <a:t>Participants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Population: Undergraduate students in US &amp; Singapore</a:t>
            </a:r>
          </a:p>
          <a:p>
            <a:r>
              <a:rPr lang="en-US" sz="2400" dirty="0" smtClean="0"/>
              <a:t>Sampling: Non-probability </a:t>
            </a:r>
            <a:r>
              <a:rPr lang="en-US" sz="2400" dirty="0"/>
              <a:t>sampling </a:t>
            </a:r>
            <a:r>
              <a:rPr lang="en-US" sz="2400" dirty="0" smtClean="0"/>
              <a:t>method</a:t>
            </a:r>
            <a:r>
              <a:rPr lang="en-US" sz="2400" dirty="0"/>
              <a:t> </a:t>
            </a:r>
            <a:r>
              <a:rPr lang="en-US" sz="2400" dirty="0" smtClean="0"/>
              <a:t>used </a:t>
            </a:r>
          </a:p>
          <a:p>
            <a:pPr marL="68580" indent="0">
              <a:spcAft>
                <a:spcPts val="600"/>
              </a:spcAft>
              <a:buNone/>
            </a:pP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smtClean="0"/>
              <a:t>Email </a:t>
            </a:r>
            <a:r>
              <a:rPr lang="en-US" sz="2400" dirty="0"/>
              <a:t>solicitation and voluntary </a:t>
            </a:r>
            <a:r>
              <a:rPr lang="en-US" sz="2400" dirty="0" smtClean="0"/>
              <a:t>participation)</a:t>
            </a:r>
            <a:endParaRPr lang="en-US" sz="2400" dirty="0"/>
          </a:p>
          <a:p>
            <a:r>
              <a:rPr lang="en-US" sz="2400" dirty="0" smtClean="0"/>
              <a:t>Sample: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Phase </a:t>
            </a:r>
            <a:r>
              <a:rPr lang="en-US" sz="2000" dirty="0"/>
              <a:t>1 </a:t>
            </a:r>
            <a:r>
              <a:rPr lang="en-US" sz="2000" dirty="0" smtClean="0"/>
              <a:t>– 1,500 respondents : US (n= 1,300),  Singapore (n=200)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Phase </a:t>
            </a:r>
            <a:r>
              <a:rPr lang="en-US" sz="2000" dirty="0"/>
              <a:t>2 – </a:t>
            </a:r>
            <a:r>
              <a:rPr lang="en-US" sz="2000" dirty="0" smtClean="0"/>
              <a:t>40 participants (n=20 from each country)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576064"/>
          </a:xfrm>
        </p:spPr>
        <p:txBody>
          <a:bodyPr/>
          <a:lstStyle/>
          <a:p>
            <a:r>
              <a:rPr lang="en-US" sz="3000" b="1" dirty="0" err="1" smtClean="0">
                <a:latin typeface="+mn-lt"/>
              </a:rPr>
              <a:t>RQ</a:t>
            </a:r>
            <a:r>
              <a:rPr lang="en-US" sz="3000" b="1" dirty="0" smtClean="0">
                <a:latin typeface="+mn-lt"/>
              </a:rPr>
              <a:t> 1:   Social media use for information seeking </a:t>
            </a:r>
            <a:br>
              <a:rPr lang="en-US" sz="3000" b="1" dirty="0" smtClean="0">
                <a:latin typeface="+mn-lt"/>
              </a:rPr>
            </a:br>
            <a:r>
              <a:rPr lang="en-US" sz="3000" b="1" dirty="0" smtClean="0">
                <a:latin typeface="+mn-lt"/>
              </a:rPr>
              <a:t>	  in different contexts  (1/2)</a:t>
            </a:r>
            <a:endParaRPr lang="en-GB" sz="30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772816"/>
            <a:ext cx="8812540" cy="439248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31397"/>
              </p:ext>
            </p:extLst>
          </p:nvPr>
        </p:nvGraphicFramePr>
        <p:xfrm>
          <a:off x="1045137" y="1341032"/>
          <a:ext cx="7487303" cy="23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000"/>
                <a:gridCol w="1260000"/>
                <a:gridCol w="792000"/>
                <a:gridCol w="2088000"/>
                <a:gridCol w="1259303"/>
              </a:tblGrid>
              <a:tr h="396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Singapore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5C005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5C005C">
                        <a:alpha val="6000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Wikis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Wikis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4.05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Q&amp;A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Media-Sharing Services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2.61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Media-Sharing Services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Q&amp;A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Internet Forums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1.74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Internet Forums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Blogs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1.63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Social Networking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1.89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9552" y="868244"/>
            <a:ext cx="7992888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+mn-lt"/>
              </a:rPr>
              <a:t>Academic context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89098"/>
              </p:ext>
            </p:extLst>
          </p:nvPr>
        </p:nvGraphicFramePr>
        <p:xfrm>
          <a:off x="1045137" y="4365368"/>
          <a:ext cx="7487303" cy="23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000"/>
                <a:gridCol w="1260000"/>
                <a:gridCol w="792000"/>
                <a:gridCol w="2088000"/>
                <a:gridCol w="1259303"/>
              </a:tblGrid>
              <a:tr h="396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Singapore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5C005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rgbClr val="5C005C">
                        <a:alpha val="6000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Social Networking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3.74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Media-Sharing Services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n-lt"/>
                        </a:rPr>
                        <a:t>4.11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Media-Sharing Services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Social Networking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+mn-lt"/>
                        </a:rPr>
                        <a:t>4.06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Wikis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Wikis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3.50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User Reviews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Microblogs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Microblogs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Q&amp;A Sites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+mn-lt"/>
                        </a:rPr>
                        <a:t>2.77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43" marR="7443" marT="7443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9552" y="3892580"/>
            <a:ext cx="7992888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latin typeface="+mn-lt"/>
              </a:rPr>
              <a:t>Everyday context</a:t>
            </a:r>
            <a:endParaRPr lang="en-GB" sz="2400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 smtClean="0">
                <a:latin typeface="+mn-lt"/>
              </a:rPr>
              <a:t>RQ</a:t>
            </a:r>
            <a:r>
              <a:rPr lang="en-US" dirty="0" smtClean="0">
                <a:latin typeface="+mn-lt"/>
              </a:rPr>
              <a:t> 1:  (2/2)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7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5443246"/>
              </p:ext>
            </p:extLst>
          </p:nvPr>
        </p:nvGraphicFramePr>
        <p:xfrm>
          <a:off x="301756" y="1002500"/>
          <a:ext cx="4860000" cy="561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000"/>
                <a:gridCol w="1800000"/>
                <a:gridCol w="1800000"/>
              </a:tblGrid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Platform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Top 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purpose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2nd top purpose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rgbClr val="727CA3">
                        <a:alpha val="89804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Wikis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check factual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Media-Sharing Services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updates / news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Social Networking Sites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establish / maintain relationships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share information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Q&amp;A Sites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find solutions to a problem or how-to instructions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User Reviews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obtain others’ opinions / comments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Microblogs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establish / maintain relationships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Internet Forums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find solutions to a problem or how-to instructions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obtain others’ opinions / comments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Blogs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obtain others’ opinions / comments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Social Bookmarking/ Scrapbooking</a:t>
                      </a:r>
                      <a:endParaRPr lang="en-GB" sz="1100" b="1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collect / organize digital objects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243981"/>
              </p:ext>
            </p:extLst>
          </p:nvPr>
        </p:nvGraphicFramePr>
        <p:xfrm>
          <a:off x="5292480" y="1002500"/>
          <a:ext cx="36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  <a:gridCol w="1800000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Top purpose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rgbClr val="5C005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</a:rPr>
                        <a:t>2nd top purpose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rgbClr val="5C005C">
                        <a:alpha val="50196"/>
                      </a:srgb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check factual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updates / news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establish / maintain relationships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share information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find solutions to a problem or how-to instructions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obtain others’ opinions / comments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establish / maintain relationships with others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find solutions to a problem or how-to instructions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get background information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obtain others’ opinions / comments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be aware of popular trends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 collect / organize digital objects</a:t>
                      </a:r>
                      <a:endParaRPr lang="en-GB" sz="11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823" marR="3782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b="1" dirty="0" err="1">
                <a:latin typeface="+mn-lt"/>
              </a:rPr>
              <a:t>RQ</a:t>
            </a:r>
            <a:r>
              <a:rPr lang="en-US" sz="3000" b="1" dirty="0">
                <a:latin typeface="+mn-lt"/>
              </a:rPr>
              <a:t> 2: Social media use &amp; purposes (</a:t>
            </a:r>
            <a:r>
              <a:rPr lang="en-US" sz="3000" b="1" dirty="0" smtClean="0">
                <a:latin typeface="+mn-lt"/>
              </a:rPr>
              <a:t>1/3)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6E802EC1-EE1F-47BB-948A-3C63B6F5320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8208912" cy="586016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 err="1">
                <a:latin typeface="+mn-lt"/>
              </a:rPr>
              <a:t>RQ</a:t>
            </a:r>
            <a:r>
              <a:rPr lang="en-GB" sz="3000" b="1" dirty="0">
                <a:latin typeface="+mn-lt"/>
              </a:rPr>
              <a:t> 2: Platforms &amp; purposes (</a:t>
            </a:r>
            <a:r>
              <a:rPr lang="en-GB" sz="3000" b="1" dirty="0" smtClean="0">
                <a:latin typeface="+mn-lt"/>
              </a:rPr>
              <a:t>2/3)</a:t>
            </a:r>
            <a:endParaRPr lang="en-GB" sz="3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3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13407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3407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Singapore</a:t>
            </a:r>
            <a:endParaRPr lang="en-GB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60648"/>
            <a:ext cx="8208912" cy="5760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3000" b="1" dirty="0" err="1">
                <a:latin typeface="+mn-lt"/>
              </a:rPr>
              <a:t>RQ</a:t>
            </a:r>
            <a:r>
              <a:rPr lang="en-GB" sz="3000" b="1" dirty="0">
                <a:latin typeface="+mn-lt"/>
              </a:rPr>
              <a:t> 2: Platforms &amp; purposes </a:t>
            </a:r>
            <a:r>
              <a:rPr lang="en-GB" sz="3000" b="1" dirty="0" smtClean="0">
                <a:latin typeface="+mn-lt"/>
              </a:rPr>
              <a:t>(3/3)</a:t>
            </a:r>
            <a:endParaRPr lang="en-GB" sz="30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51348"/>
            <a:ext cx="4337608" cy="4247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856621"/>
            <a:ext cx="4322445" cy="42425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2EC1-EE1F-47BB-948A-3C63B6F5320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2389</TotalTime>
  <Words>1116</Words>
  <Application>Microsoft Office PowerPoint</Application>
  <PresentationFormat>On-screen Show (4:3)</PresentationFormat>
  <Paragraphs>308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Verdana</vt:lpstr>
      <vt:lpstr>Malgun Gothic</vt:lpstr>
      <vt:lpstr>Times New Roman</vt:lpstr>
      <vt:lpstr>Wingdings 2</vt:lpstr>
      <vt:lpstr>宋体</vt:lpstr>
      <vt:lpstr>Corbel</vt:lpstr>
      <vt:lpstr>Consolas</vt:lpstr>
      <vt:lpstr>Wingdings 3</vt:lpstr>
      <vt:lpstr>Calibri</vt:lpstr>
      <vt:lpstr>Wingdings</vt:lpstr>
      <vt:lpstr>Arial</vt:lpstr>
      <vt:lpstr>Metro</vt:lpstr>
      <vt:lpstr>Social Media as Information Sources</vt:lpstr>
      <vt:lpstr>Background</vt:lpstr>
      <vt:lpstr>Research Questions</vt:lpstr>
      <vt:lpstr>Methods</vt:lpstr>
      <vt:lpstr>RQ 1:   Social media use for information seeking     in different contexts  (1/2)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</vt:lpstr>
      <vt:lpstr>Future Research</vt:lpstr>
      <vt:lpstr>Acknowledgment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Information Sources</dc:title>
  <dc:creator>JS</dc:creator>
  <cp:lastModifiedBy>Mason,Janet</cp:lastModifiedBy>
  <cp:revision>117</cp:revision>
  <dcterms:created xsi:type="dcterms:W3CDTF">2014-01-01T05:11:36Z</dcterms:created>
  <dcterms:modified xsi:type="dcterms:W3CDTF">2015-02-19T20:49:03Z</dcterms:modified>
</cp:coreProperties>
</file>