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2"/>
  </p:notesMasterIdLst>
  <p:handoutMasterIdLst>
    <p:handoutMasterId r:id="rId23"/>
  </p:handoutMasterIdLst>
  <p:sldIdLst>
    <p:sldId id="257" r:id="rId3"/>
    <p:sldId id="258" r:id="rId4"/>
    <p:sldId id="259" r:id="rId5"/>
    <p:sldId id="260" r:id="rId6"/>
    <p:sldId id="275" r:id="rId7"/>
    <p:sldId id="261" r:id="rId8"/>
    <p:sldId id="263" r:id="rId9"/>
    <p:sldId id="264" r:id="rId10"/>
    <p:sldId id="266" r:id="rId11"/>
    <p:sldId id="265" r:id="rId12"/>
    <p:sldId id="267" r:id="rId13"/>
    <p:sldId id="268" r:id="rId14"/>
    <p:sldId id="269" r:id="rId15"/>
    <p:sldId id="270" r:id="rId16"/>
    <p:sldId id="276" r:id="rId17"/>
    <p:sldId id="271" r:id="rId18"/>
    <p:sldId id="273" r:id="rId19"/>
    <p:sldId id="272" r:id="rId20"/>
    <p:sldId id="274"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0" autoAdjust="0"/>
    <p:restoredTop sz="94660"/>
  </p:normalViewPr>
  <p:slideViewPr>
    <p:cSldViewPr>
      <p:cViewPr>
        <p:scale>
          <a:sx n="50" d="100"/>
          <a:sy n="50" d="100"/>
        </p:scale>
        <p:origin x="-2160" y="-1056"/>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pPr/>
              <a:t>2/25/2014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pPr/>
              <a:t>‹#›</a:t>
            </a:fld>
            <a:endParaRPr/>
          </a:p>
        </p:txBody>
      </p:sp>
    </p:spTree>
    <p:extLst>
      <p:ext uri="{BB962C8B-B14F-4D97-AF65-F5344CB8AC3E}">
        <p14:creationId xmlns:p14="http://schemas.microsoft.com/office/powerpoint/2010/main" xmlns=""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pPr/>
              <a:t>2/25/2014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pPr/>
              <a:t>‹#›</a:t>
            </a:fld>
            <a:endParaRPr/>
          </a:p>
        </p:txBody>
      </p:sp>
    </p:spTree>
    <p:extLst>
      <p:ext uri="{BB962C8B-B14F-4D97-AF65-F5344CB8AC3E}">
        <p14:creationId xmlns:p14="http://schemas.microsoft.com/office/powerpoint/2010/main" xmlns=""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1905001"/>
            <a:ext cx="10055781"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162" y="4572000"/>
            <a:ext cx="8613436"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D9712D-992A-4AB1-A5C2-575F75921AA2}"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9712D-992A-4AB1-A5C2-575F75921AA2}"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336191"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9712D-992A-4AB1-A5C2-575F75921AA2}"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9712D-992A-4AB1-A5C2-575F75921AA2}"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4" y="5486400"/>
            <a:ext cx="1021025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2834" y="3852863"/>
            <a:ext cx="817878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9712D-992A-4AB1-A5C2-575F75921AA2}"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536192"/>
            <a:ext cx="487553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1265" y="1536192"/>
            <a:ext cx="487553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D9712D-992A-4AB1-A5C2-575F75921AA2}"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48755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48755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1265" y="1535113"/>
            <a:ext cx="48755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1265" y="2174875"/>
            <a:ext cx="48755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D9712D-992A-4AB1-A5C2-575F75921AA2}"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D9712D-992A-4AB1-A5C2-575F75921AA2}"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EFA0A-2F20-4B60-98C6-5FFDA469AA1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296" y="5495544"/>
            <a:ext cx="10360501"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293" y="6096000"/>
            <a:ext cx="10360503"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9712D-992A-4AB1-A5C2-575F75921AA2}"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pPr/>
              <a:t>‹#›</a:t>
            </a:fld>
            <a:endParaRPr lang="en-US"/>
          </a:p>
        </p:txBody>
      </p:sp>
      <p:sp>
        <p:nvSpPr>
          <p:cNvPr id="9" name="Content Placeholder 8"/>
          <p:cNvSpPr>
            <a:spLocks noGrp="1"/>
          </p:cNvSpPr>
          <p:nvPr>
            <p:ph sz="quarter" idx="13"/>
          </p:nvPr>
        </p:nvSpPr>
        <p:spPr>
          <a:xfrm>
            <a:off x="406294" y="381000"/>
            <a:ext cx="10360501"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231" y="5495278"/>
            <a:ext cx="10360501"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4663"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231" y="6096000"/>
            <a:ext cx="10360501"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2/25/2014</a:t>
            </a:fld>
            <a:endParaRPr lang="en-US"/>
          </a:p>
        </p:txBody>
      </p:sp>
      <p:sp>
        <p:nvSpPr>
          <p:cNvPr id="9" name="Slide Number Placeholder 8"/>
          <p:cNvSpPr>
            <a:spLocks noGrp="1"/>
          </p:cNvSpPr>
          <p:nvPr>
            <p:ph type="sldNum" sz="quarter" idx="11"/>
          </p:nvPr>
        </p:nvSpPr>
        <p:spPr/>
        <p:txBody>
          <a:bodyPr/>
          <a:lstStyle/>
          <a:p>
            <a:fld id="{96652B35-718D-4E28-AFEB-B694A3B357E8}"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157354"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441" y="1600200"/>
            <a:ext cx="10157354"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4663" y="0"/>
            <a:ext cx="91416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4663" y="5486400"/>
            <a:ext cx="91416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2755" y="5648960"/>
            <a:ext cx="73133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1FEFA0A-2F20-4B60-98C6-5FFDA469AA1C}" type="slidenum">
              <a:rPr lang="en-US" smtClean="0"/>
              <a:pPr/>
              <a:t>‹#›</a:t>
            </a:fld>
            <a:endParaRPr lang="en-US"/>
          </a:p>
        </p:txBody>
      </p:sp>
      <p:sp>
        <p:nvSpPr>
          <p:cNvPr id="5" name="Footer Placeholder 4"/>
          <p:cNvSpPr>
            <a:spLocks noGrp="1"/>
          </p:cNvSpPr>
          <p:nvPr>
            <p:ph type="ftr" sz="quarter" idx="3"/>
          </p:nvPr>
        </p:nvSpPr>
        <p:spPr>
          <a:xfrm rot="16200000">
            <a:off x="10507382" y="3987864"/>
            <a:ext cx="2367281" cy="487553"/>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1823" y="1585024"/>
            <a:ext cx="2438399" cy="487553"/>
          </a:xfrm>
          <a:prstGeom prst="rect">
            <a:avLst/>
          </a:prstGeom>
        </p:spPr>
        <p:txBody>
          <a:bodyPr vert="horz" lIns="91440" tIns="45720" rIns="91440" bIns="45720" rtlCol="0" anchor="ctr"/>
          <a:lstStyle>
            <a:lvl1pPr algn="l">
              <a:defRPr sz="1200">
                <a:solidFill>
                  <a:schemeClr val="bg2"/>
                </a:solidFill>
              </a:defRPr>
            </a:lvl1pPr>
          </a:lstStyle>
          <a:p>
            <a:fld id="{3CD9712D-992A-4AB1-A5C2-575F75921AA2}" type="datetimeFigureOut">
              <a:rPr lang="en-US" smtClean="0"/>
              <a:pPr/>
              <a:t>2/25/2014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SEscUJu8A2PBgM4woiPtv_rLYdVYxSMdfoTPjJcfEldRUdQMoE"/>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harpenSoften amount="-41000"/>
                    </a14:imgEffect>
                    <a14:imgEffect>
                      <a14:saturation sat="95000"/>
                    </a14:imgEffect>
                  </a14:imgLayer>
                </a14:imgProps>
              </a:ext>
              <a:ext uri="{28A0092B-C50C-407E-A947-70E740481C1C}">
                <a14:useLocalDpi xmlns:a14="http://schemas.microsoft.com/office/drawing/2010/main" xmlns="" val="0"/>
              </a:ext>
            </a:extLst>
          </a:blip>
          <a:srcRect/>
          <a:stretch>
            <a:fillRect/>
          </a:stretch>
        </p:blipFill>
        <p:spPr bwMode="auto">
          <a:xfrm>
            <a:off x="531812" y="381000"/>
            <a:ext cx="10058400" cy="6111875"/>
          </a:xfrm>
          <a:prstGeom prst="rect">
            <a:avLst/>
          </a:prstGeom>
          <a:noFill/>
          <a:effectLst>
            <a:glow rad="127000">
              <a:schemeClr val="accent1">
                <a:alpha val="0"/>
              </a:schemeClr>
            </a:glow>
            <a:outerShdw blurRad="50800" dist="50800" dir="5400000" algn="ctr" rotWithShape="0">
              <a:srgbClr val="000000">
                <a:alpha val="10000"/>
              </a:srgbClr>
            </a:outerShdw>
            <a:softEdge rad="1270000"/>
          </a:effectLst>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760412" y="990600"/>
            <a:ext cx="10210800" cy="3200400"/>
          </a:xfrm>
        </p:spPr>
        <p:txBody>
          <a:bodyPr>
            <a:normAutofit fontScale="90000"/>
          </a:bodyPr>
          <a:lstStyle/>
          <a:p>
            <a:pPr algn="ctr"/>
            <a:r>
              <a:rPr lang="en-US" dirty="0">
                <a:solidFill>
                  <a:schemeClr val="tx2">
                    <a:lumMod val="50000"/>
                  </a:schemeClr>
                </a:solidFill>
              </a:rPr>
              <a:t>Reference Competencies from the Practitioner’s Perspective: </a:t>
            </a:r>
            <a:r>
              <a:rPr lang="en-US" dirty="0" smtClean="0">
                <a:solidFill>
                  <a:schemeClr val="tx2">
                    <a:lumMod val="50000"/>
                  </a:schemeClr>
                </a:solidFill>
              </a:rPr>
              <a:t/>
            </a:r>
            <a:br>
              <a:rPr lang="en-US" dirty="0" smtClean="0">
                <a:solidFill>
                  <a:schemeClr val="tx2">
                    <a:lumMod val="50000"/>
                  </a:schemeClr>
                </a:solidFill>
              </a:rPr>
            </a:br>
            <a:r>
              <a:rPr lang="en-US" sz="4400" dirty="0" smtClean="0">
                <a:solidFill>
                  <a:schemeClr val="tx2">
                    <a:lumMod val="50000"/>
                  </a:schemeClr>
                </a:solidFill>
              </a:rPr>
              <a:t>An</a:t>
            </a:r>
            <a:r>
              <a:rPr lang="en-US" sz="4400" dirty="0">
                <a:solidFill>
                  <a:schemeClr val="tx2">
                    <a:lumMod val="50000"/>
                  </a:schemeClr>
                </a:solidFill>
              </a:rPr>
              <a:t> </a:t>
            </a:r>
            <a:r>
              <a:rPr lang="en-US" sz="4400" dirty="0" smtClean="0">
                <a:solidFill>
                  <a:schemeClr val="tx2">
                    <a:lumMod val="50000"/>
                  </a:schemeClr>
                </a:solidFill>
              </a:rPr>
              <a:t>International </a:t>
            </a:r>
            <a:r>
              <a:rPr lang="en-US" sz="4400" dirty="0">
                <a:solidFill>
                  <a:schemeClr val="tx2">
                    <a:lumMod val="50000"/>
                  </a:schemeClr>
                </a:solidFill>
              </a:rPr>
              <a:t>Comparison</a:t>
            </a:r>
          </a:p>
        </p:txBody>
      </p:sp>
      <p:sp>
        <p:nvSpPr>
          <p:cNvPr id="3" name="Subtitle 2"/>
          <p:cNvSpPr>
            <a:spLocks noGrp="1"/>
          </p:cNvSpPr>
          <p:nvPr>
            <p:ph type="subTitle" idx="1"/>
          </p:nvPr>
        </p:nvSpPr>
        <p:spPr>
          <a:xfrm>
            <a:off x="1293812" y="4267200"/>
            <a:ext cx="9753599" cy="1371600"/>
          </a:xfrm>
        </p:spPr>
        <p:txBody>
          <a:bodyPr>
            <a:normAutofit fontScale="92500" lnSpcReduction="10000"/>
          </a:bodyPr>
          <a:lstStyle/>
          <a:p>
            <a:pPr algn="r"/>
            <a:r>
              <a:rPr lang="en-US" dirty="0" smtClean="0">
                <a:solidFill>
                  <a:schemeClr val="tx2">
                    <a:lumMod val="50000"/>
                  </a:schemeClr>
                </a:solidFill>
              </a:rPr>
              <a:t>Laura Saunders</a:t>
            </a:r>
          </a:p>
          <a:p>
            <a:pPr algn="r"/>
            <a:r>
              <a:rPr lang="en-US" dirty="0" smtClean="0">
                <a:solidFill>
                  <a:schemeClr val="tx2">
                    <a:lumMod val="50000"/>
                  </a:schemeClr>
                </a:solidFill>
              </a:rPr>
              <a:t>Mary Wilkins Jordan</a:t>
            </a:r>
          </a:p>
          <a:p>
            <a:pPr algn="r"/>
            <a:r>
              <a:rPr lang="en-US" dirty="0" smtClean="0">
                <a:solidFill>
                  <a:schemeClr val="tx2">
                    <a:lumMod val="50000"/>
                  </a:schemeClr>
                </a:solidFill>
              </a:rPr>
              <a:t>Simmons College</a:t>
            </a:r>
          </a:p>
          <a:p>
            <a:pPr algn="r"/>
            <a:r>
              <a:rPr lang="en-US" dirty="0" smtClean="0">
                <a:solidFill>
                  <a:schemeClr val="tx2">
                    <a:lumMod val="50000"/>
                  </a:schemeClr>
                </a:solidFill>
              </a:rPr>
              <a:t>ALISE conference January 2013</a:t>
            </a:r>
            <a:endParaRPr lang="en-US" dirty="0">
              <a:solidFill>
                <a:schemeClr val="tx2">
                  <a:lumMod val="50000"/>
                </a:schemeClr>
              </a:solidFill>
            </a:endParaRPr>
          </a:p>
        </p:txBody>
      </p:sp>
    </p:spTree>
    <p:extLst>
      <p:ext uri="{BB962C8B-B14F-4D97-AF65-F5344CB8AC3E}">
        <p14:creationId xmlns:p14="http://schemas.microsoft.com/office/powerpoint/2010/main" xmlns="" val="31981769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944312" y="609600"/>
            <a:ext cx="8426699" cy="6023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367418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Skills</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a:t>O</a:t>
            </a:r>
            <a:r>
              <a:rPr lang="en-US" dirty="0" smtClean="0"/>
              <a:t>nline </a:t>
            </a:r>
            <a:r>
              <a:rPr lang="en-US" dirty="0"/>
              <a:t>searching </a:t>
            </a:r>
            <a:endParaRPr lang="en-US" dirty="0" smtClean="0"/>
          </a:p>
          <a:p>
            <a:pPr lvl="1"/>
            <a:r>
              <a:rPr lang="en-US" dirty="0" smtClean="0"/>
              <a:t>Ranked </a:t>
            </a:r>
            <a:r>
              <a:rPr lang="en-US" dirty="0"/>
              <a:t>number one by all thirteen </a:t>
            </a:r>
            <a:r>
              <a:rPr lang="en-US" dirty="0" smtClean="0"/>
              <a:t>countries</a:t>
            </a:r>
          </a:p>
          <a:p>
            <a:pPr marL="571500" indent="-457200">
              <a:buFont typeface="+mj-lt"/>
              <a:buAutoNum type="arabicPeriod"/>
            </a:pPr>
            <a:r>
              <a:rPr lang="en-US" dirty="0" smtClean="0"/>
              <a:t>Knowledge </a:t>
            </a:r>
            <a:r>
              <a:rPr lang="en-US" dirty="0"/>
              <a:t>of and facility with social </a:t>
            </a:r>
            <a:r>
              <a:rPr lang="en-US" dirty="0" smtClean="0"/>
              <a:t>media</a:t>
            </a:r>
          </a:p>
          <a:p>
            <a:endParaRPr lang="en-US" dirty="0"/>
          </a:p>
          <a:p>
            <a:r>
              <a:rPr lang="en-US" dirty="0"/>
              <a:t>H</a:t>
            </a:r>
            <a:r>
              <a:rPr lang="en-US" dirty="0" smtClean="0"/>
              <a:t>ardware </a:t>
            </a:r>
            <a:r>
              <a:rPr lang="en-US" dirty="0"/>
              <a:t>troubleshooting, and software troubleshooting are ranked very differently by different countries, appearing among the top three in some cases, and the bottom three in others</a:t>
            </a:r>
            <a:endParaRPr lang="en-US" dirty="0" smtClean="0"/>
          </a:p>
          <a:p>
            <a:endParaRPr lang="en-US" dirty="0"/>
          </a:p>
          <a:p>
            <a:r>
              <a:rPr lang="en-US" dirty="0"/>
              <a:t>Programming was the bottom-ranked skill</a:t>
            </a:r>
            <a:endParaRPr lang="en-US" dirty="0" smtClean="0"/>
          </a:p>
          <a:p>
            <a:endParaRPr lang="en-US" dirty="0"/>
          </a:p>
        </p:txBody>
      </p:sp>
    </p:spTree>
    <p:extLst>
      <p:ext uri="{BB962C8B-B14F-4D97-AF65-F5344CB8AC3E}">
        <p14:creationId xmlns:p14="http://schemas.microsoft.com/office/powerpoint/2010/main" xmlns="" val="13349031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0412" y="228600"/>
            <a:ext cx="10363200" cy="6393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289091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skills</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a:t>Verbal </a:t>
            </a:r>
            <a:r>
              <a:rPr lang="en-US" dirty="0" smtClean="0"/>
              <a:t>communication</a:t>
            </a:r>
          </a:p>
          <a:p>
            <a:pPr lvl="1"/>
            <a:r>
              <a:rPr lang="en-US" dirty="0"/>
              <a:t>U</a:t>
            </a:r>
            <a:r>
              <a:rPr lang="en-US" dirty="0" smtClean="0"/>
              <a:t>nanimously </a:t>
            </a:r>
            <a:r>
              <a:rPr lang="en-US" dirty="0"/>
              <a:t>ranked </a:t>
            </a:r>
            <a:r>
              <a:rPr lang="en-US" dirty="0" smtClean="0"/>
              <a:t>first by </a:t>
            </a:r>
            <a:r>
              <a:rPr lang="en-US" dirty="0"/>
              <a:t>all thirteen </a:t>
            </a:r>
            <a:r>
              <a:rPr lang="en-US" dirty="0" smtClean="0"/>
              <a:t>countries</a:t>
            </a:r>
          </a:p>
          <a:p>
            <a:pPr marL="571500" indent="-457200">
              <a:buFont typeface="+mj-lt"/>
              <a:buAutoNum type="arabicPeriod"/>
            </a:pPr>
            <a:r>
              <a:rPr lang="en-US" dirty="0" smtClean="0"/>
              <a:t>Listening</a:t>
            </a:r>
          </a:p>
          <a:p>
            <a:pPr marL="571500" indent="-457200">
              <a:buFont typeface="+mj-lt"/>
              <a:buAutoNum type="arabicPeriod"/>
            </a:pPr>
            <a:r>
              <a:rPr lang="en-US" dirty="0" smtClean="0"/>
              <a:t>Approachability</a:t>
            </a:r>
          </a:p>
          <a:p>
            <a:endParaRPr lang="en-US" dirty="0"/>
          </a:p>
          <a:p>
            <a:r>
              <a:rPr lang="en-US" dirty="0" smtClean="0"/>
              <a:t>Conflict </a:t>
            </a:r>
            <a:r>
              <a:rPr lang="en-US" dirty="0"/>
              <a:t>management and stress management were consistently ranked as the bottom two</a:t>
            </a:r>
          </a:p>
        </p:txBody>
      </p:sp>
    </p:spTree>
    <p:extLst>
      <p:ext uri="{BB962C8B-B14F-4D97-AF65-F5344CB8AC3E}">
        <p14:creationId xmlns:p14="http://schemas.microsoft.com/office/powerpoint/2010/main" xmlns="" val="38628578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89012" y="346795"/>
            <a:ext cx="9906000" cy="6284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597780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Consensus &amp; contrast</a:t>
            </a:r>
            <a:endParaRPr lang="en-US" dirty="0"/>
          </a:p>
        </p:txBody>
      </p:sp>
      <p:sp>
        <p:nvSpPr>
          <p:cNvPr id="5" name="Text Placeholder 4"/>
          <p:cNvSpPr>
            <a:spLocks noGrp="1"/>
          </p:cNvSpPr>
          <p:nvPr>
            <p:ph type="body" idx="1"/>
          </p:nvPr>
        </p:nvSpPr>
        <p:spPr/>
        <p:txBody>
          <a:bodyPr/>
          <a:lstStyle/>
          <a:p>
            <a:r>
              <a:rPr lang="en-US" dirty="0" smtClean="0"/>
              <a:t>Across Countries</a:t>
            </a:r>
            <a:endParaRPr lang="en-US" dirty="0"/>
          </a:p>
        </p:txBody>
      </p:sp>
    </p:spTree>
    <p:extLst>
      <p:ext uri="{BB962C8B-B14F-4D97-AF65-F5344CB8AC3E}">
        <p14:creationId xmlns:p14="http://schemas.microsoft.com/office/powerpoint/2010/main" xmlns="" val="1865939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Consensus</a:t>
            </a:r>
            <a:endParaRPr lang="en-US" dirty="0"/>
          </a:p>
        </p:txBody>
      </p:sp>
      <p:sp>
        <p:nvSpPr>
          <p:cNvPr id="3" name="Content Placeholder 2"/>
          <p:cNvSpPr>
            <a:spLocks noGrp="1"/>
          </p:cNvSpPr>
          <p:nvPr>
            <p:ph idx="1"/>
          </p:nvPr>
        </p:nvSpPr>
        <p:spPr>
          <a:xfrm>
            <a:off x="1293813" y="1676400"/>
            <a:ext cx="9601200" cy="4953000"/>
          </a:xfrm>
        </p:spPr>
        <p:txBody>
          <a:bodyPr>
            <a:normAutofit/>
          </a:bodyPr>
          <a:lstStyle/>
          <a:p>
            <a:r>
              <a:rPr lang="en-US" b="1" dirty="0" smtClean="0"/>
              <a:t>More  consensus  on  hard  skills</a:t>
            </a:r>
            <a:r>
              <a:rPr lang="en-US" dirty="0" smtClean="0"/>
              <a:t>:</a:t>
            </a:r>
          </a:p>
          <a:p>
            <a:pPr lvl="1"/>
            <a:r>
              <a:rPr lang="en-US" dirty="0"/>
              <a:t>technical skills were likely to be ranked similarly across </a:t>
            </a:r>
            <a:r>
              <a:rPr lang="en-US" dirty="0" smtClean="0"/>
              <a:t>countries </a:t>
            </a:r>
          </a:p>
          <a:p>
            <a:pPr lvl="1"/>
            <a:r>
              <a:rPr lang="en-US" dirty="0" smtClean="0"/>
              <a:t>certain </a:t>
            </a:r>
            <a:r>
              <a:rPr lang="en-US" dirty="0"/>
              <a:t>general skills such as searching, and knowledge of online and print reference sources</a:t>
            </a:r>
            <a:endParaRPr lang="en-US" dirty="0" smtClean="0"/>
          </a:p>
          <a:p>
            <a:pPr marL="223838" lvl="1">
              <a:spcBef>
                <a:spcPts val="1600"/>
              </a:spcBef>
              <a:buFont typeface="Arial" pitchFamily="34" charset="0"/>
              <a:buChar char="•"/>
            </a:pPr>
            <a:r>
              <a:rPr lang="en-US" sz="2400" dirty="0" smtClean="0"/>
              <a:t>Core </a:t>
            </a:r>
            <a:r>
              <a:rPr lang="en-US" sz="2400" dirty="0"/>
              <a:t>academic reference services are similar from one country to </a:t>
            </a:r>
            <a:r>
              <a:rPr lang="en-US" sz="2400" dirty="0" smtClean="0"/>
              <a:t>another</a:t>
            </a:r>
          </a:p>
          <a:p>
            <a:pPr marL="223838" lvl="1">
              <a:spcBef>
                <a:spcPts val="1600"/>
              </a:spcBef>
              <a:buFont typeface="Arial" pitchFamily="34" charset="0"/>
              <a:buChar char="•"/>
            </a:pPr>
            <a:endParaRPr lang="en-US" sz="2400" dirty="0"/>
          </a:p>
          <a:p>
            <a:endParaRPr lang="en-US" dirty="0"/>
          </a:p>
          <a:p>
            <a:pPr lvl="1"/>
            <a:endParaRPr lang="en-US" dirty="0"/>
          </a:p>
        </p:txBody>
      </p:sp>
    </p:spTree>
    <p:extLst>
      <p:ext uri="{BB962C8B-B14F-4D97-AF65-F5344CB8AC3E}">
        <p14:creationId xmlns:p14="http://schemas.microsoft.com/office/powerpoint/2010/main" xmlns="" val="33757872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Contrasts</a:t>
            </a:r>
            <a:endParaRPr lang="en-US" dirty="0"/>
          </a:p>
        </p:txBody>
      </p:sp>
      <p:sp>
        <p:nvSpPr>
          <p:cNvPr id="3" name="Content Placeholder 2"/>
          <p:cNvSpPr>
            <a:spLocks noGrp="1"/>
          </p:cNvSpPr>
          <p:nvPr>
            <p:ph idx="1"/>
          </p:nvPr>
        </p:nvSpPr>
        <p:spPr/>
        <p:txBody>
          <a:bodyPr/>
          <a:lstStyle/>
          <a:p>
            <a:r>
              <a:rPr lang="en-US" b="1" dirty="0"/>
              <a:t>Less  on  soft  skills</a:t>
            </a:r>
            <a:r>
              <a:rPr lang="en-US" dirty="0"/>
              <a:t>:</a:t>
            </a:r>
          </a:p>
          <a:p>
            <a:pPr lvl="1"/>
            <a:r>
              <a:rPr lang="en-US" dirty="0"/>
              <a:t>interpersonal skills including sense of humor, conflict management, and self-motivation show the greatest </a:t>
            </a:r>
            <a:r>
              <a:rPr lang="en-US" dirty="0" smtClean="0"/>
              <a:t>variation</a:t>
            </a:r>
          </a:p>
          <a:p>
            <a:r>
              <a:rPr lang="en-US" dirty="0"/>
              <a:t>cultural differences in norms and expectations for interpersonal </a:t>
            </a:r>
            <a:r>
              <a:rPr lang="en-US" dirty="0" smtClean="0"/>
              <a:t>interactions</a:t>
            </a:r>
          </a:p>
          <a:p>
            <a:pPr lvl="1"/>
            <a:r>
              <a:rPr lang="en-US" dirty="0" smtClean="0"/>
              <a:t>sensitivity to possible </a:t>
            </a:r>
            <a:r>
              <a:rPr lang="en-US" dirty="0"/>
              <a:t>differences in how patrons and colleagues </a:t>
            </a:r>
            <a:r>
              <a:rPr lang="en-US" dirty="0" smtClean="0"/>
              <a:t>interact </a:t>
            </a:r>
            <a:endParaRPr lang="en-US" dirty="0"/>
          </a:p>
          <a:p>
            <a:pPr lvl="1"/>
            <a:r>
              <a:rPr lang="en-US" dirty="0" smtClean="0"/>
              <a:t>the </a:t>
            </a:r>
            <a:r>
              <a:rPr lang="en-US" dirty="0"/>
              <a:t>expected relationships </a:t>
            </a:r>
            <a:r>
              <a:rPr lang="en-US" dirty="0" smtClean="0"/>
              <a:t>between </a:t>
            </a:r>
            <a:r>
              <a:rPr lang="en-US" dirty="0"/>
              <a:t>employees and </a:t>
            </a:r>
            <a:r>
              <a:rPr lang="en-US" dirty="0" smtClean="0"/>
              <a:t>supervisors</a:t>
            </a:r>
          </a:p>
          <a:p>
            <a:pPr lvl="1"/>
            <a:endParaRPr lang="en-US" dirty="0"/>
          </a:p>
          <a:p>
            <a:r>
              <a:rPr lang="en-US" dirty="0"/>
              <a:t>Cultural differences influence expectations of the interpersonal interactions involved in providing those services</a:t>
            </a:r>
          </a:p>
          <a:p>
            <a:pPr lvl="1"/>
            <a:endParaRPr lang="en-US" dirty="0" smtClean="0"/>
          </a:p>
        </p:txBody>
      </p:sp>
    </p:spTree>
    <p:extLst>
      <p:ext uri="{BB962C8B-B14F-4D97-AF65-F5344CB8AC3E}">
        <p14:creationId xmlns:p14="http://schemas.microsoft.com/office/powerpoint/2010/main" xmlns="" val="26518674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p:txBody>
          <a:bodyPr/>
          <a:lstStyle/>
          <a:p>
            <a:pPr marL="0" indent="0">
              <a:buNone/>
            </a:pPr>
            <a:r>
              <a:rPr lang="en-US" dirty="0" smtClean="0"/>
              <a:t>Academic reference skills are transferable:</a:t>
            </a:r>
          </a:p>
          <a:p>
            <a:r>
              <a:rPr lang="en-US" dirty="0" smtClean="0"/>
              <a:t>Exchange </a:t>
            </a:r>
            <a:r>
              <a:rPr lang="en-US" dirty="0"/>
              <a:t>programs such as Fulbright and Erasmus </a:t>
            </a:r>
            <a:r>
              <a:rPr lang="en-US" dirty="0" smtClean="0"/>
              <a:t>Scholarships </a:t>
            </a:r>
          </a:p>
          <a:p>
            <a:r>
              <a:rPr lang="en-US" dirty="0" smtClean="0"/>
              <a:t>Librarians </a:t>
            </a:r>
            <a:r>
              <a:rPr lang="en-US" dirty="0"/>
              <a:t>interested in relocating </a:t>
            </a:r>
            <a:r>
              <a:rPr lang="en-US" dirty="0" smtClean="0"/>
              <a:t>temporary or permanent </a:t>
            </a:r>
            <a:r>
              <a:rPr lang="en-US" dirty="0"/>
              <a:t>basis.  </a:t>
            </a:r>
            <a:endParaRPr lang="en-US" dirty="0" smtClean="0"/>
          </a:p>
          <a:p>
            <a:r>
              <a:rPr lang="en-US" dirty="0" smtClean="0"/>
              <a:t>Suggests </a:t>
            </a:r>
            <a:r>
              <a:rPr lang="en-US" dirty="0"/>
              <a:t>that library science curricula could have similar focal points for reference </a:t>
            </a:r>
            <a:r>
              <a:rPr lang="en-US" dirty="0" smtClean="0"/>
              <a:t>courses</a:t>
            </a:r>
          </a:p>
          <a:p>
            <a:pPr lvl="1"/>
            <a:r>
              <a:rPr lang="en-US" dirty="0" smtClean="0"/>
              <a:t>allowing </a:t>
            </a:r>
            <a:r>
              <a:rPr lang="en-US" dirty="0"/>
              <a:t>some flexibility for transfer of credits, </a:t>
            </a:r>
            <a:endParaRPr lang="en-US" dirty="0" smtClean="0"/>
          </a:p>
          <a:p>
            <a:pPr lvl="1"/>
            <a:r>
              <a:rPr lang="en-US" dirty="0" smtClean="0"/>
              <a:t>study </a:t>
            </a:r>
            <a:r>
              <a:rPr lang="en-US" dirty="0"/>
              <a:t>abroad programs, or </a:t>
            </a:r>
            <a:endParaRPr lang="en-US" dirty="0" smtClean="0"/>
          </a:p>
          <a:p>
            <a:pPr lvl="1"/>
            <a:r>
              <a:rPr lang="en-US" dirty="0" smtClean="0"/>
              <a:t>relocating </a:t>
            </a:r>
            <a:r>
              <a:rPr lang="en-US" dirty="0"/>
              <a:t>after graduation</a:t>
            </a:r>
          </a:p>
        </p:txBody>
      </p:sp>
    </p:spTree>
    <p:extLst>
      <p:ext uri="{BB962C8B-B14F-4D97-AF65-F5344CB8AC3E}">
        <p14:creationId xmlns:p14="http://schemas.microsoft.com/office/powerpoint/2010/main" xmlns="" val="40173412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lessons</a:t>
            </a:r>
            <a:endParaRPr lang="en-US" dirty="0"/>
          </a:p>
        </p:txBody>
      </p:sp>
      <p:sp>
        <p:nvSpPr>
          <p:cNvPr id="3" name="Content Placeholder 2"/>
          <p:cNvSpPr>
            <a:spLocks noGrp="1"/>
          </p:cNvSpPr>
          <p:nvPr>
            <p:ph idx="1"/>
          </p:nvPr>
        </p:nvSpPr>
        <p:spPr>
          <a:xfrm>
            <a:off x="684212" y="1676400"/>
            <a:ext cx="10972800" cy="5181600"/>
          </a:xfrm>
        </p:spPr>
        <p:txBody>
          <a:bodyPr>
            <a:normAutofit/>
          </a:bodyPr>
          <a:lstStyle/>
          <a:p>
            <a:r>
              <a:rPr lang="en-US" dirty="0" smtClean="0"/>
              <a:t>Librarians can see </a:t>
            </a:r>
            <a:r>
              <a:rPr lang="en-US" dirty="0"/>
              <a:t>the extent </a:t>
            </a:r>
            <a:r>
              <a:rPr lang="en-US" dirty="0" smtClean="0"/>
              <a:t>their international counterparts face </a:t>
            </a:r>
            <a:r>
              <a:rPr lang="en-US" dirty="0"/>
              <a:t>similar challenges and expectations with regard to delivering reference </a:t>
            </a:r>
            <a:r>
              <a:rPr lang="en-US" dirty="0" smtClean="0"/>
              <a:t>services</a:t>
            </a:r>
          </a:p>
          <a:p>
            <a:r>
              <a:rPr lang="en-US" dirty="0"/>
              <a:t>LIS </a:t>
            </a:r>
            <a:r>
              <a:rPr lang="en-US" dirty="0" smtClean="0"/>
              <a:t>Teaching </a:t>
            </a:r>
            <a:r>
              <a:rPr lang="en-US" dirty="0"/>
              <a:t>faculty </a:t>
            </a:r>
            <a:r>
              <a:rPr lang="en-US" dirty="0" smtClean="0"/>
              <a:t>can understand </a:t>
            </a:r>
            <a:r>
              <a:rPr lang="en-US" dirty="0"/>
              <a:t>reference competencies and expectations in other </a:t>
            </a:r>
            <a:r>
              <a:rPr lang="en-US" dirty="0" smtClean="0"/>
              <a:t>countries</a:t>
            </a:r>
          </a:p>
          <a:p>
            <a:pPr lvl="1"/>
            <a:r>
              <a:rPr lang="en-US" dirty="0" smtClean="0"/>
              <a:t>teaching </a:t>
            </a:r>
            <a:r>
              <a:rPr lang="en-US" dirty="0"/>
              <a:t>greater numbers of international students </a:t>
            </a:r>
            <a:endParaRPr lang="en-US" dirty="0" smtClean="0"/>
          </a:p>
          <a:p>
            <a:pPr lvl="1"/>
            <a:r>
              <a:rPr lang="en-US" dirty="0" smtClean="0"/>
              <a:t>consider </a:t>
            </a:r>
            <a:r>
              <a:rPr lang="en-US" dirty="0"/>
              <a:t>collaborating with international </a:t>
            </a:r>
            <a:r>
              <a:rPr lang="en-US" dirty="0" smtClean="0"/>
              <a:t>colleagues</a:t>
            </a:r>
          </a:p>
          <a:p>
            <a:pPr lvl="1"/>
            <a:r>
              <a:rPr lang="en-US" dirty="0" smtClean="0"/>
              <a:t>developing </a:t>
            </a:r>
            <a:r>
              <a:rPr lang="en-US" dirty="0"/>
              <a:t>students who can compete in a global job market</a:t>
            </a:r>
            <a:r>
              <a:rPr lang="en-US" dirty="0" smtClean="0"/>
              <a:t> </a:t>
            </a:r>
          </a:p>
          <a:p>
            <a:endParaRPr lang="en-US" dirty="0" smtClean="0"/>
          </a:p>
          <a:p>
            <a:r>
              <a:rPr lang="en-US" dirty="0" smtClean="0"/>
              <a:t>By </a:t>
            </a:r>
            <a:r>
              <a:rPr lang="en-US" dirty="0"/>
              <a:t>identifying areas of commonality and difference in the area of academic reference services, this study might inspire further collaboration among colleagues from different countries to continue to explore cultural differences in the approach to reference services.</a:t>
            </a:r>
          </a:p>
          <a:p>
            <a:endParaRPr lang="en-US" dirty="0"/>
          </a:p>
        </p:txBody>
      </p:sp>
    </p:spTree>
    <p:extLst>
      <p:ext uri="{BB962C8B-B14F-4D97-AF65-F5344CB8AC3E}">
        <p14:creationId xmlns:p14="http://schemas.microsoft.com/office/powerpoint/2010/main" xmlns="" val="3734637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684212" y="1676400"/>
            <a:ext cx="11049000" cy="5029200"/>
          </a:xfrm>
        </p:spPr>
        <p:txBody>
          <a:bodyPr>
            <a:normAutofit/>
          </a:bodyPr>
          <a:lstStyle/>
          <a:p>
            <a:r>
              <a:rPr lang="en-US" dirty="0" smtClean="0"/>
              <a:t>Original U.S. survey: public and academic</a:t>
            </a:r>
          </a:p>
          <a:p>
            <a:r>
              <a:rPr lang="en-US" dirty="0" smtClean="0"/>
              <a:t>Collaboration initiated at Krakow Conference on LIS Education.</a:t>
            </a:r>
          </a:p>
          <a:p>
            <a:endParaRPr lang="en-US" sz="1400" dirty="0"/>
          </a:p>
          <a:p>
            <a:r>
              <a:rPr lang="en-US" dirty="0" smtClean="0"/>
              <a:t>This </a:t>
            </a:r>
            <a:r>
              <a:rPr lang="en-US" dirty="0"/>
              <a:t>study examines the following questions: </a:t>
            </a:r>
            <a:endParaRPr lang="en-US" dirty="0" smtClean="0"/>
          </a:p>
          <a:p>
            <a:pPr marL="621982" lvl="1" indent="-342900"/>
            <a:r>
              <a:rPr lang="en-US" dirty="0"/>
              <a:t>A</a:t>
            </a:r>
            <a:r>
              <a:rPr lang="en-US" dirty="0" smtClean="0"/>
              <a:t>re </a:t>
            </a:r>
            <a:r>
              <a:rPr lang="en-US" dirty="0"/>
              <a:t>expectations around reference competencies consistent across different countries?  </a:t>
            </a:r>
            <a:endParaRPr lang="en-US" dirty="0" smtClean="0"/>
          </a:p>
          <a:p>
            <a:pPr marL="621982" lvl="1" indent="-342900"/>
            <a:r>
              <a:rPr lang="en-US" dirty="0" smtClean="0"/>
              <a:t>If </a:t>
            </a:r>
            <a:r>
              <a:rPr lang="en-US" dirty="0"/>
              <a:t>so, can an international standard or core list of competencies for reference librarians be determined?  </a:t>
            </a:r>
            <a:endParaRPr lang="en-US" dirty="0" smtClean="0"/>
          </a:p>
          <a:p>
            <a:pPr marL="621982" lvl="1" indent="-342900"/>
            <a:r>
              <a:rPr lang="en-US" dirty="0" smtClean="0"/>
              <a:t>Are </a:t>
            </a:r>
            <a:r>
              <a:rPr lang="en-US" dirty="0"/>
              <a:t>there statistically significant differences  among different nations with regard to reference competencies and qualifications?  </a:t>
            </a:r>
            <a:endParaRPr lang="en-US" dirty="0" smtClean="0"/>
          </a:p>
          <a:p>
            <a:pPr marL="621982" lvl="1" indent="-342900"/>
            <a:r>
              <a:rPr lang="en-US" dirty="0" smtClean="0"/>
              <a:t>If </a:t>
            </a:r>
            <a:r>
              <a:rPr lang="en-US" dirty="0"/>
              <a:t>so, which competencies are preferred by which countries, and is there a discernible cultural pattern?</a:t>
            </a:r>
          </a:p>
        </p:txBody>
      </p:sp>
    </p:spTree>
    <p:extLst>
      <p:ext uri="{BB962C8B-B14F-4D97-AF65-F5344CB8AC3E}">
        <p14:creationId xmlns:p14="http://schemas.microsoft.com/office/powerpoint/2010/main" xmlns="" val="39729284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0"/>
            <a:ext cx="9601200" cy="1143000"/>
          </a:xfrm>
        </p:spPr>
        <p:txBody>
          <a:bodyPr/>
          <a:lstStyle/>
          <a:p>
            <a:pPr algn="ctr"/>
            <a:r>
              <a:rPr lang="en-US" dirty="0" smtClean="0"/>
              <a:t>Survey</a:t>
            </a:r>
            <a:endParaRPr lang="en-US" dirty="0"/>
          </a:p>
        </p:txBody>
      </p:sp>
      <p:sp>
        <p:nvSpPr>
          <p:cNvPr id="3" name="Content Placeholder 2"/>
          <p:cNvSpPr>
            <a:spLocks noGrp="1"/>
          </p:cNvSpPr>
          <p:nvPr>
            <p:ph idx="1"/>
          </p:nvPr>
        </p:nvSpPr>
        <p:spPr>
          <a:xfrm>
            <a:off x="836612" y="1676400"/>
            <a:ext cx="10744199" cy="4876800"/>
          </a:xfrm>
        </p:spPr>
        <p:txBody>
          <a:bodyPr>
            <a:normAutofit/>
          </a:bodyPr>
          <a:lstStyle/>
          <a:p>
            <a:r>
              <a:rPr lang="en-US" dirty="0" smtClean="0"/>
              <a:t>3 categories of competencies: </a:t>
            </a:r>
          </a:p>
          <a:p>
            <a:pPr lvl="1"/>
            <a:r>
              <a:rPr lang="en-US" dirty="0"/>
              <a:t>G</a:t>
            </a:r>
            <a:r>
              <a:rPr lang="en-US" dirty="0" smtClean="0"/>
              <a:t>eneral</a:t>
            </a:r>
          </a:p>
          <a:p>
            <a:pPr lvl="1"/>
            <a:r>
              <a:rPr lang="en-US" dirty="0"/>
              <a:t>T</a:t>
            </a:r>
            <a:r>
              <a:rPr lang="en-US" dirty="0" smtClean="0"/>
              <a:t>echnical</a:t>
            </a:r>
          </a:p>
          <a:p>
            <a:pPr lvl="1"/>
            <a:r>
              <a:rPr lang="en-US" dirty="0"/>
              <a:t>I</a:t>
            </a:r>
            <a:r>
              <a:rPr lang="en-US" dirty="0" smtClean="0"/>
              <a:t>nterpersonal  </a:t>
            </a:r>
          </a:p>
          <a:p>
            <a:r>
              <a:rPr lang="en-US" dirty="0" smtClean="0"/>
              <a:t>Indicate all important competencies</a:t>
            </a:r>
          </a:p>
          <a:p>
            <a:pPr lvl="1"/>
            <a:r>
              <a:rPr lang="en-US" dirty="0" smtClean="0"/>
              <a:t>Select three </a:t>
            </a:r>
            <a:r>
              <a:rPr lang="en-US" dirty="0"/>
              <a:t>most important in each </a:t>
            </a:r>
            <a:r>
              <a:rPr lang="en-US" dirty="0" smtClean="0"/>
              <a:t>category </a:t>
            </a:r>
          </a:p>
          <a:p>
            <a:endParaRPr lang="en-US" dirty="0" smtClean="0"/>
          </a:p>
          <a:p>
            <a:endParaRPr lang="en-US" dirty="0"/>
          </a:p>
          <a:p>
            <a:r>
              <a:rPr lang="en-US" dirty="0" smtClean="0"/>
              <a:t>Predict </a:t>
            </a:r>
            <a:r>
              <a:rPr lang="en-US" dirty="0"/>
              <a:t>which competencies would be important in the next ten years, and again which three in each category would be most </a:t>
            </a:r>
            <a:r>
              <a:rPr lang="en-US" dirty="0" smtClean="0"/>
              <a:t>important  </a:t>
            </a:r>
          </a:p>
        </p:txBody>
      </p:sp>
    </p:spTree>
    <p:extLst>
      <p:ext uri="{BB962C8B-B14F-4D97-AF65-F5344CB8AC3E}">
        <p14:creationId xmlns:p14="http://schemas.microsoft.com/office/powerpoint/2010/main" xmlns="" val="12544875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Participants</a:t>
            </a:r>
            <a:endParaRPr lang="en-US" dirty="0"/>
          </a:p>
        </p:txBody>
      </p:sp>
      <p:sp>
        <p:nvSpPr>
          <p:cNvPr id="3" name="Content Placeholder 2"/>
          <p:cNvSpPr>
            <a:spLocks noGrp="1"/>
          </p:cNvSpPr>
          <p:nvPr>
            <p:ph idx="1"/>
          </p:nvPr>
        </p:nvSpPr>
        <p:spPr/>
        <p:txBody>
          <a:bodyPr/>
          <a:lstStyle/>
          <a:p>
            <a:r>
              <a:rPr lang="en-US" sz="2800" dirty="0" smtClean="0"/>
              <a:t>Participants recruited through personal knowledge, recommendation, and outreach</a:t>
            </a:r>
          </a:p>
          <a:p>
            <a:pPr lvl="1"/>
            <a:r>
              <a:rPr lang="en-US" sz="2600" dirty="0" smtClean="0"/>
              <a:t>15 participants join</a:t>
            </a:r>
          </a:p>
          <a:p>
            <a:pPr lvl="1"/>
            <a:r>
              <a:rPr lang="en-US" sz="2600" dirty="0" smtClean="0"/>
              <a:t>13 submit data</a:t>
            </a:r>
          </a:p>
        </p:txBody>
      </p:sp>
    </p:spTree>
    <p:extLst>
      <p:ext uri="{BB962C8B-B14F-4D97-AF65-F5344CB8AC3E}">
        <p14:creationId xmlns:p14="http://schemas.microsoft.com/office/powerpoint/2010/main" xmlns="" val="936808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&amp; Samples</a:t>
            </a:r>
            <a:endParaRPr lang="en-US" dirty="0"/>
          </a:p>
        </p:txBody>
      </p:sp>
      <p:sp>
        <p:nvSpPr>
          <p:cNvPr id="3" name="Content Placeholder 2"/>
          <p:cNvSpPr>
            <a:spLocks noGrp="1"/>
          </p:cNvSpPr>
          <p:nvPr>
            <p:ph idx="1"/>
          </p:nvPr>
        </p:nvSpPr>
        <p:spPr/>
        <p:txBody>
          <a:bodyPr/>
          <a:lstStyle/>
          <a:p>
            <a:r>
              <a:rPr lang="en-US" sz="2800" dirty="0"/>
              <a:t>Original survey translated by participants</a:t>
            </a:r>
          </a:p>
          <a:p>
            <a:pPr lvl="1"/>
            <a:r>
              <a:rPr lang="en-US" sz="2400" dirty="0"/>
              <a:t>researchers made every effort to keep the meaning and intent of the original survey  </a:t>
            </a:r>
          </a:p>
          <a:p>
            <a:pPr lvl="1"/>
            <a:r>
              <a:rPr lang="en-US" sz="2400" dirty="0"/>
              <a:t>all changes centered on demographic questions</a:t>
            </a:r>
          </a:p>
          <a:p>
            <a:r>
              <a:rPr lang="en-US" sz="2800" dirty="0"/>
              <a:t>Original U.S. surveys were random samples. All others were a census.</a:t>
            </a:r>
          </a:p>
          <a:p>
            <a:endParaRPr lang="en-US" dirty="0"/>
          </a:p>
        </p:txBody>
      </p:sp>
    </p:spTree>
    <p:extLst>
      <p:ext uri="{BB962C8B-B14F-4D97-AF65-F5344CB8AC3E}">
        <p14:creationId xmlns:p14="http://schemas.microsoft.com/office/powerpoint/2010/main" xmlns="" val="10791979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lstStyle/>
          <a:p>
            <a:pPr marL="0" indent="0" algn="ctr">
              <a:buNone/>
            </a:pPr>
            <a:r>
              <a:rPr lang="en-US" dirty="0" smtClean="0"/>
              <a:t>2444 </a:t>
            </a:r>
            <a:r>
              <a:rPr lang="en-US" dirty="0"/>
              <a:t>responses from 13 different </a:t>
            </a:r>
            <a:r>
              <a:rPr lang="en-US" dirty="0" smtClean="0"/>
              <a:t>countries</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36812" y="2057400"/>
            <a:ext cx="7609984" cy="45744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859109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Males and Females</a:t>
            </a:r>
            <a:endParaRPr lang="en-US" dirty="0"/>
          </a:p>
        </p:txBody>
      </p:sp>
      <p:sp>
        <p:nvSpPr>
          <p:cNvPr id="3" name="Content Placeholder 2"/>
          <p:cNvSpPr>
            <a:spLocks noGrp="1"/>
          </p:cNvSpPr>
          <p:nvPr>
            <p:ph idx="1"/>
          </p:nvPr>
        </p:nvSpPr>
        <p:spPr/>
        <p:txBody>
          <a:bodyPr/>
          <a:lstStyle/>
          <a:p>
            <a:r>
              <a:rPr lang="en-US" dirty="0" smtClean="0"/>
              <a:t>79.3</a:t>
            </a:r>
            <a:r>
              <a:rPr lang="en-US" dirty="0"/>
              <a:t>% were </a:t>
            </a:r>
            <a:r>
              <a:rPr lang="en-US" dirty="0" smtClean="0"/>
              <a:t>female</a:t>
            </a:r>
          </a:p>
          <a:p>
            <a:pPr lvl="1"/>
            <a:r>
              <a:rPr lang="en-US" dirty="0" smtClean="0"/>
              <a:t>Bulgaria had the </a:t>
            </a:r>
            <a:r>
              <a:rPr lang="en-US" dirty="0"/>
              <a:t>highest percentage of female respondents at 100% </a:t>
            </a:r>
            <a:endParaRPr lang="en-US" dirty="0" smtClean="0"/>
          </a:p>
          <a:p>
            <a:pPr lvl="1"/>
            <a:r>
              <a:rPr lang="en-US" dirty="0" smtClean="0"/>
              <a:t>Turkey had </a:t>
            </a:r>
            <a:r>
              <a:rPr lang="en-US" dirty="0"/>
              <a:t>the lowest at 54.8%</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5413" y="2895600"/>
            <a:ext cx="6364630" cy="3825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379239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ranges</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a:t>majority of participants </a:t>
            </a:r>
            <a:r>
              <a:rPr lang="en-US" sz="2800" dirty="0" smtClean="0"/>
              <a:t>were between </a:t>
            </a:r>
            <a:r>
              <a:rPr lang="en-US" sz="2800" dirty="0"/>
              <a:t>the ages of 31 and 40 (28.0</a:t>
            </a:r>
            <a:r>
              <a:rPr lang="en-US" sz="2800" dirty="0" smtClean="0"/>
              <a:t>%)</a:t>
            </a:r>
          </a:p>
          <a:p>
            <a:pPr lvl="1"/>
            <a:r>
              <a:rPr lang="en-US" sz="2400" dirty="0" smtClean="0"/>
              <a:t>the </a:t>
            </a:r>
            <a:r>
              <a:rPr lang="en-US" sz="2400" dirty="0"/>
              <a:t>41-50 age range (26.0</a:t>
            </a:r>
            <a:r>
              <a:rPr lang="en-US" sz="2400" dirty="0" smtClean="0"/>
              <a:t>%)</a:t>
            </a:r>
          </a:p>
          <a:p>
            <a:pPr lvl="1"/>
            <a:r>
              <a:rPr lang="en-US" sz="2400" dirty="0" smtClean="0"/>
              <a:t>the </a:t>
            </a:r>
            <a:r>
              <a:rPr lang="en-US" sz="2400" dirty="0"/>
              <a:t>51-60 age range (24.3</a:t>
            </a:r>
            <a:r>
              <a:rPr lang="en-US" sz="2400" dirty="0" smtClean="0"/>
              <a:t>%)</a:t>
            </a:r>
          </a:p>
          <a:p>
            <a:endParaRPr lang="en-US" dirty="0" smtClean="0"/>
          </a:p>
          <a:p>
            <a:r>
              <a:rPr lang="en-US" sz="2800" dirty="0" smtClean="0"/>
              <a:t>Turkey </a:t>
            </a:r>
            <a:r>
              <a:rPr lang="en-US" sz="2800" dirty="0"/>
              <a:t>had the youngest librarians on average, at 34.9 years, while New Zealand had the highest average age at </a:t>
            </a:r>
            <a:r>
              <a:rPr lang="en-US" sz="2800" dirty="0" smtClean="0"/>
              <a:t>49.4 years</a:t>
            </a:r>
            <a:endParaRPr lang="en-US" sz="2800" dirty="0"/>
          </a:p>
        </p:txBody>
      </p:sp>
    </p:spTree>
    <p:extLst>
      <p:ext uri="{BB962C8B-B14F-4D97-AF65-F5344CB8AC3E}">
        <p14:creationId xmlns:p14="http://schemas.microsoft.com/office/powerpoint/2010/main" xmlns="" val="20565659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skills</a:t>
            </a:r>
            <a:endParaRPr lang="en-US"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US" dirty="0"/>
              <a:t>Search </a:t>
            </a:r>
            <a:r>
              <a:rPr lang="en-US" dirty="0" smtClean="0"/>
              <a:t>skills</a:t>
            </a:r>
          </a:p>
          <a:p>
            <a:pPr lvl="1"/>
            <a:r>
              <a:rPr lang="en-US" dirty="0" smtClean="0"/>
              <a:t>Ranked </a:t>
            </a:r>
            <a:r>
              <a:rPr lang="en-US" dirty="0"/>
              <a:t>highest or tied for highest in ten out of thirteen </a:t>
            </a:r>
            <a:r>
              <a:rPr lang="en-US" dirty="0" smtClean="0"/>
              <a:t>countries</a:t>
            </a:r>
          </a:p>
          <a:p>
            <a:pPr marL="571500" indent="-457200">
              <a:buFont typeface="+mj-lt"/>
              <a:buAutoNum type="arabicPeriod"/>
            </a:pPr>
            <a:r>
              <a:rPr lang="en-US" dirty="0" smtClean="0"/>
              <a:t>Knowledge </a:t>
            </a:r>
            <a:r>
              <a:rPr lang="en-US" dirty="0"/>
              <a:t>of online </a:t>
            </a:r>
            <a:r>
              <a:rPr lang="en-US" dirty="0" smtClean="0"/>
              <a:t>resources</a:t>
            </a:r>
          </a:p>
          <a:p>
            <a:pPr marL="571500" indent="-457200">
              <a:buFont typeface="+mj-lt"/>
              <a:buAutoNum type="arabicPeriod"/>
            </a:pPr>
            <a:r>
              <a:rPr lang="en-US" dirty="0" smtClean="0"/>
              <a:t>Customer service</a:t>
            </a:r>
          </a:p>
          <a:p>
            <a:pPr marL="571500" indent="-457200">
              <a:buFont typeface="+mj-lt"/>
              <a:buAutoNum type="arabicPeriod"/>
            </a:pPr>
            <a:r>
              <a:rPr lang="en-US" dirty="0" smtClean="0"/>
              <a:t>Foreign language</a:t>
            </a:r>
          </a:p>
          <a:p>
            <a:endParaRPr lang="en-US" dirty="0" smtClean="0"/>
          </a:p>
          <a:p>
            <a:r>
              <a:rPr lang="en-US" dirty="0" smtClean="0"/>
              <a:t>A </a:t>
            </a:r>
            <a:r>
              <a:rPr lang="en-US" dirty="0"/>
              <a:t>second Master’s degree (or a second Bachelor’s degree for those countries requiring only a Bachelor to practice) was the overall least often selected competency, followed by </a:t>
            </a:r>
            <a:r>
              <a:rPr lang="en-US" dirty="0" smtClean="0"/>
              <a:t>budgeting</a:t>
            </a:r>
            <a:endParaRPr lang="en-US" dirty="0"/>
          </a:p>
        </p:txBody>
      </p:sp>
    </p:spTree>
    <p:extLst>
      <p:ext uri="{BB962C8B-B14F-4D97-AF65-F5344CB8AC3E}">
        <p14:creationId xmlns:p14="http://schemas.microsoft.com/office/powerpoint/2010/main" xmlns="" val="3026596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1E33DF-2340-4F4E-B874-B73FEFEBF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0</TotalTime>
  <Words>683</Words>
  <Application>Microsoft Office PowerPoint</Application>
  <PresentationFormat>Custom</PresentationFormat>
  <Paragraphs>100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Reference Competencies from the Practitioner’s Perspective:  An International Comparison</vt:lpstr>
      <vt:lpstr>Introduction</vt:lpstr>
      <vt:lpstr>Survey</vt:lpstr>
      <vt:lpstr>International Participants</vt:lpstr>
      <vt:lpstr>Survey &amp; Samples</vt:lpstr>
      <vt:lpstr>Demographics</vt:lpstr>
      <vt:lpstr>Males and Females</vt:lpstr>
      <vt:lpstr>Age ranges</vt:lpstr>
      <vt:lpstr>General skills</vt:lpstr>
      <vt:lpstr>Slide 10</vt:lpstr>
      <vt:lpstr>Technical Skills</vt:lpstr>
      <vt:lpstr>Slide 12</vt:lpstr>
      <vt:lpstr>Personal skills</vt:lpstr>
      <vt:lpstr>Slide 14</vt:lpstr>
      <vt:lpstr>Consensus &amp; contrast</vt:lpstr>
      <vt:lpstr>Consensus</vt:lpstr>
      <vt:lpstr>Contrasts</vt:lpstr>
      <vt:lpstr>Conclusions:</vt:lpstr>
      <vt:lpstr>Final lessons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Competencies from the Practitioner’s Perspective: An International Comparison</dc:title>
  <dc:subject>Laura Saunders and Mary Wilkins Jordan</dc:subject>
  <dc:creator/>
  <cp:lastModifiedBy/>
  <cp:revision>1</cp:revision>
  <dcterms:created xsi:type="dcterms:W3CDTF">2013-01-07T19:46:30Z</dcterms:created>
  <dcterms:modified xsi:type="dcterms:W3CDTF">2014-02-25T21:17:17Z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TC028011099991</vt:lpwstr>
  </property>
</Properties>
</file>