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9" r:id="rId2"/>
    <p:sldId id="448" r:id="rId3"/>
    <p:sldId id="449" r:id="rId4"/>
    <p:sldId id="369" r:id="rId5"/>
    <p:sldId id="370" r:id="rId6"/>
    <p:sldId id="374" r:id="rId7"/>
    <p:sldId id="375" r:id="rId8"/>
    <p:sldId id="380" r:id="rId9"/>
    <p:sldId id="376" r:id="rId10"/>
    <p:sldId id="377" r:id="rId11"/>
    <p:sldId id="378" r:id="rId12"/>
    <p:sldId id="450" r:id="rId13"/>
    <p:sldId id="379" r:id="rId14"/>
    <p:sldId id="452" r:id="rId15"/>
    <p:sldId id="399" r:id="rId16"/>
    <p:sldId id="400" r:id="rId17"/>
    <p:sldId id="401" r:id="rId18"/>
    <p:sldId id="402" r:id="rId19"/>
    <p:sldId id="403" r:id="rId20"/>
    <p:sldId id="404" r:id="rId21"/>
    <p:sldId id="405" r:id="rId22"/>
    <p:sldId id="406" r:id="rId23"/>
    <p:sldId id="453" r:id="rId24"/>
    <p:sldId id="409" r:id="rId25"/>
    <p:sldId id="410" r:id="rId26"/>
    <p:sldId id="411" r:id="rId27"/>
    <p:sldId id="412" r:id="rId28"/>
    <p:sldId id="413" r:id="rId29"/>
    <p:sldId id="414" r:id="rId30"/>
    <p:sldId id="415" r:id="rId31"/>
    <p:sldId id="416" r:id="rId32"/>
    <p:sldId id="417" r:id="rId33"/>
    <p:sldId id="420" r:id="rId34"/>
    <p:sldId id="424" r:id="rId35"/>
    <p:sldId id="425" r:id="rId36"/>
    <p:sldId id="431" r:id="rId37"/>
    <p:sldId id="432" r:id="rId38"/>
    <p:sldId id="441" r:id="rId39"/>
    <p:sldId id="442" r:id="rId40"/>
    <p:sldId id="443" r:id="rId41"/>
    <p:sldId id="345" r:id="rId42"/>
    <p:sldId id="346"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Lewnes Albrecht" initials="ML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9900"/>
    <a:srgbClr val="F5801F"/>
    <a:srgbClr val="C5D9F1"/>
    <a:srgbClr val="EEECE1"/>
    <a:srgbClr val="8EB4E3"/>
    <a:srgbClr val="1F497D"/>
    <a:srgbClr val="B5CEED"/>
    <a:srgbClr val="2D6BB5"/>
    <a:srgbClr val="FCD3B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4" autoAdjust="0"/>
    <p:restoredTop sz="92094" autoAdjust="0"/>
  </p:normalViewPr>
  <p:slideViewPr>
    <p:cSldViewPr>
      <p:cViewPr>
        <p:scale>
          <a:sx n="62" d="100"/>
          <a:sy n="62" d="100"/>
        </p:scale>
        <p:origin x="-2298" y="-606"/>
      </p:cViewPr>
      <p:guideLst>
        <p:guide orient="horz" pos="2160"/>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percentStacked"/>
        <c:ser>
          <c:idx val="0"/>
          <c:order val="0"/>
          <c:tx>
            <c:strRef>
              <c:f>Sheet1!$B$1</c:f>
              <c:strCache>
                <c:ptCount val="1"/>
                <c:pt idx="0">
                  <c:v>IMPROVED</c:v>
                </c:pt>
              </c:strCache>
            </c:strRef>
          </c:tx>
          <c:spPr>
            <a:solidFill>
              <a:srgbClr val="07B4D7"/>
            </a:solidFill>
          </c:spPr>
          <c:cat>
            <c:strRef>
              <c:f>Sheet1!$A$2:$A$11</c:f>
              <c:strCache>
                <c:ptCount val="10"/>
                <c:pt idx="0">
                  <c:v>RESEARCH PRODUCTIVITY</c:v>
                </c:pt>
                <c:pt idx="1">
                  <c:v>RESEARCH CREATIVITY</c:v>
                </c:pt>
                <c:pt idx="2">
                  <c:v>RESEARCH QUALITY</c:v>
                </c:pt>
                <c:pt idx="3">
                  <c:v>WRITING QUALITY</c:v>
                </c:pt>
                <c:pt idx="4">
                  <c:v>WRITING EFFICIENCY</c:v>
                </c:pt>
                <c:pt idx="5">
                  <c:v>SHARING PRE-PUBS</c:v>
                </c:pt>
                <c:pt idx="6">
                  <c:v>TEACHING QUALITY</c:v>
                </c:pt>
                <c:pt idx="7">
                  <c:v>WORK ENJOYMENT</c:v>
                </c:pt>
                <c:pt idx="8">
                  <c:v>GREATER VISIBILITY</c:v>
                </c:pt>
                <c:pt idx="9">
                  <c:v>PROMOTION</c:v>
                </c:pt>
              </c:strCache>
            </c:strRef>
          </c:cat>
          <c:val>
            <c:numRef>
              <c:f>Sheet1!$B$2:$B$11</c:f>
              <c:numCache>
                <c:formatCode>0%</c:formatCode>
                <c:ptCount val="10"/>
                <c:pt idx="0">
                  <c:v>0.47000000000000008</c:v>
                </c:pt>
                <c:pt idx="1">
                  <c:v>0.82000000000000128</c:v>
                </c:pt>
                <c:pt idx="2">
                  <c:v>0.60000000000000131</c:v>
                </c:pt>
                <c:pt idx="3">
                  <c:v>0.6900000000000025</c:v>
                </c:pt>
                <c:pt idx="4">
                  <c:v>0.66500000000000437</c:v>
                </c:pt>
                <c:pt idx="5">
                  <c:v>0.77000000000000213</c:v>
                </c:pt>
                <c:pt idx="6">
                  <c:v>0.59500000000000119</c:v>
                </c:pt>
                <c:pt idx="7">
                  <c:v>0.9</c:v>
                </c:pt>
                <c:pt idx="8">
                  <c:v>0.95000000000000129</c:v>
                </c:pt>
                <c:pt idx="9">
                  <c:v>0.26</c:v>
                </c:pt>
              </c:numCache>
            </c:numRef>
          </c:val>
        </c:ser>
        <c:ser>
          <c:idx val="1"/>
          <c:order val="1"/>
          <c:tx>
            <c:strRef>
              <c:f>Sheet1!$C$1</c:f>
              <c:strCache>
                <c:ptCount val="1"/>
                <c:pt idx="0">
                  <c:v>NEITHER</c:v>
                </c:pt>
              </c:strCache>
            </c:strRef>
          </c:tx>
          <c:spPr>
            <a:solidFill>
              <a:srgbClr val="99CC50"/>
            </a:solidFill>
          </c:spPr>
          <c:cat>
            <c:strRef>
              <c:f>Sheet1!$A$2:$A$11</c:f>
              <c:strCache>
                <c:ptCount val="10"/>
                <c:pt idx="0">
                  <c:v>RESEARCH PRODUCTIVITY</c:v>
                </c:pt>
                <c:pt idx="1">
                  <c:v>RESEARCH CREATIVITY</c:v>
                </c:pt>
                <c:pt idx="2">
                  <c:v>RESEARCH QUALITY</c:v>
                </c:pt>
                <c:pt idx="3">
                  <c:v>WRITING QUALITY</c:v>
                </c:pt>
                <c:pt idx="4">
                  <c:v>WRITING EFFICIENCY</c:v>
                </c:pt>
                <c:pt idx="5">
                  <c:v>SHARING PRE-PUBS</c:v>
                </c:pt>
                <c:pt idx="6">
                  <c:v>TEACHING QUALITY</c:v>
                </c:pt>
                <c:pt idx="7">
                  <c:v>WORK ENJOYMENT</c:v>
                </c:pt>
                <c:pt idx="8">
                  <c:v>GREATER VISIBILITY</c:v>
                </c:pt>
                <c:pt idx="9">
                  <c:v>PROMOTION</c:v>
                </c:pt>
              </c:strCache>
            </c:strRef>
          </c:cat>
          <c:val>
            <c:numRef>
              <c:f>Sheet1!$C$2:$C$11</c:f>
              <c:numCache>
                <c:formatCode>0%</c:formatCode>
                <c:ptCount val="10"/>
                <c:pt idx="0">
                  <c:v>0.39000000000000218</c:v>
                </c:pt>
                <c:pt idx="1">
                  <c:v>0.18000000000000008</c:v>
                </c:pt>
                <c:pt idx="2">
                  <c:v>0.37000000000000016</c:v>
                </c:pt>
                <c:pt idx="3">
                  <c:v>0.29000000000000015</c:v>
                </c:pt>
                <c:pt idx="4">
                  <c:v>0.29500000000000015</c:v>
                </c:pt>
                <c:pt idx="5">
                  <c:v>0.22000000000000006</c:v>
                </c:pt>
                <c:pt idx="6">
                  <c:v>0.39500000000000224</c:v>
                </c:pt>
                <c:pt idx="7">
                  <c:v>0.1</c:v>
                </c:pt>
                <c:pt idx="8">
                  <c:v>5.0000000000000114E-2</c:v>
                </c:pt>
                <c:pt idx="9">
                  <c:v>0.66000000000000436</c:v>
                </c:pt>
              </c:numCache>
            </c:numRef>
          </c:val>
        </c:ser>
        <c:ser>
          <c:idx val="2"/>
          <c:order val="2"/>
          <c:tx>
            <c:strRef>
              <c:f>Sheet1!$D$1</c:f>
              <c:strCache>
                <c:ptCount val="1"/>
                <c:pt idx="0">
                  <c:v>IMPAIRED</c:v>
                </c:pt>
              </c:strCache>
            </c:strRef>
          </c:tx>
          <c:spPr>
            <a:solidFill>
              <a:srgbClr val="FFFF00"/>
            </a:solidFill>
          </c:spPr>
          <c:cat>
            <c:strRef>
              <c:f>Sheet1!$A$2:$A$11</c:f>
              <c:strCache>
                <c:ptCount val="10"/>
                <c:pt idx="0">
                  <c:v>RESEARCH PRODUCTIVITY</c:v>
                </c:pt>
                <c:pt idx="1">
                  <c:v>RESEARCH CREATIVITY</c:v>
                </c:pt>
                <c:pt idx="2">
                  <c:v>RESEARCH QUALITY</c:v>
                </c:pt>
                <c:pt idx="3">
                  <c:v>WRITING QUALITY</c:v>
                </c:pt>
                <c:pt idx="4">
                  <c:v>WRITING EFFICIENCY</c:v>
                </c:pt>
                <c:pt idx="5">
                  <c:v>SHARING PRE-PUBS</c:v>
                </c:pt>
                <c:pt idx="6">
                  <c:v>TEACHING QUALITY</c:v>
                </c:pt>
                <c:pt idx="7">
                  <c:v>WORK ENJOYMENT</c:v>
                </c:pt>
                <c:pt idx="8">
                  <c:v>GREATER VISIBILITY</c:v>
                </c:pt>
                <c:pt idx="9">
                  <c:v>PROMOTION</c:v>
                </c:pt>
              </c:strCache>
            </c:strRef>
          </c:cat>
          <c:val>
            <c:numRef>
              <c:f>Sheet1!$D$2:$D$11</c:f>
              <c:numCache>
                <c:formatCode>0%</c:formatCode>
                <c:ptCount val="10"/>
                <c:pt idx="0">
                  <c:v>0.14000000000000001</c:v>
                </c:pt>
                <c:pt idx="1">
                  <c:v>0</c:v>
                </c:pt>
                <c:pt idx="2">
                  <c:v>3.000000000000012E-2</c:v>
                </c:pt>
                <c:pt idx="3">
                  <c:v>2.0000000000000011E-2</c:v>
                </c:pt>
                <c:pt idx="4">
                  <c:v>4.0000000000000112E-2</c:v>
                </c:pt>
                <c:pt idx="5">
                  <c:v>1.0000000000000005E-2</c:v>
                </c:pt>
                <c:pt idx="6">
                  <c:v>1.0000000000000005E-2</c:v>
                </c:pt>
                <c:pt idx="7">
                  <c:v>0</c:v>
                </c:pt>
                <c:pt idx="8">
                  <c:v>0</c:v>
                </c:pt>
                <c:pt idx="9">
                  <c:v>8.0000000000000224E-2</c:v>
                </c:pt>
              </c:numCache>
            </c:numRef>
          </c:val>
        </c:ser>
        <c:overlap val="100"/>
        <c:axId val="147570048"/>
        <c:axId val="148186240"/>
      </c:barChart>
      <c:catAx>
        <c:axId val="147570048"/>
        <c:scaling>
          <c:orientation val="minMax"/>
        </c:scaling>
        <c:axPos val="l"/>
        <c:tickLblPos val="nextTo"/>
        <c:txPr>
          <a:bodyPr/>
          <a:lstStyle/>
          <a:p>
            <a:pPr>
              <a:defRPr b="1" i="0" baseline="0">
                <a:solidFill>
                  <a:schemeClr val="bg1">
                    <a:lumMod val="95000"/>
                  </a:schemeClr>
                </a:solidFill>
                <a:latin typeface="Century Gothic" pitchFamily="34" charset="0"/>
              </a:defRPr>
            </a:pPr>
            <a:endParaRPr lang="en-US"/>
          </a:p>
        </c:txPr>
        <c:crossAx val="148186240"/>
        <c:crosses val="autoZero"/>
        <c:auto val="1"/>
        <c:lblAlgn val="ctr"/>
        <c:lblOffset val="100"/>
      </c:catAx>
      <c:valAx>
        <c:axId val="148186240"/>
        <c:scaling>
          <c:orientation val="minMax"/>
        </c:scaling>
        <c:axPos val="b"/>
        <c:majorGridlines/>
        <c:numFmt formatCode="0%" sourceLinked="1"/>
        <c:tickLblPos val="nextTo"/>
        <c:txPr>
          <a:bodyPr/>
          <a:lstStyle/>
          <a:p>
            <a:pPr>
              <a:defRPr sz="2000" baseline="0">
                <a:solidFill>
                  <a:schemeClr val="bg1">
                    <a:lumMod val="95000"/>
                  </a:schemeClr>
                </a:solidFill>
                <a:latin typeface="Century Gothic" pitchFamily="34" charset="0"/>
              </a:defRPr>
            </a:pPr>
            <a:endParaRPr lang="en-US"/>
          </a:p>
        </c:txPr>
        <c:crossAx val="147570048"/>
        <c:crosses val="autoZero"/>
        <c:crossBetween val="between"/>
      </c:valAx>
    </c:plotArea>
    <c:legend>
      <c:legendPos val="r"/>
      <c:legendEntry>
        <c:idx val="0"/>
        <c:txPr>
          <a:bodyPr/>
          <a:lstStyle/>
          <a:p>
            <a:pPr>
              <a:defRPr sz="2000" b="1" baseline="0">
                <a:solidFill>
                  <a:srgbClr val="07B4D7"/>
                </a:solidFill>
                <a:latin typeface="Century Gothic" pitchFamily="34" charset="0"/>
              </a:defRPr>
            </a:pPr>
            <a:endParaRPr lang="en-US"/>
          </a:p>
        </c:txPr>
      </c:legendEntry>
      <c:legendEntry>
        <c:idx val="1"/>
        <c:txPr>
          <a:bodyPr/>
          <a:lstStyle/>
          <a:p>
            <a:pPr>
              <a:defRPr sz="2000" b="1" baseline="0">
                <a:solidFill>
                  <a:srgbClr val="99CC50"/>
                </a:solidFill>
                <a:latin typeface="Century Gothic" pitchFamily="34" charset="0"/>
              </a:defRPr>
            </a:pPr>
            <a:endParaRPr lang="en-US"/>
          </a:p>
        </c:txPr>
      </c:legendEntry>
      <c:legendEntry>
        <c:idx val="2"/>
        <c:txPr>
          <a:bodyPr/>
          <a:lstStyle/>
          <a:p>
            <a:pPr>
              <a:defRPr sz="2000" b="1" baseline="0">
                <a:solidFill>
                  <a:srgbClr val="FFFF00"/>
                </a:solidFill>
                <a:latin typeface="Century Gothic" pitchFamily="34" charset="0"/>
              </a:defRPr>
            </a:pPr>
            <a:endParaRPr lang="en-US"/>
          </a:p>
        </c:txPr>
      </c:legendEntry>
      <c:txPr>
        <a:bodyPr/>
        <a:lstStyle/>
        <a:p>
          <a:pPr>
            <a:defRPr sz="2000" b="1" baseline="0">
              <a:solidFill>
                <a:schemeClr val="bg1">
                  <a:lumMod val="95000"/>
                </a:schemeClr>
              </a:solidFill>
              <a:latin typeface="Century Gothic" pitchFamily="34" charset="0"/>
            </a:defRPr>
          </a:pPr>
          <a:endParaRPr lang="en-US"/>
        </a:p>
      </c:txPr>
    </c:legend>
    <c:plotVisOnly val="1"/>
    <c:dispBlanksAs val="gap"/>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8" rIns="93177" bIns="46588" rtlCol="0"/>
          <a:lstStyle>
            <a:lvl1pPr algn="l">
              <a:defRPr sz="1200">
                <a:latin typeface="Georgia"/>
              </a:defRPr>
            </a:lvl1pPr>
          </a:lstStyle>
          <a:p>
            <a:endParaRPr lang="en-US" dirty="0"/>
          </a:p>
        </p:txBody>
      </p:sp>
      <p:sp>
        <p:nvSpPr>
          <p:cNvPr id="3" name="Date Placeholder 2"/>
          <p:cNvSpPr>
            <a:spLocks noGrp="1"/>
          </p:cNvSpPr>
          <p:nvPr>
            <p:ph type="dt" idx="1"/>
          </p:nvPr>
        </p:nvSpPr>
        <p:spPr>
          <a:xfrm>
            <a:off x="3970937" y="0"/>
            <a:ext cx="3037840" cy="464820"/>
          </a:xfrm>
          <a:prstGeom prst="rect">
            <a:avLst/>
          </a:prstGeom>
        </p:spPr>
        <p:txBody>
          <a:bodyPr vert="horz" lIns="93177" tIns="46588" rIns="93177" bIns="46588" rtlCol="0"/>
          <a:lstStyle>
            <a:lvl1pPr algn="r">
              <a:defRPr sz="1200">
                <a:latin typeface="Georgia"/>
              </a:defRPr>
            </a:lvl1pPr>
          </a:lstStyle>
          <a:p>
            <a:fld id="{15C3D94A-FD7D-4151-AB91-6C94AF3AD497}" type="datetimeFigureOut">
              <a:rPr lang="en-US" smtClean="0"/>
              <a:pPr/>
              <a:t>2/25/2014</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7" tIns="46588" rIns="93177" bIns="46588"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8" rIns="93177" bIns="4658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8" rIns="93177" bIns="46588" rtlCol="0" anchor="b"/>
          <a:lstStyle>
            <a:lvl1pPr algn="l">
              <a:defRPr sz="1200">
                <a:latin typeface="Georgia"/>
              </a:defRPr>
            </a:lvl1pPr>
          </a:lstStyle>
          <a:p>
            <a:endParaRPr lang="en-US" dirty="0"/>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3177" tIns="46588" rIns="93177" bIns="46588" rtlCol="0" anchor="b"/>
          <a:lstStyle>
            <a:lvl1pPr algn="r">
              <a:defRPr sz="1200">
                <a:latin typeface="Georgia"/>
              </a:defRPr>
            </a:lvl1pPr>
          </a:lstStyle>
          <a:p>
            <a:fld id="{B88DB880-6C98-4635-9B40-C5AFAF926BA4}" type="slidenum">
              <a:rPr lang="en-US" smtClean="0"/>
              <a:pPr/>
              <a:t>‹#›</a:t>
            </a:fld>
            <a:endParaRPr lang="en-US" dirty="0"/>
          </a:p>
        </p:txBody>
      </p:sp>
    </p:spTree>
    <p:extLst>
      <p:ext uri="{BB962C8B-B14F-4D97-AF65-F5344CB8AC3E}">
        <p14:creationId xmlns:p14="http://schemas.microsoft.com/office/powerpoint/2010/main" xmlns="" val="4238321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eorgia"/>
        <a:ea typeface="+mn-ea"/>
        <a:cs typeface="+mn-cs"/>
      </a:defRPr>
    </a:lvl1pPr>
    <a:lvl2pPr marL="457200" algn="l" defTabSz="914400" rtl="0" eaLnBrk="1" latinLnBrk="0" hangingPunct="1">
      <a:defRPr sz="1200" kern="1200">
        <a:solidFill>
          <a:schemeClr val="tx1"/>
        </a:solidFill>
        <a:latin typeface="Georgia"/>
        <a:ea typeface="+mn-ea"/>
        <a:cs typeface="+mn-cs"/>
      </a:defRPr>
    </a:lvl2pPr>
    <a:lvl3pPr marL="914400" algn="l" defTabSz="914400" rtl="0" eaLnBrk="1" latinLnBrk="0" hangingPunct="1">
      <a:defRPr sz="1200" kern="1200">
        <a:solidFill>
          <a:schemeClr val="tx1"/>
        </a:solidFill>
        <a:latin typeface="Georgia"/>
        <a:ea typeface="+mn-ea"/>
        <a:cs typeface="+mn-cs"/>
      </a:defRPr>
    </a:lvl3pPr>
    <a:lvl4pPr marL="1371600" algn="l" defTabSz="914400" rtl="0" eaLnBrk="1" latinLnBrk="0" hangingPunct="1">
      <a:defRPr sz="1200" kern="1200">
        <a:solidFill>
          <a:schemeClr val="tx1"/>
        </a:solidFill>
        <a:latin typeface="Georgia"/>
        <a:ea typeface="+mn-ea"/>
        <a:cs typeface="+mn-cs"/>
      </a:defRPr>
    </a:lvl4pPr>
    <a:lvl5pPr marL="1828800" algn="l" defTabSz="914400" rtl="0" eaLnBrk="1" latinLnBrk="0" hangingPunct="1">
      <a:defRPr sz="1200" kern="1200">
        <a:solidFill>
          <a:schemeClr val="tx1"/>
        </a:solidFill>
        <a:latin typeface="Georgia"/>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2A487E1-8CB7-4F98-AF22-5C2D521E5540}" type="slidenum">
              <a:rPr lang="en-US" smtClean="0"/>
              <a:pPr/>
              <a:t>1</a:t>
            </a:fld>
            <a:endParaRPr lang="en-US" dirty="0" smtClean="0"/>
          </a:p>
        </p:txBody>
      </p:sp>
      <p:sp>
        <p:nvSpPr>
          <p:cNvPr id="39939" name="Rectangle 2"/>
          <p:cNvSpPr>
            <a:spLocks noGrp="1" noRot="1" noChangeAspect="1" noChangeArrowheads="1" noTextEdit="1"/>
          </p:cNvSpPr>
          <p:nvPr>
            <p:ph type="sldImg"/>
          </p:nvPr>
        </p:nvSpPr>
        <p:spPr>
          <a:xfrm>
            <a:off x="1181100" y="696913"/>
            <a:ext cx="4649788" cy="3486150"/>
          </a:xfrm>
          <a:ln/>
        </p:spPr>
      </p:sp>
      <p:sp>
        <p:nvSpPr>
          <p:cNvPr id="399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lvl="0"/>
            <a:endParaRPr lang="en-US" dirty="0"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A5DC99-1426-4E7E-A261-FB5866F574D7}"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defTabSz="921167" fontAlgn="base">
              <a:spcBef>
                <a:spcPct val="0"/>
              </a:spcBef>
              <a:spcAft>
                <a:spcPct val="0"/>
              </a:spcAft>
              <a:defRPr/>
            </a:pPr>
            <a:endParaRPr lang="en-US" dirty="0"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74AB1A-FADC-45DB-9202-8D738B8D4827}"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D0F6B0-6281-4374-898E-6987FC38A988}"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Should be titled … select considerations</a:t>
            </a: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2ABFF4-C987-4597-8BD5-8483C3B48287}"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D0F6B0-6281-4374-898E-6987FC38A988}"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84EFF9-23B8-4FB9-AE1A-1DBDA3696BC7}"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84EFF9-23B8-4FB9-AE1A-1DBDA3696BC7}"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84EFF9-23B8-4FB9-AE1A-1DBDA3696BC7}"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84EFF9-23B8-4FB9-AE1A-1DBDA3696BC7}"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84EFF9-23B8-4FB9-AE1A-1DBDA3696BC7}"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4B406E-5652-4ABF-BD11-08B609730CE9}"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84EFF9-23B8-4FB9-AE1A-1DBDA3696BC7}"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84EFF9-23B8-4FB9-AE1A-1DBDA3696BC7}"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84EFF9-23B8-4FB9-AE1A-1DBDA3696BC7}"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solidFill>
                  <a:srgbClr val="FF9900"/>
                </a:solidFill>
                <a:latin typeface="Bell Gothic Std Black" pitchFamily="34" charset="0"/>
              </a:rPr>
              <a:t>Networks: </a:t>
            </a:r>
            <a:r>
              <a:rPr lang="en-US" dirty="0">
                <a:latin typeface="Bell Gothic Std Light" pitchFamily="34" charset="0"/>
              </a:rPr>
              <a:t>ScienceBlogs; The Berkeley Blog</a:t>
            </a:r>
          </a:p>
          <a:p>
            <a:pPr algn="r">
              <a:spcAft>
                <a:spcPts val="1627"/>
              </a:spcAft>
            </a:pPr>
            <a:r>
              <a:rPr lang="en-US" dirty="0">
                <a:solidFill>
                  <a:srgbClr val="FF9900"/>
                </a:solidFill>
                <a:latin typeface="Bell Gothic Std Black" pitchFamily="34" charset="0"/>
              </a:rPr>
              <a:t> </a:t>
            </a:r>
          </a:p>
          <a:p>
            <a:r>
              <a:rPr lang="en-US" dirty="0">
                <a:solidFill>
                  <a:srgbClr val="FF9900"/>
                </a:solidFill>
                <a:latin typeface="Bell Gothic Std Black" pitchFamily="34" charset="0"/>
              </a:rPr>
              <a:t>Directories and listings: </a:t>
            </a:r>
            <a:r>
              <a:rPr lang="en-US" b="1" dirty="0">
                <a:solidFill>
                  <a:srgbClr val="FF3399"/>
                </a:solidFill>
                <a:latin typeface="Bell Gothic Std Light" pitchFamily="34" charset="0"/>
              </a:rPr>
              <a:t>The Academic Blog Portal; </a:t>
            </a:r>
            <a:r>
              <a:rPr lang="en-US" dirty="0">
                <a:latin typeface="Bell Gothic Std Light" pitchFamily="34" charset="0"/>
              </a:rPr>
              <a:t>BlogScholar</a:t>
            </a:r>
          </a:p>
          <a:p>
            <a:endParaRPr lang="en-US" dirty="0">
              <a:solidFill>
                <a:srgbClr val="FF9900"/>
              </a:solidFill>
              <a:latin typeface="Bell Gothic Std Light" pitchFamily="34" charset="0"/>
            </a:endParaRPr>
          </a:p>
          <a:p>
            <a:r>
              <a:rPr lang="en-US" dirty="0">
                <a:solidFill>
                  <a:srgbClr val="FF9900"/>
                </a:solidFill>
                <a:latin typeface="Bell Gothic Std Black" pitchFamily="34" charset="0"/>
              </a:rPr>
              <a:t>Blogrolls: </a:t>
            </a:r>
            <a:r>
              <a:rPr lang="en-US" dirty="0">
                <a:latin typeface="Bell Gothic Std Light" pitchFamily="34" charset="0"/>
              </a:rPr>
              <a:t>A-List Blogs</a:t>
            </a:r>
          </a:p>
          <a:p>
            <a:endParaRPr lang="en-US" dirty="0">
              <a:solidFill>
                <a:srgbClr val="FF9900"/>
              </a:solidFill>
              <a:latin typeface="Bell Gothic Std Light" pitchFamily="34" charset="0"/>
            </a:endParaRPr>
          </a:p>
          <a:p>
            <a:r>
              <a:rPr lang="en-US" dirty="0">
                <a:solidFill>
                  <a:srgbClr val="FF9900"/>
                </a:solidFill>
                <a:latin typeface="Bell Gothic Std Black" pitchFamily="34" charset="0"/>
              </a:rPr>
              <a:t>Literature: </a:t>
            </a:r>
            <a:r>
              <a:rPr lang="en-US" dirty="0">
                <a:latin typeface="Bell Gothic Std Light" pitchFamily="34" charset="0"/>
              </a:rPr>
              <a:t>Articles</a:t>
            </a:r>
          </a:p>
          <a:p>
            <a:pPr>
              <a:spcAft>
                <a:spcPts val="1085"/>
              </a:spcAft>
            </a:pPr>
            <a:r>
              <a:rPr lang="en-US" dirty="0">
                <a:latin typeface="Bell Gothic Std Light" pitchFamily="34" charset="0"/>
              </a:rPr>
              <a:t>References</a:t>
            </a:r>
          </a:p>
          <a:p>
            <a:pPr>
              <a:spcAft>
                <a:spcPts val="1085"/>
              </a:spcAft>
            </a:pPr>
            <a:endParaRPr lang="en-US" dirty="0">
              <a:solidFill>
                <a:srgbClr val="FF9900"/>
              </a:solidFill>
              <a:latin typeface="Bell Gothic Std Light" pitchFamily="34" charset="0"/>
            </a:endParaRPr>
          </a:p>
          <a:p>
            <a:pPr>
              <a:spcAft>
                <a:spcPts val="1085"/>
              </a:spcAft>
            </a:pPr>
            <a:r>
              <a:rPr lang="en-US" dirty="0">
                <a:solidFill>
                  <a:srgbClr val="FF9900"/>
                </a:solidFill>
                <a:latin typeface="Bell Gothic Std Black" pitchFamily="34" charset="0"/>
              </a:rPr>
              <a:t>Other: </a:t>
            </a:r>
            <a:r>
              <a:rPr lang="en-US" dirty="0">
                <a:latin typeface="Bell Gothic Std Light" pitchFamily="34" charset="0"/>
              </a:rPr>
              <a:t>GoogleAlerts</a:t>
            </a:r>
          </a:p>
          <a:p>
            <a:pPr eaLnBrk="1" hangingPunct="1">
              <a:spcBef>
                <a:spcPct val="0"/>
              </a:spcBef>
            </a:pPr>
            <a:endParaRPr lang="en-US" dirty="0"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2ABFF4-C987-4597-8BD5-8483C3B48287}" type="slidenum">
              <a:rPr lang="en-US" smtClean="0"/>
              <a:pPr fontAlgn="base">
                <a:spcBef>
                  <a:spcPct val="0"/>
                </a:spcBef>
                <a:spcAft>
                  <a:spcPct val="0"/>
                </a:spcAft>
                <a:defRPr/>
              </a:pPr>
              <a:t>23</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rPr>
              <a:t>[SCRIPT] Now, we will turn to how scholars’ perceive their respective blogs in their professional lives. This section reports results from questions designed to capture respondents’ perceptions of their respective blogs, as identified at sampling, in relation to scholarly communication, including publishing, service, teaching, research, promotion and collaboration. </a:t>
            </a:r>
          </a:p>
          <a:p>
            <a:r>
              <a:rPr lang="en-US" dirty="0">
                <a:latin typeface="+mn-lt"/>
              </a:rPr>
              <a:t> </a:t>
            </a:r>
          </a:p>
          <a:p>
            <a:r>
              <a:rPr lang="en-US" b="1" u="sng" dirty="0">
                <a:latin typeface="+mn-lt"/>
              </a:rPr>
              <a:t>[SLIDE] SCHOLARSHIP CRITERIA</a:t>
            </a:r>
          </a:p>
          <a:p>
            <a:r>
              <a:rPr lang="en-US" i="1" dirty="0">
                <a:latin typeface="+mn-lt"/>
              </a:rPr>
              <a:t>RECOMMENDATIONS ON HOW TO PRESENT THIS (You can see my old slides shows on how I have done it in the past)</a:t>
            </a:r>
            <a:endParaRPr lang="en-US" dirty="0">
              <a:latin typeface="+mn-lt"/>
            </a:endParaRPr>
          </a:p>
          <a:p>
            <a:r>
              <a:rPr lang="en-US" dirty="0">
                <a:latin typeface="+mn-lt"/>
              </a:rPr>
              <a:t> </a:t>
            </a:r>
          </a:p>
          <a:p>
            <a:r>
              <a:rPr lang="en-US" dirty="0">
                <a:latin typeface="+mn-lt"/>
              </a:rPr>
              <a:t>All respondents agree, either strongly or somewhat, that their respective blogs are public (Criterion 1). In consideration of the third criterion, nearly all respondents (94%) agree, strongly or somewhat, that their respective blogs are in a form that allows use and exchange by members of the scholarly community. For the second criterion – that respondents’ respective blogs are subject to critical review – fewer respondents (68%) either strongly or somewhat agree. For all criteria, this criterion generated the most disagreement: 31% somewhat or strongly disagree that their respective blogs are subject to critical review.</a:t>
            </a:r>
          </a:p>
          <a:p>
            <a:r>
              <a:rPr lang="en-US" dirty="0">
                <a:latin typeface="+mn-lt"/>
              </a:rPr>
              <a:t> </a:t>
            </a:r>
          </a:p>
          <a:p>
            <a:r>
              <a:rPr lang="en-US" dirty="0">
                <a:latin typeface="+mn-lt"/>
              </a:rPr>
              <a:t>Across all respondents, </a:t>
            </a:r>
            <a:r>
              <a:rPr lang="en-US" b="1" dirty="0">
                <a:latin typeface="+mn-lt"/>
              </a:rPr>
              <a:t>101 (66%) strongly or somewhat agree that their blog satisfies all three criteria; 32 (21%) strongly agree for all three criteria.</a:t>
            </a:r>
            <a:endParaRPr lang="en-US" dirty="0">
              <a:latin typeface="+mn-lt"/>
            </a:endParaRPr>
          </a:p>
          <a:p>
            <a:r>
              <a:rPr lang="en-US" b="1" dirty="0">
                <a:latin typeface="+mn-lt"/>
              </a:rPr>
              <a:t> </a:t>
            </a:r>
            <a:endParaRPr lang="en-US" dirty="0">
              <a:latin typeface="+mn-lt"/>
            </a:endParaRPr>
          </a:p>
          <a:p>
            <a:r>
              <a:rPr lang="en-US" dirty="0">
                <a:latin typeface="+mn-lt"/>
              </a:rPr>
              <a:t>[SCRIPT]Braxton, Luckey, and Helland (2002) include “unpublished scholarly outcomes and publications” in their definition of scholarship, writing that, “unpublished scholarly outcomes fully meet the definition of scholarship if they appear in a publicly observable form” (p. 141). The three parameters for this form are that, “it must be public, subject to critical review, and in a form that allows use and exchange by other members of the scholarly community” (Braxton et al., 2002, citing Shulman &amp; Hastings (1999), p. 141). Questionnaire respondents were presented with these three criteria and asked, to what extent, s/he agreed or disagreed that their blog, as identified at sampling, satisfied these criteria. </a:t>
            </a:r>
          </a:p>
          <a:p>
            <a:r>
              <a:rPr lang="en-US" dirty="0">
                <a:latin typeface="+mn-lt"/>
              </a:rPr>
              <a:t>Agreement or disagreement for all respondents is presented in Table 51.  </a:t>
            </a:r>
          </a:p>
          <a:p>
            <a:r>
              <a:rPr lang="en-US" dirty="0">
                <a:latin typeface="+mn-lt"/>
              </a:rPr>
              <a:t> </a:t>
            </a:r>
          </a:p>
          <a:p>
            <a:r>
              <a:rPr lang="en-US" dirty="0">
                <a:latin typeface="+mn-lt"/>
              </a:rPr>
              <a:t>Table 51. Frequency of all bloggers’ agreement or disagreement concerning criteria for scholarship</a:t>
            </a:r>
          </a:p>
          <a:p>
            <a:r>
              <a:rPr lang="en-US" b="1" dirty="0">
                <a:latin typeface="+mn-lt"/>
              </a:rPr>
              <a:t>Criterion</a:t>
            </a:r>
            <a:endParaRPr lang="en-US" dirty="0">
              <a:latin typeface="+mn-lt"/>
            </a:endParaRPr>
          </a:p>
          <a:p>
            <a:r>
              <a:rPr lang="en-US" b="1" dirty="0">
                <a:latin typeface="+mn-lt"/>
              </a:rPr>
              <a:t>Strongly</a:t>
            </a:r>
            <a:endParaRPr lang="en-US" dirty="0">
              <a:latin typeface="+mn-lt"/>
            </a:endParaRPr>
          </a:p>
          <a:p>
            <a:r>
              <a:rPr lang="en-US" b="1" dirty="0">
                <a:latin typeface="+mn-lt"/>
              </a:rPr>
              <a:t>Agree</a:t>
            </a:r>
            <a:endParaRPr lang="en-US" dirty="0">
              <a:latin typeface="+mn-lt"/>
            </a:endParaRPr>
          </a:p>
          <a:p>
            <a:r>
              <a:rPr lang="en-US" b="1" dirty="0">
                <a:latin typeface="+mn-lt"/>
              </a:rPr>
              <a:t>Freq (%)</a:t>
            </a:r>
            <a:endParaRPr lang="en-US" dirty="0">
              <a:latin typeface="+mn-lt"/>
            </a:endParaRPr>
          </a:p>
          <a:p>
            <a:r>
              <a:rPr lang="en-US" b="1" dirty="0">
                <a:latin typeface="+mn-lt"/>
              </a:rPr>
              <a:t>Somewhat Agree</a:t>
            </a:r>
            <a:endParaRPr lang="en-US" dirty="0">
              <a:latin typeface="+mn-lt"/>
            </a:endParaRPr>
          </a:p>
          <a:p>
            <a:r>
              <a:rPr lang="en-US" b="1" dirty="0">
                <a:latin typeface="+mn-lt"/>
              </a:rPr>
              <a:t>Freq (%)</a:t>
            </a:r>
            <a:endParaRPr lang="en-US" dirty="0">
              <a:latin typeface="+mn-lt"/>
            </a:endParaRPr>
          </a:p>
          <a:p>
            <a:r>
              <a:rPr lang="en-US" b="1" dirty="0">
                <a:latin typeface="+mn-lt"/>
              </a:rPr>
              <a:t>Somewhat Disagree</a:t>
            </a:r>
            <a:endParaRPr lang="en-US" dirty="0">
              <a:latin typeface="+mn-lt"/>
            </a:endParaRPr>
          </a:p>
          <a:p>
            <a:r>
              <a:rPr lang="en-US" b="1" dirty="0">
                <a:latin typeface="+mn-lt"/>
              </a:rPr>
              <a:t>Freq (%)</a:t>
            </a:r>
            <a:endParaRPr lang="en-US" dirty="0">
              <a:latin typeface="+mn-lt"/>
            </a:endParaRPr>
          </a:p>
          <a:p>
            <a:r>
              <a:rPr lang="en-US" b="1" dirty="0">
                <a:latin typeface="+mn-lt"/>
              </a:rPr>
              <a:t>Strongly Disagree</a:t>
            </a:r>
            <a:endParaRPr lang="en-US" dirty="0">
              <a:latin typeface="+mn-lt"/>
            </a:endParaRPr>
          </a:p>
          <a:p>
            <a:r>
              <a:rPr lang="en-US" b="1" dirty="0">
                <a:latin typeface="+mn-lt"/>
              </a:rPr>
              <a:t>Freq (%)</a:t>
            </a:r>
            <a:endParaRPr lang="en-US" dirty="0">
              <a:latin typeface="+mn-lt"/>
            </a:endParaRPr>
          </a:p>
          <a:p>
            <a:r>
              <a:rPr lang="en-US" dirty="0">
                <a:latin typeface="+mn-lt"/>
              </a:rPr>
              <a:t>My blog is public</a:t>
            </a:r>
          </a:p>
          <a:p>
            <a:r>
              <a:rPr lang="en-US" dirty="0">
                <a:latin typeface="+mn-lt"/>
              </a:rPr>
              <a:t>151 (99%)</a:t>
            </a:r>
          </a:p>
          <a:p>
            <a:r>
              <a:rPr lang="en-US" dirty="0">
                <a:latin typeface="+mn-lt"/>
              </a:rPr>
              <a:t>2 (1%)</a:t>
            </a:r>
          </a:p>
          <a:p>
            <a:r>
              <a:rPr lang="en-US" dirty="0">
                <a:latin typeface="+mn-lt"/>
              </a:rPr>
              <a:t>-</a:t>
            </a:r>
          </a:p>
          <a:p>
            <a:r>
              <a:rPr lang="en-US" dirty="0">
                <a:latin typeface="+mn-lt"/>
              </a:rPr>
              <a:t>-</a:t>
            </a:r>
          </a:p>
          <a:p>
            <a:r>
              <a:rPr lang="en-US" dirty="0">
                <a:latin typeface="+mn-lt"/>
              </a:rPr>
              <a:t>My blog is subject to critical review</a:t>
            </a:r>
          </a:p>
          <a:p>
            <a:r>
              <a:rPr lang="en-US" dirty="0">
                <a:latin typeface="+mn-lt"/>
              </a:rPr>
              <a:t>38 (25%)</a:t>
            </a:r>
          </a:p>
          <a:p>
            <a:r>
              <a:rPr lang="en-US" dirty="0">
                <a:latin typeface="+mn-lt"/>
              </a:rPr>
              <a:t>66 (43%)</a:t>
            </a:r>
          </a:p>
          <a:p>
            <a:r>
              <a:rPr lang="en-US" dirty="0">
                <a:latin typeface="+mn-lt"/>
              </a:rPr>
              <a:t>26 (17%)</a:t>
            </a:r>
          </a:p>
          <a:p>
            <a:r>
              <a:rPr lang="en-US" dirty="0">
                <a:latin typeface="+mn-lt"/>
              </a:rPr>
              <a:t>21 (14%)</a:t>
            </a:r>
          </a:p>
          <a:p>
            <a:r>
              <a:rPr lang="en-US" dirty="0">
                <a:latin typeface="+mn-lt"/>
              </a:rPr>
              <a:t>My blog is in a form that allows use and exchange by other members of the scholarly community</a:t>
            </a:r>
          </a:p>
          <a:p>
            <a:r>
              <a:rPr lang="en-US" dirty="0">
                <a:latin typeface="+mn-lt"/>
              </a:rPr>
              <a:t>93 (61%)</a:t>
            </a:r>
          </a:p>
          <a:p>
            <a:r>
              <a:rPr lang="en-US" dirty="0">
                <a:latin typeface="+mn-lt"/>
              </a:rPr>
              <a:t>50 (33%)</a:t>
            </a:r>
          </a:p>
          <a:p>
            <a:r>
              <a:rPr lang="en-US" dirty="0">
                <a:latin typeface="+mn-lt"/>
              </a:rPr>
              <a:t>8 (5%)</a:t>
            </a:r>
          </a:p>
          <a:p>
            <a:r>
              <a:rPr lang="en-US" dirty="0">
                <a:latin typeface="+mn-lt"/>
              </a:rPr>
              <a:t>2 (1%)</a:t>
            </a:r>
          </a:p>
          <a:p>
            <a:r>
              <a:rPr lang="en-US" dirty="0">
                <a:latin typeface="+mn-lt"/>
              </a:rPr>
              <a:t> </a:t>
            </a:r>
          </a:p>
          <a:p>
            <a:r>
              <a:rPr lang="en-US" dirty="0">
                <a:latin typeface="+mn-lt"/>
              </a:rPr>
              <a:t>Agreement is also presented by cluster, as shown in Table 52 below. More respondents in the law (79%) and BioChemPhys (73%) clusters either strongly or somewhat agree that their respective blogs are subject to critical review than those in the history (52%) and economics (62%) clusters.</a:t>
            </a:r>
          </a:p>
          <a:p>
            <a:r>
              <a:rPr lang="en-US" dirty="0">
                <a:latin typeface="+mn-lt"/>
              </a:rPr>
              <a:t> </a:t>
            </a:r>
          </a:p>
          <a:p>
            <a:r>
              <a:rPr lang="en-US" dirty="0">
                <a:latin typeface="+mn-lt"/>
              </a:rPr>
              <a:t>Over half of respondents in the law, economics and BioChemPhys clusters agree that their respective blogs satisfied these criteria. Comparing agreement between the clusters, the law cluster comprised the largest percentage of respondents (79%) to strongly or somewhat agree that their respective blogs satisfy all three criteria. The next largest cluster was the BioChemPhys cluster (70%), followed by the economics cluster (59% ). Respondents in the history cluster agree the least; less than half  (48%) strongly or somewhat agree.  </a:t>
            </a:r>
          </a:p>
          <a:p>
            <a:r>
              <a:rPr lang="en-US" dirty="0">
                <a:latin typeface="+mn-lt"/>
              </a:rPr>
              <a:t> </a:t>
            </a:r>
          </a:p>
          <a:p>
            <a:r>
              <a:rPr lang="en-US" dirty="0">
                <a:latin typeface="+mn-lt"/>
              </a:rPr>
              <a:t>Table 52. Frequency of all bloggers’ agreement concerning criteria for scholarship by cluster</a:t>
            </a:r>
          </a:p>
          <a:p>
            <a:r>
              <a:rPr lang="en-US" b="1" dirty="0">
                <a:latin typeface="+mn-lt"/>
              </a:rPr>
              <a:t>Criteria</a:t>
            </a:r>
            <a:endParaRPr lang="en-US" dirty="0">
              <a:latin typeface="+mn-lt"/>
            </a:endParaRPr>
          </a:p>
          <a:p>
            <a:r>
              <a:rPr lang="en-US" b="1" dirty="0">
                <a:latin typeface="+mn-lt"/>
              </a:rPr>
              <a:t>History</a:t>
            </a:r>
            <a:endParaRPr lang="en-US" dirty="0">
              <a:latin typeface="+mn-lt"/>
            </a:endParaRPr>
          </a:p>
          <a:p>
            <a:r>
              <a:rPr lang="en-US" b="1" dirty="0">
                <a:latin typeface="+mn-lt"/>
              </a:rPr>
              <a:t>Freq (%)</a:t>
            </a:r>
            <a:endParaRPr lang="en-US" dirty="0">
              <a:latin typeface="+mn-lt"/>
            </a:endParaRPr>
          </a:p>
          <a:p>
            <a:r>
              <a:rPr lang="en-US" b="1" dirty="0">
                <a:latin typeface="+mn-lt"/>
              </a:rPr>
              <a:t>Economics</a:t>
            </a:r>
            <a:endParaRPr lang="en-US" dirty="0">
              <a:latin typeface="+mn-lt"/>
            </a:endParaRPr>
          </a:p>
          <a:p>
            <a:r>
              <a:rPr lang="en-US" b="1" dirty="0">
                <a:latin typeface="+mn-lt"/>
              </a:rPr>
              <a:t>Freq (%)</a:t>
            </a:r>
            <a:endParaRPr lang="en-US" dirty="0">
              <a:latin typeface="+mn-lt"/>
            </a:endParaRPr>
          </a:p>
          <a:p>
            <a:r>
              <a:rPr lang="en-US" b="1" dirty="0">
                <a:latin typeface="+mn-lt"/>
              </a:rPr>
              <a:t>Law</a:t>
            </a:r>
            <a:endParaRPr lang="en-US" dirty="0">
              <a:latin typeface="+mn-lt"/>
            </a:endParaRPr>
          </a:p>
          <a:p>
            <a:r>
              <a:rPr lang="en-US" b="1" dirty="0">
                <a:latin typeface="+mn-lt"/>
              </a:rPr>
              <a:t>Freq (%)</a:t>
            </a:r>
            <a:endParaRPr lang="en-US" dirty="0">
              <a:latin typeface="+mn-lt"/>
            </a:endParaRPr>
          </a:p>
          <a:p>
            <a:r>
              <a:rPr lang="en-US" b="1" dirty="0">
                <a:latin typeface="+mn-lt"/>
              </a:rPr>
              <a:t>BioChemPhys</a:t>
            </a:r>
            <a:endParaRPr lang="en-US" dirty="0">
              <a:latin typeface="+mn-lt"/>
            </a:endParaRPr>
          </a:p>
          <a:p>
            <a:r>
              <a:rPr lang="en-US" b="1" dirty="0">
                <a:latin typeface="+mn-lt"/>
              </a:rPr>
              <a:t>Freq (%)</a:t>
            </a:r>
            <a:endParaRPr lang="en-US" dirty="0">
              <a:latin typeface="+mn-lt"/>
            </a:endParaRPr>
          </a:p>
          <a:p>
            <a:r>
              <a:rPr lang="en-US" dirty="0">
                <a:latin typeface="+mn-lt"/>
              </a:rPr>
              <a:t>My blog is public</a:t>
            </a:r>
          </a:p>
          <a:p>
            <a:r>
              <a:rPr lang="en-US" dirty="0">
                <a:latin typeface="+mn-lt"/>
              </a:rPr>
              <a:t>31 (100%)</a:t>
            </a:r>
          </a:p>
          <a:p>
            <a:r>
              <a:rPr lang="en-US" dirty="0">
                <a:latin typeface="+mn-lt"/>
              </a:rPr>
              <a:t>39 (100%)</a:t>
            </a:r>
          </a:p>
          <a:p>
            <a:r>
              <a:rPr lang="en-US" dirty="0">
                <a:latin typeface="+mn-lt"/>
              </a:rPr>
              <a:t>53 (100%)</a:t>
            </a:r>
          </a:p>
          <a:p>
            <a:r>
              <a:rPr lang="en-US" dirty="0">
                <a:latin typeface="+mn-lt"/>
              </a:rPr>
              <a:t>30 (100%)</a:t>
            </a:r>
          </a:p>
          <a:p>
            <a:r>
              <a:rPr lang="en-US" dirty="0">
                <a:latin typeface="+mn-lt"/>
              </a:rPr>
              <a:t>My blog is subject to critical review</a:t>
            </a:r>
          </a:p>
          <a:p>
            <a:r>
              <a:rPr lang="en-US" dirty="0">
                <a:latin typeface="+mn-lt"/>
              </a:rPr>
              <a:t>16 (52%)</a:t>
            </a:r>
          </a:p>
          <a:p>
            <a:r>
              <a:rPr lang="en-US" dirty="0">
                <a:latin typeface="+mn-lt"/>
              </a:rPr>
              <a:t>24 (62%)</a:t>
            </a:r>
          </a:p>
          <a:p>
            <a:r>
              <a:rPr lang="en-US" dirty="0">
                <a:latin typeface="+mn-lt"/>
              </a:rPr>
              <a:t>42 (79%)</a:t>
            </a:r>
          </a:p>
          <a:p>
            <a:r>
              <a:rPr lang="en-US" dirty="0">
                <a:latin typeface="+mn-lt"/>
              </a:rPr>
              <a:t>22 (73%)</a:t>
            </a:r>
          </a:p>
          <a:p>
            <a:r>
              <a:rPr lang="en-US" dirty="0">
                <a:latin typeface="+mn-lt"/>
              </a:rPr>
              <a:t>My blog is in a form that allows use and exchange by other members of the scholarly community</a:t>
            </a:r>
          </a:p>
          <a:p>
            <a:r>
              <a:rPr lang="en-US" dirty="0">
                <a:latin typeface="+mn-lt"/>
              </a:rPr>
              <a:t>27 (87%)</a:t>
            </a:r>
          </a:p>
          <a:p>
            <a:r>
              <a:rPr lang="en-US" dirty="0">
                <a:latin typeface="+mn-lt"/>
              </a:rPr>
              <a:t>37 (95%)</a:t>
            </a:r>
          </a:p>
          <a:p>
            <a:r>
              <a:rPr lang="en-US" dirty="0">
                <a:latin typeface="+mn-lt"/>
              </a:rPr>
              <a:t>50 (94%)</a:t>
            </a:r>
          </a:p>
          <a:p>
            <a:r>
              <a:rPr lang="en-US" dirty="0">
                <a:latin typeface="+mn-lt"/>
              </a:rPr>
              <a:t>29 (97%)</a:t>
            </a:r>
          </a:p>
          <a:p>
            <a:r>
              <a:rPr lang="en-US" dirty="0">
                <a:latin typeface="+mn-lt"/>
              </a:rPr>
              <a:t> </a:t>
            </a:r>
          </a:p>
          <a:p>
            <a:r>
              <a:rPr lang="en-US" b="1" u="sng" dirty="0">
                <a:latin typeface="+mn-lt"/>
              </a:rPr>
              <a:t>[SLIDE] REPRESENTATIVE OF THEIR SCHOALRLY RECORD</a:t>
            </a:r>
          </a:p>
          <a:p>
            <a:r>
              <a:rPr lang="en-US" dirty="0">
                <a:latin typeface="+mn-lt"/>
              </a:rPr>
              <a:t>Across all respondents, eight out of ten agree (80%; n=122) , strongly or somewhat, that their blogs are part of their respective scholarly records. </a:t>
            </a:r>
          </a:p>
          <a:p>
            <a:r>
              <a:rPr lang="en-US" b="1" dirty="0">
                <a:latin typeface="+mn-lt"/>
              </a:rPr>
              <a:t> </a:t>
            </a:r>
            <a:endParaRPr lang="en-US" dirty="0">
              <a:latin typeface="+mn-lt"/>
            </a:endParaRPr>
          </a:p>
          <a:p>
            <a:r>
              <a:rPr lang="en-US" dirty="0">
                <a:latin typeface="+mn-lt"/>
              </a:rPr>
              <a:t>SCRIPT: Next, respondents were presented with the following definition of the scholarly record: “The Association of Research Libraries defines the scholarly record as the message communicated by scholars, which may be published or unpublished and hence informally or formally communicated. These communications may be reflective of scholarly works, knowledge, or ideas.” Respondents were asked to what extent they agreed or disagreed that their blog, as identified at sampling, was part of their respective scholarly record. Table 53 shows frequency of agreement or disagreement by single-blogger respondents and Table 54 by co-blogger respondents. Table 55 presents frequency of agreement or disagreement for all respondents. </a:t>
            </a:r>
          </a:p>
          <a:p>
            <a:r>
              <a:rPr lang="en-US" dirty="0">
                <a:latin typeface="+mn-lt"/>
              </a:rPr>
              <a:t>Table 53. Frequency of single-blogger agreement or disagreement concerning the scholarly record</a:t>
            </a:r>
          </a:p>
          <a:p>
            <a:r>
              <a:rPr lang="en-US" b="1" dirty="0">
                <a:latin typeface="+mn-lt"/>
              </a:rPr>
              <a:t>Characteristic</a:t>
            </a:r>
            <a:endParaRPr lang="en-US" dirty="0">
              <a:latin typeface="+mn-lt"/>
            </a:endParaRPr>
          </a:p>
          <a:p>
            <a:r>
              <a:rPr lang="en-US" b="1" dirty="0">
                <a:latin typeface="+mn-lt"/>
              </a:rPr>
              <a:t>Strongly</a:t>
            </a:r>
            <a:endParaRPr lang="en-US" dirty="0">
              <a:latin typeface="+mn-lt"/>
            </a:endParaRPr>
          </a:p>
          <a:p>
            <a:r>
              <a:rPr lang="en-US" b="1" dirty="0">
                <a:latin typeface="+mn-lt"/>
              </a:rPr>
              <a:t>Agree</a:t>
            </a:r>
            <a:endParaRPr lang="en-US" dirty="0">
              <a:latin typeface="+mn-lt"/>
            </a:endParaRPr>
          </a:p>
          <a:p>
            <a:r>
              <a:rPr lang="en-US" b="1" dirty="0">
                <a:latin typeface="+mn-lt"/>
              </a:rPr>
              <a:t>Freq (%)</a:t>
            </a:r>
            <a:endParaRPr lang="en-US" dirty="0">
              <a:latin typeface="+mn-lt"/>
            </a:endParaRPr>
          </a:p>
          <a:p>
            <a:r>
              <a:rPr lang="en-US" b="1" dirty="0">
                <a:latin typeface="+mn-lt"/>
              </a:rPr>
              <a:t>Somewhat Agree</a:t>
            </a:r>
            <a:endParaRPr lang="en-US" dirty="0">
              <a:latin typeface="+mn-lt"/>
            </a:endParaRPr>
          </a:p>
          <a:p>
            <a:r>
              <a:rPr lang="en-US" b="1" dirty="0">
                <a:latin typeface="+mn-lt"/>
              </a:rPr>
              <a:t>Freq (%)</a:t>
            </a:r>
            <a:endParaRPr lang="en-US" dirty="0">
              <a:latin typeface="+mn-lt"/>
            </a:endParaRPr>
          </a:p>
          <a:p>
            <a:r>
              <a:rPr lang="en-US" b="1" dirty="0">
                <a:latin typeface="+mn-lt"/>
              </a:rPr>
              <a:t>Somewhat Disagree</a:t>
            </a:r>
            <a:endParaRPr lang="en-US" dirty="0">
              <a:latin typeface="+mn-lt"/>
            </a:endParaRPr>
          </a:p>
          <a:p>
            <a:r>
              <a:rPr lang="en-US" b="1" dirty="0">
                <a:latin typeface="+mn-lt"/>
              </a:rPr>
              <a:t>Freq (%)</a:t>
            </a:r>
            <a:endParaRPr lang="en-US" dirty="0">
              <a:latin typeface="+mn-lt"/>
            </a:endParaRPr>
          </a:p>
          <a:p>
            <a:r>
              <a:rPr lang="en-US" b="1" dirty="0">
                <a:latin typeface="+mn-lt"/>
              </a:rPr>
              <a:t>Strongly Disagree</a:t>
            </a:r>
            <a:endParaRPr lang="en-US" dirty="0">
              <a:latin typeface="+mn-lt"/>
            </a:endParaRPr>
          </a:p>
          <a:p>
            <a:r>
              <a:rPr lang="en-US" b="1" dirty="0">
                <a:latin typeface="+mn-lt"/>
              </a:rPr>
              <a:t>Freq (%)</a:t>
            </a:r>
            <a:endParaRPr lang="en-US" dirty="0">
              <a:latin typeface="+mn-lt"/>
            </a:endParaRPr>
          </a:p>
          <a:p>
            <a:r>
              <a:rPr lang="en-US" dirty="0">
                <a:latin typeface="+mn-lt"/>
              </a:rPr>
              <a:t>My blog is part of my scholarly record</a:t>
            </a:r>
          </a:p>
          <a:p>
            <a:r>
              <a:rPr lang="en-US" dirty="0">
                <a:latin typeface="+mn-lt"/>
              </a:rPr>
              <a:t>28 (42%)</a:t>
            </a:r>
          </a:p>
          <a:p>
            <a:r>
              <a:rPr lang="en-US" dirty="0">
                <a:latin typeface="+mn-lt"/>
              </a:rPr>
              <a:t>23 (34%)</a:t>
            </a:r>
          </a:p>
          <a:p>
            <a:r>
              <a:rPr lang="en-US" dirty="0">
                <a:latin typeface="+mn-lt"/>
              </a:rPr>
              <a:t>14 (21%)</a:t>
            </a:r>
          </a:p>
          <a:p>
            <a:r>
              <a:rPr lang="en-US" dirty="0">
                <a:latin typeface="+mn-lt"/>
              </a:rPr>
              <a:t>2 (3%)</a:t>
            </a:r>
          </a:p>
          <a:p>
            <a:r>
              <a:rPr lang="en-US" b="1" dirty="0">
                <a:latin typeface="+mn-lt"/>
              </a:rPr>
              <a:t> </a:t>
            </a:r>
            <a:endParaRPr lang="en-US" dirty="0">
              <a:latin typeface="+mn-lt"/>
            </a:endParaRPr>
          </a:p>
          <a:p>
            <a:r>
              <a:rPr lang="en-US" dirty="0">
                <a:latin typeface="+mn-lt"/>
              </a:rPr>
              <a:t>Table 54. Frequency of co-blogger agreement or disagreement concerning the scholarly record</a:t>
            </a:r>
          </a:p>
          <a:p>
            <a:r>
              <a:rPr lang="en-US" b="1" dirty="0">
                <a:latin typeface="+mn-lt"/>
              </a:rPr>
              <a:t>Characteristic</a:t>
            </a:r>
            <a:endParaRPr lang="en-US" dirty="0">
              <a:latin typeface="+mn-lt"/>
            </a:endParaRPr>
          </a:p>
          <a:p>
            <a:r>
              <a:rPr lang="en-US" b="1" dirty="0">
                <a:latin typeface="+mn-lt"/>
              </a:rPr>
              <a:t>Strongly</a:t>
            </a:r>
            <a:endParaRPr lang="en-US" dirty="0">
              <a:latin typeface="+mn-lt"/>
            </a:endParaRPr>
          </a:p>
          <a:p>
            <a:r>
              <a:rPr lang="en-US" b="1" dirty="0">
                <a:latin typeface="+mn-lt"/>
              </a:rPr>
              <a:t>Agree</a:t>
            </a:r>
            <a:endParaRPr lang="en-US" dirty="0">
              <a:latin typeface="+mn-lt"/>
            </a:endParaRPr>
          </a:p>
          <a:p>
            <a:r>
              <a:rPr lang="en-US" b="1" dirty="0">
                <a:latin typeface="+mn-lt"/>
              </a:rPr>
              <a:t>Freq (%)</a:t>
            </a:r>
            <a:endParaRPr lang="en-US" dirty="0">
              <a:latin typeface="+mn-lt"/>
            </a:endParaRPr>
          </a:p>
          <a:p>
            <a:r>
              <a:rPr lang="en-US" b="1" dirty="0">
                <a:latin typeface="+mn-lt"/>
              </a:rPr>
              <a:t>Somewhat Agree</a:t>
            </a:r>
            <a:endParaRPr lang="en-US" dirty="0">
              <a:latin typeface="+mn-lt"/>
            </a:endParaRPr>
          </a:p>
          <a:p>
            <a:r>
              <a:rPr lang="en-US" b="1" dirty="0">
                <a:latin typeface="+mn-lt"/>
              </a:rPr>
              <a:t>Freq (%)</a:t>
            </a:r>
            <a:endParaRPr lang="en-US" dirty="0">
              <a:latin typeface="+mn-lt"/>
            </a:endParaRPr>
          </a:p>
          <a:p>
            <a:r>
              <a:rPr lang="en-US" b="1" dirty="0">
                <a:latin typeface="+mn-lt"/>
              </a:rPr>
              <a:t>Somewhat Disagree</a:t>
            </a:r>
            <a:endParaRPr lang="en-US" dirty="0">
              <a:latin typeface="+mn-lt"/>
            </a:endParaRPr>
          </a:p>
          <a:p>
            <a:r>
              <a:rPr lang="en-US" b="1" dirty="0">
                <a:latin typeface="+mn-lt"/>
              </a:rPr>
              <a:t>Freq (%)</a:t>
            </a:r>
            <a:endParaRPr lang="en-US" dirty="0">
              <a:latin typeface="+mn-lt"/>
            </a:endParaRPr>
          </a:p>
          <a:p>
            <a:r>
              <a:rPr lang="en-US" b="1" dirty="0">
                <a:latin typeface="+mn-lt"/>
              </a:rPr>
              <a:t>Strongly Disagree</a:t>
            </a:r>
            <a:endParaRPr lang="en-US" dirty="0">
              <a:latin typeface="+mn-lt"/>
            </a:endParaRPr>
          </a:p>
          <a:p>
            <a:r>
              <a:rPr lang="en-US" b="1" dirty="0">
                <a:latin typeface="+mn-lt"/>
              </a:rPr>
              <a:t>Freq (%)</a:t>
            </a:r>
            <a:endParaRPr lang="en-US" dirty="0">
              <a:latin typeface="+mn-lt"/>
            </a:endParaRPr>
          </a:p>
          <a:p>
            <a:r>
              <a:rPr lang="en-US" dirty="0">
                <a:latin typeface="+mn-lt"/>
              </a:rPr>
              <a:t>My blog is part of my scholarly record</a:t>
            </a:r>
          </a:p>
          <a:p>
            <a:r>
              <a:rPr lang="en-US" dirty="0">
                <a:latin typeface="+mn-lt"/>
              </a:rPr>
              <a:t>30 (35%)</a:t>
            </a:r>
          </a:p>
          <a:p>
            <a:r>
              <a:rPr lang="en-US" dirty="0">
                <a:latin typeface="+mn-lt"/>
              </a:rPr>
              <a:t>41 (48%)</a:t>
            </a:r>
          </a:p>
          <a:p>
            <a:r>
              <a:rPr lang="en-US" dirty="0">
                <a:latin typeface="+mn-lt"/>
              </a:rPr>
              <a:t>10 (12%)</a:t>
            </a:r>
          </a:p>
          <a:p>
            <a:r>
              <a:rPr lang="en-US" dirty="0">
                <a:latin typeface="+mn-lt"/>
              </a:rPr>
              <a:t>4 (5%)</a:t>
            </a:r>
          </a:p>
          <a:p>
            <a:r>
              <a:rPr lang="en-US" dirty="0">
                <a:latin typeface="+mn-lt"/>
              </a:rPr>
              <a:t> </a:t>
            </a:r>
          </a:p>
          <a:p>
            <a:r>
              <a:rPr lang="en-US" dirty="0">
                <a:latin typeface="+mn-lt"/>
              </a:rPr>
              <a:t>Table 55. Frequency of all bloggers’ agreement or disagreement concerning the scholarly record</a:t>
            </a:r>
          </a:p>
          <a:p>
            <a:r>
              <a:rPr lang="en-US" b="1" dirty="0">
                <a:latin typeface="+mn-lt"/>
              </a:rPr>
              <a:t>Characteristic</a:t>
            </a:r>
            <a:endParaRPr lang="en-US" dirty="0">
              <a:latin typeface="+mn-lt"/>
            </a:endParaRPr>
          </a:p>
          <a:p>
            <a:r>
              <a:rPr lang="en-US" b="1" dirty="0">
                <a:latin typeface="+mn-lt"/>
              </a:rPr>
              <a:t>Strongly</a:t>
            </a:r>
            <a:endParaRPr lang="en-US" dirty="0">
              <a:latin typeface="+mn-lt"/>
            </a:endParaRPr>
          </a:p>
          <a:p>
            <a:r>
              <a:rPr lang="en-US" b="1" dirty="0">
                <a:latin typeface="+mn-lt"/>
              </a:rPr>
              <a:t>Agree</a:t>
            </a:r>
            <a:endParaRPr lang="en-US" dirty="0">
              <a:latin typeface="+mn-lt"/>
            </a:endParaRPr>
          </a:p>
          <a:p>
            <a:r>
              <a:rPr lang="en-US" b="1" dirty="0">
                <a:latin typeface="+mn-lt"/>
              </a:rPr>
              <a:t>Freq (%)</a:t>
            </a:r>
            <a:endParaRPr lang="en-US" dirty="0">
              <a:latin typeface="+mn-lt"/>
            </a:endParaRPr>
          </a:p>
          <a:p>
            <a:r>
              <a:rPr lang="en-US" b="1" dirty="0">
                <a:latin typeface="+mn-lt"/>
              </a:rPr>
              <a:t>Somewhat Agree</a:t>
            </a:r>
            <a:endParaRPr lang="en-US" dirty="0">
              <a:latin typeface="+mn-lt"/>
            </a:endParaRPr>
          </a:p>
          <a:p>
            <a:r>
              <a:rPr lang="en-US" b="1" dirty="0">
                <a:latin typeface="+mn-lt"/>
              </a:rPr>
              <a:t>Freq (%)</a:t>
            </a:r>
            <a:endParaRPr lang="en-US" dirty="0">
              <a:latin typeface="+mn-lt"/>
            </a:endParaRPr>
          </a:p>
          <a:p>
            <a:r>
              <a:rPr lang="en-US" b="1" dirty="0">
                <a:latin typeface="+mn-lt"/>
              </a:rPr>
              <a:t>Somewhat Disagree</a:t>
            </a:r>
            <a:endParaRPr lang="en-US" dirty="0">
              <a:latin typeface="+mn-lt"/>
            </a:endParaRPr>
          </a:p>
          <a:p>
            <a:r>
              <a:rPr lang="en-US" b="1" dirty="0">
                <a:latin typeface="+mn-lt"/>
              </a:rPr>
              <a:t>Freq (%)</a:t>
            </a:r>
            <a:endParaRPr lang="en-US" dirty="0">
              <a:latin typeface="+mn-lt"/>
            </a:endParaRPr>
          </a:p>
          <a:p>
            <a:r>
              <a:rPr lang="en-US" b="1" dirty="0">
                <a:latin typeface="+mn-lt"/>
              </a:rPr>
              <a:t>Strongly Disagree</a:t>
            </a:r>
            <a:endParaRPr lang="en-US" dirty="0">
              <a:latin typeface="+mn-lt"/>
            </a:endParaRPr>
          </a:p>
          <a:p>
            <a:r>
              <a:rPr lang="en-US" b="1" dirty="0">
                <a:latin typeface="+mn-lt"/>
              </a:rPr>
              <a:t>Freq (%)</a:t>
            </a:r>
            <a:endParaRPr lang="en-US" dirty="0">
              <a:latin typeface="+mn-lt"/>
            </a:endParaRPr>
          </a:p>
          <a:p>
            <a:r>
              <a:rPr lang="en-US" dirty="0">
                <a:latin typeface="+mn-lt"/>
              </a:rPr>
              <a:t>My blog is part of my scholarly record</a:t>
            </a:r>
          </a:p>
          <a:p>
            <a:r>
              <a:rPr lang="en-US" dirty="0">
                <a:latin typeface="+mn-lt"/>
              </a:rPr>
              <a:t>58 (38%)</a:t>
            </a:r>
          </a:p>
          <a:p>
            <a:r>
              <a:rPr lang="en-US" dirty="0">
                <a:latin typeface="+mn-lt"/>
              </a:rPr>
              <a:t>64 (42%)</a:t>
            </a:r>
          </a:p>
          <a:p>
            <a:r>
              <a:rPr lang="en-US" dirty="0">
                <a:latin typeface="+mn-lt"/>
              </a:rPr>
              <a:t>24 (16%)</a:t>
            </a:r>
          </a:p>
          <a:p>
            <a:r>
              <a:rPr lang="en-US" dirty="0">
                <a:latin typeface="+mn-lt"/>
              </a:rPr>
              <a:t>6 (4%)</a:t>
            </a:r>
          </a:p>
          <a:p>
            <a:r>
              <a:rPr lang="en-US" dirty="0">
                <a:latin typeface="+mn-lt"/>
              </a:rPr>
              <a:t> </a:t>
            </a:r>
          </a:p>
          <a:p>
            <a:r>
              <a:rPr lang="en-US" dirty="0">
                <a:latin typeface="+mn-lt"/>
              </a:rPr>
              <a:t>POSSIBLY INCLUDE: Agreement is also presented by cluster, as shown in Table 56 below. As with agreement to criteria for scholarship as presented in Table 52, the law cluster comprised the largest percentage of respondents (83%) to strongly or somewhat agree that their respective blogs are part of their scholarly record. This distinction is shared with respondents in the history cluster. While the history cluster comprised the lowest percentage of bloggers agreeing with the three criteria of scholarship, 25 respondents (83%) agreed that their blogs are part of their respective scholarly records. Further, while the BioChemPhys cluster comprised the second largest percentage of respondents in agreement with the three criteria for scholarship, respondents in this cluster represented the lowest percentage of respondents agreeing their blogs are part of their scholarly record: 22 respondents (73%)  in the BioChemPhys cluster strongly or somewhat agree that their blogs are part of their scholarly record. </a:t>
            </a:r>
          </a:p>
          <a:p>
            <a:r>
              <a:rPr lang="en-US" dirty="0">
                <a:latin typeface="+mn-lt"/>
              </a:rPr>
              <a:t> </a:t>
            </a:r>
          </a:p>
          <a:p>
            <a:r>
              <a:rPr lang="en-US" dirty="0">
                <a:latin typeface="+mn-lt"/>
              </a:rPr>
              <a:t>Table 56. Frequency of all bloggers’ agreement concerning the scholarly record by cluster</a:t>
            </a:r>
          </a:p>
          <a:p>
            <a:r>
              <a:rPr lang="en-US" b="1" dirty="0">
                <a:latin typeface="+mn-lt"/>
              </a:rPr>
              <a:t>Characteristic</a:t>
            </a:r>
            <a:endParaRPr lang="en-US" dirty="0">
              <a:latin typeface="+mn-lt"/>
            </a:endParaRPr>
          </a:p>
          <a:p>
            <a:r>
              <a:rPr lang="en-US" b="1" dirty="0">
                <a:latin typeface="+mn-lt"/>
              </a:rPr>
              <a:t>History</a:t>
            </a:r>
            <a:endParaRPr lang="en-US" dirty="0">
              <a:latin typeface="+mn-lt"/>
            </a:endParaRPr>
          </a:p>
          <a:p>
            <a:r>
              <a:rPr lang="en-US" b="1" dirty="0">
                <a:latin typeface="+mn-lt"/>
              </a:rPr>
              <a:t>Freq (%)</a:t>
            </a:r>
            <a:endParaRPr lang="en-US" dirty="0">
              <a:latin typeface="+mn-lt"/>
            </a:endParaRPr>
          </a:p>
          <a:p>
            <a:r>
              <a:rPr lang="en-US" b="1" dirty="0">
                <a:latin typeface="+mn-lt"/>
              </a:rPr>
              <a:t>Economics</a:t>
            </a:r>
            <a:endParaRPr lang="en-US" dirty="0">
              <a:latin typeface="+mn-lt"/>
            </a:endParaRPr>
          </a:p>
          <a:p>
            <a:r>
              <a:rPr lang="en-US" b="1" dirty="0">
                <a:latin typeface="+mn-lt"/>
              </a:rPr>
              <a:t>Freq (%)</a:t>
            </a:r>
            <a:endParaRPr lang="en-US" dirty="0">
              <a:latin typeface="+mn-lt"/>
            </a:endParaRPr>
          </a:p>
          <a:p>
            <a:r>
              <a:rPr lang="en-US" b="1" dirty="0">
                <a:latin typeface="+mn-lt"/>
              </a:rPr>
              <a:t>Law</a:t>
            </a:r>
            <a:endParaRPr lang="en-US" dirty="0">
              <a:latin typeface="+mn-lt"/>
            </a:endParaRPr>
          </a:p>
          <a:p>
            <a:r>
              <a:rPr lang="en-US" b="1" dirty="0">
                <a:latin typeface="+mn-lt"/>
              </a:rPr>
              <a:t>Freq (%)</a:t>
            </a:r>
            <a:endParaRPr lang="en-US" dirty="0">
              <a:latin typeface="+mn-lt"/>
            </a:endParaRPr>
          </a:p>
          <a:p>
            <a:r>
              <a:rPr lang="en-US" b="1" dirty="0">
                <a:latin typeface="+mn-lt"/>
              </a:rPr>
              <a:t>BioChemPhys</a:t>
            </a:r>
            <a:endParaRPr lang="en-US" dirty="0">
              <a:latin typeface="+mn-lt"/>
            </a:endParaRPr>
          </a:p>
          <a:p>
            <a:r>
              <a:rPr lang="en-US" b="1" dirty="0">
                <a:latin typeface="+mn-lt"/>
              </a:rPr>
              <a:t>Freq (%)</a:t>
            </a:r>
            <a:endParaRPr lang="en-US" dirty="0">
              <a:latin typeface="+mn-lt"/>
            </a:endParaRPr>
          </a:p>
          <a:p>
            <a:r>
              <a:rPr lang="en-US" dirty="0">
                <a:latin typeface="+mn-lt"/>
              </a:rPr>
              <a:t>My blog is part of my scholarly record</a:t>
            </a:r>
          </a:p>
          <a:p>
            <a:r>
              <a:rPr lang="en-US" dirty="0">
                <a:latin typeface="+mn-lt"/>
              </a:rPr>
              <a:t>25 (83%)</a:t>
            </a:r>
          </a:p>
          <a:p>
            <a:r>
              <a:rPr lang="en-US" dirty="0">
                <a:latin typeface="+mn-lt"/>
              </a:rPr>
              <a:t>31 (79%)</a:t>
            </a:r>
          </a:p>
          <a:p>
            <a:r>
              <a:rPr lang="en-US" dirty="0">
                <a:latin typeface="+mn-lt"/>
              </a:rPr>
              <a:t>44 (83%)</a:t>
            </a:r>
          </a:p>
          <a:p>
            <a:r>
              <a:rPr lang="en-US" dirty="0">
                <a:latin typeface="+mn-lt"/>
              </a:rPr>
              <a:t>22 (73%)</a:t>
            </a:r>
          </a:p>
          <a:p>
            <a:endParaRPr lang="en-US" dirty="0"/>
          </a:p>
        </p:txBody>
      </p:sp>
      <p:sp>
        <p:nvSpPr>
          <p:cNvPr id="4" name="Slide Number Placeholder 3"/>
          <p:cNvSpPr>
            <a:spLocks noGrp="1"/>
          </p:cNvSpPr>
          <p:nvPr>
            <p:ph type="sldNum" sz="quarter" idx="10"/>
          </p:nvPr>
        </p:nvSpPr>
        <p:spPr/>
        <p:txBody>
          <a:bodyPr/>
          <a:lstStyle/>
          <a:p>
            <a:pPr>
              <a:defRPr/>
            </a:pPr>
            <a:fld id="{ED84EFF9-23B8-4FB9-AE1A-1DBDA3696BC7}"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rPr>
              <a:t>Across all respondents, over eight out of ten (82%) report that his/her blog led to at least one invitation to publish. Thirty-four percent of respondents reported invitations to publish for between one to three of these units-types, while 30% report invitations for between four to six of these unit-types. About two out of ten (18%) have received invitations for seven or more of these unit-types.</a:t>
            </a:r>
          </a:p>
          <a:p>
            <a:r>
              <a:rPr lang="en-US" b="1" dirty="0">
                <a:latin typeface="+mn-lt"/>
              </a:rPr>
              <a:t> </a:t>
            </a:r>
            <a:endParaRPr lang="en-US" dirty="0">
              <a:latin typeface="+mn-lt"/>
            </a:endParaRPr>
          </a:p>
          <a:p>
            <a:r>
              <a:rPr lang="en-US" dirty="0">
                <a:latin typeface="+mn-lt"/>
              </a:rPr>
              <a:t>[SCRIPT] A series of questions were asked to assess questionnaire respondents’ perceptions on whether their blog, as identified at sampling, had led to opportunities to publish, present, provide professional service, or collaborate. For publications, respondents were asked if they felt their blog had led to an invitation to publish across ten unit-types of communication. Table 57 shows the frequency of respondents replying that their blog led to an invitation to publish by unit-type. While all unit-types were represented in responses, the most frequently cited are invitations to publish non-fiction essays, articles or op-ed pieces (59%), and conference papers (63%). </a:t>
            </a:r>
          </a:p>
          <a:p>
            <a:r>
              <a:rPr lang="en-US" dirty="0">
                <a:latin typeface="+mn-lt"/>
              </a:rPr>
              <a:t>Table 57. Frequency of invitations to publish by unit-type of communication</a:t>
            </a:r>
          </a:p>
          <a:p>
            <a:r>
              <a:rPr lang="en-US" b="1" dirty="0">
                <a:latin typeface="+mn-lt"/>
              </a:rPr>
              <a:t>Unit-Type</a:t>
            </a:r>
            <a:endParaRPr lang="en-US" dirty="0">
              <a:latin typeface="+mn-lt"/>
            </a:endParaRPr>
          </a:p>
          <a:p>
            <a:r>
              <a:rPr lang="en-US" b="1" dirty="0">
                <a:latin typeface="+mn-lt"/>
              </a:rPr>
              <a:t>Single-Bloggers</a:t>
            </a:r>
            <a:endParaRPr lang="en-US" dirty="0">
              <a:latin typeface="+mn-lt"/>
            </a:endParaRPr>
          </a:p>
          <a:p>
            <a:r>
              <a:rPr lang="en-US" b="1" dirty="0">
                <a:latin typeface="+mn-lt"/>
              </a:rPr>
              <a:t>Co-Bloggers</a:t>
            </a:r>
            <a:endParaRPr lang="en-US" dirty="0">
              <a:latin typeface="+mn-lt"/>
            </a:endParaRPr>
          </a:p>
          <a:p>
            <a:r>
              <a:rPr lang="en-US" b="1" dirty="0">
                <a:latin typeface="+mn-lt"/>
              </a:rPr>
              <a:t>All Bloggers</a:t>
            </a:r>
            <a:endParaRPr lang="en-US" dirty="0">
              <a:latin typeface="+mn-lt"/>
            </a:endParaRPr>
          </a:p>
          <a:p>
            <a:r>
              <a:rPr lang="en-US" b="1" dirty="0">
                <a:latin typeface="+mn-lt"/>
              </a:rPr>
              <a:t>Frequency (%)</a:t>
            </a:r>
            <a:endParaRPr lang="en-US" dirty="0">
              <a:latin typeface="+mn-lt"/>
            </a:endParaRPr>
          </a:p>
          <a:p>
            <a:r>
              <a:rPr lang="en-US" b="1" dirty="0">
                <a:latin typeface="+mn-lt"/>
              </a:rPr>
              <a:t>Frequency (%)</a:t>
            </a:r>
            <a:endParaRPr lang="en-US" dirty="0">
              <a:latin typeface="+mn-lt"/>
            </a:endParaRPr>
          </a:p>
          <a:p>
            <a:r>
              <a:rPr lang="en-US" b="1" dirty="0">
                <a:latin typeface="+mn-lt"/>
              </a:rPr>
              <a:t>Frequency (%)</a:t>
            </a:r>
            <a:endParaRPr lang="en-US" dirty="0">
              <a:latin typeface="+mn-lt"/>
            </a:endParaRPr>
          </a:p>
          <a:p>
            <a:r>
              <a:rPr lang="en-US" dirty="0">
                <a:latin typeface="+mn-lt"/>
              </a:rPr>
              <a:t>Textbook (publish or co-publish)</a:t>
            </a:r>
          </a:p>
          <a:p>
            <a:r>
              <a:rPr lang="en-US" dirty="0">
                <a:latin typeface="+mn-lt"/>
              </a:rPr>
              <a:t>15 (22%)</a:t>
            </a:r>
          </a:p>
          <a:p>
            <a:r>
              <a:rPr lang="en-US" dirty="0">
                <a:latin typeface="+mn-lt"/>
              </a:rPr>
              <a:t>10 (12%)</a:t>
            </a:r>
          </a:p>
          <a:p>
            <a:r>
              <a:rPr lang="en-US" b="1" dirty="0">
                <a:latin typeface="+mn-lt"/>
              </a:rPr>
              <a:t>25 (16%)</a:t>
            </a:r>
            <a:endParaRPr lang="en-US" dirty="0">
              <a:latin typeface="+mn-lt"/>
            </a:endParaRPr>
          </a:p>
          <a:p>
            <a:r>
              <a:rPr lang="en-US" dirty="0">
                <a:latin typeface="+mn-lt"/>
              </a:rPr>
              <a:t>Scholarly book or monograph (edit or co-edit)</a:t>
            </a:r>
          </a:p>
          <a:p>
            <a:r>
              <a:rPr lang="en-US" dirty="0">
                <a:latin typeface="+mn-lt"/>
              </a:rPr>
              <a:t>14 (21%)</a:t>
            </a:r>
          </a:p>
          <a:p>
            <a:r>
              <a:rPr lang="en-US" dirty="0">
                <a:latin typeface="+mn-lt"/>
              </a:rPr>
              <a:t>14 (16%)</a:t>
            </a:r>
          </a:p>
          <a:p>
            <a:r>
              <a:rPr lang="en-US" b="1" dirty="0">
                <a:latin typeface="+mn-lt"/>
              </a:rPr>
              <a:t>28 (18%)</a:t>
            </a:r>
            <a:endParaRPr lang="en-US" dirty="0">
              <a:latin typeface="+mn-lt"/>
            </a:endParaRPr>
          </a:p>
          <a:p>
            <a:r>
              <a:rPr lang="en-US" dirty="0">
                <a:latin typeface="+mn-lt"/>
              </a:rPr>
              <a:t>Scholarly book or monograph ( author or co-author)</a:t>
            </a:r>
          </a:p>
          <a:p>
            <a:r>
              <a:rPr lang="en-US" dirty="0">
                <a:latin typeface="+mn-lt"/>
              </a:rPr>
              <a:t>23 (34%)</a:t>
            </a:r>
          </a:p>
          <a:p>
            <a:r>
              <a:rPr lang="en-US" dirty="0">
                <a:latin typeface="+mn-lt"/>
              </a:rPr>
              <a:t>20 (23%)</a:t>
            </a:r>
          </a:p>
          <a:p>
            <a:r>
              <a:rPr lang="en-US" b="1" dirty="0">
                <a:latin typeface="+mn-lt"/>
              </a:rPr>
              <a:t>43 (28%)</a:t>
            </a:r>
            <a:endParaRPr lang="en-US" dirty="0">
              <a:latin typeface="+mn-lt"/>
            </a:endParaRPr>
          </a:p>
          <a:p>
            <a:r>
              <a:rPr lang="en-US" dirty="0">
                <a:latin typeface="+mn-lt"/>
              </a:rPr>
              <a:t>Scholarly book chapter (author or co-author)</a:t>
            </a:r>
          </a:p>
          <a:p>
            <a:r>
              <a:rPr lang="en-US" dirty="0">
                <a:latin typeface="+mn-lt"/>
              </a:rPr>
              <a:t>27 (40%)</a:t>
            </a:r>
          </a:p>
          <a:p>
            <a:r>
              <a:rPr lang="en-US" dirty="0">
                <a:latin typeface="+mn-lt"/>
              </a:rPr>
              <a:t>31 (36%)</a:t>
            </a:r>
          </a:p>
          <a:p>
            <a:r>
              <a:rPr lang="en-US" b="1" dirty="0">
                <a:latin typeface="+mn-lt"/>
              </a:rPr>
              <a:t>58 (38%)</a:t>
            </a:r>
            <a:endParaRPr lang="en-US" dirty="0">
              <a:latin typeface="+mn-lt"/>
            </a:endParaRPr>
          </a:p>
          <a:p>
            <a:r>
              <a:rPr lang="en-US" dirty="0">
                <a:latin typeface="+mn-lt"/>
              </a:rPr>
              <a:t>Peer-reviewed journal article (author or co-author)</a:t>
            </a:r>
          </a:p>
          <a:p>
            <a:r>
              <a:rPr lang="en-US" dirty="0">
                <a:latin typeface="+mn-lt"/>
              </a:rPr>
              <a:t>26 (39%)</a:t>
            </a:r>
          </a:p>
          <a:p>
            <a:r>
              <a:rPr lang="en-US" dirty="0">
                <a:latin typeface="+mn-lt"/>
              </a:rPr>
              <a:t>30 (35%)</a:t>
            </a:r>
          </a:p>
          <a:p>
            <a:r>
              <a:rPr lang="en-US" b="1" dirty="0">
                <a:latin typeface="+mn-lt"/>
              </a:rPr>
              <a:t>56 (37%)</a:t>
            </a:r>
            <a:endParaRPr lang="en-US" dirty="0">
              <a:latin typeface="+mn-lt"/>
            </a:endParaRPr>
          </a:p>
          <a:p>
            <a:r>
              <a:rPr lang="en-US" dirty="0">
                <a:latin typeface="+mn-lt"/>
              </a:rPr>
              <a:t>Comment in a peer-reviewed journal</a:t>
            </a:r>
          </a:p>
          <a:p>
            <a:r>
              <a:rPr lang="en-US" dirty="0">
                <a:latin typeface="+mn-lt"/>
              </a:rPr>
              <a:t>25 (37%)</a:t>
            </a:r>
          </a:p>
          <a:p>
            <a:r>
              <a:rPr lang="en-US" dirty="0">
                <a:latin typeface="+mn-lt"/>
              </a:rPr>
              <a:t>21 (24%)</a:t>
            </a:r>
          </a:p>
          <a:p>
            <a:r>
              <a:rPr lang="en-US" b="1" dirty="0">
                <a:latin typeface="+mn-lt"/>
              </a:rPr>
              <a:t>46 (30%)</a:t>
            </a:r>
            <a:endParaRPr lang="en-US" dirty="0">
              <a:latin typeface="+mn-lt"/>
            </a:endParaRPr>
          </a:p>
          <a:p>
            <a:r>
              <a:rPr lang="en-US" dirty="0">
                <a:latin typeface="+mn-lt"/>
              </a:rPr>
              <a:t>Book review in a scholarly journal</a:t>
            </a:r>
          </a:p>
          <a:p>
            <a:r>
              <a:rPr lang="en-US" dirty="0">
                <a:latin typeface="+mn-lt"/>
              </a:rPr>
              <a:t>27 (40%)</a:t>
            </a:r>
          </a:p>
          <a:p>
            <a:r>
              <a:rPr lang="en-US" dirty="0">
                <a:latin typeface="+mn-lt"/>
              </a:rPr>
              <a:t>32 (37%)</a:t>
            </a:r>
          </a:p>
          <a:p>
            <a:r>
              <a:rPr lang="en-US" b="1" dirty="0">
                <a:latin typeface="+mn-lt"/>
              </a:rPr>
              <a:t>59 (39%)</a:t>
            </a:r>
            <a:endParaRPr lang="en-US" dirty="0">
              <a:latin typeface="+mn-lt"/>
            </a:endParaRPr>
          </a:p>
          <a:p>
            <a:r>
              <a:rPr lang="en-US" dirty="0">
                <a:latin typeface="+mn-lt"/>
              </a:rPr>
              <a:t>Book review for a newspaper or magazine</a:t>
            </a:r>
          </a:p>
          <a:p>
            <a:r>
              <a:rPr lang="en-US" dirty="0">
                <a:latin typeface="+mn-lt"/>
              </a:rPr>
              <a:t>30 (45%)</a:t>
            </a:r>
          </a:p>
          <a:p>
            <a:r>
              <a:rPr lang="en-US" dirty="0">
                <a:latin typeface="+mn-lt"/>
              </a:rPr>
              <a:t>23 (27%)</a:t>
            </a:r>
          </a:p>
          <a:p>
            <a:r>
              <a:rPr lang="en-US" b="1" dirty="0">
                <a:latin typeface="+mn-lt"/>
              </a:rPr>
              <a:t>53 (35%)</a:t>
            </a:r>
            <a:endParaRPr lang="en-US" dirty="0">
              <a:latin typeface="+mn-lt"/>
            </a:endParaRPr>
          </a:p>
          <a:p>
            <a:r>
              <a:rPr lang="en-US" dirty="0">
                <a:latin typeface="+mn-lt"/>
              </a:rPr>
              <a:t>Scholarly paper for a conference</a:t>
            </a:r>
          </a:p>
          <a:p>
            <a:r>
              <a:rPr lang="en-US" dirty="0">
                <a:latin typeface="+mn-lt"/>
              </a:rPr>
              <a:t>37 (55%)</a:t>
            </a:r>
          </a:p>
          <a:p>
            <a:r>
              <a:rPr lang="en-US" dirty="0">
                <a:latin typeface="+mn-lt"/>
              </a:rPr>
              <a:t>60 (70%)</a:t>
            </a:r>
          </a:p>
          <a:p>
            <a:r>
              <a:rPr lang="en-US" b="1" dirty="0">
                <a:latin typeface="+mn-lt"/>
              </a:rPr>
              <a:t>97 (63%)</a:t>
            </a:r>
            <a:endParaRPr lang="en-US" dirty="0">
              <a:latin typeface="+mn-lt"/>
            </a:endParaRPr>
          </a:p>
          <a:p>
            <a:r>
              <a:rPr lang="en-US" dirty="0">
                <a:latin typeface="+mn-lt"/>
              </a:rPr>
              <a:t>Non-fiction essay, article, or op-ed piece in a newspaper or magazine</a:t>
            </a:r>
          </a:p>
          <a:p>
            <a:r>
              <a:rPr lang="en-US" dirty="0">
                <a:latin typeface="+mn-lt"/>
              </a:rPr>
              <a:t>44 (66%)</a:t>
            </a:r>
          </a:p>
          <a:p>
            <a:r>
              <a:rPr lang="en-US" dirty="0">
                <a:latin typeface="+mn-lt"/>
              </a:rPr>
              <a:t>46 (53%)</a:t>
            </a:r>
          </a:p>
          <a:p>
            <a:r>
              <a:rPr lang="en-US" b="1" dirty="0">
                <a:latin typeface="+mn-lt"/>
              </a:rPr>
              <a:t>90 (59%)</a:t>
            </a:r>
            <a:endParaRPr lang="en-US" dirty="0">
              <a:latin typeface="+mn-lt"/>
            </a:endParaRPr>
          </a:p>
          <a:p>
            <a:r>
              <a:rPr lang="en-US" b="1" dirty="0">
                <a:latin typeface="+mn-lt"/>
              </a:rPr>
              <a:t> </a:t>
            </a:r>
            <a:endParaRPr lang="en-US" dirty="0">
              <a:latin typeface="+mn-lt"/>
            </a:endParaRPr>
          </a:p>
          <a:p>
            <a:r>
              <a:rPr lang="en-US" dirty="0">
                <a:latin typeface="+mn-lt"/>
              </a:rPr>
              <a:t>Based on respondents’ answers, a listing of how many of these respective unit-types s/he had ever received an invitation to publish to was derived. This does not represent total units for which respondents received an invitation to publish. It shows how many of these particular unit-types to which respondents received invitations. Table 58 shows the frequency of total unit-types for which respondents received an invitation  to publish. </a:t>
            </a:r>
          </a:p>
          <a:p>
            <a:r>
              <a:rPr lang="en-US" dirty="0">
                <a:latin typeface="+mn-lt"/>
              </a:rPr>
              <a:t>Table 58. Frequency of invitations to publish across unit-types of communication</a:t>
            </a:r>
          </a:p>
          <a:p>
            <a:r>
              <a:rPr lang="en-US" b="1" dirty="0">
                <a:latin typeface="+mn-lt"/>
              </a:rPr>
              <a:t>Count of Unit-Types</a:t>
            </a:r>
            <a:endParaRPr lang="en-US" dirty="0">
              <a:latin typeface="+mn-lt"/>
            </a:endParaRPr>
          </a:p>
          <a:p>
            <a:r>
              <a:rPr lang="en-US" b="1" dirty="0">
                <a:latin typeface="+mn-lt"/>
              </a:rPr>
              <a:t>Single-Bloggers</a:t>
            </a:r>
            <a:endParaRPr lang="en-US" dirty="0">
              <a:latin typeface="+mn-lt"/>
            </a:endParaRPr>
          </a:p>
          <a:p>
            <a:r>
              <a:rPr lang="en-US" b="1" dirty="0">
                <a:latin typeface="+mn-lt"/>
              </a:rPr>
              <a:t>Co-Bloggers</a:t>
            </a:r>
            <a:endParaRPr lang="en-US" dirty="0">
              <a:latin typeface="+mn-lt"/>
            </a:endParaRPr>
          </a:p>
          <a:p>
            <a:r>
              <a:rPr lang="en-US" b="1" dirty="0">
                <a:latin typeface="+mn-lt"/>
              </a:rPr>
              <a:t>All Bloggers</a:t>
            </a:r>
            <a:endParaRPr lang="en-US" dirty="0">
              <a:latin typeface="+mn-lt"/>
            </a:endParaRPr>
          </a:p>
          <a:p>
            <a:r>
              <a:rPr lang="en-US" b="1" dirty="0">
                <a:latin typeface="+mn-lt"/>
              </a:rPr>
              <a:t>Frequency (%)</a:t>
            </a:r>
            <a:endParaRPr lang="en-US" dirty="0">
              <a:latin typeface="+mn-lt"/>
            </a:endParaRPr>
          </a:p>
          <a:p>
            <a:r>
              <a:rPr lang="en-US" b="1" dirty="0">
                <a:latin typeface="+mn-lt"/>
              </a:rPr>
              <a:t>Frequency (%)</a:t>
            </a:r>
            <a:endParaRPr lang="en-US" dirty="0">
              <a:latin typeface="+mn-lt"/>
            </a:endParaRPr>
          </a:p>
          <a:p>
            <a:r>
              <a:rPr lang="en-US" b="1" dirty="0">
                <a:latin typeface="+mn-lt"/>
              </a:rPr>
              <a:t>Frequency (%)</a:t>
            </a:r>
            <a:endParaRPr lang="en-US" dirty="0">
              <a:latin typeface="+mn-lt"/>
            </a:endParaRPr>
          </a:p>
          <a:p>
            <a:r>
              <a:rPr lang="en-US" b="1" dirty="0">
                <a:latin typeface="+mn-lt"/>
              </a:rPr>
              <a:t>0 units</a:t>
            </a:r>
            <a:endParaRPr lang="en-US" dirty="0">
              <a:latin typeface="+mn-lt"/>
            </a:endParaRPr>
          </a:p>
          <a:p>
            <a:r>
              <a:rPr lang="en-US" dirty="0">
                <a:latin typeface="+mn-lt"/>
              </a:rPr>
              <a:t>11 (16%)</a:t>
            </a:r>
          </a:p>
          <a:p>
            <a:r>
              <a:rPr lang="en-US" dirty="0">
                <a:latin typeface="+mn-lt"/>
              </a:rPr>
              <a:t>16 (19%)</a:t>
            </a:r>
          </a:p>
          <a:p>
            <a:r>
              <a:rPr lang="en-US" b="1" dirty="0">
                <a:latin typeface="+mn-lt"/>
              </a:rPr>
              <a:t>27 (18%)</a:t>
            </a:r>
            <a:endParaRPr lang="en-US" dirty="0">
              <a:latin typeface="+mn-lt"/>
            </a:endParaRPr>
          </a:p>
          <a:p>
            <a:r>
              <a:rPr lang="en-US" b="1" dirty="0">
                <a:latin typeface="+mn-lt"/>
              </a:rPr>
              <a:t>1 unit</a:t>
            </a:r>
            <a:endParaRPr lang="en-US" dirty="0">
              <a:latin typeface="+mn-lt"/>
            </a:endParaRPr>
          </a:p>
          <a:p>
            <a:r>
              <a:rPr lang="en-US" dirty="0">
                <a:latin typeface="+mn-lt"/>
              </a:rPr>
              <a:t>2 (3%)</a:t>
            </a:r>
          </a:p>
          <a:p>
            <a:r>
              <a:rPr lang="en-US" dirty="0">
                <a:latin typeface="+mn-lt"/>
              </a:rPr>
              <a:t>15 (17%)</a:t>
            </a:r>
          </a:p>
          <a:p>
            <a:r>
              <a:rPr lang="en-US" b="1" dirty="0">
                <a:latin typeface="+mn-lt"/>
              </a:rPr>
              <a:t>17 (11%)</a:t>
            </a:r>
            <a:endParaRPr lang="en-US" dirty="0">
              <a:latin typeface="+mn-lt"/>
            </a:endParaRPr>
          </a:p>
          <a:p>
            <a:r>
              <a:rPr lang="en-US" b="1" dirty="0">
                <a:latin typeface="+mn-lt"/>
              </a:rPr>
              <a:t>2 units</a:t>
            </a:r>
            <a:endParaRPr lang="en-US" dirty="0">
              <a:latin typeface="+mn-lt"/>
            </a:endParaRPr>
          </a:p>
          <a:p>
            <a:r>
              <a:rPr lang="en-US" dirty="0">
                <a:latin typeface="+mn-lt"/>
              </a:rPr>
              <a:t>10 (15%)</a:t>
            </a:r>
          </a:p>
          <a:p>
            <a:r>
              <a:rPr lang="en-US" dirty="0">
                <a:latin typeface="+mn-lt"/>
              </a:rPr>
              <a:t>7 (8%)</a:t>
            </a:r>
          </a:p>
          <a:p>
            <a:r>
              <a:rPr lang="en-US" b="1" dirty="0">
                <a:latin typeface="+mn-lt"/>
              </a:rPr>
              <a:t>17 (11%)</a:t>
            </a:r>
            <a:endParaRPr lang="en-US" dirty="0">
              <a:latin typeface="+mn-lt"/>
            </a:endParaRPr>
          </a:p>
          <a:p>
            <a:r>
              <a:rPr lang="en-US" b="1" dirty="0">
                <a:latin typeface="+mn-lt"/>
              </a:rPr>
              <a:t>3 units</a:t>
            </a:r>
            <a:endParaRPr lang="en-US" dirty="0">
              <a:latin typeface="+mn-lt"/>
            </a:endParaRPr>
          </a:p>
          <a:p>
            <a:r>
              <a:rPr lang="en-US" dirty="0">
                <a:latin typeface="+mn-lt"/>
              </a:rPr>
              <a:t>9 (13%)</a:t>
            </a:r>
          </a:p>
          <a:p>
            <a:r>
              <a:rPr lang="en-US" dirty="0">
                <a:latin typeface="+mn-lt"/>
              </a:rPr>
              <a:t>10 (12%)</a:t>
            </a:r>
          </a:p>
          <a:p>
            <a:r>
              <a:rPr lang="en-US" b="1" dirty="0">
                <a:latin typeface="+mn-lt"/>
              </a:rPr>
              <a:t>19 (12%)</a:t>
            </a:r>
            <a:endParaRPr lang="en-US" dirty="0">
              <a:latin typeface="+mn-lt"/>
            </a:endParaRPr>
          </a:p>
          <a:p>
            <a:r>
              <a:rPr lang="en-US" b="1" dirty="0">
                <a:latin typeface="+mn-lt"/>
              </a:rPr>
              <a:t>4 units</a:t>
            </a:r>
            <a:endParaRPr lang="en-US" dirty="0">
              <a:latin typeface="+mn-lt"/>
            </a:endParaRPr>
          </a:p>
          <a:p>
            <a:r>
              <a:rPr lang="en-US" dirty="0">
                <a:latin typeface="+mn-lt"/>
              </a:rPr>
              <a:t>5 (7%)</a:t>
            </a:r>
          </a:p>
          <a:p>
            <a:r>
              <a:rPr lang="en-US" dirty="0">
                <a:latin typeface="+mn-lt"/>
              </a:rPr>
              <a:t>6 (7%)</a:t>
            </a:r>
          </a:p>
          <a:p>
            <a:r>
              <a:rPr lang="en-US" b="1" dirty="0">
                <a:latin typeface="+mn-lt"/>
              </a:rPr>
              <a:t>11 (7%)</a:t>
            </a:r>
            <a:endParaRPr lang="en-US" dirty="0">
              <a:latin typeface="+mn-lt"/>
            </a:endParaRPr>
          </a:p>
          <a:p>
            <a:r>
              <a:rPr lang="en-US" b="1" dirty="0">
                <a:latin typeface="+mn-lt"/>
              </a:rPr>
              <a:t>5 units</a:t>
            </a:r>
            <a:endParaRPr lang="en-US" dirty="0">
              <a:latin typeface="+mn-lt"/>
            </a:endParaRPr>
          </a:p>
          <a:p>
            <a:r>
              <a:rPr lang="en-US" dirty="0">
                <a:latin typeface="+mn-lt"/>
              </a:rPr>
              <a:t>7 (10%)</a:t>
            </a:r>
          </a:p>
          <a:p>
            <a:r>
              <a:rPr lang="en-US" dirty="0">
                <a:latin typeface="+mn-lt"/>
              </a:rPr>
              <a:t>12 (14%)</a:t>
            </a:r>
          </a:p>
          <a:p>
            <a:r>
              <a:rPr lang="en-US" b="1" dirty="0">
                <a:latin typeface="+mn-lt"/>
              </a:rPr>
              <a:t>19 (12%)</a:t>
            </a:r>
            <a:endParaRPr lang="en-US" dirty="0">
              <a:latin typeface="+mn-lt"/>
            </a:endParaRPr>
          </a:p>
          <a:p>
            <a:r>
              <a:rPr lang="en-US" b="1" dirty="0">
                <a:latin typeface="+mn-lt"/>
              </a:rPr>
              <a:t>6 units</a:t>
            </a:r>
            <a:endParaRPr lang="en-US" dirty="0">
              <a:latin typeface="+mn-lt"/>
            </a:endParaRPr>
          </a:p>
          <a:p>
            <a:r>
              <a:rPr lang="en-US" dirty="0">
                <a:latin typeface="+mn-lt"/>
              </a:rPr>
              <a:t>10 (15%)</a:t>
            </a:r>
          </a:p>
          <a:p>
            <a:r>
              <a:rPr lang="en-US" dirty="0">
                <a:latin typeface="+mn-lt"/>
              </a:rPr>
              <a:t>7 (8%)</a:t>
            </a:r>
          </a:p>
          <a:p>
            <a:r>
              <a:rPr lang="en-US" b="1" dirty="0">
                <a:latin typeface="+mn-lt"/>
              </a:rPr>
              <a:t>17 (11%)</a:t>
            </a:r>
            <a:endParaRPr lang="en-US" dirty="0">
              <a:latin typeface="+mn-lt"/>
            </a:endParaRPr>
          </a:p>
          <a:p>
            <a:r>
              <a:rPr lang="en-US" b="1" dirty="0">
                <a:latin typeface="+mn-lt"/>
              </a:rPr>
              <a:t>7 units</a:t>
            </a:r>
            <a:endParaRPr lang="en-US" dirty="0">
              <a:latin typeface="+mn-lt"/>
            </a:endParaRPr>
          </a:p>
          <a:p>
            <a:r>
              <a:rPr lang="en-US" dirty="0">
                <a:latin typeface="+mn-lt"/>
              </a:rPr>
              <a:t>4 (6%)</a:t>
            </a:r>
          </a:p>
          <a:p>
            <a:r>
              <a:rPr lang="en-US" dirty="0">
                <a:latin typeface="+mn-lt"/>
              </a:rPr>
              <a:t>8 (9%)</a:t>
            </a:r>
          </a:p>
          <a:p>
            <a:r>
              <a:rPr lang="en-US" b="1" dirty="0">
                <a:latin typeface="+mn-lt"/>
              </a:rPr>
              <a:t>12 (8%)</a:t>
            </a:r>
            <a:endParaRPr lang="en-US" dirty="0">
              <a:latin typeface="+mn-lt"/>
            </a:endParaRPr>
          </a:p>
          <a:p>
            <a:r>
              <a:rPr lang="en-US" b="1" dirty="0">
                <a:latin typeface="+mn-lt"/>
              </a:rPr>
              <a:t>8 units</a:t>
            </a:r>
            <a:endParaRPr lang="en-US" dirty="0">
              <a:latin typeface="+mn-lt"/>
            </a:endParaRPr>
          </a:p>
          <a:p>
            <a:r>
              <a:rPr lang="en-US" dirty="0">
                <a:latin typeface="+mn-lt"/>
              </a:rPr>
              <a:t>5 (7%)</a:t>
            </a:r>
          </a:p>
          <a:p>
            <a:r>
              <a:rPr lang="en-US" dirty="0">
                <a:latin typeface="+mn-lt"/>
              </a:rPr>
              <a:t>2 (2%)</a:t>
            </a:r>
          </a:p>
          <a:p>
            <a:r>
              <a:rPr lang="en-US" b="1" dirty="0">
                <a:latin typeface="+mn-lt"/>
              </a:rPr>
              <a:t>7 (5%)</a:t>
            </a:r>
            <a:endParaRPr lang="en-US" dirty="0">
              <a:latin typeface="+mn-lt"/>
            </a:endParaRPr>
          </a:p>
          <a:p>
            <a:r>
              <a:rPr lang="en-US" b="1" dirty="0">
                <a:latin typeface="+mn-lt"/>
              </a:rPr>
              <a:t>9 units</a:t>
            </a:r>
            <a:endParaRPr lang="en-US" dirty="0">
              <a:latin typeface="+mn-lt"/>
            </a:endParaRPr>
          </a:p>
          <a:p>
            <a:r>
              <a:rPr lang="en-US" dirty="0">
                <a:latin typeface="+mn-lt"/>
              </a:rPr>
              <a:t>4 (6%)</a:t>
            </a:r>
          </a:p>
          <a:p>
            <a:r>
              <a:rPr lang="en-US" dirty="0">
                <a:latin typeface="+mn-lt"/>
              </a:rPr>
              <a:t>-</a:t>
            </a:r>
          </a:p>
          <a:p>
            <a:r>
              <a:rPr lang="en-US" b="1" dirty="0">
                <a:latin typeface="+mn-lt"/>
              </a:rPr>
              <a:t>4 (3%)</a:t>
            </a:r>
            <a:endParaRPr lang="en-US" dirty="0">
              <a:latin typeface="+mn-lt"/>
            </a:endParaRPr>
          </a:p>
          <a:p>
            <a:r>
              <a:rPr lang="en-US" b="1" dirty="0">
                <a:latin typeface="+mn-lt"/>
              </a:rPr>
              <a:t>10 units</a:t>
            </a:r>
            <a:endParaRPr lang="en-US" dirty="0">
              <a:latin typeface="+mn-lt"/>
            </a:endParaRPr>
          </a:p>
          <a:p>
            <a:r>
              <a:rPr lang="en-US" dirty="0">
                <a:latin typeface="+mn-lt"/>
              </a:rPr>
              <a:t>-</a:t>
            </a:r>
          </a:p>
          <a:p>
            <a:r>
              <a:rPr lang="en-US" dirty="0">
                <a:latin typeface="+mn-lt"/>
              </a:rPr>
              <a:t>3 (3%)</a:t>
            </a:r>
          </a:p>
          <a:p>
            <a:r>
              <a:rPr lang="en-US" b="1" dirty="0">
                <a:latin typeface="+mn-lt"/>
              </a:rPr>
              <a:t>3 (2%)</a:t>
            </a:r>
            <a:endParaRPr lang="en-US" dirty="0">
              <a:latin typeface="+mn-lt"/>
            </a:endParaRPr>
          </a:p>
          <a:p>
            <a:r>
              <a:rPr lang="en-US" dirty="0">
                <a:latin typeface="+mn-lt"/>
              </a:rPr>
              <a:t> </a:t>
            </a:r>
          </a:p>
          <a:p>
            <a:r>
              <a:rPr lang="en-US" b="1" dirty="0">
                <a:latin typeface="+mn-lt"/>
              </a:rPr>
              <a:t> </a:t>
            </a:r>
            <a:endParaRPr lang="en-US" dirty="0">
              <a:latin typeface="+mn-lt"/>
            </a:endParaRPr>
          </a:p>
          <a:p>
            <a:r>
              <a:rPr lang="en-US" dirty="0">
                <a:latin typeface="+mn-lt"/>
              </a:rPr>
              <a:t> </a:t>
            </a:r>
          </a:p>
          <a:p>
            <a:endParaRPr lang="en-US" dirty="0"/>
          </a:p>
        </p:txBody>
      </p:sp>
      <p:sp>
        <p:nvSpPr>
          <p:cNvPr id="4" name="Slide Number Placeholder 3"/>
          <p:cNvSpPr>
            <a:spLocks noGrp="1"/>
          </p:cNvSpPr>
          <p:nvPr>
            <p:ph type="sldNum" sz="quarter" idx="10"/>
          </p:nvPr>
        </p:nvSpPr>
        <p:spPr/>
        <p:txBody>
          <a:bodyPr/>
          <a:lstStyle/>
          <a:p>
            <a:pPr>
              <a:defRPr/>
            </a:pPr>
            <a:fld id="{ED84EFF9-23B8-4FB9-AE1A-1DBDA3696BC7}"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latin typeface="+mn-lt"/>
              </a:rPr>
              <a:t>[SLIDE] INVITATION TO PRESENT	</a:t>
            </a:r>
          </a:p>
          <a:p>
            <a:r>
              <a:rPr lang="en-US" dirty="0">
                <a:latin typeface="+mn-lt"/>
              </a:rPr>
              <a:t>Over three out of four respondents (n=117; 76%) felt that their blogs had led to invitations to speak.</a:t>
            </a:r>
          </a:p>
          <a:p>
            <a:r>
              <a:rPr lang="en-US" b="1" dirty="0">
                <a:latin typeface="+mn-lt"/>
              </a:rPr>
              <a:t> </a:t>
            </a:r>
            <a:endParaRPr lang="en-US" dirty="0">
              <a:latin typeface="+mn-lt"/>
            </a:endParaRPr>
          </a:p>
          <a:p>
            <a:r>
              <a:rPr lang="en-US" dirty="0">
                <a:latin typeface="+mn-lt"/>
              </a:rPr>
              <a:t>[SCRIPT] Questionnaire respondents were also asked if they felt their blog had ever led to an invitation to serve as a speaker or panelist at a conference. Over three out of four respondents replied in the affirmative: </a:t>
            </a:r>
          </a:p>
          <a:p>
            <a:endParaRPr lang="en-US" dirty="0"/>
          </a:p>
        </p:txBody>
      </p:sp>
      <p:sp>
        <p:nvSpPr>
          <p:cNvPr id="4" name="Slide Number Placeholder 3"/>
          <p:cNvSpPr>
            <a:spLocks noGrp="1"/>
          </p:cNvSpPr>
          <p:nvPr>
            <p:ph type="sldNum" sz="quarter" idx="10"/>
          </p:nvPr>
        </p:nvSpPr>
        <p:spPr/>
        <p:txBody>
          <a:bodyPr/>
          <a:lstStyle/>
          <a:p>
            <a:pPr>
              <a:defRPr/>
            </a:pPr>
            <a:fld id="{ED84EFF9-23B8-4FB9-AE1A-1DBDA3696BC7}"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latin typeface="+mn-lt"/>
              </a:rPr>
              <a:t>[SLIDE] INVITATION TO COLLABORATE </a:t>
            </a:r>
          </a:p>
          <a:p>
            <a:r>
              <a:rPr lang="en-US" dirty="0">
                <a:latin typeface="+mn-lt"/>
              </a:rPr>
              <a:t>Half of respondents (n=77; 50%) felt that their blogs had led to an invitation to collaborate on a research project.</a:t>
            </a:r>
          </a:p>
          <a:p>
            <a:r>
              <a:rPr lang="en-US" b="1" dirty="0">
                <a:latin typeface="+mn-lt"/>
              </a:rPr>
              <a:t> </a:t>
            </a:r>
            <a:endParaRPr lang="en-US" dirty="0">
              <a:latin typeface="+mn-lt"/>
            </a:endParaRPr>
          </a:p>
          <a:p>
            <a:r>
              <a:rPr lang="en-US" dirty="0">
                <a:latin typeface="+mn-lt"/>
              </a:rPr>
              <a:t>[SCRIPT] Questionnaire respondents were also asked if they felt their blog had ever led to an invitation to collaborate on a research project. Half of respondents (n=77; 50%) felt that their blogs had led to an invitation to collaborate on a research project.</a:t>
            </a:r>
          </a:p>
          <a:p>
            <a:endParaRPr lang="en-US" dirty="0"/>
          </a:p>
        </p:txBody>
      </p:sp>
      <p:sp>
        <p:nvSpPr>
          <p:cNvPr id="4" name="Slide Number Placeholder 3"/>
          <p:cNvSpPr>
            <a:spLocks noGrp="1"/>
          </p:cNvSpPr>
          <p:nvPr>
            <p:ph type="sldNum" sz="quarter" idx="10"/>
          </p:nvPr>
        </p:nvSpPr>
        <p:spPr/>
        <p:txBody>
          <a:bodyPr/>
          <a:lstStyle/>
          <a:p>
            <a:pPr>
              <a:defRPr/>
            </a:pPr>
            <a:fld id="{ED84EFF9-23B8-4FB9-AE1A-1DBDA3696BC7}"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latin typeface="+mn-lt"/>
              </a:rPr>
              <a:t>[SLIDE] INVITATION TO SERVE</a:t>
            </a:r>
          </a:p>
          <a:p>
            <a:r>
              <a:rPr lang="en-US" dirty="0">
                <a:latin typeface="+mn-lt"/>
              </a:rPr>
              <a:t>About seven out of ten of respondents (715), or n=109) reported invitations to perform at least one of these three categories of service (SEE TABLE 59 for “categories”).</a:t>
            </a:r>
          </a:p>
          <a:p>
            <a:r>
              <a:rPr lang="en-US" dirty="0">
                <a:latin typeface="+mn-lt"/>
              </a:rPr>
              <a:t> </a:t>
            </a:r>
          </a:p>
          <a:p>
            <a:r>
              <a:rPr lang="en-US" dirty="0">
                <a:latin typeface="+mn-lt"/>
              </a:rPr>
              <a:t>[SCRIPT] Next, respondents were asked if s/he felt their blog had ever led to an invitation to perform three service related activities. These include two specific service activities (“evaluate a scholarly book or manuscript for a publisher,” and “serve as an editor or associate editor for a scholarly journal”), and one broad category of service (“serve your scholarly or professional society in some way”). About seven out of ten of respondents (n=109) reported invitations to perform at least one of these three categories of service. Table 59 shows type of service activity and the frequency of respondents replying that their blog led to an invitation to perform service.</a:t>
            </a:r>
          </a:p>
          <a:p>
            <a:r>
              <a:rPr lang="en-US" dirty="0">
                <a:latin typeface="+mn-lt"/>
              </a:rPr>
              <a:t> </a:t>
            </a:r>
          </a:p>
          <a:p>
            <a:r>
              <a:rPr lang="en-US" dirty="0">
                <a:latin typeface="+mn-lt"/>
              </a:rPr>
              <a:t>Table 59. Frequency of invitations to provide professional service by authorship</a:t>
            </a:r>
          </a:p>
          <a:p>
            <a:r>
              <a:rPr lang="en-US" b="1" dirty="0">
                <a:latin typeface="+mn-lt"/>
              </a:rPr>
              <a:t>Service Activity</a:t>
            </a:r>
            <a:endParaRPr lang="en-US" dirty="0">
              <a:latin typeface="+mn-lt"/>
            </a:endParaRPr>
          </a:p>
          <a:p>
            <a:r>
              <a:rPr lang="en-US" b="1" dirty="0">
                <a:latin typeface="+mn-lt"/>
              </a:rPr>
              <a:t>Single-Bloggers</a:t>
            </a:r>
            <a:endParaRPr lang="en-US" dirty="0">
              <a:latin typeface="+mn-lt"/>
            </a:endParaRPr>
          </a:p>
          <a:p>
            <a:r>
              <a:rPr lang="en-US" b="1" dirty="0">
                <a:latin typeface="+mn-lt"/>
              </a:rPr>
              <a:t>Co-Bloggers</a:t>
            </a:r>
            <a:endParaRPr lang="en-US" dirty="0">
              <a:latin typeface="+mn-lt"/>
            </a:endParaRPr>
          </a:p>
          <a:p>
            <a:r>
              <a:rPr lang="en-US" b="1" dirty="0">
                <a:latin typeface="+mn-lt"/>
              </a:rPr>
              <a:t>All Bloggers</a:t>
            </a:r>
            <a:endParaRPr lang="en-US" dirty="0">
              <a:latin typeface="+mn-lt"/>
            </a:endParaRPr>
          </a:p>
          <a:p>
            <a:r>
              <a:rPr lang="en-US" b="1" dirty="0">
                <a:latin typeface="+mn-lt"/>
              </a:rPr>
              <a:t>Frequency (%)</a:t>
            </a:r>
            <a:endParaRPr lang="en-US" dirty="0">
              <a:latin typeface="+mn-lt"/>
            </a:endParaRPr>
          </a:p>
          <a:p>
            <a:r>
              <a:rPr lang="en-US" b="1" dirty="0">
                <a:latin typeface="+mn-lt"/>
              </a:rPr>
              <a:t>Frequency (%)</a:t>
            </a:r>
            <a:endParaRPr lang="en-US" dirty="0">
              <a:latin typeface="+mn-lt"/>
            </a:endParaRPr>
          </a:p>
          <a:p>
            <a:r>
              <a:rPr lang="en-US" b="1" dirty="0">
                <a:latin typeface="+mn-lt"/>
              </a:rPr>
              <a:t>Frequency (%)</a:t>
            </a:r>
            <a:endParaRPr lang="en-US" dirty="0">
              <a:latin typeface="+mn-lt"/>
            </a:endParaRPr>
          </a:p>
          <a:p>
            <a:r>
              <a:rPr lang="en-US" dirty="0">
                <a:latin typeface="+mn-lt"/>
              </a:rPr>
              <a:t>Evaluate a scholarly book or manuscript for a publisher</a:t>
            </a:r>
          </a:p>
          <a:p>
            <a:r>
              <a:rPr lang="en-US" dirty="0">
                <a:latin typeface="+mn-lt"/>
              </a:rPr>
              <a:t>30 (45%)</a:t>
            </a:r>
          </a:p>
          <a:p>
            <a:r>
              <a:rPr lang="en-US" dirty="0">
                <a:latin typeface="+mn-lt"/>
              </a:rPr>
              <a:t>42 (49%)</a:t>
            </a:r>
          </a:p>
          <a:p>
            <a:r>
              <a:rPr lang="en-US" b="1" dirty="0">
                <a:latin typeface="+mn-lt"/>
              </a:rPr>
              <a:t>72 (47%)</a:t>
            </a:r>
            <a:endParaRPr lang="en-US" dirty="0">
              <a:latin typeface="+mn-lt"/>
            </a:endParaRPr>
          </a:p>
          <a:p>
            <a:r>
              <a:rPr lang="en-US" dirty="0">
                <a:latin typeface="+mn-lt"/>
              </a:rPr>
              <a:t>Serve as an editor or associate editor of a scholarly journal</a:t>
            </a:r>
          </a:p>
          <a:p>
            <a:r>
              <a:rPr lang="en-US" dirty="0">
                <a:latin typeface="+mn-lt"/>
              </a:rPr>
              <a:t>13 (19%)</a:t>
            </a:r>
          </a:p>
          <a:p>
            <a:r>
              <a:rPr lang="en-US" dirty="0">
                <a:latin typeface="+mn-lt"/>
              </a:rPr>
              <a:t>5 (6%)</a:t>
            </a:r>
          </a:p>
          <a:p>
            <a:r>
              <a:rPr lang="en-US" b="1" dirty="0">
                <a:latin typeface="+mn-lt"/>
              </a:rPr>
              <a:t>18 (12%)</a:t>
            </a:r>
            <a:endParaRPr lang="en-US" dirty="0">
              <a:latin typeface="+mn-lt"/>
            </a:endParaRPr>
          </a:p>
          <a:p>
            <a:r>
              <a:rPr lang="en-US" dirty="0">
                <a:latin typeface="+mn-lt"/>
              </a:rPr>
              <a:t>Serve your scholarly or professional society in some capacity (e.g., conference planning committee, working group)</a:t>
            </a:r>
          </a:p>
          <a:p>
            <a:r>
              <a:rPr lang="en-US" dirty="0">
                <a:latin typeface="+mn-lt"/>
              </a:rPr>
              <a:t>34 (51%)</a:t>
            </a:r>
          </a:p>
          <a:p>
            <a:r>
              <a:rPr lang="en-US" dirty="0">
                <a:latin typeface="+mn-lt"/>
              </a:rPr>
              <a:t>49 (57%)</a:t>
            </a:r>
          </a:p>
          <a:p>
            <a:r>
              <a:rPr lang="en-US" b="1" dirty="0">
                <a:latin typeface="+mn-lt"/>
              </a:rPr>
              <a:t>83 (54%)</a:t>
            </a:r>
            <a:endParaRPr lang="en-US" dirty="0">
              <a:latin typeface="+mn-lt"/>
            </a:endParaRPr>
          </a:p>
          <a:p>
            <a:r>
              <a:rPr lang="en-US" dirty="0">
                <a:latin typeface="+mn-lt"/>
              </a:rPr>
              <a:t> </a:t>
            </a:r>
          </a:p>
          <a:p>
            <a:endParaRPr lang="en-US" dirty="0"/>
          </a:p>
        </p:txBody>
      </p:sp>
      <p:sp>
        <p:nvSpPr>
          <p:cNvPr id="4" name="Slide Number Placeholder 3"/>
          <p:cNvSpPr>
            <a:spLocks noGrp="1"/>
          </p:cNvSpPr>
          <p:nvPr>
            <p:ph type="sldNum" sz="quarter" idx="10"/>
          </p:nvPr>
        </p:nvSpPr>
        <p:spPr/>
        <p:txBody>
          <a:bodyPr/>
          <a:lstStyle/>
          <a:p>
            <a:pPr>
              <a:defRPr/>
            </a:pPr>
            <a:fld id="{ED84EFF9-23B8-4FB9-AE1A-1DBDA3696BC7}"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rPr>
              <a:t>Across all respondents, over eight out of ten (82%) report that his/her blog led to at least one invitation to publish. Thirty-four percent of respondents reported invitations to publish for between one to three of these units-types, while 30% report invitations for between four to six of these unit-types. About two out of ten (18%) have received invitations for seven or more of these unit-types.</a:t>
            </a:r>
          </a:p>
          <a:p>
            <a:r>
              <a:rPr lang="en-US" b="1" dirty="0">
                <a:latin typeface="+mn-lt"/>
              </a:rPr>
              <a:t> </a:t>
            </a:r>
            <a:endParaRPr lang="en-US" dirty="0">
              <a:latin typeface="+mn-lt"/>
            </a:endParaRPr>
          </a:p>
          <a:p>
            <a:r>
              <a:rPr lang="en-US" dirty="0">
                <a:latin typeface="+mn-lt"/>
              </a:rPr>
              <a:t>[SCRIPT] A series of questions were asked to assess questionnaire respondents’ perceptions on whether their blog, as identified at sampling, had led to opportunities to publish, present, provide professional service, or collaborate. For publications, respondents were asked if they felt their blog had led to an invitation to publish across ten unit-types of communication. Table 57 shows the frequency of respondents replying that their blog led to an invitation to publish by unit-type. While all unit-types were represented in responses, the most frequently cited are invitations to publish non-fiction essays, articles or op-ed pieces (59%), and conference papers (63%). </a:t>
            </a:r>
          </a:p>
          <a:p>
            <a:r>
              <a:rPr lang="en-US" dirty="0">
                <a:latin typeface="+mn-lt"/>
              </a:rPr>
              <a:t>Table 57. Frequency of invitations to publish by unit-type of communication</a:t>
            </a:r>
          </a:p>
          <a:p>
            <a:r>
              <a:rPr lang="en-US" b="1" dirty="0">
                <a:latin typeface="+mn-lt"/>
              </a:rPr>
              <a:t>Unit-Type</a:t>
            </a:r>
            <a:endParaRPr lang="en-US" dirty="0">
              <a:latin typeface="+mn-lt"/>
            </a:endParaRPr>
          </a:p>
          <a:p>
            <a:r>
              <a:rPr lang="en-US" b="1" dirty="0">
                <a:latin typeface="+mn-lt"/>
              </a:rPr>
              <a:t>Single-Bloggers</a:t>
            </a:r>
            <a:endParaRPr lang="en-US" dirty="0">
              <a:latin typeface="+mn-lt"/>
            </a:endParaRPr>
          </a:p>
          <a:p>
            <a:r>
              <a:rPr lang="en-US" b="1" dirty="0">
                <a:latin typeface="+mn-lt"/>
              </a:rPr>
              <a:t>Co-Bloggers</a:t>
            </a:r>
            <a:endParaRPr lang="en-US" dirty="0">
              <a:latin typeface="+mn-lt"/>
            </a:endParaRPr>
          </a:p>
          <a:p>
            <a:r>
              <a:rPr lang="en-US" b="1" dirty="0">
                <a:latin typeface="+mn-lt"/>
              </a:rPr>
              <a:t>All Bloggers</a:t>
            </a:r>
            <a:endParaRPr lang="en-US" dirty="0">
              <a:latin typeface="+mn-lt"/>
            </a:endParaRPr>
          </a:p>
          <a:p>
            <a:r>
              <a:rPr lang="en-US" b="1" dirty="0">
                <a:latin typeface="+mn-lt"/>
              </a:rPr>
              <a:t>Frequency (%)</a:t>
            </a:r>
            <a:endParaRPr lang="en-US" dirty="0">
              <a:latin typeface="+mn-lt"/>
            </a:endParaRPr>
          </a:p>
          <a:p>
            <a:r>
              <a:rPr lang="en-US" b="1" dirty="0">
                <a:latin typeface="+mn-lt"/>
              </a:rPr>
              <a:t>Frequency (%)</a:t>
            </a:r>
            <a:endParaRPr lang="en-US" dirty="0">
              <a:latin typeface="+mn-lt"/>
            </a:endParaRPr>
          </a:p>
          <a:p>
            <a:r>
              <a:rPr lang="en-US" b="1" dirty="0">
                <a:latin typeface="+mn-lt"/>
              </a:rPr>
              <a:t>Frequency (%)</a:t>
            </a:r>
            <a:endParaRPr lang="en-US" dirty="0">
              <a:latin typeface="+mn-lt"/>
            </a:endParaRPr>
          </a:p>
          <a:p>
            <a:r>
              <a:rPr lang="en-US" dirty="0">
                <a:latin typeface="+mn-lt"/>
              </a:rPr>
              <a:t>Textbook (publish or co-publish)</a:t>
            </a:r>
          </a:p>
          <a:p>
            <a:r>
              <a:rPr lang="en-US" dirty="0">
                <a:latin typeface="+mn-lt"/>
              </a:rPr>
              <a:t>15 (22%)</a:t>
            </a:r>
          </a:p>
          <a:p>
            <a:r>
              <a:rPr lang="en-US" dirty="0">
                <a:latin typeface="+mn-lt"/>
              </a:rPr>
              <a:t>10 (12%)</a:t>
            </a:r>
          </a:p>
          <a:p>
            <a:r>
              <a:rPr lang="en-US" b="1" dirty="0">
                <a:latin typeface="+mn-lt"/>
              </a:rPr>
              <a:t>25 (16%)</a:t>
            </a:r>
            <a:endParaRPr lang="en-US" dirty="0">
              <a:latin typeface="+mn-lt"/>
            </a:endParaRPr>
          </a:p>
          <a:p>
            <a:r>
              <a:rPr lang="en-US" dirty="0">
                <a:latin typeface="+mn-lt"/>
              </a:rPr>
              <a:t>Scholarly book or monograph (edit or co-edit)</a:t>
            </a:r>
          </a:p>
          <a:p>
            <a:r>
              <a:rPr lang="en-US" dirty="0">
                <a:latin typeface="+mn-lt"/>
              </a:rPr>
              <a:t>14 (21%)</a:t>
            </a:r>
          </a:p>
          <a:p>
            <a:r>
              <a:rPr lang="en-US" dirty="0">
                <a:latin typeface="+mn-lt"/>
              </a:rPr>
              <a:t>14 (16%)</a:t>
            </a:r>
          </a:p>
          <a:p>
            <a:r>
              <a:rPr lang="en-US" b="1" dirty="0">
                <a:latin typeface="+mn-lt"/>
              </a:rPr>
              <a:t>28 (18%)</a:t>
            </a:r>
            <a:endParaRPr lang="en-US" dirty="0">
              <a:latin typeface="+mn-lt"/>
            </a:endParaRPr>
          </a:p>
          <a:p>
            <a:r>
              <a:rPr lang="en-US" dirty="0">
                <a:latin typeface="+mn-lt"/>
              </a:rPr>
              <a:t>Scholarly book or monograph ( author or co-author)</a:t>
            </a:r>
          </a:p>
          <a:p>
            <a:r>
              <a:rPr lang="en-US" dirty="0">
                <a:latin typeface="+mn-lt"/>
              </a:rPr>
              <a:t>23 (34%)</a:t>
            </a:r>
          </a:p>
          <a:p>
            <a:r>
              <a:rPr lang="en-US" dirty="0">
                <a:latin typeface="+mn-lt"/>
              </a:rPr>
              <a:t>20 (23%)</a:t>
            </a:r>
          </a:p>
          <a:p>
            <a:r>
              <a:rPr lang="en-US" b="1" dirty="0">
                <a:latin typeface="+mn-lt"/>
              </a:rPr>
              <a:t>43 (28%)</a:t>
            </a:r>
            <a:endParaRPr lang="en-US" dirty="0">
              <a:latin typeface="+mn-lt"/>
            </a:endParaRPr>
          </a:p>
          <a:p>
            <a:r>
              <a:rPr lang="en-US" dirty="0">
                <a:latin typeface="+mn-lt"/>
              </a:rPr>
              <a:t>Scholarly book chapter (author or co-author)</a:t>
            </a:r>
          </a:p>
          <a:p>
            <a:r>
              <a:rPr lang="en-US" dirty="0">
                <a:latin typeface="+mn-lt"/>
              </a:rPr>
              <a:t>27 (40%)</a:t>
            </a:r>
          </a:p>
          <a:p>
            <a:r>
              <a:rPr lang="en-US" dirty="0">
                <a:latin typeface="+mn-lt"/>
              </a:rPr>
              <a:t>31 (36%)</a:t>
            </a:r>
          </a:p>
          <a:p>
            <a:r>
              <a:rPr lang="en-US" b="1" dirty="0">
                <a:latin typeface="+mn-lt"/>
              </a:rPr>
              <a:t>58 (38%)</a:t>
            </a:r>
            <a:endParaRPr lang="en-US" dirty="0">
              <a:latin typeface="+mn-lt"/>
            </a:endParaRPr>
          </a:p>
          <a:p>
            <a:r>
              <a:rPr lang="en-US" dirty="0">
                <a:latin typeface="+mn-lt"/>
              </a:rPr>
              <a:t>Peer-reviewed journal article (author or co-author)</a:t>
            </a:r>
          </a:p>
          <a:p>
            <a:r>
              <a:rPr lang="en-US" dirty="0">
                <a:latin typeface="+mn-lt"/>
              </a:rPr>
              <a:t>26 (39%)</a:t>
            </a:r>
          </a:p>
          <a:p>
            <a:r>
              <a:rPr lang="en-US" dirty="0">
                <a:latin typeface="+mn-lt"/>
              </a:rPr>
              <a:t>30 (35%)</a:t>
            </a:r>
          </a:p>
          <a:p>
            <a:r>
              <a:rPr lang="en-US" b="1" dirty="0">
                <a:latin typeface="+mn-lt"/>
              </a:rPr>
              <a:t>56 (37%)</a:t>
            </a:r>
            <a:endParaRPr lang="en-US" dirty="0">
              <a:latin typeface="+mn-lt"/>
            </a:endParaRPr>
          </a:p>
          <a:p>
            <a:r>
              <a:rPr lang="en-US" dirty="0">
                <a:latin typeface="+mn-lt"/>
              </a:rPr>
              <a:t>Comment in a peer-reviewed journal</a:t>
            </a:r>
          </a:p>
          <a:p>
            <a:r>
              <a:rPr lang="en-US" dirty="0">
                <a:latin typeface="+mn-lt"/>
              </a:rPr>
              <a:t>25 (37%)</a:t>
            </a:r>
          </a:p>
          <a:p>
            <a:r>
              <a:rPr lang="en-US" dirty="0">
                <a:latin typeface="+mn-lt"/>
              </a:rPr>
              <a:t>21 (24%)</a:t>
            </a:r>
          </a:p>
          <a:p>
            <a:r>
              <a:rPr lang="en-US" b="1" dirty="0">
                <a:latin typeface="+mn-lt"/>
              </a:rPr>
              <a:t>46 (30%)</a:t>
            </a:r>
            <a:endParaRPr lang="en-US" dirty="0">
              <a:latin typeface="+mn-lt"/>
            </a:endParaRPr>
          </a:p>
          <a:p>
            <a:r>
              <a:rPr lang="en-US" dirty="0">
                <a:latin typeface="+mn-lt"/>
              </a:rPr>
              <a:t>Book review in a scholarly journal</a:t>
            </a:r>
          </a:p>
          <a:p>
            <a:r>
              <a:rPr lang="en-US" dirty="0">
                <a:latin typeface="+mn-lt"/>
              </a:rPr>
              <a:t>27 (40%)</a:t>
            </a:r>
          </a:p>
          <a:p>
            <a:r>
              <a:rPr lang="en-US" dirty="0">
                <a:latin typeface="+mn-lt"/>
              </a:rPr>
              <a:t>32 (37%)</a:t>
            </a:r>
          </a:p>
          <a:p>
            <a:r>
              <a:rPr lang="en-US" b="1" dirty="0">
                <a:latin typeface="+mn-lt"/>
              </a:rPr>
              <a:t>59 (39%)</a:t>
            </a:r>
            <a:endParaRPr lang="en-US" dirty="0">
              <a:latin typeface="+mn-lt"/>
            </a:endParaRPr>
          </a:p>
          <a:p>
            <a:r>
              <a:rPr lang="en-US" dirty="0">
                <a:latin typeface="+mn-lt"/>
              </a:rPr>
              <a:t>Book review for a newspaper or magazine</a:t>
            </a:r>
          </a:p>
          <a:p>
            <a:r>
              <a:rPr lang="en-US" dirty="0">
                <a:latin typeface="+mn-lt"/>
              </a:rPr>
              <a:t>30 (45%)</a:t>
            </a:r>
          </a:p>
          <a:p>
            <a:r>
              <a:rPr lang="en-US" dirty="0">
                <a:latin typeface="+mn-lt"/>
              </a:rPr>
              <a:t>23 (27%)</a:t>
            </a:r>
          </a:p>
          <a:p>
            <a:r>
              <a:rPr lang="en-US" b="1" dirty="0">
                <a:latin typeface="+mn-lt"/>
              </a:rPr>
              <a:t>53 (35%)</a:t>
            </a:r>
            <a:endParaRPr lang="en-US" dirty="0">
              <a:latin typeface="+mn-lt"/>
            </a:endParaRPr>
          </a:p>
          <a:p>
            <a:r>
              <a:rPr lang="en-US" dirty="0">
                <a:latin typeface="+mn-lt"/>
              </a:rPr>
              <a:t>Scholarly paper for a conference</a:t>
            </a:r>
          </a:p>
          <a:p>
            <a:r>
              <a:rPr lang="en-US" dirty="0">
                <a:latin typeface="+mn-lt"/>
              </a:rPr>
              <a:t>37 (55%)</a:t>
            </a:r>
          </a:p>
          <a:p>
            <a:r>
              <a:rPr lang="en-US" dirty="0">
                <a:latin typeface="+mn-lt"/>
              </a:rPr>
              <a:t>60 (70%)</a:t>
            </a:r>
          </a:p>
          <a:p>
            <a:r>
              <a:rPr lang="en-US" b="1" dirty="0">
                <a:latin typeface="+mn-lt"/>
              </a:rPr>
              <a:t>97 (63%)</a:t>
            </a:r>
            <a:endParaRPr lang="en-US" dirty="0">
              <a:latin typeface="+mn-lt"/>
            </a:endParaRPr>
          </a:p>
          <a:p>
            <a:r>
              <a:rPr lang="en-US" dirty="0">
                <a:latin typeface="+mn-lt"/>
              </a:rPr>
              <a:t>Non-fiction essay, article, or op-ed piece in a newspaper or magazine</a:t>
            </a:r>
          </a:p>
          <a:p>
            <a:r>
              <a:rPr lang="en-US" dirty="0">
                <a:latin typeface="+mn-lt"/>
              </a:rPr>
              <a:t>44 (66%)</a:t>
            </a:r>
          </a:p>
          <a:p>
            <a:r>
              <a:rPr lang="en-US" dirty="0">
                <a:latin typeface="+mn-lt"/>
              </a:rPr>
              <a:t>46 (53%)</a:t>
            </a:r>
          </a:p>
          <a:p>
            <a:r>
              <a:rPr lang="en-US" b="1" dirty="0">
                <a:latin typeface="+mn-lt"/>
              </a:rPr>
              <a:t>90 (59%)</a:t>
            </a:r>
            <a:endParaRPr lang="en-US" dirty="0">
              <a:latin typeface="+mn-lt"/>
            </a:endParaRPr>
          </a:p>
          <a:p>
            <a:r>
              <a:rPr lang="en-US" b="1" dirty="0">
                <a:latin typeface="+mn-lt"/>
              </a:rPr>
              <a:t> </a:t>
            </a:r>
            <a:endParaRPr lang="en-US" dirty="0">
              <a:latin typeface="+mn-lt"/>
            </a:endParaRPr>
          </a:p>
          <a:p>
            <a:r>
              <a:rPr lang="en-US" dirty="0">
                <a:latin typeface="+mn-lt"/>
              </a:rPr>
              <a:t>Based on respondents’ answers, a listing of how many of these respective unit-types s/he had ever received an invitation to publish to was derived. This does not represent total units for which respondents received an invitation to publish. It shows how many of these particular unit-types to which respondents received invitations. Table 58 shows the frequency of total unit-types for which respondents received an invitation  to publish. </a:t>
            </a:r>
          </a:p>
          <a:p>
            <a:r>
              <a:rPr lang="en-US" dirty="0">
                <a:latin typeface="+mn-lt"/>
              </a:rPr>
              <a:t>Table 58. Frequency of invitations to publish across unit-types of communication</a:t>
            </a:r>
          </a:p>
          <a:p>
            <a:r>
              <a:rPr lang="en-US" b="1" dirty="0">
                <a:latin typeface="+mn-lt"/>
              </a:rPr>
              <a:t>Count of Unit-Types</a:t>
            </a:r>
            <a:endParaRPr lang="en-US" dirty="0">
              <a:latin typeface="+mn-lt"/>
            </a:endParaRPr>
          </a:p>
          <a:p>
            <a:r>
              <a:rPr lang="en-US" b="1" dirty="0">
                <a:latin typeface="+mn-lt"/>
              </a:rPr>
              <a:t>Single-Bloggers</a:t>
            </a:r>
            <a:endParaRPr lang="en-US" dirty="0">
              <a:latin typeface="+mn-lt"/>
            </a:endParaRPr>
          </a:p>
          <a:p>
            <a:r>
              <a:rPr lang="en-US" b="1" dirty="0">
                <a:latin typeface="+mn-lt"/>
              </a:rPr>
              <a:t>Co-Bloggers</a:t>
            </a:r>
            <a:endParaRPr lang="en-US" dirty="0">
              <a:latin typeface="+mn-lt"/>
            </a:endParaRPr>
          </a:p>
          <a:p>
            <a:r>
              <a:rPr lang="en-US" b="1" dirty="0">
                <a:latin typeface="+mn-lt"/>
              </a:rPr>
              <a:t>All Bloggers</a:t>
            </a:r>
            <a:endParaRPr lang="en-US" dirty="0">
              <a:latin typeface="+mn-lt"/>
            </a:endParaRPr>
          </a:p>
          <a:p>
            <a:r>
              <a:rPr lang="en-US" b="1" dirty="0">
                <a:latin typeface="+mn-lt"/>
              </a:rPr>
              <a:t>Frequency (%)</a:t>
            </a:r>
            <a:endParaRPr lang="en-US" dirty="0">
              <a:latin typeface="+mn-lt"/>
            </a:endParaRPr>
          </a:p>
          <a:p>
            <a:r>
              <a:rPr lang="en-US" b="1" dirty="0">
                <a:latin typeface="+mn-lt"/>
              </a:rPr>
              <a:t>Frequency (%)</a:t>
            </a:r>
            <a:endParaRPr lang="en-US" dirty="0">
              <a:latin typeface="+mn-lt"/>
            </a:endParaRPr>
          </a:p>
          <a:p>
            <a:r>
              <a:rPr lang="en-US" b="1" dirty="0">
                <a:latin typeface="+mn-lt"/>
              </a:rPr>
              <a:t>Frequency (%)</a:t>
            </a:r>
            <a:endParaRPr lang="en-US" dirty="0">
              <a:latin typeface="+mn-lt"/>
            </a:endParaRPr>
          </a:p>
          <a:p>
            <a:r>
              <a:rPr lang="en-US" b="1" dirty="0">
                <a:latin typeface="+mn-lt"/>
              </a:rPr>
              <a:t>0 units</a:t>
            </a:r>
            <a:endParaRPr lang="en-US" dirty="0">
              <a:latin typeface="+mn-lt"/>
            </a:endParaRPr>
          </a:p>
          <a:p>
            <a:r>
              <a:rPr lang="en-US" dirty="0">
                <a:latin typeface="+mn-lt"/>
              </a:rPr>
              <a:t>11 (16%)</a:t>
            </a:r>
          </a:p>
          <a:p>
            <a:r>
              <a:rPr lang="en-US" dirty="0">
                <a:latin typeface="+mn-lt"/>
              </a:rPr>
              <a:t>16 (19%)</a:t>
            </a:r>
          </a:p>
          <a:p>
            <a:r>
              <a:rPr lang="en-US" b="1" dirty="0">
                <a:latin typeface="+mn-lt"/>
              </a:rPr>
              <a:t>27 (18%)</a:t>
            </a:r>
            <a:endParaRPr lang="en-US" dirty="0">
              <a:latin typeface="+mn-lt"/>
            </a:endParaRPr>
          </a:p>
          <a:p>
            <a:r>
              <a:rPr lang="en-US" b="1" dirty="0">
                <a:latin typeface="+mn-lt"/>
              </a:rPr>
              <a:t>1 unit</a:t>
            </a:r>
            <a:endParaRPr lang="en-US" dirty="0">
              <a:latin typeface="+mn-lt"/>
            </a:endParaRPr>
          </a:p>
          <a:p>
            <a:r>
              <a:rPr lang="en-US" dirty="0">
                <a:latin typeface="+mn-lt"/>
              </a:rPr>
              <a:t>2 (3%)</a:t>
            </a:r>
          </a:p>
          <a:p>
            <a:r>
              <a:rPr lang="en-US" dirty="0">
                <a:latin typeface="+mn-lt"/>
              </a:rPr>
              <a:t>15 (17%)</a:t>
            </a:r>
          </a:p>
          <a:p>
            <a:r>
              <a:rPr lang="en-US" b="1" dirty="0">
                <a:latin typeface="+mn-lt"/>
              </a:rPr>
              <a:t>17 (11%)</a:t>
            </a:r>
            <a:endParaRPr lang="en-US" dirty="0">
              <a:latin typeface="+mn-lt"/>
            </a:endParaRPr>
          </a:p>
          <a:p>
            <a:r>
              <a:rPr lang="en-US" b="1" dirty="0">
                <a:latin typeface="+mn-lt"/>
              </a:rPr>
              <a:t>2 units</a:t>
            </a:r>
            <a:endParaRPr lang="en-US" dirty="0">
              <a:latin typeface="+mn-lt"/>
            </a:endParaRPr>
          </a:p>
          <a:p>
            <a:r>
              <a:rPr lang="en-US" dirty="0">
                <a:latin typeface="+mn-lt"/>
              </a:rPr>
              <a:t>10 (15%)</a:t>
            </a:r>
          </a:p>
          <a:p>
            <a:r>
              <a:rPr lang="en-US" dirty="0">
                <a:latin typeface="+mn-lt"/>
              </a:rPr>
              <a:t>7 (8%)</a:t>
            </a:r>
          </a:p>
          <a:p>
            <a:r>
              <a:rPr lang="en-US" b="1" dirty="0">
                <a:latin typeface="+mn-lt"/>
              </a:rPr>
              <a:t>17 (11%)</a:t>
            </a:r>
            <a:endParaRPr lang="en-US" dirty="0">
              <a:latin typeface="+mn-lt"/>
            </a:endParaRPr>
          </a:p>
          <a:p>
            <a:r>
              <a:rPr lang="en-US" b="1" dirty="0">
                <a:latin typeface="+mn-lt"/>
              </a:rPr>
              <a:t>3 units</a:t>
            </a:r>
            <a:endParaRPr lang="en-US" dirty="0">
              <a:latin typeface="+mn-lt"/>
            </a:endParaRPr>
          </a:p>
          <a:p>
            <a:r>
              <a:rPr lang="en-US" dirty="0">
                <a:latin typeface="+mn-lt"/>
              </a:rPr>
              <a:t>9 (13%)</a:t>
            </a:r>
          </a:p>
          <a:p>
            <a:r>
              <a:rPr lang="en-US" dirty="0">
                <a:latin typeface="+mn-lt"/>
              </a:rPr>
              <a:t>10 (12%)</a:t>
            </a:r>
          </a:p>
          <a:p>
            <a:r>
              <a:rPr lang="en-US" b="1" dirty="0">
                <a:latin typeface="+mn-lt"/>
              </a:rPr>
              <a:t>19 (12%)</a:t>
            </a:r>
            <a:endParaRPr lang="en-US" dirty="0">
              <a:latin typeface="+mn-lt"/>
            </a:endParaRPr>
          </a:p>
          <a:p>
            <a:r>
              <a:rPr lang="en-US" b="1" dirty="0">
                <a:latin typeface="+mn-lt"/>
              </a:rPr>
              <a:t>4 units</a:t>
            </a:r>
            <a:endParaRPr lang="en-US" dirty="0">
              <a:latin typeface="+mn-lt"/>
            </a:endParaRPr>
          </a:p>
          <a:p>
            <a:r>
              <a:rPr lang="en-US" dirty="0">
                <a:latin typeface="+mn-lt"/>
              </a:rPr>
              <a:t>5 (7%)</a:t>
            </a:r>
          </a:p>
          <a:p>
            <a:r>
              <a:rPr lang="en-US" dirty="0">
                <a:latin typeface="+mn-lt"/>
              </a:rPr>
              <a:t>6 (7%)</a:t>
            </a:r>
          </a:p>
          <a:p>
            <a:r>
              <a:rPr lang="en-US" b="1" dirty="0">
                <a:latin typeface="+mn-lt"/>
              </a:rPr>
              <a:t>11 (7%)</a:t>
            </a:r>
            <a:endParaRPr lang="en-US" dirty="0">
              <a:latin typeface="+mn-lt"/>
            </a:endParaRPr>
          </a:p>
          <a:p>
            <a:r>
              <a:rPr lang="en-US" b="1" dirty="0">
                <a:latin typeface="+mn-lt"/>
              </a:rPr>
              <a:t>5 units</a:t>
            </a:r>
            <a:endParaRPr lang="en-US" dirty="0">
              <a:latin typeface="+mn-lt"/>
            </a:endParaRPr>
          </a:p>
          <a:p>
            <a:r>
              <a:rPr lang="en-US" dirty="0">
                <a:latin typeface="+mn-lt"/>
              </a:rPr>
              <a:t>7 (10%)</a:t>
            </a:r>
          </a:p>
          <a:p>
            <a:r>
              <a:rPr lang="en-US" dirty="0">
                <a:latin typeface="+mn-lt"/>
              </a:rPr>
              <a:t>12 (14%)</a:t>
            </a:r>
          </a:p>
          <a:p>
            <a:r>
              <a:rPr lang="en-US" b="1" dirty="0">
                <a:latin typeface="+mn-lt"/>
              </a:rPr>
              <a:t>19 (12%)</a:t>
            </a:r>
            <a:endParaRPr lang="en-US" dirty="0">
              <a:latin typeface="+mn-lt"/>
            </a:endParaRPr>
          </a:p>
          <a:p>
            <a:r>
              <a:rPr lang="en-US" b="1" dirty="0">
                <a:latin typeface="+mn-lt"/>
              </a:rPr>
              <a:t>6 units</a:t>
            </a:r>
            <a:endParaRPr lang="en-US" dirty="0">
              <a:latin typeface="+mn-lt"/>
            </a:endParaRPr>
          </a:p>
          <a:p>
            <a:r>
              <a:rPr lang="en-US" dirty="0">
                <a:latin typeface="+mn-lt"/>
              </a:rPr>
              <a:t>10 (15%)</a:t>
            </a:r>
          </a:p>
          <a:p>
            <a:r>
              <a:rPr lang="en-US" dirty="0">
                <a:latin typeface="+mn-lt"/>
              </a:rPr>
              <a:t>7 (8%)</a:t>
            </a:r>
          </a:p>
          <a:p>
            <a:r>
              <a:rPr lang="en-US" b="1" dirty="0">
                <a:latin typeface="+mn-lt"/>
              </a:rPr>
              <a:t>17 (11%)</a:t>
            </a:r>
            <a:endParaRPr lang="en-US" dirty="0">
              <a:latin typeface="+mn-lt"/>
            </a:endParaRPr>
          </a:p>
          <a:p>
            <a:r>
              <a:rPr lang="en-US" b="1" dirty="0">
                <a:latin typeface="+mn-lt"/>
              </a:rPr>
              <a:t>7 units</a:t>
            </a:r>
            <a:endParaRPr lang="en-US" dirty="0">
              <a:latin typeface="+mn-lt"/>
            </a:endParaRPr>
          </a:p>
          <a:p>
            <a:r>
              <a:rPr lang="en-US" dirty="0">
                <a:latin typeface="+mn-lt"/>
              </a:rPr>
              <a:t>4 (6%)</a:t>
            </a:r>
          </a:p>
          <a:p>
            <a:r>
              <a:rPr lang="en-US" dirty="0">
                <a:latin typeface="+mn-lt"/>
              </a:rPr>
              <a:t>8 (9%)</a:t>
            </a:r>
          </a:p>
          <a:p>
            <a:r>
              <a:rPr lang="en-US" b="1" dirty="0">
                <a:latin typeface="+mn-lt"/>
              </a:rPr>
              <a:t>12 (8%)</a:t>
            </a:r>
            <a:endParaRPr lang="en-US" dirty="0">
              <a:latin typeface="+mn-lt"/>
            </a:endParaRPr>
          </a:p>
          <a:p>
            <a:r>
              <a:rPr lang="en-US" b="1" dirty="0">
                <a:latin typeface="+mn-lt"/>
              </a:rPr>
              <a:t>8 units</a:t>
            </a:r>
            <a:endParaRPr lang="en-US" dirty="0">
              <a:latin typeface="+mn-lt"/>
            </a:endParaRPr>
          </a:p>
          <a:p>
            <a:r>
              <a:rPr lang="en-US" dirty="0">
                <a:latin typeface="+mn-lt"/>
              </a:rPr>
              <a:t>5 (7%)</a:t>
            </a:r>
          </a:p>
          <a:p>
            <a:r>
              <a:rPr lang="en-US" dirty="0">
                <a:latin typeface="+mn-lt"/>
              </a:rPr>
              <a:t>2 (2%)</a:t>
            </a:r>
          </a:p>
          <a:p>
            <a:r>
              <a:rPr lang="en-US" b="1" dirty="0">
                <a:latin typeface="+mn-lt"/>
              </a:rPr>
              <a:t>7 (5%)</a:t>
            </a:r>
            <a:endParaRPr lang="en-US" dirty="0">
              <a:latin typeface="+mn-lt"/>
            </a:endParaRPr>
          </a:p>
          <a:p>
            <a:r>
              <a:rPr lang="en-US" b="1" dirty="0">
                <a:latin typeface="+mn-lt"/>
              </a:rPr>
              <a:t>9 units</a:t>
            </a:r>
            <a:endParaRPr lang="en-US" dirty="0">
              <a:latin typeface="+mn-lt"/>
            </a:endParaRPr>
          </a:p>
          <a:p>
            <a:r>
              <a:rPr lang="en-US" dirty="0">
                <a:latin typeface="+mn-lt"/>
              </a:rPr>
              <a:t>4 (6%)</a:t>
            </a:r>
          </a:p>
          <a:p>
            <a:r>
              <a:rPr lang="en-US" dirty="0">
                <a:latin typeface="+mn-lt"/>
              </a:rPr>
              <a:t>-</a:t>
            </a:r>
          </a:p>
          <a:p>
            <a:r>
              <a:rPr lang="en-US" b="1" dirty="0">
                <a:latin typeface="+mn-lt"/>
              </a:rPr>
              <a:t>4 (3%)</a:t>
            </a:r>
            <a:endParaRPr lang="en-US" dirty="0">
              <a:latin typeface="+mn-lt"/>
            </a:endParaRPr>
          </a:p>
          <a:p>
            <a:r>
              <a:rPr lang="en-US" b="1" dirty="0">
                <a:latin typeface="+mn-lt"/>
              </a:rPr>
              <a:t>10 units</a:t>
            </a:r>
            <a:endParaRPr lang="en-US" dirty="0">
              <a:latin typeface="+mn-lt"/>
            </a:endParaRPr>
          </a:p>
          <a:p>
            <a:r>
              <a:rPr lang="en-US" dirty="0">
                <a:latin typeface="+mn-lt"/>
              </a:rPr>
              <a:t>-</a:t>
            </a:r>
          </a:p>
          <a:p>
            <a:r>
              <a:rPr lang="en-US" dirty="0">
                <a:latin typeface="+mn-lt"/>
              </a:rPr>
              <a:t>3 (3%)</a:t>
            </a:r>
          </a:p>
          <a:p>
            <a:r>
              <a:rPr lang="en-US" b="1" dirty="0">
                <a:latin typeface="+mn-lt"/>
              </a:rPr>
              <a:t>3 (2%)</a:t>
            </a:r>
            <a:endParaRPr lang="en-US" dirty="0">
              <a:latin typeface="+mn-lt"/>
            </a:endParaRPr>
          </a:p>
          <a:p>
            <a:r>
              <a:rPr lang="en-US" dirty="0">
                <a:latin typeface="+mn-lt"/>
              </a:rPr>
              <a:t> </a:t>
            </a:r>
          </a:p>
          <a:p>
            <a:r>
              <a:rPr lang="en-US" b="1" dirty="0">
                <a:latin typeface="+mn-lt"/>
              </a:rPr>
              <a:t> </a:t>
            </a:r>
            <a:endParaRPr lang="en-US" dirty="0">
              <a:latin typeface="+mn-lt"/>
            </a:endParaRPr>
          </a:p>
          <a:p>
            <a:r>
              <a:rPr lang="en-US" dirty="0">
                <a:latin typeface="+mn-lt"/>
              </a:rPr>
              <a:t> </a:t>
            </a:r>
          </a:p>
          <a:p>
            <a:endParaRPr lang="en-US" dirty="0"/>
          </a:p>
        </p:txBody>
      </p:sp>
      <p:sp>
        <p:nvSpPr>
          <p:cNvPr id="4" name="Slide Number Placeholder 3"/>
          <p:cNvSpPr>
            <a:spLocks noGrp="1"/>
          </p:cNvSpPr>
          <p:nvPr>
            <p:ph type="sldNum" sz="quarter" idx="10"/>
          </p:nvPr>
        </p:nvSpPr>
        <p:spPr/>
        <p:txBody>
          <a:bodyPr/>
          <a:lstStyle/>
          <a:p>
            <a:pPr>
              <a:defRPr/>
            </a:pPr>
            <a:fld id="{ED84EFF9-23B8-4FB9-AE1A-1DBDA3696BC7}"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D0F6B0-6281-4374-898E-6987FC38A988}"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rPr>
              <a:t>Across all respondents, over eight out of ten (82%) report that his/her blog led to at least one invitation to publish. Thirty-four percent of respondents reported invitations to publish for between one to three of these units-types, while 30% report invitations for between four to six of these unit-types. About two out of ten (18%) have received invitations for seven or more of these unit-types.</a:t>
            </a:r>
          </a:p>
          <a:p>
            <a:r>
              <a:rPr lang="en-US" b="1" dirty="0">
                <a:latin typeface="+mn-lt"/>
              </a:rPr>
              <a:t> </a:t>
            </a:r>
            <a:endParaRPr lang="en-US" dirty="0">
              <a:latin typeface="+mn-lt"/>
            </a:endParaRPr>
          </a:p>
          <a:p>
            <a:r>
              <a:rPr lang="en-US" dirty="0">
                <a:latin typeface="+mn-lt"/>
              </a:rPr>
              <a:t>[SCRIPT] A series of questions were asked to assess questionnaire respondents’ perceptions on whether their blog, as identified at sampling, had led to opportunities to publish, present, provide professional service, or collaborate. For publications, respondents were asked if they felt their blog had led to an invitation to publish across ten unit-types of communication. Table 57 shows the frequency of respondents replying that their blog led to an invitation to publish by unit-type. While all unit-types were represented in responses, the most frequently cited are invitations to publish non-fiction essays, articles or op-ed pieces (59%), and conference papers (63%). </a:t>
            </a:r>
          </a:p>
          <a:p>
            <a:r>
              <a:rPr lang="en-US" dirty="0">
                <a:latin typeface="+mn-lt"/>
              </a:rPr>
              <a:t>Table 57. Frequency of invitations to publish by unit-type of communication</a:t>
            </a:r>
          </a:p>
          <a:p>
            <a:r>
              <a:rPr lang="en-US" b="1" dirty="0">
                <a:latin typeface="+mn-lt"/>
              </a:rPr>
              <a:t>Unit-Type</a:t>
            </a:r>
            <a:endParaRPr lang="en-US" dirty="0">
              <a:latin typeface="+mn-lt"/>
            </a:endParaRPr>
          </a:p>
          <a:p>
            <a:r>
              <a:rPr lang="en-US" b="1" dirty="0">
                <a:latin typeface="+mn-lt"/>
              </a:rPr>
              <a:t>Single-Bloggers</a:t>
            </a:r>
            <a:endParaRPr lang="en-US" dirty="0">
              <a:latin typeface="+mn-lt"/>
            </a:endParaRPr>
          </a:p>
          <a:p>
            <a:r>
              <a:rPr lang="en-US" b="1" dirty="0">
                <a:latin typeface="+mn-lt"/>
              </a:rPr>
              <a:t>Co-Bloggers</a:t>
            </a:r>
            <a:endParaRPr lang="en-US" dirty="0">
              <a:latin typeface="+mn-lt"/>
            </a:endParaRPr>
          </a:p>
          <a:p>
            <a:r>
              <a:rPr lang="en-US" b="1" dirty="0">
                <a:latin typeface="+mn-lt"/>
              </a:rPr>
              <a:t>All Bloggers</a:t>
            </a:r>
            <a:endParaRPr lang="en-US" dirty="0">
              <a:latin typeface="+mn-lt"/>
            </a:endParaRPr>
          </a:p>
          <a:p>
            <a:r>
              <a:rPr lang="en-US" b="1" dirty="0">
                <a:latin typeface="+mn-lt"/>
              </a:rPr>
              <a:t>Frequency (%)</a:t>
            </a:r>
            <a:endParaRPr lang="en-US" dirty="0">
              <a:latin typeface="+mn-lt"/>
            </a:endParaRPr>
          </a:p>
          <a:p>
            <a:r>
              <a:rPr lang="en-US" b="1" dirty="0">
                <a:latin typeface="+mn-lt"/>
              </a:rPr>
              <a:t>Frequency (%)</a:t>
            </a:r>
            <a:endParaRPr lang="en-US" dirty="0">
              <a:latin typeface="+mn-lt"/>
            </a:endParaRPr>
          </a:p>
          <a:p>
            <a:r>
              <a:rPr lang="en-US" b="1" dirty="0">
                <a:latin typeface="+mn-lt"/>
              </a:rPr>
              <a:t>Frequency (%)</a:t>
            </a:r>
            <a:endParaRPr lang="en-US" dirty="0">
              <a:latin typeface="+mn-lt"/>
            </a:endParaRPr>
          </a:p>
          <a:p>
            <a:r>
              <a:rPr lang="en-US" dirty="0">
                <a:latin typeface="+mn-lt"/>
              </a:rPr>
              <a:t>Textbook (publish or co-publish)</a:t>
            </a:r>
          </a:p>
          <a:p>
            <a:r>
              <a:rPr lang="en-US" dirty="0">
                <a:latin typeface="+mn-lt"/>
              </a:rPr>
              <a:t>15 (22%)</a:t>
            </a:r>
          </a:p>
          <a:p>
            <a:r>
              <a:rPr lang="en-US" dirty="0">
                <a:latin typeface="+mn-lt"/>
              </a:rPr>
              <a:t>10 (12%)</a:t>
            </a:r>
          </a:p>
          <a:p>
            <a:r>
              <a:rPr lang="en-US" b="1" dirty="0">
                <a:latin typeface="+mn-lt"/>
              </a:rPr>
              <a:t>25 (16%)</a:t>
            </a:r>
            <a:endParaRPr lang="en-US" dirty="0">
              <a:latin typeface="+mn-lt"/>
            </a:endParaRPr>
          </a:p>
          <a:p>
            <a:r>
              <a:rPr lang="en-US" dirty="0">
                <a:latin typeface="+mn-lt"/>
              </a:rPr>
              <a:t>Scholarly book or monograph (edit or co-edit)</a:t>
            </a:r>
          </a:p>
          <a:p>
            <a:r>
              <a:rPr lang="en-US" dirty="0">
                <a:latin typeface="+mn-lt"/>
              </a:rPr>
              <a:t>14 (21%)</a:t>
            </a:r>
          </a:p>
          <a:p>
            <a:r>
              <a:rPr lang="en-US" dirty="0">
                <a:latin typeface="+mn-lt"/>
              </a:rPr>
              <a:t>14 (16%)</a:t>
            </a:r>
          </a:p>
          <a:p>
            <a:r>
              <a:rPr lang="en-US" b="1" dirty="0">
                <a:latin typeface="+mn-lt"/>
              </a:rPr>
              <a:t>28 (18%)</a:t>
            </a:r>
            <a:endParaRPr lang="en-US" dirty="0">
              <a:latin typeface="+mn-lt"/>
            </a:endParaRPr>
          </a:p>
          <a:p>
            <a:r>
              <a:rPr lang="en-US" dirty="0">
                <a:latin typeface="+mn-lt"/>
              </a:rPr>
              <a:t>Scholarly book or monograph ( author or co-author)</a:t>
            </a:r>
          </a:p>
          <a:p>
            <a:r>
              <a:rPr lang="en-US" dirty="0">
                <a:latin typeface="+mn-lt"/>
              </a:rPr>
              <a:t>23 (34%)</a:t>
            </a:r>
          </a:p>
          <a:p>
            <a:r>
              <a:rPr lang="en-US" dirty="0">
                <a:latin typeface="+mn-lt"/>
              </a:rPr>
              <a:t>20 (23%)</a:t>
            </a:r>
          </a:p>
          <a:p>
            <a:r>
              <a:rPr lang="en-US" b="1" dirty="0">
                <a:latin typeface="+mn-lt"/>
              </a:rPr>
              <a:t>43 (28%)</a:t>
            </a:r>
            <a:endParaRPr lang="en-US" dirty="0">
              <a:latin typeface="+mn-lt"/>
            </a:endParaRPr>
          </a:p>
          <a:p>
            <a:r>
              <a:rPr lang="en-US" dirty="0">
                <a:latin typeface="+mn-lt"/>
              </a:rPr>
              <a:t>Scholarly book chapter (author or co-author)</a:t>
            </a:r>
          </a:p>
          <a:p>
            <a:r>
              <a:rPr lang="en-US" dirty="0">
                <a:latin typeface="+mn-lt"/>
              </a:rPr>
              <a:t>27 (40%)</a:t>
            </a:r>
          </a:p>
          <a:p>
            <a:r>
              <a:rPr lang="en-US" dirty="0">
                <a:latin typeface="+mn-lt"/>
              </a:rPr>
              <a:t>31 (36%)</a:t>
            </a:r>
          </a:p>
          <a:p>
            <a:r>
              <a:rPr lang="en-US" b="1" dirty="0">
                <a:latin typeface="+mn-lt"/>
              </a:rPr>
              <a:t>58 (38%)</a:t>
            </a:r>
            <a:endParaRPr lang="en-US" dirty="0">
              <a:latin typeface="+mn-lt"/>
            </a:endParaRPr>
          </a:p>
          <a:p>
            <a:r>
              <a:rPr lang="en-US" dirty="0">
                <a:latin typeface="+mn-lt"/>
              </a:rPr>
              <a:t>Peer-reviewed journal article (author or co-author)</a:t>
            </a:r>
          </a:p>
          <a:p>
            <a:r>
              <a:rPr lang="en-US" dirty="0">
                <a:latin typeface="+mn-lt"/>
              </a:rPr>
              <a:t>26 (39%)</a:t>
            </a:r>
          </a:p>
          <a:p>
            <a:r>
              <a:rPr lang="en-US" dirty="0">
                <a:latin typeface="+mn-lt"/>
              </a:rPr>
              <a:t>30 (35%)</a:t>
            </a:r>
          </a:p>
          <a:p>
            <a:r>
              <a:rPr lang="en-US" b="1" dirty="0">
                <a:latin typeface="+mn-lt"/>
              </a:rPr>
              <a:t>56 (37%)</a:t>
            </a:r>
            <a:endParaRPr lang="en-US" dirty="0">
              <a:latin typeface="+mn-lt"/>
            </a:endParaRPr>
          </a:p>
          <a:p>
            <a:r>
              <a:rPr lang="en-US" dirty="0">
                <a:latin typeface="+mn-lt"/>
              </a:rPr>
              <a:t>Comment in a peer-reviewed journal</a:t>
            </a:r>
          </a:p>
          <a:p>
            <a:r>
              <a:rPr lang="en-US" dirty="0">
                <a:latin typeface="+mn-lt"/>
              </a:rPr>
              <a:t>25 (37%)</a:t>
            </a:r>
          </a:p>
          <a:p>
            <a:r>
              <a:rPr lang="en-US" dirty="0">
                <a:latin typeface="+mn-lt"/>
              </a:rPr>
              <a:t>21 (24%)</a:t>
            </a:r>
          </a:p>
          <a:p>
            <a:r>
              <a:rPr lang="en-US" b="1" dirty="0">
                <a:latin typeface="+mn-lt"/>
              </a:rPr>
              <a:t>46 (30%)</a:t>
            </a:r>
            <a:endParaRPr lang="en-US" dirty="0">
              <a:latin typeface="+mn-lt"/>
            </a:endParaRPr>
          </a:p>
          <a:p>
            <a:r>
              <a:rPr lang="en-US" dirty="0">
                <a:latin typeface="+mn-lt"/>
              </a:rPr>
              <a:t>Book review in a scholarly journal</a:t>
            </a:r>
          </a:p>
          <a:p>
            <a:r>
              <a:rPr lang="en-US" dirty="0">
                <a:latin typeface="+mn-lt"/>
              </a:rPr>
              <a:t>27 (40%)</a:t>
            </a:r>
          </a:p>
          <a:p>
            <a:r>
              <a:rPr lang="en-US" dirty="0">
                <a:latin typeface="+mn-lt"/>
              </a:rPr>
              <a:t>32 (37%)</a:t>
            </a:r>
          </a:p>
          <a:p>
            <a:r>
              <a:rPr lang="en-US" b="1" dirty="0">
                <a:latin typeface="+mn-lt"/>
              </a:rPr>
              <a:t>59 (39%)</a:t>
            </a:r>
            <a:endParaRPr lang="en-US" dirty="0">
              <a:latin typeface="+mn-lt"/>
            </a:endParaRPr>
          </a:p>
          <a:p>
            <a:r>
              <a:rPr lang="en-US" dirty="0">
                <a:latin typeface="+mn-lt"/>
              </a:rPr>
              <a:t>Book review for a newspaper or magazine</a:t>
            </a:r>
          </a:p>
          <a:p>
            <a:r>
              <a:rPr lang="en-US" dirty="0">
                <a:latin typeface="+mn-lt"/>
              </a:rPr>
              <a:t>30 (45%)</a:t>
            </a:r>
          </a:p>
          <a:p>
            <a:r>
              <a:rPr lang="en-US" dirty="0">
                <a:latin typeface="+mn-lt"/>
              </a:rPr>
              <a:t>23 (27%)</a:t>
            </a:r>
          </a:p>
          <a:p>
            <a:r>
              <a:rPr lang="en-US" b="1" dirty="0">
                <a:latin typeface="+mn-lt"/>
              </a:rPr>
              <a:t>53 (35%)</a:t>
            </a:r>
            <a:endParaRPr lang="en-US" dirty="0">
              <a:latin typeface="+mn-lt"/>
            </a:endParaRPr>
          </a:p>
          <a:p>
            <a:r>
              <a:rPr lang="en-US" dirty="0">
                <a:latin typeface="+mn-lt"/>
              </a:rPr>
              <a:t>Scholarly paper for a conference</a:t>
            </a:r>
          </a:p>
          <a:p>
            <a:r>
              <a:rPr lang="en-US" dirty="0">
                <a:latin typeface="+mn-lt"/>
              </a:rPr>
              <a:t>37 (55%)</a:t>
            </a:r>
          </a:p>
          <a:p>
            <a:r>
              <a:rPr lang="en-US" dirty="0">
                <a:latin typeface="+mn-lt"/>
              </a:rPr>
              <a:t>60 (70%)</a:t>
            </a:r>
          </a:p>
          <a:p>
            <a:r>
              <a:rPr lang="en-US" b="1" dirty="0">
                <a:latin typeface="+mn-lt"/>
              </a:rPr>
              <a:t>97 (63%)</a:t>
            </a:r>
            <a:endParaRPr lang="en-US" dirty="0">
              <a:latin typeface="+mn-lt"/>
            </a:endParaRPr>
          </a:p>
          <a:p>
            <a:r>
              <a:rPr lang="en-US" dirty="0">
                <a:latin typeface="+mn-lt"/>
              </a:rPr>
              <a:t>Non-fiction essay, article, or op-ed piece in a newspaper or magazine</a:t>
            </a:r>
          </a:p>
          <a:p>
            <a:r>
              <a:rPr lang="en-US" dirty="0">
                <a:latin typeface="+mn-lt"/>
              </a:rPr>
              <a:t>44 (66%)</a:t>
            </a:r>
          </a:p>
          <a:p>
            <a:r>
              <a:rPr lang="en-US" dirty="0">
                <a:latin typeface="+mn-lt"/>
              </a:rPr>
              <a:t>46 (53%)</a:t>
            </a:r>
          </a:p>
          <a:p>
            <a:r>
              <a:rPr lang="en-US" b="1" dirty="0">
                <a:latin typeface="+mn-lt"/>
              </a:rPr>
              <a:t>90 (59%)</a:t>
            </a:r>
            <a:endParaRPr lang="en-US" dirty="0">
              <a:latin typeface="+mn-lt"/>
            </a:endParaRPr>
          </a:p>
          <a:p>
            <a:r>
              <a:rPr lang="en-US" b="1" dirty="0">
                <a:latin typeface="+mn-lt"/>
              </a:rPr>
              <a:t> </a:t>
            </a:r>
            <a:endParaRPr lang="en-US" dirty="0">
              <a:latin typeface="+mn-lt"/>
            </a:endParaRPr>
          </a:p>
          <a:p>
            <a:r>
              <a:rPr lang="en-US" dirty="0">
                <a:latin typeface="+mn-lt"/>
              </a:rPr>
              <a:t>Based on respondents’ answers, a listing of how many of these respective unit-types s/he had ever received an invitation to publish to was derived. This does not represent total units for which respondents received an invitation to publish. It shows how many of these particular unit-types to which respondents received invitations. Table 58 shows the frequency of total unit-types for which respondents received an invitation  to publish. </a:t>
            </a:r>
          </a:p>
          <a:p>
            <a:r>
              <a:rPr lang="en-US" dirty="0">
                <a:latin typeface="+mn-lt"/>
              </a:rPr>
              <a:t>Table 58. Frequency of invitations to publish across unit-types of communication</a:t>
            </a:r>
          </a:p>
          <a:p>
            <a:r>
              <a:rPr lang="en-US" b="1" dirty="0">
                <a:latin typeface="+mn-lt"/>
              </a:rPr>
              <a:t>Count of Unit-Types</a:t>
            </a:r>
            <a:endParaRPr lang="en-US" dirty="0">
              <a:latin typeface="+mn-lt"/>
            </a:endParaRPr>
          </a:p>
          <a:p>
            <a:r>
              <a:rPr lang="en-US" b="1" dirty="0">
                <a:latin typeface="+mn-lt"/>
              </a:rPr>
              <a:t>Single-Bloggers</a:t>
            </a:r>
            <a:endParaRPr lang="en-US" dirty="0">
              <a:latin typeface="+mn-lt"/>
            </a:endParaRPr>
          </a:p>
          <a:p>
            <a:r>
              <a:rPr lang="en-US" b="1" dirty="0">
                <a:latin typeface="+mn-lt"/>
              </a:rPr>
              <a:t>Co-Bloggers</a:t>
            </a:r>
            <a:endParaRPr lang="en-US" dirty="0">
              <a:latin typeface="+mn-lt"/>
            </a:endParaRPr>
          </a:p>
          <a:p>
            <a:r>
              <a:rPr lang="en-US" b="1" dirty="0">
                <a:latin typeface="+mn-lt"/>
              </a:rPr>
              <a:t>All Bloggers</a:t>
            </a:r>
            <a:endParaRPr lang="en-US" dirty="0">
              <a:latin typeface="+mn-lt"/>
            </a:endParaRPr>
          </a:p>
          <a:p>
            <a:r>
              <a:rPr lang="en-US" b="1" dirty="0">
                <a:latin typeface="+mn-lt"/>
              </a:rPr>
              <a:t>Frequency (%)</a:t>
            </a:r>
            <a:endParaRPr lang="en-US" dirty="0">
              <a:latin typeface="+mn-lt"/>
            </a:endParaRPr>
          </a:p>
          <a:p>
            <a:r>
              <a:rPr lang="en-US" b="1" dirty="0">
                <a:latin typeface="+mn-lt"/>
              </a:rPr>
              <a:t>Frequency (%)</a:t>
            </a:r>
            <a:endParaRPr lang="en-US" dirty="0">
              <a:latin typeface="+mn-lt"/>
            </a:endParaRPr>
          </a:p>
          <a:p>
            <a:r>
              <a:rPr lang="en-US" b="1" dirty="0">
                <a:latin typeface="+mn-lt"/>
              </a:rPr>
              <a:t>Frequency (%)</a:t>
            </a:r>
            <a:endParaRPr lang="en-US" dirty="0">
              <a:latin typeface="+mn-lt"/>
            </a:endParaRPr>
          </a:p>
          <a:p>
            <a:r>
              <a:rPr lang="en-US" b="1" dirty="0">
                <a:latin typeface="+mn-lt"/>
              </a:rPr>
              <a:t>0 units</a:t>
            </a:r>
            <a:endParaRPr lang="en-US" dirty="0">
              <a:latin typeface="+mn-lt"/>
            </a:endParaRPr>
          </a:p>
          <a:p>
            <a:r>
              <a:rPr lang="en-US" dirty="0">
                <a:latin typeface="+mn-lt"/>
              </a:rPr>
              <a:t>11 (16%)</a:t>
            </a:r>
          </a:p>
          <a:p>
            <a:r>
              <a:rPr lang="en-US" dirty="0">
                <a:latin typeface="+mn-lt"/>
              </a:rPr>
              <a:t>16 (19%)</a:t>
            </a:r>
          </a:p>
          <a:p>
            <a:r>
              <a:rPr lang="en-US" b="1" dirty="0">
                <a:latin typeface="+mn-lt"/>
              </a:rPr>
              <a:t>27 (18%)</a:t>
            </a:r>
            <a:endParaRPr lang="en-US" dirty="0">
              <a:latin typeface="+mn-lt"/>
            </a:endParaRPr>
          </a:p>
          <a:p>
            <a:r>
              <a:rPr lang="en-US" b="1" dirty="0">
                <a:latin typeface="+mn-lt"/>
              </a:rPr>
              <a:t>1 unit</a:t>
            </a:r>
            <a:endParaRPr lang="en-US" dirty="0">
              <a:latin typeface="+mn-lt"/>
            </a:endParaRPr>
          </a:p>
          <a:p>
            <a:r>
              <a:rPr lang="en-US" dirty="0">
                <a:latin typeface="+mn-lt"/>
              </a:rPr>
              <a:t>2 (3%)</a:t>
            </a:r>
          </a:p>
          <a:p>
            <a:r>
              <a:rPr lang="en-US" dirty="0">
                <a:latin typeface="+mn-lt"/>
              </a:rPr>
              <a:t>15 (17%)</a:t>
            </a:r>
          </a:p>
          <a:p>
            <a:r>
              <a:rPr lang="en-US" b="1" dirty="0">
                <a:latin typeface="+mn-lt"/>
              </a:rPr>
              <a:t>17 (11%)</a:t>
            </a:r>
            <a:endParaRPr lang="en-US" dirty="0">
              <a:latin typeface="+mn-lt"/>
            </a:endParaRPr>
          </a:p>
          <a:p>
            <a:r>
              <a:rPr lang="en-US" b="1" dirty="0">
                <a:latin typeface="+mn-lt"/>
              </a:rPr>
              <a:t>2 units</a:t>
            </a:r>
            <a:endParaRPr lang="en-US" dirty="0">
              <a:latin typeface="+mn-lt"/>
            </a:endParaRPr>
          </a:p>
          <a:p>
            <a:r>
              <a:rPr lang="en-US" dirty="0">
                <a:latin typeface="+mn-lt"/>
              </a:rPr>
              <a:t>10 (15%)</a:t>
            </a:r>
          </a:p>
          <a:p>
            <a:r>
              <a:rPr lang="en-US" dirty="0">
                <a:latin typeface="+mn-lt"/>
              </a:rPr>
              <a:t>7 (8%)</a:t>
            </a:r>
          </a:p>
          <a:p>
            <a:r>
              <a:rPr lang="en-US" b="1" dirty="0">
                <a:latin typeface="+mn-lt"/>
              </a:rPr>
              <a:t>17 (11%)</a:t>
            </a:r>
            <a:endParaRPr lang="en-US" dirty="0">
              <a:latin typeface="+mn-lt"/>
            </a:endParaRPr>
          </a:p>
          <a:p>
            <a:r>
              <a:rPr lang="en-US" b="1" dirty="0">
                <a:latin typeface="+mn-lt"/>
              </a:rPr>
              <a:t>3 units</a:t>
            </a:r>
            <a:endParaRPr lang="en-US" dirty="0">
              <a:latin typeface="+mn-lt"/>
            </a:endParaRPr>
          </a:p>
          <a:p>
            <a:r>
              <a:rPr lang="en-US" dirty="0">
                <a:latin typeface="+mn-lt"/>
              </a:rPr>
              <a:t>9 (13%)</a:t>
            </a:r>
          </a:p>
          <a:p>
            <a:r>
              <a:rPr lang="en-US" dirty="0">
                <a:latin typeface="+mn-lt"/>
              </a:rPr>
              <a:t>10 (12%)</a:t>
            </a:r>
          </a:p>
          <a:p>
            <a:r>
              <a:rPr lang="en-US" b="1" dirty="0">
                <a:latin typeface="+mn-lt"/>
              </a:rPr>
              <a:t>19 (12%)</a:t>
            </a:r>
            <a:endParaRPr lang="en-US" dirty="0">
              <a:latin typeface="+mn-lt"/>
            </a:endParaRPr>
          </a:p>
          <a:p>
            <a:r>
              <a:rPr lang="en-US" b="1" dirty="0">
                <a:latin typeface="+mn-lt"/>
              </a:rPr>
              <a:t>4 units</a:t>
            </a:r>
            <a:endParaRPr lang="en-US" dirty="0">
              <a:latin typeface="+mn-lt"/>
            </a:endParaRPr>
          </a:p>
          <a:p>
            <a:r>
              <a:rPr lang="en-US" dirty="0">
                <a:latin typeface="+mn-lt"/>
              </a:rPr>
              <a:t>5 (7%)</a:t>
            </a:r>
          </a:p>
          <a:p>
            <a:r>
              <a:rPr lang="en-US" dirty="0">
                <a:latin typeface="+mn-lt"/>
              </a:rPr>
              <a:t>6 (7%)</a:t>
            </a:r>
          </a:p>
          <a:p>
            <a:r>
              <a:rPr lang="en-US" b="1" dirty="0">
                <a:latin typeface="+mn-lt"/>
              </a:rPr>
              <a:t>11 (7%)</a:t>
            </a:r>
            <a:endParaRPr lang="en-US" dirty="0">
              <a:latin typeface="+mn-lt"/>
            </a:endParaRPr>
          </a:p>
          <a:p>
            <a:r>
              <a:rPr lang="en-US" b="1" dirty="0">
                <a:latin typeface="+mn-lt"/>
              </a:rPr>
              <a:t>5 units</a:t>
            </a:r>
            <a:endParaRPr lang="en-US" dirty="0">
              <a:latin typeface="+mn-lt"/>
            </a:endParaRPr>
          </a:p>
          <a:p>
            <a:r>
              <a:rPr lang="en-US" dirty="0">
                <a:latin typeface="+mn-lt"/>
              </a:rPr>
              <a:t>7 (10%)</a:t>
            </a:r>
          </a:p>
          <a:p>
            <a:r>
              <a:rPr lang="en-US" dirty="0">
                <a:latin typeface="+mn-lt"/>
              </a:rPr>
              <a:t>12 (14%)</a:t>
            </a:r>
          </a:p>
          <a:p>
            <a:r>
              <a:rPr lang="en-US" b="1" dirty="0">
                <a:latin typeface="+mn-lt"/>
              </a:rPr>
              <a:t>19 (12%)</a:t>
            </a:r>
            <a:endParaRPr lang="en-US" dirty="0">
              <a:latin typeface="+mn-lt"/>
            </a:endParaRPr>
          </a:p>
          <a:p>
            <a:r>
              <a:rPr lang="en-US" b="1" dirty="0">
                <a:latin typeface="+mn-lt"/>
              </a:rPr>
              <a:t>6 units</a:t>
            </a:r>
            <a:endParaRPr lang="en-US" dirty="0">
              <a:latin typeface="+mn-lt"/>
            </a:endParaRPr>
          </a:p>
          <a:p>
            <a:r>
              <a:rPr lang="en-US" dirty="0">
                <a:latin typeface="+mn-lt"/>
              </a:rPr>
              <a:t>10 (15%)</a:t>
            </a:r>
          </a:p>
          <a:p>
            <a:r>
              <a:rPr lang="en-US" dirty="0">
                <a:latin typeface="+mn-lt"/>
              </a:rPr>
              <a:t>7 (8%)</a:t>
            </a:r>
          </a:p>
          <a:p>
            <a:r>
              <a:rPr lang="en-US" b="1" dirty="0">
                <a:latin typeface="+mn-lt"/>
              </a:rPr>
              <a:t>17 (11%)</a:t>
            </a:r>
            <a:endParaRPr lang="en-US" dirty="0">
              <a:latin typeface="+mn-lt"/>
            </a:endParaRPr>
          </a:p>
          <a:p>
            <a:r>
              <a:rPr lang="en-US" b="1" dirty="0">
                <a:latin typeface="+mn-lt"/>
              </a:rPr>
              <a:t>7 units</a:t>
            </a:r>
            <a:endParaRPr lang="en-US" dirty="0">
              <a:latin typeface="+mn-lt"/>
            </a:endParaRPr>
          </a:p>
          <a:p>
            <a:r>
              <a:rPr lang="en-US" dirty="0">
                <a:latin typeface="+mn-lt"/>
              </a:rPr>
              <a:t>4 (6%)</a:t>
            </a:r>
          </a:p>
          <a:p>
            <a:r>
              <a:rPr lang="en-US" dirty="0">
                <a:latin typeface="+mn-lt"/>
              </a:rPr>
              <a:t>8 (9%)</a:t>
            </a:r>
          </a:p>
          <a:p>
            <a:r>
              <a:rPr lang="en-US" b="1" dirty="0">
                <a:latin typeface="+mn-lt"/>
              </a:rPr>
              <a:t>12 (8%)</a:t>
            </a:r>
            <a:endParaRPr lang="en-US" dirty="0">
              <a:latin typeface="+mn-lt"/>
            </a:endParaRPr>
          </a:p>
          <a:p>
            <a:r>
              <a:rPr lang="en-US" b="1" dirty="0">
                <a:latin typeface="+mn-lt"/>
              </a:rPr>
              <a:t>8 units</a:t>
            </a:r>
            <a:endParaRPr lang="en-US" dirty="0">
              <a:latin typeface="+mn-lt"/>
            </a:endParaRPr>
          </a:p>
          <a:p>
            <a:r>
              <a:rPr lang="en-US" dirty="0">
                <a:latin typeface="+mn-lt"/>
              </a:rPr>
              <a:t>5 (7%)</a:t>
            </a:r>
          </a:p>
          <a:p>
            <a:r>
              <a:rPr lang="en-US" dirty="0">
                <a:latin typeface="+mn-lt"/>
              </a:rPr>
              <a:t>2 (2%)</a:t>
            </a:r>
          </a:p>
          <a:p>
            <a:r>
              <a:rPr lang="en-US" b="1" dirty="0">
                <a:latin typeface="+mn-lt"/>
              </a:rPr>
              <a:t>7 (5%)</a:t>
            </a:r>
            <a:endParaRPr lang="en-US" dirty="0">
              <a:latin typeface="+mn-lt"/>
            </a:endParaRPr>
          </a:p>
          <a:p>
            <a:r>
              <a:rPr lang="en-US" b="1" dirty="0">
                <a:latin typeface="+mn-lt"/>
              </a:rPr>
              <a:t>9 units</a:t>
            </a:r>
            <a:endParaRPr lang="en-US" dirty="0">
              <a:latin typeface="+mn-lt"/>
            </a:endParaRPr>
          </a:p>
          <a:p>
            <a:r>
              <a:rPr lang="en-US" dirty="0">
                <a:latin typeface="+mn-lt"/>
              </a:rPr>
              <a:t>4 (6%)</a:t>
            </a:r>
          </a:p>
          <a:p>
            <a:r>
              <a:rPr lang="en-US" dirty="0">
                <a:latin typeface="+mn-lt"/>
              </a:rPr>
              <a:t>-</a:t>
            </a:r>
          </a:p>
          <a:p>
            <a:r>
              <a:rPr lang="en-US" b="1" dirty="0">
                <a:latin typeface="+mn-lt"/>
              </a:rPr>
              <a:t>4 (3%)</a:t>
            </a:r>
            <a:endParaRPr lang="en-US" dirty="0">
              <a:latin typeface="+mn-lt"/>
            </a:endParaRPr>
          </a:p>
          <a:p>
            <a:r>
              <a:rPr lang="en-US" b="1" dirty="0">
                <a:latin typeface="+mn-lt"/>
              </a:rPr>
              <a:t>10 units</a:t>
            </a:r>
            <a:endParaRPr lang="en-US" dirty="0">
              <a:latin typeface="+mn-lt"/>
            </a:endParaRPr>
          </a:p>
          <a:p>
            <a:r>
              <a:rPr lang="en-US" dirty="0">
                <a:latin typeface="+mn-lt"/>
              </a:rPr>
              <a:t>-</a:t>
            </a:r>
          </a:p>
          <a:p>
            <a:r>
              <a:rPr lang="en-US" dirty="0">
                <a:latin typeface="+mn-lt"/>
              </a:rPr>
              <a:t>3 (3%)</a:t>
            </a:r>
          </a:p>
          <a:p>
            <a:r>
              <a:rPr lang="en-US" b="1" dirty="0">
                <a:latin typeface="+mn-lt"/>
              </a:rPr>
              <a:t>3 (2%)</a:t>
            </a:r>
            <a:endParaRPr lang="en-US" dirty="0">
              <a:latin typeface="+mn-lt"/>
            </a:endParaRPr>
          </a:p>
          <a:p>
            <a:r>
              <a:rPr lang="en-US" dirty="0">
                <a:latin typeface="+mn-lt"/>
              </a:rPr>
              <a:t> </a:t>
            </a:r>
          </a:p>
          <a:p>
            <a:r>
              <a:rPr lang="en-US" b="1" dirty="0">
                <a:latin typeface="+mn-lt"/>
              </a:rPr>
              <a:t> </a:t>
            </a:r>
            <a:endParaRPr lang="en-US" dirty="0">
              <a:latin typeface="+mn-lt"/>
            </a:endParaRPr>
          </a:p>
          <a:p>
            <a:r>
              <a:rPr lang="en-US" dirty="0">
                <a:latin typeface="+mn-lt"/>
              </a:rPr>
              <a:t> </a:t>
            </a:r>
          </a:p>
          <a:p>
            <a:endParaRPr lang="en-US" dirty="0"/>
          </a:p>
        </p:txBody>
      </p:sp>
      <p:sp>
        <p:nvSpPr>
          <p:cNvPr id="4" name="Slide Number Placeholder 3"/>
          <p:cNvSpPr>
            <a:spLocks noGrp="1"/>
          </p:cNvSpPr>
          <p:nvPr>
            <p:ph type="sldNum" sz="quarter" idx="10"/>
          </p:nvPr>
        </p:nvSpPr>
        <p:spPr/>
        <p:txBody>
          <a:bodyPr/>
          <a:lstStyle/>
          <a:p>
            <a:pPr>
              <a:defRPr/>
            </a:pPr>
            <a:fld id="{ED84EFF9-23B8-4FB9-AE1A-1DBDA3696BC7}"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84EFF9-23B8-4FB9-AE1A-1DBDA3696BC7}"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defTabSz="921167" fontAlgn="base">
              <a:spcBef>
                <a:spcPct val="0"/>
              </a:spcBef>
              <a:spcAft>
                <a:spcPct val="0"/>
              </a:spcAft>
              <a:defRPr/>
            </a:pPr>
            <a:r>
              <a:rPr lang="en-US" dirty="0">
                <a:latin typeface="+mn-lt"/>
              </a:rPr>
              <a:t>A fundamental principle of digital preservation is that content creators are the first line of defense (Garrett &amp; Waters, 1995). In consideration of respondents’ perceptions toward responsibility for blog preservation, it can also be seen that content creators are the last line of defense, as they feel a personal responsibility for preservation. Capability however, does not necessarily align. Figure 4 shows questionnaire respondents’ perceptions of responsibility and capability across the ten actor groups presented in the questionnaires. </a:t>
            </a:r>
          </a:p>
          <a:p>
            <a:pPr defTabSz="921167" fontAlgn="base">
              <a:spcBef>
                <a:spcPct val="0"/>
              </a:spcBef>
              <a:spcAft>
                <a:spcPct val="0"/>
              </a:spcAft>
              <a:defRPr/>
            </a:pPr>
            <a:r>
              <a:rPr lang="en-US" dirty="0">
                <a:latin typeface="+mn-lt"/>
              </a:rPr>
              <a:t>Concerning the latter, a clear majority of respondents feel themselves first and foremost as the most responsible for preservation of their blogs. In terms of capability, respondents feel the blog’s service provider, hosting company, and/or network is most capable.</a:t>
            </a:r>
          </a:p>
          <a:p>
            <a:pPr eaLnBrk="1" hangingPunct="1">
              <a:spcBef>
                <a:spcPct val="0"/>
              </a:spcBef>
            </a:pPr>
            <a:endParaRPr lang="en-US" dirty="0"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BE4685-B7CC-4CAB-AAC0-C26283E5DA4A}" type="slidenum">
              <a:rPr lang="en-US" smtClean="0"/>
              <a:pPr fontAlgn="base">
                <a:spcBef>
                  <a:spcPct val="0"/>
                </a:spcBef>
                <a:spcAft>
                  <a:spcPct val="0"/>
                </a:spcAft>
                <a:defRPr/>
              </a:pPr>
              <a:t>32</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mn-lt"/>
              </a:rPr>
              <a:t>Libraries, archives, and institutional IT departments are perceived as the least responsible and least capable. Interviewees were also invited to comment on the responses s/he indicated in the questionnaire. Findings from both of these data collection activities contribute to several implications for these various actor groups.</a:t>
            </a:r>
          </a:p>
          <a:p>
            <a:pPr eaLnBrk="1" hangingPunct="1">
              <a:spcBef>
                <a:spcPct val="0"/>
              </a:spcBef>
            </a:pPr>
            <a:endParaRPr lang="en-US" dirty="0">
              <a:latin typeface="+mn-lt"/>
            </a:endParaRPr>
          </a:p>
          <a:p>
            <a:r>
              <a:rPr lang="en-US" dirty="0">
                <a:latin typeface="+mn-lt"/>
              </a:rPr>
              <a:t>Questionnaire findings show that scholars are less likely to identify libraries, archives, and institutional IT departments as either responsible or capable for blog preservation. They do, however, identify themselves, their co-authors, and service providers, including blog publishing and hosting services, networks, and other hosting companies, as being most responsible. Further, scholars’ feel service providers, search engines, and public trusts, such as the Internet Archive, are the most capable. These findings were explored further in the interview portion of the study to understand the “why” behind these responses. </a:t>
            </a:r>
          </a:p>
          <a:p>
            <a:r>
              <a:rPr lang="en-US" dirty="0">
                <a:latin typeface="+mn-lt"/>
              </a:rPr>
              <a:t>Interviewees see themselves as most responsible because, well, it’s their content. They identify responsibility as resting primarily with authorship. They also attribute responsibility as well as capability to their service providers. Scholars assume both the capacity and responsibility for these providers to maintain content for at least as long as interviewees maintain their status as subscribers, but also, potentially, longer since these providers are the ones who, ultimately, control the content. The former is in consideration of their respective terms of service agreements, with interviewees commenting on their expectations as consumers that these providers will hold up their end of the bargain; that is, the expectation that their blogs will be available and maintained as long as providers’ terms of use are not violated. It is interesting to point out, however, that several interviewees remarked that they are not familiar with these terms.</a:t>
            </a:r>
          </a:p>
          <a:p>
            <a:r>
              <a:rPr lang="en-US" dirty="0">
                <a:latin typeface="+mn-lt"/>
              </a:rPr>
              <a:t>It is interesting to reference the finding from Marshall et al. </a:t>
            </a:r>
            <a:r>
              <a:rPr lang="en-US" baseline="30000" dirty="0">
                <a:latin typeface="+mn-lt"/>
              </a:rPr>
              <a:t>(</a:t>
            </a:r>
            <a:r>
              <a:rPr lang="en-US" dirty="0">
                <a:latin typeface="+mn-lt"/>
              </a:rPr>
              <a:t>2007) that people rely heavily on service providers and often take no extra precautions to ensure the longevity of their personal digital assets. Findings from this study do reflect expectations for service providers, but not the lack of “extra precautions” as found by Marshall et al (2007). Scholars responding to this study take action to save all or parts of their blogs. While many may use an export tool provided by their respective service provider, s/he are the ones making use of the tool, while the service providers are simply make it available.</a:t>
            </a:r>
          </a:p>
          <a:p>
            <a:r>
              <a:rPr lang="en-US" dirty="0">
                <a:latin typeface="+mn-lt"/>
              </a:rPr>
              <a:t>In consideration of the other actors groups identified as most capable for blog preservation, interviewees commented on both the technical capacity as well as financial resources of search engines, specifically identifying Google. They also commented on the positive reputation and expertise of the Internet Archive. A few also commented on a role for involvement by national cultural heritage institutions, with a couple specifically mentioning their own involvement, and satisfaction, with the Library of Congress Legal Blawgs Web Archive program.</a:t>
            </a:r>
          </a:p>
          <a:p>
            <a:r>
              <a:rPr lang="en-US" dirty="0">
                <a:latin typeface="+mn-lt"/>
              </a:rPr>
              <a:t>But what about institutional-based libraries, archives, and IT departments? Interviewees did not dismiss the value of these organizations. If anything, for some, it is exactly this value that contributes to perceptions of libraries and archives’ low responsibility and capability. That is, libraries and archives have more important things to do. </a:t>
            </a:r>
          </a:p>
          <a:p>
            <a:r>
              <a:rPr lang="en-US" dirty="0">
                <a:latin typeface="+mn-lt"/>
              </a:rPr>
              <a:t>That was just one theme that emerged from interviews. Another is that scholars see their blogs as their own products, born of their initiatives. Their blogs are not representative of the work done on behalf of their respective institution and, hence, should not be seen as representative of the institution, making them inappropriate for institutional-based archiving.  A related, sub-theme is that scholars feel their blogs are outside the scope of library and archival collections, at both the institutional and national-level. </a:t>
            </a:r>
          </a:p>
          <a:p>
            <a:r>
              <a:rPr lang="en-US" dirty="0">
                <a:latin typeface="+mn-lt"/>
              </a:rPr>
              <a:t>This sense of scholars’ personal sense of their blog as their own contributes to another theme. Since the blogs are scholars’ products, born of their initiatives, scholars cannot expect these unaffiliated actor groups to be responsible for their preservation. A final theme, mentioned by the fewest interviewees, was that scholars were skeptical of their respective libraries, archives, or IT departments’ capacity to preserve their blog, and provided examples of personal experience with these organizations that informed this viewpoint. </a:t>
            </a:r>
          </a:p>
          <a:p>
            <a:r>
              <a:rPr lang="en-US" dirty="0">
                <a:latin typeface="+mn-lt"/>
              </a:rPr>
              <a:t>Regardless of the degree of perceptions (most or least) concerning capability and responsibility, overall findings indicate opportunities for these various actor groups to contribute to blog preservation, whether directly or indirectly. This is detailed in section 7.1. in the next chapter. </a:t>
            </a:r>
          </a:p>
          <a:p>
            <a:pPr eaLnBrk="1" hangingPunct="1">
              <a:spcBef>
                <a:spcPct val="0"/>
              </a:spcBef>
            </a:pPr>
            <a:endParaRPr lang="en-US" dirty="0" smtClean="0"/>
          </a:p>
          <a:p>
            <a:r>
              <a:rPr lang="en-US" dirty="0">
                <a:latin typeface="+mn-lt"/>
              </a:rPr>
              <a:t>“Personal” is qualified in that preceding sentence because, while scholars see a role for service providers in the preservation of their respective blogs, as well as other organizations like Google and the Internet Archive, few scholars feel libraries, archives, or institutional IT departments are either responsible or capable for the preservation of scholars’ blogs. This may very well be due to the medium itself. While scholars feel their blogs should be preserved, on a continuum of priorities, other types of communications, such as journal articles, monographs, and, in the words of one interviewee, “things where my audience is clearly my peers,” take priority. This does not mean scholars don’t value the traditions and services of libraries and archives; it is just that, well, they might think their time and resources be better spent elsewhere. One tenure-track associate professor of economics, addressing libraries in particular, appealed:</a:t>
            </a:r>
          </a:p>
          <a:p>
            <a:r>
              <a:rPr lang="en-US" dirty="0">
                <a:latin typeface="+mn-lt"/>
              </a:rPr>
              <a:t>Don’t spend your resources. Libraries are too squeezed and fighting too hard to overcome just the idiocratization of culture where a Google search on keywords substitutes for a scholarly search among students. Putting money into archiving blogs is only going to detract from what I view libraries ought to be doing. Don’t do it. Please don’t do it.</a:t>
            </a:r>
          </a:p>
          <a:p>
            <a:r>
              <a:rPr lang="en-US" dirty="0">
                <a:latin typeface="+mn-lt"/>
              </a:rPr>
              <a:t> </a:t>
            </a:r>
          </a:p>
          <a:p>
            <a:r>
              <a:rPr lang="en-US" dirty="0">
                <a:latin typeface="+mn-lt"/>
              </a:rPr>
              <a:t>Additionally, interview participants strongly identified their blogs as their personal productions. Hence, even if affiliated with an institution as a faculty member or in another role, some do not see their contributions as aligned with their institutional responsibilities or as representative of products of their institution. The former, as found in the blog analysis portion of the study, was also evidenced by the publication of explicit or implicit disclaimer statements.</a:t>
            </a:r>
          </a:p>
          <a:p>
            <a:pPr eaLnBrk="1" hangingPunct="1">
              <a:spcBef>
                <a:spcPct val="0"/>
              </a:spcBef>
            </a:pPr>
            <a:endParaRPr lang="en-US" dirty="0"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ED7B7A-F637-45B5-98D1-38C0A4E99348}" type="slidenum">
              <a:rPr lang="en-US" smtClean="0"/>
              <a:pPr fontAlgn="base">
                <a:spcBef>
                  <a:spcPct val="0"/>
                </a:spcBef>
                <a:spcAft>
                  <a:spcPct val="0"/>
                </a:spcAft>
                <a:defRPr/>
              </a:pPr>
              <a:t>33</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84EFF9-23B8-4FB9-AE1A-1DBDA3696BC7}"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mn-lt"/>
            </a:endParaRPr>
          </a:p>
        </p:txBody>
      </p:sp>
      <p:sp>
        <p:nvSpPr>
          <p:cNvPr id="4" name="Slide Number Placeholder 3"/>
          <p:cNvSpPr>
            <a:spLocks noGrp="1"/>
          </p:cNvSpPr>
          <p:nvPr>
            <p:ph type="sldNum" sz="quarter" idx="10"/>
          </p:nvPr>
        </p:nvSpPr>
        <p:spPr/>
        <p:txBody>
          <a:bodyPr/>
          <a:lstStyle/>
          <a:p>
            <a:pPr>
              <a:defRPr/>
            </a:pPr>
            <a:fld id="{ED84EFF9-23B8-4FB9-AE1A-1DBDA3696BC7}"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b="1" dirty="0" smtClean="0">
                <a:solidFill>
                  <a:schemeClr val="accent5">
                    <a:lumMod val="50000"/>
                  </a:schemeClr>
                </a:solidFill>
                <a:latin typeface="Aharoni" pitchFamily="2" charset="-79"/>
                <a:cs typeface="Aharoni" pitchFamily="2" charset="-79"/>
              </a:rPr>
              <a:t>Duplicate post</a:t>
            </a:r>
          </a:p>
          <a:p>
            <a:pPr>
              <a:defRPr/>
            </a:pPr>
            <a:r>
              <a:rPr lang="en-US" b="1" dirty="0" smtClean="0">
                <a:solidFill>
                  <a:schemeClr val="accent5">
                    <a:lumMod val="50000"/>
                  </a:schemeClr>
                </a:solidFill>
                <a:latin typeface="Aharoni" pitchFamily="2" charset="-79"/>
                <a:cs typeface="Aharoni" pitchFamily="2" charset="-79"/>
              </a:rPr>
              <a:t>“Post regret”</a:t>
            </a:r>
          </a:p>
          <a:p>
            <a:pPr>
              <a:defRPr/>
            </a:pPr>
            <a:r>
              <a:rPr lang="en-US" sz="1100" b="1" dirty="0">
                <a:solidFill>
                  <a:schemeClr val="accent5">
                    <a:lumMod val="50000"/>
                  </a:schemeClr>
                </a:solidFill>
                <a:latin typeface="Aharoni" pitchFamily="2" charset="-79"/>
                <a:cs typeface="Aharoni" pitchFamily="2" charset="-79"/>
              </a:rPr>
              <a:t>Too sensitive or revealing</a:t>
            </a:r>
            <a:endParaRPr lang="en-US" b="1" dirty="0" smtClean="0">
              <a:solidFill>
                <a:schemeClr val="accent5">
                  <a:lumMod val="50000"/>
                </a:schemeClr>
              </a:solidFill>
              <a:latin typeface="Aharoni" pitchFamily="2" charset="-79"/>
              <a:cs typeface="Aharoni" pitchFamily="2" charset="-79"/>
            </a:endParaRPr>
          </a:p>
          <a:p>
            <a:endParaRPr lang="en-US" dirty="0">
              <a:latin typeface="+mn-lt"/>
            </a:endParaRPr>
          </a:p>
        </p:txBody>
      </p:sp>
      <p:sp>
        <p:nvSpPr>
          <p:cNvPr id="4" name="Slide Number Placeholder 3"/>
          <p:cNvSpPr>
            <a:spLocks noGrp="1"/>
          </p:cNvSpPr>
          <p:nvPr>
            <p:ph type="sldNum" sz="quarter" idx="10"/>
          </p:nvPr>
        </p:nvSpPr>
        <p:spPr/>
        <p:txBody>
          <a:bodyPr/>
          <a:lstStyle/>
          <a:p>
            <a:pPr>
              <a:defRPr/>
            </a:pPr>
            <a:fld id="{ED84EFF9-23B8-4FB9-AE1A-1DBDA3696BC7}"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84EFF9-23B8-4FB9-AE1A-1DBDA3696BC7}"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solidFill>
                  <a:srgbClr val="FF9900"/>
                </a:solidFill>
                <a:latin typeface="Bell Gothic Std Black" pitchFamily="34" charset="0"/>
              </a:rPr>
              <a:t>Networks: </a:t>
            </a:r>
            <a:r>
              <a:rPr lang="en-US" dirty="0">
                <a:latin typeface="Bell Gothic Std Light" pitchFamily="34" charset="0"/>
              </a:rPr>
              <a:t>ScienceBlogs; The Berkeley Blog</a:t>
            </a:r>
          </a:p>
          <a:p>
            <a:pPr algn="r">
              <a:spcAft>
                <a:spcPts val="1627"/>
              </a:spcAft>
            </a:pPr>
            <a:r>
              <a:rPr lang="en-US" dirty="0">
                <a:solidFill>
                  <a:srgbClr val="FF9900"/>
                </a:solidFill>
                <a:latin typeface="Bell Gothic Std Black" pitchFamily="34" charset="0"/>
              </a:rPr>
              <a:t> </a:t>
            </a:r>
          </a:p>
          <a:p>
            <a:r>
              <a:rPr lang="en-US" dirty="0">
                <a:solidFill>
                  <a:srgbClr val="FF9900"/>
                </a:solidFill>
                <a:latin typeface="Bell Gothic Std Black" pitchFamily="34" charset="0"/>
              </a:rPr>
              <a:t>Directories and listings: </a:t>
            </a:r>
            <a:r>
              <a:rPr lang="en-US" b="1" dirty="0">
                <a:solidFill>
                  <a:srgbClr val="FF3399"/>
                </a:solidFill>
                <a:latin typeface="Bell Gothic Std Light" pitchFamily="34" charset="0"/>
              </a:rPr>
              <a:t>The Academic Blog Portal; </a:t>
            </a:r>
            <a:r>
              <a:rPr lang="en-US" dirty="0">
                <a:latin typeface="Bell Gothic Std Light" pitchFamily="34" charset="0"/>
              </a:rPr>
              <a:t>BlogScholar</a:t>
            </a:r>
          </a:p>
          <a:p>
            <a:endParaRPr lang="en-US" dirty="0">
              <a:solidFill>
                <a:srgbClr val="FF9900"/>
              </a:solidFill>
              <a:latin typeface="Bell Gothic Std Light" pitchFamily="34" charset="0"/>
            </a:endParaRPr>
          </a:p>
          <a:p>
            <a:r>
              <a:rPr lang="en-US" dirty="0">
                <a:solidFill>
                  <a:srgbClr val="FF9900"/>
                </a:solidFill>
                <a:latin typeface="Bell Gothic Std Black" pitchFamily="34" charset="0"/>
              </a:rPr>
              <a:t>Blogrolls: </a:t>
            </a:r>
            <a:r>
              <a:rPr lang="en-US" dirty="0">
                <a:latin typeface="Bell Gothic Std Light" pitchFamily="34" charset="0"/>
              </a:rPr>
              <a:t>A-List Blogs</a:t>
            </a:r>
          </a:p>
          <a:p>
            <a:endParaRPr lang="en-US" dirty="0">
              <a:solidFill>
                <a:srgbClr val="FF9900"/>
              </a:solidFill>
              <a:latin typeface="Bell Gothic Std Light" pitchFamily="34" charset="0"/>
            </a:endParaRPr>
          </a:p>
          <a:p>
            <a:r>
              <a:rPr lang="en-US" dirty="0">
                <a:solidFill>
                  <a:srgbClr val="FF9900"/>
                </a:solidFill>
                <a:latin typeface="Bell Gothic Std Black" pitchFamily="34" charset="0"/>
              </a:rPr>
              <a:t>Literature: </a:t>
            </a:r>
            <a:r>
              <a:rPr lang="en-US" dirty="0">
                <a:latin typeface="Bell Gothic Std Light" pitchFamily="34" charset="0"/>
              </a:rPr>
              <a:t>Articles</a:t>
            </a:r>
          </a:p>
          <a:p>
            <a:pPr>
              <a:spcAft>
                <a:spcPts val="1085"/>
              </a:spcAft>
            </a:pPr>
            <a:r>
              <a:rPr lang="en-US" dirty="0">
                <a:latin typeface="Bell Gothic Std Light" pitchFamily="34" charset="0"/>
              </a:rPr>
              <a:t>References</a:t>
            </a:r>
          </a:p>
          <a:p>
            <a:pPr>
              <a:spcAft>
                <a:spcPts val="1085"/>
              </a:spcAft>
            </a:pPr>
            <a:endParaRPr lang="en-US" dirty="0">
              <a:solidFill>
                <a:srgbClr val="FF9900"/>
              </a:solidFill>
              <a:latin typeface="Bell Gothic Std Light" pitchFamily="34" charset="0"/>
            </a:endParaRPr>
          </a:p>
          <a:p>
            <a:pPr>
              <a:spcAft>
                <a:spcPts val="1085"/>
              </a:spcAft>
            </a:pPr>
            <a:r>
              <a:rPr lang="en-US" dirty="0">
                <a:solidFill>
                  <a:srgbClr val="FF9900"/>
                </a:solidFill>
                <a:latin typeface="Bell Gothic Std Black" pitchFamily="34" charset="0"/>
              </a:rPr>
              <a:t>Other: </a:t>
            </a:r>
            <a:r>
              <a:rPr lang="en-US" dirty="0">
                <a:latin typeface="Bell Gothic Std Light" pitchFamily="34" charset="0"/>
              </a:rPr>
              <a:t>GoogleAlerts</a:t>
            </a:r>
          </a:p>
          <a:p>
            <a:pPr eaLnBrk="1" hangingPunct="1">
              <a:spcBef>
                <a:spcPct val="0"/>
              </a:spcBef>
            </a:pPr>
            <a:endParaRPr lang="en-US" dirty="0"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2ABFF4-C987-4597-8BD5-8483C3B48287}" type="slidenum">
              <a:rPr lang="en-US" smtClean="0"/>
              <a:pPr fontAlgn="base">
                <a:spcBef>
                  <a:spcPct val="0"/>
                </a:spcBef>
                <a:spcAft>
                  <a:spcPct val="0"/>
                </a:spcAft>
                <a:defRPr/>
              </a:pPr>
              <a:t>38</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7711EF36-C94E-4459-9850-23B198338D9A}"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F9AD06-22C3-47E1-8126-14F83048D0F4}"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7711EF36-C94E-4459-9850-23B198338D9A}"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23C1AF-0303-44E4-BBA7-569096FD8603}" type="slidenum">
              <a:rPr lang="en-US" smtClean="0"/>
              <a:pPr fontAlgn="base">
                <a:spcBef>
                  <a:spcPct val="0"/>
                </a:spcBef>
                <a:spcAft>
                  <a:spcPct val="0"/>
                </a:spcAft>
                <a:defRPr/>
              </a:pPr>
              <a:t>42</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84EFF9-23B8-4FB9-AE1A-1DBDA3696BC7}"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972775" y="8831421"/>
            <a:ext cx="3037626" cy="464979"/>
          </a:xfrm>
          <a:prstGeom prst="rect">
            <a:avLst/>
          </a:prstGeom>
          <a:noFill/>
          <a:ln w="9525">
            <a:noFill/>
            <a:miter lim="800000"/>
            <a:headEnd/>
            <a:tailEnd/>
          </a:ln>
        </p:spPr>
        <p:txBody>
          <a:bodyPr lIns="93351" tIns="46676" rIns="93351" bIns="46676" anchor="b"/>
          <a:lstStyle/>
          <a:p>
            <a:pPr algn="r"/>
            <a:fld id="{5709A733-AA59-4EB8-BF3A-1ED753E98004}" type="slidenum">
              <a:rPr lang="en-US" sz="1200"/>
              <a:pPr algn="r"/>
              <a:t>6</a:t>
            </a:fld>
            <a:endParaRPr lang="en-US" sz="1200" dirty="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lnSpc>
                <a:spcPct val="80000"/>
              </a:lnSpc>
              <a:defRPr/>
            </a:pPr>
            <a:r>
              <a:rPr lang="en-US" sz="800" dirty="0">
                <a:latin typeface="Arial" pitchFamily="34" charset="0"/>
                <a:ea typeface="MS PGothic" pitchFamily="34" charset="-128"/>
              </a:rPr>
              <a:t>So, did we get an answer to our initial question – do bloggers actually support digital preservation of their blogs</a:t>
            </a:r>
          </a:p>
          <a:p>
            <a:pPr eaLnBrk="1" hangingPunct="1">
              <a:lnSpc>
                <a:spcPct val="80000"/>
              </a:lnSpc>
              <a:defRPr/>
            </a:pPr>
            <a:r>
              <a:rPr lang="en-US" sz="800" dirty="0">
                <a:latin typeface="Arial" pitchFamily="34" charset="0"/>
                <a:ea typeface="MS PGothic" pitchFamily="34" charset="-128"/>
              </a:rPr>
              <a:t>Findings:</a:t>
            </a:r>
          </a:p>
          <a:p>
            <a:pPr eaLnBrk="1" hangingPunct="1">
              <a:lnSpc>
                <a:spcPct val="80000"/>
              </a:lnSpc>
              <a:defRPr/>
            </a:pPr>
            <a:r>
              <a:rPr lang="en-US" sz="800" dirty="0">
                <a:latin typeface="Arial" pitchFamily="34" charset="0"/>
                <a:ea typeface="MS PGothic" pitchFamily="34" charset="-128"/>
              </a:rPr>
              <a:t>Yes, 71% of bloggers agree that there own blogs should be preserved, though only 36% agree that all blogs should be preserved..</a:t>
            </a:r>
          </a:p>
          <a:p>
            <a:pPr eaLnBrk="1" hangingPunct="1">
              <a:lnSpc>
                <a:spcPct val="80000"/>
              </a:lnSpc>
              <a:defRPr/>
            </a:pPr>
            <a:r>
              <a:rPr lang="en-US" sz="800" dirty="0">
                <a:latin typeface="Arial" pitchFamily="34" charset="0"/>
                <a:ea typeface="MS PGothic" pitchFamily="34" charset="-128"/>
              </a:rPr>
              <a:t>From our snowball technique, we received approximately 6.75 responses for every 1 member of the core seed group. </a:t>
            </a:r>
          </a:p>
          <a:p>
            <a:pPr eaLnBrk="1" hangingPunct="1">
              <a:lnSpc>
                <a:spcPct val="80000"/>
              </a:lnSpc>
              <a:defRPr/>
            </a:pPr>
            <a:r>
              <a:rPr lang="en-US" sz="800" dirty="0">
                <a:latin typeface="Arial" pitchFamily="34" charset="0"/>
                <a:ea typeface="MS PGothic" pitchFamily="34" charset="-128"/>
              </a:rPr>
              <a:t>Bloggers are interested, we feel, in being part of the conversation on digital preservation. Both as content creators, and content consumers. </a:t>
            </a:r>
          </a:p>
          <a:p>
            <a:pPr eaLnBrk="1" hangingPunct="1">
              <a:lnSpc>
                <a:spcPct val="80000"/>
              </a:lnSpc>
              <a:defRPr/>
            </a:pPr>
            <a:r>
              <a:rPr lang="en-US" sz="800" dirty="0">
                <a:latin typeface="Arial" pitchFamily="34" charset="0"/>
                <a:ea typeface="MS PGothic" pitchFamily="34" charset="-128"/>
              </a:rPr>
              <a:t>They add, as well as alter content, on a regular basis. </a:t>
            </a:r>
          </a:p>
          <a:p>
            <a:pPr eaLnBrk="1" hangingPunct="1">
              <a:lnSpc>
                <a:spcPct val="80000"/>
              </a:lnSpc>
              <a:defRPr/>
            </a:pPr>
            <a:r>
              <a:rPr lang="en-US" sz="800" dirty="0">
                <a:latin typeface="Arial" pitchFamily="34" charset="0"/>
                <a:ea typeface="MS PGothic" pitchFamily="34" charset="-128"/>
              </a:rPr>
              <a:t>Bloggers identified themselves as primarily responsible for their own blog preservation activities, but also responded to possibility of roles for other stakeholders – including service providers, search engines, libraries and archives, and public trusts.</a:t>
            </a:r>
          </a:p>
          <a:p>
            <a:pPr eaLnBrk="1" hangingPunct="1">
              <a:lnSpc>
                <a:spcPct val="80000"/>
              </a:lnSpc>
              <a:defRPr/>
            </a:pPr>
            <a:endParaRPr lang="en-US" sz="800" dirty="0">
              <a:latin typeface="Arial" pitchFamily="34" charset="0"/>
              <a:ea typeface="MS PGothic" pitchFamily="34" charset="-128"/>
            </a:endParaRPr>
          </a:p>
          <a:p>
            <a:pPr eaLnBrk="1" hangingPunct="1">
              <a:lnSpc>
                <a:spcPct val="80000"/>
              </a:lnSpc>
              <a:defRPr/>
            </a:pPr>
            <a:r>
              <a:rPr lang="en-US" sz="800" dirty="0">
                <a:latin typeface="Arial" pitchFamily="34" charset="0"/>
                <a:ea typeface="MS PGothic" pitchFamily="34" charset="-128"/>
              </a:rPr>
              <a:t>Future:</a:t>
            </a:r>
          </a:p>
          <a:p>
            <a:pPr eaLnBrk="1" hangingPunct="1">
              <a:lnSpc>
                <a:spcPct val="80000"/>
              </a:lnSpc>
              <a:defRPr/>
            </a:pPr>
            <a:r>
              <a:rPr lang="en-US" sz="800" b="1" dirty="0">
                <a:latin typeface="Arial" pitchFamily="34" charset="0"/>
                <a:ea typeface="MS PGothic" pitchFamily="34" charset="-128"/>
              </a:rPr>
              <a:t>Retargeting: </a:t>
            </a:r>
            <a:r>
              <a:rPr lang="en-US" sz="800" dirty="0">
                <a:latin typeface="Arial" pitchFamily="34" charset="0"/>
                <a:ea typeface="MS PGothic" pitchFamily="34" charset="-128"/>
              </a:rPr>
              <a:t>Our bloggers were experienced and professionally-oriented, and included, due to the snowballing technique, those who would be interested in digital preservation issues, including information and library science professionals. Future work would seek to expand our sample, possibly though engaging service providers for help in recruitment. </a:t>
            </a:r>
          </a:p>
          <a:p>
            <a:pPr eaLnBrk="1" hangingPunct="1">
              <a:lnSpc>
                <a:spcPct val="80000"/>
              </a:lnSpc>
              <a:defRPr/>
            </a:pPr>
            <a:endParaRPr lang="en-US" sz="800" dirty="0">
              <a:latin typeface="Arial" pitchFamily="34" charset="0"/>
              <a:ea typeface="MS PGothic" pitchFamily="34" charset="-128"/>
            </a:endParaRPr>
          </a:p>
          <a:p>
            <a:pPr eaLnBrk="1" hangingPunct="1">
              <a:lnSpc>
                <a:spcPct val="80000"/>
              </a:lnSpc>
              <a:defRPr/>
            </a:pPr>
            <a:r>
              <a:rPr lang="en-US" sz="800" b="1" dirty="0">
                <a:latin typeface="Arial" pitchFamily="34" charset="0"/>
                <a:ea typeface="MS PGothic" pitchFamily="34" charset="-128"/>
              </a:rPr>
              <a:t>Refining instrument:</a:t>
            </a:r>
            <a:r>
              <a:rPr lang="en-US" sz="800" dirty="0">
                <a:latin typeface="Arial" pitchFamily="34" charset="0"/>
                <a:ea typeface="MS PGothic" pitchFamily="34" charset="-128"/>
              </a:rPr>
              <a:t> this exploratory study provided a  lot of rich and useful information on how future surveys can be designed to collect more specific information, based on bloggers’ responses in this survey. </a:t>
            </a:r>
          </a:p>
          <a:p>
            <a:pPr eaLnBrk="1" hangingPunct="1">
              <a:lnSpc>
                <a:spcPct val="80000"/>
              </a:lnSpc>
              <a:defRPr/>
            </a:pPr>
            <a:r>
              <a:rPr lang="en-US" sz="800" dirty="0">
                <a:latin typeface="Arial" pitchFamily="34" charset="0"/>
                <a:ea typeface="MS PGothic" pitchFamily="34" charset="-128"/>
              </a:rPr>
              <a:t>Including enhancing investigation into bloggers’ archiving-like behaviors, including duplication and storage; a focus on intellectual property rights concerns – for example, 43% in our study do not get permissions to post copyrighted materials to their blogs; and providing access scenarios to place their preservation and selection preferences in context.</a:t>
            </a:r>
          </a:p>
          <a:p>
            <a:pPr eaLnBrk="1" hangingPunct="1">
              <a:lnSpc>
                <a:spcPct val="80000"/>
              </a:lnSpc>
              <a:defRPr/>
            </a:pPr>
            <a:r>
              <a:rPr lang="en-US" sz="800" dirty="0">
                <a:latin typeface="Arial" pitchFamily="34" charset="0"/>
                <a:ea typeface="MS PGothic" pitchFamily="34" charset="-128"/>
              </a:rPr>
              <a:t>-----</a:t>
            </a:r>
          </a:p>
          <a:p>
            <a:pPr>
              <a:lnSpc>
                <a:spcPct val="80000"/>
              </a:lnSpc>
              <a:defRPr/>
            </a:pPr>
            <a:r>
              <a:rPr lang="en-US" sz="800" dirty="0">
                <a:latin typeface="Arial" pitchFamily="34" charset="0"/>
                <a:ea typeface="MS PGothic" pitchFamily="34" charset="-128"/>
              </a:rPr>
              <a:t>Slide 22 from Laura</a:t>
            </a:r>
          </a:p>
          <a:p>
            <a:pPr>
              <a:lnSpc>
                <a:spcPct val="80000"/>
              </a:lnSpc>
              <a:defRPr/>
            </a:pPr>
            <a:r>
              <a:rPr lang="en-US" sz="800" dirty="0">
                <a:latin typeface="Arial" pitchFamily="34" charset="0"/>
                <a:ea typeface="MS PGothic" pitchFamily="34" charset="-128"/>
              </a:rPr>
              <a:t>Previously, I discussed some areas that, based on our findings, could be studied in more detail, such as versioning, in-depth exploration of blogging processes over time, and responsibility for long-term preservation of blogs.</a:t>
            </a:r>
            <a:endParaRPr lang="en-US" sz="800" b="1" dirty="0">
              <a:latin typeface="Arial" pitchFamily="34" charset="0"/>
              <a:ea typeface="MS PGothic" pitchFamily="34" charset="-128"/>
            </a:endParaRPr>
          </a:p>
          <a:p>
            <a:pPr>
              <a:lnSpc>
                <a:spcPct val="80000"/>
              </a:lnSpc>
              <a:defRPr/>
            </a:pPr>
            <a:r>
              <a:rPr lang="en-US" sz="800" b="1" dirty="0">
                <a:latin typeface="Arial" pitchFamily="34" charset="0"/>
                <a:ea typeface="MS PGothic" pitchFamily="34" charset="-128"/>
              </a:rPr>
              <a:t>A valuable extension of this study, and an area of interest that we did not address in detail is Intellectual Property Rights.</a:t>
            </a:r>
            <a:endParaRPr lang="en-US" sz="800" dirty="0">
              <a:latin typeface="Arial" pitchFamily="34" charset="0"/>
              <a:ea typeface="MS PGothic" pitchFamily="34" charset="-128"/>
            </a:endParaRPr>
          </a:p>
          <a:p>
            <a:pPr>
              <a:lnSpc>
                <a:spcPct val="80000"/>
              </a:lnSpc>
              <a:defRPr/>
            </a:pPr>
            <a:r>
              <a:rPr lang="en-US" sz="800" dirty="0">
                <a:latin typeface="Arial" pitchFamily="34" charset="0"/>
                <a:ea typeface="MS PGothic" pitchFamily="34" charset="-128"/>
              </a:rPr>
              <a:t>IPR is immensely critical to digital preservation; and the collaborative nature of blog creation makes the issues complex: (1) Blogs may have multiple primary authors, and include comments posted by others; (2) Most blogs are created on hosted services; and (3) many reuse or reference other work. To comprehensively explore the issues in this collaborative environment, it would be necessary to dedicate a study to IPR exclusively. </a:t>
            </a:r>
          </a:p>
          <a:p>
            <a:pPr>
              <a:lnSpc>
                <a:spcPct val="80000"/>
              </a:lnSpc>
              <a:defRPr/>
            </a:pPr>
            <a:r>
              <a:rPr lang="en-US" sz="800" dirty="0">
                <a:latin typeface="Arial" pitchFamily="34" charset="0"/>
                <a:ea typeface="MS PGothic" pitchFamily="34" charset="-128"/>
              </a:rPr>
              <a:t>An important extension of our study would be to focus on how blog authors feel about their blog content on a longitudinal basis or years after it has been posted. The opinions of former bloggers or bloggers many years removed from their content may differ greatly from the opinions of our survey respondents. Similarly, studying opinions of people who have been the subjects of blogs may provide differing perspectives with respect to preservation.</a:t>
            </a:r>
          </a:p>
          <a:p>
            <a:pPr eaLnBrk="1" hangingPunct="1">
              <a:lnSpc>
                <a:spcPct val="80000"/>
              </a:lnSpc>
              <a:defRPr/>
            </a:pPr>
            <a:endParaRPr lang="en-US" sz="800" dirty="0">
              <a:latin typeface="Arial" pitchFamily="34" charset="0"/>
              <a:ea typeface="MS PGothic" pitchFamily="34" charset="-128"/>
            </a:endParaRPr>
          </a:p>
          <a:p>
            <a:pPr eaLnBrk="1" hangingPunct="1">
              <a:lnSpc>
                <a:spcPct val="80000"/>
              </a:lnSpc>
              <a:defRPr/>
            </a:pPr>
            <a:endParaRPr lang="en-US" sz="800" dirty="0">
              <a:latin typeface="Arial" pitchFamily="34" charset="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mn-lt"/>
              </a:rPr>
              <a:t>Lynch (2004) addresses the potential value of blogging in the context of journalism and scholarship:</a:t>
            </a:r>
          </a:p>
          <a:p>
            <a:r>
              <a:rPr lang="en-US" dirty="0">
                <a:latin typeface="+mn-lt"/>
              </a:rPr>
              <a:t>Blogs are important in the same way that websites are. Blogs really do range from the sublime to the ridiculous. They can be wonderful sources of thinking, analysis, pointers of interest. There is a growing fuss over the extent to which the blog is an essential form of legitimate journalism or scholarly communication. Blogs succeed or fail on the quality of the content. They can be a significant form of communication.</a:t>
            </a: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CD9D8D-1E75-4ED3-8FF2-467AC45BE4F7}"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84EFF9-23B8-4FB9-AE1A-1DBDA3696BC7}"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99D27C-32D1-4259-8FC7-D6915F5C1001}" type="slidenum">
              <a:rPr lang="en-US" smtClean="0"/>
              <a:pPr fontAlgn="base">
                <a:spcBef>
                  <a:spcPct val="0"/>
                </a:spcBef>
                <a:spcAft>
                  <a:spcPct val="0"/>
                </a:spcAft>
                <a:defRPr/>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Rectangle 13"/>
          <p:cNvSpPr/>
          <p:nvPr userDrawn="1"/>
        </p:nvSpPr>
        <p:spPr>
          <a:xfrm>
            <a:off x="0" y="0"/>
            <a:ext cx="990600" cy="6858000"/>
          </a:xfrm>
          <a:prstGeom prst="rect">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eorgia"/>
              </a:rPr>
              <a:t>  </a:t>
            </a:r>
            <a:endParaRPr lang="en-US" dirty="0">
              <a:latin typeface="Georgia"/>
            </a:endParaRPr>
          </a:p>
        </p:txBody>
      </p:sp>
      <p:sp>
        <p:nvSpPr>
          <p:cNvPr id="2" name="Title 1"/>
          <p:cNvSpPr>
            <a:spLocks noGrp="1"/>
          </p:cNvSpPr>
          <p:nvPr>
            <p:ph type="ctrTitle"/>
          </p:nvPr>
        </p:nvSpPr>
        <p:spPr>
          <a:xfrm>
            <a:off x="1295400" y="1905000"/>
            <a:ext cx="7454900" cy="1470025"/>
          </a:xfrm>
        </p:spPr>
        <p:txBody>
          <a:bodyPr>
            <a:noAutofit/>
          </a:bodyPr>
          <a:lstStyle>
            <a:lvl1pPr marL="0" algn="ctr" defTabSz="457200" rtl="0" eaLnBrk="1" latinLnBrk="0" hangingPunct="1">
              <a:defRPr lang="en-US" sz="5200" kern="1200" dirty="0">
                <a:solidFill>
                  <a:schemeClr val="accent1"/>
                </a:solidFill>
                <a:latin typeface="Georgia"/>
                <a:ea typeface="+mn-ea"/>
                <a:cs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08100" y="3962400"/>
            <a:ext cx="7454900" cy="1752600"/>
          </a:xfrm>
        </p:spPr>
        <p:txBody>
          <a:bodyPr>
            <a:normAutofit/>
          </a:bodyPr>
          <a:lstStyle>
            <a:lvl1pPr marL="0" indent="0" algn="ctr" defTabSz="457200" rtl="0" eaLnBrk="0" latinLnBrk="0" hangingPunct="0">
              <a:buNone/>
              <a:defRPr lang="en-US" sz="2800" kern="1200" dirty="0">
                <a:solidFill>
                  <a:schemeClr val="tx1">
                    <a:lumMod val="75000"/>
                    <a:lumOff val="25000"/>
                  </a:schemeClr>
                </a:solidFill>
                <a:latin typeface="Georgia"/>
                <a:ea typeface="+mn-e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91AD391-3E82-3D46-9300-E6A9E384E111}" type="datetimeFigureOut">
              <a:rPr lang="en-US" smtClean="0"/>
              <a:pPr/>
              <a:t>2/25/2014</a:t>
            </a:fld>
            <a:endParaRPr lang="en-US" dirty="0"/>
          </a:p>
        </p:txBody>
      </p:sp>
      <p:sp>
        <p:nvSpPr>
          <p:cNvPr id="6" name="Slide Number Placeholder 5"/>
          <p:cNvSpPr>
            <a:spLocks noGrp="1"/>
          </p:cNvSpPr>
          <p:nvPr>
            <p:ph type="sldNum" sz="quarter" idx="12"/>
          </p:nvPr>
        </p:nvSpPr>
        <p:spPr/>
        <p:txBody>
          <a:bodyPr/>
          <a:lstStyle/>
          <a:p>
            <a:fld id="{FC4AAAA4-1D61-D540-9621-0A3406ED7FE0}" type="slidenum">
              <a:rPr lang="en-US" smtClean="0"/>
              <a:pPr/>
              <a:t>‹#›</a:t>
            </a:fld>
            <a:endParaRPr lang="en-US" dirty="0"/>
          </a:p>
        </p:txBody>
      </p:sp>
      <p:pic>
        <p:nvPicPr>
          <p:cNvPr id="10" name="Picture 9"/>
          <p:cNvPicPr>
            <a:picLocks noChangeAspect="1"/>
          </p:cNvPicPr>
          <p:nvPr userDrawn="1"/>
        </p:nvPicPr>
        <p:blipFill>
          <a:blip r:embed="rId2" cstate="print"/>
          <a:stretch>
            <a:fillRect/>
          </a:stretch>
        </p:blipFill>
        <p:spPr>
          <a:xfrm>
            <a:off x="0" y="2699334"/>
            <a:ext cx="1007181" cy="3853866"/>
          </a:xfrm>
          <a:prstGeom prst="rect">
            <a:avLst/>
          </a:prstGeom>
        </p:spPr>
      </p:pic>
      <p:sp>
        <p:nvSpPr>
          <p:cNvPr id="11" name="Rectangle 10"/>
          <p:cNvSpPr/>
          <p:nvPr userDrawn="1"/>
        </p:nvSpPr>
        <p:spPr>
          <a:xfrm>
            <a:off x="4262695" y="152400"/>
            <a:ext cx="4805105" cy="2974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stretch>
            <a:fillRect/>
          </a:stretch>
        </p:blipFill>
        <p:spPr>
          <a:xfrm>
            <a:off x="4267200" y="381000"/>
            <a:ext cx="4433001" cy="255137"/>
          </a:xfrm>
          <a:prstGeom prst="rect">
            <a:avLst/>
          </a:prstGeom>
        </p:spPr>
      </p:pic>
      <p:sp>
        <p:nvSpPr>
          <p:cNvPr id="12" name="Footer Placeholder 3"/>
          <p:cNvSpPr>
            <a:spLocks noGrp="1"/>
          </p:cNvSpPr>
          <p:nvPr>
            <p:ph type="ftr" sz="quarter" idx="11"/>
          </p:nvPr>
        </p:nvSpPr>
        <p:spPr>
          <a:xfrm>
            <a:off x="3733800" y="6356350"/>
            <a:ext cx="1600200" cy="365125"/>
          </a:xfrm>
          <a:prstGeom prst="rect">
            <a:avLst/>
          </a:prstGeom>
        </p:spPr>
        <p:txBody>
          <a:bodyPr/>
          <a:lstStyle/>
          <a:p>
            <a:endParaRPr lang="en-US" dirty="0"/>
          </a:p>
        </p:txBody>
      </p:sp>
    </p:spTree>
    <p:extLst>
      <p:ext uri="{BB962C8B-B14F-4D97-AF65-F5344CB8AC3E}">
        <p14:creationId xmlns:p14="http://schemas.microsoft.com/office/powerpoint/2010/main" xmlns="" val="3194752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93A570-A0F6-414C-A085-3DC4201214E6}" type="datetimeFigureOut">
              <a:rPr lang="en-US" smtClean="0"/>
              <a:pPr/>
              <a:t>2/25/2014</a:t>
            </a:fld>
            <a:endParaRPr lang="en-US" dirty="0"/>
          </a:p>
        </p:txBody>
      </p:sp>
      <p:sp>
        <p:nvSpPr>
          <p:cNvPr id="5" name="Slide Number Placeholder 4"/>
          <p:cNvSpPr>
            <a:spLocks noGrp="1"/>
          </p:cNvSpPr>
          <p:nvPr>
            <p:ph type="sldNum" sz="quarter" idx="12"/>
          </p:nvPr>
        </p:nvSpPr>
        <p:spPr/>
        <p:txBody>
          <a:bodyPr/>
          <a:lstStyle/>
          <a:p>
            <a:fld id="{AB6CAF46-C7E1-44DA-81B5-1D98FDDF68FB}" type="slidenum">
              <a:rPr lang="en-US" smtClean="0"/>
              <a:pPr/>
              <a:t>‹#›</a:t>
            </a:fld>
            <a:endParaRPr lang="en-US" dirty="0"/>
          </a:p>
        </p:txBody>
      </p:sp>
      <p:sp>
        <p:nvSpPr>
          <p:cNvPr id="6" name="Footer Placeholder 3"/>
          <p:cNvSpPr>
            <a:spLocks noGrp="1"/>
          </p:cNvSpPr>
          <p:nvPr>
            <p:ph type="ftr" sz="quarter" idx="11"/>
          </p:nvPr>
        </p:nvSpPr>
        <p:spPr>
          <a:xfrm>
            <a:off x="3733800" y="6356350"/>
            <a:ext cx="1600200" cy="365125"/>
          </a:xfrm>
          <a:prstGeom prst="rect">
            <a:avLst/>
          </a:prstGeom>
        </p:spPr>
        <p:txBody>
          <a:bodyPr/>
          <a:lstStyle/>
          <a:p>
            <a:endParaRPr lang="en-US" dirty="0"/>
          </a:p>
        </p:txBody>
      </p:sp>
    </p:spTree>
    <p:extLst>
      <p:ext uri="{BB962C8B-B14F-4D97-AF65-F5344CB8AC3E}">
        <p14:creationId xmlns:p14="http://schemas.microsoft.com/office/powerpoint/2010/main" xmlns="" val="30785554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93A570-A0F6-414C-A085-3DC4201214E6}" type="datetimeFigureOut">
              <a:rPr lang="en-US" smtClean="0"/>
              <a:pPr/>
              <a:t>2/25/2014</a:t>
            </a:fld>
            <a:endParaRPr lang="en-US" dirty="0"/>
          </a:p>
        </p:txBody>
      </p:sp>
      <p:sp>
        <p:nvSpPr>
          <p:cNvPr id="6" name="Slide Number Placeholder 5"/>
          <p:cNvSpPr>
            <a:spLocks noGrp="1"/>
          </p:cNvSpPr>
          <p:nvPr>
            <p:ph type="sldNum" sz="quarter" idx="12"/>
          </p:nvPr>
        </p:nvSpPr>
        <p:spPr/>
        <p:txBody>
          <a:bodyPr/>
          <a:lstStyle/>
          <a:p>
            <a:fld id="{AB6CAF46-C7E1-44DA-81B5-1D98FDDF68FB}" type="slidenum">
              <a:rPr lang="en-US" smtClean="0"/>
              <a:pPr/>
              <a:t>‹#›</a:t>
            </a:fld>
            <a:endParaRPr lang="en-US" dirty="0"/>
          </a:p>
        </p:txBody>
      </p:sp>
      <p:sp>
        <p:nvSpPr>
          <p:cNvPr id="7" name="Footer Placeholder 3"/>
          <p:cNvSpPr>
            <a:spLocks noGrp="1"/>
          </p:cNvSpPr>
          <p:nvPr>
            <p:ph type="ftr" sz="quarter" idx="11"/>
          </p:nvPr>
        </p:nvSpPr>
        <p:spPr>
          <a:xfrm>
            <a:off x="3733800" y="6356350"/>
            <a:ext cx="1600200" cy="365125"/>
          </a:xfrm>
          <a:prstGeom prst="rect">
            <a:avLst/>
          </a:prstGeom>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93A570-A0F6-414C-A085-3DC4201214E6}" type="datetimeFigureOut">
              <a:rPr lang="en-US" smtClean="0"/>
              <a:pPr/>
              <a:t>2/25/2014</a:t>
            </a:fld>
            <a:endParaRPr lang="en-US" dirty="0"/>
          </a:p>
        </p:txBody>
      </p:sp>
      <p:sp>
        <p:nvSpPr>
          <p:cNvPr id="7" name="Slide Number Placeholder 6"/>
          <p:cNvSpPr>
            <a:spLocks noGrp="1"/>
          </p:cNvSpPr>
          <p:nvPr>
            <p:ph type="sldNum" sz="quarter" idx="12"/>
          </p:nvPr>
        </p:nvSpPr>
        <p:spPr/>
        <p:txBody>
          <a:bodyPr/>
          <a:lstStyle/>
          <a:p>
            <a:fld id="{AB6CAF46-C7E1-44DA-81B5-1D98FDDF68F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543800" cy="1143000"/>
          </a:xfrm>
        </p:spPr>
        <p:txBody>
          <a:bodyPr/>
          <a:lstStyle>
            <a:lvl1pPr>
              <a:defRPr/>
            </a:lvl1pPr>
          </a:lstStyle>
          <a:p>
            <a:r>
              <a:rPr lang="en-US" smtClean="0"/>
              <a:t>Click to edit Master title style</a:t>
            </a:r>
            <a:endParaRPr lang="en-US"/>
          </a:p>
        </p:txBody>
      </p:sp>
      <p:sp>
        <p:nvSpPr>
          <p:cNvPr id="5" name="Text Placeholder 4"/>
          <p:cNvSpPr>
            <a:spLocks noGrp="1"/>
          </p:cNvSpPr>
          <p:nvPr>
            <p:ph type="body" sz="quarter" idx="3" hasCustomPrompt="1"/>
          </p:nvPr>
        </p:nvSpPr>
        <p:spPr>
          <a:xfrm>
            <a:off x="5257800" y="1600199"/>
            <a:ext cx="3733800" cy="574675"/>
          </a:xfrm>
        </p:spPr>
        <p:txBody>
          <a:bodyPr anchor="b">
            <a:normAutofit/>
          </a:bodyPr>
          <a:lstStyle>
            <a:lvl1pPr marL="0" indent="0">
              <a:buNone/>
              <a:defRPr sz="1400" b="1" i="0">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257800" y="2220912"/>
            <a:ext cx="3733800" cy="3951288"/>
          </a:xfrm>
        </p:spPr>
        <p:txBody>
          <a:bodyPr/>
          <a:lstStyle>
            <a:lvl1pPr>
              <a:defRPr sz="2200"/>
            </a:lvl1pPr>
            <a:lvl2pPr marL="649224">
              <a:defRPr sz="2000"/>
            </a:lvl2pPr>
            <a:lvl3pPr marL="868680">
              <a:defRPr sz="1800" b="0" i="0" cap="none" spc="50" baseline="0">
                <a:latin typeface="Arial"/>
              </a:defRPr>
            </a:lvl3pPr>
            <a:lvl4pPr marL="1143000">
              <a:defRPr sz="1600"/>
            </a:lvl4pPr>
            <a:lvl5pPr marL="1417320">
              <a:defRPr sz="1200" cap="all">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93A570-A0F6-414C-A085-3DC4201214E6}" type="datetimeFigureOut">
              <a:rPr lang="en-US" smtClean="0"/>
              <a:pPr/>
              <a:t>2/25/2014</a:t>
            </a:fld>
            <a:endParaRPr lang="en-US" dirty="0"/>
          </a:p>
        </p:txBody>
      </p:sp>
      <p:sp>
        <p:nvSpPr>
          <p:cNvPr id="8" name="Footer Placeholder 7"/>
          <p:cNvSpPr>
            <a:spLocks noGrp="1"/>
          </p:cNvSpPr>
          <p:nvPr>
            <p:ph type="ftr" sz="quarter" idx="11"/>
          </p:nvPr>
        </p:nvSpPr>
        <p:spPr>
          <a:xfrm>
            <a:off x="37338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AB6CAF46-C7E1-44DA-81B5-1D98FDDF68FB}" type="slidenum">
              <a:rPr lang="en-US" smtClean="0"/>
              <a:pPr/>
              <a:t>‹#›</a:t>
            </a:fld>
            <a:endParaRPr lang="en-US" dirty="0"/>
          </a:p>
        </p:txBody>
      </p:sp>
      <p:sp>
        <p:nvSpPr>
          <p:cNvPr id="10" name="Text Placeholder 4"/>
          <p:cNvSpPr>
            <a:spLocks noGrp="1"/>
          </p:cNvSpPr>
          <p:nvPr>
            <p:ph type="body" sz="quarter" idx="13" hasCustomPrompt="1"/>
          </p:nvPr>
        </p:nvSpPr>
        <p:spPr>
          <a:xfrm>
            <a:off x="1486215" y="1600199"/>
            <a:ext cx="3542985" cy="574675"/>
          </a:xfrm>
        </p:spPr>
        <p:txBody>
          <a:bodyPr anchor="b">
            <a:normAutofit/>
          </a:bodyPr>
          <a:lstStyle>
            <a:lvl1pPr marL="0" indent="0">
              <a:buNone/>
              <a:defRPr sz="1400" b="1" i="0">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5"/>
          <p:cNvSpPr>
            <a:spLocks noGrp="1"/>
          </p:cNvSpPr>
          <p:nvPr>
            <p:ph sz="quarter" idx="14"/>
          </p:nvPr>
        </p:nvSpPr>
        <p:spPr>
          <a:xfrm>
            <a:off x="1486215" y="2220912"/>
            <a:ext cx="3542985" cy="3951288"/>
          </a:xfrm>
        </p:spPr>
        <p:txBody>
          <a:bodyPr/>
          <a:lstStyle>
            <a:lvl1pPr>
              <a:defRPr sz="2200"/>
            </a:lvl1pPr>
            <a:lvl2pPr marL="649224">
              <a:defRPr sz="2000"/>
            </a:lvl2pPr>
            <a:lvl3pPr marL="868680">
              <a:defRPr sz="1800" b="0" i="0" cap="none" spc="50" baseline="0">
                <a:latin typeface="Arial"/>
              </a:defRPr>
            </a:lvl3pPr>
            <a:lvl4pPr marL="1143000">
              <a:defRPr sz="1600"/>
            </a:lvl4pPr>
            <a:lvl5pPr marL="1417320">
              <a:defRPr sz="1200" cap="all">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93A570-A0F6-414C-A085-3DC4201214E6}" type="datetimeFigureOut">
              <a:rPr lang="en-US" smtClean="0"/>
              <a:pPr/>
              <a:t>2/25/2014</a:t>
            </a:fld>
            <a:endParaRPr lang="en-US" dirty="0"/>
          </a:p>
        </p:txBody>
      </p:sp>
      <p:sp>
        <p:nvSpPr>
          <p:cNvPr id="4" name="Footer Placeholder 3"/>
          <p:cNvSpPr>
            <a:spLocks noGrp="1"/>
          </p:cNvSpPr>
          <p:nvPr>
            <p:ph type="ftr" sz="quarter" idx="11"/>
          </p:nvPr>
        </p:nvSpPr>
        <p:spPr>
          <a:xfrm>
            <a:off x="3733800" y="6356350"/>
            <a:ext cx="16002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AB6CAF46-C7E1-44DA-81B5-1D98FDDF68F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93A570-A0F6-414C-A085-3DC4201214E6}" type="datetimeFigureOut">
              <a:rPr lang="en-US" smtClean="0"/>
              <a:pPr/>
              <a:t>2/25/2014</a:t>
            </a:fld>
            <a:endParaRPr lang="en-US" dirty="0"/>
          </a:p>
        </p:txBody>
      </p:sp>
      <p:sp>
        <p:nvSpPr>
          <p:cNvPr id="4" name="Slide Number Placeholder 3"/>
          <p:cNvSpPr>
            <a:spLocks noGrp="1"/>
          </p:cNvSpPr>
          <p:nvPr>
            <p:ph type="sldNum" sz="quarter" idx="12"/>
          </p:nvPr>
        </p:nvSpPr>
        <p:spPr/>
        <p:txBody>
          <a:bodyPr/>
          <a:lstStyle/>
          <a:p>
            <a:fld id="{AB6CAF46-C7E1-44DA-81B5-1D98FDDF68FB}" type="slidenum">
              <a:rPr lang="en-US" smtClean="0"/>
              <a:pPr/>
              <a:t>‹#›</a:t>
            </a:fld>
            <a:endParaRPr lang="en-US" dirty="0"/>
          </a:p>
        </p:txBody>
      </p:sp>
      <p:sp>
        <p:nvSpPr>
          <p:cNvPr id="5" name="Footer Placeholder 3"/>
          <p:cNvSpPr>
            <a:spLocks noGrp="1"/>
          </p:cNvSpPr>
          <p:nvPr>
            <p:ph type="ftr" sz="quarter" idx="11"/>
          </p:nvPr>
        </p:nvSpPr>
        <p:spPr>
          <a:xfrm>
            <a:off x="3733800" y="6356350"/>
            <a:ext cx="1600200" cy="365125"/>
          </a:xfrm>
          <a:prstGeom prst="rect">
            <a:avLst/>
          </a:prstGeom>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0" y="273050"/>
            <a:ext cx="2017713" cy="1162050"/>
          </a:xfrm>
        </p:spPr>
        <p:txBody>
          <a:bodyPr anchor="b"/>
          <a:lstStyle>
            <a:lvl1pPr algn="r">
              <a:defRPr sz="2000" b="0"/>
            </a:lvl1pPr>
          </a:lstStyle>
          <a:p>
            <a:r>
              <a:rPr lang="en-US" dirty="0" smtClean="0"/>
              <a:t>Click to edit Master title style</a:t>
            </a:r>
            <a:endParaRPr lang="en-US" dirty="0"/>
          </a:p>
        </p:txBody>
      </p:sp>
      <p:sp>
        <p:nvSpPr>
          <p:cNvPr id="3" name="Content Placeholder 2"/>
          <p:cNvSpPr>
            <a:spLocks noGrp="1"/>
          </p:cNvSpPr>
          <p:nvPr>
            <p:ph idx="1"/>
          </p:nvPr>
        </p:nvSpPr>
        <p:spPr>
          <a:xfrm>
            <a:off x="3733800" y="1219200"/>
            <a:ext cx="5264150" cy="4913484"/>
          </a:xfrm>
        </p:spPr>
        <p:txBody>
          <a:bodyPr/>
          <a:lstStyle>
            <a:lvl1pPr>
              <a:defRPr sz="2800"/>
            </a:lvl1pPr>
            <a:lvl2pPr>
              <a:defRPr sz="2600"/>
            </a:lvl2pPr>
            <a:lvl3pPr>
              <a:defRPr sz="2200"/>
            </a:lvl3pPr>
            <a:lvl4pPr>
              <a:defRPr sz="1900"/>
            </a:lvl4pPr>
            <a:lvl5pPr>
              <a:defRPr sz="18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447800" y="1435100"/>
            <a:ext cx="2133600" cy="4691063"/>
          </a:xfrm>
        </p:spPr>
        <p:txBody>
          <a:bodyPr>
            <a:normAutofit/>
          </a:bodyPr>
          <a:lstStyle>
            <a:lvl1pPr marL="0" indent="0" algn="r">
              <a:buNone/>
              <a:defRPr sz="1100" cap="all" spc="50" baseline="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93A570-A0F6-414C-A085-3DC4201214E6}" type="datetimeFigureOut">
              <a:rPr lang="en-US" smtClean="0"/>
              <a:pPr/>
              <a:t>2/25/2014</a:t>
            </a:fld>
            <a:endParaRPr lang="en-US" dirty="0"/>
          </a:p>
        </p:txBody>
      </p:sp>
      <p:sp>
        <p:nvSpPr>
          <p:cNvPr id="7" name="Slide Number Placeholder 6"/>
          <p:cNvSpPr>
            <a:spLocks noGrp="1"/>
          </p:cNvSpPr>
          <p:nvPr>
            <p:ph type="sldNum" sz="quarter" idx="12"/>
          </p:nvPr>
        </p:nvSpPr>
        <p:spPr/>
        <p:txBody>
          <a:bodyPr/>
          <a:lstStyle/>
          <a:p>
            <a:fld id="{AB6CAF46-C7E1-44DA-81B5-1D98FDDF68FB}" type="slidenum">
              <a:rPr lang="en-US" smtClean="0"/>
              <a:pPr/>
              <a:t>‹#›</a:t>
            </a:fld>
            <a:endParaRPr lang="en-US" dirty="0"/>
          </a:p>
        </p:txBody>
      </p:sp>
      <p:sp>
        <p:nvSpPr>
          <p:cNvPr id="8" name="Footer Placeholder 3"/>
          <p:cNvSpPr>
            <a:spLocks noGrp="1"/>
          </p:cNvSpPr>
          <p:nvPr>
            <p:ph type="ftr" sz="quarter" idx="11"/>
          </p:nvPr>
        </p:nvSpPr>
        <p:spPr>
          <a:xfrm>
            <a:off x="3733800" y="6356350"/>
            <a:ext cx="1600200" cy="365125"/>
          </a:xfrm>
          <a:prstGeom prst="rect">
            <a:avLst/>
          </a:prstGeo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0" y="4995862"/>
            <a:ext cx="6781800" cy="566738"/>
          </a:xfrm>
        </p:spPr>
        <p:txBody>
          <a:bodyPr anchor="b"/>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447800" y="685800"/>
            <a:ext cx="67818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447800" y="5592907"/>
            <a:ext cx="6781800" cy="7316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93A570-A0F6-414C-A085-3DC4201214E6}" type="datetimeFigureOut">
              <a:rPr lang="en-US" smtClean="0"/>
              <a:pPr/>
              <a:t>2/25/2014</a:t>
            </a:fld>
            <a:endParaRPr lang="en-US" dirty="0"/>
          </a:p>
        </p:txBody>
      </p:sp>
      <p:sp>
        <p:nvSpPr>
          <p:cNvPr id="6" name="Footer Placeholder 5"/>
          <p:cNvSpPr>
            <a:spLocks noGrp="1"/>
          </p:cNvSpPr>
          <p:nvPr>
            <p:ph type="ftr" sz="quarter" idx="11"/>
          </p:nvPr>
        </p:nvSpPr>
        <p:spPr>
          <a:xfrm>
            <a:off x="37338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AB6CAF46-C7E1-44DA-81B5-1D98FDDF68F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7800" y="457200"/>
            <a:ext cx="7543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447800" y="1752600"/>
            <a:ext cx="7543800" cy="4495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4478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Georgia"/>
              </a:defRPr>
            </a:lvl1pPr>
          </a:lstStyle>
          <a:p>
            <a:fld id="{9193A570-A0F6-414C-A085-3DC4201214E6}" type="datetimeFigureOut">
              <a:rPr lang="en-US" smtClean="0"/>
              <a:pPr/>
              <a:t>2/25/2014</a:t>
            </a:fld>
            <a:endParaRPr lang="en-US" dirty="0"/>
          </a:p>
        </p:txBody>
      </p:sp>
      <p:sp>
        <p:nvSpPr>
          <p:cNvPr id="6" name="Slide Number Placeholder 5"/>
          <p:cNvSpPr>
            <a:spLocks noGrp="1"/>
          </p:cNvSpPr>
          <p:nvPr>
            <p:ph type="sldNum" sz="quarter" idx="4"/>
          </p:nvPr>
        </p:nvSpPr>
        <p:spPr>
          <a:xfrm>
            <a:off x="8153400" y="6356350"/>
            <a:ext cx="838200" cy="365125"/>
          </a:xfrm>
          <a:prstGeom prst="rect">
            <a:avLst/>
          </a:prstGeom>
        </p:spPr>
        <p:txBody>
          <a:bodyPr vert="horz" lIns="91440" tIns="45720" rIns="91440" bIns="45720" rtlCol="0" anchor="ctr"/>
          <a:lstStyle>
            <a:lvl1pPr algn="r">
              <a:defRPr sz="1200">
                <a:solidFill>
                  <a:schemeClr val="tx1">
                    <a:tint val="75000"/>
                  </a:schemeClr>
                </a:solidFill>
                <a:latin typeface="Georgia"/>
              </a:defRPr>
            </a:lvl1pPr>
          </a:lstStyle>
          <a:p>
            <a:fld id="{AB6CAF46-C7E1-44DA-81B5-1D98FDDF68FB}" type="slidenum">
              <a:rPr lang="en-US" smtClean="0"/>
              <a:pPr/>
              <a:t>‹#›</a:t>
            </a:fld>
            <a:endParaRPr lang="en-US" dirty="0"/>
          </a:p>
        </p:txBody>
      </p:sp>
      <p:pic>
        <p:nvPicPr>
          <p:cNvPr id="8" name="Picture 7"/>
          <p:cNvPicPr>
            <a:picLocks noChangeAspect="1"/>
          </p:cNvPicPr>
          <p:nvPr userDrawn="1"/>
        </p:nvPicPr>
        <p:blipFill>
          <a:blip r:embed="rId11" cstate="print"/>
          <a:stretch>
            <a:fillRect/>
          </a:stretch>
        </p:blipFill>
        <p:spPr>
          <a:xfrm>
            <a:off x="0" y="2699334"/>
            <a:ext cx="1007181" cy="3853866"/>
          </a:xfrm>
          <a:prstGeom prst="rect">
            <a:avLst/>
          </a:prstGeom>
        </p:spPr>
      </p:pic>
      <p:pic>
        <p:nvPicPr>
          <p:cNvPr id="10" name="Picture 9"/>
          <p:cNvPicPr>
            <a:picLocks noChangeAspect="1"/>
          </p:cNvPicPr>
          <p:nvPr userDrawn="1"/>
        </p:nvPicPr>
        <p:blipFill>
          <a:blip r:embed="rId12" cstate="print">
            <a:extLst>
              <a:ext uri="{28A0092B-C50C-407E-A947-70E740481C1C}">
                <a14:useLocalDpi xmlns:a14="http://schemas.microsoft.com/office/drawing/2010/main" xmlns="" val="0"/>
              </a:ext>
            </a:extLst>
          </a:blip>
          <a:stretch>
            <a:fillRect/>
          </a:stretch>
        </p:blipFill>
        <p:spPr>
          <a:xfrm>
            <a:off x="5410200" y="6324600"/>
            <a:ext cx="2718384" cy="398893"/>
          </a:xfrm>
          <a:prstGeom prst="rect">
            <a:avLst/>
          </a:prstGeom>
        </p:spPr>
      </p:pic>
      <p:sp>
        <p:nvSpPr>
          <p:cNvPr id="11" name="Footer Placeholder 3"/>
          <p:cNvSpPr>
            <a:spLocks noGrp="1"/>
          </p:cNvSpPr>
          <p:nvPr>
            <p:ph type="ftr" sz="quarter" idx="3"/>
          </p:nvPr>
        </p:nvSpPr>
        <p:spPr>
          <a:xfrm>
            <a:off x="3733800" y="6356350"/>
            <a:ext cx="1600200" cy="365125"/>
          </a:xfrm>
          <a:prstGeom prst="rect">
            <a:avLst/>
          </a:prstGeom>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0"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defTabSz="914400" rtl="0" eaLnBrk="1" latinLnBrk="0" hangingPunct="1">
        <a:spcBef>
          <a:spcPct val="0"/>
        </a:spcBef>
        <a:buNone/>
        <a:defRPr sz="4200" kern="1200">
          <a:solidFill>
            <a:schemeClr val="tx1">
              <a:lumMod val="75000"/>
              <a:lumOff val="25000"/>
            </a:schemeClr>
          </a:solidFill>
          <a:latin typeface="Georgia"/>
          <a:ea typeface="+mj-ea"/>
          <a:cs typeface="+mj-cs"/>
        </a:defRPr>
      </a:lvl1pPr>
    </p:titleStyle>
    <p:bodyStyle>
      <a:lvl1pPr marL="342900" indent="-342900" algn="l" defTabSz="914400" rtl="0" eaLnBrk="1" latinLnBrk="0" hangingPunct="1">
        <a:spcBef>
          <a:spcPct val="20000"/>
        </a:spcBef>
        <a:buClr>
          <a:schemeClr val="accent6"/>
        </a:buClr>
        <a:buFont typeface="Wingdings" charset="2"/>
        <a:buChar char="§"/>
        <a:defRPr sz="3200" kern="1200">
          <a:solidFill>
            <a:schemeClr val="tx1">
              <a:lumMod val="90000"/>
              <a:lumOff val="10000"/>
            </a:schemeClr>
          </a:solidFill>
          <a:latin typeface="Georgia"/>
          <a:ea typeface="+mn-ea"/>
          <a:cs typeface="+mn-cs"/>
        </a:defRPr>
      </a:lvl1pPr>
      <a:lvl2pPr marL="649224" indent="-285750" algn="l" defTabSz="914400" rtl="0" eaLnBrk="1" latinLnBrk="0" hangingPunct="1">
        <a:spcBef>
          <a:spcPct val="20000"/>
        </a:spcBef>
        <a:buFont typeface="Arial" pitchFamily="34" charset="0"/>
        <a:buChar char="–"/>
        <a:defRPr sz="2800" kern="1200">
          <a:solidFill>
            <a:schemeClr val="tx1">
              <a:lumMod val="90000"/>
              <a:lumOff val="10000"/>
            </a:schemeClr>
          </a:solidFill>
          <a:latin typeface="Georgia"/>
          <a:ea typeface="+mn-ea"/>
          <a:cs typeface="+mn-cs"/>
        </a:defRPr>
      </a:lvl2pPr>
      <a:lvl3pPr marL="914400" indent="-228600" algn="l" defTabSz="914400" rtl="0" eaLnBrk="1" latinLnBrk="0" hangingPunct="1">
        <a:spcBef>
          <a:spcPct val="20000"/>
        </a:spcBef>
        <a:buFont typeface="Arial" pitchFamily="34" charset="0"/>
        <a:buChar char="•"/>
        <a:defRPr sz="2400" kern="1200">
          <a:solidFill>
            <a:schemeClr val="tx1">
              <a:lumMod val="90000"/>
              <a:lumOff val="10000"/>
            </a:schemeClr>
          </a:solidFill>
          <a:latin typeface="Georgia"/>
          <a:ea typeface="+mn-ea"/>
          <a:cs typeface="+mn-cs"/>
        </a:defRPr>
      </a:lvl3pPr>
      <a:lvl4pPr marL="1234440" indent="-228600" algn="l" defTabSz="914400" rtl="0" eaLnBrk="1" latinLnBrk="0" hangingPunct="1">
        <a:spcBef>
          <a:spcPct val="20000"/>
        </a:spcBef>
        <a:buFont typeface="Arial" pitchFamily="34" charset="0"/>
        <a:buChar char="–"/>
        <a:defRPr sz="2000" kern="1200">
          <a:solidFill>
            <a:schemeClr val="tx1">
              <a:lumMod val="90000"/>
              <a:lumOff val="10000"/>
            </a:schemeClr>
          </a:solidFill>
          <a:latin typeface="Georgia"/>
          <a:ea typeface="+mn-ea"/>
          <a:cs typeface="+mn-cs"/>
        </a:defRPr>
      </a:lvl4pPr>
      <a:lvl5pPr marL="1508760" indent="-228600" algn="l" defTabSz="914400" rtl="0" eaLnBrk="1" latinLnBrk="0" hangingPunct="1">
        <a:spcBef>
          <a:spcPct val="20000"/>
        </a:spcBef>
        <a:buFont typeface="Arial" pitchFamily="34" charset="0"/>
        <a:buChar char="»"/>
        <a:defRPr sz="2000" kern="1200">
          <a:solidFill>
            <a:schemeClr val="tx1">
              <a:lumMod val="90000"/>
              <a:lumOff val="10000"/>
            </a:schemeClr>
          </a:solidFill>
          <a:latin typeface="Georgi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Microsoft_Office_Excel_97-2003_Worksheet1.xls"/></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Microsoft_Office_Excel_97-2003_Worksheet2.xls"/></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08100" y="4800600"/>
            <a:ext cx="7454900" cy="1752600"/>
          </a:xfrm>
        </p:spPr>
        <p:txBody>
          <a:bodyPr/>
          <a:lstStyle/>
          <a:p>
            <a:r>
              <a:rPr lang="en-US" b="1" dirty="0" smtClean="0">
                <a:solidFill>
                  <a:schemeClr val="tx1"/>
                </a:solidFill>
                <a:latin typeface="Century Gothic" pitchFamily="34" charset="0"/>
              </a:rPr>
              <a:t>CAROLYN HANK</a:t>
            </a:r>
          </a:p>
          <a:p>
            <a:r>
              <a:rPr lang="en-US" sz="2000" dirty="0" smtClean="0">
                <a:solidFill>
                  <a:schemeClr val="tx1"/>
                </a:solidFill>
                <a:latin typeface="Century Gothic" pitchFamily="34" charset="0"/>
              </a:rPr>
              <a:t>ALISE 2013, SEATTLE, WA</a:t>
            </a:r>
          </a:p>
          <a:p>
            <a:r>
              <a:rPr lang="en-US" sz="2000" dirty="0" smtClean="0">
                <a:solidFill>
                  <a:schemeClr val="tx1"/>
                </a:solidFill>
                <a:latin typeface="Century Gothic" pitchFamily="34" charset="0"/>
              </a:rPr>
              <a:t>JANUARY 25, 2013</a:t>
            </a:r>
          </a:p>
        </p:txBody>
      </p:sp>
      <p:sp>
        <p:nvSpPr>
          <p:cNvPr id="4" name="Title 3"/>
          <p:cNvSpPr>
            <a:spLocks noGrp="1"/>
          </p:cNvSpPr>
          <p:nvPr>
            <p:ph type="ctrTitle"/>
          </p:nvPr>
        </p:nvSpPr>
        <p:spPr>
          <a:xfrm>
            <a:off x="1219200" y="1730375"/>
            <a:ext cx="7848600" cy="1470025"/>
          </a:xfrm>
        </p:spPr>
        <p:txBody>
          <a:bodyPr/>
          <a:lstStyle/>
          <a:p>
            <a:r>
              <a:rPr lang="en-US" sz="5400" b="1" cap="small" dirty="0" smtClean="0">
                <a:solidFill>
                  <a:schemeClr val="tx1"/>
                </a:solidFill>
                <a:latin typeface="Century Gothic" pitchFamily="34" charset="0"/>
                <a:cs typeface="Aharoni" pitchFamily="2" charset="-79"/>
              </a:rPr>
              <a:t>(BIBLIO)BLOGS UPDATE</a:t>
            </a:r>
            <a:endParaRPr lang="en-US" sz="4800" b="1" dirty="0">
              <a:solidFill>
                <a:schemeClr val="tx1"/>
              </a:solidFill>
              <a:latin typeface="Century Gothic" pitchFamily="34" charset="0"/>
              <a:cs typeface="Aharoni" pitchFamily="2" charset="-79"/>
            </a:endParaRPr>
          </a:p>
        </p:txBody>
      </p:sp>
      <p:sp>
        <p:nvSpPr>
          <p:cNvPr id="5" name="Title 3"/>
          <p:cNvSpPr txBox="1">
            <a:spLocks/>
          </p:cNvSpPr>
          <p:nvPr/>
        </p:nvSpPr>
        <p:spPr>
          <a:xfrm>
            <a:off x="1308100" y="2819400"/>
            <a:ext cx="7454900" cy="1470025"/>
          </a:xfrm>
          <a:prstGeom prst="rect">
            <a:avLst/>
          </a:prstGeom>
        </p:spPr>
        <p:txBody>
          <a:bodyPr vert="horz" lIns="91440" tIns="45720" rIns="91440" bIns="45720" rtlCol="0" anchor="ctr">
            <a:noAutofit/>
          </a:bodyPr>
          <a:lstStyle>
            <a:lvl1pPr marL="0" algn="ctr" defTabSz="457200" rtl="0" eaLnBrk="1" latinLnBrk="0" hangingPunct="1">
              <a:spcBef>
                <a:spcPct val="0"/>
              </a:spcBef>
              <a:buNone/>
              <a:defRPr lang="en-US" sz="5200" kern="1200" dirty="0">
                <a:solidFill>
                  <a:schemeClr val="accent1"/>
                </a:solidFill>
                <a:latin typeface="Georgia"/>
                <a:ea typeface="+mn-ea"/>
                <a:cs typeface="Georgia"/>
              </a:defRPr>
            </a:lvl1pPr>
          </a:lstStyle>
          <a:p>
            <a:r>
              <a:rPr lang="en-US" sz="3600" b="1" dirty="0" smtClean="0">
                <a:solidFill>
                  <a:srgbClr val="474747"/>
                </a:solidFill>
                <a:latin typeface="Century Gothic" pitchFamily="34" charset="0"/>
                <a:cs typeface="Aharoni" pitchFamily="2" charset="-79"/>
              </a:rPr>
              <a:t>PUBLICATION &amp; PRESERVATION</a:t>
            </a:r>
            <a:endParaRPr lang="en-US" sz="3600" b="1" dirty="0">
              <a:solidFill>
                <a:srgbClr val="474747"/>
              </a:solidFill>
              <a:latin typeface="Century Gothic" pitchFamily="34" charset="0"/>
              <a:cs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p:cNvSpPr>
            <a:spLocks noGrp="1"/>
          </p:cNvSpPr>
          <p:nvPr>
            <p:ph idx="1"/>
          </p:nvPr>
        </p:nvSpPr>
        <p:spPr>
          <a:xfrm>
            <a:off x="2514600" y="1571887"/>
            <a:ext cx="6096000" cy="5133713"/>
          </a:xfrm>
        </p:spPr>
        <p:txBody>
          <a:bodyPr wrap="square" rtlCol="0">
            <a:spAutoFit/>
          </a:bodyPr>
          <a:lstStyle/>
          <a:p>
            <a:pPr marL="274320" indent="0" defTabSz="1018824" eaLnBrk="1" fontAlgn="auto" hangingPunct="1">
              <a:spcAft>
                <a:spcPts val="1800"/>
              </a:spcAft>
              <a:buFont typeface="Arial" pitchFamily="34" charset="0"/>
              <a:buNone/>
              <a:defRPr/>
            </a:pPr>
            <a:r>
              <a:rPr lang="en-US" sz="3600" dirty="0" smtClean="0">
                <a:solidFill>
                  <a:schemeClr val="bg2">
                    <a:lumMod val="25000"/>
                  </a:schemeClr>
                </a:solidFill>
                <a:latin typeface="Century Gothic" pitchFamily="34" charset="0"/>
              </a:rPr>
              <a:t>How do they perceive their blog in relation to long-term </a:t>
            </a:r>
            <a:r>
              <a:rPr lang="en-US" sz="3600" b="1" dirty="0" smtClean="0">
                <a:solidFill>
                  <a:schemeClr val="bg2">
                    <a:lumMod val="25000"/>
                  </a:schemeClr>
                </a:solidFill>
                <a:latin typeface="Century Gothic" pitchFamily="34" charset="0"/>
              </a:rPr>
              <a:t>stewardship</a:t>
            </a:r>
            <a:r>
              <a:rPr lang="en-US" sz="3600" dirty="0" smtClean="0">
                <a:solidFill>
                  <a:schemeClr val="bg2">
                    <a:lumMod val="25000"/>
                  </a:schemeClr>
                </a:solidFill>
                <a:latin typeface="Century Gothic" pitchFamily="34" charset="0"/>
              </a:rPr>
              <a:t>?</a:t>
            </a:r>
          </a:p>
          <a:p>
            <a:pPr marL="274320" indent="0" defTabSz="1018824" eaLnBrk="1" fontAlgn="auto" hangingPunct="1">
              <a:spcAft>
                <a:spcPts val="1800"/>
              </a:spcAft>
              <a:buFont typeface="Arial" pitchFamily="34" charset="0"/>
              <a:buNone/>
              <a:defRPr/>
            </a:pPr>
            <a:r>
              <a:rPr lang="en-US" sz="3600" dirty="0" smtClean="0">
                <a:solidFill>
                  <a:schemeClr val="bg2">
                    <a:lumMod val="25000"/>
                  </a:schemeClr>
                </a:solidFill>
                <a:latin typeface="Century Gothic" pitchFamily="34" charset="0"/>
              </a:rPr>
              <a:t>Who do they perceive </a:t>
            </a:r>
            <a:br>
              <a:rPr lang="en-US" sz="3600" dirty="0" smtClean="0">
                <a:solidFill>
                  <a:schemeClr val="bg2">
                    <a:lumMod val="25000"/>
                  </a:schemeClr>
                </a:solidFill>
                <a:latin typeface="Century Gothic" pitchFamily="34" charset="0"/>
              </a:rPr>
            </a:br>
            <a:r>
              <a:rPr lang="en-US" sz="3600" dirty="0" smtClean="0">
                <a:solidFill>
                  <a:schemeClr val="bg2">
                    <a:lumMod val="25000"/>
                  </a:schemeClr>
                </a:solidFill>
                <a:latin typeface="Century Gothic" pitchFamily="34" charset="0"/>
              </a:rPr>
              <a:t>as </a:t>
            </a:r>
            <a:r>
              <a:rPr lang="en-US" sz="3600" b="1" dirty="0" smtClean="0">
                <a:solidFill>
                  <a:schemeClr val="bg2">
                    <a:lumMod val="25000"/>
                  </a:schemeClr>
                </a:solidFill>
                <a:latin typeface="Century Gothic" pitchFamily="34" charset="0"/>
              </a:rPr>
              <a:t>responsible</a:t>
            </a:r>
            <a:r>
              <a:rPr lang="en-US" sz="3600" dirty="0" smtClean="0">
                <a:solidFill>
                  <a:schemeClr val="bg2">
                    <a:lumMod val="25000"/>
                  </a:schemeClr>
                </a:solidFill>
                <a:latin typeface="Century Gothic" pitchFamily="34" charset="0"/>
              </a:rPr>
              <a:t> as well </a:t>
            </a:r>
            <a:br>
              <a:rPr lang="en-US" sz="3600" dirty="0" smtClean="0">
                <a:solidFill>
                  <a:schemeClr val="bg2">
                    <a:lumMod val="25000"/>
                  </a:schemeClr>
                </a:solidFill>
                <a:latin typeface="Century Gothic" pitchFamily="34" charset="0"/>
              </a:rPr>
            </a:br>
            <a:r>
              <a:rPr lang="en-US" sz="3600" dirty="0" smtClean="0">
                <a:solidFill>
                  <a:schemeClr val="bg2">
                    <a:lumMod val="25000"/>
                  </a:schemeClr>
                </a:solidFill>
                <a:latin typeface="Century Gothic" pitchFamily="34" charset="0"/>
              </a:rPr>
              <a:t>as </a:t>
            </a:r>
            <a:r>
              <a:rPr lang="en-US" sz="3600" b="1" dirty="0" smtClean="0">
                <a:solidFill>
                  <a:schemeClr val="bg2">
                    <a:lumMod val="25000"/>
                  </a:schemeClr>
                </a:solidFill>
                <a:latin typeface="Century Gothic" pitchFamily="34" charset="0"/>
              </a:rPr>
              <a:t>capable</a:t>
            </a:r>
            <a:r>
              <a:rPr lang="en-US" sz="3600" dirty="0" smtClean="0">
                <a:solidFill>
                  <a:schemeClr val="bg2">
                    <a:lumMod val="25000"/>
                  </a:schemeClr>
                </a:solidFill>
                <a:latin typeface="Century Gothic" pitchFamily="34" charset="0"/>
              </a:rPr>
              <a:t> for blog preservation?</a:t>
            </a:r>
          </a:p>
          <a:p>
            <a:pPr eaLnBrk="1" fontAlgn="auto" hangingPunct="1">
              <a:spcAft>
                <a:spcPts val="0"/>
              </a:spcAft>
              <a:buFont typeface="Arial" pitchFamily="34" charset="0"/>
              <a:buNone/>
              <a:defRPr/>
            </a:pPr>
            <a:endParaRPr lang="en-US" dirty="0" smtClean="0">
              <a:solidFill>
                <a:schemeClr val="bg2">
                  <a:lumMod val="25000"/>
                </a:schemeClr>
              </a:solidFill>
            </a:endParaRPr>
          </a:p>
        </p:txBody>
      </p:sp>
      <p:sp>
        <p:nvSpPr>
          <p:cNvPr id="37" name="TextBox 36"/>
          <p:cNvSpPr txBox="1"/>
          <p:nvPr/>
        </p:nvSpPr>
        <p:spPr>
          <a:xfrm>
            <a:off x="381000" y="763587"/>
            <a:ext cx="1935395" cy="5104246"/>
          </a:xfrm>
          <a:prstGeom prst="rect">
            <a:avLst/>
          </a:prstGeom>
          <a:noFill/>
        </p:spPr>
        <p:txBody>
          <a:bodyPr wrap="none" lIns="101882" tIns="50941" rIns="101882" bIns="50941">
            <a:spAutoFit/>
          </a:bodyPr>
          <a:lstStyle/>
          <a:p>
            <a:pPr defTabSz="1018824" fontAlgn="auto">
              <a:spcBef>
                <a:spcPts val="0"/>
              </a:spcBef>
              <a:spcAft>
                <a:spcPts val="0"/>
              </a:spcAft>
              <a:defRPr/>
            </a:pPr>
            <a:r>
              <a:rPr lang="en-US" sz="32500" dirty="0">
                <a:solidFill>
                  <a:schemeClr val="accent3">
                    <a:lumMod val="50000"/>
                  </a:schemeClr>
                </a:solidFill>
                <a:latin typeface="Aharoni" pitchFamily="2" charset="-79"/>
                <a:cs typeface="Aharoni" pitchFamily="2" charset="-79"/>
              </a:rPr>
              <a:t>2</a:t>
            </a:r>
          </a:p>
        </p:txBody>
      </p:sp>
      <p:sp>
        <p:nvSpPr>
          <p:cNvPr id="11" name="Rectangle 10"/>
          <p:cNvSpPr/>
          <p:nvPr/>
        </p:nvSpPr>
        <p:spPr>
          <a:xfrm flipV="1">
            <a:off x="0" y="0"/>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TextBox 12"/>
          <p:cNvSpPr txBox="1"/>
          <p:nvPr/>
        </p:nvSpPr>
        <p:spPr>
          <a:xfrm>
            <a:off x="838200" y="515779"/>
            <a:ext cx="7739619" cy="769441"/>
          </a:xfrm>
          <a:prstGeom prst="rect">
            <a:avLst/>
          </a:prstGeom>
          <a:noFill/>
        </p:spPr>
        <p:txBody>
          <a:bodyPr wrap="none" rtlCol="0">
            <a:spAutoFit/>
          </a:bodyPr>
          <a:lstStyle/>
          <a:p>
            <a:r>
              <a:rPr lang="en-US" sz="4400" spc="30" dirty="0" smtClean="0">
                <a:solidFill>
                  <a:schemeClr val="bg2">
                    <a:lumMod val="10000"/>
                  </a:schemeClr>
                </a:solidFill>
                <a:latin typeface="Aharoni" pitchFamily="2" charset="-79"/>
                <a:cs typeface="Aharoni" pitchFamily="2" charset="-79"/>
              </a:rPr>
              <a:t>SCHOLAR BLOGGERS (</a:t>
            </a:r>
            <a:r>
              <a:rPr lang="en-US" sz="3200" spc="30" dirty="0" smtClean="0">
                <a:solidFill>
                  <a:schemeClr val="bg2">
                    <a:lumMod val="10000"/>
                  </a:schemeClr>
                </a:solidFill>
                <a:latin typeface="Aharoni" pitchFamily="2" charset="-79"/>
                <a:cs typeface="Aharoni" pitchFamily="2" charset="-79"/>
              </a:rPr>
              <a:t>ACTIVE</a:t>
            </a:r>
            <a:r>
              <a:rPr lang="en-US" sz="4400" spc="30" dirty="0" smtClean="0">
                <a:solidFill>
                  <a:schemeClr val="bg2">
                    <a:lumMod val="10000"/>
                  </a:schemeClr>
                </a:solidFill>
                <a:latin typeface="Aharoni" pitchFamily="2" charset="-79"/>
                <a:cs typeface="Aharoni" pitchFamily="2" charset="-79"/>
              </a:rPr>
              <a:t>)</a:t>
            </a:r>
            <a:endParaRPr lang="en-US" sz="4400" spc="30" baseline="30000" dirty="0">
              <a:solidFill>
                <a:schemeClr val="bg2">
                  <a:lumMod val="10000"/>
                </a:schemeClr>
              </a:solidFill>
              <a:latin typeface="Aharoni" pitchFamily="2" charset="-79"/>
              <a:cs typeface="Aharoni" pitchFamily="2" charset="-79"/>
            </a:endParaRPr>
          </a:p>
        </p:txBody>
      </p:sp>
      <p:sp>
        <p:nvSpPr>
          <p:cNvPr id="16" name="Rectangle 15"/>
          <p:cNvSpPr/>
          <p:nvPr/>
        </p:nvSpPr>
        <p:spPr>
          <a:xfrm>
            <a:off x="838200" y="152400"/>
            <a:ext cx="1938351" cy="523220"/>
          </a:xfrm>
          <a:prstGeom prst="rect">
            <a:avLst/>
          </a:prstGeom>
        </p:spPr>
        <p:txBody>
          <a:bodyPr wrap="none">
            <a:spAutoFit/>
          </a:bodyPr>
          <a:lstStyle/>
          <a:p>
            <a:r>
              <a:rPr lang="en-US" sz="2800" b="1" dirty="0" smtClean="0">
                <a:solidFill>
                  <a:schemeClr val="bg2">
                    <a:lumMod val="90000"/>
                  </a:schemeClr>
                </a:solidFill>
                <a:latin typeface="Century Gothic" pitchFamily="34" charset="0"/>
                <a:cs typeface="Aharoni" pitchFamily="2" charset="-79"/>
              </a:rPr>
              <a:t>2009-2011</a:t>
            </a:r>
            <a:endParaRPr lang="en-US" sz="2800" b="1" dirty="0">
              <a:solidFill>
                <a:schemeClr val="bg2">
                  <a:lumMod val="90000"/>
                </a:schemeClr>
              </a:solidFill>
              <a:latin typeface="Century Gothic" pitchFamily="34" charset="0"/>
              <a:cs typeface="Aharoni" pitchFamily="2" charset="-79"/>
            </a:endParaRPr>
          </a:p>
        </p:txBody>
      </p:sp>
      <p:sp>
        <p:nvSpPr>
          <p:cNvPr id="17" name="Rectangle 16"/>
          <p:cNvSpPr/>
          <p:nvPr/>
        </p:nvSpPr>
        <p:spPr>
          <a:xfrm>
            <a:off x="304800" y="0"/>
            <a:ext cx="381000" cy="13716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04800" y="391180"/>
            <a:ext cx="377026" cy="646331"/>
          </a:xfrm>
          <a:prstGeom prst="rect">
            <a:avLst/>
          </a:prstGeom>
        </p:spPr>
        <p:txBody>
          <a:bodyPr wrap="none">
            <a:spAutoFit/>
          </a:bodyPr>
          <a:lstStyle/>
          <a:p>
            <a:r>
              <a:rPr lang="en-US" sz="3600" b="1" dirty="0" smtClean="0">
                <a:solidFill>
                  <a:schemeClr val="bg2">
                    <a:lumMod val="90000"/>
                  </a:schemeClr>
                </a:solidFill>
                <a:latin typeface="Aharoni" pitchFamily="2" charset="-79"/>
                <a:cs typeface="Aharoni" pitchFamily="2" charset="-79"/>
              </a:rPr>
              <a:t>2</a:t>
            </a:r>
            <a:endParaRPr lang="en-US" sz="3600" b="1" dirty="0">
              <a:solidFill>
                <a:schemeClr val="bg2">
                  <a:lumMod val="90000"/>
                </a:schemeClr>
              </a:solidFill>
              <a:latin typeface="Aharoni" pitchFamily="2" charset="-79"/>
              <a:cs typeface="Aharoni" pitchFamily="2" charset="-79"/>
            </a:endParaRPr>
          </a:p>
        </p:txBody>
      </p:sp>
      <p:sp>
        <p:nvSpPr>
          <p:cNvPr id="14" name="Title 1"/>
          <p:cNvSpPr txBox="1">
            <a:spLocks/>
          </p:cNvSpPr>
          <p:nvPr/>
        </p:nvSpPr>
        <p:spPr>
          <a:xfrm>
            <a:off x="457200" y="6172200"/>
            <a:ext cx="4419600" cy="381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tx1">
                    <a:lumMod val="75000"/>
                    <a:lumOff val="25000"/>
                  </a:schemeClr>
                </a:solidFill>
                <a:latin typeface="Georgia"/>
                <a:ea typeface="+mj-ea"/>
                <a:cs typeface="+mj-cs"/>
              </a:defRPr>
            </a:lvl1pPr>
          </a:lstStyle>
          <a:p>
            <a:r>
              <a:rPr lang="en-US" sz="3200" dirty="0">
                <a:latin typeface="Aharoni" pitchFamily="2" charset="-79"/>
                <a:cs typeface="Aharoni" pitchFamily="2" charset="-79"/>
              </a:rPr>
              <a:t>r</a:t>
            </a:r>
            <a:r>
              <a:rPr lang="en-US" sz="3200" dirty="0" smtClean="0">
                <a:latin typeface="Aharoni" pitchFamily="2" charset="-79"/>
                <a:cs typeface="Aharoni" pitchFamily="2" charset="-79"/>
              </a:rPr>
              <a:t>esearch questions</a:t>
            </a:r>
          </a:p>
        </p:txBody>
      </p:sp>
    </p:spTree>
    <p:extLst>
      <p:ext uri="{BB962C8B-B14F-4D97-AF65-F5344CB8AC3E}">
        <p14:creationId xmlns:p14="http://schemas.microsoft.com/office/powerpoint/2010/main" xmlns="" val="38260711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p:cNvSpPr>
            <a:spLocks noGrp="1"/>
          </p:cNvSpPr>
          <p:nvPr>
            <p:ph idx="1"/>
          </p:nvPr>
        </p:nvSpPr>
        <p:spPr>
          <a:xfrm>
            <a:off x="2514600" y="2179637"/>
            <a:ext cx="6477000" cy="4525963"/>
          </a:xfrm>
        </p:spPr>
        <p:txBody>
          <a:bodyPr rtlCol="0">
            <a:normAutofit/>
          </a:bodyPr>
          <a:lstStyle/>
          <a:p>
            <a:pPr marL="274320" indent="0" eaLnBrk="1" fontAlgn="auto" hangingPunct="1">
              <a:spcAft>
                <a:spcPts val="1800"/>
              </a:spcAft>
              <a:buFont typeface="Arial" pitchFamily="34" charset="0"/>
              <a:buNone/>
              <a:defRPr/>
            </a:pPr>
            <a:r>
              <a:rPr lang="en-US" sz="3600" dirty="0" smtClean="0">
                <a:solidFill>
                  <a:schemeClr val="bg2">
                    <a:lumMod val="25000"/>
                  </a:schemeClr>
                </a:solidFill>
                <a:latin typeface="Century Gothic" pitchFamily="34" charset="0"/>
              </a:rPr>
              <a:t>What </a:t>
            </a:r>
            <a:r>
              <a:rPr lang="en-US" sz="3600" b="1" dirty="0" smtClean="0">
                <a:solidFill>
                  <a:schemeClr val="bg2">
                    <a:lumMod val="25000"/>
                  </a:schemeClr>
                </a:solidFill>
                <a:latin typeface="Century Gothic" pitchFamily="34" charset="0"/>
              </a:rPr>
              <a:t>blog</a:t>
            </a:r>
            <a:r>
              <a:rPr lang="en-US" sz="3600" dirty="0" smtClean="0">
                <a:solidFill>
                  <a:schemeClr val="bg2">
                    <a:lumMod val="25000"/>
                  </a:schemeClr>
                </a:solidFill>
                <a:latin typeface="Century Gothic" pitchFamily="34" charset="0"/>
              </a:rPr>
              <a:t> characteristics impact preservation? </a:t>
            </a:r>
          </a:p>
          <a:p>
            <a:pPr marL="274320" indent="0" eaLnBrk="1" fontAlgn="auto" hangingPunct="1">
              <a:spcAft>
                <a:spcPts val="1800"/>
              </a:spcAft>
              <a:buFont typeface="Arial" pitchFamily="34" charset="0"/>
              <a:buNone/>
              <a:defRPr/>
            </a:pPr>
            <a:r>
              <a:rPr lang="en-US" sz="3600" dirty="0" smtClean="0">
                <a:solidFill>
                  <a:schemeClr val="bg2">
                    <a:lumMod val="25000"/>
                  </a:schemeClr>
                </a:solidFill>
                <a:latin typeface="Century Gothic" pitchFamily="34" charset="0"/>
              </a:rPr>
              <a:t>What </a:t>
            </a:r>
            <a:r>
              <a:rPr lang="en-US" sz="3600" b="1" dirty="0" smtClean="0">
                <a:solidFill>
                  <a:schemeClr val="bg2">
                    <a:lumMod val="25000"/>
                  </a:schemeClr>
                </a:solidFill>
                <a:latin typeface="Century Gothic" pitchFamily="34" charset="0"/>
              </a:rPr>
              <a:t>blogger</a:t>
            </a:r>
            <a:r>
              <a:rPr lang="en-US" sz="3600" dirty="0" smtClean="0">
                <a:solidFill>
                  <a:schemeClr val="bg2">
                    <a:lumMod val="25000"/>
                  </a:schemeClr>
                </a:solidFill>
                <a:latin typeface="Century Gothic" pitchFamily="34" charset="0"/>
              </a:rPr>
              <a:t> behaviours impact preservation?</a:t>
            </a:r>
          </a:p>
          <a:p>
            <a:pPr eaLnBrk="1" fontAlgn="auto" hangingPunct="1">
              <a:spcAft>
                <a:spcPts val="0"/>
              </a:spcAft>
              <a:buFont typeface="Arial" pitchFamily="34" charset="0"/>
              <a:buNone/>
              <a:defRPr/>
            </a:pPr>
            <a:endParaRPr lang="en-US" dirty="0" smtClean="0">
              <a:solidFill>
                <a:schemeClr val="bg2">
                  <a:lumMod val="25000"/>
                </a:schemeClr>
              </a:solidFill>
            </a:endParaRPr>
          </a:p>
        </p:txBody>
      </p:sp>
      <p:sp>
        <p:nvSpPr>
          <p:cNvPr id="37" name="TextBox 36"/>
          <p:cNvSpPr txBox="1"/>
          <p:nvPr/>
        </p:nvSpPr>
        <p:spPr>
          <a:xfrm>
            <a:off x="274405" y="763587"/>
            <a:ext cx="1935395" cy="5104246"/>
          </a:xfrm>
          <a:prstGeom prst="rect">
            <a:avLst/>
          </a:prstGeom>
          <a:noFill/>
        </p:spPr>
        <p:txBody>
          <a:bodyPr wrap="none" lIns="101882" tIns="50941" rIns="101882" bIns="50941">
            <a:spAutoFit/>
          </a:bodyPr>
          <a:lstStyle/>
          <a:p>
            <a:pPr defTabSz="1018824" fontAlgn="auto">
              <a:spcBef>
                <a:spcPts val="0"/>
              </a:spcBef>
              <a:spcAft>
                <a:spcPts val="0"/>
              </a:spcAft>
              <a:defRPr/>
            </a:pPr>
            <a:r>
              <a:rPr lang="en-US" sz="32500" dirty="0">
                <a:solidFill>
                  <a:schemeClr val="accent3">
                    <a:lumMod val="50000"/>
                  </a:schemeClr>
                </a:solidFill>
                <a:latin typeface="Aharoni" pitchFamily="2" charset="-79"/>
                <a:cs typeface="Aharoni" pitchFamily="2" charset="-79"/>
              </a:rPr>
              <a:t>3</a:t>
            </a:r>
          </a:p>
        </p:txBody>
      </p:sp>
      <p:sp>
        <p:nvSpPr>
          <p:cNvPr id="11" name="Rectangle 10"/>
          <p:cNvSpPr/>
          <p:nvPr/>
        </p:nvSpPr>
        <p:spPr>
          <a:xfrm flipV="1">
            <a:off x="0" y="0"/>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TextBox 12"/>
          <p:cNvSpPr txBox="1"/>
          <p:nvPr/>
        </p:nvSpPr>
        <p:spPr>
          <a:xfrm>
            <a:off x="838200" y="515779"/>
            <a:ext cx="7739619" cy="769441"/>
          </a:xfrm>
          <a:prstGeom prst="rect">
            <a:avLst/>
          </a:prstGeom>
          <a:noFill/>
        </p:spPr>
        <p:txBody>
          <a:bodyPr wrap="none" rtlCol="0">
            <a:spAutoFit/>
          </a:bodyPr>
          <a:lstStyle/>
          <a:p>
            <a:r>
              <a:rPr lang="en-US" sz="4400" spc="30" dirty="0" smtClean="0">
                <a:solidFill>
                  <a:schemeClr val="bg2">
                    <a:lumMod val="10000"/>
                  </a:schemeClr>
                </a:solidFill>
                <a:latin typeface="Aharoni" pitchFamily="2" charset="-79"/>
                <a:cs typeface="Aharoni" pitchFamily="2" charset="-79"/>
              </a:rPr>
              <a:t>SCHOLAR BLOGGERS (</a:t>
            </a:r>
            <a:r>
              <a:rPr lang="en-US" sz="3200" spc="30" dirty="0" smtClean="0">
                <a:solidFill>
                  <a:schemeClr val="bg2">
                    <a:lumMod val="10000"/>
                  </a:schemeClr>
                </a:solidFill>
                <a:latin typeface="Aharoni" pitchFamily="2" charset="-79"/>
                <a:cs typeface="Aharoni" pitchFamily="2" charset="-79"/>
              </a:rPr>
              <a:t>ACTIVE</a:t>
            </a:r>
            <a:r>
              <a:rPr lang="en-US" sz="4400" spc="30" dirty="0" smtClean="0">
                <a:solidFill>
                  <a:schemeClr val="bg2">
                    <a:lumMod val="10000"/>
                  </a:schemeClr>
                </a:solidFill>
                <a:latin typeface="Aharoni" pitchFamily="2" charset="-79"/>
                <a:cs typeface="Aharoni" pitchFamily="2" charset="-79"/>
              </a:rPr>
              <a:t>)</a:t>
            </a:r>
            <a:endParaRPr lang="en-US" sz="4400" spc="30" baseline="30000" dirty="0">
              <a:solidFill>
                <a:schemeClr val="bg2">
                  <a:lumMod val="10000"/>
                </a:schemeClr>
              </a:solidFill>
              <a:latin typeface="Aharoni" pitchFamily="2" charset="-79"/>
              <a:cs typeface="Aharoni" pitchFamily="2" charset="-79"/>
            </a:endParaRPr>
          </a:p>
        </p:txBody>
      </p:sp>
      <p:sp>
        <p:nvSpPr>
          <p:cNvPr id="16" name="Rectangle 15"/>
          <p:cNvSpPr/>
          <p:nvPr/>
        </p:nvSpPr>
        <p:spPr>
          <a:xfrm>
            <a:off x="838200" y="152400"/>
            <a:ext cx="1938351" cy="523220"/>
          </a:xfrm>
          <a:prstGeom prst="rect">
            <a:avLst/>
          </a:prstGeom>
        </p:spPr>
        <p:txBody>
          <a:bodyPr wrap="none">
            <a:spAutoFit/>
          </a:bodyPr>
          <a:lstStyle/>
          <a:p>
            <a:r>
              <a:rPr lang="en-US" sz="2800" b="1" dirty="0" smtClean="0">
                <a:solidFill>
                  <a:schemeClr val="bg2">
                    <a:lumMod val="90000"/>
                  </a:schemeClr>
                </a:solidFill>
                <a:latin typeface="Century Gothic" pitchFamily="34" charset="0"/>
                <a:cs typeface="Aharoni" pitchFamily="2" charset="-79"/>
              </a:rPr>
              <a:t>2009-2011</a:t>
            </a:r>
            <a:endParaRPr lang="en-US" sz="2800" b="1" dirty="0">
              <a:solidFill>
                <a:schemeClr val="bg2">
                  <a:lumMod val="90000"/>
                </a:schemeClr>
              </a:solidFill>
              <a:latin typeface="Century Gothic" pitchFamily="34" charset="0"/>
              <a:cs typeface="Aharoni" pitchFamily="2" charset="-79"/>
            </a:endParaRPr>
          </a:p>
        </p:txBody>
      </p:sp>
      <p:sp>
        <p:nvSpPr>
          <p:cNvPr id="17" name="Rectangle 16"/>
          <p:cNvSpPr/>
          <p:nvPr/>
        </p:nvSpPr>
        <p:spPr>
          <a:xfrm>
            <a:off x="304800" y="0"/>
            <a:ext cx="381000" cy="13716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04800" y="391180"/>
            <a:ext cx="377026" cy="646331"/>
          </a:xfrm>
          <a:prstGeom prst="rect">
            <a:avLst/>
          </a:prstGeom>
        </p:spPr>
        <p:txBody>
          <a:bodyPr wrap="none">
            <a:spAutoFit/>
          </a:bodyPr>
          <a:lstStyle/>
          <a:p>
            <a:r>
              <a:rPr lang="en-US" sz="3600" b="1" dirty="0" smtClean="0">
                <a:solidFill>
                  <a:schemeClr val="bg2">
                    <a:lumMod val="90000"/>
                  </a:schemeClr>
                </a:solidFill>
                <a:latin typeface="Aharoni" pitchFamily="2" charset="-79"/>
                <a:cs typeface="Aharoni" pitchFamily="2" charset="-79"/>
              </a:rPr>
              <a:t>2</a:t>
            </a:r>
            <a:endParaRPr lang="en-US" sz="3600" b="1" dirty="0">
              <a:solidFill>
                <a:schemeClr val="bg2">
                  <a:lumMod val="90000"/>
                </a:schemeClr>
              </a:solidFill>
              <a:latin typeface="Aharoni" pitchFamily="2" charset="-79"/>
              <a:cs typeface="Aharoni" pitchFamily="2" charset="-79"/>
            </a:endParaRPr>
          </a:p>
        </p:txBody>
      </p:sp>
      <p:sp>
        <p:nvSpPr>
          <p:cNvPr id="14" name="Title 1"/>
          <p:cNvSpPr txBox="1">
            <a:spLocks/>
          </p:cNvSpPr>
          <p:nvPr/>
        </p:nvSpPr>
        <p:spPr>
          <a:xfrm>
            <a:off x="457200" y="6248400"/>
            <a:ext cx="4419600" cy="381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tx1">
                    <a:lumMod val="75000"/>
                    <a:lumOff val="25000"/>
                  </a:schemeClr>
                </a:solidFill>
                <a:latin typeface="Georgia"/>
                <a:ea typeface="+mj-ea"/>
                <a:cs typeface="+mj-cs"/>
              </a:defRPr>
            </a:lvl1pPr>
          </a:lstStyle>
          <a:p>
            <a:r>
              <a:rPr lang="en-US" sz="3200" dirty="0">
                <a:latin typeface="Aharoni" pitchFamily="2" charset="-79"/>
                <a:cs typeface="Aharoni" pitchFamily="2" charset="-79"/>
              </a:rPr>
              <a:t>r</a:t>
            </a:r>
            <a:r>
              <a:rPr lang="en-US" sz="3200" dirty="0" smtClean="0">
                <a:latin typeface="Aharoni" pitchFamily="2" charset="-79"/>
                <a:cs typeface="Aharoni" pitchFamily="2" charset="-79"/>
              </a:rPr>
              <a:t>esearch questions</a:t>
            </a:r>
          </a:p>
        </p:txBody>
      </p:sp>
    </p:spTree>
    <p:extLst>
      <p:ext uri="{BB962C8B-B14F-4D97-AF65-F5344CB8AC3E}">
        <p14:creationId xmlns:p14="http://schemas.microsoft.com/office/powerpoint/2010/main" xmlns="" val="91942981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flipV="1">
            <a:off x="0" y="0"/>
            <a:ext cx="9144000" cy="13716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p:cNvSpPr txBox="1"/>
          <p:nvPr/>
        </p:nvSpPr>
        <p:spPr>
          <a:xfrm>
            <a:off x="858554" y="439579"/>
            <a:ext cx="5085046" cy="769441"/>
          </a:xfrm>
          <a:prstGeom prst="rect">
            <a:avLst/>
          </a:prstGeom>
          <a:noFill/>
        </p:spPr>
        <p:txBody>
          <a:bodyPr wrap="none" rtlCol="0">
            <a:spAutoFit/>
          </a:bodyPr>
          <a:lstStyle/>
          <a:p>
            <a:r>
              <a:rPr lang="en-US" sz="4400" spc="30" dirty="0" smtClean="0">
                <a:solidFill>
                  <a:schemeClr val="bg2">
                    <a:lumMod val="75000"/>
                  </a:schemeClr>
                </a:solidFill>
                <a:latin typeface="Aharoni" pitchFamily="2" charset="-79"/>
                <a:cs typeface="Aharoni" pitchFamily="2" charset="-79"/>
              </a:rPr>
              <a:t>BIBLIOBLOGGERS </a:t>
            </a:r>
            <a:endParaRPr lang="en-US" sz="4400" spc="30" dirty="0">
              <a:solidFill>
                <a:schemeClr val="bg2">
                  <a:lumMod val="75000"/>
                </a:schemeClr>
              </a:solidFill>
              <a:latin typeface="Aharoni" pitchFamily="2" charset="-79"/>
              <a:cs typeface="Aharoni" pitchFamily="2" charset="-79"/>
            </a:endParaRPr>
          </a:p>
        </p:txBody>
      </p:sp>
      <p:sp>
        <p:nvSpPr>
          <p:cNvPr id="5" name="Rectangle 4"/>
          <p:cNvSpPr/>
          <p:nvPr/>
        </p:nvSpPr>
        <p:spPr>
          <a:xfrm>
            <a:off x="832558" y="76200"/>
            <a:ext cx="2520242" cy="523220"/>
          </a:xfrm>
          <a:prstGeom prst="rect">
            <a:avLst/>
          </a:prstGeom>
        </p:spPr>
        <p:txBody>
          <a:bodyPr wrap="none">
            <a:spAutoFit/>
          </a:bodyPr>
          <a:lstStyle/>
          <a:p>
            <a:r>
              <a:rPr lang="en-US" sz="2800" b="1" dirty="0" smtClean="0">
                <a:solidFill>
                  <a:schemeClr val="bg1"/>
                </a:solidFill>
                <a:latin typeface="Century Gothic" pitchFamily="34" charset="0"/>
                <a:cs typeface="Aharoni" pitchFamily="2" charset="-79"/>
              </a:rPr>
              <a:t>2012-PRESENT</a:t>
            </a:r>
            <a:endParaRPr lang="en-US" sz="2800" b="1" dirty="0">
              <a:solidFill>
                <a:schemeClr val="bg1"/>
              </a:solidFill>
              <a:latin typeface="Century Gothic" pitchFamily="34" charset="0"/>
              <a:cs typeface="Aharoni" pitchFamily="2" charset="-79"/>
            </a:endParaRPr>
          </a:p>
        </p:txBody>
      </p:sp>
      <p:sp>
        <p:nvSpPr>
          <p:cNvPr id="20" name="Rectangle 19"/>
          <p:cNvSpPr/>
          <p:nvPr/>
        </p:nvSpPr>
        <p:spPr>
          <a:xfrm>
            <a:off x="304800" y="0"/>
            <a:ext cx="381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ectangle 20"/>
          <p:cNvSpPr/>
          <p:nvPr/>
        </p:nvSpPr>
        <p:spPr>
          <a:xfrm>
            <a:off x="304800" y="391180"/>
            <a:ext cx="377026" cy="646331"/>
          </a:xfrm>
          <a:prstGeom prst="rect">
            <a:avLst/>
          </a:prstGeom>
        </p:spPr>
        <p:txBody>
          <a:bodyPr wrap="none">
            <a:spAutoFit/>
          </a:bodyPr>
          <a:lstStyle/>
          <a:p>
            <a:r>
              <a:rPr lang="en-US" sz="3600" b="1" dirty="0" smtClean="0">
                <a:solidFill>
                  <a:schemeClr val="bg1"/>
                </a:solidFill>
                <a:latin typeface="Aharoni" pitchFamily="2" charset="-79"/>
                <a:cs typeface="Aharoni" pitchFamily="2" charset="-79"/>
              </a:rPr>
              <a:t>4</a:t>
            </a:r>
            <a:endParaRPr lang="en-US" sz="3600" b="1" dirty="0">
              <a:solidFill>
                <a:schemeClr val="bg1"/>
              </a:solidFill>
              <a:latin typeface="Aharoni" pitchFamily="2" charset="-79"/>
              <a:cs typeface="Aharoni" pitchFamily="2" charset="-79"/>
            </a:endParaRPr>
          </a:p>
        </p:txBody>
      </p:sp>
      <p:sp>
        <p:nvSpPr>
          <p:cNvPr id="22" name="TextBox 21"/>
          <p:cNvSpPr txBox="1"/>
          <p:nvPr/>
        </p:nvSpPr>
        <p:spPr>
          <a:xfrm>
            <a:off x="274405" y="763587"/>
            <a:ext cx="2523690" cy="5104246"/>
          </a:xfrm>
          <a:prstGeom prst="rect">
            <a:avLst/>
          </a:prstGeom>
          <a:noFill/>
        </p:spPr>
        <p:txBody>
          <a:bodyPr wrap="none" lIns="101882" tIns="50941" rIns="101882" bIns="50941">
            <a:spAutoFit/>
          </a:bodyPr>
          <a:lstStyle/>
          <a:p>
            <a:pPr defTabSz="1018824" fontAlgn="auto">
              <a:spcBef>
                <a:spcPts val="0"/>
              </a:spcBef>
              <a:spcAft>
                <a:spcPts val="0"/>
              </a:spcAft>
              <a:defRPr/>
            </a:pPr>
            <a:r>
              <a:rPr lang="en-US" sz="32500" dirty="0">
                <a:solidFill>
                  <a:schemeClr val="accent3">
                    <a:lumMod val="50000"/>
                  </a:schemeClr>
                </a:solidFill>
                <a:latin typeface="Aharoni" pitchFamily="2" charset="-79"/>
                <a:cs typeface="Aharoni" pitchFamily="2" charset="-79"/>
              </a:rPr>
              <a:t>4</a:t>
            </a:r>
          </a:p>
        </p:txBody>
      </p:sp>
      <p:sp>
        <p:nvSpPr>
          <p:cNvPr id="33" name="Content Placeholder 2"/>
          <p:cNvSpPr txBox="1">
            <a:spLocks/>
          </p:cNvSpPr>
          <p:nvPr/>
        </p:nvSpPr>
        <p:spPr>
          <a:xfrm>
            <a:off x="2514600" y="2789237"/>
            <a:ext cx="6477000" cy="4525963"/>
          </a:xfrm>
          <a:prstGeom prst="rect">
            <a:avLst/>
          </a:prstGeom>
        </p:spPr>
        <p:txBody>
          <a:bodyPr rtlCol="0">
            <a:normAutofit/>
          </a:bodyPr>
          <a:lstStyle>
            <a:lvl1pPr marL="342900" indent="-342900" algn="l" defTabSz="914400" rtl="0" eaLnBrk="1" latinLnBrk="0" hangingPunct="1">
              <a:spcBef>
                <a:spcPct val="20000"/>
              </a:spcBef>
              <a:buClr>
                <a:schemeClr val="accent6"/>
              </a:buClr>
              <a:buFont typeface="Wingdings" charset="2"/>
              <a:buChar char="§"/>
              <a:defRPr sz="3200" kern="1200">
                <a:solidFill>
                  <a:schemeClr val="tx1">
                    <a:lumMod val="90000"/>
                    <a:lumOff val="10000"/>
                  </a:schemeClr>
                </a:solidFill>
                <a:latin typeface="Georgia"/>
                <a:ea typeface="+mn-ea"/>
                <a:cs typeface="+mn-cs"/>
              </a:defRPr>
            </a:lvl1pPr>
            <a:lvl2pPr marL="649224" indent="-285750" algn="l" defTabSz="914400" rtl="0" eaLnBrk="1" latinLnBrk="0" hangingPunct="1">
              <a:spcBef>
                <a:spcPct val="20000"/>
              </a:spcBef>
              <a:buFont typeface="Arial" pitchFamily="34" charset="0"/>
              <a:buChar char="–"/>
              <a:defRPr sz="2800" kern="1200">
                <a:solidFill>
                  <a:schemeClr val="tx1">
                    <a:lumMod val="90000"/>
                    <a:lumOff val="10000"/>
                  </a:schemeClr>
                </a:solidFill>
                <a:latin typeface="Georgia"/>
                <a:ea typeface="+mn-ea"/>
                <a:cs typeface="+mn-cs"/>
              </a:defRPr>
            </a:lvl2pPr>
            <a:lvl3pPr marL="914400" indent="-228600" algn="l" defTabSz="914400" rtl="0" eaLnBrk="1" latinLnBrk="0" hangingPunct="1">
              <a:spcBef>
                <a:spcPct val="20000"/>
              </a:spcBef>
              <a:buFont typeface="Arial" pitchFamily="34" charset="0"/>
              <a:buChar char="•"/>
              <a:defRPr sz="2400" kern="1200">
                <a:solidFill>
                  <a:schemeClr val="tx1">
                    <a:lumMod val="90000"/>
                    <a:lumOff val="10000"/>
                  </a:schemeClr>
                </a:solidFill>
                <a:latin typeface="Georgia"/>
                <a:ea typeface="+mn-ea"/>
                <a:cs typeface="+mn-cs"/>
              </a:defRPr>
            </a:lvl3pPr>
            <a:lvl4pPr marL="1234440" indent="-228600" algn="l" defTabSz="914400" rtl="0" eaLnBrk="1" latinLnBrk="0" hangingPunct="1">
              <a:spcBef>
                <a:spcPct val="20000"/>
              </a:spcBef>
              <a:buFont typeface="Arial" pitchFamily="34" charset="0"/>
              <a:buChar char="–"/>
              <a:defRPr sz="2000" kern="1200">
                <a:solidFill>
                  <a:schemeClr val="tx1">
                    <a:lumMod val="90000"/>
                    <a:lumOff val="10000"/>
                  </a:schemeClr>
                </a:solidFill>
                <a:latin typeface="Georgia"/>
                <a:ea typeface="+mn-ea"/>
                <a:cs typeface="+mn-cs"/>
              </a:defRPr>
            </a:lvl4pPr>
            <a:lvl5pPr marL="1508760" indent="-228600" algn="l" defTabSz="914400" rtl="0" eaLnBrk="1" latinLnBrk="0" hangingPunct="1">
              <a:spcBef>
                <a:spcPct val="20000"/>
              </a:spcBef>
              <a:buFont typeface="Arial" pitchFamily="34" charset="0"/>
              <a:buChar char="»"/>
              <a:defRPr sz="2000" kern="1200">
                <a:solidFill>
                  <a:schemeClr val="tx1">
                    <a:lumMod val="90000"/>
                    <a:lumOff val="10000"/>
                  </a:schemeClr>
                </a:solidFill>
                <a:latin typeface="Georgi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0">
              <a:spcAft>
                <a:spcPts val="1800"/>
              </a:spcAft>
              <a:buFont typeface="Arial" pitchFamily="34" charset="0"/>
              <a:buNone/>
              <a:defRPr/>
            </a:pPr>
            <a:r>
              <a:rPr lang="en-US" sz="3600" dirty="0" smtClean="0">
                <a:solidFill>
                  <a:schemeClr val="bg2">
                    <a:lumMod val="25000"/>
                  </a:schemeClr>
                </a:solidFill>
                <a:latin typeface="Century Gothic" pitchFamily="34" charset="0"/>
              </a:rPr>
              <a:t>How has their blog impacted their overall publication patterns?</a:t>
            </a:r>
          </a:p>
          <a:p>
            <a:pPr>
              <a:buFont typeface="Arial" pitchFamily="34" charset="0"/>
              <a:buNone/>
              <a:defRPr/>
            </a:pPr>
            <a:endParaRPr lang="en-US" dirty="0" smtClean="0">
              <a:solidFill>
                <a:schemeClr val="bg2">
                  <a:lumMod val="25000"/>
                </a:schemeClr>
              </a:solidFill>
            </a:endParaRPr>
          </a:p>
        </p:txBody>
      </p:sp>
      <p:sp>
        <p:nvSpPr>
          <p:cNvPr id="35" name="Title 1"/>
          <p:cNvSpPr txBox="1">
            <a:spLocks/>
          </p:cNvSpPr>
          <p:nvPr/>
        </p:nvSpPr>
        <p:spPr>
          <a:xfrm>
            <a:off x="457200" y="6248400"/>
            <a:ext cx="4648200" cy="381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tx1">
                    <a:lumMod val="75000"/>
                    <a:lumOff val="25000"/>
                  </a:schemeClr>
                </a:solidFill>
                <a:latin typeface="Georgia"/>
                <a:ea typeface="+mj-ea"/>
                <a:cs typeface="+mj-cs"/>
              </a:defRPr>
            </a:lvl1pPr>
          </a:lstStyle>
          <a:p>
            <a:r>
              <a:rPr lang="en-US" sz="3200" dirty="0" smtClean="0">
                <a:latin typeface="Aharoni" pitchFamily="2" charset="-79"/>
                <a:cs typeface="Aharoni" pitchFamily="2" charset="-79"/>
              </a:rPr>
              <a:t>new question</a:t>
            </a:r>
          </a:p>
        </p:txBody>
      </p:sp>
    </p:spTree>
    <p:extLst>
      <p:ext uri="{BB962C8B-B14F-4D97-AF65-F5344CB8AC3E}">
        <p14:creationId xmlns:p14="http://schemas.microsoft.com/office/powerpoint/2010/main" xmlns="" val="5524606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flipV="1">
            <a:off x="0" y="0"/>
            <a:ext cx="9144000" cy="13716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Rectangle 27"/>
          <p:cNvSpPr/>
          <p:nvPr/>
        </p:nvSpPr>
        <p:spPr>
          <a:xfrm>
            <a:off x="304800" y="0"/>
            <a:ext cx="381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2" name="Group 21"/>
          <p:cNvGrpSpPr>
            <a:grpSpLocks noChangeAspect="1"/>
          </p:cNvGrpSpPr>
          <p:nvPr/>
        </p:nvGrpSpPr>
        <p:grpSpPr bwMode="auto">
          <a:xfrm>
            <a:off x="328723" y="1660526"/>
            <a:ext cx="2262077" cy="3119787"/>
            <a:chOff x="228600" y="1371601"/>
            <a:chExt cx="2331713" cy="3216634"/>
          </a:xfrm>
        </p:grpSpPr>
        <p:pic>
          <p:nvPicPr>
            <p:cNvPr id="18" name="Picture 539" descr="man.png"/>
            <p:cNvPicPr preferRelativeResize="0">
              <a:picLocks noChangeAspect="1"/>
            </p:cNvPicPr>
            <p:nvPr/>
          </p:nvPicPr>
          <p:blipFill>
            <a:blip r:embed="rId3" cstate="print">
              <a:duotone>
                <a:schemeClr val="accent5">
                  <a:shade val="45000"/>
                  <a:satMod val="135000"/>
                </a:schemeClr>
                <a:prstClr val="white"/>
              </a:duotone>
              <a:lum bright="-14000" contrast="22000"/>
            </a:blip>
            <a:srcRect/>
            <a:stretch>
              <a:fillRect/>
            </a:stretch>
          </p:blipFill>
          <p:spPr bwMode="auto">
            <a:xfrm>
              <a:off x="228600" y="1371601"/>
              <a:ext cx="891950" cy="2514811"/>
            </a:xfrm>
            <a:prstGeom prst="rect">
              <a:avLst/>
            </a:prstGeom>
            <a:noFill/>
            <a:ln w="9525">
              <a:noFill/>
              <a:miter lim="800000"/>
              <a:headEnd/>
              <a:tailEnd/>
            </a:ln>
          </p:spPr>
        </p:pic>
        <p:pic>
          <p:nvPicPr>
            <p:cNvPr id="20" name="Picture 538" descr="woman.png"/>
            <p:cNvPicPr preferRelativeResize="0">
              <a:picLocks noChangeAspect="1"/>
            </p:cNvPicPr>
            <p:nvPr/>
          </p:nvPicPr>
          <p:blipFill>
            <a:blip r:embed="rId4" cstate="print">
              <a:duotone>
                <a:schemeClr val="accent6">
                  <a:shade val="45000"/>
                  <a:satMod val="135000"/>
                </a:schemeClr>
                <a:prstClr val="white"/>
              </a:duotone>
              <a:lum bright="-72000" contrast="-23000"/>
            </a:blip>
            <a:stretch>
              <a:fillRect/>
            </a:stretch>
          </p:blipFill>
          <p:spPr bwMode="auto">
            <a:xfrm>
              <a:off x="685800" y="1600200"/>
              <a:ext cx="1078319" cy="2674620"/>
            </a:xfrm>
            <a:prstGeom prst="rect">
              <a:avLst/>
            </a:prstGeom>
            <a:noFill/>
            <a:ln>
              <a:noFill/>
            </a:ln>
          </p:spPr>
        </p:pic>
        <p:pic>
          <p:nvPicPr>
            <p:cNvPr id="7176" name="Picture 11" descr="advisor.png"/>
            <p:cNvPicPr preferRelativeResize="0">
              <a:picLocks noChangeAspect="1"/>
            </p:cNvPicPr>
            <p:nvPr/>
          </p:nvPicPr>
          <p:blipFill>
            <a:blip r:embed="rId5" cstate="print">
              <a:duotone>
                <a:schemeClr val="accent3">
                  <a:shade val="45000"/>
                  <a:satMod val="135000"/>
                </a:schemeClr>
                <a:prstClr val="white"/>
              </a:duotone>
            </a:blip>
            <a:srcRect/>
            <a:stretch>
              <a:fillRect/>
            </a:stretch>
          </p:blipFill>
          <p:spPr bwMode="auto">
            <a:xfrm>
              <a:off x="1371600" y="1981200"/>
              <a:ext cx="1188713" cy="2607035"/>
            </a:xfrm>
            <a:prstGeom prst="rect">
              <a:avLst/>
            </a:prstGeom>
            <a:noFill/>
            <a:ln w="9525">
              <a:noFill/>
              <a:miter lim="800000"/>
              <a:headEnd/>
              <a:tailEnd/>
            </a:ln>
          </p:spPr>
        </p:pic>
        <p:sp>
          <p:nvSpPr>
            <p:cNvPr id="7177" name="Content Placeholder 7"/>
            <p:cNvSpPr txBox="1">
              <a:spLocks/>
            </p:cNvSpPr>
            <p:nvPr/>
          </p:nvSpPr>
          <p:spPr bwMode="auto">
            <a:xfrm>
              <a:off x="1696310" y="2743200"/>
              <a:ext cx="304801" cy="533400"/>
            </a:xfrm>
            <a:prstGeom prst="rect">
              <a:avLst/>
            </a:prstGeom>
            <a:noFill/>
            <a:ln w="9525">
              <a:noFill/>
              <a:miter lim="800000"/>
              <a:headEnd/>
              <a:tailEnd/>
            </a:ln>
          </p:spPr>
          <p:txBody>
            <a:bodyPr lIns="0" tIns="0" rIns="0" bIns="0" anchor="ctr"/>
            <a:lstStyle/>
            <a:p>
              <a:pPr algn="ctr">
                <a:spcBef>
                  <a:spcPct val="20000"/>
                </a:spcBef>
                <a:buFont typeface="Arial" pitchFamily="34" charset="0"/>
                <a:buNone/>
              </a:pPr>
              <a:r>
                <a:rPr lang="en-US" sz="5400" b="1" dirty="0">
                  <a:solidFill>
                    <a:schemeClr val="bg1">
                      <a:lumMod val="95000"/>
                    </a:schemeClr>
                  </a:solidFill>
                  <a:latin typeface="Bell Gothic Std Black"/>
                  <a:cs typeface="Aharoni" pitchFamily="2" charset="-79"/>
                </a:rPr>
                <a:t>?</a:t>
              </a:r>
            </a:p>
          </p:txBody>
        </p:sp>
      </p:grpSp>
      <p:sp>
        <p:nvSpPr>
          <p:cNvPr id="21" name="Content Placeholder 2"/>
          <p:cNvSpPr>
            <a:spLocks noGrp="1"/>
          </p:cNvSpPr>
          <p:nvPr>
            <p:ph idx="1"/>
          </p:nvPr>
        </p:nvSpPr>
        <p:spPr>
          <a:xfrm>
            <a:off x="2819400" y="1570037"/>
            <a:ext cx="6477000" cy="4525963"/>
          </a:xfrm>
        </p:spPr>
        <p:txBody>
          <a:bodyPr rtlCol="0">
            <a:noAutofit/>
          </a:bodyPr>
          <a:lstStyle/>
          <a:p>
            <a:pPr marL="274320" indent="0" eaLnBrk="1" fontAlgn="auto" hangingPunct="1">
              <a:spcAft>
                <a:spcPts val="0"/>
              </a:spcAft>
              <a:buFont typeface="Arial" pitchFamily="34" charset="0"/>
              <a:buNone/>
              <a:defRPr/>
            </a:pPr>
            <a:r>
              <a:rPr lang="en-US" sz="3800" dirty="0" smtClean="0">
                <a:solidFill>
                  <a:schemeClr val="bg2">
                    <a:lumMod val="25000"/>
                  </a:schemeClr>
                </a:solidFill>
                <a:latin typeface="Century Gothic" pitchFamily="34" charset="0"/>
              </a:rPr>
              <a:t>Multiple instances</a:t>
            </a:r>
          </a:p>
          <a:p>
            <a:pPr marL="274320" indent="0" eaLnBrk="1" fontAlgn="auto" hangingPunct="1">
              <a:spcAft>
                <a:spcPts val="0"/>
              </a:spcAft>
              <a:buFont typeface="Arial" pitchFamily="34" charset="0"/>
              <a:buNone/>
              <a:defRPr/>
            </a:pPr>
            <a:r>
              <a:rPr lang="en-US" sz="3800" dirty="0" smtClean="0">
                <a:solidFill>
                  <a:schemeClr val="bg2">
                    <a:lumMod val="25000"/>
                  </a:schemeClr>
                </a:solidFill>
                <a:latin typeface="Century Gothic" pitchFamily="34" charset="0"/>
              </a:rPr>
              <a:t>Multiple authors</a:t>
            </a:r>
          </a:p>
          <a:p>
            <a:pPr marL="274320" indent="0" eaLnBrk="1" fontAlgn="auto" hangingPunct="1">
              <a:spcAft>
                <a:spcPts val="0"/>
              </a:spcAft>
              <a:buFont typeface="Arial" pitchFamily="34" charset="0"/>
              <a:buNone/>
              <a:defRPr/>
            </a:pPr>
            <a:r>
              <a:rPr lang="en-US" sz="3800" dirty="0" smtClean="0">
                <a:solidFill>
                  <a:schemeClr val="bg2">
                    <a:lumMod val="25000"/>
                  </a:schemeClr>
                </a:solidFill>
                <a:latin typeface="Century Gothic" pitchFamily="34" charset="0"/>
              </a:rPr>
              <a:t>Biblio blogger(?)</a:t>
            </a:r>
          </a:p>
          <a:p>
            <a:pPr marL="274320" indent="0" eaLnBrk="1" fontAlgn="auto" hangingPunct="1">
              <a:spcAft>
                <a:spcPts val="0"/>
              </a:spcAft>
              <a:buFont typeface="Arial" pitchFamily="34" charset="0"/>
              <a:buNone/>
              <a:defRPr/>
            </a:pPr>
            <a:r>
              <a:rPr lang="en-US" sz="3800" dirty="0" smtClean="0">
                <a:solidFill>
                  <a:schemeClr val="bg2">
                    <a:lumMod val="25000"/>
                  </a:schemeClr>
                </a:solidFill>
                <a:latin typeface="Century Gothic" pitchFamily="34" charset="0"/>
              </a:rPr>
              <a:t>Biblio blog(?)</a:t>
            </a:r>
          </a:p>
          <a:p>
            <a:pPr marL="274320" indent="0" eaLnBrk="1" fontAlgn="auto" hangingPunct="1">
              <a:spcAft>
                <a:spcPts val="0"/>
              </a:spcAft>
              <a:buFont typeface="Arial" pitchFamily="34" charset="0"/>
              <a:buNone/>
              <a:defRPr/>
            </a:pPr>
            <a:r>
              <a:rPr lang="en-US" sz="3800" dirty="0" smtClean="0">
                <a:solidFill>
                  <a:schemeClr val="bg2">
                    <a:lumMod val="25000"/>
                  </a:schemeClr>
                </a:solidFill>
                <a:latin typeface="Century Gothic" pitchFamily="34" charset="0"/>
              </a:rPr>
              <a:t>Timing</a:t>
            </a:r>
          </a:p>
          <a:p>
            <a:pPr marL="274320" indent="0" eaLnBrk="1" fontAlgn="auto" hangingPunct="1">
              <a:spcAft>
                <a:spcPts val="0"/>
              </a:spcAft>
              <a:buFont typeface="Arial" pitchFamily="34" charset="0"/>
              <a:buNone/>
              <a:defRPr/>
            </a:pPr>
            <a:r>
              <a:rPr lang="en-US" sz="3800" b="1" dirty="0" smtClean="0">
                <a:solidFill>
                  <a:schemeClr val="bg2">
                    <a:lumMod val="25000"/>
                  </a:schemeClr>
                </a:solidFill>
                <a:latin typeface="Century Gothic" pitchFamily="34" charset="0"/>
              </a:rPr>
              <a:t>Inactivity</a:t>
            </a:r>
          </a:p>
          <a:p>
            <a:pPr eaLnBrk="1" fontAlgn="auto" hangingPunct="1">
              <a:spcAft>
                <a:spcPts val="0"/>
              </a:spcAft>
              <a:buFont typeface="Arial" pitchFamily="34" charset="0"/>
              <a:buNone/>
              <a:defRPr/>
            </a:pPr>
            <a:endParaRPr lang="en-US" sz="3800" dirty="0" smtClean="0">
              <a:solidFill>
                <a:schemeClr val="bg2">
                  <a:lumMod val="25000"/>
                </a:schemeClr>
              </a:solidFill>
              <a:latin typeface="Century Gothic" pitchFamily="34" charset="0"/>
            </a:endParaRPr>
          </a:p>
        </p:txBody>
      </p:sp>
      <p:sp>
        <p:nvSpPr>
          <p:cNvPr id="26" name="Rectangle 25"/>
          <p:cNvSpPr/>
          <p:nvPr/>
        </p:nvSpPr>
        <p:spPr>
          <a:xfrm>
            <a:off x="304800" y="391180"/>
            <a:ext cx="441422" cy="646331"/>
          </a:xfrm>
          <a:prstGeom prst="rect">
            <a:avLst/>
          </a:prstGeom>
        </p:spPr>
        <p:txBody>
          <a:bodyPr wrap="none">
            <a:spAutoFit/>
          </a:bodyPr>
          <a:lstStyle/>
          <a:p>
            <a:r>
              <a:rPr lang="en-US" sz="3600" b="1" dirty="0" smtClean="0">
                <a:solidFill>
                  <a:schemeClr val="bg1"/>
                </a:solidFill>
                <a:latin typeface="Aharoni" pitchFamily="2" charset="-79"/>
                <a:cs typeface="Aharoni" pitchFamily="2" charset="-79"/>
              </a:rPr>
              <a:t>4</a:t>
            </a:r>
            <a:endParaRPr lang="en-US" sz="3600" b="1" dirty="0">
              <a:solidFill>
                <a:schemeClr val="bg1"/>
              </a:solidFill>
              <a:latin typeface="Aharoni" pitchFamily="2" charset="-79"/>
              <a:cs typeface="Aharoni" pitchFamily="2" charset="-79"/>
            </a:endParaRPr>
          </a:p>
        </p:txBody>
      </p:sp>
      <p:sp>
        <p:nvSpPr>
          <p:cNvPr id="16" name="Title 1"/>
          <p:cNvSpPr txBox="1">
            <a:spLocks/>
          </p:cNvSpPr>
          <p:nvPr/>
        </p:nvSpPr>
        <p:spPr>
          <a:xfrm>
            <a:off x="457200" y="6248400"/>
            <a:ext cx="4419600" cy="381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tx1">
                    <a:lumMod val="75000"/>
                    <a:lumOff val="25000"/>
                  </a:schemeClr>
                </a:solidFill>
                <a:latin typeface="Georgia"/>
                <a:ea typeface="+mj-ea"/>
                <a:cs typeface="+mj-cs"/>
              </a:defRPr>
            </a:lvl1pPr>
          </a:lstStyle>
          <a:p>
            <a:r>
              <a:rPr lang="en-US" sz="3200" dirty="0">
                <a:latin typeface="Aharoni" pitchFamily="2" charset="-79"/>
                <a:cs typeface="Aharoni" pitchFamily="2" charset="-79"/>
              </a:rPr>
              <a:t>d</a:t>
            </a:r>
            <a:r>
              <a:rPr lang="en-US" sz="3200" dirty="0" smtClean="0">
                <a:latin typeface="Aharoni" pitchFamily="2" charset="-79"/>
                <a:cs typeface="Aharoni" pitchFamily="2" charset="-79"/>
              </a:rPr>
              <a:t>esign considerations</a:t>
            </a:r>
          </a:p>
        </p:txBody>
      </p:sp>
      <p:sp>
        <p:nvSpPr>
          <p:cNvPr id="25" name="TextBox 24"/>
          <p:cNvSpPr txBox="1"/>
          <p:nvPr/>
        </p:nvSpPr>
        <p:spPr>
          <a:xfrm>
            <a:off x="858554" y="439579"/>
            <a:ext cx="5085046" cy="769441"/>
          </a:xfrm>
          <a:prstGeom prst="rect">
            <a:avLst/>
          </a:prstGeom>
          <a:noFill/>
        </p:spPr>
        <p:txBody>
          <a:bodyPr wrap="none" rtlCol="0">
            <a:spAutoFit/>
          </a:bodyPr>
          <a:lstStyle/>
          <a:p>
            <a:r>
              <a:rPr lang="en-US" sz="4400" spc="30" dirty="0" smtClean="0">
                <a:solidFill>
                  <a:schemeClr val="bg2">
                    <a:lumMod val="75000"/>
                  </a:schemeClr>
                </a:solidFill>
                <a:latin typeface="Aharoni" pitchFamily="2" charset="-79"/>
                <a:cs typeface="Aharoni" pitchFamily="2" charset="-79"/>
              </a:rPr>
              <a:t>BIBLIOBLOGGERS </a:t>
            </a:r>
            <a:endParaRPr lang="en-US" sz="4400" spc="30" dirty="0">
              <a:solidFill>
                <a:schemeClr val="bg2">
                  <a:lumMod val="75000"/>
                </a:schemeClr>
              </a:solidFill>
              <a:latin typeface="Aharoni" pitchFamily="2" charset="-79"/>
              <a:cs typeface="Aharoni" pitchFamily="2" charset="-79"/>
            </a:endParaRPr>
          </a:p>
        </p:txBody>
      </p:sp>
      <p:sp>
        <p:nvSpPr>
          <p:cNvPr id="27" name="Rectangle 26"/>
          <p:cNvSpPr/>
          <p:nvPr/>
        </p:nvSpPr>
        <p:spPr>
          <a:xfrm>
            <a:off x="832558" y="76200"/>
            <a:ext cx="2520242" cy="523220"/>
          </a:xfrm>
          <a:prstGeom prst="rect">
            <a:avLst/>
          </a:prstGeom>
        </p:spPr>
        <p:txBody>
          <a:bodyPr wrap="none">
            <a:spAutoFit/>
          </a:bodyPr>
          <a:lstStyle/>
          <a:p>
            <a:r>
              <a:rPr lang="en-US" sz="2800" b="1" dirty="0" smtClean="0">
                <a:solidFill>
                  <a:schemeClr val="bg1"/>
                </a:solidFill>
                <a:latin typeface="Century Gothic" pitchFamily="34" charset="0"/>
                <a:cs typeface="Aharoni" pitchFamily="2" charset="-79"/>
              </a:rPr>
              <a:t>2012-PRESENT</a:t>
            </a:r>
            <a:endParaRPr lang="en-US" sz="2800" b="1" dirty="0">
              <a:solidFill>
                <a:schemeClr val="bg1"/>
              </a:solidFill>
              <a:latin typeface="Century Gothic" pitchFamily="34" charset="0"/>
              <a:cs typeface="Aharoni" pitchFamily="2" charset="-79"/>
            </a:endParaRPr>
          </a:p>
        </p:txBody>
      </p:sp>
    </p:spTree>
    <p:extLst>
      <p:ext uri="{BB962C8B-B14F-4D97-AF65-F5344CB8AC3E}">
        <p14:creationId xmlns:p14="http://schemas.microsoft.com/office/powerpoint/2010/main" xmlns="" val="4174795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flipV="1">
            <a:off x="0" y="0"/>
            <a:ext cx="9144000" cy="13716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p:cNvSpPr txBox="1"/>
          <p:nvPr/>
        </p:nvSpPr>
        <p:spPr>
          <a:xfrm>
            <a:off x="858554" y="439579"/>
            <a:ext cx="5085046" cy="769441"/>
          </a:xfrm>
          <a:prstGeom prst="rect">
            <a:avLst/>
          </a:prstGeom>
          <a:noFill/>
        </p:spPr>
        <p:txBody>
          <a:bodyPr wrap="none" rtlCol="0">
            <a:spAutoFit/>
          </a:bodyPr>
          <a:lstStyle/>
          <a:p>
            <a:r>
              <a:rPr lang="en-US" sz="4400" spc="30" dirty="0" smtClean="0">
                <a:solidFill>
                  <a:schemeClr val="bg2">
                    <a:lumMod val="75000"/>
                  </a:schemeClr>
                </a:solidFill>
                <a:latin typeface="Aharoni" pitchFamily="2" charset="-79"/>
                <a:cs typeface="Aharoni" pitchFamily="2" charset="-79"/>
              </a:rPr>
              <a:t>BIBLIOBLOGGERS </a:t>
            </a:r>
            <a:endParaRPr lang="en-US" sz="4400" spc="30" dirty="0">
              <a:solidFill>
                <a:schemeClr val="bg2">
                  <a:lumMod val="75000"/>
                </a:schemeClr>
              </a:solidFill>
              <a:latin typeface="Aharoni" pitchFamily="2" charset="-79"/>
              <a:cs typeface="Aharoni" pitchFamily="2" charset="-79"/>
            </a:endParaRPr>
          </a:p>
        </p:txBody>
      </p:sp>
      <p:sp>
        <p:nvSpPr>
          <p:cNvPr id="5" name="Rectangle 4"/>
          <p:cNvSpPr/>
          <p:nvPr/>
        </p:nvSpPr>
        <p:spPr>
          <a:xfrm>
            <a:off x="832558" y="76200"/>
            <a:ext cx="2520242" cy="523220"/>
          </a:xfrm>
          <a:prstGeom prst="rect">
            <a:avLst/>
          </a:prstGeom>
        </p:spPr>
        <p:txBody>
          <a:bodyPr wrap="none">
            <a:spAutoFit/>
          </a:bodyPr>
          <a:lstStyle/>
          <a:p>
            <a:r>
              <a:rPr lang="en-US" sz="2800" b="1" dirty="0" smtClean="0">
                <a:solidFill>
                  <a:schemeClr val="bg1"/>
                </a:solidFill>
                <a:latin typeface="Century Gothic" pitchFamily="34" charset="0"/>
                <a:cs typeface="Aharoni" pitchFamily="2" charset="-79"/>
              </a:rPr>
              <a:t>2012-PRESENT</a:t>
            </a:r>
            <a:endParaRPr lang="en-US" sz="2800" b="1" dirty="0">
              <a:solidFill>
                <a:schemeClr val="bg1"/>
              </a:solidFill>
              <a:latin typeface="Century Gothic" pitchFamily="34" charset="0"/>
              <a:cs typeface="Aharoni" pitchFamily="2" charset="-79"/>
            </a:endParaRPr>
          </a:p>
        </p:txBody>
      </p:sp>
      <p:cxnSp>
        <p:nvCxnSpPr>
          <p:cNvPr id="24" name="Straight Connector 23"/>
          <p:cNvCxnSpPr/>
          <p:nvPr/>
        </p:nvCxnSpPr>
        <p:spPr>
          <a:xfrm>
            <a:off x="0" y="5562600"/>
            <a:ext cx="9144000" cy="0"/>
          </a:xfrm>
          <a:prstGeom prst="line">
            <a:avLst/>
          </a:prstGeom>
          <a:ln w="508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33400" y="5648980"/>
            <a:ext cx="3237485" cy="523220"/>
          </a:xfrm>
          <a:prstGeom prst="rect">
            <a:avLst/>
          </a:prstGeom>
        </p:spPr>
        <p:txBody>
          <a:bodyPr wrap="none">
            <a:spAutoFit/>
          </a:bodyPr>
          <a:lstStyle/>
          <a:p>
            <a:r>
              <a:rPr lang="en-US" sz="2800" b="1" dirty="0" smtClean="0">
                <a:solidFill>
                  <a:schemeClr val="bg2">
                    <a:lumMod val="10000"/>
                  </a:schemeClr>
                </a:solidFill>
                <a:latin typeface="Berlin Sans FB" pitchFamily="34" charset="0"/>
                <a:ea typeface="Verdana" pitchFamily="34" charset="0"/>
                <a:cs typeface="Verdana" pitchFamily="34" charset="0"/>
              </a:rPr>
              <a:t>REVISED DESIGN</a:t>
            </a:r>
            <a:endParaRPr lang="en-US" sz="2800" dirty="0">
              <a:solidFill>
                <a:schemeClr val="bg2">
                  <a:lumMod val="10000"/>
                </a:schemeClr>
              </a:solidFill>
            </a:endParaRPr>
          </a:p>
        </p:txBody>
      </p:sp>
      <p:sp>
        <p:nvSpPr>
          <p:cNvPr id="34" name="TextBox 33"/>
          <p:cNvSpPr txBox="1"/>
          <p:nvPr/>
        </p:nvSpPr>
        <p:spPr>
          <a:xfrm>
            <a:off x="1752600" y="5257800"/>
            <a:ext cx="7543800" cy="338554"/>
          </a:xfrm>
          <a:prstGeom prst="rect">
            <a:avLst/>
          </a:prstGeom>
          <a:noFill/>
        </p:spPr>
        <p:txBody>
          <a:bodyPr wrap="square" rtlCol="0">
            <a:spAutoFit/>
          </a:bodyPr>
          <a:lstStyle/>
          <a:p>
            <a:pPr algn="ctr"/>
            <a:r>
              <a:rPr lang="en-US" sz="1600" b="1" dirty="0" smtClean="0">
                <a:solidFill>
                  <a:schemeClr val="bg2">
                    <a:lumMod val="25000"/>
                  </a:schemeClr>
                </a:solidFill>
                <a:latin typeface="Century Gothic" pitchFamily="34" charset="0"/>
                <a:cs typeface="Aharoni" pitchFamily="2" charset="-79"/>
              </a:rPr>
              <a:t>OCLC/ALISE Library &amp; Information Science Research Grant Program</a:t>
            </a:r>
            <a:endParaRPr lang="en-US" sz="1600" b="1" dirty="0">
              <a:solidFill>
                <a:schemeClr val="bg2">
                  <a:lumMod val="25000"/>
                </a:schemeClr>
              </a:solidFill>
              <a:latin typeface="Century Gothic" pitchFamily="34" charset="0"/>
              <a:cs typeface="Aharoni" pitchFamily="2" charset="-79"/>
            </a:endParaRPr>
          </a:p>
        </p:txBody>
      </p:sp>
      <p:sp>
        <p:nvSpPr>
          <p:cNvPr id="27" name="Left Brace 26"/>
          <p:cNvSpPr/>
          <p:nvPr/>
        </p:nvSpPr>
        <p:spPr>
          <a:xfrm rot="10800000">
            <a:off x="3962398" y="2064603"/>
            <a:ext cx="609600" cy="2743200"/>
          </a:xfrm>
          <a:prstGeom prst="leftBrace">
            <a:avLst>
              <a:gd name="adj1" fmla="val 51632"/>
              <a:gd name="adj2" fmla="val 50000"/>
            </a:avLst>
          </a:prstGeom>
          <a:noFill/>
          <a:ln w="8255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Rectangle 27"/>
          <p:cNvSpPr/>
          <p:nvPr/>
        </p:nvSpPr>
        <p:spPr>
          <a:xfrm>
            <a:off x="4724400" y="2362200"/>
            <a:ext cx="3200400" cy="2074414"/>
          </a:xfrm>
          <a:prstGeom prst="rect">
            <a:avLst/>
          </a:prstGeom>
        </p:spPr>
        <p:txBody>
          <a:bodyPr wrap="square">
            <a:spAutoFit/>
          </a:bodyPr>
          <a:lstStyle/>
          <a:p>
            <a:pPr marL="342900" lvl="0" indent="-342900">
              <a:spcBef>
                <a:spcPct val="20000"/>
              </a:spcBef>
              <a:defRPr/>
            </a:pPr>
            <a:r>
              <a:rPr lang="en-US" sz="2800" dirty="0" smtClean="0">
                <a:solidFill>
                  <a:schemeClr val="bg2">
                    <a:lumMod val="10000"/>
                  </a:schemeClr>
                </a:solidFill>
                <a:latin typeface="Century Gothic" pitchFamily="34" charset="0"/>
              </a:rPr>
              <a:t>QUESTIONNAIRES</a:t>
            </a:r>
          </a:p>
          <a:p>
            <a:pPr marL="342900" lvl="0" indent="-342900">
              <a:spcBef>
                <a:spcPct val="20000"/>
              </a:spcBef>
              <a:defRPr/>
            </a:pPr>
            <a:r>
              <a:rPr lang="en-US" sz="2800" dirty="0" smtClean="0">
                <a:solidFill>
                  <a:schemeClr val="bg2">
                    <a:lumMod val="10000"/>
                  </a:schemeClr>
                </a:solidFill>
                <a:latin typeface="Century Gothic" pitchFamily="34" charset="0"/>
              </a:rPr>
              <a:t>INTERVIEWS</a:t>
            </a:r>
          </a:p>
          <a:p>
            <a:pPr marL="342900" lvl="0" indent="-342900">
              <a:spcBef>
                <a:spcPct val="20000"/>
              </a:spcBef>
              <a:defRPr/>
            </a:pPr>
            <a:r>
              <a:rPr lang="en-US" sz="2800" dirty="0" smtClean="0">
                <a:solidFill>
                  <a:schemeClr val="bg2">
                    <a:lumMod val="10000"/>
                  </a:schemeClr>
                </a:solidFill>
                <a:latin typeface="Century Gothic" pitchFamily="34" charset="0"/>
              </a:rPr>
              <a:t>BLOG ANALYSIS</a:t>
            </a:r>
          </a:p>
          <a:p>
            <a:pPr marL="342900" lvl="0" indent="-342900">
              <a:spcBef>
                <a:spcPct val="20000"/>
              </a:spcBef>
              <a:defRPr/>
            </a:pPr>
            <a:r>
              <a:rPr lang="en-US" sz="2800" dirty="0" smtClean="0">
                <a:solidFill>
                  <a:schemeClr val="bg2">
                    <a:lumMod val="10000"/>
                  </a:schemeClr>
                </a:solidFill>
                <a:latin typeface="Century Gothic" pitchFamily="34" charset="0"/>
              </a:rPr>
              <a:t>CV ANALYSIS</a:t>
            </a:r>
          </a:p>
        </p:txBody>
      </p:sp>
      <p:pic>
        <p:nvPicPr>
          <p:cNvPr id="29" name="Picture 11" descr="advisor.png"/>
          <p:cNvPicPr preferRelativeResize="0">
            <a:picLocks noChangeAspect="1"/>
          </p:cNvPicPr>
          <p:nvPr/>
        </p:nvPicPr>
        <p:blipFill>
          <a:blip r:embed="rId3" cstate="print">
            <a:duotone>
              <a:schemeClr val="accent5">
                <a:shade val="45000"/>
                <a:satMod val="135000"/>
              </a:schemeClr>
              <a:prstClr val="white"/>
            </a:duotone>
          </a:blip>
          <a:srcRect/>
          <a:stretch>
            <a:fillRect/>
          </a:stretch>
        </p:blipFill>
        <p:spPr bwMode="auto">
          <a:xfrm>
            <a:off x="1219200" y="2491018"/>
            <a:ext cx="1404175" cy="3078785"/>
          </a:xfrm>
          <a:prstGeom prst="rect">
            <a:avLst/>
          </a:prstGeom>
          <a:noFill/>
          <a:ln w="9525">
            <a:noFill/>
            <a:miter lim="800000"/>
            <a:headEnd/>
            <a:tailEnd/>
          </a:ln>
        </p:spPr>
      </p:pic>
      <p:sp>
        <p:nvSpPr>
          <p:cNvPr id="30" name="Rectangle 29"/>
          <p:cNvSpPr/>
          <p:nvPr/>
        </p:nvSpPr>
        <p:spPr>
          <a:xfrm>
            <a:off x="1600198" y="3522583"/>
            <a:ext cx="2590800" cy="523220"/>
          </a:xfrm>
          <a:prstGeom prst="rect">
            <a:avLst/>
          </a:prstGeom>
        </p:spPr>
        <p:txBody>
          <a:bodyPr wrap="square">
            <a:spAutoFit/>
          </a:bodyPr>
          <a:lstStyle/>
          <a:p>
            <a:pPr marL="342900" lvl="0" indent="-342900" algn="r">
              <a:spcBef>
                <a:spcPct val="20000"/>
              </a:spcBef>
              <a:defRPr/>
            </a:pPr>
            <a:r>
              <a:rPr lang="en-US" sz="2800" b="1" dirty="0" smtClean="0">
                <a:solidFill>
                  <a:schemeClr val="bg2">
                    <a:lumMod val="10000"/>
                  </a:schemeClr>
                </a:solidFill>
                <a:latin typeface="Bell Gothic Std Black"/>
              </a:rPr>
              <a:t>BLOGGER</a:t>
            </a:r>
          </a:p>
        </p:txBody>
      </p:sp>
      <p:sp>
        <p:nvSpPr>
          <p:cNvPr id="31" name="Rounded Rectangular Callout 30"/>
          <p:cNvSpPr>
            <a:spLocks noChangeAspect="1"/>
          </p:cNvSpPr>
          <p:nvPr/>
        </p:nvSpPr>
        <p:spPr>
          <a:xfrm>
            <a:off x="444689" y="1600200"/>
            <a:ext cx="1091824" cy="731520"/>
          </a:xfrm>
          <a:prstGeom prst="wedgeRoundRectCallout">
            <a:avLst>
              <a:gd name="adj1" fmla="val -2117"/>
              <a:gd name="adj2" fmla="val 74575"/>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381002" y="1704350"/>
            <a:ext cx="1219198" cy="523220"/>
          </a:xfrm>
          <a:prstGeom prst="rect">
            <a:avLst/>
          </a:prstGeom>
        </p:spPr>
        <p:txBody>
          <a:bodyPr wrap="square">
            <a:spAutoFit/>
          </a:bodyPr>
          <a:lstStyle/>
          <a:p>
            <a:pPr marL="342900" lvl="0" indent="-342900" algn="r">
              <a:spcBef>
                <a:spcPct val="20000"/>
              </a:spcBef>
              <a:defRPr/>
            </a:pPr>
            <a:r>
              <a:rPr lang="en-US" sz="2800" b="1" dirty="0" smtClean="0">
                <a:solidFill>
                  <a:schemeClr val="bg2">
                    <a:lumMod val="10000"/>
                  </a:schemeClr>
                </a:solidFill>
                <a:latin typeface="Bell Gothic Std Black"/>
              </a:rPr>
              <a:t>BLOG</a:t>
            </a:r>
          </a:p>
        </p:txBody>
      </p:sp>
      <p:sp>
        <p:nvSpPr>
          <p:cNvPr id="36" name="Rounded Rectangular Callout 35"/>
          <p:cNvSpPr>
            <a:spLocks noChangeAspect="1"/>
          </p:cNvSpPr>
          <p:nvPr/>
        </p:nvSpPr>
        <p:spPr>
          <a:xfrm>
            <a:off x="2578287" y="1772305"/>
            <a:ext cx="1091824" cy="731520"/>
          </a:xfrm>
          <a:prstGeom prst="wedgeRoundRectCallout">
            <a:avLst>
              <a:gd name="adj1" fmla="val -41666"/>
              <a:gd name="adj2" fmla="val 78047"/>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514600" y="1876455"/>
            <a:ext cx="1219198" cy="523220"/>
          </a:xfrm>
          <a:prstGeom prst="rect">
            <a:avLst/>
          </a:prstGeom>
        </p:spPr>
        <p:txBody>
          <a:bodyPr wrap="square">
            <a:spAutoFit/>
          </a:bodyPr>
          <a:lstStyle/>
          <a:p>
            <a:pPr marL="342900" lvl="0" indent="-342900" algn="r">
              <a:spcBef>
                <a:spcPct val="20000"/>
              </a:spcBef>
              <a:defRPr/>
            </a:pPr>
            <a:r>
              <a:rPr lang="en-US" sz="2800" b="1" dirty="0" smtClean="0">
                <a:solidFill>
                  <a:schemeClr val="bg2">
                    <a:lumMod val="25000"/>
                  </a:schemeClr>
                </a:solidFill>
                <a:latin typeface="Bell Gothic Std Black"/>
              </a:rPr>
              <a:t>BLOG</a:t>
            </a:r>
          </a:p>
        </p:txBody>
      </p:sp>
      <p:sp>
        <p:nvSpPr>
          <p:cNvPr id="38" name="Rectangle 37"/>
          <p:cNvSpPr/>
          <p:nvPr/>
        </p:nvSpPr>
        <p:spPr>
          <a:xfrm>
            <a:off x="2628900" y="1676400"/>
            <a:ext cx="838200" cy="923330"/>
          </a:xfrm>
          <a:prstGeom prst="rect">
            <a:avLst/>
          </a:prstGeom>
        </p:spPr>
        <p:txBody>
          <a:bodyPr wrap="square">
            <a:spAutoFit/>
          </a:bodyPr>
          <a:lstStyle/>
          <a:p>
            <a:pPr algn="r"/>
            <a:r>
              <a:rPr lang="en-US" sz="5400" b="1" dirty="0" smtClean="0">
                <a:solidFill>
                  <a:srgbClr val="FF0066"/>
                </a:solidFill>
                <a:latin typeface="Century Gothic" pitchFamily="34" charset="0"/>
              </a:rPr>
              <a:t>X</a:t>
            </a:r>
            <a:endParaRPr lang="en-US" sz="5400" b="1" dirty="0">
              <a:solidFill>
                <a:srgbClr val="FF0066"/>
              </a:solidFill>
            </a:endParaRPr>
          </a:p>
        </p:txBody>
      </p:sp>
      <p:sp>
        <p:nvSpPr>
          <p:cNvPr id="20" name="Rectangle 19"/>
          <p:cNvSpPr/>
          <p:nvPr/>
        </p:nvSpPr>
        <p:spPr>
          <a:xfrm>
            <a:off x="304800" y="0"/>
            <a:ext cx="381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ectangle 20"/>
          <p:cNvSpPr/>
          <p:nvPr/>
        </p:nvSpPr>
        <p:spPr>
          <a:xfrm>
            <a:off x="304800" y="391180"/>
            <a:ext cx="377026" cy="646331"/>
          </a:xfrm>
          <a:prstGeom prst="rect">
            <a:avLst/>
          </a:prstGeom>
        </p:spPr>
        <p:txBody>
          <a:bodyPr wrap="none">
            <a:spAutoFit/>
          </a:bodyPr>
          <a:lstStyle/>
          <a:p>
            <a:r>
              <a:rPr lang="en-US" sz="3600" b="1" dirty="0" smtClean="0">
                <a:solidFill>
                  <a:schemeClr val="bg1"/>
                </a:solidFill>
                <a:latin typeface="Aharoni" pitchFamily="2" charset="-79"/>
                <a:cs typeface="Aharoni" pitchFamily="2" charset="-79"/>
              </a:rPr>
              <a:t>4</a:t>
            </a:r>
            <a:endParaRPr lang="en-US" sz="3600" b="1" dirty="0">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xmlns="" val="1959805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flipV="1">
            <a:off x="0" y="0"/>
            <a:ext cx="9144000" cy="1371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p:cNvSpPr txBox="1"/>
          <p:nvPr/>
        </p:nvSpPr>
        <p:spPr>
          <a:xfrm>
            <a:off x="838200" y="515779"/>
            <a:ext cx="8388295" cy="769441"/>
          </a:xfrm>
          <a:prstGeom prst="rect">
            <a:avLst/>
          </a:prstGeom>
          <a:noFill/>
        </p:spPr>
        <p:txBody>
          <a:bodyPr wrap="none" rtlCol="0">
            <a:spAutoFit/>
          </a:bodyPr>
          <a:lstStyle/>
          <a:p>
            <a:r>
              <a:rPr lang="en-US" sz="4400" spc="30" dirty="0" smtClean="0">
                <a:solidFill>
                  <a:schemeClr val="bg2">
                    <a:lumMod val="25000"/>
                  </a:schemeClr>
                </a:solidFill>
                <a:latin typeface="Aharoni" pitchFamily="2" charset="-79"/>
                <a:cs typeface="Aharoni" pitchFamily="2" charset="-79"/>
              </a:rPr>
              <a:t>SCHOLAR BLOGGERS </a:t>
            </a:r>
            <a:r>
              <a:rPr lang="en-US" sz="2400" spc="30" dirty="0" smtClean="0">
                <a:solidFill>
                  <a:schemeClr val="bg2">
                    <a:lumMod val="25000"/>
                  </a:schemeClr>
                </a:solidFill>
                <a:latin typeface="Aharoni" pitchFamily="2" charset="-79"/>
                <a:cs typeface="Aharoni" pitchFamily="2" charset="-79"/>
              </a:rPr>
              <a:t>(INACTIVE)</a:t>
            </a:r>
            <a:endParaRPr lang="en-US" sz="2400" spc="30" baseline="30000" dirty="0">
              <a:solidFill>
                <a:schemeClr val="bg2">
                  <a:lumMod val="25000"/>
                </a:schemeClr>
              </a:solidFill>
              <a:latin typeface="Aharoni" pitchFamily="2" charset="-79"/>
              <a:cs typeface="Aharoni" pitchFamily="2" charset="-79"/>
            </a:endParaRPr>
          </a:p>
        </p:txBody>
      </p:sp>
      <p:sp>
        <p:nvSpPr>
          <p:cNvPr id="5" name="Rectangle 4"/>
          <p:cNvSpPr/>
          <p:nvPr/>
        </p:nvSpPr>
        <p:spPr>
          <a:xfrm>
            <a:off x="838200" y="152400"/>
            <a:ext cx="2520242" cy="523220"/>
          </a:xfrm>
          <a:prstGeom prst="rect">
            <a:avLst/>
          </a:prstGeom>
        </p:spPr>
        <p:txBody>
          <a:bodyPr wrap="none">
            <a:spAutoFit/>
          </a:bodyPr>
          <a:lstStyle/>
          <a:p>
            <a:r>
              <a:rPr lang="en-US" sz="2800" b="1" dirty="0" smtClean="0">
                <a:solidFill>
                  <a:schemeClr val="bg1"/>
                </a:solidFill>
                <a:latin typeface="Century Gothic" pitchFamily="34" charset="0"/>
                <a:cs typeface="Aharoni" pitchFamily="2" charset="-79"/>
              </a:rPr>
              <a:t>2011-PRESENT</a:t>
            </a:r>
            <a:endParaRPr lang="en-US" sz="2800" b="1" dirty="0">
              <a:solidFill>
                <a:schemeClr val="bg1"/>
              </a:solidFill>
              <a:latin typeface="Century Gothic" pitchFamily="34" charset="0"/>
              <a:cs typeface="Aharoni" pitchFamily="2" charset="-79"/>
            </a:endParaRPr>
          </a:p>
        </p:txBody>
      </p:sp>
      <p:sp>
        <p:nvSpPr>
          <p:cNvPr id="17" name="Rectangle 16"/>
          <p:cNvSpPr/>
          <p:nvPr/>
        </p:nvSpPr>
        <p:spPr>
          <a:xfrm>
            <a:off x="457200" y="5791200"/>
            <a:ext cx="8686800" cy="461665"/>
          </a:xfrm>
          <a:prstGeom prst="rect">
            <a:avLst/>
          </a:prstGeom>
        </p:spPr>
        <p:txBody>
          <a:bodyPr wrap="square">
            <a:spAutoFit/>
          </a:bodyPr>
          <a:lstStyle/>
          <a:p>
            <a:r>
              <a:rPr lang="en-US" sz="1200" b="1" dirty="0" smtClean="0">
                <a:latin typeface="Century Gothic" pitchFamily="34" charset="0"/>
              </a:rPr>
              <a:t>Hank. C</a:t>
            </a:r>
            <a:r>
              <a:rPr lang="en-US" sz="1200" dirty="0" smtClean="0">
                <a:latin typeface="Century Gothic" pitchFamily="34" charset="0"/>
              </a:rPr>
              <a:t>., &amp; Lent, A.R. (2012). Dispatches from blog purgatory: Final messages from scholars’ inactive blogs. </a:t>
            </a:r>
            <a:r>
              <a:rPr lang="en-US" sz="1200" i="1" dirty="0" smtClean="0">
                <a:latin typeface="Century Gothic" pitchFamily="34" charset="0"/>
              </a:rPr>
              <a:t>#Influence12: Symposium &amp; workshop on measuring influence on social media</a:t>
            </a:r>
            <a:r>
              <a:rPr lang="en-US" sz="1200" dirty="0" smtClean="0">
                <a:latin typeface="Century Gothic" pitchFamily="34" charset="0"/>
              </a:rPr>
              <a:t>. Halifax, Nova Scotia</a:t>
            </a:r>
            <a:endParaRPr lang="en-US" sz="1200" dirty="0"/>
          </a:p>
        </p:txBody>
      </p:sp>
      <p:cxnSp>
        <p:nvCxnSpPr>
          <p:cNvPr id="18" name="Straight Connector 17"/>
          <p:cNvCxnSpPr/>
          <p:nvPr/>
        </p:nvCxnSpPr>
        <p:spPr>
          <a:xfrm>
            <a:off x="0" y="5558135"/>
            <a:ext cx="9144000" cy="0"/>
          </a:xfrm>
          <a:prstGeom prst="line">
            <a:avLst/>
          </a:prstGeom>
          <a:ln w="508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33400" y="5269468"/>
            <a:ext cx="8077200" cy="369332"/>
          </a:xfrm>
          <a:prstGeom prst="rect">
            <a:avLst/>
          </a:prstGeom>
        </p:spPr>
        <p:txBody>
          <a:bodyPr wrap="square">
            <a:spAutoFit/>
          </a:bodyPr>
          <a:lstStyle/>
          <a:p>
            <a:pPr algn="ctr"/>
            <a:r>
              <a:rPr lang="en-US" dirty="0" smtClean="0">
                <a:solidFill>
                  <a:schemeClr val="accent3">
                    <a:lumMod val="50000"/>
                  </a:schemeClr>
                </a:solidFill>
                <a:latin typeface="Century Gothic" pitchFamily="34" charset="0"/>
              </a:rPr>
              <a:t>HUMANITIES, SOCIAL SCIENCES, SCIENCES, PROF. &amp; USEFUL ARTS</a:t>
            </a:r>
            <a:endParaRPr lang="en-US" dirty="0">
              <a:solidFill>
                <a:schemeClr val="accent3">
                  <a:lumMod val="50000"/>
                </a:schemeClr>
              </a:solidFill>
            </a:endParaRPr>
          </a:p>
        </p:txBody>
      </p:sp>
      <p:sp>
        <p:nvSpPr>
          <p:cNvPr id="53" name="Rounded Rectangular Callout 52"/>
          <p:cNvSpPr>
            <a:spLocks noChangeAspect="1"/>
          </p:cNvSpPr>
          <p:nvPr/>
        </p:nvSpPr>
        <p:spPr>
          <a:xfrm>
            <a:off x="1968687" y="2753975"/>
            <a:ext cx="1091824" cy="731520"/>
          </a:xfrm>
          <a:prstGeom prst="wedgeRoundRectCallout">
            <a:avLst>
              <a:gd name="adj1" fmla="val -41666"/>
              <a:gd name="adj2" fmla="val 78047"/>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1905000" y="2858125"/>
            <a:ext cx="1219198" cy="523220"/>
          </a:xfrm>
          <a:prstGeom prst="rect">
            <a:avLst/>
          </a:prstGeom>
        </p:spPr>
        <p:txBody>
          <a:bodyPr wrap="square">
            <a:spAutoFit/>
          </a:bodyPr>
          <a:lstStyle/>
          <a:p>
            <a:pPr marL="342900" lvl="0" indent="-342900" algn="r">
              <a:spcBef>
                <a:spcPct val="20000"/>
              </a:spcBef>
              <a:defRPr/>
            </a:pPr>
            <a:r>
              <a:rPr lang="en-US" sz="2800" b="1" dirty="0" smtClean="0">
                <a:solidFill>
                  <a:schemeClr val="bg2">
                    <a:lumMod val="25000"/>
                  </a:schemeClr>
                </a:solidFill>
                <a:latin typeface="Bell Gothic Std Black"/>
              </a:rPr>
              <a:t>BLOG</a:t>
            </a:r>
          </a:p>
        </p:txBody>
      </p:sp>
      <p:sp>
        <p:nvSpPr>
          <p:cNvPr id="55" name="Rectangle 54"/>
          <p:cNvSpPr/>
          <p:nvPr/>
        </p:nvSpPr>
        <p:spPr>
          <a:xfrm>
            <a:off x="2019300" y="2658070"/>
            <a:ext cx="838200" cy="923330"/>
          </a:xfrm>
          <a:prstGeom prst="rect">
            <a:avLst/>
          </a:prstGeom>
        </p:spPr>
        <p:txBody>
          <a:bodyPr wrap="square">
            <a:spAutoFit/>
          </a:bodyPr>
          <a:lstStyle/>
          <a:p>
            <a:pPr algn="r"/>
            <a:r>
              <a:rPr lang="en-US" sz="5400" b="1" dirty="0" smtClean="0">
                <a:solidFill>
                  <a:srgbClr val="FF0066"/>
                </a:solidFill>
                <a:latin typeface="Century Gothic" pitchFamily="34" charset="0"/>
              </a:rPr>
              <a:t>X</a:t>
            </a:r>
            <a:endParaRPr lang="en-US" sz="5400" b="1" dirty="0">
              <a:solidFill>
                <a:srgbClr val="FF0066"/>
              </a:solidFill>
            </a:endParaRPr>
          </a:p>
        </p:txBody>
      </p:sp>
      <p:sp>
        <p:nvSpPr>
          <p:cNvPr id="56" name="Rectangle 55"/>
          <p:cNvSpPr/>
          <p:nvPr/>
        </p:nvSpPr>
        <p:spPr>
          <a:xfrm>
            <a:off x="2362200" y="3581400"/>
            <a:ext cx="1289135" cy="461665"/>
          </a:xfrm>
          <a:prstGeom prst="rect">
            <a:avLst/>
          </a:prstGeom>
        </p:spPr>
        <p:txBody>
          <a:bodyPr wrap="none">
            <a:spAutoFit/>
          </a:bodyPr>
          <a:lstStyle/>
          <a:p>
            <a:r>
              <a:rPr lang="en-US" sz="2400" b="1" dirty="0" smtClean="0">
                <a:solidFill>
                  <a:schemeClr val="bg2">
                    <a:lumMod val="25000"/>
                  </a:schemeClr>
                </a:solidFill>
                <a:latin typeface="Century Gothic" pitchFamily="34" charset="0"/>
              </a:rPr>
              <a:t>N=1779</a:t>
            </a:r>
            <a:endParaRPr lang="en-US" sz="2400" b="1" dirty="0">
              <a:solidFill>
                <a:schemeClr val="bg2">
                  <a:lumMod val="25000"/>
                </a:schemeClr>
              </a:solidFill>
            </a:endParaRPr>
          </a:p>
        </p:txBody>
      </p:sp>
      <p:sp>
        <p:nvSpPr>
          <p:cNvPr id="57" name="Left Brace 56"/>
          <p:cNvSpPr/>
          <p:nvPr/>
        </p:nvSpPr>
        <p:spPr>
          <a:xfrm rot="10800000">
            <a:off x="3962398" y="2064603"/>
            <a:ext cx="609600" cy="2743200"/>
          </a:xfrm>
          <a:prstGeom prst="leftBrace">
            <a:avLst>
              <a:gd name="adj1" fmla="val 51632"/>
              <a:gd name="adj2" fmla="val 50000"/>
            </a:avLst>
          </a:prstGeom>
          <a:noFill/>
          <a:ln w="8255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8" name="Rectangle 57"/>
          <p:cNvSpPr/>
          <p:nvPr/>
        </p:nvSpPr>
        <p:spPr>
          <a:xfrm>
            <a:off x="4724400" y="2743200"/>
            <a:ext cx="3200400" cy="523220"/>
          </a:xfrm>
          <a:prstGeom prst="rect">
            <a:avLst/>
          </a:prstGeom>
        </p:spPr>
        <p:txBody>
          <a:bodyPr wrap="square">
            <a:spAutoFit/>
          </a:bodyPr>
          <a:lstStyle/>
          <a:p>
            <a:pPr marL="342900" lvl="0" indent="-342900">
              <a:spcBef>
                <a:spcPct val="20000"/>
              </a:spcBef>
              <a:defRPr/>
            </a:pPr>
            <a:r>
              <a:rPr lang="en-US" sz="2800" dirty="0" smtClean="0">
                <a:solidFill>
                  <a:schemeClr val="bg2">
                    <a:lumMod val="10000"/>
                  </a:schemeClr>
                </a:solidFill>
                <a:latin typeface="Century Gothic" pitchFamily="34" charset="0"/>
              </a:rPr>
              <a:t>BLOG ANALYSIS</a:t>
            </a:r>
          </a:p>
        </p:txBody>
      </p:sp>
      <p:sp>
        <p:nvSpPr>
          <p:cNvPr id="59" name="Rectangle 58"/>
          <p:cNvSpPr/>
          <p:nvPr/>
        </p:nvSpPr>
        <p:spPr>
          <a:xfrm>
            <a:off x="5638800" y="3190220"/>
            <a:ext cx="1072730" cy="461665"/>
          </a:xfrm>
          <a:prstGeom prst="rect">
            <a:avLst/>
          </a:prstGeom>
        </p:spPr>
        <p:txBody>
          <a:bodyPr wrap="none">
            <a:spAutoFit/>
          </a:bodyPr>
          <a:lstStyle/>
          <a:p>
            <a:r>
              <a:rPr lang="en-US" sz="2400" b="1" dirty="0" smtClean="0">
                <a:solidFill>
                  <a:schemeClr val="bg2">
                    <a:lumMod val="25000"/>
                  </a:schemeClr>
                </a:solidFill>
                <a:latin typeface="Century Gothic" pitchFamily="34" charset="0"/>
              </a:rPr>
              <a:t>n=909</a:t>
            </a:r>
            <a:endParaRPr lang="en-US" sz="2400" b="1" dirty="0">
              <a:solidFill>
                <a:schemeClr val="bg2">
                  <a:lumMod val="25000"/>
                </a:schemeClr>
              </a:solidFill>
            </a:endParaRPr>
          </a:p>
        </p:txBody>
      </p:sp>
      <p:sp>
        <p:nvSpPr>
          <p:cNvPr id="61" name="Rectangle 60"/>
          <p:cNvSpPr/>
          <p:nvPr/>
        </p:nvSpPr>
        <p:spPr>
          <a:xfrm>
            <a:off x="5257800" y="3628310"/>
            <a:ext cx="1828800" cy="707886"/>
          </a:xfrm>
          <a:prstGeom prst="rect">
            <a:avLst/>
          </a:prstGeom>
        </p:spPr>
        <p:txBody>
          <a:bodyPr wrap="square">
            <a:spAutoFit/>
          </a:bodyPr>
          <a:lstStyle/>
          <a:p>
            <a:pPr algn="ctr"/>
            <a:r>
              <a:rPr lang="en-US" sz="2000" dirty="0" smtClean="0">
                <a:solidFill>
                  <a:schemeClr val="accent3">
                    <a:lumMod val="50000"/>
                  </a:schemeClr>
                </a:solidFill>
                <a:latin typeface="Century Gothic" pitchFamily="34" charset="0"/>
              </a:rPr>
              <a:t>no new posts  &gt; 3 months</a:t>
            </a:r>
            <a:endParaRPr lang="en-US" sz="2000" dirty="0">
              <a:solidFill>
                <a:schemeClr val="accent3">
                  <a:lumMod val="50000"/>
                </a:schemeClr>
              </a:solidFill>
            </a:endParaRPr>
          </a:p>
        </p:txBody>
      </p:sp>
      <p:sp>
        <p:nvSpPr>
          <p:cNvPr id="16" name="Rectangle 15"/>
          <p:cNvSpPr/>
          <p:nvPr/>
        </p:nvSpPr>
        <p:spPr>
          <a:xfrm>
            <a:off x="304800" y="0"/>
            <a:ext cx="381000" cy="137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304800" y="391180"/>
            <a:ext cx="377026" cy="646331"/>
          </a:xfrm>
          <a:prstGeom prst="rect">
            <a:avLst/>
          </a:prstGeom>
        </p:spPr>
        <p:txBody>
          <a:bodyPr wrap="none">
            <a:spAutoFit/>
          </a:bodyPr>
          <a:lstStyle/>
          <a:p>
            <a:r>
              <a:rPr lang="en-US" sz="3600" b="1" dirty="0" smtClean="0">
                <a:solidFill>
                  <a:schemeClr val="bg2">
                    <a:lumMod val="25000"/>
                  </a:schemeClr>
                </a:solidFill>
                <a:latin typeface="Aharoni" pitchFamily="2" charset="-79"/>
                <a:cs typeface="Aharoni" pitchFamily="2" charset="-79"/>
              </a:rPr>
              <a:t>3</a:t>
            </a:r>
            <a:endParaRPr lang="en-US" sz="3600" b="1" dirty="0">
              <a:solidFill>
                <a:schemeClr val="bg2">
                  <a:lumMod val="25000"/>
                </a:schemeClr>
              </a:solidFill>
              <a:latin typeface="Aharoni" pitchFamily="2" charset="-79"/>
              <a:cs typeface="Aharoni" pitchFamily="2" charset="-79"/>
            </a:endParaRPr>
          </a:p>
        </p:txBody>
      </p:sp>
    </p:spTree>
    <p:extLst>
      <p:ext uri="{BB962C8B-B14F-4D97-AF65-F5344CB8AC3E}">
        <p14:creationId xmlns:p14="http://schemas.microsoft.com/office/powerpoint/2010/main" xmlns="" val="1221609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523859" y="4038600"/>
            <a:ext cx="5562741" cy="553998"/>
          </a:xfrm>
          <a:prstGeom prst="rect">
            <a:avLst/>
          </a:prstGeom>
        </p:spPr>
        <p:txBody>
          <a:bodyPr wrap="none">
            <a:spAutoFit/>
          </a:bodyPr>
          <a:lstStyle/>
          <a:p>
            <a:r>
              <a:rPr lang="en-US" sz="3000" b="1" dirty="0" smtClean="0">
                <a:solidFill>
                  <a:srgbClr val="FF0066"/>
                </a:solidFill>
                <a:latin typeface="Century Gothic" pitchFamily="34" charset="0"/>
                <a:cs typeface="Aharoni" pitchFamily="2" charset="-79"/>
              </a:rPr>
              <a:t>“a note tacked to the door?”</a:t>
            </a:r>
            <a:endParaRPr lang="en-US" sz="3000" b="1" dirty="0">
              <a:solidFill>
                <a:srgbClr val="FF0066"/>
              </a:solidFill>
              <a:latin typeface="Century Gothic" pitchFamily="34" charset="0"/>
              <a:cs typeface="Aharoni" pitchFamily="2" charset="-79"/>
            </a:endParaRPr>
          </a:p>
        </p:txBody>
      </p:sp>
      <p:sp>
        <p:nvSpPr>
          <p:cNvPr id="41" name="Rectangle 40"/>
          <p:cNvSpPr/>
          <p:nvPr/>
        </p:nvSpPr>
        <p:spPr>
          <a:xfrm>
            <a:off x="1472502" y="2895600"/>
            <a:ext cx="2337498" cy="461665"/>
          </a:xfrm>
          <a:prstGeom prst="rect">
            <a:avLst/>
          </a:prstGeom>
        </p:spPr>
        <p:txBody>
          <a:bodyPr wrap="none">
            <a:spAutoFit/>
          </a:bodyPr>
          <a:lstStyle/>
          <a:p>
            <a:pPr algn="r"/>
            <a:r>
              <a:rPr lang="en-US" sz="2400" dirty="0" smtClean="0">
                <a:latin typeface="Century Gothic" pitchFamily="34" charset="0"/>
              </a:rPr>
              <a:t>ACTIVE BLOGS</a:t>
            </a:r>
            <a:endParaRPr lang="en-US" sz="2400" dirty="0"/>
          </a:p>
        </p:txBody>
      </p:sp>
      <p:sp>
        <p:nvSpPr>
          <p:cNvPr id="42" name="Rectangle 41"/>
          <p:cNvSpPr/>
          <p:nvPr/>
        </p:nvSpPr>
        <p:spPr>
          <a:xfrm>
            <a:off x="1105643" y="3200400"/>
            <a:ext cx="3009157" cy="461665"/>
          </a:xfrm>
          <a:prstGeom prst="rect">
            <a:avLst/>
          </a:prstGeom>
        </p:spPr>
        <p:txBody>
          <a:bodyPr wrap="none">
            <a:spAutoFit/>
          </a:bodyPr>
          <a:lstStyle/>
          <a:p>
            <a:pPr algn="r"/>
            <a:r>
              <a:rPr lang="en-US" sz="2400" dirty="0" smtClean="0">
                <a:solidFill>
                  <a:schemeClr val="accent3">
                    <a:lumMod val="75000"/>
                  </a:schemeClr>
                </a:solidFill>
                <a:latin typeface="Century Gothic" pitchFamily="34" charset="0"/>
              </a:rPr>
              <a:t>currently published</a:t>
            </a:r>
            <a:endParaRPr lang="en-US" sz="2400" dirty="0">
              <a:solidFill>
                <a:schemeClr val="accent3">
                  <a:lumMod val="75000"/>
                </a:schemeClr>
              </a:solidFill>
            </a:endParaRPr>
          </a:p>
        </p:txBody>
      </p:sp>
      <p:sp>
        <p:nvSpPr>
          <p:cNvPr id="43" name="Rectangle 42"/>
          <p:cNvSpPr/>
          <p:nvPr/>
        </p:nvSpPr>
        <p:spPr>
          <a:xfrm>
            <a:off x="1094566" y="1600200"/>
            <a:ext cx="2648481" cy="1569660"/>
          </a:xfrm>
          <a:prstGeom prst="rect">
            <a:avLst/>
          </a:prstGeom>
        </p:spPr>
        <p:txBody>
          <a:bodyPr wrap="none">
            <a:spAutoFit/>
          </a:bodyPr>
          <a:lstStyle/>
          <a:p>
            <a:pPr algn="r"/>
            <a:r>
              <a:rPr lang="en-US" sz="8000" dirty="0" smtClean="0">
                <a:solidFill>
                  <a:schemeClr val="bg2">
                    <a:lumMod val="25000"/>
                  </a:schemeClr>
                </a:solidFill>
                <a:latin typeface="Arial Black" pitchFamily="34" charset="0"/>
                <a:cs typeface="Aharoni" pitchFamily="2" charset="-79"/>
              </a:rPr>
              <a:t>556</a:t>
            </a:r>
            <a:r>
              <a:rPr lang="en-US" sz="9600" dirty="0" smtClean="0">
                <a:solidFill>
                  <a:srgbClr val="FF2F83"/>
                </a:solidFill>
                <a:latin typeface="Arial Black" pitchFamily="34" charset="0"/>
                <a:cs typeface="Aharoni" pitchFamily="2" charset="-79"/>
              </a:rPr>
              <a:t> </a:t>
            </a:r>
            <a:endParaRPr lang="en-US" sz="9600" dirty="0">
              <a:solidFill>
                <a:srgbClr val="FF2F83"/>
              </a:solidFill>
              <a:latin typeface="Arial Black" pitchFamily="34" charset="0"/>
              <a:cs typeface="Aharoni" pitchFamily="2" charset="-79"/>
            </a:endParaRPr>
          </a:p>
        </p:txBody>
      </p:sp>
      <p:sp>
        <p:nvSpPr>
          <p:cNvPr id="40" name="Rectangle 39"/>
          <p:cNvSpPr/>
          <p:nvPr/>
        </p:nvSpPr>
        <p:spPr>
          <a:xfrm>
            <a:off x="3674112" y="2438400"/>
            <a:ext cx="1050288" cy="461665"/>
          </a:xfrm>
          <a:prstGeom prst="rect">
            <a:avLst/>
          </a:prstGeom>
        </p:spPr>
        <p:txBody>
          <a:bodyPr wrap="none">
            <a:spAutoFit/>
          </a:bodyPr>
          <a:lstStyle/>
          <a:p>
            <a:r>
              <a:rPr lang="en-US" sz="2400" b="1" dirty="0" smtClean="0">
                <a:solidFill>
                  <a:schemeClr val="bg2">
                    <a:lumMod val="25000"/>
                  </a:schemeClr>
                </a:solidFill>
                <a:latin typeface="Century Gothic" pitchFamily="34" charset="0"/>
              </a:rPr>
              <a:t>(61</a:t>
            </a:r>
            <a:r>
              <a:rPr lang="en-US" sz="1800" b="1" dirty="0" smtClean="0">
                <a:solidFill>
                  <a:schemeClr val="bg2">
                    <a:lumMod val="25000"/>
                  </a:schemeClr>
                </a:solidFill>
                <a:latin typeface="Century Gothic" pitchFamily="34" charset="0"/>
              </a:rPr>
              <a:t>%</a:t>
            </a:r>
            <a:r>
              <a:rPr lang="en-US" sz="2400" b="1" dirty="0" smtClean="0">
                <a:solidFill>
                  <a:schemeClr val="bg2">
                    <a:lumMod val="25000"/>
                  </a:schemeClr>
                </a:solidFill>
                <a:latin typeface="Century Gothic" pitchFamily="34" charset="0"/>
              </a:rPr>
              <a:t>) </a:t>
            </a:r>
            <a:endParaRPr lang="en-US" sz="2400" b="1" dirty="0">
              <a:solidFill>
                <a:schemeClr val="bg2">
                  <a:lumMod val="25000"/>
                </a:schemeClr>
              </a:solidFill>
            </a:endParaRPr>
          </a:p>
        </p:txBody>
      </p:sp>
      <p:grpSp>
        <p:nvGrpSpPr>
          <p:cNvPr id="45" name="Group 139"/>
          <p:cNvGrpSpPr/>
          <p:nvPr/>
        </p:nvGrpSpPr>
        <p:grpSpPr>
          <a:xfrm>
            <a:off x="5562600" y="1600200"/>
            <a:ext cx="2791634" cy="2138065"/>
            <a:chOff x="12050854" y="10358735"/>
            <a:chExt cx="2791634" cy="2138065"/>
          </a:xfrm>
        </p:grpSpPr>
        <p:sp>
          <p:nvSpPr>
            <p:cNvPr id="47" name="Rectangle 46"/>
            <p:cNvSpPr/>
            <p:nvPr/>
          </p:nvSpPr>
          <p:spPr>
            <a:xfrm>
              <a:off x="12208434" y="11730335"/>
              <a:ext cx="2634054" cy="461665"/>
            </a:xfrm>
            <a:prstGeom prst="rect">
              <a:avLst/>
            </a:prstGeom>
          </p:spPr>
          <p:txBody>
            <a:bodyPr wrap="none">
              <a:spAutoFit/>
            </a:bodyPr>
            <a:lstStyle/>
            <a:p>
              <a:pPr algn="r"/>
              <a:r>
                <a:rPr lang="en-US" sz="2400" dirty="0" smtClean="0">
                  <a:latin typeface="Century Gothic" pitchFamily="34" charset="0"/>
                </a:rPr>
                <a:t>INACTIVE BLOGS</a:t>
              </a:r>
              <a:endParaRPr lang="en-US" sz="2400" dirty="0"/>
            </a:p>
          </p:txBody>
        </p:sp>
        <p:sp>
          <p:nvSpPr>
            <p:cNvPr id="48" name="Rectangle 47"/>
            <p:cNvSpPr/>
            <p:nvPr/>
          </p:nvSpPr>
          <p:spPr>
            <a:xfrm>
              <a:off x="12496515" y="12035135"/>
              <a:ext cx="2145139" cy="461665"/>
            </a:xfrm>
            <a:prstGeom prst="rect">
              <a:avLst/>
            </a:prstGeom>
          </p:spPr>
          <p:txBody>
            <a:bodyPr wrap="none">
              <a:spAutoFit/>
            </a:bodyPr>
            <a:lstStyle/>
            <a:p>
              <a:pPr algn="r"/>
              <a:r>
                <a:rPr lang="en-US" sz="2400" dirty="0" smtClean="0">
                  <a:solidFill>
                    <a:schemeClr val="accent3">
                      <a:lumMod val="75000"/>
                    </a:schemeClr>
                  </a:solidFill>
                  <a:latin typeface="Century Gothic" pitchFamily="34" charset="0"/>
                </a:rPr>
                <a:t>no new posts</a:t>
              </a:r>
              <a:endParaRPr lang="en-US" sz="2400" dirty="0">
                <a:solidFill>
                  <a:schemeClr val="accent3">
                    <a:lumMod val="75000"/>
                  </a:schemeClr>
                </a:solidFill>
              </a:endParaRPr>
            </a:p>
          </p:txBody>
        </p:sp>
        <p:sp>
          <p:nvSpPr>
            <p:cNvPr id="49" name="Rectangle 48"/>
            <p:cNvSpPr/>
            <p:nvPr/>
          </p:nvSpPr>
          <p:spPr>
            <a:xfrm>
              <a:off x="12050854" y="10358735"/>
              <a:ext cx="2648481" cy="1569660"/>
            </a:xfrm>
            <a:prstGeom prst="rect">
              <a:avLst/>
            </a:prstGeom>
          </p:spPr>
          <p:txBody>
            <a:bodyPr wrap="none">
              <a:spAutoFit/>
            </a:bodyPr>
            <a:lstStyle/>
            <a:p>
              <a:pPr algn="r"/>
              <a:r>
                <a:rPr lang="en-US" sz="8000" dirty="0" smtClean="0">
                  <a:solidFill>
                    <a:schemeClr val="bg2">
                      <a:lumMod val="25000"/>
                    </a:schemeClr>
                  </a:solidFill>
                  <a:latin typeface="Arial Black" pitchFamily="34" charset="0"/>
                  <a:cs typeface="Aharoni" pitchFamily="2" charset="-79"/>
                </a:rPr>
                <a:t>353</a:t>
              </a:r>
              <a:r>
                <a:rPr lang="en-US" sz="9600" dirty="0" smtClean="0">
                  <a:solidFill>
                    <a:srgbClr val="FF2F83"/>
                  </a:solidFill>
                  <a:latin typeface="Arial Black" pitchFamily="34" charset="0"/>
                  <a:cs typeface="Aharoni" pitchFamily="2" charset="-79"/>
                </a:rPr>
                <a:t> </a:t>
              </a:r>
              <a:endParaRPr lang="en-US" sz="9600" dirty="0">
                <a:solidFill>
                  <a:srgbClr val="FF2F83"/>
                </a:solidFill>
                <a:latin typeface="Arial Black" pitchFamily="34" charset="0"/>
                <a:cs typeface="Aharoni" pitchFamily="2" charset="-79"/>
              </a:endParaRPr>
            </a:p>
          </p:txBody>
        </p:sp>
      </p:grpSp>
      <p:sp>
        <p:nvSpPr>
          <p:cNvPr id="46" name="Rectangle 45"/>
          <p:cNvSpPr/>
          <p:nvPr/>
        </p:nvSpPr>
        <p:spPr>
          <a:xfrm>
            <a:off x="8017512" y="2438400"/>
            <a:ext cx="1050288" cy="461665"/>
          </a:xfrm>
          <a:prstGeom prst="rect">
            <a:avLst/>
          </a:prstGeom>
        </p:spPr>
        <p:txBody>
          <a:bodyPr wrap="none">
            <a:spAutoFit/>
          </a:bodyPr>
          <a:lstStyle/>
          <a:p>
            <a:r>
              <a:rPr lang="en-US" sz="2400" b="1" dirty="0" smtClean="0">
                <a:solidFill>
                  <a:schemeClr val="bg2">
                    <a:lumMod val="25000"/>
                  </a:schemeClr>
                </a:solidFill>
                <a:latin typeface="Century Gothic" pitchFamily="34" charset="0"/>
              </a:rPr>
              <a:t>(39</a:t>
            </a:r>
            <a:r>
              <a:rPr lang="en-US" sz="1800" b="1" dirty="0" smtClean="0">
                <a:solidFill>
                  <a:schemeClr val="bg2">
                    <a:lumMod val="25000"/>
                  </a:schemeClr>
                </a:solidFill>
                <a:latin typeface="Century Gothic" pitchFamily="34" charset="0"/>
              </a:rPr>
              <a:t>%</a:t>
            </a:r>
            <a:r>
              <a:rPr lang="en-US" sz="2400" b="1" dirty="0" smtClean="0">
                <a:solidFill>
                  <a:schemeClr val="bg2">
                    <a:lumMod val="25000"/>
                  </a:schemeClr>
                </a:solidFill>
                <a:latin typeface="Century Gothic" pitchFamily="34" charset="0"/>
              </a:rPr>
              <a:t>) </a:t>
            </a:r>
            <a:endParaRPr lang="en-US" sz="2400" b="1" dirty="0">
              <a:solidFill>
                <a:schemeClr val="bg2">
                  <a:lumMod val="25000"/>
                </a:schemeClr>
              </a:solidFill>
            </a:endParaRPr>
          </a:p>
        </p:txBody>
      </p:sp>
      <p:cxnSp>
        <p:nvCxnSpPr>
          <p:cNvPr id="50" name="Straight Connector 49"/>
          <p:cNvCxnSpPr/>
          <p:nvPr/>
        </p:nvCxnSpPr>
        <p:spPr>
          <a:xfrm flipV="1">
            <a:off x="7239000" y="3733800"/>
            <a:ext cx="0" cy="822960"/>
          </a:xfrm>
          <a:prstGeom prst="line">
            <a:avLst/>
          </a:prstGeom>
          <a:ln w="63500">
            <a:solidFill>
              <a:schemeClr val="bg2">
                <a:lumMod val="25000"/>
                <a:alpha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219200" y="4648200"/>
            <a:ext cx="5943600" cy="43696"/>
          </a:xfrm>
          <a:prstGeom prst="line">
            <a:avLst/>
          </a:prstGeom>
          <a:ln w="63500">
            <a:solidFill>
              <a:schemeClr val="bg2">
                <a:lumMod val="25000"/>
                <a:alpha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1060870" y="5710535"/>
            <a:ext cx="1072730" cy="461665"/>
          </a:xfrm>
          <a:prstGeom prst="rect">
            <a:avLst/>
          </a:prstGeom>
        </p:spPr>
        <p:txBody>
          <a:bodyPr wrap="none">
            <a:spAutoFit/>
          </a:bodyPr>
          <a:lstStyle/>
          <a:p>
            <a:pPr algn="r"/>
            <a:r>
              <a:rPr lang="en-US" sz="2400" dirty="0" smtClean="0">
                <a:solidFill>
                  <a:schemeClr val="tx2">
                    <a:lumMod val="50000"/>
                  </a:schemeClr>
                </a:solidFill>
                <a:latin typeface="Century Gothic" pitchFamily="34" charset="0"/>
              </a:rPr>
              <a:t>NONE</a:t>
            </a:r>
            <a:endParaRPr lang="en-US" sz="2400" dirty="0">
              <a:solidFill>
                <a:schemeClr val="tx2">
                  <a:lumMod val="50000"/>
                </a:schemeClr>
              </a:solidFill>
            </a:endParaRPr>
          </a:p>
        </p:txBody>
      </p:sp>
      <p:sp>
        <p:nvSpPr>
          <p:cNvPr id="56" name="Rectangle 55"/>
          <p:cNvSpPr/>
          <p:nvPr/>
        </p:nvSpPr>
        <p:spPr>
          <a:xfrm>
            <a:off x="304800" y="4419600"/>
            <a:ext cx="2648481" cy="1569660"/>
          </a:xfrm>
          <a:prstGeom prst="rect">
            <a:avLst/>
          </a:prstGeom>
        </p:spPr>
        <p:txBody>
          <a:bodyPr wrap="none">
            <a:spAutoFit/>
          </a:bodyPr>
          <a:lstStyle/>
          <a:p>
            <a:pPr algn="r"/>
            <a:r>
              <a:rPr lang="en-US" sz="8000" dirty="0" smtClean="0">
                <a:solidFill>
                  <a:schemeClr val="bg2">
                    <a:lumMod val="25000"/>
                  </a:schemeClr>
                </a:solidFill>
                <a:latin typeface="Arial Black" pitchFamily="34" charset="0"/>
                <a:cs typeface="Aharoni" pitchFamily="2" charset="-79"/>
              </a:rPr>
              <a:t>230</a:t>
            </a:r>
            <a:r>
              <a:rPr lang="en-US" sz="9600" dirty="0" smtClean="0">
                <a:solidFill>
                  <a:srgbClr val="FF2F83"/>
                </a:solidFill>
                <a:latin typeface="Arial Black" pitchFamily="34" charset="0"/>
                <a:cs typeface="Aharoni" pitchFamily="2" charset="-79"/>
              </a:rPr>
              <a:t> </a:t>
            </a:r>
            <a:endParaRPr lang="en-US" sz="9600" dirty="0">
              <a:solidFill>
                <a:srgbClr val="FF2F83"/>
              </a:solidFill>
              <a:latin typeface="Arial Black" pitchFamily="34" charset="0"/>
              <a:cs typeface="Aharoni" pitchFamily="2" charset="-79"/>
            </a:endParaRPr>
          </a:p>
        </p:txBody>
      </p:sp>
      <p:sp>
        <p:nvSpPr>
          <p:cNvPr id="54" name="Rectangle 53"/>
          <p:cNvSpPr/>
          <p:nvPr/>
        </p:nvSpPr>
        <p:spPr>
          <a:xfrm>
            <a:off x="2759712" y="5181600"/>
            <a:ext cx="1050288" cy="461665"/>
          </a:xfrm>
          <a:prstGeom prst="rect">
            <a:avLst/>
          </a:prstGeom>
        </p:spPr>
        <p:txBody>
          <a:bodyPr wrap="none">
            <a:spAutoFit/>
          </a:bodyPr>
          <a:lstStyle/>
          <a:p>
            <a:r>
              <a:rPr lang="en-US" sz="2400" b="1" dirty="0" smtClean="0">
                <a:solidFill>
                  <a:schemeClr val="bg2">
                    <a:lumMod val="25000"/>
                  </a:schemeClr>
                </a:solidFill>
                <a:latin typeface="Century Gothic" pitchFamily="34" charset="0"/>
              </a:rPr>
              <a:t>(65</a:t>
            </a:r>
            <a:r>
              <a:rPr lang="en-US" sz="1800" b="1" dirty="0" smtClean="0">
                <a:solidFill>
                  <a:schemeClr val="bg2">
                    <a:lumMod val="25000"/>
                  </a:schemeClr>
                </a:solidFill>
                <a:latin typeface="Century Gothic" pitchFamily="34" charset="0"/>
              </a:rPr>
              <a:t>%</a:t>
            </a:r>
            <a:r>
              <a:rPr lang="en-US" sz="2400" b="1" dirty="0" smtClean="0">
                <a:solidFill>
                  <a:schemeClr val="bg2">
                    <a:lumMod val="25000"/>
                  </a:schemeClr>
                </a:solidFill>
                <a:latin typeface="Century Gothic" pitchFamily="34" charset="0"/>
              </a:rPr>
              <a:t>) </a:t>
            </a:r>
            <a:endParaRPr lang="en-US" sz="2400" b="1" dirty="0">
              <a:solidFill>
                <a:schemeClr val="bg2">
                  <a:lumMod val="25000"/>
                </a:schemeClr>
              </a:solidFill>
            </a:endParaRPr>
          </a:p>
        </p:txBody>
      </p:sp>
      <p:sp>
        <p:nvSpPr>
          <p:cNvPr id="57" name="Rectangle 56"/>
          <p:cNvSpPr/>
          <p:nvPr/>
        </p:nvSpPr>
        <p:spPr>
          <a:xfrm>
            <a:off x="3605471" y="5710535"/>
            <a:ext cx="2566729" cy="461665"/>
          </a:xfrm>
          <a:prstGeom prst="rect">
            <a:avLst/>
          </a:prstGeom>
        </p:spPr>
        <p:txBody>
          <a:bodyPr wrap="none">
            <a:spAutoFit/>
          </a:bodyPr>
          <a:lstStyle/>
          <a:p>
            <a:pPr algn="ctr"/>
            <a:r>
              <a:rPr lang="en-US" sz="2400" dirty="0" smtClean="0">
                <a:solidFill>
                  <a:schemeClr val="tx2">
                    <a:lumMod val="50000"/>
                  </a:schemeClr>
                </a:solidFill>
                <a:latin typeface="Century Gothic" pitchFamily="34" charset="0"/>
              </a:rPr>
              <a:t>LAST POST ONLY</a:t>
            </a:r>
            <a:endParaRPr lang="en-US" sz="2400" dirty="0">
              <a:solidFill>
                <a:schemeClr val="tx2">
                  <a:lumMod val="50000"/>
                </a:schemeClr>
              </a:solidFill>
            </a:endParaRPr>
          </a:p>
        </p:txBody>
      </p:sp>
      <p:sp>
        <p:nvSpPr>
          <p:cNvPr id="58" name="Rectangle 57"/>
          <p:cNvSpPr/>
          <p:nvPr/>
        </p:nvSpPr>
        <p:spPr>
          <a:xfrm>
            <a:off x="3581400" y="4419600"/>
            <a:ext cx="1963999" cy="1569660"/>
          </a:xfrm>
          <a:prstGeom prst="rect">
            <a:avLst/>
          </a:prstGeom>
        </p:spPr>
        <p:txBody>
          <a:bodyPr wrap="none">
            <a:spAutoFit/>
          </a:bodyPr>
          <a:lstStyle/>
          <a:p>
            <a:pPr algn="r"/>
            <a:r>
              <a:rPr lang="en-US" sz="8000" dirty="0" smtClean="0">
                <a:solidFill>
                  <a:schemeClr val="bg2">
                    <a:lumMod val="25000"/>
                  </a:schemeClr>
                </a:solidFill>
                <a:latin typeface="Arial Black" pitchFamily="34" charset="0"/>
                <a:cs typeface="Aharoni" pitchFamily="2" charset="-79"/>
              </a:rPr>
              <a:t>77</a:t>
            </a:r>
            <a:r>
              <a:rPr lang="en-US" sz="9600" dirty="0" smtClean="0">
                <a:solidFill>
                  <a:srgbClr val="FF2F83"/>
                </a:solidFill>
                <a:latin typeface="Arial Black" pitchFamily="34" charset="0"/>
                <a:cs typeface="Aharoni" pitchFamily="2" charset="-79"/>
              </a:rPr>
              <a:t> </a:t>
            </a:r>
            <a:endParaRPr lang="en-US" sz="9600" dirty="0">
              <a:solidFill>
                <a:srgbClr val="FF2F83"/>
              </a:solidFill>
              <a:latin typeface="Arial Black" pitchFamily="34" charset="0"/>
              <a:cs typeface="Aharoni" pitchFamily="2" charset="-79"/>
            </a:endParaRPr>
          </a:p>
        </p:txBody>
      </p:sp>
      <p:sp>
        <p:nvSpPr>
          <p:cNvPr id="62" name="Rectangle 61"/>
          <p:cNvSpPr/>
          <p:nvPr/>
        </p:nvSpPr>
        <p:spPr>
          <a:xfrm>
            <a:off x="5274312" y="5257800"/>
            <a:ext cx="1050288" cy="461665"/>
          </a:xfrm>
          <a:prstGeom prst="rect">
            <a:avLst/>
          </a:prstGeom>
        </p:spPr>
        <p:txBody>
          <a:bodyPr wrap="none">
            <a:spAutoFit/>
          </a:bodyPr>
          <a:lstStyle/>
          <a:p>
            <a:r>
              <a:rPr lang="en-US" sz="2400" b="1" dirty="0" smtClean="0">
                <a:solidFill>
                  <a:schemeClr val="bg2">
                    <a:lumMod val="25000"/>
                  </a:schemeClr>
                </a:solidFill>
                <a:latin typeface="Century Gothic" pitchFamily="34" charset="0"/>
              </a:rPr>
              <a:t>(22</a:t>
            </a:r>
            <a:r>
              <a:rPr lang="en-US" sz="1800" b="1" dirty="0" smtClean="0">
                <a:solidFill>
                  <a:schemeClr val="bg2">
                    <a:lumMod val="25000"/>
                  </a:schemeClr>
                </a:solidFill>
                <a:latin typeface="Century Gothic" pitchFamily="34" charset="0"/>
              </a:rPr>
              <a:t>%</a:t>
            </a:r>
            <a:r>
              <a:rPr lang="en-US" sz="2400" b="1" dirty="0" smtClean="0">
                <a:solidFill>
                  <a:schemeClr val="bg2">
                    <a:lumMod val="25000"/>
                  </a:schemeClr>
                </a:solidFill>
                <a:latin typeface="Century Gothic" pitchFamily="34" charset="0"/>
              </a:rPr>
              <a:t>) </a:t>
            </a:r>
            <a:endParaRPr lang="en-US" sz="2400" b="1" dirty="0">
              <a:solidFill>
                <a:schemeClr val="bg2">
                  <a:lumMod val="25000"/>
                </a:schemeClr>
              </a:solidFill>
            </a:endParaRPr>
          </a:p>
        </p:txBody>
      </p:sp>
      <p:sp>
        <p:nvSpPr>
          <p:cNvPr id="38" name="Rectangle 37"/>
          <p:cNvSpPr/>
          <p:nvPr/>
        </p:nvSpPr>
        <p:spPr>
          <a:xfrm flipV="1">
            <a:off x="0" y="0"/>
            <a:ext cx="9144000" cy="1371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TextBox 38"/>
          <p:cNvSpPr txBox="1"/>
          <p:nvPr/>
        </p:nvSpPr>
        <p:spPr>
          <a:xfrm>
            <a:off x="838200" y="515779"/>
            <a:ext cx="8205773" cy="769441"/>
          </a:xfrm>
          <a:prstGeom prst="rect">
            <a:avLst/>
          </a:prstGeom>
          <a:noFill/>
        </p:spPr>
        <p:txBody>
          <a:bodyPr wrap="none" rtlCol="0">
            <a:spAutoFit/>
          </a:bodyPr>
          <a:lstStyle/>
          <a:p>
            <a:r>
              <a:rPr lang="en-US" sz="4400" spc="30" dirty="0" smtClean="0">
                <a:solidFill>
                  <a:schemeClr val="bg2">
                    <a:lumMod val="25000"/>
                  </a:schemeClr>
                </a:solidFill>
                <a:latin typeface="Aharoni" pitchFamily="2" charset="-79"/>
                <a:cs typeface="Aharoni" pitchFamily="2" charset="-79"/>
              </a:rPr>
              <a:t>SCHOLAR BLOGGERS </a:t>
            </a:r>
            <a:r>
              <a:rPr lang="en-US" sz="2400" spc="30" dirty="0" smtClean="0">
                <a:solidFill>
                  <a:schemeClr val="bg2">
                    <a:lumMod val="25000"/>
                  </a:schemeClr>
                </a:solidFill>
                <a:latin typeface="Aharoni" pitchFamily="2" charset="-79"/>
                <a:cs typeface="Aharoni" pitchFamily="2" charset="-79"/>
              </a:rPr>
              <a:t>(INACTIVE)</a:t>
            </a:r>
            <a:endParaRPr lang="en-US" sz="2400" spc="30" baseline="30000" dirty="0">
              <a:solidFill>
                <a:schemeClr val="bg2">
                  <a:lumMod val="25000"/>
                </a:schemeClr>
              </a:solidFill>
              <a:latin typeface="Aharoni" pitchFamily="2" charset="-79"/>
              <a:cs typeface="Aharoni" pitchFamily="2" charset="-79"/>
            </a:endParaRPr>
          </a:p>
        </p:txBody>
      </p:sp>
      <p:sp>
        <p:nvSpPr>
          <p:cNvPr id="44" name="Rectangle 43"/>
          <p:cNvSpPr/>
          <p:nvPr/>
        </p:nvSpPr>
        <p:spPr>
          <a:xfrm>
            <a:off x="838200" y="152400"/>
            <a:ext cx="2520242" cy="523220"/>
          </a:xfrm>
          <a:prstGeom prst="rect">
            <a:avLst/>
          </a:prstGeom>
        </p:spPr>
        <p:txBody>
          <a:bodyPr wrap="none">
            <a:spAutoFit/>
          </a:bodyPr>
          <a:lstStyle/>
          <a:p>
            <a:r>
              <a:rPr lang="en-US" sz="2800" b="1" dirty="0" smtClean="0">
                <a:solidFill>
                  <a:schemeClr val="bg1"/>
                </a:solidFill>
                <a:latin typeface="Century Gothic" pitchFamily="34" charset="0"/>
                <a:cs typeface="Aharoni" pitchFamily="2" charset="-79"/>
              </a:rPr>
              <a:t>2011-PRESENT</a:t>
            </a:r>
            <a:endParaRPr lang="en-US" sz="2800" b="1" dirty="0">
              <a:solidFill>
                <a:schemeClr val="bg1"/>
              </a:solidFill>
              <a:latin typeface="Century Gothic" pitchFamily="34" charset="0"/>
              <a:cs typeface="Aharoni" pitchFamily="2" charset="-79"/>
            </a:endParaRPr>
          </a:p>
        </p:txBody>
      </p:sp>
      <p:sp>
        <p:nvSpPr>
          <p:cNvPr id="52" name="Rectangle 51"/>
          <p:cNvSpPr/>
          <p:nvPr/>
        </p:nvSpPr>
        <p:spPr>
          <a:xfrm>
            <a:off x="304800" y="0"/>
            <a:ext cx="381000" cy="137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304800" y="391180"/>
            <a:ext cx="377026" cy="646331"/>
          </a:xfrm>
          <a:prstGeom prst="rect">
            <a:avLst/>
          </a:prstGeom>
        </p:spPr>
        <p:txBody>
          <a:bodyPr wrap="none">
            <a:spAutoFit/>
          </a:bodyPr>
          <a:lstStyle/>
          <a:p>
            <a:r>
              <a:rPr lang="en-US" sz="3600" b="1" dirty="0" smtClean="0">
                <a:solidFill>
                  <a:schemeClr val="bg2">
                    <a:lumMod val="25000"/>
                  </a:schemeClr>
                </a:solidFill>
                <a:latin typeface="Aharoni" pitchFamily="2" charset="-79"/>
                <a:cs typeface="Aharoni" pitchFamily="2" charset="-79"/>
              </a:rPr>
              <a:t>3</a:t>
            </a:r>
            <a:endParaRPr lang="en-US" sz="3600" b="1" dirty="0">
              <a:solidFill>
                <a:schemeClr val="bg2">
                  <a:lumMod val="25000"/>
                </a:schemeClr>
              </a:solidFill>
              <a:latin typeface="Aharoni" pitchFamily="2" charset="-79"/>
              <a:cs typeface="Aharoni" pitchFamily="2" charset="-79"/>
            </a:endParaRPr>
          </a:p>
        </p:txBody>
      </p:sp>
      <p:sp>
        <p:nvSpPr>
          <p:cNvPr id="27" name="Rectangle 26"/>
          <p:cNvSpPr/>
          <p:nvPr/>
        </p:nvSpPr>
        <p:spPr>
          <a:xfrm>
            <a:off x="6587289" y="5634335"/>
            <a:ext cx="2023311" cy="461665"/>
          </a:xfrm>
          <a:prstGeom prst="rect">
            <a:avLst/>
          </a:prstGeom>
        </p:spPr>
        <p:txBody>
          <a:bodyPr wrap="none">
            <a:spAutoFit/>
          </a:bodyPr>
          <a:lstStyle/>
          <a:p>
            <a:pPr algn="ctr"/>
            <a:r>
              <a:rPr lang="en-US" sz="2400" dirty="0" smtClean="0">
                <a:solidFill>
                  <a:schemeClr val="tx2">
                    <a:lumMod val="50000"/>
                  </a:schemeClr>
                </a:solidFill>
                <a:latin typeface="Century Gothic" pitchFamily="34" charset="0"/>
              </a:rPr>
              <a:t>2ND OR 3RD</a:t>
            </a:r>
            <a:endParaRPr lang="en-US" sz="2400" dirty="0">
              <a:solidFill>
                <a:schemeClr val="tx2">
                  <a:lumMod val="50000"/>
                </a:schemeClr>
              </a:solidFill>
            </a:endParaRPr>
          </a:p>
        </p:txBody>
      </p:sp>
      <p:sp>
        <p:nvSpPr>
          <p:cNvPr id="28" name="Rectangle 27"/>
          <p:cNvSpPr/>
          <p:nvPr/>
        </p:nvSpPr>
        <p:spPr>
          <a:xfrm>
            <a:off x="6324600" y="4343400"/>
            <a:ext cx="1963999" cy="1569660"/>
          </a:xfrm>
          <a:prstGeom prst="rect">
            <a:avLst/>
          </a:prstGeom>
        </p:spPr>
        <p:txBody>
          <a:bodyPr wrap="none">
            <a:spAutoFit/>
          </a:bodyPr>
          <a:lstStyle/>
          <a:p>
            <a:pPr algn="r"/>
            <a:r>
              <a:rPr lang="en-US" sz="8000" dirty="0" smtClean="0">
                <a:solidFill>
                  <a:schemeClr val="bg2">
                    <a:lumMod val="25000"/>
                  </a:schemeClr>
                </a:solidFill>
                <a:latin typeface="Arial Black" pitchFamily="34" charset="0"/>
                <a:cs typeface="Aharoni" pitchFamily="2" charset="-79"/>
              </a:rPr>
              <a:t>46</a:t>
            </a:r>
            <a:r>
              <a:rPr lang="en-US" sz="9600" dirty="0" smtClean="0">
                <a:solidFill>
                  <a:srgbClr val="FF2F83"/>
                </a:solidFill>
                <a:latin typeface="Arial Black" pitchFamily="34" charset="0"/>
                <a:cs typeface="Aharoni" pitchFamily="2" charset="-79"/>
              </a:rPr>
              <a:t> </a:t>
            </a:r>
            <a:endParaRPr lang="en-US" sz="9600" dirty="0">
              <a:solidFill>
                <a:srgbClr val="FF2F83"/>
              </a:solidFill>
              <a:latin typeface="Arial Black" pitchFamily="34" charset="0"/>
              <a:cs typeface="Aharoni" pitchFamily="2" charset="-79"/>
            </a:endParaRPr>
          </a:p>
        </p:txBody>
      </p:sp>
      <p:sp>
        <p:nvSpPr>
          <p:cNvPr id="29" name="Rectangle 28"/>
          <p:cNvSpPr/>
          <p:nvPr/>
        </p:nvSpPr>
        <p:spPr>
          <a:xfrm>
            <a:off x="8077200" y="5181600"/>
            <a:ext cx="1050288" cy="461665"/>
          </a:xfrm>
          <a:prstGeom prst="rect">
            <a:avLst/>
          </a:prstGeom>
        </p:spPr>
        <p:txBody>
          <a:bodyPr wrap="none">
            <a:spAutoFit/>
          </a:bodyPr>
          <a:lstStyle/>
          <a:p>
            <a:r>
              <a:rPr lang="en-US" sz="2400" b="1" dirty="0" smtClean="0">
                <a:solidFill>
                  <a:schemeClr val="bg2">
                    <a:lumMod val="25000"/>
                  </a:schemeClr>
                </a:solidFill>
                <a:latin typeface="Century Gothic" pitchFamily="34" charset="0"/>
              </a:rPr>
              <a:t>(13</a:t>
            </a:r>
            <a:r>
              <a:rPr lang="en-US" sz="1800" b="1" dirty="0" smtClean="0">
                <a:solidFill>
                  <a:schemeClr val="bg2">
                    <a:lumMod val="25000"/>
                  </a:schemeClr>
                </a:solidFill>
                <a:latin typeface="Century Gothic" pitchFamily="34" charset="0"/>
              </a:rPr>
              <a:t>%</a:t>
            </a:r>
            <a:r>
              <a:rPr lang="en-US" sz="2400" b="1" dirty="0" smtClean="0">
                <a:solidFill>
                  <a:schemeClr val="bg2">
                    <a:lumMod val="25000"/>
                  </a:schemeClr>
                </a:solidFill>
                <a:latin typeface="Century Gothic" pitchFamily="34" charset="0"/>
              </a:rPr>
              <a:t>) </a:t>
            </a:r>
            <a:endParaRPr lang="en-US" sz="2400" b="1" dirty="0">
              <a:solidFill>
                <a:schemeClr val="bg2">
                  <a:lumMod val="25000"/>
                </a:schemeClr>
              </a:solidFill>
            </a:endParaRPr>
          </a:p>
        </p:txBody>
      </p:sp>
    </p:spTree>
    <p:extLst>
      <p:ext uri="{BB962C8B-B14F-4D97-AF65-F5344CB8AC3E}">
        <p14:creationId xmlns:p14="http://schemas.microsoft.com/office/powerpoint/2010/main" xmlns="" val="1813882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flipV="1">
            <a:off x="0" y="0"/>
            <a:ext cx="9144000" cy="1371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TextBox 38"/>
          <p:cNvSpPr txBox="1"/>
          <p:nvPr/>
        </p:nvSpPr>
        <p:spPr>
          <a:xfrm>
            <a:off x="838200" y="515779"/>
            <a:ext cx="8205773" cy="769441"/>
          </a:xfrm>
          <a:prstGeom prst="rect">
            <a:avLst/>
          </a:prstGeom>
          <a:noFill/>
        </p:spPr>
        <p:txBody>
          <a:bodyPr wrap="none" rtlCol="0">
            <a:spAutoFit/>
          </a:bodyPr>
          <a:lstStyle/>
          <a:p>
            <a:r>
              <a:rPr lang="en-US" sz="4400" spc="30" dirty="0" smtClean="0">
                <a:solidFill>
                  <a:schemeClr val="bg2">
                    <a:lumMod val="25000"/>
                  </a:schemeClr>
                </a:solidFill>
                <a:latin typeface="Aharoni" pitchFamily="2" charset="-79"/>
                <a:cs typeface="Aharoni" pitchFamily="2" charset="-79"/>
              </a:rPr>
              <a:t>SCHOLAR BLOGGERS </a:t>
            </a:r>
            <a:r>
              <a:rPr lang="en-US" sz="2400" spc="30" dirty="0" smtClean="0">
                <a:solidFill>
                  <a:schemeClr val="bg2">
                    <a:lumMod val="25000"/>
                  </a:schemeClr>
                </a:solidFill>
                <a:latin typeface="Aharoni" pitchFamily="2" charset="-79"/>
                <a:cs typeface="Aharoni" pitchFamily="2" charset="-79"/>
              </a:rPr>
              <a:t>(INACTIVE)</a:t>
            </a:r>
            <a:endParaRPr lang="en-US" sz="2400" spc="30" baseline="30000" dirty="0">
              <a:solidFill>
                <a:schemeClr val="bg2">
                  <a:lumMod val="25000"/>
                </a:schemeClr>
              </a:solidFill>
              <a:latin typeface="Aharoni" pitchFamily="2" charset="-79"/>
              <a:cs typeface="Aharoni" pitchFamily="2" charset="-79"/>
            </a:endParaRPr>
          </a:p>
        </p:txBody>
      </p:sp>
      <p:sp>
        <p:nvSpPr>
          <p:cNvPr id="44" name="Rectangle 43"/>
          <p:cNvSpPr/>
          <p:nvPr/>
        </p:nvSpPr>
        <p:spPr>
          <a:xfrm>
            <a:off x="838200" y="152400"/>
            <a:ext cx="2520242" cy="523220"/>
          </a:xfrm>
          <a:prstGeom prst="rect">
            <a:avLst/>
          </a:prstGeom>
        </p:spPr>
        <p:txBody>
          <a:bodyPr wrap="none">
            <a:spAutoFit/>
          </a:bodyPr>
          <a:lstStyle/>
          <a:p>
            <a:r>
              <a:rPr lang="en-US" sz="2800" b="1" dirty="0" smtClean="0">
                <a:solidFill>
                  <a:schemeClr val="bg1"/>
                </a:solidFill>
                <a:latin typeface="Century Gothic" pitchFamily="34" charset="0"/>
                <a:cs typeface="Aharoni" pitchFamily="2" charset="-79"/>
              </a:rPr>
              <a:t>2011-PRESENT</a:t>
            </a:r>
            <a:endParaRPr lang="en-US" sz="2800" b="1" dirty="0">
              <a:solidFill>
                <a:schemeClr val="bg1"/>
              </a:solidFill>
              <a:latin typeface="Century Gothic" pitchFamily="34" charset="0"/>
              <a:cs typeface="Aharoni" pitchFamily="2" charset="-79"/>
            </a:endParaRPr>
          </a:p>
        </p:txBody>
      </p:sp>
      <p:sp>
        <p:nvSpPr>
          <p:cNvPr id="52" name="Rectangle 51"/>
          <p:cNvSpPr/>
          <p:nvPr/>
        </p:nvSpPr>
        <p:spPr>
          <a:xfrm>
            <a:off x="304800" y="0"/>
            <a:ext cx="381000" cy="137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304800" y="391180"/>
            <a:ext cx="377026" cy="646331"/>
          </a:xfrm>
          <a:prstGeom prst="rect">
            <a:avLst/>
          </a:prstGeom>
        </p:spPr>
        <p:txBody>
          <a:bodyPr wrap="none">
            <a:spAutoFit/>
          </a:bodyPr>
          <a:lstStyle/>
          <a:p>
            <a:r>
              <a:rPr lang="en-US" sz="3600" b="1" dirty="0" smtClean="0">
                <a:solidFill>
                  <a:schemeClr val="bg2">
                    <a:lumMod val="25000"/>
                  </a:schemeClr>
                </a:solidFill>
                <a:latin typeface="Aharoni" pitchFamily="2" charset="-79"/>
                <a:cs typeface="Aharoni" pitchFamily="2" charset="-79"/>
              </a:rPr>
              <a:t>3</a:t>
            </a:r>
            <a:endParaRPr lang="en-US" sz="3600" b="1" dirty="0">
              <a:solidFill>
                <a:schemeClr val="bg2">
                  <a:lumMod val="25000"/>
                </a:schemeClr>
              </a:solidFill>
              <a:latin typeface="Aharoni" pitchFamily="2" charset="-79"/>
              <a:cs typeface="Aharoni" pitchFamily="2" charset="-79"/>
            </a:endParaRPr>
          </a:p>
        </p:txBody>
      </p:sp>
      <p:sp>
        <p:nvSpPr>
          <p:cNvPr id="70" name="TextBox 69"/>
          <p:cNvSpPr txBox="1"/>
          <p:nvPr/>
        </p:nvSpPr>
        <p:spPr>
          <a:xfrm>
            <a:off x="1371600" y="2209800"/>
            <a:ext cx="4724400" cy="646331"/>
          </a:xfrm>
          <a:prstGeom prst="rect">
            <a:avLst/>
          </a:prstGeom>
          <a:noFill/>
        </p:spPr>
        <p:txBody>
          <a:bodyPr wrap="square" rtlCol="0">
            <a:spAutoFit/>
          </a:bodyPr>
          <a:lstStyle/>
          <a:p>
            <a:r>
              <a:rPr lang="en-US" sz="3600" spc="30" dirty="0" smtClean="0">
                <a:solidFill>
                  <a:schemeClr val="bg2">
                    <a:lumMod val="25000"/>
                  </a:schemeClr>
                </a:solidFill>
                <a:latin typeface="Aharoni" pitchFamily="2" charset="-79"/>
                <a:cs typeface="Aharoni" pitchFamily="2" charset="-79"/>
              </a:rPr>
              <a:t>THE END IS HERE …</a:t>
            </a:r>
            <a:endParaRPr lang="en-US" sz="3600" spc="30" dirty="0">
              <a:solidFill>
                <a:schemeClr val="bg2">
                  <a:lumMod val="25000"/>
                </a:schemeClr>
              </a:solidFill>
              <a:latin typeface="Aharoni" pitchFamily="2" charset="-79"/>
              <a:cs typeface="Aharoni" pitchFamily="2" charset="-79"/>
            </a:endParaRPr>
          </a:p>
        </p:txBody>
      </p:sp>
      <p:cxnSp>
        <p:nvCxnSpPr>
          <p:cNvPr id="71" name="Straight Connector 70"/>
          <p:cNvCxnSpPr/>
          <p:nvPr/>
        </p:nvCxnSpPr>
        <p:spPr>
          <a:xfrm>
            <a:off x="1371600" y="2819400"/>
            <a:ext cx="5486400" cy="0"/>
          </a:xfrm>
          <a:prstGeom prst="line">
            <a:avLst/>
          </a:prstGeom>
          <a:ln w="63500">
            <a:solidFill>
              <a:srgbClr val="FF0066">
                <a:alpha val="75000"/>
              </a:srgbClr>
            </a:solidFill>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1371600" y="2971800"/>
            <a:ext cx="6705600" cy="461665"/>
          </a:xfrm>
          <a:prstGeom prst="rect">
            <a:avLst/>
          </a:prstGeom>
        </p:spPr>
        <p:txBody>
          <a:bodyPr wrap="square">
            <a:spAutoFit/>
          </a:bodyPr>
          <a:lstStyle/>
          <a:p>
            <a:r>
              <a:rPr lang="en-US" sz="2400" dirty="0" smtClean="0">
                <a:solidFill>
                  <a:schemeClr val="bg2">
                    <a:lumMod val="10000"/>
                  </a:schemeClr>
                </a:solidFill>
                <a:latin typeface="Century Gothic" pitchFamily="34" charset="0"/>
              </a:rPr>
              <a:t>“This blog has completed its mission.”</a:t>
            </a:r>
            <a:endParaRPr lang="en-US" sz="2400" dirty="0">
              <a:solidFill>
                <a:schemeClr val="bg2">
                  <a:lumMod val="10000"/>
                </a:schemeClr>
              </a:solidFill>
            </a:endParaRPr>
          </a:p>
        </p:txBody>
      </p:sp>
      <p:sp>
        <p:nvSpPr>
          <p:cNvPr id="73" name="Rectangle 72"/>
          <p:cNvSpPr/>
          <p:nvPr/>
        </p:nvSpPr>
        <p:spPr>
          <a:xfrm>
            <a:off x="1371600" y="3547408"/>
            <a:ext cx="6705600" cy="1938992"/>
          </a:xfrm>
          <a:prstGeom prst="rect">
            <a:avLst/>
          </a:prstGeom>
        </p:spPr>
        <p:txBody>
          <a:bodyPr wrap="square">
            <a:spAutoFit/>
          </a:bodyPr>
          <a:lstStyle/>
          <a:p>
            <a:r>
              <a:rPr lang="en-US" sz="2400" dirty="0" smtClean="0">
                <a:solidFill>
                  <a:schemeClr val="bg2">
                    <a:lumMod val="10000"/>
                  </a:schemeClr>
                </a:solidFill>
                <a:latin typeface="Century Gothic" pitchFamily="34" charset="0"/>
              </a:rPr>
              <a:t>“I will leave the blog up for whatever value it has. And I thank those of you who have commented and sent encouraging support. Now, it is my aim to have more time to paint and write.”</a:t>
            </a:r>
            <a:endParaRPr lang="en-US" sz="2400" dirty="0">
              <a:solidFill>
                <a:schemeClr val="bg2">
                  <a:lumMod val="10000"/>
                </a:schemeClr>
              </a:solidFill>
            </a:endParaRPr>
          </a:p>
        </p:txBody>
      </p:sp>
    </p:spTree>
    <p:extLst>
      <p:ext uri="{BB962C8B-B14F-4D97-AF65-F5344CB8AC3E}">
        <p14:creationId xmlns:p14="http://schemas.microsoft.com/office/powerpoint/2010/main" xmlns="" val="742135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flipV="1">
            <a:off x="0" y="0"/>
            <a:ext cx="9144000" cy="1371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TextBox 38"/>
          <p:cNvSpPr txBox="1"/>
          <p:nvPr/>
        </p:nvSpPr>
        <p:spPr>
          <a:xfrm>
            <a:off x="838200" y="515779"/>
            <a:ext cx="8205773" cy="769441"/>
          </a:xfrm>
          <a:prstGeom prst="rect">
            <a:avLst/>
          </a:prstGeom>
          <a:noFill/>
        </p:spPr>
        <p:txBody>
          <a:bodyPr wrap="none" rtlCol="0">
            <a:spAutoFit/>
          </a:bodyPr>
          <a:lstStyle/>
          <a:p>
            <a:r>
              <a:rPr lang="en-US" sz="4400" spc="30" dirty="0" smtClean="0">
                <a:solidFill>
                  <a:schemeClr val="bg2">
                    <a:lumMod val="25000"/>
                  </a:schemeClr>
                </a:solidFill>
                <a:latin typeface="Aharoni" pitchFamily="2" charset="-79"/>
                <a:cs typeface="Aharoni" pitchFamily="2" charset="-79"/>
              </a:rPr>
              <a:t>SCHOLAR BLOGGERS </a:t>
            </a:r>
            <a:r>
              <a:rPr lang="en-US" sz="2400" spc="30" dirty="0" smtClean="0">
                <a:solidFill>
                  <a:schemeClr val="bg2">
                    <a:lumMod val="25000"/>
                  </a:schemeClr>
                </a:solidFill>
                <a:latin typeface="Aharoni" pitchFamily="2" charset="-79"/>
                <a:cs typeface="Aharoni" pitchFamily="2" charset="-79"/>
              </a:rPr>
              <a:t>(INACTIVE)</a:t>
            </a:r>
            <a:endParaRPr lang="en-US" sz="2400" spc="30" baseline="30000" dirty="0">
              <a:solidFill>
                <a:schemeClr val="bg2">
                  <a:lumMod val="25000"/>
                </a:schemeClr>
              </a:solidFill>
              <a:latin typeface="Aharoni" pitchFamily="2" charset="-79"/>
              <a:cs typeface="Aharoni" pitchFamily="2" charset="-79"/>
            </a:endParaRPr>
          </a:p>
        </p:txBody>
      </p:sp>
      <p:sp>
        <p:nvSpPr>
          <p:cNvPr id="44" name="Rectangle 43"/>
          <p:cNvSpPr/>
          <p:nvPr/>
        </p:nvSpPr>
        <p:spPr>
          <a:xfrm>
            <a:off x="838200" y="152400"/>
            <a:ext cx="2520242" cy="523220"/>
          </a:xfrm>
          <a:prstGeom prst="rect">
            <a:avLst/>
          </a:prstGeom>
        </p:spPr>
        <p:txBody>
          <a:bodyPr wrap="none">
            <a:spAutoFit/>
          </a:bodyPr>
          <a:lstStyle/>
          <a:p>
            <a:r>
              <a:rPr lang="en-US" sz="2800" b="1" dirty="0" smtClean="0">
                <a:solidFill>
                  <a:schemeClr val="bg1"/>
                </a:solidFill>
                <a:latin typeface="Century Gothic" pitchFamily="34" charset="0"/>
                <a:cs typeface="Aharoni" pitchFamily="2" charset="-79"/>
              </a:rPr>
              <a:t>2011-PRESENT</a:t>
            </a:r>
            <a:endParaRPr lang="en-US" sz="2800" b="1" dirty="0">
              <a:solidFill>
                <a:schemeClr val="bg1"/>
              </a:solidFill>
              <a:latin typeface="Century Gothic" pitchFamily="34" charset="0"/>
              <a:cs typeface="Aharoni" pitchFamily="2" charset="-79"/>
            </a:endParaRPr>
          </a:p>
        </p:txBody>
      </p:sp>
      <p:sp>
        <p:nvSpPr>
          <p:cNvPr id="52" name="Rectangle 51"/>
          <p:cNvSpPr/>
          <p:nvPr/>
        </p:nvSpPr>
        <p:spPr>
          <a:xfrm>
            <a:off x="304800" y="0"/>
            <a:ext cx="381000" cy="137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304800" y="391180"/>
            <a:ext cx="377026" cy="646331"/>
          </a:xfrm>
          <a:prstGeom prst="rect">
            <a:avLst/>
          </a:prstGeom>
        </p:spPr>
        <p:txBody>
          <a:bodyPr wrap="none">
            <a:spAutoFit/>
          </a:bodyPr>
          <a:lstStyle/>
          <a:p>
            <a:r>
              <a:rPr lang="en-US" sz="3600" b="1" dirty="0" smtClean="0">
                <a:solidFill>
                  <a:schemeClr val="bg2">
                    <a:lumMod val="25000"/>
                  </a:schemeClr>
                </a:solidFill>
                <a:latin typeface="Aharoni" pitchFamily="2" charset="-79"/>
                <a:cs typeface="Aharoni" pitchFamily="2" charset="-79"/>
              </a:rPr>
              <a:t>3</a:t>
            </a:r>
            <a:endParaRPr lang="en-US" sz="3600" b="1" dirty="0">
              <a:solidFill>
                <a:schemeClr val="bg2">
                  <a:lumMod val="25000"/>
                </a:schemeClr>
              </a:solidFill>
              <a:latin typeface="Aharoni" pitchFamily="2" charset="-79"/>
              <a:cs typeface="Aharoni" pitchFamily="2" charset="-79"/>
            </a:endParaRPr>
          </a:p>
        </p:txBody>
      </p:sp>
      <p:sp>
        <p:nvSpPr>
          <p:cNvPr id="70" name="TextBox 69"/>
          <p:cNvSpPr txBox="1"/>
          <p:nvPr/>
        </p:nvSpPr>
        <p:spPr>
          <a:xfrm>
            <a:off x="1371600" y="1828800"/>
            <a:ext cx="4724400" cy="646331"/>
          </a:xfrm>
          <a:prstGeom prst="rect">
            <a:avLst/>
          </a:prstGeom>
          <a:noFill/>
        </p:spPr>
        <p:txBody>
          <a:bodyPr wrap="square" rtlCol="0">
            <a:spAutoFit/>
          </a:bodyPr>
          <a:lstStyle/>
          <a:p>
            <a:r>
              <a:rPr lang="en-US" sz="3600" spc="30" dirty="0" smtClean="0">
                <a:solidFill>
                  <a:schemeClr val="bg2">
                    <a:lumMod val="25000"/>
                  </a:schemeClr>
                </a:solidFill>
                <a:latin typeface="Aharoni" pitchFamily="2" charset="-79"/>
                <a:cs typeface="Aharoni" pitchFamily="2" charset="-79"/>
              </a:rPr>
              <a:t>I’M STILL HERE …</a:t>
            </a:r>
            <a:endParaRPr lang="en-US" sz="3600" spc="30" dirty="0">
              <a:solidFill>
                <a:schemeClr val="bg2">
                  <a:lumMod val="25000"/>
                </a:schemeClr>
              </a:solidFill>
              <a:latin typeface="Aharoni" pitchFamily="2" charset="-79"/>
              <a:cs typeface="Aharoni" pitchFamily="2" charset="-79"/>
            </a:endParaRPr>
          </a:p>
        </p:txBody>
      </p:sp>
      <p:cxnSp>
        <p:nvCxnSpPr>
          <p:cNvPr id="71" name="Straight Connector 70"/>
          <p:cNvCxnSpPr/>
          <p:nvPr/>
        </p:nvCxnSpPr>
        <p:spPr>
          <a:xfrm>
            <a:off x="1371600" y="2438400"/>
            <a:ext cx="5486400" cy="0"/>
          </a:xfrm>
          <a:prstGeom prst="line">
            <a:avLst/>
          </a:prstGeom>
          <a:ln w="63500">
            <a:solidFill>
              <a:srgbClr val="FF0066">
                <a:alpha val="75000"/>
              </a:srgb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371600" y="2515612"/>
            <a:ext cx="6477000" cy="2677656"/>
          </a:xfrm>
          <a:prstGeom prst="rect">
            <a:avLst/>
          </a:prstGeom>
        </p:spPr>
        <p:txBody>
          <a:bodyPr wrap="square">
            <a:spAutoFit/>
          </a:bodyPr>
          <a:lstStyle/>
          <a:p>
            <a:r>
              <a:rPr lang="en-US" sz="2400" dirty="0" smtClean="0">
                <a:solidFill>
                  <a:schemeClr val="bg2">
                    <a:lumMod val="10000"/>
                  </a:schemeClr>
                </a:solidFill>
                <a:latin typeface="Century Gothic" pitchFamily="34" charset="0"/>
              </a:rPr>
              <a:t>“... at any rate, I'm not ready to throw in the towel, despite a year of not blogging here. I've gotten too much out of it - great friends, even my current job - to quit just yet. The question is: How do I get the motivation back?”</a:t>
            </a:r>
            <a:endParaRPr lang="en-US" sz="2400" dirty="0" smtClean="0">
              <a:solidFill>
                <a:schemeClr val="bg2">
                  <a:lumMod val="10000"/>
                </a:schemeClr>
              </a:solidFill>
            </a:endParaRPr>
          </a:p>
          <a:p>
            <a:endParaRPr lang="en-US" sz="2400" dirty="0">
              <a:solidFill>
                <a:schemeClr val="bg2">
                  <a:lumMod val="10000"/>
                </a:schemeClr>
              </a:solidFill>
              <a:latin typeface="Century Gothic" pitchFamily="34" charset="0"/>
            </a:endParaRPr>
          </a:p>
        </p:txBody>
      </p:sp>
    </p:spTree>
    <p:extLst>
      <p:ext uri="{BB962C8B-B14F-4D97-AF65-F5344CB8AC3E}">
        <p14:creationId xmlns:p14="http://schemas.microsoft.com/office/powerpoint/2010/main" xmlns="" val="3859769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flipV="1">
            <a:off x="0" y="0"/>
            <a:ext cx="9144000" cy="1371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TextBox 38"/>
          <p:cNvSpPr txBox="1"/>
          <p:nvPr/>
        </p:nvSpPr>
        <p:spPr>
          <a:xfrm>
            <a:off x="838200" y="515779"/>
            <a:ext cx="8205773" cy="769441"/>
          </a:xfrm>
          <a:prstGeom prst="rect">
            <a:avLst/>
          </a:prstGeom>
          <a:noFill/>
        </p:spPr>
        <p:txBody>
          <a:bodyPr wrap="none" rtlCol="0">
            <a:spAutoFit/>
          </a:bodyPr>
          <a:lstStyle/>
          <a:p>
            <a:r>
              <a:rPr lang="en-US" sz="4400" spc="30" dirty="0" smtClean="0">
                <a:solidFill>
                  <a:schemeClr val="bg2">
                    <a:lumMod val="25000"/>
                  </a:schemeClr>
                </a:solidFill>
                <a:latin typeface="Aharoni" pitchFamily="2" charset="-79"/>
                <a:cs typeface="Aharoni" pitchFamily="2" charset="-79"/>
              </a:rPr>
              <a:t>SCHOLAR BLOGGERS </a:t>
            </a:r>
            <a:r>
              <a:rPr lang="en-US" sz="2400" spc="30" dirty="0" smtClean="0">
                <a:solidFill>
                  <a:schemeClr val="bg2">
                    <a:lumMod val="25000"/>
                  </a:schemeClr>
                </a:solidFill>
                <a:latin typeface="Aharoni" pitchFamily="2" charset="-79"/>
                <a:cs typeface="Aharoni" pitchFamily="2" charset="-79"/>
              </a:rPr>
              <a:t>(INACTIVE)</a:t>
            </a:r>
            <a:endParaRPr lang="en-US" sz="2400" spc="30" baseline="30000" dirty="0">
              <a:solidFill>
                <a:schemeClr val="bg2">
                  <a:lumMod val="25000"/>
                </a:schemeClr>
              </a:solidFill>
              <a:latin typeface="Aharoni" pitchFamily="2" charset="-79"/>
              <a:cs typeface="Aharoni" pitchFamily="2" charset="-79"/>
            </a:endParaRPr>
          </a:p>
        </p:txBody>
      </p:sp>
      <p:sp>
        <p:nvSpPr>
          <p:cNvPr id="44" name="Rectangle 43"/>
          <p:cNvSpPr/>
          <p:nvPr/>
        </p:nvSpPr>
        <p:spPr>
          <a:xfrm>
            <a:off x="838200" y="152400"/>
            <a:ext cx="2520242" cy="523220"/>
          </a:xfrm>
          <a:prstGeom prst="rect">
            <a:avLst/>
          </a:prstGeom>
        </p:spPr>
        <p:txBody>
          <a:bodyPr wrap="none">
            <a:spAutoFit/>
          </a:bodyPr>
          <a:lstStyle/>
          <a:p>
            <a:r>
              <a:rPr lang="en-US" sz="2800" b="1" dirty="0" smtClean="0">
                <a:solidFill>
                  <a:schemeClr val="bg1"/>
                </a:solidFill>
                <a:latin typeface="Century Gothic" pitchFamily="34" charset="0"/>
                <a:cs typeface="Aharoni" pitchFamily="2" charset="-79"/>
              </a:rPr>
              <a:t>2011-PRESENT</a:t>
            </a:r>
            <a:endParaRPr lang="en-US" sz="2800" b="1" dirty="0">
              <a:solidFill>
                <a:schemeClr val="bg1"/>
              </a:solidFill>
              <a:latin typeface="Century Gothic" pitchFamily="34" charset="0"/>
              <a:cs typeface="Aharoni" pitchFamily="2" charset="-79"/>
            </a:endParaRPr>
          </a:p>
        </p:txBody>
      </p:sp>
      <p:sp>
        <p:nvSpPr>
          <p:cNvPr id="52" name="Rectangle 51"/>
          <p:cNvSpPr/>
          <p:nvPr/>
        </p:nvSpPr>
        <p:spPr>
          <a:xfrm>
            <a:off x="304800" y="0"/>
            <a:ext cx="381000" cy="137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304800" y="391180"/>
            <a:ext cx="377026" cy="646331"/>
          </a:xfrm>
          <a:prstGeom prst="rect">
            <a:avLst/>
          </a:prstGeom>
        </p:spPr>
        <p:txBody>
          <a:bodyPr wrap="none">
            <a:spAutoFit/>
          </a:bodyPr>
          <a:lstStyle/>
          <a:p>
            <a:r>
              <a:rPr lang="en-US" sz="3600" b="1" dirty="0" smtClean="0">
                <a:solidFill>
                  <a:schemeClr val="bg2">
                    <a:lumMod val="25000"/>
                  </a:schemeClr>
                </a:solidFill>
                <a:latin typeface="Aharoni" pitchFamily="2" charset="-79"/>
                <a:cs typeface="Aharoni" pitchFamily="2" charset="-79"/>
              </a:rPr>
              <a:t>3</a:t>
            </a:r>
            <a:endParaRPr lang="en-US" sz="3600" b="1" dirty="0">
              <a:solidFill>
                <a:schemeClr val="bg2">
                  <a:lumMod val="25000"/>
                </a:schemeClr>
              </a:solidFill>
              <a:latin typeface="Aharoni" pitchFamily="2" charset="-79"/>
              <a:cs typeface="Aharoni" pitchFamily="2" charset="-79"/>
            </a:endParaRPr>
          </a:p>
        </p:txBody>
      </p:sp>
      <p:sp>
        <p:nvSpPr>
          <p:cNvPr id="70" name="TextBox 69"/>
          <p:cNvSpPr txBox="1"/>
          <p:nvPr/>
        </p:nvSpPr>
        <p:spPr>
          <a:xfrm>
            <a:off x="1371600" y="1828800"/>
            <a:ext cx="4724400" cy="646331"/>
          </a:xfrm>
          <a:prstGeom prst="rect">
            <a:avLst/>
          </a:prstGeom>
          <a:noFill/>
        </p:spPr>
        <p:txBody>
          <a:bodyPr wrap="square" rtlCol="0">
            <a:spAutoFit/>
          </a:bodyPr>
          <a:lstStyle/>
          <a:p>
            <a:r>
              <a:rPr lang="en-US" sz="3600" spc="30" dirty="0" smtClean="0">
                <a:solidFill>
                  <a:schemeClr val="bg2">
                    <a:lumMod val="25000"/>
                  </a:schemeClr>
                </a:solidFill>
                <a:latin typeface="Aharoni" pitchFamily="2" charset="-79"/>
                <a:cs typeface="Aharoni" pitchFamily="2" charset="-79"/>
              </a:rPr>
              <a:t>I’LL BE BACK …</a:t>
            </a:r>
            <a:endParaRPr lang="en-US" sz="3600" spc="30" dirty="0">
              <a:solidFill>
                <a:schemeClr val="bg2">
                  <a:lumMod val="25000"/>
                </a:schemeClr>
              </a:solidFill>
              <a:latin typeface="Aharoni" pitchFamily="2" charset="-79"/>
              <a:cs typeface="Aharoni" pitchFamily="2" charset="-79"/>
            </a:endParaRPr>
          </a:p>
        </p:txBody>
      </p:sp>
      <p:cxnSp>
        <p:nvCxnSpPr>
          <p:cNvPr id="71" name="Straight Connector 70"/>
          <p:cNvCxnSpPr/>
          <p:nvPr/>
        </p:nvCxnSpPr>
        <p:spPr>
          <a:xfrm>
            <a:off x="1371600" y="2438400"/>
            <a:ext cx="5486400" cy="0"/>
          </a:xfrm>
          <a:prstGeom prst="line">
            <a:avLst/>
          </a:prstGeom>
          <a:ln w="63500">
            <a:solidFill>
              <a:srgbClr val="FF0066">
                <a:alpha val="75000"/>
              </a:srgb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447800" y="2515612"/>
            <a:ext cx="6477000" cy="2677656"/>
          </a:xfrm>
          <a:prstGeom prst="rect">
            <a:avLst/>
          </a:prstGeom>
        </p:spPr>
        <p:txBody>
          <a:bodyPr wrap="square">
            <a:spAutoFit/>
          </a:bodyPr>
          <a:lstStyle/>
          <a:p>
            <a:r>
              <a:rPr lang="en-US" sz="2400" dirty="0" smtClean="0">
                <a:solidFill>
                  <a:schemeClr val="bg2">
                    <a:lumMod val="10000"/>
                  </a:schemeClr>
                </a:solidFill>
                <a:latin typeface="Century Gothic" pitchFamily="34" charset="0"/>
              </a:rPr>
              <a:t>[AUG 2012] “I’m shocked by how long it’s been since I’ve posted on here. I’ve put up a few posts over at ... since I stopped posting here, but not many. I’m posting this to say that I’ll soon be back!” </a:t>
            </a:r>
            <a:br>
              <a:rPr lang="en-US" sz="2400" dirty="0" smtClean="0">
                <a:solidFill>
                  <a:schemeClr val="bg2">
                    <a:lumMod val="10000"/>
                  </a:schemeClr>
                </a:solidFill>
                <a:latin typeface="Century Gothic" pitchFamily="34" charset="0"/>
              </a:rPr>
            </a:br>
            <a:r>
              <a:rPr lang="en-US" sz="2400" i="1" dirty="0" smtClean="0">
                <a:solidFill>
                  <a:schemeClr val="bg2">
                    <a:lumMod val="10000"/>
                  </a:schemeClr>
                </a:solidFill>
                <a:latin typeface="Century Gothic" pitchFamily="34" charset="0"/>
              </a:rPr>
              <a:t>(2nd to most recent post: June 15, 2010)</a:t>
            </a:r>
          </a:p>
          <a:p>
            <a:endParaRPr lang="en-US" sz="2400" dirty="0">
              <a:solidFill>
                <a:schemeClr val="bg2">
                  <a:lumMod val="10000"/>
                </a:schemeClr>
              </a:solidFill>
              <a:latin typeface="Century Gothic" pitchFamily="34" charset="0"/>
            </a:endParaRPr>
          </a:p>
        </p:txBody>
      </p:sp>
      <p:sp>
        <p:nvSpPr>
          <p:cNvPr id="12" name="Rectangle 11"/>
          <p:cNvSpPr/>
          <p:nvPr/>
        </p:nvSpPr>
        <p:spPr>
          <a:xfrm>
            <a:off x="1447800" y="5276671"/>
            <a:ext cx="6477000" cy="1200329"/>
          </a:xfrm>
          <a:prstGeom prst="rect">
            <a:avLst/>
          </a:prstGeom>
        </p:spPr>
        <p:txBody>
          <a:bodyPr wrap="square">
            <a:spAutoFit/>
          </a:bodyPr>
          <a:lstStyle/>
          <a:p>
            <a:r>
              <a:rPr lang="en-US" sz="2400" dirty="0" smtClean="0">
                <a:solidFill>
                  <a:schemeClr val="bg2">
                    <a:lumMod val="10000"/>
                  </a:schemeClr>
                </a:solidFill>
                <a:latin typeface="Century Gothic" pitchFamily="34" charset="0"/>
              </a:rPr>
              <a:t>“This site is under construction and will be until I stop being lazy.”</a:t>
            </a:r>
          </a:p>
          <a:p>
            <a:endParaRPr lang="en-US" sz="2400" dirty="0">
              <a:solidFill>
                <a:schemeClr val="bg2">
                  <a:lumMod val="10000"/>
                </a:schemeClr>
              </a:solidFill>
              <a:latin typeface="Century Gothic" pitchFamily="34" charset="0"/>
            </a:endParaRPr>
          </a:p>
        </p:txBody>
      </p:sp>
    </p:spTree>
    <p:extLst>
      <p:ext uri="{BB962C8B-B14F-4D97-AF65-F5344CB8AC3E}">
        <p14:creationId xmlns:p14="http://schemas.microsoft.com/office/powerpoint/2010/main" xmlns="" val="1443138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95400"/>
            <a:ext cx="8001000" cy="2985433"/>
          </a:xfrm>
          <a:prstGeom prst="rect">
            <a:avLst/>
          </a:prstGeom>
        </p:spPr>
        <p:txBody>
          <a:bodyPr wrap="square">
            <a:spAutoFit/>
          </a:bodyPr>
          <a:lstStyle/>
          <a:p>
            <a:pPr algn="ctr"/>
            <a:r>
              <a:rPr lang="en-US" sz="4400" b="1" dirty="0" smtClean="0"/>
              <a:t>THE BIBLIOBLOGOSPHERE: </a:t>
            </a:r>
            <a:r>
              <a:rPr lang="en-US" sz="3600" b="1" dirty="0" smtClean="0"/>
              <a:t/>
            </a:r>
            <a:br>
              <a:rPr lang="en-US" sz="3600" b="1" dirty="0" smtClean="0"/>
            </a:br>
            <a:r>
              <a:rPr lang="en-US" sz="3600" dirty="0" smtClean="0"/>
              <a:t>A </a:t>
            </a:r>
            <a:r>
              <a:rPr lang="en-US" sz="3600" dirty="0"/>
              <a:t>Comparison of Communication </a:t>
            </a:r>
            <a:r>
              <a:rPr lang="en-US" sz="3600" dirty="0" smtClean="0"/>
              <a:t> and Preservation</a:t>
            </a:r>
            <a:r>
              <a:rPr lang="en-US" sz="3600" dirty="0"/>
              <a:t> </a:t>
            </a:r>
            <a:r>
              <a:rPr lang="en-US" sz="3600" dirty="0" smtClean="0"/>
              <a:t>Perceptions </a:t>
            </a:r>
            <a:r>
              <a:rPr lang="en-US" sz="3600" dirty="0"/>
              <a:t>and Practices between Blogging LIS Scholar-Practitioners and LIS Scholar-</a:t>
            </a:r>
            <a:r>
              <a:rPr lang="en-US" sz="3600" dirty="0" smtClean="0"/>
              <a:t>Researchers</a:t>
            </a:r>
          </a:p>
        </p:txBody>
      </p:sp>
      <p:sp>
        <p:nvSpPr>
          <p:cNvPr id="3" name="Rectangle 2"/>
          <p:cNvSpPr/>
          <p:nvPr/>
        </p:nvSpPr>
        <p:spPr>
          <a:xfrm>
            <a:off x="2209800" y="4495800"/>
            <a:ext cx="5029200" cy="830997"/>
          </a:xfrm>
          <a:prstGeom prst="rect">
            <a:avLst/>
          </a:prstGeom>
        </p:spPr>
        <p:txBody>
          <a:bodyPr wrap="square">
            <a:spAutoFit/>
          </a:bodyPr>
          <a:lstStyle/>
          <a:p>
            <a:pPr algn="ctr"/>
            <a:r>
              <a:rPr lang="en-US" sz="2400" b="1" dirty="0"/>
              <a:t>OCLC/ALISE Library and Information Science Research Grant </a:t>
            </a:r>
            <a:r>
              <a:rPr lang="en-US" sz="2400" b="1" dirty="0" smtClean="0"/>
              <a:t>Program</a:t>
            </a:r>
          </a:p>
        </p:txBody>
      </p:sp>
      <p:sp>
        <p:nvSpPr>
          <p:cNvPr id="4" name="Rectangle 3"/>
          <p:cNvSpPr/>
          <p:nvPr/>
        </p:nvSpPr>
        <p:spPr>
          <a:xfrm>
            <a:off x="2806357" y="5410200"/>
            <a:ext cx="3531285" cy="461665"/>
          </a:xfrm>
          <a:prstGeom prst="rect">
            <a:avLst/>
          </a:prstGeom>
        </p:spPr>
        <p:txBody>
          <a:bodyPr wrap="none">
            <a:spAutoFit/>
          </a:bodyPr>
          <a:lstStyle/>
          <a:p>
            <a:pPr algn="ctr"/>
            <a:r>
              <a:rPr lang="en-US" sz="2400" dirty="0" smtClean="0"/>
              <a:t>W/ </a:t>
            </a:r>
            <a:r>
              <a:rPr lang="en-US" sz="2400" dirty="0"/>
              <a:t>Cassidy Sugimoto (IUB) </a:t>
            </a:r>
          </a:p>
        </p:txBody>
      </p:sp>
      <p:sp>
        <p:nvSpPr>
          <p:cNvPr id="6" name="Title 1"/>
          <p:cNvSpPr txBox="1">
            <a:spLocks/>
          </p:cNvSpPr>
          <p:nvPr/>
        </p:nvSpPr>
        <p:spPr>
          <a:xfrm>
            <a:off x="3048000" y="228600"/>
            <a:ext cx="3124200" cy="685800"/>
          </a:xfrm>
          <a:prstGeom prst="rect">
            <a:avLst/>
          </a:prstGeom>
        </p:spPr>
        <p:txBody>
          <a:bodyPr>
            <a:noAutofit/>
          </a:bodyPr>
          <a:lstStyle>
            <a:lvl1pPr algn="l" defTabSz="914400" rtl="0" eaLnBrk="1" latinLnBrk="0" hangingPunct="1">
              <a:spcBef>
                <a:spcPct val="0"/>
              </a:spcBef>
              <a:buNone/>
              <a:defRPr sz="4200" kern="1200">
                <a:solidFill>
                  <a:schemeClr val="tx1">
                    <a:lumMod val="75000"/>
                    <a:lumOff val="25000"/>
                  </a:schemeClr>
                </a:solidFill>
                <a:latin typeface="Georgia"/>
                <a:ea typeface="+mj-ea"/>
                <a:cs typeface="+mj-cs"/>
              </a:defRPr>
            </a:lvl1pPr>
          </a:lstStyle>
          <a:p>
            <a:pPr algn="ctr"/>
            <a:r>
              <a:rPr lang="en-US" sz="5200" dirty="0" smtClean="0">
                <a:solidFill>
                  <a:srgbClr val="1E1C11"/>
                </a:solidFill>
                <a:latin typeface="Bell Gothic Std Black" pitchFamily="34" charset="0"/>
              </a:rPr>
              <a:t>or …</a:t>
            </a:r>
            <a:endParaRPr lang="en-US" sz="5200" dirty="0">
              <a:solidFill>
                <a:srgbClr val="1E1C11"/>
              </a:solidFill>
              <a:latin typeface="Bell Gothic Std Black" pitchFamily="34" charset="0"/>
            </a:endParaRPr>
          </a:p>
        </p:txBody>
      </p:sp>
    </p:spTree>
    <p:extLst>
      <p:ext uri="{BB962C8B-B14F-4D97-AF65-F5344CB8AC3E}">
        <p14:creationId xmlns:p14="http://schemas.microsoft.com/office/powerpoint/2010/main" xmlns="" val="2763528363"/>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flipV="1">
            <a:off x="0" y="0"/>
            <a:ext cx="9144000" cy="1371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TextBox 38"/>
          <p:cNvSpPr txBox="1"/>
          <p:nvPr/>
        </p:nvSpPr>
        <p:spPr>
          <a:xfrm>
            <a:off x="838200" y="515779"/>
            <a:ext cx="8205773" cy="769441"/>
          </a:xfrm>
          <a:prstGeom prst="rect">
            <a:avLst/>
          </a:prstGeom>
          <a:noFill/>
        </p:spPr>
        <p:txBody>
          <a:bodyPr wrap="none" rtlCol="0">
            <a:spAutoFit/>
          </a:bodyPr>
          <a:lstStyle/>
          <a:p>
            <a:r>
              <a:rPr lang="en-US" sz="4400" spc="30" dirty="0" smtClean="0">
                <a:solidFill>
                  <a:schemeClr val="bg2">
                    <a:lumMod val="25000"/>
                  </a:schemeClr>
                </a:solidFill>
                <a:latin typeface="Aharoni" pitchFamily="2" charset="-79"/>
                <a:cs typeface="Aharoni" pitchFamily="2" charset="-79"/>
              </a:rPr>
              <a:t>SCHOLAR BLOGGERS </a:t>
            </a:r>
            <a:r>
              <a:rPr lang="en-US" sz="2400" spc="30" dirty="0" smtClean="0">
                <a:solidFill>
                  <a:schemeClr val="bg2">
                    <a:lumMod val="25000"/>
                  </a:schemeClr>
                </a:solidFill>
                <a:latin typeface="Aharoni" pitchFamily="2" charset="-79"/>
                <a:cs typeface="Aharoni" pitchFamily="2" charset="-79"/>
              </a:rPr>
              <a:t>(INACTIVE)</a:t>
            </a:r>
            <a:endParaRPr lang="en-US" sz="2400" spc="30" baseline="30000" dirty="0">
              <a:solidFill>
                <a:schemeClr val="bg2">
                  <a:lumMod val="25000"/>
                </a:schemeClr>
              </a:solidFill>
              <a:latin typeface="Aharoni" pitchFamily="2" charset="-79"/>
              <a:cs typeface="Aharoni" pitchFamily="2" charset="-79"/>
            </a:endParaRPr>
          </a:p>
        </p:txBody>
      </p:sp>
      <p:sp>
        <p:nvSpPr>
          <p:cNvPr id="44" name="Rectangle 43"/>
          <p:cNvSpPr/>
          <p:nvPr/>
        </p:nvSpPr>
        <p:spPr>
          <a:xfrm>
            <a:off x="838200" y="152400"/>
            <a:ext cx="2520242" cy="523220"/>
          </a:xfrm>
          <a:prstGeom prst="rect">
            <a:avLst/>
          </a:prstGeom>
        </p:spPr>
        <p:txBody>
          <a:bodyPr wrap="none">
            <a:spAutoFit/>
          </a:bodyPr>
          <a:lstStyle/>
          <a:p>
            <a:r>
              <a:rPr lang="en-US" sz="2800" b="1" dirty="0" smtClean="0">
                <a:solidFill>
                  <a:schemeClr val="bg1"/>
                </a:solidFill>
                <a:latin typeface="Century Gothic" pitchFamily="34" charset="0"/>
                <a:cs typeface="Aharoni" pitchFamily="2" charset="-79"/>
              </a:rPr>
              <a:t>2011-PRESENT</a:t>
            </a:r>
            <a:endParaRPr lang="en-US" sz="2800" b="1" dirty="0">
              <a:solidFill>
                <a:schemeClr val="bg1"/>
              </a:solidFill>
              <a:latin typeface="Century Gothic" pitchFamily="34" charset="0"/>
              <a:cs typeface="Aharoni" pitchFamily="2" charset="-79"/>
            </a:endParaRPr>
          </a:p>
        </p:txBody>
      </p:sp>
      <p:sp>
        <p:nvSpPr>
          <p:cNvPr id="52" name="Rectangle 51"/>
          <p:cNvSpPr/>
          <p:nvPr/>
        </p:nvSpPr>
        <p:spPr>
          <a:xfrm>
            <a:off x="304800" y="0"/>
            <a:ext cx="381000" cy="137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304800" y="391180"/>
            <a:ext cx="377026" cy="646331"/>
          </a:xfrm>
          <a:prstGeom prst="rect">
            <a:avLst/>
          </a:prstGeom>
        </p:spPr>
        <p:txBody>
          <a:bodyPr wrap="none">
            <a:spAutoFit/>
          </a:bodyPr>
          <a:lstStyle/>
          <a:p>
            <a:r>
              <a:rPr lang="en-US" sz="3600" b="1" dirty="0" smtClean="0">
                <a:solidFill>
                  <a:schemeClr val="bg2">
                    <a:lumMod val="25000"/>
                  </a:schemeClr>
                </a:solidFill>
                <a:latin typeface="Aharoni" pitchFamily="2" charset="-79"/>
                <a:cs typeface="Aharoni" pitchFamily="2" charset="-79"/>
              </a:rPr>
              <a:t>3</a:t>
            </a:r>
            <a:endParaRPr lang="en-US" sz="3600" b="1" dirty="0">
              <a:solidFill>
                <a:schemeClr val="bg2">
                  <a:lumMod val="25000"/>
                </a:schemeClr>
              </a:solidFill>
              <a:latin typeface="Aharoni" pitchFamily="2" charset="-79"/>
              <a:cs typeface="Aharoni" pitchFamily="2" charset="-79"/>
            </a:endParaRPr>
          </a:p>
        </p:txBody>
      </p:sp>
      <p:sp>
        <p:nvSpPr>
          <p:cNvPr id="70" name="TextBox 69"/>
          <p:cNvSpPr txBox="1"/>
          <p:nvPr/>
        </p:nvSpPr>
        <p:spPr>
          <a:xfrm>
            <a:off x="1371600" y="1828800"/>
            <a:ext cx="7620000" cy="646331"/>
          </a:xfrm>
          <a:prstGeom prst="rect">
            <a:avLst/>
          </a:prstGeom>
          <a:noFill/>
        </p:spPr>
        <p:txBody>
          <a:bodyPr wrap="square" rtlCol="0">
            <a:spAutoFit/>
          </a:bodyPr>
          <a:lstStyle/>
          <a:p>
            <a:r>
              <a:rPr lang="en-US" sz="3600" spc="30" dirty="0" smtClean="0">
                <a:solidFill>
                  <a:schemeClr val="bg2">
                    <a:lumMod val="25000"/>
                  </a:schemeClr>
                </a:solidFill>
                <a:latin typeface="Aharoni" pitchFamily="2" charset="-79"/>
                <a:cs typeface="Aharoni" pitchFamily="2" charset="-79"/>
              </a:rPr>
              <a:t>SEE YOU LATER </a:t>
            </a:r>
            <a:r>
              <a:rPr lang="en-US" sz="2000" spc="30" dirty="0" smtClean="0">
                <a:solidFill>
                  <a:schemeClr val="bg2">
                    <a:lumMod val="25000"/>
                  </a:schemeClr>
                </a:solidFill>
                <a:latin typeface="Aharoni" pitchFamily="2" charset="-79"/>
                <a:cs typeface="Aharoni" pitchFamily="2" charset="-79"/>
              </a:rPr>
              <a:t>…</a:t>
            </a:r>
            <a:r>
              <a:rPr lang="en-US" sz="3600" spc="30" dirty="0" smtClean="0">
                <a:solidFill>
                  <a:schemeClr val="bg2">
                    <a:lumMod val="25000"/>
                  </a:schemeClr>
                </a:solidFill>
                <a:latin typeface="Aharoni" pitchFamily="2" charset="-79"/>
                <a:cs typeface="Aharoni" pitchFamily="2" charset="-79"/>
              </a:rPr>
              <a:t> </a:t>
            </a:r>
            <a:r>
              <a:rPr lang="en-US" sz="2000" spc="30" dirty="0" smtClean="0">
                <a:solidFill>
                  <a:schemeClr val="bg2">
                    <a:lumMod val="25000"/>
                  </a:schemeClr>
                </a:solidFill>
                <a:latin typeface="Aharoni" pitchFamily="2" charset="-79"/>
                <a:cs typeface="Aharoni" pitchFamily="2" charset="-79"/>
              </a:rPr>
              <a:t>just not here</a:t>
            </a:r>
            <a:endParaRPr lang="en-US" sz="2000" spc="30" dirty="0">
              <a:solidFill>
                <a:schemeClr val="bg2">
                  <a:lumMod val="25000"/>
                </a:schemeClr>
              </a:solidFill>
              <a:latin typeface="Aharoni" pitchFamily="2" charset="-79"/>
              <a:cs typeface="Aharoni" pitchFamily="2" charset="-79"/>
            </a:endParaRPr>
          </a:p>
        </p:txBody>
      </p:sp>
      <p:sp>
        <p:nvSpPr>
          <p:cNvPr id="11" name="Rectangle 10"/>
          <p:cNvSpPr/>
          <p:nvPr/>
        </p:nvSpPr>
        <p:spPr>
          <a:xfrm>
            <a:off x="1447800" y="2556808"/>
            <a:ext cx="6477000" cy="1938992"/>
          </a:xfrm>
          <a:prstGeom prst="rect">
            <a:avLst/>
          </a:prstGeom>
        </p:spPr>
        <p:txBody>
          <a:bodyPr wrap="square">
            <a:spAutoFit/>
          </a:bodyPr>
          <a:lstStyle/>
          <a:p>
            <a:r>
              <a:rPr lang="en-US" sz="2400" dirty="0" smtClean="0">
                <a:solidFill>
                  <a:schemeClr val="bg2">
                    <a:lumMod val="10000"/>
                  </a:schemeClr>
                </a:solidFill>
                <a:latin typeface="Century Gothic" pitchFamily="34" charset="0"/>
              </a:rPr>
              <a:t>“I’ve begun to feel like this blog is less and less suited to my day-to-day activities. Rather than try to force it to fit, I’ve decided to build something new.”</a:t>
            </a:r>
            <a:endParaRPr lang="en-US" sz="2400" i="1" dirty="0" smtClean="0">
              <a:solidFill>
                <a:schemeClr val="bg2">
                  <a:lumMod val="10000"/>
                </a:schemeClr>
              </a:solidFill>
              <a:latin typeface="Century Gothic" pitchFamily="34" charset="0"/>
            </a:endParaRPr>
          </a:p>
          <a:p>
            <a:endParaRPr lang="en-US" sz="2400" dirty="0">
              <a:solidFill>
                <a:schemeClr val="bg2">
                  <a:lumMod val="10000"/>
                </a:schemeClr>
              </a:solidFill>
              <a:latin typeface="Century Gothic" pitchFamily="34" charset="0"/>
            </a:endParaRPr>
          </a:p>
        </p:txBody>
      </p:sp>
      <p:cxnSp>
        <p:nvCxnSpPr>
          <p:cNvPr id="15" name="Straight Connector 14"/>
          <p:cNvCxnSpPr/>
          <p:nvPr/>
        </p:nvCxnSpPr>
        <p:spPr>
          <a:xfrm>
            <a:off x="1371600" y="2438400"/>
            <a:ext cx="5486400" cy="0"/>
          </a:xfrm>
          <a:prstGeom prst="line">
            <a:avLst/>
          </a:prstGeom>
          <a:ln w="63500">
            <a:solidFill>
              <a:srgbClr val="FF0066">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57139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flipV="1">
            <a:off x="0" y="0"/>
            <a:ext cx="9144000" cy="1371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TextBox 38"/>
          <p:cNvSpPr txBox="1"/>
          <p:nvPr/>
        </p:nvSpPr>
        <p:spPr>
          <a:xfrm>
            <a:off x="838200" y="515779"/>
            <a:ext cx="8205773" cy="769441"/>
          </a:xfrm>
          <a:prstGeom prst="rect">
            <a:avLst/>
          </a:prstGeom>
          <a:noFill/>
        </p:spPr>
        <p:txBody>
          <a:bodyPr wrap="none" rtlCol="0">
            <a:spAutoFit/>
          </a:bodyPr>
          <a:lstStyle/>
          <a:p>
            <a:r>
              <a:rPr lang="en-US" sz="4400" spc="30" dirty="0" smtClean="0">
                <a:solidFill>
                  <a:schemeClr val="bg2">
                    <a:lumMod val="25000"/>
                  </a:schemeClr>
                </a:solidFill>
                <a:latin typeface="Aharoni" pitchFamily="2" charset="-79"/>
                <a:cs typeface="Aharoni" pitchFamily="2" charset="-79"/>
              </a:rPr>
              <a:t>SCHOLAR BLOGGERS </a:t>
            </a:r>
            <a:r>
              <a:rPr lang="en-US" sz="2400" spc="30" dirty="0" smtClean="0">
                <a:solidFill>
                  <a:schemeClr val="bg2">
                    <a:lumMod val="25000"/>
                  </a:schemeClr>
                </a:solidFill>
                <a:latin typeface="Aharoni" pitchFamily="2" charset="-79"/>
                <a:cs typeface="Aharoni" pitchFamily="2" charset="-79"/>
              </a:rPr>
              <a:t>(INACTIVE)</a:t>
            </a:r>
            <a:endParaRPr lang="en-US" sz="2400" spc="30" baseline="30000" dirty="0">
              <a:solidFill>
                <a:schemeClr val="bg2">
                  <a:lumMod val="25000"/>
                </a:schemeClr>
              </a:solidFill>
              <a:latin typeface="Aharoni" pitchFamily="2" charset="-79"/>
              <a:cs typeface="Aharoni" pitchFamily="2" charset="-79"/>
            </a:endParaRPr>
          </a:p>
        </p:txBody>
      </p:sp>
      <p:sp>
        <p:nvSpPr>
          <p:cNvPr id="44" name="Rectangle 43"/>
          <p:cNvSpPr/>
          <p:nvPr/>
        </p:nvSpPr>
        <p:spPr>
          <a:xfrm>
            <a:off x="838200" y="152400"/>
            <a:ext cx="2520242" cy="523220"/>
          </a:xfrm>
          <a:prstGeom prst="rect">
            <a:avLst/>
          </a:prstGeom>
        </p:spPr>
        <p:txBody>
          <a:bodyPr wrap="none">
            <a:spAutoFit/>
          </a:bodyPr>
          <a:lstStyle/>
          <a:p>
            <a:r>
              <a:rPr lang="en-US" sz="2800" b="1" dirty="0" smtClean="0">
                <a:solidFill>
                  <a:schemeClr val="bg1"/>
                </a:solidFill>
                <a:latin typeface="Century Gothic" pitchFamily="34" charset="0"/>
                <a:cs typeface="Aharoni" pitchFamily="2" charset="-79"/>
              </a:rPr>
              <a:t>2011-PRESENT</a:t>
            </a:r>
            <a:endParaRPr lang="en-US" sz="2800" b="1" dirty="0">
              <a:solidFill>
                <a:schemeClr val="bg1"/>
              </a:solidFill>
              <a:latin typeface="Century Gothic" pitchFamily="34" charset="0"/>
              <a:cs typeface="Aharoni" pitchFamily="2" charset="-79"/>
            </a:endParaRPr>
          </a:p>
        </p:txBody>
      </p:sp>
      <p:sp>
        <p:nvSpPr>
          <p:cNvPr id="52" name="Rectangle 51"/>
          <p:cNvSpPr/>
          <p:nvPr/>
        </p:nvSpPr>
        <p:spPr>
          <a:xfrm>
            <a:off x="304800" y="0"/>
            <a:ext cx="381000" cy="137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304800" y="391180"/>
            <a:ext cx="377026" cy="646331"/>
          </a:xfrm>
          <a:prstGeom prst="rect">
            <a:avLst/>
          </a:prstGeom>
        </p:spPr>
        <p:txBody>
          <a:bodyPr wrap="none">
            <a:spAutoFit/>
          </a:bodyPr>
          <a:lstStyle/>
          <a:p>
            <a:r>
              <a:rPr lang="en-US" sz="3600" b="1" dirty="0" smtClean="0">
                <a:solidFill>
                  <a:schemeClr val="bg2">
                    <a:lumMod val="25000"/>
                  </a:schemeClr>
                </a:solidFill>
                <a:latin typeface="Aharoni" pitchFamily="2" charset="-79"/>
                <a:cs typeface="Aharoni" pitchFamily="2" charset="-79"/>
              </a:rPr>
              <a:t>3</a:t>
            </a:r>
            <a:endParaRPr lang="en-US" sz="3600" b="1" dirty="0">
              <a:solidFill>
                <a:schemeClr val="bg2">
                  <a:lumMod val="25000"/>
                </a:schemeClr>
              </a:solidFill>
              <a:latin typeface="Aharoni" pitchFamily="2" charset="-79"/>
              <a:cs typeface="Aharoni" pitchFamily="2" charset="-79"/>
            </a:endParaRPr>
          </a:p>
        </p:txBody>
      </p:sp>
      <p:sp>
        <p:nvSpPr>
          <p:cNvPr id="70" name="TextBox 69"/>
          <p:cNvSpPr txBox="1"/>
          <p:nvPr/>
        </p:nvSpPr>
        <p:spPr>
          <a:xfrm>
            <a:off x="1371600" y="1828800"/>
            <a:ext cx="7086600" cy="646331"/>
          </a:xfrm>
          <a:prstGeom prst="rect">
            <a:avLst/>
          </a:prstGeom>
          <a:noFill/>
        </p:spPr>
        <p:txBody>
          <a:bodyPr wrap="square" rtlCol="0">
            <a:spAutoFit/>
          </a:bodyPr>
          <a:lstStyle/>
          <a:p>
            <a:r>
              <a:rPr lang="en-US" sz="3600" spc="30" dirty="0" smtClean="0">
                <a:solidFill>
                  <a:schemeClr val="bg2">
                    <a:lumMod val="25000"/>
                  </a:schemeClr>
                </a:solidFill>
                <a:latin typeface="Aharoni" pitchFamily="2" charset="-79"/>
                <a:cs typeface="Aharoni" pitchFamily="2" charset="-79"/>
              </a:rPr>
              <a:t>APPRECIATION … or not</a:t>
            </a:r>
            <a:endParaRPr lang="en-US" sz="3600" spc="30" dirty="0">
              <a:solidFill>
                <a:schemeClr val="bg2">
                  <a:lumMod val="25000"/>
                </a:schemeClr>
              </a:solidFill>
              <a:latin typeface="Aharoni" pitchFamily="2" charset="-79"/>
              <a:cs typeface="Aharoni" pitchFamily="2" charset="-79"/>
            </a:endParaRPr>
          </a:p>
        </p:txBody>
      </p:sp>
      <p:sp>
        <p:nvSpPr>
          <p:cNvPr id="11" name="Rectangle 10"/>
          <p:cNvSpPr/>
          <p:nvPr/>
        </p:nvSpPr>
        <p:spPr>
          <a:xfrm>
            <a:off x="1447800" y="2515612"/>
            <a:ext cx="6477000" cy="1569660"/>
          </a:xfrm>
          <a:prstGeom prst="rect">
            <a:avLst/>
          </a:prstGeom>
        </p:spPr>
        <p:txBody>
          <a:bodyPr wrap="square">
            <a:spAutoFit/>
          </a:bodyPr>
          <a:lstStyle/>
          <a:p>
            <a:r>
              <a:rPr lang="en-US" sz="2400" dirty="0" smtClean="0">
                <a:solidFill>
                  <a:schemeClr val="bg2">
                    <a:lumMod val="10000"/>
                  </a:schemeClr>
                </a:solidFill>
                <a:latin typeface="Century Gothic" pitchFamily="34" charset="0"/>
              </a:rPr>
              <a:t>“And, of course, my schedule will be a bit more flexible once I am free of this aged blog, this paltry thing.”</a:t>
            </a:r>
            <a:endParaRPr lang="en-US" sz="2400" i="1" dirty="0" smtClean="0">
              <a:solidFill>
                <a:schemeClr val="bg2">
                  <a:lumMod val="10000"/>
                </a:schemeClr>
              </a:solidFill>
              <a:latin typeface="Century Gothic" pitchFamily="34" charset="0"/>
            </a:endParaRPr>
          </a:p>
          <a:p>
            <a:endParaRPr lang="en-US" sz="2400" dirty="0">
              <a:solidFill>
                <a:schemeClr val="bg2">
                  <a:lumMod val="10000"/>
                </a:schemeClr>
              </a:solidFill>
              <a:latin typeface="Century Gothic" pitchFamily="34" charset="0"/>
            </a:endParaRPr>
          </a:p>
        </p:txBody>
      </p:sp>
      <p:cxnSp>
        <p:nvCxnSpPr>
          <p:cNvPr id="12" name="Straight Connector 11"/>
          <p:cNvCxnSpPr/>
          <p:nvPr/>
        </p:nvCxnSpPr>
        <p:spPr>
          <a:xfrm>
            <a:off x="1371600" y="2438400"/>
            <a:ext cx="5486400" cy="0"/>
          </a:xfrm>
          <a:prstGeom prst="line">
            <a:avLst/>
          </a:prstGeom>
          <a:ln w="63500">
            <a:solidFill>
              <a:srgbClr val="FF0066">
                <a:alpha val="75000"/>
              </a:srgb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447800" y="3916740"/>
            <a:ext cx="6477000" cy="830997"/>
          </a:xfrm>
          <a:prstGeom prst="rect">
            <a:avLst/>
          </a:prstGeom>
        </p:spPr>
        <p:txBody>
          <a:bodyPr wrap="square">
            <a:spAutoFit/>
          </a:bodyPr>
          <a:lstStyle/>
          <a:p>
            <a:r>
              <a:rPr lang="en-US" sz="2400" dirty="0" smtClean="0">
                <a:solidFill>
                  <a:schemeClr val="bg2">
                    <a:lumMod val="10000"/>
                  </a:schemeClr>
                </a:solidFill>
                <a:latin typeface="Century Gothic" pitchFamily="34" charset="0"/>
              </a:rPr>
              <a:t>[COMMENT]: “Where are you man, why you are not writing anymore”</a:t>
            </a:r>
            <a:endParaRPr lang="en-US" sz="2400" dirty="0">
              <a:solidFill>
                <a:schemeClr val="bg2">
                  <a:lumMod val="10000"/>
                </a:schemeClr>
              </a:solidFill>
              <a:latin typeface="Century Gothic" pitchFamily="34" charset="0"/>
            </a:endParaRPr>
          </a:p>
        </p:txBody>
      </p:sp>
    </p:spTree>
    <p:extLst>
      <p:ext uri="{BB962C8B-B14F-4D97-AF65-F5344CB8AC3E}">
        <p14:creationId xmlns:p14="http://schemas.microsoft.com/office/powerpoint/2010/main" xmlns="" val="3762905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flipV="1">
            <a:off x="0" y="0"/>
            <a:ext cx="9144000" cy="1371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TextBox 38"/>
          <p:cNvSpPr txBox="1"/>
          <p:nvPr/>
        </p:nvSpPr>
        <p:spPr>
          <a:xfrm>
            <a:off x="838200" y="515779"/>
            <a:ext cx="8205773" cy="769441"/>
          </a:xfrm>
          <a:prstGeom prst="rect">
            <a:avLst/>
          </a:prstGeom>
          <a:noFill/>
        </p:spPr>
        <p:txBody>
          <a:bodyPr wrap="none" rtlCol="0">
            <a:spAutoFit/>
          </a:bodyPr>
          <a:lstStyle/>
          <a:p>
            <a:r>
              <a:rPr lang="en-US" sz="4400" spc="30" dirty="0" smtClean="0">
                <a:solidFill>
                  <a:schemeClr val="bg2">
                    <a:lumMod val="25000"/>
                  </a:schemeClr>
                </a:solidFill>
                <a:latin typeface="Aharoni" pitchFamily="2" charset="-79"/>
                <a:cs typeface="Aharoni" pitchFamily="2" charset="-79"/>
              </a:rPr>
              <a:t>SCHOLAR BLOGGERS </a:t>
            </a:r>
            <a:r>
              <a:rPr lang="en-US" sz="2400" spc="30" dirty="0" smtClean="0">
                <a:solidFill>
                  <a:schemeClr val="bg2">
                    <a:lumMod val="25000"/>
                  </a:schemeClr>
                </a:solidFill>
                <a:latin typeface="Aharoni" pitchFamily="2" charset="-79"/>
                <a:cs typeface="Aharoni" pitchFamily="2" charset="-79"/>
              </a:rPr>
              <a:t>(INACTIVE)</a:t>
            </a:r>
            <a:endParaRPr lang="en-US" sz="2400" spc="30" baseline="30000" dirty="0">
              <a:solidFill>
                <a:schemeClr val="bg2">
                  <a:lumMod val="25000"/>
                </a:schemeClr>
              </a:solidFill>
              <a:latin typeface="Aharoni" pitchFamily="2" charset="-79"/>
              <a:cs typeface="Aharoni" pitchFamily="2" charset="-79"/>
            </a:endParaRPr>
          </a:p>
        </p:txBody>
      </p:sp>
      <p:sp>
        <p:nvSpPr>
          <p:cNvPr id="44" name="Rectangle 43"/>
          <p:cNvSpPr/>
          <p:nvPr/>
        </p:nvSpPr>
        <p:spPr>
          <a:xfrm>
            <a:off x="838200" y="152400"/>
            <a:ext cx="2520242" cy="523220"/>
          </a:xfrm>
          <a:prstGeom prst="rect">
            <a:avLst/>
          </a:prstGeom>
        </p:spPr>
        <p:txBody>
          <a:bodyPr wrap="none">
            <a:spAutoFit/>
          </a:bodyPr>
          <a:lstStyle/>
          <a:p>
            <a:r>
              <a:rPr lang="en-US" sz="2800" b="1" dirty="0" smtClean="0">
                <a:solidFill>
                  <a:schemeClr val="bg1"/>
                </a:solidFill>
                <a:latin typeface="Century Gothic" pitchFamily="34" charset="0"/>
                <a:cs typeface="Aharoni" pitchFamily="2" charset="-79"/>
              </a:rPr>
              <a:t>2011-PRESENT</a:t>
            </a:r>
            <a:endParaRPr lang="en-US" sz="2800" b="1" dirty="0">
              <a:solidFill>
                <a:schemeClr val="bg1"/>
              </a:solidFill>
              <a:latin typeface="Century Gothic" pitchFamily="34" charset="0"/>
              <a:cs typeface="Aharoni" pitchFamily="2" charset="-79"/>
            </a:endParaRPr>
          </a:p>
        </p:txBody>
      </p:sp>
      <p:sp>
        <p:nvSpPr>
          <p:cNvPr id="52" name="Rectangle 51"/>
          <p:cNvSpPr/>
          <p:nvPr/>
        </p:nvSpPr>
        <p:spPr>
          <a:xfrm>
            <a:off x="304800" y="0"/>
            <a:ext cx="381000" cy="137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304800" y="391180"/>
            <a:ext cx="377026" cy="646331"/>
          </a:xfrm>
          <a:prstGeom prst="rect">
            <a:avLst/>
          </a:prstGeom>
        </p:spPr>
        <p:txBody>
          <a:bodyPr wrap="none">
            <a:spAutoFit/>
          </a:bodyPr>
          <a:lstStyle/>
          <a:p>
            <a:r>
              <a:rPr lang="en-US" sz="3600" b="1" dirty="0" smtClean="0">
                <a:solidFill>
                  <a:schemeClr val="bg2">
                    <a:lumMod val="25000"/>
                  </a:schemeClr>
                </a:solidFill>
                <a:latin typeface="Aharoni" pitchFamily="2" charset="-79"/>
                <a:cs typeface="Aharoni" pitchFamily="2" charset="-79"/>
              </a:rPr>
              <a:t>3</a:t>
            </a:r>
            <a:endParaRPr lang="en-US" sz="3600" b="1" dirty="0">
              <a:solidFill>
                <a:schemeClr val="bg2">
                  <a:lumMod val="25000"/>
                </a:schemeClr>
              </a:solidFill>
              <a:latin typeface="Aharoni" pitchFamily="2" charset="-79"/>
              <a:cs typeface="Aharoni" pitchFamily="2" charset="-79"/>
            </a:endParaRPr>
          </a:p>
        </p:txBody>
      </p:sp>
      <p:sp>
        <p:nvSpPr>
          <p:cNvPr id="70" name="TextBox 69"/>
          <p:cNvSpPr txBox="1"/>
          <p:nvPr/>
        </p:nvSpPr>
        <p:spPr>
          <a:xfrm>
            <a:off x="1371600" y="1828800"/>
            <a:ext cx="7086600" cy="646331"/>
          </a:xfrm>
          <a:prstGeom prst="rect">
            <a:avLst/>
          </a:prstGeom>
          <a:noFill/>
        </p:spPr>
        <p:txBody>
          <a:bodyPr wrap="square" rtlCol="0">
            <a:spAutoFit/>
          </a:bodyPr>
          <a:lstStyle/>
          <a:p>
            <a:r>
              <a:rPr lang="en-US" sz="3600" spc="30" dirty="0" smtClean="0">
                <a:solidFill>
                  <a:schemeClr val="bg2">
                    <a:lumMod val="25000"/>
                  </a:schemeClr>
                </a:solidFill>
                <a:latin typeface="Aharoni" pitchFamily="2" charset="-79"/>
                <a:cs typeface="Aharoni" pitchFamily="2" charset="-79"/>
              </a:rPr>
              <a:t>RMA … remember me always</a:t>
            </a:r>
            <a:endParaRPr lang="en-US" sz="3600" spc="30" dirty="0">
              <a:solidFill>
                <a:schemeClr val="bg2">
                  <a:lumMod val="25000"/>
                </a:schemeClr>
              </a:solidFill>
              <a:latin typeface="Aharoni" pitchFamily="2" charset="-79"/>
              <a:cs typeface="Aharoni" pitchFamily="2" charset="-79"/>
            </a:endParaRPr>
          </a:p>
        </p:txBody>
      </p:sp>
      <p:sp>
        <p:nvSpPr>
          <p:cNvPr id="11" name="Rectangle 10"/>
          <p:cNvSpPr/>
          <p:nvPr/>
        </p:nvSpPr>
        <p:spPr>
          <a:xfrm>
            <a:off x="1447800" y="2515612"/>
            <a:ext cx="6477000" cy="2462213"/>
          </a:xfrm>
          <a:prstGeom prst="rect">
            <a:avLst/>
          </a:prstGeom>
        </p:spPr>
        <p:txBody>
          <a:bodyPr wrap="square">
            <a:spAutoFit/>
          </a:bodyPr>
          <a:lstStyle/>
          <a:p>
            <a:r>
              <a:rPr lang="en-US" sz="2200" dirty="0" smtClean="0">
                <a:solidFill>
                  <a:schemeClr val="bg2">
                    <a:lumMod val="10000"/>
                  </a:schemeClr>
                </a:solidFill>
                <a:latin typeface="Century Gothic" pitchFamily="34" charset="0"/>
              </a:rPr>
              <a:t>“There may still be some activity on this site as I back-fill some old and (for inactive blogs) posts from other blogging platforms. My goal is to eventually have this as a (more or less) complete archive of my personal blogging from early 1998 to this year.”</a:t>
            </a:r>
            <a:endParaRPr lang="en-US" sz="2200" i="1" dirty="0" smtClean="0">
              <a:solidFill>
                <a:schemeClr val="bg2">
                  <a:lumMod val="10000"/>
                </a:schemeClr>
              </a:solidFill>
              <a:latin typeface="Century Gothic" pitchFamily="34" charset="0"/>
            </a:endParaRPr>
          </a:p>
          <a:p>
            <a:endParaRPr lang="en-US" sz="2200" dirty="0">
              <a:solidFill>
                <a:schemeClr val="bg2">
                  <a:lumMod val="10000"/>
                </a:schemeClr>
              </a:solidFill>
              <a:latin typeface="Century Gothic" pitchFamily="34" charset="0"/>
            </a:endParaRPr>
          </a:p>
        </p:txBody>
      </p:sp>
      <p:cxnSp>
        <p:nvCxnSpPr>
          <p:cNvPr id="12" name="Straight Connector 11"/>
          <p:cNvCxnSpPr/>
          <p:nvPr/>
        </p:nvCxnSpPr>
        <p:spPr>
          <a:xfrm>
            <a:off x="1371600" y="2438400"/>
            <a:ext cx="5486400" cy="0"/>
          </a:xfrm>
          <a:prstGeom prst="line">
            <a:avLst/>
          </a:prstGeom>
          <a:ln w="63500">
            <a:solidFill>
              <a:srgbClr val="FF0066">
                <a:alpha val="75000"/>
              </a:srgb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447800" y="4800600"/>
            <a:ext cx="6477000" cy="1107996"/>
          </a:xfrm>
          <a:prstGeom prst="rect">
            <a:avLst/>
          </a:prstGeom>
        </p:spPr>
        <p:txBody>
          <a:bodyPr wrap="square">
            <a:spAutoFit/>
          </a:bodyPr>
          <a:lstStyle/>
          <a:p>
            <a:r>
              <a:rPr lang="en-US" sz="2200" dirty="0" smtClean="0">
                <a:solidFill>
                  <a:schemeClr val="bg2">
                    <a:lumMod val="10000"/>
                  </a:schemeClr>
                </a:solidFill>
                <a:latin typeface="Century Gothic" pitchFamily="34" charset="0"/>
              </a:rPr>
              <a:t>“I want to keep the site up. I would be sad if the archives disappeared. Lots of good stuff. But </a:t>
            </a:r>
            <a:r>
              <a:rPr lang="en-US" sz="2200" i="1" dirty="0" smtClean="0">
                <a:solidFill>
                  <a:schemeClr val="bg2">
                    <a:lumMod val="10000"/>
                  </a:schemeClr>
                </a:solidFill>
                <a:latin typeface="Century Gothic" pitchFamily="34" charset="0"/>
              </a:rPr>
              <a:t>keeping</a:t>
            </a:r>
            <a:r>
              <a:rPr lang="en-US" sz="2200" dirty="0" smtClean="0">
                <a:solidFill>
                  <a:schemeClr val="bg2">
                    <a:lumMod val="10000"/>
                  </a:schemeClr>
                </a:solidFill>
                <a:latin typeface="Century Gothic" pitchFamily="34" charset="0"/>
              </a:rPr>
              <a:t> the place up? … well, we’ll see.”</a:t>
            </a:r>
            <a:endParaRPr lang="en-US" sz="2200" dirty="0">
              <a:solidFill>
                <a:schemeClr val="bg2">
                  <a:lumMod val="10000"/>
                </a:schemeClr>
              </a:solidFill>
              <a:latin typeface="Century Gothic" pitchFamily="34" charset="0"/>
            </a:endParaRPr>
          </a:p>
        </p:txBody>
      </p:sp>
    </p:spTree>
    <p:extLst>
      <p:ext uri="{BB962C8B-B14F-4D97-AF65-F5344CB8AC3E}">
        <p14:creationId xmlns:p14="http://schemas.microsoft.com/office/powerpoint/2010/main" xmlns="" val="537727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304800" y="1295400"/>
            <a:ext cx="381000" cy="448056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6" name="Picture 15" descr="advisor.png"/>
          <p:cNvPicPr preferRelativeResize="0">
            <a:picLocks noChangeAspect="1"/>
          </p:cNvPicPr>
          <p:nvPr/>
        </p:nvPicPr>
        <p:blipFill>
          <a:blip r:embed="rId3" cstate="print">
            <a:duotone>
              <a:schemeClr val="accent5">
                <a:shade val="45000"/>
                <a:satMod val="135000"/>
              </a:schemeClr>
              <a:prstClr val="white"/>
            </a:duotone>
          </a:blip>
          <a:srcRect/>
          <a:stretch>
            <a:fillRect/>
          </a:stretch>
        </p:blipFill>
        <p:spPr bwMode="auto">
          <a:xfrm>
            <a:off x="5105400" y="4572000"/>
            <a:ext cx="1087147" cy="2011680"/>
          </a:xfrm>
          <a:prstGeom prst="rect">
            <a:avLst/>
          </a:prstGeom>
          <a:noFill/>
          <a:ln w="9525">
            <a:noFill/>
            <a:miter lim="800000"/>
            <a:headEnd/>
            <a:tailEnd/>
          </a:ln>
        </p:spPr>
      </p:pic>
      <p:sp>
        <p:nvSpPr>
          <p:cNvPr id="30" name="Rectangle 29"/>
          <p:cNvSpPr/>
          <p:nvPr/>
        </p:nvSpPr>
        <p:spPr>
          <a:xfrm>
            <a:off x="2169698" y="2362200"/>
            <a:ext cx="5755102" cy="1908215"/>
          </a:xfrm>
          <a:prstGeom prst="rect">
            <a:avLst/>
          </a:prstGeom>
          <a:noFill/>
        </p:spPr>
        <p:txBody>
          <a:bodyPr wrap="none" lIns="0">
            <a:spAutoFit/>
          </a:bodyPr>
          <a:lstStyle/>
          <a:p>
            <a:r>
              <a:rPr lang="en-US" sz="11800" dirty="0" smtClean="0">
                <a:solidFill>
                  <a:schemeClr val="bg2">
                    <a:lumMod val="25000"/>
                  </a:schemeClr>
                </a:solidFill>
                <a:latin typeface="Century Gothic" pitchFamily="34" charset="0"/>
              </a:rPr>
              <a:t>RESULTS</a:t>
            </a:r>
            <a:endParaRPr lang="en-US" sz="11800" dirty="0">
              <a:solidFill>
                <a:schemeClr val="bg2">
                  <a:lumMod val="25000"/>
                </a:schemeClr>
              </a:solidFill>
              <a:latin typeface="Century Gothic" pitchFamily="34" charset="0"/>
            </a:endParaRPr>
          </a:p>
        </p:txBody>
      </p:sp>
      <p:sp>
        <p:nvSpPr>
          <p:cNvPr id="25" name="Rectangle 24"/>
          <p:cNvSpPr/>
          <p:nvPr/>
        </p:nvSpPr>
        <p:spPr>
          <a:xfrm flipV="1">
            <a:off x="0" y="5562600"/>
            <a:ext cx="9144000" cy="13716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TextBox 26"/>
          <p:cNvSpPr txBox="1"/>
          <p:nvPr/>
        </p:nvSpPr>
        <p:spPr>
          <a:xfrm>
            <a:off x="858554" y="6002179"/>
            <a:ext cx="5085046" cy="769441"/>
          </a:xfrm>
          <a:prstGeom prst="rect">
            <a:avLst/>
          </a:prstGeom>
          <a:noFill/>
        </p:spPr>
        <p:txBody>
          <a:bodyPr wrap="none" rtlCol="0">
            <a:spAutoFit/>
          </a:bodyPr>
          <a:lstStyle/>
          <a:p>
            <a:r>
              <a:rPr lang="en-US" sz="4400" spc="30" dirty="0" smtClean="0">
                <a:solidFill>
                  <a:schemeClr val="bg2">
                    <a:lumMod val="75000"/>
                  </a:schemeClr>
                </a:solidFill>
                <a:latin typeface="Aharoni" pitchFamily="2" charset="-79"/>
                <a:cs typeface="Aharoni" pitchFamily="2" charset="-79"/>
              </a:rPr>
              <a:t>BIBLIOBLOGGERS </a:t>
            </a:r>
            <a:endParaRPr lang="en-US" sz="4400" spc="30" dirty="0">
              <a:solidFill>
                <a:schemeClr val="bg2">
                  <a:lumMod val="75000"/>
                </a:schemeClr>
              </a:solidFill>
              <a:latin typeface="Aharoni" pitchFamily="2" charset="-79"/>
              <a:cs typeface="Aharoni" pitchFamily="2" charset="-79"/>
            </a:endParaRPr>
          </a:p>
        </p:txBody>
      </p:sp>
      <p:sp>
        <p:nvSpPr>
          <p:cNvPr id="28" name="Rectangle 27"/>
          <p:cNvSpPr/>
          <p:nvPr/>
        </p:nvSpPr>
        <p:spPr>
          <a:xfrm>
            <a:off x="832558" y="5638800"/>
            <a:ext cx="2520242" cy="523220"/>
          </a:xfrm>
          <a:prstGeom prst="rect">
            <a:avLst/>
          </a:prstGeom>
        </p:spPr>
        <p:txBody>
          <a:bodyPr wrap="none">
            <a:spAutoFit/>
          </a:bodyPr>
          <a:lstStyle/>
          <a:p>
            <a:r>
              <a:rPr lang="en-US" sz="2800" b="1" dirty="0" smtClean="0">
                <a:solidFill>
                  <a:schemeClr val="bg1"/>
                </a:solidFill>
                <a:latin typeface="Century Gothic" pitchFamily="34" charset="0"/>
                <a:cs typeface="Aharoni" pitchFamily="2" charset="-79"/>
              </a:rPr>
              <a:t>2012-PRESENT</a:t>
            </a:r>
            <a:endParaRPr lang="en-US" sz="2800" b="1" dirty="0">
              <a:solidFill>
                <a:schemeClr val="bg1"/>
              </a:solidFill>
              <a:latin typeface="Century Gothic" pitchFamily="34" charset="0"/>
              <a:cs typeface="Aharoni" pitchFamily="2" charset="-79"/>
            </a:endParaRPr>
          </a:p>
        </p:txBody>
      </p:sp>
      <p:sp>
        <p:nvSpPr>
          <p:cNvPr id="29" name="Rectangle 28"/>
          <p:cNvSpPr/>
          <p:nvPr/>
        </p:nvSpPr>
        <p:spPr>
          <a:xfrm>
            <a:off x="304800" y="5562600"/>
            <a:ext cx="381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Rectangle 30"/>
          <p:cNvSpPr/>
          <p:nvPr/>
        </p:nvSpPr>
        <p:spPr>
          <a:xfrm>
            <a:off x="304800" y="5953780"/>
            <a:ext cx="377026" cy="646331"/>
          </a:xfrm>
          <a:prstGeom prst="rect">
            <a:avLst/>
          </a:prstGeom>
        </p:spPr>
        <p:txBody>
          <a:bodyPr wrap="none">
            <a:spAutoFit/>
          </a:bodyPr>
          <a:lstStyle/>
          <a:p>
            <a:r>
              <a:rPr lang="en-US" sz="3600" b="1" dirty="0" smtClean="0">
                <a:solidFill>
                  <a:schemeClr val="bg1"/>
                </a:solidFill>
                <a:latin typeface="Aharoni" pitchFamily="2" charset="-79"/>
                <a:cs typeface="Aharoni" pitchFamily="2" charset="-79"/>
              </a:rPr>
              <a:t>4</a:t>
            </a:r>
            <a:endParaRPr lang="en-US" sz="3600" b="1" dirty="0">
              <a:solidFill>
                <a:schemeClr val="bg1"/>
              </a:solidFill>
              <a:latin typeface="Aharoni" pitchFamily="2" charset="-79"/>
              <a:cs typeface="Aharoni" pitchFamily="2" charset="-79"/>
            </a:endParaRPr>
          </a:p>
        </p:txBody>
      </p:sp>
      <p:sp>
        <p:nvSpPr>
          <p:cNvPr id="32" name="Rectangle 31"/>
          <p:cNvSpPr/>
          <p:nvPr/>
        </p:nvSpPr>
        <p:spPr>
          <a:xfrm flipV="1">
            <a:off x="0" y="0"/>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TextBox 32"/>
          <p:cNvSpPr txBox="1"/>
          <p:nvPr/>
        </p:nvSpPr>
        <p:spPr>
          <a:xfrm>
            <a:off x="838200" y="515779"/>
            <a:ext cx="7739619" cy="769441"/>
          </a:xfrm>
          <a:prstGeom prst="rect">
            <a:avLst/>
          </a:prstGeom>
          <a:noFill/>
        </p:spPr>
        <p:txBody>
          <a:bodyPr wrap="none" rtlCol="0">
            <a:spAutoFit/>
          </a:bodyPr>
          <a:lstStyle/>
          <a:p>
            <a:r>
              <a:rPr lang="en-US" sz="4400" spc="30" dirty="0" smtClean="0">
                <a:solidFill>
                  <a:schemeClr val="bg2">
                    <a:lumMod val="10000"/>
                  </a:schemeClr>
                </a:solidFill>
                <a:latin typeface="Aharoni" pitchFamily="2" charset="-79"/>
                <a:cs typeface="Aharoni" pitchFamily="2" charset="-79"/>
              </a:rPr>
              <a:t>SCHOLAR BLOGGERS (</a:t>
            </a:r>
            <a:r>
              <a:rPr lang="en-US" sz="3200" spc="30" dirty="0" smtClean="0">
                <a:solidFill>
                  <a:schemeClr val="bg2">
                    <a:lumMod val="10000"/>
                  </a:schemeClr>
                </a:solidFill>
                <a:latin typeface="Aharoni" pitchFamily="2" charset="-79"/>
                <a:cs typeface="Aharoni" pitchFamily="2" charset="-79"/>
              </a:rPr>
              <a:t>ACTIVE</a:t>
            </a:r>
            <a:r>
              <a:rPr lang="en-US" sz="4400" spc="30" dirty="0" smtClean="0">
                <a:solidFill>
                  <a:schemeClr val="bg2">
                    <a:lumMod val="10000"/>
                  </a:schemeClr>
                </a:solidFill>
                <a:latin typeface="Aharoni" pitchFamily="2" charset="-79"/>
                <a:cs typeface="Aharoni" pitchFamily="2" charset="-79"/>
              </a:rPr>
              <a:t>)</a:t>
            </a:r>
            <a:endParaRPr lang="en-US" sz="4400" spc="30" baseline="30000" dirty="0">
              <a:solidFill>
                <a:schemeClr val="bg2">
                  <a:lumMod val="10000"/>
                </a:schemeClr>
              </a:solidFill>
              <a:latin typeface="Aharoni" pitchFamily="2" charset="-79"/>
              <a:cs typeface="Aharoni" pitchFamily="2" charset="-79"/>
            </a:endParaRPr>
          </a:p>
        </p:txBody>
      </p:sp>
      <p:sp>
        <p:nvSpPr>
          <p:cNvPr id="34" name="Rectangle 33"/>
          <p:cNvSpPr/>
          <p:nvPr/>
        </p:nvSpPr>
        <p:spPr>
          <a:xfrm>
            <a:off x="838200" y="152400"/>
            <a:ext cx="1938351" cy="523220"/>
          </a:xfrm>
          <a:prstGeom prst="rect">
            <a:avLst/>
          </a:prstGeom>
        </p:spPr>
        <p:txBody>
          <a:bodyPr wrap="none">
            <a:spAutoFit/>
          </a:bodyPr>
          <a:lstStyle/>
          <a:p>
            <a:r>
              <a:rPr lang="en-US" sz="2800" b="1" dirty="0" smtClean="0">
                <a:solidFill>
                  <a:schemeClr val="bg2">
                    <a:lumMod val="90000"/>
                  </a:schemeClr>
                </a:solidFill>
                <a:latin typeface="Century Gothic" pitchFamily="34" charset="0"/>
                <a:cs typeface="Aharoni" pitchFamily="2" charset="-79"/>
              </a:rPr>
              <a:t>2009-2011</a:t>
            </a:r>
            <a:endParaRPr lang="en-US" sz="2800" b="1" dirty="0">
              <a:solidFill>
                <a:schemeClr val="bg2">
                  <a:lumMod val="90000"/>
                </a:schemeClr>
              </a:solidFill>
              <a:latin typeface="Century Gothic" pitchFamily="34" charset="0"/>
              <a:cs typeface="Aharoni" pitchFamily="2" charset="-79"/>
            </a:endParaRPr>
          </a:p>
        </p:txBody>
      </p:sp>
      <p:sp>
        <p:nvSpPr>
          <p:cNvPr id="35" name="Rectangle 34"/>
          <p:cNvSpPr/>
          <p:nvPr/>
        </p:nvSpPr>
        <p:spPr>
          <a:xfrm>
            <a:off x="304800" y="0"/>
            <a:ext cx="381000" cy="13716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304800" y="391180"/>
            <a:ext cx="377026" cy="646331"/>
          </a:xfrm>
          <a:prstGeom prst="rect">
            <a:avLst/>
          </a:prstGeom>
        </p:spPr>
        <p:txBody>
          <a:bodyPr wrap="none">
            <a:spAutoFit/>
          </a:bodyPr>
          <a:lstStyle/>
          <a:p>
            <a:r>
              <a:rPr lang="en-US" sz="3600" b="1" dirty="0" smtClean="0">
                <a:solidFill>
                  <a:schemeClr val="bg2">
                    <a:lumMod val="90000"/>
                  </a:schemeClr>
                </a:solidFill>
                <a:latin typeface="Aharoni" pitchFamily="2" charset="-79"/>
                <a:cs typeface="Aharoni" pitchFamily="2" charset="-79"/>
              </a:rPr>
              <a:t>2</a:t>
            </a:r>
            <a:endParaRPr lang="en-US" sz="3600" b="1" dirty="0">
              <a:solidFill>
                <a:schemeClr val="bg2">
                  <a:lumMod val="90000"/>
                </a:schemeClr>
              </a:solidFill>
              <a:latin typeface="Aharoni" pitchFamily="2" charset="-79"/>
              <a:cs typeface="Aharoni" pitchFamily="2" charset="-79"/>
            </a:endParaRPr>
          </a:p>
        </p:txBody>
      </p:sp>
      <p:cxnSp>
        <p:nvCxnSpPr>
          <p:cNvPr id="39" name="Straight Connector 38"/>
          <p:cNvCxnSpPr/>
          <p:nvPr/>
        </p:nvCxnSpPr>
        <p:spPr>
          <a:xfrm>
            <a:off x="495300" y="1371600"/>
            <a:ext cx="0" cy="4206240"/>
          </a:xfrm>
          <a:prstGeom prst="line">
            <a:avLst/>
          </a:prstGeom>
          <a:ln w="1016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descr="advisor.png"/>
          <p:cNvPicPr preferRelativeResize="0">
            <a:picLocks noChangeAspect="1"/>
          </p:cNvPicPr>
          <p:nvPr/>
        </p:nvPicPr>
        <p:blipFill>
          <a:blip r:embed="rId3" cstate="print">
            <a:duotone>
              <a:schemeClr val="accent3">
                <a:shade val="45000"/>
                <a:satMod val="135000"/>
              </a:schemeClr>
              <a:prstClr val="white"/>
            </a:duotone>
          </a:blip>
          <a:srcRect/>
          <a:stretch>
            <a:fillRect/>
          </a:stretch>
        </p:blipFill>
        <p:spPr bwMode="auto">
          <a:xfrm>
            <a:off x="1198853" y="1905000"/>
            <a:ext cx="1087147" cy="2011680"/>
          </a:xfrm>
          <a:prstGeom prst="rect">
            <a:avLst/>
          </a:prstGeom>
          <a:noFill/>
          <a:ln w="9525">
            <a:noFill/>
            <a:miter lim="800000"/>
            <a:headEnd/>
            <a:tailEnd/>
          </a:ln>
        </p:spPr>
      </p:pic>
    </p:spTree>
    <p:extLst>
      <p:ext uri="{BB962C8B-B14F-4D97-AF65-F5344CB8AC3E}">
        <p14:creationId xmlns:p14="http://schemas.microsoft.com/office/powerpoint/2010/main" xmlns="" val="963032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txBox="1">
            <a:spLocks/>
          </p:cNvSpPr>
          <p:nvPr/>
        </p:nvSpPr>
        <p:spPr>
          <a:xfrm>
            <a:off x="0" y="0"/>
            <a:ext cx="9144000" cy="5715000"/>
          </a:xfrm>
          <a:prstGeom prst="rect">
            <a:avLst/>
          </a:prstGeom>
          <a:solidFill>
            <a:schemeClr val="bg2">
              <a:lumMod val="25000"/>
            </a:schemeClr>
          </a:solidFill>
          <a:ln>
            <a:noFill/>
          </a:ln>
        </p:spPr>
        <p:txBody>
          <a:bodyPr anchor="ctr">
            <a:normAutofit/>
          </a:bodyPr>
          <a:lstStyle/>
          <a:p>
            <a:pPr algn="ctr" fontAlgn="auto">
              <a:spcAft>
                <a:spcPts val="0"/>
              </a:spcAft>
              <a:defRPr/>
            </a:pPr>
            <a:endParaRPr lang="en-US" sz="4400" dirty="0">
              <a:latin typeface="+mj-lt"/>
              <a:ea typeface="+mj-ea"/>
              <a:cs typeface="+mj-cs"/>
            </a:endParaRPr>
          </a:p>
        </p:txBody>
      </p:sp>
      <p:grpSp>
        <p:nvGrpSpPr>
          <p:cNvPr id="2" name="Group 24"/>
          <p:cNvGrpSpPr>
            <a:grpSpLocks/>
          </p:cNvGrpSpPr>
          <p:nvPr/>
        </p:nvGrpSpPr>
        <p:grpSpPr bwMode="auto">
          <a:xfrm>
            <a:off x="-533400" y="927098"/>
            <a:ext cx="14020800" cy="3949702"/>
            <a:chOff x="1301608" y="2310843"/>
            <a:chExt cx="9442592" cy="2517164"/>
          </a:xfrm>
        </p:grpSpPr>
        <p:sp>
          <p:nvSpPr>
            <p:cNvPr id="17" name="Oval 16"/>
            <p:cNvSpPr/>
            <p:nvPr/>
          </p:nvSpPr>
          <p:spPr>
            <a:xfrm>
              <a:off x="3200390" y="2362442"/>
              <a:ext cx="2465423" cy="246556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
          <p:nvSpPr>
            <p:cNvPr id="19" name="Oval 18"/>
            <p:cNvSpPr>
              <a:spLocks noChangeAspect="1"/>
            </p:cNvSpPr>
            <p:nvPr/>
          </p:nvSpPr>
          <p:spPr>
            <a:xfrm>
              <a:off x="3274161" y="2510153"/>
              <a:ext cx="2317883" cy="231785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
          <p:nvSpPr>
            <p:cNvPr id="20" name="Oval 19"/>
            <p:cNvSpPr>
              <a:spLocks noChangeAspect="1"/>
            </p:cNvSpPr>
            <p:nvPr/>
          </p:nvSpPr>
          <p:spPr>
            <a:xfrm>
              <a:off x="3447360" y="2855150"/>
              <a:ext cx="1972552" cy="1972857"/>
            </a:xfrm>
            <a:prstGeom prst="ellipse">
              <a:avLst/>
            </a:prstGeom>
            <a:solidFill>
              <a:srgbClr val="07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
          <p:nvSpPr>
            <p:cNvPr id="21" name="Oval 20"/>
            <p:cNvSpPr>
              <a:spLocks noChangeAspect="1"/>
            </p:cNvSpPr>
            <p:nvPr/>
          </p:nvSpPr>
          <p:spPr>
            <a:xfrm>
              <a:off x="3594901" y="3151585"/>
              <a:ext cx="1676402" cy="167642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
          <p:nvSpPr>
            <p:cNvPr id="22" name="Rectangle 21"/>
            <p:cNvSpPr/>
            <p:nvPr/>
          </p:nvSpPr>
          <p:spPr>
            <a:xfrm>
              <a:off x="5943788" y="2310843"/>
              <a:ext cx="3352804" cy="254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2000" b="1" dirty="0">
                  <a:solidFill>
                    <a:schemeClr val="bg1">
                      <a:lumMod val="95000"/>
                    </a:schemeClr>
                  </a:solidFill>
                  <a:latin typeface="Century Gothic" pitchFamily="34" charset="0"/>
                </a:rPr>
                <a:t>P</a:t>
              </a:r>
              <a:r>
                <a:rPr lang="en-US" sz="2000" b="1" dirty="0" smtClean="0">
                  <a:solidFill>
                    <a:schemeClr val="bg1">
                      <a:lumMod val="95000"/>
                    </a:schemeClr>
                  </a:solidFill>
                  <a:latin typeface="Century Gothic" pitchFamily="34" charset="0"/>
                </a:rPr>
                <a:t>ublic 100%</a:t>
              </a:r>
              <a:endParaRPr lang="en-US" sz="2000" b="1" dirty="0">
                <a:solidFill>
                  <a:schemeClr val="bg1">
                    <a:lumMod val="95000"/>
                  </a:schemeClr>
                </a:solidFill>
                <a:latin typeface="Century Gothic" pitchFamily="34" charset="0"/>
              </a:endParaRPr>
            </a:p>
          </p:txBody>
        </p:sp>
        <p:sp>
          <p:nvSpPr>
            <p:cNvPr id="23" name="Rectangle 22"/>
            <p:cNvSpPr/>
            <p:nvPr/>
          </p:nvSpPr>
          <p:spPr>
            <a:xfrm>
              <a:off x="5943788" y="3375788"/>
              <a:ext cx="1516032" cy="647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2000" b="1" dirty="0" smtClean="0">
                  <a:solidFill>
                    <a:schemeClr val="bg1">
                      <a:lumMod val="95000"/>
                    </a:schemeClr>
                  </a:solidFill>
                  <a:latin typeface="Century Gothic" pitchFamily="34" charset="0"/>
                </a:rPr>
                <a:t>Subject to critical </a:t>
              </a:r>
              <a:br>
                <a:rPr lang="en-US" sz="2000" b="1" dirty="0" smtClean="0">
                  <a:solidFill>
                    <a:schemeClr val="bg1">
                      <a:lumMod val="95000"/>
                    </a:schemeClr>
                  </a:solidFill>
                  <a:latin typeface="Century Gothic" pitchFamily="34" charset="0"/>
                </a:rPr>
              </a:br>
              <a:r>
                <a:rPr lang="en-US" sz="2000" b="1" dirty="0" smtClean="0">
                  <a:solidFill>
                    <a:schemeClr val="bg1">
                      <a:lumMod val="95000"/>
                    </a:schemeClr>
                  </a:solidFill>
                  <a:latin typeface="Century Gothic" pitchFamily="34" charset="0"/>
                </a:rPr>
                <a:t>review 68%</a:t>
              </a:r>
              <a:endParaRPr lang="en-US" sz="2000" b="1" dirty="0">
                <a:solidFill>
                  <a:schemeClr val="bg1">
                    <a:lumMod val="95000"/>
                  </a:schemeClr>
                </a:solidFill>
                <a:latin typeface="Century Gothic" pitchFamily="34" charset="0"/>
              </a:endParaRPr>
            </a:p>
          </p:txBody>
        </p:sp>
        <p:sp>
          <p:nvSpPr>
            <p:cNvPr id="24" name="Rectangle 23"/>
            <p:cNvSpPr/>
            <p:nvPr/>
          </p:nvSpPr>
          <p:spPr>
            <a:xfrm>
              <a:off x="5943788" y="2648758"/>
              <a:ext cx="4800412" cy="451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2000" b="1" dirty="0" smtClean="0">
                  <a:solidFill>
                    <a:schemeClr val="bg1">
                      <a:lumMod val="95000"/>
                    </a:schemeClr>
                  </a:solidFill>
                  <a:latin typeface="Century Gothic" pitchFamily="34" charset="0"/>
                </a:rPr>
                <a:t>Allows use and </a:t>
              </a:r>
              <a:br>
                <a:rPr lang="en-US" sz="2000" b="1" dirty="0" smtClean="0">
                  <a:solidFill>
                    <a:schemeClr val="bg1">
                      <a:lumMod val="95000"/>
                    </a:schemeClr>
                  </a:solidFill>
                  <a:latin typeface="Century Gothic" pitchFamily="34" charset="0"/>
                </a:rPr>
              </a:br>
              <a:r>
                <a:rPr lang="en-US" sz="2000" b="1" dirty="0" smtClean="0">
                  <a:solidFill>
                    <a:schemeClr val="bg1">
                      <a:lumMod val="95000"/>
                    </a:schemeClr>
                  </a:solidFill>
                  <a:latin typeface="Century Gothic" pitchFamily="34" charset="0"/>
                </a:rPr>
                <a:t>exchange 94%</a:t>
              </a:r>
              <a:endParaRPr lang="en-US" sz="2000" b="1" dirty="0">
                <a:solidFill>
                  <a:schemeClr val="bg1">
                    <a:lumMod val="95000"/>
                  </a:schemeClr>
                </a:solidFill>
                <a:latin typeface="Century Gothic" pitchFamily="34" charset="0"/>
              </a:endParaRPr>
            </a:p>
          </p:txBody>
        </p:sp>
        <p:sp>
          <p:nvSpPr>
            <p:cNvPr id="25" name="Rectangle 24"/>
            <p:cNvSpPr/>
            <p:nvPr/>
          </p:nvSpPr>
          <p:spPr>
            <a:xfrm>
              <a:off x="1301608" y="2691252"/>
              <a:ext cx="1516032" cy="843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defRPr/>
              </a:pPr>
              <a:r>
                <a:rPr lang="en-US" sz="2000" b="1" dirty="0" smtClean="0">
                  <a:solidFill>
                    <a:schemeClr val="bg1">
                      <a:lumMod val="95000"/>
                    </a:schemeClr>
                  </a:solidFill>
                  <a:latin typeface="Century Gothic" pitchFamily="34" charset="0"/>
                </a:rPr>
                <a:t/>
              </a:r>
              <a:br>
                <a:rPr lang="en-US" sz="2000" b="1" dirty="0" smtClean="0">
                  <a:solidFill>
                    <a:schemeClr val="bg1">
                      <a:lumMod val="95000"/>
                    </a:schemeClr>
                  </a:solidFill>
                  <a:latin typeface="Century Gothic" pitchFamily="34" charset="0"/>
                </a:rPr>
              </a:br>
              <a:r>
                <a:rPr lang="en-US" sz="2000" b="1" dirty="0" smtClean="0">
                  <a:solidFill>
                    <a:schemeClr val="bg1">
                      <a:lumMod val="95000"/>
                    </a:schemeClr>
                  </a:solidFill>
                  <a:latin typeface="Century Gothic" pitchFamily="34" charset="0"/>
                </a:rPr>
                <a:t>Scholarly </a:t>
              </a:r>
              <a:br>
                <a:rPr lang="en-US" sz="2000" b="1" dirty="0" smtClean="0">
                  <a:solidFill>
                    <a:schemeClr val="bg1">
                      <a:lumMod val="95000"/>
                    </a:schemeClr>
                  </a:solidFill>
                  <a:latin typeface="Century Gothic" pitchFamily="34" charset="0"/>
                </a:rPr>
              </a:br>
              <a:r>
                <a:rPr lang="en-US" sz="2000" b="1" dirty="0" smtClean="0">
                  <a:solidFill>
                    <a:schemeClr val="bg1">
                      <a:lumMod val="95000"/>
                    </a:schemeClr>
                  </a:solidFill>
                  <a:latin typeface="Century Gothic" pitchFamily="34" charset="0"/>
                </a:rPr>
                <a:t>record </a:t>
              </a:r>
              <a:br>
                <a:rPr lang="en-US" sz="2000" b="1" dirty="0" smtClean="0">
                  <a:solidFill>
                    <a:schemeClr val="bg1">
                      <a:lumMod val="95000"/>
                    </a:schemeClr>
                  </a:solidFill>
                  <a:latin typeface="Century Gothic" pitchFamily="34" charset="0"/>
                </a:rPr>
              </a:br>
              <a:r>
                <a:rPr lang="en-US" sz="2000" b="1" dirty="0" smtClean="0">
                  <a:solidFill>
                    <a:schemeClr val="bg1">
                      <a:lumMod val="95000"/>
                    </a:schemeClr>
                  </a:solidFill>
                  <a:latin typeface="Century Gothic" pitchFamily="34" charset="0"/>
                </a:rPr>
                <a:t>80%</a:t>
              </a:r>
              <a:endParaRPr lang="en-US" sz="2000" b="1" dirty="0">
                <a:solidFill>
                  <a:schemeClr val="bg1">
                    <a:lumMod val="95000"/>
                  </a:schemeClr>
                </a:solidFill>
                <a:latin typeface="Century Gothic" pitchFamily="34" charset="0"/>
              </a:endParaRPr>
            </a:p>
          </p:txBody>
        </p:sp>
        <p:cxnSp>
          <p:nvCxnSpPr>
            <p:cNvPr id="26" name="Straight Connector 25"/>
            <p:cNvCxnSpPr/>
            <p:nvPr/>
          </p:nvCxnSpPr>
          <p:spPr>
            <a:xfrm>
              <a:off x="4419203" y="2420110"/>
              <a:ext cx="1524585"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19203" y="2742849"/>
              <a:ext cx="1524585"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92479" y="3048389"/>
              <a:ext cx="1523516"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419203" y="3505687"/>
              <a:ext cx="1524585"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2" name="Text Box 8"/>
          <p:cNvSpPr txBox="1">
            <a:spLocks noChangeArrowheads="1"/>
          </p:cNvSpPr>
          <p:nvPr/>
        </p:nvSpPr>
        <p:spPr bwMode="auto">
          <a:xfrm>
            <a:off x="5334000" y="4423827"/>
            <a:ext cx="3803732" cy="1077218"/>
          </a:xfrm>
          <a:prstGeom prst="rect">
            <a:avLst/>
          </a:prstGeom>
          <a:noFill/>
          <a:ln w="9525">
            <a:noFill/>
            <a:miter lim="800000"/>
            <a:headEnd/>
            <a:tailEnd/>
          </a:ln>
        </p:spPr>
        <p:txBody>
          <a:bodyPr wrap="square">
            <a:spAutoFit/>
          </a:bodyPr>
          <a:lstStyle/>
          <a:p>
            <a:r>
              <a:rPr lang="en-US" sz="3200" dirty="0" smtClean="0">
                <a:solidFill>
                  <a:schemeClr val="bg2">
                    <a:lumMod val="90000"/>
                  </a:schemeClr>
                </a:solidFill>
                <a:latin typeface="Century Gothic" pitchFamily="34" charset="0"/>
              </a:rPr>
              <a:t>66% agree with </a:t>
            </a:r>
          </a:p>
          <a:p>
            <a:r>
              <a:rPr lang="en-US" sz="3200" dirty="0" smtClean="0">
                <a:solidFill>
                  <a:schemeClr val="bg2">
                    <a:lumMod val="90000"/>
                  </a:schemeClr>
                </a:solidFill>
                <a:latin typeface="Century Gothic" pitchFamily="34" charset="0"/>
              </a:rPr>
              <a:t>all three criteria</a:t>
            </a:r>
            <a:endParaRPr lang="en-US" sz="3200" dirty="0">
              <a:solidFill>
                <a:schemeClr val="bg2">
                  <a:lumMod val="90000"/>
                </a:schemeClr>
              </a:solidFill>
              <a:latin typeface="Century Gothic" pitchFamily="34" charset="0"/>
            </a:endParaRPr>
          </a:p>
        </p:txBody>
      </p:sp>
      <p:sp>
        <p:nvSpPr>
          <p:cNvPr id="33" name="Rectangle 1"/>
          <p:cNvSpPr>
            <a:spLocks noChangeArrowheads="1"/>
          </p:cNvSpPr>
          <p:nvPr/>
        </p:nvSpPr>
        <p:spPr bwMode="auto">
          <a:xfrm>
            <a:off x="3124200" y="5791200"/>
            <a:ext cx="5943600" cy="3231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lumMod val="75000"/>
                    <a:lumOff val="25000"/>
                  </a:schemeClr>
                </a:solidFill>
                <a:effectLst/>
                <a:latin typeface="Century Gothic" pitchFamily="34" charset="0"/>
                <a:ea typeface="Calibri" pitchFamily="34" charset="0"/>
                <a:cs typeface="Times New Roman" pitchFamily="18" charset="0"/>
              </a:rPr>
              <a:t>Association of Research </a:t>
            </a:r>
            <a:r>
              <a:rPr kumimoji="0" lang="en-US" sz="1500" b="0" i="0" u="none" strike="noStrike" cap="none" normalizeH="0" baseline="0" dirty="0" smtClean="0">
                <a:ln>
                  <a:noFill/>
                </a:ln>
                <a:solidFill>
                  <a:schemeClr val="bg2">
                    <a:lumMod val="25000"/>
                  </a:schemeClr>
                </a:solidFill>
                <a:effectLst/>
                <a:latin typeface="Century Gothic" pitchFamily="34" charset="0"/>
                <a:ea typeface="Calibri" pitchFamily="34" charset="0"/>
                <a:cs typeface="Times New Roman" pitchFamily="18" charset="0"/>
              </a:rPr>
              <a:t>Libraries</a:t>
            </a:r>
            <a:r>
              <a:rPr kumimoji="0" lang="en-US" sz="1500" b="0" i="0" u="none" strike="noStrike" cap="none" normalizeH="0" baseline="0" dirty="0" smtClean="0">
                <a:ln>
                  <a:noFill/>
                </a:ln>
                <a:solidFill>
                  <a:schemeClr val="tx1">
                    <a:lumMod val="75000"/>
                    <a:lumOff val="25000"/>
                  </a:schemeClr>
                </a:solidFill>
                <a:effectLst/>
                <a:latin typeface="Century Gothic" pitchFamily="34" charset="0"/>
                <a:ea typeface="Calibri" pitchFamily="34" charset="0"/>
                <a:cs typeface="Times New Roman" pitchFamily="18" charset="0"/>
              </a:rPr>
              <a:t> (1986)</a:t>
            </a:r>
            <a:endParaRPr kumimoji="0" lang="en-US" sz="1500" b="0" i="0" u="none" strike="noStrike" cap="none" normalizeH="0" baseline="0" dirty="0" smtClean="0">
              <a:ln>
                <a:noFill/>
              </a:ln>
              <a:solidFill>
                <a:schemeClr val="tx1">
                  <a:lumMod val="75000"/>
                  <a:lumOff val="25000"/>
                </a:schemeClr>
              </a:solidFill>
              <a:effectLst/>
              <a:latin typeface="Century Gothic" pitchFamily="34" charset="0"/>
            </a:endParaRPr>
          </a:p>
        </p:txBody>
      </p:sp>
      <p:sp>
        <p:nvSpPr>
          <p:cNvPr id="34" name="Rectangle 33"/>
          <p:cNvSpPr/>
          <p:nvPr/>
        </p:nvSpPr>
        <p:spPr>
          <a:xfrm>
            <a:off x="3048000" y="6019800"/>
            <a:ext cx="6019800" cy="323165"/>
          </a:xfrm>
          <a:prstGeom prst="rect">
            <a:avLst/>
          </a:prstGeom>
        </p:spPr>
        <p:txBody>
          <a:bodyPr wrap="square">
            <a:spAutoFit/>
          </a:bodyPr>
          <a:lstStyle/>
          <a:p>
            <a:pPr indent="-457200" algn="r" eaLnBrk="1" fontAlgn="auto" hangingPunct="1">
              <a:spcBef>
                <a:spcPts val="0"/>
              </a:spcBef>
              <a:spcAft>
                <a:spcPts val="0"/>
              </a:spcAft>
              <a:buFont typeface="Arial" pitchFamily="34" charset="0"/>
              <a:buNone/>
              <a:defRPr/>
            </a:pPr>
            <a:r>
              <a:rPr lang="en-US" sz="1500" dirty="0" smtClean="0">
                <a:solidFill>
                  <a:schemeClr val="bg2">
                    <a:lumMod val="25000"/>
                  </a:schemeClr>
                </a:solidFill>
                <a:latin typeface="Century Gothic" pitchFamily="34" charset="0"/>
              </a:rPr>
              <a:t>Braxton, J.M., Luckey, W., &amp; Helland, P. (2002) </a:t>
            </a:r>
          </a:p>
        </p:txBody>
      </p:sp>
      <p:sp>
        <p:nvSpPr>
          <p:cNvPr id="35" name="Content Placeholder 7"/>
          <p:cNvSpPr txBox="1">
            <a:spLocks/>
          </p:cNvSpPr>
          <p:nvPr/>
        </p:nvSpPr>
        <p:spPr bwMode="auto">
          <a:xfrm>
            <a:off x="533400" y="0"/>
            <a:ext cx="8229600" cy="381000"/>
          </a:xfrm>
          <a:prstGeom prst="rect">
            <a:avLst/>
          </a:prstGeom>
          <a:noFill/>
          <a:ln w="9525">
            <a:noFill/>
            <a:miter lim="800000"/>
            <a:headEnd/>
            <a:tailEnd/>
          </a:ln>
        </p:spPr>
        <p:txBody>
          <a:bodyPr lIns="0" tIns="0" rIns="0" bIns="0"/>
          <a:lstStyle/>
          <a:p>
            <a:pPr>
              <a:spcBef>
                <a:spcPct val="20000"/>
              </a:spcBef>
              <a:buFont typeface="Arial" charset="0"/>
              <a:buNone/>
              <a:defRPr/>
            </a:pPr>
            <a:r>
              <a:rPr lang="en-US" sz="5800" b="1" dirty="0" smtClean="0">
                <a:solidFill>
                  <a:srgbClr val="99CC50"/>
                </a:solidFill>
                <a:latin typeface="Aharoni" pitchFamily="2" charset="-79"/>
                <a:cs typeface="Aharoni" pitchFamily="2" charset="-79"/>
              </a:rPr>
              <a:t>SCHOLARSHIP</a:t>
            </a:r>
            <a:endParaRPr lang="en-US" sz="5800" b="1" dirty="0">
              <a:solidFill>
                <a:srgbClr val="99CC50"/>
              </a:solidFill>
              <a:latin typeface="Aharoni" pitchFamily="2" charset="-79"/>
              <a:cs typeface="Aharoni" pitchFamily="2" charset="-79"/>
            </a:endParaRPr>
          </a:p>
        </p:txBody>
      </p:sp>
      <p:grpSp>
        <p:nvGrpSpPr>
          <p:cNvPr id="3" name="Group 9"/>
          <p:cNvGrpSpPr>
            <a:grpSpLocks noChangeAspect="1"/>
          </p:cNvGrpSpPr>
          <p:nvPr/>
        </p:nvGrpSpPr>
        <p:grpSpPr>
          <a:xfrm>
            <a:off x="838200" y="5836920"/>
            <a:ext cx="4191000" cy="2011680"/>
            <a:chOff x="609600" y="2847226"/>
            <a:chExt cx="5948518" cy="3383280"/>
          </a:xfrm>
        </p:grpSpPr>
        <p:pic>
          <p:nvPicPr>
            <p:cNvPr id="38" name="Picture 37" descr="advisor.png"/>
            <p:cNvPicPr preferRelativeResize="0">
              <a:picLocks noChangeAspect="1"/>
            </p:cNvPicPr>
            <p:nvPr/>
          </p:nvPicPr>
          <p:blipFill>
            <a:blip r:embed="rId3" cstate="print">
              <a:duotone>
                <a:schemeClr val="accent3">
                  <a:shade val="45000"/>
                  <a:satMod val="135000"/>
                </a:schemeClr>
                <a:prstClr val="white"/>
              </a:duotone>
            </a:blip>
            <a:srcRect/>
            <a:stretch>
              <a:fillRect/>
            </a:stretch>
          </p:blipFill>
          <p:spPr bwMode="auto">
            <a:xfrm>
              <a:off x="609600" y="2847226"/>
              <a:ext cx="1543048" cy="3383280"/>
            </a:xfrm>
            <a:prstGeom prst="rect">
              <a:avLst/>
            </a:prstGeom>
            <a:noFill/>
            <a:ln w="9525">
              <a:noFill/>
              <a:miter lim="800000"/>
              <a:headEnd/>
              <a:tailEnd/>
            </a:ln>
          </p:spPr>
        </p:pic>
        <p:sp>
          <p:nvSpPr>
            <p:cNvPr id="39" name="Rectangle 38"/>
            <p:cNvSpPr/>
            <p:nvPr/>
          </p:nvSpPr>
          <p:spPr>
            <a:xfrm>
              <a:off x="1804222" y="3755374"/>
              <a:ext cx="4753896" cy="776437"/>
            </a:xfrm>
            <a:prstGeom prst="rect">
              <a:avLst/>
            </a:prstGeom>
          </p:spPr>
          <p:txBody>
            <a:bodyPr wrap="square">
              <a:spAutoFit/>
            </a:bodyPr>
            <a:lstStyle/>
            <a:p>
              <a:pPr marL="342900" lvl="0" indent="-342900">
                <a:spcBef>
                  <a:spcPct val="20000"/>
                </a:spcBef>
                <a:defRPr/>
              </a:pPr>
              <a:r>
                <a:rPr lang="en-US" sz="2400" b="1" dirty="0" smtClean="0">
                  <a:solidFill>
                    <a:schemeClr val="bg2">
                      <a:lumMod val="25000"/>
                    </a:schemeClr>
                  </a:solidFill>
                  <a:latin typeface="Century Gothic" pitchFamily="34" charset="0"/>
                </a:rPr>
                <a:t>SCHOLAR BLOGGERS</a:t>
              </a:r>
            </a:p>
          </p:txBody>
        </p:sp>
      </p:grpSp>
      <p:sp>
        <p:nvSpPr>
          <p:cNvPr id="40" name="Rectangle 39"/>
          <p:cNvSpPr/>
          <p:nvPr/>
        </p:nvSpPr>
        <p:spPr>
          <a:xfrm>
            <a:off x="304800" y="5715000"/>
            <a:ext cx="381000" cy="118872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306787" y="5986195"/>
            <a:ext cx="377026" cy="646331"/>
          </a:xfrm>
          <a:prstGeom prst="rect">
            <a:avLst/>
          </a:prstGeom>
        </p:spPr>
        <p:txBody>
          <a:bodyPr wrap="none">
            <a:spAutoFit/>
          </a:bodyPr>
          <a:lstStyle/>
          <a:p>
            <a:r>
              <a:rPr lang="en-US" sz="3600" b="1" dirty="0" smtClean="0">
                <a:solidFill>
                  <a:schemeClr val="bg2">
                    <a:lumMod val="90000"/>
                  </a:schemeClr>
                </a:solidFill>
                <a:latin typeface="Aharoni" pitchFamily="2" charset="-79"/>
                <a:cs typeface="Aharoni" pitchFamily="2" charset="-79"/>
              </a:rPr>
              <a:t>2</a:t>
            </a:r>
            <a:endParaRPr lang="en-US" sz="3600" b="1" dirty="0">
              <a:solidFill>
                <a:schemeClr val="bg2">
                  <a:lumMod val="90000"/>
                </a:schemeClr>
              </a:solidFill>
              <a:latin typeface="Aharoni" pitchFamily="2" charset="-79"/>
              <a:cs typeface="Aharoni" pitchFamily="2" charset="-79"/>
            </a:endParaRPr>
          </a:p>
        </p:txBody>
      </p:sp>
    </p:spTree>
    <p:extLst>
      <p:ext uri="{BB962C8B-B14F-4D97-AF65-F5344CB8AC3E}">
        <p14:creationId xmlns:p14="http://schemas.microsoft.com/office/powerpoint/2010/main" xmlns="" val="2882692927"/>
      </p:ext>
    </p:extLst>
  </p:cSld>
  <p:clrMapOvr>
    <a:masterClrMapping/>
  </p:clrMapOvr>
  <p:transition>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txBox="1">
            <a:spLocks/>
          </p:cNvSpPr>
          <p:nvPr/>
        </p:nvSpPr>
        <p:spPr>
          <a:xfrm>
            <a:off x="0" y="0"/>
            <a:ext cx="9144000" cy="5715000"/>
          </a:xfrm>
          <a:prstGeom prst="rect">
            <a:avLst/>
          </a:prstGeom>
          <a:solidFill>
            <a:schemeClr val="bg2">
              <a:lumMod val="25000"/>
            </a:schemeClr>
          </a:solidFill>
          <a:ln>
            <a:noFill/>
          </a:ln>
        </p:spPr>
        <p:txBody>
          <a:bodyPr anchor="ctr">
            <a:normAutofit/>
          </a:bodyPr>
          <a:lstStyle/>
          <a:p>
            <a:pPr algn="ctr" fontAlgn="auto">
              <a:spcAft>
                <a:spcPts val="0"/>
              </a:spcAft>
              <a:defRPr/>
            </a:pPr>
            <a:endParaRPr lang="en-US" sz="4400" dirty="0">
              <a:latin typeface="+mj-lt"/>
              <a:ea typeface="+mj-ea"/>
              <a:cs typeface="+mj-cs"/>
            </a:endParaRPr>
          </a:p>
        </p:txBody>
      </p:sp>
      <p:sp>
        <p:nvSpPr>
          <p:cNvPr id="20" name="Content Placeholder 7"/>
          <p:cNvSpPr txBox="1">
            <a:spLocks/>
          </p:cNvSpPr>
          <p:nvPr/>
        </p:nvSpPr>
        <p:spPr bwMode="auto">
          <a:xfrm>
            <a:off x="533400" y="0"/>
            <a:ext cx="8229600" cy="381000"/>
          </a:xfrm>
          <a:prstGeom prst="rect">
            <a:avLst/>
          </a:prstGeom>
          <a:noFill/>
          <a:ln w="9525">
            <a:noFill/>
            <a:miter lim="800000"/>
            <a:headEnd/>
            <a:tailEnd/>
          </a:ln>
        </p:spPr>
        <p:txBody>
          <a:bodyPr lIns="0" tIns="0" rIns="0" bIns="0"/>
          <a:lstStyle/>
          <a:p>
            <a:pPr>
              <a:spcBef>
                <a:spcPct val="20000"/>
              </a:spcBef>
              <a:buFont typeface="Arial" charset="0"/>
              <a:buNone/>
              <a:defRPr/>
            </a:pPr>
            <a:r>
              <a:rPr lang="en-US" sz="5800" b="1" dirty="0" smtClean="0">
                <a:solidFill>
                  <a:srgbClr val="99CC50"/>
                </a:solidFill>
                <a:latin typeface="Aharoni" pitchFamily="2" charset="-79"/>
                <a:cs typeface="Aharoni" pitchFamily="2" charset="-79"/>
              </a:rPr>
              <a:t>SCHOLARLY LIFE</a:t>
            </a:r>
            <a:endParaRPr lang="en-US" sz="5800" b="1" dirty="0">
              <a:solidFill>
                <a:srgbClr val="99CC50"/>
              </a:solidFill>
              <a:latin typeface="Aharoni" pitchFamily="2" charset="-79"/>
              <a:cs typeface="Aharoni" pitchFamily="2" charset="-79"/>
            </a:endParaRPr>
          </a:p>
        </p:txBody>
      </p:sp>
      <p:graphicFrame>
        <p:nvGraphicFramePr>
          <p:cNvPr id="7" name="Chart 6"/>
          <p:cNvGraphicFramePr/>
          <p:nvPr/>
        </p:nvGraphicFramePr>
        <p:xfrm>
          <a:off x="152400" y="990600"/>
          <a:ext cx="87630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Group 18"/>
          <p:cNvGrpSpPr/>
          <p:nvPr/>
        </p:nvGrpSpPr>
        <p:grpSpPr>
          <a:xfrm>
            <a:off x="304800" y="5715000"/>
            <a:ext cx="4720935" cy="2133600"/>
            <a:chOff x="304800" y="5715000"/>
            <a:chExt cx="4720935" cy="2133600"/>
          </a:xfrm>
        </p:grpSpPr>
        <p:grpSp>
          <p:nvGrpSpPr>
            <p:cNvPr id="8" name="Group 9"/>
            <p:cNvGrpSpPr>
              <a:grpSpLocks noChangeAspect="1"/>
            </p:cNvGrpSpPr>
            <p:nvPr/>
          </p:nvGrpSpPr>
          <p:grpSpPr>
            <a:xfrm>
              <a:off x="838200" y="5836920"/>
              <a:ext cx="4187535" cy="2011680"/>
              <a:chOff x="-39330" y="2847226"/>
              <a:chExt cx="5943599" cy="3383280"/>
            </a:xfrm>
          </p:grpSpPr>
          <p:pic>
            <p:nvPicPr>
              <p:cNvPr id="9" name="Picture 8" descr="advisor.png"/>
              <p:cNvPicPr preferRelativeResize="0">
                <a:picLocks noChangeAspect="1"/>
              </p:cNvPicPr>
              <p:nvPr/>
            </p:nvPicPr>
            <p:blipFill>
              <a:blip r:embed="rId4" cstate="print">
                <a:duotone>
                  <a:schemeClr val="accent3">
                    <a:shade val="45000"/>
                    <a:satMod val="135000"/>
                  </a:schemeClr>
                  <a:prstClr val="white"/>
                </a:duotone>
              </a:blip>
              <a:srcRect/>
              <a:stretch>
                <a:fillRect/>
              </a:stretch>
            </p:blipFill>
            <p:spPr bwMode="auto">
              <a:xfrm>
                <a:off x="-39330" y="2847226"/>
                <a:ext cx="1543048" cy="3383280"/>
              </a:xfrm>
              <a:prstGeom prst="rect">
                <a:avLst/>
              </a:prstGeom>
              <a:noFill/>
              <a:ln w="9525">
                <a:noFill/>
                <a:miter lim="800000"/>
                <a:headEnd/>
                <a:tailEnd/>
              </a:ln>
            </p:spPr>
          </p:pic>
          <p:sp>
            <p:nvSpPr>
              <p:cNvPr id="10" name="Rectangle 9"/>
              <p:cNvSpPr/>
              <p:nvPr/>
            </p:nvSpPr>
            <p:spPr>
              <a:xfrm>
                <a:off x="1150374" y="3755374"/>
                <a:ext cx="4753895" cy="776437"/>
              </a:xfrm>
              <a:prstGeom prst="rect">
                <a:avLst/>
              </a:prstGeom>
            </p:spPr>
            <p:txBody>
              <a:bodyPr wrap="square">
                <a:spAutoFit/>
              </a:bodyPr>
              <a:lstStyle/>
              <a:p>
                <a:pPr marL="342900" lvl="0" indent="-342900">
                  <a:spcBef>
                    <a:spcPct val="20000"/>
                  </a:spcBef>
                  <a:defRPr/>
                </a:pPr>
                <a:r>
                  <a:rPr lang="en-US" sz="2400" b="1" dirty="0" smtClean="0">
                    <a:solidFill>
                      <a:schemeClr val="bg2">
                        <a:lumMod val="25000"/>
                      </a:schemeClr>
                    </a:solidFill>
                    <a:latin typeface="Century Gothic" pitchFamily="34" charset="0"/>
                  </a:rPr>
                  <a:t>SCHOLAR BLOGGERS</a:t>
                </a:r>
              </a:p>
            </p:txBody>
          </p:sp>
        </p:grpSp>
        <p:sp>
          <p:nvSpPr>
            <p:cNvPr id="11" name="Rectangle 10"/>
            <p:cNvSpPr/>
            <p:nvPr/>
          </p:nvSpPr>
          <p:spPr>
            <a:xfrm>
              <a:off x="304800" y="5715000"/>
              <a:ext cx="381000" cy="118872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06787" y="5986195"/>
              <a:ext cx="377026" cy="646331"/>
            </a:xfrm>
            <a:prstGeom prst="rect">
              <a:avLst/>
            </a:prstGeom>
          </p:spPr>
          <p:txBody>
            <a:bodyPr wrap="none">
              <a:spAutoFit/>
            </a:bodyPr>
            <a:lstStyle/>
            <a:p>
              <a:r>
                <a:rPr lang="en-US" sz="3600" b="1" dirty="0" smtClean="0">
                  <a:solidFill>
                    <a:schemeClr val="bg2">
                      <a:lumMod val="90000"/>
                    </a:schemeClr>
                  </a:solidFill>
                  <a:latin typeface="Aharoni" pitchFamily="2" charset="-79"/>
                  <a:cs typeface="Aharoni" pitchFamily="2" charset="-79"/>
                </a:rPr>
                <a:t>2</a:t>
              </a:r>
              <a:endParaRPr lang="en-US" sz="3600" b="1" dirty="0">
                <a:solidFill>
                  <a:schemeClr val="bg2">
                    <a:lumMod val="90000"/>
                  </a:schemeClr>
                </a:solidFill>
                <a:latin typeface="Aharoni" pitchFamily="2" charset="-79"/>
                <a:cs typeface="Aharoni" pitchFamily="2" charset="-79"/>
              </a:endParaRPr>
            </a:p>
          </p:txBody>
        </p:sp>
      </p:grpSp>
    </p:spTree>
    <p:extLst>
      <p:ext uri="{BB962C8B-B14F-4D97-AF65-F5344CB8AC3E}">
        <p14:creationId xmlns:p14="http://schemas.microsoft.com/office/powerpoint/2010/main" xmlns="" val="4197851538"/>
      </p:ext>
    </p:extLst>
  </p:cSld>
  <p:clrMapOvr>
    <a:masterClrMapping/>
  </p:clrMapOvr>
  <p:transition>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txBox="1">
            <a:spLocks/>
          </p:cNvSpPr>
          <p:nvPr/>
        </p:nvSpPr>
        <p:spPr>
          <a:xfrm>
            <a:off x="0" y="0"/>
            <a:ext cx="9144000" cy="5715000"/>
          </a:xfrm>
          <a:prstGeom prst="rect">
            <a:avLst/>
          </a:prstGeom>
          <a:solidFill>
            <a:schemeClr val="bg2">
              <a:lumMod val="25000"/>
            </a:schemeClr>
          </a:solidFill>
          <a:ln>
            <a:noFill/>
          </a:ln>
        </p:spPr>
        <p:txBody>
          <a:bodyPr anchor="ctr">
            <a:normAutofit/>
          </a:bodyPr>
          <a:lstStyle/>
          <a:p>
            <a:pPr algn="ctr" fontAlgn="auto">
              <a:spcAft>
                <a:spcPts val="0"/>
              </a:spcAft>
              <a:defRPr/>
            </a:pPr>
            <a:endParaRPr lang="en-US" sz="4400" dirty="0">
              <a:latin typeface="+mj-lt"/>
              <a:ea typeface="+mj-ea"/>
              <a:cs typeface="+mj-cs"/>
            </a:endParaRPr>
          </a:p>
        </p:txBody>
      </p:sp>
      <p:grpSp>
        <p:nvGrpSpPr>
          <p:cNvPr id="2" name="Group 17"/>
          <p:cNvGrpSpPr/>
          <p:nvPr/>
        </p:nvGrpSpPr>
        <p:grpSpPr>
          <a:xfrm>
            <a:off x="4148832" y="1143000"/>
            <a:ext cx="4245854" cy="4114800"/>
            <a:chOff x="4795838" y="1365250"/>
            <a:chExt cx="4245854" cy="4114800"/>
          </a:xfrm>
        </p:grpSpPr>
        <p:sp>
          <p:nvSpPr>
            <p:cNvPr id="10" name="Rectangle 6"/>
            <p:cNvSpPr>
              <a:spLocks noChangeArrowheads="1"/>
            </p:cNvSpPr>
            <p:nvPr/>
          </p:nvSpPr>
          <p:spPr bwMode="auto">
            <a:xfrm>
              <a:off x="4795838" y="1365250"/>
              <a:ext cx="4038600" cy="4114800"/>
            </a:xfrm>
            <a:prstGeom prst="rect">
              <a:avLst/>
            </a:prstGeom>
            <a:noFill/>
            <a:ln w="9525">
              <a:noFill/>
              <a:miter lim="800000"/>
              <a:headEnd/>
              <a:tailEnd/>
            </a:ln>
          </p:spPr>
          <p:txBody>
            <a:bodyPr/>
            <a:lstStyle/>
            <a:p>
              <a:pPr marL="342900" indent="-342900" eaLnBrk="1" hangingPunct="1">
                <a:spcBef>
                  <a:spcPct val="20000"/>
                </a:spcBef>
              </a:pPr>
              <a:r>
                <a:rPr lang="en-US" sz="25000" dirty="0" smtClean="0">
                  <a:solidFill>
                    <a:schemeClr val="bg1">
                      <a:lumMod val="95000"/>
                    </a:schemeClr>
                  </a:solidFill>
                  <a:latin typeface="Century Gothic" pitchFamily="34" charset="0"/>
                </a:rPr>
                <a:t>76</a:t>
              </a:r>
              <a:endParaRPr lang="en-US" sz="25000" dirty="0">
                <a:solidFill>
                  <a:schemeClr val="bg1">
                    <a:lumMod val="95000"/>
                  </a:schemeClr>
                </a:solidFill>
                <a:latin typeface="Century Gothic" pitchFamily="34" charset="0"/>
              </a:endParaRPr>
            </a:p>
          </p:txBody>
        </p:sp>
        <p:sp>
          <p:nvSpPr>
            <p:cNvPr id="11" name="Text Box 7"/>
            <p:cNvSpPr txBox="1">
              <a:spLocks noChangeArrowheads="1"/>
            </p:cNvSpPr>
            <p:nvPr/>
          </p:nvSpPr>
          <p:spPr bwMode="auto">
            <a:xfrm>
              <a:off x="8419406" y="3892550"/>
              <a:ext cx="622286" cy="769441"/>
            </a:xfrm>
            <a:prstGeom prst="rect">
              <a:avLst/>
            </a:prstGeom>
            <a:noFill/>
            <a:ln w="9525">
              <a:noFill/>
              <a:miter lim="800000"/>
              <a:headEnd/>
              <a:tailEnd/>
            </a:ln>
          </p:spPr>
          <p:txBody>
            <a:bodyPr wrap="none">
              <a:spAutoFit/>
            </a:bodyPr>
            <a:lstStyle/>
            <a:p>
              <a:r>
                <a:rPr lang="en-US" sz="4400" dirty="0">
                  <a:solidFill>
                    <a:schemeClr val="bg1">
                      <a:lumMod val="95000"/>
                    </a:schemeClr>
                  </a:solidFill>
                  <a:latin typeface="Century Gothic" pitchFamily="34" charset="0"/>
                </a:rPr>
                <a:t>%</a:t>
              </a:r>
            </a:p>
          </p:txBody>
        </p:sp>
      </p:grpSp>
      <p:sp>
        <p:nvSpPr>
          <p:cNvPr id="14" name="Text Box 8"/>
          <p:cNvSpPr txBox="1">
            <a:spLocks noChangeArrowheads="1"/>
          </p:cNvSpPr>
          <p:nvPr/>
        </p:nvSpPr>
        <p:spPr bwMode="auto">
          <a:xfrm>
            <a:off x="5007804" y="4572000"/>
            <a:ext cx="2401619" cy="523220"/>
          </a:xfrm>
          <a:prstGeom prst="rect">
            <a:avLst/>
          </a:prstGeom>
          <a:noFill/>
          <a:ln w="9525">
            <a:noFill/>
            <a:miter lim="800000"/>
            <a:headEnd/>
            <a:tailEnd/>
          </a:ln>
        </p:spPr>
        <p:txBody>
          <a:bodyPr wrap="none">
            <a:spAutoFit/>
          </a:bodyPr>
          <a:lstStyle/>
          <a:p>
            <a:pPr algn="ctr"/>
            <a:r>
              <a:rPr lang="en-US" sz="2800" dirty="0" smtClean="0">
                <a:solidFill>
                  <a:schemeClr val="bg1">
                    <a:lumMod val="95000"/>
                  </a:schemeClr>
                </a:solidFill>
                <a:latin typeface="Century Gothic" pitchFamily="34" charset="0"/>
              </a:rPr>
              <a:t>… to </a:t>
            </a:r>
            <a:r>
              <a:rPr lang="en-US" sz="2800" b="1" dirty="0" smtClean="0">
                <a:solidFill>
                  <a:schemeClr val="bg1">
                    <a:lumMod val="95000"/>
                  </a:schemeClr>
                </a:solidFill>
                <a:latin typeface="Century Gothic" pitchFamily="34" charset="0"/>
              </a:rPr>
              <a:t>present</a:t>
            </a:r>
            <a:endParaRPr lang="en-US" sz="2800" b="1" dirty="0">
              <a:solidFill>
                <a:schemeClr val="bg1">
                  <a:lumMod val="95000"/>
                </a:schemeClr>
              </a:solidFill>
              <a:latin typeface="Century Gothic" pitchFamily="34" charset="0"/>
            </a:endParaRPr>
          </a:p>
        </p:txBody>
      </p:sp>
      <p:sp>
        <p:nvSpPr>
          <p:cNvPr id="21" name="Content Placeholder 7"/>
          <p:cNvSpPr txBox="1">
            <a:spLocks/>
          </p:cNvSpPr>
          <p:nvPr/>
        </p:nvSpPr>
        <p:spPr bwMode="auto">
          <a:xfrm>
            <a:off x="533400" y="0"/>
            <a:ext cx="8229600" cy="381000"/>
          </a:xfrm>
          <a:prstGeom prst="rect">
            <a:avLst/>
          </a:prstGeom>
          <a:noFill/>
          <a:ln w="9525">
            <a:noFill/>
            <a:miter lim="800000"/>
            <a:headEnd/>
            <a:tailEnd/>
          </a:ln>
        </p:spPr>
        <p:txBody>
          <a:bodyPr lIns="0" tIns="0" rIns="0" bIns="0"/>
          <a:lstStyle/>
          <a:p>
            <a:pPr>
              <a:spcBef>
                <a:spcPct val="20000"/>
              </a:spcBef>
              <a:buFont typeface="Arial" charset="0"/>
              <a:buNone/>
              <a:defRPr/>
            </a:pPr>
            <a:r>
              <a:rPr lang="en-US" sz="5800" b="1" dirty="0" smtClean="0">
                <a:solidFill>
                  <a:srgbClr val="99CC50"/>
                </a:solidFill>
                <a:latin typeface="Aharoni" pitchFamily="2" charset="-79"/>
                <a:cs typeface="Aharoni" pitchFamily="2" charset="-79"/>
              </a:rPr>
              <a:t>INVITATIONS</a:t>
            </a:r>
            <a:endParaRPr lang="en-US" sz="5800" b="1" dirty="0">
              <a:solidFill>
                <a:srgbClr val="99CC50"/>
              </a:solidFill>
              <a:latin typeface="Aharoni" pitchFamily="2" charset="-79"/>
              <a:cs typeface="Aharoni" pitchFamily="2" charset="-79"/>
            </a:endParaRPr>
          </a:p>
        </p:txBody>
      </p:sp>
      <p:sp>
        <p:nvSpPr>
          <p:cNvPr id="16" name="Rectangle 15"/>
          <p:cNvSpPr/>
          <p:nvPr/>
        </p:nvSpPr>
        <p:spPr>
          <a:xfrm>
            <a:off x="533400" y="838200"/>
            <a:ext cx="2975495" cy="461665"/>
          </a:xfrm>
          <a:prstGeom prst="rect">
            <a:avLst/>
          </a:prstGeom>
        </p:spPr>
        <p:txBody>
          <a:bodyPr wrap="none">
            <a:spAutoFit/>
          </a:bodyPr>
          <a:lstStyle/>
          <a:p>
            <a:pPr fontAlgn="auto">
              <a:spcBef>
                <a:spcPct val="20000"/>
              </a:spcBef>
              <a:spcAft>
                <a:spcPts val="0"/>
              </a:spcAft>
              <a:buFont typeface="Arial" pitchFamily="34" charset="0"/>
              <a:buNone/>
              <a:defRPr/>
            </a:pPr>
            <a:r>
              <a:rPr lang="en-US" sz="2400" b="1" dirty="0" smtClean="0">
                <a:solidFill>
                  <a:srgbClr val="FFFF00"/>
                </a:solidFill>
                <a:latin typeface="Aharoni" pitchFamily="2" charset="-79"/>
                <a:cs typeface="Aharoni" pitchFamily="2" charset="-79"/>
              </a:rPr>
              <a:t>… impact &amp; reward</a:t>
            </a:r>
            <a:endParaRPr lang="en-US" sz="2400" b="1" dirty="0">
              <a:solidFill>
                <a:srgbClr val="FFFF00"/>
              </a:solidFill>
              <a:latin typeface="Aharoni" pitchFamily="2" charset="-79"/>
              <a:cs typeface="Aharoni" pitchFamily="2" charset="-79"/>
            </a:endParaRPr>
          </a:p>
        </p:txBody>
      </p:sp>
      <p:grpSp>
        <p:nvGrpSpPr>
          <p:cNvPr id="18" name="Group 17"/>
          <p:cNvGrpSpPr/>
          <p:nvPr/>
        </p:nvGrpSpPr>
        <p:grpSpPr>
          <a:xfrm>
            <a:off x="304800" y="5715000"/>
            <a:ext cx="4720935" cy="2133600"/>
            <a:chOff x="304800" y="5715000"/>
            <a:chExt cx="4720935" cy="2133600"/>
          </a:xfrm>
        </p:grpSpPr>
        <p:grpSp>
          <p:nvGrpSpPr>
            <p:cNvPr id="19" name="Group 9"/>
            <p:cNvGrpSpPr>
              <a:grpSpLocks noChangeAspect="1"/>
            </p:cNvGrpSpPr>
            <p:nvPr/>
          </p:nvGrpSpPr>
          <p:grpSpPr>
            <a:xfrm>
              <a:off x="838200" y="5836920"/>
              <a:ext cx="4187535" cy="2011680"/>
              <a:chOff x="-39330" y="2847226"/>
              <a:chExt cx="5943599" cy="3383280"/>
            </a:xfrm>
          </p:grpSpPr>
          <p:pic>
            <p:nvPicPr>
              <p:cNvPr id="28" name="Picture 27" descr="advisor.png"/>
              <p:cNvPicPr preferRelativeResize="0">
                <a:picLocks noChangeAspect="1"/>
              </p:cNvPicPr>
              <p:nvPr/>
            </p:nvPicPr>
            <p:blipFill>
              <a:blip r:embed="rId3" cstate="print">
                <a:duotone>
                  <a:schemeClr val="accent3">
                    <a:shade val="45000"/>
                    <a:satMod val="135000"/>
                  </a:schemeClr>
                  <a:prstClr val="white"/>
                </a:duotone>
              </a:blip>
              <a:srcRect/>
              <a:stretch>
                <a:fillRect/>
              </a:stretch>
            </p:blipFill>
            <p:spPr bwMode="auto">
              <a:xfrm>
                <a:off x="-39330" y="2847226"/>
                <a:ext cx="1543048" cy="3383280"/>
              </a:xfrm>
              <a:prstGeom prst="rect">
                <a:avLst/>
              </a:prstGeom>
              <a:noFill/>
              <a:ln w="9525">
                <a:noFill/>
                <a:miter lim="800000"/>
                <a:headEnd/>
                <a:tailEnd/>
              </a:ln>
            </p:spPr>
          </p:pic>
          <p:sp>
            <p:nvSpPr>
              <p:cNvPr id="29" name="Rectangle 28"/>
              <p:cNvSpPr/>
              <p:nvPr/>
            </p:nvSpPr>
            <p:spPr>
              <a:xfrm>
                <a:off x="1150374" y="3755374"/>
                <a:ext cx="4753895" cy="776437"/>
              </a:xfrm>
              <a:prstGeom prst="rect">
                <a:avLst/>
              </a:prstGeom>
            </p:spPr>
            <p:txBody>
              <a:bodyPr wrap="square">
                <a:spAutoFit/>
              </a:bodyPr>
              <a:lstStyle/>
              <a:p>
                <a:pPr marL="342900" lvl="0" indent="-342900">
                  <a:spcBef>
                    <a:spcPct val="20000"/>
                  </a:spcBef>
                  <a:defRPr/>
                </a:pPr>
                <a:r>
                  <a:rPr lang="en-US" sz="2400" b="1" dirty="0" smtClean="0">
                    <a:solidFill>
                      <a:schemeClr val="bg2">
                        <a:lumMod val="25000"/>
                      </a:schemeClr>
                    </a:solidFill>
                    <a:latin typeface="Century Gothic" pitchFamily="34" charset="0"/>
                  </a:rPr>
                  <a:t>SCHOLAR BLOGGERS</a:t>
                </a:r>
              </a:p>
            </p:txBody>
          </p:sp>
        </p:grpSp>
        <p:sp>
          <p:nvSpPr>
            <p:cNvPr id="20" name="Rectangle 19"/>
            <p:cNvSpPr/>
            <p:nvPr/>
          </p:nvSpPr>
          <p:spPr>
            <a:xfrm>
              <a:off x="304800" y="5715000"/>
              <a:ext cx="381000" cy="118872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306787" y="5986195"/>
              <a:ext cx="377026" cy="646331"/>
            </a:xfrm>
            <a:prstGeom prst="rect">
              <a:avLst/>
            </a:prstGeom>
          </p:spPr>
          <p:txBody>
            <a:bodyPr wrap="none">
              <a:spAutoFit/>
            </a:bodyPr>
            <a:lstStyle/>
            <a:p>
              <a:r>
                <a:rPr lang="en-US" sz="3600" b="1" dirty="0" smtClean="0">
                  <a:solidFill>
                    <a:schemeClr val="bg2">
                      <a:lumMod val="90000"/>
                    </a:schemeClr>
                  </a:solidFill>
                  <a:latin typeface="Aharoni" pitchFamily="2" charset="-79"/>
                  <a:cs typeface="Aharoni" pitchFamily="2" charset="-79"/>
                </a:rPr>
                <a:t>2</a:t>
              </a:r>
              <a:endParaRPr lang="en-US" sz="3600" b="1" dirty="0">
                <a:solidFill>
                  <a:schemeClr val="bg2">
                    <a:lumMod val="90000"/>
                  </a:schemeClr>
                </a:solidFill>
                <a:latin typeface="Aharoni" pitchFamily="2" charset="-79"/>
                <a:cs typeface="Aharoni" pitchFamily="2" charset="-79"/>
              </a:endParaRPr>
            </a:p>
          </p:txBody>
        </p:sp>
      </p:grpSp>
    </p:spTree>
    <p:extLst>
      <p:ext uri="{BB962C8B-B14F-4D97-AF65-F5344CB8AC3E}">
        <p14:creationId xmlns:p14="http://schemas.microsoft.com/office/powerpoint/2010/main" xmlns="" val="4217136534"/>
      </p:ext>
    </p:extLst>
  </p:cSld>
  <p:clrMapOvr>
    <a:masterClrMapping/>
  </p:clrMapOvr>
  <p:transition>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txBox="1">
            <a:spLocks/>
          </p:cNvSpPr>
          <p:nvPr/>
        </p:nvSpPr>
        <p:spPr>
          <a:xfrm>
            <a:off x="0" y="0"/>
            <a:ext cx="9144000" cy="5715000"/>
          </a:xfrm>
          <a:prstGeom prst="rect">
            <a:avLst/>
          </a:prstGeom>
          <a:solidFill>
            <a:schemeClr val="bg2">
              <a:lumMod val="25000"/>
            </a:schemeClr>
          </a:solidFill>
          <a:ln>
            <a:noFill/>
          </a:ln>
        </p:spPr>
        <p:txBody>
          <a:bodyPr anchor="ctr">
            <a:normAutofit/>
          </a:bodyPr>
          <a:lstStyle/>
          <a:p>
            <a:pPr algn="ctr" fontAlgn="auto">
              <a:spcAft>
                <a:spcPts val="0"/>
              </a:spcAft>
              <a:defRPr/>
            </a:pPr>
            <a:endParaRPr lang="en-US" sz="4400" dirty="0">
              <a:latin typeface="+mj-lt"/>
              <a:ea typeface="+mj-ea"/>
              <a:cs typeface="+mj-cs"/>
            </a:endParaRPr>
          </a:p>
        </p:txBody>
      </p:sp>
      <p:grpSp>
        <p:nvGrpSpPr>
          <p:cNvPr id="2" name="Group 17"/>
          <p:cNvGrpSpPr/>
          <p:nvPr/>
        </p:nvGrpSpPr>
        <p:grpSpPr>
          <a:xfrm>
            <a:off x="4148832" y="1143000"/>
            <a:ext cx="4245854" cy="4114800"/>
            <a:chOff x="4795838" y="1365250"/>
            <a:chExt cx="4245854" cy="4114800"/>
          </a:xfrm>
        </p:grpSpPr>
        <p:sp>
          <p:nvSpPr>
            <p:cNvPr id="10" name="Rectangle 6"/>
            <p:cNvSpPr>
              <a:spLocks noChangeArrowheads="1"/>
            </p:cNvSpPr>
            <p:nvPr/>
          </p:nvSpPr>
          <p:spPr bwMode="auto">
            <a:xfrm>
              <a:off x="4795838" y="1365250"/>
              <a:ext cx="4038600" cy="4114800"/>
            </a:xfrm>
            <a:prstGeom prst="rect">
              <a:avLst/>
            </a:prstGeom>
            <a:noFill/>
            <a:ln w="9525">
              <a:noFill/>
              <a:miter lim="800000"/>
              <a:headEnd/>
              <a:tailEnd/>
            </a:ln>
          </p:spPr>
          <p:txBody>
            <a:bodyPr/>
            <a:lstStyle/>
            <a:p>
              <a:pPr marL="342900" indent="-342900" eaLnBrk="1" hangingPunct="1">
                <a:spcBef>
                  <a:spcPct val="20000"/>
                </a:spcBef>
              </a:pPr>
              <a:r>
                <a:rPr lang="en-US" sz="25000" dirty="0" smtClean="0">
                  <a:solidFill>
                    <a:schemeClr val="bg1">
                      <a:lumMod val="95000"/>
                    </a:schemeClr>
                  </a:solidFill>
                  <a:latin typeface="Century Gothic" pitchFamily="34" charset="0"/>
                </a:rPr>
                <a:t>50</a:t>
              </a:r>
              <a:endParaRPr lang="en-US" sz="25000" dirty="0">
                <a:solidFill>
                  <a:schemeClr val="bg1">
                    <a:lumMod val="95000"/>
                  </a:schemeClr>
                </a:solidFill>
                <a:latin typeface="Century Gothic" pitchFamily="34" charset="0"/>
              </a:endParaRPr>
            </a:p>
          </p:txBody>
        </p:sp>
        <p:sp>
          <p:nvSpPr>
            <p:cNvPr id="11" name="Text Box 7"/>
            <p:cNvSpPr txBox="1">
              <a:spLocks noChangeArrowheads="1"/>
            </p:cNvSpPr>
            <p:nvPr/>
          </p:nvSpPr>
          <p:spPr bwMode="auto">
            <a:xfrm>
              <a:off x="8419406" y="3892550"/>
              <a:ext cx="622286" cy="769441"/>
            </a:xfrm>
            <a:prstGeom prst="rect">
              <a:avLst/>
            </a:prstGeom>
            <a:noFill/>
            <a:ln w="9525">
              <a:noFill/>
              <a:miter lim="800000"/>
              <a:headEnd/>
              <a:tailEnd/>
            </a:ln>
          </p:spPr>
          <p:txBody>
            <a:bodyPr wrap="none">
              <a:spAutoFit/>
            </a:bodyPr>
            <a:lstStyle/>
            <a:p>
              <a:r>
                <a:rPr lang="en-US" sz="4400" dirty="0">
                  <a:solidFill>
                    <a:schemeClr val="bg1">
                      <a:lumMod val="95000"/>
                    </a:schemeClr>
                  </a:solidFill>
                  <a:latin typeface="Century Gothic" pitchFamily="34" charset="0"/>
                </a:rPr>
                <a:t>%</a:t>
              </a:r>
            </a:p>
          </p:txBody>
        </p:sp>
      </p:grpSp>
      <p:sp>
        <p:nvSpPr>
          <p:cNvPr id="14" name="Text Box 8"/>
          <p:cNvSpPr txBox="1">
            <a:spLocks noChangeArrowheads="1"/>
          </p:cNvSpPr>
          <p:nvPr/>
        </p:nvSpPr>
        <p:spPr bwMode="auto">
          <a:xfrm>
            <a:off x="4646334" y="4572000"/>
            <a:ext cx="3124574" cy="523220"/>
          </a:xfrm>
          <a:prstGeom prst="rect">
            <a:avLst/>
          </a:prstGeom>
          <a:noFill/>
          <a:ln w="9525">
            <a:noFill/>
            <a:miter lim="800000"/>
            <a:headEnd/>
            <a:tailEnd/>
          </a:ln>
        </p:spPr>
        <p:txBody>
          <a:bodyPr wrap="none">
            <a:spAutoFit/>
          </a:bodyPr>
          <a:lstStyle/>
          <a:p>
            <a:pPr algn="ctr"/>
            <a:r>
              <a:rPr lang="en-US" sz="2800" dirty="0" smtClean="0">
                <a:solidFill>
                  <a:schemeClr val="bg1">
                    <a:lumMod val="95000"/>
                  </a:schemeClr>
                </a:solidFill>
                <a:latin typeface="Century Gothic" pitchFamily="34" charset="0"/>
              </a:rPr>
              <a:t>… to </a:t>
            </a:r>
            <a:r>
              <a:rPr lang="en-US" sz="2800" b="1" dirty="0" smtClean="0">
                <a:solidFill>
                  <a:schemeClr val="bg1">
                    <a:lumMod val="95000"/>
                  </a:schemeClr>
                </a:solidFill>
                <a:latin typeface="Century Gothic" pitchFamily="34" charset="0"/>
              </a:rPr>
              <a:t>collaborate</a:t>
            </a:r>
            <a:endParaRPr lang="en-US" sz="2800" b="1" dirty="0">
              <a:solidFill>
                <a:schemeClr val="bg1">
                  <a:lumMod val="95000"/>
                </a:schemeClr>
              </a:solidFill>
              <a:latin typeface="Century Gothic" pitchFamily="34" charset="0"/>
            </a:endParaRPr>
          </a:p>
        </p:txBody>
      </p:sp>
      <p:sp>
        <p:nvSpPr>
          <p:cNvPr id="21" name="Content Placeholder 7"/>
          <p:cNvSpPr txBox="1">
            <a:spLocks/>
          </p:cNvSpPr>
          <p:nvPr/>
        </p:nvSpPr>
        <p:spPr bwMode="auto">
          <a:xfrm>
            <a:off x="533400" y="0"/>
            <a:ext cx="8229600" cy="381000"/>
          </a:xfrm>
          <a:prstGeom prst="rect">
            <a:avLst/>
          </a:prstGeom>
          <a:noFill/>
          <a:ln w="9525">
            <a:noFill/>
            <a:miter lim="800000"/>
            <a:headEnd/>
            <a:tailEnd/>
          </a:ln>
        </p:spPr>
        <p:txBody>
          <a:bodyPr lIns="0" tIns="0" rIns="0" bIns="0"/>
          <a:lstStyle/>
          <a:p>
            <a:pPr>
              <a:spcBef>
                <a:spcPct val="20000"/>
              </a:spcBef>
              <a:buFont typeface="Arial" charset="0"/>
              <a:buNone/>
              <a:defRPr/>
            </a:pPr>
            <a:r>
              <a:rPr lang="en-US" sz="5800" b="1" dirty="0" smtClean="0">
                <a:solidFill>
                  <a:srgbClr val="99CC50"/>
                </a:solidFill>
                <a:latin typeface="Aharoni" pitchFamily="2" charset="-79"/>
                <a:cs typeface="Aharoni" pitchFamily="2" charset="-79"/>
              </a:rPr>
              <a:t>INVITATIONS</a:t>
            </a:r>
            <a:endParaRPr lang="en-US" sz="5800" b="1" dirty="0">
              <a:solidFill>
                <a:srgbClr val="99CC50"/>
              </a:solidFill>
              <a:latin typeface="Aharoni" pitchFamily="2" charset="-79"/>
              <a:cs typeface="Aharoni" pitchFamily="2" charset="-79"/>
            </a:endParaRPr>
          </a:p>
        </p:txBody>
      </p:sp>
      <p:sp>
        <p:nvSpPr>
          <p:cNvPr id="16" name="Rectangle 15"/>
          <p:cNvSpPr/>
          <p:nvPr/>
        </p:nvSpPr>
        <p:spPr>
          <a:xfrm>
            <a:off x="533400" y="838200"/>
            <a:ext cx="2975495" cy="461665"/>
          </a:xfrm>
          <a:prstGeom prst="rect">
            <a:avLst/>
          </a:prstGeom>
        </p:spPr>
        <p:txBody>
          <a:bodyPr wrap="none">
            <a:spAutoFit/>
          </a:bodyPr>
          <a:lstStyle/>
          <a:p>
            <a:pPr fontAlgn="auto">
              <a:spcBef>
                <a:spcPct val="20000"/>
              </a:spcBef>
              <a:spcAft>
                <a:spcPts val="0"/>
              </a:spcAft>
              <a:buFont typeface="Arial" pitchFamily="34" charset="0"/>
              <a:buNone/>
              <a:defRPr/>
            </a:pPr>
            <a:r>
              <a:rPr lang="en-US" sz="2400" b="1" dirty="0" smtClean="0">
                <a:solidFill>
                  <a:srgbClr val="FFFF00"/>
                </a:solidFill>
                <a:latin typeface="Aharoni" pitchFamily="2" charset="-79"/>
                <a:cs typeface="Aharoni" pitchFamily="2" charset="-79"/>
              </a:rPr>
              <a:t>… impact &amp; reward</a:t>
            </a:r>
            <a:endParaRPr lang="en-US" sz="2400" b="1" dirty="0">
              <a:solidFill>
                <a:srgbClr val="FFFF00"/>
              </a:solidFill>
              <a:latin typeface="Aharoni" pitchFamily="2" charset="-79"/>
              <a:cs typeface="Aharoni" pitchFamily="2" charset="-79"/>
            </a:endParaRPr>
          </a:p>
        </p:txBody>
      </p:sp>
      <p:grpSp>
        <p:nvGrpSpPr>
          <p:cNvPr id="17" name="Group 16"/>
          <p:cNvGrpSpPr/>
          <p:nvPr/>
        </p:nvGrpSpPr>
        <p:grpSpPr>
          <a:xfrm>
            <a:off x="304800" y="5715000"/>
            <a:ext cx="4720935" cy="2133600"/>
            <a:chOff x="304800" y="5715000"/>
            <a:chExt cx="4720935" cy="2133600"/>
          </a:xfrm>
        </p:grpSpPr>
        <p:grpSp>
          <p:nvGrpSpPr>
            <p:cNvPr id="23" name="Group 9"/>
            <p:cNvGrpSpPr>
              <a:grpSpLocks noChangeAspect="1"/>
            </p:cNvGrpSpPr>
            <p:nvPr/>
          </p:nvGrpSpPr>
          <p:grpSpPr>
            <a:xfrm>
              <a:off x="838200" y="5836920"/>
              <a:ext cx="4187535" cy="2011680"/>
              <a:chOff x="-39330" y="2847226"/>
              <a:chExt cx="5943599" cy="3383280"/>
            </a:xfrm>
          </p:grpSpPr>
          <p:pic>
            <p:nvPicPr>
              <p:cNvPr id="26" name="Picture 25" descr="advisor.png"/>
              <p:cNvPicPr preferRelativeResize="0">
                <a:picLocks noChangeAspect="1"/>
              </p:cNvPicPr>
              <p:nvPr/>
            </p:nvPicPr>
            <p:blipFill>
              <a:blip r:embed="rId3" cstate="print">
                <a:duotone>
                  <a:schemeClr val="accent3">
                    <a:shade val="45000"/>
                    <a:satMod val="135000"/>
                  </a:schemeClr>
                  <a:prstClr val="white"/>
                </a:duotone>
              </a:blip>
              <a:srcRect/>
              <a:stretch>
                <a:fillRect/>
              </a:stretch>
            </p:blipFill>
            <p:spPr bwMode="auto">
              <a:xfrm>
                <a:off x="-39330" y="2847226"/>
                <a:ext cx="1543048" cy="3383280"/>
              </a:xfrm>
              <a:prstGeom prst="rect">
                <a:avLst/>
              </a:prstGeom>
              <a:noFill/>
              <a:ln w="9525">
                <a:noFill/>
                <a:miter lim="800000"/>
                <a:headEnd/>
                <a:tailEnd/>
              </a:ln>
            </p:spPr>
          </p:pic>
          <p:sp>
            <p:nvSpPr>
              <p:cNvPr id="27" name="Rectangle 26"/>
              <p:cNvSpPr/>
              <p:nvPr/>
            </p:nvSpPr>
            <p:spPr>
              <a:xfrm>
                <a:off x="1150374" y="3755374"/>
                <a:ext cx="4753895" cy="776437"/>
              </a:xfrm>
              <a:prstGeom prst="rect">
                <a:avLst/>
              </a:prstGeom>
            </p:spPr>
            <p:txBody>
              <a:bodyPr wrap="square">
                <a:spAutoFit/>
              </a:bodyPr>
              <a:lstStyle/>
              <a:p>
                <a:pPr marL="342900" lvl="0" indent="-342900">
                  <a:spcBef>
                    <a:spcPct val="20000"/>
                  </a:spcBef>
                  <a:defRPr/>
                </a:pPr>
                <a:r>
                  <a:rPr lang="en-US" sz="2400" b="1" dirty="0" smtClean="0">
                    <a:solidFill>
                      <a:schemeClr val="bg2">
                        <a:lumMod val="25000"/>
                      </a:schemeClr>
                    </a:solidFill>
                    <a:latin typeface="Century Gothic" pitchFamily="34" charset="0"/>
                  </a:rPr>
                  <a:t>SCHOLAR BLOGGERS</a:t>
                </a:r>
              </a:p>
            </p:txBody>
          </p:sp>
        </p:grpSp>
        <p:sp>
          <p:nvSpPr>
            <p:cNvPr id="24" name="Rectangle 23"/>
            <p:cNvSpPr/>
            <p:nvPr/>
          </p:nvSpPr>
          <p:spPr>
            <a:xfrm>
              <a:off x="304800" y="5715000"/>
              <a:ext cx="381000" cy="118872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306787" y="5986195"/>
              <a:ext cx="377026" cy="646331"/>
            </a:xfrm>
            <a:prstGeom prst="rect">
              <a:avLst/>
            </a:prstGeom>
          </p:spPr>
          <p:txBody>
            <a:bodyPr wrap="none">
              <a:spAutoFit/>
            </a:bodyPr>
            <a:lstStyle/>
            <a:p>
              <a:r>
                <a:rPr lang="en-US" sz="3600" b="1" dirty="0" smtClean="0">
                  <a:solidFill>
                    <a:schemeClr val="bg2">
                      <a:lumMod val="90000"/>
                    </a:schemeClr>
                  </a:solidFill>
                  <a:latin typeface="Aharoni" pitchFamily="2" charset="-79"/>
                  <a:cs typeface="Aharoni" pitchFamily="2" charset="-79"/>
                </a:rPr>
                <a:t>2</a:t>
              </a:r>
              <a:endParaRPr lang="en-US" sz="3600" b="1" dirty="0">
                <a:solidFill>
                  <a:schemeClr val="bg2">
                    <a:lumMod val="90000"/>
                  </a:schemeClr>
                </a:solidFill>
                <a:latin typeface="Aharoni" pitchFamily="2" charset="-79"/>
                <a:cs typeface="Aharoni" pitchFamily="2" charset="-79"/>
              </a:endParaRPr>
            </a:p>
          </p:txBody>
        </p:sp>
      </p:grpSp>
    </p:spTree>
    <p:extLst>
      <p:ext uri="{BB962C8B-B14F-4D97-AF65-F5344CB8AC3E}">
        <p14:creationId xmlns:p14="http://schemas.microsoft.com/office/powerpoint/2010/main" xmlns="" val="244676924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txBox="1">
            <a:spLocks/>
          </p:cNvSpPr>
          <p:nvPr/>
        </p:nvSpPr>
        <p:spPr>
          <a:xfrm>
            <a:off x="0" y="0"/>
            <a:ext cx="9144000" cy="5715000"/>
          </a:xfrm>
          <a:prstGeom prst="rect">
            <a:avLst/>
          </a:prstGeom>
          <a:solidFill>
            <a:schemeClr val="bg2">
              <a:lumMod val="25000"/>
            </a:schemeClr>
          </a:solidFill>
          <a:ln>
            <a:noFill/>
          </a:ln>
        </p:spPr>
        <p:txBody>
          <a:bodyPr anchor="ctr">
            <a:normAutofit/>
          </a:bodyPr>
          <a:lstStyle/>
          <a:p>
            <a:pPr algn="ctr" fontAlgn="auto">
              <a:spcAft>
                <a:spcPts val="0"/>
              </a:spcAft>
              <a:defRPr/>
            </a:pPr>
            <a:endParaRPr lang="en-US" sz="4400" dirty="0">
              <a:latin typeface="+mj-lt"/>
              <a:ea typeface="+mj-ea"/>
              <a:cs typeface="+mj-cs"/>
            </a:endParaRPr>
          </a:p>
        </p:txBody>
      </p:sp>
      <p:grpSp>
        <p:nvGrpSpPr>
          <p:cNvPr id="2" name="Group 17"/>
          <p:cNvGrpSpPr/>
          <p:nvPr/>
        </p:nvGrpSpPr>
        <p:grpSpPr>
          <a:xfrm>
            <a:off x="4648200" y="1143000"/>
            <a:ext cx="4038600" cy="4114800"/>
            <a:chOff x="5295206" y="1365250"/>
            <a:chExt cx="4038600" cy="4114800"/>
          </a:xfrm>
        </p:grpSpPr>
        <p:sp>
          <p:nvSpPr>
            <p:cNvPr id="10" name="Rectangle 6"/>
            <p:cNvSpPr>
              <a:spLocks noChangeArrowheads="1"/>
            </p:cNvSpPr>
            <p:nvPr/>
          </p:nvSpPr>
          <p:spPr bwMode="auto">
            <a:xfrm>
              <a:off x="5295206" y="1365250"/>
              <a:ext cx="4038600" cy="4114800"/>
            </a:xfrm>
            <a:prstGeom prst="rect">
              <a:avLst/>
            </a:prstGeom>
            <a:noFill/>
            <a:ln w="9525">
              <a:noFill/>
              <a:miter lim="800000"/>
              <a:headEnd/>
              <a:tailEnd/>
            </a:ln>
          </p:spPr>
          <p:txBody>
            <a:bodyPr/>
            <a:lstStyle/>
            <a:p>
              <a:pPr marL="342900" indent="-342900" eaLnBrk="1" hangingPunct="1">
                <a:spcBef>
                  <a:spcPct val="20000"/>
                </a:spcBef>
              </a:pPr>
              <a:r>
                <a:rPr lang="en-US" sz="25000" dirty="0" smtClean="0">
                  <a:solidFill>
                    <a:schemeClr val="bg1">
                      <a:lumMod val="95000"/>
                    </a:schemeClr>
                  </a:solidFill>
                  <a:latin typeface="Century Gothic" pitchFamily="34" charset="0"/>
                </a:rPr>
                <a:t>71</a:t>
              </a:r>
              <a:endParaRPr lang="en-US" sz="25000" dirty="0">
                <a:solidFill>
                  <a:schemeClr val="bg1">
                    <a:lumMod val="95000"/>
                  </a:schemeClr>
                </a:solidFill>
                <a:latin typeface="Century Gothic" pitchFamily="34" charset="0"/>
              </a:endParaRPr>
            </a:p>
          </p:txBody>
        </p:sp>
        <p:sp>
          <p:nvSpPr>
            <p:cNvPr id="11" name="Text Box 7"/>
            <p:cNvSpPr txBox="1">
              <a:spLocks noChangeArrowheads="1"/>
            </p:cNvSpPr>
            <p:nvPr/>
          </p:nvSpPr>
          <p:spPr bwMode="auto">
            <a:xfrm>
              <a:off x="8419406" y="3892550"/>
              <a:ext cx="622286" cy="769441"/>
            </a:xfrm>
            <a:prstGeom prst="rect">
              <a:avLst/>
            </a:prstGeom>
            <a:noFill/>
            <a:ln w="9525">
              <a:noFill/>
              <a:miter lim="800000"/>
              <a:headEnd/>
              <a:tailEnd/>
            </a:ln>
          </p:spPr>
          <p:txBody>
            <a:bodyPr wrap="none">
              <a:spAutoFit/>
            </a:bodyPr>
            <a:lstStyle/>
            <a:p>
              <a:r>
                <a:rPr lang="en-US" sz="4400" dirty="0">
                  <a:solidFill>
                    <a:schemeClr val="bg1">
                      <a:lumMod val="95000"/>
                    </a:schemeClr>
                  </a:solidFill>
                  <a:latin typeface="Century Gothic" pitchFamily="34" charset="0"/>
                </a:rPr>
                <a:t>%</a:t>
              </a:r>
            </a:p>
          </p:txBody>
        </p:sp>
      </p:grpSp>
      <p:sp>
        <p:nvSpPr>
          <p:cNvPr id="14" name="Text Box 8"/>
          <p:cNvSpPr txBox="1">
            <a:spLocks noChangeArrowheads="1"/>
          </p:cNvSpPr>
          <p:nvPr/>
        </p:nvSpPr>
        <p:spPr bwMode="auto">
          <a:xfrm>
            <a:off x="5510871" y="4572000"/>
            <a:ext cx="2032929" cy="523220"/>
          </a:xfrm>
          <a:prstGeom prst="rect">
            <a:avLst/>
          </a:prstGeom>
          <a:noFill/>
          <a:ln w="9525">
            <a:noFill/>
            <a:miter lim="800000"/>
            <a:headEnd/>
            <a:tailEnd/>
          </a:ln>
        </p:spPr>
        <p:txBody>
          <a:bodyPr wrap="none">
            <a:spAutoFit/>
          </a:bodyPr>
          <a:lstStyle/>
          <a:p>
            <a:pPr algn="ctr"/>
            <a:r>
              <a:rPr lang="en-US" sz="2800" dirty="0" smtClean="0">
                <a:solidFill>
                  <a:schemeClr val="bg1">
                    <a:lumMod val="95000"/>
                  </a:schemeClr>
                </a:solidFill>
                <a:latin typeface="Century Gothic" pitchFamily="34" charset="0"/>
              </a:rPr>
              <a:t>… to </a:t>
            </a:r>
            <a:r>
              <a:rPr lang="en-US" sz="2800" b="1" dirty="0" smtClean="0">
                <a:solidFill>
                  <a:schemeClr val="bg1">
                    <a:lumMod val="95000"/>
                  </a:schemeClr>
                </a:solidFill>
                <a:latin typeface="Century Gothic" pitchFamily="34" charset="0"/>
              </a:rPr>
              <a:t>serve</a:t>
            </a:r>
            <a:endParaRPr lang="en-US" sz="2800" b="1" dirty="0">
              <a:solidFill>
                <a:schemeClr val="bg1">
                  <a:lumMod val="95000"/>
                </a:schemeClr>
              </a:solidFill>
              <a:latin typeface="Century Gothic" pitchFamily="34" charset="0"/>
            </a:endParaRPr>
          </a:p>
        </p:txBody>
      </p:sp>
      <p:sp>
        <p:nvSpPr>
          <p:cNvPr id="19" name="Content Placeholder 7"/>
          <p:cNvSpPr txBox="1">
            <a:spLocks/>
          </p:cNvSpPr>
          <p:nvPr/>
        </p:nvSpPr>
        <p:spPr bwMode="auto">
          <a:xfrm>
            <a:off x="533400" y="0"/>
            <a:ext cx="8229600" cy="381000"/>
          </a:xfrm>
          <a:prstGeom prst="rect">
            <a:avLst/>
          </a:prstGeom>
          <a:noFill/>
          <a:ln w="9525">
            <a:noFill/>
            <a:miter lim="800000"/>
            <a:headEnd/>
            <a:tailEnd/>
          </a:ln>
        </p:spPr>
        <p:txBody>
          <a:bodyPr lIns="0" tIns="0" rIns="0" bIns="0"/>
          <a:lstStyle/>
          <a:p>
            <a:pPr>
              <a:spcBef>
                <a:spcPct val="20000"/>
              </a:spcBef>
              <a:buFont typeface="Arial" charset="0"/>
              <a:buNone/>
              <a:defRPr/>
            </a:pPr>
            <a:r>
              <a:rPr lang="en-US" sz="5800" b="1" dirty="0" smtClean="0">
                <a:solidFill>
                  <a:srgbClr val="99CC50"/>
                </a:solidFill>
                <a:latin typeface="Aharoni" pitchFamily="2" charset="-79"/>
                <a:cs typeface="Aharoni" pitchFamily="2" charset="-79"/>
              </a:rPr>
              <a:t>INVITATIONS</a:t>
            </a:r>
            <a:endParaRPr lang="en-US" sz="5800" b="1" dirty="0">
              <a:solidFill>
                <a:srgbClr val="99CC50"/>
              </a:solidFill>
              <a:latin typeface="Aharoni" pitchFamily="2" charset="-79"/>
              <a:cs typeface="Aharoni" pitchFamily="2" charset="-79"/>
            </a:endParaRPr>
          </a:p>
        </p:txBody>
      </p:sp>
      <p:sp>
        <p:nvSpPr>
          <p:cNvPr id="12" name="Rectangle 11"/>
          <p:cNvSpPr/>
          <p:nvPr/>
        </p:nvSpPr>
        <p:spPr>
          <a:xfrm>
            <a:off x="533400" y="838200"/>
            <a:ext cx="2975495" cy="461665"/>
          </a:xfrm>
          <a:prstGeom prst="rect">
            <a:avLst/>
          </a:prstGeom>
        </p:spPr>
        <p:txBody>
          <a:bodyPr wrap="none">
            <a:spAutoFit/>
          </a:bodyPr>
          <a:lstStyle/>
          <a:p>
            <a:pPr fontAlgn="auto">
              <a:spcBef>
                <a:spcPct val="20000"/>
              </a:spcBef>
              <a:spcAft>
                <a:spcPts val="0"/>
              </a:spcAft>
              <a:buFont typeface="Arial" pitchFamily="34" charset="0"/>
              <a:buNone/>
              <a:defRPr/>
            </a:pPr>
            <a:r>
              <a:rPr lang="en-US" sz="2400" b="1" dirty="0" smtClean="0">
                <a:solidFill>
                  <a:srgbClr val="FFFF00"/>
                </a:solidFill>
                <a:latin typeface="Aharoni" pitchFamily="2" charset="-79"/>
                <a:cs typeface="Aharoni" pitchFamily="2" charset="-79"/>
              </a:rPr>
              <a:t>… impact &amp; reward</a:t>
            </a:r>
            <a:endParaRPr lang="en-US" sz="2400" b="1" dirty="0">
              <a:solidFill>
                <a:srgbClr val="FFFF00"/>
              </a:solidFill>
              <a:latin typeface="Aharoni" pitchFamily="2" charset="-79"/>
              <a:cs typeface="Aharoni" pitchFamily="2" charset="-79"/>
            </a:endParaRPr>
          </a:p>
        </p:txBody>
      </p:sp>
      <p:grpSp>
        <p:nvGrpSpPr>
          <p:cNvPr id="17" name="Group 16"/>
          <p:cNvGrpSpPr/>
          <p:nvPr/>
        </p:nvGrpSpPr>
        <p:grpSpPr>
          <a:xfrm>
            <a:off x="304800" y="5715000"/>
            <a:ext cx="4720935" cy="2133600"/>
            <a:chOff x="304800" y="5715000"/>
            <a:chExt cx="4720935" cy="2133600"/>
          </a:xfrm>
        </p:grpSpPr>
        <p:grpSp>
          <p:nvGrpSpPr>
            <p:cNvPr id="20" name="Group 9"/>
            <p:cNvGrpSpPr>
              <a:grpSpLocks noChangeAspect="1"/>
            </p:cNvGrpSpPr>
            <p:nvPr/>
          </p:nvGrpSpPr>
          <p:grpSpPr>
            <a:xfrm>
              <a:off x="838200" y="5836920"/>
              <a:ext cx="4187535" cy="2011680"/>
              <a:chOff x="-39330" y="2847226"/>
              <a:chExt cx="5943599" cy="3383280"/>
            </a:xfrm>
          </p:grpSpPr>
          <p:pic>
            <p:nvPicPr>
              <p:cNvPr id="25" name="Picture 24" descr="advisor.png"/>
              <p:cNvPicPr preferRelativeResize="0">
                <a:picLocks noChangeAspect="1"/>
              </p:cNvPicPr>
              <p:nvPr/>
            </p:nvPicPr>
            <p:blipFill>
              <a:blip r:embed="rId3" cstate="print">
                <a:duotone>
                  <a:schemeClr val="accent3">
                    <a:shade val="45000"/>
                    <a:satMod val="135000"/>
                  </a:schemeClr>
                  <a:prstClr val="white"/>
                </a:duotone>
              </a:blip>
              <a:srcRect/>
              <a:stretch>
                <a:fillRect/>
              </a:stretch>
            </p:blipFill>
            <p:spPr bwMode="auto">
              <a:xfrm>
                <a:off x="-39330" y="2847226"/>
                <a:ext cx="1543048" cy="3383280"/>
              </a:xfrm>
              <a:prstGeom prst="rect">
                <a:avLst/>
              </a:prstGeom>
              <a:noFill/>
              <a:ln w="9525">
                <a:noFill/>
                <a:miter lim="800000"/>
                <a:headEnd/>
                <a:tailEnd/>
              </a:ln>
            </p:spPr>
          </p:pic>
          <p:sp>
            <p:nvSpPr>
              <p:cNvPr id="26" name="Rectangle 25"/>
              <p:cNvSpPr/>
              <p:nvPr/>
            </p:nvSpPr>
            <p:spPr>
              <a:xfrm>
                <a:off x="1150374" y="3755374"/>
                <a:ext cx="4753895" cy="776437"/>
              </a:xfrm>
              <a:prstGeom prst="rect">
                <a:avLst/>
              </a:prstGeom>
            </p:spPr>
            <p:txBody>
              <a:bodyPr wrap="square">
                <a:spAutoFit/>
              </a:bodyPr>
              <a:lstStyle/>
              <a:p>
                <a:pPr marL="342900" lvl="0" indent="-342900">
                  <a:spcBef>
                    <a:spcPct val="20000"/>
                  </a:spcBef>
                  <a:defRPr/>
                </a:pPr>
                <a:r>
                  <a:rPr lang="en-US" sz="2400" b="1" dirty="0" smtClean="0">
                    <a:solidFill>
                      <a:schemeClr val="bg2">
                        <a:lumMod val="25000"/>
                      </a:schemeClr>
                    </a:solidFill>
                    <a:latin typeface="Century Gothic" pitchFamily="34" charset="0"/>
                  </a:rPr>
                  <a:t>SCHOLAR BLOGGERS</a:t>
                </a:r>
              </a:p>
            </p:txBody>
          </p:sp>
        </p:grpSp>
        <p:sp>
          <p:nvSpPr>
            <p:cNvPr id="23" name="Rectangle 22"/>
            <p:cNvSpPr/>
            <p:nvPr/>
          </p:nvSpPr>
          <p:spPr>
            <a:xfrm>
              <a:off x="304800" y="5715000"/>
              <a:ext cx="381000" cy="118872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306787" y="5986195"/>
              <a:ext cx="377026" cy="646331"/>
            </a:xfrm>
            <a:prstGeom prst="rect">
              <a:avLst/>
            </a:prstGeom>
          </p:spPr>
          <p:txBody>
            <a:bodyPr wrap="none">
              <a:spAutoFit/>
            </a:bodyPr>
            <a:lstStyle/>
            <a:p>
              <a:r>
                <a:rPr lang="en-US" sz="3600" b="1" dirty="0" smtClean="0">
                  <a:solidFill>
                    <a:schemeClr val="bg2">
                      <a:lumMod val="90000"/>
                    </a:schemeClr>
                  </a:solidFill>
                  <a:latin typeface="Aharoni" pitchFamily="2" charset="-79"/>
                  <a:cs typeface="Aharoni" pitchFamily="2" charset="-79"/>
                </a:rPr>
                <a:t>2</a:t>
              </a:r>
              <a:endParaRPr lang="en-US" sz="3600" b="1" dirty="0">
                <a:solidFill>
                  <a:schemeClr val="bg2">
                    <a:lumMod val="90000"/>
                  </a:schemeClr>
                </a:solidFill>
                <a:latin typeface="Aharoni" pitchFamily="2" charset="-79"/>
                <a:cs typeface="Aharoni" pitchFamily="2" charset="-79"/>
              </a:endParaRPr>
            </a:p>
          </p:txBody>
        </p:sp>
      </p:grpSp>
    </p:spTree>
    <p:extLst>
      <p:ext uri="{BB962C8B-B14F-4D97-AF65-F5344CB8AC3E}">
        <p14:creationId xmlns:p14="http://schemas.microsoft.com/office/powerpoint/2010/main" xmlns="" val="293143917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txBox="1">
            <a:spLocks/>
          </p:cNvSpPr>
          <p:nvPr/>
        </p:nvSpPr>
        <p:spPr>
          <a:xfrm>
            <a:off x="0" y="0"/>
            <a:ext cx="9144000" cy="5715000"/>
          </a:xfrm>
          <a:prstGeom prst="rect">
            <a:avLst/>
          </a:prstGeom>
          <a:solidFill>
            <a:schemeClr val="bg2">
              <a:lumMod val="25000"/>
            </a:schemeClr>
          </a:solidFill>
          <a:ln>
            <a:noFill/>
          </a:ln>
        </p:spPr>
        <p:txBody>
          <a:bodyPr anchor="ctr">
            <a:normAutofit/>
          </a:bodyPr>
          <a:lstStyle/>
          <a:p>
            <a:pPr algn="ctr" fontAlgn="auto">
              <a:spcAft>
                <a:spcPts val="0"/>
              </a:spcAft>
              <a:defRPr/>
            </a:pPr>
            <a:endParaRPr lang="en-US" sz="4400" dirty="0">
              <a:latin typeface="+mj-lt"/>
              <a:ea typeface="+mj-ea"/>
              <a:cs typeface="+mj-cs"/>
            </a:endParaRPr>
          </a:p>
        </p:txBody>
      </p:sp>
      <p:grpSp>
        <p:nvGrpSpPr>
          <p:cNvPr id="2" name="Group 17"/>
          <p:cNvGrpSpPr/>
          <p:nvPr/>
        </p:nvGrpSpPr>
        <p:grpSpPr>
          <a:xfrm>
            <a:off x="4148832" y="1143000"/>
            <a:ext cx="4245854" cy="4114800"/>
            <a:chOff x="4795838" y="1365250"/>
            <a:chExt cx="4245854" cy="4114800"/>
          </a:xfrm>
        </p:grpSpPr>
        <p:sp>
          <p:nvSpPr>
            <p:cNvPr id="10" name="Rectangle 6"/>
            <p:cNvSpPr>
              <a:spLocks noChangeArrowheads="1"/>
            </p:cNvSpPr>
            <p:nvPr/>
          </p:nvSpPr>
          <p:spPr bwMode="auto">
            <a:xfrm>
              <a:off x="4795838" y="1365250"/>
              <a:ext cx="4038600" cy="4114800"/>
            </a:xfrm>
            <a:prstGeom prst="rect">
              <a:avLst/>
            </a:prstGeom>
            <a:noFill/>
            <a:ln w="9525">
              <a:noFill/>
              <a:miter lim="800000"/>
              <a:headEnd/>
              <a:tailEnd/>
            </a:ln>
          </p:spPr>
          <p:txBody>
            <a:bodyPr/>
            <a:lstStyle/>
            <a:p>
              <a:pPr marL="342900" indent="-342900" eaLnBrk="1" hangingPunct="1">
                <a:spcBef>
                  <a:spcPct val="20000"/>
                </a:spcBef>
              </a:pPr>
              <a:r>
                <a:rPr lang="en-US" sz="25000" dirty="0" smtClean="0">
                  <a:solidFill>
                    <a:schemeClr val="bg1">
                      <a:lumMod val="95000"/>
                    </a:schemeClr>
                  </a:solidFill>
                  <a:latin typeface="Century Gothic" pitchFamily="34" charset="0"/>
                </a:rPr>
                <a:t>82</a:t>
              </a:r>
              <a:endParaRPr lang="en-US" sz="25000" dirty="0">
                <a:solidFill>
                  <a:schemeClr val="bg1">
                    <a:lumMod val="95000"/>
                  </a:schemeClr>
                </a:solidFill>
                <a:latin typeface="Century Gothic" pitchFamily="34" charset="0"/>
              </a:endParaRPr>
            </a:p>
          </p:txBody>
        </p:sp>
        <p:sp>
          <p:nvSpPr>
            <p:cNvPr id="11" name="Text Box 7"/>
            <p:cNvSpPr txBox="1">
              <a:spLocks noChangeArrowheads="1"/>
            </p:cNvSpPr>
            <p:nvPr/>
          </p:nvSpPr>
          <p:spPr bwMode="auto">
            <a:xfrm>
              <a:off x="8419406" y="3892550"/>
              <a:ext cx="622286" cy="769441"/>
            </a:xfrm>
            <a:prstGeom prst="rect">
              <a:avLst/>
            </a:prstGeom>
            <a:noFill/>
            <a:ln w="9525">
              <a:noFill/>
              <a:miter lim="800000"/>
              <a:headEnd/>
              <a:tailEnd/>
            </a:ln>
          </p:spPr>
          <p:txBody>
            <a:bodyPr wrap="none">
              <a:spAutoFit/>
            </a:bodyPr>
            <a:lstStyle/>
            <a:p>
              <a:r>
                <a:rPr lang="en-US" sz="4400" dirty="0">
                  <a:solidFill>
                    <a:schemeClr val="bg1">
                      <a:lumMod val="95000"/>
                    </a:schemeClr>
                  </a:solidFill>
                  <a:latin typeface="Century Gothic" pitchFamily="34" charset="0"/>
                </a:rPr>
                <a:t>%</a:t>
              </a:r>
            </a:p>
          </p:txBody>
        </p:sp>
      </p:grpSp>
      <p:sp>
        <p:nvSpPr>
          <p:cNvPr id="20" name="Content Placeholder 7"/>
          <p:cNvSpPr txBox="1">
            <a:spLocks/>
          </p:cNvSpPr>
          <p:nvPr/>
        </p:nvSpPr>
        <p:spPr bwMode="auto">
          <a:xfrm>
            <a:off x="533400" y="0"/>
            <a:ext cx="8229600" cy="381000"/>
          </a:xfrm>
          <a:prstGeom prst="rect">
            <a:avLst/>
          </a:prstGeom>
          <a:noFill/>
          <a:ln w="9525">
            <a:noFill/>
            <a:miter lim="800000"/>
            <a:headEnd/>
            <a:tailEnd/>
          </a:ln>
        </p:spPr>
        <p:txBody>
          <a:bodyPr lIns="0" tIns="0" rIns="0" bIns="0"/>
          <a:lstStyle/>
          <a:p>
            <a:pPr>
              <a:spcBef>
                <a:spcPct val="20000"/>
              </a:spcBef>
              <a:buFont typeface="Arial" charset="0"/>
              <a:buNone/>
              <a:defRPr/>
            </a:pPr>
            <a:r>
              <a:rPr lang="en-US" sz="5800" b="1" dirty="0" smtClean="0">
                <a:solidFill>
                  <a:srgbClr val="99CC50"/>
                </a:solidFill>
                <a:latin typeface="Aharoni" pitchFamily="2" charset="-79"/>
                <a:cs typeface="Aharoni" pitchFamily="2" charset="-79"/>
              </a:rPr>
              <a:t>INVITATIONS</a:t>
            </a:r>
            <a:endParaRPr lang="en-US" sz="5800" b="1" dirty="0">
              <a:solidFill>
                <a:srgbClr val="99CC50"/>
              </a:solidFill>
              <a:latin typeface="Aharoni" pitchFamily="2" charset="-79"/>
              <a:cs typeface="Aharoni" pitchFamily="2" charset="-79"/>
            </a:endParaRPr>
          </a:p>
        </p:txBody>
      </p:sp>
      <p:sp>
        <p:nvSpPr>
          <p:cNvPr id="14" name="Text Box 8"/>
          <p:cNvSpPr txBox="1">
            <a:spLocks noChangeArrowheads="1"/>
          </p:cNvSpPr>
          <p:nvPr/>
        </p:nvSpPr>
        <p:spPr bwMode="auto">
          <a:xfrm>
            <a:off x="5040671" y="4572000"/>
            <a:ext cx="2335896" cy="523220"/>
          </a:xfrm>
          <a:prstGeom prst="rect">
            <a:avLst/>
          </a:prstGeom>
          <a:noFill/>
          <a:ln w="9525">
            <a:noFill/>
            <a:miter lim="800000"/>
            <a:headEnd/>
            <a:tailEnd/>
          </a:ln>
        </p:spPr>
        <p:txBody>
          <a:bodyPr wrap="none">
            <a:spAutoFit/>
          </a:bodyPr>
          <a:lstStyle/>
          <a:p>
            <a:pPr algn="ctr"/>
            <a:r>
              <a:rPr lang="en-US" sz="2800" dirty="0" smtClean="0">
                <a:solidFill>
                  <a:schemeClr val="bg1">
                    <a:lumMod val="95000"/>
                  </a:schemeClr>
                </a:solidFill>
                <a:latin typeface="Century Gothic" pitchFamily="34" charset="0"/>
              </a:rPr>
              <a:t>… to </a:t>
            </a:r>
            <a:r>
              <a:rPr lang="en-US" sz="2800" b="1" dirty="0" smtClean="0">
                <a:solidFill>
                  <a:schemeClr val="bg1">
                    <a:lumMod val="95000"/>
                  </a:schemeClr>
                </a:solidFill>
                <a:latin typeface="Century Gothic" pitchFamily="34" charset="0"/>
              </a:rPr>
              <a:t>publish</a:t>
            </a:r>
            <a:endParaRPr lang="en-US" sz="2800" b="1" dirty="0">
              <a:solidFill>
                <a:schemeClr val="bg1">
                  <a:lumMod val="95000"/>
                </a:schemeClr>
              </a:solidFill>
              <a:latin typeface="Century Gothic" pitchFamily="34" charset="0"/>
            </a:endParaRPr>
          </a:p>
        </p:txBody>
      </p:sp>
      <p:sp>
        <p:nvSpPr>
          <p:cNvPr id="12" name="Rectangle 11"/>
          <p:cNvSpPr/>
          <p:nvPr/>
        </p:nvSpPr>
        <p:spPr>
          <a:xfrm>
            <a:off x="533400" y="838200"/>
            <a:ext cx="2975495" cy="461665"/>
          </a:xfrm>
          <a:prstGeom prst="rect">
            <a:avLst/>
          </a:prstGeom>
        </p:spPr>
        <p:txBody>
          <a:bodyPr wrap="none">
            <a:spAutoFit/>
          </a:bodyPr>
          <a:lstStyle/>
          <a:p>
            <a:pPr fontAlgn="auto">
              <a:spcBef>
                <a:spcPct val="20000"/>
              </a:spcBef>
              <a:spcAft>
                <a:spcPts val="0"/>
              </a:spcAft>
              <a:buFont typeface="Arial" pitchFamily="34" charset="0"/>
              <a:buNone/>
              <a:defRPr/>
            </a:pPr>
            <a:r>
              <a:rPr lang="en-US" sz="2400" b="1" dirty="0" smtClean="0">
                <a:solidFill>
                  <a:srgbClr val="FFFF00"/>
                </a:solidFill>
                <a:latin typeface="Aharoni" pitchFamily="2" charset="-79"/>
                <a:cs typeface="Aharoni" pitchFamily="2" charset="-79"/>
              </a:rPr>
              <a:t>… impact &amp; reward</a:t>
            </a:r>
            <a:endParaRPr lang="en-US" sz="2400" b="1" dirty="0">
              <a:solidFill>
                <a:srgbClr val="FFFF00"/>
              </a:solidFill>
              <a:latin typeface="Aharoni" pitchFamily="2" charset="-79"/>
              <a:cs typeface="Aharoni" pitchFamily="2" charset="-79"/>
            </a:endParaRPr>
          </a:p>
        </p:txBody>
      </p:sp>
      <p:grpSp>
        <p:nvGrpSpPr>
          <p:cNvPr id="17" name="Group 16"/>
          <p:cNvGrpSpPr/>
          <p:nvPr/>
        </p:nvGrpSpPr>
        <p:grpSpPr>
          <a:xfrm>
            <a:off x="304800" y="5715000"/>
            <a:ext cx="4720935" cy="2133600"/>
            <a:chOff x="304800" y="5715000"/>
            <a:chExt cx="4720935" cy="2133600"/>
          </a:xfrm>
        </p:grpSpPr>
        <p:grpSp>
          <p:nvGrpSpPr>
            <p:cNvPr id="19" name="Group 9"/>
            <p:cNvGrpSpPr>
              <a:grpSpLocks noChangeAspect="1"/>
            </p:cNvGrpSpPr>
            <p:nvPr/>
          </p:nvGrpSpPr>
          <p:grpSpPr>
            <a:xfrm>
              <a:off x="838200" y="5836920"/>
              <a:ext cx="4187535" cy="2011680"/>
              <a:chOff x="-39330" y="2847226"/>
              <a:chExt cx="5943599" cy="3383280"/>
            </a:xfrm>
          </p:grpSpPr>
          <p:pic>
            <p:nvPicPr>
              <p:cNvPr id="25" name="Picture 24" descr="advisor.png"/>
              <p:cNvPicPr preferRelativeResize="0">
                <a:picLocks noChangeAspect="1"/>
              </p:cNvPicPr>
              <p:nvPr/>
            </p:nvPicPr>
            <p:blipFill>
              <a:blip r:embed="rId3" cstate="print">
                <a:duotone>
                  <a:schemeClr val="accent3">
                    <a:shade val="45000"/>
                    <a:satMod val="135000"/>
                  </a:schemeClr>
                  <a:prstClr val="white"/>
                </a:duotone>
              </a:blip>
              <a:srcRect/>
              <a:stretch>
                <a:fillRect/>
              </a:stretch>
            </p:blipFill>
            <p:spPr bwMode="auto">
              <a:xfrm>
                <a:off x="-39330" y="2847226"/>
                <a:ext cx="1543048" cy="3383280"/>
              </a:xfrm>
              <a:prstGeom prst="rect">
                <a:avLst/>
              </a:prstGeom>
              <a:noFill/>
              <a:ln w="9525">
                <a:noFill/>
                <a:miter lim="800000"/>
                <a:headEnd/>
                <a:tailEnd/>
              </a:ln>
            </p:spPr>
          </p:pic>
          <p:sp>
            <p:nvSpPr>
              <p:cNvPr id="26" name="Rectangle 25"/>
              <p:cNvSpPr/>
              <p:nvPr/>
            </p:nvSpPr>
            <p:spPr>
              <a:xfrm>
                <a:off x="1150374" y="3755374"/>
                <a:ext cx="4753895" cy="776437"/>
              </a:xfrm>
              <a:prstGeom prst="rect">
                <a:avLst/>
              </a:prstGeom>
            </p:spPr>
            <p:txBody>
              <a:bodyPr wrap="square">
                <a:spAutoFit/>
              </a:bodyPr>
              <a:lstStyle/>
              <a:p>
                <a:pPr marL="342900" lvl="0" indent="-342900">
                  <a:spcBef>
                    <a:spcPct val="20000"/>
                  </a:spcBef>
                  <a:defRPr/>
                </a:pPr>
                <a:r>
                  <a:rPr lang="en-US" sz="2400" b="1" dirty="0" smtClean="0">
                    <a:solidFill>
                      <a:schemeClr val="bg2">
                        <a:lumMod val="25000"/>
                      </a:schemeClr>
                    </a:solidFill>
                    <a:latin typeface="Century Gothic" pitchFamily="34" charset="0"/>
                  </a:rPr>
                  <a:t>SCHOLAR BLOGGERS</a:t>
                </a:r>
              </a:p>
            </p:txBody>
          </p:sp>
        </p:grpSp>
        <p:sp>
          <p:nvSpPr>
            <p:cNvPr id="23" name="Rectangle 22"/>
            <p:cNvSpPr/>
            <p:nvPr/>
          </p:nvSpPr>
          <p:spPr>
            <a:xfrm>
              <a:off x="304800" y="5715000"/>
              <a:ext cx="381000" cy="118872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306787" y="5986195"/>
              <a:ext cx="377026" cy="646331"/>
            </a:xfrm>
            <a:prstGeom prst="rect">
              <a:avLst/>
            </a:prstGeom>
          </p:spPr>
          <p:txBody>
            <a:bodyPr wrap="none">
              <a:spAutoFit/>
            </a:bodyPr>
            <a:lstStyle/>
            <a:p>
              <a:r>
                <a:rPr lang="en-US" sz="3600" b="1" dirty="0" smtClean="0">
                  <a:solidFill>
                    <a:schemeClr val="bg2">
                      <a:lumMod val="90000"/>
                    </a:schemeClr>
                  </a:solidFill>
                  <a:latin typeface="Aharoni" pitchFamily="2" charset="-79"/>
                  <a:cs typeface="Aharoni" pitchFamily="2" charset="-79"/>
                </a:rPr>
                <a:t>2</a:t>
              </a:r>
              <a:endParaRPr lang="en-US" sz="3600" b="1" dirty="0">
                <a:solidFill>
                  <a:schemeClr val="bg2">
                    <a:lumMod val="90000"/>
                  </a:schemeClr>
                </a:solidFill>
                <a:latin typeface="Aharoni" pitchFamily="2" charset="-79"/>
                <a:cs typeface="Aharoni" pitchFamily="2" charset="-79"/>
              </a:endParaRPr>
            </a:p>
          </p:txBody>
        </p:sp>
      </p:grpSp>
    </p:spTree>
    <p:extLst>
      <p:ext uri="{BB962C8B-B14F-4D97-AF65-F5344CB8AC3E}">
        <p14:creationId xmlns:p14="http://schemas.microsoft.com/office/powerpoint/2010/main" xmlns="" val="241753966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flipV="1">
            <a:off x="0" y="0"/>
            <a:ext cx="9144000" cy="13716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p:cNvSpPr txBox="1"/>
          <p:nvPr/>
        </p:nvSpPr>
        <p:spPr>
          <a:xfrm>
            <a:off x="858554" y="439579"/>
            <a:ext cx="5085046" cy="769441"/>
          </a:xfrm>
          <a:prstGeom prst="rect">
            <a:avLst/>
          </a:prstGeom>
          <a:noFill/>
        </p:spPr>
        <p:txBody>
          <a:bodyPr wrap="none" rtlCol="0">
            <a:spAutoFit/>
          </a:bodyPr>
          <a:lstStyle/>
          <a:p>
            <a:r>
              <a:rPr lang="en-US" sz="4400" spc="30" dirty="0" smtClean="0">
                <a:solidFill>
                  <a:schemeClr val="bg2">
                    <a:lumMod val="75000"/>
                  </a:schemeClr>
                </a:solidFill>
                <a:latin typeface="Aharoni" pitchFamily="2" charset="-79"/>
                <a:cs typeface="Aharoni" pitchFamily="2" charset="-79"/>
              </a:rPr>
              <a:t>BIBLIOBLOGGERS </a:t>
            </a:r>
            <a:endParaRPr lang="en-US" sz="4400" spc="30" dirty="0">
              <a:solidFill>
                <a:schemeClr val="bg2">
                  <a:lumMod val="75000"/>
                </a:schemeClr>
              </a:solidFill>
              <a:latin typeface="Aharoni" pitchFamily="2" charset="-79"/>
              <a:cs typeface="Aharoni" pitchFamily="2" charset="-79"/>
            </a:endParaRPr>
          </a:p>
        </p:txBody>
      </p:sp>
      <p:sp>
        <p:nvSpPr>
          <p:cNvPr id="5" name="Rectangle 4"/>
          <p:cNvSpPr/>
          <p:nvPr/>
        </p:nvSpPr>
        <p:spPr>
          <a:xfrm>
            <a:off x="832558" y="76200"/>
            <a:ext cx="2520242" cy="523220"/>
          </a:xfrm>
          <a:prstGeom prst="rect">
            <a:avLst/>
          </a:prstGeom>
        </p:spPr>
        <p:txBody>
          <a:bodyPr wrap="none">
            <a:spAutoFit/>
          </a:bodyPr>
          <a:lstStyle/>
          <a:p>
            <a:r>
              <a:rPr lang="en-US" sz="2800" b="1" dirty="0" smtClean="0">
                <a:solidFill>
                  <a:schemeClr val="bg1"/>
                </a:solidFill>
                <a:latin typeface="Century Gothic" pitchFamily="34" charset="0"/>
                <a:cs typeface="Aharoni" pitchFamily="2" charset="-79"/>
              </a:rPr>
              <a:t>2012-PRESENT</a:t>
            </a:r>
            <a:endParaRPr lang="en-US" sz="2800" b="1" dirty="0">
              <a:solidFill>
                <a:schemeClr val="bg1"/>
              </a:solidFill>
              <a:latin typeface="Century Gothic" pitchFamily="34" charset="0"/>
              <a:cs typeface="Aharoni" pitchFamily="2" charset="-79"/>
            </a:endParaRPr>
          </a:p>
        </p:txBody>
      </p:sp>
      <p:sp>
        <p:nvSpPr>
          <p:cNvPr id="6" name="Rectangle 5"/>
          <p:cNvSpPr/>
          <p:nvPr/>
        </p:nvSpPr>
        <p:spPr>
          <a:xfrm>
            <a:off x="4343400" y="5638800"/>
            <a:ext cx="4876800" cy="707886"/>
          </a:xfrm>
          <a:prstGeom prst="rect">
            <a:avLst/>
          </a:prstGeom>
        </p:spPr>
        <p:txBody>
          <a:bodyPr wrap="square">
            <a:spAutoFit/>
          </a:bodyPr>
          <a:lstStyle/>
          <a:p>
            <a:r>
              <a:rPr lang="en-US" sz="2000" b="1" dirty="0" smtClean="0">
                <a:solidFill>
                  <a:schemeClr val="bg2">
                    <a:lumMod val="50000"/>
                  </a:schemeClr>
                </a:solidFill>
                <a:latin typeface="Century Gothic" pitchFamily="34" charset="0"/>
              </a:rPr>
              <a:t>ACADEMIC LIBRARIANS &amp; </a:t>
            </a:r>
            <a:br>
              <a:rPr lang="en-US" sz="2000" b="1" dirty="0" smtClean="0">
                <a:solidFill>
                  <a:schemeClr val="bg2">
                    <a:lumMod val="50000"/>
                  </a:schemeClr>
                </a:solidFill>
                <a:latin typeface="Century Gothic" pitchFamily="34" charset="0"/>
              </a:rPr>
            </a:br>
            <a:r>
              <a:rPr lang="en-US" sz="2000" b="1" dirty="0" smtClean="0">
                <a:solidFill>
                  <a:schemeClr val="bg2">
                    <a:lumMod val="50000"/>
                  </a:schemeClr>
                </a:solidFill>
                <a:latin typeface="Century Gothic" pitchFamily="34" charset="0"/>
              </a:rPr>
              <a:t>ILS FACULTY/RESEARCHERS</a:t>
            </a:r>
            <a:endParaRPr lang="en-US" sz="2000" b="1" dirty="0">
              <a:solidFill>
                <a:schemeClr val="bg2">
                  <a:lumMod val="50000"/>
                </a:schemeClr>
              </a:solidFill>
            </a:endParaRPr>
          </a:p>
        </p:txBody>
      </p:sp>
      <p:cxnSp>
        <p:nvCxnSpPr>
          <p:cNvPr id="24" name="Straight Connector 23"/>
          <p:cNvCxnSpPr/>
          <p:nvPr/>
        </p:nvCxnSpPr>
        <p:spPr>
          <a:xfrm>
            <a:off x="0" y="5562600"/>
            <a:ext cx="9144000" cy="0"/>
          </a:xfrm>
          <a:prstGeom prst="line">
            <a:avLst/>
          </a:prstGeom>
          <a:ln w="508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25"/>
          <p:cNvGrpSpPr/>
          <p:nvPr/>
        </p:nvGrpSpPr>
        <p:grpSpPr>
          <a:xfrm>
            <a:off x="533400" y="5648980"/>
            <a:ext cx="3496470" cy="828020"/>
            <a:chOff x="533400" y="5637937"/>
            <a:chExt cx="3496470" cy="828020"/>
          </a:xfrm>
        </p:grpSpPr>
        <p:sp>
          <p:nvSpPr>
            <p:cNvPr id="23" name="Rectangle 22"/>
            <p:cNvSpPr/>
            <p:nvPr/>
          </p:nvSpPr>
          <p:spPr>
            <a:xfrm>
              <a:off x="533400" y="5637937"/>
              <a:ext cx="3496470" cy="523220"/>
            </a:xfrm>
            <a:prstGeom prst="rect">
              <a:avLst/>
            </a:prstGeom>
          </p:spPr>
          <p:txBody>
            <a:bodyPr wrap="none">
              <a:spAutoFit/>
            </a:bodyPr>
            <a:lstStyle/>
            <a:p>
              <a:r>
                <a:rPr lang="en-US" sz="2800" b="1" dirty="0" smtClean="0">
                  <a:solidFill>
                    <a:schemeClr val="bg2">
                      <a:lumMod val="10000"/>
                    </a:schemeClr>
                  </a:solidFill>
                  <a:latin typeface="Berlin Sans FB" pitchFamily="34" charset="0"/>
                  <a:ea typeface="Verdana" pitchFamily="34" charset="0"/>
                  <a:cs typeface="Verdana" pitchFamily="34" charset="0"/>
                </a:rPr>
                <a:t>BIBLIOBLOGGERS?</a:t>
              </a:r>
              <a:endParaRPr lang="en-US" sz="2800" dirty="0">
                <a:solidFill>
                  <a:schemeClr val="bg2">
                    <a:lumMod val="10000"/>
                  </a:schemeClr>
                </a:solidFill>
              </a:endParaRPr>
            </a:p>
          </p:txBody>
        </p:sp>
        <p:sp>
          <p:nvSpPr>
            <p:cNvPr id="25" name="Rectangle 24"/>
            <p:cNvSpPr/>
            <p:nvPr/>
          </p:nvSpPr>
          <p:spPr>
            <a:xfrm>
              <a:off x="1524000" y="6065847"/>
              <a:ext cx="1611339" cy="400110"/>
            </a:xfrm>
            <a:prstGeom prst="rect">
              <a:avLst/>
            </a:prstGeom>
          </p:spPr>
          <p:txBody>
            <a:bodyPr wrap="none">
              <a:spAutoFit/>
            </a:bodyPr>
            <a:lstStyle/>
            <a:p>
              <a:r>
                <a:rPr lang="en-US" sz="2000" b="1" dirty="0" smtClean="0">
                  <a:solidFill>
                    <a:schemeClr val="bg2">
                      <a:lumMod val="50000"/>
                    </a:schemeClr>
                  </a:solidFill>
                  <a:latin typeface="Berlin Sans FB" pitchFamily="34" charset="0"/>
                  <a:ea typeface="Verdana" pitchFamily="34" charset="0"/>
                  <a:cs typeface="Verdana" pitchFamily="34" charset="0"/>
                </a:rPr>
                <a:t>not bible …</a:t>
              </a:r>
              <a:endParaRPr lang="en-US" sz="2000" b="1" dirty="0">
                <a:solidFill>
                  <a:schemeClr val="bg2">
                    <a:lumMod val="50000"/>
                  </a:schemeClr>
                </a:solidFill>
              </a:endParaRPr>
            </a:p>
          </p:txBody>
        </p:sp>
      </p:grpSp>
      <p:sp>
        <p:nvSpPr>
          <p:cNvPr id="34" name="TextBox 33"/>
          <p:cNvSpPr txBox="1"/>
          <p:nvPr/>
        </p:nvSpPr>
        <p:spPr>
          <a:xfrm>
            <a:off x="1752600" y="5257800"/>
            <a:ext cx="7543800" cy="338554"/>
          </a:xfrm>
          <a:prstGeom prst="rect">
            <a:avLst/>
          </a:prstGeom>
          <a:noFill/>
        </p:spPr>
        <p:txBody>
          <a:bodyPr wrap="square" rtlCol="0">
            <a:spAutoFit/>
          </a:bodyPr>
          <a:lstStyle/>
          <a:p>
            <a:pPr algn="ctr"/>
            <a:r>
              <a:rPr lang="en-US" sz="1600" b="1" dirty="0" smtClean="0">
                <a:solidFill>
                  <a:schemeClr val="bg2">
                    <a:lumMod val="25000"/>
                  </a:schemeClr>
                </a:solidFill>
                <a:latin typeface="Century Gothic" pitchFamily="34" charset="0"/>
                <a:cs typeface="Aharoni" pitchFamily="2" charset="-79"/>
              </a:rPr>
              <a:t>OCLC/ALISE Library &amp; Information Science Research Grant Program</a:t>
            </a:r>
            <a:endParaRPr lang="en-US" sz="1600" b="1" dirty="0">
              <a:solidFill>
                <a:schemeClr val="bg2">
                  <a:lumMod val="25000"/>
                </a:schemeClr>
              </a:solidFill>
              <a:latin typeface="Century Gothic" pitchFamily="34" charset="0"/>
              <a:cs typeface="Aharoni" pitchFamily="2" charset="-79"/>
            </a:endParaRPr>
          </a:p>
        </p:txBody>
      </p:sp>
      <p:sp>
        <p:nvSpPr>
          <p:cNvPr id="27" name="Left Brace 26"/>
          <p:cNvSpPr/>
          <p:nvPr/>
        </p:nvSpPr>
        <p:spPr>
          <a:xfrm rot="10800000">
            <a:off x="3962398" y="2064603"/>
            <a:ext cx="609600" cy="2743200"/>
          </a:xfrm>
          <a:prstGeom prst="leftBrace">
            <a:avLst>
              <a:gd name="adj1" fmla="val 51632"/>
              <a:gd name="adj2" fmla="val 50000"/>
            </a:avLst>
          </a:prstGeom>
          <a:noFill/>
          <a:ln w="8255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Rectangle 27"/>
          <p:cNvSpPr/>
          <p:nvPr/>
        </p:nvSpPr>
        <p:spPr>
          <a:xfrm>
            <a:off x="4724400" y="2362200"/>
            <a:ext cx="3200400" cy="2074414"/>
          </a:xfrm>
          <a:prstGeom prst="rect">
            <a:avLst/>
          </a:prstGeom>
        </p:spPr>
        <p:txBody>
          <a:bodyPr wrap="square">
            <a:spAutoFit/>
          </a:bodyPr>
          <a:lstStyle/>
          <a:p>
            <a:pPr marL="342900" lvl="0" indent="-342900">
              <a:spcBef>
                <a:spcPct val="20000"/>
              </a:spcBef>
              <a:defRPr/>
            </a:pPr>
            <a:r>
              <a:rPr lang="en-US" sz="2800" dirty="0" smtClean="0">
                <a:solidFill>
                  <a:schemeClr val="bg2">
                    <a:lumMod val="10000"/>
                  </a:schemeClr>
                </a:solidFill>
                <a:latin typeface="Century Gothic" pitchFamily="34" charset="0"/>
              </a:rPr>
              <a:t>QUESTIONNAIRES</a:t>
            </a:r>
          </a:p>
          <a:p>
            <a:pPr marL="342900" lvl="0" indent="-342900">
              <a:spcBef>
                <a:spcPct val="20000"/>
              </a:spcBef>
              <a:defRPr/>
            </a:pPr>
            <a:r>
              <a:rPr lang="en-US" sz="2800" dirty="0" smtClean="0">
                <a:solidFill>
                  <a:schemeClr val="bg2">
                    <a:lumMod val="10000"/>
                  </a:schemeClr>
                </a:solidFill>
                <a:latin typeface="Century Gothic" pitchFamily="34" charset="0"/>
              </a:rPr>
              <a:t>INTERVIEWS</a:t>
            </a:r>
          </a:p>
          <a:p>
            <a:pPr marL="342900" lvl="0" indent="-342900">
              <a:spcBef>
                <a:spcPct val="20000"/>
              </a:spcBef>
              <a:defRPr/>
            </a:pPr>
            <a:r>
              <a:rPr lang="en-US" sz="2800" dirty="0" smtClean="0">
                <a:solidFill>
                  <a:schemeClr val="bg2">
                    <a:lumMod val="10000"/>
                  </a:schemeClr>
                </a:solidFill>
                <a:latin typeface="Century Gothic" pitchFamily="34" charset="0"/>
              </a:rPr>
              <a:t>BLOG ANALYSIS</a:t>
            </a:r>
          </a:p>
          <a:p>
            <a:pPr marL="342900" lvl="0" indent="-342900">
              <a:spcBef>
                <a:spcPct val="20000"/>
              </a:spcBef>
              <a:defRPr/>
            </a:pPr>
            <a:r>
              <a:rPr lang="en-US" sz="2800" dirty="0" smtClean="0">
                <a:solidFill>
                  <a:schemeClr val="bg2">
                    <a:lumMod val="10000"/>
                  </a:schemeClr>
                </a:solidFill>
                <a:latin typeface="Century Gothic" pitchFamily="34" charset="0"/>
              </a:rPr>
              <a:t>CV ANALYSIS</a:t>
            </a:r>
          </a:p>
        </p:txBody>
      </p:sp>
      <p:pic>
        <p:nvPicPr>
          <p:cNvPr id="29" name="Picture 11" descr="advisor.png"/>
          <p:cNvPicPr preferRelativeResize="0">
            <a:picLocks noChangeAspect="1"/>
          </p:cNvPicPr>
          <p:nvPr/>
        </p:nvPicPr>
        <p:blipFill>
          <a:blip r:embed="rId3" cstate="print">
            <a:duotone>
              <a:schemeClr val="accent5">
                <a:shade val="45000"/>
                <a:satMod val="135000"/>
              </a:schemeClr>
              <a:prstClr val="white"/>
            </a:duotone>
          </a:blip>
          <a:srcRect/>
          <a:stretch>
            <a:fillRect/>
          </a:stretch>
        </p:blipFill>
        <p:spPr bwMode="auto">
          <a:xfrm>
            <a:off x="1219200" y="2491018"/>
            <a:ext cx="1404175" cy="3078785"/>
          </a:xfrm>
          <a:prstGeom prst="rect">
            <a:avLst/>
          </a:prstGeom>
          <a:noFill/>
          <a:ln w="9525">
            <a:noFill/>
            <a:miter lim="800000"/>
            <a:headEnd/>
            <a:tailEnd/>
          </a:ln>
        </p:spPr>
      </p:pic>
      <p:sp>
        <p:nvSpPr>
          <p:cNvPr id="30" name="Rectangle 29"/>
          <p:cNvSpPr/>
          <p:nvPr/>
        </p:nvSpPr>
        <p:spPr>
          <a:xfrm>
            <a:off x="1600198" y="3522583"/>
            <a:ext cx="2590800" cy="523220"/>
          </a:xfrm>
          <a:prstGeom prst="rect">
            <a:avLst/>
          </a:prstGeom>
        </p:spPr>
        <p:txBody>
          <a:bodyPr wrap="square">
            <a:spAutoFit/>
          </a:bodyPr>
          <a:lstStyle/>
          <a:p>
            <a:pPr marL="342900" lvl="0" indent="-342900" algn="r">
              <a:spcBef>
                <a:spcPct val="20000"/>
              </a:spcBef>
              <a:defRPr/>
            </a:pPr>
            <a:r>
              <a:rPr lang="en-US" sz="2800" b="1" dirty="0" smtClean="0">
                <a:solidFill>
                  <a:schemeClr val="bg2">
                    <a:lumMod val="10000"/>
                  </a:schemeClr>
                </a:solidFill>
                <a:latin typeface="Bell Gothic Std Black"/>
              </a:rPr>
              <a:t>BLOGGER</a:t>
            </a:r>
          </a:p>
        </p:txBody>
      </p:sp>
      <p:sp>
        <p:nvSpPr>
          <p:cNvPr id="31" name="Rounded Rectangular Callout 30"/>
          <p:cNvSpPr>
            <a:spLocks noChangeAspect="1"/>
          </p:cNvSpPr>
          <p:nvPr/>
        </p:nvSpPr>
        <p:spPr>
          <a:xfrm>
            <a:off x="444689" y="1600200"/>
            <a:ext cx="1091824" cy="731520"/>
          </a:xfrm>
          <a:prstGeom prst="wedgeRoundRectCallout">
            <a:avLst>
              <a:gd name="adj1" fmla="val -2117"/>
              <a:gd name="adj2" fmla="val 74575"/>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381002" y="1704350"/>
            <a:ext cx="1219198" cy="523220"/>
          </a:xfrm>
          <a:prstGeom prst="rect">
            <a:avLst/>
          </a:prstGeom>
        </p:spPr>
        <p:txBody>
          <a:bodyPr wrap="square">
            <a:spAutoFit/>
          </a:bodyPr>
          <a:lstStyle/>
          <a:p>
            <a:pPr marL="342900" lvl="0" indent="-342900" algn="r">
              <a:spcBef>
                <a:spcPct val="20000"/>
              </a:spcBef>
              <a:defRPr/>
            </a:pPr>
            <a:r>
              <a:rPr lang="en-US" sz="2800" b="1" dirty="0" smtClean="0">
                <a:solidFill>
                  <a:schemeClr val="bg2">
                    <a:lumMod val="10000"/>
                  </a:schemeClr>
                </a:solidFill>
                <a:latin typeface="Bell Gothic Std Black"/>
              </a:rPr>
              <a:t>BLOG</a:t>
            </a:r>
          </a:p>
        </p:txBody>
      </p:sp>
      <p:sp>
        <p:nvSpPr>
          <p:cNvPr id="20" name="Rectangle 19"/>
          <p:cNvSpPr/>
          <p:nvPr/>
        </p:nvSpPr>
        <p:spPr>
          <a:xfrm>
            <a:off x="304800" y="0"/>
            <a:ext cx="381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ectangle 20"/>
          <p:cNvSpPr/>
          <p:nvPr/>
        </p:nvSpPr>
        <p:spPr>
          <a:xfrm>
            <a:off x="304800" y="391180"/>
            <a:ext cx="377026" cy="646331"/>
          </a:xfrm>
          <a:prstGeom prst="rect">
            <a:avLst/>
          </a:prstGeom>
        </p:spPr>
        <p:txBody>
          <a:bodyPr wrap="none">
            <a:spAutoFit/>
          </a:bodyPr>
          <a:lstStyle/>
          <a:p>
            <a:r>
              <a:rPr lang="en-US" sz="3600" b="1" dirty="0" smtClean="0">
                <a:solidFill>
                  <a:schemeClr val="bg1"/>
                </a:solidFill>
                <a:latin typeface="Aharoni" pitchFamily="2" charset="-79"/>
                <a:cs typeface="Aharoni" pitchFamily="2" charset="-79"/>
              </a:rPr>
              <a:t>4</a:t>
            </a:r>
            <a:endParaRPr lang="en-US" sz="3600" b="1" dirty="0">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xmlns="" val="37745157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txBox="1">
            <a:spLocks/>
          </p:cNvSpPr>
          <p:nvPr/>
        </p:nvSpPr>
        <p:spPr>
          <a:xfrm>
            <a:off x="0" y="0"/>
            <a:ext cx="9144000" cy="5715000"/>
          </a:xfrm>
          <a:prstGeom prst="rect">
            <a:avLst/>
          </a:prstGeom>
          <a:solidFill>
            <a:schemeClr val="bg2">
              <a:lumMod val="25000"/>
            </a:schemeClr>
          </a:solidFill>
          <a:ln>
            <a:noFill/>
          </a:ln>
        </p:spPr>
        <p:txBody>
          <a:bodyPr anchor="ctr">
            <a:normAutofit/>
          </a:bodyPr>
          <a:lstStyle/>
          <a:p>
            <a:pPr algn="ctr" fontAlgn="auto">
              <a:spcAft>
                <a:spcPts val="0"/>
              </a:spcAft>
              <a:defRPr/>
            </a:pPr>
            <a:endParaRPr lang="en-US" sz="4400" dirty="0">
              <a:latin typeface="+mj-lt"/>
              <a:ea typeface="+mj-ea"/>
              <a:cs typeface="+mj-cs"/>
            </a:endParaRPr>
          </a:p>
        </p:txBody>
      </p:sp>
      <p:grpSp>
        <p:nvGrpSpPr>
          <p:cNvPr id="2" name="Group 17"/>
          <p:cNvGrpSpPr/>
          <p:nvPr/>
        </p:nvGrpSpPr>
        <p:grpSpPr>
          <a:xfrm>
            <a:off x="4148832" y="1143000"/>
            <a:ext cx="4245854" cy="4114800"/>
            <a:chOff x="4795838" y="1365250"/>
            <a:chExt cx="4245854" cy="4114800"/>
          </a:xfrm>
        </p:grpSpPr>
        <p:sp>
          <p:nvSpPr>
            <p:cNvPr id="10" name="Rectangle 6"/>
            <p:cNvSpPr>
              <a:spLocks noChangeArrowheads="1"/>
            </p:cNvSpPr>
            <p:nvPr/>
          </p:nvSpPr>
          <p:spPr bwMode="auto">
            <a:xfrm>
              <a:off x="4795838" y="1365250"/>
              <a:ext cx="4038600" cy="4114800"/>
            </a:xfrm>
            <a:prstGeom prst="rect">
              <a:avLst/>
            </a:prstGeom>
            <a:noFill/>
            <a:ln w="9525">
              <a:noFill/>
              <a:miter lim="800000"/>
              <a:headEnd/>
              <a:tailEnd/>
            </a:ln>
          </p:spPr>
          <p:txBody>
            <a:bodyPr/>
            <a:lstStyle/>
            <a:p>
              <a:pPr marL="342900" indent="-342900" eaLnBrk="1" hangingPunct="1">
                <a:spcBef>
                  <a:spcPct val="20000"/>
                </a:spcBef>
              </a:pPr>
              <a:r>
                <a:rPr lang="en-US" sz="25000" dirty="0" smtClean="0">
                  <a:solidFill>
                    <a:schemeClr val="bg1">
                      <a:lumMod val="95000"/>
                    </a:schemeClr>
                  </a:solidFill>
                  <a:latin typeface="Century Gothic" pitchFamily="34" charset="0"/>
                </a:rPr>
                <a:t>80</a:t>
              </a:r>
              <a:endParaRPr lang="en-US" sz="25000" dirty="0">
                <a:solidFill>
                  <a:schemeClr val="bg1">
                    <a:lumMod val="95000"/>
                  </a:schemeClr>
                </a:solidFill>
                <a:latin typeface="Century Gothic" pitchFamily="34" charset="0"/>
              </a:endParaRPr>
            </a:p>
          </p:txBody>
        </p:sp>
        <p:sp>
          <p:nvSpPr>
            <p:cNvPr id="11" name="Text Box 7"/>
            <p:cNvSpPr txBox="1">
              <a:spLocks noChangeArrowheads="1"/>
            </p:cNvSpPr>
            <p:nvPr/>
          </p:nvSpPr>
          <p:spPr bwMode="auto">
            <a:xfrm>
              <a:off x="8419406" y="3892550"/>
              <a:ext cx="622286" cy="769441"/>
            </a:xfrm>
            <a:prstGeom prst="rect">
              <a:avLst/>
            </a:prstGeom>
            <a:noFill/>
            <a:ln w="9525">
              <a:noFill/>
              <a:miter lim="800000"/>
              <a:headEnd/>
              <a:tailEnd/>
            </a:ln>
          </p:spPr>
          <p:txBody>
            <a:bodyPr wrap="none">
              <a:spAutoFit/>
            </a:bodyPr>
            <a:lstStyle/>
            <a:p>
              <a:r>
                <a:rPr lang="en-US" sz="4400" dirty="0">
                  <a:solidFill>
                    <a:schemeClr val="bg1">
                      <a:lumMod val="95000"/>
                    </a:schemeClr>
                  </a:solidFill>
                  <a:latin typeface="Century Gothic" pitchFamily="34" charset="0"/>
                </a:rPr>
                <a:t>%</a:t>
              </a:r>
            </a:p>
          </p:txBody>
        </p:sp>
      </p:grpSp>
      <p:sp>
        <p:nvSpPr>
          <p:cNvPr id="14" name="Text Box 8"/>
          <p:cNvSpPr txBox="1">
            <a:spLocks noChangeArrowheads="1"/>
          </p:cNvSpPr>
          <p:nvPr/>
        </p:nvSpPr>
        <p:spPr bwMode="auto">
          <a:xfrm>
            <a:off x="3471347" y="4572000"/>
            <a:ext cx="5474576" cy="954107"/>
          </a:xfrm>
          <a:prstGeom prst="rect">
            <a:avLst/>
          </a:prstGeom>
          <a:noFill/>
          <a:ln w="9525">
            <a:noFill/>
            <a:miter lim="800000"/>
            <a:headEnd/>
            <a:tailEnd/>
          </a:ln>
        </p:spPr>
        <p:txBody>
          <a:bodyPr wrap="none">
            <a:spAutoFit/>
          </a:bodyPr>
          <a:lstStyle/>
          <a:p>
            <a:pPr algn="ctr"/>
            <a:r>
              <a:rPr lang="en-US" sz="2800" dirty="0" smtClean="0">
                <a:solidFill>
                  <a:schemeClr val="bg1">
                    <a:lumMod val="95000"/>
                  </a:schemeClr>
                </a:solidFill>
                <a:latin typeface="Century Gothic" pitchFamily="34" charset="0"/>
              </a:rPr>
              <a:t>preservation for public access </a:t>
            </a:r>
            <a:br>
              <a:rPr lang="en-US" sz="2800" dirty="0" smtClean="0">
                <a:solidFill>
                  <a:schemeClr val="bg1">
                    <a:lumMod val="95000"/>
                  </a:schemeClr>
                </a:solidFill>
                <a:latin typeface="Century Gothic" pitchFamily="34" charset="0"/>
              </a:rPr>
            </a:br>
            <a:r>
              <a:rPr lang="en-US" sz="2800" dirty="0" smtClean="0">
                <a:solidFill>
                  <a:schemeClr val="bg1">
                    <a:lumMod val="95000"/>
                  </a:schemeClr>
                </a:solidFill>
                <a:latin typeface="Century Gothic" pitchFamily="34" charset="0"/>
              </a:rPr>
              <a:t>&amp; use into the indefinite future</a:t>
            </a:r>
          </a:p>
        </p:txBody>
      </p:sp>
      <p:sp>
        <p:nvSpPr>
          <p:cNvPr id="12" name="Content Placeholder 7"/>
          <p:cNvSpPr txBox="1">
            <a:spLocks/>
          </p:cNvSpPr>
          <p:nvPr/>
        </p:nvSpPr>
        <p:spPr bwMode="auto">
          <a:xfrm>
            <a:off x="533400" y="0"/>
            <a:ext cx="8229600" cy="381000"/>
          </a:xfrm>
          <a:prstGeom prst="rect">
            <a:avLst/>
          </a:prstGeom>
          <a:noFill/>
          <a:ln w="9525">
            <a:noFill/>
            <a:miter lim="800000"/>
            <a:headEnd/>
            <a:tailEnd/>
          </a:ln>
        </p:spPr>
        <p:txBody>
          <a:bodyPr lIns="0" tIns="0" rIns="0" bIns="0"/>
          <a:lstStyle/>
          <a:p>
            <a:pPr>
              <a:spcBef>
                <a:spcPct val="20000"/>
              </a:spcBef>
              <a:buFont typeface="Arial" charset="0"/>
              <a:buNone/>
              <a:defRPr/>
            </a:pPr>
            <a:r>
              <a:rPr lang="en-US" sz="5800" b="1" dirty="0" smtClean="0">
                <a:solidFill>
                  <a:srgbClr val="99CC50"/>
                </a:solidFill>
                <a:latin typeface="Aharoni" pitchFamily="2" charset="-79"/>
                <a:cs typeface="Aharoni" pitchFamily="2" charset="-79"/>
              </a:rPr>
              <a:t>PRESERVATION</a:t>
            </a:r>
            <a:endParaRPr lang="en-US" sz="5800" b="1" dirty="0">
              <a:solidFill>
                <a:srgbClr val="99CC50"/>
              </a:solidFill>
              <a:latin typeface="Aharoni" pitchFamily="2" charset="-79"/>
              <a:cs typeface="Aharoni" pitchFamily="2" charset="-79"/>
            </a:endParaRPr>
          </a:p>
        </p:txBody>
      </p:sp>
      <p:grpSp>
        <p:nvGrpSpPr>
          <p:cNvPr id="17" name="Group 16"/>
          <p:cNvGrpSpPr/>
          <p:nvPr/>
        </p:nvGrpSpPr>
        <p:grpSpPr>
          <a:xfrm>
            <a:off x="304800" y="5715000"/>
            <a:ext cx="4720935" cy="2133600"/>
            <a:chOff x="304800" y="5715000"/>
            <a:chExt cx="4720935" cy="2133600"/>
          </a:xfrm>
        </p:grpSpPr>
        <p:grpSp>
          <p:nvGrpSpPr>
            <p:cNvPr id="19" name="Group 9"/>
            <p:cNvGrpSpPr>
              <a:grpSpLocks noChangeAspect="1"/>
            </p:cNvGrpSpPr>
            <p:nvPr/>
          </p:nvGrpSpPr>
          <p:grpSpPr>
            <a:xfrm>
              <a:off x="838200" y="5836920"/>
              <a:ext cx="4187535" cy="2011680"/>
              <a:chOff x="-39330" y="2847226"/>
              <a:chExt cx="5943599" cy="3383280"/>
            </a:xfrm>
          </p:grpSpPr>
          <p:pic>
            <p:nvPicPr>
              <p:cNvPr id="24" name="Picture 23" descr="advisor.png"/>
              <p:cNvPicPr preferRelativeResize="0">
                <a:picLocks noChangeAspect="1"/>
              </p:cNvPicPr>
              <p:nvPr/>
            </p:nvPicPr>
            <p:blipFill>
              <a:blip r:embed="rId3" cstate="print">
                <a:duotone>
                  <a:schemeClr val="accent3">
                    <a:shade val="45000"/>
                    <a:satMod val="135000"/>
                  </a:schemeClr>
                  <a:prstClr val="white"/>
                </a:duotone>
              </a:blip>
              <a:srcRect/>
              <a:stretch>
                <a:fillRect/>
              </a:stretch>
            </p:blipFill>
            <p:spPr bwMode="auto">
              <a:xfrm>
                <a:off x="-39330" y="2847226"/>
                <a:ext cx="1543048" cy="3383280"/>
              </a:xfrm>
              <a:prstGeom prst="rect">
                <a:avLst/>
              </a:prstGeom>
              <a:noFill/>
              <a:ln w="9525">
                <a:noFill/>
                <a:miter lim="800000"/>
                <a:headEnd/>
                <a:tailEnd/>
              </a:ln>
            </p:spPr>
          </p:pic>
          <p:sp>
            <p:nvSpPr>
              <p:cNvPr id="25" name="Rectangle 24"/>
              <p:cNvSpPr/>
              <p:nvPr/>
            </p:nvSpPr>
            <p:spPr>
              <a:xfrm>
                <a:off x="1150374" y="3755374"/>
                <a:ext cx="4753895" cy="776437"/>
              </a:xfrm>
              <a:prstGeom prst="rect">
                <a:avLst/>
              </a:prstGeom>
            </p:spPr>
            <p:txBody>
              <a:bodyPr wrap="square">
                <a:spAutoFit/>
              </a:bodyPr>
              <a:lstStyle/>
              <a:p>
                <a:pPr marL="342900" lvl="0" indent="-342900">
                  <a:spcBef>
                    <a:spcPct val="20000"/>
                  </a:spcBef>
                  <a:defRPr/>
                </a:pPr>
                <a:r>
                  <a:rPr lang="en-US" sz="2400" b="1" dirty="0" smtClean="0">
                    <a:solidFill>
                      <a:schemeClr val="bg2">
                        <a:lumMod val="25000"/>
                      </a:schemeClr>
                    </a:solidFill>
                    <a:latin typeface="Century Gothic" pitchFamily="34" charset="0"/>
                  </a:rPr>
                  <a:t>SCHOLAR BLOGGERS</a:t>
                </a:r>
              </a:p>
            </p:txBody>
          </p:sp>
        </p:grpSp>
        <p:sp>
          <p:nvSpPr>
            <p:cNvPr id="22" name="Rectangle 21"/>
            <p:cNvSpPr/>
            <p:nvPr/>
          </p:nvSpPr>
          <p:spPr>
            <a:xfrm>
              <a:off x="304800" y="5715000"/>
              <a:ext cx="381000" cy="118872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06787" y="5986195"/>
              <a:ext cx="377026" cy="646331"/>
            </a:xfrm>
            <a:prstGeom prst="rect">
              <a:avLst/>
            </a:prstGeom>
          </p:spPr>
          <p:txBody>
            <a:bodyPr wrap="none">
              <a:spAutoFit/>
            </a:bodyPr>
            <a:lstStyle/>
            <a:p>
              <a:r>
                <a:rPr lang="en-US" sz="3600" b="1" dirty="0" smtClean="0">
                  <a:solidFill>
                    <a:schemeClr val="bg2">
                      <a:lumMod val="90000"/>
                    </a:schemeClr>
                  </a:solidFill>
                  <a:latin typeface="Aharoni" pitchFamily="2" charset="-79"/>
                  <a:cs typeface="Aharoni" pitchFamily="2" charset="-79"/>
                </a:rPr>
                <a:t>2</a:t>
              </a:r>
              <a:endParaRPr lang="en-US" sz="3600" b="1" dirty="0">
                <a:solidFill>
                  <a:schemeClr val="bg2">
                    <a:lumMod val="90000"/>
                  </a:schemeClr>
                </a:solidFill>
                <a:latin typeface="Aharoni" pitchFamily="2" charset="-79"/>
                <a:cs typeface="Aharoni" pitchFamily="2" charset="-79"/>
              </a:endParaRPr>
            </a:p>
          </p:txBody>
        </p:sp>
      </p:grpSp>
    </p:spTree>
    <p:extLst>
      <p:ext uri="{BB962C8B-B14F-4D97-AF65-F5344CB8AC3E}">
        <p14:creationId xmlns:p14="http://schemas.microsoft.com/office/powerpoint/2010/main" xmlns="" val="125377427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txBox="1">
            <a:spLocks/>
          </p:cNvSpPr>
          <p:nvPr/>
        </p:nvSpPr>
        <p:spPr>
          <a:xfrm>
            <a:off x="0" y="0"/>
            <a:ext cx="9144000" cy="5715000"/>
          </a:xfrm>
          <a:prstGeom prst="rect">
            <a:avLst/>
          </a:prstGeom>
          <a:solidFill>
            <a:schemeClr val="bg2">
              <a:lumMod val="25000"/>
            </a:schemeClr>
          </a:solidFill>
          <a:ln>
            <a:noFill/>
          </a:ln>
        </p:spPr>
        <p:txBody>
          <a:bodyPr anchor="ctr">
            <a:normAutofit/>
          </a:bodyPr>
          <a:lstStyle/>
          <a:p>
            <a:pPr algn="ctr" fontAlgn="auto">
              <a:spcAft>
                <a:spcPts val="0"/>
              </a:spcAft>
              <a:defRPr/>
            </a:pPr>
            <a:endParaRPr lang="en-US" sz="4400" dirty="0">
              <a:latin typeface="+mj-lt"/>
              <a:ea typeface="+mj-ea"/>
              <a:cs typeface="+mj-cs"/>
            </a:endParaRPr>
          </a:p>
        </p:txBody>
      </p:sp>
      <p:sp>
        <p:nvSpPr>
          <p:cNvPr id="12" name="Content Placeholder 7"/>
          <p:cNvSpPr txBox="1">
            <a:spLocks/>
          </p:cNvSpPr>
          <p:nvPr/>
        </p:nvSpPr>
        <p:spPr bwMode="auto">
          <a:xfrm>
            <a:off x="533400" y="0"/>
            <a:ext cx="8229600" cy="381000"/>
          </a:xfrm>
          <a:prstGeom prst="rect">
            <a:avLst/>
          </a:prstGeom>
          <a:noFill/>
          <a:ln w="9525">
            <a:noFill/>
            <a:miter lim="800000"/>
            <a:headEnd/>
            <a:tailEnd/>
          </a:ln>
        </p:spPr>
        <p:txBody>
          <a:bodyPr lIns="0" tIns="0" rIns="0" bIns="0"/>
          <a:lstStyle/>
          <a:p>
            <a:pPr>
              <a:spcBef>
                <a:spcPct val="20000"/>
              </a:spcBef>
              <a:buFont typeface="Arial" charset="0"/>
              <a:buNone/>
              <a:defRPr/>
            </a:pPr>
            <a:r>
              <a:rPr lang="en-US" sz="5800" b="1" dirty="0" smtClean="0">
                <a:solidFill>
                  <a:srgbClr val="99CC50"/>
                </a:solidFill>
                <a:latin typeface="Aharoni" pitchFamily="2" charset="-79"/>
                <a:cs typeface="Aharoni" pitchFamily="2" charset="-79"/>
              </a:rPr>
              <a:t>PRESERVATION</a:t>
            </a:r>
            <a:endParaRPr lang="en-US" sz="5800" b="1" dirty="0">
              <a:solidFill>
                <a:srgbClr val="99CC50"/>
              </a:solidFill>
              <a:latin typeface="Aharoni" pitchFamily="2" charset="-79"/>
              <a:cs typeface="Aharoni" pitchFamily="2" charset="-79"/>
            </a:endParaRPr>
          </a:p>
        </p:txBody>
      </p:sp>
      <p:grpSp>
        <p:nvGrpSpPr>
          <p:cNvPr id="3" name="Group 25"/>
          <p:cNvGrpSpPr>
            <a:grpSpLocks noChangeAspect="1"/>
          </p:cNvGrpSpPr>
          <p:nvPr/>
        </p:nvGrpSpPr>
        <p:grpSpPr bwMode="auto">
          <a:xfrm>
            <a:off x="812967" y="1034621"/>
            <a:ext cx="7111833" cy="4299379"/>
            <a:chOff x="685800" y="3200400"/>
            <a:chExt cx="5530548" cy="3342685"/>
          </a:xfrm>
        </p:grpSpPr>
        <p:sp>
          <p:nvSpPr>
            <p:cNvPr id="16" name="Rectangle 5"/>
            <p:cNvSpPr>
              <a:spLocks noChangeArrowheads="1"/>
            </p:cNvSpPr>
            <p:nvPr/>
          </p:nvSpPr>
          <p:spPr bwMode="auto">
            <a:xfrm>
              <a:off x="3452616" y="4620718"/>
              <a:ext cx="1746790" cy="562800"/>
            </a:xfrm>
            <a:prstGeom prst="rect">
              <a:avLst/>
            </a:prstGeom>
            <a:solidFill>
              <a:schemeClr val="accent3">
                <a:lumMod val="75000"/>
              </a:schemeClr>
            </a:solidFill>
            <a:ln w="9525">
              <a:noFill/>
              <a:miter lim="800000"/>
              <a:headEnd/>
              <a:tailEnd/>
            </a:ln>
          </p:spPr>
          <p:txBody>
            <a:bodyPr wrap="none" anchor="ctr"/>
            <a:lstStyle/>
            <a:p>
              <a:endParaRPr lang="en-US" sz="1400" b="1" dirty="0">
                <a:latin typeface="Calibri" pitchFamily="34" charset="0"/>
              </a:endParaRPr>
            </a:p>
          </p:txBody>
        </p:sp>
        <p:sp>
          <p:nvSpPr>
            <p:cNvPr id="18" name="TextBox 17"/>
            <p:cNvSpPr txBox="1"/>
            <p:nvPr/>
          </p:nvSpPr>
          <p:spPr bwMode="auto">
            <a:xfrm>
              <a:off x="3237046" y="6232007"/>
              <a:ext cx="379211" cy="311078"/>
            </a:xfrm>
            <a:prstGeom prst="rect">
              <a:avLst/>
            </a:prstGeom>
            <a:noFill/>
          </p:spPr>
          <p:txBody>
            <a:bodyPr wrap="none">
              <a:spAutoFit/>
            </a:bodyPr>
            <a:lstStyle/>
            <a:p>
              <a:pPr>
                <a:defRPr/>
              </a:pPr>
              <a:r>
                <a:rPr lang="en-US" sz="2000" b="1" dirty="0">
                  <a:solidFill>
                    <a:schemeClr val="bg1">
                      <a:lumMod val="95000"/>
                    </a:schemeClr>
                  </a:solidFill>
                  <a:latin typeface="Century Gothic" pitchFamily="34" charset="0"/>
                </a:rPr>
                <a:t>0</a:t>
              </a:r>
              <a:r>
                <a:rPr lang="en-US" sz="1400" b="1" dirty="0">
                  <a:solidFill>
                    <a:schemeClr val="bg1">
                      <a:lumMod val="95000"/>
                    </a:schemeClr>
                  </a:solidFill>
                  <a:latin typeface="Century Gothic" pitchFamily="34" charset="0"/>
                </a:rPr>
                <a:t>%</a:t>
              </a:r>
            </a:p>
          </p:txBody>
        </p:sp>
        <p:sp>
          <p:nvSpPr>
            <p:cNvPr id="20" name="TextBox 19"/>
            <p:cNvSpPr txBox="1"/>
            <p:nvPr/>
          </p:nvSpPr>
          <p:spPr bwMode="auto">
            <a:xfrm>
              <a:off x="4361055" y="6232007"/>
              <a:ext cx="184160" cy="277765"/>
            </a:xfrm>
            <a:prstGeom prst="rect">
              <a:avLst/>
            </a:prstGeom>
            <a:noFill/>
          </p:spPr>
          <p:txBody>
            <a:bodyPr wrap="none">
              <a:spAutoFit/>
            </a:bodyPr>
            <a:lstStyle/>
            <a:p>
              <a:pPr>
                <a:defRPr/>
              </a:pPr>
              <a:endParaRPr lang="en-US" sz="1200" b="1" dirty="0">
                <a:latin typeface="+mn-lt"/>
              </a:endParaRPr>
            </a:p>
          </p:txBody>
        </p:sp>
        <p:sp>
          <p:nvSpPr>
            <p:cNvPr id="21" name="TextBox 20"/>
            <p:cNvSpPr txBox="1"/>
            <p:nvPr/>
          </p:nvSpPr>
          <p:spPr bwMode="auto">
            <a:xfrm>
              <a:off x="5615245" y="6232007"/>
              <a:ext cx="601103" cy="311078"/>
            </a:xfrm>
            <a:prstGeom prst="rect">
              <a:avLst/>
            </a:prstGeom>
            <a:noFill/>
          </p:spPr>
          <p:txBody>
            <a:bodyPr wrap="none">
              <a:spAutoFit/>
            </a:bodyPr>
            <a:lstStyle/>
            <a:p>
              <a:pPr>
                <a:defRPr/>
              </a:pPr>
              <a:r>
                <a:rPr lang="en-US" sz="2000" b="1" dirty="0">
                  <a:solidFill>
                    <a:schemeClr val="bg1">
                      <a:lumMod val="95000"/>
                    </a:schemeClr>
                  </a:solidFill>
                  <a:latin typeface="Century Gothic" pitchFamily="34" charset="0"/>
                </a:rPr>
                <a:t>100</a:t>
              </a:r>
              <a:r>
                <a:rPr lang="en-US" sz="1400" b="1" dirty="0">
                  <a:solidFill>
                    <a:schemeClr val="bg1">
                      <a:lumMod val="95000"/>
                    </a:schemeClr>
                  </a:solidFill>
                  <a:latin typeface="Century Gothic" pitchFamily="34" charset="0"/>
                </a:rPr>
                <a:t>%</a:t>
              </a:r>
            </a:p>
          </p:txBody>
        </p:sp>
        <p:cxnSp>
          <p:nvCxnSpPr>
            <p:cNvPr id="22" name="Straight Connector 21"/>
            <p:cNvCxnSpPr/>
            <p:nvPr/>
          </p:nvCxnSpPr>
          <p:spPr bwMode="auto">
            <a:xfrm>
              <a:off x="3452957" y="6239943"/>
              <a:ext cx="2270243"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3" name="TextBox 46"/>
            <p:cNvSpPr txBox="1">
              <a:spLocks noChangeArrowheads="1"/>
            </p:cNvSpPr>
            <p:nvPr/>
          </p:nvSpPr>
          <p:spPr bwMode="auto">
            <a:xfrm>
              <a:off x="685800" y="4572000"/>
              <a:ext cx="2690621" cy="646084"/>
            </a:xfrm>
            <a:prstGeom prst="rect">
              <a:avLst/>
            </a:prstGeom>
            <a:noFill/>
            <a:ln w="9525">
              <a:noFill/>
              <a:miter lim="800000"/>
              <a:headEnd/>
              <a:tailEnd/>
            </a:ln>
          </p:spPr>
          <p:txBody>
            <a:bodyPr>
              <a:spAutoFit/>
            </a:bodyPr>
            <a:lstStyle/>
            <a:p>
              <a:pPr algn="r"/>
              <a:r>
                <a:rPr lang="en-US" sz="2400" b="1" dirty="0">
                  <a:solidFill>
                    <a:schemeClr val="bg1">
                      <a:lumMod val="95000"/>
                    </a:schemeClr>
                  </a:solidFill>
                  <a:latin typeface="Century Gothic" pitchFamily="34" charset="0"/>
                </a:rPr>
                <a:t>Personal access/use </a:t>
              </a:r>
              <a:br>
                <a:rPr lang="en-US" sz="2400" b="1" dirty="0">
                  <a:solidFill>
                    <a:schemeClr val="bg1">
                      <a:lumMod val="95000"/>
                    </a:schemeClr>
                  </a:solidFill>
                  <a:latin typeface="Century Gothic" pitchFamily="34" charset="0"/>
                </a:rPr>
              </a:br>
              <a:r>
                <a:rPr lang="en-US" sz="2400" b="1" dirty="0">
                  <a:solidFill>
                    <a:schemeClr val="bg1">
                      <a:lumMod val="95000"/>
                    </a:schemeClr>
                  </a:solidFill>
                  <a:latin typeface="Century Gothic" pitchFamily="34" charset="0"/>
                </a:rPr>
                <a:t>Indefinite future</a:t>
              </a:r>
            </a:p>
          </p:txBody>
        </p:sp>
        <p:sp>
          <p:nvSpPr>
            <p:cNvPr id="24" name="Rectangle 5"/>
            <p:cNvSpPr>
              <a:spLocks noChangeArrowheads="1"/>
            </p:cNvSpPr>
            <p:nvPr/>
          </p:nvSpPr>
          <p:spPr bwMode="auto">
            <a:xfrm>
              <a:off x="3452616" y="5359423"/>
              <a:ext cx="1838727" cy="562800"/>
            </a:xfrm>
            <a:prstGeom prst="rect">
              <a:avLst/>
            </a:prstGeom>
            <a:solidFill>
              <a:schemeClr val="accent5">
                <a:lumMod val="75000"/>
              </a:schemeClr>
            </a:solidFill>
            <a:ln w="9525">
              <a:noFill/>
              <a:miter lim="800000"/>
              <a:headEnd/>
              <a:tailEnd/>
            </a:ln>
          </p:spPr>
          <p:txBody>
            <a:bodyPr wrap="none" anchor="ctr"/>
            <a:lstStyle/>
            <a:p>
              <a:endParaRPr lang="en-US" sz="1400" b="1" dirty="0">
                <a:latin typeface="Calibri" pitchFamily="34" charset="0"/>
              </a:endParaRPr>
            </a:p>
          </p:txBody>
        </p:sp>
        <p:sp>
          <p:nvSpPr>
            <p:cNvPr id="25" name="Rectangle 5"/>
            <p:cNvSpPr>
              <a:spLocks noChangeArrowheads="1"/>
            </p:cNvSpPr>
            <p:nvPr/>
          </p:nvSpPr>
          <p:spPr bwMode="auto">
            <a:xfrm>
              <a:off x="3452616" y="3258315"/>
              <a:ext cx="367745" cy="562800"/>
            </a:xfrm>
            <a:prstGeom prst="rect">
              <a:avLst/>
            </a:prstGeom>
            <a:solidFill>
              <a:schemeClr val="accent4">
                <a:lumMod val="75000"/>
              </a:schemeClr>
            </a:solidFill>
            <a:ln w="9525">
              <a:noFill/>
              <a:miter lim="800000"/>
              <a:headEnd/>
              <a:tailEnd/>
            </a:ln>
          </p:spPr>
          <p:txBody>
            <a:bodyPr wrap="none" anchor="ctr"/>
            <a:lstStyle/>
            <a:p>
              <a:endParaRPr lang="en-US" sz="1400" b="1" dirty="0">
                <a:latin typeface="Calibri" pitchFamily="34" charset="0"/>
              </a:endParaRPr>
            </a:p>
          </p:txBody>
        </p:sp>
        <p:sp>
          <p:nvSpPr>
            <p:cNvPr id="26" name="Rectangle 5"/>
            <p:cNvSpPr>
              <a:spLocks noChangeArrowheads="1"/>
            </p:cNvSpPr>
            <p:nvPr/>
          </p:nvSpPr>
          <p:spPr bwMode="auto">
            <a:xfrm>
              <a:off x="3452616" y="3939517"/>
              <a:ext cx="436698" cy="562800"/>
            </a:xfrm>
            <a:prstGeom prst="rect">
              <a:avLst/>
            </a:prstGeom>
            <a:solidFill>
              <a:srgbClr val="808080"/>
            </a:solidFill>
            <a:ln w="9525">
              <a:noFill/>
              <a:miter lim="800000"/>
              <a:headEnd/>
              <a:tailEnd/>
            </a:ln>
          </p:spPr>
          <p:txBody>
            <a:bodyPr wrap="none" anchor="ctr"/>
            <a:lstStyle/>
            <a:p>
              <a:endParaRPr lang="en-US" sz="1400" b="1" dirty="0">
                <a:latin typeface="Calibri" pitchFamily="34" charset="0"/>
              </a:endParaRPr>
            </a:p>
          </p:txBody>
        </p:sp>
        <p:sp>
          <p:nvSpPr>
            <p:cNvPr id="27" name="TextBox 50"/>
            <p:cNvSpPr txBox="1">
              <a:spLocks noChangeArrowheads="1"/>
            </p:cNvSpPr>
            <p:nvPr/>
          </p:nvSpPr>
          <p:spPr bwMode="auto">
            <a:xfrm>
              <a:off x="836681" y="5297269"/>
              <a:ext cx="2539740" cy="646084"/>
            </a:xfrm>
            <a:prstGeom prst="rect">
              <a:avLst/>
            </a:prstGeom>
            <a:noFill/>
            <a:ln w="9525">
              <a:noFill/>
              <a:miter lim="800000"/>
              <a:headEnd/>
              <a:tailEnd/>
            </a:ln>
          </p:spPr>
          <p:txBody>
            <a:bodyPr>
              <a:spAutoFit/>
            </a:bodyPr>
            <a:lstStyle/>
            <a:p>
              <a:pPr algn="r"/>
              <a:r>
                <a:rPr lang="en-US" sz="2400" b="1" dirty="0">
                  <a:solidFill>
                    <a:schemeClr val="bg1">
                      <a:lumMod val="95000"/>
                    </a:schemeClr>
                  </a:solidFill>
                  <a:latin typeface="Century Gothic" pitchFamily="34" charset="0"/>
                </a:rPr>
                <a:t>Public access/use </a:t>
              </a:r>
              <a:br>
                <a:rPr lang="en-US" sz="2400" b="1" dirty="0">
                  <a:solidFill>
                    <a:schemeClr val="bg1">
                      <a:lumMod val="95000"/>
                    </a:schemeClr>
                  </a:solidFill>
                  <a:latin typeface="Century Gothic" pitchFamily="34" charset="0"/>
                </a:rPr>
              </a:br>
              <a:r>
                <a:rPr lang="en-US" sz="2400" b="1" dirty="0">
                  <a:solidFill>
                    <a:schemeClr val="bg1">
                      <a:lumMod val="95000"/>
                    </a:schemeClr>
                  </a:solidFill>
                  <a:latin typeface="Century Gothic" pitchFamily="34" charset="0"/>
                </a:rPr>
                <a:t>Indefinite future</a:t>
              </a:r>
            </a:p>
          </p:txBody>
        </p:sp>
        <p:sp>
          <p:nvSpPr>
            <p:cNvPr id="28" name="TextBox 51"/>
            <p:cNvSpPr txBox="1">
              <a:spLocks noChangeArrowheads="1"/>
            </p:cNvSpPr>
            <p:nvPr/>
          </p:nvSpPr>
          <p:spPr bwMode="auto">
            <a:xfrm>
              <a:off x="760476" y="3200400"/>
              <a:ext cx="2615945" cy="646084"/>
            </a:xfrm>
            <a:prstGeom prst="rect">
              <a:avLst/>
            </a:prstGeom>
            <a:noFill/>
            <a:ln w="9525">
              <a:noFill/>
              <a:miter lim="800000"/>
              <a:headEnd/>
              <a:tailEnd/>
            </a:ln>
          </p:spPr>
          <p:txBody>
            <a:bodyPr>
              <a:spAutoFit/>
            </a:bodyPr>
            <a:lstStyle/>
            <a:p>
              <a:pPr algn="r"/>
              <a:r>
                <a:rPr lang="en-US" sz="2400" b="1" dirty="0">
                  <a:solidFill>
                    <a:schemeClr val="bg1">
                      <a:lumMod val="95000"/>
                    </a:schemeClr>
                  </a:solidFill>
                  <a:latin typeface="Century Gothic" pitchFamily="34" charset="0"/>
                </a:rPr>
                <a:t>Personal access/use</a:t>
              </a:r>
              <a:br>
                <a:rPr lang="en-US" sz="2400" b="1" dirty="0">
                  <a:solidFill>
                    <a:schemeClr val="bg1">
                      <a:lumMod val="95000"/>
                    </a:schemeClr>
                  </a:solidFill>
                  <a:latin typeface="Century Gothic" pitchFamily="34" charset="0"/>
                </a:rPr>
              </a:br>
              <a:r>
                <a:rPr lang="en-US" sz="2400" b="1" dirty="0">
                  <a:solidFill>
                    <a:schemeClr val="bg1">
                      <a:lumMod val="95000"/>
                    </a:schemeClr>
                  </a:solidFill>
                  <a:latin typeface="Century Gothic" pitchFamily="34" charset="0"/>
                </a:rPr>
                <a:t>Short-term future</a:t>
              </a:r>
            </a:p>
          </p:txBody>
        </p:sp>
        <p:sp>
          <p:nvSpPr>
            <p:cNvPr id="29" name="TextBox 52"/>
            <p:cNvSpPr txBox="1">
              <a:spLocks noChangeArrowheads="1"/>
            </p:cNvSpPr>
            <p:nvPr/>
          </p:nvSpPr>
          <p:spPr bwMode="auto">
            <a:xfrm>
              <a:off x="685800" y="3886200"/>
              <a:ext cx="2690621" cy="646084"/>
            </a:xfrm>
            <a:prstGeom prst="rect">
              <a:avLst/>
            </a:prstGeom>
            <a:noFill/>
            <a:ln w="9525">
              <a:noFill/>
              <a:miter lim="800000"/>
              <a:headEnd/>
              <a:tailEnd/>
            </a:ln>
          </p:spPr>
          <p:txBody>
            <a:bodyPr>
              <a:spAutoFit/>
            </a:bodyPr>
            <a:lstStyle/>
            <a:p>
              <a:pPr algn="r"/>
              <a:r>
                <a:rPr lang="en-US" sz="2400" b="1" dirty="0" smtClean="0">
                  <a:solidFill>
                    <a:schemeClr val="bg1">
                      <a:lumMod val="95000"/>
                    </a:schemeClr>
                  </a:solidFill>
                  <a:latin typeface="Century Gothic" pitchFamily="34" charset="0"/>
                </a:rPr>
                <a:t>Public access/use </a:t>
              </a:r>
              <a:r>
                <a:rPr lang="en-US" sz="2400" b="1" dirty="0">
                  <a:solidFill>
                    <a:schemeClr val="bg1">
                      <a:lumMod val="95000"/>
                    </a:schemeClr>
                  </a:solidFill>
                  <a:latin typeface="Century Gothic" pitchFamily="34" charset="0"/>
                </a:rPr>
                <a:t/>
              </a:r>
              <a:br>
                <a:rPr lang="en-US" sz="2400" b="1" dirty="0">
                  <a:solidFill>
                    <a:schemeClr val="bg1">
                      <a:lumMod val="95000"/>
                    </a:schemeClr>
                  </a:solidFill>
                  <a:latin typeface="Century Gothic" pitchFamily="34" charset="0"/>
                </a:rPr>
              </a:br>
              <a:r>
                <a:rPr lang="en-US" sz="2400" b="1" dirty="0">
                  <a:solidFill>
                    <a:schemeClr val="bg1">
                      <a:lumMod val="95000"/>
                    </a:schemeClr>
                  </a:solidFill>
                  <a:latin typeface="Century Gothic" pitchFamily="34" charset="0"/>
                </a:rPr>
                <a:t>Short-term future</a:t>
              </a:r>
            </a:p>
          </p:txBody>
        </p:sp>
        <p:sp>
          <p:nvSpPr>
            <p:cNvPr id="30" name="TextBox 53"/>
            <p:cNvSpPr txBox="1">
              <a:spLocks noChangeArrowheads="1"/>
            </p:cNvSpPr>
            <p:nvPr/>
          </p:nvSpPr>
          <p:spPr bwMode="auto">
            <a:xfrm>
              <a:off x="3371999" y="3352800"/>
              <a:ext cx="471458" cy="311078"/>
            </a:xfrm>
            <a:prstGeom prst="rect">
              <a:avLst/>
            </a:prstGeom>
            <a:noFill/>
            <a:ln w="9525">
              <a:noFill/>
              <a:miter lim="800000"/>
              <a:headEnd/>
              <a:tailEnd/>
            </a:ln>
          </p:spPr>
          <p:txBody>
            <a:bodyPr wrap="none">
              <a:spAutoFit/>
            </a:bodyPr>
            <a:lstStyle/>
            <a:p>
              <a:r>
                <a:rPr lang="en-US" sz="2000" b="1" dirty="0">
                  <a:solidFill>
                    <a:schemeClr val="bg1">
                      <a:lumMod val="95000"/>
                    </a:schemeClr>
                  </a:solidFill>
                  <a:latin typeface="Century Gothic" pitchFamily="34" charset="0"/>
                </a:rPr>
                <a:t>16</a:t>
              </a:r>
              <a:r>
                <a:rPr lang="en-US" sz="1200" b="1" dirty="0">
                  <a:solidFill>
                    <a:schemeClr val="bg1">
                      <a:lumMod val="95000"/>
                    </a:schemeClr>
                  </a:solidFill>
                  <a:latin typeface="Century Gothic" pitchFamily="34" charset="0"/>
                </a:rPr>
                <a:t>%</a:t>
              </a:r>
            </a:p>
          </p:txBody>
        </p:sp>
        <p:sp>
          <p:nvSpPr>
            <p:cNvPr id="31" name="TextBox 54"/>
            <p:cNvSpPr txBox="1">
              <a:spLocks noChangeArrowheads="1"/>
            </p:cNvSpPr>
            <p:nvPr/>
          </p:nvSpPr>
          <p:spPr bwMode="auto">
            <a:xfrm>
              <a:off x="3429000" y="4038600"/>
              <a:ext cx="487663" cy="311078"/>
            </a:xfrm>
            <a:prstGeom prst="rect">
              <a:avLst/>
            </a:prstGeom>
            <a:noFill/>
            <a:ln w="9525">
              <a:noFill/>
              <a:miter lim="800000"/>
              <a:headEnd/>
              <a:tailEnd/>
            </a:ln>
          </p:spPr>
          <p:txBody>
            <a:bodyPr wrap="none">
              <a:spAutoFit/>
            </a:bodyPr>
            <a:lstStyle/>
            <a:p>
              <a:r>
                <a:rPr lang="en-US" sz="2000" b="1" dirty="0">
                  <a:solidFill>
                    <a:schemeClr val="bg1">
                      <a:lumMod val="95000"/>
                    </a:schemeClr>
                  </a:solidFill>
                  <a:latin typeface="Century Gothic" pitchFamily="34" charset="0"/>
                </a:rPr>
                <a:t>19</a:t>
              </a:r>
              <a:r>
                <a:rPr lang="en-US" sz="1400" b="1" dirty="0">
                  <a:solidFill>
                    <a:schemeClr val="bg1">
                      <a:lumMod val="95000"/>
                    </a:schemeClr>
                  </a:solidFill>
                  <a:latin typeface="Century Gothic" pitchFamily="34" charset="0"/>
                </a:rPr>
                <a:t>%</a:t>
              </a:r>
            </a:p>
          </p:txBody>
        </p:sp>
        <p:sp>
          <p:nvSpPr>
            <p:cNvPr id="32" name="TextBox 55"/>
            <p:cNvSpPr txBox="1">
              <a:spLocks noChangeArrowheads="1"/>
            </p:cNvSpPr>
            <p:nvPr/>
          </p:nvSpPr>
          <p:spPr bwMode="auto">
            <a:xfrm>
              <a:off x="4038600" y="4724400"/>
              <a:ext cx="487663" cy="311078"/>
            </a:xfrm>
            <a:prstGeom prst="rect">
              <a:avLst/>
            </a:prstGeom>
            <a:noFill/>
            <a:ln w="9525">
              <a:noFill/>
              <a:miter lim="800000"/>
              <a:headEnd/>
              <a:tailEnd/>
            </a:ln>
          </p:spPr>
          <p:txBody>
            <a:bodyPr wrap="none">
              <a:spAutoFit/>
            </a:bodyPr>
            <a:lstStyle/>
            <a:p>
              <a:r>
                <a:rPr lang="en-US" sz="2000" b="1" dirty="0">
                  <a:solidFill>
                    <a:schemeClr val="bg1">
                      <a:lumMod val="95000"/>
                    </a:schemeClr>
                  </a:solidFill>
                  <a:latin typeface="Century Gothic" pitchFamily="34" charset="0"/>
                </a:rPr>
                <a:t>76</a:t>
              </a:r>
              <a:r>
                <a:rPr lang="en-US" sz="1400" b="1" dirty="0">
                  <a:solidFill>
                    <a:schemeClr val="bg1">
                      <a:lumMod val="95000"/>
                    </a:schemeClr>
                  </a:solidFill>
                  <a:latin typeface="Century Gothic" pitchFamily="34" charset="0"/>
                </a:rPr>
                <a:t>%</a:t>
              </a:r>
            </a:p>
          </p:txBody>
        </p:sp>
        <p:sp>
          <p:nvSpPr>
            <p:cNvPr id="33" name="TextBox 56"/>
            <p:cNvSpPr txBox="1">
              <a:spLocks noChangeArrowheads="1"/>
            </p:cNvSpPr>
            <p:nvPr/>
          </p:nvSpPr>
          <p:spPr bwMode="auto">
            <a:xfrm>
              <a:off x="4114800" y="5486400"/>
              <a:ext cx="487663" cy="311078"/>
            </a:xfrm>
            <a:prstGeom prst="rect">
              <a:avLst/>
            </a:prstGeom>
            <a:noFill/>
            <a:ln w="9525">
              <a:noFill/>
              <a:miter lim="800000"/>
              <a:headEnd/>
              <a:tailEnd/>
            </a:ln>
          </p:spPr>
          <p:txBody>
            <a:bodyPr wrap="none">
              <a:spAutoFit/>
            </a:bodyPr>
            <a:lstStyle/>
            <a:p>
              <a:r>
                <a:rPr lang="en-US" sz="2000" b="1" dirty="0">
                  <a:solidFill>
                    <a:schemeClr val="bg1">
                      <a:lumMod val="95000"/>
                    </a:schemeClr>
                  </a:solidFill>
                  <a:latin typeface="Century Gothic" pitchFamily="34" charset="0"/>
                </a:rPr>
                <a:t>80</a:t>
              </a:r>
              <a:r>
                <a:rPr lang="en-US" sz="1400" b="1" dirty="0">
                  <a:solidFill>
                    <a:schemeClr val="bg1">
                      <a:lumMod val="95000"/>
                    </a:schemeClr>
                  </a:solidFill>
                  <a:latin typeface="Century Gothic" pitchFamily="34" charset="0"/>
                </a:rPr>
                <a:t>%</a:t>
              </a:r>
            </a:p>
          </p:txBody>
        </p:sp>
      </p:grpSp>
      <p:grpSp>
        <p:nvGrpSpPr>
          <p:cNvPr id="39" name="Group 38"/>
          <p:cNvGrpSpPr/>
          <p:nvPr/>
        </p:nvGrpSpPr>
        <p:grpSpPr>
          <a:xfrm>
            <a:off x="304800" y="5715000"/>
            <a:ext cx="4720935" cy="2133600"/>
            <a:chOff x="304800" y="5715000"/>
            <a:chExt cx="4720935" cy="2133600"/>
          </a:xfrm>
        </p:grpSpPr>
        <p:grpSp>
          <p:nvGrpSpPr>
            <p:cNvPr id="40" name="Group 9"/>
            <p:cNvGrpSpPr>
              <a:grpSpLocks noChangeAspect="1"/>
            </p:cNvGrpSpPr>
            <p:nvPr/>
          </p:nvGrpSpPr>
          <p:grpSpPr>
            <a:xfrm>
              <a:off x="838200" y="5836920"/>
              <a:ext cx="4187535" cy="2011680"/>
              <a:chOff x="-39330" y="2847226"/>
              <a:chExt cx="5943599" cy="3383280"/>
            </a:xfrm>
          </p:grpSpPr>
          <p:pic>
            <p:nvPicPr>
              <p:cNvPr id="43" name="Picture 42" descr="advisor.png"/>
              <p:cNvPicPr preferRelativeResize="0">
                <a:picLocks noChangeAspect="1"/>
              </p:cNvPicPr>
              <p:nvPr/>
            </p:nvPicPr>
            <p:blipFill>
              <a:blip r:embed="rId3" cstate="print">
                <a:duotone>
                  <a:schemeClr val="accent3">
                    <a:shade val="45000"/>
                    <a:satMod val="135000"/>
                  </a:schemeClr>
                  <a:prstClr val="white"/>
                </a:duotone>
              </a:blip>
              <a:srcRect/>
              <a:stretch>
                <a:fillRect/>
              </a:stretch>
            </p:blipFill>
            <p:spPr bwMode="auto">
              <a:xfrm>
                <a:off x="-39330" y="2847226"/>
                <a:ext cx="1543048" cy="3383280"/>
              </a:xfrm>
              <a:prstGeom prst="rect">
                <a:avLst/>
              </a:prstGeom>
              <a:noFill/>
              <a:ln w="9525">
                <a:noFill/>
                <a:miter lim="800000"/>
                <a:headEnd/>
                <a:tailEnd/>
              </a:ln>
            </p:spPr>
          </p:pic>
          <p:sp>
            <p:nvSpPr>
              <p:cNvPr id="44" name="Rectangle 43"/>
              <p:cNvSpPr/>
              <p:nvPr/>
            </p:nvSpPr>
            <p:spPr>
              <a:xfrm>
                <a:off x="1150374" y="3755374"/>
                <a:ext cx="4753895" cy="776437"/>
              </a:xfrm>
              <a:prstGeom prst="rect">
                <a:avLst/>
              </a:prstGeom>
            </p:spPr>
            <p:txBody>
              <a:bodyPr wrap="square">
                <a:spAutoFit/>
              </a:bodyPr>
              <a:lstStyle/>
              <a:p>
                <a:pPr marL="342900" lvl="0" indent="-342900">
                  <a:spcBef>
                    <a:spcPct val="20000"/>
                  </a:spcBef>
                  <a:defRPr/>
                </a:pPr>
                <a:r>
                  <a:rPr lang="en-US" sz="2400" b="1" dirty="0" smtClean="0">
                    <a:solidFill>
                      <a:schemeClr val="bg2">
                        <a:lumMod val="25000"/>
                      </a:schemeClr>
                    </a:solidFill>
                    <a:latin typeface="Century Gothic" pitchFamily="34" charset="0"/>
                  </a:rPr>
                  <a:t>SCHOLAR BLOGGERS</a:t>
                </a:r>
              </a:p>
            </p:txBody>
          </p:sp>
        </p:grpSp>
        <p:sp>
          <p:nvSpPr>
            <p:cNvPr id="41" name="Rectangle 40"/>
            <p:cNvSpPr/>
            <p:nvPr/>
          </p:nvSpPr>
          <p:spPr>
            <a:xfrm>
              <a:off x="304800" y="5715000"/>
              <a:ext cx="381000" cy="118872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306787" y="5986195"/>
              <a:ext cx="377026" cy="646331"/>
            </a:xfrm>
            <a:prstGeom prst="rect">
              <a:avLst/>
            </a:prstGeom>
          </p:spPr>
          <p:txBody>
            <a:bodyPr wrap="none">
              <a:spAutoFit/>
            </a:bodyPr>
            <a:lstStyle/>
            <a:p>
              <a:r>
                <a:rPr lang="en-US" sz="3600" b="1" dirty="0" smtClean="0">
                  <a:solidFill>
                    <a:schemeClr val="bg2">
                      <a:lumMod val="90000"/>
                    </a:schemeClr>
                  </a:solidFill>
                  <a:latin typeface="Aharoni" pitchFamily="2" charset="-79"/>
                  <a:cs typeface="Aharoni" pitchFamily="2" charset="-79"/>
                </a:rPr>
                <a:t>2</a:t>
              </a:r>
              <a:endParaRPr lang="en-US" sz="3600" b="1" dirty="0">
                <a:solidFill>
                  <a:schemeClr val="bg2">
                    <a:lumMod val="90000"/>
                  </a:schemeClr>
                </a:solidFill>
                <a:latin typeface="Aharoni" pitchFamily="2" charset="-79"/>
                <a:cs typeface="Aharoni" pitchFamily="2" charset="-79"/>
              </a:endParaRPr>
            </a:p>
          </p:txBody>
        </p:sp>
      </p:grpSp>
    </p:spTree>
    <p:extLst>
      <p:ext uri="{BB962C8B-B14F-4D97-AF65-F5344CB8AC3E}">
        <p14:creationId xmlns:p14="http://schemas.microsoft.com/office/powerpoint/2010/main" xmlns="" val="3196107321"/>
      </p:ext>
    </p:extLst>
  </p:cSld>
  <p:clrMapOvr>
    <a:masterClrMapping/>
  </p:clrMapOvr>
  <p:transition>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nvSpPr>
        <p:spPr>
          <a:xfrm>
            <a:off x="0" y="0"/>
            <a:ext cx="9144000" cy="5715000"/>
          </a:xfrm>
          <a:prstGeom prst="rect">
            <a:avLst/>
          </a:prstGeom>
          <a:solidFill>
            <a:schemeClr val="bg2">
              <a:lumMod val="25000"/>
            </a:schemeClr>
          </a:solidFill>
          <a:ln>
            <a:noFill/>
          </a:ln>
        </p:spPr>
        <p:txBody>
          <a:bodyPr anchor="ctr">
            <a:normAutofit/>
          </a:bodyPr>
          <a:lstStyle/>
          <a:p>
            <a:pPr algn="ctr" fontAlgn="auto">
              <a:spcAft>
                <a:spcPts val="0"/>
              </a:spcAft>
              <a:defRPr/>
            </a:pPr>
            <a:endParaRPr lang="en-US" sz="4400" dirty="0">
              <a:latin typeface="+mj-lt"/>
              <a:ea typeface="+mj-ea"/>
              <a:cs typeface="+mj-cs"/>
            </a:endParaRPr>
          </a:p>
        </p:txBody>
      </p:sp>
      <p:sp>
        <p:nvSpPr>
          <p:cNvPr id="19" name="Title 3"/>
          <p:cNvSpPr txBox="1">
            <a:spLocks/>
          </p:cNvSpPr>
          <p:nvPr/>
        </p:nvSpPr>
        <p:spPr bwMode="auto">
          <a:xfrm>
            <a:off x="0" y="6172200"/>
            <a:ext cx="9144000" cy="685800"/>
          </a:xfrm>
          <a:prstGeom prst="rect">
            <a:avLst/>
          </a:prstGeom>
          <a:solidFill>
            <a:schemeClr val="bg1"/>
          </a:solidFill>
          <a:ln w="9525">
            <a:noFill/>
            <a:miter lim="800000"/>
            <a:headEnd/>
            <a:tailEnd/>
          </a:ln>
        </p:spPr>
        <p:txBody>
          <a:bodyPr anchor="ctr"/>
          <a:lstStyle/>
          <a:p>
            <a:pPr algn="ctr">
              <a:spcBef>
                <a:spcPct val="20000"/>
              </a:spcBef>
              <a:buFont typeface="Arial" charset="0"/>
              <a:buNone/>
              <a:defRPr/>
            </a:pPr>
            <a:endParaRPr lang="en-US" sz="2000" b="1" dirty="0">
              <a:latin typeface="Century Gothic" pitchFamily="34" charset="0"/>
              <a:cs typeface="Arial" charset="0"/>
            </a:endParaRPr>
          </a:p>
        </p:txBody>
      </p:sp>
      <p:graphicFrame>
        <p:nvGraphicFramePr>
          <p:cNvPr id="22530" name="Chart 12"/>
          <p:cNvGraphicFramePr>
            <a:graphicFrameLocks/>
          </p:cNvGraphicFramePr>
          <p:nvPr/>
        </p:nvGraphicFramePr>
        <p:xfrm>
          <a:off x="304800" y="304800"/>
          <a:ext cx="8545513" cy="5211763"/>
        </p:xfrm>
        <a:graphic>
          <a:graphicData uri="http://schemas.openxmlformats.org/presentationml/2006/ole">
            <p:oleObj spid="_x0000_s1033" name="Worksheet" r:id="rId4" imgW="8543841" imgH="5210243" progId="Excel.Sheet.8">
              <p:embed/>
            </p:oleObj>
          </a:graphicData>
        </a:graphic>
      </p:graphicFrame>
      <p:sp>
        <p:nvSpPr>
          <p:cNvPr id="16" name="Content Placeholder 7"/>
          <p:cNvSpPr txBox="1">
            <a:spLocks/>
          </p:cNvSpPr>
          <p:nvPr/>
        </p:nvSpPr>
        <p:spPr bwMode="auto">
          <a:xfrm>
            <a:off x="2438400" y="6286500"/>
            <a:ext cx="6248400" cy="381000"/>
          </a:xfrm>
          <a:prstGeom prst="rect">
            <a:avLst/>
          </a:prstGeom>
          <a:solidFill>
            <a:schemeClr val="bg1"/>
          </a:solidFill>
        </p:spPr>
        <p:txBody>
          <a:bodyPr wrap="none" lIns="0" tIns="0" rIns="0" bIns="0" anchor="ctr" anchorCtr="0"/>
          <a:lstStyle/>
          <a:p>
            <a:pPr algn="r" fontAlgn="auto">
              <a:spcBef>
                <a:spcPct val="20000"/>
              </a:spcBef>
              <a:spcAft>
                <a:spcPts val="0"/>
              </a:spcAft>
              <a:buFont typeface="Arial" pitchFamily="34" charset="0"/>
              <a:buNone/>
              <a:defRPr/>
            </a:pPr>
            <a:r>
              <a:rPr lang="en-US" sz="3200" b="1" dirty="0" smtClean="0">
                <a:latin typeface="Aharoni" pitchFamily="2" charset="-79"/>
                <a:cs typeface="Aharoni" pitchFamily="2" charset="-79"/>
              </a:rPr>
              <a:t>preservation </a:t>
            </a:r>
            <a:endParaRPr lang="en-US" sz="3200" b="1" dirty="0">
              <a:latin typeface="Aharoni" pitchFamily="2" charset="-79"/>
              <a:cs typeface="Aharoni" pitchFamily="2" charset="-79"/>
            </a:endParaRPr>
          </a:p>
        </p:txBody>
      </p:sp>
      <p:sp>
        <p:nvSpPr>
          <p:cNvPr id="8" name="Title 3"/>
          <p:cNvSpPr txBox="1">
            <a:spLocks/>
          </p:cNvSpPr>
          <p:nvPr/>
        </p:nvSpPr>
        <p:spPr>
          <a:xfrm>
            <a:off x="0" y="5715000"/>
            <a:ext cx="9144000" cy="1143000"/>
          </a:xfrm>
          <a:prstGeom prst="rect">
            <a:avLst/>
          </a:prstGeom>
          <a:solidFill>
            <a:schemeClr val="bg1"/>
          </a:solidFill>
          <a:ln>
            <a:noFill/>
          </a:ln>
        </p:spPr>
        <p:txBody>
          <a:bodyPr anchor="ctr">
            <a:normAutofit/>
          </a:bodyPr>
          <a:lstStyle/>
          <a:p>
            <a:pPr algn="ctr" fontAlgn="auto">
              <a:spcAft>
                <a:spcPts val="0"/>
              </a:spcAft>
              <a:defRPr/>
            </a:pPr>
            <a:endParaRPr lang="en-US" sz="4400" dirty="0">
              <a:latin typeface="+mj-lt"/>
              <a:ea typeface="+mj-ea"/>
              <a:cs typeface="+mj-cs"/>
            </a:endParaRPr>
          </a:p>
        </p:txBody>
      </p:sp>
      <p:grpSp>
        <p:nvGrpSpPr>
          <p:cNvPr id="18" name="Group 17"/>
          <p:cNvGrpSpPr/>
          <p:nvPr/>
        </p:nvGrpSpPr>
        <p:grpSpPr>
          <a:xfrm>
            <a:off x="304800" y="5715000"/>
            <a:ext cx="4720935" cy="2133600"/>
            <a:chOff x="304800" y="5715000"/>
            <a:chExt cx="4720935" cy="2133600"/>
          </a:xfrm>
        </p:grpSpPr>
        <p:grpSp>
          <p:nvGrpSpPr>
            <p:cNvPr id="20" name="Group 9"/>
            <p:cNvGrpSpPr>
              <a:grpSpLocks noChangeAspect="1"/>
            </p:cNvGrpSpPr>
            <p:nvPr/>
          </p:nvGrpSpPr>
          <p:grpSpPr>
            <a:xfrm>
              <a:off x="838200" y="5836920"/>
              <a:ext cx="4187535" cy="2011680"/>
              <a:chOff x="-39330" y="2847226"/>
              <a:chExt cx="5943599" cy="3383280"/>
            </a:xfrm>
          </p:grpSpPr>
          <p:pic>
            <p:nvPicPr>
              <p:cNvPr id="23" name="Picture 22" descr="advisor.png"/>
              <p:cNvPicPr preferRelativeResize="0">
                <a:picLocks noChangeAspect="1"/>
              </p:cNvPicPr>
              <p:nvPr/>
            </p:nvPicPr>
            <p:blipFill>
              <a:blip r:embed="rId5" cstate="print">
                <a:duotone>
                  <a:schemeClr val="accent3">
                    <a:shade val="45000"/>
                    <a:satMod val="135000"/>
                  </a:schemeClr>
                  <a:prstClr val="white"/>
                </a:duotone>
              </a:blip>
              <a:srcRect/>
              <a:stretch>
                <a:fillRect/>
              </a:stretch>
            </p:blipFill>
            <p:spPr bwMode="auto">
              <a:xfrm>
                <a:off x="-39330" y="2847226"/>
                <a:ext cx="1543048" cy="3383280"/>
              </a:xfrm>
              <a:prstGeom prst="rect">
                <a:avLst/>
              </a:prstGeom>
              <a:noFill/>
              <a:ln w="9525">
                <a:noFill/>
                <a:miter lim="800000"/>
                <a:headEnd/>
                <a:tailEnd/>
              </a:ln>
            </p:spPr>
          </p:pic>
          <p:sp>
            <p:nvSpPr>
              <p:cNvPr id="24" name="Rectangle 23"/>
              <p:cNvSpPr/>
              <p:nvPr/>
            </p:nvSpPr>
            <p:spPr>
              <a:xfrm>
                <a:off x="1150374" y="3755374"/>
                <a:ext cx="4753895" cy="776437"/>
              </a:xfrm>
              <a:prstGeom prst="rect">
                <a:avLst/>
              </a:prstGeom>
            </p:spPr>
            <p:txBody>
              <a:bodyPr wrap="square">
                <a:spAutoFit/>
              </a:bodyPr>
              <a:lstStyle/>
              <a:p>
                <a:pPr marL="342900" lvl="0" indent="-342900">
                  <a:spcBef>
                    <a:spcPct val="20000"/>
                  </a:spcBef>
                  <a:defRPr/>
                </a:pPr>
                <a:r>
                  <a:rPr lang="en-US" sz="2400" b="1" dirty="0" smtClean="0">
                    <a:solidFill>
                      <a:schemeClr val="bg2">
                        <a:lumMod val="25000"/>
                      </a:schemeClr>
                    </a:solidFill>
                    <a:latin typeface="Century Gothic" pitchFamily="34" charset="0"/>
                  </a:rPr>
                  <a:t>SCHOLAR BLOGGERS</a:t>
                </a:r>
              </a:p>
            </p:txBody>
          </p:sp>
        </p:grpSp>
        <p:sp>
          <p:nvSpPr>
            <p:cNvPr id="21" name="Rectangle 20"/>
            <p:cNvSpPr/>
            <p:nvPr/>
          </p:nvSpPr>
          <p:spPr>
            <a:xfrm>
              <a:off x="304800" y="5715000"/>
              <a:ext cx="381000" cy="118872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306787" y="5986195"/>
              <a:ext cx="377026" cy="646331"/>
            </a:xfrm>
            <a:prstGeom prst="rect">
              <a:avLst/>
            </a:prstGeom>
          </p:spPr>
          <p:txBody>
            <a:bodyPr wrap="none">
              <a:spAutoFit/>
            </a:bodyPr>
            <a:lstStyle/>
            <a:p>
              <a:r>
                <a:rPr lang="en-US" sz="3600" b="1" dirty="0" smtClean="0">
                  <a:solidFill>
                    <a:schemeClr val="bg2">
                      <a:lumMod val="90000"/>
                    </a:schemeClr>
                  </a:solidFill>
                  <a:latin typeface="Aharoni" pitchFamily="2" charset="-79"/>
                  <a:cs typeface="Aharoni" pitchFamily="2" charset="-79"/>
                </a:rPr>
                <a:t>2</a:t>
              </a:r>
              <a:endParaRPr lang="en-US" sz="3600" b="1" dirty="0">
                <a:solidFill>
                  <a:schemeClr val="bg2">
                    <a:lumMod val="90000"/>
                  </a:schemeClr>
                </a:solidFill>
                <a:latin typeface="Aharoni" pitchFamily="2" charset="-79"/>
                <a:cs typeface="Aharoni" pitchFamily="2" charset="-79"/>
              </a:endParaRPr>
            </a:p>
          </p:txBody>
        </p:sp>
      </p:grpSp>
    </p:spTree>
    <p:extLst>
      <p:ext uri="{BB962C8B-B14F-4D97-AF65-F5344CB8AC3E}">
        <p14:creationId xmlns:p14="http://schemas.microsoft.com/office/powerpoint/2010/main" xmlns="" val="1530637013"/>
      </p:ext>
    </p:extLst>
  </p:cSld>
  <p:clrMapOvr>
    <a:masterClrMapping/>
  </p:clrMapOvr>
  <p:transition>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0" y="0"/>
            <a:ext cx="9144000" cy="5715000"/>
          </a:xfrm>
          <a:prstGeom prst="rect">
            <a:avLst/>
          </a:prstGeom>
          <a:solidFill>
            <a:schemeClr val="bg2">
              <a:lumMod val="25000"/>
            </a:schemeClr>
          </a:solidFill>
          <a:ln>
            <a:noFill/>
          </a:ln>
        </p:spPr>
        <p:txBody>
          <a:bodyPr anchor="ctr">
            <a:normAutofit/>
          </a:bodyPr>
          <a:lstStyle/>
          <a:p>
            <a:pPr algn="ctr" fontAlgn="auto">
              <a:spcAft>
                <a:spcPts val="0"/>
              </a:spcAft>
              <a:defRPr/>
            </a:pPr>
            <a:endParaRPr lang="en-US" sz="4400" dirty="0">
              <a:latin typeface="+mj-lt"/>
              <a:ea typeface="+mj-ea"/>
              <a:cs typeface="+mj-cs"/>
            </a:endParaRPr>
          </a:p>
        </p:txBody>
      </p:sp>
      <p:graphicFrame>
        <p:nvGraphicFramePr>
          <p:cNvPr id="23555" name="Chart 12"/>
          <p:cNvGraphicFramePr>
            <a:graphicFrameLocks/>
          </p:cNvGraphicFramePr>
          <p:nvPr/>
        </p:nvGraphicFramePr>
        <p:xfrm>
          <a:off x="431800" y="381000"/>
          <a:ext cx="8712200" cy="5195888"/>
        </p:xfrm>
        <a:graphic>
          <a:graphicData uri="http://schemas.openxmlformats.org/presentationml/2006/ole">
            <p:oleObj spid="_x0000_s2057" name="Worksheet" r:id="rId4" imgW="8715392" imgH="5200785" progId="Excel.Sheet.8">
              <p:embed/>
            </p:oleObj>
          </a:graphicData>
        </a:graphic>
      </p:graphicFrame>
      <p:grpSp>
        <p:nvGrpSpPr>
          <p:cNvPr id="2" name="Group 14"/>
          <p:cNvGrpSpPr/>
          <p:nvPr/>
        </p:nvGrpSpPr>
        <p:grpSpPr>
          <a:xfrm>
            <a:off x="0" y="6172200"/>
            <a:ext cx="9144000" cy="685800"/>
            <a:chOff x="0" y="6172200"/>
            <a:chExt cx="9144000" cy="685800"/>
          </a:xfrm>
        </p:grpSpPr>
        <p:sp>
          <p:nvSpPr>
            <p:cNvPr id="25" name="Title 3"/>
            <p:cNvSpPr txBox="1">
              <a:spLocks/>
            </p:cNvSpPr>
            <p:nvPr/>
          </p:nvSpPr>
          <p:spPr bwMode="auto">
            <a:xfrm>
              <a:off x="0" y="6172200"/>
              <a:ext cx="9144000" cy="685800"/>
            </a:xfrm>
            <a:prstGeom prst="rect">
              <a:avLst/>
            </a:prstGeom>
            <a:solidFill>
              <a:schemeClr val="bg1"/>
            </a:solidFill>
            <a:ln w="9525">
              <a:noFill/>
              <a:miter lim="800000"/>
              <a:headEnd/>
              <a:tailEnd/>
            </a:ln>
          </p:spPr>
          <p:txBody>
            <a:bodyPr anchor="ctr"/>
            <a:lstStyle/>
            <a:p>
              <a:pPr algn="ctr">
                <a:spcBef>
                  <a:spcPct val="20000"/>
                </a:spcBef>
                <a:buFont typeface="Arial" charset="0"/>
                <a:buNone/>
                <a:defRPr/>
              </a:pPr>
              <a:endParaRPr lang="en-US" sz="2000" b="1" dirty="0">
                <a:latin typeface="Century Gothic" pitchFamily="34" charset="0"/>
                <a:cs typeface="Arial" charset="0"/>
              </a:endParaRPr>
            </a:p>
          </p:txBody>
        </p:sp>
        <p:sp>
          <p:nvSpPr>
            <p:cNvPr id="27" name="Content Placeholder 7"/>
            <p:cNvSpPr txBox="1">
              <a:spLocks/>
            </p:cNvSpPr>
            <p:nvPr/>
          </p:nvSpPr>
          <p:spPr bwMode="auto">
            <a:xfrm>
              <a:off x="2438400" y="6286500"/>
              <a:ext cx="6248400" cy="381000"/>
            </a:xfrm>
            <a:prstGeom prst="rect">
              <a:avLst/>
            </a:prstGeom>
            <a:solidFill>
              <a:schemeClr val="bg1"/>
            </a:solidFill>
          </p:spPr>
          <p:txBody>
            <a:bodyPr wrap="none" lIns="0" tIns="0" rIns="0" bIns="0" anchor="ctr" anchorCtr="0"/>
            <a:lstStyle/>
            <a:p>
              <a:pPr algn="r" fontAlgn="auto">
                <a:spcBef>
                  <a:spcPct val="20000"/>
                </a:spcBef>
                <a:spcAft>
                  <a:spcPts val="0"/>
                </a:spcAft>
                <a:buFont typeface="Arial" pitchFamily="34" charset="0"/>
                <a:buNone/>
                <a:defRPr/>
              </a:pPr>
              <a:r>
                <a:rPr lang="en-US" sz="3200" b="1" dirty="0" smtClean="0">
                  <a:latin typeface="Aharoni" pitchFamily="2" charset="-79"/>
                  <a:cs typeface="Aharoni" pitchFamily="2" charset="-79"/>
                </a:rPr>
                <a:t>preservation</a:t>
              </a:r>
              <a:endParaRPr lang="en-US" sz="3200" b="1" dirty="0">
                <a:latin typeface="Aharoni" pitchFamily="2" charset="-79"/>
                <a:cs typeface="Aharoni" pitchFamily="2" charset="-79"/>
              </a:endParaRPr>
            </a:p>
          </p:txBody>
        </p:sp>
      </p:grpSp>
      <p:sp>
        <p:nvSpPr>
          <p:cNvPr id="7" name="Title 3"/>
          <p:cNvSpPr txBox="1">
            <a:spLocks/>
          </p:cNvSpPr>
          <p:nvPr/>
        </p:nvSpPr>
        <p:spPr>
          <a:xfrm>
            <a:off x="0" y="5715000"/>
            <a:ext cx="9144000" cy="1143000"/>
          </a:xfrm>
          <a:prstGeom prst="rect">
            <a:avLst/>
          </a:prstGeom>
          <a:solidFill>
            <a:schemeClr val="bg1"/>
          </a:solidFill>
          <a:ln>
            <a:noFill/>
          </a:ln>
        </p:spPr>
        <p:txBody>
          <a:bodyPr anchor="ctr">
            <a:normAutofit/>
          </a:bodyPr>
          <a:lstStyle/>
          <a:p>
            <a:pPr algn="ctr" fontAlgn="auto">
              <a:spcAft>
                <a:spcPts val="0"/>
              </a:spcAft>
              <a:defRPr/>
            </a:pPr>
            <a:endParaRPr lang="en-US" sz="4400" dirty="0">
              <a:latin typeface="+mj-lt"/>
              <a:ea typeface="+mj-ea"/>
              <a:cs typeface="+mj-cs"/>
            </a:endParaRPr>
          </a:p>
        </p:txBody>
      </p:sp>
      <p:grpSp>
        <p:nvGrpSpPr>
          <p:cNvPr id="17" name="Group 16"/>
          <p:cNvGrpSpPr/>
          <p:nvPr/>
        </p:nvGrpSpPr>
        <p:grpSpPr>
          <a:xfrm>
            <a:off x="304800" y="5715000"/>
            <a:ext cx="4720935" cy="2133600"/>
            <a:chOff x="304800" y="5715000"/>
            <a:chExt cx="4720935" cy="2133600"/>
          </a:xfrm>
        </p:grpSpPr>
        <p:grpSp>
          <p:nvGrpSpPr>
            <p:cNvPr id="18" name="Group 9"/>
            <p:cNvGrpSpPr>
              <a:grpSpLocks noChangeAspect="1"/>
            </p:cNvGrpSpPr>
            <p:nvPr/>
          </p:nvGrpSpPr>
          <p:grpSpPr>
            <a:xfrm>
              <a:off x="838200" y="5836920"/>
              <a:ext cx="4187535" cy="2011680"/>
              <a:chOff x="-39330" y="2847226"/>
              <a:chExt cx="5943599" cy="3383280"/>
            </a:xfrm>
          </p:grpSpPr>
          <p:pic>
            <p:nvPicPr>
              <p:cNvPr id="21" name="Picture 20" descr="advisor.png"/>
              <p:cNvPicPr preferRelativeResize="0">
                <a:picLocks noChangeAspect="1"/>
              </p:cNvPicPr>
              <p:nvPr/>
            </p:nvPicPr>
            <p:blipFill>
              <a:blip r:embed="rId5" cstate="print">
                <a:duotone>
                  <a:schemeClr val="accent3">
                    <a:shade val="45000"/>
                    <a:satMod val="135000"/>
                  </a:schemeClr>
                  <a:prstClr val="white"/>
                </a:duotone>
              </a:blip>
              <a:srcRect/>
              <a:stretch>
                <a:fillRect/>
              </a:stretch>
            </p:blipFill>
            <p:spPr bwMode="auto">
              <a:xfrm>
                <a:off x="-39330" y="2847226"/>
                <a:ext cx="1543048" cy="3383280"/>
              </a:xfrm>
              <a:prstGeom prst="rect">
                <a:avLst/>
              </a:prstGeom>
              <a:noFill/>
              <a:ln w="9525">
                <a:noFill/>
                <a:miter lim="800000"/>
                <a:headEnd/>
                <a:tailEnd/>
              </a:ln>
            </p:spPr>
          </p:pic>
          <p:sp>
            <p:nvSpPr>
              <p:cNvPr id="22" name="Rectangle 21"/>
              <p:cNvSpPr/>
              <p:nvPr/>
            </p:nvSpPr>
            <p:spPr>
              <a:xfrm>
                <a:off x="1150374" y="3755374"/>
                <a:ext cx="4753895" cy="776437"/>
              </a:xfrm>
              <a:prstGeom prst="rect">
                <a:avLst/>
              </a:prstGeom>
            </p:spPr>
            <p:txBody>
              <a:bodyPr wrap="square">
                <a:spAutoFit/>
              </a:bodyPr>
              <a:lstStyle/>
              <a:p>
                <a:pPr marL="342900" lvl="0" indent="-342900">
                  <a:spcBef>
                    <a:spcPct val="20000"/>
                  </a:spcBef>
                  <a:defRPr/>
                </a:pPr>
                <a:r>
                  <a:rPr lang="en-US" sz="2400" b="1" dirty="0" smtClean="0">
                    <a:solidFill>
                      <a:schemeClr val="bg2">
                        <a:lumMod val="25000"/>
                      </a:schemeClr>
                    </a:solidFill>
                    <a:latin typeface="Century Gothic" pitchFamily="34" charset="0"/>
                  </a:rPr>
                  <a:t>SCHOLAR BLOGGERS</a:t>
                </a:r>
              </a:p>
            </p:txBody>
          </p:sp>
        </p:grpSp>
        <p:sp>
          <p:nvSpPr>
            <p:cNvPr id="19" name="Rectangle 18"/>
            <p:cNvSpPr/>
            <p:nvPr/>
          </p:nvSpPr>
          <p:spPr>
            <a:xfrm>
              <a:off x="304800" y="5715000"/>
              <a:ext cx="381000" cy="118872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306787" y="5986195"/>
              <a:ext cx="377026" cy="646331"/>
            </a:xfrm>
            <a:prstGeom prst="rect">
              <a:avLst/>
            </a:prstGeom>
          </p:spPr>
          <p:txBody>
            <a:bodyPr wrap="none">
              <a:spAutoFit/>
            </a:bodyPr>
            <a:lstStyle/>
            <a:p>
              <a:r>
                <a:rPr lang="en-US" sz="3600" b="1" dirty="0" smtClean="0">
                  <a:solidFill>
                    <a:schemeClr val="bg2">
                      <a:lumMod val="90000"/>
                    </a:schemeClr>
                  </a:solidFill>
                  <a:latin typeface="Aharoni" pitchFamily="2" charset="-79"/>
                  <a:cs typeface="Aharoni" pitchFamily="2" charset="-79"/>
                </a:rPr>
                <a:t>2</a:t>
              </a:r>
              <a:endParaRPr lang="en-US" sz="3600" b="1" dirty="0">
                <a:solidFill>
                  <a:schemeClr val="bg2">
                    <a:lumMod val="90000"/>
                  </a:schemeClr>
                </a:solidFill>
                <a:latin typeface="Aharoni" pitchFamily="2" charset="-79"/>
                <a:cs typeface="Aharoni" pitchFamily="2" charset="-79"/>
              </a:endParaRPr>
            </a:p>
          </p:txBody>
        </p:sp>
      </p:grpSp>
    </p:spTree>
    <p:extLst>
      <p:ext uri="{BB962C8B-B14F-4D97-AF65-F5344CB8AC3E}">
        <p14:creationId xmlns:p14="http://schemas.microsoft.com/office/powerpoint/2010/main" xmlns="" val="10097268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txBox="1">
            <a:spLocks/>
          </p:cNvSpPr>
          <p:nvPr/>
        </p:nvSpPr>
        <p:spPr>
          <a:xfrm>
            <a:off x="0" y="0"/>
            <a:ext cx="9144000" cy="5715000"/>
          </a:xfrm>
          <a:prstGeom prst="rect">
            <a:avLst/>
          </a:prstGeom>
          <a:solidFill>
            <a:schemeClr val="bg2">
              <a:lumMod val="25000"/>
            </a:schemeClr>
          </a:solidFill>
          <a:ln>
            <a:noFill/>
          </a:ln>
        </p:spPr>
        <p:txBody>
          <a:bodyPr anchor="ctr">
            <a:normAutofit/>
          </a:bodyPr>
          <a:lstStyle/>
          <a:p>
            <a:pPr algn="ctr" fontAlgn="auto">
              <a:spcAft>
                <a:spcPts val="0"/>
              </a:spcAft>
              <a:defRPr/>
            </a:pPr>
            <a:endParaRPr lang="en-US" sz="4400" dirty="0">
              <a:latin typeface="+mj-lt"/>
              <a:ea typeface="+mj-ea"/>
              <a:cs typeface="+mj-cs"/>
            </a:endParaRPr>
          </a:p>
        </p:txBody>
      </p:sp>
      <p:grpSp>
        <p:nvGrpSpPr>
          <p:cNvPr id="2" name="Group 17"/>
          <p:cNvGrpSpPr/>
          <p:nvPr/>
        </p:nvGrpSpPr>
        <p:grpSpPr>
          <a:xfrm>
            <a:off x="4148832" y="1143000"/>
            <a:ext cx="4245854" cy="4114800"/>
            <a:chOff x="4795838" y="1365250"/>
            <a:chExt cx="4245854" cy="4114800"/>
          </a:xfrm>
        </p:grpSpPr>
        <p:sp>
          <p:nvSpPr>
            <p:cNvPr id="10" name="Rectangle 6"/>
            <p:cNvSpPr>
              <a:spLocks noChangeArrowheads="1"/>
            </p:cNvSpPr>
            <p:nvPr/>
          </p:nvSpPr>
          <p:spPr bwMode="auto">
            <a:xfrm>
              <a:off x="4795838" y="1365250"/>
              <a:ext cx="4038600" cy="4114800"/>
            </a:xfrm>
            <a:prstGeom prst="rect">
              <a:avLst/>
            </a:prstGeom>
            <a:noFill/>
            <a:ln w="9525">
              <a:noFill/>
              <a:miter lim="800000"/>
              <a:headEnd/>
              <a:tailEnd/>
            </a:ln>
          </p:spPr>
          <p:txBody>
            <a:bodyPr/>
            <a:lstStyle/>
            <a:p>
              <a:pPr marL="342900" indent="-342900" eaLnBrk="1" hangingPunct="1">
                <a:spcBef>
                  <a:spcPct val="20000"/>
                </a:spcBef>
              </a:pPr>
              <a:r>
                <a:rPr lang="en-US" sz="25000" dirty="0" smtClean="0">
                  <a:solidFill>
                    <a:schemeClr val="bg1">
                      <a:lumMod val="95000"/>
                    </a:schemeClr>
                  </a:solidFill>
                  <a:latin typeface="Century Gothic" pitchFamily="34" charset="0"/>
                </a:rPr>
                <a:t>46</a:t>
              </a:r>
              <a:endParaRPr lang="en-US" sz="25000" dirty="0">
                <a:solidFill>
                  <a:schemeClr val="bg1">
                    <a:lumMod val="95000"/>
                  </a:schemeClr>
                </a:solidFill>
                <a:latin typeface="Century Gothic" pitchFamily="34" charset="0"/>
              </a:endParaRPr>
            </a:p>
          </p:txBody>
        </p:sp>
        <p:sp>
          <p:nvSpPr>
            <p:cNvPr id="11" name="Text Box 7"/>
            <p:cNvSpPr txBox="1">
              <a:spLocks noChangeArrowheads="1"/>
            </p:cNvSpPr>
            <p:nvPr/>
          </p:nvSpPr>
          <p:spPr bwMode="auto">
            <a:xfrm>
              <a:off x="8419406" y="3892550"/>
              <a:ext cx="622286" cy="769441"/>
            </a:xfrm>
            <a:prstGeom prst="rect">
              <a:avLst/>
            </a:prstGeom>
            <a:noFill/>
            <a:ln w="9525">
              <a:noFill/>
              <a:miter lim="800000"/>
              <a:headEnd/>
              <a:tailEnd/>
            </a:ln>
          </p:spPr>
          <p:txBody>
            <a:bodyPr wrap="none">
              <a:spAutoFit/>
            </a:bodyPr>
            <a:lstStyle/>
            <a:p>
              <a:r>
                <a:rPr lang="en-US" sz="4400" dirty="0">
                  <a:solidFill>
                    <a:schemeClr val="bg1">
                      <a:lumMod val="95000"/>
                    </a:schemeClr>
                  </a:solidFill>
                  <a:latin typeface="Century Gothic" pitchFamily="34" charset="0"/>
                </a:rPr>
                <a:t>%</a:t>
              </a:r>
            </a:p>
          </p:txBody>
        </p:sp>
      </p:grpSp>
      <p:sp>
        <p:nvSpPr>
          <p:cNvPr id="14" name="Text Box 8"/>
          <p:cNvSpPr txBox="1">
            <a:spLocks noChangeArrowheads="1"/>
          </p:cNvSpPr>
          <p:nvPr/>
        </p:nvSpPr>
        <p:spPr bwMode="auto">
          <a:xfrm>
            <a:off x="2568047" y="4572000"/>
            <a:ext cx="6423553" cy="954107"/>
          </a:xfrm>
          <a:prstGeom prst="rect">
            <a:avLst/>
          </a:prstGeom>
          <a:noFill/>
          <a:ln w="9525">
            <a:noFill/>
            <a:miter lim="800000"/>
            <a:headEnd/>
            <a:tailEnd/>
          </a:ln>
        </p:spPr>
        <p:txBody>
          <a:bodyPr wrap="none">
            <a:spAutoFit/>
          </a:bodyPr>
          <a:lstStyle/>
          <a:p>
            <a:pPr algn="ctr"/>
            <a:r>
              <a:rPr lang="en-US" sz="2800" dirty="0" smtClean="0">
                <a:solidFill>
                  <a:schemeClr val="bg1">
                    <a:lumMod val="95000"/>
                  </a:schemeClr>
                </a:solidFill>
                <a:latin typeface="Century Gothic" pitchFamily="34" charset="0"/>
              </a:rPr>
              <a:t>Purposefully save entire blog via an</a:t>
            </a:r>
            <a:br>
              <a:rPr lang="en-US" sz="2800" dirty="0" smtClean="0">
                <a:solidFill>
                  <a:schemeClr val="bg1">
                    <a:lumMod val="95000"/>
                  </a:schemeClr>
                </a:solidFill>
                <a:latin typeface="Century Gothic" pitchFamily="34" charset="0"/>
              </a:rPr>
            </a:br>
            <a:r>
              <a:rPr lang="en-US" sz="2800" dirty="0" smtClean="0">
                <a:solidFill>
                  <a:schemeClr val="bg1">
                    <a:lumMod val="95000"/>
                  </a:schemeClr>
                </a:solidFill>
                <a:latin typeface="Century Gothic" pitchFamily="34" charset="0"/>
              </a:rPr>
              <a:t>archiving service or independently</a:t>
            </a:r>
          </a:p>
        </p:txBody>
      </p:sp>
      <p:sp>
        <p:nvSpPr>
          <p:cNvPr id="12" name="Content Placeholder 7"/>
          <p:cNvSpPr txBox="1">
            <a:spLocks/>
          </p:cNvSpPr>
          <p:nvPr/>
        </p:nvSpPr>
        <p:spPr bwMode="auto">
          <a:xfrm>
            <a:off x="533400" y="0"/>
            <a:ext cx="8229600" cy="381000"/>
          </a:xfrm>
          <a:prstGeom prst="rect">
            <a:avLst/>
          </a:prstGeom>
          <a:noFill/>
          <a:ln w="9525">
            <a:noFill/>
            <a:miter lim="800000"/>
            <a:headEnd/>
            <a:tailEnd/>
          </a:ln>
        </p:spPr>
        <p:txBody>
          <a:bodyPr lIns="0" tIns="0" rIns="0" bIns="0"/>
          <a:lstStyle/>
          <a:p>
            <a:pPr>
              <a:spcBef>
                <a:spcPct val="20000"/>
              </a:spcBef>
              <a:buFont typeface="Arial" charset="0"/>
              <a:buNone/>
              <a:defRPr/>
            </a:pPr>
            <a:r>
              <a:rPr lang="en-US" sz="5800" b="1" dirty="0" smtClean="0">
                <a:solidFill>
                  <a:srgbClr val="99CC50"/>
                </a:solidFill>
                <a:latin typeface="Aharoni" pitchFamily="2" charset="-79"/>
                <a:cs typeface="Aharoni" pitchFamily="2" charset="-79"/>
              </a:rPr>
              <a:t>SAVING</a:t>
            </a:r>
            <a:endParaRPr lang="en-US" sz="5800" b="1" dirty="0">
              <a:solidFill>
                <a:srgbClr val="99CC50"/>
              </a:solidFill>
              <a:latin typeface="Aharoni" pitchFamily="2" charset="-79"/>
              <a:cs typeface="Aharoni" pitchFamily="2" charset="-79"/>
            </a:endParaRPr>
          </a:p>
        </p:txBody>
      </p:sp>
      <p:sp>
        <p:nvSpPr>
          <p:cNvPr id="17" name="AutoShape 6"/>
          <p:cNvSpPr>
            <a:spLocks noChangeArrowheads="1"/>
          </p:cNvSpPr>
          <p:nvPr/>
        </p:nvSpPr>
        <p:spPr bwMode="auto">
          <a:xfrm>
            <a:off x="-990600" y="914400"/>
            <a:ext cx="4038600" cy="3505200"/>
          </a:xfrm>
          <a:prstGeom prst="roundRect">
            <a:avLst>
              <a:gd name="adj" fmla="val 9634"/>
            </a:avLst>
          </a:prstGeom>
          <a:solidFill>
            <a:schemeClr val="bg1">
              <a:lumMod val="65000"/>
              <a:alpha val="26000"/>
            </a:schemeClr>
          </a:solidFill>
          <a:ln w="9525">
            <a:noFill/>
            <a:round/>
            <a:headEnd/>
            <a:tailEnd/>
          </a:ln>
        </p:spPr>
        <p:txBody>
          <a:bodyPr wrap="none" anchor="ctr"/>
          <a:lstStyle/>
          <a:p>
            <a:endParaRPr lang="en-US" dirty="0">
              <a:latin typeface="Century Gothic" pitchFamily="34" charset="0"/>
            </a:endParaRPr>
          </a:p>
        </p:txBody>
      </p:sp>
      <p:sp>
        <p:nvSpPr>
          <p:cNvPr id="18" name="Text Box 7"/>
          <p:cNvSpPr txBox="1">
            <a:spLocks noChangeArrowheads="1"/>
          </p:cNvSpPr>
          <p:nvPr/>
        </p:nvSpPr>
        <p:spPr bwMode="auto">
          <a:xfrm>
            <a:off x="-990600" y="381000"/>
            <a:ext cx="3733800" cy="4324261"/>
          </a:xfrm>
          <a:prstGeom prst="rect">
            <a:avLst/>
          </a:prstGeom>
          <a:noFill/>
          <a:ln w="9525">
            <a:noFill/>
            <a:miter lim="800000"/>
            <a:headEnd/>
            <a:tailEnd/>
          </a:ln>
        </p:spPr>
        <p:txBody>
          <a:bodyPr wrap="square">
            <a:spAutoFit/>
          </a:bodyPr>
          <a:lstStyle/>
          <a:p>
            <a:pPr algn="r">
              <a:spcAft>
                <a:spcPts val="1200"/>
              </a:spcAft>
              <a:defRPr/>
            </a:pPr>
            <a:endParaRPr lang="en-US" sz="2800" dirty="0" smtClean="0">
              <a:solidFill>
                <a:schemeClr val="bg1">
                  <a:lumMod val="95000"/>
                </a:schemeClr>
              </a:solidFill>
              <a:latin typeface="Century Gothic" pitchFamily="34" charset="0"/>
            </a:endParaRPr>
          </a:p>
          <a:p>
            <a:pPr algn="r">
              <a:spcAft>
                <a:spcPts val="600"/>
              </a:spcAft>
              <a:defRPr/>
            </a:pPr>
            <a:r>
              <a:rPr lang="en-US" sz="2800" dirty="0" smtClean="0">
                <a:solidFill>
                  <a:srgbClr val="FFFF00"/>
                </a:solidFill>
                <a:latin typeface="Century Gothic" pitchFamily="34" charset="0"/>
              </a:rPr>
              <a:t>Subscription </a:t>
            </a:r>
            <a:br>
              <a:rPr lang="en-US" sz="2800" dirty="0" smtClean="0">
                <a:solidFill>
                  <a:srgbClr val="FFFF00"/>
                </a:solidFill>
                <a:latin typeface="Century Gothic" pitchFamily="34" charset="0"/>
              </a:rPr>
            </a:br>
            <a:r>
              <a:rPr lang="en-US" sz="2800" dirty="0" smtClean="0">
                <a:solidFill>
                  <a:srgbClr val="FFFF00"/>
                </a:solidFill>
                <a:latin typeface="Century Gothic" pitchFamily="34" charset="0"/>
              </a:rPr>
              <a:t>services</a:t>
            </a:r>
          </a:p>
          <a:p>
            <a:pPr algn="r">
              <a:spcAft>
                <a:spcPts val="600"/>
              </a:spcAft>
              <a:defRPr/>
            </a:pPr>
            <a:r>
              <a:rPr lang="en-US" sz="2800" dirty="0" smtClean="0">
                <a:solidFill>
                  <a:schemeClr val="bg1">
                    <a:lumMod val="95000"/>
                  </a:schemeClr>
                </a:solidFill>
                <a:latin typeface="Century Gothic" pitchFamily="34" charset="0"/>
              </a:rPr>
              <a:t>Export tools</a:t>
            </a:r>
          </a:p>
          <a:p>
            <a:pPr algn="r">
              <a:spcAft>
                <a:spcPts val="1200"/>
              </a:spcAft>
              <a:defRPr/>
            </a:pPr>
            <a:r>
              <a:rPr lang="en-US" sz="2400" dirty="0" smtClean="0">
                <a:solidFill>
                  <a:schemeClr val="accent5">
                    <a:lumMod val="60000"/>
                    <a:lumOff val="40000"/>
                  </a:schemeClr>
                </a:solidFill>
                <a:latin typeface="Century Gothic" pitchFamily="34" charset="0"/>
              </a:rPr>
              <a:t>Personal </a:t>
            </a:r>
            <a:br>
              <a:rPr lang="en-US" sz="2400" dirty="0" smtClean="0">
                <a:solidFill>
                  <a:schemeClr val="accent5">
                    <a:lumMod val="60000"/>
                    <a:lumOff val="40000"/>
                  </a:schemeClr>
                </a:solidFill>
                <a:latin typeface="Century Gothic" pitchFamily="34" charset="0"/>
              </a:rPr>
            </a:br>
            <a:r>
              <a:rPr lang="en-US" sz="2400" dirty="0" smtClean="0">
                <a:solidFill>
                  <a:schemeClr val="accent5">
                    <a:lumMod val="60000"/>
                    <a:lumOff val="40000"/>
                  </a:schemeClr>
                </a:solidFill>
                <a:latin typeface="Century Gothic" pitchFamily="34" charset="0"/>
              </a:rPr>
              <a:t>back-ups</a:t>
            </a:r>
            <a:endParaRPr lang="en-US" sz="2400" dirty="0">
              <a:solidFill>
                <a:schemeClr val="bg1">
                  <a:lumMod val="85000"/>
                </a:schemeClr>
              </a:solidFill>
              <a:latin typeface="Century Gothic" pitchFamily="34" charset="0"/>
            </a:endParaRPr>
          </a:p>
          <a:p>
            <a:pPr algn="r">
              <a:spcAft>
                <a:spcPts val="600"/>
              </a:spcAft>
              <a:defRPr/>
            </a:pPr>
            <a:r>
              <a:rPr lang="en-US" sz="2000" dirty="0" smtClean="0">
                <a:solidFill>
                  <a:srgbClr val="99CC50"/>
                </a:solidFill>
                <a:latin typeface="Century Gothic" pitchFamily="34" charset="0"/>
              </a:rPr>
              <a:t>Document/text files</a:t>
            </a:r>
          </a:p>
          <a:p>
            <a:pPr algn="r">
              <a:defRPr/>
            </a:pPr>
            <a:r>
              <a:rPr lang="en-US" dirty="0" smtClean="0">
                <a:solidFill>
                  <a:schemeClr val="bg1">
                    <a:lumMod val="95000"/>
                  </a:schemeClr>
                </a:solidFill>
                <a:latin typeface="Century Gothic" pitchFamily="34" charset="0"/>
              </a:rPr>
              <a:t>Via syndication</a:t>
            </a:r>
          </a:p>
          <a:p>
            <a:pPr algn="r">
              <a:defRPr/>
            </a:pPr>
            <a:r>
              <a:rPr lang="en-US" dirty="0" smtClean="0">
                <a:solidFill>
                  <a:schemeClr val="bg1">
                    <a:lumMod val="95000"/>
                  </a:schemeClr>
                </a:solidFill>
                <a:latin typeface="Century Gothic" pitchFamily="34" charset="0"/>
              </a:rPr>
              <a:t>services</a:t>
            </a:r>
            <a:endParaRPr lang="en-US" dirty="0">
              <a:solidFill>
                <a:schemeClr val="bg1">
                  <a:lumMod val="95000"/>
                </a:schemeClr>
              </a:solidFill>
              <a:latin typeface="Century Gothic" pitchFamily="34" charset="0"/>
            </a:endParaRPr>
          </a:p>
          <a:p>
            <a:pPr algn="r">
              <a:defRPr/>
            </a:pPr>
            <a:endParaRPr lang="en-US" sz="2400" dirty="0">
              <a:latin typeface="Century Gothic" pitchFamily="34" charset="0"/>
            </a:endParaRPr>
          </a:p>
        </p:txBody>
      </p:sp>
      <p:grpSp>
        <p:nvGrpSpPr>
          <p:cNvPr id="16" name="Group 15"/>
          <p:cNvGrpSpPr/>
          <p:nvPr/>
        </p:nvGrpSpPr>
        <p:grpSpPr>
          <a:xfrm>
            <a:off x="304800" y="5715000"/>
            <a:ext cx="5181600" cy="2133600"/>
            <a:chOff x="304800" y="5715000"/>
            <a:chExt cx="5181600" cy="2133600"/>
          </a:xfrm>
        </p:grpSpPr>
        <p:grpSp>
          <p:nvGrpSpPr>
            <p:cNvPr id="19" name="Group 9"/>
            <p:cNvGrpSpPr>
              <a:grpSpLocks noChangeAspect="1"/>
            </p:cNvGrpSpPr>
            <p:nvPr/>
          </p:nvGrpSpPr>
          <p:grpSpPr>
            <a:xfrm>
              <a:off x="1295400" y="5836920"/>
              <a:ext cx="4191000" cy="2011680"/>
              <a:chOff x="609600" y="2847226"/>
              <a:chExt cx="5948518" cy="3383280"/>
            </a:xfrm>
          </p:grpSpPr>
          <p:pic>
            <p:nvPicPr>
              <p:cNvPr id="22" name="Picture 21" descr="advisor.png"/>
              <p:cNvPicPr preferRelativeResize="0">
                <a:picLocks noChangeAspect="1"/>
              </p:cNvPicPr>
              <p:nvPr/>
            </p:nvPicPr>
            <p:blipFill>
              <a:blip r:embed="rId3" cstate="print">
                <a:duotone>
                  <a:schemeClr val="accent3">
                    <a:shade val="45000"/>
                    <a:satMod val="135000"/>
                  </a:schemeClr>
                  <a:prstClr val="white"/>
                </a:duotone>
              </a:blip>
              <a:srcRect/>
              <a:stretch>
                <a:fillRect/>
              </a:stretch>
            </p:blipFill>
            <p:spPr bwMode="auto">
              <a:xfrm>
                <a:off x="609600" y="2847226"/>
                <a:ext cx="1543048" cy="3383280"/>
              </a:xfrm>
              <a:prstGeom prst="rect">
                <a:avLst/>
              </a:prstGeom>
              <a:noFill/>
              <a:ln w="9525">
                <a:noFill/>
                <a:miter lim="800000"/>
                <a:headEnd/>
                <a:tailEnd/>
              </a:ln>
            </p:spPr>
          </p:pic>
          <p:sp>
            <p:nvSpPr>
              <p:cNvPr id="23" name="Rectangle 22"/>
              <p:cNvSpPr/>
              <p:nvPr/>
            </p:nvSpPr>
            <p:spPr>
              <a:xfrm>
                <a:off x="1804222" y="3755374"/>
                <a:ext cx="4753896" cy="776437"/>
              </a:xfrm>
              <a:prstGeom prst="rect">
                <a:avLst/>
              </a:prstGeom>
            </p:spPr>
            <p:txBody>
              <a:bodyPr wrap="square">
                <a:spAutoFit/>
              </a:bodyPr>
              <a:lstStyle/>
              <a:p>
                <a:pPr marL="342900" lvl="0" indent="-342900">
                  <a:spcBef>
                    <a:spcPct val="20000"/>
                  </a:spcBef>
                  <a:defRPr/>
                </a:pPr>
                <a:r>
                  <a:rPr lang="en-US" sz="2400" b="1" dirty="0" smtClean="0">
                    <a:solidFill>
                      <a:schemeClr val="bg2">
                        <a:lumMod val="25000"/>
                      </a:schemeClr>
                    </a:solidFill>
                    <a:latin typeface="Century Gothic" pitchFamily="34" charset="0"/>
                  </a:rPr>
                  <a:t>SCHOLAR BLOGGERS</a:t>
                </a:r>
              </a:p>
            </p:txBody>
          </p:sp>
        </p:grpSp>
        <p:sp>
          <p:nvSpPr>
            <p:cNvPr id="20" name="Rectangle 19"/>
            <p:cNvSpPr/>
            <p:nvPr/>
          </p:nvSpPr>
          <p:spPr>
            <a:xfrm>
              <a:off x="304800" y="5715000"/>
              <a:ext cx="381000" cy="118872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06787" y="5986195"/>
              <a:ext cx="377026" cy="646331"/>
            </a:xfrm>
            <a:prstGeom prst="rect">
              <a:avLst/>
            </a:prstGeom>
          </p:spPr>
          <p:txBody>
            <a:bodyPr wrap="none">
              <a:spAutoFit/>
            </a:bodyPr>
            <a:lstStyle/>
            <a:p>
              <a:r>
                <a:rPr lang="en-US" sz="3600" b="1" dirty="0" smtClean="0">
                  <a:solidFill>
                    <a:schemeClr val="bg2">
                      <a:lumMod val="90000"/>
                    </a:schemeClr>
                  </a:solidFill>
                  <a:latin typeface="Aharoni" pitchFamily="2" charset="-79"/>
                  <a:cs typeface="Aharoni" pitchFamily="2" charset="-79"/>
                </a:rPr>
                <a:t>2</a:t>
              </a:r>
              <a:endParaRPr lang="en-US" sz="3600" b="1" dirty="0">
                <a:solidFill>
                  <a:schemeClr val="bg2">
                    <a:lumMod val="90000"/>
                  </a:schemeClr>
                </a:solidFill>
                <a:latin typeface="Aharoni" pitchFamily="2" charset="-79"/>
                <a:cs typeface="Aharoni" pitchFamily="2" charset="-79"/>
              </a:endParaRPr>
            </a:p>
          </p:txBody>
        </p:sp>
      </p:grpSp>
    </p:spTree>
    <p:extLst>
      <p:ext uri="{BB962C8B-B14F-4D97-AF65-F5344CB8AC3E}">
        <p14:creationId xmlns:p14="http://schemas.microsoft.com/office/powerpoint/2010/main" xmlns="" val="1156319626"/>
      </p:ext>
    </p:extLst>
  </p:cSld>
  <p:clrMapOvr>
    <a:masterClrMapping/>
  </p:clrMapOvr>
  <p:transition>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txBox="1">
            <a:spLocks/>
          </p:cNvSpPr>
          <p:nvPr/>
        </p:nvSpPr>
        <p:spPr>
          <a:xfrm>
            <a:off x="0" y="0"/>
            <a:ext cx="9144000" cy="5715000"/>
          </a:xfrm>
          <a:prstGeom prst="rect">
            <a:avLst/>
          </a:prstGeom>
          <a:solidFill>
            <a:schemeClr val="bg2">
              <a:lumMod val="25000"/>
            </a:schemeClr>
          </a:solidFill>
          <a:ln>
            <a:noFill/>
          </a:ln>
        </p:spPr>
        <p:txBody>
          <a:bodyPr anchor="ctr">
            <a:normAutofit/>
          </a:bodyPr>
          <a:lstStyle/>
          <a:p>
            <a:pPr algn="ctr" fontAlgn="auto">
              <a:spcAft>
                <a:spcPts val="0"/>
              </a:spcAft>
              <a:defRPr/>
            </a:pPr>
            <a:endParaRPr lang="en-US" sz="4400" dirty="0">
              <a:latin typeface="+mj-lt"/>
              <a:ea typeface="+mj-ea"/>
              <a:cs typeface="+mj-cs"/>
            </a:endParaRPr>
          </a:p>
        </p:txBody>
      </p:sp>
      <p:sp>
        <p:nvSpPr>
          <p:cNvPr id="20" name="Content Placeholder 7"/>
          <p:cNvSpPr txBox="1">
            <a:spLocks/>
          </p:cNvSpPr>
          <p:nvPr/>
        </p:nvSpPr>
        <p:spPr bwMode="auto">
          <a:xfrm>
            <a:off x="533400" y="0"/>
            <a:ext cx="8229600" cy="381000"/>
          </a:xfrm>
          <a:prstGeom prst="rect">
            <a:avLst/>
          </a:prstGeom>
          <a:noFill/>
          <a:ln w="9525">
            <a:noFill/>
            <a:miter lim="800000"/>
            <a:headEnd/>
            <a:tailEnd/>
          </a:ln>
        </p:spPr>
        <p:txBody>
          <a:bodyPr lIns="0" tIns="0" rIns="0" bIns="0"/>
          <a:lstStyle/>
          <a:p>
            <a:pPr>
              <a:spcBef>
                <a:spcPct val="20000"/>
              </a:spcBef>
              <a:buFont typeface="Arial" charset="0"/>
              <a:buNone/>
              <a:defRPr/>
            </a:pPr>
            <a:endParaRPr lang="en-US" sz="5800" b="1" dirty="0">
              <a:solidFill>
                <a:srgbClr val="99CC50"/>
              </a:solidFill>
              <a:latin typeface="Aharoni" pitchFamily="2" charset="-79"/>
              <a:cs typeface="Aharoni" pitchFamily="2" charset="-79"/>
            </a:endParaRPr>
          </a:p>
        </p:txBody>
      </p:sp>
      <p:sp>
        <p:nvSpPr>
          <p:cNvPr id="14" name="Text Box 8"/>
          <p:cNvSpPr txBox="1">
            <a:spLocks noChangeArrowheads="1"/>
          </p:cNvSpPr>
          <p:nvPr/>
        </p:nvSpPr>
        <p:spPr bwMode="auto">
          <a:xfrm>
            <a:off x="0" y="1668482"/>
            <a:ext cx="8686800" cy="4524316"/>
          </a:xfrm>
          <a:prstGeom prst="rect">
            <a:avLst/>
          </a:prstGeom>
          <a:noFill/>
          <a:ln w="9525">
            <a:noFill/>
            <a:miter lim="800000"/>
            <a:headEnd/>
            <a:tailEnd/>
          </a:ln>
        </p:spPr>
        <p:txBody>
          <a:bodyPr wrap="square">
            <a:spAutoFit/>
          </a:bodyPr>
          <a:lstStyle/>
          <a:p>
            <a:pPr marL="342900" lvl="0" indent="-342900" algn="r">
              <a:spcBef>
                <a:spcPct val="20000"/>
              </a:spcBef>
              <a:defRPr/>
            </a:pPr>
            <a:r>
              <a:rPr lang="en-US" sz="3600" dirty="0" smtClean="0">
                <a:solidFill>
                  <a:srgbClr val="33CCFF"/>
                </a:solidFill>
                <a:latin typeface="Century Gothic" pitchFamily="34" charset="0"/>
              </a:rPr>
              <a:t>examples:</a:t>
            </a:r>
          </a:p>
          <a:p>
            <a:pPr marL="342900" lvl="0" indent="-342900" algn="r">
              <a:spcBef>
                <a:spcPct val="20000"/>
              </a:spcBef>
              <a:defRPr/>
            </a:pPr>
            <a:r>
              <a:rPr lang="en-US" sz="3600" dirty="0" smtClean="0">
                <a:solidFill>
                  <a:schemeClr val="bg1"/>
                </a:solidFill>
                <a:latin typeface="Century Gothic" pitchFamily="34" charset="0"/>
              </a:rPr>
              <a:t>BACKUPIFY</a:t>
            </a:r>
          </a:p>
          <a:p>
            <a:pPr marL="342900" lvl="0" indent="-342900" algn="r">
              <a:spcBef>
                <a:spcPct val="20000"/>
              </a:spcBef>
              <a:defRPr/>
            </a:pPr>
            <a:r>
              <a:rPr lang="en-US" sz="3600" dirty="0" smtClean="0">
                <a:solidFill>
                  <a:schemeClr val="bg1"/>
                </a:solidFill>
                <a:latin typeface="Century Gothic" pitchFamily="34" charset="0"/>
              </a:rPr>
              <a:t>BLOGBACKUPR</a:t>
            </a:r>
          </a:p>
          <a:p>
            <a:pPr marL="342900" lvl="0" indent="-342900" algn="r">
              <a:spcBef>
                <a:spcPct val="20000"/>
              </a:spcBef>
              <a:defRPr/>
            </a:pPr>
            <a:r>
              <a:rPr lang="en-US" sz="3600" dirty="0" smtClean="0">
                <a:solidFill>
                  <a:schemeClr val="bg1"/>
                </a:solidFill>
                <a:latin typeface="Century Gothic" pitchFamily="34" charset="0"/>
              </a:rPr>
              <a:t>BACKUPMYBLOG</a:t>
            </a:r>
            <a:br>
              <a:rPr lang="en-US" sz="3600" dirty="0" smtClean="0">
                <a:solidFill>
                  <a:schemeClr val="bg1"/>
                </a:solidFill>
                <a:latin typeface="Century Gothic" pitchFamily="34" charset="0"/>
              </a:rPr>
            </a:br>
            <a:r>
              <a:rPr lang="en-US" sz="3600" dirty="0" smtClean="0">
                <a:solidFill>
                  <a:schemeClr val="bg1"/>
                </a:solidFill>
                <a:latin typeface="Century Gothic" pitchFamily="34" charset="0"/>
              </a:rPr>
              <a:t>INTERNET ARCHIVE  </a:t>
            </a:r>
          </a:p>
          <a:p>
            <a:pPr marL="342900" lvl="0" indent="-342900" algn="r">
              <a:spcBef>
                <a:spcPct val="20000"/>
              </a:spcBef>
              <a:defRPr/>
            </a:pPr>
            <a:r>
              <a:rPr lang="en-US" sz="3600" dirty="0" smtClean="0">
                <a:solidFill>
                  <a:schemeClr val="bg1"/>
                </a:solidFill>
                <a:latin typeface="Century Gothic" pitchFamily="34" charset="0"/>
              </a:rPr>
              <a:t>LOC’s LEGAL BLAWGS ARCHIVE</a:t>
            </a:r>
          </a:p>
          <a:p>
            <a:pPr marL="342900" lvl="0" indent="-342900" algn="r">
              <a:spcBef>
                <a:spcPct val="20000"/>
              </a:spcBef>
              <a:defRPr/>
            </a:pPr>
            <a:r>
              <a:rPr lang="en-US" sz="3600" dirty="0" smtClean="0">
                <a:solidFill>
                  <a:schemeClr val="bg1"/>
                </a:solidFill>
                <a:latin typeface="Century Gothic" pitchFamily="34" charset="0"/>
              </a:rPr>
              <a:t>  </a:t>
            </a:r>
          </a:p>
        </p:txBody>
      </p:sp>
      <p:sp>
        <p:nvSpPr>
          <p:cNvPr id="11" name="Text Box 8"/>
          <p:cNvSpPr txBox="1">
            <a:spLocks noChangeArrowheads="1"/>
          </p:cNvSpPr>
          <p:nvPr/>
        </p:nvSpPr>
        <p:spPr bwMode="auto">
          <a:xfrm>
            <a:off x="381000" y="1062335"/>
            <a:ext cx="8587608" cy="461665"/>
          </a:xfrm>
          <a:prstGeom prst="rect">
            <a:avLst/>
          </a:prstGeom>
          <a:noFill/>
          <a:ln w="9525">
            <a:noFill/>
            <a:miter lim="800000"/>
            <a:headEnd/>
            <a:tailEnd/>
          </a:ln>
        </p:spPr>
        <p:txBody>
          <a:bodyPr wrap="none">
            <a:spAutoFit/>
          </a:bodyPr>
          <a:lstStyle/>
          <a:p>
            <a:pPr algn="ctr"/>
            <a:r>
              <a:rPr lang="en-US" sz="2400" dirty="0" smtClean="0">
                <a:solidFill>
                  <a:srgbClr val="FFFF00"/>
                </a:solidFill>
                <a:latin typeface="Century Gothic" pitchFamily="34" charset="0"/>
              </a:rPr>
              <a:t>Subscription to web or blog archiving or back-up service</a:t>
            </a:r>
          </a:p>
        </p:txBody>
      </p:sp>
      <p:sp>
        <p:nvSpPr>
          <p:cNvPr id="12" name="Content Placeholder 7"/>
          <p:cNvSpPr txBox="1">
            <a:spLocks/>
          </p:cNvSpPr>
          <p:nvPr/>
        </p:nvSpPr>
        <p:spPr bwMode="auto">
          <a:xfrm>
            <a:off x="457200" y="152400"/>
            <a:ext cx="8229600" cy="381000"/>
          </a:xfrm>
          <a:prstGeom prst="rect">
            <a:avLst/>
          </a:prstGeom>
          <a:noFill/>
          <a:ln w="9525">
            <a:noFill/>
            <a:miter lim="800000"/>
            <a:headEnd/>
            <a:tailEnd/>
          </a:ln>
        </p:spPr>
        <p:txBody>
          <a:bodyPr lIns="0" tIns="0" rIns="0" bIns="0"/>
          <a:lstStyle/>
          <a:p>
            <a:pPr>
              <a:spcBef>
                <a:spcPct val="20000"/>
              </a:spcBef>
              <a:buFont typeface="Arial" charset="0"/>
              <a:buNone/>
              <a:defRPr/>
            </a:pPr>
            <a:r>
              <a:rPr lang="en-US" sz="5800" b="1" dirty="0" smtClean="0">
                <a:solidFill>
                  <a:srgbClr val="99CC50"/>
                </a:solidFill>
                <a:latin typeface="Aharoni" pitchFamily="2" charset="-79"/>
                <a:cs typeface="Aharoni" pitchFamily="2" charset="-79"/>
              </a:rPr>
              <a:t>SERVICES</a:t>
            </a:r>
            <a:endParaRPr lang="en-US" sz="5800" b="1" dirty="0">
              <a:solidFill>
                <a:srgbClr val="99CC50"/>
              </a:solidFill>
              <a:latin typeface="Aharoni" pitchFamily="2" charset="-79"/>
              <a:cs typeface="Aharoni" pitchFamily="2" charset="-79"/>
            </a:endParaRPr>
          </a:p>
        </p:txBody>
      </p:sp>
      <p:grpSp>
        <p:nvGrpSpPr>
          <p:cNvPr id="16" name="Group 15"/>
          <p:cNvGrpSpPr/>
          <p:nvPr/>
        </p:nvGrpSpPr>
        <p:grpSpPr>
          <a:xfrm>
            <a:off x="304800" y="5715000"/>
            <a:ext cx="5181600" cy="2133600"/>
            <a:chOff x="304800" y="5715000"/>
            <a:chExt cx="5181600" cy="2133600"/>
          </a:xfrm>
        </p:grpSpPr>
        <p:grpSp>
          <p:nvGrpSpPr>
            <p:cNvPr id="18" name="Group 9"/>
            <p:cNvGrpSpPr>
              <a:grpSpLocks noChangeAspect="1"/>
            </p:cNvGrpSpPr>
            <p:nvPr/>
          </p:nvGrpSpPr>
          <p:grpSpPr>
            <a:xfrm>
              <a:off x="1295400" y="5836920"/>
              <a:ext cx="4191000" cy="2011680"/>
              <a:chOff x="609600" y="2847226"/>
              <a:chExt cx="5948518" cy="3383280"/>
            </a:xfrm>
          </p:grpSpPr>
          <p:pic>
            <p:nvPicPr>
              <p:cNvPr id="22" name="Picture 21" descr="advisor.png"/>
              <p:cNvPicPr preferRelativeResize="0">
                <a:picLocks noChangeAspect="1"/>
              </p:cNvPicPr>
              <p:nvPr/>
            </p:nvPicPr>
            <p:blipFill>
              <a:blip r:embed="rId3" cstate="print">
                <a:duotone>
                  <a:schemeClr val="accent3">
                    <a:shade val="45000"/>
                    <a:satMod val="135000"/>
                  </a:schemeClr>
                  <a:prstClr val="white"/>
                </a:duotone>
              </a:blip>
              <a:srcRect/>
              <a:stretch>
                <a:fillRect/>
              </a:stretch>
            </p:blipFill>
            <p:spPr bwMode="auto">
              <a:xfrm>
                <a:off x="609600" y="2847226"/>
                <a:ext cx="1543048" cy="3383280"/>
              </a:xfrm>
              <a:prstGeom prst="rect">
                <a:avLst/>
              </a:prstGeom>
              <a:noFill/>
              <a:ln w="9525">
                <a:noFill/>
                <a:miter lim="800000"/>
                <a:headEnd/>
                <a:tailEnd/>
              </a:ln>
            </p:spPr>
          </p:pic>
          <p:sp>
            <p:nvSpPr>
              <p:cNvPr id="23" name="Rectangle 22"/>
              <p:cNvSpPr/>
              <p:nvPr/>
            </p:nvSpPr>
            <p:spPr>
              <a:xfrm>
                <a:off x="1804222" y="3755374"/>
                <a:ext cx="4753896" cy="776437"/>
              </a:xfrm>
              <a:prstGeom prst="rect">
                <a:avLst/>
              </a:prstGeom>
            </p:spPr>
            <p:txBody>
              <a:bodyPr wrap="square">
                <a:spAutoFit/>
              </a:bodyPr>
              <a:lstStyle/>
              <a:p>
                <a:pPr marL="342900" lvl="0" indent="-342900">
                  <a:spcBef>
                    <a:spcPct val="20000"/>
                  </a:spcBef>
                  <a:defRPr/>
                </a:pPr>
                <a:r>
                  <a:rPr lang="en-US" sz="2400" b="1" dirty="0" smtClean="0">
                    <a:solidFill>
                      <a:schemeClr val="bg2">
                        <a:lumMod val="25000"/>
                      </a:schemeClr>
                    </a:solidFill>
                    <a:latin typeface="Century Gothic" pitchFamily="34" charset="0"/>
                  </a:rPr>
                  <a:t>SCHOLAR BLOGGERS</a:t>
                </a:r>
              </a:p>
            </p:txBody>
          </p:sp>
        </p:grpSp>
        <p:sp>
          <p:nvSpPr>
            <p:cNvPr id="19" name="Rectangle 18"/>
            <p:cNvSpPr/>
            <p:nvPr/>
          </p:nvSpPr>
          <p:spPr>
            <a:xfrm>
              <a:off x="304800" y="5715000"/>
              <a:ext cx="381000" cy="118872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06787" y="5986195"/>
              <a:ext cx="377026" cy="646331"/>
            </a:xfrm>
            <a:prstGeom prst="rect">
              <a:avLst/>
            </a:prstGeom>
          </p:spPr>
          <p:txBody>
            <a:bodyPr wrap="none">
              <a:spAutoFit/>
            </a:bodyPr>
            <a:lstStyle/>
            <a:p>
              <a:r>
                <a:rPr lang="en-US" sz="3600" b="1" dirty="0" smtClean="0">
                  <a:solidFill>
                    <a:schemeClr val="bg2">
                      <a:lumMod val="90000"/>
                    </a:schemeClr>
                  </a:solidFill>
                  <a:latin typeface="Aharoni" pitchFamily="2" charset="-79"/>
                  <a:cs typeface="Aharoni" pitchFamily="2" charset="-79"/>
                </a:rPr>
                <a:t>2</a:t>
              </a:r>
              <a:endParaRPr lang="en-US" sz="3600" b="1" dirty="0">
                <a:solidFill>
                  <a:schemeClr val="bg2">
                    <a:lumMod val="90000"/>
                  </a:schemeClr>
                </a:solidFill>
                <a:latin typeface="Aharoni" pitchFamily="2" charset="-79"/>
                <a:cs typeface="Aharoni" pitchFamily="2" charset="-79"/>
              </a:endParaRPr>
            </a:p>
          </p:txBody>
        </p:sp>
      </p:grpSp>
    </p:spTree>
    <p:extLst>
      <p:ext uri="{BB962C8B-B14F-4D97-AF65-F5344CB8AC3E}">
        <p14:creationId xmlns:p14="http://schemas.microsoft.com/office/powerpoint/2010/main" xmlns="" val="83513678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txBox="1">
            <a:spLocks/>
          </p:cNvSpPr>
          <p:nvPr/>
        </p:nvSpPr>
        <p:spPr>
          <a:xfrm>
            <a:off x="0" y="0"/>
            <a:ext cx="9144000" cy="5715000"/>
          </a:xfrm>
          <a:prstGeom prst="rect">
            <a:avLst/>
          </a:prstGeom>
          <a:solidFill>
            <a:schemeClr val="bg2">
              <a:lumMod val="25000"/>
            </a:schemeClr>
          </a:solidFill>
          <a:ln>
            <a:noFill/>
          </a:ln>
        </p:spPr>
        <p:txBody>
          <a:bodyPr anchor="ctr">
            <a:normAutofit/>
          </a:bodyPr>
          <a:lstStyle/>
          <a:p>
            <a:pPr algn="ctr" fontAlgn="auto">
              <a:spcAft>
                <a:spcPts val="0"/>
              </a:spcAft>
              <a:defRPr/>
            </a:pPr>
            <a:endParaRPr lang="en-US" sz="4400" dirty="0">
              <a:latin typeface="+mj-lt"/>
              <a:ea typeface="+mj-ea"/>
              <a:cs typeface="+mj-cs"/>
            </a:endParaRPr>
          </a:p>
        </p:txBody>
      </p:sp>
      <p:grpSp>
        <p:nvGrpSpPr>
          <p:cNvPr id="2" name="Group 17"/>
          <p:cNvGrpSpPr/>
          <p:nvPr/>
        </p:nvGrpSpPr>
        <p:grpSpPr>
          <a:xfrm>
            <a:off x="4148832" y="1143000"/>
            <a:ext cx="4119562" cy="4114800"/>
            <a:chOff x="4795838" y="1365250"/>
            <a:chExt cx="4119562" cy="4114800"/>
          </a:xfrm>
        </p:grpSpPr>
        <p:sp>
          <p:nvSpPr>
            <p:cNvPr id="10" name="Rectangle 6"/>
            <p:cNvSpPr>
              <a:spLocks noChangeArrowheads="1"/>
            </p:cNvSpPr>
            <p:nvPr/>
          </p:nvSpPr>
          <p:spPr bwMode="auto">
            <a:xfrm>
              <a:off x="4795838" y="1365250"/>
              <a:ext cx="4038600" cy="4114800"/>
            </a:xfrm>
            <a:prstGeom prst="rect">
              <a:avLst/>
            </a:prstGeom>
            <a:noFill/>
            <a:ln w="9525">
              <a:noFill/>
              <a:miter lim="800000"/>
              <a:headEnd/>
              <a:tailEnd/>
            </a:ln>
          </p:spPr>
          <p:txBody>
            <a:bodyPr/>
            <a:lstStyle/>
            <a:p>
              <a:pPr marL="342900" indent="-342900" eaLnBrk="1" hangingPunct="1">
                <a:spcBef>
                  <a:spcPct val="20000"/>
                </a:spcBef>
              </a:pPr>
              <a:r>
                <a:rPr lang="en-US" sz="25000" dirty="0" smtClean="0">
                  <a:solidFill>
                    <a:schemeClr val="bg1">
                      <a:lumMod val="95000"/>
                    </a:schemeClr>
                  </a:solidFill>
                  <a:latin typeface="Century Gothic" pitchFamily="34" charset="0"/>
                </a:rPr>
                <a:t>29</a:t>
              </a:r>
              <a:endParaRPr lang="en-US" sz="25000" dirty="0">
                <a:solidFill>
                  <a:schemeClr val="bg1">
                    <a:lumMod val="95000"/>
                  </a:schemeClr>
                </a:solidFill>
                <a:latin typeface="Century Gothic" pitchFamily="34" charset="0"/>
              </a:endParaRPr>
            </a:p>
          </p:txBody>
        </p:sp>
        <p:sp>
          <p:nvSpPr>
            <p:cNvPr id="11" name="Text Box 7"/>
            <p:cNvSpPr txBox="1">
              <a:spLocks noChangeArrowheads="1"/>
            </p:cNvSpPr>
            <p:nvPr/>
          </p:nvSpPr>
          <p:spPr bwMode="auto">
            <a:xfrm>
              <a:off x="8293114" y="3892550"/>
              <a:ext cx="622286" cy="769441"/>
            </a:xfrm>
            <a:prstGeom prst="rect">
              <a:avLst/>
            </a:prstGeom>
            <a:noFill/>
            <a:ln w="9525">
              <a:noFill/>
              <a:miter lim="800000"/>
              <a:headEnd/>
              <a:tailEnd/>
            </a:ln>
          </p:spPr>
          <p:txBody>
            <a:bodyPr wrap="none">
              <a:spAutoFit/>
            </a:bodyPr>
            <a:lstStyle/>
            <a:p>
              <a:r>
                <a:rPr lang="en-US" sz="4400" dirty="0">
                  <a:solidFill>
                    <a:schemeClr val="bg1">
                      <a:lumMod val="95000"/>
                    </a:schemeClr>
                  </a:solidFill>
                  <a:latin typeface="Century Gothic" pitchFamily="34" charset="0"/>
                </a:rPr>
                <a:t>%</a:t>
              </a:r>
            </a:p>
          </p:txBody>
        </p:sp>
      </p:grpSp>
      <p:sp>
        <p:nvSpPr>
          <p:cNvPr id="20" name="Content Placeholder 7"/>
          <p:cNvSpPr txBox="1">
            <a:spLocks/>
          </p:cNvSpPr>
          <p:nvPr/>
        </p:nvSpPr>
        <p:spPr bwMode="auto">
          <a:xfrm>
            <a:off x="533400" y="0"/>
            <a:ext cx="8229600" cy="381000"/>
          </a:xfrm>
          <a:prstGeom prst="rect">
            <a:avLst/>
          </a:prstGeom>
          <a:noFill/>
          <a:ln w="9525">
            <a:noFill/>
            <a:miter lim="800000"/>
            <a:headEnd/>
            <a:tailEnd/>
          </a:ln>
        </p:spPr>
        <p:txBody>
          <a:bodyPr lIns="0" tIns="0" rIns="0" bIns="0"/>
          <a:lstStyle/>
          <a:p>
            <a:pPr>
              <a:spcBef>
                <a:spcPct val="20000"/>
              </a:spcBef>
              <a:buFont typeface="Arial" charset="0"/>
              <a:buNone/>
              <a:defRPr/>
            </a:pPr>
            <a:r>
              <a:rPr lang="en-US" sz="5800" b="1" dirty="0" smtClean="0">
                <a:solidFill>
                  <a:srgbClr val="99CC50"/>
                </a:solidFill>
                <a:latin typeface="Aharoni" pitchFamily="2" charset="-79"/>
                <a:cs typeface="Aharoni" pitchFamily="2" charset="-79"/>
              </a:rPr>
              <a:t>DELETING</a:t>
            </a:r>
            <a:endParaRPr lang="en-US" sz="5800" b="1" dirty="0">
              <a:solidFill>
                <a:srgbClr val="99CC50"/>
              </a:solidFill>
              <a:latin typeface="Aharoni" pitchFamily="2" charset="-79"/>
              <a:cs typeface="Aharoni" pitchFamily="2" charset="-79"/>
            </a:endParaRPr>
          </a:p>
        </p:txBody>
      </p:sp>
      <p:sp>
        <p:nvSpPr>
          <p:cNvPr id="14" name="Text Box 8"/>
          <p:cNvSpPr txBox="1">
            <a:spLocks noChangeArrowheads="1"/>
          </p:cNvSpPr>
          <p:nvPr/>
        </p:nvSpPr>
        <p:spPr bwMode="auto">
          <a:xfrm>
            <a:off x="3555498" y="4572000"/>
            <a:ext cx="5306261" cy="523220"/>
          </a:xfrm>
          <a:prstGeom prst="rect">
            <a:avLst/>
          </a:prstGeom>
          <a:noFill/>
          <a:ln w="9525">
            <a:noFill/>
            <a:miter lim="800000"/>
            <a:headEnd/>
            <a:tailEnd/>
          </a:ln>
        </p:spPr>
        <p:txBody>
          <a:bodyPr wrap="none">
            <a:spAutoFit/>
          </a:bodyPr>
          <a:lstStyle/>
          <a:p>
            <a:pPr algn="ctr"/>
            <a:r>
              <a:rPr lang="en-US" sz="2800" dirty="0" smtClean="0">
                <a:solidFill>
                  <a:schemeClr val="bg1">
                    <a:lumMod val="95000"/>
                  </a:schemeClr>
                </a:solidFill>
                <a:latin typeface="Century Gothic" pitchFamily="34" charset="0"/>
              </a:rPr>
              <a:t>delete posts after publication</a:t>
            </a:r>
          </a:p>
        </p:txBody>
      </p:sp>
      <p:sp>
        <p:nvSpPr>
          <p:cNvPr id="12" name="AutoShape 6"/>
          <p:cNvSpPr>
            <a:spLocks noChangeArrowheads="1"/>
          </p:cNvSpPr>
          <p:nvPr/>
        </p:nvSpPr>
        <p:spPr bwMode="auto">
          <a:xfrm>
            <a:off x="-990600" y="1676400"/>
            <a:ext cx="4038600" cy="3200400"/>
          </a:xfrm>
          <a:prstGeom prst="roundRect">
            <a:avLst>
              <a:gd name="adj" fmla="val 9634"/>
            </a:avLst>
          </a:prstGeom>
          <a:solidFill>
            <a:schemeClr val="bg1">
              <a:lumMod val="65000"/>
              <a:alpha val="26000"/>
            </a:schemeClr>
          </a:solidFill>
          <a:ln w="9525">
            <a:noFill/>
            <a:round/>
            <a:headEnd/>
            <a:tailEnd/>
          </a:ln>
        </p:spPr>
        <p:txBody>
          <a:bodyPr wrap="none" anchor="ctr"/>
          <a:lstStyle/>
          <a:p>
            <a:endParaRPr lang="en-US" dirty="0">
              <a:latin typeface="Century Gothic" pitchFamily="34" charset="0"/>
            </a:endParaRPr>
          </a:p>
        </p:txBody>
      </p:sp>
      <p:sp>
        <p:nvSpPr>
          <p:cNvPr id="16" name="Text Box 7"/>
          <p:cNvSpPr txBox="1">
            <a:spLocks noChangeArrowheads="1"/>
          </p:cNvSpPr>
          <p:nvPr/>
        </p:nvSpPr>
        <p:spPr bwMode="auto">
          <a:xfrm>
            <a:off x="-990600" y="2209800"/>
            <a:ext cx="3733800" cy="2693045"/>
          </a:xfrm>
          <a:prstGeom prst="rect">
            <a:avLst/>
          </a:prstGeom>
          <a:noFill/>
          <a:ln w="9525">
            <a:noFill/>
            <a:miter lim="800000"/>
            <a:headEnd/>
            <a:tailEnd/>
          </a:ln>
        </p:spPr>
        <p:txBody>
          <a:bodyPr>
            <a:spAutoFit/>
          </a:bodyPr>
          <a:lstStyle/>
          <a:p>
            <a:pPr algn="r">
              <a:spcAft>
                <a:spcPts val="1200"/>
              </a:spcAft>
              <a:defRPr/>
            </a:pPr>
            <a:r>
              <a:rPr lang="en-US" sz="2800" dirty="0" smtClean="0">
                <a:solidFill>
                  <a:schemeClr val="bg1">
                    <a:lumMod val="95000"/>
                  </a:schemeClr>
                </a:solidFill>
                <a:latin typeface="Century Gothic" pitchFamily="34" charset="0"/>
              </a:rPr>
              <a:t>Duplicate </a:t>
            </a:r>
            <a:br>
              <a:rPr lang="en-US" sz="2800" dirty="0" smtClean="0">
                <a:solidFill>
                  <a:schemeClr val="bg1">
                    <a:lumMod val="95000"/>
                  </a:schemeClr>
                </a:solidFill>
                <a:latin typeface="Century Gothic" pitchFamily="34" charset="0"/>
              </a:rPr>
            </a:br>
            <a:r>
              <a:rPr lang="en-US" sz="2800" dirty="0" smtClean="0">
                <a:solidFill>
                  <a:schemeClr val="bg1">
                    <a:lumMod val="95000"/>
                  </a:schemeClr>
                </a:solidFill>
                <a:latin typeface="Century Gothic" pitchFamily="34" charset="0"/>
              </a:rPr>
              <a:t>Post</a:t>
            </a:r>
          </a:p>
          <a:p>
            <a:pPr algn="r">
              <a:spcAft>
                <a:spcPts val="1200"/>
              </a:spcAft>
              <a:defRPr/>
            </a:pPr>
            <a:r>
              <a:rPr lang="en-US" sz="2400" dirty="0" smtClean="0">
                <a:solidFill>
                  <a:schemeClr val="accent5">
                    <a:lumMod val="60000"/>
                    <a:lumOff val="40000"/>
                  </a:schemeClr>
                </a:solidFill>
                <a:latin typeface="Century Gothic" pitchFamily="34" charset="0"/>
              </a:rPr>
              <a:t>“Post Regret”</a:t>
            </a:r>
            <a:endParaRPr lang="en-US" sz="2400" dirty="0">
              <a:solidFill>
                <a:schemeClr val="bg1">
                  <a:lumMod val="85000"/>
                </a:schemeClr>
              </a:solidFill>
              <a:latin typeface="Century Gothic" pitchFamily="34" charset="0"/>
            </a:endParaRPr>
          </a:p>
          <a:p>
            <a:pPr algn="r">
              <a:spcAft>
                <a:spcPts val="600"/>
              </a:spcAft>
              <a:defRPr/>
            </a:pPr>
            <a:r>
              <a:rPr lang="en-US" sz="2000" dirty="0" smtClean="0">
                <a:solidFill>
                  <a:srgbClr val="99CC50"/>
                </a:solidFill>
                <a:latin typeface="Century Gothic" pitchFamily="34" charset="0"/>
              </a:rPr>
              <a:t>Too sensitive or </a:t>
            </a:r>
            <a:br>
              <a:rPr lang="en-US" sz="2000" dirty="0" smtClean="0">
                <a:solidFill>
                  <a:srgbClr val="99CC50"/>
                </a:solidFill>
                <a:latin typeface="Century Gothic" pitchFamily="34" charset="0"/>
              </a:rPr>
            </a:br>
            <a:r>
              <a:rPr lang="en-US" sz="2000" dirty="0" smtClean="0">
                <a:solidFill>
                  <a:srgbClr val="99CC50"/>
                </a:solidFill>
                <a:latin typeface="Century Gothic" pitchFamily="34" charset="0"/>
              </a:rPr>
              <a:t>revealing</a:t>
            </a:r>
          </a:p>
          <a:p>
            <a:pPr algn="r">
              <a:defRPr/>
            </a:pPr>
            <a:endParaRPr lang="en-US" sz="2400" dirty="0">
              <a:latin typeface="Century Gothic" pitchFamily="34" charset="0"/>
            </a:endParaRPr>
          </a:p>
        </p:txBody>
      </p:sp>
      <p:grpSp>
        <p:nvGrpSpPr>
          <p:cNvPr id="3" name="Group 17"/>
          <p:cNvGrpSpPr/>
          <p:nvPr/>
        </p:nvGrpSpPr>
        <p:grpSpPr>
          <a:xfrm>
            <a:off x="304800" y="5715000"/>
            <a:ext cx="5181600" cy="2133600"/>
            <a:chOff x="304800" y="5715000"/>
            <a:chExt cx="5181600" cy="2133600"/>
          </a:xfrm>
        </p:grpSpPr>
        <p:grpSp>
          <p:nvGrpSpPr>
            <p:cNvPr id="4" name="Group 9"/>
            <p:cNvGrpSpPr>
              <a:grpSpLocks noChangeAspect="1"/>
            </p:cNvGrpSpPr>
            <p:nvPr/>
          </p:nvGrpSpPr>
          <p:grpSpPr>
            <a:xfrm>
              <a:off x="1295400" y="5836920"/>
              <a:ext cx="4191000" cy="2011680"/>
              <a:chOff x="609600" y="2847226"/>
              <a:chExt cx="5948518" cy="3383280"/>
            </a:xfrm>
          </p:grpSpPr>
          <p:pic>
            <p:nvPicPr>
              <p:cNvPr id="23" name="Picture 22" descr="advisor.png"/>
              <p:cNvPicPr preferRelativeResize="0">
                <a:picLocks noChangeAspect="1"/>
              </p:cNvPicPr>
              <p:nvPr/>
            </p:nvPicPr>
            <p:blipFill>
              <a:blip r:embed="rId3" cstate="print">
                <a:duotone>
                  <a:schemeClr val="accent3">
                    <a:shade val="45000"/>
                    <a:satMod val="135000"/>
                  </a:schemeClr>
                  <a:prstClr val="white"/>
                </a:duotone>
              </a:blip>
              <a:srcRect/>
              <a:stretch>
                <a:fillRect/>
              </a:stretch>
            </p:blipFill>
            <p:spPr bwMode="auto">
              <a:xfrm>
                <a:off x="609600" y="2847226"/>
                <a:ext cx="1543048" cy="3383280"/>
              </a:xfrm>
              <a:prstGeom prst="rect">
                <a:avLst/>
              </a:prstGeom>
              <a:noFill/>
              <a:ln w="9525">
                <a:noFill/>
                <a:miter lim="800000"/>
                <a:headEnd/>
                <a:tailEnd/>
              </a:ln>
            </p:spPr>
          </p:pic>
          <p:sp>
            <p:nvSpPr>
              <p:cNvPr id="24" name="Rectangle 23"/>
              <p:cNvSpPr/>
              <p:nvPr/>
            </p:nvSpPr>
            <p:spPr>
              <a:xfrm>
                <a:off x="1804222" y="3755374"/>
                <a:ext cx="4753896" cy="776437"/>
              </a:xfrm>
              <a:prstGeom prst="rect">
                <a:avLst/>
              </a:prstGeom>
            </p:spPr>
            <p:txBody>
              <a:bodyPr wrap="square">
                <a:spAutoFit/>
              </a:bodyPr>
              <a:lstStyle/>
              <a:p>
                <a:pPr marL="342900" lvl="0" indent="-342900">
                  <a:spcBef>
                    <a:spcPct val="20000"/>
                  </a:spcBef>
                  <a:defRPr/>
                </a:pPr>
                <a:r>
                  <a:rPr lang="en-US" sz="2400" b="1" dirty="0" smtClean="0">
                    <a:solidFill>
                      <a:schemeClr val="bg2">
                        <a:lumMod val="25000"/>
                      </a:schemeClr>
                    </a:solidFill>
                    <a:latin typeface="Century Gothic" pitchFamily="34" charset="0"/>
                  </a:rPr>
                  <a:t>SCHOLAR BLOGGERS</a:t>
                </a:r>
              </a:p>
            </p:txBody>
          </p:sp>
        </p:grpSp>
        <p:sp>
          <p:nvSpPr>
            <p:cNvPr id="21" name="Rectangle 20"/>
            <p:cNvSpPr/>
            <p:nvPr/>
          </p:nvSpPr>
          <p:spPr>
            <a:xfrm>
              <a:off x="304800" y="5715000"/>
              <a:ext cx="381000" cy="118872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306787" y="5986195"/>
              <a:ext cx="377026" cy="646331"/>
            </a:xfrm>
            <a:prstGeom prst="rect">
              <a:avLst/>
            </a:prstGeom>
          </p:spPr>
          <p:txBody>
            <a:bodyPr wrap="none">
              <a:spAutoFit/>
            </a:bodyPr>
            <a:lstStyle/>
            <a:p>
              <a:r>
                <a:rPr lang="en-US" sz="3600" b="1" dirty="0" smtClean="0">
                  <a:solidFill>
                    <a:schemeClr val="bg2">
                      <a:lumMod val="90000"/>
                    </a:schemeClr>
                  </a:solidFill>
                  <a:latin typeface="Aharoni" pitchFamily="2" charset="-79"/>
                  <a:cs typeface="Aharoni" pitchFamily="2" charset="-79"/>
                </a:rPr>
                <a:t>2</a:t>
              </a:r>
              <a:endParaRPr lang="en-US" sz="3600" b="1" dirty="0">
                <a:solidFill>
                  <a:schemeClr val="bg2">
                    <a:lumMod val="90000"/>
                  </a:schemeClr>
                </a:solidFill>
                <a:latin typeface="Aharoni" pitchFamily="2" charset="-79"/>
                <a:cs typeface="Aharoni" pitchFamily="2" charset="-79"/>
              </a:endParaRPr>
            </a:p>
          </p:txBody>
        </p:sp>
      </p:grpSp>
      <p:sp>
        <p:nvSpPr>
          <p:cNvPr id="25" name="Rectangle 24"/>
          <p:cNvSpPr/>
          <p:nvPr/>
        </p:nvSpPr>
        <p:spPr bwMode="auto">
          <a:xfrm>
            <a:off x="533400" y="828645"/>
            <a:ext cx="815340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2000" b="1" dirty="0" smtClean="0">
                <a:solidFill>
                  <a:schemeClr val="bg1">
                    <a:lumMod val="95000"/>
                  </a:schemeClr>
                </a:solidFill>
                <a:latin typeface="Century Gothic" pitchFamily="34" charset="0"/>
              </a:rPr>
              <a:t>THOUGH 80% FEEL BLOG SHOULD BE PRESERVED …</a:t>
            </a:r>
            <a:endParaRPr lang="en-US" sz="2000" b="1" dirty="0">
              <a:solidFill>
                <a:schemeClr val="bg1">
                  <a:lumMod val="95000"/>
                </a:schemeClr>
              </a:solidFill>
              <a:latin typeface="Century Gothic" pitchFamily="34" charset="0"/>
            </a:endParaRPr>
          </a:p>
        </p:txBody>
      </p:sp>
    </p:spTree>
    <p:extLst>
      <p:ext uri="{BB962C8B-B14F-4D97-AF65-F5344CB8AC3E}">
        <p14:creationId xmlns:p14="http://schemas.microsoft.com/office/powerpoint/2010/main" xmlns="" val="3317221515"/>
      </p:ext>
    </p:extLst>
  </p:cSld>
  <p:clrMapOvr>
    <a:masterClrMapping/>
  </p:clrMapOvr>
  <p:transition>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txBox="1">
            <a:spLocks/>
          </p:cNvSpPr>
          <p:nvPr/>
        </p:nvSpPr>
        <p:spPr>
          <a:xfrm>
            <a:off x="0" y="0"/>
            <a:ext cx="9144000" cy="5715000"/>
          </a:xfrm>
          <a:prstGeom prst="rect">
            <a:avLst/>
          </a:prstGeom>
          <a:solidFill>
            <a:schemeClr val="bg2">
              <a:lumMod val="25000"/>
            </a:schemeClr>
          </a:solidFill>
          <a:ln>
            <a:noFill/>
          </a:ln>
        </p:spPr>
        <p:txBody>
          <a:bodyPr anchor="ctr">
            <a:normAutofit/>
          </a:bodyPr>
          <a:lstStyle/>
          <a:p>
            <a:pPr algn="ctr" fontAlgn="auto">
              <a:spcAft>
                <a:spcPts val="0"/>
              </a:spcAft>
              <a:defRPr/>
            </a:pPr>
            <a:endParaRPr lang="en-US" sz="4400" dirty="0">
              <a:latin typeface="+mj-lt"/>
              <a:ea typeface="+mj-ea"/>
              <a:cs typeface="+mj-cs"/>
            </a:endParaRPr>
          </a:p>
        </p:txBody>
      </p:sp>
      <p:sp>
        <p:nvSpPr>
          <p:cNvPr id="20" name="Content Placeholder 7"/>
          <p:cNvSpPr txBox="1">
            <a:spLocks/>
          </p:cNvSpPr>
          <p:nvPr/>
        </p:nvSpPr>
        <p:spPr bwMode="auto">
          <a:xfrm>
            <a:off x="609600" y="0"/>
            <a:ext cx="8229600" cy="381000"/>
          </a:xfrm>
          <a:prstGeom prst="rect">
            <a:avLst/>
          </a:prstGeom>
          <a:noFill/>
          <a:ln w="9525">
            <a:noFill/>
            <a:miter lim="800000"/>
            <a:headEnd/>
            <a:tailEnd/>
          </a:ln>
        </p:spPr>
        <p:txBody>
          <a:bodyPr lIns="0" tIns="0" rIns="0" bIns="0"/>
          <a:lstStyle/>
          <a:p>
            <a:pPr>
              <a:spcBef>
                <a:spcPct val="20000"/>
              </a:spcBef>
              <a:buFont typeface="Arial" charset="0"/>
              <a:buNone/>
              <a:defRPr/>
            </a:pPr>
            <a:r>
              <a:rPr lang="en-US" sz="6000" b="1" dirty="0" smtClean="0">
                <a:solidFill>
                  <a:srgbClr val="99CC50"/>
                </a:solidFill>
                <a:latin typeface="Aharoni" pitchFamily="2" charset="-79"/>
                <a:cs typeface="Aharoni" pitchFamily="2" charset="-79"/>
              </a:rPr>
              <a:t>BLOG DELETION</a:t>
            </a:r>
            <a:endParaRPr lang="en-US" sz="6000" b="1" dirty="0">
              <a:solidFill>
                <a:srgbClr val="99CC50"/>
              </a:solidFill>
              <a:latin typeface="Aharoni" pitchFamily="2" charset="-79"/>
              <a:cs typeface="Aharoni" pitchFamily="2" charset="-79"/>
            </a:endParaRPr>
          </a:p>
        </p:txBody>
      </p:sp>
      <p:sp>
        <p:nvSpPr>
          <p:cNvPr id="12" name="Line 9"/>
          <p:cNvSpPr>
            <a:spLocks noChangeShapeType="1"/>
          </p:cNvSpPr>
          <p:nvPr/>
        </p:nvSpPr>
        <p:spPr bwMode="auto">
          <a:xfrm>
            <a:off x="3787775" y="2046288"/>
            <a:ext cx="5378450" cy="5257800"/>
          </a:xfrm>
          <a:prstGeom prst="line">
            <a:avLst/>
          </a:prstGeom>
          <a:noFill/>
          <a:ln w="635000">
            <a:solidFill>
              <a:srgbClr val="FF0000">
                <a:alpha val="20000"/>
              </a:srgbClr>
            </a:solidFill>
            <a:round/>
            <a:headEnd/>
            <a:tailEnd/>
          </a:ln>
        </p:spPr>
        <p:txBody>
          <a:bodyPr wrap="none" anchor="ctr"/>
          <a:lstStyle/>
          <a:p>
            <a:endParaRPr lang="en-US" dirty="0"/>
          </a:p>
        </p:txBody>
      </p:sp>
      <p:sp>
        <p:nvSpPr>
          <p:cNvPr id="16" name="Oval 8"/>
          <p:cNvSpPr>
            <a:spLocks noChangeArrowheads="1"/>
          </p:cNvSpPr>
          <p:nvPr/>
        </p:nvSpPr>
        <p:spPr bwMode="auto">
          <a:xfrm>
            <a:off x="2362200" y="685800"/>
            <a:ext cx="7924800" cy="7924800"/>
          </a:xfrm>
          <a:prstGeom prst="ellipse">
            <a:avLst/>
          </a:prstGeom>
          <a:noFill/>
          <a:ln w="635000">
            <a:solidFill>
              <a:srgbClr val="FF0000">
                <a:alpha val="20000"/>
              </a:srgbClr>
            </a:solidFill>
            <a:round/>
            <a:headEnd/>
            <a:tailEnd/>
          </a:ln>
        </p:spPr>
        <p:txBody>
          <a:bodyPr wrap="none" anchor="ctr"/>
          <a:lstStyle/>
          <a:p>
            <a:endParaRPr lang="en-US" dirty="0"/>
          </a:p>
        </p:txBody>
      </p:sp>
      <p:grpSp>
        <p:nvGrpSpPr>
          <p:cNvPr id="2" name="Group 17"/>
          <p:cNvGrpSpPr/>
          <p:nvPr/>
        </p:nvGrpSpPr>
        <p:grpSpPr>
          <a:xfrm>
            <a:off x="4148832" y="1143000"/>
            <a:ext cx="4119562" cy="4114800"/>
            <a:chOff x="4795838" y="1365250"/>
            <a:chExt cx="4119562" cy="4114800"/>
          </a:xfrm>
        </p:grpSpPr>
        <p:sp>
          <p:nvSpPr>
            <p:cNvPr id="23" name="Rectangle 6"/>
            <p:cNvSpPr>
              <a:spLocks noChangeArrowheads="1"/>
            </p:cNvSpPr>
            <p:nvPr/>
          </p:nvSpPr>
          <p:spPr bwMode="auto">
            <a:xfrm>
              <a:off x="4795838" y="1365250"/>
              <a:ext cx="4038600" cy="4114800"/>
            </a:xfrm>
            <a:prstGeom prst="rect">
              <a:avLst/>
            </a:prstGeom>
            <a:noFill/>
            <a:ln w="9525">
              <a:noFill/>
              <a:miter lim="800000"/>
              <a:headEnd/>
              <a:tailEnd/>
            </a:ln>
          </p:spPr>
          <p:txBody>
            <a:bodyPr/>
            <a:lstStyle/>
            <a:p>
              <a:pPr marL="342900" indent="-342900" eaLnBrk="1" hangingPunct="1">
                <a:spcBef>
                  <a:spcPct val="20000"/>
                </a:spcBef>
              </a:pPr>
              <a:r>
                <a:rPr lang="en-US" sz="25000" spc="-1600" dirty="0" smtClean="0">
                  <a:solidFill>
                    <a:schemeClr val="bg1">
                      <a:lumMod val="95000"/>
                    </a:schemeClr>
                  </a:solidFill>
                  <a:latin typeface="Century Gothic" pitchFamily="34" charset="0"/>
                </a:rPr>
                <a:t>1</a:t>
              </a:r>
              <a:r>
                <a:rPr lang="en-US" sz="25000" dirty="0" smtClean="0">
                  <a:solidFill>
                    <a:schemeClr val="bg1">
                      <a:lumMod val="95000"/>
                    </a:schemeClr>
                  </a:solidFill>
                  <a:latin typeface="Century Gothic" pitchFamily="34" charset="0"/>
                </a:rPr>
                <a:t>6</a:t>
              </a:r>
              <a:endParaRPr lang="en-US" sz="25000" dirty="0">
                <a:solidFill>
                  <a:schemeClr val="bg1">
                    <a:lumMod val="95000"/>
                  </a:schemeClr>
                </a:solidFill>
                <a:latin typeface="Century Gothic" pitchFamily="34" charset="0"/>
              </a:endParaRPr>
            </a:p>
          </p:txBody>
        </p:sp>
        <p:sp>
          <p:nvSpPr>
            <p:cNvPr id="24" name="Text Box 7"/>
            <p:cNvSpPr txBox="1">
              <a:spLocks noChangeArrowheads="1"/>
            </p:cNvSpPr>
            <p:nvPr/>
          </p:nvSpPr>
          <p:spPr bwMode="auto">
            <a:xfrm>
              <a:off x="8293114" y="3892550"/>
              <a:ext cx="622286" cy="769441"/>
            </a:xfrm>
            <a:prstGeom prst="rect">
              <a:avLst/>
            </a:prstGeom>
            <a:noFill/>
            <a:ln w="9525">
              <a:noFill/>
              <a:miter lim="800000"/>
              <a:headEnd/>
              <a:tailEnd/>
            </a:ln>
          </p:spPr>
          <p:txBody>
            <a:bodyPr wrap="none">
              <a:spAutoFit/>
            </a:bodyPr>
            <a:lstStyle/>
            <a:p>
              <a:r>
                <a:rPr lang="en-US" sz="4400" dirty="0">
                  <a:solidFill>
                    <a:schemeClr val="bg1">
                      <a:lumMod val="95000"/>
                    </a:schemeClr>
                  </a:solidFill>
                  <a:latin typeface="Century Gothic" pitchFamily="34" charset="0"/>
                </a:rPr>
                <a:t>%</a:t>
              </a:r>
            </a:p>
          </p:txBody>
        </p:sp>
      </p:grpSp>
      <p:sp>
        <p:nvSpPr>
          <p:cNvPr id="25" name="Text Box 8"/>
          <p:cNvSpPr txBox="1">
            <a:spLocks noChangeArrowheads="1"/>
          </p:cNvSpPr>
          <p:nvPr/>
        </p:nvSpPr>
        <p:spPr bwMode="auto">
          <a:xfrm>
            <a:off x="4255203" y="4572000"/>
            <a:ext cx="3906839" cy="523220"/>
          </a:xfrm>
          <a:prstGeom prst="rect">
            <a:avLst/>
          </a:prstGeom>
          <a:noFill/>
          <a:ln w="9525">
            <a:noFill/>
            <a:miter lim="800000"/>
            <a:headEnd/>
            <a:tailEnd/>
          </a:ln>
        </p:spPr>
        <p:txBody>
          <a:bodyPr wrap="none">
            <a:spAutoFit/>
          </a:bodyPr>
          <a:lstStyle/>
          <a:p>
            <a:pPr algn="ctr"/>
            <a:r>
              <a:rPr lang="en-US" sz="2800" dirty="0" smtClean="0">
                <a:solidFill>
                  <a:schemeClr val="bg1">
                    <a:lumMod val="95000"/>
                  </a:schemeClr>
                </a:solidFill>
                <a:latin typeface="Century Gothic" pitchFamily="34" charset="0"/>
              </a:rPr>
              <a:t>have  deleted a blog</a:t>
            </a:r>
            <a:endParaRPr lang="en-US" sz="2800" b="1" dirty="0">
              <a:solidFill>
                <a:schemeClr val="bg1">
                  <a:lumMod val="95000"/>
                </a:schemeClr>
              </a:solidFill>
              <a:latin typeface="Century Gothic" pitchFamily="34" charset="0"/>
            </a:endParaRPr>
          </a:p>
        </p:txBody>
      </p:sp>
      <p:sp>
        <p:nvSpPr>
          <p:cNvPr id="14" name="Title 3"/>
          <p:cNvSpPr txBox="1">
            <a:spLocks/>
          </p:cNvSpPr>
          <p:nvPr/>
        </p:nvSpPr>
        <p:spPr>
          <a:xfrm>
            <a:off x="0" y="5715000"/>
            <a:ext cx="9144000" cy="1143000"/>
          </a:xfrm>
          <a:prstGeom prst="rect">
            <a:avLst/>
          </a:prstGeom>
          <a:solidFill>
            <a:schemeClr val="bg1"/>
          </a:solidFill>
          <a:ln>
            <a:noFill/>
          </a:ln>
        </p:spPr>
        <p:txBody>
          <a:bodyPr anchor="ctr">
            <a:normAutofit/>
          </a:bodyPr>
          <a:lstStyle/>
          <a:p>
            <a:pPr algn="ctr" fontAlgn="auto">
              <a:spcAft>
                <a:spcPts val="0"/>
              </a:spcAft>
              <a:defRPr/>
            </a:pPr>
            <a:endParaRPr lang="en-US" sz="4400" dirty="0">
              <a:latin typeface="+mj-lt"/>
              <a:ea typeface="+mj-ea"/>
              <a:cs typeface="+mj-cs"/>
            </a:endParaRPr>
          </a:p>
        </p:txBody>
      </p:sp>
      <p:grpSp>
        <p:nvGrpSpPr>
          <p:cNvPr id="18" name="Group 17"/>
          <p:cNvGrpSpPr/>
          <p:nvPr/>
        </p:nvGrpSpPr>
        <p:grpSpPr>
          <a:xfrm>
            <a:off x="304800" y="5715000"/>
            <a:ext cx="5181600" cy="2133600"/>
            <a:chOff x="304800" y="5715000"/>
            <a:chExt cx="5181600" cy="2133600"/>
          </a:xfrm>
        </p:grpSpPr>
        <p:grpSp>
          <p:nvGrpSpPr>
            <p:cNvPr id="19" name="Group 9"/>
            <p:cNvGrpSpPr>
              <a:grpSpLocks noChangeAspect="1"/>
            </p:cNvGrpSpPr>
            <p:nvPr/>
          </p:nvGrpSpPr>
          <p:grpSpPr>
            <a:xfrm>
              <a:off x="1295400" y="5836920"/>
              <a:ext cx="4191000" cy="2011680"/>
              <a:chOff x="609600" y="2847226"/>
              <a:chExt cx="5948518" cy="3383280"/>
            </a:xfrm>
          </p:grpSpPr>
          <p:pic>
            <p:nvPicPr>
              <p:cNvPr id="26" name="Picture 25" descr="advisor.png"/>
              <p:cNvPicPr preferRelativeResize="0">
                <a:picLocks noChangeAspect="1"/>
              </p:cNvPicPr>
              <p:nvPr/>
            </p:nvPicPr>
            <p:blipFill>
              <a:blip r:embed="rId3" cstate="print">
                <a:duotone>
                  <a:schemeClr val="accent3">
                    <a:shade val="45000"/>
                    <a:satMod val="135000"/>
                  </a:schemeClr>
                  <a:prstClr val="white"/>
                </a:duotone>
              </a:blip>
              <a:srcRect/>
              <a:stretch>
                <a:fillRect/>
              </a:stretch>
            </p:blipFill>
            <p:spPr bwMode="auto">
              <a:xfrm>
                <a:off x="609600" y="2847226"/>
                <a:ext cx="1543048" cy="3383280"/>
              </a:xfrm>
              <a:prstGeom prst="rect">
                <a:avLst/>
              </a:prstGeom>
              <a:noFill/>
              <a:ln w="9525">
                <a:noFill/>
                <a:miter lim="800000"/>
                <a:headEnd/>
                <a:tailEnd/>
              </a:ln>
            </p:spPr>
          </p:pic>
          <p:sp>
            <p:nvSpPr>
              <p:cNvPr id="27" name="Rectangle 26"/>
              <p:cNvSpPr/>
              <p:nvPr/>
            </p:nvSpPr>
            <p:spPr>
              <a:xfrm>
                <a:off x="1804222" y="3755374"/>
                <a:ext cx="4753896" cy="776437"/>
              </a:xfrm>
              <a:prstGeom prst="rect">
                <a:avLst/>
              </a:prstGeom>
            </p:spPr>
            <p:txBody>
              <a:bodyPr wrap="square">
                <a:spAutoFit/>
              </a:bodyPr>
              <a:lstStyle/>
              <a:p>
                <a:pPr marL="342900" lvl="0" indent="-342900">
                  <a:spcBef>
                    <a:spcPct val="20000"/>
                  </a:spcBef>
                  <a:defRPr/>
                </a:pPr>
                <a:r>
                  <a:rPr lang="en-US" sz="2400" b="1" dirty="0" smtClean="0">
                    <a:solidFill>
                      <a:schemeClr val="bg2">
                        <a:lumMod val="25000"/>
                      </a:schemeClr>
                    </a:solidFill>
                    <a:latin typeface="Century Gothic" pitchFamily="34" charset="0"/>
                  </a:rPr>
                  <a:t>SCHOLAR BLOGGERS</a:t>
                </a:r>
              </a:p>
            </p:txBody>
          </p:sp>
        </p:grpSp>
        <p:sp>
          <p:nvSpPr>
            <p:cNvPr id="21" name="Rectangle 20"/>
            <p:cNvSpPr/>
            <p:nvPr/>
          </p:nvSpPr>
          <p:spPr>
            <a:xfrm>
              <a:off x="304800" y="5715000"/>
              <a:ext cx="381000" cy="118872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306787" y="5986195"/>
              <a:ext cx="377026" cy="646331"/>
            </a:xfrm>
            <a:prstGeom prst="rect">
              <a:avLst/>
            </a:prstGeom>
          </p:spPr>
          <p:txBody>
            <a:bodyPr wrap="none">
              <a:spAutoFit/>
            </a:bodyPr>
            <a:lstStyle/>
            <a:p>
              <a:r>
                <a:rPr lang="en-US" sz="3600" b="1" dirty="0" smtClean="0">
                  <a:solidFill>
                    <a:schemeClr val="bg2">
                      <a:lumMod val="90000"/>
                    </a:schemeClr>
                  </a:solidFill>
                  <a:latin typeface="Aharoni" pitchFamily="2" charset="-79"/>
                  <a:cs typeface="Aharoni" pitchFamily="2" charset="-79"/>
                </a:rPr>
                <a:t>2</a:t>
              </a:r>
              <a:endParaRPr lang="en-US" sz="3600" b="1" dirty="0">
                <a:solidFill>
                  <a:schemeClr val="bg2">
                    <a:lumMod val="90000"/>
                  </a:schemeClr>
                </a:solidFill>
                <a:latin typeface="Aharoni" pitchFamily="2" charset="-79"/>
                <a:cs typeface="Aharoni" pitchFamily="2" charset="-79"/>
              </a:endParaRPr>
            </a:p>
          </p:txBody>
        </p:sp>
      </p:grpSp>
    </p:spTree>
    <p:extLst>
      <p:ext uri="{BB962C8B-B14F-4D97-AF65-F5344CB8AC3E}">
        <p14:creationId xmlns:p14="http://schemas.microsoft.com/office/powerpoint/2010/main" xmlns="" val="354238090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dvisor.png"/>
          <p:cNvPicPr preferRelativeResize="0">
            <a:picLocks noChangeAspect="1"/>
          </p:cNvPicPr>
          <p:nvPr/>
        </p:nvPicPr>
        <p:blipFill>
          <a:blip r:embed="rId3" cstate="print">
            <a:duotone>
              <a:schemeClr val="accent5">
                <a:shade val="45000"/>
                <a:satMod val="135000"/>
              </a:schemeClr>
              <a:prstClr val="white"/>
            </a:duotone>
          </a:blip>
          <a:srcRect/>
          <a:stretch>
            <a:fillRect/>
          </a:stretch>
        </p:blipFill>
        <p:spPr bwMode="auto">
          <a:xfrm>
            <a:off x="5105400" y="4572000"/>
            <a:ext cx="1087147" cy="2011680"/>
          </a:xfrm>
          <a:prstGeom prst="rect">
            <a:avLst/>
          </a:prstGeom>
          <a:noFill/>
          <a:ln w="9525">
            <a:noFill/>
            <a:miter lim="800000"/>
            <a:headEnd/>
            <a:tailEnd/>
          </a:ln>
        </p:spPr>
      </p:pic>
      <p:sp>
        <p:nvSpPr>
          <p:cNvPr id="30" name="Rectangle 29"/>
          <p:cNvSpPr/>
          <p:nvPr/>
        </p:nvSpPr>
        <p:spPr>
          <a:xfrm>
            <a:off x="1560098" y="1749385"/>
            <a:ext cx="5755102" cy="1908215"/>
          </a:xfrm>
          <a:prstGeom prst="rect">
            <a:avLst/>
          </a:prstGeom>
          <a:noFill/>
        </p:spPr>
        <p:txBody>
          <a:bodyPr wrap="none" lIns="0">
            <a:spAutoFit/>
          </a:bodyPr>
          <a:lstStyle/>
          <a:p>
            <a:r>
              <a:rPr lang="en-US" sz="11800" dirty="0" smtClean="0">
                <a:solidFill>
                  <a:schemeClr val="bg2">
                    <a:lumMod val="25000"/>
                  </a:schemeClr>
                </a:solidFill>
                <a:latin typeface="Century Gothic" pitchFamily="34" charset="0"/>
              </a:rPr>
              <a:t>RESULTS</a:t>
            </a:r>
            <a:endParaRPr lang="en-US" sz="11800" dirty="0">
              <a:solidFill>
                <a:schemeClr val="bg2">
                  <a:lumMod val="25000"/>
                </a:schemeClr>
              </a:solidFill>
              <a:latin typeface="Century Gothic" pitchFamily="34" charset="0"/>
            </a:endParaRPr>
          </a:p>
        </p:txBody>
      </p:sp>
      <p:sp>
        <p:nvSpPr>
          <p:cNvPr id="25" name="Rectangle 24"/>
          <p:cNvSpPr/>
          <p:nvPr/>
        </p:nvSpPr>
        <p:spPr>
          <a:xfrm flipV="1">
            <a:off x="0" y="5562600"/>
            <a:ext cx="9144000" cy="13716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TextBox 26"/>
          <p:cNvSpPr txBox="1"/>
          <p:nvPr/>
        </p:nvSpPr>
        <p:spPr>
          <a:xfrm>
            <a:off x="858554" y="6002179"/>
            <a:ext cx="5085046" cy="769441"/>
          </a:xfrm>
          <a:prstGeom prst="rect">
            <a:avLst/>
          </a:prstGeom>
          <a:noFill/>
        </p:spPr>
        <p:txBody>
          <a:bodyPr wrap="none" rtlCol="0">
            <a:spAutoFit/>
          </a:bodyPr>
          <a:lstStyle/>
          <a:p>
            <a:r>
              <a:rPr lang="en-US" sz="4400" spc="30" dirty="0" smtClean="0">
                <a:solidFill>
                  <a:schemeClr val="bg2">
                    <a:lumMod val="75000"/>
                  </a:schemeClr>
                </a:solidFill>
                <a:latin typeface="Aharoni" pitchFamily="2" charset="-79"/>
                <a:cs typeface="Aharoni" pitchFamily="2" charset="-79"/>
              </a:rPr>
              <a:t>BIBLIOBLOGGERS </a:t>
            </a:r>
            <a:endParaRPr lang="en-US" sz="4400" spc="30" dirty="0">
              <a:solidFill>
                <a:schemeClr val="bg2">
                  <a:lumMod val="75000"/>
                </a:schemeClr>
              </a:solidFill>
              <a:latin typeface="Aharoni" pitchFamily="2" charset="-79"/>
              <a:cs typeface="Aharoni" pitchFamily="2" charset="-79"/>
            </a:endParaRPr>
          </a:p>
        </p:txBody>
      </p:sp>
      <p:sp>
        <p:nvSpPr>
          <p:cNvPr id="28" name="Rectangle 27"/>
          <p:cNvSpPr/>
          <p:nvPr/>
        </p:nvSpPr>
        <p:spPr>
          <a:xfrm>
            <a:off x="832558" y="5638800"/>
            <a:ext cx="2520242" cy="523220"/>
          </a:xfrm>
          <a:prstGeom prst="rect">
            <a:avLst/>
          </a:prstGeom>
        </p:spPr>
        <p:txBody>
          <a:bodyPr wrap="none">
            <a:spAutoFit/>
          </a:bodyPr>
          <a:lstStyle/>
          <a:p>
            <a:r>
              <a:rPr lang="en-US" sz="2800" b="1" dirty="0" smtClean="0">
                <a:solidFill>
                  <a:schemeClr val="bg1"/>
                </a:solidFill>
                <a:latin typeface="Century Gothic" pitchFamily="34" charset="0"/>
                <a:cs typeface="Aharoni" pitchFamily="2" charset="-79"/>
              </a:rPr>
              <a:t>2012-PRESENT</a:t>
            </a:r>
            <a:endParaRPr lang="en-US" sz="2800" b="1" dirty="0">
              <a:solidFill>
                <a:schemeClr val="bg1"/>
              </a:solidFill>
              <a:latin typeface="Century Gothic" pitchFamily="34" charset="0"/>
              <a:cs typeface="Aharoni" pitchFamily="2" charset="-79"/>
            </a:endParaRPr>
          </a:p>
        </p:txBody>
      </p:sp>
      <p:sp>
        <p:nvSpPr>
          <p:cNvPr id="29" name="Rectangle 28"/>
          <p:cNvSpPr/>
          <p:nvPr/>
        </p:nvSpPr>
        <p:spPr>
          <a:xfrm>
            <a:off x="304800" y="5562600"/>
            <a:ext cx="381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Rectangle 30"/>
          <p:cNvSpPr/>
          <p:nvPr/>
        </p:nvSpPr>
        <p:spPr>
          <a:xfrm>
            <a:off x="304800" y="5953780"/>
            <a:ext cx="377026" cy="646331"/>
          </a:xfrm>
          <a:prstGeom prst="rect">
            <a:avLst/>
          </a:prstGeom>
        </p:spPr>
        <p:txBody>
          <a:bodyPr wrap="none">
            <a:spAutoFit/>
          </a:bodyPr>
          <a:lstStyle/>
          <a:p>
            <a:r>
              <a:rPr lang="en-US" sz="3600" b="1" dirty="0" smtClean="0">
                <a:solidFill>
                  <a:schemeClr val="bg1"/>
                </a:solidFill>
                <a:latin typeface="Aharoni" pitchFamily="2" charset="-79"/>
                <a:cs typeface="Aharoni" pitchFamily="2" charset="-79"/>
              </a:rPr>
              <a:t>4</a:t>
            </a:r>
            <a:endParaRPr lang="en-US" sz="3600" b="1" dirty="0">
              <a:solidFill>
                <a:schemeClr val="bg1"/>
              </a:solidFill>
              <a:latin typeface="Aharoni" pitchFamily="2" charset="-79"/>
              <a:cs typeface="Aharoni" pitchFamily="2" charset="-79"/>
            </a:endParaRPr>
          </a:p>
        </p:txBody>
      </p:sp>
      <p:sp>
        <p:nvSpPr>
          <p:cNvPr id="18" name="Rectangle 17"/>
          <p:cNvSpPr/>
          <p:nvPr/>
        </p:nvSpPr>
        <p:spPr>
          <a:xfrm>
            <a:off x="1905000" y="1610380"/>
            <a:ext cx="5029200" cy="523220"/>
          </a:xfrm>
          <a:prstGeom prst="rect">
            <a:avLst/>
          </a:prstGeom>
        </p:spPr>
        <p:txBody>
          <a:bodyPr wrap="square">
            <a:spAutoFit/>
          </a:bodyPr>
          <a:lstStyle/>
          <a:p>
            <a:pPr marL="342900" lvl="0" indent="-342900">
              <a:spcBef>
                <a:spcPct val="20000"/>
              </a:spcBef>
              <a:defRPr/>
            </a:pPr>
            <a:r>
              <a:rPr lang="en-US" sz="2800" dirty="0" smtClean="0">
                <a:solidFill>
                  <a:schemeClr val="bg2">
                    <a:lumMod val="10000"/>
                  </a:schemeClr>
                </a:solidFill>
                <a:latin typeface="Century Gothic" pitchFamily="34" charset="0"/>
              </a:rPr>
              <a:t>COMING SOON …</a:t>
            </a:r>
          </a:p>
        </p:txBody>
      </p:sp>
      <p:sp>
        <p:nvSpPr>
          <p:cNvPr id="19" name="Rectangle 18"/>
          <p:cNvSpPr/>
          <p:nvPr/>
        </p:nvSpPr>
        <p:spPr>
          <a:xfrm>
            <a:off x="5867400" y="5115580"/>
            <a:ext cx="2667000" cy="523220"/>
          </a:xfrm>
          <a:prstGeom prst="rect">
            <a:avLst/>
          </a:prstGeom>
        </p:spPr>
        <p:txBody>
          <a:bodyPr wrap="square">
            <a:spAutoFit/>
          </a:bodyPr>
          <a:lstStyle/>
          <a:p>
            <a:pPr marL="342900" lvl="0" indent="-342900">
              <a:spcBef>
                <a:spcPct val="20000"/>
              </a:spcBef>
              <a:defRPr/>
            </a:pPr>
            <a:r>
              <a:rPr lang="en-US" sz="2800" dirty="0" smtClean="0">
                <a:solidFill>
                  <a:schemeClr val="bg2">
                    <a:lumMod val="10000"/>
                  </a:schemeClr>
                </a:solidFill>
                <a:latin typeface="Century Gothic" pitchFamily="34" charset="0"/>
              </a:rPr>
              <a:t>SUMMER 2013</a:t>
            </a:r>
          </a:p>
        </p:txBody>
      </p:sp>
    </p:spTree>
    <p:extLst>
      <p:ext uri="{BB962C8B-B14F-4D97-AF65-F5344CB8AC3E}">
        <p14:creationId xmlns:p14="http://schemas.microsoft.com/office/powerpoint/2010/main" xmlns="" val="14979281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381000" y="1143000"/>
            <a:ext cx="8229600" cy="5334000"/>
          </a:xfrm>
        </p:spPr>
        <p:txBody>
          <a:bodyPr>
            <a:normAutofit lnSpcReduction="10000"/>
          </a:bodyPr>
          <a:lstStyle/>
          <a:p>
            <a:pPr>
              <a:lnSpc>
                <a:spcPct val="110000"/>
              </a:lnSpc>
              <a:spcBef>
                <a:spcPts val="600"/>
              </a:spcBef>
              <a:buNone/>
            </a:pPr>
            <a:r>
              <a:rPr lang="en-US" sz="1600" dirty="0" smtClean="0">
                <a:solidFill>
                  <a:schemeClr val="bg2">
                    <a:lumMod val="10000"/>
                  </a:schemeClr>
                </a:solidFill>
                <a:latin typeface="Century Gothic" pitchFamily="34" charset="0"/>
              </a:rPr>
              <a:t>Association of Research Libraries. (1986). </a:t>
            </a:r>
            <a:r>
              <a:rPr lang="en-US" sz="1600" i="1" dirty="0" smtClean="0">
                <a:solidFill>
                  <a:schemeClr val="bg2">
                    <a:lumMod val="10000"/>
                  </a:schemeClr>
                </a:solidFill>
                <a:latin typeface="Century Gothic" pitchFamily="34" charset="0"/>
              </a:rPr>
              <a:t>The changing system of scholarly communication.</a:t>
            </a:r>
            <a:r>
              <a:rPr lang="en-US" sz="1600" dirty="0" smtClean="0">
                <a:solidFill>
                  <a:schemeClr val="bg2">
                    <a:lumMod val="10000"/>
                  </a:schemeClr>
                </a:solidFill>
                <a:latin typeface="Century Gothic" pitchFamily="34" charset="0"/>
              </a:rPr>
              <a:t> Washington, DC: Author.</a:t>
            </a:r>
          </a:p>
          <a:p>
            <a:pPr>
              <a:lnSpc>
                <a:spcPct val="110000"/>
              </a:lnSpc>
              <a:spcBef>
                <a:spcPts val="600"/>
              </a:spcBef>
              <a:buNone/>
            </a:pPr>
            <a:r>
              <a:rPr lang="en-US" sz="1600" dirty="0" smtClean="0">
                <a:latin typeface="Century Gothic" pitchFamily="34" charset="0"/>
                <a:cs typeface="Arial" pitchFamily="34" charset="0"/>
              </a:rPr>
              <a:t>Borgman, C.L. (2007). </a:t>
            </a:r>
            <a:r>
              <a:rPr lang="en-US" sz="1600" i="1" dirty="0" smtClean="0">
                <a:latin typeface="Century Gothic" pitchFamily="34" charset="0"/>
                <a:cs typeface="Arial" pitchFamily="34" charset="0"/>
              </a:rPr>
              <a:t>Scholarship in the digital age: Information, infrastructure and the Internet.</a:t>
            </a:r>
            <a:r>
              <a:rPr lang="en-US" sz="1600" dirty="0" smtClean="0">
                <a:latin typeface="Century Gothic" pitchFamily="34" charset="0"/>
                <a:cs typeface="Arial" pitchFamily="34" charset="0"/>
              </a:rPr>
              <a:t> Cambridge, MA: MIT Press.</a:t>
            </a:r>
          </a:p>
          <a:p>
            <a:pPr>
              <a:lnSpc>
                <a:spcPct val="110000"/>
              </a:lnSpc>
              <a:spcBef>
                <a:spcPts val="600"/>
              </a:spcBef>
              <a:buNone/>
            </a:pPr>
            <a:r>
              <a:rPr lang="en-US" sz="1600" dirty="0" smtClean="0">
                <a:solidFill>
                  <a:schemeClr val="bg2">
                    <a:lumMod val="10000"/>
                  </a:schemeClr>
                </a:solidFill>
                <a:latin typeface="Century Gothic" pitchFamily="34" charset="0"/>
              </a:rPr>
              <a:t>Braxton, J.M., Luckey, W., &amp; Helland, P. (2002). </a:t>
            </a:r>
            <a:r>
              <a:rPr lang="en-US" sz="1600" i="1" dirty="0" smtClean="0">
                <a:solidFill>
                  <a:schemeClr val="bg2">
                    <a:lumMod val="10000"/>
                  </a:schemeClr>
                </a:solidFill>
                <a:latin typeface="Century Gothic" pitchFamily="34" charset="0"/>
              </a:rPr>
              <a:t>Institutionalizing a broader view of scholarship through Boyer’s four domains:</a:t>
            </a:r>
            <a:r>
              <a:rPr lang="en-US" sz="1600" dirty="0" smtClean="0">
                <a:solidFill>
                  <a:schemeClr val="bg2">
                    <a:lumMod val="10000"/>
                  </a:schemeClr>
                </a:solidFill>
                <a:latin typeface="Century Gothic" pitchFamily="34" charset="0"/>
              </a:rPr>
              <a:t> </a:t>
            </a:r>
            <a:r>
              <a:rPr lang="en-US" sz="1600" i="1" dirty="0" smtClean="0">
                <a:solidFill>
                  <a:schemeClr val="bg2">
                    <a:lumMod val="10000"/>
                  </a:schemeClr>
                </a:solidFill>
                <a:latin typeface="Century Gothic" pitchFamily="34" charset="0"/>
              </a:rPr>
              <a:t>ASHE-ERIC higher education report.</a:t>
            </a:r>
            <a:r>
              <a:rPr lang="en-US" sz="1600" dirty="0" smtClean="0">
                <a:solidFill>
                  <a:schemeClr val="bg2">
                    <a:lumMod val="10000"/>
                  </a:schemeClr>
                </a:solidFill>
                <a:latin typeface="Century Gothic" pitchFamily="34" charset="0"/>
              </a:rPr>
              <a:t> San Francisco, CA: Jossey-Bass.</a:t>
            </a:r>
          </a:p>
          <a:p>
            <a:pPr>
              <a:lnSpc>
                <a:spcPct val="110000"/>
              </a:lnSpc>
              <a:spcBef>
                <a:spcPts val="600"/>
              </a:spcBef>
              <a:buNone/>
            </a:pPr>
            <a:r>
              <a:rPr lang="en-US" sz="1600" dirty="0" smtClean="0">
                <a:latin typeface="Century Gothic" pitchFamily="34" charset="0"/>
              </a:rPr>
              <a:t>Garrett, J., &amp; Waters, D. (1996). </a:t>
            </a:r>
            <a:r>
              <a:rPr lang="en-US" sz="1600" i="1" dirty="0" smtClean="0">
                <a:latin typeface="Century Gothic" pitchFamily="34" charset="0"/>
              </a:rPr>
              <a:t>Preserving digital information: Report of the Task Force on Archiving of Digital Information. </a:t>
            </a:r>
            <a:r>
              <a:rPr lang="en-US" sz="1600" dirty="0" smtClean="0">
                <a:latin typeface="Century Gothic" pitchFamily="34" charset="0"/>
              </a:rPr>
              <a:t>(CLIR Publication No. 63). Washington, DC:  The Commission on Preservation and Access. Retrieved from http://www.clir.org/pubs/reports/pub63watersgarrett.pdf </a:t>
            </a:r>
            <a:endParaRPr lang="en-US" sz="1600" dirty="0" smtClean="0">
              <a:solidFill>
                <a:schemeClr val="bg2">
                  <a:lumMod val="10000"/>
                </a:schemeClr>
              </a:solidFill>
              <a:latin typeface="Century Gothic" pitchFamily="34" charset="0"/>
            </a:endParaRPr>
          </a:p>
          <a:p>
            <a:pPr>
              <a:lnSpc>
                <a:spcPct val="110000"/>
              </a:lnSpc>
              <a:spcBef>
                <a:spcPts val="600"/>
              </a:spcBef>
              <a:buNone/>
            </a:pPr>
            <a:r>
              <a:rPr lang="en-US" sz="1600" dirty="0" smtClean="0">
                <a:latin typeface="Century Gothic" pitchFamily="34" charset="0"/>
                <a:cs typeface="Arial" pitchFamily="34" charset="0"/>
              </a:rPr>
              <a:t>Hagstrom, W.O. (1965). </a:t>
            </a:r>
            <a:r>
              <a:rPr lang="en-US" sz="1600" i="1" dirty="0" smtClean="0">
                <a:latin typeface="Century Gothic" pitchFamily="34" charset="0"/>
                <a:cs typeface="Arial" pitchFamily="34" charset="0"/>
              </a:rPr>
              <a:t>The scientific community.</a:t>
            </a:r>
            <a:r>
              <a:rPr lang="en-US" sz="1600" dirty="0" smtClean="0">
                <a:latin typeface="Century Gothic" pitchFamily="34" charset="0"/>
                <a:cs typeface="Arial" pitchFamily="34" charset="0"/>
              </a:rPr>
              <a:t> New York, NY: Basic Books. </a:t>
            </a:r>
          </a:p>
          <a:p>
            <a:pPr>
              <a:lnSpc>
                <a:spcPct val="110000"/>
              </a:lnSpc>
              <a:spcBef>
                <a:spcPts val="600"/>
              </a:spcBef>
              <a:buNone/>
            </a:pPr>
            <a:r>
              <a:rPr lang="en-US" sz="1600" dirty="0" smtClean="0">
                <a:solidFill>
                  <a:schemeClr val="bg2">
                    <a:lumMod val="10000"/>
                  </a:schemeClr>
                </a:solidFill>
                <a:latin typeface="Century Gothic" pitchFamily="34" charset="0"/>
              </a:rPr>
              <a:t>Hank. C. (</a:t>
            </a:r>
            <a:r>
              <a:rPr lang="en-US" sz="1600" dirty="0" smtClean="0">
                <a:solidFill>
                  <a:schemeClr val="bg2">
                    <a:lumMod val="10000"/>
                  </a:schemeClr>
                </a:solidFill>
                <a:latin typeface="Century Gothic" pitchFamily="34" charset="0"/>
                <a:cs typeface="Calibri" pitchFamily="34" charset="0"/>
              </a:rPr>
              <a:t>2011). </a:t>
            </a:r>
            <a:r>
              <a:rPr lang="en-US" sz="1600" i="1" dirty="0" smtClean="0">
                <a:solidFill>
                  <a:schemeClr val="bg2">
                    <a:lumMod val="10000"/>
                  </a:schemeClr>
                </a:solidFill>
                <a:latin typeface="Century Gothic" pitchFamily="34" charset="0"/>
                <a:ea typeface="Times New Roman" pitchFamily="18" charset="0"/>
                <a:cs typeface="Calibri" pitchFamily="34" charset="0"/>
              </a:rPr>
              <a:t>Scholars and their blogs: Characteristics, preferences, and perceptions impacting digital preservation</a:t>
            </a:r>
            <a:r>
              <a:rPr lang="en-US" sz="1600" dirty="0" smtClean="0">
                <a:solidFill>
                  <a:schemeClr val="bg2">
                    <a:lumMod val="10000"/>
                  </a:schemeClr>
                </a:solidFill>
                <a:latin typeface="Century Gothic" pitchFamily="34" charset="0"/>
                <a:ea typeface="Times New Roman" pitchFamily="18" charset="0"/>
                <a:cs typeface="Calibri" pitchFamily="34" charset="0"/>
              </a:rPr>
              <a:t> (Doctoral dissertation). ProQuest Dissertations &amp; Theses database (UMI No. 3456270).</a:t>
            </a:r>
          </a:p>
          <a:p>
            <a:pPr>
              <a:lnSpc>
                <a:spcPct val="110000"/>
              </a:lnSpc>
              <a:spcBef>
                <a:spcPts val="600"/>
              </a:spcBef>
              <a:buNone/>
            </a:pPr>
            <a:r>
              <a:rPr lang="en-US" sz="1600" dirty="0">
                <a:solidFill>
                  <a:schemeClr val="bg2">
                    <a:lumMod val="10000"/>
                  </a:schemeClr>
                </a:solidFill>
                <a:latin typeface="Century Gothic" pitchFamily="34" charset="0"/>
              </a:rPr>
              <a:t>Hank. C., &amp; Lent, A.R. (2012). Dispatches from blog purgatory: Final messages from scholars’ inactive blogs. </a:t>
            </a:r>
            <a:r>
              <a:rPr lang="en-US" sz="1600" i="1" dirty="0">
                <a:solidFill>
                  <a:schemeClr val="bg2">
                    <a:lumMod val="10000"/>
                  </a:schemeClr>
                </a:solidFill>
                <a:latin typeface="Century Gothic" pitchFamily="34" charset="0"/>
              </a:rPr>
              <a:t>#Influence12: Symposium &amp; workshop on measuring influence on social media</a:t>
            </a:r>
            <a:r>
              <a:rPr lang="en-US" sz="1600" dirty="0">
                <a:solidFill>
                  <a:schemeClr val="bg2">
                    <a:lumMod val="10000"/>
                  </a:schemeClr>
                </a:solidFill>
                <a:latin typeface="Century Gothic" pitchFamily="34" charset="0"/>
              </a:rPr>
              <a:t>. Halifax, Nova Scotia. </a:t>
            </a:r>
          </a:p>
          <a:p>
            <a:pPr>
              <a:lnSpc>
                <a:spcPct val="110000"/>
              </a:lnSpc>
              <a:spcBef>
                <a:spcPts val="600"/>
              </a:spcBef>
              <a:buNone/>
            </a:pPr>
            <a:endParaRPr lang="en-US" sz="1600" dirty="0" smtClean="0">
              <a:solidFill>
                <a:schemeClr val="bg2">
                  <a:lumMod val="10000"/>
                </a:schemeClr>
              </a:solidFill>
              <a:latin typeface="Century Gothic" pitchFamily="34" charset="0"/>
              <a:ea typeface="Times New Roman" pitchFamily="18" charset="0"/>
              <a:cs typeface="Calibri" pitchFamily="34" charset="0"/>
            </a:endParaRPr>
          </a:p>
          <a:p>
            <a:pPr>
              <a:lnSpc>
                <a:spcPct val="110000"/>
              </a:lnSpc>
              <a:spcBef>
                <a:spcPts val="600"/>
              </a:spcBef>
              <a:buNone/>
            </a:pPr>
            <a:endParaRPr lang="en-US" sz="1600" dirty="0" smtClean="0">
              <a:solidFill>
                <a:schemeClr val="bg2">
                  <a:lumMod val="10000"/>
                </a:schemeClr>
              </a:solidFill>
              <a:latin typeface="Century Gothic" pitchFamily="34" charset="0"/>
            </a:endParaRPr>
          </a:p>
          <a:p>
            <a:pPr>
              <a:lnSpc>
                <a:spcPct val="110000"/>
              </a:lnSpc>
              <a:spcBef>
                <a:spcPts val="600"/>
              </a:spcBef>
              <a:buNone/>
            </a:pPr>
            <a:endParaRPr lang="en-US" sz="1600" dirty="0" smtClean="0">
              <a:solidFill>
                <a:schemeClr val="bg2">
                  <a:lumMod val="10000"/>
                </a:schemeClr>
              </a:solidFill>
              <a:latin typeface="Century Gothic" pitchFamily="34" charset="0"/>
            </a:endParaRPr>
          </a:p>
          <a:p>
            <a:pPr eaLnBrk="1" hangingPunct="1">
              <a:lnSpc>
                <a:spcPct val="110000"/>
              </a:lnSpc>
              <a:spcBef>
                <a:spcPts val="600"/>
              </a:spcBef>
              <a:buFont typeface="Arial" pitchFamily="34" charset="0"/>
              <a:buNone/>
              <a:defRPr/>
            </a:pPr>
            <a:endParaRPr lang="en-US" sz="1600" dirty="0" smtClean="0">
              <a:solidFill>
                <a:schemeClr val="bg2">
                  <a:lumMod val="10000"/>
                </a:schemeClr>
              </a:solidFill>
              <a:latin typeface="Century Gothic" pitchFamily="34" charset="0"/>
            </a:endParaRPr>
          </a:p>
        </p:txBody>
      </p:sp>
      <p:sp>
        <p:nvSpPr>
          <p:cNvPr id="5" name="Content Placeholder 2"/>
          <p:cNvSpPr txBox="1">
            <a:spLocks/>
          </p:cNvSpPr>
          <p:nvPr/>
        </p:nvSpPr>
        <p:spPr bwMode="auto">
          <a:xfrm>
            <a:off x="533400" y="152400"/>
            <a:ext cx="9144000" cy="20574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6000"/>
              </a:spcAft>
              <a:buClrTx/>
              <a:buSzTx/>
              <a:buFont typeface="Arial" pitchFamily="34" charset="0"/>
              <a:buNone/>
              <a:tabLst/>
              <a:defRPr/>
            </a:pPr>
            <a:r>
              <a:rPr kumimoji="0" lang="en-US" sz="6600" b="0" i="0" u="none" strike="noStrike" kern="1200" cap="none" spc="0" normalizeH="0" baseline="0" noProof="0" dirty="0" smtClean="0">
                <a:ln>
                  <a:noFill/>
                </a:ln>
                <a:solidFill>
                  <a:schemeClr val="bg2">
                    <a:lumMod val="10000"/>
                  </a:schemeClr>
                </a:solidFill>
                <a:effectLst/>
                <a:uLnTx/>
                <a:uFillTx/>
                <a:latin typeface="Aharoni" pitchFamily="2" charset="-79"/>
                <a:ea typeface="+mn-ea"/>
                <a:cs typeface="Aharoni" pitchFamily="2" charset="-79"/>
              </a:rPr>
              <a:t>SOURCES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Aharoni" pitchFamily="2" charset="-79"/>
              <a:ea typeface="+mn-ea"/>
              <a:cs typeface="Aharoni" pitchFamily="2" charset="-79"/>
            </a:endParaRPr>
          </a:p>
        </p:txBody>
      </p:sp>
    </p:spTree>
    <p:extLst>
      <p:ext uri="{BB962C8B-B14F-4D97-AF65-F5344CB8AC3E}">
        <p14:creationId xmlns:p14="http://schemas.microsoft.com/office/powerpoint/2010/main" xmlns="" val="2467868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 name="Rectangle 7"/>
          <p:cNvSpPr/>
          <p:nvPr/>
        </p:nvSpPr>
        <p:spPr>
          <a:xfrm>
            <a:off x="2433400" y="1600200"/>
            <a:ext cx="4119800" cy="3154710"/>
          </a:xfrm>
          <a:prstGeom prst="rect">
            <a:avLst/>
          </a:prstGeom>
        </p:spPr>
        <p:txBody>
          <a:bodyPr wrap="none">
            <a:spAutoFit/>
          </a:bodyPr>
          <a:lstStyle/>
          <a:p>
            <a:r>
              <a:rPr lang="en-US" sz="19900" dirty="0" smtClean="0">
                <a:solidFill>
                  <a:schemeClr val="bg2">
                    <a:lumMod val="25000"/>
                  </a:schemeClr>
                </a:solidFill>
                <a:latin typeface="Century Gothic" pitchFamily="34" charset="0"/>
              </a:rPr>
              <a:t>first</a:t>
            </a:r>
            <a:endParaRPr lang="en-US" sz="3200" dirty="0">
              <a:solidFill>
                <a:schemeClr val="bg2">
                  <a:lumMod val="25000"/>
                </a:schemeClr>
              </a:solidFill>
              <a:latin typeface="Century Gothic" pitchFamily="34" charset="0"/>
            </a:endParaRPr>
          </a:p>
        </p:txBody>
      </p:sp>
      <p:sp>
        <p:nvSpPr>
          <p:cNvPr id="9" name="Title 1"/>
          <p:cNvSpPr>
            <a:spLocks noGrp="1"/>
          </p:cNvSpPr>
          <p:nvPr>
            <p:ph type="title"/>
          </p:nvPr>
        </p:nvSpPr>
        <p:spPr>
          <a:xfrm>
            <a:off x="2514600" y="1447800"/>
            <a:ext cx="3124200" cy="685800"/>
          </a:xfrm>
        </p:spPr>
        <p:txBody>
          <a:bodyPr>
            <a:noAutofit/>
          </a:bodyPr>
          <a:lstStyle/>
          <a:p>
            <a:r>
              <a:rPr lang="en-US" sz="5200" dirty="0" smtClean="0">
                <a:solidFill>
                  <a:schemeClr val="bg1">
                    <a:lumMod val="95000"/>
                  </a:schemeClr>
                </a:solidFill>
                <a:latin typeface="Bell Gothic Std Black" pitchFamily="34" charset="0"/>
              </a:rPr>
              <a:t>but</a:t>
            </a:r>
            <a:endParaRPr lang="en-US" sz="5200" dirty="0">
              <a:solidFill>
                <a:schemeClr val="bg1">
                  <a:lumMod val="95000"/>
                </a:schemeClr>
              </a:solidFill>
              <a:effectLst/>
              <a:latin typeface="Bell Gothic Std Black" pitchFamily="34" charset="0"/>
            </a:endParaRPr>
          </a:p>
        </p:txBody>
      </p:sp>
      <p:sp>
        <p:nvSpPr>
          <p:cNvPr id="6" name="Title 1"/>
          <p:cNvSpPr txBox="1">
            <a:spLocks/>
          </p:cNvSpPr>
          <p:nvPr/>
        </p:nvSpPr>
        <p:spPr bwMode="auto">
          <a:xfrm>
            <a:off x="0" y="571500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chemeClr val="bg1">
                    <a:lumMod val="95000"/>
                  </a:schemeClr>
                </a:solidFill>
                <a:effectLst/>
                <a:uLnTx/>
                <a:uFillTx/>
                <a:latin typeface="+mn-lt"/>
                <a:ea typeface="+mj-ea"/>
                <a:cs typeface="+mj-cs"/>
              </a:rPr>
              <a:t>OTHER BLOG STUDIES FROM 2006</a:t>
            </a:r>
            <a:r>
              <a:rPr kumimoji="0" lang="en-US" sz="2800" b="0" i="0" u="none" strike="noStrike" kern="1200" cap="none" spc="0" normalizeH="0" noProof="0" dirty="0" smtClean="0">
                <a:ln>
                  <a:noFill/>
                </a:ln>
                <a:solidFill>
                  <a:schemeClr val="bg1">
                    <a:lumMod val="95000"/>
                  </a:schemeClr>
                </a:solidFill>
                <a:effectLst/>
                <a:uLnTx/>
                <a:uFillTx/>
                <a:latin typeface="+mn-lt"/>
                <a:ea typeface="+mj-ea"/>
                <a:cs typeface="+mj-cs"/>
              </a:rPr>
              <a:t> THROUGH TODAY</a:t>
            </a:r>
            <a:endParaRPr kumimoji="0" lang="en-US" sz="2800" b="0" i="0" u="none" strike="noStrike" kern="1200" cap="none" spc="0" normalizeH="0" baseline="0" noProof="0" dirty="0">
              <a:ln>
                <a:noFill/>
              </a:ln>
              <a:solidFill>
                <a:schemeClr val="bg1">
                  <a:lumMod val="95000"/>
                </a:schemeClr>
              </a:solidFill>
              <a:effectLst/>
              <a:uLnTx/>
              <a:uFillTx/>
              <a:latin typeface="+mn-lt"/>
              <a:ea typeface="+mj-ea"/>
              <a:cs typeface="+mj-cs"/>
            </a:endParaRPr>
          </a:p>
        </p:txBody>
      </p:sp>
    </p:spTree>
    <p:extLst>
      <p:ext uri="{BB962C8B-B14F-4D97-AF65-F5344CB8AC3E}">
        <p14:creationId xmlns:p14="http://schemas.microsoft.com/office/powerpoint/2010/main" xmlns="" val="413862760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381000" y="1143000"/>
            <a:ext cx="8229600" cy="5105400"/>
          </a:xfrm>
        </p:spPr>
        <p:txBody>
          <a:bodyPr>
            <a:normAutofit/>
          </a:bodyPr>
          <a:lstStyle/>
          <a:p>
            <a:pPr>
              <a:lnSpc>
                <a:spcPct val="110000"/>
              </a:lnSpc>
              <a:spcBef>
                <a:spcPts val="600"/>
              </a:spcBef>
              <a:spcAft>
                <a:spcPts val="0"/>
              </a:spcAft>
              <a:buNone/>
            </a:pPr>
            <a:r>
              <a:rPr lang="en-US" sz="1600" dirty="0" smtClean="0">
                <a:solidFill>
                  <a:schemeClr val="bg2">
                    <a:lumMod val="10000"/>
                  </a:schemeClr>
                </a:solidFill>
                <a:latin typeface="Century Gothic" pitchFamily="34" charset="0"/>
              </a:rPr>
              <a:t>Hank, C., Sheble, L., &amp; Choemprayong, S. (2007). </a:t>
            </a:r>
            <a:r>
              <a:rPr lang="en-US" sz="1600" i="1" dirty="0" smtClean="0">
                <a:solidFill>
                  <a:schemeClr val="bg2">
                    <a:lumMod val="10000"/>
                  </a:schemeClr>
                </a:solidFill>
                <a:latin typeface="Century Gothic" pitchFamily="34" charset="0"/>
              </a:rPr>
              <a:t>Informing blog appraisal through bloggers’ perspectives on selection and preservation</a:t>
            </a:r>
            <a:r>
              <a:rPr lang="en-US" sz="1600" dirty="0" smtClean="0">
                <a:solidFill>
                  <a:schemeClr val="bg2">
                    <a:lumMod val="10000"/>
                  </a:schemeClr>
                </a:solidFill>
                <a:latin typeface="Century Gothic" pitchFamily="34" charset="0"/>
              </a:rPr>
              <a:t>. Paper presented at the Conference on Appraisal in the Digital World, Rome, Italy.</a:t>
            </a:r>
          </a:p>
          <a:p>
            <a:pPr indent="-274320" eaLnBrk="1" hangingPunct="1">
              <a:lnSpc>
                <a:spcPct val="110000"/>
              </a:lnSpc>
              <a:spcBef>
                <a:spcPts val="600"/>
              </a:spcBef>
              <a:spcAft>
                <a:spcPts val="0"/>
              </a:spcAft>
              <a:buNone/>
              <a:defRPr/>
            </a:pPr>
            <a:r>
              <a:rPr lang="en-US" sz="1600" dirty="0" smtClean="0">
                <a:latin typeface="Century Gothic" pitchFamily="34" charset="0"/>
              </a:rPr>
              <a:t>Lynch, C.A. (2004). Editor’s interview with Clifford A. Lynch. </a:t>
            </a:r>
            <a:r>
              <a:rPr lang="en-US" sz="1600" i="1" dirty="0" smtClean="0">
                <a:latin typeface="Century Gothic" pitchFamily="34" charset="0"/>
              </a:rPr>
              <a:t>RLG DigiNews, 8</a:t>
            </a:r>
            <a:r>
              <a:rPr lang="en-US" sz="1600" dirty="0" smtClean="0">
                <a:latin typeface="Century Gothic" pitchFamily="34" charset="0"/>
              </a:rPr>
              <a:t>(4). </a:t>
            </a:r>
          </a:p>
          <a:p>
            <a:pPr indent="-274320">
              <a:lnSpc>
                <a:spcPct val="110000"/>
              </a:lnSpc>
              <a:spcBef>
                <a:spcPts val="600"/>
              </a:spcBef>
              <a:spcAft>
                <a:spcPts val="0"/>
              </a:spcAft>
              <a:buNone/>
            </a:pPr>
            <a:r>
              <a:rPr lang="en-US" sz="1600" dirty="0" smtClean="0">
                <a:latin typeface="Century Gothic" pitchFamily="34" charset="0"/>
                <a:cs typeface="Arial" pitchFamily="34" charset="0"/>
              </a:rPr>
              <a:t>Murray, R., &amp; Moore, S. (2006). </a:t>
            </a:r>
            <a:r>
              <a:rPr lang="en-US" sz="1600" i="1" dirty="0" smtClean="0">
                <a:latin typeface="Century Gothic" pitchFamily="34" charset="0"/>
                <a:cs typeface="Arial" pitchFamily="34" charset="0"/>
              </a:rPr>
              <a:t>The handbook of academic writing: A fresh approach.</a:t>
            </a:r>
            <a:r>
              <a:rPr lang="en-US" sz="1600" dirty="0" smtClean="0">
                <a:latin typeface="Century Gothic" pitchFamily="34" charset="0"/>
                <a:cs typeface="Arial" pitchFamily="34" charset="0"/>
              </a:rPr>
              <a:t> Maidenhead, UK: Open University Press.</a:t>
            </a:r>
          </a:p>
          <a:p>
            <a:pPr indent="-274320">
              <a:lnSpc>
                <a:spcPct val="110000"/>
              </a:lnSpc>
              <a:spcBef>
                <a:spcPts val="600"/>
              </a:spcBef>
              <a:spcAft>
                <a:spcPts val="0"/>
              </a:spcAft>
              <a:buNone/>
            </a:pPr>
            <a:r>
              <a:rPr lang="en-US" sz="1600" dirty="0" smtClean="0">
                <a:latin typeface="Century Gothic" pitchFamily="34" charset="0"/>
                <a:cs typeface="Arial" pitchFamily="34" charset="0"/>
              </a:rPr>
              <a:t>Roosendaal, H.E., Guerts, P.A. Th.M., &amp; van der Vet, P.E. (2001). Developments in scientific communication: Considerations on the value chain. </a:t>
            </a:r>
            <a:r>
              <a:rPr lang="en-US" sz="1600" i="1" dirty="0" smtClean="0">
                <a:latin typeface="Century Gothic" pitchFamily="34" charset="0"/>
                <a:cs typeface="Arial" pitchFamily="34" charset="0"/>
              </a:rPr>
              <a:t>Information Services &amp; Use, 21</a:t>
            </a:r>
            <a:r>
              <a:rPr lang="en-US" sz="1600" dirty="0" smtClean="0">
                <a:latin typeface="Century Gothic" pitchFamily="34" charset="0"/>
                <a:cs typeface="Arial" pitchFamily="34" charset="0"/>
              </a:rPr>
              <a:t>(1), 13-32.</a:t>
            </a:r>
          </a:p>
          <a:p>
            <a:pPr indent="-274320">
              <a:lnSpc>
                <a:spcPct val="110000"/>
              </a:lnSpc>
              <a:spcBef>
                <a:spcPts val="600"/>
              </a:spcBef>
              <a:spcAft>
                <a:spcPts val="0"/>
              </a:spcAft>
              <a:buNone/>
            </a:pPr>
            <a:r>
              <a:rPr lang="en-US" sz="1600" dirty="0">
                <a:solidFill>
                  <a:schemeClr val="bg2">
                    <a:lumMod val="10000"/>
                  </a:schemeClr>
                </a:solidFill>
                <a:latin typeface="Century Gothic" pitchFamily="34" charset="0"/>
              </a:rPr>
              <a:t>Sheble, L., Choemprayong, S., &amp; Hank. C. (2007). Preservation in context: Survey of blogging behaviors. In </a:t>
            </a:r>
            <a:r>
              <a:rPr lang="en-US" sz="1600" i="1" dirty="0">
                <a:solidFill>
                  <a:schemeClr val="bg2">
                    <a:lumMod val="10000"/>
                  </a:schemeClr>
                </a:solidFill>
                <a:latin typeface="Century Gothic" pitchFamily="34" charset="0"/>
              </a:rPr>
              <a:t>Proceedings of the Third International Digital Curation Conference</a:t>
            </a:r>
            <a:r>
              <a:rPr lang="en-US" sz="1600" dirty="0">
                <a:solidFill>
                  <a:schemeClr val="bg2">
                    <a:lumMod val="10000"/>
                  </a:schemeClr>
                </a:solidFill>
                <a:latin typeface="Century Gothic" pitchFamily="34" charset="0"/>
              </a:rPr>
              <a:t>. Edinburgh: Digital Curation Centre.</a:t>
            </a:r>
            <a:endParaRPr lang="en-US" sz="1600" dirty="0">
              <a:latin typeface="Century Gothic" pitchFamily="34" charset="0"/>
              <a:cs typeface="Arial" pitchFamily="34" charset="0"/>
            </a:endParaRPr>
          </a:p>
          <a:p>
            <a:pPr indent="-274320">
              <a:lnSpc>
                <a:spcPct val="110000"/>
              </a:lnSpc>
              <a:spcBef>
                <a:spcPts val="600"/>
              </a:spcBef>
              <a:spcAft>
                <a:spcPts val="0"/>
              </a:spcAft>
              <a:buNone/>
            </a:pPr>
            <a:r>
              <a:rPr lang="en-US" sz="1600" dirty="0">
                <a:latin typeface="Century Gothic" pitchFamily="34" charset="0"/>
                <a:cs typeface="Arial" pitchFamily="34" charset="0"/>
              </a:rPr>
              <a:t>Van de Sompel, H., Payette, S., Erickson, J.,  Lagoze, C., &amp; Warner, S. (2004). Rethinking scholarly communication: Building the system that scholars deserve. </a:t>
            </a:r>
            <a:r>
              <a:rPr lang="en-US" sz="1600" i="1" dirty="0">
                <a:latin typeface="Century Gothic" pitchFamily="34" charset="0"/>
                <a:cs typeface="Arial" pitchFamily="34" charset="0"/>
              </a:rPr>
              <a:t>D-Lib Magazine, 10</a:t>
            </a:r>
            <a:r>
              <a:rPr lang="en-US" sz="1600" dirty="0">
                <a:latin typeface="Century Gothic" pitchFamily="34" charset="0"/>
                <a:cs typeface="Arial" pitchFamily="34" charset="0"/>
              </a:rPr>
              <a:t>(9). doi: 10.1045/september2004-vandesompel</a:t>
            </a:r>
          </a:p>
          <a:p>
            <a:pPr indent="-274320">
              <a:lnSpc>
                <a:spcPct val="110000"/>
              </a:lnSpc>
              <a:spcBef>
                <a:spcPts val="600"/>
              </a:spcBef>
              <a:spcAft>
                <a:spcPts val="0"/>
              </a:spcAft>
              <a:buNone/>
            </a:pPr>
            <a:endParaRPr lang="en-US" sz="1600" dirty="0" smtClean="0">
              <a:latin typeface="Century Gothic" pitchFamily="34" charset="0"/>
              <a:cs typeface="Arial" pitchFamily="34" charset="0"/>
            </a:endParaRPr>
          </a:p>
          <a:p>
            <a:pPr>
              <a:lnSpc>
                <a:spcPct val="110000"/>
              </a:lnSpc>
              <a:spcBef>
                <a:spcPts val="600"/>
              </a:spcBef>
              <a:spcAft>
                <a:spcPts val="0"/>
              </a:spcAft>
              <a:buNone/>
            </a:pPr>
            <a:endParaRPr lang="en-US" sz="1600" dirty="0" smtClean="0">
              <a:solidFill>
                <a:schemeClr val="bg2">
                  <a:lumMod val="10000"/>
                </a:schemeClr>
              </a:solidFill>
              <a:latin typeface="Century Gothic" pitchFamily="34" charset="0"/>
            </a:endParaRPr>
          </a:p>
          <a:p>
            <a:pPr>
              <a:lnSpc>
                <a:spcPct val="110000"/>
              </a:lnSpc>
              <a:spcBef>
                <a:spcPts val="600"/>
              </a:spcBef>
              <a:spcAft>
                <a:spcPts val="0"/>
              </a:spcAft>
              <a:buNone/>
            </a:pPr>
            <a:endParaRPr lang="en-US" sz="1600" dirty="0" smtClean="0">
              <a:solidFill>
                <a:schemeClr val="bg2">
                  <a:lumMod val="10000"/>
                </a:schemeClr>
              </a:solidFill>
              <a:latin typeface="Century Gothic" pitchFamily="34" charset="0"/>
            </a:endParaRPr>
          </a:p>
          <a:p>
            <a:pPr eaLnBrk="1" hangingPunct="1">
              <a:lnSpc>
                <a:spcPct val="110000"/>
              </a:lnSpc>
              <a:spcBef>
                <a:spcPts val="600"/>
              </a:spcBef>
              <a:spcAft>
                <a:spcPts val="0"/>
              </a:spcAft>
              <a:buFont typeface="Arial" pitchFamily="34" charset="0"/>
              <a:buNone/>
              <a:defRPr/>
            </a:pPr>
            <a:endParaRPr lang="en-US" sz="1600" dirty="0" smtClean="0">
              <a:solidFill>
                <a:schemeClr val="bg2">
                  <a:lumMod val="10000"/>
                </a:schemeClr>
              </a:solidFill>
              <a:latin typeface="Century Gothic" pitchFamily="34" charset="0"/>
            </a:endParaRPr>
          </a:p>
        </p:txBody>
      </p:sp>
      <p:sp>
        <p:nvSpPr>
          <p:cNvPr id="5" name="Content Placeholder 2"/>
          <p:cNvSpPr txBox="1">
            <a:spLocks/>
          </p:cNvSpPr>
          <p:nvPr/>
        </p:nvSpPr>
        <p:spPr bwMode="auto">
          <a:xfrm>
            <a:off x="533400" y="152400"/>
            <a:ext cx="9144000" cy="20574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6000"/>
              </a:spcAft>
              <a:buClrTx/>
              <a:buSzTx/>
              <a:buFont typeface="Arial" pitchFamily="34" charset="0"/>
              <a:buNone/>
              <a:tabLst/>
              <a:defRPr/>
            </a:pPr>
            <a:r>
              <a:rPr kumimoji="0" lang="en-US" sz="6600" b="0" i="0" u="none" strike="noStrike" kern="1200" cap="none" spc="0" normalizeH="0" baseline="0" noProof="0" dirty="0" smtClean="0">
                <a:ln>
                  <a:noFill/>
                </a:ln>
                <a:solidFill>
                  <a:schemeClr val="bg2">
                    <a:lumMod val="10000"/>
                  </a:schemeClr>
                </a:solidFill>
                <a:effectLst/>
                <a:uLnTx/>
                <a:uFillTx/>
                <a:latin typeface="Aharoni" pitchFamily="2" charset="-79"/>
                <a:ea typeface="+mn-ea"/>
                <a:cs typeface="Aharoni" pitchFamily="2" charset="-79"/>
              </a:rPr>
              <a:t>SOURCES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Aharoni" pitchFamily="2" charset="-79"/>
              <a:ea typeface="+mn-ea"/>
              <a:cs typeface="Aharoni" pitchFamily="2" charset="-79"/>
            </a:endParaRPr>
          </a:p>
        </p:txBody>
      </p:sp>
    </p:spTree>
    <p:extLst>
      <p:ext uri="{BB962C8B-B14F-4D97-AF65-F5344CB8AC3E}">
        <p14:creationId xmlns:p14="http://schemas.microsoft.com/office/powerpoint/2010/main" xmlns="" val="3584682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699" name="Title 1"/>
          <p:cNvSpPr>
            <a:spLocks noGrp="1"/>
          </p:cNvSpPr>
          <p:nvPr>
            <p:ph type="title" idx="4294967295"/>
          </p:nvPr>
        </p:nvSpPr>
        <p:spPr>
          <a:xfrm>
            <a:off x="609600" y="1600200"/>
            <a:ext cx="8229600" cy="4068763"/>
          </a:xfrm>
        </p:spPr>
        <p:txBody>
          <a:bodyPr/>
          <a:lstStyle/>
          <a:p>
            <a:pPr algn="l" eaLnBrk="1" hangingPunct="1"/>
            <a:r>
              <a:rPr lang="en-US" sz="7200" dirty="0" smtClean="0">
                <a:solidFill>
                  <a:schemeClr val="tx1"/>
                </a:solidFill>
                <a:latin typeface="Arial Black" pitchFamily="34" charset="0"/>
                <a:cs typeface="Aharoni" pitchFamily="2" charset="-79"/>
              </a:rPr>
              <a:t>FINAL REPORT SUMMER 2013</a:t>
            </a:r>
          </a:p>
        </p:txBody>
      </p:sp>
      <p:sp>
        <p:nvSpPr>
          <p:cNvPr id="4" name="Title 1"/>
          <p:cNvSpPr txBox="1">
            <a:spLocks/>
          </p:cNvSpPr>
          <p:nvPr/>
        </p:nvSpPr>
        <p:spPr>
          <a:xfrm>
            <a:off x="3581400" y="304800"/>
            <a:ext cx="5181600" cy="381000"/>
          </a:xfrm>
          <a:prstGeom prst="rect">
            <a:avLst/>
          </a:prstGeom>
        </p:spPr>
        <p:txBody>
          <a:bodyPr vert="horz" lIns="91440" tIns="45720" rIns="91440" bIns="45720" rtlCol="0" anchor="ctr">
            <a:normAutofit fontScale="67500" lnSpcReduction="20000"/>
          </a:bodyPr>
          <a:lstStyle>
            <a:lvl1pPr algn="l" defTabSz="914400" rtl="0" eaLnBrk="1" latinLnBrk="0" hangingPunct="1">
              <a:spcBef>
                <a:spcPct val="0"/>
              </a:spcBef>
              <a:buNone/>
              <a:defRPr sz="4200" kern="1200">
                <a:solidFill>
                  <a:schemeClr val="tx1">
                    <a:lumMod val="75000"/>
                    <a:lumOff val="25000"/>
                  </a:schemeClr>
                </a:solidFill>
                <a:latin typeface="Georgia"/>
                <a:ea typeface="+mj-ea"/>
                <a:cs typeface="+mj-cs"/>
              </a:defRPr>
            </a:lvl1pPr>
          </a:lstStyle>
          <a:p>
            <a:pPr algn="r"/>
            <a:r>
              <a:rPr lang="en-US" sz="3200" dirty="0" smtClean="0">
                <a:latin typeface="Arial Black" pitchFamily="34" charset="0"/>
                <a:cs typeface="Aharoni" pitchFamily="2" charset="-79"/>
              </a:rPr>
              <a:t>COMING SOON …</a:t>
            </a:r>
          </a:p>
        </p:txBody>
      </p:sp>
      <p:pic>
        <p:nvPicPr>
          <p:cNvPr id="6" name="Picture 5" descr="advisor.png"/>
          <p:cNvPicPr preferRelativeResize="0">
            <a:picLocks noChangeAspect="1"/>
          </p:cNvPicPr>
          <p:nvPr/>
        </p:nvPicPr>
        <p:blipFill>
          <a:blip r:embed="rId2" cstate="print">
            <a:duotone>
              <a:schemeClr val="accent5">
                <a:shade val="45000"/>
                <a:satMod val="135000"/>
              </a:schemeClr>
              <a:prstClr val="white"/>
            </a:duotone>
          </a:blip>
          <a:srcRect/>
          <a:stretch>
            <a:fillRect/>
          </a:stretch>
        </p:blipFill>
        <p:spPr bwMode="auto">
          <a:xfrm>
            <a:off x="685800" y="5852160"/>
            <a:ext cx="1087147" cy="2011680"/>
          </a:xfrm>
          <a:prstGeom prst="rect">
            <a:avLst/>
          </a:prstGeom>
          <a:noFill/>
          <a:ln w="9525">
            <a:noFill/>
            <a:miter lim="800000"/>
            <a:headEnd/>
            <a:tailEnd/>
          </a:ln>
        </p:spPr>
      </p:pic>
    </p:spTree>
    <p:extLst>
      <p:ext uri="{BB962C8B-B14F-4D97-AF65-F5344CB8AC3E}">
        <p14:creationId xmlns:p14="http://schemas.microsoft.com/office/powerpoint/2010/main" xmlns="" val="229168300"/>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4294967295"/>
          </p:nvPr>
        </p:nvSpPr>
        <p:spPr>
          <a:xfrm>
            <a:off x="457200" y="304800"/>
            <a:ext cx="9144000" cy="2057400"/>
          </a:xfrm>
        </p:spPr>
        <p:txBody>
          <a:bodyPr rtlCol="0">
            <a:normAutofit/>
          </a:bodyPr>
          <a:lstStyle/>
          <a:p>
            <a:pPr marL="0" indent="0" eaLnBrk="1" fontAlgn="auto" hangingPunct="1">
              <a:spcAft>
                <a:spcPts val="6000"/>
              </a:spcAft>
              <a:buFont typeface="Arial" pitchFamily="34" charset="0"/>
              <a:buNone/>
              <a:defRPr/>
            </a:pPr>
            <a:r>
              <a:rPr lang="en-US" sz="6600" dirty="0" smtClean="0">
                <a:solidFill>
                  <a:srgbClr val="F5801F"/>
                </a:solidFill>
                <a:latin typeface="Arial Black" pitchFamily="34" charset="0"/>
                <a:cs typeface="Aharoni" pitchFamily="2" charset="-79"/>
              </a:rPr>
              <a:t>THANK YOU …</a:t>
            </a:r>
          </a:p>
          <a:p>
            <a:pPr eaLnBrk="1" fontAlgn="auto" hangingPunct="1">
              <a:spcAft>
                <a:spcPts val="0"/>
              </a:spcAft>
              <a:buFont typeface="Arial" pitchFamily="34" charset="0"/>
              <a:buNone/>
              <a:defRPr/>
            </a:pPr>
            <a:endParaRPr lang="en-US" dirty="0" smtClean="0"/>
          </a:p>
        </p:txBody>
      </p:sp>
      <p:sp>
        <p:nvSpPr>
          <p:cNvPr id="30724" name="Rectangle 10"/>
          <p:cNvSpPr>
            <a:spLocks noChangeArrowheads="1"/>
          </p:cNvSpPr>
          <p:nvPr/>
        </p:nvSpPr>
        <p:spPr bwMode="auto">
          <a:xfrm>
            <a:off x="533400" y="1377950"/>
            <a:ext cx="8610600" cy="2431435"/>
          </a:xfrm>
          <a:prstGeom prst="rect">
            <a:avLst/>
          </a:prstGeom>
          <a:noFill/>
          <a:ln w="9525">
            <a:noFill/>
            <a:miter lim="800000"/>
            <a:headEnd/>
            <a:tailEnd/>
          </a:ln>
        </p:spPr>
        <p:txBody>
          <a:bodyPr wrap="square">
            <a:spAutoFit/>
          </a:bodyPr>
          <a:lstStyle/>
          <a:p>
            <a:pPr>
              <a:spcBef>
                <a:spcPts val="300"/>
              </a:spcBef>
              <a:spcAft>
                <a:spcPts val="300"/>
              </a:spcAft>
            </a:pPr>
            <a:r>
              <a:rPr lang="en-US" sz="3600" dirty="0"/>
              <a:t>CAROLYN </a:t>
            </a:r>
            <a:r>
              <a:rPr lang="en-US" sz="3600" dirty="0" smtClean="0"/>
              <a:t>HANK </a:t>
            </a:r>
            <a:r>
              <a:rPr lang="en-US" sz="2400" dirty="0" smtClean="0"/>
              <a:t>(&amp; CASSIDY SUGIMOTO)</a:t>
            </a:r>
            <a:endParaRPr lang="en-US" sz="2400" dirty="0"/>
          </a:p>
          <a:p>
            <a:pPr>
              <a:spcBef>
                <a:spcPts val="300"/>
              </a:spcBef>
              <a:spcAft>
                <a:spcPts val="300"/>
              </a:spcAft>
            </a:pPr>
            <a:r>
              <a:rPr lang="en-US" sz="2400" dirty="0"/>
              <a:t>Email: </a:t>
            </a:r>
            <a:r>
              <a:rPr lang="en-US" sz="2400" dirty="0" smtClean="0"/>
              <a:t>chank@utk.edu</a:t>
            </a:r>
          </a:p>
          <a:p>
            <a:pPr>
              <a:spcBef>
                <a:spcPts val="300"/>
              </a:spcBef>
              <a:spcAft>
                <a:spcPts val="300"/>
              </a:spcAft>
            </a:pPr>
            <a:r>
              <a:rPr lang="en-US" sz="2400" dirty="0" smtClean="0"/>
              <a:t>Phone</a:t>
            </a:r>
            <a:r>
              <a:rPr lang="en-US" sz="2400" dirty="0"/>
              <a:t>: </a:t>
            </a:r>
            <a:r>
              <a:rPr lang="en-US" sz="2400" dirty="0" smtClean="0"/>
              <a:t>865-242-7170</a:t>
            </a:r>
            <a:endParaRPr lang="en-US" sz="2400" dirty="0"/>
          </a:p>
          <a:p>
            <a:pPr>
              <a:spcBef>
                <a:spcPts val="300"/>
              </a:spcBef>
              <a:spcAft>
                <a:spcPts val="300"/>
              </a:spcAft>
            </a:pPr>
            <a:r>
              <a:rPr lang="en-US" sz="2400" dirty="0" smtClean="0"/>
              <a:t>SlideShare: http://www.slideshare.net/carolynhank/alise2013</a:t>
            </a:r>
            <a:endParaRPr lang="en-US" sz="2400" dirty="0"/>
          </a:p>
          <a:p>
            <a:pPr>
              <a:spcBef>
                <a:spcPts val="300"/>
              </a:spcBef>
              <a:spcAft>
                <a:spcPts val="300"/>
              </a:spcAft>
            </a:pPr>
            <a:r>
              <a:rPr lang="en-US" sz="2400" dirty="0"/>
              <a:t>Slideshow: </a:t>
            </a:r>
          </a:p>
        </p:txBody>
      </p:sp>
      <p:sp>
        <p:nvSpPr>
          <p:cNvPr id="17" name="Content Placeholder 7"/>
          <p:cNvSpPr txBox="1">
            <a:spLocks/>
          </p:cNvSpPr>
          <p:nvPr/>
        </p:nvSpPr>
        <p:spPr bwMode="auto">
          <a:xfrm>
            <a:off x="6248400" y="5791200"/>
            <a:ext cx="2895600" cy="381000"/>
          </a:xfrm>
          <a:prstGeom prst="rect">
            <a:avLst/>
          </a:prstGeom>
          <a:solidFill>
            <a:schemeClr val="tx1">
              <a:lumMod val="75000"/>
              <a:lumOff val="25000"/>
            </a:schemeClr>
          </a:solidFill>
        </p:spPr>
        <p:txBody>
          <a:bodyPr wrap="none" lIns="0" tIns="0" rIns="0" bIns="0" anchor="ctr"/>
          <a:lstStyle/>
          <a:p>
            <a:pPr algn="r" fontAlgn="auto">
              <a:spcBef>
                <a:spcPct val="20000"/>
              </a:spcBef>
              <a:spcAft>
                <a:spcPts val="0"/>
              </a:spcAft>
              <a:buFont typeface="Arial" pitchFamily="34" charset="0"/>
              <a:buNone/>
              <a:defRPr/>
            </a:pPr>
            <a:r>
              <a:rPr lang="en-US" sz="3200" b="1" dirty="0">
                <a:solidFill>
                  <a:schemeClr val="bg1"/>
                </a:solidFill>
                <a:latin typeface="Aharoni" pitchFamily="2" charset="-79"/>
                <a:cs typeface="Aharoni" pitchFamily="2" charset="-79"/>
              </a:rPr>
              <a:t>QUESTIONS?   </a:t>
            </a:r>
          </a:p>
        </p:txBody>
      </p:sp>
      <p:pic>
        <p:nvPicPr>
          <p:cNvPr id="30726" name="Picture 2"/>
          <p:cNvPicPr>
            <a:picLocks noChangeAspect="1" noChangeArrowheads="1"/>
          </p:cNvPicPr>
          <p:nvPr/>
        </p:nvPicPr>
        <p:blipFill>
          <a:blip r:embed="rId3" cstate="print"/>
          <a:srcRect/>
          <a:stretch>
            <a:fillRect/>
          </a:stretch>
        </p:blipFill>
        <p:spPr bwMode="auto">
          <a:xfrm>
            <a:off x="2209800" y="3438525"/>
            <a:ext cx="838200" cy="295275"/>
          </a:xfrm>
          <a:prstGeom prst="rect">
            <a:avLst/>
          </a:prstGeom>
          <a:noFill/>
          <a:ln w="9525">
            <a:noFill/>
            <a:miter lim="800000"/>
            <a:headEnd/>
            <a:tailEnd/>
          </a:ln>
        </p:spPr>
      </p:pic>
      <p:sp>
        <p:nvSpPr>
          <p:cNvPr id="7" name="Content Placeholder 2"/>
          <p:cNvSpPr txBox="1">
            <a:spLocks/>
          </p:cNvSpPr>
          <p:nvPr/>
        </p:nvSpPr>
        <p:spPr bwMode="auto">
          <a:xfrm>
            <a:off x="533400" y="3886200"/>
            <a:ext cx="8610600" cy="2057400"/>
          </a:xfrm>
          <a:prstGeom prst="rect">
            <a:avLst/>
          </a:prstGeom>
          <a:noFill/>
          <a:ln w="9525">
            <a:noFill/>
            <a:miter lim="800000"/>
            <a:headEnd/>
            <a:tailEnd/>
          </a:ln>
        </p:spPr>
        <p:txBody>
          <a:bodyPr>
            <a:normAutofit/>
          </a:bodyPr>
          <a:lstStyle/>
          <a:p>
            <a:pPr fontAlgn="auto">
              <a:spcBef>
                <a:spcPct val="20000"/>
              </a:spcBef>
              <a:spcAft>
                <a:spcPts val="6000"/>
              </a:spcAft>
              <a:buFont typeface="Arial" pitchFamily="34" charset="0"/>
              <a:buNone/>
              <a:defRPr/>
            </a:pPr>
            <a:r>
              <a:rPr lang="en-US" sz="6600" dirty="0">
                <a:solidFill>
                  <a:srgbClr val="F5801F"/>
                </a:solidFill>
                <a:latin typeface="Arial Black" pitchFamily="34" charset="0"/>
                <a:cs typeface="Aharoni" pitchFamily="2" charset="-79"/>
              </a:rPr>
              <a:t>THANKS TO …</a:t>
            </a:r>
          </a:p>
          <a:p>
            <a:pPr marL="342900" indent="-342900" fontAlgn="auto">
              <a:spcBef>
                <a:spcPct val="20000"/>
              </a:spcBef>
              <a:spcAft>
                <a:spcPts val="0"/>
              </a:spcAft>
              <a:buFont typeface="Arial" pitchFamily="34" charset="0"/>
              <a:buNone/>
              <a:defRPr/>
            </a:pPr>
            <a:endParaRPr lang="en-US" sz="3200" dirty="0">
              <a:latin typeface="+mn-lt"/>
              <a:cs typeface="+mn-cs"/>
            </a:endParaRPr>
          </a:p>
        </p:txBody>
      </p:sp>
      <p:sp>
        <p:nvSpPr>
          <p:cNvPr id="31752" name="Rectangle 7"/>
          <p:cNvSpPr>
            <a:spLocks noChangeArrowheads="1"/>
          </p:cNvSpPr>
          <p:nvPr/>
        </p:nvSpPr>
        <p:spPr bwMode="auto">
          <a:xfrm>
            <a:off x="533400" y="4876800"/>
            <a:ext cx="7772400" cy="1461939"/>
          </a:xfrm>
          <a:prstGeom prst="rect">
            <a:avLst/>
          </a:prstGeom>
          <a:noFill/>
          <a:ln w="9525">
            <a:noFill/>
            <a:miter lim="800000"/>
            <a:headEnd/>
            <a:tailEnd/>
          </a:ln>
        </p:spPr>
        <p:txBody>
          <a:bodyPr>
            <a:spAutoFit/>
          </a:bodyPr>
          <a:lstStyle/>
          <a:p>
            <a:pPr>
              <a:spcBef>
                <a:spcPts val="300"/>
              </a:spcBef>
              <a:spcAft>
                <a:spcPts val="300"/>
              </a:spcAft>
              <a:defRPr/>
            </a:pPr>
            <a:r>
              <a:rPr lang="en-US" sz="2800" dirty="0" smtClean="0"/>
              <a:t>OCLC/ALISE LIBRARY &amp; INFORMATION </a:t>
            </a:r>
            <a:br>
              <a:rPr lang="en-US" sz="2800" dirty="0" smtClean="0"/>
            </a:br>
            <a:r>
              <a:rPr lang="en-US" sz="2800" dirty="0" smtClean="0"/>
              <a:t>SCIENCE RESEARCH GRANT PROGRAM </a:t>
            </a:r>
            <a:endParaRPr lang="en-US" sz="2800" dirty="0"/>
          </a:p>
          <a:p>
            <a:pPr marL="273050">
              <a:spcBef>
                <a:spcPts val="300"/>
              </a:spcBef>
              <a:spcAft>
                <a:spcPts val="300"/>
              </a:spcAft>
              <a:defRPr/>
            </a:pPr>
            <a:endParaRPr lang="en-US" sz="2800" dirty="0"/>
          </a:p>
        </p:txBody>
      </p:sp>
    </p:spTree>
    <p:extLst>
      <p:ext uri="{BB962C8B-B14F-4D97-AF65-F5344CB8AC3E}">
        <p14:creationId xmlns:p14="http://schemas.microsoft.com/office/powerpoint/2010/main" xmlns="" val="393943029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flipV="1">
            <a:off x="0" y="0"/>
            <a:ext cx="9144000" cy="13716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p:cNvSpPr txBox="1"/>
          <p:nvPr/>
        </p:nvSpPr>
        <p:spPr>
          <a:xfrm>
            <a:off x="838200" y="515779"/>
            <a:ext cx="5774979" cy="769441"/>
          </a:xfrm>
          <a:prstGeom prst="rect">
            <a:avLst/>
          </a:prstGeom>
          <a:noFill/>
        </p:spPr>
        <p:txBody>
          <a:bodyPr wrap="none" rtlCol="0">
            <a:spAutoFit/>
          </a:bodyPr>
          <a:lstStyle/>
          <a:p>
            <a:r>
              <a:rPr lang="en-US" sz="4400" spc="30" dirty="0" smtClean="0">
                <a:solidFill>
                  <a:schemeClr val="bg2">
                    <a:lumMod val="90000"/>
                  </a:schemeClr>
                </a:solidFill>
                <a:latin typeface="Aharoni" pitchFamily="2" charset="-79"/>
                <a:cs typeface="Aharoni" pitchFamily="2" charset="-79"/>
              </a:rPr>
              <a:t>GENERAL BLOGGERS</a:t>
            </a:r>
            <a:endParaRPr lang="en-US" sz="4400" spc="30" baseline="30000" dirty="0">
              <a:solidFill>
                <a:schemeClr val="bg2">
                  <a:lumMod val="90000"/>
                </a:schemeClr>
              </a:solidFill>
              <a:latin typeface="Aharoni" pitchFamily="2" charset="-79"/>
              <a:cs typeface="Aharoni" pitchFamily="2" charset="-79"/>
            </a:endParaRPr>
          </a:p>
        </p:txBody>
      </p:sp>
      <p:sp>
        <p:nvSpPr>
          <p:cNvPr id="5" name="Rectangle 4"/>
          <p:cNvSpPr/>
          <p:nvPr/>
        </p:nvSpPr>
        <p:spPr>
          <a:xfrm>
            <a:off x="838200" y="152400"/>
            <a:ext cx="1938351" cy="523220"/>
          </a:xfrm>
          <a:prstGeom prst="rect">
            <a:avLst/>
          </a:prstGeom>
        </p:spPr>
        <p:txBody>
          <a:bodyPr wrap="none">
            <a:spAutoFit/>
          </a:bodyPr>
          <a:lstStyle/>
          <a:p>
            <a:r>
              <a:rPr lang="en-US" sz="2800" b="1" dirty="0" smtClean="0">
                <a:solidFill>
                  <a:schemeClr val="bg1">
                    <a:lumMod val="95000"/>
                  </a:schemeClr>
                </a:solidFill>
                <a:latin typeface="Century Gothic" pitchFamily="34" charset="0"/>
                <a:cs typeface="Aharoni" pitchFamily="2" charset="-79"/>
              </a:rPr>
              <a:t>2006-2008</a:t>
            </a:r>
            <a:endParaRPr lang="en-US" sz="2800" b="1" dirty="0">
              <a:solidFill>
                <a:schemeClr val="bg1">
                  <a:lumMod val="95000"/>
                </a:schemeClr>
              </a:solidFill>
              <a:latin typeface="Century Gothic" pitchFamily="34" charset="0"/>
              <a:cs typeface="Aharoni" pitchFamily="2" charset="-79"/>
            </a:endParaRPr>
          </a:p>
        </p:txBody>
      </p:sp>
      <p:sp>
        <p:nvSpPr>
          <p:cNvPr id="6" name="Rectangle 5"/>
          <p:cNvSpPr/>
          <p:nvPr/>
        </p:nvSpPr>
        <p:spPr>
          <a:xfrm>
            <a:off x="3429000" y="5177135"/>
            <a:ext cx="5434642" cy="461665"/>
          </a:xfrm>
          <a:prstGeom prst="rect">
            <a:avLst/>
          </a:prstGeom>
        </p:spPr>
        <p:txBody>
          <a:bodyPr wrap="square">
            <a:spAutoFit/>
          </a:bodyPr>
          <a:lstStyle/>
          <a:p>
            <a:pPr algn="ctr"/>
            <a:r>
              <a:rPr lang="en-US" sz="2400" dirty="0" smtClean="0">
                <a:solidFill>
                  <a:schemeClr val="bg2">
                    <a:lumMod val="25000"/>
                  </a:schemeClr>
                </a:solidFill>
                <a:latin typeface="Century Gothic" pitchFamily="34" charset="0"/>
              </a:rPr>
              <a:t>SNOWBALL SAMPLING</a:t>
            </a:r>
            <a:endParaRPr lang="en-US" sz="2400" dirty="0">
              <a:solidFill>
                <a:schemeClr val="bg2">
                  <a:lumMod val="25000"/>
                </a:schemeClr>
              </a:solidFill>
            </a:endParaRPr>
          </a:p>
        </p:txBody>
      </p:sp>
      <p:sp>
        <p:nvSpPr>
          <p:cNvPr id="7" name="Left Brace 6"/>
          <p:cNvSpPr/>
          <p:nvPr/>
        </p:nvSpPr>
        <p:spPr>
          <a:xfrm rot="10800000">
            <a:off x="3886198" y="2205335"/>
            <a:ext cx="609600" cy="2743200"/>
          </a:xfrm>
          <a:prstGeom prst="leftBrace">
            <a:avLst>
              <a:gd name="adj1" fmla="val 51632"/>
              <a:gd name="adj2" fmla="val 50000"/>
            </a:avLst>
          </a:prstGeom>
          <a:noFill/>
          <a:ln w="825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Rectangle 7"/>
          <p:cNvSpPr/>
          <p:nvPr/>
        </p:nvSpPr>
        <p:spPr>
          <a:xfrm>
            <a:off x="4648200" y="3306831"/>
            <a:ext cx="3200400" cy="523220"/>
          </a:xfrm>
          <a:prstGeom prst="rect">
            <a:avLst/>
          </a:prstGeom>
        </p:spPr>
        <p:txBody>
          <a:bodyPr wrap="square">
            <a:spAutoFit/>
          </a:bodyPr>
          <a:lstStyle/>
          <a:p>
            <a:pPr marL="342900" lvl="0" indent="-342900">
              <a:spcBef>
                <a:spcPct val="20000"/>
              </a:spcBef>
              <a:defRPr/>
            </a:pPr>
            <a:r>
              <a:rPr lang="en-US" sz="2800" dirty="0" smtClean="0">
                <a:solidFill>
                  <a:schemeClr val="bg2">
                    <a:lumMod val="10000"/>
                  </a:schemeClr>
                </a:solidFill>
                <a:latin typeface="Century Gothic" pitchFamily="34" charset="0"/>
              </a:rPr>
              <a:t>QUESTIONNAIRES</a:t>
            </a:r>
          </a:p>
        </p:txBody>
      </p:sp>
      <p:sp>
        <p:nvSpPr>
          <p:cNvPr id="9" name="Rectangle 8"/>
          <p:cNvSpPr/>
          <p:nvPr/>
        </p:nvSpPr>
        <p:spPr>
          <a:xfrm>
            <a:off x="5638800" y="3830051"/>
            <a:ext cx="1072730" cy="461665"/>
          </a:xfrm>
          <a:prstGeom prst="rect">
            <a:avLst/>
          </a:prstGeom>
        </p:spPr>
        <p:txBody>
          <a:bodyPr wrap="none">
            <a:spAutoFit/>
          </a:bodyPr>
          <a:lstStyle/>
          <a:p>
            <a:r>
              <a:rPr lang="en-US" sz="2400" b="1" dirty="0" smtClean="0">
                <a:solidFill>
                  <a:schemeClr val="bg2">
                    <a:lumMod val="25000"/>
                  </a:schemeClr>
                </a:solidFill>
                <a:latin typeface="Century Gothic" pitchFamily="34" charset="0"/>
              </a:rPr>
              <a:t>n=223</a:t>
            </a:r>
            <a:endParaRPr lang="en-US" sz="2400" b="1" dirty="0">
              <a:solidFill>
                <a:schemeClr val="bg2">
                  <a:lumMod val="25000"/>
                </a:schemeClr>
              </a:solidFill>
            </a:endParaRPr>
          </a:p>
        </p:txBody>
      </p:sp>
      <p:sp>
        <p:nvSpPr>
          <p:cNvPr id="17" name="Rectangle 16"/>
          <p:cNvSpPr/>
          <p:nvPr/>
        </p:nvSpPr>
        <p:spPr>
          <a:xfrm>
            <a:off x="457200" y="5715000"/>
            <a:ext cx="8686800" cy="461665"/>
          </a:xfrm>
          <a:prstGeom prst="rect">
            <a:avLst/>
          </a:prstGeom>
        </p:spPr>
        <p:txBody>
          <a:bodyPr wrap="square">
            <a:spAutoFit/>
          </a:bodyPr>
          <a:lstStyle/>
          <a:p>
            <a:r>
              <a:rPr lang="en-US" sz="1200" dirty="0" smtClean="0">
                <a:latin typeface="Century Gothic" pitchFamily="34" charset="0"/>
              </a:rPr>
              <a:t>Sheble, L., Choemprayong, S., &amp; </a:t>
            </a:r>
            <a:r>
              <a:rPr lang="en-US" sz="1200" b="1" dirty="0" smtClean="0">
                <a:latin typeface="Century Gothic" pitchFamily="34" charset="0"/>
              </a:rPr>
              <a:t>Hank. C</a:t>
            </a:r>
            <a:r>
              <a:rPr lang="en-US" sz="1200" dirty="0" smtClean="0">
                <a:latin typeface="Century Gothic" pitchFamily="34" charset="0"/>
              </a:rPr>
              <a:t>. (2007). Preservation in context: Survey of blogging behaviors.</a:t>
            </a:r>
            <a:br>
              <a:rPr lang="en-US" sz="1200" dirty="0" smtClean="0">
                <a:latin typeface="Century Gothic" pitchFamily="34" charset="0"/>
              </a:rPr>
            </a:br>
            <a:r>
              <a:rPr lang="en-US" sz="1200" dirty="0" smtClean="0">
                <a:latin typeface="Century Gothic" pitchFamily="34" charset="0"/>
              </a:rPr>
              <a:t> In </a:t>
            </a:r>
            <a:r>
              <a:rPr lang="en-US" sz="1200" i="1" dirty="0" smtClean="0">
                <a:latin typeface="Century Gothic" pitchFamily="34" charset="0"/>
              </a:rPr>
              <a:t>Proceedings of the Third International Digital Curation Conference</a:t>
            </a:r>
            <a:r>
              <a:rPr lang="en-US" sz="1200" dirty="0" smtClean="0">
                <a:latin typeface="Century Gothic" pitchFamily="34" charset="0"/>
              </a:rPr>
              <a:t>. Edinburgh: Digital Curation Centre.</a:t>
            </a:r>
            <a:endParaRPr lang="en-US" sz="1200" dirty="0"/>
          </a:p>
        </p:txBody>
      </p:sp>
      <p:cxnSp>
        <p:nvCxnSpPr>
          <p:cNvPr id="18" name="Straight Connector 17"/>
          <p:cNvCxnSpPr/>
          <p:nvPr/>
        </p:nvCxnSpPr>
        <p:spPr>
          <a:xfrm>
            <a:off x="0" y="5558135"/>
            <a:ext cx="9144000" cy="0"/>
          </a:xfrm>
          <a:prstGeom prst="line">
            <a:avLst/>
          </a:prstGeom>
          <a:ln w="508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04800" y="0"/>
            <a:ext cx="381000" cy="13716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28600" y="152400"/>
            <a:ext cx="503664" cy="1015663"/>
          </a:xfrm>
          <a:prstGeom prst="rect">
            <a:avLst/>
          </a:prstGeom>
        </p:spPr>
        <p:txBody>
          <a:bodyPr wrap="none">
            <a:spAutoFit/>
          </a:bodyPr>
          <a:lstStyle/>
          <a:p>
            <a:r>
              <a:rPr lang="en-US" sz="6000" b="1" dirty="0" smtClean="0">
                <a:solidFill>
                  <a:schemeClr val="bg2">
                    <a:lumMod val="25000"/>
                  </a:schemeClr>
                </a:solidFill>
                <a:latin typeface="Aharoni" pitchFamily="2" charset="-79"/>
                <a:cs typeface="Aharoni" pitchFamily="2" charset="-79"/>
              </a:rPr>
              <a:t>1</a:t>
            </a:r>
            <a:endParaRPr lang="en-US" sz="6000" b="1" dirty="0">
              <a:solidFill>
                <a:schemeClr val="bg2">
                  <a:lumMod val="25000"/>
                </a:schemeClr>
              </a:solidFill>
              <a:latin typeface="Aharoni" pitchFamily="2" charset="-79"/>
              <a:cs typeface="Aharoni" pitchFamily="2" charset="-79"/>
            </a:endParaRPr>
          </a:p>
        </p:txBody>
      </p:sp>
      <p:pic>
        <p:nvPicPr>
          <p:cNvPr id="119" name="Picture 118" descr="man.png"/>
          <p:cNvPicPr>
            <a:picLocks noChangeAspect="1"/>
          </p:cNvPicPr>
          <p:nvPr/>
        </p:nvPicPr>
        <p:blipFill>
          <a:blip r:embed="rId3" cstate="print">
            <a:duotone>
              <a:schemeClr val="accent1">
                <a:shade val="45000"/>
                <a:satMod val="135000"/>
              </a:schemeClr>
              <a:prstClr val="white"/>
            </a:duotone>
            <a:lum bright="17000"/>
          </a:blip>
          <a:stretch>
            <a:fillRect/>
          </a:stretch>
        </p:blipFill>
        <p:spPr>
          <a:xfrm flipH="1">
            <a:off x="2214317" y="2087880"/>
            <a:ext cx="1138483" cy="2911756"/>
          </a:xfrm>
          <a:prstGeom prst="rect">
            <a:avLst/>
          </a:prstGeom>
        </p:spPr>
      </p:pic>
      <p:pic>
        <p:nvPicPr>
          <p:cNvPr id="120" name="Picture 119" descr="man.png"/>
          <p:cNvPicPr>
            <a:picLocks noChangeAspect="1"/>
          </p:cNvPicPr>
          <p:nvPr/>
        </p:nvPicPr>
        <p:blipFill>
          <a:blip r:embed="rId3" cstate="print">
            <a:duotone>
              <a:schemeClr val="accent5">
                <a:shade val="45000"/>
                <a:satMod val="135000"/>
              </a:schemeClr>
              <a:prstClr val="white"/>
            </a:duotone>
          </a:blip>
          <a:stretch>
            <a:fillRect/>
          </a:stretch>
        </p:blipFill>
        <p:spPr>
          <a:xfrm flipH="1">
            <a:off x="685800" y="1905000"/>
            <a:ext cx="1110366" cy="2926080"/>
          </a:xfrm>
          <a:prstGeom prst="rect">
            <a:avLst/>
          </a:prstGeom>
        </p:spPr>
      </p:pic>
      <p:pic>
        <p:nvPicPr>
          <p:cNvPr id="121" name="Picture 120" descr="man.png"/>
          <p:cNvPicPr>
            <a:picLocks noChangeAspect="1"/>
          </p:cNvPicPr>
          <p:nvPr/>
        </p:nvPicPr>
        <p:blipFill>
          <a:blip r:embed="rId3" cstate="print">
            <a:duotone>
              <a:schemeClr val="accent1">
                <a:shade val="45000"/>
                <a:satMod val="135000"/>
              </a:schemeClr>
              <a:prstClr val="white"/>
            </a:duotone>
          </a:blip>
          <a:stretch>
            <a:fillRect/>
          </a:stretch>
        </p:blipFill>
        <p:spPr>
          <a:xfrm flipH="1">
            <a:off x="1452317" y="2300324"/>
            <a:ext cx="1138483" cy="2911756"/>
          </a:xfrm>
          <a:prstGeom prst="rect">
            <a:avLst/>
          </a:prstGeom>
        </p:spPr>
      </p:pic>
    </p:spTree>
    <p:extLst>
      <p:ext uri="{BB962C8B-B14F-4D97-AF65-F5344CB8AC3E}">
        <p14:creationId xmlns:p14="http://schemas.microsoft.com/office/powerpoint/2010/main" xmlns="" val="3864808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0"/>
          <p:cNvSpPr>
            <a:spLocks noChangeArrowheads="1"/>
          </p:cNvSpPr>
          <p:nvPr/>
        </p:nvSpPr>
        <p:spPr bwMode="auto">
          <a:xfrm>
            <a:off x="4724400" y="2362200"/>
            <a:ext cx="4800600" cy="3352800"/>
          </a:xfrm>
          <a:prstGeom prst="roundRect">
            <a:avLst>
              <a:gd name="adj" fmla="val 9634"/>
            </a:avLst>
          </a:prstGeom>
          <a:solidFill>
            <a:schemeClr val="bg2">
              <a:lumMod val="90000"/>
              <a:alpha val="30000"/>
            </a:schemeClr>
          </a:solidFill>
          <a:ln w="9525">
            <a:noFill/>
            <a:round/>
            <a:headEnd/>
            <a:tailEnd/>
          </a:ln>
        </p:spPr>
        <p:txBody>
          <a:bodyPr wrap="none" anchor="ctr"/>
          <a:lstStyle/>
          <a:p>
            <a:endParaRPr lang="en-US" dirty="0"/>
          </a:p>
        </p:txBody>
      </p:sp>
      <p:sp>
        <p:nvSpPr>
          <p:cNvPr id="32771" name="AutoShape 20"/>
          <p:cNvSpPr>
            <a:spLocks noChangeArrowheads="1"/>
          </p:cNvSpPr>
          <p:nvPr/>
        </p:nvSpPr>
        <p:spPr bwMode="auto">
          <a:xfrm>
            <a:off x="-381000" y="2362200"/>
            <a:ext cx="4800600" cy="3352800"/>
          </a:xfrm>
          <a:prstGeom prst="roundRect">
            <a:avLst>
              <a:gd name="adj" fmla="val 9634"/>
            </a:avLst>
          </a:prstGeom>
          <a:solidFill>
            <a:schemeClr val="bg2">
              <a:lumMod val="90000"/>
              <a:alpha val="30000"/>
            </a:schemeClr>
          </a:solidFill>
          <a:ln w="9525">
            <a:noFill/>
            <a:round/>
            <a:headEnd/>
            <a:tailEnd/>
          </a:ln>
        </p:spPr>
        <p:txBody>
          <a:bodyPr wrap="none" anchor="ctr"/>
          <a:lstStyle/>
          <a:p>
            <a:endParaRPr lang="en-US" dirty="0"/>
          </a:p>
        </p:txBody>
      </p:sp>
      <p:sp>
        <p:nvSpPr>
          <p:cNvPr id="40965" name="Text Box 3"/>
          <p:cNvSpPr txBox="1">
            <a:spLocks noChangeArrowheads="1"/>
          </p:cNvSpPr>
          <p:nvPr/>
        </p:nvSpPr>
        <p:spPr bwMode="auto">
          <a:xfrm>
            <a:off x="76200" y="2850243"/>
            <a:ext cx="4191000" cy="2483757"/>
          </a:xfrm>
          <a:prstGeom prst="rect">
            <a:avLst/>
          </a:prstGeom>
          <a:noFill/>
          <a:ln w="9525">
            <a:noFill/>
            <a:miter lim="800000"/>
            <a:headEnd/>
            <a:tailEnd/>
          </a:ln>
        </p:spPr>
        <p:txBody>
          <a:bodyPr wrap="square">
            <a:spAutoFit/>
          </a:bodyPr>
          <a:lstStyle/>
          <a:p>
            <a:pPr algn="r">
              <a:lnSpc>
                <a:spcPct val="105000"/>
              </a:lnSpc>
              <a:defRPr/>
            </a:pPr>
            <a:r>
              <a:rPr lang="en-US" sz="2600" dirty="0" smtClean="0">
                <a:solidFill>
                  <a:schemeClr val="bg2">
                    <a:lumMod val="25000"/>
                  </a:schemeClr>
                </a:solidFill>
                <a:latin typeface="Century Gothic" pitchFamily="34" charset="0"/>
              </a:rPr>
              <a:t>Blog to blogger not 1:1 </a:t>
            </a:r>
          </a:p>
          <a:p>
            <a:pPr algn="r">
              <a:lnSpc>
                <a:spcPct val="105000"/>
              </a:lnSpc>
              <a:defRPr/>
            </a:pPr>
            <a:r>
              <a:rPr lang="en-US" sz="2600" dirty="0" smtClean="0">
                <a:latin typeface="Century Gothic" pitchFamily="34" charset="0"/>
              </a:rPr>
              <a:t>Content dynamic</a:t>
            </a:r>
          </a:p>
          <a:p>
            <a:pPr algn="r">
              <a:lnSpc>
                <a:spcPct val="105000"/>
              </a:lnSpc>
              <a:defRPr/>
            </a:pPr>
            <a:r>
              <a:rPr lang="en-US" sz="2600" dirty="0" smtClean="0">
                <a:solidFill>
                  <a:schemeClr val="bg2">
                    <a:lumMod val="25000"/>
                  </a:schemeClr>
                </a:solidFill>
                <a:latin typeface="Century Gothic" pitchFamily="34" charset="0"/>
              </a:rPr>
              <a:t>Interest in preservation</a:t>
            </a:r>
            <a:endParaRPr lang="en-US" sz="2600" dirty="0">
              <a:solidFill>
                <a:schemeClr val="bg2">
                  <a:lumMod val="25000"/>
                </a:schemeClr>
              </a:solidFill>
              <a:latin typeface="Century Gothic" pitchFamily="34" charset="0"/>
            </a:endParaRPr>
          </a:p>
          <a:p>
            <a:pPr algn="r">
              <a:lnSpc>
                <a:spcPct val="105000"/>
              </a:lnSpc>
              <a:defRPr/>
            </a:pPr>
            <a:r>
              <a:rPr lang="en-US" sz="2600" dirty="0" smtClean="0">
                <a:latin typeface="Century Gothic" pitchFamily="34" charset="0"/>
              </a:rPr>
              <a:t>Save some but not all</a:t>
            </a:r>
            <a:endParaRPr lang="en-US" sz="2600" dirty="0">
              <a:latin typeface="Century Gothic" pitchFamily="34" charset="0"/>
            </a:endParaRPr>
          </a:p>
          <a:p>
            <a:pPr algn="r">
              <a:lnSpc>
                <a:spcPct val="105000"/>
              </a:lnSpc>
              <a:defRPr/>
            </a:pPr>
            <a:r>
              <a:rPr lang="en-US" sz="2600" dirty="0" smtClean="0">
                <a:solidFill>
                  <a:schemeClr val="bg2">
                    <a:lumMod val="25000"/>
                  </a:schemeClr>
                </a:solidFill>
                <a:latin typeface="Century Gothic" pitchFamily="34" charset="0"/>
              </a:rPr>
              <a:t>Personal responsibility</a:t>
            </a:r>
          </a:p>
          <a:p>
            <a:pPr algn="r">
              <a:lnSpc>
                <a:spcPct val="105000"/>
              </a:lnSpc>
              <a:defRPr/>
            </a:pPr>
            <a:endParaRPr lang="en-US" dirty="0">
              <a:solidFill>
                <a:schemeClr val="bg1"/>
              </a:solidFill>
              <a:latin typeface="Century Gothic" pitchFamily="34" charset="0"/>
            </a:endParaRPr>
          </a:p>
        </p:txBody>
      </p:sp>
      <p:sp>
        <p:nvSpPr>
          <p:cNvPr id="40966" name="Text Box 3"/>
          <p:cNvSpPr txBox="1">
            <a:spLocks noChangeArrowheads="1"/>
          </p:cNvSpPr>
          <p:nvPr/>
        </p:nvSpPr>
        <p:spPr bwMode="auto">
          <a:xfrm>
            <a:off x="4876800" y="2873377"/>
            <a:ext cx="4038600" cy="2613023"/>
          </a:xfrm>
          <a:prstGeom prst="rect">
            <a:avLst/>
          </a:prstGeom>
          <a:noFill/>
          <a:ln w="9525">
            <a:noFill/>
            <a:miter lim="800000"/>
            <a:headEnd/>
            <a:tailEnd/>
          </a:ln>
        </p:spPr>
        <p:txBody>
          <a:bodyPr>
            <a:spAutoFit/>
          </a:bodyPr>
          <a:lstStyle/>
          <a:p>
            <a:pPr>
              <a:lnSpc>
                <a:spcPct val="105000"/>
              </a:lnSpc>
              <a:defRPr/>
            </a:pPr>
            <a:r>
              <a:rPr lang="en-US" sz="2600" dirty="0" smtClean="0">
                <a:solidFill>
                  <a:schemeClr val="bg2">
                    <a:lumMod val="25000"/>
                  </a:schemeClr>
                </a:solidFill>
                <a:latin typeface="Century Gothic" pitchFamily="34" charset="0"/>
              </a:rPr>
              <a:t>Research design</a:t>
            </a:r>
            <a:endParaRPr lang="en-US" sz="2600" dirty="0">
              <a:solidFill>
                <a:schemeClr val="bg2">
                  <a:lumMod val="25000"/>
                </a:schemeClr>
              </a:solidFill>
              <a:latin typeface="Century Gothic" pitchFamily="34" charset="0"/>
            </a:endParaRPr>
          </a:p>
          <a:p>
            <a:pPr>
              <a:lnSpc>
                <a:spcPct val="105000"/>
              </a:lnSpc>
              <a:defRPr/>
            </a:pPr>
            <a:r>
              <a:rPr lang="en-US" sz="2600" dirty="0" smtClean="0">
                <a:latin typeface="Century Gothic" pitchFamily="34" charset="0"/>
              </a:rPr>
              <a:t>Co-produsage</a:t>
            </a:r>
          </a:p>
          <a:p>
            <a:pPr>
              <a:lnSpc>
                <a:spcPct val="105000"/>
              </a:lnSpc>
              <a:defRPr/>
            </a:pPr>
            <a:r>
              <a:rPr lang="en-US" sz="2600" dirty="0" smtClean="0">
                <a:solidFill>
                  <a:schemeClr val="bg2">
                    <a:lumMod val="25000"/>
                  </a:schemeClr>
                </a:solidFill>
                <a:latin typeface="Century Gothic" pitchFamily="34" charset="0"/>
              </a:rPr>
              <a:t>Others responsible?</a:t>
            </a:r>
          </a:p>
          <a:p>
            <a:pPr>
              <a:lnSpc>
                <a:spcPct val="105000"/>
              </a:lnSpc>
              <a:defRPr/>
            </a:pPr>
            <a:r>
              <a:rPr lang="en-US" sz="2600" dirty="0" smtClean="0">
                <a:latin typeface="Century Gothic" pitchFamily="34" charset="0"/>
              </a:rPr>
              <a:t>Capability, though?</a:t>
            </a:r>
            <a:endParaRPr lang="en-US" sz="2600" dirty="0">
              <a:latin typeface="Century Gothic" pitchFamily="34" charset="0"/>
            </a:endParaRPr>
          </a:p>
          <a:p>
            <a:pPr>
              <a:lnSpc>
                <a:spcPct val="105000"/>
              </a:lnSpc>
              <a:defRPr/>
            </a:pPr>
            <a:r>
              <a:rPr lang="en-US" sz="2600" dirty="0" smtClean="0">
                <a:solidFill>
                  <a:schemeClr val="bg2">
                    <a:lumMod val="25000"/>
                  </a:schemeClr>
                </a:solidFill>
                <a:latin typeface="Century Gothic" pitchFamily="34" charset="0"/>
              </a:rPr>
              <a:t>Access, use &amp; extent?</a:t>
            </a:r>
            <a:endParaRPr lang="en-US" sz="2600" dirty="0">
              <a:solidFill>
                <a:schemeClr val="bg2">
                  <a:lumMod val="25000"/>
                </a:schemeClr>
              </a:solidFill>
              <a:latin typeface="Century Gothic" pitchFamily="34" charset="0"/>
            </a:endParaRPr>
          </a:p>
          <a:p>
            <a:pPr>
              <a:lnSpc>
                <a:spcPct val="105000"/>
              </a:lnSpc>
              <a:defRPr/>
            </a:pPr>
            <a:r>
              <a:rPr lang="en-US" sz="2600" dirty="0">
                <a:solidFill>
                  <a:schemeClr val="bg1"/>
                </a:solidFill>
                <a:latin typeface="Century Gothic" pitchFamily="34" charset="0"/>
              </a:rPr>
              <a:t>	</a:t>
            </a:r>
          </a:p>
        </p:txBody>
      </p:sp>
      <p:sp>
        <p:nvSpPr>
          <p:cNvPr id="32775" name="Rectangle 15"/>
          <p:cNvSpPr>
            <a:spLocks noChangeArrowheads="1"/>
          </p:cNvSpPr>
          <p:nvPr/>
        </p:nvSpPr>
        <p:spPr bwMode="auto">
          <a:xfrm>
            <a:off x="1737226" y="1787525"/>
            <a:ext cx="2377574" cy="769441"/>
          </a:xfrm>
          <a:prstGeom prst="rect">
            <a:avLst/>
          </a:prstGeom>
          <a:noFill/>
          <a:ln w="9525">
            <a:noFill/>
            <a:miter lim="800000"/>
            <a:headEnd/>
            <a:tailEnd/>
          </a:ln>
        </p:spPr>
        <p:txBody>
          <a:bodyPr wrap="none">
            <a:spAutoFit/>
          </a:bodyPr>
          <a:lstStyle/>
          <a:p>
            <a:r>
              <a:rPr lang="en-US" sz="4400" b="1" dirty="0" smtClean="0">
                <a:latin typeface="Aharoni" pitchFamily="2" charset="-79"/>
                <a:cs typeface="Aharoni" pitchFamily="2" charset="-79"/>
              </a:rPr>
              <a:t>Findings</a:t>
            </a:r>
            <a:endParaRPr lang="en-US" sz="4400" b="1" dirty="0">
              <a:latin typeface="Aharoni" pitchFamily="2" charset="-79"/>
              <a:cs typeface="Aharoni" pitchFamily="2" charset="-79"/>
            </a:endParaRPr>
          </a:p>
        </p:txBody>
      </p:sp>
      <p:sp>
        <p:nvSpPr>
          <p:cNvPr id="32776" name="Rectangle 16"/>
          <p:cNvSpPr>
            <a:spLocks noChangeArrowheads="1"/>
          </p:cNvSpPr>
          <p:nvPr/>
        </p:nvSpPr>
        <p:spPr bwMode="auto">
          <a:xfrm>
            <a:off x="4935538" y="1806575"/>
            <a:ext cx="1922462" cy="762000"/>
          </a:xfrm>
          <a:prstGeom prst="rect">
            <a:avLst/>
          </a:prstGeom>
          <a:noFill/>
          <a:ln w="9525">
            <a:noFill/>
            <a:miter lim="800000"/>
            <a:headEnd/>
            <a:tailEnd/>
          </a:ln>
        </p:spPr>
        <p:txBody>
          <a:bodyPr wrap="none">
            <a:spAutoFit/>
          </a:bodyPr>
          <a:lstStyle/>
          <a:p>
            <a:r>
              <a:rPr lang="en-US" sz="4400" b="1" dirty="0">
                <a:latin typeface="Aharoni" pitchFamily="2" charset="-79"/>
                <a:cs typeface="Aharoni" pitchFamily="2" charset="-79"/>
              </a:rPr>
              <a:t>Future</a:t>
            </a:r>
          </a:p>
        </p:txBody>
      </p:sp>
      <p:sp>
        <p:nvSpPr>
          <p:cNvPr id="15" name="Rectangle 14"/>
          <p:cNvSpPr/>
          <p:nvPr/>
        </p:nvSpPr>
        <p:spPr>
          <a:xfrm flipV="1">
            <a:off x="0" y="0"/>
            <a:ext cx="9144000" cy="13716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TextBox 15"/>
          <p:cNvSpPr txBox="1"/>
          <p:nvPr/>
        </p:nvSpPr>
        <p:spPr>
          <a:xfrm>
            <a:off x="838200" y="515779"/>
            <a:ext cx="5774979" cy="769441"/>
          </a:xfrm>
          <a:prstGeom prst="rect">
            <a:avLst/>
          </a:prstGeom>
          <a:noFill/>
        </p:spPr>
        <p:txBody>
          <a:bodyPr wrap="none" rtlCol="0">
            <a:spAutoFit/>
          </a:bodyPr>
          <a:lstStyle/>
          <a:p>
            <a:r>
              <a:rPr lang="en-US" sz="4400" spc="30" dirty="0" smtClean="0">
                <a:solidFill>
                  <a:schemeClr val="bg2">
                    <a:lumMod val="90000"/>
                  </a:schemeClr>
                </a:solidFill>
                <a:latin typeface="Aharoni" pitchFamily="2" charset="-79"/>
                <a:cs typeface="Aharoni" pitchFamily="2" charset="-79"/>
              </a:rPr>
              <a:t>GENERAL BLOGGERS</a:t>
            </a:r>
            <a:endParaRPr lang="en-US" sz="4400" spc="30" baseline="30000" dirty="0">
              <a:solidFill>
                <a:schemeClr val="bg2">
                  <a:lumMod val="90000"/>
                </a:schemeClr>
              </a:solidFill>
              <a:latin typeface="Aharoni" pitchFamily="2" charset="-79"/>
              <a:cs typeface="Aharoni" pitchFamily="2" charset="-79"/>
            </a:endParaRPr>
          </a:p>
        </p:txBody>
      </p:sp>
      <p:sp>
        <p:nvSpPr>
          <p:cNvPr id="19" name="Rectangle 18"/>
          <p:cNvSpPr/>
          <p:nvPr/>
        </p:nvSpPr>
        <p:spPr>
          <a:xfrm>
            <a:off x="838200" y="152400"/>
            <a:ext cx="1938351" cy="523220"/>
          </a:xfrm>
          <a:prstGeom prst="rect">
            <a:avLst/>
          </a:prstGeom>
        </p:spPr>
        <p:txBody>
          <a:bodyPr wrap="none">
            <a:spAutoFit/>
          </a:bodyPr>
          <a:lstStyle/>
          <a:p>
            <a:r>
              <a:rPr lang="en-US" sz="2800" b="1" dirty="0" smtClean="0">
                <a:solidFill>
                  <a:schemeClr val="bg1">
                    <a:lumMod val="95000"/>
                  </a:schemeClr>
                </a:solidFill>
                <a:latin typeface="Century Gothic" pitchFamily="34" charset="0"/>
                <a:cs typeface="Aharoni" pitchFamily="2" charset="-79"/>
              </a:rPr>
              <a:t>2006-2008</a:t>
            </a:r>
            <a:endParaRPr lang="en-US" sz="2800" b="1" dirty="0">
              <a:solidFill>
                <a:schemeClr val="bg1">
                  <a:lumMod val="95000"/>
                </a:schemeClr>
              </a:solidFill>
              <a:latin typeface="Century Gothic" pitchFamily="34" charset="0"/>
              <a:cs typeface="Aharoni" pitchFamily="2" charset="-79"/>
            </a:endParaRPr>
          </a:p>
        </p:txBody>
      </p:sp>
      <p:sp>
        <p:nvSpPr>
          <p:cNvPr id="21" name="Rectangle 20"/>
          <p:cNvSpPr/>
          <p:nvPr/>
        </p:nvSpPr>
        <p:spPr>
          <a:xfrm>
            <a:off x="304800" y="0"/>
            <a:ext cx="381000" cy="13716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228600" y="152400"/>
            <a:ext cx="503664" cy="1015663"/>
          </a:xfrm>
          <a:prstGeom prst="rect">
            <a:avLst/>
          </a:prstGeom>
        </p:spPr>
        <p:txBody>
          <a:bodyPr wrap="none">
            <a:spAutoFit/>
          </a:bodyPr>
          <a:lstStyle/>
          <a:p>
            <a:r>
              <a:rPr lang="en-US" sz="6000" b="1" dirty="0" smtClean="0">
                <a:solidFill>
                  <a:schemeClr val="bg2">
                    <a:lumMod val="25000"/>
                  </a:schemeClr>
                </a:solidFill>
                <a:latin typeface="Aharoni" pitchFamily="2" charset="-79"/>
                <a:cs typeface="Aharoni" pitchFamily="2" charset="-79"/>
              </a:rPr>
              <a:t>1</a:t>
            </a:r>
            <a:endParaRPr lang="en-US" sz="6000" b="1" dirty="0">
              <a:solidFill>
                <a:schemeClr val="bg2">
                  <a:lumMod val="25000"/>
                </a:schemeClr>
              </a:solidFill>
              <a:latin typeface="Aharoni" pitchFamily="2" charset="-79"/>
              <a:cs typeface="Aharoni" pitchFamily="2" charset="-79"/>
            </a:endParaRPr>
          </a:p>
        </p:txBody>
      </p:sp>
      <p:sp>
        <p:nvSpPr>
          <p:cNvPr id="17" name="Title 1"/>
          <p:cNvSpPr txBox="1">
            <a:spLocks/>
          </p:cNvSpPr>
          <p:nvPr/>
        </p:nvSpPr>
        <p:spPr>
          <a:xfrm>
            <a:off x="457200" y="6248400"/>
            <a:ext cx="4419600" cy="381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tx1">
                    <a:lumMod val="75000"/>
                    <a:lumOff val="25000"/>
                  </a:schemeClr>
                </a:solidFill>
                <a:latin typeface="Georgia"/>
                <a:ea typeface="+mj-ea"/>
                <a:cs typeface="+mj-cs"/>
              </a:defRPr>
            </a:lvl1pPr>
          </a:lstStyle>
          <a:p>
            <a:r>
              <a:rPr lang="en-US" sz="3200" dirty="0" smtClean="0">
                <a:latin typeface="Aharoni" pitchFamily="2" charset="-79"/>
                <a:cs typeface="Aharoni" pitchFamily="2" charset="-79"/>
              </a:rPr>
              <a:t>conclusions</a:t>
            </a:r>
          </a:p>
        </p:txBody>
      </p:sp>
    </p:spTree>
    <p:extLst>
      <p:ext uri="{BB962C8B-B14F-4D97-AF65-F5344CB8AC3E}">
        <p14:creationId xmlns:p14="http://schemas.microsoft.com/office/powerpoint/2010/main" xmlns="" val="138125032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Rectangle 3"/>
          <p:cNvSpPr>
            <a:spLocks noChangeArrowheads="1"/>
          </p:cNvSpPr>
          <p:nvPr/>
        </p:nvSpPr>
        <p:spPr bwMode="auto">
          <a:xfrm>
            <a:off x="3733800" y="533400"/>
            <a:ext cx="5257800" cy="1246188"/>
          </a:xfrm>
          <a:prstGeom prst="rect">
            <a:avLst/>
          </a:prstGeom>
          <a:noFill/>
          <a:ln w="9525">
            <a:noFill/>
            <a:miter lim="800000"/>
            <a:headEnd/>
            <a:tailEnd/>
          </a:ln>
        </p:spPr>
        <p:txBody>
          <a:bodyPr>
            <a:spAutoFit/>
          </a:bodyPr>
          <a:lstStyle/>
          <a:p>
            <a:pPr algn="r"/>
            <a:r>
              <a:rPr lang="en-US" sz="1600" b="1" dirty="0">
                <a:solidFill>
                  <a:schemeClr val="bg1"/>
                </a:solidFill>
                <a:latin typeface="Century Gothic" pitchFamily="34" charset="0"/>
              </a:rPr>
              <a:t>Academic Blog Portal </a:t>
            </a:r>
          </a:p>
          <a:p>
            <a:pPr algn="r"/>
            <a:r>
              <a:rPr lang="en-US" sz="1100" b="1" dirty="0">
                <a:solidFill>
                  <a:schemeClr val="bg1"/>
                </a:solidFill>
                <a:latin typeface="Century Gothic" pitchFamily="34" charset="0"/>
              </a:rPr>
              <a:t>http://www.academicblogs.org</a:t>
            </a:r>
          </a:p>
          <a:p>
            <a:endParaRPr lang="en-US" sz="2400" dirty="0">
              <a:solidFill>
                <a:srgbClr val="E7AB00"/>
              </a:solidFill>
              <a:latin typeface="Century Gothic" pitchFamily="34" charset="0"/>
            </a:endParaRPr>
          </a:p>
          <a:p>
            <a:endParaRPr lang="en-US" sz="2400" dirty="0">
              <a:solidFill>
                <a:srgbClr val="E7AB00"/>
              </a:solidFill>
              <a:latin typeface="Century Gothic" pitchFamily="34" charset="0"/>
            </a:endParaRPr>
          </a:p>
        </p:txBody>
      </p:sp>
      <p:grpSp>
        <p:nvGrpSpPr>
          <p:cNvPr id="2" name="Group 25"/>
          <p:cNvGrpSpPr/>
          <p:nvPr/>
        </p:nvGrpSpPr>
        <p:grpSpPr>
          <a:xfrm>
            <a:off x="0" y="0"/>
            <a:ext cx="9144000" cy="1371600"/>
            <a:chOff x="0" y="0"/>
            <a:chExt cx="9144000" cy="1371600"/>
          </a:xfrm>
        </p:grpSpPr>
        <p:sp>
          <p:nvSpPr>
            <p:cNvPr id="27" name="Rectangle 26"/>
            <p:cNvSpPr/>
            <p:nvPr/>
          </p:nvSpPr>
          <p:spPr>
            <a:xfrm flipV="1">
              <a:off x="0" y="0"/>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TextBox 28"/>
            <p:cNvSpPr txBox="1"/>
            <p:nvPr/>
          </p:nvSpPr>
          <p:spPr>
            <a:xfrm>
              <a:off x="838200" y="515779"/>
              <a:ext cx="5577809" cy="769441"/>
            </a:xfrm>
            <a:prstGeom prst="rect">
              <a:avLst/>
            </a:prstGeom>
            <a:noFill/>
          </p:spPr>
          <p:txBody>
            <a:bodyPr wrap="none" rtlCol="0">
              <a:spAutoFit/>
            </a:bodyPr>
            <a:lstStyle/>
            <a:p>
              <a:r>
                <a:rPr lang="en-US" sz="4400" spc="30" dirty="0" smtClean="0">
                  <a:solidFill>
                    <a:schemeClr val="bg2">
                      <a:lumMod val="10000"/>
                    </a:schemeClr>
                  </a:solidFill>
                  <a:latin typeface="Aharoni" pitchFamily="2" charset="-79"/>
                  <a:cs typeface="Aharoni" pitchFamily="2" charset="-79"/>
                </a:rPr>
                <a:t>SCHOLARS’ BLOGS?</a:t>
              </a:r>
              <a:endParaRPr lang="en-US" sz="4400" spc="30" baseline="30000" dirty="0">
                <a:solidFill>
                  <a:schemeClr val="bg2">
                    <a:lumMod val="10000"/>
                  </a:schemeClr>
                </a:solidFill>
                <a:latin typeface="Aharoni" pitchFamily="2" charset="-79"/>
                <a:cs typeface="Aharoni" pitchFamily="2" charset="-79"/>
              </a:endParaRPr>
            </a:p>
          </p:txBody>
        </p:sp>
        <p:sp>
          <p:nvSpPr>
            <p:cNvPr id="30" name="Rectangle 29"/>
            <p:cNvSpPr/>
            <p:nvPr/>
          </p:nvSpPr>
          <p:spPr>
            <a:xfrm>
              <a:off x="838200" y="152400"/>
              <a:ext cx="2618024" cy="523220"/>
            </a:xfrm>
            <a:prstGeom prst="rect">
              <a:avLst/>
            </a:prstGeom>
          </p:spPr>
          <p:txBody>
            <a:bodyPr wrap="none">
              <a:spAutoFit/>
            </a:bodyPr>
            <a:lstStyle/>
            <a:p>
              <a:r>
                <a:rPr lang="en-US" sz="2800" b="1" dirty="0" smtClean="0">
                  <a:solidFill>
                    <a:schemeClr val="bg2">
                      <a:lumMod val="90000"/>
                    </a:schemeClr>
                  </a:solidFill>
                  <a:latin typeface="Century Gothic" pitchFamily="34" charset="0"/>
                  <a:cs typeface="Aharoni" pitchFamily="2" charset="-79"/>
                </a:rPr>
                <a:t>what about …</a:t>
              </a:r>
              <a:endParaRPr lang="en-US" sz="2800" b="1" dirty="0">
                <a:solidFill>
                  <a:schemeClr val="bg2">
                    <a:lumMod val="90000"/>
                  </a:schemeClr>
                </a:solidFill>
                <a:latin typeface="Century Gothic" pitchFamily="34" charset="0"/>
                <a:cs typeface="Aharoni" pitchFamily="2" charset="-79"/>
              </a:endParaRPr>
            </a:p>
          </p:txBody>
        </p:sp>
      </p:grpSp>
      <p:sp>
        <p:nvSpPr>
          <p:cNvPr id="58" name="Rounded Rectangular Callout 57"/>
          <p:cNvSpPr>
            <a:spLocks noChangeAspect="1"/>
          </p:cNvSpPr>
          <p:nvPr/>
        </p:nvSpPr>
        <p:spPr>
          <a:xfrm>
            <a:off x="6781800" y="1066800"/>
            <a:ext cx="2001677" cy="1341120"/>
          </a:xfrm>
          <a:prstGeom prst="wedgeRoundRectCallout">
            <a:avLst>
              <a:gd name="adj1" fmla="val -16688"/>
              <a:gd name="adj2" fmla="val 71268"/>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smtClean="0">
                <a:solidFill>
                  <a:schemeClr val="bg2">
                    <a:lumMod val="10000"/>
                  </a:schemeClr>
                </a:solidFill>
                <a:latin typeface="Century Gothic" pitchFamily="34" charset="0"/>
              </a:rPr>
              <a:t>“There is a growing fuss … can be a significant form of communication.”</a:t>
            </a:r>
            <a:endParaRPr lang="en-US" sz="1500" b="1" dirty="0">
              <a:solidFill>
                <a:schemeClr val="bg2">
                  <a:lumMod val="10000"/>
                </a:schemeClr>
              </a:solidFill>
            </a:endParaRPr>
          </a:p>
        </p:txBody>
      </p:sp>
      <p:sp>
        <p:nvSpPr>
          <p:cNvPr id="59" name="Rectangle 58"/>
          <p:cNvSpPr/>
          <p:nvPr/>
        </p:nvSpPr>
        <p:spPr>
          <a:xfrm>
            <a:off x="7543800" y="2514600"/>
            <a:ext cx="1447800" cy="304800"/>
          </a:xfrm>
          <a:prstGeom prst="rect">
            <a:avLst/>
          </a:prstGeom>
        </p:spPr>
        <p:txBody>
          <a:bodyPr wrap="square">
            <a:spAutoFit/>
          </a:bodyPr>
          <a:lstStyle/>
          <a:p>
            <a:r>
              <a:rPr lang="en-US" sz="1400" dirty="0" smtClean="0">
                <a:latin typeface="Century Gothic" pitchFamily="34" charset="0"/>
              </a:rPr>
              <a:t>Lynch, </a:t>
            </a:r>
            <a:r>
              <a:rPr lang="en-US" sz="1400" i="1" dirty="0" smtClean="0">
                <a:latin typeface="Century Gothic" pitchFamily="34" charset="0"/>
              </a:rPr>
              <a:t>cont.</a:t>
            </a:r>
            <a:endParaRPr lang="en-US" sz="1400" i="1" dirty="0"/>
          </a:p>
        </p:txBody>
      </p:sp>
      <p:grpSp>
        <p:nvGrpSpPr>
          <p:cNvPr id="9" name="Group 36"/>
          <p:cNvGrpSpPr/>
          <p:nvPr/>
        </p:nvGrpSpPr>
        <p:grpSpPr>
          <a:xfrm>
            <a:off x="357604" y="2235311"/>
            <a:ext cx="4442996" cy="4394089"/>
            <a:chOff x="357604" y="1752600"/>
            <a:chExt cx="4442996" cy="4394089"/>
          </a:xfrm>
        </p:grpSpPr>
        <p:sp>
          <p:nvSpPr>
            <p:cNvPr id="10" name="Rectangle 9"/>
            <p:cNvSpPr/>
            <p:nvPr/>
          </p:nvSpPr>
          <p:spPr>
            <a:xfrm>
              <a:off x="2583326" y="1752600"/>
              <a:ext cx="2217274" cy="2341154"/>
            </a:xfrm>
            <a:prstGeom prst="rect">
              <a:avLst/>
            </a:prstGeom>
          </p:spPr>
          <p:txBody>
            <a:bodyPr wrap="none">
              <a:spAutoFit/>
            </a:bodyPr>
            <a:lstStyle/>
            <a:p>
              <a:pPr>
                <a:lnSpc>
                  <a:spcPct val="150000"/>
                </a:lnSpc>
              </a:pPr>
              <a:r>
                <a:rPr lang="en-US" sz="2000" b="1" dirty="0" smtClean="0">
                  <a:latin typeface="Century Gothic" pitchFamily="34" charset="0"/>
                </a:rPr>
                <a:t>LEGITIMAZATION</a:t>
              </a:r>
            </a:p>
            <a:p>
              <a:pPr>
                <a:lnSpc>
                  <a:spcPct val="150000"/>
                </a:lnSpc>
              </a:pPr>
              <a:r>
                <a:rPr lang="en-US" sz="2000" b="1" dirty="0" smtClean="0">
                  <a:latin typeface="Century Gothic" pitchFamily="34" charset="0"/>
                </a:rPr>
                <a:t>DISSEMINATION</a:t>
              </a:r>
            </a:p>
            <a:p>
              <a:pPr>
                <a:lnSpc>
                  <a:spcPct val="150000"/>
                </a:lnSpc>
                <a:buFontTx/>
                <a:buChar char="-"/>
              </a:pPr>
              <a:r>
                <a:rPr lang="en-US" sz="2000" b="1" dirty="0" smtClean="0">
                  <a:latin typeface="Century Gothic" pitchFamily="34" charset="0"/>
                </a:rPr>
                <a:t> ACCESS</a:t>
              </a:r>
            </a:p>
            <a:p>
              <a:pPr>
                <a:lnSpc>
                  <a:spcPct val="150000"/>
                </a:lnSpc>
                <a:buFontTx/>
                <a:buChar char="-"/>
              </a:pPr>
              <a:r>
                <a:rPr lang="en-US" sz="2000" b="1" dirty="0" smtClean="0">
                  <a:latin typeface="Century Gothic" pitchFamily="34" charset="0"/>
                </a:rPr>
                <a:t> PRESERVATION</a:t>
              </a:r>
            </a:p>
            <a:p>
              <a:pPr>
                <a:lnSpc>
                  <a:spcPct val="150000"/>
                </a:lnSpc>
                <a:buFontTx/>
                <a:buChar char="-"/>
              </a:pPr>
              <a:r>
                <a:rPr lang="en-US" sz="2000" b="1" dirty="0" smtClean="0">
                  <a:latin typeface="Century Gothic" pitchFamily="34" charset="0"/>
                </a:rPr>
                <a:t> CURATION</a:t>
              </a:r>
            </a:p>
          </p:txBody>
        </p:sp>
        <p:sp>
          <p:nvSpPr>
            <p:cNvPr id="11" name="Rectangle 10"/>
            <p:cNvSpPr>
              <a:spLocks noChangeAspect="1"/>
            </p:cNvSpPr>
            <p:nvPr/>
          </p:nvSpPr>
          <p:spPr>
            <a:xfrm>
              <a:off x="357604" y="4456536"/>
              <a:ext cx="2028117" cy="1410864"/>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18517" y="4669526"/>
              <a:ext cx="1906291" cy="984885"/>
            </a:xfrm>
            <a:prstGeom prst="rect">
              <a:avLst/>
            </a:prstGeom>
          </p:spPr>
          <p:txBody>
            <a:bodyPr wrap="none">
              <a:spAutoFit/>
            </a:bodyPr>
            <a:lstStyle/>
            <a:p>
              <a:pPr algn="ctr"/>
              <a:r>
                <a:rPr lang="en-US" sz="1900" b="1" dirty="0" smtClean="0">
                  <a:solidFill>
                    <a:schemeClr val="bg1"/>
                  </a:solidFill>
                  <a:latin typeface="Century Gothic" pitchFamily="34" charset="0"/>
                </a:rPr>
                <a:t>ROOSENDAAL </a:t>
              </a:r>
              <a:br>
                <a:rPr lang="en-US" sz="1900" b="1" dirty="0" smtClean="0">
                  <a:solidFill>
                    <a:schemeClr val="bg1"/>
                  </a:solidFill>
                  <a:latin typeface="Century Gothic" pitchFamily="34" charset="0"/>
                </a:rPr>
              </a:br>
              <a:r>
                <a:rPr lang="en-US" sz="1900" b="1" dirty="0" smtClean="0">
                  <a:solidFill>
                    <a:schemeClr val="bg1"/>
                  </a:solidFill>
                  <a:latin typeface="Century Gothic" pitchFamily="34" charset="0"/>
                </a:rPr>
                <a:t>ET AL.</a:t>
              </a:r>
            </a:p>
            <a:p>
              <a:pPr algn="ctr"/>
              <a:r>
                <a:rPr lang="en-US" sz="2000" b="1" dirty="0" smtClean="0">
                  <a:solidFill>
                    <a:schemeClr val="bg1"/>
                  </a:solidFill>
                  <a:latin typeface="Century Gothic" pitchFamily="34" charset="0"/>
                </a:rPr>
                <a:t>(2001)</a:t>
              </a:r>
            </a:p>
          </p:txBody>
        </p:sp>
        <p:sp>
          <p:nvSpPr>
            <p:cNvPr id="13" name="Rectangle 12"/>
            <p:cNvSpPr>
              <a:spLocks noChangeAspect="1"/>
            </p:cNvSpPr>
            <p:nvPr/>
          </p:nvSpPr>
          <p:spPr>
            <a:xfrm>
              <a:off x="357604" y="2094336"/>
              <a:ext cx="2028117" cy="1410864"/>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20301" y="2384048"/>
              <a:ext cx="1521570" cy="923330"/>
            </a:xfrm>
            <a:prstGeom prst="rect">
              <a:avLst/>
            </a:prstGeom>
          </p:spPr>
          <p:txBody>
            <a:bodyPr wrap="none">
              <a:spAutoFit/>
            </a:bodyPr>
            <a:lstStyle/>
            <a:p>
              <a:pPr algn="ctr"/>
              <a:r>
                <a:rPr lang="en-US" sz="2000" b="1" dirty="0" smtClean="0">
                  <a:solidFill>
                    <a:schemeClr val="bg1"/>
                  </a:solidFill>
                  <a:latin typeface="Century Gothic" pitchFamily="34" charset="0"/>
                </a:rPr>
                <a:t>BORGMAN</a:t>
              </a:r>
            </a:p>
            <a:p>
              <a:pPr algn="ctr"/>
              <a:r>
                <a:rPr lang="en-US" sz="2000" b="1" dirty="0" smtClean="0">
                  <a:solidFill>
                    <a:schemeClr val="bg1"/>
                  </a:solidFill>
                  <a:latin typeface="Century Gothic" pitchFamily="34" charset="0"/>
                </a:rPr>
                <a:t>(2007)</a:t>
              </a:r>
            </a:p>
            <a:p>
              <a:pPr algn="ctr"/>
              <a:endParaRPr lang="en-US" sz="1400" b="1" dirty="0" smtClean="0">
                <a:solidFill>
                  <a:schemeClr val="bg1"/>
                </a:solidFill>
                <a:latin typeface="Century Gothic" pitchFamily="34" charset="0"/>
              </a:endParaRPr>
            </a:p>
          </p:txBody>
        </p:sp>
        <p:sp>
          <p:nvSpPr>
            <p:cNvPr id="15" name="Rectangle 14"/>
            <p:cNvSpPr/>
            <p:nvPr/>
          </p:nvSpPr>
          <p:spPr>
            <a:xfrm>
              <a:off x="2590800" y="4267200"/>
              <a:ext cx="2015295" cy="1879489"/>
            </a:xfrm>
            <a:prstGeom prst="rect">
              <a:avLst/>
            </a:prstGeom>
          </p:spPr>
          <p:txBody>
            <a:bodyPr wrap="none">
              <a:spAutoFit/>
            </a:bodyPr>
            <a:lstStyle/>
            <a:p>
              <a:pPr>
                <a:lnSpc>
                  <a:spcPct val="150000"/>
                </a:lnSpc>
              </a:pPr>
              <a:r>
                <a:rPr lang="en-US" sz="2000" b="1" dirty="0" smtClean="0">
                  <a:latin typeface="Century Gothic" pitchFamily="34" charset="0"/>
                </a:rPr>
                <a:t>REGISTRATION</a:t>
              </a:r>
            </a:p>
            <a:p>
              <a:pPr>
                <a:lnSpc>
                  <a:spcPct val="150000"/>
                </a:lnSpc>
              </a:pPr>
              <a:r>
                <a:rPr lang="en-US" sz="2000" b="1" dirty="0" smtClean="0">
                  <a:latin typeface="Century Gothic" pitchFamily="34" charset="0"/>
                </a:rPr>
                <a:t>CERTIFICATION</a:t>
              </a:r>
            </a:p>
            <a:p>
              <a:pPr>
                <a:lnSpc>
                  <a:spcPct val="150000"/>
                </a:lnSpc>
              </a:pPr>
              <a:r>
                <a:rPr lang="en-US" sz="2000" b="1" dirty="0" smtClean="0">
                  <a:latin typeface="Century Gothic" pitchFamily="34" charset="0"/>
                </a:rPr>
                <a:t>AWARENESS</a:t>
              </a:r>
            </a:p>
            <a:p>
              <a:pPr>
                <a:lnSpc>
                  <a:spcPct val="150000"/>
                </a:lnSpc>
              </a:pPr>
              <a:r>
                <a:rPr lang="en-US" sz="2000" b="1" dirty="0" smtClean="0">
                  <a:latin typeface="Century Gothic" pitchFamily="34" charset="0"/>
                </a:rPr>
                <a:t>ARCHIVING</a:t>
              </a:r>
            </a:p>
          </p:txBody>
        </p:sp>
      </p:grpSp>
      <p:sp>
        <p:nvSpPr>
          <p:cNvPr id="16" name="Left Brace 15"/>
          <p:cNvSpPr/>
          <p:nvPr/>
        </p:nvSpPr>
        <p:spPr>
          <a:xfrm rot="10800000">
            <a:off x="4876801" y="2209800"/>
            <a:ext cx="609600" cy="4114800"/>
          </a:xfrm>
          <a:prstGeom prst="leftBrace">
            <a:avLst>
              <a:gd name="adj1" fmla="val 51632"/>
              <a:gd name="adj2" fmla="val 69493"/>
            </a:avLst>
          </a:prstGeom>
          <a:noFill/>
          <a:ln w="825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Rectangle 16"/>
          <p:cNvSpPr/>
          <p:nvPr/>
        </p:nvSpPr>
        <p:spPr>
          <a:xfrm>
            <a:off x="5715000" y="3429000"/>
            <a:ext cx="2719014" cy="374526"/>
          </a:xfrm>
          <a:prstGeom prst="rect">
            <a:avLst/>
          </a:prstGeom>
        </p:spPr>
        <p:txBody>
          <a:bodyPr wrap="none">
            <a:spAutoFit/>
          </a:bodyPr>
          <a:lstStyle/>
          <a:p>
            <a:pPr>
              <a:lnSpc>
                <a:spcPct val="150000"/>
              </a:lnSpc>
            </a:pPr>
            <a:r>
              <a:rPr lang="en-US" sz="1400" dirty="0" smtClean="0">
                <a:latin typeface="Century Gothic" pitchFamily="34" charset="0"/>
              </a:rPr>
              <a:t>VAN DE SOMPEL ET AL. (2004)</a:t>
            </a:r>
          </a:p>
        </p:txBody>
      </p:sp>
      <p:sp>
        <p:nvSpPr>
          <p:cNvPr id="18" name="Rectangle 17"/>
          <p:cNvSpPr/>
          <p:nvPr/>
        </p:nvSpPr>
        <p:spPr>
          <a:xfrm>
            <a:off x="5715000" y="2971800"/>
            <a:ext cx="2209800" cy="1031051"/>
          </a:xfrm>
          <a:prstGeom prst="rect">
            <a:avLst/>
          </a:prstGeom>
        </p:spPr>
        <p:txBody>
          <a:bodyPr wrap="square">
            <a:spAutoFit/>
          </a:bodyPr>
          <a:lstStyle/>
          <a:p>
            <a:r>
              <a:rPr lang="en-US" sz="2800" b="1" dirty="0" smtClean="0">
                <a:latin typeface="Century Gothic" pitchFamily="34" charset="0"/>
              </a:rPr>
              <a:t>REWARD?</a:t>
            </a:r>
          </a:p>
          <a:p>
            <a:endParaRPr lang="en-US" sz="1900" b="1" dirty="0" smtClean="0">
              <a:latin typeface="Century Gothic" pitchFamily="34" charset="0"/>
            </a:endParaRPr>
          </a:p>
          <a:p>
            <a:endParaRPr lang="en-US" sz="1400" b="1" dirty="0" smtClean="0">
              <a:latin typeface="Century Gothic" pitchFamily="34" charset="0"/>
            </a:endParaRPr>
          </a:p>
        </p:txBody>
      </p:sp>
      <p:sp>
        <p:nvSpPr>
          <p:cNvPr id="19" name="Rectangle 18"/>
          <p:cNvSpPr/>
          <p:nvPr/>
        </p:nvSpPr>
        <p:spPr>
          <a:xfrm>
            <a:off x="5715000" y="3962400"/>
            <a:ext cx="3124200" cy="1215717"/>
          </a:xfrm>
          <a:prstGeom prst="rect">
            <a:avLst/>
          </a:prstGeom>
        </p:spPr>
        <p:txBody>
          <a:bodyPr wrap="square">
            <a:spAutoFit/>
          </a:bodyPr>
          <a:lstStyle/>
          <a:p>
            <a:r>
              <a:rPr lang="en-US" sz="2000" b="1" dirty="0" smtClean="0">
                <a:solidFill>
                  <a:schemeClr val="accent5">
                    <a:lumMod val="75000"/>
                  </a:schemeClr>
                </a:solidFill>
                <a:latin typeface="Century Gothic" pitchFamily="34" charset="0"/>
              </a:rPr>
              <a:t>INSTITUTIONALIZED &amp; </a:t>
            </a:r>
            <a:r>
              <a:rPr lang="en-US" sz="2000" b="1" dirty="0" smtClean="0">
                <a:solidFill>
                  <a:srgbClr val="92D050"/>
                </a:solidFill>
                <a:latin typeface="Century Gothic" pitchFamily="34" charset="0"/>
              </a:rPr>
              <a:t>ELEMENTARY</a:t>
            </a:r>
          </a:p>
          <a:p>
            <a:endParaRPr lang="en-US" sz="1900" b="1" dirty="0" smtClean="0">
              <a:latin typeface="Century Gothic" pitchFamily="34" charset="0"/>
            </a:endParaRPr>
          </a:p>
          <a:p>
            <a:endParaRPr lang="en-US" sz="1400" b="1" dirty="0" smtClean="0">
              <a:latin typeface="Century Gothic" pitchFamily="34" charset="0"/>
            </a:endParaRPr>
          </a:p>
        </p:txBody>
      </p:sp>
      <p:sp>
        <p:nvSpPr>
          <p:cNvPr id="20" name="Rectangle 19"/>
          <p:cNvSpPr/>
          <p:nvPr/>
        </p:nvSpPr>
        <p:spPr>
          <a:xfrm>
            <a:off x="5715000" y="4572000"/>
            <a:ext cx="1822935" cy="374526"/>
          </a:xfrm>
          <a:prstGeom prst="rect">
            <a:avLst/>
          </a:prstGeom>
        </p:spPr>
        <p:txBody>
          <a:bodyPr wrap="none">
            <a:spAutoFit/>
          </a:bodyPr>
          <a:lstStyle/>
          <a:p>
            <a:pPr>
              <a:lnSpc>
                <a:spcPct val="150000"/>
              </a:lnSpc>
            </a:pPr>
            <a:r>
              <a:rPr lang="en-US" sz="1400" dirty="0" smtClean="0">
                <a:latin typeface="Century Gothic" pitchFamily="34" charset="0"/>
              </a:rPr>
              <a:t>HAGSTROM  (1965)</a:t>
            </a:r>
          </a:p>
        </p:txBody>
      </p:sp>
      <p:sp>
        <p:nvSpPr>
          <p:cNvPr id="21" name="Rectangle 20"/>
          <p:cNvSpPr/>
          <p:nvPr/>
        </p:nvSpPr>
        <p:spPr>
          <a:xfrm>
            <a:off x="5715000" y="5181600"/>
            <a:ext cx="3124200" cy="907941"/>
          </a:xfrm>
          <a:prstGeom prst="rect">
            <a:avLst/>
          </a:prstGeom>
        </p:spPr>
        <p:txBody>
          <a:bodyPr wrap="square">
            <a:spAutoFit/>
          </a:bodyPr>
          <a:lstStyle/>
          <a:p>
            <a:r>
              <a:rPr lang="en-US" sz="2000" b="1" dirty="0" smtClean="0">
                <a:solidFill>
                  <a:schemeClr val="accent5">
                    <a:lumMod val="75000"/>
                  </a:schemeClr>
                </a:solidFill>
                <a:latin typeface="Century Gothic" pitchFamily="34" charset="0"/>
              </a:rPr>
              <a:t>EXTRINSIC / </a:t>
            </a:r>
            <a:r>
              <a:rPr lang="en-US" sz="2000" b="1" dirty="0" smtClean="0">
                <a:solidFill>
                  <a:srgbClr val="92D050"/>
                </a:solidFill>
                <a:latin typeface="Century Gothic" pitchFamily="34" charset="0"/>
              </a:rPr>
              <a:t>INTRINSIC</a:t>
            </a:r>
          </a:p>
          <a:p>
            <a:endParaRPr lang="en-US" sz="1900" b="1" dirty="0" smtClean="0">
              <a:latin typeface="Century Gothic" pitchFamily="34" charset="0"/>
            </a:endParaRPr>
          </a:p>
          <a:p>
            <a:endParaRPr lang="en-US" sz="1400" b="1" dirty="0" smtClean="0">
              <a:latin typeface="Century Gothic" pitchFamily="34" charset="0"/>
            </a:endParaRPr>
          </a:p>
        </p:txBody>
      </p:sp>
      <p:sp>
        <p:nvSpPr>
          <p:cNvPr id="22" name="Rectangle 21"/>
          <p:cNvSpPr/>
          <p:nvPr/>
        </p:nvSpPr>
        <p:spPr>
          <a:xfrm>
            <a:off x="5715000" y="5562600"/>
            <a:ext cx="2468946" cy="374526"/>
          </a:xfrm>
          <a:prstGeom prst="rect">
            <a:avLst/>
          </a:prstGeom>
        </p:spPr>
        <p:txBody>
          <a:bodyPr wrap="none">
            <a:spAutoFit/>
          </a:bodyPr>
          <a:lstStyle/>
          <a:p>
            <a:pPr>
              <a:lnSpc>
                <a:spcPct val="150000"/>
              </a:lnSpc>
            </a:pPr>
            <a:r>
              <a:rPr lang="en-US" sz="1400" dirty="0" smtClean="0">
                <a:latin typeface="Century Gothic" pitchFamily="34" charset="0"/>
              </a:rPr>
              <a:t>MURRAY &amp; MOORE  (2006)</a:t>
            </a:r>
          </a:p>
        </p:txBody>
      </p:sp>
      <p:sp>
        <p:nvSpPr>
          <p:cNvPr id="23" name="Rectangle 15"/>
          <p:cNvSpPr>
            <a:spLocks noChangeArrowheads="1"/>
          </p:cNvSpPr>
          <p:nvPr/>
        </p:nvSpPr>
        <p:spPr bwMode="auto">
          <a:xfrm>
            <a:off x="228600" y="1752600"/>
            <a:ext cx="2247731" cy="646331"/>
          </a:xfrm>
          <a:prstGeom prst="rect">
            <a:avLst/>
          </a:prstGeom>
          <a:noFill/>
          <a:ln w="9525">
            <a:noFill/>
            <a:miter lim="800000"/>
            <a:headEnd/>
            <a:tailEnd/>
          </a:ln>
        </p:spPr>
        <p:txBody>
          <a:bodyPr wrap="none">
            <a:spAutoFit/>
          </a:bodyPr>
          <a:lstStyle/>
          <a:p>
            <a:r>
              <a:rPr lang="en-US" sz="3600" b="1" cap="small" dirty="0" smtClean="0">
                <a:latin typeface="Aharoni" pitchFamily="2" charset="-79"/>
                <a:cs typeface="Aharoni" pitchFamily="2" charset="-79"/>
              </a:rPr>
              <a:t>functions</a:t>
            </a:r>
            <a:endParaRPr lang="en-US" sz="3600" b="1" cap="small" dirty="0">
              <a:latin typeface="Aharoni" pitchFamily="2" charset="-79"/>
              <a:cs typeface="Aharoni" pitchFamily="2" charset="-79"/>
            </a:endParaRPr>
          </a:p>
        </p:txBody>
      </p:sp>
    </p:spTree>
    <p:extLst>
      <p:ext uri="{BB962C8B-B14F-4D97-AF65-F5344CB8AC3E}">
        <p14:creationId xmlns:p14="http://schemas.microsoft.com/office/powerpoint/2010/main" xmlns="" val="1307191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flipV="1">
            <a:off x="0" y="0"/>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p:cNvSpPr txBox="1"/>
          <p:nvPr/>
        </p:nvSpPr>
        <p:spPr>
          <a:xfrm>
            <a:off x="838200" y="515779"/>
            <a:ext cx="7739619" cy="769441"/>
          </a:xfrm>
          <a:prstGeom prst="rect">
            <a:avLst/>
          </a:prstGeom>
          <a:noFill/>
        </p:spPr>
        <p:txBody>
          <a:bodyPr wrap="none" rtlCol="0">
            <a:spAutoFit/>
          </a:bodyPr>
          <a:lstStyle/>
          <a:p>
            <a:r>
              <a:rPr lang="en-US" sz="4400" spc="30" dirty="0" smtClean="0">
                <a:solidFill>
                  <a:schemeClr val="bg2">
                    <a:lumMod val="10000"/>
                  </a:schemeClr>
                </a:solidFill>
                <a:latin typeface="Aharoni" pitchFamily="2" charset="-79"/>
                <a:cs typeface="Aharoni" pitchFamily="2" charset="-79"/>
              </a:rPr>
              <a:t>SCHOLAR BLOGGERS (</a:t>
            </a:r>
            <a:r>
              <a:rPr lang="en-US" sz="3200" spc="30" dirty="0" smtClean="0">
                <a:solidFill>
                  <a:schemeClr val="bg2">
                    <a:lumMod val="10000"/>
                  </a:schemeClr>
                </a:solidFill>
                <a:latin typeface="Aharoni" pitchFamily="2" charset="-79"/>
                <a:cs typeface="Aharoni" pitchFamily="2" charset="-79"/>
              </a:rPr>
              <a:t>ACTIVE</a:t>
            </a:r>
            <a:r>
              <a:rPr lang="en-US" sz="4400" spc="30" dirty="0" smtClean="0">
                <a:solidFill>
                  <a:schemeClr val="bg2">
                    <a:lumMod val="10000"/>
                  </a:schemeClr>
                </a:solidFill>
                <a:latin typeface="Aharoni" pitchFamily="2" charset="-79"/>
                <a:cs typeface="Aharoni" pitchFamily="2" charset="-79"/>
              </a:rPr>
              <a:t>)</a:t>
            </a:r>
            <a:endParaRPr lang="en-US" sz="4400" spc="30" baseline="30000" dirty="0">
              <a:solidFill>
                <a:schemeClr val="bg2">
                  <a:lumMod val="10000"/>
                </a:schemeClr>
              </a:solidFill>
              <a:latin typeface="Aharoni" pitchFamily="2" charset="-79"/>
              <a:cs typeface="Aharoni" pitchFamily="2" charset="-79"/>
            </a:endParaRPr>
          </a:p>
        </p:txBody>
      </p:sp>
      <p:sp>
        <p:nvSpPr>
          <p:cNvPr id="5" name="Rectangle 4"/>
          <p:cNvSpPr/>
          <p:nvPr/>
        </p:nvSpPr>
        <p:spPr>
          <a:xfrm>
            <a:off x="838200" y="152400"/>
            <a:ext cx="1938351" cy="523220"/>
          </a:xfrm>
          <a:prstGeom prst="rect">
            <a:avLst/>
          </a:prstGeom>
        </p:spPr>
        <p:txBody>
          <a:bodyPr wrap="none">
            <a:spAutoFit/>
          </a:bodyPr>
          <a:lstStyle/>
          <a:p>
            <a:r>
              <a:rPr lang="en-US" sz="2800" b="1" dirty="0" smtClean="0">
                <a:solidFill>
                  <a:schemeClr val="bg2">
                    <a:lumMod val="90000"/>
                  </a:schemeClr>
                </a:solidFill>
                <a:latin typeface="Century Gothic" pitchFamily="34" charset="0"/>
                <a:cs typeface="Aharoni" pitchFamily="2" charset="-79"/>
              </a:rPr>
              <a:t>2009-2011</a:t>
            </a:r>
            <a:endParaRPr lang="en-US" sz="2800" b="1" dirty="0">
              <a:solidFill>
                <a:schemeClr val="bg2">
                  <a:lumMod val="90000"/>
                </a:schemeClr>
              </a:solidFill>
              <a:latin typeface="Century Gothic" pitchFamily="34" charset="0"/>
              <a:cs typeface="Aharoni" pitchFamily="2" charset="-79"/>
            </a:endParaRPr>
          </a:p>
        </p:txBody>
      </p:sp>
      <p:sp>
        <p:nvSpPr>
          <p:cNvPr id="17" name="Rectangle 16"/>
          <p:cNvSpPr/>
          <p:nvPr/>
        </p:nvSpPr>
        <p:spPr>
          <a:xfrm>
            <a:off x="457200" y="5791200"/>
            <a:ext cx="8686800" cy="461665"/>
          </a:xfrm>
          <a:prstGeom prst="rect">
            <a:avLst/>
          </a:prstGeom>
        </p:spPr>
        <p:txBody>
          <a:bodyPr wrap="square">
            <a:spAutoFit/>
          </a:bodyPr>
          <a:lstStyle/>
          <a:p>
            <a:r>
              <a:rPr lang="en-US" sz="1200" b="1" dirty="0" smtClean="0">
                <a:latin typeface="Century Gothic" pitchFamily="34" charset="0"/>
              </a:rPr>
              <a:t>Hank. C</a:t>
            </a:r>
            <a:r>
              <a:rPr lang="en-US" sz="1200" dirty="0" smtClean="0">
                <a:latin typeface="Century Gothic" pitchFamily="34" charset="0"/>
              </a:rPr>
              <a:t>. (</a:t>
            </a:r>
            <a:r>
              <a:rPr lang="en-US" sz="1200" dirty="0" smtClean="0">
                <a:solidFill>
                  <a:schemeClr val="bg2">
                    <a:lumMod val="10000"/>
                  </a:schemeClr>
                </a:solidFill>
                <a:latin typeface="Century Gothic" pitchFamily="34" charset="0"/>
                <a:cs typeface="Calibri" pitchFamily="34" charset="0"/>
              </a:rPr>
              <a:t>2011). </a:t>
            </a:r>
            <a:r>
              <a:rPr lang="en-US" sz="1200" i="1" dirty="0" smtClean="0">
                <a:solidFill>
                  <a:schemeClr val="bg2">
                    <a:lumMod val="10000"/>
                  </a:schemeClr>
                </a:solidFill>
                <a:latin typeface="Century Gothic" pitchFamily="34" charset="0"/>
                <a:ea typeface="Times New Roman" pitchFamily="18" charset="0"/>
                <a:cs typeface="Calibri" pitchFamily="34" charset="0"/>
              </a:rPr>
              <a:t>Scholars and their blogs: Characteristics, preferences, and perceptions impacting digital preservation</a:t>
            </a:r>
            <a:r>
              <a:rPr lang="en-US" sz="1200" dirty="0" smtClean="0">
                <a:solidFill>
                  <a:schemeClr val="bg2">
                    <a:lumMod val="10000"/>
                  </a:schemeClr>
                </a:solidFill>
                <a:latin typeface="Century Gothic" pitchFamily="34" charset="0"/>
                <a:ea typeface="Times New Roman" pitchFamily="18" charset="0"/>
                <a:cs typeface="Calibri" pitchFamily="34" charset="0"/>
              </a:rPr>
              <a:t> (Doctoral dissertation). ProQuest Dissertations &amp; Theses database (UMI No. 3456270). </a:t>
            </a:r>
            <a:endParaRPr lang="en-US" sz="1200" dirty="0"/>
          </a:p>
        </p:txBody>
      </p:sp>
      <p:cxnSp>
        <p:nvCxnSpPr>
          <p:cNvPr id="18" name="Straight Connector 17"/>
          <p:cNvCxnSpPr/>
          <p:nvPr/>
        </p:nvCxnSpPr>
        <p:spPr>
          <a:xfrm>
            <a:off x="0" y="5558135"/>
            <a:ext cx="9144000" cy="0"/>
          </a:xfrm>
          <a:prstGeom prst="line">
            <a:avLst/>
          </a:prstGeom>
          <a:ln w="508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524000" y="5269468"/>
            <a:ext cx="8077200" cy="369332"/>
          </a:xfrm>
          <a:prstGeom prst="rect">
            <a:avLst/>
          </a:prstGeom>
        </p:spPr>
        <p:txBody>
          <a:bodyPr wrap="square">
            <a:spAutoFit/>
          </a:bodyPr>
          <a:lstStyle/>
          <a:p>
            <a:pPr algn="ctr"/>
            <a:r>
              <a:rPr lang="en-US" dirty="0" smtClean="0">
                <a:solidFill>
                  <a:schemeClr val="accent3">
                    <a:lumMod val="50000"/>
                  </a:schemeClr>
                </a:solidFill>
                <a:latin typeface="Century Gothic" pitchFamily="34" charset="0"/>
              </a:rPr>
              <a:t>HISTORY, ECONOMICS, LAW, BIOLOGY, CHEMISTRY &amp; PHYSICS</a:t>
            </a:r>
            <a:endParaRPr lang="en-US" dirty="0">
              <a:solidFill>
                <a:schemeClr val="accent3">
                  <a:lumMod val="50000"/>
                </a:schemeClr>
              </a:solidFill>
            </a:endParaRPr>
          </a:p>
        </p:txBody>
      </p:sp>
      <p:sp>
        <p:nvSpPr>
          <p:cNvPr id="15" name="Left Brace 14"/>
          <p:cNvSpPr/>
          <p:nvPr/>
        </p:nvSpPr>
        <p:spPr>
          <a:xfrm rot="10800000">
            <a:off x="3962398" y="2064603"/>
            <a:ext cx="609600" cy="2743200"/>
          </a:xfrm>
          <a:prstGeom prst="leftBrace">
            <a:avLst>
              <a:gd name="adj1" fmla="val 51632"/>
              <a:gd name="adj2" fmla="val 50000"/>
            </a:avLst>
          </a:prstGeom>
          <a:noFill/>
          <a:ln w="8255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Rectangle 15"/>
          <p:cNvSpPr/>
          <p:nvPr/>
        </p:nvSpPr>
        <p:spPr>
          <a:xfrm>
            <a:off x="4724400" y="2750403"/>
            <a:ext cx="3200400" cy="1557349"/>
          </a:xfrm>
          <a:prstGeom prst="rect">
            <a:avLst/>
          </a:prstGeom>
        </p:spPr>
        <p:txBody>
          <a:bodyPr wrap="square">
            <a:spAutoFit/>
          </a:bodyPr>
          <a:lstStyle/>
          <a:p>
            <a:pPr marL="342900" lvl="0" indent="-342900">
              <a:spcBef>
                <a:spcPct val="20000"/>
              </a:spcBef>
              <a:defRPr/>
            </a:pPr>
            <a:r>
              <a:rPr lang="en-US" sz="2800" dirty="0" smtClean="0">
                <a:solidFill>
                  <a:schemeClr val="bg2">
                    <a:lumMod val="10000"/>
                  </a:schemeClr>
                </a:solidFill>
                <a:latin typeface="Century Gothic" pitchFamily="34" charset="0"/>
              </a:rPr>
              <a:t>QUESTIONNAIRES</a:t>
            </a:r>
          </a:p>
          <a:p>
            <a:pPr marL="342900" lvl="0" indent="-342900">
              <a:spcBef>
                <a:spcPct val="20000"/>
              </a:spcBef>
              <a:defRPr/>
            </a:pPr>
            <a:r>
              <a:rPr lang="en-US" sz="2800" dirty="0" smtClean="0">
                <a:solidFill>
                  <a:schemeClr val="bg2">
                    <a:lumMod val="10000"/>
                  </a:schemeClr>
                </a:solidFill>
                <a:latin typeface="Century Gothic" pitchFamily="34" charset="0"/>
              </a:rPr>
              <a:t>INTERVIEWS</a:t>
            </a:r>
          </a:p>
          <a:p>
            <a:pPr marL="342900" lvl="0" indent="-342900">
              <a:spcBef>
                <a:spcPct val="20000"/>
              </a:spcBef>
              <a:defRPr/>
            </a:pPr>
            <a:r>
              <a:rPr lang="en-US" sz="2800" dirty="0" smtClean="0">
                <a:solidFill>
                  <a:schemeClr val="bg2">
                    <a:lumMod val="10000"/>
                  </a:schemeClr>
                </a:solidFill>
                <a:latin typeface="Century Gothic" pitchFamily="34" charset="0"/>
              </a:rPr>
              <a:t>BLOG ANALYSIS</a:t>
            </a:r>
          </a:p>
        </p:txBody>
      </p:sp>
      <p:pic>
        <p:nvPicPr>
          <p:cNvPr id="20" name="Picture 11" descr="advisor.png"/>
          <p:cNvPicPr preferRelativeResize="0">
            <a:picLocks noChangeAspect="1"/>
          </p:cNvPicPr>
          <p:nvPr/>
        </p:nvPicPr>
        <p:blipFill>
          <a:blip r:embed="rId3" cstate="print">
            <a:duotone>
              <a:schemeClr val="accent3">
                <a:shade val="45000"/>
                <a:satMod val="135000"/>
              </a:schemeClr>
              <a:prstClr val="white"/>
            </a:duotone>
          </a:blip>
          <a:srcRect/>
          <a:stretch>
            <a:fillRect/>
          </a:stretch>
        </p:blipFill>
        <p:spPr bwMode="auto">
          <a:xfrm>
            <a:off x="1219200" y="2491018"/>
            <a:ext cx="1404175" cy="3078785"/>
          </a:xfrm>
          <a:prstGeom prst="rect">
            <a:avLst/>
          </a:prstGeom>
          <a:noFill/>
          <a:ln w="9525">
            <a:noFill/>
            <a:miter lim="800000"/>
            <a:headEnd/>
            <a:tailEnd/>
          </a:ln>
        </p:spPr>
      </p:pic>
      <p:sp>
        <p:nvSpPr>
          <p:cNvPr id="21" name="Rectangle 20"/>
          <p:cNvSpPr/>
          <p:nvPr/>
        </p:nvSpPr>
        <p:spPr>
          <a:xfrm>
            <a:off x="1600198" y="3522583"/>
            <a:ext cx="2590800" cy="523220"/>
          </a:xfrm>
          <a:prstGeom prst="rect">
            <a:avLst/>
          </a:prstGeom>
        </p:spPr>
        <p:txBody>
          <a:bodyPr wrap="square">
            <a:spAutoFit/>
          </a:bodyPr>
          <a:lstStyle/>
          <a:p>
            <a:pPr marL="342900" lvl="0" indent="-342900" algn="r">
              <a:spcBef>
                <a:spcPct val="20000"/>
              </a:spcBef>
              <a:defRPr/>
            </a:pPr>
            <a:r>
              <a:rPr lang="en-US" sz="2800" b="1" dirty="0" smtClean="0">
                <a:solidFill>
                  <a:schemeClr val="bg2">
                    <a:lumMod val="10000"/>
                  </a:schemeClr>
                </a:solidFill>
                <a:latin typeface="Bell Gothic Std Black"/>
              </a:rPr>
              <a:t>BLOGGER</a:t>
            </a:r>
          </a:p>
        </p:txBody>
      </p:sp>
      <p:sp>
        <p:nvSpPr>
          <p:cNvPr id="22" name="Rounded Rectangular Callout 21"/>
          <p:cNvSpPr>
            <a:spLocks noChangeAspect="1"/>
          </p:cNvSpPr>
          <p:nvPr/>
        </p:nvSpPr>
        <p:spPr>
          <a:xfrm>
            <a:off x="2616388" y="1630680"/>
            <a:ext cx="1091824" cy="731520"/>
          </a:xfrm>
          <a:prstGeom prst="wedgeRoundRectCallout">
            <a:avLst>
              <a:gd name="adj1" fmla="val -41666"/>
              <a:gd name="adj2" fmla="val 78047"/>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2552701" y="1734830"/>
            <a:ext cx="1219198" cy="523220"/>
          </a:xfrm>
          <a:prstGeom prst="rect">
            <a:avLst/>
          </a:prstGeom>
        </p:spPr>
        <p:txBody>
          <a:bodyPr wrap="square">
            <a:spAutoFit/>
          </a:bodyPr>
          <a:lstStyle/>
          <a:p>
            <a:pPr marL="342900" lvl="0" indent="-342900" algn="r">
              <a:spcBef>
                <a:spcPct val="20000"/>
              </a:spcBef>
              <a:defRPr/>
            </a:pPr>
            <a:r>
              <a:rPr lang="en-US" sz="2800" b="1" dirty="0" smtClean="0">
                <a:solidFill>
                  <a:schemeClr val="bg2">
                    <a:lumMod val="10000"/>
                  </a:schemeClr>
                </a:solidFill>
                <a:latin typeface="Bell Gothic Std Black"/>
              </a:rPr>
              <a:t>BLOG</a:t>
            </a:r>
          </a:p>
        </p:txBody>
      </p:sp>
      <p:sp>
        <p:nvSpPr>
          <p:cNvPr id="24" name="Rectangle 23"/>
          <p:cNvSpPr/>
          <p:nvPr/>
        </p:nvSpPr>
        <p:spPr>
          <a:xfrm>
            <a:off x="2667000" y="3962400"/>
            <a:ext cx="1072730" cy="461665"/>
          </a:xfrm>
          <a:prstGeom prst="rect">
            <a:avLst/>
          </a:prstGeom>
        </p:spPr>
        <p:txBody>
          <a:bodyPr wrap="none">
            <a:spAutoFit/>
          </a:bodyPr>
          <a:lstStyle/>
          <a:p>
            <a:r>
              <a:rPr lang="en-US" sz="2400" b="1" dirty="0" smtClean="0">
                <a:solidFill>
                  <a:schemeClr val="bg2">
                    <a:lumMod val="25000"/>
                  </a:schemeClr>
                </a:solidFill>
                <a:latin typeface="Century Gothic" pitchFamily="34" charset="0"/>
              </a:rPr>
              <a:t>n=153</a:t>
            </a:r>
            <a:endParaRPr lang="en-US" sz="2400" b="1" dirty="0">
              <a:solidFill>
                <a:schemeClr val="bg2">
                  <a:lumMod val="25000"/>
                </a:schemeClr>
              </a:solidFill>
            </a:endParaRPr>
          </a:p>
        </p:txBody>
      </p:sp>
      <p:sp>
        <p:nvSpPr>
          <p:cNvPr id="25" name="Rectangle 24"/>
          <p:cNvSpPr/>
          <p:nvPr/>
        </p:nvSpPr>
        <p:spPr>
          <a:xfrm>
            <a:off x="2895600" y="2281535"/>
            <a:ext cx="899605" cy="461665"/>
          </a:xfrm>
          <a:prstGeom prst="rect">
            <a:avLst/>
          </a:prstGeom>
        </p:spPr>
        <p:txBody>
          <a:bodyPr wrap="none">
            <a:spAutoFit/>
          </a:bodyPr>
          <a:lstStyle/>
          <a:p>
            <a:r>
              <a:rPr lang="en-US" sz="2400" b="1" dirty="0" smtClean="0">
                <a:solidFill>
                  <a:schemeClr val="bg2">
                    <a:lumMod val="25000"/>
                  </a:schemeClr>
                </a:solidFill>
                <a:latin typeface="Century Gothic" pitchFamily="34" charset="0"/>
              </a:rPr>
              <a:t>n=93</a:t>
            </a:r>
            <a:endParaRPr lang="en-US" sz="2400" b="1" dirty="0">
              <a:solidFill>
                <a:schemeClr val="bg2">
                  <a:lumMod val="25000"/>
                </a:schemeClr>
              </a:solidFill>
            </a:endParaRPr>
          </a:p>
        </p:txBody>
      </p:sp>
      <p:sp>
        <p:nvSpPr>
          <p:cNvPr id="28" name="Rectangle 27"/>
          <p:cNvSpPr/>
          <p:nvPr/>
        </p:nvSpPr>
        <p:spPr>
          <a:xfrm>
            <a:off x="304800" y="0"/>
            <a:ext cx="381000" cy="13716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304800" y="391180"/>
            <a:ext cx="377026" cy="646331"/>
          </a:xfrm>
          <a:prstGeom prst="rect">
            <a:avLst/>
          </a:prstGeom>
        </p:spPr>
        <p:txBody>
          <a:bodyPr wrap="none">
            <a:spAutoFit/>
          </a:bodyPr>
          <a:lstStyle/>
          <a:p>
            <a:r>
              <a:rPr lang="en-US" sz="3600" b="1" dirty="0" smtClean="0">
                <a:solidFill>
                  <a:schemeClr val="bg2">
                    <a:lumMod val="90000"/>
                  </a:schemeClr>
                </a:solidFill>
                <a:latin typeface="Aharoni" pitchFamily="2" charset="-79"/>
                <a:cs typeface="Aharoni" pitchFamily="2" charset="-79"/>
              </a:rPr>
              <a:t>2</a:t>
            </a:r>
            <a:endParaRPr lang="en-US" sz="3600" b="1" dirty="0">
              <a:solidFill>
                <a:schemeClr val="bg2">
                  <a:lumMod val="90000"/>
                </a:schemeClr>
              </a:solidFill>
              <a:latin typeface="Aharoni" pitchFamily="2" charset="-79"/>
              <a:cs typeface="Aharoni" pitchFamily="2" charset="-79"/>
            </a:endParaRPr>
          </a:p>
        </p:txBody>
      </p:sp>
    </p:spTree>
    <p:extLst>
      <p:ext uri="{BB962C8B-B14F-4D97-AF65-F5344CB8AC3E}">
        <p14:creationId xmlns:p14="http://schemas.microsoft.com/office/powerpoint/2010/main" xmlns="" val="4290568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p:cNvSpPr>
            <a:spLocks noGrp="1"/>
          </p:cNvSpPr>
          <p:nvPr>
            <p:ph idx="1"/>
          </p:nvPr>
        </p:nvSpPr>
        <p:spPr>
          <a:xfrm>
            <a:off x="2286000" y="2209800"/>
            <a:ext cx="6477000" cy="4525963"/>
          </a:xfrm>
        </p:spPr>
        <p:txBody>
          <a:bodyPr rtlCol="0">
            <a:normAutofit/>
          </a:bodyPr>
          <a:lstStyle/>
          <a:p>
            <a:pPr marL="274320" indent="0" eaLnBrk="1" fontAlgn="auto" hangingPunct="1">
              <a:spcAft>
                <a:spcPts val="0"/>
              </a:spcAft>
              <a:buFont typeface="Arial" pitchFamily="34" charset="0"/>
              <a:buNone/>
              <a:defRPr/>
            </a:pPr>
            <a:r>
              <a:rPr lang="en-US" sz="3600" dirty="0" smtClean="0">
                <a:solidFill>
                  <a:schemeClr val="bg2">
                    <a:lumMod val="25000"/>
                  </a:schemeClr>
                </a:solidFill>
                <a:latin typeface="Century Gothic" pitchFamily="34" charset="0"/>
              </a:rPr>
              <a:t>How do scholars who </a:t>
            </a:r>
            <a:br>
              <a:rPr lang="en-US" sz="3600" dirty="0" smtClean="0">
                <a:solidFill>
                  <a:schemeClr val="bg2">
                    <a:lumMod val="25000"/>
                  </a:schemeClr>
                </a:solidFill>
                <a:latin typeface="Century Gothic" pitchFamily="34" charset="0"/>
              </a:rPr>
            </a:br>
            <a:r>
              <a:rPr lang="en-US" sz="3600" dirty="0" smtClean="0">
                <a:solidFill>
                  <a:schemeClr val="bg2">
                    <a:lumMod val="25000"/>
                  </a:schemeClr>
                </a:solidFill>
                <a:latin typeface="Century Gothic" pitchFamily="34" charset="0"/>
              </a:rPr>
              <a:t>blog perceive their blog </a:t>
            </a:r>
            <a:br>
              <a:rPr lang="en-US" sz="3600" dirty="0" smtClean="0">
                <a:solidFill>
                  <a:schemeClr val="bg2">
                    <a:lumMod val="25000"/>
                  </a:schemeClr>
                </a:solidFill>
                <a:latin typeface="Century Gothic" pitchFamily="34" charset="0"/>
              </a:rPr>
            </a:br>
            <a:r>
              <a:rPr lang="en-US" sz="3600" dirty="0" smtClean="0">
                <a:solidFill>
                  <a:schemeClr val="bg2">
                    <a:lumMod val="25000"/>
                  </a:schemeClr>
                </a:solidFill>
                <a:latin typeface="Century Gothic" pitchFamily="34" charset="0"/>
              </a:rPr>
              <a:t>in relation to their cumulative scholarly record?</a:t>
            </a:r>
          </a:p>
          <a:p>
            <a:pPr eaLnBrk="1" fontAlgn="auto" hangingPunct="1">
              <a:spcAft>
                <a:spcPts val="0"/>
              </a:spcAft>
              <a:buFont typeface="Arial" pitchFamily="34" charset="0"/>
              <a:buNone/>
              <a:defRPr/>
            </a:pPr>
            <a:endParaRPr lang="en-US" dirty="0" smtClean="0">
              <a:solidFill>
                <a:schemeClr val="bg2">
                  <a:lumMod val="25000"/>
                </a:schemeClr>
              </a:solidFill>
              <a:latin typeface="Century Gothic" pitchFamily="34" charset="0"/>
            </a:endParaRPr>
          </a:p>
        </p:txBody>
      </p:sp>
      <p:sp>
        <p:nvSpPr>
          <p:cNvPr id="37" name="TextBox 36"/>
          <p:cNvSpPr txBox="1"/>
          <p:nvPr/>
        </p:nvSpPr>
        <p:spPr>
          <a:xfrm>
            <a:off x="198205" y="687386"/>
            <a:ext cx="1935395" cy="5104246"/>
          </a:xfrm>
          <a:prstGeom prst="rect">
            <a:avLst/>
          </a:prstGeom>
          <a:noFill/>
        </p:spPr>
        <p:txBody>
          <a:bodyPr wrap="square" lIns="101882" tIns="50941" rIns="101882" bIns="50941">
            <a:spAutoFit/>
          </a:bodyPr>
          <a:lstStyle/>
          <a:p>
            <a:pPr defTabSz="1018824" fontAlgn="auto">
              <a:spcBef>
                <a:spcPts val="0"/>
              </a:spcBef>
              <a:spcAft>
                <a:spcPts val="0"/>
              </a:spcAft>
              <a:defRPr/>
            </a:pPr>
            <a:r>
              <a:rPr lang="en-US" sz="32500" dirty="0">
                <a:solidFill>
                  <a:schemeClr val="accent3">
                    <a:lumMod val="50000"/>
                  </a:schemeClr>
                </a:solidFill>
                <a:latin typeface="Aharoni" pitchFamily="2" charset="-79"/>
                <a:cs typeface="Aharoni" pitchFamily="2" charset="-79"/>
              </a:rPr>
              <a:t>1</a:t>
            </a:r>
          </a:p>
        </p:txBody>
      </p:sp>
      <p:grpSp>
        <p:nvGrpSpPr>
          <p:cNvPr id="19" name="Group 18"/>
          <p:cNvGrpSpPr/>
          <p:nvPr/>
        </p:nvGrpSpPr>
        <p:grpSpPr>
          <a:xfrm>
            <a:off x="0" y="0"/>
            <a:ext cx="9144000" cy="1371600"/>
            <a:chOff x="0" y="0"/>
            <a:chExt cx="9144000" cy="1371600"/>
          </a:xfrm>
        </p:grpSpPr>
        <p:sp>
          <p:nvSpPr>
            <p:cNvPr id="11" name="Rectangle 10"/>
            <p:cNvSpPr/>
            <p:nvPr/>
          </p:nvSpPr>
          <p:spPr>
            <a:xfrm flipV="1">
              <a:off x="0" y="0"/>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Box 11"/>
            <p:cNvSpPr txBox="1"/>
            <p:nvPr/>
          </p:nvSpPr>
          <p:spPr>
            <a:xfrm>
              <a:off x="838200" y="515779"/>
              <a:ext cx="7739619" cy="769441"/>
            </a:xfrm>
            <a:prstGeom prst="rect">
              <a:avLst/>
            </a:prstGeom>
            <a:noFill/>
          </p:spPr>
          <p:txBody>
            <a:bodyPr wrap="none" rtlCol="0">
              <a:spAutoFit/>
            </a:bodyPr>
            <a:lstStyle/>
            <a:p>
              <a:r>
                <a:rPr lang="en-US" sz="4400" spc="30" dirty="0" smtClean="0">
                  <a:solidFill>
                    <a:schemeClr val="bg2">
                      <a:lumMod val="10000"/>
                    </a:schemeClr>
                  </a:solidFill>
                  <a:latin typeface="Aharoni" pitchFamily="2" charset="-79"/>
                  <a:cs typeface="Aharoni" pitchFamily="2" charset="-79"/>
                </a:rPr>
                <a:t>SCHOLAR BLOGGERS (</a:t>
              </a:r>
              <a:r>
                <a:rPr lang="en-US" sz="3200" spc="30" dirty="0" smtClean="0">
                  <a:solidFill>
                    <a:schemeClr val="bg2">
                      <a:lumMod val="10000"/>
                    </a:schemeClr>
                  </a:solidFill>
                  <a:latin typeface="Aharoni" pitchFamily="2" charset="-79"/>
                  <a:cs typeface="Aharoni" pitchFamily="2" charset="-79"/>
                </a:rPr>
                <a:t>ACTIVE</a:t>
              </a:r>
              <a:r>
                <a:rPr lang="en-US" sz="4400" spc="30" dirty="0" smtClean="0">
                  <a:solidFill>
                    <a:schemeClr val="bg2">
                      <a:lumMod val="10000"/>
                    </a:schemeClr>
                  </a:solidFill>
                  <a:latin typeface="Aharoni" pitchFamily="2" charset="-79"/>
                  <a:cs typeface="Aharoni" pitchFamily="2" charset="-79"/>
                </a:rPr>
                <a:t>)</a:t>
              </a:r>
              <a:endParaRPr lang="en-US" sz="4400" spc="30" baseline="30000" dirty="0">
                <a:solidFill>
                  <a:schemeClr val="bg2">
                    <a:lumMod val="10000"/>
                  </a:schemeClr>
                </a:solidFill>
                <a:latin typeface="Aharoni" pitchFamily="2" charset="-79"/>
                <a:cs typeface="Aharoni" pitchFamily="2" charset="-79"/>
              </a:endParaRPr>
            </a:p>
          </p:txBody>
        </p:sp>
        <p:sp>
          <p:nvSpPr>
            <p:cNvPr id="16" name="Rectangle 15"/>
            <p:cNvSpPr/>
            <p:nvPr/>
          </p:nvSpPr>
          <p:spPr>
            <a:xfrm>
              <a:off x="838200" y="152400"/>
              <a:ext cx="1938351" cy="523220"/>
            </a:xfrm>
            <a:prstGeom prst="rect">
              <a:avLst/>
            </a:prstGeom>
          </p:spPr>
          <p:txBody>
            <a:bodyPr wrap="none">
              <a:spAutoFit/>
            </a:bodyPr>
            <a:lstStyle/>
            <a:p>
              <a:r>
                <a:rPr lang="en-US" sz="2800" b="1" dirty="0" smtClean="0">
                  <a:solidFill>
                    <a:schemeClr val="bg2">
                      <a:lumMod val="90000"/>
                    </a:schemeClr>
                  </a:solidFill>
                  <a:latin typeface="Century Gothic" pitchFamily="34" charset="0"/>
                  <a:cs typeface="Aharoni" pitchFamily="2" charset="-79"/>
                </a:rPr>
                <a:t>2009-2011</a:t>
              </a:r>
              <a:endParaRPr lang="en-US" sz="2800" b="1" dirty="0">
                <a:solidFill>
                  <a:schemeClr val="bg2">
                    <a:lumMod val="90000"/>
                  </a:schemeClr>
                </a:solidFill>
                <a:latin typeface="Century Gothic" pitchFamily="34" charset="0"/>
                <a:cs typeface="Aharoni" pitchFamily="2" charset="-79"/>
              </a:endParaRPr>
            </a:p>
          </p:txBody>
        </p:sp>
        <p:sp>
          <p:nvSpPr>
            <p:cNvPr id="17" name="Rectangle 16"/>
            <p:cNvSpPr/>
            <p:nvPr/>
          </p:nvSpPr>
          <p:spPr>
            <a:xfrm>
              <a:off x="304800" y="0"/>
              <a:ext cx="381000" cy="13716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04800" y="391180"/>
              <a:ext cx="377026" cy="646331"/>
            </a:xfrm>
            <a:prstGeom prst="rect">
              <a:avLst/>
            </a:prstGeom>
          </p:spPr>
          <p:txBody>
            <a:bodyPr wrap="none">
              <a:spAutoFit/>
            </a:bodyPr>
            <a:lstStyle/>
            <a:p>
              <a:r>
                <a:rPr lang="en-US" sz="3600" b="1" dirty="0" smtClean="0">
                  <a:solidFill>
                    <a:schemeClr val="bg2">
                      <a:lumMod val="90000"/>
                    </a:schemeClr>
                  </a:solidFill>
                  <a:latin typeface="Aharoni" pitchFamily="2" charset="-79"/>
                  <a:cs typeface="Aharoni" pitchFamily="2" charset="-79"/>
                </a:rPr>
                <a:t>2</a:t>
              </a:r>
              <a:endParaRPr lang="en-US" sz="3600" b="1" dirty="0">
                <a:solidFill>
                  <a:schemeClr val="bg2">
                    <a:lumMod val="90000"/>
                  </a:schemeClr>
                </a:solidFill>
                <a:latin typeface="Aharoni" pitchFamily="2" charset="-79"/>
                <a:cs typeface="Aharoni" pitchFamily="2" charset="-79"/>
              </a:endParaRPr>
            </a:p>
          </p:txBody>
        </p:sp>
      </p:grpSp>
      <p:sp>
        <p:nvSpPr>
          <p:cNvPr id="14" name="Title 1"/>
          <p:cNvSpPr txBox="1">
            <a:spLocks/>
          </p:cNvSpPr>
          <p:nvPr/>
        </p:nvSpPr>
        <p:spPr>
          <a:xfrm>
            <a:off x="457200" y="6248400"/>
            <a:ext cx="4419600" cy="381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tx1">
                    <a:lumMod val="75000"/>
                    <a:lumOff val="25000"/>
                  </a:schemeClr>
                </a:solidFill>
                <a:latin typeface="Georgia"/>
                <a:ea typeface="+mj-ea"/>
                <a:cs typeface="+mj-cs"/>
              </a:defRPr>
            </a:lvl1pPr>
          </a:lstStyle>
          <a:p>
            <a:r>
              <a:rPr lang="en-US" sz="3200" dirty="0">
                <a:latin typeface="Aharoni" pitchFamily="2" charset="-79"/>
                <a:cs typeface="Aharoni" pitchFamily="2" charset="-79"/>
              </a:rPr>
              <a:t>r</a:t>
            </a:r>
            <a:r>
              <a:rPr lang="en-US" sz="3200" dirty="0" smtClean="0">
                <a:latin typeface="Aharoni" pitchFamily="2" charset="-79"/>
                <a:cs typeface="Aharoni" pitchFamily="2" charset="-79"/>
              </a:rPr>
              <a:t>esearch questions</a:t>
            </a:r>
          </a:p>
        </p:txBody>
      </p:sp>
    </p:spTree>
    <p:extLst>
      <p:ext uri="{BB962C8B-B14F-4D97-AF65-F5344CB8AC3E}">
        <p14:creationId xmlns:p14="http://schemas.microsoft.com/office/powerpoint/2010/main" xmlns="" val="105658442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Brand1">
      <a:dk1>
        <a:srgbClr val="333333"/>
      </a:dk1>
      <a:lt1>
        <a:sysClr val="window" lastClr="FFFFFF"/>
      </a:lt1>
      <a:dk2>
        <a:srgbClr val="1F497D"/>
      </a:dk2>
      <a:lt2>
        <a:srgbClr val="EEECE1"/>
      </a:lt2>
      <a:accent1>
        <a:srgbClr val="006666"/>
      </a:accent1>
      <a:accent2>
        <a:srgbClr val="FF3300"/>
      </a:accent2>
      <a:accent3>
        <a:srgbClr val="FFCC33"/>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3935</Words>
  <Application>Microsoft Office PowerPoint</Application>
  <PresentationFormat>On-screen Show (4:3)</PresentationFormat>
  <Paragraphs>954</Paragraphs>
  <Slides>42</Slides>
  <Notes>41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Worksheet</vt:lpstr>
      <vt:lpstr>(BIBLIO)BLOGS UPDATE</vt:lpstr>
      <vt:lpstr>Slide 2</vt:lpstr>
      <vt:lpstr>Slide 3</vt:lpstr>
      <vt:lpstr>but</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FINAL REPORT SUMMER 2013</vt:lpstr>
      <vt:lpstr>Slide 42</vt:lpstr>
    </vt:vector>
  </TitlesOfParts>
  <Company>University of Tennessee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BIBLIOBLOGOSPHERE: A Comparison of Communication  and Preservation Perceptions and Practices between Blogging LIS Scholar-Practitioners and LIS Scholar-Researchers</dc:title>
  <dc:creator>Carolyn Hank and Cassidy Sugimoto</dc:creator>
  <cp:lastModifiedBy>mason</cp:lastModifiedBy>
  <cp:revision>438</cp:revision>
  <dcterms:created xsi:type="dcterms:W3CDTF">2011-01-20T18:57:44Z</dcterms:created>
  <dcterms:modified xsi:type="dcterms:W3CDTF">2014-02-25T21:12:54Z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