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1"/>
  </p:notes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99" r:id="rId26"/>
    <p:sldId id="300" r:id="rId27"/>
    <p:sldId id="314" r:id="rId28"/>
    <p:sldId id="301" r:id="rId29"/>
    <p:sldId id="302" r:id="rId30"/>
    <p:sldId id="303" r:id="rId31"/>
    <p:sldId id="304" r:id="rId32"/>
    <p:sldId id="315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7" r:id="rId41"/>
    <p:sldId id="318" r:id="rId42"/>
    <p:sldId id="312" r:id="rId43"/>
    <p:sldId id="298" r:id="rId44"/>
    <p:sldId id="293" r:id="rId45"/>
    <p:sldId id="294" r:id="rId46"/>
    <p:sldId id="295" r:id="rId47"/>
    <p:sldId id="316" r:id="rId48"/>
    <p:sldId id="296" r:id="rId49"/>
    <p:sldId id="297" r:id="rId50"/>
  </p:sldIdLst>
  <p:sldSz cx="9144000" cy="6858000" type="screen4x3"/>
  <p:notesSz cx="6669088" cy="9926638"/>
  <p:embeddedFontLst>
    <p:embeddedFont>
      <p:font typeface="Minion"/>
      <p:regular r:id="rId52"/>
      <p:bold r:id="rId53"/>
      <p:italic r:id="rId54"/>
      <p:boldItalic r:id="rId55"/>
    </p:embeddedFont>
    <p:embeddedFont>
      <p:font typeface="Gulim" pitchFamily="34" charset="-127"/>
      <p:regular r:id="rId56"/>
    </p:embeddedFont>
  </p:embeddedFont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Minion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00"/>
    <a:srgbClr val="0092A7"/>
    <a:srgbClr val="5692C9"/>
    <a:srgbClr val="EB7D11"/>
    <a:srgbClr val="007A45"/>
    <a:srgbClr val="DC002E"/>
    <a:srgbClr val="A6006A"/>
    <a:srgbClr val="D4D700"/>
    <a:srgbClr val="0C25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67" d="100"/>
          <a:sy n="67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00984B4-8EC1-45D2-972F-7B8372BAD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3619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8905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35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849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727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386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90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277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07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4055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262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5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271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4304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147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143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146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742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42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884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4976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880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04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5429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218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0104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3431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1966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8335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7603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3734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3727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893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92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4398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1560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92252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72713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16149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4056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843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7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98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8134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6877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984B4-8EC1-45D2-972F-7B8372BAD0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10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057775"/>
            <a:ext cx="9144000" cy="1438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0" y="0"/>
            <a:ext cx="9144000" cy="4340225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endParaRPr 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08500"/>
            <a:ext cx="5472112" cy="360363"/>
          </a:xfrm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70" name="Rectangle 50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84888" y="4511675"/>
            <a:ext cx="2613025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916862" cy="143986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86" name="Rectangle 66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3024188" y="6521450"/>
            <a:ext cx="6119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Discover the world at Leiden University</a:t>
            </a:r>
          </a:p>
        </p:txBody>
      </p:sp>
      <p:pic>
        <p:nvPicPr>
          <p:cNvPr id="5191" name="Picture 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2879725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592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333375"/>
            <a:ext cx="2033587" cy="5543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5949950" cy="5543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1986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35937" cy="633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399097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1688" y="1268413"/>
            <a:ext cx="399256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1165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426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585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399097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399256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2893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3608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6679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833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905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8391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81359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 van de dia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1359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Tekst</a:t>
            </a:r>
          </a:p>
          <a:p>
            <a:pPr lvl="0"/>
            <a:r>
              <a:rPr lang="en-US" smtClean="0"/>
              <a:t>Tekst</a:t>
            </a:r>
          </a:p>
          <a:p>
            <a:pPr lvl="0"/>
            <a:r>
              <a:rPr lang="en-US" smtClean="0"/>
              <a:t>Tekst</a:t>
            </a:r>
          </a:p>
          <a:p>
            <a:pPr lvl="0"/>
            <a:endParaRPr lang="en-US" smtClean="0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0C25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88" name="Text Box 64"/>
          <p:cNvSpPr txBox="1">
            <a:spLocks noChangeArrowheads="1"/>
          </p:cNvSpPr>
          <p:nvPr/>
        </p:nvSpPr>
        <p:spPr bwMode="auto">
          <a:xfrm>
            <a:off x="3024188" y="6521450"/>
            <a:ext cx="6119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Discover the world at Leiden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nion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nion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nion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nion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nion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nion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nion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nion" pitchFamily="2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Font typeface="Arial" charset="0"/>
        <a:buChar char="-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-"/>
        <a:defRPr sz="32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11188" y="1295400"/>
            <a:ext cx="7916862" cy="3048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Transformation of the Academic Library</a:t>
            </a:r>
            <a:br>
              <a:rPr lang="en-US" sz="3600" dirty="0" smtClean="0"/>
            </a:br>
            <a:r>
              <a:rPr lang="en-US" sz="2000" dirty="0" smtClean="0"/>
              <a:t>  </a:t>
            </a:r>
            <a:br>
              <a:rPr lang="en-US" sz="2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Kurt De </a:t>
            </a:r>
            <a:r>
              <a:rPr lang="en-US" sz="2800" dirty="0" err="1" smtClean="0"/>
              <a:t>Belder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43608" y="4509120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OCLC Research </a:t>
            </a:r>
            <a:r>
              <a:rPr lang="nl-NL" b="1" dirty="0" err="1" smtClean="0"/>
              <a:t>Distinguished</a:t>
            </a:r>
            <a:r>
              <a:rPr lang="nl-NL" b="1" dirty="0" smtClean="0"/>
              <a:t> Seminar, 10 May 2013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dirty="0" err="1" smtClean="0"/>
              <a:t>Selection</a:t>
            </a:r>
            <a:r>
              <a:rPr lang="nl-NL" sz="3600" dirty="0" smtClean="0"/>
              <a:t> </a:t>
            </a:r>
            <a:r>
              <a:rPr lang="nl-NL" sz="3600" dirty="0" err="1" smtClean="0"/>
              <a:t>and</a:t>
            </a:r>
            <a:r>
              <a:rPr lang="nl-NL" sz="3600" dirty="0" smtClean="0"/>
              <a:t> </a:t>
            </a:r>
            <a:r>
              <a:rPr lang="nl-NL" sz="3600" dirty="0" err="1" smtClean="0"/>
              <a:t>acquistion</a:t>
            </a:r>
            <a:endParaRPr lang="nl-NL" sz="2400" dirty="0" smtClean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87251" y="1219198"/>
            <a:ext cx="8153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6088" indent="-1716088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nl-NL" sz="2800" dirty="0" err="1"/>
              <a:t>Journals</a:t>
            </a:r>
            <a:r>
              <a:rPr lang="nl-NL" sz="2800" dirty="0"/>
              <a:t>: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rgbClr val="CC0000"/>
                </a:solidFill>
                <a:sym typeface="Wingdings" pitchFamily="2" charset="2"/>
              </a:rPr>
              <a:t>NOW:</a:t>
            </a:r>
            <a:r>
              <a:rPr lang="nl-NL" sz="2800" dirty="0">
                <a:sym typeface="Wingdings" pitchFamily="2" charset="2"/>
              </a:rPr>
              <a:t> 	</a:t>
            </a:r>
            <a:r>
              <a:rPr lang="nl-NL" sz="2800" dirty="0" err="1">
                <a:sym typeface="Wingdings" pitchFamily="2" charset="2"/>
              </a:rPr>
              <a:t>licensing</a:t>
            </a:r>
            <a:r>
              <a:rPr lang="nl-NL" sz="2800" dirty="0">
                <a:sym typeface="Wingdings" pitchFamily="2" charset="2"/>
              </a:rPr>
              <a:t>, big deals (</a:t>
            </a:r>
            <a:r>
              <a:rPr lang="nl-NL" sz="2800" dirty="0" err="1">
                <a:sym typeface="Wingdings" pitchFamily="2" charset="2"/>
              </a:rPr>
              <a:t>consortial</a:t>
            </a:r>
            <a:r>
              <a:rPr lang="nl-NL" sz="2800" dirty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</a:t>
            </a:r>
            <a:r>
              <a:rPr lang="nl-NL" sz="2800" dirty="0">
                <a:sym typeface="Wingdings" pitchFamily="2" charset="2"/>
              </a:rPr>
              <a:t> 	+ </a:t>
            </a:r>
            <a:r>
              <a:rPr lang="nl-NL" sz="2800" dirty="0" err="1">
                <a:sym typeface="Wingdings" pitchFamily="2" charset="2"/>
              </a:rPr>
              <a:t>flexible</a:t>
            </a:r>
            <a:r>
              <a:rPr lang="nl-NL" sz="2800" dirty="0">
                <a:sym typeface="Wingdings" pitchFamily="2" charset="2"/>
              </a:rPr>
              <a:t> big deals </a:t>
            </a:r>
            <a:r>
              <a:rPr lang="nl-NL" sz="2800" dirty="0" err="1">
                <a:sym typeface="Wingdings" pitchFamily="2" charset="2"/>
              </a:rPr>
              <a:t>based</a:t>
            </a:r>
            <a:r>
              <a:rPr lang="nl-NL" sz="2800" dirty="0">
                <a:sym typeface="Wingdings" pitchFamily="2" charset="2"/>
              </a:rPr>
              <a:t> on </a:t>
            </a:r>
            <a:r>
              <a:rPr lang="nl-NL" sz="2800" dirty="0" err="1">
                <a:sym typeface="Wingdings" pitchFamily="2" charset="2"/>
              </a:rPr>
              <a:t>usage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and</a:t>
            </a:r>
            <a:r>
              <a:rPr lang="nl-NL" sz="2800" dirty="0">
                <a:sym typeface="Wingdings" pitchFamily="2" charset="2"/>
              </a:rPr>
              <a:t> research </a:t>
            </a:r>
            <a:r>
              <a:rPr lang="nl-NL" sz="2800" dirty="0" err="1">
                <a:sym typeface="Wingdings" pitchFamily="2" charset="2"/>
              </a:rPr>
              <a:t>profiles</a:t>
            </a: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</a:t>
            </a:r>
            <a:r>
              <a:rPr lang="nl-NL" sz="2800" dirty="0">
                <a:sym typeface="Wingdings" pitchFamily="2" charset="2"/>
              </a:rPr>
              <a:t> 	+ backfiles </a:t>
            </a:r>
            <a:r>
              <a:rPr lang="nl-NL" sz="2800" dirty="0" err="1">
                <a:sym typeface="Wingdings" pitchFamily="2" charset="2"/>
              </a:rPr>
              <a:t>from</a:t>
            </a:r>
            <a:r>
              <a:rPr lang="nl-NL" sz="2800" dirty="0">
                <a:sym typeface="Wingdings" pitchFamily="2" charset="2"/>
              </a:rPr>
              <a:t> digital </a:t>
            </a:r>
            <a:r>
              <a:rPr lang="nl-NL" sz="2800" dirty="0" err="1">
                <a:sym typeface="Wingdings" pitchFamily="2" charset="2"/>
              </a:rPr>
              <a:t>period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will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be</a:t>
            </a:r>
            <a:r>
              <a:rPr lang="nl-NL" sz="2800" dirty="0">
                <a:sym typeface="Wingdings" pitchFamily="2" charset="2"/>
              </a:rPr>
              <a:t> OA</a:t>
            </a:r>
            <a:r>
              <a:rPr lang="nl-NL" sz="2800" dirty="0" smtClean="0">
                <a:solidFill>
                  <a:schemeClr val="tx1"/>
                </a:solidFill>
                <a:sym typeface="Wingdings" pitchFamily="2" charset="2"/>
              </a:rPr>
              <a:t>?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 smtClean="0">
                <a:solidFill>
                  <a:srgbClr val="99CC00"/>
                </a:solidFill>
                <a:sym typeface="Wingdings" pitchFamily="2" charset="2"/>
              </a:rPr>
              <a:t>&lt;3 YRS:	</a:t>
            </a:r>
            <a:r>
              <a:rPr lang="nl-NL" sz="2800" dirty="0" smtClean="0">
                <a:sym typeface="Wingdings" pitchFamily="2" charset="2"/>
              </a:rPr>
              <a:t>+ </a:t>
            </a:r>
            <a:r>
              <a:rPr lang="nl-NL" sz="2800" dirty="0" err="1" smtClean="0">
                <a:sym typeface="Wingdings" pitchFamily="2" charset="2"/>
              </a:rPr>
              <a:t>experiments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with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publishers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to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transition</a:t>
            </a:r>
            <a:r>
              <a:rPr lang="nl-NL" sz="2800" dirty="0" smtClean="0">
                <a:sym typeface="Wingdings" pitchFamily="2" charset="2"/>
              </a:rPr>
              <a:t>  </a:t>
            </a:r>
            <a:r>
              <a:rPr lang="nl-NL" sz="2800" dirty="0" err="1" smtClean="0">
                <a:sym typeface="Wingdings" pitchFamily="2" charset="2"/>
              </a:rPr>
              <a:t>to</a:t>
            </a:r>
            <a:r>
              <a:rPr lang="nl-NL" sz="2800" dirty="0" smtClean="0">
                <a:sym typeface="Wingdings" pitchFamily="2" charset="2"/>
              </a:rPr>
              <a:t> OA </a:t>
            </a:r>
            <a:r>
              <a:rPr lang="nl-NL" sz="2800" dirty="0" err="1" smtClean="0">
                <a:sym typeface="Wingdings" pitchFamily="2" charset="2"/>
              </a:rPr>
              <a:t>based</a:t>
            </a:r>
            <a:r>
              <a:rPr lang="nl-NL" sz="2800" dirty="0" smtClean="0">
                <a:sym typeface="Wingdings" pitchFamily="2" charset="2"/>
              </a:rPr>
              <a:t> on big deal </a:t>
            </a:r>
            <a:r>
              <a:rPr lang="nl-NL" sz="2800" dirty="0" err="1" smtClean="0">
                <a:sym typeface="Wingdings" pitchFamily="2" charset="2"/>
              </a:rPr>
              <a:t>financing</a:t>
            </a:r>
            <a:endParaRPr lang="nl-NL" sz="2800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sz="2800" dirty="0">
              <a:solidFill>
                <a:srgbClr val="99CC00"/>
              </a:solidFill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sz="2800" dirty="0" smtClean="0">
              <a:solidFill>
                <a:srgbClr val="99CC00"/>
              </a:solidFill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dirty="0" smtClean="0">
                <a:sym typeface="Wingdings" pitchFamily="2" charset="2"/>
              </a:rPr>
              <a:t>	TREND: LESS SELECTION</a:t>
            </a:r>
            <a:endParaRPr lang="nl-NL" sz="2800" dirty="0"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dirty="0" err="1" smtClean="0"/>
              <a:t>Selection</a:t>
            </a:r>
            <a:r>
              <a:rPr lang="nl-NL" sz="3600" dirty="0" smtClean="0"/>
              <a:t> </a:t>
            </a:r>
            <a:r>
              <a:rPr lang="nl-NL" sz="3600" dirty="0" err="1" smtClean="0"/>
              <a:t>and</a:t>
            </a:r>
            <a:r>
              <a:rPr lang="nl-NL" sz="3600" dirty="0" smtClean="0"/>
              <a:t> </a:t>
            </a:r>
            <a:r>
              <a:rPr lang="nl-NL" sz="3600" dirty="0" err="1" smtClean="0"/>
              <a:t>acquistion</a:t>
            </a:r>
            <a:endParaRPr lang="nl-NL" sz="2400" dirty="0" smtClean="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153400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6088" indent="-1716088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dirty="0">
                <a:sym typeface="Wingdings" pitchFamily="2" charset="2"/>
              </a:rPr>
              <a:t>Books: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rgbClr val="CC0000"/>
                </a:solidFill>
                <a:sym typeface="Wingdings" pitchFamily="2" charset="2"/>
              </a:rPr>
              <a:t>NOW:</a:t>
            </a:r>
            <a:r>
              <a:rPr lang="nl-NL" sz="2800" dirty="0">
                <a:solidFill>
                  <a:srgbClr val="CC0000"/>
                </a:solidFill>
                <a:sym typeface="Wingdings" pitchFamily="2" charset="2"/>
              </a:rPr>
              <a:t>	</a:t>
            </a:r>
            <a:r>
              <a:rPr lang="nl-NL" sz="2800" dirty="0" err="1">
                <a:sym typeface="Wingdings" pitchFamily="2" charset="2"/>
              </a:rPr>
              <a:t>title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by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title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selection</a:t>
            </a:r>
            <a:r>
              <a:rPr lang="nl-NL" sz="2800" dirty="0">
                <a:sym typeface="Wingdings" pitchFamily="2" charset="2"/>
              </a:rPr>
              <a:t> </a:t>
            </a:r>
            <a:r>
              <a:rPr lang="nl-NL" sz="2800" dirty="0">
                <a:solidFill>
                  <a:srgbClr val="CC0000"/>
                </a:solidFill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approval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plans</a:t>
            </a: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 	</a:t>
            </a:r>
            <a:r>
              <a:rPr lang="nl-NL" sz="2800" dirty="0">
                <a:sym typeface="Wingdings" pitchFamily="2" charset="2"/>
              </a:rPr>
              <a:t>big deals </a:t>
            </a:r>
            <a:r>
              <a:rPr lang="nl-NL" sz="2800" dirty="0" err="1">
                <a:sym typeface="Wingdings" pitchFamily="2" charset="2"/>
              </a:rPr>
              <a:t>based</a:t>
            </a:r>
            <a:r>
              <a:rPr lang="nl-NL" sz="2800" dirty="0">
                <a:sym typeface="Wingdings" pitchFamily="2" charset="2"/>
              </a:rPr>
              <a:t> on </a:t>
            </a:r>
            <a:r>
              <a:rPr lang="nl-NL" sz="2800" dirty="0" err="1">
                <a:sym typeface="Wingdings" pitchFamily="2" charset="2"/>
              </a:rPr>
              <a:t>licensing</a:t>
            </a:r>
            <a:r>
              <a:rPr lang="nl-NL" sz="2800" dirty="0">
                <a:solidFill>
                  <a:schemeClr val="tx1"/>
                </a:solidFill>
                <a:sym typeface="Wingdings" pitchFamily="2" charset="2"/>
              </a:rPr>
              <a:t>?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</a:t>
            </a:r>
            <a:r>
              <a:rPr lang="nl-NL" sz="2800" dirty="0">
                <a:sym typeface="Wingdings" pitchFamily="2" charset="2"/>
              </a:rPr>
              <a:t> 	</a:t>
            </a:r>
            <a:r>
              <a:rPr lang="nl-NL" sz="2800" dirty="0" err="1">
                <a:sym typeface="Wingdings" pitchFamily="2" charset="2"/>
              </a:rPr>
              <a:t>ordered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directly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by</a:t>
            </a:r>
            <a:r>
              <a:rPr lang="nl-NL" sz="2800" dirty="0">
                <a:sym typeface="Wingdings" pitchFamily="2" charset="2"/>
              </a:rPr>
              <a:t> user at moment of </a:t>
            </a:r>
            <a:r>
              <a:rPr lang="nl-NL" sz="2800" dirty="0" err="1" smtClean="0">
                <a:sym typeface="Wingdings" pitchFamily="2" charset="2"/>
              </a:rPr>
              <a:t>need</a:t>
            </a:r>
            <a:r>
              <a:rPr lang="nl-NL" sz="2800" dirty="0" smtClean="0">
                <a:sym typeface="Wingdings" pitchFamily="2" charset="2"/>
              </a:rPr>
              <a:t> (</a:t>
            </a:r>
            <a:r>
              <a:rPr lang="nl-NL" sz="2800" dirty="0" err="1" smtClean="0">
                <a:sym typeface="Wingdings" pitchFamily="2" charset="2"/>
              </a:rPr>
              <a:t>various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forms</a:t>
            </a:r>
            <a:r>
              <a:rPr lang="nl-NL" sz="2800" dirty="0" smtClean="0">
                <a:sym typeface="Wingdings" pitchFamily="2" charset="2"/>
              </a:rPr>
              <a:t> of PDA)</a:t>
            </a:r>
            <a:r>
              <a:rPr lang="nl-NL" sz="2800" dirty="0" smtClean="0">
                <a:solidFill>
                  <a:schemeClr val="tx1"/>
                </a:solidFill>
                <a:sym typeface="Wingdings" pitchFamily="2" charset="2"/>
              </a:rPr>
              <a:t>?</a:t>
            </a:r>
            <a:endParaRPr lang="nl-NL" sz="2800" dirty="0">
              <a:solidFill>
                <a:schemeClr val="tx1"/>
              </a:solidFill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&lt;5 YRS:	</a:t>
            </a:r>
            <a:r>
              <a:rPr lang="nl-NL" sz="2800" dirty="0" err="1">
                <a:sym typeface="Wingdings" pitchFamily="2" charset="2"/>
              </a:rPr>
              <a:t>books</a:t>
            </a:r>
            <a:r>
              <a:rPr lang="nl-NL" sz="2800" dirty="0">
                <a:sym typeface="Wingdings" pitchFamily="2" charset="2"/>
              </a:rPr>
              <a:t> as a </a:t>
            </a:r>
            <a:r>
              <a:rPr lang="nl-NL" sz="2800" dirty="0" err="1">
                <a:sym typeface="Wingdings" pitchFamily="2" charset="2"/>
              </a:rPr>
              <a:t>subscription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stream</a:t>
            </a:r>
            <a:r>
              <a:rPr lang="nl-NL" sz="2800" dirty="0">
                <a:sym typeface="Wingdings" pitchFamily="2" charset="2"/>
              </a:rPr>
              <a:t> (“</a:t>
            </a:r>
            <a:r>
              <a:rPr lang="nl-NL" sz="2800" dirty="0" err="1">
                <a:sym typeface="Wingdings" pitchFamily="2" charset="2"/>
              </a:rPr>
              <a:t>Spotify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for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books</a:t>
            </a:r>
            <a:r>
              <a:rPr lang="nl-NL" sz="2800" dirty="0" smtClean="0">
                <a:sym typeface="Wingdings" pitchFamily="2" charset="2"/>
              </a:rPr>
              <a:t>”)</a:t>
            </a:r>
            <a:r>
              <a:rPr lang="nl-NL" sz="2800" dirty="0" smtClean="0">
                <a:solidFill>
                  <a:schemeClr val="tx1"/>
                </a:solidFill>
                <a:sym typeface="Wingdings" pitchFamily="2" charset="2"/>
              </a:rPr>
              <a:t>?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sz="2800" dirty="0">
              <a:solidFill>
                <a:schemeClr val="tx1"/>
              </a:solidFill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dirty="0" smtClean="0">
                <a:sym typeface="Wingdings" pitchFamily="2" charset="2"/>
              </a:rPr>
              <a:t>	TREND: SELECTION OUTSIDE LIBRARY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 smtClean="0">
                <a:solidFill>
                  <a:srgbClr val="99CC00"/>
                </a:solidFill>
                <a:sym typeface="Wingdings" pitchFamily="2" charset="2"/>
              </a:rPr>
              <a:t>&lt;5 YRS:	</a:t>
            </a:r>
            <a:r>
              <a:rPr lang="nl-NL" sz="2800" dirty="0" err="1" smtClean="0">
                <a:sym typeface="Wingdings" pitchFamily="2" charset="2"/>
              </a:rPr>
              <a:t>title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by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title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selection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by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library</a:t>
            </a:r>
            <a:r>
              <a:rPr lang="nl-NL" sz="2800" dirty="0" smtClean="0">
                <a:sym typeface="Wingdings" pitchFamily="2" charset="2"/>
              </a:rPr>
              <a:t>/</a:t>
            </a:r>
            <a:r>
              <a:rPr lang="nl-NL" sz="2800" dirty="0" err="1" smtClean="0">
                <a:sym typeface="Wingdings" pitchFamily="2" charset="2"/>
              </a:rPr>
              <a:t>prospective</a:t>
            </a:r>
            <a:r>
              <a:rPr lang="nl-NL" sz="2800" dirty="0" smtClean="0">
                <a:sym typeface="Wingdings" pitchFamily="2" charset="2"/>
              </a:rPr>
              <a:t> user </a:t>
            </a:r>
            <a:r>
              <a:rPr lang="nl-NL" sz="2800" dirty="0" err="1" smtClean="0">
                <a:sym typeface="Wingdings" pitchFamily="2" charset="2"/>
              </a:rPr>
              <a:t>for</a:t>
            </a:r>
            <a:r>
              <a:rPr lang="nl-NL" sz="2800" dirty="0" smtClean="0">
                <a:sym typeface="Wingdings" pitchFamily="2" charset="2"/>
              </a:rPr>
              <a:t> OA </a:t>
            </a:r>
            <a:r>
              <a:rPr lang="nl-NL" sz="2800" dirty="0" err="1" smtClean="0">
                <a:sym typeface="Wingdings" pitchFamily="2" charset="2"/>
              </a:rPr>
              <a:t>financing</a:t>
            </a:r>
            <a:endParaRPr lang="nl-NL" sz="28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Selection and acquistion</a:t>
            </a:r>
            <a:endParaRPr lang="nl-NL" sz="2400" smtClean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153400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6088" indent="-1716088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dirty="0" err="1">
                <a:sym typeface="Wingdings" pitchFamily="2" charset="2"/>
              </a:rPr>
              <a:t>Institutional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repository</a:t>
            </a:r>
            <a:r>
              <a:rPr lang="nl-NL" sz="2800" dirty="0">
                <a:sym typeface="Wingdings" pitchFamily="2" charset="2"/>
              </a:rPr>
              <a:t>: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rgbClr val="CC0000"/>
                </a:solidFill>
                <a:sym typeface="Wingdings" pitchFamily="2" charset="2"/>
              </a:rPr>
              <a:t>NOW:</a:t>
            </a:r>
            <a:r>
              <a:rPr lang="nl-NL" sz="2800" dirty="0">
                <a:solidFill>
                  <a:srgbClr val="CC0000"/>
                </a:solidFill>
                <a:sym typeface="Wingdings" pitchFamily="2" charset="2"/>
              </a:rPr>
              <a:t>	</a:t>
            </a:r>
            <a:r>
              <a:rPr lang="nl-NL" sz="2800" dirty="0" err="1">
                <a:sym typeface="Wingdings" pitchFamily="2" charset="2"/>
              </a:rPr>
              <a:t>variety</a:t>
            </a:r>
            <a:r>
              <a:rPr lang="nl-NL" sz="2800" dirty="0">
                <a:sym typeface="Wingdings" pitchFamily="2" charset="2"/>
              </a:rPr>
              <a:t> of </a:t>
            </a:r>
            <a:r>
              <a:rPr lang="nl-NL" sz="2800" dirty="0" err="1">
                <a:sym typeface="Wingdings" pitchFamily="2" charset="2"/>
              </a:rPr>
              <a:t>formal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and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grey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literature</a:t>
            </a: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	</a:t>
            </a:r>
            <a:r>
              <a:rPr lang="nl-NL" sz="2800" dirty="0" err="1">
                <a:sym typeface="Wingdings" pitchFamily="2" charset="2"/>
              </a:rPr>
              <a:t>dissertations</a:t>
            </a:r>
            <a:r>
              <a:rPr lang="nl-NL" sz="2800" dirty="0">
                <a:sym typeface="Wingdings" pitchFamily="2" charset="2"/>
              </a:rPr>
              <a:t> &amp; theses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	</a:t>
            </a:r>
            <a:r>
              <a:rPr lang="nl-NL" sz="2800" dirty="0" err="1">
                <a:sym typeface="Wingdings" pitchFamily="2" charset="2"/>
              </a:rPr>
              <a:t>grey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literature</a:t>
            </a: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</a:t>
            </a:r>
            <a:r>
              <a:rPr lang="nl-NL" sz="2800" dirty="0">
                <a:sym typeface="Wingdings" pitchFamily="2" charset="2"/>
              </a:rPr>
              <a:t> 	teaching </a:t>
            </a:r>
            <a:r>
              <a:rPr lang="nl-NL" sz="2800" dirty="0" err="1">
                <a:sym typeface="Wingdings" pitchFamily="2" charset="2"/>
              </a:rPr>
              <a:t>related</a:t>
            </a:r>
            <a:r>
              <a:rPr lang="nl-NL" sz="2800" dirty="0">
                <a:sym typeface="Wingdings" pitchFamily="2" charset="2"/>
              </a:rPr>
              <a:t> (e.g. course on video)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	</a:t>
            </a:r>
            <a:r>
              <a:rPr lang="nl-NL" sz="2800" dirty="0">
                <a:sym typeface="Wingdings" pitchFamily="2" charset="2"/>
              </a:rPr>
              <a:t>open access </a:t>
            </a:r>
            <a:r>
              <a:rPr lang="nl-NL" sz="2800" dirty="0" err="1">
                <a:sym typeface="Wingdings" pitchFamily="2" charset="2"/>
              </a:rPr>
              <a:t>mandated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publications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by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funding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smtClean="0">
                <a:sym typeface="Wingdings" pitchFamily="2" charset="2"/>
              </a:rPr>
              <a:t>agency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dirty="0">
                <a:sym typeface="Wingdings" pitchFamily="2" charset="2"/>
              </a:rPr>
              <a:t>	</a:t>
            </a:r>
            <a:r>
              <a:rPr lang="nl-NL" sz="2800" dirty="0" smtClean="0">
                <a:sym typeface="Wingdings" pitchFamily="2" charset="2"/>
              </a:rPr>
              <a:t>SELECTION OUTSIDE LIBRARY</a:t>
            </a:r>
            <a:endParaRPr lang="nl-NL" sz="28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dirty="0" err="1" smtClean="0"/>
              <a:t>Cataloging</a:t>
            </a:r>
            <a:endParaRPr lang="nl-NL" sz="3600" dirty="0" smtClean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3400" y="980728"/>
            <a:ext cx="8153400" cy="552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1325" indent="-1711325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nl-NL" sz="2800" b="1" dirty="0">
                <a:solidFill>
                  <a:srgbClr val="CC0000"/>
                </a:solidFill>
                <a:sym typeface="Wingdings" pitchFamily="2" charset="2"/>
              </a:rPr>
              <a:t>NOW:</a:t>
            </a:r>
            <a:r>
              <a:rPr lang="nl-NL" sz="2800" dirty="0">
                <a:solidFill>
                  <a:srgbClr val="CC0000"/>
                </a:solidFill>
                <a:sym typeface="Wingdings" pitchFamily="2" charset="2"/>
              </a:rPr>
              <a:t>	</a:t>
            </a:r>
            <a:r>
              <a:rPr lang="nl-NL" sz="2800" dirty="0">
                <a:sym typeface="Wingdings" pitchFamily="2" charset="2"/>
              </a:rPr>
              <a:t>record </a:t>
            </a:r>
            <a:r>
              <a:rPr lang="nl-NL" sz="2800" dirty="0" err="1">
                <a:sym typeface="Wingdings" pitchFamily="2" charset="2"/>
              </a:rPr>
              <a:t>sharing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and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duplication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and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>
                <a:sym typeface="Wingdings" pitchFamily="2" charset="2"/>
              </a:rPr>
              <a:t>‘item </a:t>
            </a:r>
            <a:r>
              <a:rPr lang="nl-NL" sz="2800" dirty="0" err="1">
                <a:sym typeface="Wingdings" pitchFamily="2" charset="2"/>
              </a:rPr>
              <a:t>by</a:t>
            </a:r>
            <a:r>
              <a:rPr lang="nl-NL" sz="2800" dirty="0">
                <a:sym typeface="Wingdings" pitchFamily="2" charset="2"/>
              </a:rPr>
              <a:t> item’ </a:t>
            </a:r>
            <a:r>
              <a:rPr lang="nl-NL" sz="2800" dirty="0" err="1">
                <a:sym typeface="Wingdings" pitchFamily="2" charset="2"/>
              </a:rPr>
              <a:t>cat</a:t>
            </a: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rgbClr val="CC0000"/>
                </a:solidFill>
                <a:sym typeface="Wingdings" pitchFamily="2" charset="2"/>
              </a:rPr>
              <a:t>NOW:	</a:t>
            </a:r>
            <a:r>
              <a:rPr lang="nl-NL" sz="2800" dirty="0">
                <a:sym typeface="Wingdings" pitchFamily="2" charset="2"/>
              </a:rPr>
              <a:t>r</a:t>
            </a:r>
            <a:r>
              <a:rPr lang="nl-NL" sz="2800" dirty="0"/>
              <a:t>eal efficiency in </a:t>
            </a:r>
            <a:r>
              <a:rPr lang="nl-NL" sz="2800" dirty="0" err="1"/>
              <a:t>and</a:t>
            </a:r>
            <a:r>
              <a:rPr lang="nl-NL" sz="2800" dirty="0"/>
              <a:t> outsourcing of the back office </a:t>
            </a:r>
            <a:r>
              <a:rPr lang="nl-NL" sz="2800" dirty="0" err="1" smtClean="0"/>
              <a:t>processes</a:t>
            </a:r>
            <a:r>
              <a:rPr lang="nl-NL" sz="2800" dirty="0" smtClean="0"/>
              <a:t> </a:t>
            </a:r>
            <a:r>
              <a:rPr lang="nl-NL" sz="2800" dirty="0"/>
              <a:t>at the top of </a:t>
            </a:r>
            <a:r>
              <a:rPr lang="nl-NL" sz="2800" dirty="0" err="1" smtClean="0"/>
              <a:t>agendas</a:t>
            </a:r>
            <a:r>
              <a:rPr lang="nl-NL" sz="2800" dirty="0"/>
              <a:t>.</a:t>
            </a:r>
          </a:p>
          <a:p>
            <a:pPr algn="l" eaLnBrk="1" hangingPunct="1">
              <a:lnSpc>
                <a:spcPct val="90000"/>
              </a:lnSpc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	</a:t>
            </a:r>
            <a:r>
              <a:rPr lang="nl-NL" sz="2800" dirty="0" err="1">
                <a:sym typeface="Wingdings" pitchFamily="2" charset="2"/>
              </a:rPr>
              <a:t>towards</a:t>
            </a:r>
            <a:r>
              <a:rPr lang="nl-NL" sz="2800" dirty="0">
                <a:sym typeface="Wingdings" pitchFamily="2" charset="2"/>
              </a:rPr>
              <a:t> managing record/data flow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	</a:t>
            </a:r>
            <a:r>
              <a:rPr lang="nl-NL" sz="2800" dirty="0">
                <a:sym typeface="Wingdings" pitchFamily="2" charset="2"/>
              </a:rPr>
              <a:t>3</a:t>
            </a:r>
            <a:r>
              <a:rPr lang="nl-NL" sz="2800" baseline="30000" dirty="0">
                <a:sym typeface="Wingdings" pitchFamily="2" charset="2"/>
              </a:rPr>
              <a:t>rd</a:t>
            </a:r>
            <a:r>
              <a:rPr lang="nl-NL" sz="2800" dirty="0">
                <a:sym typeface="Wingdings" pitchFamily="2" charset="2"/>
              </a:rPr>
              <a:t> party </a:t>
            </a:r>
            <a:r>
              <a:rPr lang="nl-NL" sz="2800" dirty="0" err="1">
                <a:sym typeface="Wingdings" pitchFamily="2" charset="2"/>
              </a:rPr>
              <a:t>created</a:t>
            </a:r>
            <a:r>
              <a:rPr lang="nl-NL" sz="2800" dirty="0">
                <a:sym typeface="Wingdings" pitchFamily="2" charset="2"/>
              </a:rPr>
              <a:t> records </a:t>
            </a:r>
            <a:r>
              <a:rPr lang="nl-NL" sz="2800" dirty="0" err="1">
                <a:sym typeface="Wingdings" pitchFamily="2" charset="2"/>
              </a:rPr>
              <a:t>with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added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enrichment</a:t>
            </a:r>
            <a:r>
              <a:rPr lang="nl-NL" sz="2800" dirty="0">
                <a:sym typeface="Wingdings" pitchFamily="2" charset="2"/>
              </a:rPr>
              <a:t> &amp; user </a:t>
            </a:r>
            <a:r>
              <a:rPr lang="nl-NL" sz="2800" dirty="0" err="1">
                <a:sym typeface="Wingdings" pitchFamily="2" charset="2"/>
              </a:rPr>
              <a:t>created</a:t>
            </a:r>
            <a:r>
              <a:rPr lang="nl-NL" sz="2800" dirty="0">
                <a:sym typeface="Wingdings" pitchFamily="2" charset="2"/>
              </a:rPr>
              <a:t> information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&lt;5 YRS:	</a:t>
            </a:r>
            <a:r>
              <a:rPr lang="nl-NL" sz="2800" dirty="0">
                <a:sym typeface="Wingdings" pitchFamily="2" charset="2"/>
              </a:rPr>
              <a:t>focus on special </a:t>
            </a:r>
            <a:r>
              <a:rPr lang="nl-NL" sz="2800" dirty="0" err="1">
                <a:sym typeface="Wingdings" pitchFamily="2" charset="2"/>
              </a:rPr>
              <a:t>collections</a:t>
            </a:r>
            <a:r>
              <a:rPr lang="nl-NL" sz="2800" dirty="0">
                <a:sym typeface="Wingdings" pitchFamily="2" charset="2"/>
              </a:rPr>
              <a:t> &amp; </a:t>
            </a:r>
            <a:r>
              <a:rPr lang="nl-NL" sz="2800" dirty="0" err="1">
                <a:sym typeface="Wingdings" pitchFamily="2" charset="2"/>
              </a:rPr>
              <a:t>local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smtClean="0">
                <a:sym typeface="Wingdings" pitchFamily="2" charset="2"/>
              </a:rPr>
              <a:t>info</a:t>
            </a: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&lt;5 YRS:	</a:t>
            </a:r>
            <a:r>
              <a:rPr lang="nl-NL" sz="2800" dirty="0">
                <a:sym typeface="Wingdings" pitchFamily="2" charset="2"/>
              </a:rPr>
              <a:t>data flow </a:t>
            </a:r>
            <a:r>
              <a:rPr lang="nl-NL" sz="2800" dirty="0" err="1" smtClean="0">
                <a:sym typeface="Wingdings" pitchFamily="2" charset="2"/>
              </a:rPr>
              <a:t>managed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>
                <a:sym typeface="Wingdings" pitchFamily="2" charset="2"/>
              </a:rPr>
              <a:t>at a </a:t>
            </a:r>
            <a:r>
              <a:rPr lang="nl-NL" sz="2800" dirty="0" err="1">
                <a:sym typeface="Wingdings" pitchFamily="2" charset="2"/>
              </a:rPr>
              <a:t>national</a:t>
            </a:r>
            <a:r>
              <a:rPr lang="nl-NL" sz="2800" dirty="0">
                <a:sym typeface="Wingdings" pitchFamily="2" charset="2"/>
              </a:rPr>
              <a:t> or </a:t>
            </a:r>
            <a:r>
              <a:rPr lang="nl-NL" sz="2800" dirty="0" err="1">
                <a:sym typeface="Wingdings" pitchFamily="2" charset="2"/>
              </a:rPr>
              <a:t>international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smtClean="0">
                <a:sym typeface="Wingdings" pitchFamily="2" charset="2"/>
              </a:rPr>
              <a:t>level </a:t>
            </a:r>
            <a:r>
              <a:rPr lang="nl-NL" sz="2800" dirty="0" err="1" smtClean="0">
                <a:sym typeface="Wingdings" pitchFamily="2" charset="2"/>
              </a:rPr>
              <a:t>through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smtClean="0">
                <a:sym typeface="Wingdings" pitchFamily="2" charset="2"/>
              </a:rPr>
              <a:t>Knowledge Bases </a:t>
            </a:r>
            <a:r>
              <a:rPr lang="nl-NL" sz="2800" dirty="0" err="1">
                <a:sym typeface="Wingdings" pitchFamily="2" charset="2"/>
              </a:rPr>
              <a:t>with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some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local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enrichment</a:t>
            </a:r>
            <a:endParaRPr lang="nl-NL" sz="2800" dirty="0" smtClean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dirty="0" smtClean="0">
                <a:sym typeface="Wingdings" pitchFamily="2" charset="2"/>
              </a:rPr>
              <a:t>	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dirty="0">
                <a:sym typeface="Wingdings" pitchFamily="2" charset="2"/>
              </a:rPr>
              <a:t>	</a:t>
            </a:r>
            <a:r>
              <a:rPr lang="nl-NL" sz="2800" dirty="0" smtClean="0">
                <a:sym typeface="Wingdings" pitchFamily="2" charset="2"/>
              </a:rPr>
              <a:t>TREND: DELOCALIZATION &amp; NON DUPLICATION</a:t>
            </a:r>
            <a:endParaRPr lang="nl-NL" sz="28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dirty="0" err="1" smtClean="0"/>
              <a:t>Archiving</a:t>
            </a:r>
            <a:endParaRPr lang="nl-NL" sz="36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42287" cy="4608512"/>
          </a:xfrm>
        </p:spPr>
        <p:txBody>
          <a:bodyPr/>
          <a:lstStyle/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dirty="0" smtClean="0">
                <a:sym typeface="Wingdings" pitchFamily="2" charset="2"/>
              </a:rPr>
              <a:t>Paper </a:t>
            </a:r>
            <a:r>
              <a:rPr lang="nl-NL" sz="2800" dirty="0" err="1" smtClean="0">
                <a:sym typeface="Wingdings" pitchFamily="2" charset="2"/>
              </a:rPr>
              <a:t>collections</a:t>
            </a:r>
            <a:r>
              <a:rPr lang="nl-NL" sz="2800" dirty="0" smtClean="0">
                <a:sym typeface="Wingdings" pitchFamily="2" charset="2"/>
              </a:rPr>
              <a:t>:</a:t>
            </a: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b="1" dirty="0" smtClean="0">
                <a:solidFill>
                  <a:srgbClr val="CC0000"/>
                </a:solidFill>
                <a:sym typeface="Wingdings" pitchFamily="2" charset="2"/>
              </a:rPr>
              <a:t>NOW:</a:t>
            </a:r>
            <a:r>
              <a:rPr lang="nl-NL" sz="2800" dirty="0" smtClean="0">
                <a:solidFill>
                  <a:srgbClr val="CC0000"/>
                </a:solidFill>
                <a:sym typeface="Wingdings" pitchFamily="2" charset="2"/>
              </a:rPr>
              <a:t>	</a:t>
            </a:r>
            <a:r>
              <a:rPr lang="nl-NL" sz="2800" dirty="0" smtClean="0">
                <a:sym typeface="Wingdings" pitchFamily="2" charset="2"/>
              </a:rPr>
              <a:t>in stacks </a:t>
            </a:r>
            <a:r>
              <a:rPr lang="nl-NL" sz="2800" dirty="0" err="1" smtClean="0">
                <a:sym typeface="Wingdings" pitchFamily="2" charset="2"/>
              </a:rPr>
              <a:t>locally</a:t>
            </a:r>
            <a:r>
              <a:rPr lang="nl-NL" sz="2800" dirty="0" smtClean="0">
                <a:sym typeface="Wingdings" pitchFamily="2" charset="2"/>
              </a:rPr>
              <a:t>, </a:t>
            </a:r>
            <a:r>
              <a:rPr lang="nl-NL" sz="2800" dirty="0" err="1" smtClean="0">
                <a:sym typeface="Wingdings" pitchFamily="2" charset="2"/>
              </a:rPr>
              <a:t>curated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and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managed</a:t>
            </a:r>
            <a:endParaRPr lang="nl-NL" sz="2800" dirty="0" smtClean="0">
              <a:sym typeface="Wingdings" pitchFamily="2" charset="2"/>
            </a:endParaRP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b="1" dirty="0" smtClean="0">
                <a:solidFill>
                  <a:srgbClr val="CC0000"/>
                </a:solidFill>
                <a:sym typeface="Wingdings" pitchFamily="2" charset="2"/>
              </a:rPr>
              <a:t>NOW:</a:t>
            </a:r>
            <a:r>
              <a:rPr lang="nl-NL" sz="2800" dirty="0" smtClean="0">
                <a:sym typeface="Wingdings" pitchFamily="2" charset="2"/>
              </a:rPr>
              <a:t>	shift </a:t>
            </a:r>
            <a:r>
              <a:rPr lang="nl-NL" sz="2800" dirty="0" err="1" smtClean="0">
                <a:sym typeface="Wingdings" pitchFamily="2" charset="2"/>
              </a:rPr>
              <a:t>from</a:t>
            </a:r>
            <a:r>
              <a:rPr lang="nl-NL" sz="2800" dirty="0" smtClean="0">
                <a:sym typeface="Wingdings" pitchFamily="2" charset="2"/>
              </a:rPr>
              <a:t> open </a:t>
            </a:r>
            <a:r>
              <a:rPr lang="nl-NL" sz="2800" dirty="0" err="1" smtClean="0">
                <a:sym typeface="Wingdings" pitchFamily="2" charset="2"/>
              </a:rPr>
              <a:t>to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closed</a:t>
            </a:r>
            <a:r>
              <a:rPr lang="nl-NL" sz="2800" dirty="0" smtClean="0">
                <a:sym typeface="Wingdings" pitchFamily="2" charset="2"/>
              </a:rPr>
              <a:t> stacks </a:t>
            </a: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b="1" dirty="0" smtClean="0">
                <a:solidFill>
                  <a:schemeClr val="folHlink"/>
                </a:solidFill>
                <a:sym typeface="Wingdings" pitchFamily="2" charset="2"/>
              </a:rPr>
              <a:t>&lt;10 YRS:	</a:t>
            </a:r>
            <a:r>
              <a:rPr lang="nl-NL" sz="2800" dirty="0" smtClean="0">
                <a:sym typeface="Wingdings" pitchFamily="2" charset="2"/>
              </a:rPr>
              <a:t>paper has been </a:t>
            </a:r>
            <a:r>
              <a:rPr lang="nl-NL" sz="2800" dirty="0" err="1" smtClean="0">
                <a:sym typeface="Wingdings" pitchFamily="2" charset="2"/>
              </a:rPr>
              <a:t>digitized</a:t>
            </a:r>
            <a:r>
              <a:rPr lang="nl-NL" sz="2800" dirty="0" smtClean="0">
                <a:sym typeface="Wingdings" pitchFamily="2" charset="2"/>
              </a:rPr>
              <a:t> (= mode of delivery)</a:t>
            </a: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b="1" dirty="0" smtClean="0">
                <a:solidFill>
                  <a:schemeClr val="folHlink"/>
                </a:solidFill>
                <a:sym typeface="Wingdings" pitchFamily="2" charset="2"/>
              </a:rPr>
              <a:t>&lt;10 YRS:	</a:t>
            </a:r>
            <a:r>
              <a:rPr lang="nl-NL" sz="2800" dirty="0" smtClean="0">
                <a:sym typeface="Wingdings" pitchFamily="2" charset="2"/>
              </a:rPr>
              <a:t>paper </a:t>
            </a:r>
            <a:r>
              <a:rPr lang="nl-NL" sz="2800" dirty="0" err="1" smtClean="0">
                <a:sym typeface="Wingdings" pitchFamily="2" charset="2"/>
              </a:rPr>
              <a:t>collections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warehoused</a:t>
            </a:r>
            <a:r>
              <a:rPr lang="nl-NL" sz="2800" dirty="0" smtClean="0">
                <a:sym typeface="Wingdings" pitchFamily="2" charset="2"/>
              </a:rPr>
              <a:t> on a </a:t>
            </a:r>
            <a:r>
              <a:rPr lang="nl-NL" sz="2800" dirty="0" err="1" smtClean="0">
                <a:sym typeface="Wingdings" pitchFamily="2" charset="2"/>
              </a:rPr>
              <a:t>national</a:t>
            </a:r>
            <a:r>
              <a:rPr lang="nl-NL" sz="2800" dirty="0" smtClean="0">
                <a:sym typeface="Wingdings" pitchFamily="2" charset="2"/>
              </a:rPr>
              <a:t>/</a:t>
            </a:r>
            <a:r>
              <a:rPr lang="nl-NL" sz="2800" dirty="0" err="1" smtClean="0">
                <a:sym typeface="Wingdings" pitchFamily="2" charset="2"/>
              </a:rPr>
              <a:t>regional</a:t>
            </a:r>
            <a:r>
              <a:rPr lang="nl-NL" sz="2800" dirty="0" smtClean="0">
                <a:sym typeface="Wingdings" pitchFamily="2" charset="2"/>
              </a:rPr>
              <a:t> level or </a:t>
            </a:r>
            <a:r>
              <a:rPr lang="nl-NL" sz="2800" dirty="0" err="1" smtClean="0">
                <a:sym typeface="Wingdings" pitchFamily="2" charset="2"/>
              </a:rPr>
              <a:t>national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retention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arrangements</a:t>
            </a:r>
            <a:endParaRPr lang="nl-NL" sz="2800" dirty="0" smtClean="0">
              <a:sym typeface="Wingdings" pitchFamily="2" charset="2"/>
            </a:endParaRP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b="1" dirty="0" smtClean="0">
                <a:solidFill>
                  <a:schemeClr val="folHlink"/>
                </a:solidFill>
                <a:sym typeface="Wingdings" pitchFamily="2" charset="2"/>
              </a:rPr>
              <a:t>&lt;15 YRS:	</a:t>
            </a:r>
            <a:r>
              <a:rPr lang="nl-NL" sz="2800" dirty="0" err="1" smtClean="0">
                <a:sym typeface="Wingdings" pitchFamily="2" charset="2"/>
              </a:rPr>
              <a:t>only</a:t>
            </a:r>
            <a:r>
              <a:rPr lang="nl-NL" sz="2800" dirty="0" smtClean="0">
                <a:sym typeface="Wingdings" pitchFamily="2" charset="2"/>
              </a:rPr>
              <a:t> special </a:t>
            </a:r>
            <a:r>
              <a:rPr lang="nl-NL" sz="2800" dirty="0" err="1" smtClean="0">
                <a:sym typeface="Wingdings" pitchFamily="2" charset="2"/>
              </a:rPr>
              <a:t>collections</a:t>
            </a:r>
            <a:r>
              <a:rPr lang="nl-NL" sz="2800" dirty="0" smtClean="0">
                <a:sym typeface="Wingdings" pitchFamily="2" charset="2"/>
              </a:rPr>
              <a:t> are </a:t>
            </a:r>
            <a:r>
              <a:rPr lang="nl-NL" sz="2800" dirty="0" err="1" smtClean="0">
                <a:sym typeface="Wingdings" pitchFamily="2" charset="2"/>
              </a:rPr>
              <a:t>locally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curated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and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managed</a:t>
            </a:r>
            <a:endParaRPr lang="nl-NL" sz="2800" dirty="0" smtClean="0">
              <a:sym typeface="Wingdings" pitchFamily="2" charset="2"/>
            </a:endParaRP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endParaRPr lang="nl-NL" sz="2800" dirty="0">
              <a:sym typeface="Wingdings" pitchFamily="2" charset="2"/>
            </a:endParaRP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dirty="0" smtClean="0">
                <a:sym typeface="Wingdings" pitchFamily="2" charset="2"/>
              </a:rPr>
              <a:t>	TREND: DELOCALIZATION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dirty="0" err="1" smtClean="0"/>
              <a:t>Archiving</a:t>
            </a:r>
            <a:endParaRPr lang="nl-NL" sz="3600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42287" cy="4608512"/>
          </a:xfrm>
        </p:spPr>
        <p:txBody>
          <a:bodyPr/>
          <a:lstStyle/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dirty="0" smtClean="0">
                <a:sym typeface="Wingdings" pitchFamily="2" charset="2"/>
              </a:rPr>
              <a:t>Electronic </a:t>
            </a:r>
            <a:r>
              <a:rPr lang="nl-NL" sz="2800" dirty="0" err="1" smtClean="0">
                <a:sym typeface="Wingdings" pitchFamily="2" charset="2"/>
              </a:rPr>
              <a:t>collections</a:t>
            </a:r>
            <a:r>
              <a:rPr lang="nl-NL" sz="2800" dirty="0" smtClean="0">
                <a:sym typeface="Wingdings" pitchFamily="2" charset="2"/>
              </a:rPr>
              <a:t>:</a:t>
            </a: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b="1" dirty="0" smtClean="0">
                <a:solidFill>
                  <a:srgbClr val="CC0000"/>
                </a:solidFill>
                <a:sym typeface="Wingdings" pitchFamily="2" charset="2"/>
              </a:rPr>
              <a:t>NOW:</a:t>
            </a:r>
            <a:r>
              <a:rPr lang="nl-NL" sz="2800" dirty="0" smtClean="0">
                <a:solidFill>
                  <a:srgbClr val="CC0000"/>
                </a:solidFill>
                <a:sym typeface="Wingdings" pitchFamily="2" charset="2"/>
              </a:rPr>
              <a:t>	</a:t>
            </a:r>
            <a:r>
              <a:rPr lang="nl-NL" sz="2800" dirty="0" err="1" smtClean="0">
                <a:sym typeface="Wingdings" pitchFamily="2" charset="2"/>
              </a:rPr>
              <a:t>relatively</a:t>
            </a:r>
            <a:r>
              <a:rPr lang="nl-NL" sz="2800" dirty="0" smtClean="0">
                <a:sym typeface="Wingdings" pitchFamily="2" charset="2"/>
              </a:rPr>
              <a:t> vague </a:t>
            </a:r>
            <a:r>
              <a:rPr lang="nl-NL" sz="2800" dirty="0" err="1" smtClean="0">
                <a:sym typeface="Wingdings" pitchFamily="2" charset="2"/>
              </a:rPr>
              <a:t>agreements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between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libraries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and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publishers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about</a:t>
            </a:r>
            <a:r>
              <a:rPr lang="nl-NL" sz="2800" dirty="0" smtClean="0">
                <a:sym typeface="Wingdings" pitchFamily="2" charset="2"/>
              </a:rPr>
              <a:t> permanent access </a:t>
            </a: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b="1" dirty="0" smtClean="0">
                <a:solidFill>
                  <a:schemeClr val="folHlink"/>
                </a:solidFill>
                <a:sym typeface="Wingdings" pitchFamily="2" charset="2"/>
              </a:rPr>
              <a:t>&lt;5 YRS:	</a:t>
            </a:r>
            <a:r>
              <a:rPr lang="nl-NL" sz="2800" dirty="0" err="1" smtClean="0">
                <a:sym typeface="Wingdings" pitchFamily="2" charset="2"/>
              </a:rPr>
              <a:t>clear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agreements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and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collaboration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between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publishers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and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national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libraries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and</a:t>
            </a:r>
            <a:r>
              <a:rPr lang="nl-NL" sz="2800" dirty="0" smtClean="0">
                <a:sym typeface="Wingdings" pitchFamily="2" charset="2"/>
              </a:rPr>
              <a:t>/or </a:t>
            </a:r>
            <a:r>
              <a:rPr lang="nl-NL" sz="2800" dirty="0" err="1" smtClean="0">
                <a:sym typeface="Wingdings" pitchFamily="2" charset="2"/>
              </a:rPr>
              <a:t>transnational</a:t>
            </a:r>
            <a:r>
              <a:rPr lang="nl-NL" sz="2800" dirty="0" smtClean="0">
                <a:sym typeface="Wingdings" pitchFamily="2" charset="2"/>
              </a:rPr>
              <a:t> digital </a:t>
            </a:r>
            <a:r>
              <a:rPr lang="nl-NL" sz="2800" dirty="0" err="1" smtClean="0">
                <a:sym typeface="Wingdings" pitchFamily="2" charset="2"/>
              </a:rPr>
              <a:t>archives</a:t>
            </a:r>
            <a:endParaRPr lang="nl-NL" sz="2800" dirty="0" smtClean="0">
              <a:sym typeface="Wingdings" pitchFamily="2" charset="2"/>
            </a:endParaRP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b="1" dirty="0" smtClean="0">
                <a:solidFill>
                  <a:schemeClr val="folHlink"/>
                </a:solidFill>
                <a:sym typeface="Wingdings" pitchFamily="2" charset="2"/>
              </a:rPr>
              <a:t>&lt;10 YRS:	</a:t>
            </a:r>
            <a:r>
              <a:rPr lang="nl-NL" sz="2800" dirty="0" err="1" smtClean="0">
                <a:sym typeface="Wingdings" pitchFamily="2" charset="2"/>
              </a:rPr>
              <a:t>national</a:t>
            </a:r>
            <a:r>
              <a:rPr lang="nl-NL" sz="2800" dirty="0" smtClean="0">
                <a:sym typeface="Wingdings" pitchFamily="2" charset="2"/>
              </a:rPr>
              <a:t> digital </a:t>
            </a:r>
            <a:r>
              <a:rPr lang="nl-NL" sz="2800" dirty="0" err="1" smtClean="0">
                <a:sym typeface="Wingdings" pitchFamily="2" charset="2"/>
              </a:rPr>
              <a:t>archiving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strategy</a:t>
            </a:r>
            <a:endParaRPr lang="nl-NL" sz="2800" b="1" dirty="0" smtClean="0">
              <a:solidFill>
                <a:schemeClr val="folHlink"/>
              </a:solidFill>
              <a:sym typeface="Wingdings" pitchFamily="2" charset="2"/>
            </a:endParaRP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endParaRPr lang="nl-NL" sz="2800" b="1" dirty="0">
              <a:solidFill>
                <a:schemeClr val="folHlink"/>
              </a:solidFill>
              <a:sym typeface="Wingdings" pitchFamily="2" charset="2"/>
            </a:endParaRP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dirty="0" smtClean="0">
                <a:sym typeface="Wingdings" pitchFamily="2" charset="2"/>
              </a:rPr>
              <a:t>	TREND: (INTER)NATIONAL ARRANGEMENTS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dirty="0" err="1" smtClean="0"/>
              <a:t>Archiving</a:t>
            </a:r>
            <a:endParaRPr lang="nl-NL" sz="3600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42287" cy="4608512"/>
          </a:xfrm>
        </p:spPr>
        <p:txBody>
          <a:bodyPr/>
          <a:lstStyle/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dirty="0" smtClean="0">
                <a:sym typeface="Wingdings" pitchFamily="2" charset="2"/>
              </a:rPr>
              <a:t>Digital </a:t>
            </a:r>
            <a:r>
              <a:rPr lang="nl-NL" sz="2800" dirty="0" err="1" smtClean="0">
                <a:sym typeface="Wingdings" pitchFamily="2" charset="2"/>
              </a:rPr>
              <a:t>collections</a:t>
            </a:r>
            <a:r>
              <a:rPr lang="nl-NL" sz="2800" dirty="0" smtClean="0">
                <a:sym typeface="Wingdings" pitchFamily="2" charset="2"/>
              </a:rPr>
              <a:t> &amp; data:</a:t>
            </a: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b="1" dirty="0" smtClean="0">
                <a:solidFill>
                  <a:srgbClr val="CC0000"/>
                </a:solidFill>
                <a:sym typeface="Wingdings" pitchFamily="2" charset="2"/>
              </a:rPr>
              <a:t>NOW:</a:t>
            </a:r>
            <a:r>
              <a:rPr lang="nl-NL" sz="2800" dirty="0" smtClean="0">
                <a:solidFill>
                  <a:srgbClr val="CC0000"/>
                </a:solidFill>
                <a:sym typeface="Wingdings" pitchFamily="2" charset="2"/>
              </a:rPr>
              <a:t>	</a:t>
            </a:r>
            <a:r>
              <a:rPr lang="nl-NL" sz="2800" dirty="0" smtClean="0">
                <a:sym typeface="Wingdings" pitchFamily="2" charset="2"/>
              </a:rPr>
              <a:t>ad hoc </a:t>
            </a:r>
            <a:r>
              <a:rPr lang="nl-NL" sz="2800" dirty="0" err="1" smtClean="0">
                <a:sym typeface="Wingdings" pitchFamily="2" charset="2"/>
              </a:rPr>
              <a:t>local</a:t>
            </a:r>
            <a:r>
              <a:rPr lang="nl-NL" sz="2800" dirty="0" smtClean="0">
                <a:sym typeface="Wingdings" pitchFamily="2" charset="2"/>
              </a:rPr>
              <a:t> </a:t>
            </a: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800" b="1" dirty="0" smtClean="0">
                <a:solidFill>
                  <a:schemeClr val="folHlink"/>
                </a:solidFill>
                <a:sym typeface="Wingdings" pitchFamily="2" charset="2"/>
              </a:rPr>
              <a:t>&lt;10 YRS:	</a:t>
            </a:r>
            <a:r>
              <a:rPr lang="nl-NL" sz="2800" dirty="0" err="1" smtClean="0">
                <a:sym typeface="Wingdings" pitchFamily="2" charset="2"/>
              </a:rPr>
              <a:t>agreements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and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facilities</a:t>
            </a:r>
            <a:r>
              <a:rPr lang="nl-NL" sz="2800" dirty="0" smtClean="0">
                <a:sym typeface="Wingdings" pitchFamily="2" charset="2"/>
              </a:rPr>
              <a:t> at </a:t>
            </a:r>
            <a:r>
              <a:rPr lang="nl-NL" sz="2800" dirty="0" err="1" smtClean="0">
                <a:sym typeface="Wingdings" pitchFamily="2" charset="2"/>
              </a:rPr>
              <a:t>national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and</a:t>
            </a:r>
            <a:r>
              <a:rPr lang="nl-NL" sz="2800" dirty="0" smtClean="0">
                <a:sym typeface="Wingdings" pitchFamily="2" charset="2"/>
              </a:rPr>
              <a:t>/or </a:t>
            </a:r>
            <a:r>
              <a:rPr lang="nl-NL" sz="2800" dirty="0" err="1" smtClean="0">
                <a:sym typeface="Wingdings" pitchFamily="2" charset="2"/>
              </a:rPr>
              <a:t>transnational</a:t>
            </a:r>
            <a:r>
              <a:rPr lang="nl-NL" sz="2800" dirty="0" smtClean="0">
                <a:sym typeface="Wingdings" pitchFamily="2" charset="2"/>
              </a:rPr>
              <a:t> level</a:t>
            </a: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endParaRPr lang="nl-NL" sz="2800" dirty="0">
              <a:sym typeface="Wingdings" pitchFamily="2" charset="2"/>
            </a:endParaRPr>
          </a:p>
          <a:p>
            <a:pPr marL="1711325" indent="-1711325">
              <a:lnSpc>
                <a:spcPct val="90000"/>
              </a:lnSpc>
              <a:buNone/>
            </a:pPr>
            <a:r>
              <a:rPr lang="nl-NL" sz="2800" dirty="0" smtClean="0">
                <a:sym typeface="Wingdings" pitchFamily="2" charset="2"/>
              </a:rPr>
              <a:t>	TREND</a:t>
            </a:r>
            <a:r>
              <a:rPr lang="nl-NL" sz="2800" dirty="0">
                <a:sym typeface="Wingdings" pitchFamily="2" charset="2"/>
              </a:rPr>
              <a:t>: (INTER)NATIONAL </a:t>
            </a:r>
            <a:r>
              <a:rPr lang="nl-NL" sz="2800" dirty="0" smtClean="0">
                <a:sym typeface="Wingdings" pitchFamily="2" charset="2"/>
              </a:rPr>
              <a:t>FACILITIES &amp; ARRANGEMENTS</a:t>
            </a:r>
            <a:endParaRPr lang="nl-NL" sz="2800" dirty="0">
              <a:sym typeface="Wingdings" pitchFamily="2" charset="2"/>
            </a:endParaRPr>
          </a:p>
          <a:p>
            <a:pPr marL="1711325" indent="-1711325" eaLnBrk="1" hangingPunct="1">
              <a:lnSpc>
                <a:spcPct val="90000"/>
              </a:lnSpc>
              <a:buFont typeface="Arial" charset="0"/>
              <a:buNone/>
            </a:pPr>
            <a:endParaRPr lang="nl-NL" sz="28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Reference desk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229600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1325" indent="-1711325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nl-NL" sz="2800" b="1" dirty="0">
                <a:solidFill>
                  <a:srgbClr val="CC0000"/>
                </a:solidFill>
                <a:sym typeface="Wingdings" pitchFamily="2" charset="2"/>
              </a:rPr>
              <a:t>NOW:</a:t>
            </a:r>
            <a:r>
              <a:rPr lang="nl-NL" sz="2800" dirty="0">
                <a:solidFill>
                  <a:srgbClr val="CC0000"/>
                </a:solidFill>
                <a:sym typeface="Wingdings" pitchFamily="2" charset="2"/>
              </a:rPr>
              <a:t>	</a:t>
            </a:r>
            <a:r>
              <a:rPr lang="nl-NL" sz="2800" dirty="0">
                <a:sym typeface="Wingdings" pitchFamily="2" charset="2"/>
              </a:rPr>
              <a:t>plenty of </a:t>
            </a:r>
            <a:r>
              <a:rPr lang="nl-NL" sz="2800" dirty="0" err="1">
                <a:sym typeface="Wingdings" pitchFamily="2" charset="2"/>
              </a:rPr>
              <a:t>libraries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still</a:t>
            </a:r>
            <a:r>
              <a:rPr lang="nl-NL" sz="2800" dirty="0">
                <a:sym typeface="Wingdings" pitchFamily="2" charset="2"/>
              </a:rPr>
              <a:t> have </a:t>
            </a:r>
            <a:r>
              <a:rPr lang="nl-NL" sz="2800" dirty="0" err="1">
                <a:sym typeface="Wingdings" pitchFamily="2" charset="2"/>
              </a:rPr>
              <a:t>reference</a:t>
            </a:r>
            <a:r>
              <a:rPr lang="nl-NL" sz="2800" dirty="0">
                <a:sym typeface="Wingdings" pitchFamily="2" charset="2"/>
              </a:rPr>
              <a:t> desk </a:t>
            </a:r>
            <a:r>
              <a:rPr lang="nl-NL" sz="2800" dirty="0" err="1">
                <a:sym typeface="Wingdings" pitchFamily="2" charset="2"/>
              </a:rPr>
              <a:t>staffed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with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highly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qualified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staff</a:t>
            </a:r>
            <a:r>
              <a:rPr lang="nl-NL" sz="2800" dirty="0">
                <a:sym typeface="Wingdings" pitchFamily="2" charset="2"/>
              </a:rPr>
              <a:t> in </a:t>
            </a:r>
            <a:r>
              <a:rPr lang="nl-NL" sz="2800" dirty="0" err="1">
                <a:sym typeface="Wingdings" pitchFamily="2" charset="2"/>
              </a:rPr>
              <a:t>conjunction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with</a:t>
            </a:r>
            <a:r>
              <a:rPr lang="nl-NL" sz="2800" dirty="0">
                <a:sym typeface="Wingdings" pitchFamily="2" charset="2"/>
              </a:rPr>
              <a:t> virtual desk</a:t>
            </a:r>
          </a:p>
          <a:p>
            <a:pPr algn="l" eaLnBrk="1" hangingPunct="1">
              <a:lnSpc>
                <a:spcPct val="90000"/>
              </a:lnSpc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	</a:t>
            </a:r>
            <a:r>
              <a:rPr lang="nl-NL" sz="2800" dirty="0" err="1">
                <a:sym typeface="Wingdings" pitchFamily="2" charset="2"/>
              </a:rPr>
              <a:t>replaced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by</a:t>
            </a:r>
            <a:r>
              <a:rPr lang="nl-NL" sz="2800" dirty="0">
                <a:sym typeface="Wingdings" pitchFamily="2" charset="2"/>
              </a:rPr>
              <a:t> virtual desk (email, chat, </a:t>
            </a:r>
            <a:r>
              <a:rPr lang="nl-NL" sz="2800" dirty="0" err="1">
                <a:sym typeface="Wingdings" pitchFamily="2" charset="2"/>
              </a:rPr>
              <a:t>telephone</a:t>
            </a:r>
            <a:r>
              <a:rPr lang="nl-NL" sz="2800" dirty="0">
                <a:sym typeface="Wingdings" pitchFamily="2" charset="2"/>
              </a:rPr>
              <a:t>)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	</a:t>
            </a:r>
            <a:r>
              <a:rPr lang="nl-NL" sz="2800" dirty="0" err="1">
                <a:sym typeface="Wingdings" pitchFamily="2" charset="2"/>
              </a:rPr>
              <a:t>and</a:t>
            </a:r>
            <a:r>
              <a:rPr lang="nl-NL" sz="2800" dirty="0">
                <a:sym typeface="Wingdings" pitchFamily="2" charset="2"/>
              </a:rPr>
              <a:t>/or </a:t>
            </a:r>
            <a:r>
              <a:rPr lang="nl-NL" sz="2800" dirty="0" err="1">
                <a:sym typeface="Wingdings" pitchFamily="2" charset="2"/>
              </a:rPr>
              <a:t>replaced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by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physical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who</a:t>
            </a:r>
            <a:r>
              <a:rPr lang="nl-NL" sz="2800" dirty="0">
                <a:sym typeface="Wingdings" pitchFamily="2" charset="2"/>
              </a:rPr>
              <a:t>/</a:t>
            </a:r>
            <a:r>
              <a:rPr lang="nl-NL" sz="2800" dirty="0" err="1">
                <a:sym typeface="Wingdings" pitchFamily="2" charset="2"/>
              </a:rPr>
              <a:t>what</a:t>
            </a:r>
            <a:r>
              <a:rPr lang="nl-NL" sz="2800" dirty="0">
                <a:sym typeface="Wingdings" pitchFamily="2" charset="2"/>
              </a:rPr>
              <a:t>/</a:t>
            </a:r>
            <a:r>
              <a:rPr lang="nl-NL" sz="2800" dirty="0" err="1">
                <a:sym typeface="Wingdings" pitchFamily="2" charset="2"/>
              </a:rPr>
              <a:t>where</a:t>
            </a: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	</a:t>
            </a:r>
            <a:r>
              <a:rPr lang="nl-NL" sz="2800" dirty="0" err="1">
                <a:sym typeface="Wingdings" pitchFamily="2" charset="2"/>
              </a:rPr>
              <a:t>and</a:t>
            </a:r>
            <a:r>
              <a:rPr lang="nl-NL" sz="2800" dirty="0">
                <a:sym typeface="Wingdings" pitchFamily="2" charset="2"/>
              </a:rPr>
              <a:t>/or </a:t>
            </a:r>
            <a:r>
              <a:rPr lang="nl-NL" sz="2800" dirty="0" err="1">
                <a:sym typeface="Wingdings" pitchFamily="2" charset="2"/>
              </a:rPr>
              <a:t>replaced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by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multi-organisation</a:t>
            </a:r>
            <a:r>
              <a:rPr lang="nl-NL" sz="2800" dirty="0">
                <a:sym typeface="Wingdings" pitchFamily="2" charset="2"/>
              </a:rPr>
              <a:t> service </a:t>
            </a:r>
            <a:r>
              <a:rPr lang="nl-NL" sz="2800" dirty="0" smtClean="0">
                <a:sym typeface="Wingdings" pitchFamily="2" charset="2"/>
              </a:rPr>
              <a:t>desk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dirty="0" smtClean="0">
                <a:sym typeface="Wingdings" pitchFamily="2" charset="2"/>
              </a:rPr>
              <a:t>	TREND: MINIMIZED</a:t>
            </a:r>
            <a:endParaRPr lang="nl-NL" sz="28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Outreach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229600" cy="46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1325" indent="-1711325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1pPr>
            <a:lvl2pPr marL="2109788" indent="-284163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rgbClr val="CC0000"/>
                </a:solidFill>
                <a:sym typeface="Wingdings" pitchFamily="2" charset="2"/>
              </a:rPr>
              <a:t>NOW:	</a:t>
            </a:r>
            <a:r>
              <a:rPr lang="nl-NL" sz="2800" dirty="0" err="1">
                <a:sym typeface="Wingdings" pitchFamily="2" charset="2"/>
              </a:rPr>
              <a:t>away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from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collection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specialists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to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faculty</a:t>
            </a:r>
            <a:r>
              <a:rPr lang="nl-NL" sz="2800" dirty="0">
                <a:sym typeface="Wingdings" pitchFamily="2" charset="2"/>
              </a:rPr>
              <a:t> liaison </a:t>
            </a:r>
            <a:r>
              <a:rPr lang="nl-NL" sz="2800" dirty="0" err="1">
                <a:sym typeface="Wingdings" pitchFamily="2" charset="2"/>
              </a:rPr>
              <a:t>and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development</a:t>
            </a:r>
            <a:r>
              <a:rPr lang="nl-NL" sz="2800" dirty="0">
                <a:sym typeface="Wingdings" pitchFamily="2" charset="2"/>
              </a:rPr>
              <a:t> of ‘</a:t>
            </a:r>
            <a:r>
              <a:rPr lang="nl-NL" sz="2800" dirty="0" err="1">
                <a:sym typeface="Wingdings" pitchFamily="2" charset="2"/>
              </a:rPr>
              <a:t>typical</a:t>
            </a:r>
            <a:r>
              <a:rPr lang="nl-NL" sz="2800" dirty="0">
                <a:sym typeface="Wingdings" pitchFamily="2" charset="2"/>
              </a:rPr>
              <a:t>’ </a:t>
            </a:r>
            <a:r>
              <a:rPr lang="nl-NL" sz="2800" dirty="0" err="1">
                <a:sym typeface="Wingdings" pitchFamily="2" charset="2"/>
              </a:rPr>
              <a:t>library</a:t>
            </a:r>
            <a:r>
              <a:rPr lang="nl-NL" sz="2800" dirty="0">
                <a:sym typeface="Wingdings" pitchFamily="2" charset="2"/>
              </a:rPr>
              <a:t> services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	</a:t>
            </a:r>
            <a:r>
              <a:rPr lang="nl-NL" sz="2800" dirty="0" err="1"/>
              <a:t>faculty</a:t>
            </a:r>
            <a:r>
              <a:rPr lang="nl-NL" sz="2800" dirty="0"/>
              <a:t> liaison, services </a:t>
            </a:r>
            <a:r>
              <a:rPr lang="nl-NL" sz="2800" dirty="0" err="1"/>
              <a:t>specialists</a:t>
            </a:r>
            <a:r>
              <a:rPr lang="nl-NL" sz="2800" dirty="0"/>
              <a:t> &amp; partners in research &amp; teaching</a:t>
            </a:r>
          </a:p>
          <a:p>
            <a:pPr lvl="1" algn="l" eaLnBrk="1" hangingPunct="1">
              <a:lnSpc>
                <a:spcPct val="90000"/>
              </a:lnSpc>
              <a:buFontTx/>
              <a:buChar char="o"/>
            </a:pPr>
            <a:r>
              <a:rPr lang="nl-NL" dirty="0"/>
              <a:t>data </a:t>
            </a:r>
            <a:r>
              <a:rPr lang="nl-NL" dirty="0" err="1"/>
              <a:t>curation</a:t>
            </a:r>
            <a:endParaRPr lang="nl-NL" dirty="0"/>
          </a:p>
          <a:p>
            <a:pPr lvl="1" algn="l" eaLnBrk="1" hangingPunct="1">
              <a:lnSpc>
                <a:spcPct val="90000"/>
              </a:lnSpc>
              <a:buFontTx/>
              <a:buChar char="o"/>
            </a:pPr>
            <a:r>
              <a:rPr lang="nl-NL" dirty="0"/>
              <a:t>copyright</a:t>
            </a:r>
          </a:p>
          <a:p>
            <a:pPr lvl="1" algn="l" eaLnBrk="1" hangingPunct="1">
              <a:lnSpc>
                <a:spcPct val="90000"/>
              </a:lnSpc>
              <a:buFontTx/>
              <a:buChar char="o"/>
            </a:pP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datamining</a:t>
            </a:r>
          </a:p>
          <a:p>
            <a:pPr lvl="1" algn="l" eaLnBrk="1" hangingPunct="1">
              <a:lnSpc>
                <a:spcPct val="90000"/>
              </a:lnSpc>
              <a:buFontTx/>
              <a:buChar char="o"/>
            </a:pPr>
            <a:r>
              <a:rPr lang="nl-NL" dirty="0"/>
              <a:t>e-</a:t>
            </a:r>
            <a:r>
              <a:rPr lang="nl-NL" dirty="0" err="1"/>
              <a:t>publishing</a:t>
            </a:r>
            <a:r>
              <a:rPr lang="nl-NL" dirty="0"/>
              <a:t> &amp; </a:t>
            </a:r>
            <a:r>
              <a:rPr lang="nl-NL" dirty="0" err="1"/>
              <a:t>dissemination</a:t>
            </a:r>
            <a:endParaRPr lang="nl-NL" dirty="0"/>
          </a:p>
          <a:p>
            <a:pPr lvl="1" algn="l" eaLnBrk="1" hangingPunct="1">
              <a:lnSpc>
                <a:spcPct val="90000"/>
              </a:lnSpc>
              <a:buFontTx/>
              <a:buChar char="o"/>
            </a:pPr>
            <a:r>
              <a:rPr lang="nl-NL" dirty="0"/>
              <a:t>GIS </a:t>
            </a:r>
          </a:p>
          <a:p>
            <a:pPr lvl="1" algn="l" eaLnBrk="1" hangingPunct="1">
              <a:lnSpc>
                <a:spcPct val="90000"/>
              </a:lnSpc>
              <a:buFontTx/>
              <a:buChar char="o"/>
            </a:pPr>
            <a:r>
              <a:rPr lang="nl-NL" dirty="0"/>
              <a:t>datasets</a:t>
            </a:r>
          </a:p>
          <a:p>
            <a:pPr lvl="1" algn="l" eaLnBrk="1" hangingPunct="1">
              <a:lnSpc>
                <a:spcPct val="90000"/>
              </a:lnSpc>
              <a:buFontTx/>
              <a:buChar char="o"/>
            </a:pPr>
            <a:r>
              <a:rPr lang="nl-NL" dirty="0" smtClean="0"/>
              <a:t>...</a:t>
            </a:r>
          </a:p>
          <a:p>
            <a:pPr lvl="1" algn="l" eaLnBrk="1" hangingPunct="1">
              <a:lnSpc>
                <a:spcPct val="90000"/>
              </a:lnSpc>
              <a:buFontTx/>
              <a:buChar char="o"/>
            </a:pPr>
            <a:endParaRPr lang="nl-NL" dirty="0"/>
          </a:p>
          <a:p>
            <a:pPr marL="1825625" lvl="1" indent="0" algn="l" eaLnBrk="1" hangingPunct="1">
              <a:lnSpc>
                <a:spcPct val="90000"/>
              </a:lnSpc>
            </a:pPr>
            <a:r>
              <a:rPr lang="nl-NL" sz="2800" dirty="0" smtClean="0"/>
              <a:t>TREND: SERVICE &amp; EXPERTISE BASED</a:t>
            </a:r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Making available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76518" y="980728"/>
            <a:ext cx="8229600" cy="552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1325" indent="-1711325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nl-NL" sz="2800" b="1" dirty="0">
                <a:solidFill>
                  <a:srgbClr val="CC0000"/>
                </a:solidFill>
                <a:sym typeface="Wingdings" pitchFamily="2" charset="2"/>
              </a:rPr>
              <a:t>NOW:	</a:t>
            </a:r>
            <a:r>
              <a:rPr lang="nl-NL" sz="2800" dirty="0">
                <a:sym typeface="Wingdings" pitchFamily="2" charset="2"/>
              </a:rPr>
              <a:t>we </a:t>
            </a:r>
            <a:r>
              <a:rPr lang="nl-NL" sz="2800" dirty="0" err="1">
                <a:sym typeface="Wingdings" pitchFamily="2" charset="2"/>
              </a:rPr>
              <a:t>build</a:t>
            </a:r>
            <a:r>
              <a:rPr lang="nl-NL" sz="2800" dirty="0">
                <a:sym typeface="Wingdings" pitchFamily="2" charset="2"/>
              </a:rPr>
              <a:t> traditional ‘</a:t>
            </a:r>
            <a:r>
              <a:rPr lang="nl-NL" sz="2800" dirty="0" err="1">
                <a:sym typeface="Wingdings" pitchFamily="2" charset="2"/>
              </a:rPr>
              <a:t>just</a:t>
            </a:r>
            <a:r>
              <a:rPr lang="nl-NL" sz="2800" dirty="0">
                <a:sym typeface="Wingdings" pitchFamily="2" charset="2"/>
              </a:rPr>
              <a:t> in case’ </a:t>
            </a:r>
            <a:r>
              <a:rPr lang="nl-NL" sz="2800" dirty="0" err="1">
                <a:sym typeface="Wingdings" pitchFamily="2" charset="2"/>
              </a:rPr>
              <a:t>collections</a:t>
            </a: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</a:t>
            </a:r>
            <a:r>
              <a:rPr lang="nl-NL" sz="2800" dirty="0">
                <a:sym typeface="Wingdings" pitchFamily="2" charset="2"/>
              </a:rPr>
              <a:t> 	</a:t>
            </a:r>
            <a:r>
              <a:rPr lang="nl-NL" sz="2800" dirty="0" err="1">
                <a:sym typeface="Wingdings" pitchFamily="2" charset="2"/>
              </a:rPr>
              <a:t>e-books</a:t>
            </a:r>
            <a:r>
              <a:rPr lang="nl-NL" sz="2800" dirty="0">
                <a:sym typeface="Wingdings" pitchFamily="2" charset="2"/>
              </a:rPr>
              <a:t> / e-readers </a:t>
            </a:r>
            <a:r>
              <a:rPr lang="nl-NL" sz="2800" dirty="0" err="1">
                <a:sym typeface="Wingdings" pitchFamily="2" charset="2"/>
              </a:rPr>
              <a:t>will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become</a:t>
            </a:r>
            <a:r>
              <a:rPr lang="nl-NL" sz="2800" dirty="0">
                <a:sym typeface="Wingdings" pitchFamily="2" charset="2"/>
              </a:rPr>
              <a:t> standard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	</a:t>
            </a:r>
            <a:r>
              <a:rPr lang="nl-NL" sz="2800" dirty="0" err="1">
                <a:sym typeface="Wingdings" pitchFamily="2" charset="2"/>
              </a:rPr>
              <a:t>libraries</a:t>
            </a:r>
            <a:r>
              <a:rPr lang="nl-NL" sz="2800" dirty="0">
                <a:sym typeface="Wingdings" pitchFamily="2" charset="2"/>
              </a:rPr>
              <a:t> offer</a:t>
            </a: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printing</a:t>
            </a:r>
            <a:r>
              <a:rPr lang="nl-NL" sz="2800" dirty="0">
                <a:sym typeface="Wingdings" pitchFamily="2" charset="2"/>
              </a:rPr>
              <a:t> on </a:t>
            </a:r>
            <a:r>
              <a:rPr lang="nl-NL" sz="2800" dirty="0" err="1">
                <a:sym typeface="Wingdings" pitchFamily="2" charset="2"/>
              </a:rPr>
              <a:t>demand</a:t>
            </a:r>
            <a:r>
              <a:rPr lang="nl-NL" sz="2800" dirty="0">
                <a:sym typeface="Wingdings" pitchFamily="2" charset="2"/>
              </a:rPr>
              <a:t> services 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dirty="0">
                <a:sym typeface="Wingdings" pitchFamily="2" charset="2"/>
              </a:rPr>
              <a:t> </a:t>
            </a: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&lt;5 YRS:	</a:t>
            </a:r>
            <a:r>
              <a:rPr lang="nl-NL" sz="2800" dirty="0">
                <a:sym typeface="Wingdings" pitchFamily="2" charset="2"/>
              </a:rPr>
              <a:t>paper </a:t>
            </a:r>
            <a:r>
              <a:rPr lang="nl-NL" sz="2800" dirty="0" err="1">
                <a:sym typeface="Wingdings" pitchFamily="2" charset="2"/>
              </a:rPr>
              <a:t>books</a:t>
            </a:r>
            <a:r>
              <a:rPr lang="nl-NL" sz="2800" dirty="0">
                <a:sym typeface="Wingdings" pitchFamily="2" charset="2"/>
              </a:rPr>
              <a:t> are </a:t>
            </a:r>
            <a:r>
              <a:rPr lang="nl-NL" sz="2800" dirty="0" err="1">
                <a:sym typeface="Wingdings" pitchFamily="2" charset="2"/>
              </a:rPr>
              <a:t>delivered</a:t>
            </a:r>
            <a:r>
              <a:rPr lang="nl-NL" sz="2800" dirty="0">
                <a:sym typeface="Wingdings" pitchFamily="2" charset="2"/>
              </a:rPr>
              <a:t> in </a:t>
            </a:r>
            <a:r>
              <a:rPr lang="nl-NL" sz="2800" dirty="0" err="1">
                <a:sym typeface="Wingdings" pitchFamily="2" charset="2"/>
              </a:rPr>
              <a:t>digitized</a:t>
            </a:r>
            <a:r>
              <a:rPr lang="nl-NL" sz="2800" dirty="0">
                <a:sym typeface="Wingdings" pitchFamily="2" charset="2"/>
              </a:rPr>
              <a:t> form </a:t>
            </a:r>
            <a:r>
              <a:rPr lang="nl-NL" sz="2800" dirty="0" err="1">
                <a:sym typeface="Wingdings" pitchFamily="2" charset="2"/>
              </a:rPr>
              <a:t>upon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request</a:t>
            </a: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&lt;10 YRS:</a:t>
            </a:r>
            <a:r>
              <a:rPr lang="nl-NL" dirty="0">
                <a:sym typeface="Wingdings" pitchFamily="2" charset="2"/>
              </a:rPr>
              <a:t> 	</a:t>
            </a:r>
            <a:r>
              <a:rPr lang="nl-NL" sz="2800" dirty="0" err="1">
                <a:sym typeface="Wingdings" pitchFamily="2" charset="2"/>
              </a:rPr>
              <a:t>from</a:t>
            </a:r>
            <a:r>
              <a:rPr lang="nl-NL" sz="2800" dirty="0">
                <a:sym typeface="Wingdings" pitchFamily="2" charset="2"/>
              </a:rPr>
              <a:t> ‘</a:t>
            </a:r>
            <a:r>
              <a:rPr lang="nl-NL" sz="2800" dirty="0" err="1">
                <a:sym typeface="Wingdings" pitchFamily="2" charset="2"/>
              </a:rPr>
              <a:t>just</a:t>
            </a:r>
            <a:r>
              <a:rPr lang="nl-NL" sz="2800" dirty="0">
                <a:sym typeface="Wingdings" pitchFamily="2" charset="2"/>
              </a:rPr>
              <a:t> in case’ </a:t>
            </a:r>
            <a:r>
              <a:rPr lang="nl-NL" sz="2800" dirty="0" err="1">
                <a:sym typeface="Wingdings" pitchFamily="2" charset="2"/>
              </a:rPr>
              <a:t>collections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to</a:t>
            </a:r>
            <a:r>
              <a:rPr lang="nl-NL" sz="2800" dirty="0">
                <a:sym typeface="Wingdings" pitchFamily="2" charset="2"/>
              </a:rPr>
              <a:t> ‘</a:t>
            </a:r>
            <a:r>
              <a:rPr lang="nl-NL" sz="2800" dirty="0" err="1">
                <a:sym typeface="Wingdings" pitchFamily="2" charset="2"/>
              </a:rPr>
              <a:t>just</a:t>
            </a:r>
            <a:r>
              <a:rPr lang="nl-NL" sz="2800" dirty="0">
                <a:sym typeface="Wingdings" pitchFamily="2" charset="2"/>
              </a:rPr>
              <a:t> in time’ </a:t>
            </a:r>
            <a:r>
              <a:rPr lang="nl-NL" sz="2800" dirty="0" err="1">
                <a:sym typeface="Wingdings" pitchFamily="2" charset="2"/>
              </a:rPr>
              <a:t>collections</a:t>
            </a:r>
            <a:r>
              <a:rPr lang="nl-NL" sz="2800" dirty="0" smtClean="0">
                <a:solidFill>
                  <a:schemeClr val="tx1"/>
                </a:solidFill>
                <a:sym typeface="Wingdings" pitchFamily="2" charset="2"/>
              </a:rPr>
              <a:t>?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 smtClean="0">
                <a:solidFill>
                  <a:srgbClr val="99CC00"/>
                </a:solidFill>
                <a:sym typeface="Wingdings" pitchFamily="2" charset="2"/>
              </a:rPr>
              <a:t>&lt;10 YRS:	</a:t>
            </a:r>
            <a:r>
              <a:rPr lang="nl-NL" sz="2800" dirty="0" smtClean="0">
                <a:sym typeface="Wingdings" pitchFamily="2" charset="2"/>
              </a:rPr>
              <a:t>digital </a:t>
            </a:r>
            <a:r>
              <a:rPr lang="nl-NL" sz="2800" dirty="0" err="1" smtClean="0">
                <a:sym typeface="Wingdings" pitchFamily="2" charset="2"/>
              </a:rPr>
              <a:t>collections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with</a:t>
            </a:r>
            <a:r>
              <a:rPr lang="nl-NL" sz="2800" dirty="0" smtClean="0">
                <a:sym typeface="Wingdings" pitchFamily="2" charset="2"/>
              </a:rPr>
              <a:t> focus on </a:t>
            </a:r>
            <a:r>
              <a:rPr lang="nl-NL" sz="2800" dirty="0" err="1" smtClean="0">
                <a:sym typeface="Wingdings" pitchFamily="2" charset="2"/>
              </a:rPr>
              <a:t>computational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use</a:t>
            </a: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&lt;10 YRS:</a:t>
            </a:r>
            <a:r>
              <a:rPr lang="nl-NL" sz="2800" dirty="0">
                <a:solidFill>
                  <a:schemeClr val="folHlink"/>
                </a:solidFill>
                <a:sym typeface="Wingdings" pitchFamily="2" charset="2"/>
              </a:rPr>
              <a:t>	</a:t>
            </a:r>
            <a:r>
              <a:rPr lang="nl-NL" sz="2800" dirty="0" err="1">
                <a:sym typeface="Wingdings" pitchFamily="2" charset="2"/>
              </a:rPr>
              <a:t>general</a:t>
            </a:r>
            <a:r>
              <a:rPr lang="nl-NL" sz="2800" dirty="0">
                <a:sym typeface="Wingdings" pitchFamily="2" charset="2"/>
              </a:rPr>
              <a:t> paper </a:t>
            </a:r>
            <a:r>
              <a:rPr lang="nl-NL" sz="2800" dirty="0" err="1">
                <a:sym typeface="Wingdings" pitchFamily="2" charset="2"/>
              </a:rPr>
              <a:t>collections</a:t>
            </a:r>
            <a:r>
              <a:rPr lang="nl-NL" sz="2800" dirty="0">
                <a:sym typeface="Wingdings" pitchFamily="2" charset="2"/>
              </a:rPr>
              <a:t> are </a:t>
            </a:r>
            <a:r>
              <a:rPr lang="nl-NL" sz="2800" dirty="0" err="1">
                <a:sym typeface="Wingdings" pitchFamily="2" charset="2"/>
              </a:rPr>
              <a:t>housed</a:t>
            </a:r>
            <a:r>
              <a:rPr lang="nl-NL" sz="2800" dirty="0">
                <a:sym typeface="Wingdings" pitchFamily="2" charset="2"/>
              </a:rPr>
              <a:t> in </a:t>
            </a:r>
            <a:r>
              <a:rPr lang="nl-NL" sz="2800" dirty="0" err="1">
                <a:sym typeface="Wingdings" pitchFamily="2" charset="2"/>
              </a:rPr>
              <a:t>national</a:t>
            </a:r>
            <a:r>
              <a:rPr lang="nl-NL" sz="2800" dirty="0">
                <a:sym typeface="Wingdings" pitchFamily="2" charset="2"/>
              </a:rPr>
              <a:t>/</a:t>
            </a:r>
            <a:r>
              <a:rPr lang="nl-NL" sz="2800" dirty="0" err="1">
                <a:sym typeface="Wingdings" pitchFamily="2" charset="2"/>
              </a:rPr>
              <a:t>regional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smtClean="0">
                <a:sym typeface="Wingdings" pitchFamily="2" charset="2"/>
              </a:rPr>
              <a:t>warehouses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dirty="0" smtClean="0">
                <a:sym typeface="Wingdings" pitchFamily="2" charset="2"/>
              </a:rPr>
              <a:t>	TREND: DIGITAL, JUST IN TIME, COMPUTATIONAL</a:t>
            </a:r>
            <a:endParaRPr lang="nl-NL" sz="28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675688" cy="5943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i="1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nl-NL" i="1" dirty="0" err="1" smtClean="0"/>
              <a:t>You</a:t>
            </a:r>
            <a:r>
              <a:rPr lang="nl-NL" i="1" dirty="0" smtClean="0"/>
              <a:t> never want a </a:t>
            </a:r>
            <a:r>
              <a:rPr lang="nl-NL" i="1" dirty="0" err="1" smtClean="0"/>
              <a:t>serious</a:t>
            </a:r>
            <a:r>
              <a:rPr lang="nl-NL" i="1" dirty="0" smtClean="0"/>
              <a:t> crisis </a:t>
            </a:r>
            <a:r>
              <a:rPr lang="nl-NL" i="1" dirty="0" err="1" smtClean="0"/>
              <a:t>to</a:t>
            </a:r>
            <a:r>
              <a:rPr lang="nl-NL" i="1" dirty="0" smtClean="0"/>
              <a:t> go </a:t>
            </a:r>
            <a:r>
              <a:rPr lang="nl-NL" i="1" dirty="0" err="1" smtClean="0"/>
              <a:t>to</a:t>
            </a:r>
            <a:r>
              <a:rPr lang="nl-NL" i="1" dirty="0" smtClean="0"/>
              <a:t> waste</a:t>
            </a:r>
            <a:r>
              <a:rPr lang="nl-NL" dirty="0" smtClean="0"/>
              <a:t>. 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nl-NL" i="1" dirty="0" err="1" smtClean="0"/>
              <a:t>Things</a:t>
            </a:r>
            <a:r>
              <a:rPr lang="nl-NL" i="1" dirty="0" smtClean="0"/>
              <a:t> </a:t>
            </a:r>
            <a:r>
              <a:rPr lang="nl-NL" i="1" dirty="0" err="1" smtClean="0"/>
              <a:t>that</a:t>
            </a:r>
            <a:r>
              <a:rPr lang="nl-NL" i="1" dirty="0" smtClean="0"/>
              <a:t> we had </a:t>
            </a:r>
            <a:r>
              <a:rPr lang="nl-NL" i="1" dirty="0" err="1" smtClean="0"/>
              <a:t>postponed</a:t>
            </a:r>
            <a:r>
              <a:rPr lang="nl-NL" i="1" dirty="0" smtClean="0"/>
              <a:t> </a:t>
            </a:r>
            <a:r>
              <a:rPr lang="nl-NL" i="1" dirty="0" err="1" smtClean="0"/>
              <a:t>for</a:t>
            </a:r>
            <a:r>
              <a:rPr lang="nl-NL" i="1" dirty="0" smtClean="0"/>
              <a:t> </a:t>
            </a:r>
            <a:r>
              <a:rPr lang="nl-NL" i="1" dirty="0" err="1" smtClean="0"/>
              <a:t>too</a:t>
            </a:r>
            <a:r>
              <a:rPr lang="nl-NL" i="1" dirty="0" smtClean="0"/>
              <a:t> long, </a:t>
            </a:r>
            <a:r>
              <a:rPr lang="nl-NL" i="1" dirty="0" err="1" smtClean="0"/>
              <a:t>that</a:t>
            </a:r>
            <a:r>
              <a:rPr lang="nl-NL" i="1" dirty="0" smtClean="0"/>
              <a:t> </a:t>
            </a:r>
            <a:r>
              <a:rPr lang="nl-NL" i="1" dirty="0" err="1" smtClean="0"/>
              <a:t>were</a:t>
            </a:r>
            <a:r>
              <a:rPr lang="nl-NL" i="1" dirty="0" smtClean="0"/>
              <a:t> long-term, are </a:t>
            </a:r>
            <a:r>
              <a:rPr lang="nl-NL" i="1" dirty="0" err="1" smtClean="0"/>
              <a:t>now</a:t>
            </a:r>
            <a:r>
              <a:rPr lang="nl-NL" i="1" dirty="0" smtClean="0"/>
              <a:t> </a:t>
            </a:r>
            <a:r>
              <a:rPr lang="nl-NL" i="1" dirty="0" err="1" smtClean="0"/>
              <a:t>immediate</a:t>
            </a:r>
            <a:r>
              <a:rPr lang="nl-NL" i="1" dirty="0" smtClean="0"/>
              <a:t> </a:t>
            </a:r>
            <a:r>
              <a:rPr lang="nl-NL" i="1" dirty="0" err="1" smtClean="0"/>
              <a:t>and</a:t>
            </a:r>
            <a:r>
              <a:rPr lang="nl-NL" i="1" dirty="0" smtClean="0"/>
              <a:t> must </a:t>
            </a:r>
            <a:r>
              <a:rPr lang="nl-NL" i="1" dirty="0" err="1" smtClean="0"/>
              <a:t>be</a:t>
            </a:r>
            <a:r>
              <a:rPr lang="nl-NL" i="1" dirty="0" smtClean="0"/>
              <a:t> dealt </a:t>
            </a:r>
            <a:r>
              <a:rPr lang="nl-NL" i="1" dirty="0" err="1" smtClean="0"/>
              <a:t>with</a:t>
            </a:r>
            <a:r>
              <a:rPr lang="nl-NL" i="1" dirty="0" smtClean="0"/>
              <a:t>. </a:t>
            </a:r>
            <a:r>
              <a:rPr lang="nl-NL" i="1" dirty="0" err="1" smtClean="0"/>
              <a:t>This</a:t>
            </a:r>
            <a:r>
              <a:rPr lang="nl-NL" i="1" dirty="0" smtClean="0"/>
              <a:t> crisis </a:t>
            </a:r>
            <a:r>
              <a:rPr lang="nl-NL" i="1" dirty="0" err="1" smtClean="0"/>
              <a:t>provides</a:t>
            </a:r>
            <a:r>
              <a:rPr lang="nl-NL" i="1" dirty="0" smtClean="0"/>
              <a:t> the opportunity </a:t>
            </a:r>
            <a:r>
              <a:rPr lang="nl-NL" i="1" dirty="0" err="1" smtClean="0"/>
              <a:t>for</a:t>
            </a:r>
            <a:r>
              <a:rPr lang="nl-NL" i="1" dirty="0" smtClean="0"/>
              <a:t> </a:t>
            </a:r>
            <a:r>
              <a:rPr lang="nl-NL" i="1" dirty="0" err="1" smtClean="0"/>
              <a:t>us</a:t>
            </a:r>
            <a:r>
              <a:rPr lang="nl-NL" i="1" dirty="0" smtClean="0"/>
              <a:t> </a:t>
            </a:r>
            <a:r>
              <a:rPr lang="nl-NL" i="1" dirty="0" err="1" smtClean="0"/>
              <a:t>to</a:t>
            </a:r>
            <a:r>
              <a:rPr lang="nl-NL" i="1" dirty="0" smtClean="0"/>
              <a:t> do </a:t>
            </a:r>
            <a:r>
              <a:rPr lang="nl-NL" i="1" dirty="0" err="1" smtClean="0"/>
              <a:t>things</a:t>
            </a:r>
            <a:r>
              <a:rPr lang="nl-NL" i="1" dirty="0" smtClean="0"/>
              <a:t> </a:t>
            </a:r>
            <a:r>
              <a:rPr lang="nl-NL" i="1" dirty="0" err="1" smtClean="0"/>
              <a:t>that</a:t>
            </a:r>
            <a:r>
              <a:rPr lang="nl-NL" i="1" dirty="0" smtClean="0"/>
              <a:t> </a:t>
            </a:r>
            <a:r>
              <a:rPr lang="nl-NL" i="1" dirty="0" err="1" smtClean="0"/>
              <a:t>you</a:t>
            </a:r>
            <a:r>
              <a:rPr lang="nl-NL" i="1" dirty="0" smtClean="0"/>
              <a:t> </a:t>
            </a:r>
            <a:r>
              <a:rPr lang="nl-NL" i="1" dirty="0" err="1" smtClean="0"/>
              <a:t>could</a:t>
            </a:r>
            <a:r>
              <a:rPr lang="nl-NL" i="1" dirty="0" smtClean="0"/>
              <a:t> </a:t>
            </a:r>
            <a:r>
              <a:rPr lang="nl-NL" i="1" dirty="0" err="1" smtClean="0"/>
              <a:t>not</a:t>
            </a:r>
            <a:r>
              <a:rPr lang="nl-NL" i="1" dirty="0" smtClean="0"/>
              <a:t> do </a:t>
            </a:r>
            <a:r>
              <a:rPr lang="nl-NL" i="1" dirty="0" err="1" smtClean="0"/>
              <a:t>before</a:t>
            </a:r>
            <a:r>
              <a:rPr lang="nl-NL" i="1" dirty="0" smtClean="0"/>
              <a:t>.</a:t>
            </a:r>
            <a:r>
              <a:rPr lang="nl-NL" dirty="0" smtClean="0"/>
              <a:t> </a:t>
            </a:r>
            <a:endParaRPr lang="nl-NL" i="1" dirty="0" smtClean="0"/>
          </a:p>
          <a:p>
            <a:pPr marL="0" indent="0" eaLnBrk="1" hangingPunct="1">
              <a:buFont typeface="Arial" charset="0"/>
              <a:buNone/>
            </a:pPr>
            <a:endParaRPr lang="nl-NL" i="1" dirty="0" smtClean="0"/>
          </a:p>
          <a:p>
            <a:pPr marL="0" indent="0" algn="r" eaLnBrk="1" hangingPunct="1">
              <a:buFont typeface="Arial" charset="0"/>
              <a:buNone/>
            </a:pPr>
            <a:endParaRPr lang="nl-NL" sz="2400" dirty="0" smtClean="0"/>
          </a:p>
          <a:p>
            <a:pPr marL="0" indent="0" algn="r" eaLnBrk="1" hangingPunct="1">
              <a:lnSpc>
                <a:spcPct val="100000"/>
              </a:lnSpc>
              <a:buFont typeface="Arial" charset="0"/>
              <a:buNone/>
            </a:pPr>
            <a:r>
              <a:rPr lang="nl-NL" sz="2000" dirty="0" err="1" smtClean="0"/>
              <a:t>Rahm</a:t>
            </a:r>
            <a:r>
              <a:rPr lang="nl-NL" sz="2000" dirty="0" smtClean="0"/>
              <a:t> Emanuel</a:t>
            </a:r>
          </a:p>
          <a:p>
            <a:pPr marL="0" indent="0" algn="r" eaLnBrk="1" hangingPunct="1">
              <a:lnSpc>
                <a:spcPct val="100000"/>
              </a:lnSpc>
              <a:buFont typeface="Arial" charset="0"/>
              <a:buNone/>
            </a:pPr>
            <a:r>
              <a:rPr lang="nl-NL" sz="2000" dirty="0" smtClean="0"/>
              <a:t>Chief of </a:t>
            </a:r>
            <a:r>
              <a:rPr lang="nl-NL" sz="2000" dirty="0" err="1" smtClean="0"/>
              <a:t>Staff</a:t>
            </a:r>
            <a:r>
              <a:rPr lang="nl-NL" sz="2000" dirty="0" smtClean="0"/>
              <a:t>, Barack Obama</a:t>
            </a:r>
          </a:p>
          <a:p>
            <a:pPr marL="0" indent="0" algn="r" eaLnBrk="1" hangingPunct="1">
              <a:lnSpc>
                <a:spcPct val="100000"/>
              </a:lnSpc>
              <a:buFont typeface="Arial" charset="0"/>
              <a:buNone/>
            </a:pPr>
            <a:r>
              <a:rPr lang="nl-NL" sz="2000" dirty="0" smtClean="0"/>
              <a:t>Wall Street Journal, November 21</a:t>
            </a:r>
            <a:r>
              <a:rPr lang="nl-NL" sz="2000" baseline="30000" dirty="0" smtClean="0"/>
              <a:t>st</a:t>
            </a:r>
            <a:r>
              <a:rPr lang="nl-NL" sz="2000" dirty="0" smtClean="0"/>
              <a:t> 2008</a:t>
            </a:r>
            <a:r>
              <a:rPr lang="nl-NL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‘Find it’ business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229600" cy="35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1325" indent="-1711325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b="1" dirty="0">
                <a:solidFill>
                  <a:srgbClr val="CC0000"/>
                </a:solidFill>
                <a:sym typeface="Wingdings" pitchFamily="2" charset="2"/>
              </a:rPr>
              <a:t>NOW:	</a:t>
            </a:r>
            <a:r>
              <a:rPr lang="nl-NL" sz="2800" dirty="0" err="1">
                <a:sym typeface="Wingdings" pitchFamily="2" charset="2"/>
              </a:rPr>
              <a:t>libraries</a:t>
            </a:r>
            <a:r>
              <a:rPr lang="nl-NL" sz="2800" dirty="0">
                <a:sym typeface="Wingdings" pitchFamily="2" charset="2"/>
              </a:rPr>
              <a:t> are </a:t>
            </a:r>
            <a:r>
              <a:rPr lang="nl-NL" sz="2800" dirty="0" err="1">
                <a:sym typeface="Wingdings" pitchFamily="2" charset="2"/>
              </a:rPr>
              <a:t>still</a:t>
            </a:r>
            <a:r>
              <a:rPr lang="nl-NL" sz="2800" dirty="0">
                <a:sym typeface="Wingdings" pitchFamily="2" charset="2"/>
              </a:rPr>
              <a:t> in the ‘</a:t>
            </a:r>
            <a:r>
              <a:rPr lang="nl-NL" sz="2800" dirty="0" err="1">
                <a:sym typeface="Wingdings" pitchFamily="2" charset="2"/>
              </a:rPr>
              <a:t>find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it</a:t>
            </a:r>
            <a:r>
              <a:rPr lang="nl-NL" sz="2800" dirty="0">
                <a:sym typeface="Wingdings" pitchFamily="2" charset="2"/>
              </a:rPr>
              <a:t>’ business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&lt;5 YRS:</a:t>
            </a:r>
            <a:r>
              <a:rPr lang="nl-NL" dirty="0">
                <a:sym typeface="Wingdings" pitchFamily="2" charset="2"/>
              </a:rPr>
              <a:t> 	</a:t>
            </a:r>
            <a:r>
              <a:rPr lang="nl-NL" sz="2800" dirty="0" err="1">
                <a:sym typeface="Wingdings" pitchFamily="2" charset="2"/>
              </a:rPr>
              <a:t>libraries</a:t>
            </a:r>
            <a:r>
              <a:rPr lang="nl-NL" sz="2800" dirty="0">
                <a:sym typeface="Wingdings" pitchFamily="2" charset="2"/>
              </a:rPr>
              <a:t> have </a:t>
            </a:r>
            <a:r>
              <a:rPr lang="nl-NL" sz="2800" dirty="0" err="1">
                <a:sym typeface="Wingdings" pitchFamily="2" charset="2"/>
              </a:rPr>
              <a:t>left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to</a:t>
            </a:r>
            <a:r>
              <a:rPr lang="nl-NL" sz="2800" dirty="0">
                <a:sym typeface="Wingdings" pitchFamily="2" charset="2"/>
              </a:rPr>
              <a:t> a </a:t>
            </a:r>
            <a:r>
              <a:rPr lang="nl-NL" sz="2800" dirty="0" err="1">
                <a:sym typeface="Wingdings" pitchFamily="2" charset="2"/>
              </a:rPr>
              <a:t>great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extent</a:t>
            </a:r>
            <a:r>
              <a:rPr lang="nl-NL" sz="2800" dirty="0">
                <a:sym typeface="Wingdings" pitchFamily="2" charset="2"/>
              </a:rPr>
              <a:t> the ‘</a:t>
            </a:r>
            <a:r>
              <a:rPr lang="nl-NL" sz="2800" dirty="0" err="1">
                <a:sym typeface="Wingdings" pitchFamily="2" charset="2"/>
              </a:rPr>
              <a:t>find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it</a:t>
            </a:r>
            <a:r>
              <a:rPr lang="nl-NL" sz="2800" dirty="0">
                <a:sym typeface="Wingdings" pitchFamily="2" charset="2"/>
              </a:rPr>
              <a:t>’ business as a </a:t>
            </a:r>
            <a:r>
              <a:rPr lang="nl-NL" sz="2800" dirty="0" err="1">
                <a:sym typeface="Wingdings" pitchFamily="2" charset="2"/>
              </a:rPr>
              <a:t>local</a:t>
            </a:r>
            <a:r>
              <a:rPr lang="nl-NL" sz="2800" dirty="0">
                <a:sym typeface="Wingdings" pitchFamily="2" charset="2"/>
              </a:rPr>
              <a:t> service </a:t>
            </a:r>
            <a:r>
              <a:rPr lang="nl-NL" sz="2800" dirty="0" err="1">
                <a:sym typeface="Wingdings" pitchFamily="2" charset="2"/>
              </a:rPr>
              <a:t>and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subscribe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to</a:t>
            </a:r>
            <a:r>
              <a:rPr lang="nl-NL" sz="2800" dirty="0">
                <a:sym typeface="Wingdings" pitchFamily="2" charset="2"/>
              </a:rPr>
              <a:t> ‘</a:t>
            </a:r>
            <a:r>
              <a:rPr lang="nl-NL" sz="2800" dirty="0" err="1">
                <a:sym typeface="Wingdings" pitchFamily="2" charset="2"/>
              </a:rPr>
              <a:t>find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it</a:t>
            </a:r>
            <a:r>
              <a:rPr lang="nl-NL" sz="2800" dirty="0">
                <a:sym typeface="Wingdings" pitchFamily="2" charset="2"/>
              </a:rPr>
              <a:t>’ </a:t>
            </a:r>
            <a:r>
              <a:rPr lang="nl-NL" sz="2800" dirty="0" err="1">
                <a:sym typeface="Wingdings" pitchFamily="2" charset="2"/>
              </a:rPr>
              <a:t>cloud</a:t>
            </a:r>
            <a:r>
              <a:rPr lang="nl-NL" sz="2800" dirty="0">
                <a:sym typeface="Wingdings" pitchFamily="2" charset="2"/>
              </a:rPr>
              <a:t> services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&lt;5 YRS:</a:t>
            </a:r>
            <a:r>
              <a:rPr lang="nl-NL" dirty="0">
                <a:sym typeface="Wingdings" pitchFamily="2" charset="2"/>
              </a:rPr>
              <a:t> 	</a:t>
            </a:r>
            <a:r>
              <a:rPr lang="nl-NL" sz="2800" dirty="0" err="1">
                <a:sym typeface="Wingdings" pitchFamily="2" charset="2"/>
              </a:rPr>
              <a:t>libraries</a:t>
            </a:r>
            <a:r>
              <a:rPr lang="nl-NL" sz="2800" dirty="0">
                <a:sym typeface="Wingdings" pitchFamily="2" charset="2"/>
              </a:rPr>
              <a:t> have </a:t>
            </a:r>
            <a:r>
              <a:rPr lang="nl-NL" sz="2800" dirty="0" err="1">
                <a:sym typeface="Wingdings" pitchFamily="2" charset="2"/>
              </a:rPr>
              <a:t>moved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into</a:t>
            </a:r>
            <a:r>
              <a:rPr lang="nl-NL" sz="2800" dirty="0">
                <a:sym typeface="Wingdings" pitchFamily="2" charset="2"/>
              </a:rPr>
              <a:t> the ‘get </a:t>
            </a:r>
            <a:r>
              <a:rPr lang="nl-NL" sz="2800" dirty="0" err="1">
                <a:sym typeface="Wingdings" pitchFamily="2" charset="2"/>
              </a:rPr>
              <a:t>it</a:t>
            </a:r>
            <a:r>
              <a:rPr lang="nl-NL" sz="2800" dirty="0">
                <a:sym typeface="Wingdings" pitchFamily="2" charset="2"/>
              </a:rPr>
              <a:t>’ business </a:t>
            </a:r>
            <a:r>
              <a:rPr lang="nl-NL" sz="2800" dirty="0" err="1">
                <a:sym typeface="Wingdings" pitchFamily="2" charset="2"/>
              </a:rPr>
              <a:t>and</a:t>
            </a:r>
            <a:r>
              <a:rPr lang="nl-NL" sz="2800" dirty="0">
                <a:sym typeface="Wingdings" pitchFamily="2" charset="2"/>
              </a:rPr>
              <a:t> are </a:t>
            </a:r>
            <a:r>
              <a:rPr lang="nl-NL" sz="2800" dirty="0" err="1">
                <a:sym typeface="Wingdings" pitchFamily="2" charset="2"/>
              </a:rPr>
              <a:t>providing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another</a:t>
            </a:r>
            <a:r>
              <a:rPr lang="nl-NL" sz="2800" dirty="0">
                <a:sym typeface="Wingdings" pitchFamily="2" charset="2"/>
              </a:rPr>
              <a:t> array of </a:t>
            </a:r>
            <a:r>
              <a:rPr lang="nl-NL" sz="2800" dirty="0" smtClean="0">
                <a:sym typeface="Wingdings" pitchFamily="2" charset="2"/>
              </a:rPr>
              <a:t>services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dirty="0" smtClean="0">
                <a:sym typeface="Wingdings" pitchFamily="2" charset="2"/>
              </a:rPr>
              <a:t>	TREND:  SHIFT TO GET IT</a:t>
            </a:r>
            <a:endParaRPr lang="nl-NL" sz="28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Special collections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229600" cy="513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1325" indent="-1711325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nl-NL" sz="2800" b="1" dirty="0">
                <a:solidFill>
                  <a:srgbClr val="CC0000"/>
                </a:solidFill>
                <a:sym typeface="Wingdings" pitchFamily="2" charset="2"/>
              </a:rPr>
              <a:t>NOW:	</a:t>
            </a:r>
            <a:r>
              <a:rPr lang="nl-NL" sz="2800" dirty="0">
                <a:sym typeface="Wingdings" pitchFamily="2" charset="2"/>
              </a:rPr>
              <a:t>s</a:t>
            </a:r>
            <a:r>
              <a:rPr lang="nl-NL" sz="2800" dirty="0" smtClean="0">
                <a:sym typeface="Wingdings" pitchFamily="2" charset="2"/>
              </a:rPr>
              <a:t>pecial </a:t>
            </a:r>
            <a:r>
              <a:rPr lang="nl-NL" sz="2800" dirty="0" err="1" smtClean="0">
                <a:sym typeface="Wingdings" pitchFamily="2" charset="2"/>
              </a:rPr>
              <a:t>collections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often</a:t>
            </a:r>
            <a:r>
              <a:rPr lang="nl-NL" sz="2800" dirty="0" smtClean="0">
                <a:sym typeface="Wingdings" pitchFamily="2" charset="2"/>
              </a:rPr>
              <a:t> a </a:t>
            </a:r>
            <a:r>
              <a:rPr lang="nl-NL" sz="2800" dirty="0">
                <a:sym typeface="Wingdings" pitchFamily="2" charset="2"/>
              </a:rPr>
              <a:t>traditional prestige object </a:t>
            </a:r>
            <a:r>
              <a:rPr lang="nl-NL" sz="2800" dirty="0" err="1">
                <a:sym typeface="Wingdings" pitchFamily="2" charset="2"/>
              </a:rPr>
              <a:t>and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role</a:t>
            </a:r>
            <a:r>
              <a:rPr lang="nl-NL" sz="2800" dirty="0">
                <a:sym typeface="Wingdings" pitchFamily="2" charset="2"/>
              </a:rPr>
              <a:t> in research </a:t>
            </a:r>
            <a:r>
              <a:rPr lang="nl-NL" sz="2800" dirty="0" err="1">
                <a:sym typeface="Wingdings" pitchFamily="2" charset="2"/>
              </a:rPr>
              <a:t>and</a:t>
            </a:r>
            <a:r>
              <a:rPr lang="nl-NL" sz="2800" dirty="0">
                <a:sym typeface="Wingdings" pitchFamily="2" charset="2"/>
              </a:rPr>
              <a:t> teaching is </a:t>
            </a:r>
            <a:r>
              <a:rPr lang="nl-NL" sz="2800" dirty="0" err="1">
                <a:sym typeface="Wingdings" pitchFamily="2" charset="2"/>
              </a:rPr>
              <a:t>not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always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substantial</a:t>
            </a: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&lt;3 YRS:</a:t>
            </a:r>
            <a:r>
              <a:rPr lang="nl-NL" sz="2800" dirty="0">
                <a:sym typeface="Wingdings" pitchFamily="2" charset="2"/>
              </a:rPr>
              <a:t> 	special </a:t>
            </a:r>
            <a:r>
              <a:rPr lang="nl-NL" sz="2800" dirty="0" err="1">
                <a:sym typeface="Wingdings" pitchFamily="2" charset="2"/>
              </a:rPr>
              <a:t>collections</a:t>
            </a:r>
            <a:r>
              <a:rPr lang="nl-NL" sz="2800" dirty="0">
                <a:sym typeface="Wingdings" pitchFamily="2" charset="2"/>
              </a:rPr>
              <a:t> at a </a:t>
            </a:r>
            <a:r>
              <a:rPr lang="nl-NL" sz="2800" dirty="0" err="1">
                <a:sym typeface="Wingdings" pitchFamily="2" charset="2"/>
              </a:rPr>
              <a:t>university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library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need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to</a:t>
            </a:r>
            <a:r>
              <a:rPr lang="nl-NL" sz="2800" dirty="0">
                <a:sym typeface="Wingdings" pitchFamily="2" charset="2"/>
              </a:rPr>
              <a:t> have </a:t>
            </a:r>
            <a:r>
              <a:rPr lang="nl-NL" sz="2800" dirty="0" err="1">
                <a:sym typeface="Wingdings" pitchFamily="2" charset="2"/>
              </a:rPr>
              <a:t>an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active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role</a:t>
            </a:r>
            <a:r>
              <a:rPr lang="nl-NL" sz="2800" dirty="0">
                <a:sym typeface="Wingdings" pitchFamily="2" charset="2"/>
              </a:rPr>
              <a:t> in research </a:t>
            </a:r>
            <a:r>
              <a:rPr lang="nl-NL" sz="2800" dirty="0" err="1">
                <a:sym typeface="Wingdings" pitchFamily="2" charset="2"/>
              </a:rPr>
              <a:t>and</a:t>
            </a:r>
            <a:r>
              <a:rPr lang="nl-NL" sz="2800" dirty="0">
                <a:sym typeface="Wingdings" pitchFamily="2" charset="2"/>
              </a:rPr>
              <a:t> teaching (more </a:t>
            </a:r>
            <a:r>
              <a:rPr lang="nl-NL" sz="2800" dirty="0" err="1">
                <a:sym typeface="Wingdings" pitchFamily="2" charset="2"/>
              </a:rPr>
              <a:t>than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just</a:t>
            </a:r>
            <a:r>
              <a:rPr lang="nl-NL" sz="2800" dirty="0">
                <a:sym typeface="Wingdings" pitchFamily="2" charset="2"/>
              </a:rPr>
              <a:t> the </a:t>
            </a:r>
            <a:r>
              <a:rPr lang="nl-NL" sz="2800" dirty="0" err="1">
                <a:sym typeface="Wingdings" pitchFamily="2" charset="2"/>
              </a:rPr>
              <a:t>study</a:t>
            </a:r>
            <a:r>
              <a:rPr lang="nl-NL" sz="2800" dirty="0">
                <a:sym typeface="Wingdings" pitchFamily="2" charset="2"/>
              </a:rPr>
              <a:t> of the </a:t>
            </a:r>
            <a:r>
              <a:rPr lang="nl-NL" sz="2800" dirty="0" err="1">
                <a:sym typeface="Wingdings" pitchFamily="2" charset="2"/>
              </a:rPr>
              <a:t>book</a:t>
            </a:r>
            <a:r>
              <a:rPr lang="nl-NL" sz="2800" dirty="0">
                <a:sym typeface="Wingdings" pitchFamily="2" charset="2"/>
              </a:rPr>
              <a:t>) </a:t>
            </a:r>
            <a:r>
              <a:rPr lang="nl-NL" sz="2800" dirty="0" err="1">
                <a:sym typeface="Wingdings" pitchFamily="2" charset="2"/>
              </a:rPr>
              <a:t>and</a:t>
            </a:r>
            <a:r>
              <a:rPr lang="nl-NL" sz="2800" dirty="0">
                <a:sym typeface="Wingdings" pitchFamily="2" charset="2"/>
              </a:rPr>
              <a:t> are </a:t>
            </a:r>
            <a:r>
              <a:rPr lang="nl-NL" sz="2800" dirty="0" err="1">
                <a:sym typeface="Wingdings" pitchFamily="2" charset="2"/>
              </a:rPr>
              <a:t>focal</a:t>
            </a:r>
            <a:r>
              <a:rPr lang="nl-NL" sz="2800" dirty="0">
                <a:sym typeface="Wingdings" pitchFamily="2" charset="2"/>
              </a:rPr>
              <a:t> point </a:t>
            </a:r>
            <a:r>
              <a:rPr lang="nl-NL" sz="2800" dirty="0" err="1">
                <a:sym typeface="Wingdings" pitchFamily="2" charset="2"/>
              </a:rPr>
              <a:t>for</a:t>
            </a:r>
            <a:r>
              <a:rPr lang="nl-NL" sz="2800" dirty="0">
                <a:sym typeface="Wingdings" pitchFamily="2" charset="2"/>
              </a:rPr>
              <a:t> fundraising </a:t>
            </a:r>
            <a:r>
              <a:rPr lang="nl-NL" sz="2800" dirty="0" err="1">
                <a:sym typeface="Wingdings" pitchFamily="2" charset="2"/>
              </a:rPr>
              <a:t>and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therefore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also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for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societal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outreach</a:t>
            </a:r>
            <a:endParaRPr lang="nl-NL" sz="2800" b="1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b="1" dirty="0">
                <a:solidFill>
                  <a:schemeClr val="folHlink"/>
                </a:solidFill>
                <a:sym typeface="Wingdings" pitchFamily="2" charset="2"/>
              </a:rPr>
              <a:t>&lt;10 YRS:</a:t>
            </a:r>
            <a:r>
              <a:rPr lang="nl-NL" sz="2800" dirty="0">
                <a:sym typeface="Wingdings" pitchFamily="2" charset="2"/>
              </a:rPr>
              <a:t> 	special </a:t>
            </a:r>
            <a:r>
              <a:rPr lang="nl-NL" sz="2800" dirty="0" err="1" smtClean="0">
                <a:sym typeface="Wingdings" pitchFamily="2" charset="2"/>
              </a:rPr>
              <a:t>collections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with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only</a:t>
            </a:r>
            <a:r>
              <a:rPr lang="nl-NL" sz="2800" dirty="0" smtClean="0">
                <a:sym typeface="Wingdings" pitchFamily="2" charset="2"/>
              </a:rPr>
              <a:t> museum </a:t>
            </a:r>
            <a:r>
              <a:rPr lang="nl-NL" sz="2800" dirty="0" err="1" smtClean="0">
                <a:sym typeface="Wingdings" pitchFamily="2" charset="2"/>
              </a:rPr>
              <a:t>function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will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be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>
                <a:sym typeface="Wingdings" pitchFamily="2" charset="2"/>
              </a:rPr>
              <a:t>moved</a:t>
            </a:r>
            <a:r>
              <a:rPr lang="nl-NL" sz="2800" dirty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to</a:t>
            </a:r>
            <a:r>
              <a:rPr lang="nl-NL" sz="2800" dirty="0" smtClean="0">
                <a:sym typeface="Wingdings" pitchFamily="2" charset="2"/>
              </a:rPr>
              <a:t> museums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sz="2800" dirty="0">
              <a:sym typeface="Wingdings" pitchFamily="2" charset="2"/>
            </a:endParaRP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sz="2800" dirty="0" smtClean="0">
                <a:sym typeface="Wingdings" pitchFamily="2" charset="2"/>
              </a:rPr>
              <a:t>	TREND: RESEARCH, TEACHING, SOCIETAL &amp; FUNDRAISING ROLE</a:t>
            </a:r>
            <a:endParaRPr lang="nl-NL" sz="28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Technology management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94688" cy="5105400"/>
          </a:xfrm>
        </p:spPr>
        <p:txBody>
          <a:bodyPr/>
          <a:lstStyle/>
          <a:p>
            <a:pPr marL="1716088" indent="-1716088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nl-NL" sz="2800" b="1" dirty="0" smtClean="0">
                <a:solidFill>
                  <a:srgbClr val="CC0000"/>
                </a:solidFill>
                <a:sym typeface="Wingdings" pitchFamily="2" charset="2"/>
              </a:rPr>
              <a:t>NOW:	</a:t>
            </a:r>
            <a:r>
              <a:rPr lang="nl-NL" sz="2800" dirty="0" err="1" smtClean="0">
                <a:sym typeface="Wingdings" pitchFamily="2" charset="2"/>
              </a:rPr>
              <a:t>local</a:t>
            </a:r>
            <a:r>
              <a:rPr lang="nl-NL" sz="2800" dirty="0" smtClean="0">
                <a:sym typeface="Wingdings" pitchFamily="2" charset="2"/>
              </a:rPr>
              <a:t> management of a large </a:t>
            </a:r>
            <a:r>
              <a:rPr lang="nl-NL" sz="2800" dirty="0" err="1" smtClean="0">
                <a:sym typeface="Wingdings" pitchFamily="2" charset="2"/>
              </a:rPr>
              <a:t>number</a:t>
            </a:r>
            <a:r>
              <a:rPr lang="nl-NL" sz="2800" dirty="0" smtClean="0">
                <a:sym typeface="Wingdings" pitchFamily="2" charset="2"/>
              </a:rPr>
              <a:t> of </a:t>
            </a:r>
            <a:r>
              <a:rPr lang="nl-NL" sz="2800" dirty="0" err="1" smtClean="0">
                <a:sym typeface="Wingdings" pitchFamily="2" charset="2"/>
              </a:rPr>
              <a:t>library</a:t>
            </a:r>
            <a:r>
              <a:rPr lang="nl-NL" sz="2800" dirty="0" smtClean="0">
                <a:sym typeface="Wingdings" pitchFamily="2" charset="2"/>
              </a:rPr>
              <a:t> &amp; information systems</a:t>
            </a:r>
            <a:endParaRPr lang="nl-NL" sz="2800" dirty="0" smtClean="0"/>
          </a:p>
          <a:p>
            <a:pPr marL="1716088" indent="-1716088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nl-NL" sz="2800" b="1" dirty="0" smtClean="0">
                <a:solidFill>
                  <a:srgbClr val="CC0000"/>
                </a:solidFill>
                <a:sym typeface="Wingdings" pitchFamily="2" charset="2"/>
              </a:rPr>
              <a:t>NOW:	</a:t>
            </a:r>
            <a:r>
              <a:rPr lang="nl-NL" sz="2800" dirty="0" smtClean="0">
                <a:sym typeface="Wingdings" pitchFamily="2" charset="2"/>
              </a:rPr>
              <a:t>m</a:t>
            </a:r>
            <a:r>
              <a:rPr lang="nl-NL" sz="2800" dirty="0" smtClean="0"/>
              <a:t>ore systems / </a:t>
            </a:r>
            <a:r>
              <a:rPr lang="nl-NL" sz="2800" dirty="0" err="1" smtClean="0"/>
              <a:t>investments</a:t>
            </a:r>
            <a:r>
              <a:rPr lang="nl-NL" sz="2800" dirty="0" smtClean="0"/>
              <a:t> </a:t>
            </a:r>
            <a:r>
              <a:rPr lang="nl-NL" sz="2800" dirty="0" err="1" smtClean="0"/>
              <a:t>for</a:t>
            </a:r>
            <a:r>
              <a:rPr lang="nl-NL" sz="2800" dirty="0" smtClean="0"/>
              <a:t> </a:t>
            </a:r>
            <a:r>
              <a:rPr lang="nl-NL" sz="2800" dirty="0" err="1" smtClean="0"/>
              <a:t>our</a:t>
            </a:r>
            <a:r>
              <a:rPr lang="nl-NL" sz="2800" dirty="0" smtClean="0"/>
              <a:t> traditional </a:t>
            </a:r>
            <a:r>
              <a:rPr lang="nl-NL" sz="2800" dirty="0" err="1" smtClean="0"/>
              <a:t>processes</a:t>
            </a:r>
            <a:r>
              <a:rPr lang="nl-NL" sz="2800" dirty="0" smtClean="0"/>
              <a:t> </a:t>
            </a:r>
            <a:r>
              <a:rPr lang="nl-NL" sz="2800" dirty="0" err="1" smtClean="0"/>
              <a:t>will</a:t>
            </a:r>
            <a:r>
              <a:rPr lang="nl-NL" sz="2800" dirty="0" smtClean="0"/>
              <a:t> </a:t>
            </a:r>
            <a:r>
              <a:rPr lang="nl-NL" sz="2800" dirty="0" err="1" smtClean="0"/>
              <a:t>increasingly</a:t>
            </a:r>
            <a:r>
              <a:rPr lang="nl-NL" sz="2800" dirty="0" smtClean="0"/>
              <a:t> </a:t>
            </a:r>
            <a:r>
              <a:rPr lang="nl-NL" sz="2800" dirty="0" err="1" smtClean="0"/>
              <a:t>become</a:t>
            </a:r>
            <a:r>
              <a:rPr lang="nl-NL" sz="2800" dirty="0" smtClean="0"/>
              <a:t> a hard </a:t>
            </a:r>
            <a:r>
              <a:rPr lang="nl-NL" sz="2800" dirty="0" err="1" smtClean="0"/>
              <a:t>sell</a:t>
            </a:r>
            <a:r>
              <a:rPr lang="nl-NL" sz="2800" dirty="0" smtClean="0"/>
              <a:t>.</a:t>
            </a:r>
          </a:p>
          <a:p>
            <a:pPr marL="1716088" indent="-1716088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nl-NL" sz="2800" b="1" dirty="0" smtClean="0">
                <a:solidFill>
                  <a:schemeClr val="folHlink"/>
                </a:solidFill>
                <a:sym typeface="Wingdings" pitchFamily="2" charset="2"/>
              </a:rPr>
              <a:t>&lt;3 YRS:</a:t>
            </a:r>
            <a:r>
              <a:rPr lang="nl-NL" sz="2800" dirty="0" smtClean="0">
                <a:sym typeface="Wingdings" pitchFamily="2" charset="2"/>
              </a:rPr>
              <a:t> 	</a:t>
            </a:r>
            <a:r>
              <a:rPr lang="nl-NL" sz="2800" dirty="0" smtClean="0"/>
              <a:t>present </a:t>
            </a:r>
            <a:r>
              <a:rPr lang="nl-NL" sz="2800" dirty="0" err="1" smtClean="0"/>
              <a:t>library</a:t>
            </a:r>
            <a:r>
              <a:rPr lang="nl-NL" sz="2800" dirty="0" smtClean="0"/>
              <a:t> information systems are </a:t>
            </a:r>
            <a:r>
              <a:rPr lang="nl-NL" sz="2800" dirty="0" err="1" smtClean="0"/>
              <a:t>moved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the </a:t>
            </a:r>
            <a:r>
              <a:rPr lang="nl-NL" sz="2800" dirty="0" err="1" smtClean="0"/>
              <a:t>cloud</a:t>
            </a:r>
            <a:r>
              <a:rPr lang="nl-NL" sz="2800" dirty="0" smtClean="0"/>
              <a:t> (</a:t>
            </a:r>
            <a:r>
              <a:rPr lang="nl-NL" sz="2800" dirty="0" err="1" smtClean="0"/>
              <a:t>discovery</a:t>
            </a:r>
            <a:r>
              <a:rPr lang="nl-NL" sz="2800" dirty="0" smtClean="0"/>
              <a:t> </a:t>
            </a:r>
            <a:r>
              <a:rPr lang="nl-NL" sz="2800" dirty="0" err="1" smtClean="0"/>
              <a:t>layer</a:t>
            </a:r>
            <a:r>
              <a:rPr lang="nl-NL" sz="2800" dirty="0" smtClean="0"/>
              <a:t>, </a:t>
            </a:r>
            <a:r>
              <a:rPr lang="nl-NL" sz="2800" dirty="0" err="1" smtClean="0"/>
              <a:t>catalog</a:t>
            </a:r>
            <a:r>
              <a:rPr lang="nl-NL" sz="2800" dirty="0" smtClean="0"/>
              <a:t>, </a:t>
            </a:r>
            <a:r>
              <a:rPr lang="nl-NL" sz="2800" dirty="0" err="1" smtClean="0"/>
              <a:t>acq</a:t>
            </a:r>
            <a:r>
              <a:rPr lang="nl-NL" sz="2800" dirty="0" smtClean="0"/>
              <a:t>/</a:t>
            </a:r>
            <a:r>
              <a:rPr lang="nl-NL" sz="2800" dirty="0" err="1" smtClean="0"/>
              <a:t>cat</a:t>
            </a:r>
            <a:r>
              <a:rPr lang="nl-NL" sz="2800" dirty="0" smtClean="0"/>
              <a:t>, </a:t>
            </a:r>
            <a:r>
              <a:rPr lang="nl-NL" sz="2800" dirty="0" err="1" smtClean="0"/>
              <a:t>circ</a:t>
            </a:r>
            <a:r>
              <a:rPr lang="nl-NL" sz="2800" dirty="0" smtClean="0"/>
              <a:t>, digital </a:t>
            </a:r>
            <a:r>
              <a:rPr lang="nl-NL" sz="2800" dirty="0" err="1" smtClean="0"/>
              <a:t>library</a:t>
            </a:r>
            <a:r>
              <a:rPr lang="nl-NL" sz="2800" dirty="0" smtClean="0"/>
              <a:t>, </a:t>
            </a:r>
            <a:r>
              <a:rPr lang="nl-NL" sz="2800" dirty="0" err="1" smtClean="0"/>
              <a:t>linking</a:t>
            </a:r>
            <a:r>
              <a:rPr lang="nl-NL" sz="2800" dirty="0" smtClean="0"/>
              <a:t> server, </a:t>
            </a:r>
            <a:r>
              <a:rPr lang="nl-NL" sz="2800" dirty="0" err="1" smtClean="0"/>
              <a:t>repository</a:t>
            </a:r>
            <a:r>
              <a:rPr lang="nl-NL" sz="2800" dirty="0" smtClean="0"/>
              <a:t>)</a:t>
            </a:r>
          </a:p>
          <a:p>
            <a:pPr marL="1716088" indent="-1716088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nl-NL" sz="2800" b="1" dirty="0" smtClean="0">
                <a:solidFill>
                  <a:schemeClr val="folHlink"/>
                </a:solidFill>
                <a:sym typeface="Wingdings" pitchFamily="2" charset="2"/>
              </a:rPr>
              <a:t>&lt;5 YRS:</a:t>
            </a:r>
            <a:r>
              <a:rPr lang="nl-NL" sz="2800" dirty="0" smtClean="0">
                <a:sym typeface="Wingdings" pitchFamily="2" charset="2"/>
              </a:rPr>
              <a:t> 	</a:t>
            </a:r>
            <a:r>
              <a:rPr lang="nl-NL" sz="2800" dirty="0" err="1" smtClean="0">
                <a:sym typeface="Wingdings" pitchFamily="2" charset="2"/>
              </a:rPr>
              <a:t>technology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efforts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focussed</a:t>
            </a:r>
            <a:r>
              <a:rPr lang="nl-NL" sz="2800" dirty="0" smtClean="0">
                <a:sym typeface="Wingdings" pitchFamily="2" charset="2"/>
              </a:rPr>
              <a:t> on </a:t>
            </a:r>
            <a:r>
              <a:rPr lang="nl-NL" sz="2800" dirty="0" err="1" smtClean="0">
                <a:sym typeface="Wingdings" pitchFamily="2" charset="2"/>
              </a:rPr>
              <a:t>connection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between</a:t>
            </a:r>
            <a:r>
              <a:rPr lang="nl-NL" sz="2800" dirty="0" smtClean="0">
                <a:sym typeface="Wingdings" pitchFamily="2" charset="2"/>
              </a:rPr>
              <a:t> information systems in the </a:t>
            </a:r>
            <a:r>
              <a:rPr lang="nl-NL" sz="2800" dirty="0" err="1" smtClean="0">
                <a:sym typeface="Wingdings" pitchFamily="2" charset="2"/>
              </a:rPr>
              <a:t>cloud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and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local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application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and</a:t>
            </a:r>
            <a:r>
              <a:rPr lang="nl-NL" sz="2800" dirty="0" smtClean="0">
                <a:sym typeface="Wingdings" pitchFamily="2" charset="2"/>
              </a:rPr>
              <a:t> tools?</a:t>
            </a:r>
          </a:p>
          <a:p>
            <a:pPr marL="1716088" indent="-1716088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nl-NL" sz="2800" b="1" dirty="0" smtClean="0">
                <a:solidFill>
                  <a:schemeClr val="folHlink"/>
                </a:solidFill>
                <a:sym typeface="Wingdings" pitchFamily="2" charset="2"/>
              </a:rPr>
              <a:t>&lt;5 YRS:	</a:t>
            </a:r>
            <a:r>
              <a:rPr lang="nl-NL" sz="2800" dirty="0" err="1" smtClean="0">
                <a:sym typeface="Wingdings" pitchFamily="2" charset="2"/>
              </a:rPr>
              <a:t>some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national</a:t>
            </a:r>
            <a:r>
              <a:rPr lang="nl-NL" sz="2800" dirty="0" smtClean="0">
                <a:sym typeface="Wingdings" pitchFamily="2" charset="2"/>
              </a:rPr>
              <a:t> information </a:t>
            </a:r>
            <a:r>
              <a:rPr lang="nl-NL" sz="2800" dirty="0" err="1" smtClean="0">
                <a:sym typeface="Wingdings" pitchFamily="2" charset="2"/>
              </a:rPr>
              <a:t>infrastructure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will</a:t>
            </a:r>
            <a:r>
              <a:rPr lang="nl-NL" sz="2800" dirty="0" smtClean="0">
                <a:sym typeface="Wingdings" pitchFamily="2" charset="2"/>
              </a:rPr>
              <a:t> </a:t>
            </a:r>
            <a:r>
              <a:rPr lang="nl-NL" sz="2800" dirty="0" err="1" smtClean="0">
                <a:sym typeface="Wingdings" pitchFamily="2" charset="2"/>
              </a:rPr>
              <a:t>become</a:t>
            </a:r>
            <a:r>
              <a:rPr lang="nl-NL" sz="2800" dirty="0" smtClean="0">
                <a:sym typeface="Wingdings" pitchFamily="2" charset="2"/>
              </a:rPr>
              <a:t> irrelevant</a:t>
            </a:r>
            <a:endParaRPr lang="nl-NL" sz="2800" dirty="0" smtClean="0">
              <a:solidFill>
                <a:schemeClr val="tx1"/>
              </a:solidFill>
            </a:endParaRPr>
          </a:p>
          <a:p>
            <a:pPr marL="1716088" indent="-1716088" eaLnBrk="1" hangingPunct="1">
              <a:lnSpc>
                <a:spcPct val="75000"/>
              </a:lnSpc>
              <a:buFont typeface="Wingdings" pitchFamily="2" charset="2"/>
              <a:buNone/>
            </a:pPr>
            <a:endParaRPr lang="nl-NL" sz="2800" dirty="0"/>
          </a:p>
          <a:p>
            <a:pPr marL="1716088" indent="-1716088"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nl-NL" sz="2800" dirty="0" smtClean="0"/>
              <a:t>	TREND: DELOCALIZATION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599487" cy="633413"/>
          </a:xfrm>
        </p:spPr>
        <p:txBody>
          <a:bodyPr/>
          <a:lstStyle/>
          <a:p>
            <a:pPr eaLnBrk="1" hangingPunct="1"/>
            <a:r>
              <a:rPr lang="en-US" sz="3200" smtClean="0"/>
              <a:t>How do we act in a context of exponential change?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88" indent="-357188" eaLnBrk="1" hangingPunct="1">
              <a:buFont typeface="Wingdings" pitchFamily="2" charset="2"/>
              <a:buChar char="§"/>
            </a:pPr>
            <a:r>
              <a:rPr lang="en-US" dirty="0" smtClean="0"/>
              <a:t>Stop doing generic work that can easily be outsourced.</a:t>
            </a:r>
          </a:p>
          <a:p>
            <a:pPr marL="357188" indent="-357188" eaLnBrk="1" hangingPunct="1">
              <a:buFont typeface="Wingdings" pitchFamily="2" charset="2"/>
              <a:buChar char="§"/>
            </a:pPr>
            <a:r>
              <a:rPr lang="en-US" dirty="0" smtClean="0"/>
              <a:t>Focus on specific needs for furthering education and research at your own institution.</a:t>
            </a:r>
          </a:p>
          <a:p>
            <a:pPr marL="357188" indent="-357188" eaLnBrk="1" hangingPunct="1">
              <a:buFont typeface="Wingdings" pitchFamily="2" charset="2"/>
              <a:buChar char="§"/>
            </a:pPr>
            <a:r>
              <a:rPr lang="en-US" dirty="0" smtClean="0"/>
              <a:t>Collaborate on a national or transnational level (Portico, </a:t>
            </a:r>
            <a:r>
              <a:rPr lang="en-US" dirty="0" err="1" smtClean="0"/>
              <a:t>HathiTrust</a:t>
            </a:r>
            <a:r>
              <a:rPr lang="en-US" dirty="0" smtClean="0"/>
              <a:t>, …).</a:t>
            </a:r>
          </a:p>
          <a:p>
            <a:pPr marL="357188" indent="-357188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135938" cy="5257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400" dirty="0" err="1" smtClean="0"/>
              <a:t>Fullfill</a:t>
            </a:r>
            <a:r>
              <a:rPr lang="nl-NL" sz="2400" dirty="0" smtClean="0"/>
              <a:t> information </a:t>
            </a:r>
            <a:r>
              <a:rPr lang="nl-NL" sz="2400" dirty="0" err="1" smtClean="0"/>
              <a:t>needs</a:t>
            </a:r>
            <a:r>
              <a:rPr lang="nl-NL" sz="2400" dirty="0" smtClean="0"/>
              <a:t> of </a:t>
            </a:r>
            <a:r>
              <a:rPr lang="nl-NL" sz="2400" dirty="0" err="1" smtClean="0"/>
              <a:t>faculty</a:t>
            </a:r>
            <a:r>
              <a:rPr lang="nl-NL" sz="2400" dirty="0" smtClean="0"/>
              <a:t>, </a:t>
            </a:r>
            <a:r>
              <a:rPr lang="nl-NL" sz="2400" dirty="0" err="1" smtClean="0"/>
              <a:t>researchers</a:t>
            </a:r>
            <a:r>
              <a:rPr lang="nl-NL" sz="2400" dirty="0" smtClean="0"/>
              <a:t>, </a:t>
            </a:r>
            <a:r>
              <a:rPr lang="nl-NL" sz="2400" dirty="0" err="1" smtClean="0"/>
              <a:t>students</a:t>
            </a:r>
            <a:r>
              <a:rPr lang="nl-NL" sz="2400" dirty="0" smtClean="0"/>
              <a:t>, </a:t>
            </a:r>
            <a:r>
              <a:rPr lang="nl-NL" sz="2400" dirty="0" err="1" smtClean="0"/>
              <a:t>university</a:t>
            </a:r>
            <a:r>
              <a:rPr lang="nl-NL" sz="2400" dirty="0" smtClean="0"/>
              <a:t>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400" dirty="0" smtClean="0"/>
              <a:t>An </a:t>
            </a:r>
            <a:r>
              <a:rPr lang="nl-NL" sz="2400" dirty="0" err="1" smtClean="0"/>
              <a:t>attractive</a:t>
            </a:r>
            <a:r>
              <a:rPr lang="nl-NL" sz="2400" dirty="0" smtClean="0"/>
              <a:t> </a:t>
            </a:r>
            <a:r>
              <a:rPr lang="nl-NL" sz="2400" dirty="0" err="1" smtClean="0"/>
              <a:t>work</a:t>
            </a:r>
            <a:r>
              <a:rPr lang="nl-NL" sz="2400" dirty="0" smtClean="0"/>
              <a:t>, meeting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social</a:t>
            </a:r>
            <a:r>
              <a:rPr lang="nl-NL" sz="2400" dirty="0" smtClean="0"/>
              <a:t> </a:t>
            </a:r>
            <a:r>
              <a:rPr lang="nl-NL" sz="2400" dirty="0" err="1" smtClean="0"/>
              <a:t>space</a:t>
            </a:r>
            <a:r>
              <a:rPr lang="nl-NL" sz="2400" dirty="0" smtClean="0"/>
              <a:t>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400" dirty="0" smtClean="0"/>
              <a:t>Information manager </a:t>
            </a:r>
            <a:r>
              <a:rPr lang="nl-NL" sz="2400" dirty="0" err="1" smtClean="0"/>
              <a:t>for</a:t>
            </a:r>
            <a:r>
              <a:rPr lang="nl-NL" sz="2400" dirty="0" smtClean="0"/>
              <a:t> the </a:t>
            </a:r>
            <a:r>
              <a:rPr lang="nl-NL" sz="2400" dirty="0" err="1" smtClean="0"/>
              <a:t>university</a:t>
            </a:r>
            <a:r>
              <a:rPr lang="nl-NL" sz="2400" dirty="0" smtClean="0"/>
              <a:t> (CRIS, research data, research output, e-</a:t>
            </a:r>
            <a:r>
              <a:rPr lang="nl-NL" sz="2400" dirty="0" err="1" smtClean="0"/>
              <a:t>learning</a:t>
            </a:r>
            <a:r>
              <a:rPr lang="nl-NL" sz="2400" dirty="0" smtClean="0"/>
              <a:t> </a:t>
            </a:r>
            <a:r>
              <a:rPr lang="nl-NL" sz="2400" dirty="0" err="1" smtClean="0"/>
              <a:t>objects</a:t>
            </a:r>
            <a:r>
              <a:rPr lang="nl-NL" sz="2400" dirty="0" smtClean="0"/>
              <a:t>).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400" dirty="0" smtClean="0"/>
              <a:t>Expert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digital information for research and teaching.</a:t>
            </a:r>
            <a:endParaRPr lang="nl-NL" sz="2400" dirty="0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400" dirty="0" smtClean="0"/>
              <a:t>Part of the research &amp; teaching workflow.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400" dirty="0" smtClean="0"/>
              <a:t>Support </a:t>
            </a:r>
            <a:r>
              <a:rPr lang="nl-NL" sz="2400" dirty="0" err="1" smtClean="0"/>
              <a:t>knowledge</a:t>
            </a:r>
            <a:r>
              <a:rPr lang="nl-NL" sz="2400" dirty="0" smtClean="0"/>
              <a:t> </a:t>
            </a:r>
            <a:r>
              <a:rPr lang="nl-NL" sz="2400" dirty="0" err="1" smtClean="0"/>
              <a:t>creation</a:t>
            </a:r>
            <a:r>
              <a:rPr lang="nl-NL" sz="2400" dirty="0" smtClean="0"/>
              <a:t> &amp; </a:t>
            </a:r>
            <a:r>
              <a:rPr lang="nl-NL" sz="2400" dirty="0" err="1" smtClean="0"/>
              <a:t>dissemination</a:t>
            </a:r>
            <a:r>
              <a:rPr lang="nl-NL" sz="2400" dirty="0" smtClean="0"/>
              <a:t>.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400" dirty="0" err="1" smtClean="0"/>
              <a:t>Integrate</a:t>
            </a:r>
            <a:r>
              <a:rPr lang="nl-NL" sz="2400" dirty="0" smtClean="0"/>
              <a:t> information </a:t>
            </a:r>
            <a:r>
              <a:rPr lang="nl-NL" sz="2400" dirty="0" err="1" smtClean="0"/>
              <a:t>literacy</a:t>
            </a:r>
            <a:r>
              <a:rPr lang="nl-NL" sz="2400" dirty="0" smtClean="0"/>
              <a:t> in </a:t>
            </a:r>
            <a:r>
              <a:rPr lang="nl-NL" sz="2400" dirty="0" err="1" smtClean="0"/>
              <a:t>regular</a:t>
            </a:r>
            <a:r>
              <a:rPr lang="nl-NL" sz="2400" dirty="0" smtClean="0"/>
              <a:t> curriculum.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400" dirty="0" err="1" smtClean="0"/>
              <a:t>Bring</a:t>
            </a:r>
            <a:r>
              <a:rPr lang="nl-NL" sz="2400" dirty="0" smtClean="0"/>
              <a:t> information </a:t>
            </a:r>
            <a:r>
              <a:rPr lang="nl-NL" sz="2400" dirty="0" err="1" smtClean="0"/>
              <a:t>and</a:t>
            </a:r>
            <a:r>
              <a:rPr lang="nl-NL" sz="2400" dirty="0" smtClean="0"/>
              <a:t> tools in the environments </a:t>
            </a:r>
            <a:r>
              <a:rPr lang="nl-NL" sz="2400" dirty="0" err="1" smtClean="0"/>
              <a:t>our</a:t>
            </a:r>
            <a:r>
              <a:rPr lang="nl-NL" sz="2400" dirty="0" smtClean="0"/>
              <a:t> users are </a:t>
            </a:r>
            <a:r>
              <a:rPr lang="nl-NL" sz="2400" dirty="0" err="1" smtClean="0"/>
              <a:t>utilizing</a:t>
            </a:r>
            <a:r>
              <a:rPr lang="nl-NL" sz="2400" dirty="0" smtClean="0"/>
              <a:t>.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nl-NL" sz="2400" dirty="0" smtClean="0"/>
              <a:t>Support e-research.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endParaRPr lang="nl-NL" sz="2400" dirty="0" smtClean="0"/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nl-NL" sz="2400" dirty="0" smtClean="0">
                <a:sym typeface="Wingdings" pitchFamily="2" charset="2"/>
              </a:rPr>
              <a:t></a:t>
            </a:r>
            <a:r>
              <a:rPr lang="nl-NL" sz="2400" dirty="0" err="1" smtClean="0"/>
              <a:t>Larger</a:t>
            </a:r>
            <a:r>
              <a:rPr lang="nl-NL" sz="2400" dirty="0" smtClean="0"/>
              <a:t> </a:t>
            </a:r>
            <a:r>
              <a:rPr lang="nl-NL" sz="2400" dirty="0" err="1" smtClean="0"/>
              <a:t>organisations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collaboration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dirty="0" err="1" smtClean="0"/>
              <a:t>external</a:t>
            </a:r>
            <a:r>
              <a:rPr lang="nl-NL" sz="2400" dirty="0" smtClean="0"/>
              <a:t> </a:t>
            </a:r>
            <a:r>
              <a:rPr lang="nl-NL" sz="2400" dirty="0" err="1" smtClean="0"/>
              <a:t>parties</a:t>
            </a:r>
            <a:r>
              <a:rPr lang="nl-NL" sz="2400" dirty="0" smtClean="0"/>
              <a:t>.</a:t>
            </a:r>
            <a:endParaRPr lang="nl-NL" sz="2000" dirty="0" smtClean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68313" y="333375"/>
            <a:ext cx="81359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nl-NL" sz="3600" b="1"/>
              <a:t>The function of  libraries?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22858" t="10938" r="23334" b="781"/>
          <a:stretch>
            <a:fillRect/>
          </a:stretch>
        </p:blipFill>
        <p:spPr bwMode="auto">
          <a:xfrm>
            <a:off x="2411413" y="836613"/>
            <a:ext cx="4343400" cy="434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288" y="5661025"/>
            <a:ext cx="8280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cs typeface="Arial" charset="0"/>
              </a:rPr>
              <a:t>Leiden University Libraries – Strategic plan 2011-2015: Partner in Knowledge</a:t>
            </a:r>
          </a:p>
          <a:p>
            <a:pPr algn="l">
              <a:spcBef>
                <a:spcPct val="50000"/>
              </a:spcBef>
            </a:pPr>
            <a:r>
              <a:rPr lang="en-US" sz="1200">
                <a:cs typeface="Arial" charset="0"/>
              </a:rPr>
              <a:t>http://media.leidenuniv.nl/legacy/meerjarenbeleidsplan-ubl-2011-2015.pdf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Partner in Knowledge (1)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80400" cy="5113337"/>
          </a:xfrm>
        </p:spPr>
        <p:txBody>
          <a:bodyPr/>
          <a:lstStyle/>
          <a:p>
            <a:pPr marL="265113" indent="-265113">
              <a:lnSpc>
                <a:spcPct val="85000"/>
              </a:lnSpc>
              <a:buFont typeface="Wingdings" pitchFamily="2" charset="2"/>
              <a:buChar char="§"/>
              <a:tabLst>
                <a:tab pos="5291138" algn="l"/>
              </a:tabLst>
            </a:pPr>
            <a:r>
              <a:rPr lang="en-US" sz="2800" dirty="0"/>
              <a:t>Library to become expert </a:t>
            </a:r>
            <a:r>
              <a:rPr lang="en-US" sz="2800" dirty="0" err="1"/>
              <a:t>centre</a:t>
            </a:r>
            <a:r>
              <a:rPr lang="en-US" sz="2800" dirty="0"/>
              <a:t> digital information for research and teaching.</a:t>
            </a:r>
          </a:p>
          <a:p>
            <a:pPr marL="265113" indent="-265113">
              <a:lnSpc>
                <a:spcPct val="85000"/>
              </a:lnSpc>
              <a:buFont typeface="Wingdings" pitchFamily="2" charset="2"/>
              <a:buChar char="§"/>
              <a:tabLst>
                <a:tab pos="5291138" algn="l"/>
              </a:tabLst>
            </a:pPr>
            <a:endParaRPr lang="en-US" sz="2800" dirty="0"/>
          </a:p>
          <a:p>
            <a:pPr marL="265113" indent="-265113">
              <a:lnSpc>
                <a:spcPct val="85000"/>
              </a:lnSpc>
              <a:buFont typeface="Wingdings" pitchFamily="2" charset="2"/>
              <a:buChar char="§"/>
              <a:tabLst>
                <a:tab pos="5291138" algn="l"/>
              </a:tabLst>
            </a:pPr>
            <a:r>
              <a:rPr lang="en-US" sz="2800" dirty="0"/>
              <a:t>New areas of expertise in research support: </a:t>
            </a:r>
          </a:p>
          <a:p>
            <a:pPr marL="665163" lvl="1" indent="-220663">
              <a:lnSpc>
                <a:spcPct val="90000"/>
              </a:lnSpc>
              <a:spcBef>
                <a:spcPct val="0"/>
              </a:spcBef>
              <a:buFontTx/>
              <a:buChar char="o"/>
              <a:tabLst>
                <a:tab pos="5291138" algn="l"/>
              </a:tabLst>
            </a:pPr>
            <a:r>
              <a:rPr lang="en-US" sz="2800" dirty="0"/>
              <a:t>Virtual Research Environments 	</a:t>
            </a:r>
            <a:r>
              <a:rPr lang="en-US" sz="2800" dirty="0" smtClean="0"/>
              <a:t>(production</a:t>
            </a:r>
            <a:r>
              <a:rPr lang="en-US" sz="2800" dirty="0"/>
              <a:t>)</a:t>
            </a:r>
          </a:p>
          <a:p>
            <a:pPr marL="665163" lvl="1" indent="-220663">
              <a:lnSpc>
                <a:spcPct val="90000"/>
              </a:lnSpc>
              <a:spcBef>
                <a:spcPct val="0"/>
              </a:spcBef>
              <a:buFontTx/>
              <a:buChar char="o"/>
              <a:tabLst>
                <a:tab pos="5291138" algn="l"/>
              </a:tabLst>
            </a:pPr>
            <a:r>
              <a:rPr lang="en-US" sz="2800" dirty="0"/>
              <a:t>Data management &amp; </a:t>
            </a:r>
            <a:r>
              <a:rPr lang="en-US" sz="2800" dirty="0" err="1"/>
              <a:t>curation</a:t>
            </a:r>
            <a:r>
              <a:rPr lang="en-US" sz="2800" dirty="0"/>
              <a:t> 	(pilots)</a:t>
            </a:r>
          </a:p>
          <a:p>
            <a:pPr marL="665163" lvl="1" indent="-220663">
              <a:lnSpc>
                <a:spcPct val="90000"/>
              </a:lnSpc>
              <a:spcBef>
                <a:spcPct val="0"/>
              </a:spcBef>
              <a:buFontTx/>
              <a:buChar char="o"/>
              <a:tabLst>
                <a:tab pos="5291138" algn="l"/>
              </a:tabLst>
            </a:pPr>
            <a:r>
              <a:rPr lang="en-US" sz="2800" dirty="0"/>
              <a:t>Text &amp; data mining 	(exploring project)</a:t>
            </a:r>
          </a:p>
          <a:p>
            <a:pPr marL="665163" lvl="1" indent="-220663">
              <a:lnSpc>
                <a:spcPct val="90000"/>
              </a:lnSpc>
              <a:spcBef>
                <a:spcPct val="0"/>
              </a:spcBef>
              <a:buFontTx/>
              <a:buChar char="o"/>
              <a:tabLst>
                <a:tab pos="5291138" algn="l"/>
              </a:tabLst>
            </a:pPr>
            <a:r>
              <a:rPr lang="en-US" sz="2800" dirty="0"/>
              <a:t>Copyright 	(production)</a:t>
            </a:r>
          </a:p>
          <a:p>
            <a:pPr marL="665163" lvl="1" indent="-220663">
              <a:lnSpc>
                <a:spcPct val="90000"/>
              </a:lnSpc>
              <a:spcBef>
                <a:spcPct val="0"/>
              </a:spcBef>
              <a:buFontTx/>
              <a:buChar char="o"/>
              <a:tabLst>
                <a:tab pos="5291138" algn="l"/>
              </a:tabLst>
            </a:pPr>
            <a:r>
              <a:rPr lang="en-US" sz="2800" dirty="0"/>
              <a:t>GIS 	(exploring project)</a:t>
            </a:r>
          </a:p>
          <a:p>
            <a:pPr marL="665163" lvl="1" indent="-220663">
              <a:lnSpc>
                <a:spcPct val="90000"/>
              </a:lnSpc>
              <a:spcBef>
                <a:spcPct val="0"/>
              </a:spcBef>
              <a:buFontTx/>
              <a:buChar char="o"/>
              <a:tabLst>
                <a:tab pos="5291138" algn="l"/>
              </a:tabLst>
            </a:pPr>
            <a:r>
              <a:rPr lang="en-US" sz="2800" dirty="0"/>
              <a:t>Publication support	(exploring project)</a:t>
            </a:r>
          </a:p>
          <a:p>
            <a:pPr marL="665163" lvl="1" indent="-220663">
              <a:lnSpc>
                <a:spcPct val="90000"/>
              </a:lnSpc>
              <a:spcBef>
                <a:spcPct val="0"/>
              </a:spcBef>
              <a:buFontTx/>
              <a:buChar char="o"/>
              <a:tabLst>
                <a:tab pos="5291138" algn="l"/>
              </a:tabLst>
            </a:pPr>
            <a:r>
              <a:rPr lang="en-US" sz="2800" dirty="0"/>
              <a:t>[further areas to be identified through in-depth focus group discussions with researchers]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Partner in Knowledge </a:t>
            </a:r>
            <a:r>
              <a:rPr lang="en-US" sz="4000" dirty="0" smtClean="0"/>
              <a:t>(2)</a:t>
            </a:r>
            <a:endParaRPr 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80400" cy="5113337"/>
          </a:xfrm>
        </p:spPr>
        <p:txBody>
          <a:bodyPr/>
          <a:lstStyle/>
          <a:p>
            <a:pPr marL="265113" indent="-265113">
              <a:lnSpc>
                <a:spcPct val="85000"/>
              </a:lnSpc>
              <a:buFont typeface="Wingdings" pitchFamily="2" charset="2"/>
              <a:buChar char="§"/>
              <a:tabLst>
                <a:tab pos="5291138" algn="l"/>
              </a:tabLst>
            </a:pPr>
            <a:r>
              <a:rPr lang="en-US" sz="2800" dirty="0" smtClean="0"/>
              <a:t>New developments in teaching support</a:t>
            </a:r>
          </a:p>
          <a:p>
            <a:pPr marL="857250" lvl="1" indent="-457200">
              <a:lnSpc>
                <a:spcPct val="85000"/>
              </a:lnSpc>
              <a:buFont typeface="Courier New" pitchFamily="49" charset="0"/>
              <a:buChar char="o"/>
              <a:tabLst>
                <a:tab pos="5562600" algn="l"/>
              </a:tabLst>
            </a:pPr>
            <a:r>
              <a:rPr lang="en-US" sz="2800" dirty="0" smtClean="0"/>
              <a:t>VRE’s </a:t>
            </a:r>
            <a:r>
              <a:rPr lang="en-US" sz="2800" dirty="0"/>
              <a:t>for education	</a:t>
            </a:r>
            <a:r>
              <a:rPr lang="en-US" sz="2800" dirty="0" smtClean="0"/>
              <a:t>(</a:t>
            </a:r>
            <a:r>
              <a:rPr lang="en-US" sz="2800" dirty="0"/>
              <a:t>pilots</a:t>
            </a:r>
            <a:r>
              <a:rPr lang="en-US" sz="2800" dirty="0" smtClean="0"/>
              <a:t>)</a:t>
            </a:r>
          </a:p>
          <a:p>
            <a:pPr marL="857250" lvl="1" indent="-457200">
              <a:lnSpc>
                <a:spcPct val="85000"/>
              </a:lnSpc>
              <a:buFont typeface="Courier New" pitchFamily="49" charset="0"/>
              <a:buChar char="o"/>
              <a:tabLst>
                <a:tab pos="5562600" algn="l"/>
              </a:tabLst>
            </a:pPr>
            <a:r>
              <a:rPr lang="en-US" sz="2800" dirty="0" smtClean="0"/>
              <a:t>Thesis repository (BA/MA)	(production</a:t>
            </a:r>
            <a:r>
              <a:rPr lang="en-US" sz="2800" dirty="0"/>
              <a:t>)</a:t>
            </a:r>
          </a:p>
          <a:p>
            <a:pPr marL="857250" lvl="1" indent="-457200">
              <a:lnSpc>
                <a:spcPct val="85000"/>
              </a:lnSpc>
              <a:buFont typeface="Courier New" pitchFamily="49" charset="0"/>
              <a:buChar char="o"/>
              <a:tabLst>
                <a:tab pos="5562600" algn="l"/>
              </a:tabLst>
            </a:pPr>
            <a:r>
              <a:rPr lang="en-US" sz="2800" dirty="0" smtClean="0"/>
              <a:t>Digital info skills </a:t>
            </a:r>
            <a:r>
              <a:rPr lang="en-US" sz="2800" dirty="0"/>
              <a:t>in curriculum	</a:t>
            </a:r>
            <a:r>
              <a:rPr lang="en-US" sz="2800" dirty="0" smtClean="0"/>
              <a:t>(production)</a:t>
            </a:r>
          </a:p>
          <a:p>
            <a:pPr marL="857250" lvl="1" indent="-457200">
              <a:lnSpc>
                <a:spcPct val="85000"/>
              </a:lnSpc>
              <a:buFont typeface="Courier New" pitchFamily="49" charset="0"/>
              <a:buChar char="o"/>
              <a:tabLst>
                <a:tab pos="5562600" algn="l"/>
              </a:tabLst>
            </a:pPr>
            <a:r>
              <a:rPr lang="en-US" sz="2800" dirty="0" smtClean="0"/>
              <a:t>Support for </a:t>
            </a:r>
            <a:r>
              <a:rPr lang="en-US" sz="2800" dirty="0" err="1" smtClean="0"/>
              <a:t>OpenCourseWare</a:t>
            </a:r>
            <a:r>
              <a:rPr lang="en-US" sz="2800" dirty="0" smtClean="0"/>
              <a:t>	(</a:t>
            </a:r>
            <a:r>
              <a:rPr lang="en-US" sz="2800" dirty="0"/>
              <a:t>pilots)</a:t>
            </a:r>
            <a:endParaRPr lang="en-US" sz="2800" dirty="0" smtClean="0"/>
          </a:p>
          <a:p>
            <a:pPr marL="857250" lvl="1" indent="-457200">
              <a:lnSpc>
                <a:spcPct val="85000"/>
              </a:lnSpc>
              <a:buFont typeface="Courier New" pitchFamily="49" charset="0"/>
              <a:buChar char="o"/>
              <a:tabLst>
                <a:tab pos="5562600" algn="l"/>
              </a:tabLst>
            </a:pPr>
            <a:r>
              <a:rPr lang="en-US" sz="2800" dirty="0" smtClean="0"/>
              <a:t>Support for MOOCS	(</a:t>
            </a:r>
            <a:r>
              <a:rPr lang="en-US" sz="2800" dirty="0"/>
              <a:t>pilots)</a:t>
            </a:r>
            <a:endParaRPr lang="en-US" sz="2800" dirty="0" smtClean="0"/>
          </a:p>
          <a:p>
            <a:pPr marL="857250" lvl="1" indent="-457200">
              <a:lnSpc>
                <a:spcPct val="85000"/>
              </a:lnSpc>
              <a:buFont typeface="Courier New" pitchFamily="49" charset="0"/>
              <a:buChar char="o"/>
              <a:tabLst>
                <a:tab pos="5562600" algn="l"/>
              </a:tabLst>
            </a:pPr>
            <a:r>
              <a:rPr lang="en-US" sz="2800" dirty="0" smtClean="0"/>
              <a:t>Library Learning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 (space)	</a:t>
            </a:r>
            <a:r>
              <a:rPr lang="en-US" sz="2800" dirty="0"/>
              <a:t>(production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513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Partner in Knowledge </a:t>
            </a:r>
            <a:r>
              <a:rPr lang="en-US" sz="4000" dirty="0" smtClean="0"/>
              <a:t>(3)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35937" cy="50403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Important for Leiden University Libraries:</a:t>
            </a:r>
          </a:p>
          <a:p>
            <a:pPr lvl="1">
              <a:spcBef>
                <a:spcPct val="0"/>
              </a:spcBef>
              <a:buFontTx/>
              <a:buChar char="o"/>
            </a:pPr>
            <a:r>
              <a:rPr lang="en-US" dirty="0"/>
              <a:t>One </a:t>
            </a:r>
            <a:r>
              <a:rPr lang="en-US" dirty="0" err="1"/>
              <a:t>organisation</a:t>
            </a:r>
            <a:r>
              <a:rPr lang="en-US" dirty="0"/>
              <a:t> in 2010</a:t>
            </a:r>
          </a:p>
          <a:p>
            <a:pPr lvl="1">
              <a:spcBef>
                <a:spcPct val="0"/>
              </a:spcBef>
              <a:buFontTx/>
              <a:buChar char="o"/>
            </a:pPr>
            <a:r>
              <a:rPr lang="en-US" dirty="0"/>
              <a:t>Strategic plan developed with library staff</a:t>
            </a:r>
          </a:p>
          <a:p>
            <a:pPr lvl="1">
              <a:spcBef>
                <a:spcPct val="0"/>
              </a:spcBef>
              <a:buFontTx/>
              <a:buChar char="o"/>
            </a:pPr>
            <a:r>
              <a:rPr lang="en-US" dirty="0"/>
              <a:t>Changes in function profiles (e.g. subject specialists)</a:t>
            </a:r>
          </a:p>
          <a:p>
            <a:pPr lvl="1">
              <a:spcBef>
                <a:spcPct val="0"/>
              </a:spcBef>
              <a:buFontTx/>
              <a:buChar char="o"/>
            </a:pPr>
            <a:r>
              <a:rPr lang="en-US" dirty="0"/>
              <a:t>Within appointments time explicitly allocated for development of new expertise</a:t>
            </a:r>
          </a:p>
          <a:p>
            <a:pPr lvl="1">
              <a:spcBef>
                <a:spcPct val="0"/>
              </a:spcBef>
              <a:buFontTx/>
              <a:buChar char="o"/>
            </a:pPr>
            <a:r>
              <a:rPr lang="en-US" dirty="0"/>
              <a:t>Focus on working in projects</a:t>
            </a:r>
          </a:p>
          <a:p>
            <a:pPr lvl="1">
              <a:spcBef>
                <a:spcPct val="0"/>
              </a:spcBef>
              <a:buFontTx/>
              <a:buChar char="o"/>
            </a:pPr>
            <a:r>
              <a:rPr lang="en-US" dirty="0"/>
              <a:t>Sufficient funding for staff training and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Partner in Knowledge </a:t>
            </a:r>
            <a:r>
              <a:rPr lang="en-US" sz="4000" dirty="0" smtClean="0"/>
              <a:t>(4)</a:t>
            </a:r>
            <a:endParaRPr lang="en-US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en-US" sz="2800" dirty="0"/>
              <a:t>Approach</a:t>
            </a:r>
          </a:p>
          <a:p>
            <a:pPr lvl="1">
              <a:lnSpc>
                <a:spcPct val="85000"/>
              </a:lnSpc>
              <a:buFontTx/>
              <a:buChar char="o"/>
            </a:pPr>
            <a:r>
              <a:rPr lang="en-US" sz="2800" dirty="0" smtClean="0"/>
              <a:t>Increased emphasis on expertise </a:t>
            </a:r>
            <a:r>
              <a:rPr lang="en-US" sz="2800" dirty="0"/>
              <a:t>approach </a:t>
            </a:r>
            <a:r>
              <a:rPr lang="en-US" sz="2800" dirty="0" smtClean="0"/>
              <a:t>instead of subject approach</a:t>
            </a:r>
            <a:r>
              <a:rPr lang="en-US" sz="2800" dirty="0"/>
              <a:t>.</a:t>
            </a:r>
          </a:p>
          <a:p>
            <a:pPr lvl="1">
              <a:lnSpc>
                <a:spcPct val="85000"/>
              </a:lnSpc>
              <a:buFontTx/>
              <a:buChar char="o"/>
            </a:pPr>
            <a:r>
              <a:rPr lang="en-US" sz="2800" dirty="0"/>
              <a:t>Balance between own expertise and mediation.</a:t>
            </a:r>
          </a:p>
          <a:p>
            <a:pPr lvl="1">
              <a:lnSpc>
                <a:spcPct val="85000"/>
              </a:lnSpc>
              <a:buFontTx/>
              <a:buChar char="o"/>
            </a:pPr>
            <a:r>
              <a:rPr lang="en-US" sz="2800" dirty="0"/>
              <a:t>Collaboration is central: with </a:t>
            </a:r>
            <a:r>
              <a:rPr lang="en-US" sz="2800" dirty="0" smtClean="0"/>
              <a:t>faculty &amp; researchers</a:t>
            </a:r>
            <a:r>
              <a:rPr lang="en-US" sz="2800" dirty="0"/>
              <a:t>, research groups, </a:t>
            </a:r>
            <a:r>
              <a:rPr lang="en-US" sz="2800" dirty="0" smtClean="0"/>
              <a:t>teaching &amp; research units, academic affairs, computing </a:t>
            </a:r>
            <a:r>
              <a:rPr lang="en-US" sz="2800" dirty="0" err="1" smtClean="0"/>
              <a:t>centre</a:t>
            </a:r>
            <a:r>
              <a:rPr lang="en-US" sz="2800" dirty="0" smtClean="0"/>
              <a:t>, CWTS </a:t>
            </a:r>
            <a:r>
              <a:rPr lang="en-US" sz="2800" dirty="0"/>
              <a:t>and external partners such as SURF, national data archives (DANS &amp; 3TU.Datacentre), Microsoft Research.</a:t>
            </a:r>
          </a:p>
          <a:p>
            <a:pPr lvl="1">
              <a:lnSpc>
                <a:spcPct val="85000"/>
              </a:lnSpc>
              <a:buFontTx/>
              <a:buChar char="o"/>
            </a:pPr>
            <a:r>
              <a:rPr lang="en-US" sz="2800" dirty="0"/>
              <a:t>Bottom up but accompanied by </a:t>
            </a:r>
            <a:r>
              <a:rPr lang="en-US" sz="2800" dirty="0" smtClean="0"/>
              <a:t>strategic </a:t>
            </a:r>
            <a:r>
              <a:rPr lang="en-US" sz="2800" dirty="0"/>
              <a:t>discussion at leadership level of university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Urgency for university libraries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370887" cy="2998787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nl-NL" sz="2400" u="sng" dirty="0" err="1" smtClean="0"/>
              <a:t>Disruptive</a:t>
            </a:r>
            <a:r>
              <a:rPr lang="nl-NL" sz="2400" u="sng" dirty="0" smtClean="0"/>
              <a:t> </a:t>
            </a:r>
            <a:r>
              <a:rPr lang="nl-NL" sz="2400" u="sng" dirty="0" err="1" smtClean="0"/>
              <a:t>elements</a:t>
            </a:r>
            <a:r>
              <a:rPr lang="nl-NL" sz="2400" dirty="0" smtClean="0"/>
              <a:t>: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dirty="0" smtClean="0"/>
              <a:t>Google search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dirty="0" smtClean="0"/>
              <a:t>Google </a:t>
            </a:r>
            <a:r>
              <a:rPr lang="nl-NL" sz="2400" dirty="0" err="1" smtClean="0"/>
              <a:t>books</a:t>
            </a:r>
            <a:r>
              <a:rPr lang="nl-NL" sz="2400" dirty="0" smtClean="0"/>
              <a:t>, </a:t>
            </a:r>
            <a:r>
              <a:rPr lang="nl-NL" sz="2400" dirty="0" err="1" smtClean="0"/>
              <a:t>e-books</a:t>
            </a:r>
            <a:r>
              <a:rPr lang="nl-NL" sz="2400" dirty="0" smtClean="0"/>
              <a:t>, e-readers, </a:t>
            </a:r>
            <a:r>
              <a:rPr lang="nl-NL" sz="2400" dirty="0" err="1" smtClean="0"/>
              <a:t>printing</a:t>
            </a:r>
            <a:r>
              <a:rPr lang="nl-NL" sz="2400" dirty="0" smtClean="0"/>
              <a:t> on </a:t>
            </a:r>
            <a:r>
              <a:rPr lang="nl-NL" sz="2400" dirty="0" err="1" smtClean="0"/>
              <a:t>demand</a:t>
            </a:r>
            <a:endParaRPr lang="nl-NL" sz="2400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dirty="0" smtClean="0"/>
              <a:t>Information = digital &amp; pluriform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dirty="0" smtClean="0"/>
              <a:t>Mobile </a:t>
            </a:r>
            <a:r>
              <a:rPr lang="nl-NL" sz="2400" dirty="0" err="1" smtClean="0"/>
              <a:t>technology</a:t>
            </a:r>
            <a:r>
              <a:rPr lang="nl-NL" sz="2400" dirty="0" smtClean="0"/>
              <a:t> (smart </a:t>
            </a:r>
            <a:r>
              <a:rPr lang="nl-NL" sz="2400" dirty="0" err="1" smtClean="0"/>
              <a:t>phones</a:t>
            </a:r>
            <a:r>
              <a:rPr lang="nl-NL" sz="2400" dirty="0" smtClean="0"/>
              <a:t>, </a:t>
            </a:r>
            <a:r>
              <a:rPr lang="nl-NL" sz="2400" dirty="0" err="1" smtClean="0"/>
              <a:t>tablets</a:t>
            </a:r>
            <a:r>
              <a:rPr lang="nl-NL" sz="2400" dirty="0" smtClean="0"/>
              <a:t> &amp; </a:t>
            </a:r>
            <a:r>
              <a:rPr lang="nl-NL" sz="2400" dirty="0" err="1" smtClean="0"/>
              <a:t>pads</a:t>
            </a:r>
            <a:r>
              <a:rPr lang="nl-NL" sz="2400" dirty="0" smtClean="0"/>
              <a:t>)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dirty="0" smtClean="0"/>
              <a:t>Changes in </a:t>
            </a:r>
            <a:r>
              <a:rPr lang="nl-NL" sz="2400" dirty="0" err="1" smtClean="0"/>
              <a:t>science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scholarship</a:t>
            </a:r>
            <a:r>
              <a:rPr lang="nl-NL" sz="2400" dirty="0" smtClean="0"/>
              <a:t>: </a:t>
            </a:r>
            <a:r>
              <a:rPr lang="nl-NL" sz="2400" dirty="0" err="1" smtClean="0"/>
              <a:t>collaborative</a:t>
            </a:r>
            <a:r>
              <a:rPr lang="nl-NL" sz="2400" dirty="0" smtClean="0"/>
              <a:t>, </a:t>
            </a:r>
            <a:r>
              <a:rPr lang="nl-NL" sz="2400" dirty="0" err="1" smtClean="0"/>
              <a:t>programmatic</a:t>
            </a:r>
            <a:r>
              <a:rPr lang="nl-NL" sz="2400" dirty="0" smtClean="0"/>
              <a:t>, more data </a:t>
            </a:r>
            <a:r>
              <a:rPr lang="nl-NL" sz="2400" dirty="0" err="1" smtClean="0"/>
              <a:t>focussed</a:t>
            </a:r>
            <a:r>
              <a:rPr lang="nl-NL" sz="2400" dirty="0" smtClean="0"/>
              <a:t>, </a:t>
            </a:r>
            <a:r>
              <a:rPr lang="nl-NL" sz="2400" dirty="0" err="1" smtClean="0"/>
              <a:t>use</a:t>
            </a:r>
            <a:r>
              <a:rPr lang="nl-NL" sz="2400" dirty="0" smtClean="0"/>
              <a:t> resources </a:t>
            </a:r>
            <a:r>
              <a:rPr lang="nl-NL" sz="2400" dirty="0" err="1" smtClean="0"/>
              <a:t>from</a:t>
            </a:r>
            <a:r>
              <a:rPr lang="nl-NL" sz="2400" dirty="0" smtClean="0"/>
              <a:t> </a:t>
            </a:r>
            <a:r>
              <a:rPr lang="nl-NL" sz="2400" dirty="0" err="1" smtClean="0"/>
              <a:t>outside</a:t>
            </a:r>
            <a:r>
              <a:rPr lang="nl-NL" sz="2400" dirty="0" smtClean="0"/>
              <a:t> </a:t>
            </a:r>
            <a:r>
              <a:rPr lang="nl-NL" sz="2400" dirty="0" err="1" smtClean="0"/>
              <a:t>institution</a:t>
            </a:r>
            <a:r>
              <a:rPr lang="nl-NL" sz="2400" dirty="0" smtClean="0"/>
              <a:t>, e-</a:t>
            </a:r>
            <a:r>
              <a:rPr lang="nl-NL" sz="2400" dirty="0" err="1" smtClean="0"/>
              <a:t>science</a:t>
            </a:r>
            <a:r>
              <a:rPr lang="nl-NL" sz="2400" dirty="0" smtClean="0"/>
              <a:t>/e-</a:t>
            </a:r>
            <a:r>
              <a:rPr lang="nl-NL" sz="2400" dirty="0" err="1" smtClean="0"/>
              <a:t>humanities</a:t>
            </a:r>
            <a:r>
              <a:rPr lang="nl-NL" sz="2400" dirty="0" smtClean="0"/>
              <a:t>/e-research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Research life cycle</a:t>
            </a:r>
          </a:p>
        </p:txBody>
      </p:sp>
      <p:pic>
        <p:nvPicPr>
          <p:cNvPr id="8198" name="Picture 6" descr="ResearchLifecycleSURFdef"/>
          <p:cNvPicPr>
            <a:picLocks noChangeAspect="1" noChangeArrowheads="1"/>
          </p:cNvPicPr>
          <p:nvPr/>
        </p:nvPicPr>
        <p:blipFill rotWithShape="1">
          <a:blip r:embed="rId3" cstate="print"/>
          <a:srcRect t="-297" b="41369"/>
          <a:stretch/>
        </p:blipFill>
        <p:spPr bwMode="auto">
          <a:xfrm>
            <a:off x="574675" y="1443134"/>
            <a:ext cx="8199841" cy="2705946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19113" y="5595938"/>
            <a:ext cx="77247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82600" y="5651500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39750" y="5661025"/>
            <a:ext cx="7920038" cy="487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Leo Waaijers: </a:t>
            </a:r>
            <a:r>
              <a:rPr lang="en-US" sz="1200" i="1"/>
              <a:t>The DARE Chronicle: Open Access to Research Results and Teaching Material in the Netherlands</a:t>
            </a:r>
            <a:r>
              <a:rPr lang="en-US" sz="1200"/>
              <a:t>, Ariadne, 53, October 30, 2007.  http://www.ariadne.ac.uk/issue53/waaijers</a:t>
            </a:r>
            <a:r>
              <a:rPr lang="en-US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835150" y="27813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11188" y="188913"/>
            <a:ext cx="1223962" cy="936625"/>
          </a:xfrm>
          <a:prstGeom prst="rect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55875" y="3429000"/>
            <a:ext cx="720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11188" y="476250"/>
            <a:ext cx="12255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R</a:t>
            </a:r>
            <a:r>
              <a:rPr lang="en-US" sz="1000" b="1"/>
              <a:t>ESEARCH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en-US" dirty="0" smtClean="0"/>
              <a:t>Virtual Research Environments (VRE) for research groups (planning, workflow, collaboration, bibliographic management, versioning, library services, ...).</a:t>
            </a: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en-US" dirty="0" smtClean="0"/>
              <a:t>Data Information Office (data management plans, data models, …).</a:t>
            </a: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en-US" dirty="0" err="1" smtClean="0"/>
              <a:t>DataLabs</a:t>
            </a:r>
            <a:r>
              <a:rPr lang="en-US" dirty="0" smtClean="0"/>
              <a:t> (data gathering, data storage, data use, …).</a:t>
            </a: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en-US" dirty="0" smtClean="0"/>
              <a:t>New areas of expertise (text &amp; data mining, linked data, geographical information, …).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097"/>
            <a:ext cx="86582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37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35150" y="27813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11188" y="188913"/>
            <a:ext cx="1223962" cy="936625"/>
          </a:xfrm>
          <a:prstGeom prst="rect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55875" y="3429000"/>
            <a:ext cx="720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11188" y="476250"/>
            <a:ext cx="12239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P</a:t>
            </a:r>
            <a:r>
              <a:rPr lang="en-US" sz="1000" b="1"/>
              <a:t>UBLICATION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Virtual Research Environments (VRE) for research groups (push to repository, management of public website/blog/wiki).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Institutional Repository.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Support for enhanced/enriched publications.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Set up Leiden University Press.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Copyright Office.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Publication advice services.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835150" y="27813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11188" y="188913"/>
            <a:ext cx="1223962" cy="936625"/>
          </a:xfrm>
          <a:prstGeom prst="rect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55875" y="3429000"/>
            <a:ext cx="720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1368425" cy="62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R</a:t>
            </a:r>
            <a:r>
              <a:rPr lang="en-US" sz="1000" b="1"/>
              <a:t>EGISTRATION </a:t>
            </a:r>
          </a:p>
          <a:p>
            <a:pPr algn="ctr">
              <a:spcBef>
                <a:spcPct val="50000"/>
              </a:spcBef>
            </a:pPr>
            <a:r>
              <a:rPr lang="en-US" sz="1000" b="1"/>
              <a:t> </a:t>
            </a:r>
            <a:r>
              <a:rPr lang="en-US" sz="1400" b="1"/>
              <a:t>A</a:t>
            </a:r>
            <a:r>
              <a:rPr lang="en-US" sz="1000" b="1"/>
              <a:t>RCHIVING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en-US" dirty="0" smtClean="0"/>
              <a:t>Current Research Information System (CRIS) for registration of publications and research projects.</a:t>
            </a: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en-US" dirty="0" smtClean="0"/>
              <a:t>Library assigns </a:t>
            </a:r>
            <a:r>
              <a:rPr lang="en-US" i="1" dirty="0" smtClean="0"/>
              <a:t>Digital Author Identifier</a:t>
            </a:r>
            <a:r>
              <a:rPr lang="en-US" dirty="0" smtClean="0"/>
              <a:t> for university’s authors.</a:t>
            </a: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en-US" dirty="0" smtClean="0"/>
              <a:t>Institutional Repository.</a:t>
            </a: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en-US" dirty="0" smtClean="0"/>
              <a:t>Virtual Research Environments (VRE) &amp; </a:t>
            </a:r>
            <a:r>
              <a:rPr lang="en-US" dirty="0" err="1" smtClean="0"/>
              <a:t>DataLabs</a:t>
            </a:r>
            <a:r>
              <a:rPr lang="en-US" dirty="0" smtClean="0"/>
              <a:t> (library focuses on data management during research project).</a:t>
            </a: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en-US" dirty="0" smtClean="0"/>
              <a:t>Digital Faculty Archives.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835150" y="27813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11188" y="188913"/>
            <a:ext cx="1223962" cy="936625"/>
          </a:xfrm>
          <a:prstGeom prst="rect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55875" y="3429000"/>
            <a:ext cx="720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11188" y="476250"/>
            <a:ext cx="12239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R</a:t>
            </a:r>
            <a:r>
              <a:rPr lang="en-US" sz="1000" b="1"/>
              <a:t>EVIEW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No </a:t>
            </a:r>
            <a:r>
              <a:rPr lang="en-US" dirty="0"/>
              <a:t>activities by </a:t>
            </a:r>
            <a:r>
              <a:rPr lang="en-US" dirty="0" smtClean="0"/>
              <a:t>library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Open peer review support.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835150" y="27813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11188" y="188913"/>
            <a:ext cx="1223962" cy="936625"/>
          </a:xfrm>
          <a:prstGeom prst="rect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55875" y="3429000"/>
            <a:ext cx="720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1188" y="476250"/>
            <a:ext cx="12239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C</a:t>
            </a:r>
            <a:r>
              <a:rPr lang="en-US" sz="1000" b="1"/>
              <a:t>URATION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Repository </a:t>
            </a:r>
            <a:r>
              <a:rPr lang="en-US" dirty="0"/>
              <a:t>materials curated at E-depot from KB (National Library, The Netherlands</a:t>
            </a:r>
            <a:r>
              <a:rPr lang="en-US" dirty="0" smtClean="0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Research data </a:t>
            </a:r>
            <a:r>
              <a:rPr lang="en-US" dirty="0"/>
              <a:t>to be curated at DANS and 3TU.DataCentre.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2013 close down of first VRE =&gt; project with research group to look at long term </a:t>
            </a:r>
            <a:r>
              <a:rPr lang="en-US" dirty="0" err="1"/>
              <a:t>curation</a:t>
            </a:r>
            <a:r>
              <a:rPr lang="en-US" dirty="0"/>
              <a:t> of research materials.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835150" y="27813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11188" y="188913"/>
            <a:ext cx="1223962" cy="936625"/>
          </a:xfrm>
          <a:prstGeom prst="rect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55875" y="3429000"/>
            <a:ext cx="720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9750" y="476250"/>
            <a:ext cx="1368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 D</a:t>
            </a:r>
            <a:r>
              <a:rPr lang="en-US" sz="1000" b="1"/>
              <a:t>ISSEMINATION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424168" cy="5040312"/>
          </a:xfrm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Repository </a:t>
            </a:r>
            <a:r>
              <a:rPr lang="en-US" dirty="0"/>
              <a:t>connected with general search engines (Google, </a:t>
            </a:r>
            <a:r>
              <a:rPr lang="en-US" dirty="0" err="1"/>
              <a:t>WorldCat</a:t>
            </a:r>
            <a:r>
              <a:rPr lang="en-US" dirty="0"/>
              <a:t>, …), specialized search engines (NARCIS, DRIVER, DART, …).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Manages publication pages of faculty.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VRE (public website, blog, wiki).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Leiden University Press.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Founding member of </a:t>
            </a:r>
            <a:r>
              <a:rPr lang="en-US" dirty="0" smtClean="0"/>
              <a:t> OAPEN </a:t>
            </a:r>
            <a:r>
              <a:rPr lang="en-US" dirty="0"/>
              <a:t>(</a:t>
            </a:r>
            <a:r>
              <a:rPr lang="en-US" i="1" dirty="0"/>
              <a:t>Open Access Publishing in European Networks</a:t>
            </a:r>
            <a:r>
              <a:rPr lang="en-US" dirty="0"/>
              <a:t> – www.oapen.org</a:t>
            </a:r>
            <a:r>
              <a:rPr lang="en-US" dirty="0" smtClean="0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Partner in </a:t>
            </a:r>
            <a:r>
              <a:rPr lang="en-US" i="1" dirty="0" smtClean="0"/>
              <a:t>Knowledge </a:t>
            </a:r>
            <a:r>
              <a:rPr lang="en-US" i="1" dirty="0"/>
              <a:t>Unlatched </a:t>
            </a:r>
            <a:r>
              <a:rPr lang="en-US" dirty="0"/>
              <a:t>(</a:t>
            </a:r>
            <a:r>
              <a:rPr lang="en-US" dirty="0" smtClean="0"/>
              <a:t>www.knowledgeunlatched.org)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835150" y="27813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1188" y="188913"/>
            <a:ext cx="1223962" cy="936625"/>
          </a:xfrm>
          <a:prstGeom prst="rect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55875" y="3429000"/>
            <a:ext cx="720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9750" y="476250"/>
            <a:ext cx="1368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 I</a:t>
            </a:r>
            <a:r>
              <a:rPr lang="en-US" sz="1000" b="1"/>
              <a:t>MPACT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Publication </a:t>
            </a:r>
            <a:r>
              <a:rPr lang="en-US" dirty="0"/>
              <a:t>advice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Monthly repository statistics per publication available to authors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Set up or work with </a:t>
            </a:r>
            <a:r>
              <a:rPr lang="en-US" dirty="0" err="1" smtClean="0"/>
              <a:t>bibliometric</a:t>
            </a:r>
            <a:r>
              <a:rPr lang="en-US" dirty="0" smtClean="0"/>
              <a:t> </a:t>
            </a:r>
            <a:r>
              <a:rPr lang="en-US" dirty="0" err="1" smtClean="0"/>
              <a:t>centre</a:t>
            </a:r>
            <a:r>
              <a:rPr lang="en-US" dirty="0" smtClean="0"/>
              <a:t> for impact measurement of research impact: collaboration </a:t>
            </a:r>
            <a:r>
              <a:rPr lang="en-US" dirty="0"/>
              <a:t>with </a:t>
            </a:r>
            <a:r>
              <a:rPr lang="en-US" dirty="0" smtClean="0"/>
              <a:t>Leiden’s CWTS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835150" y="27813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11188" y="188913"/>
            <a:ext cx="1223962" cy="936625"/>
          </a:xfrm>
          <a:prstGeom prst="rect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55875" y="3429000"/>
            <a:ext cx="7207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750" y="476250"/>
            <a:ext cx="13684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 F</a:t>
            </a:r>
            <a:r>
              <a:rPr lang="en-US" sz="1000" b="1"/>
              <a:t>UNDING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Collaborate with university’s Research and Innovation Services (LURIS).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Incorporate topics such patent information, IPR in information literacy </a:t>
            </a:r>
            <a:r>
              <a:rPr lang="en-US" dirty="0" err="1" smtClean="0"/>
              <a:t>programmes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 smtClean="0">
                <a:ea typeface="Gulim" pitchFamily="34" charset="-127"/>
              </a:rPr>
              <a:t>Science paradigms (Jim Gray)</a:t>
            </a:r>
            <a:endParaRPr lang="en-US" sz="400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49" t="21927" r="26640" b="16795"/>
          <a:stretch>
            <a:fillRect/>
          </a:stretch>
        </p:blipFill>
        <p:spPr bwMode="auto">
          <a:xfrm>
            <a:off x="1619250" y="1268413"/>
            <a:ext cx="5545138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5876925"/>
            <a:ext cx="828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i="1"/>
              <a:t>The Fourth Paradigm: Data-Intensive Scientific Discovery</a:t>
            </a:r>
            <a:r>
              <a:rPr lang="en-US" sz="1200"/>
              <a:t>, 2009, p. xx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life cycle</a:t>
            </a:r>
            <a:endParaRPr lang="nl-NL" dirty="0"/>
          </a:p>
        </p:txBody>
      </p:sp>
      <p:pic>
        <p:nvPicPr>
          <p:cNvPr id="2050" name="Picture 2" descr="http://jisccdd.jiscinvolve.org/wp/files/2010/02/curriculum-lifecyc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6165304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JISC Curriculum Design </a:t>
            </a:r>
            <a:r>
              <a:rPr lang="en-US" sz="1400" dirty="0"/>
              <a:t>and Delivery: </a:t>
            </a:r>
            <a:r>
              <a:rPr lang="en-US" sz="1400" dirty="0" smtClean="0"/>
              <a:t> http</a:t>
            </a:r>
            <a:r>
              <a:rPr lang="en-US" sz="1400" dirty="0"/>
              <a:t>://jisccdd.jiscinvolve.org/wp/2010/02/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xmlns="" val="15216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135937" cy="46085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VRE as a tool for involving BA/MA students in research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Open Courseware &amp; MOOC support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Copyright learning objects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Reading lists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Digital Information Literacy in curriculum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BA &amp; MA thesis repository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7865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Results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35937" cy="50403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/>
              <a:t>Library becomes known within the university for these new services and its image changes.</a:t>
            </a:r>
          </a:p>
          <a:p>
            <a:pPr>
              <a:buFont typeface="Wingdings" pitchFamily="2" charset="2"/>
              <a:buChar char="§"/>
            </a:pPr>
            <a:r>
              <a:rPr lang="en-US" sz="2800"/>
              <a:t>Library staff is enthusiastic.</a:t>
            </a:r>
          </a:p>
          <a:p>
            <a:pPr>
              <a:buFont typeface="Wingdings" pitchFamily="2" charset="2"/>
              <a:buChar char="§"/>
            </a:pPr>
            <a:r>
              <a:rPr lang="en-US" sz="2800"/>
              <a:t>Library is invited to participate with (large) research funding requests.</a:t>
            </a:r>
          </a:p>
          <a:p>
            <a:pPr>
              <a:buFont typeface="Wingdings" pitchFamily="2" charset="2"/>
              <a:buChar char="§"/>
            </a:pPr>
            <a:r>
              <a:rPr lang="en-US" sz="2800"/>
              <a:t>Extra university funding allocated for some of these services.</a:t>
            </a:r>
          </a:p>
          <a:p>
            <a:pPr>
              <a:buFont typeface="Wingdings" pitchFamily="2" charset="2"/>
              <a:buChar char="§"/>
            </a:pPr>
            <a:r>
              <a:rPr lang="en-US" sz="2800"/>
              <a:t>Quick reaction time in related areas (e.g. copyright).</a:t>
            </a:r>
          </a:p>
          <a:p>
            <a:pPr>
              <a:buFont typeface="Wingdings" pitchFamily="2" charset="2"/>
              <a:buChar char="§"/>
            </a:pPr>
            <a:r>
              <a:rPr lang="en-US" sz="2800"/>
              <a:t>Unexpected opportunities present themselves (e.g. research/teaching)</a:t>
            </a:r>
          </a:p>
          <a:p>
            <a:pPr>
              <a:buFont typeface="Wingdings" pitchFamily="2" charset="2"/>
              <a:buChar char="§"/>
            </a:pPr>
            <a:r>
              <a:rPr lang="en-US" sz="2800"/>
              <a:t>Waiting list of research groups for VRE’s.</a:t>
            </a:r>
          </a:p>
          <a:p>
            <a:pPr>
              <a:buFont typeface="Wingdings" pitchFamily="2" charset="2"/>
              <a:buChar char="§"/>
            </a:pPr>
            <a:r>
              <a:rPr lang="en-US" sz="2800"/>
              <a:t>Show impact of library on primary processes.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675688" cy="5943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nl-NL" i="1" dirty="0" smtClean="0"/>
          </a:p>
          <a:p>
            <a:pPr marL="0" indent="0" algn="r" eaLnBrk="1" hangingPunct="1">
              <a:buFont typeface="Arial" charset="0"/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nl-NL" i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endParaRPr lang="nl-NL" i="1" dirty="0"/>
          </a:p>
          <a:p>
            <a:pPr marL="0" indent="0" algn="ctr">
              <a:buNone/>
            </a:pPr>
            <a:r>
              <a:rPr lang="nl-NL" i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Changing</a:t>
            </a:r>
            <a:r>
              <a:rPr lang="nl-NL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nl-NL" i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university</a:t>
            </a:r>
            <a:r>
              <a:rPr lang="nl-NL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nl-NL" i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nl-NL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moving</a:t>
            </a:r>
            <a:r>
              <a:rPr lang="nl-NL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 graveyard - </a:t>
            </a:r>
            <a:r>
              <a:rPr lang="nl-NL" i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nl-NL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get no help </a:t>
            </a:r>
            <a:r>
              <a:rPr lang="nl-NL" i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nl-NL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nl-NL" i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people</a:t>
            </a:r>
            <a:r>
              <a:rPr lang="nl-NL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i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inside</a:t>
            </a:r>
            <a:r>
              <a:rPr lang="nl-NL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indent="0" algn="r">
              <a:buNone/>
            </a:pPr>
            <a:endParaRPr lang="nl-NL" sz="2000" dirty="0" smtClean="0"/>
          </a:p>
          <a:p>
            <a:pPr marL="0" indent="0" algn="r">
              <a:buNone/>
            </a:pPr>
            <a:endParaRPr lang="nl-NL" sz="2000" dirty="0"/>
          </a:p>
          <a:p>
            <a:pPr marL="0" indent="0" algn="r">
              <a:buNone/>
            </a:pPr>
            <a:endParaRPr lang="nl-NL" sz="2000" dirty="0" smtClean="0"/>
          </a:p>
          <a:p>
            <a:pPr marL="0" indent="0" algn="r">
              <a:buNone/>
            </a:pPr>
            <a:endParaRPr lang="nl-NL" sz="2000" dirty="0"/>
          </a:p>
          <a:p>
            <a:pPr marL="0" indent="0" algn="r">
              <a:buNone/>
            </a:pPr>
            <a:r>
              <a:rPr lang="nl-NL" sz="2000" dirty="0" err="1" smtClean="0"/>
              <a:t>Many</a:t>
            </a:r>
            <a:r>
              <a:rPr lang="nl-NL" sz="2000" dirty="0" smtClean="0"/>
              <a:t> </a:t>
            </a:r>
            <a:r>
              <a:rPr lang="nl-NL" sz="2000" dirty="0" err="1" smtClean="0"/>
              <a:t>authors</a:t>
            </a:r>
            <a:r>
              <a:rPr lang="nl-NL" sz="2000" dirty="0" smtClean="0"/>
              <a:t> </a:t>
            </a:r>
            <a:r>
              <a:rPr lang="nl-NL" sz="2000" dirty="0" err="1" smtClean="0"/>
              <a:t>i.a</a:t>
            </a:r>
            <a:r>
              <a:rPr lang="nl-NL" sz="2000" dirty="0" smtClean="0"/>
              <a:t>. </a:t>
            </a:r>
            <a:r>
              <a:rPr lang="nl-NL" sz="2000" dirty="0" err="1" smtClean="0"/>
              <a:t>Geoffrey</a:t>
            </a:r>
            <a:r>
              <a:rPr lang="nl-NL" sz="2000" dirty="0" smtClean="0"/>
              <a:t> </a:t>
            </a:r>
            <a:r>
              <a:rPr lang="nl-NL" sz="2000" dirty="0" err="1" smtClean="0"/>
              <a:t>Boulton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647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dirty="0" err="1" smtClean="0"/>
              <a:t>What</a:t>
            </a:r>
            <a:r>
              <a:rPr lang="nl-NL" sz="3600" dirty="0" smtClean="0"/>
              <a:t> </a:t>
            </a:r>
            <a:r>
              <a:rPr lang="nl-NL" sz="3600" dirty="0" err="1" smtClean="0"/>
              <a:t>holds</a:t>
            </a:r>
            <a:r>
              <a:rPr lang="nl-NL" sz="3600" dirty="0" smtClean="0"/>
              <a:t> </a:t>
            </a:r>
            <a:r>
              <a:rPr lang="nl-NL" sz="3600" dirty="0" err="1" smtClean="0"/>
              <a:t>us</a:t>
            </a:r>
            <a:r>
              <a:rPr lang="nl-NL" sz="3600" dirty="0" smtClean="0"/>
              <a:t> back?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35937" cy="5132387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nl-NL" sz="2800" smtClean="0"/>
              <a:t>Transition is difficult to manage and takes years.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800" smtClean="0"/>
              <a:t>Some of our users.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Pushing the paradigm’s envelope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268413"/>
            <a:ext cx="4870450" cy="4608512"/>
          </a:xfrm>
        </p:spPr>
        <p:txBody>
          <a:bodyPr/>
          <a:lstStyle/>
          <a:p>
            <a:pPr marL="234950" indent="-234950"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000" smtClean="0"/>
              <a:t>Monitor quiet study area</a:t>
            </a:r>
          </a:p>
          <a:p>
            <a:pPr marL="574675" lvl="1" indent="-225425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nl-NL" sz="2000" smtClean="0">
                <a:solidFill>
                  <a:srgbClr val="CC0000"/>
                </a:solidFill>
              </a:rPr>
              <a:t>Creating variety of study areas (quiet, noise, collaborative, lounge)</a:t>
            </a:r>
          </a:p>
          <a:p>
            <a:pPr marL="574675" lvl="1" indent="-225425"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sz="2000" smtClean="0"/>
          </a:p>
          <a:p>
            <a:pPr marL="234950" indent="-234950"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000" smtClean="0"/>
              <a:t>More material in open stacks</a:t>
            </a:r>
          </a:p>
          <a:p>
            <a:pPr marL="574675" lvl="1" indent="-225425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nl-NL" sz="2000" smtClean="0">
                <a:solidFill>
                  <a:srgbClr val="CC0000"/>
                </a:solidFill>
              </a:rPr>
              <a:t>Reduced size open stacks: creating learning environment</a:t>
            </a:r>
          </a:p>
          <a:p>
            <a:pPr marL="574675" lvl="1" indent="-225425"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sz="2000" smtClean="0"/>
          </a:p>
          <a:p>
            <a:pPr marL="234950" indent="-234950"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000" smtClean="0"/>
              <a:t>Limited need for group spaces</a:t>
            </a:r>
          </a:p>
          <a:p>
            <a:pPr marL="574675" lvl="1" indent="-225425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nl-NL" sz="2000" smtClean="0">
                <a:solidFill>
                  <a:srgbClr val="CC0000"/>
                </a:solidFill>
              </a:rPr>
              <a:t>Creating variety group spaces</a:t>
            </a:r>
          </a:p>
          <a:p>
            <a:pPr marL="574675" lvl="1" indent="-225425"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sz="2000" smtClean="0">
              <a:solidFill>
                <a:srgbClr val="CC0000"/>
              </a:solidFill>
            </a:endParaRPr>
          </a:p>
          <a:p>
            <a:pPr marL="234950" indent="-234950"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000" smtClean="0"/>
              <a:t>Don’t close institute libraries</a:t>
            </a:r>
          </a:p>
          <a:p>
            <a:pPr marL="574675" lvl="1" indent="-225425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nl-NL" sz="2000" smtClean="0">
                <a:solidFill>
                  <a:srgbClr val="CC0000"/>
                </a:solidFill>
              </a:rPr>
              <a:t>Closed down small libraries and transferring collections to main library/closed stacks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85800" y="1143000"/>
            <a:ext cx="297180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9pPr>
          </a:lstStyle>
          <a:p>
            <a:pPr algn="l" eaLnBrk="1" hangingPunct="1"/>
            <a:r>
              <a:rPr lang="nl-NL" sz="2400"/>
              <a:t>2009 survey among humanities students &amp; faculty with regard to library facilities in Leiden.</a:t>
            </a:r>
          </a:p>
          <a:p>
            <a:pPr algn="l" eaLnBrk="1" hangingPunct="1"/>
            <a:endParaRPr lang="nl-NL" sz="2400"/>
          </a:p>
          <a:p>
            <a:pPr algn="l" eaLnBrk="1" hangingPunct="1"/>
            <a:r>
              <a:rPr lang="nl-NL" sz="2400"/>
              <a:t>High on wish list:</a:t>
            </a:r>
          </a:p>
          <a:p>
            <a:pPr algn="l" eaLnBrk="1" hangingPunct="1">
              <a:spcBef>
                <a:spcPct val="50000"/>
              </a:spcBef>
            </a:pPr>
            <a:endParaRPr lang="nl-NL" sz="2800"/>
          </a:p>
          <a:p>
            <a:pPr algn="l" eaLnBrk="1" hangingPunct="1">
              <a:spcBef>
                <a:spcPct val="50000"/>
              </a:spcBef>
            </a:pPr>
            <a:endParaRPr lang="nl-NL" sz="2400"/>
          </a:p>
          <a:p>
            <a:pPr algn="l" eaLnBrk="1" hangingPunct="1">
              <a:spcBef>
                <a:spcPct val="50000"/>
              </a:spcBef>
            </a:pPr>
            <a:endParaRPr lang="nl-NL"/>
          </a:p>
          <a:p>
            <a:pPr algn="l" eaLnBrk="1" hangingPunct="1">
              <a:spcBef>
                <a:spcPct val="50000"/>
              </a:spcBef>
            </a:pPr>
            <a:endParaRPr lang="nl-NL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811588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811588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But ... what holds us back?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35937" cy="5360987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800" dirty="0" err="1" smtClean="0"/>
              <a:t>Transition</a:t>
            </a:r>
            <a:r>
              <a:rPr lang="nl-NL" sz="2800" dirty="0" smtClean="0"/>
              <a:t> is </a:t>
            </a:r>
            <a:r>
              <a:rPr lang="nl-NL" sz="2800" dirty="0" err="1" smtClean="0"/>
              <a:t>difficult</a:t>
            </a:r>
            <a:r>
              <a:rPr lang="nl-NL" sz="2800" dirty="0" smtClean="0"/>
              <a:t> </a:t>
            </a:r>
            <a:r>
              <a:rPr lang="nl-NL" sz="2800" dirty="0" err="1" smtClean="0"/>
              <a:t>to</a:t>
            </a:r>
            <a:r>
              <a:rPr lang="nl-NL" sz="2800" dirty="0" smtClean="0"/>
              <a:t> manage </a:t>
            </a:r>
            <a:r>
              <a:rPr lang="nl-NL" sz="2800" dirty="0" err="1" smtClean="0"/>
              <a:t>and</a:t>
            </a:r>
            <a:r>
              <a:rPr lang="nl-NL" sz="2800" dirty="0" smtClean="0"/>
              <a:t> takes </a:t>
            </a:r>
            <a:r>
              <a:rPr lang="nl-NL" sz="2800" dirty="0" err="1" smtClean="0"/>
              <a:t>years</a:t>
            </a:r>
            <a:r>
              <a:rPr lang="nl-NL" sz="2800" dirty="0" smtClean="0"/>
              <a:t>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800" dirty="0" err="1" smtClean="0"/>
              <a:t>Some</a:t>
            </a:r>
            <a:r>
              <a:rPr lang="nl-NL" sz="2800" dirty="0" smtClean="0"/>
              <a:t> of </a:t>
            </a:r>
            <a:r>
              <a:rPr lang="nl-NL" sz="2800" dirty="0" err="1" smtClean="0"/>
              <a:t>our</a:t>
            </a:r>
            <a:r>
              <a:rPr lang="nl-NL" sz="2800" dirty="0" smtClean="0"/>
              <a:t> users.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800" dirty="0" err="1" smtClean="0"/>
              <a:t>Some</a:t>
            </a:r>
            <a:r>
              <a:rPr lang="nl-NL" sz="2800" dirty="0" smtClean="0"/>
              <a:t> of </a:t>
            </a:r>
            <a:r>
              <a:rPr lang="nl-NL" sz="2800" dirty="0" err="1" smtClean="0"/>
              <a:t>our</a:t>
            </a:r>
            <a:r>
              <a:rPr lang="nl-NL" sz="2800" dirty="0" smtClean="0"/>
              <a:t> </a:t>
            </a:r>
            <a:r>
              <a:rPr lang="nl-NL" sz="2800" dirty="0" err="1" smtClean="0"/>
              <a:t>librarians</a:t>
            </a:r>
            <a:r>
              <a:rPr lang="nl-NL" sz="2800" dirty="0" smtClean="0"/>
              <a:t>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800" dirty="0" err="1" smtClean="0"/>
              <a:t>Our</a:t>
            </a:r>
            <a:r>
              <a:rPr lang="nl-NL" sz="2800" dirty="0" smtClean="0"/>
              <a:t> </a:t>
            </a:r>
            <a:r>
              <a:rPr lang="nl-NL" sz="2800" dirty="0" err="1" smtClean="0"/>
              <a:t>framework</a:t>
            </a:r>
            <a:r>
              <a:rPr lang="nl-NL" sz="2800" dirty="0" smtClean="0"/>
              <a:t>, </a:t>
            </a:r>
            <a:r>
              <a:rPr lang="nl-NL" sz="2800" dirty="0" err="1" smtClean="0"/>
              <a:t>our</a:t>
            </a:r>
            <a:r>
              <a:rPr lang="nl-NL" sz="2800" dirty="0" smtClean="0"/>
              <a:t> </a:t>
            </a:r>
            <a:r>
              <a:rPr lang="nl-NL" sz="2800" dirty="0" err="1" smtClean="0"/>
              <a:t>tradition</a:t>
            </a:r>
            <a:r>
              <a:rPr lang="nl-NL" sz="2800" dirty="0" smtClean="0"/>
              <a:t>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800" dirty="0" err="1" smtClean="0"/>
              <a:t>Institutional</a:t>
            </a:r>
            <a:r>
              <a:rPr lang="nl-NL" sz="2800" dirty="0" smtClean="0"/>
              <a:t> </a:t>
            </a:r>
            <a:r>
              <a:rPr lang="nl-NL" sz="2800" dirty="0" err="1" smtClean="0"/>
              <a:t>territory</a:t>
            </a:r>
            <a:r>
              <a:rPr lang="nl-NL" sz="2800" dirty="0" smtClean="0"/>
              <a:t>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800" dirty="0" smtClean="0"/>
              <a:t>It’s </a:t>
            </a:r>
            <a:r>
              <a:rPr lang="nl-NL" sz="2800" dirty="0" err="1" smtClean="0"/>
              <a:t>risky</a:t>
            </a:r>
            <a:r>
              <a:rPr lang="nl-NL" sz="2800" dirty="0" smtClean="0"/>
              <a:t>.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800" dirty="0" smtClean="0"/>
              <a:t>But </a:t>
            </a:r>
            <a:r>
              <a:rPr lang="nl-NL" sz="2800" dirty="0" err="1" smtClean="0"/>
              <a:t>also</a:t>
            </a:r>
            <a:r>
              <a:rPr lang="nl-NL" sz="2800" dirty="0" smtClean="0"/>
              <a:t> plenty of </a:t>
            </a:r>
            <a:r>
              <a:rPr lang="nl-NL" sz="2800" dirty="0" err="1" smtClean="0"/>
              <a:t>uncertainties</a:t>
            </a:r>
            <a:r>
              <a:rPr lang="nl-NL" sz="2800" dirty="0" smtClean="0"/>
              <a:t>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o"/>
            </a:pPr>
            <a:r>
              <a:rPr lang="nl-NL" sz="2000" dirty="0" smtClean="0"/>
              <a:t>Are we indeed </a:t>
            </a:r>
            <a:r>
              <a:rPr lang="nl-NL" sz="2000" dirty="0" err="1" smtClean="0"/>
              <a:t>moving</a:t>
            </a:r>
            <a:r>
              <a:rPr lang="nl-NL" sz="2000" dirty="0" smtClean="0"/>
              <a:t> </a:t>
            </a:r>
            <a:r>
              <a:rPr lang="nl-NL" sz="2000" dirty="0" err="1" smtClean="0"/>
              <a:t>towards</a:t>
            </a:r>
            <a:r>
              <a:rPr lang="nl-NL" sz="2000" dirty="0" smtClean="0"/>
              <a:t> the end of the </a:t>
            </a:r>
            <a:r>
              <a:rPr lang="nl-NL" sz="2000" dirty="0" err="1" smtClean="0"/>
              <a:t>hybrid</a:t>
            </a:r>
            <a:r>
              <a:rPr lang="nl-NL" sz="2000" dirty="0" smtClean="0"/>
              <a:t> </a:t>
            </a:r>
            <a:r>
              <a:rPr lang="nl-NL" sz="2000" dirty="0" err="1" smtClean="0"/>
              <a:t>library</a:t>
            </a:r>
            <a:r>
              <a:rPr lang="nl-NL" sz="2000" dirty="0" smtClean="0"/>
              <a:t>?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o"/>
            </a:pPr>
            <a:r>
              <a:rPr lang="nl-NL" sz="2000" dirty="0" smtClean="0"/>
              <a:t>Will Google continue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invest</a:t>
            </a:r>
            <a:r>
              <a:rPr lang="nl-NL" sz="2000" dirty="0" smtClean="0"/>
              <a:t> in </a:t>
            </a:r>
            <a:r>
              <a:rPr lang="nl-NL" sz="2000" dirty="0" err="1" smtClean="0"/>
              <a:t>becoming</a:t>
            </a:r>
            <a:r>
              <a:rPr lang="nl-NL" sz="2000" dirty="0" smtClean="0"/>
              <a:t> the “</a:t>
            </a:r>
            <a:r>
              <a:rPr lang="nl-NL" sz="2000" dirty="0" err="1" smtClean="0"/>
              <a:t>world</a:t>
            </a:r>
            <a:r>
              <a:rPr lang="nl-NL" sz="2000" dirty="0" smtClean="0"/>
              <a:t> </a:t>
            </a:r>
            <a:r>
              <a:rPr lang="nl-NL" sz="2000" dirty="0" err="1" smtClean="0"/>
              <a:t>library</a:t>
            </a:r>
            <a:r>
              <a:rPr lang="nl-NL" sz="2000" dirty="0" smtClean="0"/>
              <a:t>.”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o"/>
            </a:pPr>
            <a:r>
              <a:rPr lang="nl-NL" sz="2000" dirty="0" smtClean="0"/>
              <a:t>Will </a:t>
            </a:r>
            <a:r>
              <a:rPr lang="nl-NL" sz="2000" dirty="0" err="1" smtClean="0"/>
              <a:t>e-books</a:t>
            </a:r>
            <a:r>
              <a:rPr lang="nl-NL" sz="2000" dirty="0" smtClean="0"/>
              <a:t> </a:t>
            </a:r>
            <a:r>
              <a:rPr lang="nl-NL" sz="2000" dirty="0" err="1" smtClean="0"/>
              <a:t>become</a:t>
            </a:r>
            <a:r>
              <a:rPr lang="nl-NL" sz="2000" dirty="0" smtClean="0"/>
              <a:t> the norm?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o"/>
            </a:pPr>
            <a:r>
              <a:rPr lang="nl-NL" sz="2000" dirty="0" smtClean="0"/>
              <a:t>Will open access </a:t>
            </a:r>
            <a:r>
              <a:rPr lang="nl-NL" sz="2000" dirty="0" err="1" smtClean="0"/>
              <a:t>become</a:t>
            </a:r>
            <a:r>
              <a:rPr lang="nl-NL" sz="2000" dirty="0" smtClean="0"/>
              <a:t> a </a:t>
            </a:r>
            <a:r>
              <a:rPr lang="nl-NL" sz="2000" dirty="0" err="1" smtClean="0"/>
              <a:t>viable</a:t>
            </a:r>
            <a:r>
              <a:rPr lang="nl-NL" sz="2000" dirty="0" smtClean="0"/>
              <a:t> model?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o"/>
            </a:pPr>
            <a:r>
              <a:rPr lang="nl-NL" sz="2000" dirty="0" smtClean="0"/>
              <a:t>Will </a:t>
            </a:r>
            <a:r>
              <a:rPr lang="nl-NL" sz="2000" dirty="0" err="1" smtClean="0"/>
              <a:t>faculty</a:t>
            </a:r>
            <a:r>
              <a:rPr lang="nl-NL" sz="2000" dirty="0" smtClean="0"/>
              <a:t> support the </a:t>
            </a:r>
            <a:r>
              <a:rPr lang="nl-NL" sz="2000" dirty="0" err="1" smtClean="0"/>
              <a:t>transformation</a:t>
            </a:r>
            <a:r>
              <a:rPr lang="nl-NL" sz="2000" dirty="0" smtClean="0"/>
              <a:t> of the </a:t>
            </a:r>
            <a:r>
              <a:rPr lang="nl-NL" sz="2000" dirty="0" err="1" smtClean="0"/>
              <a:t>library</a:t>
            </a:r>
            <a:r>
              <a:rPr lang="nl-NL" sz="2000" dirty="0" smtClean="0"/>
              <a:t> </a:t>
            </a:r>
            <a:r>
              <a:rPr lang="nl-NL" sz="2000" dirty="0" err="1" smtClean="0"/>
              <a:t>into</a:t>
            </a:r>
            <a:r>
              <a:rPr lang="nl-NL" sz="2000" dirty="0" smtClean="0"/>
              <a:t> the </a:t>
            </a:r>
            <a:r>
              <a:rPr lang="nl-NL" sz="2000" dirty="0" err="1" smtClean="0"/>
              <a:t>university’s</a:t>
            </a:r>
            <a:r>
              <a:rPr lang="nl-NL" sz="2000" dirty="0" smtClean="0"/>
              <a:t> information manager?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o"/>
            </a:pPr>
            <a:r>
              <a:rPr lang="nl-NL" sz="2000" dirty="0" smtClean="0"/>
              <a:t>Major </a:t>
            </a:r>
            <a:r>
              <a:rPr lang="nl-NL" sz="2000" dirty="0" err="1" smtClean="0"/>
              <a:t>publishers</a:t>
            </a:r>
            <a:r>
              <a:rPr lang="nl-NL" sz="2000" dirty="0" smtClean="0"/>
              <a:t> </a:t>
            </a:r>
            <a:r>
              <a:rPr lang="nl-NL" sz="2000" dirty="0" err="1" smtClean="0"/>
              <a:t>seem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pursue</a:t>
            </a:r>
            <a:r>
              <a:rPr lang="nl-NL" sz="2000" dirty="0" smtClean="0"/>
              <a:t> </a:t>
            </a:r>
            <a:r>
              <a:rPr lang="nl-NL" sz="2000" dirty="0" err="1" smtClean="0"/>
              <a:t>competitive</a:t>
            </a:r>
            <a:r>
              <a:rPr lang="nl-NL" sz="2000" dirty="0" smtClean="0"/>
              <a:t> </a:t>
            </a:r>
            <a:r>
              <a:rPr lang="nl-NL" sz="2000" dirty="0" err="1" smtClean="0"/>
              <a:t>strategies</a:t>
            </a:r>
            <a:r>
              <a:rPr lang="nl-NL" sz="2000" dirty="0" smtClean="0"/>
              <a:t>.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o"/>
            </a:pPr>
            <a:r>
              <a:rPr lang="nl-NL" sz="2000" dirty="0" smtClean="0"/>
              <a:t>Will </a:t>
            </a:r>
            <a:r>
              <a:rPr lang="nl-NL" sz="2000" dirty="0" err="1" smtClean="0"/>
              <a:t>libraries</a:t>
            </a:r>
            <a:r>
              <a:rPr lang="nl-NL" sz="2000" dirty="0" smtClean="0"/>
              <a:t> </a:t>
            </a:r>
            <a:r>
              <a:rPr lang="nl-NL" sz="2000" dirty="0" err="1" smtClean="0"/>
              <a:t>play</a:t>
            </a:r>
            <a:r>
              <a:rPr lang="nl-NL" sz="2000" dirty="0" smtClean="0"/>
              <a:t> a </a:t>
            </a:r>
            <a:r>
              <a:rPr lang="nl-NL" sz="2000" dirty="0" err="1" smtClean="0"/>
              <a:t>role</a:t>
            </a:r>
            <a:r>
              <a:rPr lang="nl-NL" sz="2000" dirty="0" smtClean="0"/>
              <a:t> in e-research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which</a:t>
            </a:r>
            <a:r>
              <a:rPr lang="nl-NL" sz="2000" dirty="0" smtClean="0"/>
              <a:t> </a:t>
            </a:r>
            <a:r>
              <a:rPr lang="nl-NL" sz="2000" dirty="0" err="1" smtClean="0"/>
              <a:t>ones</a:t>
            </a:r>
            <a:r>
              <a:rPr lang="nl-NL" sz="2000" dirty="0" smtClean="0"/>
              <a:t>?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nl-NL" sz="2800" dirty="0" smtClean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nl-NL" sz="2800" dirty="0" err="1" smtClean="0"/>
              <a:t>Lack</a:t>
            </a:r>
            <a:r>
              <a:rPr lang="nl-NL" sz="2800" dirty="0" smtClean="0"/>
              <a:t> of </a:t>
            </a:r>
            <a:r>
              <a:rPr lang="nl-NL" sz="2800" dirty="0" err="1" smtClean="0"/>
              <a:t>scale</a:t>
            </a:r>
            <a:r>
              <a:rPr lang="nl-NL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Lack of scale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dirty="0" err="1" smtClean="0"/>
              <a:t>Roll</a:t>
            </a:r>
            <a:r>
              <a:rPr lang="nl-NL" dirty="0" smtClean="0"/>
              <a:t> out services </a:t>
            </a:r>
            <a:r>
              <a:rPr lang="nl-NL" dirty="0" err="1" smtClean="0"/>
              <a:t>university</a:t>
            </a:r>
            <a:r>
              <a:rPr lang="nl-NL" dirty="0" smtClean="0"/>
              <a:t> </a:t>
            </a:r>
            <a:r>
              <a:rPr lang="nl-NL" dirty="0" err="1" smtClean="0"/>
              <a:t>wide</a:t>
            </a:r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err="1" smtClean="0"/>
              <a:t>Breadth</a:t>
            </a:r>
            <a:r>
              <a:rPr lang="nl-NL" dirty="0" smtClean="0"/>
              <a:t> &amp; </a:t>
            </a:r>
            <a:r>
              <a:rPr lang="nl-NL" dirty="0" err="1" smtClean="0"/>
              <a:t>depth</a:t>
            </a:r>
            <a:r>
              <a:rPr lang="nl-NL" dirty="0" smtClean="0"/>
              <a:t> issues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We </a:t>
            </a:r>
            <a:r>
              <a:rPr lang="nl-NL" dirty="0" err="1" smtClean="0"/>
              <a:t>cannot</a:t>
            </a:r>
            <a:r>
              <a:rPr lang="nl-NL" dirty="0" smtClean="0"/>
              <a:t> </a:t>
            </a:r>
            <a:r>
              <a:rPr lang="nl-NL" dirty="0" err="1" smtClean="0"/>
              <a:t>specialize</a:t>
            </a:r>
            <a:r>
              <a:rPr lang="nl-NL" dirty="0" smtClean="0"/>
              <a:t> in the </a:t>
            </a:r>
            <a:r>
              <a:rPr lang="nl-NL" dirty="0" err="1" smtClean="0"/>
              <a:t>whole</a:t>
            </a:r>
            <a:r>
              <a:rPr lang="nl-NL" dirty="0" smtClean="0"/>
              <a:t> range of </a:t>
            </a:r>
            <a:r>
              <a:rPr lang="nl-NL" dirty="0" err="1" smtClean="0"/>
              <a:t>needed</a:t>
            </a:r>
            <a:r>
              <a:rPr lang="nl-NL" dirty="0" smtClean="0"/>
              <a:t> expertise</a:t>
            </a:r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Beyond </a:t>
            </a:r>
            <a:r>
              <a:rPr lang="nl-NL" dirty="0" err="1" smtClean="0"/>
              <a:t>collaboration</a:t>
            </a:r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New (</a:t>
            </a:r>
            <a:r>
              <a:rPr lang="nl-NL" dirty="0" err="1" smtClean="0"/>
              <a:t>inter</a:t>
            </a:r>
            <a:r>
              <a:rPr lang="nl-NL" dirty="0" smtClean="0"/>
              <a:t>)</a:t>
            </a:r>
            <a:r>
              <a:rPr lang="nl-NL" dirty="0" err="1" smtClean="0"/>
              <a:t>national</a:t>
            </a:r>
            <a:r>
              <a:rPr lang="nl-NL" dirty="0" smtClean="0"/>
              <a:t> </a:t>
            </a:r>
            <a:r>
              <a:rPr lang="nl-NL" dirty="0" err="1" smtClean="0"/>
              <a:t>infrastructures</a:t>
            </a:r>
            <a:endParaRPr lang="nl-NL" dirty="0" smtClean="0"/>
          </a:p>
          <a:p>
            <a:pPr>
              <a:buFont typeface="Wingdings" pitchFamily="2" charset="2"/>
              <a:buChar char="§"/>
            </a:pPr>
            <a:r>
              <a:rPr lang="nl-NL" dirty="0" smtClean="0"/>
              <a:t>Network </a:t>
            </a:r>
            <a:r>
              <a:rPr lang="nl-NL" dirty="0" err="1" smtClean="0"/>
              <a:t>nodes</a:t>
            </a:r>
            <a:r>
              <a:rPr lang="nl-NL" dirty="0" smtClean="0"/>
              <a:t>, member </a:t>
            </a:r>
            <a:r>
              <a:rPr lang="nl-NL" dirty="0" err="1" smtClean="0"/>
              <a:t>organizations</a:t>
            </a:r>
            <a:r>
              <a:rPr lang="nl-NL" dirty="0" smtClean="0"/>
              <a:t>, </a:t>
            </a:r>
            <a:r>
              <a:rPr lang="nl-NL" dirty="0" err="1" smtClean="0"/>
              <a:t>strategic</a:t>
            </a:r>
            <a:r>
              <a:rPr lang="nl-NL" dirty="0" smtClean="0"/>
              <a:t> </a:t>
            </a:r>
            <a:r>
              <a:rPr lang="nl-NL" dirty="0" err="1" smtClean="0"/>
              <a:t>alliances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0643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Moving forward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35937" cy="4979987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nl-NL" sz="2800" smtClean="0"/>
              <a:t>Start this discussion with library staff, the university administrators and faculty.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800" smtClean="0"/>
              <a:t>Personnel transition, new specification of skills, training &amp; education.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800" smtClean="0"/>
              <a:t>Collaborate with other libraries and other organisations.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800" smtClean="0"/>
              <a:t>Starting with pilot project in close collaboration with faculty.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800" smtClean="0"/>
              <a:t>Demonstrate the value and the impact of these new services.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z="2800" smtClean="0"/>
              <a:t>Be proud of and show your results.</a:t>
            </a:r>
            <a:endParaRPr lang="nl-NL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10600" cy="55721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nl-NL" sz="3600" smtClean="0"/>
              <a:t>Lets put the fundamental transformation of the library on the agenda &amp; create the roadmap.</a:t>
            </a:r>
          </a:p>
          <a:p>
            <a:pPr algn="ctr" eaLnBrk="1" hangingPunct="1">
              <a:buFont typeface="Arial" charset="0"/>
              <a:buNone/>
            </a:pPr>
            <a:endParaRPr lang="nl-NL" sz="3600" smtClean="0"/>
          </a:p>
          <a:p>
            <a:pPr algn="ctr" eaLnBrk="1" hangingPunct="1">
              <a:buFont typeface="Arial" charset="0"/>
              <a:buNone/>
            </a:pPr>
            <a:endParaRPr lang="nl-NL" sz="3600" smtClean="0"/>
          </a:p>
          <a:p>
            <a:pPr algn="ctr" eaLnBrk="1" hangingPunct="1">
              <a:buFont typeface="Arial" charset="0"/>
              <a:buNone/>
            </a:pPr>
            <a:r>
              <a:rPr lang="nl-NL" smtClean="0">
                <a:solidFill>
                  <a:srgbClr val="CC0000"/>
                </a:solidFill>
              </a:rPr>
              <a:t>Thank you for your attention!</a:t>
            </a:r>
          </a:p>
          <a:p>
            <a:pPr algn="ctr" eaLnBrk="1" hangingPunct="1">
              <a:buFont typeface="Arial" charset="0"/>
              <a:buNone/>
            </a:pPr>
            <a:endParaRPr lang="nl-NL" smtClean="0">
              <a:solidFill>
                <a:schemeClr val="folHlink"/>
              </a:solidFill>
            </a:endParaRPr>
          </a:p>
          <a:p>
            <a:pPr algn="ctr" eaLnBrk="1" hangingPunct="1">
              <a:buFont typeface="Arial" charset="0"/>
              <a:buNone/>
            </a:pPr>
            <a:endParaRPr lang="nl-NL" smtClean="0"/>
          </a:p>
          <a:p>
            <a:pPr algn="ctr" eaLnBrk="1" hangingPunct="1">
              <a:buFont typeface="Arial" charset="0"/>
              <a:buNone/>
            </a:pPr>
            <a:endParaRPr lang="nl-NL" sz="2400" smtClean="0"/>
          </a:p>
          <a:p>
            <a:pPr algn="ctr" eaLnBrk="1" hangingPunct="1">
              <a:buFont typeface="Arial" charset="0"/>
              <a:buNone/>
            </a:pPr>
            <a:r>
              <a:rPr lang="nl-NL" sz="2400" smtClean="0"/>
              <a:t>k.f.k.de.belder@library.leidenuniv.nl</a:t>
            </a:r>
          </a:p>
          <a:p>
            <a:pPr algn="ctr" eaLnBrk="1" hangingPunct="1">
              <a:buFont typeface="Arial" charset="0"/>
              <a:buNone/>
            </a:pPr>
            <a:r>
              <a:rPr lang="nl-NL" sz="2400" smtClean="0"/>
              <a:t>www.linkedin.com/in/kurtdebelder</a:t>
            </a:r>
          </a:p>
          <a:p>
            <a:pPr algn="ctr" eaLnBrk="1" hangingPunct="1">
              <a:buFont typeface="Arial" charset="0"/>
              <a:buNone/>
            </a:pPr>
            <a:r>
              <a:rPr lang="nl-NL" sz="2400" smtClean="0"/>
              <a:t>@KurtDeBelder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Urgency for university libraries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94687" cy="4608512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nl-NL" sz="2400" u="sng" dirty="0" err="1" smtClean="0"/>
              <a:t>Disruptive</a:t>
            </a:r>
            <a:r>
              <a:rPr lang="nl-NL" sz="2400" u="sng" dirty="0" smtClean="0"/>
              <a:t> </a:t>
            </a:r>
            <a:r>
              <a:rPr lang="nl-NL" sz="2400" u="sng" dirty="0" err="1" smtClean="0"/>
              <a:t>elements</a:t>
            </a:r>
            <a:r>
              <a:rPr lang="nl-NL" sz="2400" dirty="0" smtClean="0"/>
              <a:t>: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dirty="0" smtClean="0"/>
              <a:t>Google search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dirty="0" smtClean="0"/>
              <a:t>Google </a:t>
            </a:r>
            <a:r>
              <a:rPr lang="nl-NL" sz="2400" dirty="0" err="1" smtClean="0"/>
              <a:t>books</a:t>
            </a:r>
            <a:r>
              <a:rPr lang="nl-NL" sz="2400" dirty="0" smtClean="0"/>
              <a:t>, </a:t>
            </a:r>
            <a:r>
              <a:rPr lang="nl-NL" sz="2400" dirty="0" err="1" smtClean="0"/>
              <a:t>e-books</a:t>
            </a:r>
            <a:r>
              <a:rPr lang="nl-NL" sz="2400" dirty="0" smtClean="0"/>
              <a:t>, e-readers, </a:t>
            </a:r>
            <a:r>
              <a:rPr lang="nl-NL" sz="2400" dirty="0" err="1" smtClean="0"/>
              <a:t>printing</a:t>
            </a:r>
            <a:r>
              <a:rPr lang="nl-NL" sz="2400" dirty="0" smtClean="0"/>
              <a:t> on </a:t>
            </a:r>
            <a:r>
              <a:rPr lang="nl-NL" sz="2400" dirty="0" err="1" smtClean="0"/>
              <a:t>demand</a:t>
            </a:r>
            <a:endParaRPr lang="nl-NL" sz="2400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dirty="0" smtClean="0"/>
              <a:t>Information = digital &amp; pluriform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dirty="0" smtClean="0"/>
              <a:t>Mobile </a:t>
            </a:r>
            <a:r>
              <a:rPr lang="nl-NL" sz="2400" dirty="0" err="1" smtClean="0"/>
              <a:t>technology</a:t>
            </a:r>
            <a:r>
              <a:rPr lang="nl-NL" sz="2400" dirty="0" smtClean="0"/>
              <a:t> (smart </a:t>
            </a:r>
            <a:r>
              <a:rPr lang="nl-NL" sz="2400" dirty="0" err="1" smtClean="0"/>
              <a:t>phones</a:t>
            </a:r>
            <a:r>
              <a:rPr lang="nl-NL" sz="2400" dirty="0" smtClean="0"/>
              <a:t>, </a:t>
            </a:r>
            <a:r>
              <a:rPr lang="nl-NL" sz="2400" dirty="0" err="1" smtClean="0"/>
              <a:t>tablets</a:t>
            </a:r>
            <a:r>
              <a:rPr lang="nl-NL" sz="2400" dirty="0" smtClean="0"/>
              <a:t> &amp; </a:t>
            </a:r>
            <a:r>
              <a:rPr lang="nl-NL" sz="2400" dirty="0" err="1" smtClean="0"/>
              <a:t>pads</a:t>
            </a:r>
            <a:endParaRPr lang="nl-NL" sz="2400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dirty="0" smtClean="0"/>
              <a:t>Changes in </a:t>
            </a:r>
            <a:r>
              <a:rPr lang="nl-NL" sz="2400" dirty="0" err="1" smtClean="0"/>
              <a:t>science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scholarship</a:t>
            </a:r>
            <a:r>
              <a:rPr lang="nl-NL" sz="2400" dirty="0" smtClean="0"/>
              <a:t>: </a:t>
            </a:r>
            <a:r>
              <a:rPr lang="nl-NL" sz="2400" dirty="0" err="1" smtClean="0"/>
              <a:t>collaborative</a:t>
            </a:r>
            <a:r>
              <a:rPr lang="nl-NL" sz="2400" dirty="0" smtClean="0"/>
              <a:t>, </a:t>
            </a:r>
            <a:r>
              <a:rPr lang="nl-NL" sz="2400" dirty="0" err="1" smtClean="0"/>
              <a:t>programmatic</a:t>
            </a:r>
            <a:r>
              <a:rPr lang="nl-NL" sz="2400" dirty="0" smtClean="0"/>
              <a:t>, more data </a:t>
            </a:r>
            <a:r>
              <a:rPr lang="nl-NL" sz="2400" dirty="0" err="1" smtClean="0"/>
              <a:t>focussed</a:t>
            </a:r>
            <a:r>
              <a:rPr lang="nl-NL" sz="2400" dirty="0" smtClean="0"/>
              <a:t>, </a:t>
            </a:r>
            <a:r>
              <a:rPr lang="nl-NL" sz="2400" dirty="0" err="1" smtClean="0"/>
              <a:t>use</a:t>
            </a:r>
            <a:r>
              <a:rPr lang="nl-NL" sz="2400" dirty="0" smtClean="0"/>
              <a:t> resources </a:t>
            </a:r>
            <a:r>
              <a:rPr lang="nl-NL" sz="2400" dirty="0" err="1" smtClean="0"/>
              <a:t>from</a:t>
            </a:r>
            <a:r>
              <a:rPr lang="nl-NL" sz="2400" dirty="0" smtClean="0"/>
              <a:t> </a:t>
            </a:r>
            <a:r>
              <a:rPr lang="nl-NL" sz="2400" dirty="0" err="1" smtClean="0"/>
              <a:t>outside</a:t>
            </a:r>
            <a:r>
              <a:rPr lang="nl-NL" sz="2400" dirty="0" smtClean="0"/>
              <a:t> </a:t>
            </a:r>
            <a:r>
              <a:rPr lang="nl-NL" sz="2400" dirty="0" err="1" smtClean="0"/>
              <a:t>institution</a:t>
            </a:r>
            <a:r>
              <a:rPr lang="nl-NL" sz="2400" dirty="0" smtClean="0"/>
              <a:t>, e-</a:t>
            </a:r>
            <a:r>
              <a:rPr lang="nl-NL" sz="2400" dirty="0" err="1" smtClean="0"/>
              <a:t>science</a:t>
            </a:r>
            <a:r>
              <a:rPr lang="nl-NL" sz="2400" dirty="0" smtClean="0"/>
              <a:t>/e-</a:t>
            </a:r>
            <a:r>
              <a:rPr lang="nl-NL" sz="2400" dirty="0" err="1" smtClean="0"/>
              <a:t>humanities</a:t>
            </a:r>
            <a:r>
              <a:rPr lang="nl-NL" sz="2400" dirty="0" smtClean="0"/>
              <a:t>/e-research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dirty="0" smtClean="0"/>
              <a:t>Changes in </a:t>
            </a:r>
            <a:r>
              <a:rPr lang="nl-NL" sz="2400" dirty="0" err="1" smtClean="0"/>
              <a:t>scholarly</a:t>
            </a:r>
            <a:r>
              <a:rPr lang="nl-NL" sz="2400" dirty="0" smtClean="0"/>
              <a:t> </a:t>
            </a:r>
            <a:r>
              <a:rPr lang="nl-NL" sz="2400" dirty="0" err="1" smtClean="0"/>
              <a:t>publishing</a:t>
            </a:r>
            <a:endParaRPr lang="nl-NL" sz="2400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dirty="0" smtClean="0"/>
              <a:t>Changes at </a:t>
            </a:r>
            <a:r>
              <a:rPr lang="nl-NL" sz="2400" dirty="0" err="1" smtClean="0"/>
              <a:t>universities</a:t>
            </a:r>
            <a:r>
              <a:rPr lang="nl-NL" sz="2400" dirty="0" smtClean="0"/>
              <a:t>: focus on </a:t>
            </a:r>
            <a:r>
              <a:rPr lang="nl-NL" sz="2400" dirty="0" err="1" smtClean="0"/>
              <a:t>added</a:t>
            </a:r>
            <a:r>
              <a:rPr lang="nl-NL" sz="2400" dirty="0" smtClean="0"/>
              <a:t> </a:t>
            </a:r>
            <a:r>
              <a:rPr lang="nl-NL" sz="2400" dirty="0" err="1" smtClean="0"/>
              <a:t>value</a:t>
            </a:r>
            <a:r>
              <a:rPr lang="nl-NL" sz="2400" dirty="0" smtClean="0"/>
              <a:t>, making </a:t>
            </a:r>
            <a:r>
              <a:rPr lang="nl-NL" sz="2400" dirty="0" err="1" smtClean="0"/>
              <a:t>choices</a:t>
            </a:r>
            <a:endParaRPr lang="nl-NL" sz="2400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dirty="0" err="1" smtClean="0"/>
              <a:t>Pressures</a:t>
            </a:r>
            <a:r>
              <a:rPr lang="nl-NL" sz="2400" dirty="0" smtClean="0"/>
              <a:t> </a:t>
            </a:r>
            <a:r>
              <a:rPr lang="nl-NL" sz="2400" dirty="0" err="1" smtClean="0"/>
              <a:t>from</a:t>
            </a:r>
            <a:r>
              <a:rPr lang="nl-NL" sz="2400" dirty="0" smtClean="0"/>
              <a:t> society/</a:t>
            </a:r>
            <a:r>
              <a:rPr lang="nl-NL" sz="2400" dirty="0" err="1" smtClean="0"/>
              <a:t>politics</a:t>
            </a:r>
            <a:r>
              <a:rPr lang="nl-NL" sz="2400" dirty="0" smtClean="0"/>
              <a:t>/media: </a:t>
            </a:r>
            <a:r>
              <a:rPr lang="nl-NL" sz="2400" dirty="0" err="1" smtClean="0"/>
              <a:t>relevance</a:t>
            </a:r>
            <a:r>
              <a:rPr lang="nl-NL" sz="2400" dirty="0" smtClean="0"/>
              <a:t> &amp; </a:t>
            </a:r>
            <a:r>
              <a:rPr lang="nl-NL" sz="2400" dirty="0" err="1" smtClean="0"/>
              <a:t>trustworthiness</a:t>
            </a:r>
            <a:r>
              <a:rPr lang="nl-NL" sz="2400" dirty="0" smtClean="0"/>
              <a:t> of </a:t>
            </a:r>
            <a:r>
              <a:rPr lang="nl-NL" sz="2400" dirty="0" err="1" smtClean="0"/>
              <a:t>science</a:t>
            </a:r>
            <a:r>
              <a:rPr lang="nl-NL" sz="2400" dirty="0" smtClean="0"/>
              <a:t>, </a:t>
            </a:r>
            <a:r>
              <a:rPr lang="nl-NL" sz="2400" dirty="0" err="1" smtClean="0"/>
              <a:t>cost</a:t>
            </a:r>
            <a:r>
              <a:rPr lang="nl-NL" sz="2400" dirty="0" smtClean="0"/>
              <a:t> &amp; </a:t>
            </a:r>
            <a:r>
              <a:rPr lang="nl-NL" sz="2400" dirty="0" err="1" smtClean="0"/>
              <a:t>effectiveness</a:t>
            </a:r>
            <a:r>
              <a:rPr lang="nl-NL" sz="2400" dirty="0" smtClean="0"/>
              <a:t> of </a:t>
            </a:r>
            <a:r>
              <a:rPr lang="nl-NL" sz="2400" dirty="0" err="1" smtClean="0"/>
              <a:t>education</a:t>
            </a:r>
            <a:endParaRPr lang="nl-NL" sz="2400" dirty="0" smtClean="0"/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dirty="0" err="1" smtClean="0"/>
              <a:t>Technological</a:t>
            </a:r>
            <a:r>
              <a:rPr lang="nl-NL" sz="2400" dirty="0" smtClean="0"/>
              <a:t> </a:t>
            </a:r>
            <a:r>
              <a:rPr lang="nl-NL" sz="2400" dirty="0" err="1" smtClean="0"/>
              <a:t>advancement</a:t>
            </a:r>
            <a:r>
              <a:rPr lang="nl-NL" sz="2400" dirty="0" smtClean="0"/>
              <a:t> takes </a:t>
            </a:r>
            <a:r>
              <a:rPr lang="nl-NL" sz="2400" dirty="0" err="1" smtClean="0"/>
              <a:t>place</a:t>
            </a:r>
            <a:r>
              <a:rPr lang="nl-NL" sz="2400" dirty="0" smtClean="0"/>
              <a:t> in </a:t>
            </a:r>
            <a:r>
              <a:rPr lang="nl-NL" sz="2400" dirty="0" err="1" smtClean="0"/>
              <a:t>consumer</a:t>
            </a:r>
            <a:r>
              <a:rPr lang="nl-NL" sz="2400" dirty="0" smtClean="0"/>
              <a:t> market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endParaRPr lang="nl-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Technological progress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75" t="28056" r="26875" b="26253"/>
          <a:stretch>
            <a:fillRect/>
          </a:stretch>
        </p:blipFill>
        <p:spPr bwMode="auto">
          <a:xfrm>
            <a:off x="1676400" y="1752600"/>
            <a:ext cx="5638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853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1600" b="1"/>
              <a:t>Ray Kurzweil: </a:t>
            </a:r>
            <a:r>
              <a:rPr lang="nl-NL" sz="1600" b="1" i="1"/>
              <a:t>The singularity is near: when humans transcend biology.</a:t>
            </a:r>
            <a:r>
              <a:rPr lang="nl-NL" sz="1600" b="1"/>
              <a:t> 2005. p. 50</a:t>
            </a:r>
            <a:r>
              <a:rPr lang="nl-NL"/>
              <a:t>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1219200"/>
            <a:ext cx="784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nl-NL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Minion" pitchFamily="2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Minion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b="1"/>
              <a:t>Intuitive linear vs historical exponential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Urgency for university libraries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94687" cy="4608512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r>
              <a:rPr lang="nl-NL" sz="2400" u="sng" dirty="0" err="1" smtClean="0"/>
              <a:t>Disruptive</a:t>
            </a:r>
            <a:r>
              <a:rPr lang="nl-NL" sz="2400" u="sng" dirty="0" smtClean="0"/>
              <a:t> </a:t>
            </a:r>
            <a:r>
              <a:rPr lang="nl-NL" sz="2400" u="sng" dirty="0" err="1" smtClean="0"/>
              <a:t>elements</a:t>
            </a:r>
            <a:r>
              <a:rPr lang="nl-NL" sz="2400" dirty="0" smtClean="0"/>
              <a:t>: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400" dirty="0" smtClean="0"/>
              <a:t>Google search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400" dirty="0" smtClean="0"/>
              <a:t>Google </a:t>
            </a:r>
            <a:r>
              <a:rPr lang="nl-NL" sz="2400" dirty="0" err="1" smtClean="0"/>
              <a:t>books</a:t>
            </a:r>
            <a:r>
              <a:rPr lang="nl-NL" sz="2400" dirty="0" smtClean="0"/>
              <a:t>, </a:t>
            </a:r>
            <a:r>
              <a:rPr lang="nl-NL" sz="2400" dirty="0" err="1" smtClean="0"/>
              <a:t>e-books</a:t>
            </a:r>
            <a:r>
              <a:rPr lang="nl-NL" sz="2400" dirty="0" smtClean="0"/>
              <a:t>, e-readers, </a:t>
            </a:r>
            <a:r>
              <a:rPr lang="nl-NL" sz="2400" dirty="0" err="1" smtClean="0"/>
              <a:t>printing</a:t>
            </a:r>
            <a:r>
              <a:rPr lang="nl-NL" sz="2400" dirty="0" smtClean="0"/>
              <a:t> on </a:t>
            </a:r>
            <a:r>
              <a:rPr lang="nl-NL" sz="2400" dirty="0" err="1" smtClean="0"/>
              <a:t>demand</a:t>
            </a:r>
            <a:endParaRPr lang="nl-NL" sz="2400" dirty="0" smtClean="0"/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400" dirty="0" smtClean="0"/>
              <a:t>Information = digital &amp; pluriform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400" dirty="0" smtClean="0"/>
              <a:t>Mobile </a:t>
            </a:r>
            <a:r>
              <a:rPr lang="nl-NL" sz="2400" dirty="0" err="1" smtClean="0"/>
              <a:t>technology</a:t>
            </a:r>
            <a:r>
              <a:rPr lang="nl-NL" sz="2400" dirty="0" smtClean="0"/>
              <a:t> (smart </a:t>
            </a:r>
            <a:r>
              <a:rPr lang="nl-NL" sz="2400" dirty="0" err="1" smtClean="0"/>
              <a:t>phones</a:t>
            </a:r>
            <a:r>
              <a:rPr lang="nl-NL" sz="2400" dirty="0" smtClean="0"/>
              <a:t>, </a:t>
            </a:r>
            <a:r>
              <a:rPr lang="nl-NL" sz="2400" dirty="0" err="1" smtClean="0"/>
              <a:t>tablets</a:t>
            </a:r>
            <a:r>
              <a:rPr lang="nl-NL" sz="2400" dirty="0" smtClean="0"/>
              <a:t> &amp; </a:t>
            </a:r>
            <a:r>
              <a:rPr lang="nl-NL" sz="2400" dirty="0" err="1" smtClean="0"/>
              <a:t>pads</a:t>
            </a:r>
            <a:r>
              <a:rPr lang="nl-NL" sz="2400" dirty="0" smtClean="0"/>
              <a:t>)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400" dirty="0" smtClean="0"/>
              <a:t>Changes in </a:t>
            </a:r>
            <a:r>
              <a:rPr lang="nl-NL" sz="2400" dirty="0" err="1" smtClean="0"/>
              <a:t>science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scholarship</a:t>
            </a:r>
            <a:r>
              <a:rPr lang="nl-NL" sz="2400" dirty="0" smtClean="0"/>
              <a:t>: </a:t>
            </a:r>
            <a:r>
              <a:rPr lang="nl-NL" sz="2400" dirty="0" err="1" smtClean="0"/>
              <a:t>collaborative</a:t>
            </a:r>
            <a:r>
              <a:rPr lang="nl-NL" sz="2400" dirty="0" smtClean="0"/>
              <a:t>, </a:t>
            </a:r>
            <a:r>
              <a:rPr lang="nl-NL" sz="2400" dirty="0" err="1" smtClean="0"/>
              <a:t>programmatic</a:t>
            </a:r>
            <a:r>
              <a:rPr lang="nl-NL" sz="2400" dirty="0" smtClean="0"/>
              <a:t>, more data </a:t>
            </a:r>
            <a:r>
              <a:rPr lang="nl-NL" sz="2400" dirty="0" err="1" smtClean="0"/>
              <a:t>focussed</a:t>
            </a:r>
            <a:r>
              <a:rPr lang="nl-NL" sz="2400" dirty="0" smtClean="0"/>
              <a:t>, </a:t>
            </a:r>
            <a:r>
              <a:rPr lang="nl-NL" sz="2400" dirty="0" err="1" smtClean="0"/>
              <a:t>use</a:t>
            </a:r>
            <a:r>
              <a:rPr lang="nl-NL" sz="2400" dirty="0" smtClean="0"/>
              <a:t> resources </a:t>
            </a:r>
            <a:r>
              <a:rPr lang="nl-NL" sz="2400" dirty="0" err="1" smtClean="0"/>
              <a:t>from</a:t>
            </a:r>
            <a:r>
              <a:rPr lang="nl-NL" sz="2400" dirty="0" smtClean="0"/>
              <a:t> </a:t>
            </a:r>
            <a:r>
              <a:rPr lang="nl-NL" sz="2400" dirty="0" err="1" smtClean="0"/>
              <a:t>outside</a:t>
            </a:r>
            <a:r>
              <a:rPr lang="nl-NL" sz="2400" dirty="0" smtClean="0"/>
              <a:t> </a:t>
            </a:r>
            <a:r>
              <a:rPr lang="nl-NL" sz="2400" dirty="0" err="1" smtClean="0"/>
              <a:t>institution</a:t>
            </a:r>
            <a:r>
              <a:rPr lang="nl-NL" sz="2400" dirty="0" smtClean="0"/>
              <a:t>, e-</a:t>
            </a:r>
            <a:r>
              <a:rPr lang="nl-NL" sz="2400" dirty="0" err="1" smtClean="0"/>
              <a:t>science</a:t>
            </a:r>
            <a:r>
              <a:rPr lang="nl-NL" sz="2400" dirty="0" smtClean="0"/>
              <a:t>/e-</a:t>
            </a:r>
            <a:r>
              <a:rPr lang="nl-NL" sz="2400" dirty="0" err="1" smtClean="0"/>
              <a:t>humanities</a:t>
            </a:r>
            <a:r>
              <a:rPr lang="nl-NL" sz="2400" dirty="0" smtClean="0"/>
              <a:t>/e-research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400" dirty="0" smtClean="0"/>
              <a:t>Changes in </a:t>
            </a:r>
            <a:r>
              <a:rPr lang="nl-NL" sz="2400" dirty="0" err="1" smtClean="0"/>
              <a:t>scholarly</a:t>
            </a:r>
            <a:r>
              <a:rPr lang="nl-NL" sz="2400" dirty="0" smtClean="0"/>
              <a:t> </a:t>
            </a:r>
            <a:r>
              <a:rPr lang="nl-NL" sz="2400" dirty="0" err="1" smtClean="0"/>
              <a:t>publishing</a:t>
            </a:r>
            <a:endParaRPr lang="nl-NL" sz="2400" dirty="0" smtClean="0"/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400" dirty="0" smtClean="0"/>
              <a:t>Changes at </a:t>
            </a:r>
            <a:r>
              <a:rPr lang="nl-NL" sz="2400" dirty="0" err="1" smtClean="0"/>
              <a:t>universities</a:t>
            </a:r>
            <a:r>
              <a:rPr lang="nl-NL" sz="2400" dirty="0" smtClean="0"/>
              <a:t>: focus on </a:t>
            </a:r>
            <a:r>
              <a:rPr lang="nl-NL" sz="2400" dirty="0" err="1" smtClean="0"/>
              <a:t>added</a:t>
            </a:r>
            <a:r>
              <a:rPr lang="nl-NL" sz="2400" dirty="0" smtClean="0"/>
              <a:t> </a:t>
            </a:r>
            <a:r>
              <a:rPr lang="nl-NL" sz="2400" dirty="0" err="1" smtClean="0"/>
              <a:t>value</a:t>
            </a:r>
            <a:r>
              <a:rPr lang="nl-NL" sz="2400" dirty="0" smtClean="0"/>
              <a:t>, making </a:t>
            </a:r>
            <a:r>
              <a:rPr lang="nl-NL" sz="2400" dirty="0" err="1" smtClean="0"/>
              <a:t>choices</a:t>
            </a:r>
            <a:endParaRPr lang="nl-NL" sz="2400" dirty="0" smtClean="0"/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400" dirty="0" err="1" smtClean="0"/>
              <a:t>Pressures</a:t>
            </a:r>
            <a:r>
              <a:rPr lang="nl-NL" sz="2400" dirty="0" smtClean="0"/>
              <a:t> </a:t>
            </a:r>
            <a:r>
              <a:rPr lang="nl-NL" sz="2400" dirty="0" err="1" smtClean="0"/>
              <a:t>from</a:t>
            </a:r>
            <a:r>
              <a:rPr lang="nl-NL" sz="2400" dirty="0" smtClean="0"/>
              <a:t> society/</a:t>
            </a:r>
            <a:r>
              <a:rPr lang="nl-NL" sz="2400" dirty="0" err="1" smtClean="0"/>
              <a:t>politics</a:t>
            </a:r>
            <a:r>
              <a:rPr lang="nl-NL" sz="2400" dirty="0" smtClean="0"/>
              <a:t>/media: </a:t>
            </a:r>
            <a:r>
              <a:rPr lang="nl-NL" sz="2400" dirty="0" err="1" smtClean="0"/>
              <a:t>relevance</a:t>
            </a:r>
            <a:r>
              <a:rPr lang="nl-NL" sz="2400" dirty="0" smtClean="0"/>
              <a:t> &amp; </a:t>
            </a:r>
            <a:r>
              <a:rPr lang="nl-NL" sz="2400" dirty="0" err="1" smtClean="0"/>
              <a:t>trustworthiness</a:t>
            </a:r>
            <a:r>
              <a:rPr lang="nl-NL" sz="2400" dirty="0" smtClean="0"/>
              <a:t> of </a:t>
            </a:r>
            <a:r>
              <a:rPr lang="nl-NL" sz="2400" dirty="0" err="1" smtClean="0"/>
              <a:t>science</a:t>
            </a:r>
            <a:r>
              <a:rPr lang="nl-NL" sz="2400" dirty="0" smtClean="0"/>
              <a:t>, </a:t>
            </a:r>
            <a:r>
              <a:rPr lang="nl-NL" sz="2400" dirty="0" err="1" smtClean="0"/>
              <a:t>cost</a:t>
            </a:r>
            <a:r>
              <a:rPr lang="nl-NL" sz="2400" dirty="0" smtClean="0"/>
              <a:t> &amp; </a:t>
            </a:r>
            <a:r>
              <a:rPr lang="nl-NL" sz="2400" dirty="0" err="1" smtClean="0"/>
              <a:t>effectiveness</a:t>
            </a:r>
            <a:r>
              <a:rPr lang="nl-NL" sz="2400" dirty="0" smtClean="0"/>
              <a:t> of </a:t>
            </a:r>
            <a:r>
              <a:rPr lang="nl-NL" sz="2400" dirty="0" err="1" smtClean="0"/>
              <a:t>education</a:t>
            </a:r>
            <a:endParaRPr lang="nl-NL" sz="2400" dirty="0" smtClean="0"/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400" dirty="0" err="1" smtClean="0"/>
              <a:t>Technological</a:t>
            </a:r>
            <a:r>
              <a:rPr lang="nl-NL" sz="2400" dirty="0" smtClean="0"/>
              <a:t> </a:t>
            </a:r>
            <a:r>
              <a:rPr lang="nl-NL" sz="2400" dirty="0" err="1" smtClean="0"/>
              <a:t>advancement</a:t>
            </a:r>
            <a:r>
              <a:rPr lang="nl-NL" sz="2400" dirty="0" smtClean="0"/>
              <a:t> takes </a:t>
            </a:r>
            <a:r>
              <a:rPr lang="nl-NL" sz="2400" dirty="0" err="1" smtClean="0"/>
              <a:t>place</a:t>
            </a:r>
            <a:r>
              <a:rPr lang="nl-NL" sz="2400" dirty="0" smtClean="0"/>
              <a:t> in </a:t>
            </a:r>
            <a:r>
              <a:rPr lang="nl-NL" sz="2400" dirty="0" err="1" smtClean="0"/>
              <a:t>consumer</a:t>
            </a:r>
            <a:r>
              <a:rPr lang="nl-NL" sz="2400" dirty="0" smtClean="0"/>
              <a:t> market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None/>
            </a:pPr>
            <a:endParaRPr lang="nl-NL" sz="2400" dirty="0" smtClean="0"/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400" dirty="0" smtClean="0"/>
              <a:t>Major budget cuts</a:t>
            </a:r>
          </a:p>
          <a:p>
            <a:pPr eaLnBrk="1" hangingPunct="1">
              <a:lnSpc>
                <a:spcPct val="75000"/>
              </a:lnSpc>
              <a:buFont typeface="Wingdings" pitchFamily="2" charset="2"/>
              <a:buChar char="§"/>
            </a:pPr>
            <a:r>
              <a:rPr lang="nl-NL" sz="2400" dirty="0" err="1" smtClean="0"/>
              <a:t>Increase</a:t>
            </a:r>
            <a:r>
              <a:rPr lang="nl-NL" sz="2400" dirty="0" smtClean="0"/>
              <a:t> of </a:t>
            </a:r>
            <a:r>
              <a:rPr lang="nl-NL" sz="2400" dirty="0" err="1" smtClean="0"/>
              <a:t>cost</a:t>
            </a:r>
            <a:r>
              <a:rPr lang="nl-NL" sz="2400" dirty="0" smtClean="0"/>
              <a:t> of information </a:t>
            </a:r>
            <a:r>
              <a:rPr lang="nl-NL" sz="2400" dirty="0" err="1" smtClean="0"/>
              <a:t>keeps</a:t>
            </a:r>
            <a:r>
              <a:rPr lang="nl-NL" sz="2400" dirty="0" smtClean="0"/>
              <a:t> </a:t>
            </a:r>
            <a:r>
              <a:rPr lang="nl-NL" sz="2400" dirty="0" err="1" smtClean="0"/>
              <a:t>outpacing</a:t>
            </a:r>
            <a:r>
              <a:rPr lang="nl-NL" sz="2400" dirty="0" smtClean="0"/>
              <a:t> </a:t>
            </a:r>
            <a:r>
              <a:rPr lang="nl-NL" sz="2400" dirty="0" err="1" smtClean="0"/>
              <a:t>inflation</a:t>
            </a:r>
            <a:endParaRPr lang="nl-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How do libraries deal with change?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nl-NL" sz="2400" smtClean="0"/>
              <a:t>Libraries have changed tremendously, have innovated, have added digital services, have generated more research/teaching time at the faculty level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endParaRPr lang="nl-NL" sz="2400" smtClean="0"/>
          </a:p>
          <a:p>
            <a:pPr marL="914400" lvl="1" indent="-457200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nl-NL" sz="2400" smtClean="0"/>
              <a:t>But to a great extent have not ended services and have kept within the existing library paradigm</a:t>
            </a:r>
          </a:p>
          <a:p>
            <a:pPr marL="914400" lvl="1" indent="-457200" eaLnBrk="1" hangingPunct="1">
              <a:lnSpc>
                <a:spcPct val="85000"/>
              </a:lnSpc>
              <a:buFont typeface="Wingdings" pitchFamily="2" charset="2"/>
              <a:buChar char="§"/>
            </a:pPr>
            <a:endParaRPr lang="nl-NL" sz="2400" smtClean="0"/>
          </a:p>
          <a:p>
            <a:pPr marL="914400" lvl="1" indent="-457200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nl-NL" sz="2400" smtClean="0"/>
              <a:t>Major driver for decisions about libaries within university administrations: budgetary considerations</a:t>
            </a:r>
          </a:p>
          <a:p>
            <a:pPr marL="914400" lvl="1" indent="-457200" eaLnBrk="1" hangingPunct="1">
              <a:lnSpc>
                <a:spcPct val="85000"/>
              </a:lnSpc>
              <a:buFont typeface="Wingdings" pitchFamily="2" charset="2"/>
              <a:buNone/>
            </a:pPr>
            <a:endParaRPr lang="nl-NL" sz="2400" smtClean="0"/>
          </a:p>
          <a:p>
            <a:pPr marL="914400" lvl="1" indent="-457200" eaLnBrk="1" hangingPunct="1">
              <a:lnSpc>
                <a:spcPct val="85000"/>
              </a:lnSpc>
              <a:buFont typeface="Wingdings" pitchFamily="2" charset="2"/>
              <a:buChar char="Ø"/>
            </a:pPr>
            <a:r>
              <a:rPr lang="nl-NL" sz="2400" smtClean="0"/>
              <a:t>Change is outpacing 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/>
              <a:t>Some traditional functions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7913687" cy="460851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Selection/Acquisition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Cataloging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Archiving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Reference desk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Outreach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Making available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“Find it” business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Special Collections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nl-NL" smtClean="0"/>
              <a:t>Technology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sjabloon_en">
  <a:themeElements>
    <a:clrScheme name="presentatiesjabloon_nl_blau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esjabloon_nl_blauw">
      <a:majorFont>
        <a:latin typeface="Minion"/>
        <a:ea typeface=""/>
        <a:cs typeface=""/>
      </a:majorFont>
      <a:minorFont>
        <a:latin typeface="Min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inion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Minion" pitchFamily="2" charset="0"/>
          </a:defRPr>
        </a:defPPr>
      </a:lstStyle>
    </a:lnDef>
  </a:objectDefaults>
  <a:extraClrSchemeLst>
    <a:extraClrScheme>
      <a:clrScheme name="presentatiesjabloon_nl_blau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nl_blau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nl_blau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nl_blau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nl_blau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sjabloon_nl_blau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nl_blau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nl_blau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nl_blau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nl_blau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nl_blau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sjabloon_nl_blau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presentatiesjabloon_en</Template>
  <TotalTime>738</TotalTime>
  <Words>1766</Words>
  <Application>Microsoft Office PowerPoint</Application>
  <PresentationFormat>On-screen Show (4:3)</PresentationFormat>
  <Paragraphs>401</Paragraphs>
  <Slides>49</Slides>
  <Notes>45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Minion</vt:lpstr>
      <vt:lpstr>Wingdings</vt:lpstr>
      <vt:lpstr>Gulim</vt:lpstr>
      <vt:lpstr>Courier New</vt:lpstr>
      <vt:lpstr>presentatiesjabloon_en</vt:lpstr>
      <vt:lpstr>Transformation of the Academic Library     Kurt De Belder</vt:lpstr>
      <vt:lpstr>Slide 2</vt:lpstr>
      <vt:lpstr>Urgency for university libraries</vt:lpstr>
      <vt:lpstr>Science paradigms (Jim Gray)</vt:lpstr>
      <vt:lpstr>Urgency for university libraries</vt:lpstr>
      <vt:lpstr>Technological progress</vt:lpstr>
      <vt:lpstr>Urgency for university libraries</vt:lpstr>
      <vt:lpstr>How do libraries deal with change?</vt:lpstr>
      <vt:lpstr>Some traditional functions</vt:lpstr>
      <vt:lpstr>Selection and acquistion</vt:lpstr>
      <vt:lpstr>Selection and acquistion</vt:lpstr>
      <vt:lpstr>Selection and acquistion</vt:lpstr>
      <vt:lpstr>Cataloging</vt:lpstr>
      <vt:lpstr>Archiving</vt:lpstr>
      <vt:lpstr>Archiving</vt:lpstr>
      <vt:lpstr>Archiving</vt:lpstr>
      <vt:lpstr>Reference desk</vt:lpstr>
      <vt:lpstr>Outreach</vt:lpstr>
      <vt:lpstr>Making available</vt:lpstr>
      <vt:lpstr>‘Find it’ business</vt:lpstr>
      <vt:lpstr>Special collections</vt:lpstr>
      <vt:lpstr>Technology management</vt:lpstr>
      <vt:lpstr>How do we act in a context of exponential change?</vt:lpstr>
      <vt:lpstr>Slide 24</vt:lpstr>
      <vt:lpstr>Slide 25</vt:lpstr>
      <vt:lpstr>Partner in Knowledge (1)</vt:lpstr>
      <vt:lpstr>Partner in Knowledge (2)</vt:lpstr>
      <vt:lpstr>Partner in Knowledge (3)</vt:lpstr>
      <vt:lpstr>Partner in Knowledge (4)</vt:lpstr>
      <vt:lpstr>Research life cycle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Curriculum life cycle</vt:lpstr>
      <vt:lpstr>Slide 41</vt:lpstr>
      <vt:lpstr>Results</vt:lpstr>
      <vt:lpstr>Slide 43</vt:lpstr>
      <vt:lpstr>What holds us back?</vt:lpstr>
      <vt:lpstr>Pushing the paradigm’s envelope</vt:lpstr>
      <vt:lpstr>But ... what holds us back?</vt:lpstr>
      <vt:lpstr>Lack of scale</vt:lpstr>
      <vt:lpstr>Moving forward</vt:lpstr>
      <vt:lpstr>Slide 49</vt:lpstr>
    </vt:vector>
  </TitlesOfParts>
  <Company>Universiteit Leiden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 of the Academic Library    Kurt De Belder  University Librarian Director Leiden University Libraries &amp; Leiden University Press  Chair, LIBER Steering Committee Reshaping the Research Library</dc:title>
  <dc:creator>De Belder</dc:creator>
  <cp:lastModifiedBy>Melissa Renspei</cp:lastModifiedBy>
  <cp:revision>49</cp:revision>
  <cp:lastPrinted>2013-05-01T10:14:40Z</cp:lastPrinted>
  <dcterms:created xsi:type="dcterms:W3CDTF">2013-03-11T09:41:29Z</dcterms:created>
  <dcterms:modified xsi:type="dcterms:W3CDTF">2013-05-09T15:39:15Z</dcterms:modified>
</cp:coreProperties>
</file>