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9" r:id="rId1"/>
    <p:sldMasterId id="2147483690" r:id="rId2"/>
    <p:sldMasterId id="2147483691" r:id="rId3"/>
    <p:sldMasterId id="2147483692" r:id="rId4"/>
    <p:sldMasterId id="2147483696" r:id="rId5"/>
    <p:sldMasterId id="2147483709" r:id="rId6"/>
    <p:sldMasterId id="2147483724" r:id="rId7"/>
  </p:sldMasterIdLst>
  <p:notesMasterIdLst>
    <p:notesMasterId r:id="rId52"/>
  </p:notesMasterIdLst>
  <p:sldIdLst>
    <p:sldId id="529" r:id="rId8"/>
    <p:sldId id="257" r:id="rId9"/>
    <p:sldId id="259" r:id="rId10"/>
    <p:sldId id="261" r:id="rId11"/>
    <p:sldId id="530" r:id="rId12"/>
    <p:sldId id="971" r:id="rId13"/>
    <p:sldId id="280" r:id="rId14"/>
    <p:sldId id="263" r:id="rId15"/>
    <p:sldId id="972" r:id="rId16"/>
    <p:sldId id="269" r:id="rId17"/>
    <p:sldId id="271" r:id="rId18"/>
    <p:sldId id="523" r:id="rId19"/>
    <p:sldId id="273" r:id="rId20"/>
    <p:sldId id="527" r:id="rId21"/>
    <p:sldId id="497" r:id="rId22"/>
    <p:sldId id="279" r:id="rId23"/>
    <p:sldId id="503" r:id="rId24"/>
    <p:sldId id="406" r:id="rId25"/>
    <p:sldId id="524" r:id="rId26"/>
    <p:sldId id="522" r:id="rId27"/>
    <p:sldId id="283" r:id="rId28"/>
    <p:sldId id="287" r:id="rId29"/>
    <p:sldId id="410" r:id="rId30"/>
    <p:sldId id="408" r:id="rId31"/>
    <p:sldId id="409" r:id="rId32"/>
    <p:sldId id="512" r:id="rId33"/>
    <p:sldId id="518" r:id="rId34"/>
    <p:sldId id="289" r:id="rId35"/>
    <p:sldId id="399" r:id="rId36"/>
    <p:sldId id="368" r:id="rId37"/>
    <p:sldId id="266" r:id="rId38"/>
    <p:sldId id="370" r:id="rId39"/>
    <p:sldId id="371" r:id="rId40"/>
    <p:sldId id="391" r:id="rId41"/>
    <p:sldId id="513" r:id="rId42"/>
    <p:sldId id="520" r:id="rId43"/>
    <p:sldId id="267" r:id="rId44"/>
    <p:sldId id="526" r:id="rId45"/>
    <p:sldId id="519" r:id="rId46"/>
    <p:sldId id="292" r:id="rId47"/>
    <p:sldId id="402" r:id="rId48"/>
    <p:sldId id="514" r:id="rId49"/>
    <p:sldId id="305" r:id="rId50"/>
    <p:sldId id="517"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t,Rebecca" initials="B" lastIdx="36" clrIdx="0">
    <p:extLst>
      <p:ext uri="{19B8F6BF-5375-455C-9EA6-DF929625EA0E}">
        <p15:presenceInfo xmlns:p15="http://schemas.microsoft.com/office/powerpoint/2012/main" userId="e70365a6-d2a2-4acc-921b-724f2843cf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EE3862-8DEF-4F1A-91F9-BFC5C1473949}">
  <a:tblStyle styleId="{08EE3862-8DEF-4F1A-91F9-BFC5C147394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7" autoAdjust="0"/>
    <p:restoredTop sz="35368" autoAdjust="0"/>
  </p:normalViewPr>
  <p:slideViewPr>
    <p:cSldViewPr snapToObjects="1">
      <p:cViewPr varScale="1">
        <p:scale>
          <a:sx n="34" d="100"/>
          <a:sy n="34" d="100"/>
        </p:scale>
        <p:origin x="3784" y="184"/>
      </p:cViewPr>
      <p:guideLst>
        <p:guide orient="horz" pos="2160"/>
        <p:guide pos="3840"/>
      </p:guideLst>
    </p:cSldViewPr>
  </p:slideViewPr>
  <p:notesTextViewPr>
    <p:cViewPr>
      <p:scale>
        <a:sx n="1" d="1"/>
        <a:sy n="1" d="1"/>
      </p:scale>
      <p:origin x="0" y="0"/>
    </p:cViewPr>
  </p:notesTextViewPr>
  <p:sorterViewPr>
    <p:cViewPr>
      <p:scale>
        <a:sx n="146" d="100"/>
        <a:sy n="146" d="100"/>
      </p:scale>
      <p:origin x="0" y="0"/>
    </p:cViewPr>
  </p:sorterViewPr>
  <p:notesViewPr>
    <p:cSldViewPr snapToObjects="1">
      <p:cViewPr varScale="1">
        <p:scale>
          <a:sx n="73" d="100"/>
          <a:sy n="73" d="100"/>
        </p:scale>
        <p:origin x="4216"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insideoclc-my.sharepoint.com/personal/bryantr_oclc_org/Documents/Writings%20and%20reports/RIM%20Survey%20Report/Supporting%20data%20for%20figur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US" sz="1600" b="1" dirty="0">
                <a:solidFill>
                  <a:schemeClr val="accent2"/>
                </a:solidFill>
              </a:rPr>
              <a:t>Does your RIM system serve as your default...</a:t>
            </a:r>
          </a:p>
          <a:p>
            <a:pPr>
              <a:defRPr sz="1100" b="1"/>
            </a:pPr>
            <a:r>
              <a:rPr lang="en-US" sz="1100" b="0" dirty="0">
                <a:solidFill>
                  <a:schemeClr val="tx1"/>
                </a:solidFill>
              </a:rPr>
              <a:t>Base:</a:t>
            </a:r>
            <a:r>
              <a:rPr lang="en-US" sz="1100" b="0" baseline="0" dirty="0">
                <a:solidFill>
                  <a:schemeClr val="tx1"/>
                </a:solidFill>
              </a:rPr>
              <a:t> Institutions with a live RIM system</a:t>
            </a:r>
            <a:endParaRPr lang="en-US" sz="1100" b="0" dirty="0">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Yes</c:v>
                </c:pt>
              </c:strCache>
            </c:strRef>
          </c:tx>
          <c:spPr>
            <a:solidFill>
              <a:srgbClr val="00AFD7"/>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Research Data Repository</c:v>
                </c:pt>
                <c:pt idx="1">
                  <c:v>ETD Repository</c:v>
                </c:pt>
                <c:pt idx="2">
                  <c:v>Institutional Repository</c:v>
                </c:pt>
              </c:strCache>
            </c:strRef>
          </c:cat>
          <c:val>
            <c:numRef>
              <c:f>Sheet1!$B$2:$B$4</c:f>
              <c:numCache>
                <c:formatCode>0%</c:formatCode>
                <c:ptCount val="3"/>
                <c:pt idx="0">
                  <c:v>0.24</c:v>
                </c:pt>
                <c:pt idx="1">
                  <c:v>0.37</c:v>
                </c:pt>
                <c:pt idx="2">
                  <c:v>0.54</c:v>
                </c:pt>
              </c:numCache>
            </c:numRef>
          </c:val>
          <c:extLst>
            <c:ext xmlns:c16="http://schemas.microsoft.com/office/drawing/2014/chart" uri="{C3380CC4-5D6E-409C-BE32-E72D297353CC}">
              <c16:uniqueId val="{00000000-0E6D-894A-9EAA-5196135D3B65}"/>
            </c:ext>
          </c:extLst>
        </c:ser>
        <c:ser>
          <c:idx val="1"/>
          <c:order val="1"/>
          <c:tx>
            <c:strRef>
              <c:f>Sheet1!$C$1</c:f>
              <c:strCache>
                <c:ptCount val="1"/>
                <c:pt idx="0">
                  <c:v>No</c:v>
                </c:pt>
              </c:strCache>
            </c:strRef>
          </c:tx>
          <c:spPr>
            <a:solidFill>
              <a:srgbClr val="236192"/>
            </a:solidFill>
            <a:ln>
              <a:solidFill>
                <a:schemeClr val="bg1"/>
              </a:solidFill>
            </a:ln>
            <a:effectLst/>
          </c:spPr>
          <c:invertIfNegative val="0"/>
          <c:dLbls>
            <c:dLbl>
              <c:idx val="0"/>
              <c:layout>
                <c:manualLayout>
                  <c:x val="1.2759170653907534E-2"/>
                  <c:y val="-1.602895873009730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6D-894A-9EAA-5196135D3B6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Research Data Repository</c:v>
                </c:pt>
                <c:pt idx="1">
                  <c:v>ETD Repository</c:v>
                </c:pt>
                <c:pt idx="2">
                  <c:v>Institutional Repository</c:v>
                </c:pt>
              </c:strCache>
            </c:strRef>
          </c:cat>
          <c:val>
            <c:numRef>
              <c:f>Sheet1!$C$2:$C$4</c:f>
              <c:numCache>
                <c:formatCode>0%</c:formatCode>
                <c:ptCount val="3"/>
                <c:pt idx="0">
                  <c:v>0.64</c:v>
                </c:pt>
                <c:pt idx="1">
                  <c:v>0.52</c:v>
                </c:pt>
                <c:pt idx="2">
                  <c:v>0.41</c:v>
                </c:pt>
              </c:numCache>
            </c:numRef>
          </c:val>
          <c:extLst>
            <c:ext xmlns:c16="http://schemas.microsoft.com/office/drawing/2014/chart" uri="{C3380CC4-5D6E-409C-BE32-E72D297353CC}">
              <c16:uniqueId val="{00000002-0E6D-894A-9EAA-5196135D3B65}"/>
            </c:ext>
          </c:extLst>
        </c:ser>
        <c:ser>
          <c:idx val="2"/>
          <c:order val="2"/>
          <c:tx>
            <c:strRef>
              <c:f>Sheet1!$D$1</c:f>
              <c:strCache>
                <c:ptCount val="1"/>
                <c:pt idx="0">
                  <c:v>Don't know</c:v>
                </c:pt>
              </c:strCache>
            </c:strRef>
          </c:tx>
          <c:spPr>
            <a:solidFill>
              <a:srgbClr val="8A1B61"/>
            </a:solidFill>
            <a:ln>
              <a:solidFill>
                <a:schemeClr val="bg1"/>
              </a:solidFill>
            </a:ln>
            <a:effectLst/>
          </c:spPr>
          <c:invertIfNegative val="0"/>
          <c:dLbls>
            <c:dLbl>
              <c:idx val="0"/>
              <c:layout>
                <c:manualLayout>
                  <c:x val="2.1265284423179162E-3"/>
                  <c:y val="-9.37818552497452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6D-894A-9EAA-5196135D3B65}"/>
                </c:ext>
              </c:extLst>
            </c:dLbl>
            <c:dLbl>
              <c:idx val="1"/>
              <c:layout>
                <c:manualLayout>
                  <c:x val="2.1265284423179162E-3"/>
                  <c:y val="-9.378185524974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6D-894A-9EAA-5196135D3B65}"/>
                </c:ext>
              </c:extLst>
            </c:dLbl>
            <c:dLbl>
              <c:idx val="2"/>
              <c:layout>
                <c:manualLayout>
                  <c:x val="-6.3795853269539042E-3"/>
                  <c:y val="-0.106014271151885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6D-894A-9EAA-5196135D3B6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A1B6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Research Data Repository</c:v>
                </c:pt>
                <c:pt idx="1">
                  <c:v>ETD Repository</c:v>
                </c:pt>
                <c:pt idx="2">
                  <c:v>Institutional Repository</c:v>
                </c:pt>
              </c:strCache>
            </c:strRef>
          </c:cat>
          <c:val>
            <c:numRef>
              <c:f>Sheet1!$D$2:$D$4</c:f>
              <c:numCache>
                <c:formatCode>0%</c:formatCode>
                <c:ptCount val="3"/>
                <c:pt idx="0">
                  <c:v>0.03</c:v>
                </c:pt>
                <c:pt idx="1">
                  <c:v>0.02</c:v>
                </c:pt>
                <c:pt idx="2">
                  <c:v>0.03</c:v>
                </c:pt>
              </c:numCache>
            </c:numRef>
          </c:val>
          <c:extLst>
            <c:ext xmlns:c16="http://schemas.microsoft.com/office/drawing/2014/chart" uri="{C3380CC4-5D6E-409C-BE32-E72D297353CC}">
              <c16:uniqueId val="{00000006-0E6D-894A-9EAA-5196135D3B65}"/>
            </c:ext>
          </c:extLst>
        </c:ser>
        <c:ser>
          <c:idx val="3"/>
          <c:order val="3"/>
          <c:tx>
            <c:strRef>
              <c:f>Sheet1!$E$1</c:f>
              <c:strCache>
                <c:ptCount val="1"/>
                <c:pt idx="0">
                  <c:v>N/A</c:v>
                </c:pt>
              </c:strCache>
            </c:strRef>
          </c:tx>
          <c:spPr>
            <a:solidFill>
              <a:schemeClr val="bg1">
                <a:lumMod val="50000"/>
              </a:schemeClr>
            </a:solidFill>
            <a:ln>
              <a:solidFill>
                <a:schemeClr val="bg1"/>
              </a:solidFill>
            </a:ln>
            <a:effectLst/>
          </c:spPr>
          <c:invertIfNegative val="0"/>
          <c:dLbls>
            <c:dLbl>
              <c:idx val="2"/>
              <c:layout>
                <c:manualLayout>
                  <c:x val="2.5518341307814992E-2"/>
                  <c:y val="-9.37818552497452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E6D-894A-9EAA-5196135D3B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Research Data Repository</c:v>
                </c:pt>
                <c:pt idx="1">
                  <c:v>ETD Repository</c:v>
                </c:pt>
                <c:pt idx="2">
                  <c:v>Institutional Repository</c:v>
                </c:pt>
              </c:strCache>
            </c:strRef>
          </c:cat>
          <c:val>
            <c:numRef>
              <c:f>Sheet1!$E$2:$E$4</c:f>
              <c:numCache>
                <c:formatCode>0%</c:formatCode>
                <c:ptCount val="3"/>
                <c:pt idx="0">
                  <c:v>0.09</c:v>
                </c:pt>
                <c:pt idx="1">
                  <c:v>0.09</c:v>
                </c:pt>
                <c:pt idx="2">
                  <c:v>0.02</c:v>
                </c:pt>
              </c:numCache>
            </c:numRef>
          </c:val>
          <c:extLst>
            <c:ext xmlns:c16="http://schemas.microsoft.com/office/drawing/2014/chart" uri="{C3380CC4-5D6E-409C-BE32-E72D297353CC}">
              <c16:uniqueId val="{00000008-0E6D-894A-9EAA-5196135D3B65}"/>
            </c:ext>
          </c:extLst>
        </c:ser>
        <c:dLbls>
          <c:showLegendKey val="0"/>
          <c:showVal val="0"/>
          <c:showCatName val="0"/>
          <c:showSerName val="0"/>
          <c:showPercent val="0"/>
          <c:showBubbleSize val="0"/>
        </c:dLbls>
        <c:gapWidth val="37"/>
        <c:overlap val="100"/>
        <c:axId val="569873656"/>
        <c:axId val="569868408"/>
      </c:barChart>
      <c:catAx>
        <c:axId val="569873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9868408"/>
        <c:crosses val="autoZero"/>
        <c:auto val="1"/>
        <c:lblAlgn val="ctr"/>
        <c:lblOffset val="100"/>
        <c:noMultiLvlLbl val="0"/>
      </c:catAx>
      <c:valAx>
        <c:axId val="5698684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9873656"/>
        <c:crosses val="autoZero"/>
        <c:crossBetween val="between"/>
      </c:valAx>
      <c:spPr>
        <a:noFill/>
        <a:ln w="25400">
          <a:noFill/>
        </a:ln>
        <a:effectLst/>
      </c:spPr>
    </c:plotArea>
    <c:legend>
      <c:legendPos val="b"/>
      <c:layout>
        <c:manualLayout>
          <c:xMode val="edge"/>
          <c:yMode val="edge"/>
          <c:x val="0.31343030037911929"/>
          <c:y val="0.9092257217847769"/>
          <c:w val="0.43983372891785655"/>
          <c:h val="6.880782104071854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'Fig 31 Stakeholders by Country'!$A$2</c:f>
              <c:strCache>
                <c:ptCount val="1"/>
                <c:pt idx="0">
                  <c:v>Library</c:v>
                </c:pt>
              </c:strCache>
            </c:strRef>
          </c:tx>
          <c:spPr>
            <a:solidFill>
              <a:srgbClr val="00AFD7"/>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Country'!$B$2:$G$2</c:f>
              <c:numCache>
                <c:formatCode>0%</c:formatCode>
                <c:ptCount val="6"/>
                <c:pt idx="0">
                  <c:v>0.5</c:v>
                </c:pt>
                <c:pt idx="1">
                  <c:v>0.39</c:v>
                </c:pt>
                <c:pt idx="2">
                  <c:v>0.28000000000000003</c:v>
                </c:pt>
                <c:pt idx="3">
                  <c:v>0.24</c:v>
                </c:pt>
                <c:pt idx="4">
                  <c:v>0.15</c:v>
                </c:pt>
                <c:pt idx="5">
                  <c:v>0.08</c:v>
                </c:pt>
              </c:numCache>
            </c:numRef>
          </c:val>
          <c:extLst>
            <c:ext xmlns:c16="http://schemas.microsoft.com/office/drawing/2014/chart" uri="{C3380CC4-5D6E-409C-BE32-E72D297353CC}">
              <c16:uniqueId val="{00000000-0DC1-2347-81F0-CF30160F4423}"/>
            </c:ext>
          </c:extLst>
        </c:ser>
        <c:ser>
          <c:idx val="1"/>
          <c:order val="1"/>
          <c:tx>
            <c:strRef>
              <c:f>'Fig 31 Stakeholders by Country'!$A$3</c:f>
              <c:strCache>
                <c:ptCount val="1"/>
                <c:pt idx="0">
                  <c:v>Academic Units</c:v>
                </c:pt>
              </c:strCache>
            </c:strRef>
          </c:tx>
          <c:spPr>
            <a:solidFill>
              <a:srgbClr val="23619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Country'!$B$3:$G$3</c:f>
              <c:numCache>
                <c:formatCode>0%</c:formatCode>
                <c:ptCount val="6"/>
                <c:pt idx="0">
                  <c:v>0.25</c:v>
                </c:pt>
                <c:pt idx="1">
                  <c:v>0.09</c:v>
                </c:pt>
                <c:pt idx="2">
                  <c:v>0.05</c:v>
                </c:pt>
                <c:pt idx="3">
                  <c:v>0.05</c:v>
                </c:pt>
                <c:pt idx="4">
                  <c:v>0.04</c:v>
                </c:pt>
                <c:pt idx="5">
                  <c:v>0.14000000000000001</c:v>
                </c:pt>
              </c:numCache>
            </c:numRef>
          </c:val>
          <c:extLst>
            <c:ext xmlns:c16="http://schemas.microsoft.com/office/drawing/2014/chart" uri="{C3380CC4-5D6E-409C-BE32-E72D297353CC}">
              <c16:uniqueId val="{00000001-0DC1-2347-81F0-CF30160F4423}"/>
            </c:ext>
          </c:extLst>
        </c:ser>
        <c:ser>
          <c:idx val="2"/>
          <c:order val="2"/>
          <c:tx>
            <c:strRef>
              <c:f>'Fig 31 Stakeholders by Country'!$A$4</c:f>
              <c:strCache>
                <c:ptCount val="1"/>
                <c:pt idx="0">
                  <c:v>Research Office</c:v>
                </c:pt>
              </c:strCache>
            </c:strRef>
          </c:tx>
          <c:spPr>
            <a:solidFill>
              <a:srgbClr val="8A1B6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Country'!$B$4:$G$4</c:f>
              <c:numCache>
                <c:formatCode>0%</c:formatCode>
                <c:ptCount val="6"/>
                <c:pt idx="0">
                  <c:v>0.18</c:v>
                </c:pt>
                <c:pt idx="1">
                  <c:v>0.24</c:v>
                </c:pt>
                <c:pt idx="2">
                  <c:v>0.48</c:v>
                </c:pt>
                <c:pt idx="3">
                  <c:v>0.48</c:v>
                </c:pt>
                <c:pt idx="4">
                  <c:v>0.3</c:v>
                </c:pt>
                <c:pt idx="5">
                  <c:v>0.49</c:v>
                </c:pt>
              </c:numCache>
            </c:numRef>
          </c:val>
          <c:extLst>
            <c:ext xmlns:c16="http://schemas.microsoft.com/office/drawing/2014/chart" uri="{C3380CC4-5D6E-409C-BE32-E72D297353CC}">
              <c16:uniqueId val="{00000002-0DC1-2347-81F0-CF30160F4423}"/>
            </c:ext>
          </c:extLst>
        </c:ser>
        <c:ser>
          <c:idx val="3"/>
          <c:order val="3"/>
          <c:tx>
            <c:strRef>
              <c:f>'Fig 31 Stakeholders by Country'!$A$5</c:f>
              <c:strCache>
                <c:ptCount val="1"/>
                <c:pt idx="0">
                  <c:v>IT/Systems</c:v>
                </c:pt>
              </c:strCache>
            </c:strRef>
          </c:tx>
          <c:spPr>
            <a:solidFill>
              <a:srgbClr val="007749"/>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Country'!$B$5:$G$5</c:f>
              <c:numCache>
                <c:formatCode>0%</c:formatCode>
                <c:ptCount val="6"/>
                <c:pt idx="0">
                  <c:v>0.16</c:v>
                </c:pt>
                <c:pt idx="1">
                  <c:v>0.12</c:v>
                </c:pt>
                <c:pt idx="2">
                  <c:v>0.17</c:v>
                </c:pt>
                <c:pt idx="3">
                  <c:v>0.16</c:v>
                </c:pt>
                <c:pt idx="4">
                  <c:v>0.2</c:v>
                </c:pt>
                <c:pt idx="5">
                  <c:v>0.26</c:v>
                </c:pt>
              </c:numCache>
            </c:numRef>
          </c:val>
          <c:extLst>
            <c:ext xmlns:c16="http://schemas.microsoft.com/office/drawing/2014/chart" uri="{C3380CC4-5D6E-409C-BE32-E72D297353CC}">
              <c16:uniqueId val="{00000003-0DC1-2347-81F0-CF30160F4423}"/>
            </c:ext>
          </c:extLst>
        </c:ser>
        <c:ser>
          <c:idx val="4"/>
          <c:order val="4"/>
          <c:tx>
            <c:strRef>
              <c:f>'Fig 31 Stakeholders by Country'!$A$6</c:f>
              <c:strCache>
                <c:ptCount val="1"/>
                <c:pt idx="0">
                  <c:v>Provost/Chancellor</c:v>
                </c:pt>
              </c:strCache>
            </c:strRef>
          </c:tx>
          <c:spPr>
            <a:solidFill>
              <a:srgbClr val="E8772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Country'!$B$6:$G$6</c:f>
              <c:numCache>
                <c:formatCode>0%</c:formatCode>
                <c:ptCount val="6"/>
                <c:pt idx="0">
                  <c:v>0.1</c:v>
                </c:pt>
                <c:pt idx="1">
                  <c:v>0.08</c:v>
                </c:pt>
                <c:pt idx="2">
                  <c:v>0.04</c:v>
                </c:pt>
                <c:pt idx="3">
                  <c:v>0.06</c:v>
                </c:pt>
                <c:pt idx="4">
                  <c:v>0.15</c:v>
                </c:pt>
                <c:pt idx="5">
                  <c:v>0.08</c:v>
                </c:pt>
              </c:numCache>
            </c:numRef>
          </c:val>
          <c:extLst>
            <c:ext xmlns:c16="http://schemas.microsoft.com/office/drawing/2014/chart" uri="{C3380CC4-5D6E-409C-BE32-E72D297353CC}">
              <c16:uniqueId val="{00000004-0DC1-2347-81F0-CF30160F4423}"/>
            </c:ext>
          </c:extLst>
        </c:ser>
        <c:ser>
          <c:idx val="5"/>
          <c:order val="5"/>
          <c:tx>
            <c:strRef>
              <c:f>'Fig 31 Stakeholders by Country'!$A$7</c:f>
              <c:strCache>
                <c:ptCount val="1"/>
                <c:pt idx="0">
                  <c:v>Other</c:v>
                </c:pt>
              </c:strCache>
            </c:strRef>
          </c:tx>
          <c:spPr>
            <a:solidFill>
              <a:schemeClr val="accent6"/>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Country'!$B$7:$G$7</c:f>
              <c:numCache>
                <c:formatCode>0%</c:formatCode>
                <c:ptCount val="6"/>
                <c:pt idx="0">
                  <c:v>0.02</c:v>
                </c:pt>
                <c:pt idx="1">
                  <c:v>0.08</c:v>
                </c:pt>
                <c:pt idx="2">
                  <c:v>0.01</c:v>
                </c:pt>
                <c:pt idx="3">
                  <c:v>0.04</c:v>
                </c:pt>
                <c:pt idx="4">
                  <c:v>7.0000000000000007E-2</c:v>
                </c:pt>
                <c:pt idx="5">
                  <c:v>0.04</c:v>
                </c:pt>
              </c:numCache>
            </c:numRef>
          </c:val>
          <c:extLst>
            <c:ext xmlns:c16="http://schemas.microsoft.com/office/drawing/2014/chart" uri="{C3380CC4-5D6E-409C-BE32-E72D297353CC}">
              <c16:uniqueId val="{00000005-0DC1-2347-81F0-CF30160F4423}"/>
            </c:ext>
          </c:extLst>
        </c:ser>
        <c:ser>
          <c:idx val="6"/>
          <c:order val="6"/>
          <c:tx>
            <c:strRef>
              <c:f>'Fig 31 Stakeholders by Country'!$A$8</c:f>
              <c:strCache>
                <c:ptCount val="1"/>
                <c:pt idx="0">
                  <c:v>Human Resources</c:v>
                </c:pt>
              </c:strCache>
            </c:strRef>
          </c:tx>
          <c:spPr>
            <a:solidFill>
              <a:schemeClr val="accent1">
                <a:lumMod val="60000"/>
              </a:schemeClr>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Country'!$B$8:$G$8</c:f>
              <c:numCache>
                <c:formatCode>0%</c:formatCode>
                <c:ptCount val="6"/>
                <c:pt idx="0">
                  <c:v>0.01</c:v>
                </c:pt>
                <c:pt idx="1">
                  <c:v>0</c:v>
                </c:pt>
                <c:pt idx="2">
                  <c:v>0</c:v>
                </c:pt>
                <c:pt idx="3">
                  <c:v>0.01</c:v>
                </c:pt>
                <c:pt idx="4">
                  <c:v>0.02</c:v>
                </c:pt>
                <c:pt idx="5">
                  <c:v>0.02</c:v>
                </c:pt>
              </c:numCache>
            </c:numRef>
          </c:val>
          <c:extLst>
            <c:ext xmlns:c16="http://schemas.microsoft.com/office/drawing/2014/chart" uri="{C3380CC4-5D6E-409C-BE32-E72D297353CC}">
              <c16:uniqueId val="{00000006-0DC1-2347-81F0-CF30160F4423}"/>
            </c:ext>
          </c:extLst>
        </c:ser>
        <c:ser>
          <c:idx val="7"/>
          <c:order val="7"/>
          <c:tx>
            <c:strRef>
              <c:f>'Fig 31 Stakeholders by Country'!$A$9</c:f>
              <c:strCache>
                <c:ptCount val="1"/>
                <c:pt idx="0">
                  <c:v>Don't know</c:v>
                </c:pt>
              </c:strCache>
            </c:strRef>
          </c:tx>
          <c:spPr>
            <a:solidFill>
              <a:srgbClr val="888B8D"/>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Country'!$B$9:$G$9</c:f>
              <c:numCache>
                <c:formatCode>0%</c:formatCode>
                <c:ptCount val="6"/>
                <c:pt idx="0">
                  <c:v>0.01</c:v>
                </c:pt>
                <c:pt idx="1">
                  <c:v>0.03</c:v>
                </c:pt>
                <c:pt idx="2">
                  <c:v>0.02</c:v>
                </c:pt>
                <c:pt idx="3">
                  <c:v>0.01</c:v>
                </c:pt>
                <c:pt idx="4">
                  <c:v>0.05</c:v>
                </c:pt>
                <c:pt idx="5">
                  <c:v>0.01</c:v>
                </c:pt>
              </c:numCache>
            </c:numRef>
          </c:val>
          <c:extLst>
            <c:ext xmlns:c16="http://schemas.microsoft.com/office/drawing/2014/chart" uri="{C3380CC4-5D6E-409C-BE32-E72D297353CC}">
              <c16:uniqueId val="{00000007-0DC1-2347-81F0-CF30160F4423}"/>
            </c:ext>
          </c:extLst>
        </c:ser>
        <c:dLbls>
          <c:showLegendKey val="0"/>
          <c:showVal val="0"/>
          <c:showCatName val="0"/>
          <c:showSerName val="0"/>
          <c:showPercent val="0"/>
          <c:showBubbleSize val="0"/>
        </c:dLbls>
        <c:gapWidth val="150"/>
        <c:overlap val="100"/>
        <c:axId val="789951336"/>
        <c:axId val="789950352"/>
      </c:barChart>
      <c:catAx>
        <c:axId val="78995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89950352"/>
        <c:crosses val="autoZero"/>
        <c:auto val="1"/>
        <c:lblAlgn val="ctr"/>
        <c:lblOffset val="100"/>
        <c:noMultiLvlLbl val="0"/>
      </c:catAx>
      <c:valAx>
        <c:axId val="789950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995133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72.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94281422-D310-3842-BD4C-89C3D42345A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14400" y="0"/>
          <a:ext cx="7162800" cy="4571999"/>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10966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579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dirty="0"/>
              <a:t>This joint OCLC-</a:t>
            </a:r>
            <a:r>
              <a:rPr lang="en-US" dirty="0" err="1"/>
              <a:t>euroCRIS</a:t>
            </a:r>
            <a:r>
              <a:rPr lang="en-US" dirty="0"/>
              <a:t> survey builds upon previous research by </a:t>
            </a:r>
            <a:r>
              <a:rPr lang="en-US" dirty="0" err="1"/>
              <a:t>euroCRIS</a:t>
            </a:r>
            <a:r>
              <a:rPr lang="en-US" dirty="0"/>
              <a:t>. </a:t>
            </a:r>
            <a:endParaRPr dirty="0"/>
          </a:p>
        </p:txBody>
      </p:sp>
      <p:sp>
        <p:nvSpPr>
          <p:cNvPr id="485" name="Shape 4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204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Shape 50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This year </a:t>
            </a: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and OCLC Research, along with RLP library partners, have been working to survey international practices, which builds upon previous </a:t>
            </a: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/EUNIS research. Together we developed a survey which ran from October 2017 to January 2018, and we heard back from 381 respondents in 44 countries. We are synthesizing the findings and will publish our findings as an OCLC Research Report later this year. Today you will be getting a sneak peak at our findings. There’s a great deal of data for us to dig through, and we’re early in this process, but we want to share with EARMA some of the findings we think will be of interest to you.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Our goals with this survey are broad, foundational. [discuss general goals, limitations, etc.]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 While comprehensive, the survey cannot (and does not intend to) reveal all the nuances of specific geographic environments. Results strongly suggest that follow-up national- or regional-level surveys or</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lt1"/>
              </a:buClr>
              <a:buSzPts val="1600"/>
              <a:buFont typeface="Arial"/>
              <a:buChar char="•"/>
            </a:pPr>
            <a:r>
              <a:rPr lang="en-US" sz="1600" b="0" i="0" u="none" strike="noStrike" cap="none" dirty="0">
                <a:solidFill>
                  <a:schemeClr val="lt1"/>
                </a:solidFill>
                <a:latin typeface="Calibri"/>
                <a:ea typeface="Calibri"/>
                <a:cs typeface="Calibri"/>
                <a:sym typeface="Calibri"/>
              </a:rPr>
              <a:t>To collect data about RIM </a:t>
            </a:r>
            <a:r>
              <a:rPr lang="en-US" sz="1600" dirty="0">
                <a:solidFill>
                  <a:schemeClr val="lt1"/>
                </a:solidFill>
                <a:latin typeface="Calibri"/>
                <a:ea typeface="Calibri"/>
                <a:cs typeface="Calibri"/>
                <a:sym typeface="Calibri"/>
              </a:rPr>
              <a:t>practices worldwide</a:t>
            </a:r>
            <a:r>
              <a:rPr lang="en-US" sz="1600" b="0" i="0" u="none" strike="noStrike" cap="none" dirty="0">
                <a:solidFill>
                  <a:schemeClr val="lt1"/>
                </a:solidFill>
                <a:latin typeface="Calibri"/>
                <a:ea typeface="Calibri"/>
                <a:cs typeface="Calibri"/>
                <a:sym typeface="Calibri"/>
              </a:rPr>
              <a:t>, in order to identify national and regional practices</a:t>
            </a:r>
          </a:p>
          <a:p>
            <a:pPr marL="742950" marR="0" lvl="1" indent="-285750" algn="l" rtl="0">
              <a:spcBef>
                <a:spcPts val="0"/>
              </a:spcBef>
              <a:spcAft>
                <a:spcPts val="0"/>
              </a:spcAft>
              <a:buClr>
                <a:schemeClr val="lt1"/>
              </a:buClr>
              <a:buSzPts val="1600"/>
              <a:buFont typeface="Calibri"/>
              <a:buChar char="•"/>
            </a:pPr>
            <a:r>
              <a:rPr lang="en-US" sz="1600" dirty="0">
                <a:solidFill>
                  <a:schemeClr val="lt1"/>
                </a:solidFill>
                <a:latin typeface="Calibri"/>
                <a:ea typeface="Calibri"/>
                <a:cs typeface="Calibri"/>
                <a:sym typeface="Calibri"/>
              </a:rPr>
              <a:t>To gather evidence on the increasing role played by research libraries in RIM practices</a:t>
            </a:r>
          </a:p>
          <a:p>
            <a:pPr marL="742950" marR="0" lvl="1" indent="-285750" algn="l" rtl="0">
              <a:spcBef>
                <a:spcPts val="0"/>
              </a:spcBef>
              <a:spcAft>
                <a:spcPts val="0"/>
              </a:spcAft>
              <a:buClr>
                <a:schemeClr val="lt1"/>
              </a:buClr>
              <a:buSzPts val="1600"/>
              <a:buFont typeface="Arial"/>
              <a:buChar char="•"/>
            </a:pPr>
            <a:r>
              <a:rPr lang="en-US" sz="1600" b="0" i="0" u="none" strike="noStrike" cap="none" dirty="0">
                <a:solidFill>
                  <a:schemeClr val="lt1"/>
                </a:solidFill>
                <a:latin typeface="Calibri"/>
                <a:ea typeface="Calibri"/>
                <a:cs typeface="Calibri"/>
                <a:sym typeface="Calibri"/>
              </a:rPr>
              <a:t>To inform the research community about the goals, purposes, and scope of </a:t>
            </a:r>
            <a:r>
              <a:rPr lang="en-US" sz="1600" dirty="0">
                <a:solidFill>
                  <a:schemeClr val="lt1"/>
                </a:solidFill>
                <a:latin typeface="Calibri"/>
                <a:ea typeface="Calibri"/>
                <a:cs typeface="Calibri"/>
                <a:sym typeface="Calibri"/>
              </a:rPr>
              <a:t>RIM</a:t>
            </a:r>
            <a:r>
              <a:rPr lang="en-US" sz="1600" b="0" i="0" u="none" strike="noStrike" cap="none" dirty="0">
                <a:solidFill>
                  <a:schemeClr val="lt1"/>
                </a:solidFill>
                <a:latin typeface="Calibri"/>
                <a:ea typeface="Calibri"/>
                <a:cs typeface="Calibri"/>
                <a:sym typeface="Calibri"/>
              </a:rPr>
              <a:t> practices</a:t>
            </a:r>
            <a:endParaRPr lang="en-US" sz="1600" dirty="0">
              <a:solidFill>
                <a:schemeClr val="lt1"/>
              </a:solidFill>
              <a:latin typeface="Calibri"/>
              <a:ea typeface="Calibri"/>
              <a:cs typeface="Calibri"/>
              <a:sym typeface="Calibri"/>
            </a:endParaRPr>
          </a:p>
          <a:p>
            <a:pPr marL="742950" marR="0" lvl="1" indent="-285750" algn="l" rtl="0">
              <a:spcBef>
                <a:spcPts val="0"/>
              </a:spcBef>
              <a:spcAft>
                <a:spcPts val="0"/>
              </a:spcAft>
              <a:buClr>
                <a:schemeClr val="lt1"/>
              </a:buClr>
              <a:buSzPts val="1600"/>
              <a:buFont typeface="Arial"/>
              <a:buChar char="•"/>
            </a:pPr>
            <a:r>
              <a:rPr lang="en-US" sz="1600" b="0" i="0" u="none" strike="noStrike" cap="none" dirty="0">
                <a:solidFill>
                  <a:schemeClr val="lt1"/>
                </a:solidFill>
                <a:latin typeface="Calibri"/>
                <a:ea typeface="Calibri"/>
                <a:cs typeface="Calibri"/>
                <a:sym typeface="Calibri"/>
              </a:rPr>
              <a:t>To examine and report on the institutional stakeholders, workflows, interoperability, and standards in use. </a:t>
            </a:r>
            <a:endParaRPr lang="en-US" dirty="0"/>
          </a:p>
          <a:p>
            <a:pPr marL="742950" marR="0" lvl="1" indent="-285750" algn="l" rtl="0">
              <a:spcBef>
                <a:spcPts val="0"/>
              </a:spcBef>
              <a:spcAft>
                <a:spcPts val="0"/>
              </a:spcAft>
              <a:buClr>
                <a:schemeClr val="lt1"/>
              </a:buClr>
              <a:buSzPts val="1600"/>
              <a:buFont typeface="Arial"/>
              <a:buChar char="•"/>
            </a:pPr>
            <a:r>
              <a:rPr lang="en-US" sz="1600" b="0" i="0" u="none" strike="noStrike" cap="none" dirty="0">
                <a:solidFill>
                  <a:schemeClr val="lt1"/>
                </a:solidFill>
                <a:latin typeface="Calibri"/>
                <a:ea typeface="Calibri"/>
                <a:cs typeface="Calibri"/>
                <a:sym typeface="Calibri"/>
              </a:rPr>
              <a:t>To serve as a foundation for future research.</a:t>
            </a: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scoping exercises could be the logic consequence of this v general insight into global trends</a:t>
            </a:r>
            <a:endParaRPr sz="1200" b="0" i="0" u="none" strike="noStrike" cap="none" dirty="0">
              <a:solidFill>
                <a:schemeClr val="dk1"/>
              </a:solidFill>
              <a:latin typeface="Calibri"/>
              <a:ea typeface="Calibri"/>
              <a:cs typeface="Calibri"/>
              <a:sym typeface="Calibri"/>
            </a:endParaRPr>
          </a:p>
        </p:txBody>
      </p:sp>
      <p:sp>
        <p:nvSpPr>
          <p:cNvPr id="505" name="Shape 50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5629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Shape 52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Survey (methodological) shortcomings to be mentioned: there is a certain skew in the results due to quite tailored promotion effort (both for specific commercial stakeholders and national threads -- Norway missing is really significant in this sense considering it topped the previous EUNIS/euroCRIS survey in Europe)</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521" name="Shape 52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9142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2370BAF-7368-4242-A0E9-10E41AB9B1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6DEDF46-3850-B94F-9908-28C4E207D6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219DBA62-09B6-6E49-B973-3FD3F1D02C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16ED2D-B1AC-BA41-9C99-049E30CD66C9}"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3615472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1" dirty="0"/>
              <a:t>****Read the following (from the next slide) while allowing participants to continue viewing this slide:*******</a:t>
            </a:r>
          </a:p>
          <a:p>
            <a:endParaRPr lang="en-US" dirty="0"/>
          </a:p>
          <a:p>
            <a:endParaRPr lang="en-US" dirty="0"/>
          </a:p>
          <a:p>
            <a:pPr fontAlgn="base"/>
            <a:r>
              <a:rPr lang="en-US" dirty="0"/>
              <a:t>Note that we invited research institutions at any stage of RIM adoption to participate</a:t>
            </a:r>
          </a:p>
          <a:p>
            <a:pPr marL="1485900" marR="0" lvl="2" indent="-342900" algn="l" defTabSz="914400" rtl="0" eaLnBrk="1" fontAlgn="base" latinLnBrk="0" hangingPunct="1">
              <a:lnSpc>
                <a:spcPct val="100000"/>
              </a:lnSpc>
              <a:spcBef>
                <a:spcPts val="0"/>
              </a:spcBef>
              <a:spcAft>
                <a:spcPts val="0"/>
              </a:spcAft>
              <a:buClr>
                <a:srgbClr val="000000"/>
              </a:buClr>
              <a:buSzPts val="1400"/>
              <a:buFont typeface="Wingdings" pitchFamily="2" charset="2"/>
              <a:buChar char="§"/>
              <a:tabLst/>
              <a:defRPr/>
            </a:pPr>
            <a:r>
              <a:rPr lang="en-US" dirty="0"/>
              <a:t>58% indicated they have a live RIM system, and another 13% are in process of implementation.</a:t>
            </a:r>
          </a:p>
          <a:p>
            <a:pPr marL="1485900" lvl="2" indent="-342900" fontAlgn="base">
              <a:buFont typeface="Wingdings" pitchFamily="2" charset="2"/>
              <a:buChar char="§"/>
            </a:pPr>
            <a:r>
              <a:rPr lang="en-US" dirty="0"/>
              <a:t>Reveals a quickly shifting landscape, with many institutions currently exploring RIM</a:t>
            </a:r>
          </a:p>
          <a:p>
            <a:pPr marL="1485900" lvl="2" indent="-342900" fontAlgn="base">
              <a:buFont typeface="Wingdings" pitchFamily="2" charset="2"/>
              <a:buChar char="§"/>
            </a:pPr>
            <a:r>
              <a:rPr lang="en-US" dirty="0"/>
              <a:t>&gt; 200 institutions with an active RIM provides a significant sample</a:t>
            </a:r>
          </a:p>
          <a:p>
            <a:pPr marL="1485900" lvl="2" indent="-342900" fontAlgn="base">
              <a:buFont typeface="Wingdings" pitchFamily="2" charset="2"/>
              <a:buChar char="§"/>
            </a:pPr>
            <a:r>
              <a:rPr lang="en-US" dirty="0"/>
              <a:t>More synthesis may reveal regional differences</a:t>
            </a:r>
          </a:p>
          <a:p>
            <a:pPr fontAlgn="base">
              <a:buFont typeface="Wingdings" pitchFamily="2" charset="2"/>
              <a:buChar char="§"/>
            </a:pPr>
            <a:endParaRPr lang="en-US" dirty="0"/>
          </a:p>
          <a:p>
            <a:pPr fontAlgn="base"/>
            <a:r>
              <a:rPr lang="en-US" dirty="0"/>
              <a:t>Diversity of RIM systems in use</a:t>
            </a:r>
          </a:p>
          <a:p>
            <a:pPr marL="1485900" lvl="2" indent="-342900" fontAlgn="base">
              <a:buFont typeface="Wingdings" pitchFamily="2" charset="2"/>
              <a:buChar char="§"/>
            </a:pPr>
            <a:r>
              <a:rPr lang="en-US" dirty="0"/>
              <a:t>Elsevier Pure and locally-developed systems have highest adoption</a:t>
            </a:r>
          </a:p>
          <a:p>
            <a:pPr marL="1485900" lvl="2" indent="-342900" fontAlgn="base">
              <a:buFont typeface="Wingdings" pitchFamily="2" charset="2"/>
              <a:buChar char="§"/>
            </a:pPr>
            <a:r>
              <a:rPr lang="en-US" dirty="0"/>
              <a:t>The “Other” category is also significant, featuring entries like IRIS (Italy), </a:t>
            </a:r>
            <a:r>
              <a:rPr lang="en-US" dirty="0" err="1"/>
              <a:t>ResearchMaster</a:t>
            </a:r>
            <a:r>
              <a:rPr lang="en-US" dirty="0"/>
              <a:t> (</a:t>
            </a:r>
            <a:r>
              <a:rPr lang="en-US" dirty="0" err="1"/>
              <a:t>Aus</a:t>
            </a:r>
            <a:r>
              <a:rPr lang="en-US" dirty="0"/>
              <a:t>/NZ), OMEGA-PSIR (Poland), </a:t>
            </a:r>
            <a:r>
              <a:rPr lang="en-US" dirty="0" err="1"/>
              <a:t>InfoEd</a:t>
            </a:r>
            <a:br>
              <a:rPr lang="en-US" dirty="0"/>
            </a:br>
            <a:br>
              <a:rPr lang="en-US" dirty="0"/>
            </a:b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4093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1" name="Shape 5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120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Respondents were provided a list of six reasons for pursuing RIM activities and were asked the importance of those reasons for their institution. The reasons most indicated as being “extremely important” include managing annual academic activity reporting and supporting institutional compliance such as funder mandates or national assessment exercises.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88750B-EB82-457F-9D1F-C3DA2E7B4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422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Since</a:t>
            </a:r>
            <a:r>
              <a:rPr lang="en-US" sz="1200" b="0" i="1" u="none" strike="noStrike" kern="1200" baseline="0" dirty="0">
                <a:solidFill>
                  <a:schemeClr val="tx1"/>
                </a:solidFill>
                <a:effectLst/>
                <a:latin typeface="+mn-lt"/>
                <a:ea typeface="+mn-ea"/>
                <a:cs typeface="+mn-cs"/>
              </a:rPr>
              <a:t> the research team represented several different countries, we were interested to see whether we’d see regional differences in how RIM was used. In addition to asking why institutions had pursued RIM, we also asked how they were using their current RIM system. One of the options was “Supporting external research assessment workflows,” and we saw some clear regional differences there. In the UK and Australia, countries with national research assessment exercises, this function was extremely important to nearly all respondents. And that use was at least important in most institutions in Italy, the Netherlands, and Peru. But it was far less important in the US and Canada, which don’t have standardized requirements for reporting research outcomes or national assessment exercises.</a:t>
            </a: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Figure 20. Importance of RIM function “External Research Assessment” by country.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9388750B-EB82-457F-9D1F-C3DA2E7B4A5E}" type="slidenum">
              <a:rPr lang="en-US" smtClean="0"/>
              <a:t>18</a:t>
            </a:fld>
            <a:endParaRPr lang="en-US"/>
          </a:p>
        </p:txBody>
      </p:sp>
    </p:spTree>
    <p:extLst>
      <p:ext uri="{BB962C8B-B14F-4D97-AF65-F5344CB8AC3E}">
        <p14:creationId xmlns:p14="http://schemas.microsoft.com/office/powerpoint/2010/main" val="1322123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looked at Expertise Discovery</a:t>
            </a:r>
            <a:r>
              <a:rPr lang="en-US" baseline="0" dirty="0"/>
              <a:t> as a reason for Pursuing RIM, however, we saw a much higher number of US and Canadian institutions indicate that it was extremely important. By contrast, no institutions in the Netherlands considered Expertise Discovery “extremely important.” This is likely because the Dutch have a nationally aggregated portal, NARCIS, for discovery of expertise and research.</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9389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dirty="0"/>
              <a:t>This is the question I just mentioned: We knew that at many institutions the initial driver for adopting a RIM system may not account for all the uses that later develop, so we asked about</a:t>
            </a:r>
            <a:r>
              <a:rPr lang="en-US" baseline="0" dirty="0"/>
              <a:t> the importance of a number of other RIM functions.</a:t>
            </a:r>
            <a:endParaRPr dirty="0"/>
          </a:p>
        </p:txBody>
      </p:sp>
      <p:sp>
        <p:nvSpPr>
          <p:cNvPr id="608" name="Shape 60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71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4" name="Shape 3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7702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Three functions were listed as “extremely important” to at least half of respondents: Registry of institution research outputs, external research assessment as mentioned previously, and internal reporting.</a:t>
            </a:r>
            <a:r>
              <a:rPr lang="en-US" baseline="0" dirty="0"/>
              <a:t> Every item we listed was considered extremely important by at least a few of the respondents.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88750B-EB82-457F-9D1F-C3DA2E7B4A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833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Again, we were interested in regional differences. As with compliance with external mandates, most countries with enough respondents to look at separately considered the RIM an extremely important</a:t>
            </a:r>
            <a:r>
              <a:rPr lang="en-US" sz="1200" i="1" kern="1200" baseline="0" dirty="0">
                <a:solidFill>
                  <a:schemeClr val="tx1"/>
                </a:solidFill>
                <a:effectLst/>
                <a:latin typeface="+mn-lt"/>
                <a:ea typeface="+mn-ea"/>
                <a:cs typeface="+mn-cs"/>
              </a:rPr>
              <a:t> registry of institutional research outputs. The </a:t>
            </a:r>
            <a:r>
              <a:rPr lang="en-US" sz="1200" i="1" kern="1200" dirty="0">
                <a:solidFill>
                  <a:schemeClr val="tx1"/>
                </a:solidFill>
                <a:effectLst/>
                <a:latin typeface="+mn-lt"/>
                <a:ea typeface="+mn-ea"/>
                <a:cs typeface="+mn-cs"/>
              </a:rPr>
              <a:t>US and Canadian</a:t>
            </a:r>
            <a:r>
              <a:rPr lang="en-US" sz="1200" i="1" kern="1200" baseline="0" dirty="0">
                <a:solidFill>
                  <a:schemeClr val="tx1"/>
                </a:solidFill>
                <a:effectLst/>
                <a:latin typeface="+mn-lt"/>
                <a:ea typeface="+mn-ea"/>
                <a:cs typeface="+mn-cs"/>
              </a:rPr>
              <a:t> respondents, however, placed far less importance on this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Figure 24. Importance of RIM function “Registry of Institutional Research Outputs,” grouped by country.</a:t>
            </a:r>
          </a:p>
          <a:p>
            <a:endParaRPr lang="en-US" dirty="0"/>
          </a:p>
        </p:txBody>
      </p:sp>
      <p:sp>
        <p:nvSpPr>
          <p:cNvPr id="4" name="Slide Number Placeholder 3"/>
          <p:cNvSpPr>
            <a:spLocks noGrp="1"/>
          </p:cNvSpPr>
          <p:nvPr>
            <p:ph type="sldNum" sz="quarter" idx="5"/>
          </p:nvPr>
        </p:nvSpPr>
        <p:spPr/>
        <p:txBody>
          <a:bodyPr/>
          <a:lstStyle/>
          <a:p>
            <a:fld id="{9388750B-EB82-457F-9D1F-C3DA2E7B4A5E}" type="slidenum">
              <a:rPr lang="en-US" smtClean="0"/>
              <a:t>23</a:t>
            </a:fld>
            <a:endParaRPr lang="en-US"/>
          </a:p>
        </p:txBody>
      </p:sp>
    </p:spTree>
    <p:extLst>
      <p:ext uri="{BB962C8B-B14F-4D97-AF65-F5344CB8AC3E}">
        <p14:creationId xmlns:p14="http://schemas.microsoft.com/office/powerpoint/2010/main" val="2690858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Although regional differences in responses related</a:t>
            </a:r>
            <a:r>
              <a:rPr lang="en-US" sz="1200" i="1" kern="1200" baseline="0" dirty="0">
                <a:solidFill>
                  <a:schemeClr val="tx1"/>
                </a:solidFill>
                <a:effectLst/>
                <a:latin typeface="+mn-lt"/>
                <a:ea typeface="+mn-ea"/>
                <a:cs typeface="+mn-cs"/>
              </a:rPr>
              <a:t> to Open Access to publications are not quite as stark, it’s easy to see which countries’ funders have Open Access mandates. In the US, compliance with open access to publications mandates is the responsibility of the researchers rather than their institutions.</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Figure 21. Importance of RIM function “Compliance and Open Access to Publications,” grouped by country. </a:t>
            </a:r>
          </a:p>
          <a:p>
            <a:endParaRPr lang="en-US" dirty="0"/>
          </a:p>
        </p:txBody>
      </p:sp>
      <p:sp>
        <p:nvSpPr>
          <p:cNvPr id="4" name="Slide Number Placeholder 3"/>
          <p:cNvSpPr>
            <a:spLocks noGrp="1"/>
          </p:cNvSpPr>
          <p:nvPr>
            <p:ph type="sldNum" sz="quarter" idx="5"/>
          </p:nvPr>
        </p:nvSpPr>
        <p:spPr/>
        <p:txBody>
          <a:bodyPr/>
          <a:lstStyle/>
          <a:p>
            <a:fld id="{9388750B-EB82-457F-9D1F-C3DA2E7B4A5E}" type="slidenum">
              <a:rPr lang="en-US" smtClean="0"/>
              <a:t>24</a:t>
            </a:fld>
            <a:endParaRPr lang="en-US"/>
          </a:p>
        </p:txBody>
      </p:sp>
    </p:spTree>
    <p:extLst>
      <p:ext uri="{BB962C8B-B14F-4D97-AF65-F5344CB8AC3E}">
        <p14:creationId xmlns:p14="http://schemas.microsoft.com/office/powerpoint/2010/main" val="1709217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We see</a:t>
            </a:r>
            <a:r>
              <a:rPr lang="en-US" sz="1200" i="1" kern="1200" baseline="0" dirty="0">
                <a:solidFill>
                  <a:schemeClr val="tx1"/>
                </a:solidFill>
                <a:effectLst/>
                <a:latin typeface="+mn-lt"/>
                <a:ea typeface="+mn-ea"/>
                <a:cs typeface="+mn-cs"/>
              </a:rPr>
              <a:t> the lines drop back a bit for Open Access to Datasets. Mandates regarding access to publications have been around longer, so the responses to this function are likely to align more closely with the previous one in future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Figure 22. Importance of RIM function "Compliance and Open Access to Datasets," grouped by country.</a:t>
            </a:r>
          </a:p>
          <a:p>
            <a:endParaRPr lang="en-US" dirty="0"/>
          </a:p>
        </p:txBody>
      </p:sp>
      <p:sp>
        <p:nvSpPr>
          <p:cNvPr id="4" name="Slide Number Placeholder 3"/>
          <p:cNvSpPr>
            <a:spLocks noGrp="1"/>
          </p:cNvSpPr>
          <p:nvPr>
            <p:ph type="sldNum" sz="quarter" idx="5"/>
          </p:nvPr>
        </p:nvSpPr>
        <p:spPr/>
        <p:txBody>
          <a:bodyPr/>
          <a:lstStyle/>
          <a:p>
            <a:fld id="{9388750B-EB82-457F-9D1F-C3DA2E7B4A5E}" type="slidenum">
              <a:rPr lang="en-US" smtClean="0"/>
              <a:t>25</a:t>
            </a:fld>
            <a:endParaRPr lang="en-US"/>
          </a:p>
        </p:txBody>
      </p:sp>
    </p:spTree>
    <p:extLst>
      <p:ext uri="{BB962C8B-B14F-4D97-AF65-F5344CB8AC3E}">
        <p14:creationId xmlns:p14="http://schemas.microsoft.com/office/powerpoint/2010/main" val="2747558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While I don’t plan to display this slide in the presentation, I’d like to include it in the published deck. I plan to share this overview while discussing the previous slide.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1250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could be useful to share in the published slide deck, but I’d like to move right on to the regional comparisons.</a:t>
            </a:r>
          </a:p>
          <a:p>
            <a:endParaRPr lang="en-US" dirty="0"/>
          </a:p>
          <a:p>
            <a:r>
              <a:rPr lang="en-US" dirty="0"/>
              <a:t>Respondents were presented with lists of external and internal systems and were asked with which of them their RIM interoperates. The internal systems most indicated as being interoperable include HR and authentication systems; external systems include publication metadata sources and researcher/author ID registries/databases.</a:t>
            </a:r>
          </a:p>
        </p:txBody>
      </p:sp>
      <p:sp>
        <p:nvSpPr>
          <p:cNvPr id="4" name="Slide Number Placeholder 3"/>
          <p:cNvSpPr>
            <a:spLocks noGrp="1"/>
          </p:cNvSpPr>
          <p:nvPr>
            <p:ph type="sldNum" sz="quarter" idx="10"/>
          </p:nvPr>
        </p:nvSpPr>
        <p:spPr/>
        <p:txBody>
          <a:bodyPr/>
          <a:lstStyle/>
          <a:p>
            <a:fld id="{9388750B-EB82-457F-9D1F-C3DA2E7B4A5E}" type="slidenum">
              <a:rPr lang="en-US" smtClean="0"/>
              <a:t>28</a:t>
            </a:fld>
            <a:endParaRPr lang="en-US"/>
          </a:p>
        </p:txBody>
      </p:sp>
    </p:spTree>
    <p:extLst>
      <p:ext uri="{BB962C8B-B14F-4D97-AF65-F5344CB8AC3E}">
        <p14:creationId xmlns:p14="http://schemas.microsoft.com/office/powerpoint/2010/main" val="770767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Figure 48. Sources of metadata used to populate live RIM systems.</a:t>
            </a:r>
          </a:p>
          <a:p>
            <a:endParaRPr lang="en-US" dirty="0"/>
          </a:p>
        </p:txBody>
      </p:sp>
      <p:sp>
        <p:nvSpPr>
          <p:cNvPr id="4" name="Slide Number Placeholder 3"/>
          <p:cNvSpPr>
            <a:spLocks noGrp="1"/>
          </p:cNvSpPr>
          <p:nvPr>
            <p:ph type="sldNum" sz="quarter" idx="10"/>
          </p:nvPr>
        </p:nvSpPr>
        <p:spPr/>
        <p:txBody>
          <a:bodyPr/>
          <a:lstStyle/>
          <a:p>
            <a:fld id="{9388750B-EB82-457F-9D1F-C3DA2E7B4A5E}" type="slidenum">
              <a:rPr lang="en-US" smtClean="0"/>
              <a:t>29</a:t>
            </a:fld>
            <a:endParaRPr lang="en-US"/>
          </a:p>
        </p:txBody>
      </p:sp>
    </p:spTree>
    <p:extLst>
      <p:ext uri="{BB962C8B-B14F-4D97-AF65-F5344CB8AC3E}">
        <p14:creationId xmlns:p14="http://schemas.microsoft.com/office/powerpoint/2010/main" val="3720501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1" u="none" strike="noStrike" kern="1200" dirty="0">
                <a:solidFill>
                  <a:schemeClr val="tx1"/>
                </a:solidFill>
                <a:effectLst/>
                <a:latin typeface="+mn-lt"/>
                <a:ea typeface="+mn-ea"/>
                <a:cs typeface="+mn-cs"/>
              </a:rPr>
              <a:t>Figure 26. Institutions with a live RIM platform reporting that their RIM system serves as their default institutional repository/ETD repository/research data repository (n=XX)</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388750B-EB82-457F-9D1F-C3DA2E7B4A5E}" type="slidenum">
              <a:rPr lang="en-US" smtClean="0"/>
              <a:t>30</a:t>
            </a:fld>
            <a:endParaRPr lang="en-US"/>
          </a:p>
        </p:txBody>
      </p:sp>
    </p:spTree>
    <p:extLst>
      <p:ext uri="{BB962C8B-B14F-4D97-AF65-F5344CB8AC3E}">
        <p14:creationId xmlns:p14="http://schemas.microsoft.com/office/powerpoint/2010/main" val="3748107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DE797CD8-D46E-8D4A-89EF-D95D5BABB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A3A2798-F80F-1B41-9295-3B4FB9514F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sz="1200" b="0" i="1" u="none" strike="noStrike" kern="1200" cap="none" dirty="0">
                <a:solidFill>
                  <a:schemeClr val="tx1"/>
                </a:solidFill>
                <a:effectLst/>
                <a:latin typeface="Calibri"/>
                <a:ea typeface="Calibri"/>
                <a:cs typeface="Calibri"/>
                <a:sym typeface="Calibri"/>
              </a:rPr>
              <a:t>Figure 27.</a:t>
            </a:r>
            <a:r>
              <a:rPr lang="en-US" sz="1200" b="0" i="0" u="none" strike="noStrike" kern="1200" cap="none" dirty="0">
                <a:solidFill>
                  <a:schemeClr val="tx1"/>
                </a:solidFill>
                <a:effectLst/>
                <a:latin typeface="Calibri"/>
                <a:ea typeface="Calibri"/>
                <a:cs typeface="Calibri"/>
                <a:sym typeface="Calibri"/>
              </a:rPr>
              <a:t> </a:t>
            </a:r>
            <a:r>
              <a:rPr lang="en-US" sz="1200" b="0" i="1" u="none" strike="noStrike" kern="1200" cap="none" dirty="0">
                <a:solidFill>
                  <a:schemeClr val="tx1"/>
                </a:solidFill>
                <a:effectLst/>
                <a:latin typeface="Calibri"/>
                <a:ea typeface="Calibri"/>
                <a:cs typeface="Calibri"/>
                <a:sym typeface="Calibri"/>
              </a:rPr>
              <a:t>Institutions with a live RIM system reporting that their RIM system serves as their default institutional repository/ETD repository/research data repository, with regional subdivisions </a:t>
            </a:r>
            <a:endParaRPr lang="en-US" sz="1200" b="0" i="0" u="none" strike="noStrike" kern="1200" cap="none" dirty="0">
              <a:solidFill>
                <a:schemeClr val="tx1"/>
              </a:solidFill>
              <a:effectLst/>
              <a:latin typeface="Calibri"/>
              <a:ea typeface="Calibri"/>
              <a:cs typeface="Calibri"/>
              <a:sym typeface="Calibri"/>
            </a:endParaRPr>
          </a:p>
          <a:p>
            <a:pPr eaLnBrk="1" hangingPunct="1">
              <a:spcBef>
                <a:spcPct val="0"/>
              </a:spcBef>
            </a:pPr>
            <a:endParaRPr lang="en-US" altLang="en-US" dirty="0"/>
          </a:p>
        </p:txBody>
      </p:sp>
      <p:sp>
        <p:nvSpPr>
          <p:cNvPr id="36867" name="Slide Number Placeholder 3">
            <a:extLst>
              <a:ext uri="{FF2B5EF4-FFF2-40B4-BE49-F238E27FC236}">
                <a16:creationId xmlns:a16="http://schemas.microsoft.com/office/drawing/2014/main" id="{56A783AA-CD84-4F4A-9FFF-47546C9FC3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B4911A-5DF8-4647-9EB2-CACF2D22129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2067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1" u="none" strike="noStrike" kern="1200" dirty="0">
                <a:solidFill>
                  <a:schemeClr val="tx1"/>
                </a:solidFill>
                <a:effectLst/>
                <a:latin typeface="+mn-lt"/>
                <a:ea typeface="+mn-ea"/>
                <a:cs typeface="+mn-cs"/>
              </a:rPr>
              <a:t>Figure 28. Institutions with live RIM instance reporting interoperability with institutional repository, research data repository, and ETD repository</a:t>
            </a:r>
          </a:p>
          <a:p>
            <a:endParaRPr lang="en-US" sz="1200" b="0" i="1"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Figure has been recreated for consistency and format.</a:t>
            </a:r>
            <a:endParaRPr lang="en-US" i="0" dirty="0"/>
          </a:p>
        </p:txBody>
      </p:sp>
      <p:sp>
        <p:nvSpPr>
          <p:cNvPr id="4" name="Slide Number Placeholder 3"/>
          <p:cNvSpPr>
            <a:spLocks noGrp="1"/>
          </p:cNvSpPr>
          <p:nvPr>
            <p:ph type="sldNum" sz="quarter" idx="5"/>
          </p:nvPr>
        </p:nvSpPr>
        <p:spPr/>
        <p:txBody>
          <a:bodyPr/>
          <a:lstStyle/>
          <a:p>
            <a:fld id="{9388750B-EB82-457F-9D1F-C3DA2E7B4A5E}" type="slidenum">
              <a:rPr lang="en-US" smtClean="0"/>
              <a:t>32</a:t>
            </a:fld>
            <a:endParaRPr lang="en-US"/>
          </a:p>
        </p:txBody>
      </p:sp>
    </p:spTree>
    <p:extLst>
      <p:ext uri="{BB962C8B-B14F-4D97-AF65-F5344CB8AC3E}">
        <p14:creationId xmlns:p14="http://schemas.microsoft.com/office/powerpoint/2010/main" val="68016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Shape 364"/>
          <p:cNvSpPr txBox="1">
            <a:spLocks noGrp="1"/>
          </p:cNvSpPr>
          <p:nvPr>
            <p:ph type="body" idx="1"/>
          </p:nvPr>
        </p:nvSpPr>
        <p:spPr>
          <a:xfrm>
            <a:off x="685800" y="4400549"/>
            <a:ext cx="5486400" cy="36004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OCLC Research is a division of OCLC, established in 1978 to scale research and learning on behalf of libraries. I’m part of the OCLC Research division, where we conduct research on behalf of libraries, to report on rapid changes in the library ecosystem, and to inform decision making.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You can learn more at oc.lc./research and follow us on Hangingtogether.org.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885010" y="8684683"/>
            <a:ext cx="2971799" cy="45931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05924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Figure 29. Institutions with live RIM system reporting internal interoperability with institutional repository, ETD repository, and ETD repository, with regional subdivisions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88750B-EB82-457F-9D1F-C3DA2E7B4A5E}" type="slidenum">
              <a:rPr lang="en-US" smtClean="0"/>
              <a:t>33</a:t>
            </a:fld>
            <a:endParaRPr lang="en-US"/>
          </a:p>
        </p:txBody>
      </p:sp>
    </p:spTree>
    <p:extLst>
      <p:ext uri="{BB962C8B-B14F-4D97-AF65-F5344CB8AC3E}">
        <p14:creationId xmlns:p14="http://schemas.microsoft.com/office/powerpoint/2010/main" val="3491659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Figure 51. Protocols, standards, and vocabularies in use for both live and implementing institutions.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88750B-EB82-457F-9D1F-C3DA2E7B4A5E}" type="slidenum">
              <a:rPr lang="en-US" smtClean="0"/>
              <a:t>34</a:t>
            </a:fld>
            <a:endParaRPr lang="en-US"/>
          </a:p>
        </p:txBody>
      </p:sp>
    </p:spTree>
    <p:extLst>
      <p:ext uri="{BB962C8B-B14F-4D97-AF65-F5344CB8AC3E}">
        <p14:creationId xmlns:p14="http://schemas.microsoft.com/office/powerpoint/2010/main" val="211112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While I don’t plan to display this slide in the presentation, I’d like to include it in the published deck. II believe we can cover these points in the previous, information rich slides.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5194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5B24C2E3-57A1-2B46-866C-2B3816757D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3500F8AB-62F1-3C47-A119-9C9B59DE2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8915" name="Slide Number Placeholder 3">
            <a:extLst>
              <a:ext uri="{FF2B5EF4-FFF2-40B4-BE49-F238E27FC236}">
                <a16:creationId xmlns:a16="http://schemas.microsoft.com/office/drawing/2014/main" id="{6D7FEEAC-01AE-DF42-BF6B-D642628D9B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6F23B4-DC35-2840-938F-9F1A379BCCB0}" type="slidenum">
              <a:rPr lang="en-US" altLang="en-US" smtClean="0"/>
              <a:pPr fontAlgn="base">
                <a:spcBef>
                  <a:spcPct val="0"/>
                </a:spcBef>
                <a:spcAft>
                  <a:spcPct val="0"/>
                </a:spcAft>
              </a:pPr>
              <a:t>37</a:t>
            </a:fld>
            <a:endParaRPr lang="en-US" altLang="en-US"/>
          </a:p>
        </p:txBody>
      </p:sp>
    </p:spTree>
    <p:extLst>
      <p:ext uri="{BB962C8B-B14F-4D97-AF65-F5344CB8AC3E}">
        <p14:creationId xmlns:p14="http://schemas.microsoft.com/office/powerpoint/2010/main" val="4260426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494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Figure 49. Researcher and person identifiers in use in live RIM systems.</a:t>
            </a:r>
          </a:p>
          <a:p>
            <a:endParaRPr lang="en-US" dirty="0"/>
          </a:p>
        </p:txBody>
      </p:sp>
      <p:sp>
        <p:nvSpPr>
          <p:cNvPr id="4" name="Slide Number Placeholder 3"/>
          <p:cNvSpPr>
            <a:spLocks noGrp="1"/>
          </p:cNvSpPr>
          <p:nvPr>
            <p:ph type="sldNum" sz="quarter" idx="10"/>
          </p:nvPr>
        </p:nvSpPr>
        <p:spPr/>
        <p:txBody>
          <a:bodyPr/>
          <a:lstStyle/>
          <a:p>
            <a:fld id="{9388750B-EB82-457F-9D1F-C3DA2E7B4A5E}" type="slidenum">
              <a:rPr lang="en-US" smtClean="0"/>
              <a:t>40</a:t>
            </a:fld>
            <a:endParaRPr lang="en-US"/>
          </a:p>
        </p:txBody>
      </p:sp>
    </p:spTree>
    <p:extLst>
      <p:ext uri="{BB962C8B-B14F-4D97-AF65-F5344CB8AC3E}">
        <p14:creationId xmlns:p14="http://schemas.microsoft.com/office/powerpoint/2010/main" val="1913039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Figure 50. Organizational identifiers in use in live RIM systems.</a:t>
            </a:r>
          </a:p>
          <a:p>
            <a:endParaRPr lang="en-US" dirty="0"/>
          </a:p>
        </p:txBody>
      </p:sp>
      <p:sp>
        <p:nvSpPr>
          <p:cNvPr id="4" name="Slide Number Placeholder 3"/>
          <p:cNvSpPr>
            <a:spLocks noGrp="1"/>
          </p:cNvSpPr>
          <p:nvPr>
            <p:ph type="sldNum" sz="quarter" idx="10"/>
          </p:nvPr>
        </p:nvSpPr>
        <p:spPr/>
        <p:txBody>
          <a:bodyPr/>
          <a:lstStyle/>
          <a:p>
            <a:fld id="{9388750B-EB82-457F-9D1F-C3DA2E7B4A5E}" type="slidenum">
              <a:rPr lang="en-US" smtClean="0"/>
              <a:t>41</a:t>
            </a:fld>
            <a:endParaRPr lang="en-US"/>
          </a:p>
        </p:txBody>
      </p:sp>
    </p:spTree>
    <p:extLst>
      <p:ext uri="{BB962C8B-B14F-4D97-AF65-F5344CB8AC3E}">
        <p14:creationId xmlns:p14="http://schemas.microsoft.com/office/powerpoint/2010/main" val="1622013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520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02" name="Shape 8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6675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968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Shape 37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An area of recent research for OCLC is research information management, as we recognize this as an important emerging service categories for libraries. We’ve been developing an arc of research to describe, explain, and document international practices in research information management. </a:t>
            </a:r>
            <a:endParaRPr dirty="0"/>
          </a:p>
          <a:p>
            <a:pPr marL="342900" marR="0" lvl="0" indent="-34290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In October we released a position paper on research information management, which I’ll talk a bit more about in a minute. </a:t>
            </a:r>
            <a:endParaRPr dirty="0"/>
          </a:p>
          <a:p>
            <a:pPr marL="342900" marR="0" lvl="0" indent="-34290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In December we also published a research report, conducted in collaboration with LIBER, documenting case studies in persistent identifiers in research information management.</a:t>
            </a:r>
            <a:endParaRPr dirty="0"/>
          </a:p>
          <a:p>
            <a:pPr marL="342900" marR="0" lvl="0" indent="-34290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We have also been collaborating with </a:t>
            </a: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on an international survey on Research Information Management Practices.</a:t>
            </a:r>
            <a:endParaRPr sz="1200" b="0" i="0" u="none" strike="noStrike" cap="none" dirty="0">
              <a:solidFill>
                <a:schemeClr val="dk1"/>
              </a:solidFill>
              <a:latin typeface="Calibri"/>
              <a:ea typeface="Calibri"/>
              <a:cs typeface="Calibri"/>
              <a:sym typeface="Calibri"/>
            </a:endParaRPr>
          </a:p>
        </p:txBody>
      </p:sp>
      <p:sp>
        <p:nvSpPr>
          <p:cNvPr id="380" name="Shape 38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538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one of the outputs we’ve had this year has been a position paper entitled, “Research Information Management, Defining Rim and the Library’s Role.” In our position paper, I worked closely with a working group of librarians from OCLC Research Library Partnership member institutions, and we had representation from librarians on three continents, we had a good representation of practice. It also included Anna Clements from St Andrews, who is also an active </a:t>
            </a:r>
            <a:r>
              <a:rPr lang="en-US" dirty="0" err="1"/>
              <a:t>euroCRIS</a:t>
            </a:r>
            <a:r>
              <a:rPr lang="en-US" dirty="0"/>
              <a:t> board member. </a:t>
            </a:r>
          </a:p>
          <a:p>
            <a:pPr lvl="0">
              <a:spcBef>
                <a:spcPts val="0"/>
              </a:spcBef>
              <a:buNone/>
            </a:pPr>
            <a:endParaRPr lang="en-US" dirty="0"/>
          </a:p>
          <a:p>
            <a:pPr lvl="0">
              <a:spcBef>
                <a:spcPts val="0"/>
              </a:spcBef>
              <a:buNone/>
            </a:pPr>
            <a:endParaRPr lang="en-US" dirty="0"/>
          </a:p>
          <a:p>
            <a:pPr lvl="0">
              <a:spcBef>
                <a:spcPts val="0"/>
              </a:spcBef>
              <a:buNone/>
            </a:pPr>
            <a:r>
              <a:rPr lang="en-US" dirty="0"/>
              <a:t>In this report, we offered a holistic definition of research information management (RIM) as the aggregation, curation, and utilization of metadata about research activities. One of my goals with this position paper was to provide a model for understanding different practices, as RIM practices vary widely by locale. Our model includes overlapping terms like CRIS and RIS, which are commonly used in Europe, as well as other practices like Research Profiling or Research Networking, which we see more commonly used in the Americas. It also synthesize the value proposition of libraries in RIM service provision.</a:t>
            </a:r>
          </a:p>
          <a:p>
            <a:pPr lvl="0">
              <a:spcBef>
                <a:spcPts val="0"/>
              </a:spcBef>
              <a:buNone/>
            </a:pPr>
            <a:endParaRPr lang="en-US" dirty="0"/>
          </a:p>
          <a:p>
            <a:pPr lvl="0">
              <a:spcBef>
                <a:spcPts val="0"/>
              </a:spcBef>
              <a:buNone/>
            </a:pPr>
            <a:r>
              <a:rPr lang="en-US" dirty="0"/>
              <a:t>You can access this report, as well as our other RIM publications, at </a:t>
            </a:r>
            <a:r>
              <a:rPr lang="en-US" dirty="0" err="1"/>
              <a:t>oc.lc</a:t>
            </a:r>
            <a:r>
              <a:rPr lang="en-US" dirty="0"/>
              <a:t>/rim </a:t>
            </a:r>
          </a:p>
          <a:p>
            <a:pPr marL="0" marR="0" lvl="0" indent="0" algn="l" rtl="0">
              <a:lnSpc>
                <a:spcPct val="80000"/>
              </a:lnSpc>
              <a:spcBef>
                <a:spcPts val="0"/>
              </a:spcBef>
              <a:spcAft>
                <a:spcPts val="0"/>
              </a:spcAft>
              <a:buClr>
                <a:schemeClr val="dk1"/>
              </a:buClr>
              <a:buSzPct val="25000"/>
              <a:buFont typeface="Arial"/>
              <a:buNone/>
            </a:pPr>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705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Regardless of the use, we define RIM as the collection of metadata, which almost always includes publications, but increasingly includes research data sets, preprints, and other outputs. It is also increasingly attempting to connect these outputs to grants, funders, equipment. We also see the collection of instructional history, PhD advisees, and service activities in RIM. We want to frame RIM as the collection of metadata because it can help to separate RIM practices from specific systems—and it can help practitioners with different uses to see the similarities of their activities. </a:t>
            </a:r>
          </a:p>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fld id="{2B57DE38-C52F-144D-B58B-3D4F01225B72}" type="slidenum">
              <a:rPr kumimoji="0" lang="en-US" altLang="en-US" sz="1400" b="0" i="0" u="none" strike="noStrike" kern="0" cap="none" spc="0" normalizeH="0" baseline="0" noProof="0">
                <a:ln>
                  <a:noFill/>
                </a:ln>
                <a:solidFill>
                  <a:srgbClr val="000000"/>
                </a:solidFill>
                <a:effectLst/>
                <a:uLnTx/>
                <a:uFillTx/>
                <a:latin typeface="Calibri" charset="0"/>
                <a:ea typeface="+mn-ea"/>
                <a:cs typeface="Arial"/>
                <a:sym typeface="Arial"/>
              </a:rPr>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t>6</a:t>
            </a:fld>
            <a:endParaRPr kumimoji="0" lang="en-US" altLang="en-US" sz="1400" b="0" i="0" u="none" strike="noStrike" kern="0" cap="none" spc="0" normalizeH="0" baseline="0" noProof="0">
              <a:ln>
                <a:noFill/>
              </a:ln>
              <a:solidFill>
                <a:srgbClr val="000000"/>
              </a:solidFill>
              <a:effectLst/>
              <a:uLnTx/>
              <a:uFillTx/>
              <a:latin typeface="Calibri" charset="0"/>
              <a:ea typeface="+mn-ea"/>
              <a:cs typeface="Arial"/>
              <a:sym typeface="Arial"/>
            </a:endParaRPr>
          </a:p>
        </p:txBody>
      </p:sp>
    </p:spTree>
    <p:extLst>
      <p:ext uri="{BB962C8B-B14F-4D97-AF65-F5344CB8AC3E}">
        <p14:creationId xmlns:p14="http://schemas.microsoft.com/office/powerpoint/2010/main" val="227234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We developed a second model that describes RIM uses. In general, if an institution is aggregating research metadata at least one of these uses, we would include it within our RIM model. In this way we unite CRIS type activities, so commonly seen in Europe, with other uses like supporting academic progress review workflows or displaying public profiles for institutional reputation management/public profiles, which are more prominent in the United States.</a:t>
            </a:r>
          </a:p>
          <a:p>
            <a:pPr eaLnBrk="1" hangingPunct="1">
              <a:spcBef>
                <a:spcPct val="0"/>
              </a:spcBef>
            </a:pPr>
            <a:endParaRPr lang="en-US" altLang="en-US" dirty="0"/>
          </a:p>
          <a:p>
            <a:pPr eaLnBrk="1" hangingPunct="1">
              <a:spcBef>
                <a:spcPct val="0"/>
              </a:spcBef>
            </a:pPr>
            <a:r>
              <a:rPr lang="en-US" altLang="en-US" dirty="0"/>
              <a:t>I expect this model to evolve over time, and it should work to represent new, extensible practices in research information management. </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035E6FC-CCC7-F34C-83D9-78C7523946F2}"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6778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Shape 40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is an not for profit global association for research information experts, technology and best practice.  Founded in 2002 –  </a:t>
            </a: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now has over 200 institutional and individual members in 45 countries – including Europe of course, but also North and South America,  Australia / NZ,  Middle East,  China, Japan and India</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is a very collaborative organization, working with </a:t>
            </a:r>
            <a:r>
              <a:rPr lang="en-US" sz="1200" b="0" i="0" u="none" strike="noStrike" cap="none" dirty="0" err="1">
                <a:solidFill>
                  <a:schemeClr val="dk1"/>
                </a:solidFill>
                <a:latin typeface="Calibri"/>
                <a:ea typeface="Calibri"/>
                <a:cs typeface="Calibri"/>
                <a:sym typeface="Calibri"/>
              </a:rPr>
              <a:t>organisations</a:t>
            </a:r>
            <a:r>
              <a:rPr lang="en-US" sz="1200" b="0" i="0" u="none" strike="noStrike" cap="none" dirty="0">
                <a:solidFill>
                  <a:schemeClr val="dk1"/>
                </a:solidFill>
                <a:latin typeface="Calibri"/>
                <a:ea typeface="Calibri"/>
                <a:cs typeface="Calibri"/>
                <a:sym typeface="Calibri"/>
              </a:rPr>
              <a:t> and initiatives to improve the efficiency and effectiveness of research information management throughout the research lifecycle. This is done through strategic partnerships  - currently 17  …of which the partnership with OCLC, agreed on 2017 is the latest – and this survey an excellent example of the practical outcomes for the wider community from our working collaboratively.  This survey also builds on the CRIS/IR survey run jointly by </a:t>
            </a:r>
            <a:r>
              <a:rPr lang="en-US" sz="1200" b="0" i="0" u="none" strike="noStrike" cap="none" dirty="0" err="1">
                <a:solidFill>
                  <a:schemeClr val="dk1"/>
                </a:solidFill>
                <a:latin typeface="Calibri"/>
                <a:ea typeface="Calibri"/>
                <a:cs typeface="Calibri"/>
                <a:sym typeface="Calibri"/>
              </a:rPr>
              <a:t>Eunis</a:t>
            </a:r>
            <a:r>
              <a:rPr lang="en-US" sz="1200" b="0" i="0" u="none" strike="noStrike" cap="none" dirty="0">
                <a:solidFill>
                  <a:schemeClr val="dk1"/>
                </a:solidFill>
                <a:latin typeface="Calibri"/>
                <a:ea typeface="Calibri"/>
                <a:cs typeface="Calibri"/>
                <a:sym typeface="Calibri"/>
              </a:rPr>
              <a:t> and </a:t>
            </a: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in 2015.  </a:t>
            </a: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None/>
            </a:pPr>
            <a:r>
              <a:rPr lang="en-US" sz="1200" b="0" i="0" u="none" strike="noStrike" cap="none" dirty="0" err="1">
                <a:solidFill>
                  <a:schemeClr val="dk1"/>
                </a:solidFill>
                <a:latin typeface="Calibri"/>
                <a:ea typeface="Calibri"/>
                <a:cs typeface="Calibri"/>
                <a:sym typeface="Calibri"/>
              </a:rPr>
              <a:t>euroCRIS</a:t>
            </a:r>
            <a:r>
              <a:rPr lang="en-US" sz="1200" b="0" i="0" u="none" strike="noStrike" cap="none" dirty="0">
                <a:solidFill>
                  <a:schemeClr val="dk1"/>
                </a:solidFill>
                <a:latin typeface="Calibri"/>
                <a:ea typeface="Calibri"/>
                <a:cs typeface="Calibri"/>
                <a:sym typeface="Calibri"/>
              </a:rPr>
              <a:t> and OCLC entered into a strategic partnership in 2017. One of our goals is to conduct research together on research information management practices, including on this survey on research information management practices. </a:t>
            </a:r>
            <a:endParaRPr dirty="0"/>
          </a:p>
        </p:txBody>
      </p:sp>
      <p:sp>
        <p:nvSpPr>
          <p:cNvPr id="405" name="Shape 40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9995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Shape 40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One of </a:t>
            </a:r>
            <a:r>
              <a:rPr lang="en-US" sz="1200" b="0" i="0" u="none" strike="noStrike" cap="none" dirty="0" err="1">
                <a:solidFill>
                  <a:schemeClr val="dk1"/>
                </a:solidFill>
                <a:latin typeface="Calibri"/>
                <a:ea typeface="Calibri"/>
                <a:cs typeface="Calibri"/>
                <a:sym typeface="Calibri"/>
              </a:rPr>
              <a:t>euroCRIS’s</a:t>
            </a:r>
            <a:r>
              <a:rPr lang="en-US" sz="1200" b="0" i="0" u="none" strike="noStrike" cap="none" dirty="0">
                <a:solidFill>
                  <a:schemeClr val="dk1"/>
                </a:solidFill>
                <a:latin typeface="Calibri"/>
                <a:ea typeface="Calibri"/>
                <a:cs typeface="Calibri"/>
                <a:sym typeface="Calibri"/>
              </a:rPr>
              <a:t> main tasks is maintaining and developing the open standard data model – CERIF (Common European research information format) – and working with all stakeholders on adoption</a:t>
            </a:r>
          </a:p>
        </p:txBody>
      </p:sp>
      <p:sp>
        <p:nvSpPr>
          <p:cNvPr id="405" name="Shape 40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9420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1.tiff"/><Relationship Id="rId4" Type="http://schemas.openxmlformats.org/officeDocument/2006/relationships/image" Target="../media/image20.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2" y="6422994"/>
            <a:ext cx="916227" cy="291625"/>
          </a:xfrm>
          <a:prstGeom prst="rect">
            <a:avLst/>
          </a:prstGeom>
          <a:noFill/>
          <a:ln>
            <a:noFill/>
          </a:ln>
        </p:spPr>
      </p:pic>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ontent- Bullet">
  <p:cSld name="2_Content- Bullet">
    <p:spTree>
      <p:nvGrpSpPr>
        <p:cNvPr id="1" name="Shape 112"/>
        <p:cNvGrpSpPr/>
        <p:nvPr/>
      </p:nvGrpSpPr>
      <p:grpSpPr>
        <a:xfrm>
          <a:off x="0" y="0"/>
          <a:ext cx="0" cy="0"/>
          <a:chOff x="0" y="0"/>
          <a:chExt cx="0" cy="0"/>
        </a:xfrm>
      </p:grpSpPr>
      <p:sp>
        <p:nvSpPr>
          <p:cNvPr id="113" name="Shape 11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114" name="Shape 11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115" name="Shape 11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116" name="Shape 116"/>
          <p:cNvSpPr txBox="1">
            <a:spLocks noGrp="1"/>
          </p:cNvSpPr>
          <p:nvPr>
            <p:ph type="body" idx="1"/>
          </p:nvPr>
        </p:nvSpPr>
        <p:spPr>
          <a:xfrm>
            <a:off x="454384" y="457739"/>
            <a:ext cx="11252197"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2"/>
              </a:buClr>
              <a:buSzPts val="3600"/>
              <a:buFont typeface="Arial"/>
              <a:buNone/>
              <a:defRPr sz="3600" b="1" i="0" u="none" strike="noStrike" cap="none">
                <a:solidFill>
                  <a:schemeClr val="lt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7" name="Shape 117"/>
          <p:cNvPicPr preferRelativeResize="0"/>
          <p:nvPr/>
        </p:nvPicPr>
        <p:blipFill rotWithShape="1">
          <a:blip r:embed="rId2">
            <a:alphaModFix/>
          </a:blip>
          <a:srcRect/>
          <a:stretch/>
        </p:blipFill>
        <p:spPr>
          <a:xfrm>
            <a:off x="11080073" y="6422997"/>
            <a:ext cx="916227" cy="291625"/>
          </a:xfrm>
          <a:prstGeom prst="rect">
            <a:avLst/>
          </a:prstGeom>
          <a:noFill/>
          <a:ln>
            <a:noFill/>
          </a:ln>
        </p:spPr>
      </p:pic>
      <p:sp>
        <p:nvSpPr>
          <p:cNvPr id="118" name="Shape 118"/>
          <p:cNvSpPr txBox="1">
            <a:spLocks noGrp="1"/>
          </p:cNvSpPr>
          <p:nvPr>
            <p:ph type="body" idx="2"/>
          </p:nvPr>
        </p:nvSpPr>
        <p:spPr>
          <a:xfrm>
            <a:off x="454384" y="1372998"/>
            <a:ext cx="11252197" cy="4475171"/>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200"/>
              <a:buFont typeface="Arial"/>
              <a:buNone/>
              <a:defRPr sz="22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2300"/>
              <a:buFont typeface="Arial"/>
              <a:buNone/>
              <a:defRPr sz="23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19"/>
        <p:cNvGrpSpPr/>
        <p:nvPr/>
      </p:nvGrpSpPr>
      <p:grpSpPr>
        <a:xfrm>
          <a:off x="0" y="0"/>
          <a:ext cx="0" cy="0"/>
          <a:chOff x="0" y="0"/>
          <a:chExt cx="0" cy="0"/>
        </a:xfrm>
      </p:grpSpPr>
      <p:pic>
        <p:nvPicPr>
          <p:cNvPr id="120" name="Shape 120" descr="OCLC_H_PMS.eps"/>
          <p:cNvPicPr preferRelativeResize="0"/>
          <p:nvPr/>
        </p:nvPicPr>
        <p:blipFill rotWithShape="1">
          <a:blip r:embed="rId2">
            <a:alphaModFix/>
          </a:blip>
          <a:srcRect/>
          <a:stretch/>
        </p:blipFill>
        <p:spPr>
          <a:xfrm>
            <a:off x="10982567" y="6347609"/>
            <a:ext cx="964583" cy="320913"/>
          </a:xfrm>
          <a:prstGeom prst="rect">
            <a:avLst/>
          </a:prstGeom>
          <a:noFill/>
          <a:ln>
            <a:noFill/>
          </a:ln>
        </p:spPr>
      </p:pic>
      <p:sp>
        <p:nvSpPr>
          <p:cNvPr id="121" name="Shape 121"/>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124"/>
        <p:cNvGrpSpPr/>
        <p:nvPr/>
      </p:nvGrpSpPr>
      <p:grpSpPr>
        <a:xfrm>
          <a:off x="0" y="0"/>
          <a:ext cx="0" cy="0"/>
          <a:chOff x="0" y="0"/>
          <a:chExt cx="0" cy="0"/>
        </a:xfrm>
      </p:grpSpPr>
      <p:sp>
        <p:nvSpPr>
          <p:cNvPr id="125" name="Shape 125"/>
          <p:cNvSpPr>
            <a:spLocks noGrp="1"/>
          </p:cNvSpPr>
          <p:nvPr>
            <p:ph type="pic" idx="2"/>
          </p:nvPr>
        </p:nvSpPr>
        <p:spPr>
          <a:xfrm>
            <a:off x="1176867" y="1990727"/>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 name="Shape 126"/>
          <p:cNvSpPr/>
          <p:nvPr/>
        </p:nvSpPr>
        <p:spPr>
          <a:xfrm rot="5400000">
            <a:off x="-699029" y="2686582"/>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27" name="Shape 127"/>
          <p:cNvSpPr txBox="1">
            <a:spLocks noGrp="1"/>
          </p:cNvSpPr>
          <p:nvPr>
            <p:ph type="body" idx="1"/>
          </p:nvPr>
        </p:nvSpPr>
        <p:spPr>
          <a:xfrm>
            <a:off x="4555076" y="2764533"/>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28" name="Shape 128"/>
          <p:cNvCxnSpPr/>
          <p:nvPr/>
        </p:nvCxnSpPr>
        <p:spPr>
          <a:xfrm>
            <a:off x="4555069" y="3616703"/>
            <a:ext cx="7636932" cy="0"/>
          </a:xfrm>
          <a:prstGeom prst="straightConnector1">
            <a:avLst/>
          </a:prstGeom>
          <a:noFill/>
          <a:ln w="19050" cap="flat" cmpd="sng">
            <a:solidFill>
              <a:srgbClr val="3F3F3F"/>
            </a:solidFill>
            <a:prstDash val="solid"/>
            <a:round/>
            <a:headEnd type="none" w="sm" len="sm"/>
            <a:tailEnd type="none" w="sm" len="sm"/>
          </a:ln>
        </p:spPr>
      </p:cxnSp>
      <p:sp>
        <p:nvSpPr>
          <p:cNvPr id="129" name="Shape 129"/>
          <p:cNvSpPr txBox="1">
            <a:spLocks noGrp="1"/>
          </p:cNvSpPr>
          <p:nvPr>
            <p:ph type="body" idx="3"/>
          </p:nvPr>
        </p:nvSpPr>
        <p:spPr>
          <a:xfrm>
            <a:off x="4555069" y="1987552"/>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body" idx="4"/>
          </p:nvPr>
        </p:nvSpPr>
        <p:spPr>
          <a:xfrm>
            <a:off x="1176869" y="1990723"/>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Speaker Intro">
  <p:cSld name="2_Speaker Intro">
    <p:spTree>
      <p:nvGrpSpPr>
        <p:cNvPr id="1" name="Shape 131"/>
        <p:cNvGrpSpPr/>
        <p:nvPr/>
      </p:nvGrpSpPr>
      <p:grpSpPr>
        <a:xfrm>
          <a:off x="0" y="0"/>
          <a:ext cx="0" cy="0"/>
          <a:chOff x="0" y="0"/>
          <a:chExt cx="0" cy="0"/>
        </a:xfrm>
      </p:grpSpPr>
      <p:sp>
        <p:nvSpPr>
          <p:cNvPr id="132" name="Shape 132"/>
          <p:cNvSpPr>
            <a:spLocks noGrp="1"/>
          </p:cNvSpPr>
          <p:nvPr>
            <p:ph type="pic" idx="2"/>
          </p:nvPr>
        </p:nvSpPr>
        <p:spPr>
          <a:xfrm>
            <a:off x="1176867" y="550911"/>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 name="Shape 133"/>
          <p:cNvSpPr/>
          <p:nvPr/>
        </p:nvSpPr>
        <p:spPr>
          <a:xfrm rot="5400000">
            <a:off x="-699029" y="1246767"/>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34" name="Shape 134"/>
          <p:cNvSpPr txBox="1">
            <a:spLocks noGrp="1"/>
          </p:cNvSpPr>
          <p:nvPr>
            <p:ph type="body" idx="1"/>
          </p:nvPr>
        </p:nvSpPr>
        <p:spPr>
          <a:xfrm>
            <a:off x="4555076" y="1324717"/>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35" name="Shape 135"/>
          <p:cNvCxnSpPr/>
          <p:nvPr/>
        </p:nvCxnSpPr>
        <p:spPr>
          <a:xfrm>
            <a:off x="4555069" y="2176888"/>
            <a:ext cx="7636932" cy="0"/>
          </a:xfrm>
          <a:prstGeom prst="straightConnector1">
            <a:avLst/>
          </a:prstGeom>
          <a:noFill/>
          <a:ln w="19050" cap="flat" cmpd="sng">
            <a:solidFill>
              <a:srgbClr val="3F3F3F"/>
            </a:solidFill>
            <a:prstDash val="solid"/>
            <a:round/>
            <a:headEnd type="none" w="sm" len="sm"/>
            <a:tailEnd type="none" w="sm" len="sm"/>
          </a:ln>
        </p:spPr>
      </p:cxnSp>
      <p:sp>
        <p:nvSpPr>
          <p:cNvPr id="136" name="Shape 136"/>
          <p:cNvSpPr txBox="1">
            <a:spLocks noGrp="1"/>
          </p:cNvSpPr>
          <p:nvPr>
            <p:ph type="body" idx="3"/>
          </p:nvPr>
        </p:nvSpPr>
        <p:spPr>
          <a:xfrm>
            <a:off x="4555069" y="547737"/>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body" idx="4"/>
          </p:nvPr>
        </p:nvSpPr>
        <p:spPr>
          <a:xfrm>
            <a:off x="1176869" y="550908"/>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Shape 138"/>
          <p:cNvSpPr>
            <a:spLocks noGrp="1"/>
          </p:cNvSpPr>
          <p:nvPr>
            <p:ph type="pic" idx="5"/>
          </p:nvPr>
        </p:nvSpPr>
        <p:spPr>
          <a:xfrm>
            <a:off x="1176867" y="3595111"/>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 name="Shape 139"/>
          <p:cNvSpPr/>
          <p:nvPr/>
        </p:nvSpPr>
        <p:spPr>
          <a:xfrm rot="5400000">
            <a:off x="-699029" y="4290967"/>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0" name="Shape 140"/>
          <p:cNvSpPr txBox="1">
            <a:spLocks noGrp="1"/>
          </p:cNvSpPr>
          <p:nvPr>
            <p:ph type="body" idx="6"/>
          </p:nvPr>
        </p:nvSpPr>
        <p:spPr>
          <a:xfrm>
            <a:off x="4555076" y="4368915"/>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41" name="Shape 141"/>
          <p:cNvCxnSpPr/>
          <p:nvPr/>
        </p:nvCxnSpPr>
        <p:spPr>
          <a:xfrm>
            <a:off x="4555069" y="5221088"/>
            <a:ext cx="7636932" cy="0"/>
          </a:xfrm>
          <a:prstGeom prst="straightConnector1">
            <a:avLst/>
          </a:prstGeom>
          <a:noFill/>
          <a:ln w="19050" cap="flat" cmpd="sng">
            <a:solidFill>
              <a:srgbClr val="3F3F3F"/>
            </a:solidFill>
            <a:prstDash val="solid"/>
            <a:round/>
            <a:headEnd type="none" w="sm" len="sm"/>
            <a:tailEnd type="none" w="sm" len="sm"/>
          </a:ln>
        </p:spPr>
      </p:cxnSp>
      <p:sp>
        <p:nvSpPr>
          <p:cNvPr id="142" name="Shape 142"/>
          <p:cNvSpPr txBox="1">
            <a:spLocks noGrp="1"/>
          </p:cNvSpPr>
          <p:nvPr>
            <p:ph type="body" idx="7"/>
          </p:nvPr>
        </p:nvSpPr>
        <p:spPr>
          <a:xfrm>
            <a:off x="4555069" y="3591935"/>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body" idx="8"/>
          </p:nvPr>
        </p:nvSpPr>
        <p:spPr>
          <a:xfrm>
            <a:off x="1176869" y="3595108"/>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144"/>
        <p:cNvGrpSpPr/>
        <p:nvPr/>
      </p:nvGrpSpPr>
      <p:grpSpPr>
        <a:xfrm>
          <a:off x="0" y="0"/>
          <a:ext cx="0" cy="0"/>
          <a:chOff x="0" y="0"/>
          <a:chExt cx="0" cy="0"/>
        </a:xfrm>
      </p:grpSpPr>
      <p:sp>
        <p:nvSpPr>
          <p:cNvPr id="145" name="Shape 145"/>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6" name="Shape 146"/>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7" name="Shape 147"/>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pic>
        <p:nvPicPr>
          <p:cNvPr id="148" name="Shape 148"/>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149" name="Shape 149"/>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2"/>
            <a:ext cx="12192000" cy="6857999"/>
          </a:xfrm>
          <a:prstGeom prst="rect">
            <a:avLst/>
          </a:prstGeom>
          <a:noFill/>
          <a:ln>
            <a:noFill/>
          </a:ln>
        </p:spPr>
        <p:txBody>
          <a:bodyPr spcFirstLastPara="1" wrap="square" lIns="91425" tIns="91425" rIns="91425" bIns="91425" anchor="ctr" anchorCtr="0"/>
          <a:lstStyle>
            <a:lvl1pPr marR="0" lvl="0" algn="l" rtl="0">
              <a:lnSpc>
                <a:spcPct val="100000"/>
              </a:lnSpc>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body" idx="1"/>
          </p:nvPr>
        </p:nvSpPr>
        <p:spPr>
          <a:xfrm>
            <a:off x="10111320" y="-20638"/>
            <a:ext cx="577848" cy="6899275"/>
          </a:xfrm>
          <a:prstGeom prst="rect">
            <a:avLst/>
          </a:prstGeom>
          <a:solidFill>
            <a:schemeClr val="accent1">
              <a:alpha val="77254"/>
            </a:scheme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10689173" y="-20638"/>
            <a:ext cx="1502833" cy="6899275"/>
          </a:xfrm>
          <a:prstGeom prst="rect">
            <a:avLst/>
          </a:prstGeom>
          <a:solidFill>
            <a:schemeClr val="accent1"/>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8814" y="4997710"/>
            <a:ext cx="8204199"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lnSpc>
                <a:spcPct val="100000"/>
              </a:lnSpc>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713221" y="5447287"/>
            <a:ext cx="7480299" cy="35242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
        <p:cNvGrpSpPr/>
        <p:nvPr/>
      </p:nvGrpSpPr>
      <p:grpSpPr>
        <a:xfrm>
          <a:off x="0" y="0"/>
          <a:ext cx="0" cy="0"/>
          <a:chOff x="0" y="0"/>
          <a:chExt cx="0" cy="0"/>
        </a:xfrm>
      </p:grpSpPr>
      <p:sp>
        <p:nvSpPr>
          <p:cNvPr id="160" name="Shape 160"/>
          <p:cNvSpPr txBox="1">
            <a:spLocks noGrp="1"/>
          </p:cNvSpPr>
          <p:nvPr>
            <p:ph type="dt" idx="10"/>
          </p:nvPr>
        </p:nvSpPr>
        <p:spPr>
          <a:xfrm>
            <a:off x="0" y="0"/>
            <a:ext cx="4000000" cy="3000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ftr" idx="11"/>
          </p:nvPr>
        </p:nvSpPr>
        <p:spPr>
          <a:xfrm>
            <a:off x="0" y="0"/>
            <a:ext cx="4000000" cy="3000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 name="Shape 162"/>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63"/>
        <p:cNvGrpSpPr/>
        <p:nvPr/>
      </p:nvGrpSpPr>
      <p:grpSpPr>
        <a:xfrm>
          <a:off x="0" y="0"/>
          <a:ext cx="0" cy="0"/>
          <a:chOff x="0" y="0"/>
          <a:chExt cx="0" cy="0"/>
        </a:xfrm>
      </p:grpSpPr>
      <p:sp>
        <p:nvSpPr>
          <p:cNvPr id="164" name="Shape 164"/>
          <p:cNvSpPr/>
          <p:nvPr/>
        </p:nvSpPr>
        <p:spPr>
          <a:xfrm>
            <a:off x="0" y="2"/>
            <a:ext cx="12192000" cy="6857999"/>
          </a:xfrm>
          <a:prstGeom prst="rect">
            <a:avLst/>
          </a:prstGeom>
          <a:solidFill>
            <a:srgbClr val="00AFD7"/>
          </a:solidFill>
          <a:ln w="9525" cap="flat" cmpd="sng">
            <a:solidFill>
              <a:srgbClr val="00ADD7"/>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65" name="Shape 165"/>
          <p:cNvSpPr txBox="1">
            <a:spLocks noGrp="1"/>
          </p:cNvSpPr>
          <p:nvPr>
            <p:ph type="body" idx="1"/>
          </p:nvPr>
        </p:nvSpPr>
        <p:spPr>
          <a:xfrm>
            <a:off x="420347" y="1108083"/>
            <a:ext cx="10898716" cy="861775"/>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body" idx="2"/>
          </p:nvPr>
        </p:nvSpPr>
        <p:spPr>
          <a:xfrm>
            <a:off x="234953" y="850901"/>
            <a:ext cx="353481" cy="6007100"/>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body" idx="3"/>
          </p:nvPr>
        </p:nvSpPr>
        <p:spPr>
          <a:xfrm>
            <a:off x="11215944" y="850901"/>
            <a:ext cx="353481" cy="5432837"/>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68" name="Shape 168"/>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838200" y="365128"/>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Font typeface="Arial"/>
              <a:buNone/>
              <a:defRPr sz="1350"/>
            </a:lvl2pPr>
            <a:lvl3pPr lvl="2">
              <a:spcBef>
                <a:spcPts val="0"/>
              </a:spcBef>
              <a:spcAft>
                <a:spcPts val="0"/>
              </a:spcAft>
              <a:buSzPts val="1400"/>
              <a:buFont typeface="Arial"/>
              <a:buNone/>
              <a:defRPr sz="1350"/>
            </a:lvl3pPr>
            <a:lvl4pPr lvl="3">
              <a:spcBef>
                <a:spcPts val="0"/>
              </a:spcBef>
              <a:spcAft>
                <a:spcPts val="0"/>
              </a:spcAft>
              <a:buSzPts val="1400"/>
              <a:buFont typeface="Arial"/>
              <a:buNone/>
              <a:defRPr sz="1350"/>
            </a:lvl4pPr>
            <a:lvl5pPr lvl="4">
              <a:spcBef>
                <a:spcPts val="0"/>
              </a:spcBef>
              <a:spcAft>
                <a:spcPts val="0"/>
              </a:spcAft>
              <a:buSzPts val="1400"/>
              <a:buFont typeface="Arial"/>
              <a:buNone/>
              <a:defRPr sz="1350"/>
            </a:lvl5pPr>
            <a:lvl6pPr lvl="5">
              <a:spcBef>
                <a:spcPts val="0"/>
              </a:spcBef>
              <a:spcAft>
                <a:spcPts val="0"/>
              </a:spcAft>
              <a:buSzPts val="1400"/>
              <a:buFont typeface="Arial"/>
              <a:buNone/>
              <a:defRPr sz="1350"/>
            </a:lvl6pPr>
            <a:lvl7pPr lvl="6">
              <a:spcBef>
                <a:spcPts val="0"/>
              </a:spcBef>
              <a:spcAft>
                <a:spcPts val="0"/>
              </a:spcAft>
              <a:buSzPts val="1400"/>
              <a:buFont typeface="Arial"/>
              <a:buNone/>
              <a:defRPr sz="1350"/>
            </a:lvl7pPr>
            <a:lvl8pPr lvl="7">
              <a:spcBef>
                <a:spcPts val="0"/>
              </a:spcBef>
              <a:spcAft>
                <a:spcPts val="0"/>
              </a:spcAft>
              <a:buSzPts val="1400"/>
              <a:buFont typeface="Arial"/>
              <a:buNone/>
              <a:defRPr sz="1350"/>
            </a:lvl8pPr>
            <a:lvl9pPr lvl="8">
              <a:spcBef>
                <a:spcPts val="0"/>
              </a:spcBef>
              <a:spcAft>
                <a:spcPts val="0"/>
              </a:spcAft>
              <a:buSzPts val="1400"/>
              <a:buFont typeface="Arial"/>
              <a:buNone/>
              <a:defRPr sz="1350"/>
            </a:lvl9pPr>
          </a:lstStyle>
          <a:p>
            <a:endParaRPr/>
          </a:p>
        </p:txBody>
      </p:sp>
      <p:sp>
        <p:nvSpPr>
          <p:cNvPr id="171" name="Shape 171"/>
          <p:cNvSpPr txBox="1">
            <a:spLocks noGrp="1"/>
          </p:cNvSpPr>
          <p:nvPr>
            <p:ph type="body" idx="1"/>
          </p:nvPr>
        </p:nvSpPr>
        <p:spPr>
          <a:xfrm>
            <a:off x="838200" y="1825625"/>
            <a:ext cx="10515600" cy="4351339"/>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dt" idx="10"/>
          </p:nvPr>
        </p:nvSpPr>
        <p:spPr>
          <a:xfrm>
            <a:off x="838200" y="6356353"/>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ftr" idx="11"/>
          </p:nvPr>
        </p:nvSpPr>
        <p:spPr>
          <a:xfrm>
            <a:off x="4038600" y="6356353"/>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1400"/>
              <a:buFont typeface="Calibri"/>
              <a:buNone/>
              <a:defRPr sz="900">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1pPr>
            <a:lvl2pPr marL="0" marR="0" lvl="1"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2pPr>
            <a:lvl3pPr marL="0" marR="0" lvl="2"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3pPr>
            <a:lvl4pPr marL="0" marR="0" lvl="3"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4pPr>
            <a:lvl5pPr marL="0" marR="0" lvl="4"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5pPr>
            <a:lvl6pPr marL="0" marR="0" lvl="5"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6pPr>
            <a:lvl7pPr marL="0" marR="0" lvl="6"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7pPr>
            <a:lvl8pPr marL="0" marR="0" lvl="7"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8pPr>
            <a:lvl9pPr marL="0" marR="0" lvl="8" indent="0" algn="r" rtl="0">
              <a:spcBef>
                <a:spcPts val="0"/>
              </a:spcBef>
              <a:buClr>
                <a:schemeClr val="dk1"/>
              </a:buClr>
              <a:buSzPts val="1200"/>
              <a:buFont typeface="Calibri"/>
              <a:buNone/>
              <a:defRPr sz="1200" b="1">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29"/>
        <p:cNvGrpSpPr/>
        <p:nvPr/>
      </p:nvGrpSpPr>
      <p:grpSpPr>
        <a:xfrm>
          <a:off x="0" y="0"/>
          <a:ext cx="0" cy="0"/>
          <a:chOff x="0" y="0"/>
          <a:chExt cx="0" cy="0"/>
        </a:xfrm>
      </p:grpSpPr>
      <p:sp>
        <p:nvSpPr>
          <p:cNvPr id="30" name="Shape 30"/>
          <p:cNvSpPr>
            <a:spLocks noGrp="1"/>
          </p:cNvSpPr>
          <p:nvPr>
            <p:ph type="pic" idx="2"/>
          </p:nvPr>
        </p:nvSpPr>
        <p:spPr>
          <a:xfrm>
            <a:off x="1176870" y="1990727"/>
            <a:ext cx="2688167" cy="2571751"/>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 name="Shape 31"/>
          <p:cNvSpPr/>
          <p:nvPr/>
        </p:nvSpPr>
        <p:spPr>
          <a:xfrm rot="5400000">
            <a:off x="-699030" y="2686582"/>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32" name="Shape 32"/>
          <p:cNvSpPr txBox="1">
            <a:spLocks noGrp="1"/>
          </p:cNvSpPr>
          <p:nvPr>
            <p:ph type="body" idx="1"/>
          </p:nvPr>
        </p:nvSpPr>
        <p:spPr>
          <a:xfrm>
            <a:off x="4555079" y="2764533"/>
            <a:ext cx="7636932"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33" name="Shape 33"/>
          <p:cNvCxnSpPr/>
          <p:nvPr/>
        </p:nvCxnSpPr>
        <p:spPr>
          <a:xfrm>
            <a:off x="4555067" y="3616704"/>
            <a:ext cx="7636933" cy="0"/>
          </a:xfrm>
          <a:prstGeom prst="straightConnector1">
            <a:avLst/>
          </a:prstGeom>
          <a:noFill/>
          <a:ln w="19050" cap="flat" cmpd="sng">
            <a:solidFill>
              <a:srgbClr val="3F3F3F"/>
            </a:solidFill>
            <a:prstDash val="solid"/>
            <a:round/>
            <a:headEnd type="none" w="sm" len="sm"/>
            <a:tailEnd type="none" w="sm" len="sm"/>
          </a:ln>
        </p:spPr>
      </p:cxnSp>
      <p:sp>
        <p:nvSpPr>
          <p:cNvPr id="34" name="Shape 34"/>
          <p:cNvSpPr txBox="1">
            <a:spLocks noGrp="1"/>
          </p:cNvSpPr>
          <p:nvPr>
            <p:ph type="body" idx="3"/>
          </p:nvPr>
        </p:nvSpPr>
        <p:spPr>
          <a:xfrm>
            <a:off x="4555067" y="1987553"/>
            <a:ext cx="7636933" cy="650875"/>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4"/>
          </p:nvPr>
        </p:nvSpPr>
        <p:spPr>
          <a:xfrm>
            <a:off x="1176870" y="1990724"/>
            <a:ext cx="215900" cy="2571752"/>
          </a:xfrm>
          <a:prstGeom prst="rect">
            <a:avLst/>
          </a:prstGeom>
          <a:solidFill>
            <a:srgbClr val="236192">
              <a:alpha val="71764"/>
            </a:srgb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9"/>
        <p:cNvGrpSpPr/>
        <p:nvPr/>
      </p:nvGrpSpPr>
      <p:grpSpPr>
        <a:xfrm>
          <a:off x="0" y="0"/>
          <a:ext cx="0" cy="0"/>
          <a:chOff x="0" y="0"/>
          <a:chExt cx="0" cy="0"/>
        </a:xfrm>
      </p:grpSpPr>
      <p:sp>
        <p:nvSpPr>
          <p:cNvPr id="180" name="Shape 180"/>
          <p:cNvSpPr txBox="1">
            <a:spLocks noGrp="1"/>
          </p:cNvSpPr>
          <p:nvPr>
            <p:ph type="ctrTitle"/>
          </p:nvPr>
        </p:nvSpPr>
        <p:spPr>
          <a:xfrm>
            <a:off x="914400" y="2130426"/>
            <a:ext cx="10363200" cy="147002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Shape 181"/>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9pPr>
          </a:lstStyle>
          <a:p>
            <a:endParaRPr/>
          </a:p>
        </p:txBody>
      </p:sp>
      <p:sp>
        <p:nvSpPr>
          <p:cNvPr id="182" name="Shape 182"/>
          <p:cNvSpPr txBox="1">
            <a:spLocks noGrp="1"/>
          </p:cNvSpPr>
          <p:nvPr>
            <p:ph type="dt" idx="10"/>
          </p:nvPr>
        </p:nvSpPr>
        <p:spPr>
          <a:xfrm>
            <a:off x="838200" y="6356351"/>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5"/>
        <p:cNvGrpSpPr/>
        <p:nvPr/>
      </p:nvGrpSpPr>
      <p:grpSpPr>
        <a:xfrm>
          <a:off x="0" y="0"/>
          <a:ext cx="0" cy="0"/>
          <a:chOff x="0" y="0"/>
          <a:chExt cx="0" cy="0"/>
        </a:xfrm>
      </p:grpSpPr>
      <p:sp>
        <p:nvSpPr>
          <p:cNvPr id="186" name="Shape 186"/>
          <p:cNvSpPr txBox="1">
            <a:spLocks noGrp="1"/>
          </p:cNvSpPr>
          <p:nvPr>
            <p:ph type="dt" idx="10"/>
          </p:nvPr>
        </p:nvSpPr>
        <p:spPr>
          <a:xfrm>
            <a:off x="838200" y="6356351"/>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188" name="Shape 188" descr="University_Library_rings.jpg"/>
          <p:cNvPicPr preferRelativeResize="0"/>
          <p:nvPr/>
        </p:nvPicPr>
        <p:blipFill rotWithShape="1">
          <a:blip r:embed="rId2">
            <a:alphaModFix/>
          </a:blip>
          <a:srcRect/>
          <a:stretch/>
        </p:blipFill>
        <p:spPr>
          <a:xfrm>
            <a:off x="9963026" y="5318997"/>
            <a:ext cx="2228975" cy="1538657"/>
          </a:xfrm>
          <a:prstGeom prst="rect">
            <a:avLst/>
          </a:prstGeom>
          <a:noFill/>
          <a:ln>
            <a:noFill/>
          </a:ln>
        </p:spPr>
      </p:pic>
      <p:sp>
        <p:nvSpPr>
          <p:cNvPr id="189" name="Shape 1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90" name="Shape 190"/>
          <p:cNvPicPr preferRelativeResize="0"/>
          <p:nvPr/>
        </p:nvPicPr>
        <p:blipFill rotWithShape="1">
          <a:blip r:embed="rId3">
            <a:alphaModFix/>
          </a:blip>
          <a:srcRect/>
          <a:stretch/>
        </p:blipFill>
        <p:spPr>
          <a:xfrm>
            <a:off x="393103" y="6420863"/>
            <a:ext cx="9151141" cy="42641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1"/>
        <p:cNvGrpSpPr/>
        <p:nvPr/>
      </p:nvGrpSpPr>
      <p:grpSpPr>
        <a:xfrm>
          <a:off x="0" y="0"/>
          <a:ext cx="0" cy="0"/>
          <a:chOff x="0" y="0"/>
          <a:chExt cx="0" cy="0"/>
        </a:xfrm>
      </p:grpSpPr>
      <p:cxnSp>
        <p:nvCxnSpPr>
          <p:cNvPr id="192" name="Shape 192"/>
          <p:cNvCxnSpPr/>
          <p:nvPr/>
        </p:nvCxnSpPr>
        <p:spPr>
          <a:xfrm>
            <a:off x="609600" y="6251575"/>
            <a:ext cx="10983384" cy="0"/>
          </a:xfrm>
          <a:prstGeom prst="straightConnector1">
            <a:avLst/>
          </a:prstGeom>
          <a:noFill/>
          <a:ln w="9525" cap="flat" cmpd="sng">
            <a:solidFill>
              <a:srgbClr val="7F7F7F"/>
            </a:solidFill>
            <a:prstDash val="solid"/>
            <a:miter lim="800000"/>
            <a:headEnd type="none" w="sm" len="sm"/>
            <a:tailEnd type="none" w="sm" len="sm"/>
          </a:ln>
        </p:spPr>
      </p:cxnSp>
      <p:sp>
        <p:nvSpPr>
          <p:cNvPr id="193" name="Shape 193"/>
          <p:cNvSpPr txBox="1">
            <a:spLocks noGrp="1"/>
          </p:cNvSpPr>
          <p:nvPr>
            <p:ph type="title"/>
          </p:nvPr>
        </p:nvSpPr>
        <p:spPr>
          <a:xfrm>
            <a:off x="611717" y="1057276"/>
            <a:ext cx="10972800" cy="661823"/>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4" name="Shape 194"/>
          <p:cNvSpPr txBox="1">
            <a:spLocks noGrp="1"/>
          </p:cNvSpPr>
          <p:nvPr>
            <p:ph type="body" idx="1"/>
          </p:nvPr>
        </p:nvSpPr>
        <p:spPr>
          <a:xfrm>
            <a:off x="609600" y="1812023"/>
            <a:ext cx="10972800" cy="4314141"/>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dt" idx="10"/>
          </p:nvPr>
        </p:nvSpPr>
        <p:spPr>
          <a:xfrm>
            <a:off x="838200" y="6356351"/>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97"/>
        <p:cNvGrpSpPr/>
        <p:nvPr/>
      </p:nvGrpSpPr>
      <p:grpSpPr>
        <a:xfrm>
          <a:off x="0" y="0"/>
          <a:ext cx="0" cy="0"/>
          <a:chOff x="0" y="0"/>
          <a:chExt cx="0" cy="0"/>
        </a:xfrm>
      </p:grpSpPr>
      <p:sp>
        <p:nvSpPr>
          <p:cNvPr id="198" name="Shape 198"/>
          <p:cNvSpPr/>
          <p:nvPr/>
        </p:nvSpPr>
        <p:spPr>
          <a:xfrm>
            <a:off x="0" y="2"/>
            <a:ext cx="12192000" cy="6857999"/>
          </a:xfrm>
          <a:prstGeom prst="rect">
            <a:avLst/>
          </a:prstGeom>
          <a:solidFill>
            <a:srgbClr val="00AFD7"/>
          </a:solidFill>
          <a:ln w="9525" cap="flat" cmpd="sng">
            <a:solidFill>
              <a:srgbClr val="00ADD7"/>
            </a:solidFill>
            <a:prstDash val="solid"/>
            <a:round/>
            <a:headEnd type="none" w="sm" len="sm"/>
            <a:tailEnd type="none" w="sm" len="sm"/>
          </a:ln>
          <a:effectLst>
            <a:outerShdw blurRad="39999"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Arial"/>
              <a:ea typeface="Arial"/>
              <a:cs typeface="Arial"/>
              <a:sym typeface="Arial"/>
            </a:endParaRPr>
          </a:p>
        </p:txBody>
      </p:sp>
      <p:sp>
        <p:nvSpPr>
          <p:cNvPr id="199" name="Shape 199"/>
          <p:cNvSpPr txBox="1">
            <a:spLocks noGrp="1"/>
          </p:cNvSpPr>
          <p:nvPr>
            <p:ph type="body" idx="1"/>
          </p:nvPr>
        </p:nvSpPr>
        <p:spPr>
          <a:xfrm>
            <a:off x="420347" y="1108083"/>
            <a:ext cx="10898716" cy="861775"/>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0" name="Shape 200"/>
          <p:cNvSpPr txBox="1">
            <a:spLocks noGrp="1"/>
          </p:cNvSpPr>
          <p:nvPr>
            <p:ph type="body" idx="2"/>
          </p:nvPr>
        </p:nvSpPr>
        <p:spPr>
          <a:xfrm>
            <a:off x="234953" y="850901"/>
            <a:ext cx="353481" cy="6007100"/>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1" name="Shape 201"/>
          <p:cNvSpPr txBox="1">
            <a:spLocks noGrp="1"/>
          </p:cNvSpPr>
          <p:nvPr>
            <p:ph type="body" idx="3"/>
          </p:nvPr>
        </p:nvSpPr>
        <p:spPr>
          <a:xfrm>
            <a:off x="11215944" y="850901"/>
            <a:ext cx="353481" cy="5432837"/>
          </a:xfrm>
          <a:prstGeom prst="rect">
            <a:avLst/>
          </a:prstGeom>
          <a:solidFill>
            <a:srgbClr val="00AFD7"/>
          </a:solidFill>
          <a:ln>
            <a:noFill/>
          </a:ln>
        </p:spPr>
        <p:txBody>
          <a:bodyPr spcFirstLastPara="1" wrap="square" lIns="91425" tIns="91425" rIns="91425" bIns="91425" anchor="t" anchorCtr="0"/>
          <a:lstStyle>
            <a:lvl1pPr marL="457200" marR="0" lvl="0" indent="-228600" algn="l"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02" name="Shape 202"/>
          <p:cNvPicPr preferRelativeResize="0"/>
          <p:nvPr/>
        </p:nvPicPr>
        <p:blipFill rotWithShape="1">
          <a:blip r:embed="rId2">
            <a:alphaModFix/>
          </a:blip>
          <a:srcRect/>
          <a:stretch/>
        </p:blipFill>
        <p:spPr>
          <a:xfrm>
            <a:off x="11080071" y="6422992"/>
            <a:ext cx="916227" cy="29162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203"/>
        <p:cNvGrpSpPr/>
        <p:nvPr/>
      </p:nvGrpSpPr>
      <p:grpSpPr>
        <a:xfrm>
          <a:off x="0" y="0"/>
          <a:ext cx="0" cy="0"/>
          <a:chOff x="0" y="0"/>
          <a:chExt cx="0" cy="0"/>
        </a:xfrm>
      </p:grpSpPr>
      <p:sp>
        <p:nvSpPr>
          <p:cNvPr id="204" name="Shape 204"/>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3D527F"/>
              </a:solidFill>
              <a:latin typeface="Arial"/>
              <a:ea typeface="Arial"/>
              <a:cs typeface="Arial"/>
              <a:sym typeface="Arial"/>
            </a:endParaRPr>
          </a:p>
        </p:txBody>
      </p:sp>
      <p:sp>
        <p:nvSpPr>
          <p:cNvPr id="205" name="Shape 205"/>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3D527F"/>
              </a:solidFill>
              <a:latin typeface="Arial"/>
              <a:ea typeface="Arial"/>
              <a:cs typeface="Arial"/>
              <a:sym typeface="Arial"/>
            </a:endParaRPr>
          </a:p>
        </p:txBody>
      </p:sp>
      <p:sp>
        <p:nvSpPr>
          <p:cNvPr id="206" name="Shape 206"/>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3D527F"/>
              </a:solidFill>
              <a:latin typeface="Arial"/>
              <a:ea typeface="Arial"/>
              <a:cs typeface="Arial"/>
              <a:sym typeface="Arial"/>
            </a:endParaRPr>
          </a:p>
        </p:txBody>
      </p:sp>
      <p:sp>
        <p:nvSpPr>
          <p:cNvPr id="207" name="Shape 207"/>
          <p:cNvSpPr txBox="1">
            <a:spLocks noGrp="1"/>
          </p:cNvSpPr>
          <p:nvPr>
            <p:ph type="body" idx="1"/>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08" name="Shape 208"/>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209" name="Shape 209"/>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2"/>
        <p:cNvGrpSpPr/>
        <p:nvPr/>
      </p:nvGrpSpPr>
      <p:grpSpPr>
        <a:xfrm>
          <a:off x="0" y="0"/>
          <a:ext cx="0" cy="0"/>
          <a:chOff x="0" y="0"/>
          <a:chExt cx="0" cy="0"/>
        </a:xfrm>
      </p:grpSpPr>
      <p:sp>
        <p:nvSpPr>
          <p:cNvPr id="213" name="Shape 213"/>
          <p:cNvSpPr txBox="1">
            <a:spLocks noGrp="1"/>
          </p:cNvSpPr>
          <p:nvPr>
            <p:ph type="dt" idx="10"/>
          </p:nvPr>
        </p:nvSpPr>
        <p:spPr>
          <a:xfrm>
            <a:off x="838200" y="6356351"/>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215" name="Shape 215" descr="University_Library_rings.jpg"/>
          <p:cNvPicPr preferRelativeResize="0"/>
          <p:nvPr/>
        </p:nvPicPr>
        <p:blipFill rotWithShape="1">
          <a:blip r:embed="rId2">
            <a:alphaModFix/>
          </a:blip>
          <a:srcRect/>
          <a:stretch/>
        </p:blipFill>
        <p:spPr>
          <a:xfrm>
            <a:off x="9963026" y="5318997"/>
            <a:ext cx="2228975" cy="1538657"/>
          </a:xfrm>
          <a:prstGeom prst="rect">
            <a:avLst/>
          </a:prstGeom>
          <a:noFill/>
          <a:ln>
            <a:noFill/>
          </a:ln>
        </p:spPr>
      </p:pic>
      <p:sp>
        <p:nvSpPr>
          <p:cNvPr id="216" name="Shape 2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17" name="Shape 217"/>
          <p:cNvPicPr preferRelativeResize="0"/>
          <p:nvPr/>
        </p:nvPicPr>
        <p:blipFill rotWithShape="1">
          <a:blip r:embed="rId3">
            <a:alphaModFix/>
          </a:blip>
          <a:srcRect/>
          <a:stretch/>
        </p:blipFill>
        <p:spPr>
          <a:xfrm>
            <a:off x="824131" y="551825"/>
            <a:ext cx="10545904" cy="49140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New Section">
  <p:cSld name="1_New Section">
    <p:spTree>
      <p:nvGrpSpPr>
        <p:cNvPr id="1" name="Shape 218"/>
        <p:cNvGrpSpPr/>
        <p:nvPr/>
      </p:nvGrpSpPr>
      <p:grpSpPr>
        <a:xfrm>
          <a:off x="0" y="0"/>
          <a:ext cx="0" cy="0"/>
          <a:chOff x="0" y="0"/>
          <a:chExt cx="0" cy="0"/>
        </a:xfrm>
      </p:grpSpPr>
      <p:sp>
        <p:nvSpPr>
          <p:cNvPr id="219" name="Shape 219"/>
          <p:cNvSpPr/>
          <p:nvPr/>
        </p:nvSpPr>
        <p:spPr>
          <a:xfrm>
            <a:off x="0" y="184150"/>
            <a:ext cx="12192000" cy="667385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Shape 220"/>
          <p:cNvSpPr txBox="1">
            <a:spLocks noGrp="1"/>
          </p:cNvSpPr>
          <p:nvPr>
            <p:ph type="body" idx="1"/>
          </p:nvPr>
        </p:nvSpPr>
        <p:spPr>
          <a:xfrm>
            <a:off x="1033221" y="1043949"/>
            <a:ext cx="9836257" cy="4184147"/>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21" name="Shape 221"/>
          <p:cNvGrpSpPr/>
          <p:nvPr/>
        </p:nvGrpSpPr>
        <p:grpSpPr>
          <a:xfrm>
            <a:off x="0" y="1697"/>
            <a:ext cx="12192000" cy="141125"/>
            <a:chOff x="0" y="5071353"/>
            <a:chExt cx="9144000" cy="72958"/>
          </a:xfrm>
        </p:grpSpPr>
        <p:sp>
          <p:nvSpPr>
            <p:cNvPr id="222" name="Shape 222"/>
            <p:cNvSpPr/>
            <p:nvPr/>
          </p:nvSpPr>
          <p:spPr>
            <a:xfrm>
              <a:off x="0" y="5071353"/>
              <a:ext cx="2209800" cy="72958"/>
            </a:xfrm>
            <a:prstGeom prst="rect">
              <a:avLst/>
            </a:prstGeom>
            <a:solidFill>
              <a:srgbClr val="AE2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Calibri"/>
                <a:ea typeface="Calibri"/>
                <a:cs typeface="Calibri"/>
                <a:sym typeface="Calibri"/>
              </a:endParaRPr>
            </a:p>
          </p:txBody>
        </p:sp>
        <p:sp>
          <p:nvSpPr>
            <p:cNvPr id="223" name="Shape 223"/>
            <p:cNvSpPr/>
            <p:nvPr/>
          </p:nvSpPr>
          <p:spPr>
            <a:xfrm>
              <a:off x="2209800" y="5071353"/>
              <a:ext cx="1060450" cy="72958"/>
            </a:xfrm>
            <a:prstGeom prst="rect">
              <a:avLst/>
            </a:prstGeom>
            <a:solidFill>
              <a:srgbClr val="D270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Calibri"/>
                <a:ea typeface="Calibri"/>
                <a:cs typeface="Calibri"/>
                <a:sym typeface="Calibri"/>
              </a:endParaRPr>
            </a:p>
          </p:txBody>
        </p:sp>
        <p:sp>
          <p:nvSpPr>
            <p:cNvPr id="224" name="Shape 224"/>
            <p:cNvSpPr/>
            <p:nvPr/>
          </p:nvSpPr>
          <p:spPr>
            <a:xfrm>
              <a:off x="3270250" y="5071353"/>
              <a:ext cx="5873750" cy="72958"/>
            </a:xfrm>
            <a:prstGeom prst="rect">
              <a:avLst/>
            </a:prstGeom>
            <a:solidFill>
              <a:srgbClr val="F6B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Calibri"/>
                <a:ea typeface="Calibri"/>
                <a:cs typeface="Calibri"/>
                <a:sym typeface="Calibri"/>
              </a:endParaRPr>
            </a:p>
          </p:txBody>
        </p:sp>
      </p:grpSp>
      <p:pic>
        <p:nvPicPr>
          <p:cNvPr id="225" name="Shape 225"/>
          <p:cNvPicPr preferRelativeResize="0"/>
          <p:nvPr/>
        </p:nvPicPr>
        <p:blipFill rotWithShape="1">
          <a:blip r:embed="rId2">
            <a:alphaModFix/>
          </a:blip>
          <a:srcRect/>
          <a:stretch/>
        </p:blipFill>
        <p:spPr>
          <a:xfrm>
            <a:off x="10754539" y="6262211"/>
            <a:ext cx="1135380" cy="370840"/>
          </a:xfrm>
          <a:prstGeom prst="rect">
            <a:avLst/>
          </a:prstGeom>
          <a:noFill/>
          <a:ln>
            <a:noFill/>
          </a:ln>
        </p:spPr>
      </p:pic>
      <p:pic>
        <p:nvPicPr>
          <p:cNvPr id="226" name="Shape 226"/>
          <p:cNvPicPr preferRelativeResize="0"/>
          <p:nvPr/>
        </p:nvPicPr>
        <p:blipFill rotWithShape="1">
          <a:blip r:embed="rId3">
            <a:alphaModFix/>
          </a:blip>
          <a:srcRect/>
          <a:stretch/>
        </p:blipFill>
        <p:spPr>
          <a:xfrm>
            <a:off x="237202" y="6254498"/>
            <a:ext cx="4671039" cy="3901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A1B61"/>
              </a:buClr>
              <a:buSzPts val="3600"/>
              <a:buFont typeface="Arial"/>
              <a:buNone/>
              <a:defRPr sz="3600" b="1" i="0" u="none" strike="noStrike" cap="none">
                <a:solidFill>
                  <a:srgbClr val="8A1B6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body" idx="2"/>
          </p:nvPr>
        </p:nvSpPr>
        <p:spPr>
          <a:xfrm>
            <a:off x="454382" y="1372996"/>
            <a:ext cx="11252197" cy="4188879"/>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5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grpSp>
        <p:nvGrpSpPr>
          <p:cNvPr id="230" name="Shape 230"/>
          <p:cNvGrpSpPr/>
          <p:nvPr/>
        </p:nvGrpSpPr>
        <p:grpSpPr>
          <a:xfrm>
            <a:off x="0" y="1697"/>
            <a:ext cx="12192000" cy="141125"/>
            <a:chOff x="0" y="5071353"/>
            <a:chExt cx="9144000" cy="72958"/>
          </a:xfrm>
        </p:grpSpPr>
        <p:sp>
          <p:nvSpPr>
            <p:cNvPr id="231" name="Shape 231"/>
            <p:cNvSpPr/>
            <p:nvPr/>
          </p:nvSpPr>
          <p:spPr>
            <a:xfrm>
              <a:off x="0" y="5071353"/>
              <a:ext cx="2209800" cy="72958"/>
            </a:xfrm>
            <a:prstGeom prst="rect">
              <a:avLst/>
            </a:prstGeom>
            <a:solidFill>
              <a:srgbClr val="AE2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Calibri"/>
                <a:ea typeface="Calibri"/>
                <a:cs typeface="Calibri"/>
                <a:sym typeface="Calibri"/>
              </a:endParaRPr>
            </a:p>
          </p:txBody>
        </p:sp>
        <p:sp>
          <p:nvSpPr>
            <p:cNvPr id="232" name="Shape 232"/>
            <p:cNvSpPr/>
            <p:nvPr/>
          </p:nvSpPr>
          <p:spPr>
            <a:xfrm>
              <a:off x="2209800" y="5071353"/>
              <a:ext cx="1060450" cy="72958"/>
            </a:xfrm>
            <a:prstGeom prst="rect">
              <a:avLst/>
            </a:prstGeom>
            <a:solidFill>
              <a:srgbClr val="D270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Calibri"/>
                <a:ea typeface="Calibri"/>
                <a:cs typeface="Calibri"/>
                <a:sym typeface="Calibri"/>
              </a:endParaRPr>
            </a:p>
          </p:txBody>
        </p:sp>
        <p:sp>
          <p:nvSpPr>
            <p:cNvPr id="233" name="Shape 233"/>
            <p:cNvSpPr/>
            <p:nvPr/>
          </p:nvSpPr>
          <p:spPr>
            <a:xfrm>
              <a:off x="3270250" y="5071353"/>
              <a:ext cx="5873750" cy="72958"/>
            </a:xfrm>
            <a:prstGeom prst="rect">
              <a:avLst/>
            </a:prstGeom>
            <a:solidFill>
              <a:srgbClr val="F6BE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3D527F"/>
                </a:solidFill>
                <a:latin typeface="Calibri"/>
                <a:ea typeface="Calibri"/>
                <a:cs typeface="Calibri"/>
                <a:sym typeface="Calibri"/>
              </a:endParaRPr>
            </a:p>
          </p:txBody>
        </p:sp>
      </p:grpSp>
      <p:pic>
        <p:nvPicPr>
          <p:cNvPr id="234" name="Shape 234" descr="OCLC_H_PMS.eps"/>
          <p:cNvPicPr preferRelativeResize="0"/>
          <p:nvPr/>
        </p:nvPicPr>
        <p:blipFill rotWithShape="1">
          <a:blip r:embed="rId2">
            <a:alphaModFix/>
          </a:blip>
          <a:srcRect/>
          <a:stretch/>
        </p:blipFill>
        <p:spPr>
          <a:xfrm>
            <a:off x="10754537" y="6255762"/>
            <a:ext cx="1144832" cy="380881"/>
          </a:xfrm>
          <a:prstGeom prst="rect">
            <a:avLst/>
          </a:prstGeom>
          <a:noFill/>
          <a:ln>
            <a:noFill/>
          </a:ln>
        </p:spPr>
      </p:pic>
      <p:pic>
        <p:nvPicPr>
          <p:cNvPr id="235" name="Shape 235"/>
          <p:cNvPicPr preferRelativeResize="0"/>
          <p:nvPr/>
        </p:nvPicPr>
        <p:blipFill rotWithShape="1">
          <a:blip r:embed="rId3">
            <a:alphaModFix/>
          </a:blip>
          <a:srcRect/>
          <a:stretch/>
        </p:blipFill>
        <p:spPr>
          <a:xfrm>
            <a:off x="237202" y="6254496"/>
            <a:ext cx="4671039" cy="3901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237"/>
        <p:cNvGrpSpPr/>
        <p:nvPr/>
      </p:nvGrpSpPr>
      <p:grpSpPr>
        <a:xfrm>
          <a:off x="0" y="0"/>
          <a:ext cx="0" cy="0"/>
          <a:chOff x="0" y="0"/>
          <a:chExt cx="0" cy="0"/>
        </a:xfrm>
      </p:grpSpPr>
      <p:sp>
        <p:nvSpPr>
          <p:cNvPr id="238" name="Shape 238"/>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39" name="Shape 239"/>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40" name="Shape 240"/>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pic>
        <p:nvPicPr>
          <p:cNvPr id="241" name="Shape 241"/>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243"/>
        <p:cNvGrpSpPr/>
        <p:nvPr/>
      </p:nvGrpSpPr>
      <p:grpSpPr>
        <a:xfrm>
          <a:off x="0" y="0"/>
          <a:ext cx="0" cy="0"/>
          <a:chOff x="0" y="0"/>
          <a:chExt cx="0" cy="0"/>
        </a:xfrm>
      </p:grpSpPr>
      <p:sp>
        <p:nvSpPr>
          <p:cNvPr id="244" name="Shape 244"/>
          <p:cNvSpPr/>
          <p:nvPr/>
        </p:nvSpPr>
        <p:spPr>
          <a:xfrm>
            <a:off x="0" y="0"/>
            <a:ext cx="12192000" cy="6858000"/>
          </a:xfrm>
          <a:prstGeom prst="rect">
            <a:avLst/>
          </a:prstGeom>
          <a:solidFill>
            <a:srgbClr val="00AFD7"/>
          </a:solidFill>
          <a:ln w="9525" cap="flat" cmpd="sng">
            <a:solidFill>
              <a:srgbClr val="00ADD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Shape 245"/>
          <p:cNvSpPr txBox="1">
            <a:spLocks noGrp="1"/>
          </p:cNvSpPr>
          <p:nvPr>
            <p:ph type="body" idx="1"/>
          </p:nvPr>
        </p:nvSpPr>
        <p:spPr>
          <a:xfrm>
            <a:off x="420346" y="1108083"/>
            <a:ext cx="10898717" cy="646331"/>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6" name="Shape 246"/>
          <p:cNvSpPr txBox="1">
            <a:spLocks noGrp="1"/>
          </p:cNvSpPr>
          <p:nvPr>
            <p:ph type="body" idx="2"/>
          </p:nvPr>
        </p:nvSpPr>
        <p:spPr>
          <a:xfrm>
            <a:off x="234951" y="850901"/>
            <a:ext cx="353483" cy="5432840"/>
          </a:xfrm>
          <a:prstGeom prst="rect">
            <a:avLst/>
          </a:prstGeom>
          <a:solidFill>
            <a:srgbClr val="00AFD7"/>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7" name="Shape 247"/>
          <p:cNvSpPr txBox="1">
            <a:spLocks noGrp="1"/>
          </p:cNvSpPr>
          <p:nvPr>
            <p:ph type="body" idx="3"/>
          </p:nvPr>
        </p:nvSpPr>
        <p:spPr>
          <a:xfrm>
            <a:off x="11215941" y="850903"/>
            <a:ext cx="353483" cy="5432839"/>
          </a:xfrm>
          <a:prstGeom prst="rect">
            <a:avLst/>
          </a:prstGeom>
          <a:solidFill>
            <a:srgbClr val="00AFD7"/>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48" name="Shape 248"/>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49"/>
        <p:cNvGrpSpPr/>
        <p:nvPr/>
      </p:nvGrpSpPr>
      <p:grpSpPr>
        <a:xfrm>
          <a:off x="0" y="0"/>
          <a:ext cx="0" cy="0"/>
          <a:chOff x="0" y="0"/>
          <a:chExt cx="0" cy="0"/>
        </a:xfrm>
      </p:grpSpPr>
      <p:sp>
        <p:nvSpPr>
          <p:cNvPr id="50" name="Shape 50"/>
          <p:cNvSpPr/>
          <p:nvPr/>
        </p:nvSpPr>
        <p:spPr>
          <a:xfrm>
            <a:off x="0" y="0"/>
            <a:ext cx="12192000" cy="6858000"/>
          </a:xfrm>
          <a:prstGeom prst="rect">
            <a:avLst/>
          </a:prstGeom>
          <a:solidFill>
            <a:srgbClr val="00AFD7"/>
          </a:solidFill>
          <a:ln w="9525" cap="flat" cmpd="sng">
            <a:solidFill>
              <a:srgbClr val="00ADD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 name="Shape 51"/>
          <p:cNvSpPr txBox="1">
            <a:spLocks noGrp="1"/>
          </p:cNvSpPr>
          <p:nvPr>
            <p:ph type="body" idx="1"/>
          </p:nvPr>
        </p:nvSpPr>
        <p:spPr>
          <a:xfrm>
            <a:off x="420346" y="1108083"/>
            <a:ext cx="10898717" cy="646331"/>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2"/>
          </p:nvPr>
        </p:nvSpPr>
        <p:spPr>
          <a:xfrm>
            <a:off x="234951" y="850901"/>
            <a:ext cx="353483" cy="6007100"/>
          </a:xfrm>
          <a:prstGeom prst="rect">
            <a:avLst/>
          </a:prstGeom>
          <a:solidFill>
            <a:srgbClr val="00AFD7"/>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3"/>
          </p:nvPr>
        </p:nvSpPr>
        <p:spPr>
          <a:xfrm>
            <a:off x="11215941" y="850903"/>
            <a:ext cx="353483" cy="5432839"/>
          </a:xfrm>
          <a:prstGeom prst="rect">
            <a:avLst/>
          </a:prstGeom>
          <a:solidFill>
            <a:srgbClr val="00AFD7"/>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4" name="Shape 54"/>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7"/>
        <p:cNvGrpSpPr/>
        <p:nvPr/>
      </p:nvGrpSpPr>
      <p:grpSpPr>
        <a:xfrm>
          <a:off x="0" y="0"/>
          <a:ext cx="0" cy="0"/>
          <a:chOff x="0" y="0"/>
          <a:chExt cx="0" cy="0"/>
        </a:xfrm>
      </p:grpSpPr>
      <p:pic>
        <p:nvPicPr>
          <p:cNvPr id="258" name="Shape 258"/>
          <p:cNvPicPr preferRelativeResize="0"/>
          <p:nvPr/>
        </p:nvPicPr>
        <p:blipFill rotWithShape="1">
          <a:blip r:embed="rId2">
            <a:alphaModFix/>
          </a:blip>
          <a:srcRect l="23295" b="48278"/>
          <a:stretch/>
        </p:blipFill>
        <p:spPr>
          <a:xfrm>
            <a:off x="4218519" y="5"/>
            <a:ext cx="7973480" cy="1413417"/>
          </a:xfrm>
          <a:prstGeom prst="rect">
            <a:avLst/>
          </a:prstGeom>
          <a:noFill/>
          <a:ln>
            <a:noFill/>
          </a:ln>
        </p:spPr>
      </p:pic>
      <p:sp>
        <p:nvSpPr>
          <p:cNvPr id="259" name="Shape 259"/>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60" name="Shape 260"/>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61" name="Shape 261"/>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62" name="Shape 262"/>
          <p:cNvSpPr/>
          <p:nvPr/>
        </p:nvSpPr>
        <p:spPr>
          <a:xfrm>
            <a:off x="-1" y="3"/>
            <a:ext cx="4254500" cy="141342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63" name="Shape 263"/>
          <p:cNvSpPr txBox="1">
            <a:spLocks noGrp="1"/>
          </p:cNvSpPr>
          <p:nvPr>
            <p:ph type="body" idx="1"/>
          </p:nvPr>
        </p:nvSpPr>
        <p:spPr>
          <a:xfrm>
            <a:off x="5" y="1773169"/>
            <a:ext cx="4853465" cy="569387"/>
          </a:xfrm>
          <a:prstGeom prst="rect">
            <a:avLst/>
          </a:prstGeom>
          <a:solidFill>
            <a:schemeClr val="accent2"/>
          </a:solid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4" name="Shape 264"/>
          <p:cNvSpPr txBox="1">
            <a:spLocks noGrp="1"/>
          </p:cNvSpPr>
          <p:nvPr>
            <p:ph type="body" idx="2"/>
          </p:nvPr>
        </p:nvSpPr>
        <p:spPr>
          <a:xfrm>
            <a:off x="1039293" y="2469870"/>
            <a:ext cx="10339693" cy="1646364"/>
          </a:xfrm>
          <a:prstGeom prst="rect">
            <a:avLst/>
          </a:prstGeom>
          <a:noFill/>
          <a:ln w="101600" cap="flat" cmpd="sng">
            <a:solidFill>
              <a:schemeClr val="accent2"/>
            </a:solidFill>
            <a:prstDash val="solid"/>
            <a:miter lim="800000"/>
            <a:headEnd type="none" w="sm" len="sm"/>
            <a:tailEnd type="none" w="sm" len="sm"/>
          </a:ln>
        </p:spPr>
        <p:txBody>
          <a:bodyPr spcFirstLastPara="1" wrap="square" lIns="91425" tIns="91425" rIns="91425" bIns="91425" anchor="t" anchorCtr="0"/>
          <a:lstStyle>
            <a:lvl1pPr marL="457200" marR="0" lvl="0" indent="-228600" algn="l" rtl="0">
              <a:spcBef>
                <a:spcPts val="0"/>
              </a:spcBef>
              <a:spcAft>
                <a:spcPts val="0"/>
              </a:spcAft>
              <a:buClr>
                <a:schemeClr val="accent2"/>
              </a:buClr>
              <a:buSzPts val="4400"/>
              <a:buFont typeface="Arial"/>
              <a:buNone/>
              <a:defRPr sz="4400" b="1">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65" name="Shape 265"/>
          <p:cNvPicPr preferRelativeResize="0"/>
          <p:nvPr/>
        </p:nvPicPr>
        <p:blipFill rotWithShape="1">
          <a:blip r:embed="rId3">
            <a:alphaModFix/>
          </a:blip>
          <a:srcRect/>
          <a:stretch/>
        </p:blipFill>
        <p:spPr>
          <a:xfrm>
            <a:off x="11080072" y="6422994"/>
            <a:ext cx="916227" cy="291625"/>
          </a:xfrm>
          <a:prstGeom prst="rect">
            <a:avLst/>
          </a:prstGeom>
          <a:noFill/>
          <a:ln>
            <a:noFill/>
          </a:ln>
        </p:spPr>
      </p:pic>
      <p:sp>
        <p:nvSpPr>
          <p:cNvPr id="266" name="Shape 266"/>
          <p:cNvSpPr txBox="1">
            <a:spLocks noGrp="1"/>
          </p:cNvSpPr>
          <p:nvPr>
            <p:ph type="body" idx="3"/>
          </p:nvPr>
        </p:nvSpPr>
        <p:spPr>
          <a:xfrm>
            <a:off x="971592" y="4275963"/>
            <a:ext cx="2480595" cy="400110"/>
          </a:xfrm>
          <a:prstGeom prst="rect">
            <a:avLst/>
          </a:prstGeom>
          <a:noFill/>
          <a:ln>
            <a:noFill/>
          </a:ln>
        </p:spPr>
        <p:txBody>
          <a:bodyPr spcFirstLastPara="1" wrap="square" lIns="91425" tIns="91425" rIns="91425" bIns="91425" anchor="t" anchorCtr="0"/>
          <a:lstStyle>
            <a:lvl1pPr marL="457200" marR="0" lvl="0" indent="-228600" algn="l" rtl="0">
              <a:spcBef>
                <a:spcPts val="400"/>
              </a:spcBef>
              <a:spcAft>
                <a:spcPts val="0"/>
              </a:spcAft>
              <a:buClr>
                <a:schemeClr val="dk1"/>
              </a:buClr>
              <a:buSzPts val="2000"/>
              <a:buFont typeface="Arial"/>
              <a:buNone/>
              <a:defRPr sz="2000" b="1">
                <a:solidFill>
                  <a:schemeClr val="dk1"/>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7" name="Shape 267"/>
          <p:cNvSpPr txBox="1">
            <a:spLocks noGrp="1"/>
          </p:cNvSpPr>
          <p:nvPr>
            <p:ph type="body" idx="4"/>
          </p:nvPr>
        </p:nvSpPr>
        <p:spPr>
          <a:xfrm>
            <a:off x="971594" y="4818453"/>
            <a:ext cx="1823405" cy="307777"/>
          </a:xfrm>
          <a:prstGeom prst="rect">
            <a:avLst/>
          </a:prstGeom>
          <a:noFill/>
          <a:ln>
            <a:noFill/>
          </a:ln>
        </p:spPr>
        <p:txBody>
          <a:bodyPr spcFirstLastPara="1" wrap="square" lIns="91425" tIns="91425" rIns="91425" bIns="91425" anchor="t" anchorCtr="0"/>
          <a:lstStyle>
            <a:lvl1pPr marL="457200" marR="0" lvl="0" indent="-228600" algn="l" rtl="0">
              <a:spcBef>
                <a:spcPts val="340"/>
              </a:spcBef>
              <a:spcAft>
                <a:spcPts val="0"/>
              </a:spcAft>
              <a:buClr>
                <a:schemeClr val="dk1"/>
              </a:buClr>
              <a:buSzPts val="1700"/>
              <a:buFont typeface="Arial"/>
              <a:buNone/>
              <a:defRPr sz="1700" b="0">
                <a:solidFill>
                  <a:schemeClr val="dk1"/>
                </a:solidFill>
                <a:latin typeface="Arial"/>
                <a:ea typeface="Arial"/>
                <a:cs typeface="Arial"/>
                <a:sym typeface="Arial"/>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8" name="Shape 268"/>
          <p:cNvSpPr/>
          <p:nvPr/>
        </p:nvSpPr>
        <p:spPr>
          <a:xfrm>
            <a:off x="4182536" y="1"/>
            <a:ext cx="594257" cy="1413420"/>
          </a:xfrm>
          <a:prstGeom prst="rect">
            <a:avLst/>
          </a:prstGeom>
          <a:solidFill>
            <a:srgbClr val="00AFD7">
              <a:alpha val="6274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69" name="Shape 269"/>
          <p:cNvSpPr txBox="1"/>
          <p:nvPr/>
        </p:nvSpPr>
        <p:spPr>
          <a:xfrm>
            <a:off x="7039" y="6384426"/>
            <a:ext cx="2908648" cy="392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a:solidFill>
                  <a:schemeClr val="lt1"/>
                </a:solidFill>
                <a:latin typeface="Arial"/>
                <a:ea typeface="Arial"/>
                <a:cs typeface="Arial"/>
                <a:sym typeface="Arial"/>
              </a:rPr>
              <a:t>Confidential. Not for distribution.</a:t>
            </a:r>
            <a:endParaRPr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270"/>
        <p:cNvGrpSpPr/>
        <p:nvPr/>
      </p:nvGrpSpPr>
      <p:grpSpPr>
        <a:xfrm>
          <a:off x="0" y="0"/>
          <a:ext cx="0" cy="0"/>
          <a:chOff x="0" y="0"/>
          <a:chExt cx="0" cy="0"/>
        </a:xfrm>
      </p:grpSpPr>
      <p:sp>
        <p:nvSpPr>
          <p:cNvPr id="271" name="Shape 271"/>
          <p:cNvSpPr>
            <a:spLocks noGrp="1"/>
          </p:cNvSpPr>
          <p:nvPr>
            <p:ph type="pic" idx="2"/>
          </p:nvPr>
        </p:nvSpPr>
        <p:spPr>
          <a:xfrm>
            <a:off x="1176870" y="1990727"/>
            <a:ext cx="2688167" cy="2571751"/>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2" name="Shape 272"/>
          <p:cNvSpPr/>
          <p:nvPr/>
        </p:nvSpPr>
        <p:spPr>
          <a:xfrm rot="5400000">
            <a:off x="-699030" y="2686582"/>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73" name="Shape 273"/>
          <p:cNvSpPr txBox="1">
            <a:spLocks noGrp="1"/>
          </p:cNvSpPr>
          <p:nvPr>
            <p:ph type="body" idx="1"/>
          </p:nvPr>
        </p:nvSpPr>
        <p:spPr>
          <a:xfrm>
            <a:off x="4555079" y="2764533"/>
            <a:ext cx="7636932"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74" name="Shape 274"/>
          <p:cNvCxnSpPr/>
          <p:nvPr/>
        </p:nvCxnSpPr>
        <p:spPr>
          <a:xfrm>
            <a:off x="4555067" y="3616704"/>
            <a:ext cx="7636933" cy="0"/>
          </a:xfrm>
          <a:prstGeom prst="straightConnector1">
            <a:avLst/>
          </a:prstGeom>
          <a:noFill/>
          <a:ln w="19050" cap="flat" cmpd="sng">
            <a:solidFill>
              <a:srgbClr val="3F3F3F"/>
            </a:solidFill>
            <a:prstDash val="solid"/>
            <a:round/>
            <a:headEnd type="none" w="sm" len="sm"/>
            <a:tailEnd type="none" w="sm" len="sm"/>
          </a:ln>
        </p:spPr>
      </p:cxnSp>
      <p:sp>
        <p:nvSpPr>
          <p:cNvPr id="275" name="Shape 275"/>
          <p:cNvSpPr txBox="1">
            <a:spLocks noGrp="1"/>
          </p:cNvSpPr>
          <p:nvPr>
            <p:ph type="body" idx="3"/>
          </p:nvPr>
        </p:nvSpPr>
        <p:spPr>
          <a:xfrm>
            <a:off x="4555067" y="1987553"/>
            <a:ext cx="7636933" cy="650875"/>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rgbClr val="236192"/>
              </a:buClr>
              <a:buSzPts val="3600"/>
              <a:buFont typeface="Arial"/>
              <a:buNone/>
              <a:defRPr sz="3600" b="1">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6" name="Shape 276"/>
          <p:cNvSpPr txBox="1">
            <a:spLocks noGrp="1"/>
          </p:cNvSpPr>
          <p:nvPr>
            <p:ph type="body" idx="4"/>
          </p:nvPr>
        </p:nvSpPr>
        <p:spPr>
          <a:xfrm>
            <a:off x="1176870" y="1990724"/>
            <a:ext cx="215900" cy="2571752"/>
          </a:xfrm>
          <a:prstGeom prst="rect">
            <a:avLst/>
          </a:prstGeom>
          <a:solidFill>
            <a:srgbClr val="236192">
              <a:alpha val="71764"/>
            </a:srgb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Speaker Intro">
  <p:cSld name="2_Speaker Intro">
    <p:spTree>
      <p:nvGrpSpPr>
        <p:cNvPr id="1" name="Shape 278"/>
        <p:cNvGrpSpPr/>
        <p:nvPr/>
      </p:nvGrpSpPr>
      <p:grpSpPr>
        <a:xfrm>
          <a:off x="0" y="0"/>
          <a:ext cx="0" cy="0"/>
          <a:chOff x="0" y="0"/>
          <a:chExt cx="0" cy="0"/>
        </a:xfrm>
      </p:grpSpPr>
      <p:sp>
        <p:nvSpPr>
          <p:cNvPr id="279" name="Shape 279"/>
          <p:cNvSpPr>
            <a:spLocks noGrp="1"/>
          </p:cNvSpPr>
          <p:nvPr>
            <p:ph type="pic" idx="2"/>
          </p:nvPr>
        </p:nvSpPr>
        <p:spPr>
          <a:xfrm>
            <a:off x="1176870" y="550912"/>
            <a:ext cx="2688167" cy="2571751"/>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0" name="Shape 280"/>
          <p:cNvSpPr/>
          <p:nvPr/>
        </p:nvSpPr>
        <p:spPr>
          <a:xfrm rot="5400000">
            <a:off x="-699030" y="1246767"/>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81" name="Shape 281"/>
          <p:cNvSpPr txBox="1">
            <a:spLocks noGrp="1"/>
          </p:cNvSpPr>
          <p:nvPr>
            <p:ph type="body" idx="1"/>
          </p:nvPr>
        </p:nvSpPr>
        <p:spPr>
          <a:xfrm>
            <a:off x="4555079" y="1324718"/>
            <a:ext cx="7636932"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82" name="Shape 282"/>
          <p:cNvCxnSpPr/>
          <p:nvPr/>
        </p:nvCxnSpPr>
        <p:spPr>
          <a:xfrm>
            <a:off x="4555067" y="2176889"/>
            <a:ext cx="7636933" cy="0"/>
          </a:xfrm>
          <a:prstGeom prst="straightConnector1">
            <a:avLst/>
          </a:prstGeom>
          <a:noFill/>
          <a:ln w="19050" cap="flat" cmpd="sng">
            <a:solidFill>
              <a:srgbClr val="3F3F3F"/>
            </a:solidFill>
            <a:prstDash val="solid"/>
            <a:round/>
            <a:headEnd type="none" w="sm" len="sm"/>
            <a:tailEnd type="none" w="sm" len="sm"/>
          </a:ln>
        </p:spPr>
      </p:cxnSp>
      <p:sp>
        <p:nvSpPr>
          <p:cNvPr id="283" name="Shape 283"/>
          <p:cNvSpPr txBox="1">
            <a:spLocks noGrp="1"/>
          </p:cNvSpPr>
          <p:nvPr>
            <p:ph type="body" idx="3"/>
          </p:nvPr>
        </p:nvSpPr>
        <p:spPr>
          <a:xfrm>
            <a:off x="4555067" y="547738"/>
            <a:ext cx="7636933" cy="650875"/>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rgbClr val="236192"/>
              </a:buClr>
              <a:buSzPts val="3600"/>
              <a:buFont typeface="Arial"/>
              <a:buNone/>
              <a:defRPr sz="3600" b="1">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4" name="Shape 284"/>
          <p:cNvSpPr txBox="1">
            <a:spLocks noGrp="1"/>
          </p:cNvSpPr>
          <p:nvPr>
            <p:ph type="body" idx="4"/>
          </p:nvPr>
        </p:nvSpPr>
        <p:spPr>
          <a:xfrm>
            <a:off x="1176870" y="550909"/>
            <a:ext cx="215900" cy="2571752"/>
          </a:xfrm>
          <a:prstGeom prst="rect">
            <a:avLst/>
          </a:prstGeom>
          <a:solidFill>
            <a:srgbClr val="236192">
              <a:alpha val="71764"/>
            </a:srgb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5" name="Shape 285"/>
          <p:cNvSpPr>
            <a:spLocks noGrp="1"/>
          </p:cNvSpPr>
          <p:nvPr>
            <p:ph type="pic" idx="5"/>
          </p:nvPr>
        </p:nvSpPr>
        <p:spPr>
          <a:xfrm>
            <a:off x="1176870" y="3595111"/>
            <a:ext cx="2688167" cy="2571751"/>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6" name="Shape 286"/>
          <p:cNvSpPr/>
          <p:nvPr/>
        </p:nvSpPr>
        <p:spPr>
          <a:xfrm rot="5400000">
            <a:off x="-699030" y="4290966"/>
            <a:ext cx="2574927" cy="1176867"/>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287" name="Shape 287"/>
          <p:cNvSpPr txBox="1">
            <a:spLocks noGrp="1"/>
          </p:cNvSpPr>
          <p:nvPr>
            <p:ph type="body" idx="6"/>
          </p:nvPr>
        </p:nvSpPr>
        <p:spPr>
          <a:xfrm>
            <a:off x="4555079" y="4368917"/>
            <a:ext cx="7636932"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88" name="Shape 288"/>
          <p:cNvCxnSpPr/>
          <p:nvPr/>
        </p:nvCxnSpPr>
        <p:spPr>
          <a:xfrm>
            <a:off x="4555067" y="5221088"/>
            <a:ext cx="7636933" cy="0"/>
          </a:xfrm>
          <a:prstGeom prst="straightConnector1">
            <a:avLst/>
          </a:prstGeom>
          <a:noFill/>
          <a:ln w="19050" cap="flat" cmpd="sng">
            <a:solidFill>
              <a:srgbClr val="3F3F3F"/>
            </a:solidFill>
            <a:prstDash val="solid"/>
            <a:round/>
            <a:headEnd type="none" w="sm" len="sm"/>
            <a:tailEnd type="none" w="sm" len="sm"/>
          </a:ln>
        </p:spPr>
      </p:cxnSp>
      <p:sp>
        <p:nvSpPr>
          <p:cNvPr id="289" name="Shape 289"/>
          <p:cNvSpPr txBox="1">
            <a:spLocks noGrp="1"/>
          </p:cNvSpPr>
          <p:nvPr>
            <p:ph type="body" idx="7"/>
          </p:nvPr>
        </p:nvSpPr>
        <p:spPr>
          <a:xfrm>
            <a:off x="4555067" y="3591936"/>
            <a:ext cx="7636933" cy="650875"/>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rgbClr val="236192"/>
              </a:buClr>
              <a:buSzPts val="3600"/>
              <a:buFont typeface="Arial"/>
              <a:buNone/>
              <a:defRPr sz="3600" b="1">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0" name="Shape 290"/>
          <p:cNvSpPr txBox="1">
            <a:spLocks noGrp="1"/>
          </p:cNvSpPr>
          <p:nvPr>
            <p:ph type="body" idx="8"/>
          </p:nvPr>
        </p:nvSpPr>
        <p:spPr>
          <a:xfrm>
            <a:off x="1176870" y="3595108"/>
            <a:ext cx="215900" cy="2571752"/>
          </a:xfrm>
          <a:prstGeom prst="rect">
            <a:avLst/>
          </a:prstGeom>
          <a:solidFill>
            <a:srgbClr val="236192">
              <a:alpha val="71764"/>
            </a:srgb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300"/>
        <p:cNvGrpSpPr/>
        <p:nvPr/>
      </p:nvGrpSpPr>
      <p:grpSpPr>
        <a:xfrm>
          <a:off x="0" y="0"/>
          <a:ext cx="0" cy="0"/>
          <a:chOff x="0" y="0"/>
          <a:chExt cx="0" cy="0"/>
        </a:xfrm>
      </p:grpSpPr>
      <p:pic>
        <p:nvPicPr>
          <p:cNvPr id="301" name="Shape 301" descr="OCLC_H_PMS.eps"/>
          <p:cNvPicPr preferRelativeResize="0"/>
          <p:nvPr/>
        </p:nvPicPr>
        <p:blipFill rotWithShape="1">
          <a:blip r:embed="rId2">
            <a:alphaModFix/>
          </a:blip>
          <a:srcRect/>
          <a:stretch/>
        </p:blipFill>
        <p:spPr>
          <a:xfrm>
            <a:off x="10982567" y="6347610"/>
            <a:ext cx="964583" cy="3209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303"/>
        <p:cNvGrpSpPr/>
        <p:nvPr/>
      </p:nvGrpSpPr>
      <p:grpSpPr>
        <a:xfrm>
          <a:off x="0" y="0"/>
          <a:ext cx="0" cy="0"/>
          <a:chOff x="0" y="0"/>
          <a:chExt cx="0" cy="0"/>
        </a:xfrm>
      </p:grpSpPr>
      <p:sp>
        <p:nvSpPr>
          <p:cNvPr id="304" name="Shape 304"/>
          <p:cNvSpPr>
            <a:spLocks noGrp="1"/>
          </p:cNvSpPr>
          <p:nvPr>
            <p:ph type="pic" idx="2"/>
          </p:nvPr>
        </p:nvSpPr>
        <p:spPr>
          <a:xfrm>
            <a:off x="0" y="-1"/>
            <a:ext cx="12192000" cy="6858000"/>
          </a:xfrm>
          <a:prstGeom prst="rect">
            <a:avLst/>
          </a:prstGeom>
          <a:noFill/>
          <a:ln>
            <a:noFill/>
          </a:ln>
        </p:spPr>
        <p:txBody>
          <a:bodyPr spcFirstLastPara="1" wrap="square" lIns="91425" tIns="91425" rIns="91425" bIns="91425" anchor="ctr" anchorCtr="0"/>
          <a:lstStyle>
            <a:lvl1pPr marR="0" lvl="0" algn="l" rtl="0">
              <a:spcBef>
                <a:spcPts val="380"/>
              </a:spcBef>
              <a:spcAft>
                <a:spcPts val="0"/>
              </a:spcAft>
              <a:buClr>
                <a:schemeClr val="dk1"/>
              </a:buClr>
              <a:buSzPts val="1900"/>
              <a:buFont typeface="Arial"/>
              <a:buNone/>
              <a:defRPr sz="1900">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5" name="Shape 305"/>
          <p:cNvSpPr txBox="1">
            <a:spLocks noGrp="1"/>
          </p:cNvSpPr>
          <p:nvPr>
            <p:ph type="body" idx="1"/>
          </p:nvPr>
        </p:nvSpPr>
        <p:spPr>
          <a:xfrm>
            <a:off x="10111324" y="-20638"/>
            <a:ext cx="577849" cy="6899276"/>
          </a:xfrm>
          <a:prstGeom prst="rect">
            <a:avLst/>
          </a:prstGeom>
          <a:solidFill>
            <a:schemeClr val="accent1">
              <a:alpha val="77647"/>
            </a:scheme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6" name="Shape 306"/>
          <p:cNvSpPr txBox="1">
            <a:spLocks noGrp="1"/>
          </p:cNvSpPr>
          <p:nvPr>
            <p:ph type="body" idx="3"/>
          </p:nvPr>
        </p:nvSpPr>
        <p:spPr>
          <a:xfrm>
            <a:off x="10689173" y="-20638"/>
            <a:ext cx="1502833" cy="6899276"/>
          </a:xfrm>
          <a:prstGeom prst="rect">
            <a:avLst/>
          </a:prstGeom>
          <a:solidFill>
            <a:schemeClr val="accent1"/>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7" name="Shape 307"/>
          <p:cNvSpPr txBox="1">
            <a:spLocks noGrp="1"/>
          </p:cNvSpPr>
          <p:nvPr>
            <p:ph type="body" idx="4"/>
          </p:nvPr>
        </p:nvSpPr>
        <p:spPr>
          <a:xfrm>
            <a:off x="-18815" y="4997710"/>
            <a:ext cx="8204200"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spcBef>
                <a:spcPts val="480"/>
              </a:spcBef>
              <a:spcAft>
                <a:spcPts val="0"/>
              </a:spcAft>
              <a:buClr>
                <a:srgbClr val="236192"/>
              </a:buClr>
              <a:buSzPts val="2400"/>
              <a:buFont typeface="Arial"/>
              <a:buNone/>
              <a:defRPr sz="2400" b="1">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8" name="Shape 308"/>
          <p:cNvSpPr txBox="1">
            <a:spLocks noGrp="1"/>
          </p:cNvSpPr>
          <p:nvPr>
            <p:ph type="body" idx="5"/>
          </p:nvPr>
        </p:nvSpPr>
        <p:spPr>
          <a:xfrm>
            <a:off x="713225" y="5447287"/>
            <a:ext cx="7480300" cy="35242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dk1"/>
              </a:buClr>
              <a:buSzPts val="1800"/>
              <a:buFont typeface="Arial"/>
              <a:buNone/>
              <a:defRPr sz="1800" b="0">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09" name="Shape 309"/>
          <p:cNvPicPr preferRelativeResize="0"/>
          <p:nvPr/>
        </p:nvPicPr>
        <p:blipFill rotWithShape="1">
          <a:blip r:embed="rId2">
            <a:alphaModFix/>
          </a:blip>
          <a:srcRect/>
          <a:stretch/>
        </p:blipFill>
        <p:spPr>
          <a:xfrm>
            <a:off x="11080072" y="6422994"/>
            <a:ext cx="916227" cy="291625"/>
          </a:xfrm>
          <a:prstGeom prst="rect">
            <a:avLst/>
          </a:prstGeom>
          <a:noFill/>
          <a:ln>
            <a:noFill/>
          </a:ln>
        </p:spPr>
      </p:pic>
      <p:sp>
        <p:nvSpPr>
          <p:cNvPr id="310" name="Shape 310"/>
          <p:cNvSpPr txBox="1"/>
          <p:nvPr userDrawn="1"/>
        </p:nvSpPr>
        <p:spPr>
          <a:xfrm>
            <a:off x="7039" y="6384426"/>
            <a:ext cx="2908648" cy="392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a:solidFill>
                  <a:srgbClr val="000000"/>
                </a:solidFill>
                <a:latin typeface="Arial"/>
                <a:ea typeface="Arial"/>
                <a:cs typeface="Arial"/>
                <a:sym typeface="Arial"/>
              </a:rPr>
              <a:t>Confidential. Not for distribution.</a:t>
            </a:r>
            <a:endParaRPr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losing Slide - 1">
  <p:cSld name="Closing Slide - 1">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320571" y="259643"/>
            <a:ext cx="5307955" cy="1041400"/>
          </a:xfrm>
          <a:prstGeom prst="rect">
            <a:avLst/>
          </a:prstGeom>
          <a:noFill/>
          <a:ln>
            <a:noFill/>
          </a:ln>
        </p:spPr>
        <p:txBody>
          <a:bodyPr spcFirstLastPara="1" wrap="square" lIns="91425" tIns="91425" rIns="91425" bIns="91425" anchor="t" anchorCtr="0"/>
          <a:lstStyle>
            <a:lvl1pPr marL="457200" marR="0" lvl="0" indent="-228600" algn="l" rtl="0">
              <a:spcBef>
                <a:spcPts val="640"/>
              </a:spcBef>
              <a:spcAft>
                <a:spcPts val="0"/>
              </a:spcAft>
              <a:buClr>
                <a:srgbClr val="236192"/>
              </a:buClr>
              <a:buSzPts val="3200"/>
              <a:buFont typeface="Arial"/>
              <a:buNone/>
              <a:defRPr sz="3200" b="1">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3" name="Shape 313"/>
          <p:cNvSpPr/>
          <p:nvPr/>
        </p:nvSpPr>
        <p:spPr>
          <a:xfrm rot="10800000">
            <a:off x="15117" y="5850669"/>
            <a:ext cx="12192000" cy="239713"/>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3D527F"/>
              </a:solidFill>
              <a:latin typeface="Calibri"/>
              <a:ea typeface="Calibri"/>
              <a:cs typeface="Calibri"/>
              <a:sym typeface="Calibri"/>
            </a:endParaRPr>
          </a:p>
        </p:txBody>
      </p:sp>
      <p:sp>
        <p:nvSpPr>
          <p:cNvPr id="314" name="Shape 314"/>
          <p:cNvSpPr txBox="1">
            <a:spLocks noGrp="1"/>
          </p:cNvSpPr>
          <p:nvPr>
            <p:ph type="body" idx="2"/>
          </p:nvPr>
        </p:nvSpPr>
        <p:spPr>
          <a:xfrm>
            <a:off x="320820" y="1321006"/>
            <a:ext cx="5183717" cy="405719"/>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dk1"/>
              </a:buClr>
              <a:buSzPts val="1800"/>
              <a:buFont typeface="Arial"/>
              <a:buNone/>
              <a:defRPr sz="1800" b="1">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5" name="Shape 315"/>
          <p:cNvSpPr txBox="1">
            <a:spLocks noGrp="1"/>
          </p:cNvSpPr>
          <p:nvPr>
            <p:ph type="body" idx="3"/>
          </p:nvPr>
        </p:nvSpPr>
        <p:spPr>
          <a:xfrm>
            <a:off x="320571" y="1690436"/>
            <a:ext cx="5183717" cy="35902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6" name="Shape 316"/>
          <p:cNvSpPr txBox="1">
            <a:spLocks noGrp="1"/>
          </p:cNvSpPr>
          <p:nvPr>
            <p:ph type="body" idx="4"/>
          </p:nvPr>
        </p:nvSpPr>
        <p:spPr>
          <a:xfrm>
            <a:off x="320571" y="2010980"/>
            <a:ext cx="5183717" cy="305495"/>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236192"/>
              </a:buClr>
              <a:buSzPts val="1400"/>
              <a:buFont typeface="Arial"/>
              <a:buNone/>
              <a:defRPr sz="1400" b="1">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17" name="Shape 317" descr="OCLC_H_PMS.eps"/>
          <p:cNvPicPr preferRelativeResize="0"/>
          <p:nvPr/>
        </p:nvPicPr>
        <p:blipFill rotWithShape="1">
          <a:blip r:embed="rId2">
            <a:alphaModFix/>
          </a:blip>
          <a:srcRect/>
          <a:stretch/>
        </p:blipFill>
        <p:spPr>
          <a:xfrm>
            <a:off x="10982567" y="6347610"/>
            <a:ext cx="964583" cy="320913"/>
          </a:xfrm>
          <a:prstGeom prst="rect">
            <a:avLst/>
          </a:prstGeom>
          <a:noFill/>
          <a:ln>
            <a:noFill/>
          </a:ln>
        </p:spPr>
      </p:pic>
      <p:sp>
        <p:nvSpPr>
          <p:cNvPr id="318" name="Shape 318"/>
          <p:cNvSpPr txBox="1"/>
          <p:nvPr/>
        </p:nvSpPr>
        <p:spPr>
          <a:xfrm>
            <a:off x="7039" y="6384426"/>
            <a:ext cx="2908648" cy="392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a:solidFill>
                  <a:srgbClr val="000000"/>
                </a:solidFill>
                <a:latin typeface="Arial"/>
                <a:ea typeface="Arial"/>
                <a:cs typeface="Arial"/>
                <a:sym typeface="Arial"/>
              </a:rPr>
              <a:t>Confidential. Not for distribution.</a:t>
            </a:r>
            <a:endParaRPr sz="1400"/>
          </a:p>
        </p:txBody>
      </p:sp>
      <p:pic>
        <p:nvPicPr>
          <p:cNvPr id="319" name="Shape 319"/>
          <p:cNvPicPr preferRelativeResize="0"/>
          <p:nvPr/>
        </p:nvPicPr>
        <p:blipFill/>
        <p:spPr>
          <a:xfrm>
            <a:off x="6111117" y="1"/>
            <a:ext cx="6105280" cy="5850667"/>
          </a:xfrm>
          <a:prstGeom prst="rect">
            <a:avLst/>
          </a:prstGeom>
          <a:solidFill>
            <a:srgbClr val="FFFFFF"/>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320"/>
        <p:cNvGrpSpPr/>
        <p:nvPr/>
      </p:nvGrpSpPr>
      <p:grpSpPr>
        <a:xfrm>
          <a:off x="0" y="0"/>
          <a:ext cx="0" cy="0"/>
          <a:chOff x="0" y="0"/>
          <a:chExt cx="0" cy="0"/>
        </a:xfrm>
      </p:grpSpPr>
      <p:sp>
        <p:nvSpPr>
          <p:cNvPr id="321" name="Shape 321"/>
          <p:cNvSpPr/>
          <p:nvPr/>
        </p:nvSpPr>
        <p:spPr>
          <a:xfrm rot="-5400000">
            <a:off x="636254" y="5149331"/>
            <a:ext cx="810295" cy="389467"/>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322" name="Shape 322"/>
          <p:cNvSpPr txBox="1"/>
          <p:nvPr/>
        </p:nvSpPr>
        <p:spPr>
          <a:xfrm>
            <a:off x="7899907" y="4935539"/>
            <a:ext cx="563033" cy="1846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
                <a:solidFill>
                  <a:schemeClr val="lt1"/>
                </a:solidFill>
                <a:latin typeface="Arial"/>
                <a:ea typeface="Arial"/>
                <a:cs typeface="Arial"/>
                <a:sym typeface="Arial"/>
              </a:rPr>
              <a:t>SM</a:t>
            </a:r>
            <a:endParaRPr sz="1400"/>
          </a:p>
        </p:txBody>
      </p:sp>
      <p:sp>
        <p:nvSpPr>
          <p:cNvPr id="323" name="Shape 323"/>
          <p:cNvSpPr/>
          <p:nvPr/>
        </p:nvSpPr>
        <p:spPr>
          <a:xfrm>
            <a:off x="0" y="4938918"/>
            <a:ext cx="846667" cy="81029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324" name="Shape 324"/>
          <p:cNvSpPr txBox="1">
            <a:spLocks noGrp="1"/>
          </p:cNvSpPr>
          <p:nvPr>
            <p:ph type="body" idx="1"/>
          </p:nvPr>
        </p:nvSpPr>
        <p:spPr>
          <a:xfrm>
            <a:off x="975785" y="1108609"/>
            <a:ext cx="5574091" cy="1400383"/>
          </a:xfrm>
          <a:prstGeom prst="rect">
            <a:avLst/>
          </a:prstGeom>
          <a:noFill/>
          <a:ln w="101600" cap="flat" cmpd="sng">
            <a:solidFill>
              <a:srgbClr val="236192"/>
            </a:solidFill>
            <a:prstDash val="solid"/>
            <a:miter lim="800000"/>
            <a:headEnd type="none" w="sm" len="sm"/>
            <a:tailEnd type="none" w="sm" len="sm"/>
          </a:ln>
        </p:spPr>
        <p:txBody>
          <a:bodyPr spcFirstLastPara="1" wrap="square" lIns="91425" tIns="91425" rIns="91425" bIns="91425" anchor="t" anchorCtr="0"/>
          <a:lstStyle>
            <a:lvl1pPr marL="457200" marR="0" lvl="0" indent="-228600" algn="l" rtl="0">
              <a:spcBef>
                <a:spcPts val="0"/>
              </a:spcBef>
              <a:spcAft>
                <a:spcPts val="0"/>
              </a:spcAft>
              <a:buClr>
                <a:srgbClr val="236192"/>
              </a:buClr>
              <a:buSzPts val="5500"/>
              <a:buFont typeface="Arial"/>
              <a:buNone/>
              <a:defRPr sz="5500" b="1">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5" name="Shape 325"/>
          <p:cNvSpPr txBox="1">
            <a:spLocks noGrp="1"/>
          </p:cNvSpPr>
          <p:nvPr>
            <p:ph type="body" idx="2"/>
          </p:nvPr>
        </p:nvSpPr>
        <p:spPr>
          <a:xfrm>
            <a:off x="931002" y="3196724"/>
            <a:ext cx="5183717" cy="405719"/>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000000"/>
              </a:buClr>
              <a:buSzPts val="1800"/>
              <a:buFont typeface="Arial"/>
              <a:buNone/>
              <a:defRPr sz="1800" b="1">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6" name="Shape 326"/>
          <p:cNvSpPr txBox="1">
            <a:spLocks noGrp="1"/>
          </p:cNvSpPr>
          <p:nvPr>
            <p:ph type="body" idx="3"/>
          </p:nvPr>
        </p:nvSpPr>
        <p:spPr>
          <a:xfrm>
            <a:off x="930752" y="3584169"/>
            <a:ext cx="5183717" cy="35902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7" name="Shape 327"/>
          <p:cNvSpPr txBox="1">
            <a:spLocks noGrp="1"/>
          </p:cNvSpPr>
          <p:nvPr>
            <p:ph type="body" idx="4"/>
          </p:nvPr>
        </p:nvSpPr>
        <p:spPr>
          <a:xfrm>
            <a:off x="930752" y="3943200"/>
            <a:ext cx="5183717" cy="305495"/>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accent2"/>
              </a:buClr>
              <a:buSzPts val="1400"/>
              <a:buFont typeface="Arial"/>
              <a:buNone/>
              <a:defRPr sz="1400" b="1">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8" name="Shape 328"/>
          <p:cNvSpPr txBox="1">
            <a:spLocks noGrp="1"/>
          </p:cNvSpPr>
          <p:nvPr>
            <p:ph type="body" idx="5"/>
          </p:nvPr>
        </p:nvSpPr>
        <p:spPr>
          <a:xfrm>
            <a:off x="4" y="416591"/>
            <a:ext cx="4906433" cy="566309"/>
          </a:xfrm>
          <a:prstGeom prst="rect">
            <a:avLst/>
          </a:prstGeom>
          <a:solidFill>
            <a:srgbClr val="236192"/>
          </a:solidFill>
          <a:ln>
            <a:noFill/>
          </a:ln>
        </p:spPr>
        <p:txBody>
          <a:bodyPr spcFirstLastPara="1" wrap="square" lIns="91425" tIns="91425" rIns="91425" bIns="91425" anchor="t" anchorCtr="0"/>
          <a:lstStyle>
            <a:lvl1pPr marL="457200" marR="0" lvl="0" indent="-228600" algn="l" rtl="0">
              <a:spcBef>
                <a:spcPts val="400"/>
              </a:spcBef>
              <a:spcAft>
                <a:spcPts val="0"/>
              </a:spcAft>
              <a:buClr>
                <a:schemeClr val="lt1"/>
              </a:buClr>
              <a:buSzPts val="2000"/>
              <a:buFont typeface="Arial"/>
              <a:buNone/>
              <a:defRPr sz="2000">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29" name="Shape 329" descr="ppt-because-tag.psd"/>
          <p:cNvPicPr preferRelativeResize="0"/>
          <p:nvPr/>
        </p:nvPicPr>
        <p:blipFill rotWithShape="1">
          <a:blip r:embed="rId2">
            <a:alphaModFix/>
          </a:blip>
          <a:srcRect/>
          <a:stretch/>
        </p:blipFill>
        <p:spPr>
          <a:xfrm>
            <a:off x="1236133" y="4938918"/>
            <a:ext cx="10955859" cy="810295"/>
          </a:xfrm>
          <a:prstGeom prst="rect">
            <a:avLst/>
          </a:prstGeom>
          <a:noFill/>
          <a:ln>
            <a:noFill/>
          </a:ln>
        </p:spPr>
      </p:pic>
      <p:sp>
        <p:nvSpPr>
          <p:cNvPr id="330" name="Shape 330"/>
          <p:cNvSpPr txBox="1"/>
          <p:nvPr/>
        </p:nvSpPr>
        <p:spPr>
          <a:xfrm>
            <a:off x="7039" y="6384426"/>
            <a:ext cx="2908648" cy="392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a:solidFill>
                  <a:srgbClr val="000000"/>
                </a:solidFill>
                <a:latin typeface="Arial"/>
                <a:ea typeface="Arial"/>
                <a:cs typeface="Arial"/>
                <a:sym typeface="Arial"/>
              </a:rPr>
              <a:t>Confidential. Not for distribution.</a:t>
            </a:r>
            <a:endParaRPr sz="1400"/>
          </a:p>
        </p:txBody>
      </p:sp>
      <p:pic>
        <p:nvPicPr>
          <p:cNvPr id="331" name="Shape 331" descr="OCLC_H_PMS.eps"/>
          <p:cNvPicPr preferRelativeResize="0"/>
          <p:nvPr/>
        </p:nvPicPr>
        <p:blipFill rotWithShape="1">
          <a:blip r:embed="rId3">
            <a:alphaModFix/>
          </a:blip>
          <a:srcRect/>
          <a:stretch/>
        </p:blipFill>
        <p:spPr>
          <a:xfrm>
            <a:off x="10982567" y="6347610"/>
            <a:ext cx="964583" cy="320913"/>
          </a:xfrm>
          <a:prstGeom prst="rect">
            <a:avLst/>
          </a:prstGeom>
          <a:noFill/>
          <a:ln>
            <a:noFill/>
          </a:ln>
        </p:spPr>
      </p:pic>
      <p:pic>
        <p:nvPicPr>
          <p:cNvPr id="332" name="Shape 332"/>
          <p:cNvPicPr preferRelativeResize="0"/>
          <p:nvPr/>
        </p:nvPicPr>
        <p:blipFill rotWithShape="1">
          <a:blip r:embed="rId4">
            <a:alphaModFix/>
          </a:blip>
          <a:srcRect l="67120"/>
          <a:stretch/>
        </p:blipFill>
        <p:spPr>
          <a:xfrm rot="-5400000">
            <a:off x="7769480" y="5051334"/>
            <a:ext cx="116923" cy="423333"/>
          </a:xfrm>
          <a:prstGeom prst="rect">
            <a:avLst/>
          </a:prstGeom>
          <a:noFill/>
          <a:ln>
            <a:noFill/>
          </a:ln>
        </p:spPr>
      </p:pic>
      <p:pic>
        <p:nvPicPr>
          <p:cNvPr id="333" name="Shape 333"/>
          <p:cNvPicPr preferRelativeResize="0"/>
          <p:nvPr/>
        </p:nvPicPr>
        <p:blipFill/>
        <p:spPr>
          <a:xfrm>
            <a:off x="7713135" y="5206656"/>
            <a:ext cx="114807" cy="114807"/>
          </a:xfrm>
          <a:prstGeom prst="rect">
            <a:avLst/>
          </a:prstGeom>
          <a:solidFill>
            <a:srgbClr val="FFFFFF"/>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a:alphaModFix/>
          </a:blip>
          <a:srcRect/>
          <a:stretch/>
        </p:blipFill>
        <p:spPr>
          <a:xfrm>
            <a:off x="11080072" y="6422994"/>
            <a:ext cx="916227" cy="291625"/>
          </a:xfrm>
          <a:prstGeom prst="rect">
            <a:avLst/>
          </a:prstGeom>
          <a:noFill/>
          <a:ln>
            <a:noFill/>
          </a:ln>
        </p:spPr>
      </p:pic>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8824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E497D7C-8127-1F4D-A4B5-7F5B02733438}"/>
              </a:ext>
            </a:extLst>
          </p:cNvPr>
          <p:cNvSpPr>
            <a:spLocks noGrp="1"/>
          </p:cNvSpPr>
          <p:nvPr>
            <p:ph type="dt" sz="half" idx="10"/>
          </p:nvPr>
        </p:nvSpPr>
        <p:spPr/>
        <p:txBody>
          <a:bodyPr/>
          <a:lstStyle>
            <a:lvl1pPr>
              <a:defRPr/>
            </a:lvl1pPr>
          </a:lstStyle>
          <a:p>
            <a:pPr>
              <a:defRPr/>
            </a:pPr>
            <a:fld id="{A7364DBB-FAAE-0447-968A-989F976A8A03}" type="datetimeFigureOut">
              <a:rPr lang="en-US"/>
              <a:pPr>
                <a:defRPr/>
              </a:pPr>
              <a:t>1/23/19</a:t>
            </a:fld>
            <a:endParaRPr lang="en-US"/>
          </a:p>
        </p:txBody>
      </p:sp>
      <p:sp>
        <p:nvSpPr>
          <p:cNvPr id="5" name="Footer Placeholder 4">
            <a:extLst>
              <a:ext uri="{FF2B5EF4-FFF2-40B4-BE49-F238E27FC236}">
                <a16:creationId xmlns:a16="http://schemas.microsoft.com/office/drawing/2014/main" id="{3886E5D2-C39E-EC4D-9AD8-0B95875391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98A0F4-444C-AA43-8129-54D3CD3B936D}"/>
              </a:ext>
            </a:extLst>
          </p:cNvPr>
          <p:cNvSpPr>
            <a:spLocks noGrp="1"/>
          </p:cNvSpPr>
          <p:nvPr>
            <p:ph type="sldNum" sz="quarter" idx="12"/>
          </p:nvPr>
        </p:nvSpPr>
        <p:spPr/>
        <p:txBody>
          <a:bodyPr/>
          <a:lstStyle>
            <a:lvl1pPr>
              <a:defRPr/>
            </a:lvl1pPr>
          </a:lstStyle>
          <a:p>
            <a:pPr>
              <a:defRPr/>
            </a:pPr>
            <a:fld id="{71EFD273-C028-6B45-852F-1CB7C74BF27F}" type="slidenum">
              <a:rPr lang="en-US"/>
              <a:pPr>
                <a:defRPr/>
              </a:pPr>
              <a:t>‹#›</a:t>
            </a:fld>
            <a:endParaRPr lang="en-US"/>
          </a:p>
        </p:txBody>
      </p:sp>
    </p:spTree>
    <p:extLst>
      <p:ext uri="{BB962C8B-B14F-4D97-AF65-F5344CB8AC3E}">
        <p14:creationId xmlns:p14="http://schemas.microsoft.com/office/powerpoint/2010/main" val="633644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C331317-0B46-4140-9645-1A03083A3681}"/>
              </a:ext>
            </a:extLst>
          </p:cNvPr>
          <p:cNvSpPr>
            <a:spLocks noGrp="1"/>
          </p:cNvSpPr>
          <p:nvPr>
            <p:ph type="dt" sz="half" idx="10"/>
          </p:nvPr>
        </p:nvSpPr>
        <p:spPr/>
        <p:txBody>
          <a:bodyPr/>
          <a:lstStyle>
            <a:lvl1pPr>
              <a:defRPr/>
            </a:lvl1pPr>
          </a:lstStyle>
          <a:p>
            <a:pPr>
              <a:defRPr/>
            </a:pPr>
            <a:fld id="{664982C5-824B-B548-81BB-269BABD6CE6A}" type="datetimeFigureOut">
              <a:rPr lang="en-US"/>
              <a:pPr>
                <a:defRPr/>
              </a:pPr>
              <a:t>1/23/19</a:t>
            </a:fld>
            <a:endParaRPr lang="en-US"/>
          </a:p>
        </p:txBody>
      </p:sp>
      <p:sp>
        <p:nvSpPr>
          <p:cNvPr id="5" name="Footer Placeholder 4">
            <a:extLst>
              <a:ext uri="{FF2B5EF4-FFF2-40B4-BE49-F238E27FC236}">
                <a16:creationId xmlns:a16="http://schemas.microsoft.com/office/drawing/2014/main" id="{F7CC6955-CF2F-CC43-9699-48CC56C4F7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4ED94B-03B8-2142-B17F-DCC113061E44}"/>
              </a:ext>
            </a:extLst>
          </p:cNvPr>
          <p:cNvSpPr>
            <a:spLocks noGrp="1"/>
          </p:cNvSpPr>
          <p:nvPr>
            <p:ph type="sldNum" sz="quarter" idx="12"/>
          </p:nvPr>
        </p:nvSpPr>
        <p:spPr/>
        <p:txBody>
          <a:bodyPr/>
          <a:lstStyle>
            <a:lvl1pPr>
              <a:defRPr/>
            </a:lvl1pPr>
          </a:lstStyle>
          <a:p>
            <a:pPr>
              <a:defRPr/>
            </a:pPr>
            <a:fld id="{772F0F8A-B512-6F4C-AE86-1726EA5C8C9E}" type="slidenum">
              <a:rPr lang="en-US"/>
              <a:pPr>
                <a:defRPr/>
              </a:pPr>
              <a:t>‹#›</a:t>
            </a:fld>
            <a:endParaRPr lang="en-US"/>
          </a:p>
        </p:txBody>
      </p:sp>
    </p:spTree>
    <p:extLst>
      <p:ext uri="{BB962C8B-B14F-4D97-AF65-F5344CB8AC3E}">
        <p14:creationId xmlns:p14="http://schemas.microsoft.com/office/powerpoint/2010/main" val="29668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55"/>
        <p:cNvGrpSpPr/>
        <p:nvPr/>
      </p:nvGrpSpPr>
      <p:grpSpPr>
        <a:xfrm>
          <a:off x="0" y="0"/>
          <a:ext cx="0" cy="0"/>
          <a:chOff x="0" y="0"/>
          <a:chExt cx="0" cy="0"/>
        </a:xfrm>
      </p:grpSpPr>
      <p:sp>
        <p:nvSpPr>
          <p:cNvPr id="56" name="Shape 56"/>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7" name="Shape 57"/>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8" name="Shape 5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9" name="Shape 59"/>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219805-ED63-3543-B44C-A080568F71AC}"/>
              </a:ext>
            </a:extLst>
          </p:cNvPr>
          <p:cNvSpPr>
            <a:spLocks noGrp="1"/>
          </p:cNvSpPr>
          <p:nvPr>
            <p:ph type="dt" sz="half" idx="10"/>
          </p:nvPr>
        </p:nvSpPr>
        <p:spPr/>
        <p:txBody>
          <a:bodyPr/>
          <a:lstStyle>
            <a:lvl1pPr>
              <a:defRPr/>
            </a:lvl1pPr>
          </a:lstStyle>
          <a:p>
            <a:pPr>
              <a:defRPr/>
            </a:pPr>
            <a:fld id="{6BAF2C16-B89B-3347-9437-8D39BE9E1798}" type="datetimeFigureOut">
              <a:rPr lang="en-US"/>
              <a:pPr>
                <a:defRPr/>
              </a:pPr>
              <a:t>1/23/19</a:t>
            </a:fld>
            <a:endParaRPr lang="en-US"/>
          </a:p>
        </p:txBody>
      </p:sp>
      <p:sp>
        <p:nvSpPr>
          <p:cNvPr id="5" name="Footer Placeholder 4">
            <a:extLst>
              <a:ext uri="{FF2B5EF4-FFF2-40B4-BE49-F238E27FC236}">
                <a16:creationId xmlns:a16="http://schemas.microsoft.com/office/drawing/2014/main" id="{7D04EEBE-AE38-0648-B6C4-BF02126D298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DD683-07B9-5342-9E9E-C4F6276BDB59}"/>
              </a:ext>
            </a:extLst>
          </p:cNvPr>
          <p:cNvSpPr>
            <a:spLocks noGrp="1"/>
          </p:cNvSpPr>
          <p:nvPr>
            <p:ph type="sldNum" sz="quarter" idx="12"/>
          </p:nvPr>
        </p:nvSpPr>
        <p:spPr/>
        <p:txBody>
          <a:bodyPr/>
          <a:lstStyle>
            <a:lvl1pPr>
              <a:defRPr/>
            </a:lvl1pPr>
          </a:lstStyle>
          <a:p>
            <a:pPr>
              <a:defRPr/>
            </a:pPr>
            <a:fld id="{0B2D1F7D-6FD3-2C4F-943E-39FE7A480001}" type="slidenum">
              <a:rPr lang="en-US"/>
              <a:pPr>
                <a:defRPr/>
              </a:pPr>
              <a:t>‹#›</a:t>
            </a:fld>
            <a:endParaRPr lang="en-US"/>
          </a:p>
        </p:txBody>
      </p:sp>
    </p:spTree>
    <p:extLst>
      <p:ext uri="{BB962C8B-B14F-4D97-AF65-F5344CB8AC3E}">
        <p14:creationId xmlns:p14="http://schemas.microsoft.com/office/powerpoint/2010/main" val="1483133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9012D3B-A32E-7E45-B99D-E7FEE7D6EE97}"/>
              </a:ext>
            </a:extLst>
          </p:cNvPr>
          <p:cNvSpPr>
            <a:spLocks noGrp="1"/>
          </p:cNvSpPr>
          <p:nvPr>
            <p:ph type="dt" sz="half" idx="10"/>
          </p:nvPr>
        </p:nvSpPr>
        <p:spPr/>
        <p:txBody>
          <a:bodyPr/>
          <a:lstStyle>
            <a:lvl1pPr>
              <a:defRPr/>
            </a:lvl1pPr>
          </a:lstStyle>
          <a:p>
            <a:pPr>
              <a:defRPr/>
            </a:pPr>
            <a:fld id="{7742C30B-5B94-734D-A060-758E600ADFB8}" type="datetimeFigureOut">
              <a:rPr lang="en-US"/>
              <a:pPr>
                <a:defRPr/>
              </a:pPr>
              <a:t>1/23/19</a:t>
            </a:fld>
            <a:endParaRPr lang="en-US"/>
          </a:p>
        </p:txBody>
      </p:sp>
      <p:sp>
        <p:nvSpPr>
          <p:cNvPr id="6" name="Footer Placeholder 4">
            <a:extLst>
              <a:ext uri="{FF2B5EF4-FFF2-40B4-BE49-F238E27FC236}">
                <a16:creationId xmlns:a16="http://schemas.microsoft.com/office/drawing/2014/main" id="{E25C736F-8A92-F84C-BDB5-1E4E638E37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4AE2D1-FC75-9345-B9D2-74E6D3BB4B0D}"/>
              </a:ext>
            </a:extLst>
          </p:cNvPr>
          <p:cNvSpPr>
            <a:spLocks noGrp="1"/>
          </p:cNvSpPr>
          <p:nvPr>
            <p:ph type="sldNum" sz="quarter" idx="12"/>
          </p:nvPr>
        </p:nvSpPr>
        <p:spPr/>
        <p:txBody>
          <a:bodyPr/>
          <a:lstStyle>
            <a:lvl1pPr>
              <a:defRPr/>
            </a:lvl1pPr>
          </a:lstStyle>
          <a:p>
            <a:pPr>
              <a:defRPr/>
            </a:pPr>
            <a:fld id="{E43DB02D-8538-8044-B358-642261775B61}" type="slidenum">
              <a:rPr lang="en-US"/>
              <a:pPr>
                <a:defRPr/>
              </a:pPr>
              <a:t>‹#›</a:t>
            </a:fld>
            <a:endParaRPr lang="en-US"/>
          </a:p>
        </p:txBody>
      </p:sp>
    </p:spTree>
    <p:extLst>
      <p:ext uri="{BB962C8B-B14F-4D97-AF65-F5344CB8AC3E}">
        <p14:creationId xmlns:p14="http://schemas.microsoft.com/office/powerpoint/2010/main" val="203220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1A0E1CD-20DC-5E4E-8F17-DE04E7A76FC5}"/>
              </a:ext>
            </a:extLst>
          </p:cNvPr>
          <p:cNvSpPr>
            <a:spLocks noGrp="1"/>
          </p:cNvSpPr>
          <p:nvPr>
            <p:ph type="dt" sz="half" idx="10"/>
          </p:nvPr>
        </p:nvSpPr>
        <p:spPr/>
        <p:txBody>
          <a:bodyPr/>
          <a:lstStyle>
            <a:lvl1pPr>
              <a:defRPr/>
            </a:lvl1pPr>
          </a:lstStyle>
          <a:p>
            <a:pPr>
              <a:defRPr/>
            </a:pPr>
            <a:fld id="{996B5F43-C598-E345-89D5-076DCD993C5C}" type="datetimeFigureOut">
              <a:rPr lang="en-US"/>
              <a:pPr>
                <a:defRPr/>
              </a:pPr>
              <a:t>1/23/19</a:t>
            </a:fld>
            <a:endParaRPr lang="en-US"/>
          </a:p>
        </p:txBody>
      </p:sp>
      <p:sp>
        <p:nvSpPr>
          <p:cNvPr id="8" name="Footer Placeholder 4">
            <a:extLst>
              <a:ext uri="{FF2B5EF4-FFF2-40B4-BE49-F238E27FC236}">
                <a16:creationId xmlns:a16="http://schemas.microsoft.com/office/drawing/2014/main" id="{BE0B5981-B889-AE47-A1F1-1EAED7042B5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00CD653-D269-474A-BAD9-690729688AC6}"/>
              </a:ext>
            </a:extLst>
          </p:cNvPr>
          <p:cNvSpPr>
            <a:spLocks noGrp="1"/>
          </p:cNvSpPr>
          <p:nvPr>
            <p:ph type="sldNum" sz="quarter" idx="12"/>
          </p:nvPr>
        </p:nvSpPr>
        <p:spPr/>
        <p:txBody>
          <a:bodyPr/>
          <a:lstStyle>
            <a:lvl1pPr>
              <a:defRPr/>
            </a:lvl1pPr>
          </a:lstStyle>
          <a:p>
            <a:pPr>
              <a:defRPr/>
            </a:pPr>
            <a:fld id="{930F3835-8505-5344-8A76-81A307632004}" type="slidenum">
              <a:rPr lang="en-US"/>
              <a:pPr>
                <a:defRPr/>
              </a:pPr>
              <a:t>‹#›</a:t>
            </a:fld>
            <a:endParaRPr lang="en-US"/>
          </a:p>
        </p:txBody>
      </p:sp>
    </p:spTree>
    <p:extLst>
      <p:ext uri="{BB962C8B-B14F-4D97-AF65-F5344CB8AC3E}">
        <p14:creationId xmlns:p14="http://schemas.microsoft.com/office/powerpoint/2010/main" val="3461770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E95800D-A312-BB4C-9BC7-D6371CF7EB77}"/>
              </a:ext>
            </a:extLst>
          </p:cNvPr>
          <p:cNvSpPr>
            <a:spLocks noGrp="1"/>
          </p:cNvSpPr>
          <p:nvPr>
            <p:ph type="dt" sz="half" idx="10"/>
          </p:nvPr>
        </p:nvSpPr>
        <p:spPr/>
        <p:txBody>
          <a:bodyPr/>
          <a:lstStyle>
            <a:lvl1pPr>
              <a:defRPr/>
            </a:lvl1pPr>
          </a:lstStyle>
          <a:p>
            <a:pPr>
              <a:defRPr/>
            </a:pPr>
            <a:fld id="{3FB7947E-88A8-FD44-89BC-77814F8A9F67}" type="datetimeFigureOut">
              <a:rPr lang="en-US"/>
              <a:pPr>
                <a:defRPr/>
              </a:pPr>
              <a:t>1/23/19</a:t>
            </a:fld>
            <a:endParaRPr lang="en-US"/>
          </a:p>
        </p:txBody>
      </p:sp>
      <p:sp>
        <p:nvSpPr>
          <p:cNvPr id="4" name="Footer Placeholder 4">
            <a:extLst>
              <a:ext uri="{FF2B5EF4-FFF2-40B4-BE49-F238E27FC236}">
                <a16:creationId xmlns:a16="http://schemas.microsoft.com/office/drawing/2014/main" id="{6DB9F30E-09BD-0A44-9D67-D55959EAB9F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6C49A89-78D0-104C-9FD6-DF0D25E5661F}"/>
              </a:ext>
            </a:extLst>
          </p:cNvPr>
          <p:cNvSpPr>
            <a:spLocks noGrp="1"/>
          </p:cNvSpPr>
          <p:nvPr>
            <p:ph type="sldNum" sz="quarter" idx="12"/>
          </p:nvPr>
        </p:nvSpPr>
        <p:spPr/>
        <p:txBody>
          <a:bodyPr/>
          <a:lstStyle>
            <a:lvl1pPr>
              <a:defRPr/>
            </a:lvl1pPr>
          </a:lstStyle>
          <a:p>
            <a:pPr>
              <a:defRPr/>
            </a:pPr>
            <a:fld id="{CF814F07-D8D2-D04C-8BB8-C97F38C9E1F7}" type="slidenum">
              <a:rPr lang="en-US"/>
              <a:pPr>
                <a:defRPr/>
              </a:pPr>
              <a:t>‹#›</a:t>
            </a:fld>
            <a:endParaRPr lang="en-US"/>
          </a:p>
        </p:txBody>
      </p:sp>
    </p:spTree>
    <p:extLst>
      <p:ext uri="{BB962C8B-B14F-4D97-AF65-F5344CB8AC3E}">
        <p14:creationId xmlns:p14="http://schemas.microsoft.com/office/powerpoint/2010/main" val="3471859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8A149A3-CD81-544E-9344-B5E58098E4D0}"/>
              </a:ext>
            </a:extLst>
          </p:cNvPr>
          <p:cNvSpPr>
            <a:spLocks noGrp="1"/>
          </p:cNvSpPr>
          <p:nvPr>
            <p:ph type="dt" sz="half" idx="10"/>
          </p:nvPr>
        </p:nvSpPr>
        <p:spPr/>
        <p:txBody>
          <a:bodyPr/>
          <a:lstStyle>
            <a:lvl1pPr>
              <a:defRPr/>
            </a:lvl1pPr>
          </a:lstStyle>
          <a:p>
            <a:pPr>
              <a:defRPr/>
            </a:pPr>
            <a:fld id="{85EC4DD4-97D9-0D4B-AFF0-CCC5A31142F2}" type="datetimeFigureOut">
              <a:rPr lang="en-US"/>
              <a:pPr>
                <a:defRPr/>
              </a:pPr>
              <a:t>1/23/19</a:t>
            </a:fld>
            <a:endParaRPr lang="en-US"/>
          </a:p>
        </p:txBody>
      </p:sp>
      <p:sp>
        <p:nvSpPr>
          <p:cNvPr id="3" name="Footer Placeholder 4">
            <a:extLst>
              <a:ext uri="{FF2B5EF4-FFF2-40B4-BE49-F238E27FC236}">
                <a16:creationId xmlns:a16="http://schemas.microsoft.com/office/drawing/2014/main" id="{DB0C1011-6335-A847-B0C4-7D223FB1563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2B1DF6E-30BE-7745-8350-EC51BF2570F6}"/>
              </a:ext>
            </a:extLst>
          </p:cNvPr>
          <p:cNvSpPr>
            <a:spLocks noGrp="1"/>
          </p:cNvSpPr>
          <p:nvPr>
            <p:ph type="sldNum" sz="quarter" idx="12"/>
          </p:nvPr>
        </p:nvSpPr>
        <p:spPr/>
        <p:txBody>
          <a:bodyPr/>
          <a:lstStyle>
            <a:lvl1pPr>
              <a:defRPr/>
            </a:lvl1pPr>
          </a:lstStyle>
          <a:p>
            <a:pPr>
              <a:defRPr/>
            </a:pPr>
            <a:fld id="{8208D357-06C4-A744-9409-EC05DE7A7905}" type="slidenum">
              <a:rPr lang="en-US"/>
              <a:pPr>
                <a:defRPr/>
              </a:pPr>
              <a:t>‹#›</a:t>
            </a:fld>
            <a:endParaRPr lang="en-US"/>
          </a:p>
        </p:txBody>
      </p:sp>
    </p:spTree>
    <p:extLst>
      <p:ext uri="{BB962C8B-B14F-4D97-AF65-F5344CB8AC3E}">
        <p14:creationId xmlns:p14="http://schemas.microsoft.com/office/powerpoint/2010/main" val="16693214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3302F02-93C5-1A42-BA00-84C246C532A8}"/>
              </a:ext>
            </a:extLst>
          </p:cNvPr>
          <p:cNvSpPr>
            <a:spLocks noGrp="1"/>
          </p:cNvSpPr>
          <p:nvPr>
            <p:ph type="dt" sz="half" idx="10"/>
          </p:nvPr>
        </p:nvSpPr>
        <p:spPr/>
        <p:txBody>
          <a:bodyPr/>
          <a:lstStyle>
            <a:lvl1pPr>
              <a:defRPr/>
            </a:lvl1pPr>
          </a:lstStyle>
          <a:p>
            <a:pPr>
              <a:defRPr/>
            </a:pPr>
            <a:fld id="{4ED26B6E-FC62-CA47-86D8-FCFB860FE4FF}" type="datetimeFigureOut">
              <a:rPr lang="en-US"/>
              <a:pPr>
                <a:defRPr/>
              </a:pPr>
              <a:t>1/23/19</a:t>
            </a:fld>
            <a:endParaRPr lang="en-US"/>
          </a:p>
        </p:txBody>
      </p:sp>
      <p:sp>
        <p:nvSpPr>
          <p:cNvPr id="6" name="Footer Placeholder 4">
            <a:extLst>
              <a:ext uri="{FF2B5EF4-FFF2-40B4-BE49-F238E27FC236}">
                <a16:creationId xmlns:a16="http://schemas.microsoft.com/office/drawing/2014/main" id="{336075C3-F870-EB42-B811-4518DF57CE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112357-FF2A-5A42-A36A-A5FF530A40AC}"/>
              </a:ext>
            </a:extLst>
          </p:cNvPr>
          <p:cNvSpPr>
            <a:spLocks noGrp="1"/>
          </p:cNvSpPr>
          <p:nvPr>
            <p:ph type="sldNum" sz="quarter" idx="12"/>
          </p:nvPr>
        </p:nvSpPr>
        <p:spPr/>
        <p:txBody>
          <a:bodyPr/>
          <a:lstStyle>
            <a:lvl1pPr>
              <a:defRPr/>
            </a:lvl1pPr>
          </a:lstStyle>
          <a:p>
            <a:pPr>
              <a:defRPr/>
            </a:pPr>
            <a:fld id="{4776ABCA-38BA-314F-A44C-5AED56F08A2A}" type="slidenum">
              <a:rPr lang="en-US"/>
              <a:pPr>
                <a:defRPr/>
              </a:pPr>
              <a:t>‹#›</a:t>
            </a:fld>
            <a:endParaRPr lang="en-US"/>
          </a:p>
        </p:txBody>
      </p:sp>
    </p:spTree>
    <p:extLst>
      <p:ext uri="{BB962C8B-B14F-4D97-AF65-F5344CB8AC3E}">
        <p14:creationId xmlns:p14="http://schemas.microsoft.com/office/powerpoint/2010/main" val="3363785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DEE9643-92FD-924B-860F-AF0607CAA275}"/>
              </a:ext>
            </a:extLst>
          </p:cNvPr>
          <p:cNvSpPr>
            <a:spLocks noGrp="1"/>
          </p:cNvSpPr>
          <p:nvPr>
            <p:ph type="dt" sz="half" idx="10"/>
          </p:nvPr>
        </p:nvSpPr>
        <p:spPr/>
        <p:txBody>
          <a:bodyPr/>
          <a:lstStyle>
            <a:lvl1pPr>
              <a:defRPr/>
            </a:lvl1pPr>
          </a:lstStyle>
          <a:p>
            <a:pPr>
              <a:defRPr/>
            </a:pPr>
            <a:fld id="{54B94A61-859F-DD42-AAEE-5A6C98F86C79}" type="datetimeFigureOut">
              <a:rPr lang="en-US"/>
              <a:pPr>
                <a:defRPr/>
              </a:pPr>
              <a:t>1/23/19</a:t>
            </a:fld>
            <a:endParaRPr lang="en-US"/>
          </a:p>
        </p:txBody>
      </p:sp>
      <p:sp>
        <p:nvSpPr>
          <p:cNvPr id="6" name="Footer Placeholder 4">
            <a:extLst>
              <a:ext uri="{FF2B5EF4-FFF2-40B4-BE49-F238E27FC236}">
                <a16:creationId xmlns:a16="http://schemas.microsoft.com/office/drawing/2014/main" id="{95E1919A-B309-9C4A-9396-328C0A4B02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5940FD-8017-1244-BA24-9681F5464D4A}"/>
              </a:ext>
            </a:extLst>
          </p:cNvPr>
          <p:cNvSpPr>
            <a:spLocks noGrp="1"/>
          </p:cNvSpPr>
          <p:nvPr>
            <p:ph type="sldNum" sz="quarter" idx="12"/>
          </p:nvPr>
        </p:nvSpPr>
        <p:spPr/>
        <p:txBody>
          <a:bodyPr/>
          <a:lstStyle>
            <a:lvl1pPr>
              <a:defRPr/>
            </a:lvl1pPr>
          </a:lstStyle>
          <a:p>
            <a:pPr>
              <a:defRPr/>
            </a:pPr>
            <a:fld id="{1BD7333D-22B5-CD4F-B021-48B87E435240}" type="slidenum">
              <a:rPr lang="en-US"/>
              <a:pPr>
                <a:defRPr/>
              </a:pPr>
              <a:t>‹#›</a:t>
            </a:fld>
            <a:endParaRPr lang="en-US"/>
          </a:p>
        </p:txBody>
      </p:sp>
    </p:spTree>
    <p:extLst>
      <p:ext uri="{BB962C8B-B14F-4D97-AF65-F5344CB8AC3E}">
        <p14:creationId xmlns:p14="http://schemas.microsoft.com/office/powerpoint/2010/main" val="1186759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A75F9F7-F25F-8F45-885D-D8A06F2653E7}"/>
              </a:ext>
            </a:extLst>
          </p:cNvPr>
          <p:cNvSpPr>
            <a:spLocks noGrp="1"/>
          </p:cNvSpPr>
          <p:nvPr>
            <p:ph type="dt" sz="half" idx="10"/>
          </p:nvPr>
        </p:nvSpPr>
        <p:spPr/>
        <p:txBody>
          <a:bodyPr/>
          <a:lstStyle>
            <a:lvl1pPr>
              <a:defRPr/>
            </a:lvl1pPr>
          </a:lstStyle>
          <a:p>
            <a:pPr>
              <a:defRPr/>
            </a:pPr>
            <a:fld id="{FEDAD763-C7E6-0246-8090-058776D2C93A}" type="datetimeFigureOut">
              <a:rPr lang="en-US"/>
              <a:pPr>
                <a:defRPr/>
              </a:pPr>
              <a:t>1/23/19</a:t>
            </a:fld>
            <a:endParaRPr lang="en-US"/>
          </a:p>
        </p:txBody>
      </p:sp>
      <p:sp>
        <p:nvSpPr>
          <p:cNvPr id="5" name="Footer Placeholder 4">
            <a:extLst>
              <a:ext uri="{FF2B5EF4-FFF2-40B4-BE49-F238E27FC236}">
                <a16:creationId xmlns:a16="http://schemas.microsoft.com/office/drawing/2014/main" id="{B7C9BD2B-BD5E-8341-8A8E-1DD428B8A8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252974-2298-7F4A-AE44-B685CA7D6D27}"/>
              </a:ext>
            </a:extLst>
          </p:cNvPr>
          <p:cNvSpPr>
            <a:spLocks noGrp="1"/>
          </p:cNvSpPr>
          <p:nvPr>
            <p:ph type="sldNum" sz="quarter" idx="12"/>
          </p:nvPr>
        </p:nvSpPr>
        <p:spPr/>
        <p:txBody>
          <a:bodyPr/>
          <a:lstStyle>
            <a:lvl1pPr>
              <a:defRPr/>
            </a:lvl1pPr>
          </a:lstStyle>
          <a:p>
            <a:pPr>
              <a:defRPr/>
            </a:pPr>
            <a:fld id="{F7216AD2-69D8-B248-87FD-E5E82207C56D}" type="slidenum">
              <a:rPr lang="en-US"/>
              <a:pPr>
                <a:defRPr/>
              </a:pPr>
              <a:t>‹#›</a:t>
            </a:fld>
            <a:endParaRPr lang="en-US"/>
          </a:p>
        </p:txBody>
      </p:sp>
    </p:spTree>
    <p:extLst>
      <p:ext uri="{BB962C8B-B14F-4D97-AF65-F5344CB8AC3E}">
        <p14:creationId xmlns:p14="http://schemas.microsoft.com/office/powerpoint/2010/main" val="1606299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FAC540B-6299-124A-A828-D73251792835}"/>
              </a:ext>
            </a:extLst>
          </p:cNvPr>
          <p:cNvSpPr>
            <a:spLocks noGrp="1"/>
          </p:cNvSpPr>
          <p:nvPr>
            <p:ph type="dt" sz="half" idx="10"/>
          </p:nvPr>
        </p:nvSpPr>
        <p:spPr/>
        <p:txBody>
          <a:bodyPr/>
          <a:lstStyle>
            <a:lvl1pPr>
              <a:defRPr/>
            </a:lvl1pPr>
          </a:lstStyle>
          <a:p>
            <a:pPr>
              <a:defRPr/>
            </a:pPr>
            <a:fld id="{317ABABA-79E2-5645-91C9-5D75D572806B}" type="datetimeFigureOut">
              <a:rPr lang="en-US"/>
              <a:pPr>
                <a:defRPr/>
              </a:pPr>
              <a:t>1/23/19</a:t>
            </a:fld>
            <a:endParaRPr lang="en-US"/>
          </a:p>
        </p:txBody>
      </p:sp>
      <p:sp>
        <p:nvSpPr>
          <p:cNvPr id="5" name="Footer Placeholder 4">
            <a:extLst>
              <a:ext uri="{FF2B5EF4-FFF2-40B4-BE49-F238E27FC236}">
                <a16:creationId xmlns:a16="http://schemas.microsoft.com/office/drawing/2014/main" id="{C2C17F51-52B2-6E41-8B4E-A27DAF10F7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97BF14-8F90-D14F-A86E-4DA42CEDA6F7}"/>
              </a:ext>
            </a:extLst>
          </p:cNvPr>
          <p:cNvSpPr>
            <a:spLocks noGrp="1"/>
          </p:cNvSpPr>
          <p:nvPr>
            <p:ph type="sldNum" sz="quarter" idx="12"/>
          </p:nvPr>
        </p:nvSpPr>
        <p:spPr/>
        <p:txBody>
          <a:bodyPr/>
          <a:lstStyle>
            <a:lvl1pPr>
              <a:defRPr/>
            </a:lvl1pPr>
          </a:lstStyle>
          <a:p>
            <a:pPr>
              <a:defRPr/>
            </a:pPr>
            <a:fld id="{84A027B7-2984-9C41-97B4-2F4CEA4B1DDB}" type="slidenum">
              <a:rPr lang="en-US"/>
              <a:pPr>
                <a:defRPr/>
              </a:pPr>
              <a:t>‹#›</a:t>
            </a:fld>
            <a:endParaRPr lang="en-US"/>
          </a:p>
        </p:txBody>
      </p:sp>
    </p:spTree>
    <p:extLst>
      <p:ext uri="{BB962C8B-B14F-4D97-AF65-F5344CB8AC3E}">
        <p14:creationId xmlns:p14="http://schemas.microsoft.com/office/powerpoint/2010/main" val="1011521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7E85-3D2B-43C8-A44B-28071B2308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D7A613-383E-4226-88A8-4DAEB5678F2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DDB79D-A895-419C-9C13-74B00174E6FA}"/>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5" name="Footer Placeholder 4">
            <a:extLst>
              <a:ext uri="{FF2B5EF4-FFF2-40B4-BE49-F238E27FC236}">
                <a16:creationId xmlns:a16="http://schemas.microsoft.com/office/drawing/2014/main" id="{6C4A2B80-04D8-477E-9344-C7386E7A8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FA678-AB05-4A36-B331-409E2566A7C2}"/>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375256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61"/>
        <p:cNvGrpSpPr/>
        <p:nvPr/>
      </p:nvGrpSpPr>
      <p:grpSpPr>
        <a:xfrm>
          <a:off x="0" y="0"/>
          <a:ext cx="0" cy="0"/>
          <a:chOff x="0" y="0"/>
          <a:chExt cx="0" cy="0"/>
        </a:xfrm>
      </p:grpSpPr>
      <p:sp>
        <p:nvSpPr>
          <p:cNvPr id="62" name="Shape 62"/>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3" name="Shape 63"/>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4" name="Shape 64"/>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pic>
        <p:nvPicPr>
          <p:cNvPr id="65" name="Shape 65"/>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6CA5-D8CC-460B-B6C5-60A9D7A37E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796953-FDF8-452E-9D1F-F29644B0FB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C1176-4FF5-4D23-8AF7-53D338DA8747}"/>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5" name="Footer Placeholder 4">
            <a:extLst>
              <a:ext uri="{FF2B5EF4-FFF2-40B4-BE49-F238E27FC236}">
                <a16:creationId xmlns:a16="http://schemas.microsoft.com/office/drawing/2014/main" id="{91F36069-F547-4ADE-8EA4-0D1BBAF90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C63AD-4C1A-4577-8AA3-B3C5B781DD0C}"/>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3276854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B0B4A-266F-4597-B40A-A85E3B6C161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C40D44-9C3B-4D8E-8394-2794F5E2F0F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1D3D33-29DF-4CD9-8BD1-7E57B0478C4A}"/>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5" name="Footer Placeholder 4">
            <a:extLst>
              <a:ext uri="{FF2B5EF4-FFF2-40B4-BE49-F238E27FC236}">
                <a16:creationId xmlns:a16="http://schemas.microsoft.com/office/drawing/2014/main" id="{75DB7CCB-4542-4A2B-A74E-B36007B5A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C6F1E-B381-40F1-B570-250007AC9291}"/>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25323303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1C20-70C2-4B00-AA5E-51CC97B9D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CAFB2-964F-4A25-9612-D6C2D6DD207E}"/>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E4681-DD5E-4230-B51B-099595985FC1}"/>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AE8646-4A97-4AF1-89D9-D10E350F16AA}"/>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6" name="Footer Placeholder 5">
            <a:extLst>
              <a:ext uri="{FF2B5EF4-FFF2-40B4-BE49-F238E27FC236}">
                <a16:creationId xmlns:a16="http://schemas.microsoft.com/office/drawing/2014/main" id="{23A0DF57-05DE-4C14-951C-648DC26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16C8A-D9F9-4D12-A9D1-A94314B8997E}"/>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4285651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A3BBC-47E8-4323-BB92-41EF6D9215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D5378A-FC39-4D1B-8E30-F2BA8F700F1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3BC0AB-7D93-438F-B6B1-A157A886106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26F16-CCFA-4AB8-A2AB-65B5D0C39AE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A71D33-2D8E-496C-AAF4-6F27E4A0BEBC}"/>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577CA5-7BD7-4400-A1FA-94DE7FC8FEB6}"/>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8" name="Footer Placeholder 7">
            <a:extLst>
              <a:ext uri="{FF2B5EF4-FFF2-40B4-BE49-F238E27FC236}">
                <a16:creationId xmlns:a16="http://schemas.microsoft.com/office/drawing/2014/main" id="{973C3064-35DA-4502-B8C0-94A249FC3C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D4FDF8-9011-420D-8BDD-A8BB5E7CE131}"/>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10925615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8566-8A7E-434A-BEE5-2949C7332B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676970-B007-4B5B-BEBB-4167EFD749C8}"/>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4" name="Footer Placeholder 3">
            <a:extLst>
              <a:ext uri="{FF2B5EF4-FFF2-40B4-BE49-F238E27FC236}">
                <a16:creationId xmlns:a16="http://schemas.microsoft.com/office/drawing/2014/main" id="{6CD3741A-B2CE-44D9-8D84-AA65AE307A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4CF175-1861-4C3C-AAA6-7D0DAD853512}"/>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3497177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E7433F-5F2A-4E83-813F-9447C3EBC797}"/>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3" name="Footer Placeholder 2">
            <a:extLst>
              <a:ext uri="{FF2B5EF4-FFF2-40B4-BE49-F238E27FC236}">
                <a16:creationId xmlns:a16="http://schemas.microsoft.com/office/drawing/2014/main" id="{7B3CEFCA-3F52-46F6-A342-361D897439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355996-F655-48C6-A2AA-A1581E971106}"/>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2988106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D038E-1732-4C75-9E29-E35655604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1D9575-F6EC-4B88-9148-A841EB2AA29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F53779-C963-4414-8791-77506CBABF3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9CCBBD-795E-47E9-9245-81ADF1B57D22}"/>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6" name="Footer Placeholder 5">
            <a:extLst>
              <a:ext uri="{FF2B5EF4-FFF2-40B4-BE49-F238E27FC236}">
                <a16:creationId xmlns:a16="http://schemas.microsoft.com/office/drawing/2014/main" id="{30A6FD21-E01E-4E07-BEA7-FA146282A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DD4FE-0C05-4437-B785-CCD527A58AB0}"/>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1484774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9A1D6-7765-4630-800D-4700000E3A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710E18-D903-42C1-A232-A459A976D0F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2BAB7B1-EB0C-4A13-8E50-6EC6F8E4262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2110CF-436D-41D2-AFE4-2C67887CCD92}"/>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6" name="Footer Placeholder 5">
            <a:extLst>
              <a:ext uri="{FF2B5EF4-FFF2-40B4-BE49-F238E27FC236}">
                <a16:creationId xmlns:a16="http://schemas.microsoft.com/office/drawing/2014/main" id="{9316A709-F6BD-4CBD-908D-F98DD8D23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034A7C-50DF-42FA-99EB-F1CCD4DBABCF}"/>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2166013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E207-0FA5-49E8-B961-69C3BD4A02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C66663-AC45-44E1-AE1E-44CCE69595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21130-6DC5-47ED-B8C1-7DB5C3EC2D40}"/>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5" name="Footer Placeholder 4">
            <a:extLst>
              <a:ext uri="{FF2B5EF4-FFF2-40B4-BE49-F238E27FC236}">
                <a16:creationId xmlns:a16="http://schemas.microsoft.com/office/drawing/2014/main" id="{A8572DC6-1241-42FB-826F-7A5A83EB1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D3EC3-2E12-49CA-8F28-CF041EE634DE}"/>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3142976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0E5EF-FACC-4DFF-B861-F983E1D42E6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4DD9ED-9C0A-41BF-A0C8-3B964651FA8E}"/>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273C3-5CA9-4F71-B70F-55A44BF631FD}"/>
              </a:ext>
            </a:extLst>
          </p:cNvPr>
          <p:cNvSpPr>
            <a:spLocks noGrp="1"/>
          </p:cNvSpPr>
          <p:nvPr>
            <p:ph type="dt" sz="half" idx="10"/>
          </p:nvPr>
        </p:nvSpPr>
        <p:spPr/>
        <p:txBody>
          <a:bodyPr/>
          <a:lstStyle/>
          <a:p>
            <a:fld id="{0676138D-BD09-4D6C-B204-020F4CFD91F5}" type="datetimeFigureOut">
              <a:rPr lang="en-US" smtClean="0"/>
              <a:t>1/23/19</a:t>
            </a:fld>
            <a:endParaRPr lang="en-US"/>
          </a:p>
        </p:txBody>
      </p:sp>
      <p:sp>
        <p:nvSpPr>
          <p:cNvPr id="5" name="Footer Placeholder 4">
            <a:extLst>
              <a:ext uri="{FF2B5EF4-FFF2-40B4-BE49-F238E27FC236}">
                <a16:creationId xmlns:a16="http://schemas.microsoft.com/office/drawing/2014/main" id="{F7A4CBDE-EC58-4D72-9E09-14271AEF2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D0C3B-4796-4202-AD7E-A2A86EC65E86}"/>
              </a:ext>
            </a:extLst>
          </p:cNvPr>
          <p:cNvSpPr>
            <a:spLocks noGrp="1"/>
          </p:cNvSpPr>
          <p:nvPr>
            <p:ph type="sldNum" sz="quarter" idx="12"/>
          </p:nvPr>
        </p:nvSpPr>
        <p:spPr/>
        <p:txBody>
          <a:bodyPr/>
          <a:lstStyle/>
          <a:p>
            <a:fld id="{541AE3A5-A5C4-4BE5-93BC-4D2B87055FC5}" type="slidenum">
              <a:rPr lang="en-US" smtClean="0"/>
              <a:t>‹#›</a:t>
            </a:fld>
            <a:endParaRPr lang="en-US"/>
          </a:p>
        </p:txBody>
      </p:sp>
    </p:spTree>
    <p:extLst>
      <p:ext uri="{BB962C8B-B14F-4D97-AF65-F5344CB8AC3E}">
        <p14:creationId xmlns:p14="http://schemas.microsoft.com/office/powerpoint/2010/main" val="2229972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66"/>
        <p:cNvGrpSpPr/>
        <p:nvPr/>
      </p:nvGrpSpPr>
      <p:grpSpPr>
        <a:xfrm>
          <a:off x="0" y="0"/>
          <a:ext cx="0" cy="0"/>
          <a:chOff x="0" y="0"/>
          <a:chExt cx="0" cy="0"/>
        </a:xfrm>
      </p:grpSpPr>
      <p:pic>
        <p:nvPicPr>
          <p:cNvPr id="67" name="Shape 67" descr="OCLC_H_PMS.eps"/>
          <p:cNvPicPr preferRelativeResize="0"/>
          <p:nvPr/>
        </p:nvPicPr>
        <p:blipFill rotWithShape="1">
          <a:blip r:embed="rId2">
            <a:alphaModFix/>
          </a:blip>
          <a:srcRect/>
          <a:stretch/>
        </p:blipFill>
        <p:spPr>
          <a:xfrm>
            <a:off x="10982567" y="6347610"/>
            <a:ext cx="964583" cy="3209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5C8F3F-7835-448E-B839-BB8AB31F2905}" type="datetimeFigureOut">
              <a:rPr lang="en-US" smtClean="0"/>
              <a:pPr/>
              <a:t>1/23/19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70A4-7CCD-477C-B9E0-7F7E39E9129D}" type="slidenum">
              <a:rPr lang="en-US" smtClean="0"/>
              <a:pPr/>
              <a:t>‹#›</a:t>
            </a:fld>
            <a:endParaRPr lang="en-US"/>
          </a:p>
        </p:txBody>
      </p:sp>
      <p:sp>
        <p:nvSpPr>
          <p:cNvPr id="7" name="Rectangle 6"/>
          <p:cNvSpPr/>
          <p:nvPr userDrawn="1"/>
        </p:nvSpPr>
        <p:spPr>
          <a:xfrm>
            <a:off x="0" y="5943600"/>
            <a:ext cx="12192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NEW-LOGO-white.png"/>
          <p:cNvPicPr>
            <a:picLocks noChangeAspect="1"/>
          </p:cNvPicPr>
          <p:nvPr userDrawn="1"/>
        </p:nvPicPr>
        <p:blipFill>
          <a:blip r:embed="rId2" cstate="print"/>
          <a:stretch>
            <a:fillRect/>
          </a:stretch>
        </p:blipFill>
        <p:spPr>
          <a:xfrm>
            <a:off x="178942" y="6026945"/>
            <a:ext cx="3681860" cy="747713"/>
          </a:xfrm>
          <a:prstGeom prst="rect">
            <a:avLst/>
          </a:prstGeom>
        </p:spPr>
      </p:pic>
      <p:sp>
        <p:nvSpPr>
          <p:cNvPr id="10" name="Title Placeholder 1"/>
          <p:cNvSpPr>
            <a:spLocks noGrp="1"/>
          </p:cNvSpPr>
          <p:nvPr>
            <p:ph type="title" hasCustomPrompt="1"/>
          </p:nvPr>
        </p:nvSpPr>
        <p:spPr>
          <a:xfrm>
            <a:off x="609600" y="274639"/>
            <a:ext cx="10972800" cy="1143000"/>
          </a:xfrm>
          <a:prstGeom prst="rect">
            <a:avLst/>
          </a:prstGeom>
        </p:spPr>
        <p:txBody>
          <a:bodyPr vert="horz" lIns="91440" tIns="45720" rIns="91440" bIns="45720" rtlCol="0" anchor="ctr">
            <a:normAutofit/>
          </a:bodyPr>
          <a:lstStyle/>
          <a:p>
            <a:r>
              <a:rPr lang="en-US" dirty="0"/>
              <a:t>Click to edit title</a:t>
            </a:r>
          </a:p>
        </p:txBody>
      </p:sp>
      <p:sp>
        <p:nvSpPr>
          <p:cNvPr id="11"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E270A4-7CCD-477C-B9E0-7F7E39E9129D}" type="slidenum">
              <a:rPr lang="en-US" sz="1200" smtClean="0"/>
              <a:pPr/>
              <a:t>‹#›</a:t>
            </a:fld>
            <a:endParaRPr lang="en-US" sz="1200"/>
          </a:p>
        </p:txBody>
      </p:sp>
      <p:pic>
        <p:nvPicPr>
          <p:cNvPr id="13" name="Picture 12">
            <a:extLst>
              <a:ext uri="{FF2B5EF4-FFF2-40B4-BE49-F238E27FC236}">
                <a16:creationId xmlns:a16="http://schemas.microsoft.com/office/drawing/2014/main" id="{5643A4CD-0C7B-448C-B07B-F96BAD310079}"/>
              </a:ext>
            </a:extLst>
          </p:cNvPr>
          <p:cNvPicPr>
            <a:picLocks noChangeAspect="1"/>
          </p:cNvPicPr>
          <p:nvPr userDrawn="1"/>
        </p:nvPicPr>
        <p:blipFill>
          <a:blip r:embed="rId3"/>
          <a:stretch>
            <a:fillRect/>
          </a:stretch>
        </p:blipFill>
        <p:spPr>
          <a:xfrm>
            <a:off x="9604217" y="6179129"/>
            <a:ext cx="2408843" cy="443345"/>
          </a:xfrm>
          <a:prstGeom prst="rect">
            <a:avLst/>
          </a:prstGeom>
        </p:spPr>
      </p:pic>
    </p:spTree>
    <p:extLst>
      <p:ext uri="{BB962C8B-B14F-4D97-AF65-F5344CB8AC3E}">
        <p14:creationId xmlns:p14="http://schemas.microsoft.com/office/powerpoint/2010/main" val="1676629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7" y="6347610"/>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846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1"/>
            <a:ext cx="12192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952502" y="2000253"/>
            <a:ext cx="495300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500" y="2000253"/>
            <a:ext cx="495300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381000"/>
            <a:ext cx="10972800" cy="914400"/>
          </a:xfrm>
        </p:spPr>
        <p:txBody>
          <a:bodyPr wrap="none"/>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27592573"/>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Tree>
    <p:extLst>
      <p:ext uri="{BB962C8B-B14F-4D97-AF65-F5344CB8AC3E}">
        <p14:creationId xmlns:p14="http://schemas.microsoft.com/office/powerpoint/2010/main" val="254585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6429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15033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54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34201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649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327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68"/>
        <p:cNvGrpSpPr/>
        <p:nvPr/>
      </p:nvGrpSpPr>
      <p:grpSpPr>
        <a:xfrm>
          <a:off x="0" y="0"/>
          <a:ext cx="0" cy="0"/>
          <a:chOff x="0" y="0"/>
          <a:chExt cx="0" cy="0"/>
        </a:xfrm>
      </p:grpSpPr>
      <p:sp>
        <p:nvSpPr>
          <p:cNvPr id="69" name="Shape 69"/>
          <p:cNvSpPr>
            <a:spLocks noGrp="1"/>
          </p:cNvSpPr>
          <p:nvPr>
            <p:ph type="pic" idx="2"/>
          </p:nvPr>
        </p:nvSpPr>
        <p:spPr>
          <a:xfrm>
            <a:off x="0" y="-1"/>
            <a:ext cx="12192000" cy="6858000"/>
          </a:xfrm>
          <a:prstGeom prst="rect">
            <a:avLst/>
          </a:prstGeom>
          <a:noFill/>
          <a:ln>
            <a:noFill/>
          </a:ln>
        </p:spPr>
        <p:txBody>
          <a:bodyPr spcFirstLastPara="1" wrap="square" lIns="91425" tIns="91425" rIns="91425" bIns="91425" anchor="ctr" anchorCtr="0"/>
          <a:lstStyle>
            <a:lvl1pPr marR="0" lvl="0" algn="l" rtl="0">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body" idx="1"/>
          </p:nvPr>
        </p:nvSpPr>
        <p:spPr>
          <a:xfrm>
            <a:off x="10111324" y="-20638"/>
            <a:ext cx="577849" cy="6899276"/>
          </a:xfrm>
          <a:prstGeom prst="rect">
            <a:avLst/>
          </a:prstGeom>
          <a:solidFill>
            <a:schemeClr val="accent1">
              <a:alpha val="77647"/>
            </a:scheme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body" idx="3"/>
          </p:nvPr>
        </p:nvSpPr>
        <p:spPr>
          <a:xfrm>
            <a:off x="10689173" y="-20638"/>
            <a:ext cx="1502833" cy="6899276"/>
          </a:xfrm>
          <a:prstGeom prst="rect">
            <a:avLst/>
          </a:prstGeom>
          <a:solidFill>
            <a:schemeClr val="accent1"/>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body" idx="4"/>
          </p:nvPr>
        </p:nvSpPr>
        <p:spPr>
          <a:xfrm>
            <a:off x="-18815" y="4997710"/>
            <a:ext cx="8204200"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body" idx="5"/>
          </p:nvPr>
        </p:nvSpPr>
        <p:spPr>
          <a:xfrm>
            <a:off x="713225" y="5447287"/>
            <a:ext cx="7480300" cy="35242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4" name="Shape 74"/>
          <p:cNvPicPr preferRelativeResize="0"/>
          <p:nvPr/>
        </p:nvPicPr>
        <p:blipFill rotWithShape="1">
          <a:blip r:embed="rId2">
            <a:alphaModFix/>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639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71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336578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37008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83"/>
        <p:cNvGrpSpPr/>
        <p:nvPr/>
      </p:nvGrpSpPr>
      <p:grpSpPr>
        <a:xfrm>
          <a:off x="0" y="0"/>
          <a:ext cx="0" cy="0"/>
          <a:chOff x="0" y="0"/>
          <a:chExt cx="0" cy="0"/>
        </a:xfrm>
      </p:grpSpPr>
      <p:pic>
        <p:nvPicPr>
          <p:cNvPr id="84" name="Shape 84" descr="ppt-because-tag.psd"/>
          <p:cNvPicPr preferRelativeResize="0"/>
          <p:nvPr/>
        </p:nvPicPr>
        <p:blipFill rotWithShape="1">
          <a:blip r:embed="rId2">
            <a:alphaModFix/>
          </a:blip>
          <a:srcRect/>
          <a:stretch/>
        </p:blipFill>
        <p:spPr>
          <a:xfrm>
            <a:off x="1236133" y="4938918"/>
            <a:ext cx="10955859" cy="810295"/>
          </a:xfrm>
          <a:prstGeom prst="rect">
            <a:avLst/>
          </a:prstGeom>
          <a:noFill/>
          <a:ln>
            <a:noFill/>
          </a:ln>
        </p:spPr>
      </p:pic>
      <p:sp>
        <p:nvSpPr>
          <p:cNvPr id="85" name="Shape 85"/>
          <p:cNvSpPr/>
          <p:nvPr/>
        </p:nvSpPr>
        <p:spPr>
          <a:xfrm rot="-5400000">
            <a:off x="636254" y="5149331"/>
            <a:ext cx="810295" cy="389467"/>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6" name="Shape 86"/>
          <p:cNvSpPr/>
          <p:nvPr/>
        </p:nvSpPr>
        <p:spPr>
          <a:xfrm>
            <a:off x="0" y="4938918"/>
            <a:ext cx="846667" cy="81029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7" name="Shape 87"/>
          <p:cNvSpPr txBox="1">
            <a:spLocks noGrp="1"/>
          </p:cNvSpPr>
          <p:nvPr>
            <p:ph type="body" idx="1"/>
          </p:nvPr>
        </p:nvSpPr>
        <p:spPr>
          <a:xfrm>
            <a:off x="975785" y="1108609"/>
            <a:ext cx="5574091" cy="1400383"/>
          </a:xfrm>
          <a:prstGeom prst="rect">
            <a:avLst/>
          </a:prstGeom>
          <a:noFill/>
          <a:ln w="101600" cap="flat" cmpd="sng">
            <a:solidFill>
              <a:srgbClr val="236192"/>
            </a:solidFill>
            <a:prstDash val="solid"/>
            <a:miter lim="800000"/>
            <a:headEnd type="none" w="sm" len="sm"/>
            <a:tailEnd type="none" w="sm" len="sm"/>
          </a:ln>
        </p:spPr>
        <p:txBody>
          <a:bodyPr spcFirstLastPara="1" wrap="square" lIns="91425" tIns="91425" rIns="91425" bIns="91425" anchor="t" anchorCtr="0"/>
          <a:lstStyle>
            <a:lvl1pPr marL="457200" marR="0" lvl="0" indent="-228600" algn="l" rtl="0">
              <a:spcBef>
                <a:spcPts val="0"/>
              </a:spcBef>
              <a:spcAft>
                <a:spcPts val="0"/>
              </a:spcAft>
              <a:buClr>
                <a:srgbClr val="236192"/>
              </a:buClr>
              <a:buSzPts val="5500"/>
              <a:buFont typeface="Arial"/>
              <a:buNone/>
              <a:defRPr sz="55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body" idx="2"/>
          </p:nvPr>
        </p:nvSpPr>
        <p:spPr>
          <a:xfrm>
            <a:off x="931002" y="3196724"/>
            <a:ext cx="5183717" cy="405719"/>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body" idx="3"/>
          </p:nvPr>
        </p:nvSpPr>
        <p:spPr>
          <a:xfrm>
            <a:off x="930752" y="3584169"/>
            <a:ext cx="5183717" cy="35902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body" idx="4"/>
          </p:nvPr>
        </p:nvSpPr>
        <p:spPr>
          <a:xfrm>
            <a:off x="930752" y="3943200"/>
            <a:ext cx="5183717" cy="305495"/>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accent2"/>
              </a:buClr>
              <a:buSzPts val="1400"/>
              <a:buFont typeface="Arial"/>
              <a:buNone/>
              <a:defRPr sz="1400" b="1"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body" idx="5"/>
          </p:nvPr>
        </p:nvSpPr>
        <p:spPr>
          <a:xfrm>
            <a:off x="4" y="416591"/>
            <a:ext cx="4906433" cy="566309"/>
          </a:xfrm>
          <a:prstGeom prst="rect">
            <a:avLst/>
          </a:prstGeom>
          <a:solidFill>
            <a:srgbClr val="236192"/>
          </a:solidFill>
          <a:ln>
            <a:noFill/>
          </a:ln>
        </p:spPr>
        <p:txBody>
          <a:bodyPr spcFirstLastPara="1" wrap="square" lIns="91425" tIns="91425" rIns="91425" bIns="91425" anchor="t" anchorCtr="0"/>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2" name="Shape 92" descr="OCLC_H_PMS.eps"/>
          <p:cNvPicPr preferRelativeResize="0"/>
          <p:nvPr/>
        </p:nvPicPr>
        <p:blipFill rotWithShape="1">
          <a:blip r:embed="rId3">
            <a:alphaModFix/>
          </a:blip>
          <a:srcRect/>
          <a:stretch/>
        </p:blipFill>
        <p:spPr>
          <a:xfrm>
            <a:off x="10982567" y="6347610"/>
            <a:ext cx="964583" cy="320913"/>
          </a:xfrm>
          <a:prstGeom prst="rect">
            <a:avLst/>
          </a:prstGeom>
          <a:noFill/>
          <a:ln>
            <a:noFill/>
          </a:ln>
        </p:spPr>
      </p:pic>
      <p:pic>
        <p:nvPicPr>
          <p:cNvPr id="93" name="Shape 93"/>
          <p:cNvPicPr preferRelativeResize="0"/>
          <p:nvPr/>
        </p:nvPicPr>
        <p:blipFill rotWithShape="1">
          <a:blip r:embed="rId4">
            <a:alphaModFix/>
          </a:blip>
          <a:srcRect l="67120"/>
          <a:stretch/>
        </p:blipFill>
        <p:spPr>
          <a:xfrm rot="-5400000">
            <a:off x="7769480" y="5051334"/>
            <a:ext cx="116923" cy="423333"/>
          </a:xfrm>
          <a:prstGeom prst="rect">
            <a:avLst/>
          </a:prstGeom>
          <a:noFill/>
          <a:ln>
            <a:noFill/>
          </a:ln>
        </p:spPr>
      </p:pic>
      <p:pic>
        <p:nvPicPr>
          <p:cNvPr id="94" name="Shape 94"/>
          <p:cNvPicPr preferRelativeResize="0"/>
          <p:nvPr/>
        </p:nvPicPr>
        <p:blipFill/>
        <p:spPr>
          <a:xfrm>
            <a:off x="7713135" y="5206656"/>
            <a:ext cx="114807" cy="114807"/>
          </a:xfrm>
          <a:prstGeom prst="rect">
            <a:avLst/>
          </a:prstGeom>
          <a:solidFill>
            <a:srgbClr val="FFFFFF"/>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8A149A3-CD81-544E-9344-B5E58098E4D0}"/>
              </a:ext>
            </a:extLst>
          </p:cNvPr>
          <p:cNvSpPr>
            <a:spLocks noGrp="1"/>
          </p:cNvSpPr>
          <p:nvPr>
            <p:ph type="dt" sz="half" idx="10"/>
          </p:nvPr>
        </p:nvSpPr>
        <p:spPr/>
        <p:txBody>
          <a:bodyPr/>
          <a:lstStyle>
            <a:lvl1pPr>
              <a:defRPr/>
            </a:lvl1pPr>
          </a:lstStyle>
          <a:p>
            <a:pPr>
              <a:defRPr/>
            </a:pPr>
            <a:fld id="{85EC4DD4-97D9-0D4B-AFF0-CCC5A31142F2}" type="datetimeFigureOut">
              <a:rPr lang="en-US"/>
              <a:pPr>
                <a:defRPr/>
              </a:pPr>
              <a:t>1/23/19</a:t>
            </a:fld>
            <a:endParaRPr lang="en-US"/>
          </a:p>
        </p:txBody>
      </p:sp>
      <p:sp>
        <p:nvSpPr>
          <p:cNvPr id="3" name="Footer Placeholder 4">
            <a:extLst>
              <a:ext uri="{FF2B5EF4-FFF2-40B4-BE49-F238E27FC236}">
                <a16:creationId xmlns:a16="http://schemas.microsoft.com/office/drawing/2014/main" id="{DB0C1011-6335-A847-B0C4-7D223FB1563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2B1DF6E-30BE-7745-8350-EC51BF2570F6}"/>
              </a:ext>
            </a:extLst>
          </p:cNvPr>
          <p:cNvSpPr>
            <a:spLocks noGrp="1"/>
          </p:cNvSpPr>
          <p:nvPr>
            <p:ph type="sldNum" sz="quarter" idx="12"/>
          </p:nvPr>
        </p:nvSpPr>
        <p:spPr/>
        <p:txBody>
          <a:bodyPr/>
          <a:lstStyle>
            <a:lvl1pPr>
              <a:defRPr/>
            </a:lvl1pPr>
          </a:lstStyle>
          <a:p>
            <a:pPr>
              <a:defRPr/>
            </a:pPr>
            <a:fld id="{8208D357-06C4-A744-9409-EC05DE7A7905}" type="slidenum">
              <a:rPr lang="en-US"/>
              <a:pPr>
                <a:defRPr/>
              </a:pPr>
              <a:t>‹#›</a:t>
            </a:fld>
            <a:endParaRPr lang="en-US"/>
          </a:p>
        </p:txBody>
      </p:sp>
    </p:spTree>
    <p:extLst>
      <p:ext uri="{BB962C8B-B14F-4D97-AF65-F5344CB8AC3E}">
        <p14:creationId xmlns:p14="http://schemas.microsoft.com/office/powerpoint/2010/main" val="420766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6.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6.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8" r:id="rId8"/>
    <p:sldLayoutId id="2147483708"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Shape 176"/>
          <p:cNvSpPr txBox="1">
            <a:spLocks noGrp="1"/>
          </p:cNvSpPr>
          <p:nvPr>
            <p:ph type="dt" idx="10"/>
          </p:nvPr>
        </p:nvSpPr>
        <p:spPr>
          <a:xfrm>
            <a:off x="838200" y="6356351"/>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ftr" idx="11"/>
          </p:nvPr>
        </p:nvSpPr>
        <p:spPr>
          <a:xfrm>
            <a:off x="4038600" y="6356351"/>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5" r:id="rId6"/>
    <p:sldLayoutId id="2147483686" r:id="rId7"/>
    <p:sldLayoutId id="2147483687" r:id="rId8"/>
    <p:sldLayoutId id="2147483688" r:id="rId9"/>
    <p:sldLayoutId id="2147483695" r:id="rId1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2188D9-4D8B-2748-8934-D42161E34BFD}"/>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0C89DEB-3BD3-DA4F-8D13-DC78872558D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D2F320-11A4-6E45-B732-E22DE576305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4271C1A-2973-CC48-BA65-20A40F42E2F4}" type="datetimeFigureOut">
              <a:rPr lang="en-US"/>
              <a:pPr>
                <a:defRPr/>
              </a:pPr>
              <a:t>1/23/19</a:t>
            </a:fld>
            <a:endParaRPr lang="en-US"/>
          </a:p>
        </p:txBody>
      </p:sp>
      <p:sp>
        <p:nvSpPr>
          <p:cNvPr id="5" name="Footer Placeholder 4">
            <a:extLst>
              <a:ext uri="{FF2B5EF4-FFF2-40B4-BE49-F238E27FC236}">
                <a16:creationId xmlns:a16="http://schemas.microsoft.com/office/drawing/2014/main" id="{9C4AA6FD-41CC-0D4E-A387-FA7F88BB6B9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22F1F2B-EBFE-7341-87F0-DE915DCB7E2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1A5F072-D381-3A49-BEAE-90B2656A0DF1}" type="slidenum">
              <a:rPr lang="en-US"/>
              <a:pPr>
                <a:defRPr/>
              </a:pPr>
              <a:t>‹#›</a:t>
            </a:fld>
            <a:endParaRPr lang="en-US"/>
          </a:p>
        </p:txBody>
      </p:sp>
    </p:spTree>
    <p:extLst>
      <p:ext uri="{BB962C8B-B14F-4D97-AF65-F5344CB8AC3E}">
        <p14:creationId xmlns:p14="http://schemas.microsoft.com/office/powerpoint/2010/main" val="36706242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F6D4D-835C-487B-B306-739A22B6B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6FFA44-3360-41B5-87CF-C76380AB1FE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04264-7198-49B8-973D-298F1EDEA1A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6138D-BD09-4D6C-B204-020F4CFD91F5}" type="datetimeFigureOut">
              <a:rPr lang="en-US" smtClean="0"/>
              <a:t>1/23/19</a:t>
            </a:fld>
            <a:endParaRPr lang="en-US"/>
          </a:p>
        </p:txBody>
      </p:sp>
      <p:sp>
        <p:nvSpPr>
          <p:cNvPr id="5" name="Footer Placeholder 4">
            <a:extLst>
              <a:ext uri="{FF2B5EF4-FFF2-40B4-BE49-F238E27FC236}">
                <a16:creationId xmlns:a16="http://schemas.microsoft.com/office/drawing/2014/main" id="{6FDF3774-4314-4EA3-850C-DA2A1371043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4F36EF-719E-4506-9FB7-66689D619F2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AE3A5-A5C4-4BE5-93BC-4D2B87055FC5}" type="slidenum">
              <a:rPr lang="en-US" smtClean="0"/>
              <a:t>‹#›</a:t>
            </a:fld>
            <a:endParaRPr lang="en-US"/>
          </a:p>
        </p:txBody>
      </p:sp>
    </p:spTree>
    <p:extLst>
      <p:ext uri="{BB962C8B-B14F-4D97-AF65-F5344CB8AC3E}">
        <p14:creationId xmlns:p14="http://schemas.microsoft.com/office/powerpoint/2010/main" val="2566865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ttps://www.oclc.org/content/dam/oclc/common/images/logos/new/OCLC/OCLC_Logo_H_BW_NoTag.png">
            <a:extLst>
              <a:ext uri="{FF2B5EF4-FFF2-40B4-BE49-F238E27FC236}">
                <a16:creationId xmlns:a16="http://schemas.microsoft.com/office/drawing/2014/main" id="{D33291E4-F792-49E7-B200-C4FD82A6135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459967" y="6182714"/>
            <a:ext cx="1408351" cy="6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2069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bryantr@oclc.org" TargetMode="External"/><Relationship Id="rId3" Type="http://schemas.openxmlformats.org/officeDocument/2006/relationships/image" Target="../media/image22.jpg"/><Relationship Id="rId7" Type="http://schemas.openxmlformats.org/officeDocument/2006/relationships/hyperlink" Target="https://orcid.org/0000-0002-0302-2761"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mailto:fransen@umn.edu" TargetMode="External"/><Relationship Id="rId11" Type="http://schemas.openxmlformats.org/officeDocument/2006/relationships/hyperlink" Target="https://orcid.org/0000-0003-2895-1310" TargetMode="External"/><Relationship Id="rId5" Type="http://schemas.openxmlformats.org/officeDocument/2006/relationships/image" Target="../media/image24.jpg"/><Relationship Id="rId10" Type="http://schemas.openxmlformats.org/officeDocument/2006/relationships/hyperlink" Target="mailto:akc@st-andrews.ac.uk" TargetMode="External"/><Relationship Id="rId4" Type="http://schemas.openxmlformats.org/officeDocument/2006/relationships/image" Target="../media/image23.jpg"/><Relationship Id="rId9" Type="http://schemas.openxmlformats.org/officeDocument/2006/relationships/hyperlink" Target="https://orcid.org/0000-0002-2753-388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mailto:m.mennielli@cineca.it"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mailto:pablo.decastro@kb.nl" TargetMode="External"/><Relationship Id="rId5" Type="http://schemas.openxmlformats.org/officeDocument/2006/relationships/hyperlink" Target="mailto:imartins@reit.up.pt" TargetMode="External"/><Relationship Id="rId4" Type="http://schemas.openxmlformats.org/officeDocument/2006/relationships/hyperlink" Target="mailto:lmr@fe.up.p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jpeg"/><Relationship Id="rId7" Type="http://schemas.openxmlformats.org/officeDocument/2006/relationships/hyperlink" Target="https://creativecommons.org/licenses/by/4.0/"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creativecommons.org/licenses/by/4.0/"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doi.org/10.25333/BGFG-D241" TargetMode="External"/><Relationship Id="rId5" Type="http://schemas.openxmlformats.org/officeDocument/2006/relationships/image" Target="../media/image56.jpe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doi.org/10.25333/BGFG-D241" TargetMode="External"/><Relationship Id="rId5" Type="http://schemas.openxmlformats.org/officeDocument/2006/relationships/image" Target="../media/image56.jpe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hyperlink" Target="https://creativecommons.org/licenses/by/4.0/" TargetMode="External"/><Relationship Id="rId4" Type="http://schemas.openxmlformats.org/officeDocument/2006/relationships/hyperlink" Target="https://doi.org/10.25333/BGFG-D24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6.jpeg"/><Relationship Id="rId7" Type="http://schemas.openxmlformats.org/officeDocument/2006/relationships/hyperlink" Target="https://creativecommons.org/licenses/by/4.0/" TargetMode="External"/><Relationship Id="rId2" Type="http://schemas.openxmlformats.org/officeDocument/2006/relationships/notesSlide" Target="../notesSlides/notesSlide28.xml"/><Relationship Id="rId1" Type="http://schemas.openxmlformats.org/officeDocument/2006/relationships/slideLayout" Target="../slideLayouts/slideLayout44.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6.jpeg"/><Relationship Id="rId7" Type="http://schemas.openxmlformats.org/officeDocument/2006/relationships/hyperlink" Target="https://creativecommons.org/licenses/by/4.0/"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hyperlink" Target="http://www.eurocris.org/news/cris-ir-survey-report" TargetMode="External"/><Relationship Id="rId5" Type="http://schemas.openxmlformats.org/officeDocument/2006/relationships/hyperlink" Target="https://doi.org/10.25333/BGFG-D241" TargetMode="External"/><Relationship Id="rId4" Type="http://schemas.openxmlformats.org/officeDocument/2006/relationships/hyperlink" Target="https://doi.org/10.25333/C32K7M"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orcid.org/0000-0002-0302-2761" TargetMode="External"/><Relationship Id="rId3" Type="http://schemas.openxmlformats.org/officeDocument/2006/relationships/hyperlink" Target="mailto:bryantr@oclc.org" TargetMode="External"/><Relationship Id="rId7" Type="http://schemas.openxmlformats.org/officeDocument/2006/relationships/hyperlink" Target="mailto:fransen@umn.edu"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hyperlink" Target="https://orcid.org/0000-0003-2895-1310" TargetMode="External"/><Relationship Id="rId5" Type="http://schemas.openxmlformats.org/officeDocument/2006/relationships/hyperlink" Target="mailto:akc@st-andrews.ac.uk" TargetMode="External"/><Relationship Id="rId10" Type="http://schemas.openxmlformats.org/officeDocument/2006/relationships/image" Target="../media/image29.tiff"/><Relationship Id="rId4" Type="http://schemas.openxmlformats.org/officeDocument/2006/relationships/hyperlink" Target="https://orcid.org/0000-0002-2753-3881" TargetMode="External"/><Relationship Id="rId9" Type="http://schemas.openxmlformats.org/officeDocument/2006/relationships/image" Target="../media/image81.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1.xml"/><Relationship Id="rId5" Type="http://schemas.openxmlformats.org/officeDocument/2006/relationships/image" Target="../media/image31.emf"/><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hyperlink" Target="https://creativecommons.org/licenses/by/4.0/" TargetMode="External"/><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creativecommons.org/licenses/by/4.0/" TargetMode="External"/><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gif"/><Relationship Id="rId2" Type="http://schemas.openxmlformats.org/officeDocument/2006/relationships/notesSlide" Target="../notesSlides/notesSlide8.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jp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 and smiling at the camera&#10;&#10;Description automatically generated">
            <a:extLst>
              <a:ext uri="{FF2B5EF4-FFF2-40B4-BE49-F238E27FC236}">
                <a16:creationId xmlns:a16="http://schemas.microsoft.com/office/drawing/2014/main" id="{0BA52B3E-78A3-AB45-AF00-C867E6AAA073}"/>
              </a:ext>
            </a:extLst>
          </p:cNvPr>
          <p:cNvPicPr>
            <a:picLocks noChangeAspect="1"/>
          </p:cNvPicPr>
          <p:nvPr/>
        </p:nvPicPr>
        <p:blipFill>
          <a:blip r:embed="rId3"/>
          <a:stretch>
            <a:fillRect/>
          </a:stretch>
        </p:blipFill>
        <p:spPr>
          <a:xfrm>
            <a:off x="9603377" y="2096587"/>
            <a:ext cx="1991234" cy="1991234"/>
          </a:xfrm>
          <a:prstGeom prst="rect">
            <a:avLst/>
          </a:prstGeom>
        </p:spPr>
      </p:pic>
      <p:pic>
        <p:nvPicPr>
          <p:cNvPr id="5" name="Picture Placeholder 12" descr="A person wearing glasses and smiling at the camera&#10;&#10;Description automatically generated">
            <a:extLst>
              <a:ext uri="{FF2B5EF4-FFF2-40B4-BE49-F238E27FC236}">
                <a16:creationId xmlns:a16="http://schemas.microsoft.com/office/drawing/2014/main" id="{4296C344-1EC5-6342-9827-EA3D03F9B01C}"/>
              </a:ext>
            </a:extLst>
          </p:cNvPr>
          <p:cNvPicPr>
            <a:picLocks noChangeAspect="1"/>
          </p:cNvPicPr>
          <p:nvPr/>
        </p:nvPicPr>
        <p:blipFill>
          <a:blip r:embed="rId4"/>
          <a:srcRect t="11725" b="11725"/>
          <a:stretch>
            <a:fillRect/>
          </a:stretch>
        </p:blipFill>
        <p:spPr>
          <a:xfrm>
            <a:off x="9665096" y="4306552"/>
            <a:ext cx="1991234" cy="1905000"/>
          </a:xfrm>
          <a:prstGeom prst="rect">
            <a:avLst/>
          </a:prstGeom>
        </p:spPr>
      </p:pic>
      <p:pic>
        <p:nvPicPr>
          <p:cNvPr id="7" name="Picture 6" descr="A person posing for the camera&#10;&#10;Description automatically generated">
            <a:extLst>
              <a:ext uri="{FF2B5EF4-FFF2-40B4-BE49-F238E27FC236}">
                <a16:creationId xmlns:a16="http://schemas.microsoft.com/office/drawing/2014/main" id="{93D4C082-696B-8A4C-A1A8-68E8E8B2C4FB}"/>
              </a:ext>
            </a:extLst>
          </p:cNvPr>
          <p:cNvPicPr>
            <a:picLocks noChangeAspect="1"/>
          </p:cNvPicPr>
          <p:nvPr/>
        </p:nvPicPr>
        <p:blipFill rotWithShape="1">
          <a:blip r:embed="rId5"/>
          <a:srcRect l="11122" t="262" r="1151" b="1435"/>
          <a:stretch/>
        </p:blipFill>
        <p:spPr>
          <a:xfrm>
            <a:off x="9601200" y="228600"/>
            <a:ext cx="1991234" cy="1639388"/>
          </a:xfrm>
          <a:prstGeom prst="rect">
            <a:avLst/>
          </a:prstGeom>
        </p:spPr>
      </p:pic>
      <p:sp>
        <p:nvSpPr>
          <p:cNvPr id="17" name="TextBox 16">
            <a:extLst>
              <a:ext uri="{FF2B5EF4-FFF2-40B4-BE49-F238E27FC236}">
                <a16:creationId xmlns:a16="http://schemas.microsoft.com/office/drawing/2014/main" id="{A9B9B795-0E71-A54B-884B-6AD729FAF89F}"/>
              </a:ext>
            </a:extLst>
          </p:cNvPr>
          <p:cNvSpPr txBox="1"/>
          <p:nvPr/>
        </p:nvSpPr>
        <p:spPr>
          <a:xfrm>
            <a:off x="381000" y="312894"/>
            <a:ext cx="2971800" cy="6432530"/>
          </a:xfrm>
          <a:prstGeom prst="rect">
            <a:avLst/>
          </a:prstGeom>
          <a:solidFill>
            <a:schemeClr val="accent2"/>
          </a:solid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Practices and Patterns in Research Information Management: Findings from a Global Survey</a:t>
            </a:r>
          </a:p>
          <a:p>
            <a:endParaRPr lang="en-US" sz="36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30 January 2019</a:t>
            </a:r>
          </a:p>
        </p:txBody>
      </p:sp>
      <p:sp>
        <p:nvSpPr>
          <p:cNvPr id="18" name="Shape 341">
            <a:extLst>
              <a:ext uri="{FF2B5EF4-FFF2-40B4-BE49-F238E27FC236}">
                <a16:creationId xmlns:a16="http://schemas.microsoft.com/office/drawing/2014/main" id="{E8FED7E6-AB56-8040-A20D-1CAA56078984}"/>
              </a:ext>
            </a:extLst>
          </p:cNvPr>
          <p:cNvSpPr txBox="1">
            <a:spLocks/>
          </p:cNvSpPr>
          <p:nvPr/>
        </p:nvSpPr>
        <p:spPr>
          <a:xfrm>
            <a:off x="3874463" y="4875208"/>
            <a:ext cx="5672756" cy="1527184"/>
          </a:xfrm>
          <a:prstGeom prst="rect">
            <a:avLst/>
          </a:prstGeom>
          <a:noFill/>
          <a:ln>
            <a:noFill/>
          </a:ln>
        </p:spPr>
        <p:txBody>
          <a:bodyPr spcFirstLastPara="1" wrap="square" lIns="0"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spcBef>
                <a:spcPts val="280"/>
              </a:spcBef>
              <a:buSzPts val="1400"/>
            </a:pPr>
            <a:r>
              <a:rPr lang="en-US" b="1" dirty="0"/>
              <a:t>Jan </a:t>
            </a:r>
            <a:r>
              <a:rPr lang="en-US" b="1" dirty="0" err="1"/>
              <a:t>Fransen</a:t>
            </a:r>
            <a:r>
              <a:rPr lang="en-US" dirty="0"/>
              <a:t>, Service Lead for RIM Systems, University of Minnesota</a:t>
            </a:r>
          </a:p>
          <a:p>
            <a:pPr algn="r">
              <a:spcBef>
                <a:spcPts val="280"/>
              </a:spcBef>
              <a:buSzPts val="1400"/>
            </a:pPr>
            <a:r>
              <a:rPr lang="en-US" dirty="0">
                <a:hlinkClick r:id="rId6"/>
              </a:rPr>
              <a:t>fransen@umn.edu</a:t>
            </a:r>
            <a:r>
              <a:rPr lang="en-US" dirty="0"/>
              <a:t> </a:t>
            </a:r>
          </a:p>
          <a:p>
            <a:pPr algn="r">
              <a:spcBef>
                <a:spcPts val="280"/>
              </a:spcBef>
              <a:buSzPts val="1400"/>
            </a:pPr>
            <a:r>
              <a:rPr lang="en-US" dirty="0"/>
              <a:t>    </a:t>
            </a:r>
            <a:r>
              <a:rPr lang="en-US" dirty="0">
                <a:hlinkClick r:id="rId7"/>
              </a:rPr>
              <a:t>https://orcid.org/0000-0002-0302-2761</a:t>
            </a:r>
            <a:r>
              <a:rPr lang="en-US" dirty="0"/>
              <a:t> </a:t>
            </a:r>
          </a:p>
          <a:p>
            <a:pPr algn="r">
              <a:spcBef>
                <a:spcPts val="280"/>
              </a:spcBef>
              <a:buSzPts val="1400"/>
            </a:pPr>
            <a:endParaRPr lang="en-US" dirty="0"/>
          </a:p>
          <a:p>
            <a:pPr algn="r">
              <a:spcBef>
                <a:spcPts val="280"/>
              </a:spcBef>
              <a:buSzPts val="1400"/>
            </a:pPr>
            <a:endParaRPr lang="en-US" dirty="0">
              <a:solidFill>
                <a:schemeClr val="accent2"/>
              </a:solidFill>
            </a:endParaRPr>
          </a:p>
          <a:p>
            <a:pPr algn="r">
              <a:spcBef>
                <a:spcPts val="280"/>
              </a:spcBef>
              <a:buSzPts val="1400"/>
            </a:pPr>
            <a:endParaRPr lang="en-US" u="sng" dirty="0">
              <a:solidFill>
                <a:schemeClr val="hlink"/>
              </a:solidFill>
            </a:endParaRPr>
          </a:p>
        </p:txBody>
      </p:sp>
      <p:sp>
        <p:nvSpPr>
          <p:cNvPr id="20" name="Oval 19">
            <a:extLst>
              <a:ext uri="{FF2B5EF4-FFF2-40B4-BE49-F238E27FC236}">
                <a16:creationId xmlns:a16="http://schemas.microsoft.com/office/drawing/2014/main" id="{E8B11243-B72E-1B49-BBB3-DEDAF369093F}"/>
              </a:ext>
            </a:extLst>
          </p:cNvPr>
          <p:cNvSpPr/>
          <p:nvPr/>
        </p:nvSpPr>
        <p:spPr>
          <a:xfrm>
            <a:off x="11811000" y="1000397"/>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DCF1EE-F548-0849-844F-16D1F3CF48A8}"/>
              </a:ext>
            </a:extLst>
          </p:cNvPr>
          <p:cNvSpPr/>
          <p:nvPr/>
        </p:nvSpPr>
        <p:spPr>
          <a:xfrm>
            <a:off x="11838214" y="3054104"/>
            <a:ext cx="76200" cy="76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7489124-43E5-AA4B-A8B3-FAD85168E1DD}"/>
              </a:ext>
            </a:extLst>
          </p:cNvPr>
          <p:cNvSpPr/>
          <p:nvPr/>
        </p:nvSpPr>
        <p:spPr>
          <a:xfrm>
            <a:off x="11963400" y="56388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95DEC8F-55CE-4146-8259-D0E6224F8FEB}"/>
              </a:ext>
            </a:extLst>
          </p:cNvPr>
          <p:cNvSpPr txBox="1"/>
          <p:nvPr/>
        </p:nvSpPr>
        <p:spPr>
          <a:xfrm>
            <a:off x="3863577" y="647301"/>
            <a:ext cx="5486400" cy="1031051"/>
          </a:xfrm>
          <a:prstGeom prst="rect">
            <a:avLst/>
          </a:prstGeom>
          <a:noFill/>
        </p:spPr>
        <p:txBody>
          <a:bodyPr wrap="square" rtlCol="0">
            <a:spAutoFit/>
          </a:bodyPr>
          <a:lstStyle/>
          <a:p>
            <a:pPr algn="r">
              <a:buSzPts val="1400"/>
            </a:pPr>
            <a:r>
              <a:rPr lang="en-US" b="1" dirty="0"/>
              <a:t>Rebecca Bryant</a:t>
            </a:r>
            <a:r>
              <a:rPr lang="en-US" dirty="0"/>
              <a:t>, PhD, Senior Program Officer, OCLC Research</a:t>
            </a:r>
          </a:p>
          <a:p>
            <a:pPr algn="r">
              <a:buSzPts val="1400"/>
            </a:pPr>
            <a:r>
              <a:rPr lang="en-US" u="sng" dirty="0">
                <a:solidFill>
                  <a:schemeClr val="hlink"/>
                </a:solidFill>
                <a:hlinkClick r:id="rId8"/>
              </a:rPr>
              <a:t>bryantr@oclc.org</a:t>
            </a:r>
            <a:r>
              <a:rPr lang="en-US" u="sng" dirty="0">
                <a:solidFill>
                  <a:schemeClr val="hlink"/>
                </a:solidFill>
              </a:rPr>
              <a:t>   </a:t>
            </a:r>
            <a:r>
              <a:rPr lang="en-US" dirty="0">
                <a:solidFill>
                  <a:schemeClr val="tx1"/>
                </a:solidFill>
              </a:rPr>
              <a:t>@RebeccaBryant18</a:t>
            </a:r>
          </a:p>
          <a:p>
            <a:pPr algn="r">
              <a:spcAft>
                <a:spcPts val="600"/>
              </a:spcAft>
              <a:buSzPts val="1400"/>
            </a:pPr>
            <a:r>
              <a:rPr lang="en-US" dirty="0"/>
              <a:t>    </a:t>
            </a:r>
            <a:r>
              <a:rPr lang="en-US" dirty="0">
                <a:hlinkClick r:id="rId9"/>
              </a:rPr>
              <a:t>https://orcid.org/0000-0002-2753-3881</a:t>
            </a:r>
            <a:r>
              <a:rPr lang="en-US" dirty="0"/>
              <a:t> </a:t>
            </a:r>
            <a:endParaRPr lang="en-US" dirty="0">
              <a:solidFill>
                <a:schemeClr val="tx1"/>
              </a:solidFill>
            </a:endParaRPr>
          </a:p>
          <a:p>
            <a:pPr algn="r"/>
            <a:endParaRPr lang="en-US" dirty="0"/>
          </a:p>
        </p:txBody>
      </p:sp>
      <p:sp>
        <p:nvSpPr>
          <p:cNvPr id="27" name="TextBox 26">
            <a:extLst>
              <a:ext uri="{FF2B5EF4-FFF2-40B4-BE49-F238E27FC236}">
                <a16:creationId xmlns:a16="http://schemas.microsoft.com/office/drawing/2014/main" id="{D1E5EAFF-AD70-4445-80F1-BFE0BD454AA2}"/>
              </a:ext>
            </a:extLst>
          </p:cNvPr>
          <p:cNvSpPr txBox="1"/>
          <p:nvPr/>
        </p:nvSpPr>
        <p:spPr>
          <a:xfrm>
            <a:off x="3733794" y="2740668"/>
            <a:ext cx="5835412" cy="1107996"/>
          </a:xfrm>
          <a:prstGeom prst="rect">
            <a:avLst/>
          </a:prstGeom>
          <a:noFill/>
        </p:spPr>
        <p:txBody>
          <a:bodyPr wrap="square" rtlCol="0">
            <a:spAutoFit/>
          </a:bodyPr>
          <a:lstStyle/>
          <a:p>
            <a:pPr algn="r">
              <a:spcBef>
                <a:spcPts val="280"/>
              </a:spcBef>
              <a:buSzPts val="1400"/>
            </a:pPr>
            <a:r>
              <a:rPr lang="en-US" b="1" dirty="0"/>
              <a:t>Anna Clements</a:t>
            </a:r>
            <a:r>
              <a:rPr lang="en-US" dirty="0"/>
              <a:t>, Assistant Library Director, University of St Andrews</a:t>
            </a:r>
          </a:p>
          <a:p>
            <a:pPr algn="r">
              <a:spcBef>
                <a:spcPts val="280"/>
              </a:spcBef>
              <a:buSzPts val="1400"/>
            </a:pPr>
            <a:r>
              <a:rPr lang="en-US" u="sng" dirty="0">
                <a:solidFill>
                  <a:schemeClr val="hlink"/>
                </a:solidFill>
                <a:hlinkClick r:id="rId10"/>
              </a:rPr>
              <a:t>akc@st-andrews.ac.uk</a:t>
            </a:r>
            <a:r>
              <a:rPr lang="en-US" u="sng" dirty="0">
                <a:solidFill>
                  <a:schemeClr val="hlink"/>
                </a:solidFill>
              </a:rPr>
              <a:t>   </a:t>
            </a:r>
            <a:r>
              <a:rPr lang="en-US" dirty="0"/>
              <a:t>@</a:t>
            </a:r>
            <a:r>
              <a:rPr lang="en-US" dirty="0" err="1"/>
              <a:t>AnnaKClements</a:t>
            </a:r>
            <a:endParaRPr lang="en-US" dirty="0"/>
          </a:p>
          <a:p>
            <a:pPr algn="r">
              <a:spcBef>
                <a:spcPts val="280"/>
              </a:spcBef>
              <a:spcAft>
                <a:spcPts val="600"/>
              </a:spcAft>
              <a:buSzPts val="1400"/>
            </a:pPr>
            <a:r>
              <a:rPr lang="en-US" dirty="0"/>
              <a:t>    </a:t>
            </a:r>
            <a:r>
              <a:rPr lang="en-US" dirty="0">
                <a:hlinkClick r:id="rId11"/>
              </a:rPr>
              <a:t>https://orcid.org/0000-0003-2895-1310</a:t>
            </a:r>
            <a:r>
              <a:rPr lang="en-US" dirty="0"/>
              <a:t> </a:t>
            </a:r>
          </a:p>
          <a:p>
            <a:pPr algn="r"/>
            <a:endParaRPr lang="en-US" dirty="0"/>
          </a:p>
        </p:txBody>
      </p:sp>
    </p:spTree>
    <p:extLst>
      <p:ext uri="{BB962C8B-B14F-4D97-AF65-F5344CB8AC3E}">
        <p14:creationId xmlns:p14="http://schemas.microsoft.com/office/powerpoint/2010/main" val="13976549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486"/>
        <p:cNvGrpSpPr/>
        <p:nvPr/>
      </p:nvGrpSpPr>
      <p:grpSpPr>
        <a:xfrm>
          <a:off x="0" y="0"/>
          <a:ext cx="0" cy="0"/>
          <a:chOff x="0" y="0"/>
          <a:chExt cx="0" cy="0"/>
        </a:xfrm>
      </p:grpSpPr>
      <p:pic>
        <p:nvPicPr>
          <p:cNvPr id="489" name="Shape 489"/>
          <p:cNvPicPr preferRelativeResize="0"/>
          <p:nvPr/>
        </p:nvPicPr>
        <p:blipFill rotWithShape="1">
          <a:blip r:embed="rId3">
            <a:alphaModFix/>
          </a:blip>
          <a:srcRect/>
          <a:stretch/>
        </p:blipFill>
        <p:spPr>
          <a:xfrm>
            <a:off x="2762775" y="1082201"/>
            <a:ext cx="7075100" cy="3119925"/>
          </a:xfrm>
          <a:prstGeom prst="rect">
            <a:avLst/>
          </a:prstGeom>
          <a:noFill/>
          <a:ln>
            <a:noFill/>
          </a:ln>
        </p:spPr>
      </p:pic>
      <p:sp>
        <p:nvSpPr>
          <p:cNvPr id="490" name="Shape 490"/>
          <p:cNvSpPr txBox="1"/>
          <p:nvPr/>
        </p:nvSpPr>
        <p:spPr>
          <a:xfrm>
            <a:off x="7081838" y="3860801"/>
            <a:ext cx="3586162" cy="2663825"/>
          </a:xfrm>
          <a:prstGeom prst="rect">
            <a:avLst/>
          </a:prstGeom>
          <a:noFill/>
          <a:ln>
            <a:noFill/>
          </a:ln>
        </p:spPr>
        <p:txBody>
          <a:bodyPr spcFirstLastPara="1" wrap="square" lIns="91425" tIns="45700" rIns="91425" bIns="45700" anchor="ctr" anchorCtr="0">
            <a:noAutofit/>
          </a:bodyPr>
          <a:lstStyle/>
          <a:p>
            <a:pPr>
              <a:buClr>
                <a:srgbClr val="898989"/>
              </a:buClr>
              <a:buSzPts val="1200"/>
            </a:pPr>
            <a:r>
              <a:rPr lang="en-US" sz="1200">
                <a:solidFill>
                  <a:srgbClr val="898989"/>
                </a:solidFill>
                <a:latin typeface="Calibri"/>
                <a:ea typeface="Calibri"/>
                <a:cs typeface="Calibri"/>
                <a:sym typeface="Calibri"/>
              </a:rPr>
              <a:t>Lígia Maria Ribeiro, </a:t>
            </a:r>
            <a:r>
              <a:rPr lang="en-US" sz="1200" u="sng">
                <a:solidFill>
                  <a:schemeClr val="hlink"/>
                </a:solidFill>
                <a:latin typeface="Calibri"/>
                <a:ea typeface="Calibri"/>
                <a:cs typeface="Calibri"/>
                <a:sym typeface="Calibri"/>
                <a:hlinkClick r:id="rId4"/>
              </a:rPr>
              <a:t>lmr@fe.up.pt</a:t>
            </a:r>
            <a:endParaRPr sz="1200">
              <a:solidFill>
                <a:srgbClr val="898989"/>
              </a:solidFill>
              <a:latin typeface="Calibri"/>
              <a:ea typeface="Calibri"/>
              <a:cs typeface="Calibri"/>
              <a:sym typeface="Calibri"/>
            </a:endParaRPr>
          </a:p>
          <a:p>
            <a:pPr>
              <a:buClr>
                <a:srgbClr val="898989"/>
              </a:buClr>
              <a:buSzPts val="1200"/>
            </a:pPr>
            <a:r>
              <a:rPr lang="en-US" sz="1200">
                <a:solidFill>
                  <a:srgbClr val="898989"/>
                </a:solidFill>
                <a:latin typeface="Calibri"/>
                <a:ea typeface="Calibri"/>
                <a:cs typeface="Calibri"/>
                <a:sym typeface="Calibri"/>
              </a:rPr>
              <a:t>Universidade do Porto – FEUP &amp; EUNIS</a:t>
            </a:r>
            <a:endParaRPr/>
          </a:p>
          <a:p>
            <a:pPr>
              <a:buClr>
                <a:schemeClr val="dk1"/>
              </a:buClr>
              <a:buSzPts val="1200"/>
            </a:pPr>
            <a:endParaRPr sz="1200" u="sng">
              <a:solidFill>
                <a:schemeClr val="hlink"/>
              </a:solidFill>
              <a:latin typeface="Calibri"/>
              <a:ea typeface="Calibri"/>
              <a:cs typeface="Calibri"/>
              <a:sym typeface="Calibri"/>
              <a:hlinkClick r:id="rId5"/>
            </a:endParaRPr>
          </a:p>
          <a:p>
            <a:pPr>
              <a:buClr>
                <a:srgbClr val="898989"/>
              </a:buClr>
              <a:buSzPts val="1200"/>
            </a:pPr>
            <a:r>
              <a:rPr lang="en-US" sz="1200">
                <a:solidFill>
                  <a:srgbClr val="898989"/>
                </a:solidFill>
                <a:latin typeface="Calibri"/>
                <a:ea typeface="Calibri"/>
                <a:cs typeface="Calibri"/>
                <a:sym typeface="Calibri"/>
              </a:rPr>
              <a:t>Pablo de Castro, </a:t>
            </a:r>
            <a:r>
              <a:rPr lang="en-US" sz="1200" u="sng">
                <a:solidFill>
                  <a:schemeClr val="hlink"/>
                </a:solidFill>
                <a:latin typeface="Calibri"/>
                <a:ea typeface="Calibri"/>
                <a:cs typeface="Calibri"/>
                <a:sym typeface="Calibri"/>
                <a:hlinkClick r:id="rId6"/>
              </a:rPr>
              <a:t>pablo.decastro@kb.nl</a:t>
            </a:r>
            <a:endParaRPr sz="1200" u="sng">
              <a:solidFill>
                <a:srgbClr val="898989"/>
              </a:solidFill>
              <a:latin typeface="Calibri"/>
              <a:ea typeface="Calibri"/>
              <a:cs typeface="Calibri"/>
              <a:sym typeface="Calibri"/>
            </a:endParaRPr>
          </a:p>
          <a:p>
            <a:pPr>
              <a:buClr>
                <a:srgbClr val="898989"/>
              </a:buClr>
              <a:buSzPts val="1200"/>
            </a:pPr>
            <a:r>
              <a:rPr lang="en-US" sz="1200">
                <a:solidFill>
                  <a:srgbClr val="898989"/>
                </a:solidFill>
                <a:latin typeface="Calibri"/>
                <a:ea typeface="Calibri"/>
                <a:cs typeface="Calibri"/>
                <a:sym typeface="Calibri"/>
              </a:rPr>
              <a:t>Stichting LIBER&amp; euroCRIS</a:t>
            </a:r>
            <a:endParaRPr/>
          </a:p>
          <a:p>
            <a:pPr>
              <a:buClr>
                <a:schemeClr val="dk1"/>
              </a:buClr>
              <a:buSzPts val="1200"/>
            </a:pPr>
            <a:endParaRPr sz="1200">
              <a:solidFill>
                <a:srgbClr val="898989"/>
              </a:solidFill>
              <a:latin typeface="Calibri"/>
              <a:ea typeface="Calibri"/>
              <a:cs typeface="Calibri"/>
              <a:sym typeface="Calibri"/>
            </a:endParaRPr>
          </a:p>
          <a:p>
            <a:pPr>
              <a:buClr>
                <a:srgbClr val="898989"/>
              </a:buClr>
              <a:buSzPts val="1200"/>
            </a:pPr>
            <a:r>
              <a:rPr lang="en-US" sz="1200">
                <a:solidFill>
                  <a:srgbClr val="898989"/>
                </a:solidFill>
                <a:latin typeface="Calibri"/>
                <a:ea typeface="Calibri"/>
                <a:cs typeface="Calibri"/>
                <a:sym typeface="Calibri"/>
              </a:rPr>
              <a:t>Michele Mennielli, </a:t>
            </a:r>
            <a:r>
              <a:rPr lang="en-US" sz="1200" u="sng">
                <a:solidFill>
                  <a:schemeClr val="hlink"/>
                </a:solidFill>
                <a:latin typeface="Calibri"/>
                <a:ea typeface="Calibri"/>
                <a:cs typeface="Calibri"/>
                <a:sym typeface="Calibri"/>
                <a:hlinkClick r:id="rId7"/>
              </a:rPr>
              <a:t>m.mennielli@cineca.it</a:t>
            </a:r>
            <a:r>
              <a:rPr lang="en-US" sz="1200">
                <a:solidFill>
                  <a:srgbClr val="898989"/>
                </a:solidFill>
                <a:latin typeface="Calibri"/>
                <a:ea typeface="Calibri"/>
                <a:cs typeface="Calibri"/>
                <a:sym typeface="Calibri"/>
              </a:rPr>
              <a:t> </a:t>
            </a:r>
            <a:endParaRPr/>
          </a:p>
          <a:p>
            <a:pPr>
              <a:buClr>
                <a:srgbClr val="898989"/>
              </a:buClr>
              <a:buSzPts val="1200"/>
            </a:pPr>
            <a:r>
              <a:rPr lang="en-US" sz="1200">
                <a:solidFill>
                  <a:srgbClr val="898989"/>
                </a:solidFill>
                <a:latin typeface="Calibri"/>
                <a:ea typeface="Calibri"/>
                <a:cs typeface="Calibri"/>
                <a:sym typeface="Calibri"/>
              </a:rPr>
              <a:t>CINECA &amp; EUNIS &amp; euroCRIS</a:t>
            </a:r>
            <a:endParaRPr sz="1200">
              <a:solidFill>
                <a:srgbClr val="898989"/>
              </a:solidFill>
              <a:latin typeface="Calibri"/>
              <a:ea typeface="Calibri"/>
              <a:cs typeface="Calibri"/>
              <a:sym typeface="Calibri"/>
            </a:endParaRPr>
          </a:p>
        </p:txBody>
      </p:sp>
      <p:sp>
        <p:nvSpPr>
          <p:cNvPr id="491" name="Shape 491"/>
          <p:cNvSpPr/>
          <p:nvPr/>
        </p:nvSpPr>
        <p:spPr>
          <a:xfrm>
            <a:off x="1524000" y="4632326"/>
            <a:ext cx="4876800" cy="307975"/>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a:solidFill>
                  <a:schemeClr val="dk1"/>
                </a:solidFill>
              </a:rPr>
              <a:t>http://www.eunis.org/blog/2016/03/01/crisir-survey-report/</a:t>
            </a:r>
            <a:endParaRPr/>
          </a:p>
        </p:txBody>
      </p:sp>
      <p:sp>
        <p:nvSpPr>
          <p:cNvPr id="492" name="Shape 492"/>
          <p:cNvSpPr/>
          <p:nvPr/>
        </p:nvSpPr>
        <p:spPr>
          <a:xfrm>
            <a:off x="1524000" y="5126039"/>
            <a:ext cx="5557838" cy="306387"/>
          </a:xfrm>
          <a:prstGeom prst="rect">
            <a:avLst/>
          </a:prstGeom>
          <a:noFill/>
          <a:ln>
            <a:noFill/>
          </a:ln>
        </p:spPr>
        <p:txBody>
          <a:bodyPr spcFirstLastPara="1" wrap="square" lIns="91425" tIns="45700" rIns="91425" bIns="45700" anchor="t" anchorCtr="0">
            <a:noAutofit/>
          </a:bodyPr>
          <a:lstStyle/>
          <a:p>
            <a:pPr>
              <a:buClr>
                <a:schemeClr val="dk1"/>
              </a:buClr>
              <a:buSzPts val="1400"/>
            </a:pPr>
            <a:r>
              <a:rPr lang="en-US">
                <a:solidFill>
                  <a:schemeClr val="dk1"/>
                </a:solidFill>
              </a:rPr>
              <a:t>http://www.eunis.org/wp-content/uploads/2016/03/cris-report-ED.pdf</a:t>
            </a:r>
            <a:endParaRPr/>
          </a:p>
        </p:txBody>
      </p:sp>
      <p:sp>
        <p:nvSpPr>
          <p:cNvPr id="493" name="Shape 493"/>
          <p:cNvSpPr txBox="1"/>
          <p:nvPr/>
        </p:nvSpPr>
        <p:spPr>
          <a:xfrm>
            <a:off x="1864788" y="229139"/>
            <a:ext cx="8439000" cy="915300"/>
          </a:xfrm>
          <a:prstGeom prst="rect">
            <a:avLst/>
          </a:prstGeom>
          <a:noFill/>
          <a:ln>
            <a:noFill/>
          </a:ln>
        </p:spPr>
        <p:txBody>
          <a:bodyPr spcFirstLastPara="1" wrap="square" lIns="91425" tIns="45700" rIns="91425" bIns="45700" anchor="t" anchorCtr="0">
            <a:noAutofit/>
          </a:bodyPr>
          <a:lstStyle/>
          <a:p>
            <a:pPr>
              <a:lnSpc>
                <a:spcPct val="90000"/>
              </a:lnSpc>
              <a:buClr>
                <a:srgbClr val="2E75B5"/>
              </a:buClr>
              <a:buSzPts val="3600"/>
            </a:pPr>
            <a:r>
              <a:rPr lang="en-US" sz="3600" b="1" dirty="0">
                <a:solidFill>
                  <a:schemeClr val="bg2"/>
                </a:solidFill>
                <a:latin typeface="Calibri"/>
                <a:ea typeface="Calibri"/>
                <a:cs typeface="Calibri"/>
                <a:sym typeface="Calibri"/>
              </a:rPr>
              <a:t>RIM Survey: building on previous work</a:t>
            </a:r>
            <a:endParaRPr dirty="0">
              <a:solidFill>
                <a:schemeClr val="bg2"/>
              </a:solidFill>
            </a:endParaRPr>
          </a:p>
        </p:txBody>
      </p:sp>
      <p:sp>
        <p:nvSpPr>
          <p:cNvPr id="7" name="Oval 6"/>
          <p:cNvSpPr/>
          <p:nvPr/>
        </p:nvSpPr>
        <p:spPr>
          <a:xfrm>
            <a:off x="11887200" y="152939"/>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794702" y="423527"/>
            <a:ext cx="10254298" cy="1331371"/>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indent="0">
              <a:spcBef>
                <a:spcPts val="0"/>
              </a:spcBef>
            </a:pPr>
            <a:r>
              <a:rPr lang="en-US" b="0" dirty="0"/>
              <a:t>Practices and Patterns in Research Information Management: Findings from a Global Survey</a:t>
            </a:r>
            <a:endParaRPr dirty="0"/>
          </a:p>
        </p:txBody>
      </p:sp>
      <p:sp>
        <p:nvSpPr>
          <p:cNvPr id="511" name="Shape 511"/>
          <p:cNvSpPr/>
          <p:nvPr/>
        </p:nvSpPr>
        <p:spPr>
          <a:xfrm>
            <a:off x="0" y="6484205"/>
            <a:ext cx="3298841" cy="415498"/>
          </a:xfrm>
          <a:prstGeom prst="rect">
            <a:avLst/>
          </a:prstGeom>
          <a:solidFill>
            <a:srgbClr val="A9306F"/>
          </a:solidFill>
          <a:ln>
            <a:noFill/>
          </a:ln>
        </p:spPr>
        <p:txBody>
          <a:bodyPr spcFirstLastPara="1" wrap="square" lIns="91425" tIns="45700" rIns="91425" bIns="45700" anchor="t" anchorCtr="0">
            <a:noAutofit/>
          </a:bodyPr>
          <a:lstStyle/>
          <a:p>
            <a:pPr algn="ctr"/>
            <a:r>
              <a:rPr lang="en-US" sz="2100">
                <a:solidFill>
                  <a:schemeClr val="lt1"/>
                </a:solidFill>
                <a:latin typeface="Calibri"/>
                <a:ea typeface="Calibri"/>
                <a:cs typeface="Calibri"/>
                <a:sym typeface="Calibri"/>
              </a:rPr>
              <a:t>oc.lc/rim</a:t>
            </a:r>
            <a:endParaRPr/>
          </a:p>
        </p:txBody>
      </p:sp>
      <p:sp>
        <p:nvSpPr>
          <p:cNvPr id="7" name="Shape 517">
            <a:extLst>
              <a:ext uri="{FF2B5EF4-FFF2-40B4-BE49-F238E27FC236}">
                <a16:creationId xmlns:a16="http://schemas.microsoft.com/office/drawing/2014/main" id="{FD82FD4D-274C-CE46-8440-3E0F0CB52180}"/>
              </a:ext>
            </a:extLst>
          </p:cNvPr>
          <p:cNvSpPr txBox="1">
            <a:spLocks/>
          </p:cNvSpPr>
          <p:nvPr/>
        </p:nvSpPr>
        <p:spPr>
          <a:xfrm>
            <a:off x="5136398" y="1867799"/>
            <a:ext cx="5912602" cy="4574704"/>
          </a:xfrm>
          <a:prstGeom prst="rect">
            <a:avLst/>
          </a:prstGeom>
          <a:noFill/>
          <a:ln>
            <a:noFill/>
          </a:ln>
        </p:spPr>
        <p:txBody>
          <a:bodyPr spcFirstLastPara="1" wrap="square" lIns="0"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marL="0" indent="0">
              <a:lnSpc>
                <a:spcPct val="150000"/>
              </a:lnSpc>
              <a:spcBef>
                <a:spcPts val="280"/>
              </a:spcBef>
              <a:buSzPts val="1100"/>
            </a:pPr>
            <a:r>
              <a:rPr lang="en-US" sz="1700" b="1" dirty="0">
                <a:solidFill>
                  <a:schemeClr val="bg1"/>
                </a:solidFill>
              </a:rPr>
              <a:t>Rebecca Bryant</a:t>
            </a:r>
            <a:r>
              <a:rPr lang="en-US" sz="1700" dirty="0">
                <a:solidFill>
                  <a:schemeClr val="bg1"/>
                </a:solidFill>
              </a:rPr>
              <a:t>, PI, OCLC Research</a:t>
            </a:r>
            <a:endParaRPr lang="en-US" sz="1700" b="1" dirty="0">
              <a:solidFill>
                <a:schemeClr val="bg1"/>
              </a:solidFill>
            </a:endParaRPr>
          </a:p>
          <a:p>
            <a:pPr marL="0" indent="0">
              <a:lnSpc>
                <a:spcPct val="150000"/>
              </a:lnSpc>
              <a:spcBef>
                <a:spcPts val="280"/>
              </a:spcBef>
              <a:buSzPts val="1100"/>
            </a:pPr>
            <a:r>
              <a:rPr lang="en-US" sz="1700" b="1" dirty="0">
                <a:solidFill>
                  <a:schemeClr val="bg1"/>
                </a:solidFill>
              </a:rPr>
              <a:t>Pablo de Castro</a:t>
            </a:r>
            <a:r>
              <a:rPr lang="en-US" sz="1700" dirty="0">
                <a:solidFill>
                  <a:schemeClr val="bg1"/>
                </a:solidFill>
              </a:rPr>
              <a:t>, Strathclyde University and </a:t>
            </a:r>
            <a:r>
              <a:rPr lang="en-US" sz="1700" dirty="0" err="1">
                <a:solidFill>
                  <a:schemeClr val="bg1"/>
                </a:solidFill>
              </a:rPr>
              <a:t>euroCRIS</a:t>
            </a:r>
            <a:endParaRPr lang="en-US" sz="1700" dirty="0">
              <a:solidFill>
                <a:schemeClr val="bg1"/>
              </a:solidFill>
            </a:endParaRPr>
          </a:p>
          <a:p>
            <a:pPr marL="0" indent="0">
              <a:lnSpc>
                <a:spcPct val="150000"/>
              </a:lnSpc>
              <a:spcBef>
                <a:spcPts val="280"/>
              </a:spcBef>
              <a:buSzPts val="1100"/>
            </a:pPr>
            <a:r>
              <a:rPr lang="en-US" sz="1700" b="1" dirty="0">
                <a:solidFill>
                  <a:schemeClr val="bg1"/>
                </a:solidFill>
              </a:rPr>
              <a:t>Anna Clements</a:t>
            </a:r>
            <a:r>
              <a:rPr lang="en-US" sz="1700" dirty="0">
                <a:solidFill>
                  <a:schemeClr val="bg1"/>
                </a:solidFill>
              </a:rPr>
              <a:t>, University of St. Andrews and </a:t>
            </a:r>
            <a:r>
              <a:rPr lang="en-US" sz="1700" dirty="0" err="1">
                <a:solidFill>
                  <a:schemeClr val="bg1"/>
                </a:solidFill>
              </a:rPr>
              <a:t>euroCRIS</a:t>
            </a:r>
            <a:endParaRPr lang="en-US" sz="1700" dirty="0">
              <a:solidFill>
                <a:schemeClr val="bg1"/>
              </a:solidFill>
            </a:endParaRPr>
          </a:p>
          <a:p>
            <a:pPr marL="0" indent="0">
              <a:lnSpc>
                <a:spcPct val="150000"/>
              </a:lnSpc>
              <a:spcBef>
                <a:spcPts val="280"/>
              </a:spcBef>
              <a:buSzPts val="1100"/>
            </a:pPr>
            <a:r>
              <a:rPr lang="en-US" sz="1700" b="1" dirty="0">
                <a:solidFill>
                  <a:schemeClr val="bg1"/>
                </a:solidFill>
              </a:rPr>
              <a:t>Annette Dortmund, </a:t>
            </a:r>
            <a:r>
              <a:rPr lang="en-US" sz="1700" dirty="0">
                <a:solidFill>
                  <a:schemeClr val="bg1"/>
                </a:solidFill>
              </a:rPr>
              <a:t>OCLC EMEA</a:t>
            </a:r>
          </a:p>
          <a:p>
            <a:pPr marL="0" indent="0">
              <a:lnSpc>
                <a:spcPct val="150000"/>
              </a:lnSpc>
              <a:spcBef>
                <a:spcPts val="280"/>
              </a:spcBef>
              <a:buSzPts val="1100"/>
            </a:pPr>
            <a:r>
              <a:rPr lang="en-US" sz="1700" b="1" dirty="0">
                <a:solidFill>
                  <a:schemeClr val="bg1"/>
                </a:solidFill>
              </a:rPr>
              <a:t>Jan </a:t>
            </a:r>
            <a:r>
              <a:rPr lang="en-US" sz="1700" b="1" dirty="0" err="1">
                <a:solidFill>
                  <a:schemeClr val="bg1"/>
                </a:solidFill>
              </a:rPr>
              <a:t>Fransen</a:t>
            </a:r>
            <a:r>
              <a:rPr lang="en-US" sz="1700" dirty="0">
                <a:solidFill>
                  <a:schemeClr val="bg1"/>
                </a:solidFill>
              </a:rPr>
              <a:t>, University of Minnesota, Twin Cities</a:t>
            </a:r>
          </a:p>
          <a:p>
            <a:pPr marL="0" indent="0">
              <a:lnSpc>
                <a:spcPct val="150000"/>
              </a:lnSpc>
              <a:spcBef>
                <a:spcPts val="280"/>
              </a:spcBef>
              <a:buSzPts val="1100"/>
            </a:pPr>
            <a:r>
              <a:rPr lang="en-US" sz="1700" b="1" dirty="0">
                <a:solidFill>
                  <a:schemeClr val="bg1"/>
                </a:solidFill>
              </a:rPr>
              <a:t>Michele </a:t>
            </a:r>
            <a:r>
              <a:rPr lang="en-US" sz="1700" b="1" dirty="0" err="1">
                <a:solidFill>
                  <a:schemeClr val="bg1"/>
                </a:solidFill>
              </a:rPr>
              <a:t>Mennielli</a:t>
            </a:r>
            <a:r>
              <a:rPr lang="en-US" sz="1700" dirty="0">
                <a:solidFill>
                  <a:schemeClr val="bg1"/>
                </a:solidFill>
              </a:rPr>
              <a:t>, </a:t>
            </a:r>
            <a:r>
              <a:rPr lang="en-US" sz="1700" dirty="0" err="1">
                <a:solidFill>
                  <a:schemeClr val="bg1"/>
                </a:solidFill>
              </a:rPr>
              <a:t>DuraSpace</a:t>
            </a:r>
            <a:r>
              <a:rPr lang="en-US" sz="1700" dirty="0">
                <a:solidFill>
                  <a:schemeClr val="bg1"/>
                </a:solidFill>
              </a:rPr>
              <a:t> and </a:t>
            </a:r>
            <a:r>
              <a:rPr lang="en-US" sz="1700" dirty="0" err="1">
                <a:solidFill>
                  <a:schemeClr val="bg1"/>
                </a:solidFill>
              </a:rPr>
              <a:t>euroCRIS</a:t>
            </a:r>
            <a:endParaRPr lang="en-US" sz="1700" dirty="0">
              <a:solidFill>
                <a:schemeClr val="bg1"/>
              </a:solidFill>
            </a:endParaRPr>
          </a:p>
          <a:p>
            <a:pPr marL="0" indent="0">
              <a:spcBef>
                <a:spcPts val="280"/>
              </a:spcBef>
              <a:buSzPts val="1100"/>
            </a:pPr>
            <a:endParaRPr lang="en-US" sz="2000" dirty="0">
              <a:solidFill>
                <a:schemeClr val="bg1"/>
              </a:solidFill>
            </a:endParaRPr>
          </a:p>
          <a:p>
            <a:pPr marL="0" indent="0">
              <a:spcBef>
                <a:spcPts val="280"/>
              </a:spcBef>
              <a:buSzPts val="1100"/>
            </a:pPr>
            <a:br>
              <a:rPr lang="en-US" sz="2000" dirty="0">
                <a:solidFill>
                  <a:schemeClr val="bg1"/>
                </a:solidFill>
              </a:rPr>
            </a:br>
            <a:r>
              <a:rPr lang="en-US" sz="2000" dirty="0">
                <a:solidFill>
                  <a:schemeClr val="bg1"/>
                </a:solidFill>
              </a:rPr>
              <a:t>Plus a number of valuable collaborators at OCLC</a:t>
            </a:r>
          </a:p>
          <a:p>
            <a:pPr marL="0" indent="0">
              <a:spcBef>
                <a:spcPts val="280"/>
              </a:spcBef>
              <a:buSzPts val="1400"/>
            </a:pPr>
            <a:endParaRPr lang="en-US" sz="2000" b="1" dirty="0">
              <a:solidFill>
                <a:schemeClr val="bg1"/>
              </a:solidFill>
            </a:endParaRPr>
          </a:p>
        </p:txBody>
      </p:sp>
      <p:sp>
        <p:nvSpPr>
          <p:cNvPr id="9" name="Oval 8"/>
          <p:cNvSpPr/>
          <p:nvPr/>
        </p:nvSpPr>
        <p:spPr>
          <a:xfrm>
            <a:off x="11963400" y="152400"/>
            <a:ext cx="76200" cy="76200"/>
          </a:xfrm>
          <a:prstGeom prst="ellipse">
            <a:avLst/>
          </a:prstGeom>
          <a:solidFill>
            <a:srgbClr val="8A1B61"/>
          </a:solidFill>
          <a:ln w="25400" cap="flat" cmpd="sng" algn="ctr">
            <a:solidFill>
              <a:srgbClr val="8A1B61">
                <a:shade val="50000"/>
              </a:srgbClr>
            </a:solidFill>
            <a:prstDash val="solid"/>
          </a:ln>
          <a:effectLst/>
        </p:spPr>
        <p:txBody>
          <a:bodyPr rtlCol="0" anchor="ctr"/>
          <a:lstStyle/>
          <a:p>
            <a:pPr algn="ctr">
              <a:buClrTx/>
              <a:defRPr/>
            </a:pPr>
            <a:endParaRPr lang="en-US" sz="1800">
              <a:solidFill>
                <a:srgbClr val="FFFFFF"/>
              </a:solidFill>
              <a:ea typeface="+mn-ea"/>
              <a:cs typeface="+mn-cs"/>
            </a:endParaRPr>
          </a:p>
        </p:txBody>
      </p:sp>
      <p:pic>
        <p:nvPicPr>
          <p:cNvPr id="10" name="Picture 9">
            <a:extLst>
              <a:ext uri="{FF2B5EF4-FFF2-40B4-BE49-F238E27FC236}">
                <a16:creationId xmlns:a16="http://schemas.microsoft.com/office/drawing/2014/main" id="{C9279750-F490-5E4E-9218-F47194A939EE}"/>
              </a:ext>
            </a:extLst>
          </p:cNvPr>
          <p:cNvPicPr>
            <a:picLocks noChangeAspect="1"/>
          </p:cNvPicPr>
          <p:nvPr/>
        </p:nvPicPr>
        <p:blipFill>
          <a:blip r:embed="rId3"/>
          <a:stretch>
            <a:fillRect/>
          </a:stretch>
        </p:blipFill>
        <p:spPr>
          <a:xfrm>
            <a:off x="1143000" y="1867799"/>
            <a:ext cx="3437769" cy="4395525"/>
          </a:xfrm>
          <a:prstGeom prst="rect">
            <a:avLst/>
          </a:prstGeom>
          <a:ln w="28575">
            <a:solidFill>
              <a:schemeClr val="bg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Results we’ll be talking about</a:t>
            </a:r>
          </a:p>
        </p:txBody>
      </p:sp>
      <p:sp>
        <p:nvSpPr>
          <p:cNvPr id="7" name="Text Placeholder 6"/>
          <p:cNvSpPr>
            <a:spLocks noGrp="1"/>
          </p:cNvSpPr>
          <p:nvPr>
            <p:ph type="body" idx="2"/>
          </p:nvPr>
        </p:nvSpPr>
        <p:spPr/>
        <p:txBody>
          <a:bodyPr/>
          <a:lstStyle/>
          <a:p>
            <a:r>
              <a:rPr lang="en-US" sz="3600" dirty="0"/>
              <a:t>Incentives for RIM Adoption</a:t>
            </a:r>
          </a:p>
          <a:p>
            <a:r>
              <a:rPr lang="en-US" sz="3600" dirty="0"/>
              <a:t>Functions/Uses of RIM</a:t>
            </a:r>
          </a:p>
          <a:p>
            <a:r>
              <a:rPr lang="en-US" sz="3600" dirty="0"/>
              <a:t>Interoperability</a:t>
            </a:r>
          </a:p>
          <a:p>
            <a:r>
              <a:rPr lang="en-US" sz="3600" dirty="0"/>
              <a:t>RIM Stakeholders</a:t>
            </a:r>
          </a:p>
          <a:p>
            <a:r>
              <a:rPr lang="en-US" sz="3600" dirty="0"/>
              <a:t>Use of Persistent Identifiers</a:t>
            </a:r>
          </a:p>
        </p:txBody>
      </p:sp>
      <p:sp>
        <p:nvSpPr>
          <p:cNvPr id="4" name="Oval 3"/>
          <p:cNvSpPr/>
          <p:nvPr/>
        </p:nvSpPr>
        <p:spPr>
          <a:xfrm>
            <a:off x="11963400" y="152400"/>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458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body" idx="1"/>
          </p:nvPr>
        </p:nvSpPr>
        <p:spPr>
          <a:xfrm>
            <a:off x="838200" y="1555525"/>
            <a:ext cx="9216875" cy="4636728"/>
          </a:xfrm>
          <a:prstGeom prst="rect">
            <a:avLst/>
          </a:prstGeom>
          <a:noFill/>
          <a:ln>
            <a:noFill/>
          </a:ln>
        </p:spPr>
        <p:txBody>
          <a:bodyPr spcFirstLastPara="1" wrap="square" lIns="91425" tIns="91425" rIns="91425" bIns="91425" anchor="t" anchorCtr="0">
            <a:noAutofit/>
          </a:bodyPr>
          <a:lstStyle/>
          <a:p>
            <a:pPr marL="495300" indent="-317500">
              <a:spcBef>
                <a:spcPts val="0"/>
              </a:spcBef>
              <a:buSzPts val="2000"/>
            </a:pPr>
            <a:r>
              <a:rPr lang="en-US" sz="2800" dirty="0"/>
              <a:t>Online survey data collection: Oct 2017 – Jan 2018</a:t>
            </a:r>
          </a:p>
          <a:p>
            <a:pPr marL="952500" lvl="1" indent="-317500">
              <a:spcBef>
                <a:spcPts val="0"/>
              </a:spcBef>
              <a:buSzPts val="2000"/>
              <a:buFont typeface="Arial"/>
              <a:buChar char="•"/>
            </a:pPr>
            <a:r>
              <a:rPr lang="en-US" sz="2000" dirty="0"/>
              <a:t>English and Spanish versions</a:t>
            </a:r>
          </a:p>
          <a:p>
            <a:pPr marL="635000" lvl="1" indent="0">
              <a:spcBef>
                <a:spcPts val="0"/>
              </a:spcBef>
              <a:buSzPts val="2000"/>
              <a:buNone/>
            </a:pPr>
            <a:endParaRPr dirty="0"/>
          </a:p>
          <a:p>
            <a:pPr marL="495300" indent="-317500">
              <a:buSzPts val="2000"/>
            </a:pPr>
            <a:r>
              <a:rPr lang="en-US" sz="2800" dirty="0"/>
              <a:t>Survey promotion through:</a:t>
            </a:r>
          </a:p>
          <a:p>
            <a:pPr marL="977900" lvl="1" indent="-342900">
              <a:spcBef>
                <a:spcPts val="480"/>
              </a:spcBef>
              <a:buSzPts val="2000"/>
              <a:buFont typeface="Courier New" panose="02070309020205020404" pitchFamily="49" charset="0"/>
              <a:buChar char="o"/>
            </a:pPr>
            <a:r>
              <a:rPr lang="en-US" sz="2000" dirty="0"/>
              <a:t>OCLC and </a:t>
            </a:r>
            <a:r>
              <a:rPr lang="en-US" sz="2000" dirty="0" err="1"/>
              <a:t>euroCRIS</a:t>
            </a:r>
            <a:r>
              <a:rPr lang="en-US" sz="2000" dirty="0"/>
              <a:t> communications channels and events worldwide</a:t>
            </a:r>
          </a:p>
          <a:p>
            <a:pPr marL="977900" lvl="1" indent="-342900">
              <a:spcBef>
                <a:spcPts val="480"/>
              </a:spcBef>
              <a:buSzPts val="2000"/>
              <a:buFont typeface="Courier New" panose="02070309020205020404" pitchFamily="49" charset="0"/>
              <a:buChar char="o"/>
            </a:pPr>
            <a:r>
              <a:rPr lang="en-US" sz="2000" dirty="0"/>
              <a:t>Communications by CRIS vendors and user communities</a:t>
            </a:r>
          </a:p>
          <a:p>
            <a:pPr marL="977900" lvl="1" indent="-342900">
              <a:spcBef>
                <a:spcPts val="480"/>
              </a:spcBef>
              <a:buSzPts val="2000"/>
              <a:buFont typeface="Courier New" panose="02070309020205020404" pitchFamily="49" charset="0"/>
              <a:buChar char="o"/>
            </a:pPr>
            <a:r>
              <a:rPr lang="en-US" sz="2000" dirty="0" err="1"/>
              <a:t>Listservs</a:t>
            </a:r>
            <a:r>
              <a:rPr lang="en-US" sz="2000" dirty="0"/>
              <a:t>, social media, and announcements to research &amp; library organizations</a:t>
            </a:r>
          </a:p>
          <a:p>
            <a:pPr marL="495300" indent="-317500">
              <a:buSzPts val="2000"/>
            </a:pPr>
            <a:endParaRPr lang="en-US" sz="2000" dirty="0"/>
          </a:p>
          <a:p>
            <a:pPr marL="0" indent="0">
              <a:buSzPts val="1100"/>
              <a:buNone/>
            </a:pPr>
            <a:endParaRPr sz="1800" dirty="0"/>
          </a:p>
        </p:txBody>
      </p:sp>
      <p:sp>
        <p:nvSpPr>
          <p:cNvPr id="524" name="Shape 524"/>
          <p:cNvSpPr txBox="1">
            <a:spLocks noGrp="1"/>
          </p:cNvSpPr>
          <p:nvPr>
            <p:ph type="body" idx="2"/>
          </p:nvPr>
        </p:nvSpPr>
        <p:spPr>
          <a:xfrm>
            <a:off x="838200" y="457739"/>
            <a:ext cx="9465735" cy="915256"/>
          </a:xfrm>
          <a:prstGeom prst="rect">
            <a:avLst/>
          </a:prstGeom>
          <a:noFill/>
          <a:ln>
            <a:noFill/>
          </a:ln>
        </p:spPr>
        <p:txBody>
          <a:bodyPr spcFirstLastPara="1" wrap="square" lIns="91425" tIns="91425" rIns="91425" bIns="91425" anchor="t" anchorCtr="0">
            <a:noAutofit/>
          </a:bodyPr>
          <a:lstStyle/>
          <a:p>
            <a:pPr marL="0" indent="0">
              <a:spcBef>
                <a:spcPts val="0"/>
              </a:spcBef>
            </a:pPr>
            <a:r>
              <a:rPr lang="en-US" sz="3600" dirty="0"/>
              <a:t>Methodology &amp; promotion</a:t>
            </a:r>
            <a:endParaRPr sz="3600" dirty="0"/>
          </a:p>
        </p:txBody>
      </p:sp>
      <p:sp>
        <p:nvSpPr>
          <p:cNvPr id="4" name="Oval 3"/>
          <p:cNvSpPr/>
          <p:nvPr/>
        </p:nvSpPr>
        <p:spPr>
          <a:xfrm>
            <a:off x="11963400" y="152400"/>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524000" y="6481763"/>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a:extLst>
              <a:ext uri="{FF2B5EF4-FFF2-40B4-BE49-F238E27FC236}">
                <a16:creationId xmlns:a16="http://schemas.microsoft.com/office/drawing/2014/main" id="{E89A0CC9-853C-DA40-99E2-AB7A96C5C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6538914"/>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a:extLst>
              <a:ext uri="{FF2B5EF4-FFF2-40B4-BE49-F238E27FC236}">
                <a16:creationId xmlns:a16="http://schemas.microsoft.com/office/drawing/2014/main" id="{A589179F-F32D-5741-9C82-4509289F0CA2}"/>
              </a:ext>
            </a:extLst>
          </p:cNvPr>
          <p:cNvSpPr>
            <a:spLocks noChangeArrowheads="1"/>
          </p:cNvSpPr>
          <p:nvPr/>
        </p:nvSpPr>
        <p:spPr bwMode="auto">
          <a:xfrm>
            <a:off x="2474914" y="6472239"/>
            <a:ext cx="80803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dirty="0">
                <a:latin typeface="Arial" panose="020B0604020202020204" pitchFamily="34" charset="0"/>
                <a:cs typeface="Arial" panose="020B0604020202020204" pitchFamily="34" charset="0"/>
              </a:rPr>
              <a:t>“Total number of survey respondents, by broad region” by </a:t>
            </a:r>
            <a:r>
              <a:rPr lang="en-US" altLang="en-US" sz="1000" dirty="0">
                <a:latin typeface="Arial" panose="020B0604020202020204" pitchFamily="34" charset="0"/>
                <a:cs typeface="Arial" panose="020B0604020202020204" pitchFamily="34" charset="0"/>
                <a:hlinkClick r:id="rId4"/>
              </a:rPr>
              <a:t>OCLC </a:t>
            </a:r>
            <a:r>
              <a:rPr lang="en-US" altLang="en-US" sz="1000" dirty="0">
                <a:latin typeface="Arial" panose="020B0604020202020204" pitchFamily="34" charset="0"/>
                <a:cs typeface="Arial" panose="020B0604020202020204" pitchFamily="34" charset="0"/>
              </a:rPr>
              <a:t>and </a:t>
            </a:r>
            <a:r>
              <a:rPr lang="en-US" altLang="en-US" sz="1000" dirty="0">
                <a:latin typeface="Arial" panose="020B0604020202020204" pitchFamily="34" charset="0"/>
                <a:cs typeface="Arial" panose="020B0604020202020204" pitchFamily="34" charset="0"/>
                <a:hlinkClick r:id="rId5"/>
              </a:rPr>
              <a:t>euroCRIS</a:t>
            </a:r>
            <a:r>
              <a:rPr lang="en-US" altLang="en-US" sz="1000" i="1" dirty="0">
                <a:latin typeface="Arial" panose="020B0604020202020204" pitchFamily="34" charset="0"/>
                <a:cs typeface="Arial" panose="020B0604020202020204" pitchFamily="34" charset="0"/>
              </a:rPr>
              <a:t>, 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6"/>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7"/>
              </a:rPr>
              <a:t>CC BY 4.0</a:t>
            </a:r>
            <a:endParaRPr lang="en-US" altLang="en-US" sz="1100" dirty="0">
              <a:latin typeface="Arial" panose="020B0604020202020204" pitchFamily="34" charset="0"/>
              <a:cs typeface="Arial" panose="020B0604020202020204" pitchFamily="34" charset="0"/>
            </a:endParaRPr>
          </a:p>
        </p:txBody>
      </p:sp>
      <p:pic>
        <p:nvPicPr>
          <p:cNvPr id="15364" name="Picture 4">
            <a:extLst>
              <a:ext uri="{FF2B5EF4-FFF2-40B4-BE49-F238E27FC236}">
                <a16:creationId xmlns:a16="http://schemas.microsoft.com/office/drawing/2014/main" id="{BA1E6EE8-DDAD-A147-9567-30A9F3A67E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12192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5A742959-4D71-A94E-A475-BFDAEEC49799}"/>
              </a:ext>
            </a:extLst>
          </p:cNvPr>
          <p:cNvSpPr/>
          <p:nvPr/>
        </p:nvSpPr>
        <p:spPr>
          <a:xfrm>
            <a:off x="11963400" y="140334"/>
            <a:ext cx="76200" cy="76200"/>
          </a:xfrm>
          <a:prstGeom prst="ellipse">
            <a:avLst/>
          </a:prstGeom>
          <a:solidFill>
            <a:srgbClr val="8A1B61"/>
          </a:solidFill>
          <a:ln w="25400" cap="flat" cmpd="sng" algn="ctr">
            <a:solidFill>
              <a:srgbClr val="8A1B61">
                <a:shade val="50000"/>
              </a:srgbClr>
            </a:solidFill>
            <a:prstDash val="solid"/>
          </a:ln>
          <a:effectLst/>
        </p:spPr>
        <p:txBody>
          <a:bodyPr rtlCol="0" anchor="ctr"/>
          <a:lstStyle/>
          <a:p>
            <a:pPr algn="ctr">
              <a:buClrTx/>
              <a:defRPr/>
            </a:pPr>
            <a:endParaRPr lang="en-US" sz="1800">
              <a:solidFill>
                <a:srgbClr val="FFFFFF"/>
              </a:solidFill>
              <a:ea typeface="+mn-ea"/>
              <a:cs typeface="+mn-cs"/>
            </a:endParaRPr>
          </a:p>
        </p:txBody>
      </p:sp>
      <p:sp>
        <p:nvSpPr>
          <p:cNvPr id="7" name="Shape 536">
            <a:extLst>
              <a:ext uri="{FF2B5EF4-FFF2-40B4-BE49-F238E27FC236}">
                <a16:creationId xmlns:a16="http://schemas.microsoft.com/office/drawing/2014/main" id="{90695348-080F-6549-80CB-E006A2912401}"/>
              </a:ext>
            </a:extLst>
          </p:cNvPr>
          <p:cNvSpPr txBox="1">
            <a:spLocks/>
          </p:cNvSpPr>
          <p:nvPr/>
        </p:nvSpPr>
        <p:spPr>
          <a:xfrm>
            <a:off x="838200" y="0"/>
            <a:ext cx="10820400" cy="10429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800"/>
            </a:pPr>
            <a:r>
              <a:rPr lang="en-US" sz="2800">
                <a:solidFill>
                  <a:srgbClr val="1F497D"/>
                </a:solidFill>
              </a:rPr>
              <a:t>RIM Survey responses: geographic overview</a:t>
            </a:r>
            <a:br>
              <a:rPr lang="en-US" sz="2800">
                <a:solidFill>
                  <a:srgbClr val="1F497D"/>
                </a:solidFill>
              </a:rPr>
            </a:br>
            <a:br>
              <a:rPr lang="en-US" sz="1000">
                <a:solidFill>
                  <a:srgbClr val="1F497D"/>
                </a:solidFill>
              </a:rPr>
            </a:br>
            <a:r>
              <a:rPr lang="en-US" sz="1000">
                <a:solidFill>
                  <a:srgbClr val="1F497D"/>
                </a:solidFill>
              </a:rPr>
              <a:t>	</a:t>
            </a:r>
            <a:r>
              <a:rPr lang="en-US" sz="2400">
                <a:solidFill>
                  <a:srgbClr val="1F497D"/>
                </a:solidFill>
              </a:rPr>
              <a:t>381 survey respondents from 44 countries</a:t>
            </a:r>
          </a:p>
          <a:p>
            <a:endParaRPr lang="en-US" dirty="0"/>
          </a:p>
        </p:txBody>
      </p:sp>
    </p:spTree>
    <p:extLst>
      <p:ext uri="{BB962C8B-B14F-4D97-AF65-F5344CB8AC3E}">
        <p14:creationId xmlns:p14="http://schemas.microsoft.com/office/powerpoint/2010/main" val="115037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56">
            <a:extLst>
              <a:ext uri="{FF2B5EF4-FFF2-40B4-BE49-F238E27FC236}">
                <a16:creationId xmlns:a16="http://schemas.microsoft.com/office/drawing/2014/main" id="{42CE4B26-9757-DC45-97D3-F82B900E3FD9}"/>
              </a:ext>
            </a:extLst>
          </p:cNvPr>
          <p:cNvSpPr txBox="1"/>
          <p:nvPr/>
        </p:nvSpPr>
        <p:spPr>
          <a:xfrm>
            <a:off x="960817" y="480530"/>
            <a:ext cx="10270366" cy="803100"/>
          </a:xfrm>
          <a:prstGeom prst="rect">
            <a:avLst/>
          </a:prstGeom>
          <a:noFill/>
          <a:ln>
            <a:noFill/>
          </a:ln>
        </p:spPr>
        <p:txBody>
          <a:bodyPr spcFirstLastPara="1" wrap="square" lIns="91425" tIns="45700" rIns="91425" bIns="45700" anchor="t" anchorCtr="0">
            <a:noAutofit/>
          </a:bodyPr>
          <a:lstStyle/>
          <a:p>
            <a:pPr algn="ctr"/>
            <a:r>
              <a:rPr lang="en-US" sz="2400" b="1" dirty="0">
                <a:solidFill>
                  <a:srgbClr val="1F497D"/>
                </a:solidFill>
              </a:rPr>
              <a:t>Research Information Management Systems</a:t>
            </a:r>
            <a:br>
              <a:rPr lang="en-US" sz="2400" b="1" dirty="0">
                <a:solidFill>
                  <a:srgbClr val="1F497D"/>
                </a:solidFill>
              </a:rPr>
            </a:br>
            <a:br>
              <a:rPr lang="en-US" sz="1000" b="1" dirty="0">
                <a:solidFill>
                  <a:srgbClr val="1F497D"/>
                </a:solidFill>
              </a:rPr>
            </a:br>
            <a:r>
              <a:rPr lang="en-US" sz="1800" b="1" dirty="0">
                <a:solidFill>
                  <a:srgbClr val="1F497D"/>
                </a:solidFill>
              </a:rPr>
              <a:t>	Well over half (58%) have a live RIM System</a:t>
            </a:r>
            <a:endParaRPr sz="1800" dirty="0"/>
          </a:p>
        </p:txBody>
      </p:sp>
      <p:sp>
        <p:nvSpPr>
          <p:cNvPr id="10" name="Oval 9"/>
          <p:cNvSpPr/>
          <p:nvPr/>
        </p:nvSpPr>
        <p:spPr>
          <a:xfrm>
            <a:off x="11963400" y="152400"/>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8251940-F6A5-184B-B879-16499A59C903}"/>
              </a:ext>
            </a:extLst>
          </p:cNvPr>
          <p:cNvPicPr>
            <a:picLocks noChangeAspect="1"/>
          </p:cNvPicPr>
          <p:nvPr/>
        </p:nvPicPr>
        <p:blipFill>
          <a:blip r:embed="rId3"/>
          <a:stretch>
            <a:fillRect/>
          </a:stretch>
        </p:blipFill>
        <p:spPr>
          <a:xfrm>
            <a:off x="496334" y="1455902"/>
            <a:ext cx="4992612" cy="4233501"/>
          </a:xfrm>
          <a:prstGeom prst="rect">
            <a:avLst/>
          </a:prstGeom>
        </p:spPr>
      </p:pic>
      <p:pic>
        <p:nvPicPr>
          <p:cNvPr id="8" name="Picture 7">
            <a:extLst>
              <a:ext uri="{FF2B5EF4-FFF2-40B4-BE49-F238E27FC236}">
                <a16:creationId xmlns:a16="http://schemas.microsoft.com/office/drawing/2014/main" id="{89847A11-1969-184A-82DF-1482B79D2BBB}"/>
              </a:ext>
            </a:extLst>
          </p:cNvPr>
          <p:cNvPicPr>
            <a:picLocks noChangeAspect="1"/>
          </p:cNvPicPr>
          <p:nvPr/>
        </p:nvPicPr>
        <p:blipFill>
          <a:blip r:embed="rId4"/>
          <a:stretch>
            <a:fillRect/>
          </a:stretch>
        </p:blipFill>
        <p:spPr>
          <a:xfrm>
            <a:off x="5357194" y="1697021"/>
            <a:ext cx="6834806" cy="4079525"/>
          </a:xfrm>
          <a:prstGeom prst="rect">
            <a:avLst/>
          </a:prstGeom>
        </p:spPr>
      </p:pic>
      <p:pic>
        <p:nvPicPr>
          <p:cNvPr id="14" name="Picture 3">
            <a:extLst>
              <a:ext uri="{FF2B5EF4-FFF2-40B4-BE49-F238E27FC236}">
                <a16:creationId xmlns:a16="http://schemas.microsoft.com/office/drawing/2014/main" id="{51E5A1A1-2C01-7E4C-9ADB-8474887B17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9931" y="6256612"/>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a:extLst>
              <a:ext uri="{FF2B5EF4-FFF2-40B4-BE49-F238E27FC236}">
                <a16:creationId xmlns:a16="http://schemas.microsoft.com/office/drawing/2014/main" id="{A88E2CC8-9722-FF4F-A294-6F304CF308B4}"/>
              </a:ext>
            </a:extLst>
          </p:cNvPr>
          <p:cNvSpPr>
            <a:spLocks noChangeArrowheads="1"/>
          </p:cNvSpPr>
          <p:nvPr/>
        </p:nvSpPr>
        <p:spPr bwMode="auto">
          <a:xfrm>
            <a:off x="1981200" y="6282339"/>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6"/>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7"/>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7780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a:spLocks noGrp="1"/>
          </p:cNvSpPr>
          <p:nvPr>
            <p:ph type="body" idx="1"/>
          </p:nvPr>
        </p:nvSpPr>
        <p:spPr>
          <a:xfrm>
            <a:off x="1839259" y="1108082"/>
            <a:ext cx="8174038" cy="796918"/>
          </a:xfrm>
          <a:prstGeom prst="rect">
            <a:avLst/>
          </a:prstGeom>
          <a:noFill/>
          <a:ln w="28575" cap="flat" cmpd="sng">
            <a:solidFill>
              <a:srgbClr val="FFFFFF"/>
            </a:solidFill>
            <a:prstDash val="solid"/>
            <a:round/>
            <a:headEnd type="none" w="sm" len="sm"/>
            <a:tailEnd type="none" w="sm" len="sm"/>
          </a:ln>
        </p:spPr>
        <p:txBody>
          <a:bodyPr spcFirstLastPara="1" wrap="square" lIns="274300" tIns="45700" rIns="274300" bIns="45700" anchor="t" anchorCtr="0">
            <a:normAutofit/>
          </a:bodyPr>
          <a:lstStyle/>
          <a:p>
            <a:pPr marL="0" indent="0">
              <a:spcBef>
                <a:spcPts val="0"/>
              </a:spcBef>
            </a:pPr>
            <a:r>
              <a:rPr lang="en-US" dirty="0"/>
              <a:t>INCENTIVES FOR RIM ADOPTION</a:t>
            </a:r>
            <a:endParaRPr dirty="0"/>
          </a:p>
        </p:txBody>
      </p:sp>
      <p:sp>
        <p:nvSpPr>
          <p:cNvPr id="3" name="Oval 2"/>
          <p:cNvSpPr/>
          <p:nvPr/>
        </p:nvSpPr>
        <p:spPr>
          <a:xfrm>
            <a:off x="11887200" y="1524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7650" name="Picture 2" descr="https://lh5.googleusercontent.com/XfSqIRbQeO0yQOy5nTXJ_4V8BgcKMzEymKfs98I5NXabovqdvvaeXA1EDNFVb3xvJFpt0qu3ujb8_KGzHyMNqoY07QzJN3ZcxZALNsnHDv-km4oZKlp8NkEgXDpiI3Db9B92pH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659" y="2133600"/>
            <a:ext cx="8102986"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9883DA-70D1-4C50-AC88-7CF42249BB73}"/>
              </a:ext>
            </a:extLst>
          </p:cNvPr>
          <p:cNvSpPr txBox="1"/>
          <p:nvPr/>
        </p:nvSpPr>
        <p:spPr>
          <a:xfrm>
            <a:off x="533400" y="274072"/>
            <a:ext cx="11353800" cy="584775"/>
          </a:xfrm>
          <a:prstGeom prst="rect">
            <a:avLst/>
          </a:prstGeom>
          <a:noFill/>
        </p:spPr>
        <p:txBody>
          <a:bodyPr wrap="square" rtlCol="0">
            <a:spAutoFit/>
          </a:bodyPr>
          <a:lstStyle/>
          <a:p>
            <a:pPr algn="ctr"/>
            <a:r>
              <a:rPr lang="en-US" sz="3200" b="1" dirty="0">
                <a:solidFill>
                  <a:srgbClr val="1F497D"/>
                </a:solidFill>
              </a:rPr>
              <a:t>Reporting and compliance drive RIM adoption</a:t>
            </a:r>
          </a:p>
        </p:txBody>
      </p:sp>
      <p:sp>
        <p:nvSpPr>
          <p:cNvPr id="9" name="Oval 8"/>
          <p:cNvSpPr/>
          <p:nvPr/>
        </p:nvSpPr>
        <p:spPr>
          <a:xfrm>
            <a:off x="11887200" y="1524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5758FA2-D12F-AD41-96C5-98681BF2CA7D}"/>
              </a:ext>
            </a:extLst>
          </p:cNvPr>
          <p:cNvPicPr>
            <a:picLocks noChangeAspect="1"/>
          </p:cNvPicPr>
          <p:nvPr/>
        </p:nvPicPr>
        <p:blipFill>
          <a:blip r:embed="rId3"/>
          <a:stretch>
            <a:fillRect/>
          </a:stretch>
        </p:blipFill>
        <p:spPr>
          <a:xfrm>
            <a:off x="2362200" y="882968"/>
            <a:ext cx="7905750" cy="5390831"/>
          </a:xfrm>
          <a:prstGeom prst="rect">
            <a:avLst/>
          </a:prstGeom>
        </p:spPr>
      </p:pic>
      <p:pic>
        <p:nvPicPr>
          <p:cNvPr id="10" name="Picture 3">
            <a:extLst>
              <a:ext uri="{FF2B5EF4-FFF2-40B4-BE49-F238E27FC236}">
                <a16:creationId xmlns:a16="http://schemas.microsoft.com/office/drawing/2014/main" id="{DBD82C30-3D48-704E-B99C-3FF31C73CB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F8316BD3-9570-F746-A08F-E080CE4A856E}"/>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8450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963399" y="2286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BB8F5E-670C-FF40-8B05-A9D76A02C2B7}"/>
              </a:ext>
            </a:extLst>
          </p:cNvPr>
          <p:cNvPicPr>
            <a:picLocks noChangeAspect="1"/>
          </p:cNvPicPr>
          <p:nvPr/>
        </p:nvPicPr>
        <p:blipFill>
          <a:blip r:embed="rId3"/>
          <a:stretch>
            <a:fillRect/>
          </a:stretch>
        </p:blipFill>
        <p:spPr>
          <a:xfrm>
            <a:off x="1676400" y="457200"/>
            <a:ext cx="9620250" cy="5557399"/>
          </a:xfrm>
          <a:prstGeom prst="rect">
            <a:avLst/>
          </a:prstGeom>
        </p:spPr>
      </p:pic>
      <p:sp>
        <p:nvSpPr>
          <p:cNvPr id="9" name="Rounded Rectangle 8">
            <a:extLst>
              <a:ext uri="{FF2B5EF4-FFF2-40B4-BE49-F238E27FC236}">
                <a16:creationId xmlns:a16="http://schemas.microsoft.com/office/drawing/2014/main" id="{FDEDABC2-41A9-B846-80A1-64135DF80BD0}"/>
              </a:ext>
            </a:extLst>
          </p:cNvPr>
          <p:cNvSpPr/>
          <p:nvPr/>
        </p:nvSpPr>
        <p:spPr>
          <a:xfrm>
            <a:off x="2057400" y="4800600"/>
            <a:ext cx="9296400" cy="76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id="{9136AB47-F3D5-9042-9B72-392C7F417B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DBFCF8DE-AEB2-9444-88E0-39260D0D49C3}"/>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4547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7102396-3A6A-C643-91B6-1F362DA77257}"/>
              </a:ext>
            </a:extLst>
          </p:cNvPr>
          <p:cNvSpPr/>
          <p:nvPr/>
        </p:nvSpPr>
        <p:spPr>
          <a:xfrm>
            <a:off x="11963399" y="1524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7148F5-2B36-D04C-9B28-AE2B62912E73}"/>
              </a:ext>
            </a:extLst>
          </p:cNvPr>
          <p:cNvPicPr>
            <a:picLocks noChangeAspect="1"/>
          </p:cNvPicPr>
          <p:nvPr/>
        </p:nvPicPr>
        <p:blipFill>
          <a:blip r:embed="rId3"/>
          <a:stretch>
            <a:fillRect/>
          </a:stretch>
        </p:blipFill>
        <p:spPr>
          <a:xfrm>
            <a:off x="2138372" y="283029"/>
            <a:ext cx="8426017" cy="5916996"/>
          </a:xfrm>
          <a:prstGeom prst="rect">
            <a:avLst/>
          </a:prstGeom>
        </p:spPr>
      </p:pic>
      <p:sp>
        <p:nvSpPr>
          <p:cNvPr id="11" name="Rounded Rectangle 10">
            <a:extLst>
              <a:ext uri="{FF2B5EF4-FFF2-40B4-BE49-F238E27FC236}">
                <a16:creationId xmlns:a16="http://schemas.microsoft.com/office/drawing/2014/main" id="{A8C0BED7-89DE-4A4D-B924-F8CE8764940A}"/>
              </a:ext>
            </a:extLst>
          </p:cNvPr>
          <p:cNvSpPr/>
          <p:nvPr/>
        </p:nvSpPr>
        <p:spPr>
          <a:xfrm>
            <a:off x="2120955" y="2057400"/>
            <a:ext cx="8406423" cy="76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69004CBD-9CD0-7142-A761-AF1E89D140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CC62766F-D017-A844-862E-ECA8E902AAAF}"/>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2783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914400" y="457739"/>
            <a:ext cx="9389534" cy="915256"/>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Today’s webinar</a:t>
            </a:r>
            <a:endParaRPr dirty="0"/>
          </a:p>
        </p:txBody>
      </p:sp>
      <p:sp>
        <p:nvSpPr>
          <p:cNvPr id="347" name="Shape 347"/>
          <p:cNvSpPr txBox="1">
            <a:spLocks noGrp="1"/>
          </p:cNvSpPr>
          <p:nvPr>
            <p:ph type="body" idx="2"/>
          </p:nvPr>
        </p:nvSpPr>
        <p:spPr>
          <a:xfrm>
            <a:off x="914400" y="1372995"/>
            <a:ext cx="9389675" cy="4475455"/>
          </a:xfrm>
          <a:prstGeom prst="rect">
            <a:avLst/>
          </a:prstGeom>
          <a:noFill/>
          <a:ln>
            <a:noFill/>
          </a:ln>
        </p:spPr>
        <p:txBody>
          <a:bodyPr spcFirstLastPara="1" wrap="square" lIns="91425" tIns="45700" rIns="91425" bIns="45700" anchor="t" anchorCtr="0">
            <a:normAutofit fontScale="92500"/>
          </a:bodyPr>
          <a:lstStyle/>
          <a:p>
            <a:pPr marL="342900" indent="-342900">
              <a:spcBef>
                <a:spcPts val="0"/>
              </a:spcBef>
            </a:pPr>
            <a:r>
              <a:rPr lang="en-US" sz="3600" dirty="0"/>
              <a:t>Introducing OCLC Research, </a:t>
            </a:r>
            <a:r>
              <a:rPr lang="en-US" sz="3600" dirty="0" err="1"/>
              <a:t>euroCRIS</a:t>
            </a:r>
            <a:r>
              <a:rPr lang="en-US" sz="3600" dirty="0"/>
              <a:t> and their collaboration</a:t>
            </a:r>
            <a:endParaRPr sz="3600" dirty="0"/>
          </a:p>
          <a:p>
            <a:pPr marL="0" indent="0">
              <a:spcBef>
                <a:spcPts val="0"/>
              </a:spcBef>
              <a:buNone/>
            </a:pPr>
            <a:endParaRPr sz="3600" dirty="0"/>
          </a:p>
          <a:p>
            <a:pPr marL="342900" indent="-342900"/>
            <a:r>
              <a:rPr lang="en-US" sz="3600" dirty="0"/>
              <a:t>Discuss joint Survey of Research Information Management Practice: goals, scope, aims</a:t>
            </a:r>
            <a:endParaRPr sz="3600" dirty="0"/>
          </a:p>
          <a:p>
            <a:pPr marL="0" indent="0">
              <a:buNone/>
            </a:pPr>
            <a:endParaRPr sz="3600" dirty="0"/>
          </a:p>
          <a:p>
            <a:pPr marL="342900" indent="-342900"/>
            <a:r>
              <a:rPr lang="en-US" sz="3600" dirty="0"/>
              <a:t>Share and discuss survey results and findings</a:t>
            </a:r>
            <a:endParaRPr sz="3600" dirty="0"/>
          </a:p>
          <a:p>
            <a:pPr marL="342900" indent="-190500">
              <a:buNone/>
            </a:pPr>
            <a:endParaRPr dirty="0"/>
          </a:p>
        </p:txBody>
      </p:sp>
      <p:sp>
        <p:nvSpPr>
          <p:cNvPr id="4" name="Oval 3"/>
          <p:cNvSpPr/>
          <p:nvPr/>
        </p:nvSpPr>
        <p:spPr>
          <a:xfrm>
            <a:off x="11963400" y="152400"/>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15A36-23AA-1949-97EC-220E1102FDAE}"/>
              </a:ext>
            </a:extLst>
          </p:cNvPr>
          <p:cNvSpPr>
            <a:spLocks noGrp="1"/>
          </p:cNvSpPr>
          <p:nvPr>
            <p:ph type="body" idx="1"/>
          </p:nvPr>
        </p:nvSpPr>
        <p:spPr/>
        <p:txBody>
          <a:bodyPr/>
          <a:lstStyle/>
          <a:p>
            <a:r>
              <a:rPr lang="en-US" dirty="0"/>
              <a:t>Summary: Incentives for Adoption</a:t>
            </a:r>
          </a:p>
        </p:txBody>
      </p:sp>
      <p:sp>
        <p:nvSpPr>
          <p:cNvPr id="3" name="Text Placeholder 2">
            <a:extLst>
              <a:ext uri="{FF2B5EF4-FFF2-40B4-BE49-F238E27FC236}">
                <a16:creationId xmlns:a16="http://schemas.microsoft.com/office/drawing/2014/main" id="{AA512ABB-2723-644A-804C-DDEEF9608B75}"/>
              </a:ext>
            </a:extLst>
          </p:cNvPr>
          <p:cNvSpPr>
            <a:spLocks noGrp="1"/>
          </p:cNvSpPr>
          <p:nvPr>
            <p:ph type="body" idx="2"/>
          </p:nvPr>
        </p:nvSpPr>
        <p:spPr/>
        <p:txBody>
          <a:bodyPr/>
          <a:lstStyle/>
          <a:p>
            <a:r>
              <a:rPr lang="en-US" dirty="0"/>
              <a:t>US is an outlier</a:t>
            </a:r>
          </a:p>
          <a:p>
            <a:pPr lvl="1"/>
            <a:r>
              <a:rPr lang="en-US" dirty="0"/>
              <a:t>No national compliance requirements</a:t>
            </a:r>
          </a:p>
          <a:p>
            <a:pPr lvl="1"/>
            <a:r>
              <a:rPr lang="en-US" dirty="0"/>
              <a:t>Early emphasis on Research </a:t>
            </a:r>
            <a:r>
              <a:rPr lang="en-US" b="1" dirty="0"/>
              <a:t>Networking</a:t>
            </a:r>
            <a:r>
              <a:rPr lang="en-US" dirty="0"/>
              <a:t> Systems  (e.g., Harvard Profiles)</a:t>
            </a:r>
          </a:p>
          <a:p>
            <a:r>
              <a:rPr lang="en-US" dirty="0"/>
              <a:t>Action for the next survey</a:t>
            </a:r>
          </a:p>
          <a:p>
            <a:pPr lvl="1"/>
            <a:r>
              <a:rPr lang="en-US" dirty="0"/>
              <a:t>Different platforms emphasize different capabilities, so…</a:t>
            </a:r>
          </a:p>
          <a:p>
            <a:pPr lvl="1"/>
            <a:r>
              <a:rPr lang="en-US" dirty="0"/>
              <a:t>Increase promotion to Profiles RNS and VIVO communities</a:t>
            </a:r>
          </a:p>
          <a:p>
            <a:r>
              <a:rPr lang="en-US" dirty="0"/>
              <a:t>Research Question for the next survey</a:t>
            </a:r>
          </a:p>
          <a:p>
            <a:pPr lvl="1"/>
            <a:r>
              <a:rPr lang="en-US" dirty="0"/>
              <a:t>Will incentives for new adopters of RIM shift away from compliance and toward expertise discovery?</a:t>
            </a:r>
          </a:p>
          <a:p>
            <a:pPr lvl="1"/>
            <a:r>
              <a:rPr lang="en-US" dirty="0"/>
              <a:t>Most institutions with reporting mandates will have already implemented RIM</a:t>
            </a:r>
          </a:p>
        </p:txBody>
      </p:sp>
      <p:sp>
        <p:nvSpPr>
          <p:cNvPr id="4" name="Oval 3"/>
          <p:cNvSpPr/>
          <p:nvPr/>
        </p:nvSpPr>
        <p:spPr>
          <a:xfrm>
            <a:off x="11887200" y="2286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2020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body" idx="1"/>
          </p:nvPr>
        </p:nvSpPr>
        <p:spPr>
          <a:xfrm>
            <a:off x="1839261" y="1108083"/>
            <a:ext cx="8174037" cy="861775"/>
          </a:xfrm>
          <a:prstGeom prst="rect">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indent="0">
              <a:spcBef>
                <a:spcPts val="0"/>
              </a:spcBef>
            </a:pPr>
            <a:r>
              <a:rPr lang="en-US" dirty="0"/>
              <a:t>RIM functions</a:t>
            </a:r>
            <a:endParaRPr dirty="0"/>
          </a:p>
        </p:txBody>
      </p:sp>
      <p:sp>
        <p:nvSpPr>
          <p:cNvPr id="4" name="Oval 3"/>
          <p:cNvSpPr/>
          <p:nvPr/>
        </p:nvSpPr>
        <p:spPr>
          <a:xfrm>
            <a:off x="11887200" y="228600"/>
            <a:ext cx="76200" cy="76200"/>
          </a:xfrm>
          <a:prstGeom prst="ellipse">
            <a:avLst/>
          </a:prstGeom>
          <a:solidFill>
            <a:srgbClr val="E87722"/>
          </a:solidFill>
          <a:ln w="25400" cap="flat" cmpd="sng" algn="ctr">
            <a:solidFill>
              <a:srgbClr val="E87722">
                <a:shade val="50000"/>
              </a:srgbClr>
            </a:solidFill>
            <a:prstDash val="solid"/>
          </a:ln>
          <a:effectLst/>
        </p:spPr>
        <p:txBody>
          <a:bodyPr rtlCol="0" anchor="ctr"/>
          <a:lstStyle/>
          <a:p>
            <a:pPr algn="ctr">
              <a:buClrTx/>
              <a:defRPr/>
            </a:pPr>
            <a:endParaRPr lang="en-US" sz="1800">
              <a:solidFill>
                <a:srgbClr val="FFFFFF"/>
              </a:solidFill>
              <a:ea typeface="+mn-ea"/>
              <a:cs typeface="+mn-cs"/>
            </a:endParaRPr>
          </a:p>
        </p:txBody>
      </p:sp>
      <p:pic>
        <p:nvPicPr>
          <p:cNvPr id="23554" name="Picture 2" descr="https://lh3.googleusercontent.com/ee3VqPbcJXDAxIU6S4btwyPzH4sfXNedApT9bEfUU3NRR_vBLwd9Opi3ESZJbVT1HRU2NB-RuDoRt7lqIgGJdXSFNPaDzBa_Y-z54OdmWP3Rk25yUuBfBSYPYsiIt8DNPSd6HiU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260" y="2362201"/>
            <a:ext cx="8174038" cy="3561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1887200" y="228601"/>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EA51867-006D-B540-9D1D-A3C1665E7386}"/>
              </a:ext>
            </a:extLst>
          </p:cNvPr>
          <p:cNvPicPr>
            <a:picLocks noChangeAspect="1"/>
          </p:cNvPicPr>
          <p:nvPr/>
        </p:nvPicPr>
        <p:blipFill>
          <a:blip r:embed="rId3"/>
          <a:stretch>
            <a:fillRect/>
          </a:stretch>
        </p:blipFill>
        <p:spPr>
          <a:xfrm>
            <a:off x="5334000" y="89400"/>
            <a:ext cx="5177081" cy="6306462"/>
          </a:xfrm>
          <a:prstGeom prst="rect">
            <a:avLst/>
          </a:prstGeom>
        </p:spPr>
      </p:pic>
      <p:pic>
        <p:nvPicPr>
          <p:cNvPr id="10" name="Picture 3">
            <a:extLst>
              <a:ext uri="{FF2B5EF4-FFF2-40B4-BE49-F238E27FC236}">
                <a16:creationId xmlns:a16="http://schemas.microsoft.com/office/drawing/2014/main" id="{96E9E14F-1225-FF40-A38B-6FD6C4FCFD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0BD8CC38-AFC8-8446-B6BE-7FB50ED46F40}"/>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3882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887200" y="2286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24BEAF-39CA-614F-9D7F-84C2449FD20C}"/>
              </a:ext>
            </a:extLst>
          </p:cNvPr>
          <p:cNvPicPr>
            <a:picLocks noChangeAspect="1"/>
          </p:cNvPicPr>
          <p:nvPr/>
        </p:nvPicPr>
        <p:blipFill>
          <a:blip r:embed="rId3"/>
          <a:stretch>
            <a:fillRect/>
          </a:stretch>
        </p:blipFill>
        <p:spPr>
          <a:xfrm>
            <a:off x="1205403" y="315685"/>
            <a:ext cx="9781194" cy="6007100"/>
          </a:xfrm>
          <a:prstGeom prst="rect">
            <a:avLst/>
          </a:prstGeom>
        </p:spPr>
      </p:pic>
      <p:sp>
        <p:nvSpPr>
          <p:cNvPr id="9" name="Rounded Rectangle 8">
            <a:extLst>
              <a:ext uri="{FF2B5EF4-FFF2-40B4-BE49-F238E27FC236}">
                <a16:creationId xmlns:a16="http://schemas.microsoft.com/office/drawing/2014/main" id="{781F5A9A-D0E9-734A-A043-C3B51A6B2C40}"/>
              </a:ext>
            </a:extLst>
          </p:cNvPr>
          <p:cNvSpPr/>
          <p:nvPr/>
        </p:nvSpPr>
        <p:spPr>
          <a:xfrm>
            <a:off x="1447800" y="5029200"/>
            <a:ext cx="9296400" cy="76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id="{651481F4-5A00-EF40-B434-CB4827AE9B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7">
            <a:extLst>
              <a:ext uri="{FF2B5EF4-FFF2-40B4-BE49-F238E27FC236}">
                <a16:creationId xmlns:a16="http://schemas.microsoft.com/office/drawing/2014/main" id="{E44BFC2C-C0F5-5B4D-B658-7322A557D5B4}"/>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753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887200" y="2286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C789D5-87C0-F644-9EF7-B0DF6AC5752D}"/>
              </a:ext>
            </a:extLst>
          </p:cNvPr>
          <p:cNvPicPr>
            <a:picLocks noChangeAspect="1"/>
          </p:cNvPicPr>
          <p:nvPr/>
        </p:nvPicPr>
        <p:blipFill>
          <a:blip r:embed="rId3"/>
          <a:stretch>
            <a:fillRect/>
          </a:stretch>
        </p:blipFill>
        <p:spPr>
          <a:xfrm>
            <a:off x="1064623" y="304800"/>
            <a:ext cx="9923951" cy="5771934"/>
          </a:xfrm>
          <a:prstGeom prst="rect">
            <a:avLst/>
          </a:prstGeom>
        </p:spPr>
      </p:pic>
      <p:pic>
        <p:nvPicPr>
          <p:cNvPr id="8" name="Picture 3">
            <a:extLst>
              <a:ext uri="{FF2B5EF4-FFF2-40B4-BE49-F238E27FC236}">
                <a16:creationId xmlns:a16="http://schemas.microsoft.com/office/drawing/2014/main" id="{84CA26C5-CC6A-3945-933A-572C7DC44F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3F8CC159-C013-3B48-9FB0-178FA94E5F46}"/>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1410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63400" y="2286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AAA5BF0-0138-584D-82F7-DC4DE2BDDB72}"/>
              </a:ext>
            </a:extLst>
          </p:cNvPr>
          <p:cNvPicPr>
            <a:picLocks noChangeAspect="1"/>
          </p:cNvPicPr>
          <p:nvPr/>
        </p:nvPicPr>
        <p:blipFill>
          <a:blip r:embed="rId3"/>
          <a:stretch>
            <a:fillRect/>
          </a:stretch>
        </p:blipFill>
        <p:spPr>
          <a:xfrm>
            <a:off x="1003300" y="228600"/>
            <a:ext cx="10185400" cy="5987363"/>
          </a:xfrm>
          <a:prstGeom prst="rect">
            <a:avLst/>
          </a:prstGeom>
        </p:spPr>
      </p:pic>
      <p:pic>
        <p:nvPicPr>
          <p:cNvPr id="8" name="Picture 3">
            <a:extLst>
              <a:ext uri="{FF2B5EF4-FFF2-40B4-BE49-F238E27FC236}">
                <a16:creationId xmlns:a16="http://schemas.microsoft.com/office/drawing/2014/main" id="{1049470B-3157-4D4F-A574-9E4AECFF88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3B77F4F5-727F-0143-9A19-CA22B2792499}"/>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1288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4D739A-B615-7446-A058-5C9D4D57DAA6}"/>
              </a:ext>
            </a:extLst>
          </p:cNvPr>
          <p:cNvSpPr>
            <a:spLocks noGrp="1"/>
          </p:cNvSpPr>
          <p:nvPr>
            <p:ph type="body" idx="1"/>
          </p:nvPr>
        </p:nvSpPr>
        <p:spPr/>
        <p:txBody>
          <a:bodyPr/>
          <a:lstStyle/>
          <a:p>
            <a:r>
              <a:rPr lang="en-US" dirty="0"/>
              <a:t>Summary: RIM uses</a:t>
            </a:r>
          </a:p>
        </p:txBody>
      </p:sp>
      <p:sp>
        <p:nvSpPr>
          <p:cNvPr id="3" name="Text Placeholder 2">
            <a:extLst>
              <a:ext uri="{FF2B5EF4-FFF2-40B4-BE49-F238E27FC236}">
                <a16:creationId xmlns:a16="http://schemas.microsoft.com/office/drawing/2014/main" id="{1BEC4C3E-BD21-624D-AE9F-46C4EB3252A2}"/>
              </a:ext>
            </a:extLst>
          </p:cNvPr>
          <p:cNvSpPr>
            <a:spLocks noGrp="1"/>
          </p:cNvSpPr>
          <p:nvPr>
            <p:ph type="body" idx="2"/>
          </p:nvPr>
        </p:nvSpPr>
        <p:spPr/>
        <p:txBody>
          <a:bodyPr/>
          <a:lstStyle/>
          <a:p>
            <a:r>
              <a:rPr lang="en-US" sz="3200" dirty="0"/>
              <a:t>For most, RIM is valuable as a registry of the institution’s research outputs</a:t>
            </a:r>
          </a:p>
          <a:p>
            <a:r>
              <a:rPr lang="en-US" sz="3200" dirty="0"/>
              <a:t>RIM has </a:t>
            </a:r>
            <a:r>
              <a:rPr lang="en-US" sz="3200" i="1" dirty="0"/>
              <a:t>multiple</a:t>
            </a:r>
            <a:r>
              <a:rPr lang="en-US" sz="3200" dirty="0"/>
              <a:t> uses at most institutions</a:t>
            </a:r>
          </a:p>
          <a:p>
            <a:pPr lvl="1">
              <a:buFont typeface="Wingdings" pitchFamily="2" charset="2"/>
              <a:buChar char="§"/>
            </a:pPr>
            <a:r>
              <a:rPr lang="en-US" dirty="0"/>
              <a:t>External &amp; internal assessment are among the most important (and unsurprising)</a:t>
            </a:r>
          </a:p>
          <a:p>
            <a:pPr lvl="1">
              <a:buFont typeface="Wingdings" pitchFamily="2" charset="2"/>
              <a:buChar char="§"/>
            </a:pPr>
            <a:r>
              <a:rPr lang="en-US" dirty="0"/>
              <a:t>Managing OA compliance is also important</a:t>
            </a:r>
          </a:p>
          <a:p>
            <a:pPr lvl="1">
              <a:buFont typeface="Wingdings" pitchFamily="2" charset="2"/>
              <a:buChar char="§"/>
            </a:pPr>
            <a:r>
              <a:rPr lang="en-US" dirty="0"/>
              <a:t>Supporting the discovery of potential research collaborators is less important</a:t>
            </a:r>
          </a:p>
          <a:p>
            <a:pPr>
              <a:buFont typeface="Arial" panose="020B0604020202020204" pitchFamily="34" charset="0"/>
              <a:buChar char="•"/>
            </a:pPr>
            <a:r>
              <a:rPr lang="en-US" sz="3200" dirty="0"/>
              <a:t>As expected, some of these differences appear to vary by region</a:t>
            </a:r>
          </a:p>
          <a:p>
            <a:pPr lvl="1">
              <a:buFont typeface="Courier New" panose="02070309020205020404" pitchFamily="49" charset="0"/>
              <a:buChar char="o"/>
            </a:pPr>
            <a:endParaRPr lang="en-US" dirty="0"/>
          </a:p>
        </p:txBody>
      </p:sp>
      <p:sp>
        <p:nvSpPr>
          <p:cNvPr id="4" name="Oval 3"/>
          <p:cNvSpPr/>
          <p:nvPr/>
        </p:nvSpPr>
        <p:spPr>
          <a:xfrm>
            <a:off x="11963400" y="152400"/>
            <a:ext cx="76200" cy="76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3472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F3D6D-DB2B-2248-B646-9AB60722C9F9}"/>
              </a:ext>
            </a:extLst>
          </p:cNvPr>
          <p:cNvSpPr>
            <a:spLocks noGrp="1"/>
          </p:cNvSpPr>
          <p:nvPr>
            <p:ph type="body" idx="1"/>
          </p:nvPr>
        </p:nvSpPr>
        <p:spPr>
          <a:xfrm>
            <a:off x="1839259" y="1108082"/>
            <a:ext cx="8174038" cy="873118"/>
          </a:xfrm>
        </p:spPr>
        <p:txBody>
          <a:bodyPr>
            <a:normAutofit/>
          </a:bodyPr>
          <a:lstStyle/>
          <a:p>
            <a:r>
              <a:rPr lang="en-US" dirty="0"/>
              <a:t>Interoperability</a:t>
            </a:r>
          </a:p>
        </p:txBody>
      </p:sp>
      <p:sp>
        <p:nvSpPr>
          <p:cNvPr id="3" name="Oval 2"/>
          <p:cNvSpPr/>
          <p:nvPr/>
        </p:nvSpPr>
        <p:spPr>
          <a:xfrm>
            <a:off x="11963400" y="2286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7901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6A34D4-DED1-45BB-B49A-A4C39AB31813}"/>
              </a:ext>
            </a:extLst>
          </p:cNvPr>
          <p:cNvSpPr txBox="1"/>
          <p:nvPr/>
        </p:nvSpPr>
        <p:spPr>
          <a:xfrm>
            <a:off x="228600" y="210381"/>
            <a:ext cx="11658600" cy="1077218"/>
          </a:xfrm>
          <a:prstGeom prst="rect">
            <a:avLst/>
          </a:prstGeom>
          <a:noFill/>
        </p:spPr>
        <p:txBody>
          <a:bodyPr wrap="square" rtlCol="0">
            <a:spAutoFit/>
          </a:bodyPr>
          <a:lstStyle/>
          <a:p>
            <a:pPr algn="ctr"/>
            <a:r>
              <a:rPr lang="en-US" sz="3200" b="1" dirty="0">
                <a:solidFill>
                  <a:schemeClr val="bg2"/>
                </a:solidFill>
              </a:rPr>
              <a:t>RIM systems interoperate with multiple internal and external systems</a:t>
            </a:r>
          </a:p>
        </p:txBody>
      </p:sp>
      <p:sp>
        <p:nvSpPr>
          <p:cNvPr id="12" name="Oval 11"/>
          <p:cNvSpPr/>
          <p:nvPr/>
        </p:nvSpPr>
        <p:spPr>
          <a:xfrm>
            <a:off x="11963400" y="214169"/>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3CB492-331E-2D47-960C-2F8D166D4F65}"/>
              </a:ext>
            </a:extLst>
          </p:cNvPr>
          <p:cNvPicPr>
            <a:picLocks noChangeAspect="1"/>
          </p:cNvPicPr>
          <p:nvPr/>
        </p:nvPicPr>
        <p:blipFill>
          <a:blip r:embed="rId3"/>
          <a:stretch>
            <a:fillRect/>
          </a:stretch>
        </p:blipFill>
        <p:spPr>
          <a:xfrm>
            <a:off x="49321" y="1284397"/>
            <a:ext cx="6406233" cy="3766028"/>
          </a:xfrm>
          <a:prstGeom prst="rect">
            <a:avLst/>
          </a:prstGeom>
        </p:spPr>
      </p:pic>
      <p:pic>
        <p:nvPicPr>
          <p:cNvPr id="3" name="Picture 2">
            <a:extLst>
              <a:ext uri="{FF2B5EF4-FFF2-40B4-BE49-F238E27FC236}">
                <a16:creationId xmlns:a16="http://schemas.microsoft.com/office/drawing/2014/main" id="{C3F84B06-50E7-6F42-915E-5ABA95B2B73D}"/>
              </a:ext>
            </a:extLst>
          </p:cNvPr>
          <p:cNvPicPr>
            <a:picLocks noChangeAspect="1"/>
          </p:cNvPicPr>
          <p:nvPr/>
        </p:nvPicPr>
        <p:blipFill>
          <a:blip r:embed="rId4"/>
          <a:stretch>
            <a:fillRect/>
          </a:stretch>
        </p:blipFill>
        <p:spPr>
          <a:xfrm>
            <a:off x="5118826" y="2928079"/>
            <a:ext cx="6794500" cy="3719540"/>
          </a:xfrm>
          <a:prstGeom prst="rect">
            <a:avLst/>
          </a:prstGeom>
        </p:spPr>
      </p:pic>
      <p:pic>
        <p:nvPicPr>
          <p:cNvPr id="17" name="Picture 3">
            <a:extLst>
              <a:ext uri="{FF2B5EF4-FFF2-40B4-BE49-F238E27FC236}">
                <a16:creationId xmlns:a16="http://schemas.microsoft.com/office/drawing/2014/main" id="{AC4F8FDD-1A33-CF4E-8833-580824F1E0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7">
            <a:extLst>
              <a:ext uri="{FF2B5EF4-FFF2-40B4-BE49-F238E27FC236}">
                <a16:creationId xmlns:a16="http://schemas.microsoft.com/office/drawing/2014/main" id="{9F71E8FB-D739-1847-BC00-BF4EF1082F79}"/>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6"/>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7"/>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936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53D9EE42-85EA-4431-B8BA-79D7467415BE}"/>
              </a:ext>
            </a:extLst>
          </p:cNvPr>
          <p:cNvCxnSpPr>
            <a:cxnSpLocks/>
          </p:cNvCxnSpPr>
          <p:nvPr/>
        </p:nvCxnSpPr>
        <p:spPr>
          <a:xfrm flipV="1">
            <a:off x="8684282" y="5289572"/>
            <a:ext cx="459718" cy="275463"/>
          </a:xfrm>
          <a:prstGeom prst="straightConnector1">
            <a:avLst/>
          </a:prstGeom>
          <a:ln>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1887200" y="1524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BFAA8660-1CD8-5D4E-AE21-09AE90A9FD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B63F0A46-3DC0-B14F-B8D1-8F9E5A1B48F9}"/>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4"/>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5"/>
              </a:rPr>
              <a:t>CC BY 4.0</a:t>
            </a:r>
            <a:endParaRPr lang="en-US" altLang="en-US" sz="11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133A7E2-F8CF-BD4A-9558-8C454FEFFCC9}"/>
              </a:ext>
            </a:extLst>
          </p:cNvPr>
          <p:cNvPicPr>
            <a:picLocks noChangeAspect="1"/>
          </p:cNvPicPr>
          <p:nvPr/>
        </p:nvPicPr>
        <p:blipFill>
          <a:blip r:embed="rId6"/>
          <a:stretch>
            <a:fillRect/>
          </a:stretch>
        </p:blipFill>
        <p:spPr>
          <a:xfrm>
            <a:off x="2895600" y="8709"/>
            <a:ext cx="6809055" cy="6279461"/>
          </a:xfrm>
          <a:prstGeom prst="rect">
            <a:avLst/>
          </a:prstGeom>
        </p:spPr>
      </p:pic>
    </p:spTree>
    <p:extLst>
      <p:ext uri="{BB962C8B-B14F-4D97-AF65-F5344CB8AC3E}">
        <p14:creationId xmlns:p14="http://schemas.microsoft.com/office/powerpoint/2010/main" val="14697888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1179258" y="1397842"/>
            <a:ext cx="9260142" cy="4469558"/>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800" dirty="0"/>
              <a:t>Devoted to challenges facing </a:t>
            </a:r>
            <a:r>
              <a:rPr lang="en-US" sz="2800" dirty="0">
                <a:solidFill>
                  <a:srgbClr val="0070C0"/>
                </a:solidFill>
              </a:rPr>
              <a:t>libraries and archives since 1978</a:t>
            </a:r>
            <a:endParaRPr sz="2800" dirty="0"/>
          </a:p>
          <a:p>
            <a:pPr marL="342900" indent="-342900">
              <a:spcBef>
                <a:spcPts val="0"/>
              </a:spcBef>
            </a:pPr>
            <a:r>
              <a:rPr lang="en-US" sz="2800" dirty="0"/>
              <a:t>Community resource for </a:t>
            </a:r>
            <a:r>
              <a:rPr lang="en-US" sz="2800" dirty="0">
                <a:solidFill>
                  <a:srgbClr val="0070C0"/>
                </a:solidFill>
              </a:rPr>
              <a:t>shared Research and Development </a:t>
            </a:r>
            <a:r>
              <a:rPr lang="en-US" sz="2800" dirty="0"/>
              <a:t>(R&amp;D) </a:t>
            </a:r>
            <a:endParaRPr sz="2800" dirty="0"/>
          </a:p>
          <a:p>
            <a:pPr marL="342900" indent="-342900">
              <a:spcBef>
                <a:spcPts val="0"/>
              </a:spcBef>
            </a:pPr>
            <a:r>
              <a:rPr lang="en-US" sz="2800" dirty="0"/>
              <a:t>Engagement with OCLC members and the community around </a:t>
            </a:r>
            <a:r>
              <a:rPr lang="en-US" sz="2800" dirty="0">
                <a:solidFill>
                  <a:srgbClr val="0070C0"/>
                </a:solidFill>
              </a:rPr>
              <a:t>shared concerns</a:t>
            </a:r>
          </a:p>
          <a:p>
            <a:pPr marL="342900" indent="-342900">
              <a:spcBef>
                <a:spcPts val="0"/>
              </a:spcBef>
            </a:pPr>
            <a:r>
              <a:rPr lang="en-US" sz="2800" dirty="0">
                <a:solidFill>
                  <a:srgbClr val="0070C0"/>
                </a:solidFill>
              </a:rPr>
              <a:t>Learn more</a:t>
            </a:r>
            <a:endParaRPr sz="2800" dirty="0">
              <a:solidFill>
                <a:srgbClr val="0070C0"/>
              </a:solidFill>
            </a:endParaRPr>
          </a:p>
          <a:p>
            <a:pPr lvl="1" indent="-457200">
              <a:spcBef>
                <a:spcPts val="480"/>
              </a:spcBef>
              <a:buSzPts val="2400"/>
              <a:buFont typeface="Wingdings" pitchFamily="2" charset="2"/>
              <a:buChar char="§"/>
            </a:pPr>
            <a:r>
              <a:rPr lang="en-US" sz="2000" dirty="0" err="1">
                <a:solidFill>
                  <a:srgbClr val="0070C0"/>
                </a:solidFill>
              </a:rPr>
              <a:t>oc.lc</a:t>
            </a:r>
            <a:r>
              <a:rPr lang="en-US" sz="2000" dirty="0">
                <a:solidFill>
                  <a:srgbClr val="0070C0"/>
                </a:solidFill>
              </a:rPr>
              <a:t>/research </a:t>
            </a:r>
            <a:endParaRPr sz="2000" dirty="0"/>
          </a:p>
          <a:p>
            <a:pPr lvl="1" indent="-457200">
              <a:spcBef>
                <a:spcPts val="480"/>
              </a:spcBef>
              <a:buSzPts val="2400"/>
              <a:buFont typeface="Wingdings" pitchFamily="2" charset="2"/>
              <a:buChar char="§"/>
            </a:pPr>
            <a:r>
              <a:rPr lang="en-US" sz="2000" dirty="0" err="1">
                <a:solidFill>
                  <a:srgbClr val="0070C0"/>
                </a:solidFill>
              </a:rPr>
              <a:t>Hangingtogether.org</a:t>
            </a:r>
            <a:r>
              <a:rPr lang="en-US" sz="2000" dirty="0">
                <a:solidFill>
                  <a:srgbClr val="0070C0"/>
                </a:solidFill>
              </a:rPr>
              <a:t> blog</a:t>
            </a:r>
            <a:endParaRPr sz="2000" dirty="0">
              <a:solidFill>
                <a:srgbClr val="0070C0"/>
              </a:solidFill>
            </a:endParaRPr>
          </a:p>
          <a:p>
            <a:pPr marL="342900" indent="-342900">
              <a:buNone/>
            </a:pPr>
            <a:endParaRPr dirty="0"/>
          </a:p>
        </p:txBody>
      </p:sp>
      <p:pic>
        <p:nvPicPr>
          <p:cNvPr id="368" name="Shape 368"/>
          <p:cNvPicPr preferRelativeResize="0"/>
          <p:nvPr/>
        </p:nvPicPr>
        <p:blipFill rotWithShape="1">
          <a:blip r:embed="rId3">
            <a:alphaModFix/>
          </a:blip>
          <a:srcRect/>
          <a:stretch/>
        </p:blipFill>
        <p:spPr>
          <a:xfrm>
            <a:off x="1524000" y="381000"/>
            <a:ext cx="3485969" cy="667526"/>
          </a:xfrm>
          <a:prstGeom prst="rect">
            <a:avLst/>
          </a:prstGeom>
          <a:noFill/>
          <a:ln>
            <a:noFill/>
          </a:ln>
        </p:spPr>
      </p:pic>
      <p:sp>
        <p:nvSpPr>
          <p:cNvPr id="4" name="Oval 3"/>
          <p:cNvSpPr/>
          <p:nvPr/>
        </p:nvSpPr>
        <p:spPr>
          <a:xfrm>
            <a:off x="11963400" y="152400"/>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41F0811-4961-B345-B8A2-32549C150B17}"/>
              </a:ext>
            </a:extLst>
          </p:cNvPr>
          <p:cNvGraphicFramePr/>
          <p:nvPr>
            <p:extLst>
              <p:ext uri="{D42A27DB-BD31-4B8C-83A1-F6EECF244321}">
                <p14:modId xmlns:p14="http://schemas.microsoft.com/office/powerpoint/2010/main" val="3634968080"/>
              </p:ext>
            </p:extLst>
          </p:nvPr>
        </p:nvGraphicFramePr>
        <p:xfrm>
          <a:off x="533400" y="990600"/>
          <a:ext cx="7162800" cy="4571999"/>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11963400" y="205049"/>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2DFBC7-5579-C641-A915-D03066007A5A}"/>
              </a:ext>
            </a:extLst>
          </p:cNvPr>
          <p:cNvSpPr txBox="1"/>
          <p:nvPr/>
        </p:nvSpPr>
        <p:spPr>
          <a:xfrm>
            <a:off x="8420100" y="273628"/>
            <a:ext cx="3390900" cy="2862322"/>
          </a:xfrm>
          <a:prstGeom prst="rect">
            <a:avLst/>
          </a:prstGeom>
          <a:noFill/>
          <a:ln>
            <a:solidFill>
              <a:schemeClr val="accent2"/>
            </a:solidFill>
          </a:ln>
        </p:spPr>
        <p:txBody>
          <a:bodyPr wrap="square" rtlCol="0">
            <a:spAutoFit/>
          </a:bodyPr>
          <a:lstStyle/>
          <a:p>
            <a:r>
              <a:rPr lang="en-US" sz="3600" b="1" dirty="0">
                <a:solidFill>
                  <a:schemeClr val="accent2"/>
                </a:solidFill>
              </a:rPr>
              <a:t>Use of RIM Systems to support repository functions</a:t>
            </a:r>
          </a:p>
        </p:txBody>
      </p:sp>
      <p:pic>
        <p:nvPicPr>
          <p:cNvPr id="11" name="Picture 3">
            <a:extLst>
              <a:ext uri="{FF2B5EF4-FFF2-40B4-BE49-F238E27FC236}">
                <a16:creationId xmlns:a16="http://schemas.microsoft.com/office/drawing/2014/main" id="{3EB43D90-D93D-BB45-81C4-1017D4B1C9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a:extLst>
              <a:ext uri="{FF2B5EF4-FFF2-40B4-BE49-F238E27FC236}">
                <a16:creationId xmlns:a16="http://schemas.microsoft.com/office/drawing/2014/main" id="{3E4333BC-EBE0-B943-9EF4-D39D1665E5AA}"/>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4220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524000" y="6481763"/>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5842" name="Picture 3">
            <a:extLst>
              <a:ext uri="{FF2B5EF4-FFF2-40B4-BE49-F238E27FC236}">
                <a16:creationId xmlns:a16="http://schemas.microsoft.com/office/drawing/2014/main" id="{D5C0B6EF-8E85-F044-850C-09ACA2FAE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6538914"/>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7">
            <a:extLst>
              <a:ext uri="{FF2B5EF4-FFF2-40B4-BE49-F238E27FC236}">
                <a16:creationId xmlns:a16="http://schemas.microsoft.com/office/drawing/2014/main" id="{24F9BD65-A292-2147-A96F-F1D71F9F1665}"/>
              </a:ext>
            </a:extLst>
          </p:cNvPr>
          <p:cNvSpPr>
            <a:spLocks noChangeArrowheads="1"/>
          </p:cNvSpPr>
          <p:nvPr/>
        </p:nvSpPr>
        <p:spPr bwMode="auto">
          <a:xfrm>
            <a:off x="2474914" y="6472239"/>
            <a:ext cx="808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ClrTx/>
              <a:buNone/>
            </a:pPr>
            <a:r>
              <a:rPr lang="en-US" altLang="en-US" sz="800" kern="1200" dirty="0">
                <a:solidFill>
                  <a:prstClr val="black"/>
                </a:solidFill>
                <a:latin typeface="Arial" panose="020B0604020202020204" pitchFamily="34" charset="0"/>
                <a:ea typeface="+mn-ea"/>
                <a:cs typeface="Arial" panose="020B0604020202020204" pitchFamily="34" charset="0"/>
              </a:rPr>
              <a:t>“Institutions with a live RIM system reporting that their RIM system serves as their default institutional repository/ETD repository/research data repository, with regional subdivisions” by </a:t>
            </a:r>
            <a:r>
              <a:rPr lang="en-US" altLang="en-US" sz="800" kern="1200" dirty="0">
                <a:solidFill>
                  <a:prstClr val="black"/>
                </a:solidFill>
                <a:latin typeface="Arial" panose="020B0604020202020204" pitchFamily="34" charset="0"/>
                <a:ea typeface="+mn-ea"/>
                <a:cs typeface="Arial" panose="020B0604020202020204" pitchFamily="34" charset="0"/>
                <a:hlinkClick r:id="rId4"/>
              </a:rPr>
              <a:t>OCLC </a:t>
            </a:r>
            <a:r>
              <a:rPr lang="en-US" altLang="en-US" sz="800" kern="1200" dirty="0">
                <a:solidFill>
                  <a:prstClr val="black"/>
                </a:solidFill>
                <a:latin typeface="Arial" panose="020B0604020202020204" pitchFamily="34" charset="0"/>
                <a:ea typeface="+mn-ea"/>
                <a:cs typeface="Arial" panose="020B0604020202020204" pitchFamily="34" charset="0"/>
              </a:rPr>
              <a:t>and </a:t>
            </a:r>
            <a:r>
              <a:rPr lang="en-US" altLang="en-US" sz="800" kern="1200" dirty="0">
                <a:solidFill>
                  <a:prstClr val="black"/>
                </a:solidFill>
                <a:latin typeface="Arial" panose="020B0604020202020204" pitchFamily="34" charset="0"/>
                <a:ea typeface="+mn-ea"/>
                <a:cs typeface="Arial" panose="020B0604020202020204" pitchFamily="34" charset="0"/>
                <a:hlinkClick r:id="rId5"/>
              </a:rPr>
              <a:t>euroCRIS</a:t>
            </a:r>
            <a:r>
              <a:rPr lang="en-US" altLang="en-US" sz="800" i="1" kern="1200" dirty="0">
                <a:solidFill>
                  <a:prstClr val="black"/>
                </a:solidFill>
                <a:latin typeface="Arial" panose="020B0604020202020204" pitchFamily="34" charset="0"/>
                <a:ea typeface="+mn-ea"/>
                <a:cs typeface="Arial" panose="020B0604020202020204" pitchFamily="34" charset="0"/>
              </a:rPr>
              <a:t>, Practices and Patterns in Research Information Management: Findings from a Global Survey </a:t>
            </a:r>
            <a:r>
              <a:rPr lang="en-US" altLang="en-US" sz="800" kern="1200" dirty="0">
                <a:solidFill>
                  <a:prstClr val="black"/>
                </a:solidFill>
                <a:latin typeface="Arial" panose="020B0604020202020204" pitchFamily="34" charset="0"/>
                <a:ea typeface="+mn-ea"/>
                <a:cs typeface="Arial" panose="020B0604020202020204" pitchFamily="34" charset="0"/>
              </a:rPr>
              <a:t>(</a:t>
            </a:r>
            <a:r>
              <a:rPr lang="en-US" altLang="en-US" sz="800" kern="1200" dirty="0">
                <a:solidFill>
                  <a:prstClr val="black"/>
                </a:solidFill>
                <a:latin typeface="Arial" panose="020B0604020202020204" pitchFamily="34" charset="0"/>
                <a:ea typeface="+mn-ea"/>
                <a:cs typeface="Arial" panose="020B0604020202020204" pitchFamily="34" charset="0"/>
                <a:hlinkClick r:id="rId6"/>
              </a:rPr>
              <a:t>DOI:10.25333/BGFG-D241</a:t>
            </a:r>
            <a:r>
              <a:rPr lang="de-DE" altLang="en-US" sz="800" kern="1200" dirty="0">
                <a:solidFill>
                  <a:prstClr val="black"/>
                </a:solidFill>
                <a:latin typeface="Arial" panose="020B0604020202020204" pitchFamily="34" charset="0"/>
                <a:ea typeface="+mn-ea"/>
                <a:cs typeface="Arial" panose="020B0604020202020204" pitchFamily="34" charset="0"/>
              </a:rPr>
              <a:t>)</a:t>
            </a:r>
            <a:r>
              <a:rPr lang="en-US" altLang="en-US" sz="800" kern="1200" dirty="0">
                <a:solidFill>
                  <a:prstClr val="black"/>
                </a:solidFill>
                <a:latin typeface="Arial" panose="020B0604020202020204" pitchFamily="34" charset="0"/>
                <a:ea typeface="+mn-ea"/>
                <a:cs typeface="Arial" panose="020B0604020202020204" pitchFamily="34" charset="0"/>
              </a:rPr>
              <a:t>,</a:t>
            </a:r>
            <a:r>
              <a:rPr lang="en-US" altLang="en-US" sz="800" i="1" kern="1200" dirty="0">
                <a:solidFill>
                  <a:prstClr val="black"/>
                </a:solidFill>
                <a:latin typeface="Arial" panose="020B0604020202020204" pitchFamily="34" charset="0"/>
                <a:ea typeface="+mn-ea"/>
                <a:cs typeface="Arial" panose="020B0604020202020204" pitchFamily="34" charset="0"/>
              </a:rPr>
              <a:t> </a:t>
            </a:r>
            <a:r>
              <a:rPr lang="en-US" altLang="en-US" sz="1000" kern="1200" dirty="0">
                <a:solidFill>
                  <a:prstClr val="black"/>
                </a:solidFill>
                <a:ea typeface="+mn-ea"/>
                <a:cs typeface="+mn-cs"/>
                <a:hlinkClick r:id="rId7"/>
              </a:rPr>
              <a:t>CC BY 4.0</a:t>
            </a:r>
            <a:endParaRPr lang="en-US" altLang="en-US" sz="1100" kern="1200" dirty="0">
              <a:solidFill>
                <a:prstClr val="black"/>
              </a:solidFill>
              <a:latin typeface="Arial" panose="020B0604020202020204" pitchFamily="34" charset="0"/>
              <a:ea typeface="+mn-ea"/>
              <a:cs typeface="Arial" panose="020B0604020202020204" pitchFamily="34" charset="0"/>
            </a:endParaRPr>
          </a:p>
        </p:txBody>
      </p:sp>
      <p:pic>
        <p:nvPicPr>
          <p:cNvPr id="35844" name="Picture 3">
            <a:extLst>
              <a:ext uri="{FF2B5EF4-FFF2-40B4-BE49-F238E27FC236}">
                <a16:creationId xmlns:a16="http://schemas.microsoft.com/office/drawing/2014/main" id="{DC8C71FE-5CB8-8140-BBB8-E3A0ED5A98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4186" y="666213"/>
            <a:ext cx="9333408" cy="490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E2F31CAF-7A3E-184E-BC89-95E5CE419E7D}"/>
              </a:ext>
            </a:extLst>
          </p:cNvPr>
          <p:cNvSpPr/>
          <p:nvPr/>
        </p:nvSpPr>
        <p:spPr>
          <a:xfrm>
            <a:off x="11963400" y="205049"/>
            <a:ext cx="76200" cy="76200"/>
          </a:xfrm>
          <a:prstGeom prst="ellipse">
            <a:avLst/>
          </a:prstGeom>
          <a:solidFill>
            <a:srgbClr val="007749"/>
          </a:solidFill>
          <a:ln w="25400" cap="flat" cmpd="sng" algn="ctr">
            <a:solidFill>
              <a:srgbClr val="007749">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60919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63400" y="2032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0169130-601E-774A-B934-209D638C55EE}"/>
              </a:ext>
            </a:extLst>
          </p:cNvPr>
          <p:cNvPicPr>
            <a:picLocks noChangeAspect="1"/>
          </p:cNvPicPr>
          <p:nvPr/>
        </p:nvPicPr>
        <p:blipFill>
          <a:blip r:embed="rId3"/>
          <a:stretch>
            <a:fillRect/>
          </a:stretch>
        </p:blipFill>
        <p:spPr>
          <a:xfrm>
            <a:off x="927035" y="609600"/>
            <a:ext cx="9925050" cy="5408890"/>
          </a:xfrm>
          <a:prstGeom prst="rect">
            <a:avLst/>
          </a:prstGeom>
        </p:spPr>
      </p:pic>
      <p:pic>
        <p:nvPicPr>
          <p:cNvPr id="8" name="Picture 3">
            <a:extLst>
              <a:ext uri="{FF2B5EF4-FFF2-40B4-BE49-F238E27FC236}">
                <a16:creationId xmlns:a16="http://schemas.microsoft.com/office/drawing/2014/main" id="{763C395B-4F9F-F84B-9E0E-B50A8C67A3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8863CABA-6F57-E140-B775-A87A713740D7}"/>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8514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1950700" y="2159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71E0D73-A4C1-E34F-8923-691B45C5F08E}"/>
              </a:ext>
            </a:extLst>
          </p:cNvPr>
          <p:cNvPicPr>
            <a:picLocks noChangeAspect="1"/>
          </p:cNvPicPr>
          <p:nvPr/>
        </p:nvPicPr>
        <p:blipFill>
          <a:blip r:embed="rId3"/>
          <a:stretch>
            <a:fillRect/>
          </a:stretch>
        </p:blipFill>
        <p:spPr>
          <a:xfrm>
            <a:off x="1143000" y="457200"/>
            <a:ext cx="9677400" cy="5691676"/>
          </a:xfrm>
          <a:prstGeom prst="rect">
            <a:avLst/>
          </a:prstGeom>
        </p:spPr>
      </p:pic>
      <p:pic>
        <p:nvPicPr>
          <p:cNvPr id="8" name="Picture 3">
            <a:extLst>
              <a:ext uri="{FF2B5EF4-FFF2-40B4-BE49-F238E27FC236}">
                <a16:creationId xmlns:a16="http://schemas.microsoft.com/office/drawing/2014/main" id="{46E20748-70CB-2C48-8505-AB3FEE3A82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8F019EE5-77D1-1B4E-A380-F7C9766B9580}"/>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746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7755870-BB19-D548-8EDC-ADF46A82BD45}"/>
              </a:ext>
            </a:extLst>
          </p:cNvPr>
          <p:cNvSpPr/>
          <p:nvPr/>
        </p:nvSpPr>
        <p:spPr>
          <a:xfrm>
            <a:off x="11811000" y="245922"/>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D3AE5B-EF4D-3D4A-9969-483C14A81D99}"/>
              </a:ext>
            </a:extLst>
          </p:cNvPr>
          <p:cNvPicPr>
            <a:picLocks noChangeAspect="1"/>
          </p:cNvPicPr>
          <p:nvPr/>
        </p:nvPicPr>
        <p:blipFill>
          <a:blip r:embed="rId3"/>
          <a:stretch>
            <a:fillRect/>
          </a:stretch>
        </p:blipFill>
        <p:spPr>
          <a:xfrm>
            <a:off x="1428750" y="0"/>
            <a:ext cx="9334500" cy="6494879"/>
          </a:xfrm>
          <a:prstGeom prst="rect">
            <a:avLst/>
          </a:prstGeom>
        </p:spPr>
      </p:pic>
      <p:pic>
        <p:nvPicPr>
          <p:cNvPr id="8" name="Picture 3">
            <a:extLst>
              <a:ext uri="{FF2B5EF4-FFF2-40B4-BE49-F238E27FC236}">
                <a16:creationId xmlns:a16="http://schemas.microsoft.com/office/drawing/2014/main" id="{DB120A1E-7450-EE40-BC0D-741D126990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a:extLst>
              <a:ext uri="{FF2B5EF4-FFF2-40B4-BE49-F238E27FC236}">
                <a16:creationId xmlns:a16="http://schemas.microsoft.com/office/drawing/2014/main" id="{9617801E-E448-7E4C-A8E1-147F3AAC3D13}"/>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7097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p:txBody>
          <a:bodyPr/>
          <a:lstStyle/>
          <a:p>
            <a:r>
              <a:rPr lang="en-US" dirty="0"/>
              <a:t>Some summary findings</a:t>
            </a:r>
          </a:p>
        </p:txBody>
      </p:sp>
      <p:sp>
        <p:nvSpPr>
          <p:cNvPr id="4" name="Text Placeholder 3">
            <a:extLst>
              <a:ext uri="{FF2B5EF4-FFF2-40B4-BE49-F238E27FC236}">
                <a16:creationId xmlns:a16="http://schemas.microsoft.com/office/drawing/2014/main" id="{2E0792E2-5DD5-2241-902D-ECB5CB83BA6C}"/>
              </a:ext>
            </a:extLst>
          </p:cNvPr>
          <p:cNvSpPr>
            <a:spLocks noGrp="1"/>
          </p:cNvSpPr>
          <p:nvPr>
            <p:ph type="body" idx="2"/>
          </p:nvPr>
        </p:nvSpPr>
        <p:spPr/>
        <p:txBody>
          <a:bodyPr/>
          <a:lstStyle/>
          <a:p>
            <a:r>
              <a:rPr lang="en-US" dirty="0"/>
              <a:t>Interoperability is important – a significant degree of RIM systems interoperate with multiple institutional systems – including IRs </a:t>
            </a:r>
          </a:p>
          <a:p>
            <a:r>
              <a:rPr lang="en-US" dirty="0"/>
              <a:t>Institutions leverage </a:t>
            </a:r>
            <a:r>
              <a:rPr lang="en-US" b="1" dirty="0">
                <a:solidFill>
                  <a:schemeClr val="accent2"/>
                </a:solidFill>
              </a:rPr>
              <a:t>publications metadata harvesting</a:t>
            </a:r>
          </a:p>
          <a:p>
            <a:r>
              <a:rPr lang="en-US" b="1" dirty="0">
                <a:solidFill>
                  <a:srgbClr val="0070C0"/>
                </a:solidFill>
              </a:rPr>
              <a:t>OAI-PMH</a:t>
            </a:r>
            <a:r>
              <a:rPr lang="en-US" dirty="0">
                <a:solidFill>
                  <a:schemeClr val="tx1"/>
                </a:solidFill>
              </a:rPr>
              <a:t> &amp; </a:t>
            </a:r>
            <a:r>
              <a:rPr lang="en-US" b="1" dirty="0">
                <a:solidFill>
                  <a:srgbClr val="0070C0"/>
                </a:solidFill>
              </a:rPr>
              <a:t>CERIF-XML</a:t>
            </a:r>
            <a:r>
              <a:rPr lang="en-US" dirty="0">
                <a:solidFill>
                  <a:schemeClr val="tx1"/>
                </a:solidFill>
              </a:rPr>
              <a:t> important standards</a:t>
            </a:r>
          </a:p>
          <a:p>
            <a:pPr marL="76200" indent="0">
              <a:buNone/>
            </a:pPr>
            <a:endParaRPr lang="en-US" sz="1600" dirty="0">
              <a:solidFill>
                <a:schemeClr val="tx1"/>
              </a:solidFill>
            </a:endParaRPr>
          </a:p>
          <a:p>
            <a:pPr marL="76200" indent="0">
              <a:buNone/>
            </a:pPr>
            <a:endParaRPr lang="en-US" sz="1600" dirty="0">
              <a:solidFill>
                <a:schemeClr val="tx1"/>
              </a:solidFill>
            </a:endParaRPr>
          </a:p>
          <a:p>
            <a:pPr marL="76200" indent="0">
              <a:buNone/>
            </a:pPr>
            <a:r>
              <a:rPr lang="en-GB" sz="1800" dirty="0"/>
              <a:t>“</a:t>
            </a:r>
            <a:r>
              <a:rPr lang="en-GB" sz="1800" i="1" dirty="0"/>
              <a:t>We have three best of breed RIM systems that are interoperable to some extent, so we have as good a RIM infrastructure as is currently possible. The key to successful RIM going forward will be to improve and maximise interoperability.” </a:t>
            </a:r>
          </a:p>
          <a:p>
            <a:pPr marL="76200" indent="0">
              <a:buNone/>
            </a:pPr>
            <a:endParaRPr lang="en-GB" sz="1800" i="1" dirty="0">
              <a:solidFill>
                <a:schemeClr val="tx1"/>
              </a:solidFill>
            </a:endParaRPr>
          </a:p>
          <a:p>
            <a:pPr marL="76200" indent="0">
              <a:buNone/>
            </a:pPr>
            <a:r>
              <a:rPr lang="en-GB" sz="1800" i="1" dirty="0"/>
              <a:t>“There is much room for improvement in the area of system interoperability. Only when such improvement takes place will the actual potential of RIM systems start to be realized.” </a:t>
            </a:r>
            <a:endParaRPr lang="en-US" sz="1800" i="1" dirty="0">
              <a:solidFill>
                <a:schemeClr val="tx1"/>
              </a:solidFill>
            </a:endParaRPr>
          </a:p>
        </p:txBody>
      </p:sp>
      <p:sp>
        <p:nvSpPr>
          <p:cNvPr id="5" name="Oval 4"/>
          <p:cNvSpPr/>
          <p:nvPr/>
        </p:nvSpPr>
        <p:spPr>
          <a:xfrm>
            <a:off x="11887200" y="2286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7277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F3D6D-DB2B-2248-B646-9AB60722C9F9}"/>
              </a:ext>
            </a:extLst>
          </p:cNvPr>
          <p:cNvSpPr>
            <a:spLocks noGrp="1"/>
          </p:cNvSpPr>
          <p:nvPr>
            <p:ph type="body" idx="1"/>
          </p:nvPr>
        </p:nvSpPr>
        <p:spPr>
          <a:xfrm>
            <a:off x="1839259" y="1108082"/>
            <a:ext cx="8174038" cy="873118"/>
          </a:xfrm>
        </p:spPr>
        <p:txBody>
          <a:bodyPr>
            <a:normAutofit/>
          </a:bodyPr>
          <a:lstStyle/>
          <a:p>
            <a:r>
              <a:rPr lang="en-US" dirty="0"/>
              <a:t>Stakeholders</a:t>
            </a:r>
          </a:p>
        </p:txBody>
      </p:sp>
      <p:sp>
        <p:nvSpPr>
          <p:cNvPr id="3" name="Oval 2"/>
          <p:cNvSpPr/>
          <p:nvPr/>
        </p:nvSpPr>
        <p:spPr>
          <a:xfrm>
            <a:off x="11887200" y="3048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0661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524000" y="6324600"/>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7890" name="Picture 3">
            <a:extLst>
              <a:ext uri="{FF2B5EF4-FFF2-40B4-BE49-F238E27FC236}">
                <a16:creationId xmlns:a16="http://schemas.microsoft.com/office/drawing/2014/main" id="{1904E37F-E585-884D-AE0B-92AE9A22D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6391275"/>
            <a:ext cx="8016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7">
            <a:extLst>
              <a:ext uri="{FF2B5EF4-FFF2-40B4-BE49-F238E27FC236}">
                <a16:creationId xmlns:a16="http://schemas.microsoft.com/office/drawing/2014/main" id="{1B926610-6ECD-8644-AF5C-D48A25D71700}"/>
              </a:ext>
            </a:extLst>
          </p:cNvPr>
          <p:cNvSpPr>
            <a:spLocks noChangeArrowheads="1"/>
          </p:cNvSpPr>
          <p:nvPr/>
        </p:nvSpPr>
        <p:spPr bwMode="auto">
          <a:xfrm>
            <a:off x="2474914" y="6324601"/>
            <a:ext cx="8080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800">
                <a:latin typeface="Arial" panose="020B0604020202020204" pitchFamily="34" charset="0"/>
                <a:cs typeface="Arial" panose="020B0604020202020204" pitchFamily="34" charset="0"/>
              </a:rPr>
              <a:t>“Primary stakeholders based on total number of mentions across all responses for all areas of activity, in aggregate. Note that multiple primary stakeholders could be selected per area of activity” by </a:t>
            </a:r>
            <a:r>
              <a:rPr lang="en-US" altLang="en-US" sz="800">
                <a:latin typeface="Arial" panose="020B0604020202020204" pitchFamily="34" charset="0"/>
                <a:cs typeface="Arial" panose="020B0604020202020204" pitchFamily="34" charset="0"/>
                <a:hlinkClick r:id="rId4"/>
              </a:rPr>
              <a:t>OCLC </a:t>
            </a:r>
            <a:r>
              <a:rPr lang="en-US" altLang="en-US" sz="800">
                <a:latin typeface="Arial" panose="020B0604020202020204" pitchFamily="34" charset="0"/>
                <a:cs typeface="Arial" panose="020B0604020202020204" pitchFamily="34" charset="0"/>
              </a:rPr>
              <a:t>and </a:t>
            </a:r>
            <a:r>
              <a:rPr lang="en-US" altLang="en-US" sz="800">
                <a:latin typeface="Arial" panose="020B0604020202020204" pitchFamily="34" charset="0"/>
                <a:cs typeface="Arial" panose="020B0604020202020204" pitchFamily="34" charset="0"/>
                <a:hlinkClick r:id="rId5"/>
              </a:rPr>
              <a:t>euroCRIS</a:t>
            </a:r>
            <a:r>
              <a:rPr lang="en-US" altLang="en-US" sz="800" i="1">
                <a:latin typeface="Arial" panose="020B0604020202020204" pitchFamily="34" charset="0"/>
                <a:cs typeface="Arial" panose="020B0604020202020204" pitchFamily="34" charset="0"/>
              </a:rPr>
              <a:t>, Practices and Patterns in Research Information Management: Findings from a Global Survey </a:t>
            </a:r>
            <a:r>
              <a:rPr lang="en-US" altLang="en-US" sz="800">
                <a:latin typeface="Arial" panose="020B0604020202020204" pitchFamily="34" charset="0"/>
                <a:cs typeface="Arial" panose="020B0604020202020204" pitchFamily="34" charset="0"/>
              </a:rPr>
              <a:t>(</a:t>
            </a:r>
            <a:r>
              <a:rPr lang="en-US" altLang="en-US" sz="800">
                <a:latin typeface="Arial" panose="020B0604020202020204" pitchFamily="34" charset="0"/>
                <a:cs typeface="Arial" panose="020B0604020202020204" pitchFamily="34" charset="0"/>
                <a:hlinkClick r:id="rId6"/>
              </a:rPr>
              <a:t>DOI:10.25333/BGFG-D241</a:t>
            </a:r>
            <a:r>
              <a:rPr lang="de-DE" altLang="en-US" sz="800">
                <a:latin typeface="Arial" panose="020B0604020202020204" pitchFamily="34" charset="0"/>
                <a:cs typeface="Arial" panose="020B0604020202020204" pitchFamily="34" charset="0"/>
              </a:rPr>
              <a:t>)</a:t>
            </a:r>
            <a:r>
              <a:rPr lang="en-US" altLang="en-US" sz="800">
                <a:latin typeface="Arial" panose="020B0604020202020204" pitchFamily="34" charset="0"/>
                <a:cs typeface="Arial" panose="020B0604020202020204" pitchFamily="34" charset="0"/>
              </a:rPr>
              <a:t>,</a:t>
            </a:r>
            <a:r>
              <a:rPr lang="en-US" altLang="en-US" sz="800" i="1">
                <a:latin typeface="Arial" panose="020B0604020202020204" pitchFamily="34" charset="0"/>
                <a:cs typeface="Arial" panose="020B0604020202020204" pitchFamily="34" charset="0"/>
              </a:rPr>
              <a:t> </a:t>
            </a:r>
            <a:r>
              <a:rPr lang="en-US" altLang="en-US" sz="1000">
                <a:hlinkClick r:id="rId7"/>
              </a:rPr>
              <a:t>CC BY 4.0</a:t>
            </a:r>
            <a:endParaRPr lang="en-US" altLang="en-US" sz="1100">
              <a:latin typeface="Arial" panose="020B0604020202020204" pitchFamily="34" charset="0"/>
              <a:cs typeface="Arial" panose="020B0604020202020204" pitchFamily="34" charset="0"/>
            </a:endParaRPr>
          </a:p>
        </p:txBody>
      </p:sp>
      <p:pic>
        <p:nvPicPr>
          <p:cNvPr id="37892" name="Picture 3">
            <a:extLst>
              <a:ext uri="{FF2B5EF4-FFF2-40B4-BE49-F238E27FC236}">
                <a16:creationId xmlns:a16="http://schemas.microsoft.com/office/drawing/2014/main" id="{4EDEA3BB-781C-B74D-BE51-9BD2E2AFC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342444"/>
            <a:ext cx="8763000" cy="545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76349BB4-C1B5-9342-8BAD-D92569F62946}"/>
              </a:ext>
            </a:extLst>
          </p:cNvPr>
          <p:cNvSpPr/>
          <p:nvPr/>
        </p:nvSpPr>
        <p:spPr>
          <a:xfrm>
            <a:off x="11887200" y="1524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342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470B177-F0F5-A841-ABDC-0CA821EE0B80}"/>
              </a:ext>
            </a:extLst>
          </p:cNvPr>
          <p:cNvGraphicFramePr>
            <a:graphicFrameLocks/>
          </p:cNvGraphicFramePr>
          <p:nvPr>
            <p:extLst>
              <p:ext uri="{D42A27DB-BD31-4B8C-83A1-F6EECF244321}">
                <p14:modId xmlns:p14="http://schemas.microsoft.com/office/powerpoint/2010/main" val="1403052949"/>
              </p:ext>
            </p:extLst>
          </p:nvPr>
        </p:nvGraphicFramePr>
        <p:xfrm>
          <a:off x="228600" y="914400"/>
          <a:ext cx="114300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DAA6C60-4E53-CA4C-96C7-35BF59F26592}"/>
              </a:ext>
            </a:extLst>
          </p:cNvPr>
          <p:cNvSpPr txBox="1"/>
          <p:nvPr/>
        </p:nvSpPr>
        <p:spPr>
          <a:xfrm>
            <a:off x="418452" y="0"/>
            <a:ext cx="11462497" cy="1107996"/>
          </a:xfrm>
          <a:prstGeom prst="rect">
            <a:avLst/>
          </a:prstGeom>
          <a:noFill/>
        </p:spPr>
        <p:txBody>
          <a:bodyPr wrap="none" rtlCol="0">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sz="2400" b="1" kern="1200" dirty="0">
                <a:solidFill>
                  <a:schemeClr val="accent2"/>
                </a:solidFill>
                <a:latin typeface="+mn-lt"/>
              </a:rPr>
              <a:t>Stakeholders with Primary Responsibility for RIM Activities by Country</a:t>
            </a:r>
          </a:p>
          <a:p>
            <a:pPr algn="ctr">
              <a:defRPr sz="1400" b="0" i="0" u="none" strike="noStrike" kern="1200" spc="0" baseline="0">
                <a:solidFill>
                  <a:srgbClr val="000000">
                    <a:lumMod val="65000"/>
                    <a:lumOff val="35000"/>
                  </a:srgbClr>
                </a:solidFill>
                <a:latin typeface="+mn-lt"/>
                <a:ea typeface="+mn-ea"/>
                <a:cs typeface="+mn-cs"/>
              </a:defRPr>
            </a:pPr>
            <a:r>
              <a:rPr lang="en-US" kern="1200" dirty="0">
                <a:solidFill>
                  <a:srgbClr val="000000">
                    <a:lumMod val="65000"/>
                    <a:lumOff val="35000"/>
                  </a:srgbClr>
                </a:solidFill>
                <a:latin typeface="+mn-lt"/>
              </a:rPr>
              <a:t>Based on # of Mentions (Decreasing Importance of Library)</a:t>
            </a:r>
          </a:p>
          <a:p>
            <a:pPr algn="ctr">
              <a:defRPr sz="1400" b="0" i="0" u="none" strike="noStrike" kern="1200" spc="0" baseline="0">
                <a:solidFill>
                  <a:srgbClr val="000000">
                    <a:lumMod val="65000"/>
                    <a:lumOff val="35000"/>
                  </a:srgbClr>
                </a:solidFill>
                <a:latin typeface="+mn-lt"/>
                <a:ea typeface="+mn-ea"/>
                <a:cs typeface="+mn-cs"/>
              </a:defRPr>
            </a:pPr>
            <a:r>
              <a:rPr lang="en-US" kern="1200" dirty="0">
                <a:solidFill>
                  <a:srgbClr val="000000">
                    <a:lumMod val="65000"/>
                    <a:lumOff val="35000"/>
                  </a:srgbClr>
                </a:solidFill>
                <a:latin typeface="+mn-lt"/>
              </a:rPr>
              <a:t>Base: Institution with a Live RIM system</a:t>
            </a:r>
          </a:p>
          <a:p>
            <a:endParaRPr lang="en-US" dirty="0"/>
          </a:p>
        </p:txBody>
      </p:sp>
      <p:sp>
        <p:nvSpPr>
          <p:cNvPr id="10" name="Oval 9">
            <a:extLst>
              <a:ext uri="{FF2B5EF4-FFF2-40B4-BE49-F238E27FC236}">
                <a16:creationId xmlns:a16="http://schemas.microsoft.com/office/drawing/2014/main" id="{8683D8AF-7E5C-DE4E-A600-857B47840900}"/>
              </a:ext>
            </a:extLst>
          </p:cNvPr>
          <p:cNvSpPr/>
          <p:nvPr/>
        </p:nvSpPr>
        <p:spPr>
          <a:xfrm>
            <a:off x="11887200" y="304800"/>
            <a:ext cx="76200" cy="76200"/>
          </a:xfrm>
          <a:prstGeom prst="ellipse">
            <a:avLst/>
          </a:prstGeom>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id="{6A6D5CDC-4CC7-514E-B46A-FAF3A1DEE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a:extLst>
              <a:ext uri="{FF2B5EF4-FFF2-40B4-BE49-F238E27FC236}">
                <a16:creationId xmlns:a16="http://schemas.microsoft.com/office/drawing/2014/main" id="{6BF848C0-8472-9443-8C6D-05CCDE644684}"/>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6910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F3D6D-DB2B-2248-B646-9AB60722C9F9}"/>
              </a:ext>
            </a:extLst>
          </p:cNvPr>
          <p:cNvSpPr>
            <a:spLocks noGrp="1"/>
          </p:cNvSpPr>
          <p:nvPr>
            <p:ph type="body" idx="1"/>
          </p:nvPr>
        </p:nvSpPr>
        <p:spPr>
          <a:xfrm>
            <a:off x="1839259" y="1108082"/>
            <a:ext cx="8174038" cy="873118"/>
          </a:xfrm>
        </p:spPr>
        <p:txBody>
          <a:bodyPr>
            <a:normAutofit/>
          </a:bodyPr>
          <a:lstStyle/>
          <a:p>
            <a:r>
              <a:rPr lang="en-US" dirty="0"/>
              <a:t>Persistent identifiers</a:t>
            </a:r>
          </a:p>
        </p:txBody>
      </p:sp>
      <p:sp>
        <p:nvSpPr>
          <p:cNvPr id="3" name="Oval 2"/>
          <p:cNvSpPr/>
          <p:nvPr/>
        </p:nvSpPr>
        <p:spPr>
          <a:xfrm>
            <a:off x="11887200" y="152400"/>
            <a:ext cx="76200" cy="76200"/>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7527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Shape 382"/>
          <p:cNvPicPr preferRelativeResize="0"/>
          <p:nvPr/>
        </p:nvPicPr>
        <p:blipFill rotWithShape="1">
          <a:blip r:embed="rId3">
            <a:alphaModFix/>
          </a:blip>
          <a:srcRect/>
          <a:stretch/>
        </p:blipFill>
        <p:spPr>
          <a:xfrm>
            <a:off x="1" y="0"/>
            <a:ext cx="12192000" cy="6858000"/>
          </a:xfrm>
          <a:prstGeom prst="rect">
            <a:avLst/>
          </a:prstGeom>
          <a:solidFill>
            <a:schemeClr val="lt1"/>
          </a:solidFill>
          <a:ln>
            <a:noFill/>
          </a:ln>
        </p:spPr>
      </p:pic>
      <p:sp>
        <p:nvSpPr>
          <p:cNvPr id="383" name="Shape 383"/>
          <p:cNvSpPr/>
          <p:nvPr/>
        </p:nvSpPr>
        <p:spPr>
          <a:xfrm>
            <a:off x="0" y="6327174"/>
            <a:ext cx="3952644" cy="542841"/>
          </a:xfrm>
          <a:prstGeom prst="rect">
            <a:avLst/>
          </a:prstGeom>
          <a:solidFill>
            <a:srgbClr val="A9306F"/>
          </a:solidFill>
          <a:ln>
            <a:noFill/>
          </a:ln>
        </p:spPr>
        <p:txBody>
          <a:bodyPr spcFirstLastPara="1" wrap="square" lIns="91425" tIns="45700" rIns="91425" bIns="45700" anchor="t" anchorCtr="0">
            <a:noAutofit/>
          </a:bodyPr>
          <a:lstStyle/>
          <a:p>
            <a:pPr algn="ctr"/>
            <a:r>
              <a:rPr lang="en-US" sz="2100" dirty="0" err="1">
                <a:solidFill>
                  <a:schemeClr val="lt1"/>
                </a:solidFill>
              </a:rPr>
              <a:t>oc.lc</a:t>
            </a:r>
            <a:r>
              <a:rPr lang="en-US" sz="2100" dirty="0">
                <a:solidFill>
                  <a:schemeClr val="lt1"/>
                </a:solidFill>
              </a:rPr>
              <a:t>/rim</a:t>
            </a:r>
            <a:endParaRPr dirty="0"/>
          </a:p>
        </p:txBody>
      </p:sp>
      <p:sp>
        <p:nvSpPr>
          <p:cNvPr id="384" name="Shape 384"/>
          <p:cNvSpPr txBox="1"/>
          <p:nvPr/>
        </p:nvSpPr>
        <p:spPr>
          <a:xfrm>
            <a:off x="1045143" y="299505"/>
            <a:ext cx="10101716" cy="522737"/>
          </a:xfrm>
          <a:prstGeom prst="rect">
            <a:avLst/>
          </a:prstGeom>
          <a:noFill/>
          <a:ln>
            <a:noFill/>
          </a:ln>
        </p:spPr>
        <p:txBody>
          <a:bodyPr spcFirstLastPara="1" wrap="square" lIns="91425" tIns="45700" rIns="91425" bIns="45700" anchor="t" anchorCtr="0">
            <a:noAutofit/>
          </a:bodyPr>
          <a:lstStyle/>
          <a:p>
            <a:r>
              <a:rPr lang="en-US" sz="2000" b="1" dirty="0">
                <a:solidFill>
                  <a:schemeClr val="lt1"/>
                </a:solidFill>
              </a:rPr>
              <a:t>OCLC Research publications on Research Information Management</a:t>
            </a:r>
            <a:endParaRPr dirty="0"/>
          </a:p>
        </p:txBody>
      </p:sp>
      <p:pic>
        <p:nvPicPr>
          <p:cNvPr id="387" name="Shape 387"/>
          <p:cNvPicPr preferRelativeResize="0"/>
          <p:nvPr/>
        </p:nvPicPr>
        <p:blipFill rotWithShape="1">
          <a:blip r:embed="rId4">
            <a:alphaModFix/>
          </a:blip>
          <a:srcRect/>
          <a:stretch/>
        </p:blipFill>
        <p:spPr>
          <a:xfrm>
            <a:off x="676849" y="1118652"/>
            <a:ext cx="3437769" cy="4361291"/>
          </a:xfrm>
          <a:prstGeom prst="rect">
            <a:avLst/>
          </a:prstGeom>
          <a:noFill/>
          <a:ln w="31750" cap="flat" cmpd="sng">
            <a:solidFill>
              <a:schemeClr val="lt1"/>
            </a:solidFill>
            <a:prstDash val="solid"/>
            <a:round/>
            <a:headEnd type="none" w="sm" len="sm"/>
            <a:tailEnd type="none" w="sm" len="sm"/>
          </a:ln>
        </p:spPr>
      </p:pic>
      <p:pic>
        <p:nvPicPr>
          <p:cNvPr id="388" name="Shape 388"/>
          <p:cNvPicPr preferRelativeResize="0"/>
          <p:nvPr/>
        </p:nvPicPr>
        <p:blipFill rotWithShape="1">
          <a:blip r:embed="rId5">
            <a:alphaModFix/>
          </a:blip>
          <a:srcRect/>
          <a:stretch/>
        </p:blipFill>
        <p:spPr>
          <a:xfrm>
            <a:off x="4495800" y="1138696"/>
            <a:ext cx="3488143" cy="4358554"/>
          </a:xfrm>
          <a:prstGeom prst="rect">
            <a:avLst/>
          </a:prstGeom>
          <a:noFill/>
          <a:ln w="31750" cap="flat" cmpd="sng">
            <a:solidFill>
              <a:schemeClr val="lt1"/>
            </a:solidFill>
            <a:prstDash val="solid"/>
            <a:round/>
            <a:headEnd type="none" w="sm" len="sm"/>
            <a:tailEnd type="none" w="sm" len="sm"/>
          </a:ln>
        </p:spPr>
      </p:pic>
      <p:sp>
        <p:nvSpPr>
          <p:cNvPr id="12" name="Oval 11"/>
          <p:cNvSpPr/>
          <p:nvPr/>
        </p:nvSpPr>
        <p:spPr>
          <a:xfrm>
            <a:off x="11887200" y="199951"/>
            <a:ext cx="91302" cy="9955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D5D29A-9F63-D841-A5F3-531F8CF261A6}"/>
              </a:ext>
            </a:extLst>
          </p:cNvPr>
          <p:cNvPicPr>
            <a:picLocks noChangeAspect="1"/>
          </p:cNvPicPr>
          <p:nvPr/>
        </p:nvPicPr>
        <p:blipFill>
          <a:blip r:embed="rId6"/>
          <a:stretch>
            <a:fillRect/>
          </a:stretch>
        </p:blipFill>
        <p:spPr>
          <a:xfrm>
            <a:off x="8362947" y="1118652"/>
            <a:ext cx="3437769" cy="4395525"/>
          </a:xfrm>
          <a:prstGeom prst="rect">
            <a:avLst/>
          </a:prstGeom>
          <a:ln w="28575">
            <a:solidFill>
              <a:schemeClr val="bg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887200" y="152400"/>
            <a:ext cx="76200" cy="76200"/>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22EBB20-EBB4-A14A-814E-47E2C0A58231}"/>
              </a:ext>
            </a:extLst>
          </p:cNvPr>
          <p:cNvPicPr>
            <a:picLocks noChangeAspect="1"/>
          </p:cNvPicPr>
          <p:nvPr/>
        </p:nvPicPr>
        <p:blipFill>
          <a:blip r:embed="rId3"/>
          <a:stretch>
            <a:fillRect/>
          </a:stretch>
        </p:blipFill>
        <p:spPr>
          <a:xfrm>
            <a:off x="923251" y="228600"/>
            <a:ext cx="10345498" cy="5760013"/>
          </a:xfrm>
          <a:prstGeom prst="rect">
            <a:avLst/>
          </a:prstGeom>
        </p:spPr>
      </p:pic>
      <p:pic>
        <p:nvPicPr>
          <p:cNvPr id="12" name="Picture 3">
            <a:extLst>
              <a:ext uri="{FF2B5EF4-FFF2-40B4-BE49-F238E27FC236}">
                <a16:creationId xmlns:a16="http://schemas.microsoft.com/office/drawing/2014/main" id="{C55A3E3B-C4D6-DF4B-8717-5DB0D4C66A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C8DC9D5D-FF8A-2041-B522-255061E8E385}"/>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140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887200" y="152400"/>
            <a:ext cx="76200" cy="76200"/>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B552412-CB46-E84F-8504-235A0BFA9BE7}"/>
              </a:ext>
            </a:extLst>
          </p:cNvPr>
          <p:cNvPicPr>
            <a:picLocks noChangeAspect="1"/>
          </p:cNvPicPr>
          <p:nvPr/>
        </p:nvPicPr>
        <p:blipFill>
          <a:blip r:embed="rId3"/>
          <a:stretch>
            <a:fillRect/>
          </a:stretch>
        </p:blipFill>
        <p:spPr>
          <a:xfrm>
            <a:off x="1143000" y="119743"/>
            <a:ext cx="9334500" cy="6321258"/>
          </a:xfrm>
          <a:prstGeom prst="rect">
            <a:avLst/>
          </a:prstGeom>
        </p:spPr>
      </p:pic>
      <p:pic>
        <p:nvPicPr>
          <p:cNvPr id="12" name="Picture 3">
            <a:extLst>
              <a:ext uri="{FF2B5EF4-FFF2-40B4-BE49-F238E27FC236}">
                <a16:creationId xmlns:a16="http://schemas.microsoft.com/office/drawing/2014/main" id="{590E34D5-3E26-8A40-8BD9-CB459EB4C0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749" y="6405970"/>
            <a:ext cx="8016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a:extLst>
              <a:ext uri="{FF2B5EF4-FFF2-40B4-BE49-F238E27FC236}">
                <a16:creationId xmlns:a16="http://schemas.microsoft.com/office/drawing/2014/main" id="{FBA2EB28-5CF1-6945-A877-31825CDB5C8E}"/>
              </a:ext>
            </a:extLst>
          </p:cNvPr>
          <p:cNvSpPr>
            <a:spLocks noChangeArrowheads="1"/>
          </p:cNvSpPr>
          <p:nvPr/>
        </p:nvSpPr>
        <p:spPr bwMode="auto">
          <a:xfrm>
            <a:off x="1106487" y="6405970"/>
            <a:ext cx="8080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i="1" dirty="0">
                <a:latin typeface="Arial" panose="020B0604020202020204" pitchFamily="34" charset="0"/>
                <a:cs typeface="Arial" panose="020B0604020202020204" pitchFamily="34" charset="0"/>
              </a:rPr>
              <a:t>Practices and Patterns in Research Information Management: Findings from a Global Survey </a:t>
            </a:r>
            <a:r>
              <a:rPr lang="en-US"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hlinkClick r:id="rId5"/>
              </a:rPr>
              <a:t>DOI:10.25333/BGFG-D241</a:t>
            </a:r>
            <a:r>
              <a:rPr lang="de-DE" altLang="en-US" sz="1000" dirty="0">
                <a:latin typeface="Arial" panose="020B0604020202020204" pitchFamily="34" charset="0"/>
                <a:cs typeface="Arial" panose="020B0604020202020204" pitchFamily="34" charset="0"/>
              </a:rPr>
              <a:t>)</a:t>
            </a:r>
            <a:r>
              <a:rPr lang="en-US" altLang="en-US" sz="1000" dirty="0">
                <a:latin typeface="Arial" panose="020B0604020202020204" pitchFamily="34" charset="0"/>
                <a:cs typeface="Arial" panose="020B0604020202020204" pitchFamily="34" charset="0"/>
              </a:rPr>
              <a:t>,</a:t>
            </a:r>
            <a:r>
              <a:rPr lang="en-US" altLang="en-US" sz="1000" i="1" dirty="0">
                <a:latin typeface="Arial" panose="020B0604020202020204" pitchFamily="34" charset="0"/>
                <a:cs typeface="Arial" panose="020B0604020202020204" pitchFamily="34" charset="0"/>
              </a:rPr>
              <a:t> </a:t>
            </a:r>
            <a:r>
              <a:rPr lang="en-US" altLang="en-US" sz="1100" dirty="0">
                <a:hlinkClick r:id="rId6"/>
              </a:rPr>
              <a:t>CC BY 4.0</a:t>
            </a:r>
            <a:endParaRPr lang="en-US"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1964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p:txBody>
          <a:bodyPr/>
          <a:lstStyle/>
          <a:p>
            <a:r>
              <a:rPr lang="en-US" dirty="0"/>
              <a:t>Some summary findings</a:t>
            </a:r>
          </a:p>
        </p:txBody>
      </p:sp>
      <p:sp>
        <p:nvSpPr>
          <p:cNvPr id="4" name="Text Placeholder 3">
            <a:extLst>
              <a:ext uri="{FF2B5EF4-FFF2-40B4-BE49-F238E27FC236}">
                <a16:creationId xmlns:a16="http://schemas.microsoft.com/office/drawing/2014/main" id="{2E0792E2-5DD5-2241-902D-ECB5CB83BA6C}"/>
              </a:ext>
            </a:extLst>
          </p:cNvPr>
          <p:cNvSpPr>
            <a:spLocks noGrp="1"/>
          </p:cNvSpPr>
          <p:nvPr>
            <p:ph type="body" idx="2"/>
          </p:nvPr>
        </p:nvSpPr>
        <p:spPr>
          <a:xfrm>
            <a:off x="1864787" y="1372995"/>
            <a:ext cx="5031314" cy="4897176"/>
          </a:xfrm>
        </p:spPr>
        <p:txBody>
          <a:bodyPr>
            <a:normAutofit/>
          </a:bodyPr>
          <a:lstStyle/>
          <a:p>
            <a:r>
              <a:rPr lang="en-US" dirty="0"/>
              <a:t>Congruent with our qualitative </a:t>
            </a:r>
            <a:r>
              <a:rPr lang="en-US" i="1" dirty="0"/>
              <a:t>Convenience and Compliance </a:t>
            </a:r>
            <a:r>
              <a:rPr lang="en-US" dirty="0"/>
              <a:t>findings</a:t>
            </a:r>
          </a:p>
          <a:p>
            <a:r>
              <a:rPr lang="en-US" dirty="0"/>
              <a:t>Strong adoption of person identifiers</a:t>
            </a:r>
          </a:p>
          <a:p>
            <a:pPr lvl="1">
              <a:buFont typeface="Courier New" panose="02070309020205020404" pitchFamily="49" charset="0"/>
              <a:buChar char="o"/>
            </a:pPr>
            <a:r>
              <a:rPr lang="en-US" b="1" dirty="0">
                <a:solidFill>
                  <a:schemeClr val="accent2"/>
                </a:solidFill>
              </a:rPr>
              <a:t>ORCID becoming a </a:t>
            </a:r>
            <a:r>
              <a:rPr lang="en-US" b="1" i="1" dirty="0">
                <a:solidFill>
                  <a:schemeClr val="accent2"/>
                </a:solidFill>
              </a:rPr>
              <a:t>de facto </a:t>
            </a:r>
            <a:r>
              <a:rPr lang="en-US" b="1" dirty="0">
                <a:solidFill>
                  <a:schemeClr val="accent2"/>
                </a:solidFill>
              </a:rPr>
              <a:t>standard</a:t>
            </a:r>
            <a:r>
              <a:rPr lang="en-US" dirty="0"/>
              <a:t> in scholarly literature, but other identifiers also needed and used</a:t>
            </a:r>
          </a:p>
          <a:p>
            <a:pPr>
              <a:buFont typeface="Courier New" panose="02070309020205020404" pitchFamily="49" charset="0"/>
              <a:buChar char="o"/>
            </a:pPr>
            <a:r>
              <a:rPr lang="en-US" b="1" dirty="0">
                <a:solidFill>
                  <a:schemeClr val="accent2"/>
                </a:solidFill>
              </a:rPr>
              <a:t>Organizational identifiers largely unused</a:t>
            </a:r>
            <a:endParaRPr lang="en-US" dirty="0"/>
          </a:p>
          <a:p>
            <a:endParaRPr lang="en-US" dirty="0"/>
          </a:p>
        </p:txBody>
      </p:sp>
      <p:pic>
        <p:nvPicPr>
          <p:cNvPr id="5" name="Shape 713">
            <a:extLst>
              <a:ext uri="{FF2B5EF4-FFF2-40B4-BE49-F238E27FC236}">
                <a16:creationId xmlns:a16="http://schemas.microsoft.com/office/drawing/2014/main" id="{307D29E6-AB40-0944-9EAC-E7B5C8B84798}"/>
              </a:ext>
            </a:extLst>
          </p:cNvPr>
          <p:cNvPicPr preferRelativeResize="0"/>
          <p:nvPr/>
        </p:nvPicPr>
        <p:blipFill rotWithShape="1">
          <a:blip r:embed="rId3">
            <a:alphaModFix/>
          </a:blip>
          <a:srcRect/>
          <a:stretch/>
        </p:blipFill>
        <p:spPr>
          <a:xfrm>
            <a:off x="7091208" y="1597975"/>
            <a:ext cx="3212726" cy="4025213"/>
          </a:xfrm>
          <a:prstGeom prst="rect">
            <a:avLst/>
          </a:prstGeom>
          <a:noFill/>
          <a:ln w="9525" cap="flat" cmpd="sng">
            <a:solidFill>
              <a:schemeClr val="accent2"/>
            </a:solidFill>
            <a:prstDash val="solid"/>
            <a:round/>
            <a:headEnd type="none" w="sm" len="sm"/>
            <a:tailEnd type="none" w="sm" len="sm"/>
          </a:ln>
        </p:spPr>
      </p:pic>
      <p:sp>
        <p:nvSpPr>
          <p:cNvPr id="7" name="Shape 734">
            <a:extLst>
              <a:ext uri="{FF2B5EF4-FFF2-40B4-BE49-F238E27FC236}">
                <a16:creationId xmlns:a16="http://schemas.microsoft.com/office/drawing/2014/main" id="{26A961C8-FEBD-2F47-B870-8290E9427C3D}"/>
              </a:ext>
            </a:extLst>
          </p:cNvPr>
          <p:cNvSpPr/>
          <p:nvPr/>
        </p:nvSpPr>
        <p:spPr>
          <a:xfrm>
            <a:off x="1" y="6228442"/>
            <a:ext cx="3352800" cy="629558"/>
          </a:xfrm>
          <a:prstGeom prst="rect">
            <a:avLst/>
          </a:prstGeom>
          <a:solidFill>
            <a:srgbClr val="A9306F"/>
          </a:solidFill>
          <a:ln>
            <a:noFill/>
          </a:ln>
        </p:spPr>
        <p:txBody>
          <a:bodyPr spcFirstLastPara="1" wrap="square" lIns="91425" tIns="45700" rIns="91425" bIns="45700" anchor="t" anchorCtr="0">
            <a:noAutofit/>
          </a:bodyPr>
          <a:lstStyle/>
          <a:p>
            <a:pPr algn="ctr"/>
            <a:r>
              <a:rPr lang="en-US" sz="2100" dirty="0" err="1">
                <a:solidFill>
                  <a:schemeClr val="lt1"/>
                </a:solidFill>
                <a:latin typeface="Calibri"/>
                <a:ea typeface="Calibri"/>
                <a:cs typeface="Calibri"/>
                <a:sym typeface="Calibri"/>
              </a:rPr>
              <a:t>oc.lc</a:t>
            </a:r>
            <a:r>
              <a:rPr lang="en-US" sz="2100" dirty="0">
                <a:solidFill>
                  <a:schemeClr val="lt1"/>
                </a:solidFill>
                <a:latin typeface="Calibri"/>
                <a:ea typeface="Calibri"/>
                <a:cs typeface="Calibri"/>
                <a:sym typeface="Calibri"/>
              </a:rPr>
              <a:t>/rim</a:t>
            </a:r>
            <a:endParaRPr dirty="0"/>
          </a:p>
        </p:txBody>
      </p:sp>
      <p:sp>
        <p:nvSpPr>
          <p:cNvPr id="6" name="Oval 5"/>
          <p:cNvSpPr/>
          <p:nvPr/>
        </p:nvSpPr>
        <p:spPr>
          <a:xfrm>
            <a:off x="11963400" y="152400"/>
            <a:ext cx="76200" cy="76200"/>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7299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body" idx="1"/>
          </p:nvPr>
        </p:nvSpPr>
        <p:spPr>
          <a:xfrm>
            <a:off x="685800" y="1135627"/>
            <a:ext cx="11201400" cy="4503173"/>
          </a:xfrm>
          <a:prstGeom prst="rect">
            <a:avLst/>
          </a:prstGeom>
          <a:noFill/>
          <a:ln>
            <a:noFill/>
          </a:ln>
        </p:spPr>
        <p:txBody>
          <a:bodyPr spcFirstLastPara="1" wrap="square" lIns="91425" tIns="91425" rIns="91425" bIns="91425" anchor="t" anchorCtr="0">
            <a:noAutofit/>
          </a:bodyPr>
          <a:lstStyle/>
          <a:p>
            <a:pPr indent="-457200">
              <a:lnSpc>
                <a:spcPct val="80000"/>
              </a:lnSpc>
              <a:spcBef>
                <a:spcPts val="0"/>
              </a:spcBef>
              <a:buSzPts val="1679"/>
              <a:buNone/>
            </a:pPr>
            <a:r>
              <a:rPr lang="en-US" sz="1679" dirty="0"/>
              <a:t>Bryant, Rebecca, Anna Clements, Carol </a:t>
            </a:r>
            <a:r>
              <a:rPr lang="en-US" sz="1679" dirty="0" err="1"/>
              <a:t>Feltes</a:t>
            </a:r>
            <a:r>
              <a:rPr lang="en-US" sz="1679" dirty="0"/>
              <a:t>, David </a:t>
            </a:r>
            <a:r>
              <a:rPr lang="en-US" sz="1679" dirty="0" err="1"/>
              <a:t>Groenewegen</a:t>
            </a:r>
            <a:r>
              <a:rPr lang="en-US" sz="1679" dirty="0"/>
              <a:t>, Simon </a:t>
            </a:r>
            <a:r>
              <a:rPr lang="en-US" sz="1679" dirty="0" err="1"/>
              <a:t>Huggard</a:t>
            </a:r>
            <a:r>
              <a:rPr lang="en-US" sz="1679" dirty="0"/>
              <a:t>, Holly Mercer, Roxanne </a:t>
            </a:r>
            <a:r>
              <a:rPr lang="en-US" sz="1679" dirty="0" err="1"/>
              <a:t>Missingham</a:t>
            </a:r>
            <a:r>
              <a:rPr lang="en-US" sz="1679" dirty="0"/>
              <a:t>, </a:t>
            </a:r>
            <a:r>
              <a:rPr lang="en-US" sz="1679" dirty="0" err="1"/>
              <a:t>Maliaca</a:t>
            </a:r>
            <a:r>
              <a:rPr lang="en-US" sz="1679" dirty="0"/>
              <a:t> </a:t>
            </a:r>
            <a:r>
              <a:rPr lang="en-US" sz="1679" dirty="0" err="1"/>
              <a:t>Oxnam</a:t>
            </a:r>
            <a:r>
              <a:rPr lang="en-US" sz="1679" dirty="0"/>
              <a:t>, Anne </a:t>
            </a:r>
            <a:r>
              <a:rPr lang="en-US" sz="1679" dirty="0" err="1"/>
              <a:t>Rauh</a:t>
            </a:r>
            <a:r>
              <a:rPr lang="en-US" sz="1679" dirty="0"/>
              <a:t> and John Wright. 2017. </a:t>
            </a:r>
            <a:r>
              <a:rPr lang="en-US" sz="1679" i="1" dirty="0"/>
              <a:t>Research Information Management: Defining RIM and the Library’s Role</a:t>
            </a:r>
            <a:r>
              <a:rPr lang="en-US" sz="1679" dirty="0"/>
              <a:t>. Dublin, OH: OCLC Research. doi:</a:t>
            </a:r>
            <a:r>
              <a:rPr lang="en-US" sz="1679" u="sng" dirty="0">
                <a:solidFill>
                  <a:schemeClr val="hlink"/>
                </a:solidFill>
                <a:hlinkClick r:id="rId3"/>
              </a:rPr>
              <a:t>10.25333/C3NK88</a:t>
            </a:r>
            <a:endParaRPr sz="1679" dirty="0"/>
          </a:p>
          <a:p>
            <a:pPr indent="-457200">
              <a:lnSpc>
                <a:spcPct val="80000"/>
              </a:lnSpc>
              <a:buSzPts val="1680"/>
              <a:buNone/>
            </a:pPr>
            <a:endParaRPr sz="1679" dirty="0"/>
          </a:p>
          <a:p>
            <a:pPr indent="-457200">
              <a:lnSpc>
                <a:spcPct val="80000"/>
              </a:lnSpc>
              <a:buSzPts val="1679"/>
              <a:buNone/>
            </a:pPr>
            <a:r>
              <a:rPr lang="en-US" sz="1679" dirty="0"/>
              <a:t>Bryant, Rebecca, Annette Dortmund, and Constance </a:t>
            </a:r>
            <a:r>
              <a:rPr lang="en-US" sz="1679" dirty="0" err="1"/>
              <a:t>Malpas</a:t>
            </a:r>
            <a:r>
              <a:rPr lang="en-US" sz="1679" dirty="0"/>
              <a:t>. 2017. </a:t>
            </a:r>
            <a:br>
              <a:rPr lang="en-US" sz="1679" dirty="0"/>
            </a:br>
            <a:r>
              <a:rPr lang="en-US" sz="1679" i="1" dirty="0"/>
              <a:t>Convenience and Compliance: Case Studies on Persistent Identifiers in European Research Information</a:t>
            </a:r>
            <a:r>
              <a:rPr lang="en-US" sz="1679" dirty="0"/>
              <a:t>. Dublin, Ohio: OCLC Research. doi:</a:t>
            </a:r>
            <a:r>
              <a:rPr lang="en-US" sz="1679" u="sng" dirty="0">
                <a:solidFill>
                  <a:schemeClr val="hlink"/>
                </a:solidFill>
                <a:hlinkClick r:id="rId4"/>
              </a:rPr>
              <a:t>10.25333/C32K7M</a:t>
            </a:r>
            <a:endParaRPr sz="1679" dirty="0"/>
          </a:p>
          <a:p>
            <a:pPr indent="-457200">
              <a:lnSpc>
                <a:spcPct val="80000"/>
              </a:lnSpc>
              <a:buSzPts val="1680"/>
              <a:buNone/>
            </a:pPr>
            <a:endParaRPr sz="1679" dirty="0"/>
          </a:p>
          <a:p>
            <a:pPr indent="-457200">
              <a:lnSpc>
                <a:spcPct val="80000"/>
              </a:lnSpc>
              <a:buSzPts val="1679"/>
              <a:buNone/>
            </a:pPr>
            <a:r>
              <a:rPr lang="en-US" sz="1679" dirty="0"/>
              <a:t>Bryant, Rebecca, Anna Clements, Pablo de Castro, Joanne Cantrell, Annette Dortmund, Jan </a:t>
            </a:r>
            <a:r>
              <a:rPr lang="en-US" sz="1679" dirty="0" err="1"/>
              <a:t>Fransen</a:t>
            </a:r>
            <a:r>
              <a:rPr lang="en-US" sz="1679" dirty="0"/>
              <a:t>, Peggy Gallagher, and Michele </a:t>
            </a:r>
            <a:r>
              <a:rPr lang="en-US" sz="1679" dirty="0" err="1"/>
              <a:t>Mennielli</a:t>
            </a:r>
            <a:r>
              <a:rPr lang="en-US" sz="1679" dirty="0"/>
              <a:t>. 2018. </a:t>
            </a:r>
            <a:r>
              <a:rPr lang="en-US" sz="1679" i="1" dirty="0"/>
              <a:t>Practices and Patterns in Research Information Management: Findings from a Global Survey</a:t>
            </a:r>
            <a:r>
              <a:rPr lang="en-US" sz="1679" dirty="0"/>
              <a:t>. Dublin, OH: OCLC Research.  </a:t>
            </a:r>
            <a:r>
              <a:rPr lang="en-US" sz="1679" dirty="0">
                <a:hlinkClick r:id="rId5"/>
              </a:rPr>
              <a:t>https://</a:t>
            </a:r>
            <a:r>
              <a:rPr lang="en-US" sz="1679" dirty="0" err="1">
                <a:hlinkClick r:id="rId5"/>
              </a:rPr>
              <a:t>doi.org</a:t>
            </a:r>
            <a:r>
              <a:rPr lang="en-US" sz="1679" dirty="0">
                <a:hlinkClick r:id="rId5"/>
              </a:rPr>
              <a:t>/10.25333/BGFG-D241  </a:t>
            </a:r>
            <a:endParaRPr lang="en-US" sz="1679" dirty="0"/>
          </a:p>
          <a:p>
            <a:pPr indent="-457200">
              <a:lnSpc>
                <a:spcPct val="80000"/>
              </a:lnSpc>
              <a:buSzPts val="1679"/>
              <a:buNone/>
            </a:pPr>
            <a:endParaRPr sz="1679" u="sng" dirty="0"/>
          </a:p>
          <a:p>
            <a:pPr indent="-457200">
              <a:lnSpc>
                <a:spcPct val="80000"/>
              </a:lnSpc>
              <a:buSzPts val="1679"/>
              <a:buNone/>
            </a:pPr>
            <a:r>
              <a:rPr lang="en-US" sz="1679" dirty="0"/>
              <a:t>Ribeiro, </a:t>
            </a:r>
            <a:r>
              <a:rPr lang="en-US" sz="1679" dirty="0" err="1"/>
              <a:t>Lígia</a:t>
            </a:r>
            <a:r>
              <a:rPr lang="en-US" sz="1679" dirty="0"/>
              <a:t>, Pablo De Castro, and Michele </a:t>
            </a:r>
            <a:r>
              <a:rPr lang="en-US" sz="1679" dirty="0" err="1"/>
              <a:t>Mennielli</a:t>
            </a:r>
            <a:r>
              <a:rPr lang="en-US" sz="1679" dirty="0"/>
              <a:t>. “EUNIS-</a:t>
            </a:r>
            <a:r>
              <a:rPr lang="en-US" sz="1679" dirty="0" err="1"/>
              <a:t>EuroCRIS</a:t>
            </a:r>
            <a:r>
              <a:rPr lang="en-US" sz="1679" dirty="0"/>
              <a:t> Joint Survey on CRIS and IR,” 2016. </a:t>
            </a:r>
            <a:r>
              <a:rPr lang="en-US" sz="1679" u="sng" dirty="0">
                <a:solidFill>
                  <a:schemeClr val="hlink"/>
                </a:solidFill>
                <a:hlinkClick r:id="rId6"/>
              </a:rPr>
              <a:t>http://www.eurocris.org/news/cris-ir-survey-report</a:t>
            </a:r>
            <a:r>
              <a:rPr lang="en-US" sz="1679" dirty="0"/>
              <a:t>. </a:t>
            </a:r>
            <a:endParaRPr dirty="0"/>
          </a:p>
          <a:p>
            <a:pPr indent="-457200">
              <a:lnSpc>
                <a:spcPct val="80000"/>
              </a:lnSpc>
              <a:buSzPts val="1680"/>
              <a:buNone/>
            </a:pPr>
            <a:endParaRPr sz="1679" u="sng" dirty="0"/>
          </a:p>
        </p:txBody>
      </p:sp>
      <p:sp>
        <p:nvSpPr>
          <p:cNvPr id="805" name="Shape 805"/>
          <p:cNvSpPr txBox="1">
            <a:spLocks noGrp="1"/>
          </p:cNvSpPr>
          <p:nvPr>
            <p:ph type="body" idx="2"/>
          </p:nvPr>
        </p:nvSpPr>
        <p:spPr>
          <a:xfrm>
            <a:off x="685800" y="457200"/>
            <a:ext cx="8439147" cy="915256"/>
          </a:xfrm>
          <a:prstGeom prst="rect">
            <a:avLst/>
          </a:prstGeom>
          <a:noFill/>
          <a:ln>
            <a:noFill/>
          </a:ln>
        </p:spPr>
        <p:txBody>
          <a:bodyPr spcFirstLastPara="1" wrap="square" lIns="91425" tIns="91425" rIns="91425" bIns="91425" anchor="t" anchorCtr="0">
            <a:noAutofit/>
          </a:bodyPr>
          <a:lstStyle/>
          <a:p>
            <a:pPr marL="0" indent="0">
              <a:spcBef>
                <a:spcPts val="0"/>
              </a:spcBef>
            </a:pPr>
            <a:r>
              <a:rPr lang="en-US" sz="3200" dirty="0">
                <a:solidFill>
                  <a:schemeClr val="bg2"/>
                </a:solidFill>
              </a:rPr>
              <a:t>References</a:t>
            </a:r>
            <a:endParaRPr sz="3200" dirty="0">
              <a:solidFill>
                <a:schemeClr val="bg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F06297-FEED-D74D-9F44-3A0945380D38}"/>
              </a:ext>
            </a:extLst>
          </p:cNvPr>
          <p:cNvSpPr>
            <a:spLocks noGrp="1"/>
          </p:cNvSpPr>
          <p:nvPr>
            <p:ph type="body" idx="1"/>
          </p:nvPr>
        </p:nvSpPr>
        <p:spPr/>
        <p:txBody>
          <a:bodyPr/>
          <a:lstStyle/>
          <a:p>
            <a:r>
              <a:rPr lang="en-US" dirty="0">
                <a:solidFill>
                  <a:srgbClr val="0070C0"/>
                </a:solidFill>
              </a:rPr>
              <a:t>Discussion</a:t>
            </a:r>
          </a:p>
        </p:txBody>
      </p:sp>
      <p:sp>
        <p:nvSpPr>
          <p:cNvPr id="4" name="Shape 341">
            <a:extLst>
              <a:ext uri="{FF2B5EF4-FFF2-40B4-BE49-F238E27FC236}">
                <a16:creationId xmlns:a16="http://schemas.microsoft.com/office/drawing/2014/main" id="{C96D00A2-6A21-BE46-A081-6E72ADBD1F45}"/>
              </a:ext>
            </a:extLst>
          </p:cNvPr>
          <p:cNvSpPr txBox="1">
            <a:spLocks noGrp="1"/>
          </p:cNvSpPr>
          <p:nvPr>
            <p:ph type="body" idx="2"/>
          </p:nvPr>
        </p:nvSpPr>
        <p:spPr>
          <a:xfrm>
            <a:off x="6545034" y="1372998"/>
            <a:ext cx="3758902" cy="4475171"/>
          </a:xfrm>
          <a:prstGeom prst="rect">
            <a:avLst/>
          </a:prstGeom>
          <a:noFill/>
          <a:ln>
            <a:noFill/>
          </a:ln>
        </p:spPr>
        <p:txBody>
          <a:bodyPr spcFirstLastPara="1" wrap="square" lIns="0" tIns="45700" rIns="91425" bIns="45700" anchor="t" anchorCtr="0">
            <a:noAutofit/>
          </a:bodyPr>
          <a:lstStyle/>
          <a:p>
            <a:pPr marL="0" indent="0">
              <a:buClr>
                <a:schemeClr val="dk1"/>
              </a:buClr>
              <a:buSzPts val="1400"/>
              <a:buNone/>
            </a:pPr>
            <a:r>
              <a:rPr lang="en-US" sz="1400" b="1" dirty="0">
                <a:solidFill>
                  <a:schemeClr val="dk1"/>
                </a:solidFill>
              </a:rPr>
              <a:t>Rebecca Bryant, PhD, </a:t>
            </a:r>
            <a:r>
              <a:rPr lang="en-US" sz="1400" dirty="0">
                <a:solidFill>
                  <a:schemeClr val="dk1"/>
                </a:solidFill>
              </a:rPr>
              <a:t>Senior Program Officer, OCLC Research</a:t>
            </a:r>
            <a:endParaRPr sz="1400" dirty="0"/>
          </a:p>
          <a:p>
            <a:pPr marL="0" indent="0">
              <a:buSzPts val="1400"/>
              <a:buNone/>
            </a:pPr>
            <a:r>
              <a:rPr lang="en-US" sz="1400" u="sng" dirty="0">
                <a:solidFill>
                  <a:schemeClr val="hlink"/>
                </a:solidFill>
                <a:hlinkClick r:id="rId3"/>
              </a:rPr>
              <a:t>bryantr@oclc.org</a:t>
            </a:r>
            <a:r>
              <a:rPr lang="en-US" sz="1400" u="sng" dirty="0">
                <a:solidFill>
                  <a:schemeClr val="hlink"/>
                </a:solidFill>
              </a:rPr>
              <a:t>   </a:t>
            </a:r>
            <a:r>
              <a:rPr lang="en-US" sz="1400" dirty="0">
                <a:solidFill>
                  <a:schemeClr val="tx1"/>
                </a:solidFill>
              </a:rPr>
              <a:t>@RebeccaBryant18</a:t>
            </a:r>
          </a:p>
          <a:p>
            <a:pPr marL="0" indent="0">
              <a:spcBef>
                <a:spcPts val="280"/>
              </a:spcBef>
              <a:spcAft>
                <a:spcPts val="1200"/>
              </a:spcAft>
              <a:buSzPts val="1400"/>
              <a:buNone/>
            </a:pPr>
            <a:r>
              <a:rPr lang="en-US" sz="1400" dirty="0"/>
              <a:t>    </a:t>
            </a:r>
            <a:r>
              <a:rPr lang="en-US" sz="1400" dirty="0">
                <a:hlinkClick r:id="rId4"/>
              </a:rPr>
              <a:t>https://orcid.org/0000-0002-2753-3881</a:t>
            </a:r>
            <a:r>
              <a:rPr lang="en-US" sz="1400" dirty="0"/>
              <a:t> </a:t>
            </a:r>
            <a:endParaRPr sz="1400" dirty="0"/>
          </a:p>
          <a:p>
            <a:pPr marL="0" indent="0">
              <a:spcBef>
                <a:spcPts val="280"/>
              </a:spcBef>
              <a:buClr>
                <a:schemeClr val="dk1"/>
              </a:buClr>
              <a:buSzPts val="1400"/>
              <a:buNone/>
            </a:pPr>
            <a:r>
              <a:rPr lang="en-US" sz="1400" b="1" dirty="0">
                <a:solidFill>
                  <a:schemeClr val="dk1"/>
                </a:solidFill>
              </a:rPr>
              <a:t>Anna Clements, </a:t>
            </a:r>
            <a:r>
              <a:rPr lang="en-US" sz="1400" dirty="0">
                <a:solidFill>
                  <a:schemeClr val="dk1"/>
                </a:solidFill>
              </a:rPr>
              <a:t>Assistant Library Director, University of St Andrews; </a:t>
            </a:r>
            <a:r>
              <a:rPr lang="en-US" sz="1400" dirty="0" err="1">
                <a:solidFill>
                  <a:schemeClr val="dk1"/>
                </a:solidFill>
              </a:rPr>
              <a:t>euroCRIS</a:t>
            </a:r>
            <a:r>
              <a:rPr lang="en-US" sz="1400" dirty="0">
                <a:solidFill>
                  <a:schemeClr val="dk1"/>
                </a:solidFill>
              </a:rPr>
              <a:t> </a:t>
            </a:r>
          </a:p>
          <a:p>
            <a:pPr marL="0" indent="0">
              <a:spcBef>
                <a:spcPts val="280"/>
              </a:spcBef>
              <a:buSzPts val="1400"/>
              <a:buNone/>
            </a:pPr>
            <a:r>
              <a:rPr lang="en-US" sz="1400" u="sng" dirty="0">
                <a:solidFill>
                  <a:schemeClr val="hlink"/>
                </a:solidFill>
                <a:hlinkClick r:id="rId5"/>
              </a:rPr>
              <a:t>akc@st-andrews.ac.uk</a:t>
            </a:r>
            <a:r>
              <a:rPr lang="en-US" sz="1400" u="sng" dirty="0">
                <a:solidFill>
                  <a:schemeClr val="hlink"/>
                </a:solidFill>
              </a:rPr>
              <a:t>   </a:t>
            </a:r>
            <a:r>
              <a:rPr lang="en-US" sz="1400" dirty="0"/>
              <a:t>@</a:t>
            </a:r>
            <a:r>
              <a:rPr lang="en-US" sz="1400" dirty="0" err="1"/>
              <a:t>AnnaKClements</a:t>
            </a:r>
            <a:endParaRPr lang="en-US" sz="1400" dirty="0"/>
          </a:p>
          <a:p>
            <a:pPr marL="0" indent="0">
              <a:spcBef>
                <a:spcPts val="280"/>
              </a:spcBef>
              <a:spcAft>
                <a:spcPts val="1200"/>
              </a:spcAft>
              <a:buSzPts val="1400"/>
              <a:buNone/>
            </a:pPr>
            <a:r>
              <a:rPr lang="en-US" sz="1400" dirty="0">
                <a:solidFill>
                  <a:schemeClr val="accent2"/>
                </a:solidFill>
              </a:rPr>
              <a:t>    </a:t>
            </a:r>
            <a:r>
              <a:rPr lang="en-US" sz="1400" dirty="0">
                <a:solidFill>
                  <a:schemeClr val="accent2"/>
                </a:solidFill>
                <a:hlinkClick r:id="rId6"/>
              </a:rPr>
              <a:t>https://orcid.org/0000-0003-2895-1310</a:t>
            </a:r>
            <a:r>
              <a:rPr lang="en-US" sz="1400" dirty="0">
                <a:solidFill>
                  <a:schemeClr val="accent2"/>
                </a:solidFill>
              </a:rPr>
              <a:t>  </a:t>
            </a:r>
          </a:p>
          <a:p>
            <a:pPr marL="0" indent="0">
              <a:spcBef>
                <a:spcPts val="280"/>
              </a:spcBef>
              <a:buClr>
                <a:schemeClr val="dk1"/>
              </a:buClr>
              <a:buSzPts val="1400"/>
              <a:buNone/>
            </a:pPr>
            <a:r>
              <a:rPr lang="en-US" sz="1400" b="1" dirty="0"/>
              <a:t>Jan Fransen</a:t>
            </a:r>
            <a:r>
              <a:rPr lang="en-US" sz="1400" dirty="0"/>
              <a:t>, Service Lead for RIM Systems, University of Minnesota</a:t>
            </a:r>
          </a:p>
          <a:p>
            <a:pPr marL="0" indent="0">
              <a:spcBef>
                <a:spcPts val="280"/>
              </a:spcBef>
              <a:buClr>
                <a:schemeClr val="dk1"/>
              </a:buClr>
              <a:buSzPts val="1400"/>
              <a:buNone/>
            </a:pPr>
            <a:r>
              <a:rPr lang="en-US" sz="1400" dirty="0">
                <a:hlinkClick r:id="rId7"/>
              </a:rPr>
              <a:t>fransen@umn.edu</a:t>
            </a:r>
            <a:r>
              <a:rPr lang="en-US" sz="1400" dirty="0"/>
              <a:t> </a:t>
            </a:r>
          </a:p>
          <a:p>
            <a:pPr marL="0" indent="0">
              <a:spcBef>
                <a:spcPts val="280"/>
              </a:spcBef>
              <a:buSzPts val="1400"/>
              <a:buNone/>
            </a:pPr>
            <a:r>
              <a:rPr lang="en-US" sz="1400" dirty="0"/>
              <a:t>    </a:t>
            </a:r>
            <a:r>
              <a:rPr lang="en-US" sz="1400" dirty="0">
                <a:hlinkClick r:id="rId8"/>
              </a:rPr>
              <a:t>https://orcid.org/0000-0002-0302-2761</a:t>
            </a:r>
            <a:r>
              <a:rPr lang="en-US" sz="1400" dirty="0"/>
              <a:t> </a:t>
            </a:r>
          </a:p>
          <a:p>
            <a:pPr marL="0" indent="0">
              <a:spcBef>
                <a:spcPts val="280"/>
              </a:spcBef>
              <a:buSzPts val="1400"/>
              <a:buNone/>
            </a:pPr>
            <a:endParaRPr lang="en-US" sz="1400" dirty="0">
              <a:solidFill>
                <a:schemeClr val="accent2"/>
              </a:solidFill>
            </a:endParaRPr>
          </a:p>
          <a:p>
            <a:pPr marL="0" indent="0">
              <a:spcBef>
                <a:spcPts val="280"/>
              </a:spcBef>
              <a:buClr>
                <a:schemeClr val="dk1"/>
              </a:buClr>
              <a:buSzPts val="1400"/>
              <a:buNone/>
            </a:pPr>
            <a:endParaRPr lang="en-US" sz="1400" u="sng" dirty="0">
              <a:solidFill>
                <a:schemeClr val="hlink"/>
              </a:solidFill>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9664" y="4393390"/>
            <a:ext cx="152400" cy="15240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9664" y="3256207"/>
            <a:ext cx="152400" cy="15240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4671" y="2133600"/>
            <a:ext cx="152400" cy="152400"/>
          </a:xfrm>
          <a:prstGeom prst="rect">
            <a:avLst/>
          </a:prstGeom>
        </p:spPr>
      </p:pic>
      <p:sp>
        <p:nvSpPr>
          <p:cNvPr id="9" name="Shape 383">
            <a:extLst>
              <a:ext uri="{FF2B5EF4-FFF2-40B4-BE49-F238E27FC236}">
                <a16:creationId xmlns:a16="http://schemas.microsoft.com/office/drawing/2014/main" id="{B7D627F6-8E88-5241-92A4-9C731D0AD122}"/>
              </a:ext>
            </a:extLst>
          </p:cNvPr>
          <p:cNvSpPr/>
          <p:nvPr/>
        </p:nvSpPr>
        <p:spPr>
          <a:xfrm>
            <a:off x="0" y="6220581"/>
            <a:ext cx="3962400" cy="637419"/>
          </a:xfrm>
          <a:prstGeom prst="rect">
            <a:avLst/>
          </a:prstGeom>
          <a:solidFill>
            <a:srgbClr val="A9306F"/>
          </a:solidFill>
          <a:ln>
            <a:noFill/>
          </a:ln>
        </p:spPr>
        <p:txBody>
          <a:bodyPr spcFirstLastPara="1" wrap="square" lIns="91425" tIns="45700" rIns="91425" bIns="45700" anchor="t" anchorCtr="0">
            <a:noAutofit/>
          </a:bodyPr>
          <a:lstStyle/>
          <a:p>
            <a:pPr algn="ctr"/>
            <a:r>
              <a:rPr lang="en-US" sz="2100" dirty="0" err="1">
                <a:solidFill>
                  <a:schemeClr val="lt1"/>
                </a:solidFill>
              </a:rPr>
              <a:t>oc.lc</a:t>
            </a:r>
            <a:r>
              <a:rPr lang="en-US" sz="2100" dirty="0">
                <a:solidFill>
                  <a:schemeClr val="lt1"/>
                </a:solidFill>
              </a:rPr>
              <a:t>/rim</a:t>
            </a:r>
            <a:endParaRPr dirty="0"/>
          </a:p>
        </p:txBody>
      </p:sp>
      <p:pic>
        <p:nvPicPr>
          <p:cNvPr id="12" name="Picture 11">
            <a:extLst>
              <a:ext uri="{FF2B5EF4-FFF2-40B4-BE49-F238E27FC236}">
                <a16:creationId xmlns:a16="http://schemas.microsoft.com/office/drawing/2014/main" id="{B26FFB5C-FC0A-364D-A333-FB30E3B24F65}"/>
              </a:ext>
            </a:extLst>
          </p:cNvPr>
          <p:cNvPicPr>
            <a:picLocks noChangeAspect="1"/>
          </p:cNvPicPr>
          <p:nvPr/>
        </p:nvPicPr>
        <p:blipFill>
          <a:blip r:embed="rId10"/>
          <a:stretch>
            <a:fillRect/>
          </a:stretch>
        </p:blipFill>
        <p:spPr>
          <a:xfrm>
            <a:off x="762000" y="1210844"/>
            <a:ext cx="3437769" cy="4395525"/>
          </a:xfrm>
          <a:prstGeom prst="rect">
            <a:avLst/>
          </a:prstGeom>
        </p:spPr>
      </p:pic>
    </p:spTree>
    <p:extLst>
      <p:ext uri="{BB962C8B-B14F-4D97-AF65-F5344CB8AC3E}">
        <p14:creationId xmlns:p14="http://schemas.microsoft.com/office/powerpoint/2010/main" val="12934585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a:extLst>
              <a:ext uri="{FF2B5EF4-FFF2-40B4-BE49-F238E27FC236}">
                <a16:creationId xmlns:a16="http://schemas.microsoft.com/office/drawing/2014/main" id="{BB213295-5BFC-4FD3-9E02-8AC43DC7B233}"/>
              </a:ext>
            </a:extLst>
          </p:cNvPr>
          <p:cNvPicPr>
            <a:picLocks noChangeAspect="1"/>
          </p:cNvPicPr>
          <p:nvPr/>
        </p:nvPicPr>
        <p:blipFill>
          <a:blip r:embed="rId3"/>
          <a:stretch>
            <a:fillRect/>
          </a:stretch>
        </p:blipFill>
        <p:spPr>
          <a:xfrm>
            <a:off x="7947379" y="1292927"/>
            <a:ext cx="3315576" cy="4272148"/>
          </a:xfrm>
          <a:prstGeom prst="rect">
            <a:avLst/>
          </a:prstGeom>
          <a:ln w="25400">
            <a:solidFill>
              <a:srgbClr val="A54179"/>
            </a:solidFill>
          </a:ln>
          <a:effectLst/>
        </p:spPr>
      </p:pic>
      <p:sp>
        <p:nvSpPr>
          <p:cNvPr id="6" name="Rectangle 5">
            <a:extLst>
              <a:ext uri="{FF2B5EF4-FFF2-40B4-BE49-F238E27FC236}">
                <a16:creationId xmlns:a16="http://schemas.microsoft.com/office/drawing/2014/main" id="{8EEF1183-CE22-D748-A3A6-BB8736C2788A}"/>
              </a:ext>
            </a:extLst>
          </p:cNvPr>
          <p:cNvSpPr/>
          <p:nvPr/>
        </p:nvSpPr>
        <p:spPr>
          <a:xfrm>
            <a:off x="-11119" y="6221812"/>
            <a:ext cx="3298841" cy="415498"/>
          </a:xfrm>
          <a:prstGeom prst="rect">
            <a:avLst/>
          </a:prstGeom>
          <a:solidFill>
            <a:srgbClr val="A9306F"/>
          </a:solidFill>
        </p:spPr>
        <p:txBody>
          <a:bodyPr wrap="square">
            <a:spAutoFit/>
          </a:bodyPr>
          <a:lstStyle/>
          <a:p>
            <a:pPr algn="ctr" defTabSz="914377"/>
            <a:r>
              <a:rPr lang="en-US" sz="2100" dirty="0" err="1">
                <a:solidFill>
                  <a:srgbClr val="FFFFFF"/>
                </a:solidFill>
                <a:ea typeface="+mn-ea"/>
              </a:rPr>
              <a:t>oc.lc</a:t>
            </a:r>
            <a:r>
              <a:rPr lang="en-US" sz="2100" dirty="0">
                <a:solidFill>
                  <a:srgbClr val="FFFFFF"/>
                </a:solidFill>
                <a:ea typeface="+mn-ea"/>
              </a:rPr>
              <a:t>/rim</a:t>
            </a:r>
          </a:p>
        </p:txBody>
      </p:sp>
      <p:sp>
        <p:nvSpPr>
          <p:cNvPr id="5" name="TextBox 4">
            <a:extLst>
              <a:ext uri="{FF2B5EF4-FFF2-40B4-BE49-F238E27FC236}">
                <a16:creationId xmlns:a16="http://schemas.microsoft.com/office/drawing/2014/main" id="{332C9900-E7D6-BE49-85E8-EC62AC6FF028}"/>
              </a:ext>
            </a:extLst>
          </p:cNvPr>
          <p:cNvSpPr txBox="1"/>
          <p:nvPr/>
        </p:nvSpPr>
        <p:spPr>
          <a:xfrm>
            <a:off x="673609" y="1259810"/>
            <a:ext cx="6499964" cy="1169551"/>
          </a:xfrm>
          <a:prstGeom prst="rect">
            <a:avLst/>
          </a:prstGeom>
          <a:noFill/>
        </p:spPr>
        <p:txBody>
          <a:bodyPr wrap="square" rtlCol="0">
            <a:spAutoFit/>
          </a:bodyPr>
          <a:lstStyle/>
          <a:p>
            <a:pPr defTabSz="914377"/>
            <a:r>
              <a:rPr lang="de-DE" sz="2800" dirty="0">
                <a:solidFill>
                  <a:srgbClr val="AE2373"/>
                </a:solidFill>
                <a:ea typeface="+mn-ea"/>
              </a:rPr>
              <a:t>The </a:t>
            </a:r>
            <a:r>
              <a:rPr lang="de-DE" sz="2800" dirty="0" err="1">
                <a:solidFill>
                  <a:srgbClr val="AE2373"/>
                </a:solidFill>
                <a:ea typeface="+mn-ea"/>
              </a:rPr>
              <a:t>aggregation</a:t>
            </a:r>
            <a:r>
              <a:rPr lang="de-DE" sz="2800" dirty="0">
                <a:solidFill>
                  <a:srgbClr val="AE2373"/>
                </a:solidFill>
                <a:ea typeface="+mn-ea"/>
              </a:rPr>
              <a:t>, </a:t>
            </a:r>
            <a:r>
              <a:rPr lang="de-DE" sz="2800" dirty="0" err="1">
                <a:solidFill>
                  <a:srgbClr val="AE2373"/>
                </a:solidFill>
                <a:ea typeface="+mn-ea"/>
              </a:rPr>
              <a:t>curation</a:t>
            </a:r>
            <a:r>
              <a:rPr lang="de-DE" sz="2800" dirty="0">
                <a:solidFill>
                  <a:srgbClr val="AE2373"/>
                </a:solidFill>
                <a:ea typeface="+mn-ea"/>
              </a:rPr>
              <a:t>, &amp; </a:t>
            </a:r>
            <a:r>
              <a:rPr lang="de-DE" sz="2800" dirty="0" err="1">
                <a:solidFill>
                  <a:srgbClr val="AE2373"/>
                </a:solidFill>
                <a:ea typeface="+mn-ea"/>
              </a:rPr>
              <a:t>utilization</a:t>
            </a:r>
            <a:r>
              <a:rPr lang="de-DE" sz="2800" dirty="0">
                <a:solidFill>
                  <a:srgbClr val="AE2373"/>
                </a:solidFill>
                <a:ea typeface="+mn-ea"/>
              </a:rPr>
              <a:t> </a:t>
            </a:r>
            <a:r>
              <a:rPr lang="de-DE" sz="2800" dirty="0" err="1">
                <a:solidFill>
                  <a:srgbClr val="AE2373"/>
                </a:solidFill>
                <a:ea typeface="+mn-ea"/>
              </a:rPr>
              <a:t>of</a:t>
            </a:r>
            <a:r>
              <a:rPr lang="de-DE" sz="2800" dirty="0">
                <a:solidFill>
                  <a:srgbClr val="AE2373"/>
                </a:solidFill>
                <a:ea typeface="+mn-ea"/>
              </a:rPr>
              <a:t> </a:t>
            </a:r>
            <a:r>
              <a:rPr lang="de-DE" sz="2800" dirty="0" err="1">
                <a:solidFill>
                  <a:srgbClr val="AE2373"/>
                </a:solidFill>
                <a:ea typeface="+mn-ea"/>
              </a:rPr>
              <a:t>metadata</a:t>
            </a:r>
            <a:r>
              <a:rPr lang="de-DE" sz="2800" dirty="0">
                <a:solidFill>
                  <a:srgbClr val="AE2373"/>
                </a:solidFill>
                <a:ea typeface="+mn-ea"/>
              </a:rPr>
              <a:t> </a:t>
            </a:r>
            <a:r>
              <a:rPr lang="de-DE" sz="2800" dirty="0" err="1">
                <a:solidFill>
                  <a:srgbClr val="AE2373"/>
                </a:solidFill>
                <a:ea typeface="+mn-ea"/>
              </a:rPr>
              <a:t>about</a:t>
            </a:r>
            <a:r>
              <a:rPr lang="de-DE" sz="2800" dirty="0">
                <a:solidFill>
                  <a:srgbClr val="AE2373"/>
                </a:solidFill>
                <a:ea typeface="+mn-ea"/>
              </a:rPr>
              <a:t> </a:t>
            </a:r>
            <a:r>
              <a:rPr lang="de-DE" sz="2800" dirty="0" err="1">
                <a:solidFill>
                  <a:srgbClr val="AE2373"/>
                </a:solidFill>
                <a:ea typeface="+mn-ea"/>
              </a:rPr>
              <a:t>research</a:t>
            </a:r>
            <a:r>
              <a:rPr lang="de-DE" sz="2800" dirty="0">
                <a:solidFill>
                  <a:srgbClr val="AE2373"/>
                </a:solidFill>
                <a:ea typeface="+mn-ea"/>
              </a:rPr>
              <a:t> </a:t>
            </a:r>
            <a:r>
              <a:rPr lang="de-DE" sz="2800" dirty="0" err="1">
                <a:solidFill>
                  <a:srgbClr val="AE2373"/>
                </a:solidFill>
                <a:ea typeface="+mn-ea"/>
              </a:rPr>
              <a:t>activities</a:t>
            </a:r>
            <a:endParaRPr lang="de-DE" sz="2800" dirty="0">
              <a:solidFill>
                <a:srgbClr val="AE2373"/>
              </a:solidFill>
              <a:ea typeface="+mn-ea"/>
            </a:endParaRPr>
          </a:p>
          <a:p>
            <a:pPr defTabSz="914377"/>
            <a:endParaRPr lang="en-US" dirty="0">
              <a:ea typeface="+mn-ea"/>
            </a:endParaRPr>
          </a:p>
        </p:txBody>
      </p:sp>
      <p:sp>
        <p:nvSpPr>
          <p:cNvPr id="7" name="TextBox 6">
            <a:extLst>
              <a:ext uri="{FF2B5EF4-FFF2-40B4-BE49-F238E27FC236}">
                <a16:creationId xmlns:a16="http://schemas.microsoft.com/office/drawing/2014/main" id="{C7F638ED-4888-2C42-A89F-B5F351AC04CE}"/>
              </a:ext>
            </a:extLst>
          </p:cNvPr>
          <p:cNvSpPr txBox="1"/>
          <p:nvPr/>
        </p:nvSpPr>
        <p:spPr>
          <a:xfrm>
            <a:off x="2533458" y="2295287"/>
            <a:ext cx="5250284" cy="4060599"/>
          </a:xfrm>
          <a:prstGeom prst="rect">
            <a:avLst/>
          </a:prstGeom>
          <a:noFill/>
        </p:spPr>
        <p:txBody>
          <a:bodyPr wrap="square" rtlCol="0">
            <a:spAutoFit/>
          </a:bodyPr>
          <a:lstStyle/>
          <a:p>
            <a:pPr defTabSz="914377">
              <a:lnSpc>
                <a:spcPct val="80000"/>
              </a:lnSpc>
              <a:buSzPct val="25000"/>
            </a:pPr>
            <a:r>
              <a:rPr lang="de-DE" sz="2400" b="1" dirty="0" err="1">
                <a:ea typeface="+mn-ea"/>
              </a:rPr>
              <a:t>Overlapping</a:t>
            </a:r>
            <a:r>
              <a:rPr lang="de-DE" sz="2400" b="1" dirty="0">
                <a:ea typeface="+mn-ea"/>
              </a:rPr>
              <a:t> </a:t>
            </a:r>
            <a:r>
              <a:rPr lang="de-DE" sz="2400" b="1" dirty="0" err="1">
                <a:ea typeface="+mn-ea"/>
              </a:rPr>
              <a:t>terms</a:t>
            </a:r>
            <a:r>
              <a:rPr lang="de-DE" sz="2400" b="1" dirty="0">
                <a:ea typeface="+mn-ea"/>
              </a:rPr>
              <a:t>:</a:t>
            </a:r>
          </a:p>
          <a:p>
            <a:pPr defTabSz="914377">
              <a:lnSpc>
                <a:spcPct val="80000"/>
              </a:lnSpc>
              <a:buSzPct val="25000"/>
            </a:pPr>
            <a:endParaRPr lang="de-DE" sz="2000" dirty="0">
              <a:ea typeface="+mn-ea"/>
            </a:endParaRP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CRIS (</a:t>
            </a:r>
            <a:r>
              <a:rPr lang="de-DE" sz="2400" dirty="0" err="1">
                <a:ea typeface="+mn-ea"/>
              </a:rPr>
              <a:t>Current</a:t>
            </a:r>
            <a:r>
              <a:rPr lang="de-DE" sz="2400" dirty="0">
                <a:ea typeface="+mn-ea"/>
              </a:rPr>
              <a:t> Research Information System)</a:t>
            </a: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RIS (Research Information System)</a:t>
            </a: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RNS (Research Networking System)</a:t>
            </a: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RPS (Research </a:t>
            </a:r>
            <a:r>
              <a:rPr lang="de-DE" sz="2400" dirty="0" err="1">
                <a:ea typeface="+mn-ea"/>
              </a:rPr>
              <a:t>Profiling</a:t>
            </a:r>
            <a:r>
              <a:rPr lang="de-DE" sz="2400" dirty="0">
                <a:ea typeface="+mn-ea"/>
              </a:rPr>
              <a:t> System)</a:t>
            </a:r>
          </a:p>
          <a:p>
            <a:pPr marL="800080" lvl="1" indent="-342891" defTabSz="914377">
              <a:lnSpc>
                <a:spcPct val="80000"/>
              </a:lnSpc>
              <a:spcBef>
                <a:spcPts val="444"/>
              </a:spcBef>
              <a:buSzPct val="100909"/>
              <a:buFont typeface="Arial" panose="020B0604020202020204" pitchFamily="34" charset="0"/>
              <a:buChar char="•"/>
            </a:pPr>
            <a:r>
              <a:rPr lang="de-DE" sz="2400" dirty="0">
                <a:ea typeface="+mn-ea"/>
              </a:rPr>
              <a:t>FAR (</a:t>
            </a:r>
            <a:r>
              <a:rPr lang="de-DE" sz="2400" dirty="0" err="1">
                <a:ea typeface="+mn-ea"/>
              </a:rPr>
              <a:t>Faculty</a:t>
            </a:r>
            <a:r>
              <a:rPr lang="de-DE" sz="2400" dirty="0">
                <a:ea typeface="+mn-ea"/>
              </a:rPr>
              <a:t> </a:t>
            </a:r>
            <a:r>
              <a:rPr lang="de-DE" sz="2400" dirty="0" err="1">
                <a:ea typeface="+mn-ea"/>
              </a:rPr>
              <a:t>Activity</a:t>
            </a:r>
            <a:r>
              <a:rPr lang="de-DE" sz="2400" dirty="0">
                <a:ea typeface="+mn-ea"/>
              </a:rPr>
              <a:t> Reporting)</a:t>
            </a:r>
          </a:p>
          <a:p>
            <a:pPr defTabSz="914377"/>
            <a:endParaRPr lang="en-US" dirty="0">
              <a:ea typeface="+mn-ea"/>
            </a:endParaRPr>
          </a:p>
        </p:txBody>
      </p:sp>
      <p:sp>
        <p:nvSpPr>
          <p:cNvPr id="9" name="Text Placeholder 8">
            <a:extLst>
              <a:ext uri="{FF2B5EF4-FFF2-40B4-BE49-F238E27FC236}">
                <a16:creationId xmlns:a16="http://schemas.microsoft.com/office/drawing/2014/main" id="{64D87766-7771-5240-BE7F-69F259600709}"/>
              </a:ext>
            </a:extLst>
          </p:cNvPr>
          <p:cNvSpPr>
            <a:spLocks noGrp="1"/>
          </p:cNvSpPr>
          <p:nvPr>
            <p:ph type="body" idx="4294967295"/>
          </p:nvPr>
        </p:nvSpPr>
        <p:spPr>
          <a:xfrm>
            <a:off x="325968" y="173567"/>
            <a:ext cx="11866033" cy="914400"/>
          </a:xfrm>
        </p:spPr>
        <p:txBody>
          <a:bodyPr/>
          <a:lstStyle/>
          <a:p>
            <a:pPr marL="0" indent="0">
              <a:buNone/>
            </a:pPr>
            <a:r>
              <a:rPr lang="en-US" dirty="0"/>
              <a:t>What is Research Information Management (RIM)?</a:t>
            </a:r>
          </a:p>
        </p:txBody>
      </p:sp>
      <p:pic>
        <p:nvPicPr>
          <p:cNvPr id="13" name="Shape 256">
            <a:extLst>
              <a:ext uri="{FF2B5EF4-FFF2-40B4-BE49-F238E27FC236}">
                <a16:creationId xmlns:a16="http://schemas.microsoft.com/office/drawing/2014/main" id="{EDA6E89A-13C7-4E5E-9277-56B7DB4817EC}"/>
              </a:ext>
            </a:extLst>
          </p:cNvPr>
          <p:cNvPicPr preferRelativeResize="0"/>
          <p:nvPr/>
        </p:nvPicPr>
        <p:blipFill rotWithShape="1">
          <a:blip r:embed="rId4">
            <a:alphaModFix/>
          </a:blip>
          <a:srcRect/>
          <a:stretch/>
        </p:blipFill>
        <p:spPr>
          <a:xfrm>
            <a:off x="533400" y="3110029"/>
            <a:ext cx="1648968" cy="1547316"/>
          </a:xfrm>
          <a:prstGeom prst="rect">
            <a:avLst/>
          </a:prstGeom>
          <a:noFill/>
          <a:ln>
            <a:noFill/>
          </a:ln>
        </p:spPr>
      </p:pic>
      <p:pic>
        <p:nvPicPr>
          <p:cNvPr id="2" name="Picture 1">
            <a:extLst>
              <a:ext uri="{FF2B5EF4-FFF2-40B4-BE49-F238E27FC236}">
                <a16:creationId xmlns:a16="http://schemas.microsoft.com/office/drawing/2014/main" id="{99D5605B-B1A4-3748-AA6C-E7A9592C2686}"/>
              </a:ext>
            </a:extLst>
          </p:cNvPr>
          <p:cNvPicPr>
            <a:picLocks noChangeAspect="1"/>
          </p:cNvPicPr>
          <p:nvPr/>
        </p:nvPicPr>
        <p:blipFill>
          <a:blip r:embed="rId5"/>
          <a:stretch>
            <a:fillRect/>
          </a:stretch>
        </p:blipFill>
        <p:spPr>
          <a:xfrm>
            <a:off x="11878224" y="176615"/>
            <a:ext cx="101600" cy="101600"/>
          </a:xfrm>
          <a:prstGeom prst="rect">
            <a:avLst/>
          </a:prstGeom>
        </p:spPr>
      </p:pic>
    </p:spTree>
    <p:extLst>
      <p:ext uri="{BB962C8B-B14F-4D97-AF65-F5344CB8AC3E}">
        <p14:creationId xmlns:p14="http://schemas.microsoft.com/office/powerpoint/2010/main" val="2189395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3"/>
          <p:cNvPicPr>
            <a:picLocks noChangeAspect="1"/>
          </p:cNvPicPr>
          <p:nvPr/>
        </p:nvPicPr>
        <p:blipFill rotWithShape="1">
          <a:blip r:embed="rId3">
            <a:extLst>
              <a:ext uri="{28A0092B-C50C-407E-A947-70E740481C1C}">
                <a14:useLocalDpi xmlns:a14="http://schemas.microsoft.com/office/drawing/2010/main" val="0"/>
              </a:ext>
            </a:extLst>
          </a:blip>
          <a:srcRect b="13296"/>
          <a:stretch/>
        </p:blipFill>
        <p:spPr bwMode="auto">
          <a:xfrm>
            <a:off x="2362201" y="-372900"/>
            <a:ext cx="9201035" cy="6164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3">
            <a:extLst>
              <a:ext uri="{FF2B5EF4-FFF2-40B4-BE49-F238E27FC236}">
                <a16:creationId xmlns:a16="http://schemas.microsoft.com/office/drawing/2014/main" id="{5F493221-F353-4E2F-826C-796E6C8E35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5739" y="6324410"/>
            <a:ext cx="793455" cy="2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Rectangle 7">
            <a:extLst>
              <a:ext uri="{FF2B5EF4-FFF2-40B4-BE49-F238E27FC236}">
                <a16:creationId xmlns:a16="http://schemas.microsoft.com/office/drawing/2014/main" id="{6DD20285-DF9F-4298-A42D-C4EEB819CDED}"/>
              </a:ext>
            </a:extLst>
          </p:cNvPr>
          <p:cNvSpPr>
            <a:spLocks noChangeArrowheads="1"/>
          </p:cNvSpPr>
          <p:nvPr/>
        </p:nvSpPr>
        <p:spPr bwMode="auto">
          <a:xfrm>
            <a:off x="4267200" y="6315865"/>
            <a:ext cx="773630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defTabSz="914377">
              <a:lnSpc>
                <a:spcPct val="100000"/>
              </a:lnSpc>
              <a:spcBef>
                <a:spcPct val="0"/>
              </a:spcBef>
              <a:buNone/>
            </a:pPr>
            <a:r>
              <a:rPr lang="en-US" altLang="en-US" sz="1100" dirty="0">
                <a:solidFill>
                  <a:srgbClr val="000000"/>
                </a:solidFill>
                <a:ea typeface="+mn-ea"/>
              </a:rPr>
              <a:t>“RIM Metadata” by </a:t>
            </a:r>
            <a:r>
              <a:rPr lang="en-US" altLang="en-US" sz="1100" dirty="0">
                <a:solidFill>
                  <a:srgbClr val="000000"/>
                </a:solidFill>
                <a:ea typeface="+mn-ea"/>
                <a:hlinkClick r:id="rId5"/>
              </a:rPr>
              <a:t>OCLC Research</a:t>
            </a:r>
            <a:r>
              <a:rPr lang="en-US" altLang="en-US" sz="1100" i="1" dirty="0">
                <a:solidFill>
                  <a:srgbClr val="000000"/>
                </a:solidFill>
                <a:ea typeface="+mn-ea"/>
              </a:rPr>
              <a:t>, </a:t>
            </a:r>
            <a:r>
              <a:rPr lang="en-US" altLang="en-US" sz="1100" dirty="0">
                <a:solidFill>
                  <a:srgbClr val="000000"/>
                </a:solidFill>
                <a:ea typeface="+mn-ea"/>
              </a:rPr>
              <a:t>from </a:t>
            </a:r>
            <a:r>
              <a:rPr lang="en-US" altLang="en-US" sz="1100" i="1" dirty="0">
                <a:solidFill>
                  <a:srgbClr val="000000"/>
                </a:solidFill>
                <a:ea typeface="+mn-ea"/>
              </a:rPr>
              <a:t>Research Information Management: Defining RIM and the Library’s Role</a:t>
            </a:r>
            <a:r>
              <a:rPr lang="en-US" altLang="en-US" sz="1100" dirty="0">
                <a:solidFill>
                  <a:srgbClr val="000000"/>
                </a:solidFill>
                <a:ea typeface="+mn-ea"/>
              </a:rPr>
              <a:t> (</a:t>
            </a:r>
            <a:r>
              <a:rPr lang="en-US" altLang="en-US" sz="1100" dirty="0">
                <a:solidFill>
                  <a:srgbClr val="000000"/>
                </a:solidFill>
                <a:ea typeface="+mn-ea"/>
                <a:hlinkClick r:id="rId6"/>
              </a:rPr>
              <a:t>d</a:t>
            </a:r>
            <a:r>
              <a:rPr lang="mr-IN" altLang="en-US" sz="1100" dirty="0">
                <a:solidFill>
                  <a:srgbClr val="000000"/>
                </a:solidFill>
                <a:ea typeface="Mangal" charset="0"/>
                <a:cs typeface="Mangal" panose="02040503050203030202" pitchFamily="18" charset="0"/>
                <a:hlinkClick r:id="rId6"/>
              </a:rPr>
              <a:t>oi.org/10.25333/C3NK88</a:t>
            </a:r>
            <a:r>
              <a:rPr lang="en-US" altLang="en-US" sz="1100" dirty="0">
                <a:solidFill>
                  <a:srgbClr val="000000"/>
                </a:solidFill>
                <a:ea typeface="+mn-ea"/>
              </a:rPr>
              <a:t>),</a:t>
            </a:r>
            <a:r>
              <a:rPr lang="en-US" altLang="en-US" sz="1100" i="1" dirty="0">
                <a:solidFill>
                  <a:srgbClr val="000000"/>
                </a:solidFill>
                <a:ea typeface="+mn-ea"/>
              </a:rPr>
              <a:t> </a:t>
            </a:r>
            <a:r>
              <a:rPr lang="en-US" altLang="en-US" sz="1100" dirty="0">
                <a:solidFill>
                  <a:srgbClr val="000000"/>
                </a:solidFill>
                <a:ea typeface="+mn-ea"/>
                <a:hlinkClick r:id="rId7"/>
              </a:rPr>
              <a:t>CC BY 4.0</a:t>
            </a:r>
            <a:br>
              <a:rPr lang="en-US" altLang="en-US" sz="1100" dirty="0">
                <a:solidFill>
                  <a:srgbClr val="000000"/>
                </a:solidFill>
                <a:ea typeface="+mn-ea"/>
              </a:rPr>
            </a:br>
            <a:endParaRPr lang="en-US" altLang="en-US" sz="1100" dirty="0">
              <a:solidFill>
                <a:srgbClr val="000000"/>
              </a:solidFill>
              <a:ea typeface="+mn-ea"/>
            </a:endParaRPr>
          </a:p>
        </p:txBody>
      </p:sp>
      <p:sp>
        <p:nvSpPr>
          <p:cNvPr id="5" name="Rectangle 4">
            <a:extLst>
              <a:ext uri="{FF2B5EF4-FFF2-40B4-BE49-F238E27FC236}">
                <a16:creationId xmlns:a16="http://schemas.microsoft.com/office/drawing/2014/main" id="{AD4AC366-F1B2-D542-B101-8212E29EC54D}"/>
              </a:ext>
            </a:extLst>
          </p:cNvPr>
          <p:cNvSpPr/>
          <p:nvPr/>
        </p:nvSpPr>
        <p:spPr>
          <a:xfrm>
            <a:off x="-29169" y="6230931"/>
            <a:ext cx="3298841" cy="415498"/>
          </a:xfrm>
          <a:prstGeom prst="rect">
            <a:avLst/>
          </a:prstGeom>
          <a:solidFill>
            <a:srgbClr val="A9306F"/>
          </a:solidFill>
        </p:spPr>
        <p:txBody>
          <a:bodyPr wrap="square">
            <a:spAutoFit/>
          </a:bodyPr>
          <a:lstStyle/>
          <a:p>
            <a:pPr algn="ctr" defTabSz="914377"/>
            <a:r>
              <a:rPr lang="en-US" sz="2100" dirty="0" err="1">
                <a:solidFill>
                  <a:srgbClr val="FFFFFF"/>
                </a:solidFill>
                <a:ea typeface="+mn-ea"/>
              </a:rPr>
              <a:t>oc.lc</a:t>
            </a:r>
            <a:r>
              <a:rPr lang="en-US" sz="2100" dirty="0">
                <a:solidFill>
                  <a:srgbClr val="FFFFFF"/>
                </a:solidFill>
                <a:ea typeface="+mn-ea"/>
              </a:rPr>
              <a:t>/rim</a:t>
            </a:r>
          </a:p>
        </p:txBody>
      </p:sp>
      <p:sp>
        <p:nvSpPr>
          <p:cNvPr id="2" name="TextBox 1">
            <a:extLst>
              <a:ext uri="{FF2B5EF4-FFF2-40B4-BE49-F238E27FC236}">
                <a16:creationId xmlns:a16="http://schemas.microsoft.com/office/drawing/2014/main" id="{C70CF338-20EA-BC44-8B4A-5469B53E257C}"/>
              </a:ext>
            </a:extLst>
          </p:cNvPr>
          <p:cNvSpPr txBox="1"/>
          <p:nvPr/>
        </p:nvSpPr>
        <p:spPr>
          <a:xfrm>
            <a:off x="492158" y="1277990"/>
            <a:ext cx="2943581" cy="3170099"/>
          </a:xfrm>
          <a:prstGeom prst="rect">
            <a:avLst/>
          </a:prstGeom>
          <a:noFill/>
        </p:spPr>
        <p:txBody>
          <a:bodyPr wrap="square" rtlCol="0">
            <a:spAutoFit/>
          </a:bodyPr>
          <a:lstStyle/>
          <a:p>
            <a:pPr defTabSz="914377"/>
            <a:r>
              <a:rPr lang="en-US" sz="2000" b="1" dirty="0">
                <a:solidFill>
                  <a:srgbClr val="1F497D"/>
                </a:solidFill>
                <a:ea typeface="+mn-ea"/>
              </a:rPr>
              <a:t>. . . In other words, RIM systems are used to collect the scholarly output of an institution.</a:t>
            </a:r>
          </a:p>
          <a:p>
            <a:pPr defTabSz="914377"/>
            <a:endParaRPr lang="en-US" sz="2000" b="1" dirty="0">
              <a:solidFill>
                <a:srgbClr val="1F497D"/>
              </a:solidFill>
              <a:ea typeface="+mn-ea"/>
            </a:endParaRPr>
          </a:p>
          <a:p>
            <a:pPr defTabSz="914377"/>
            <a:r>
              <a:rPr lang="en-US" sz="2000" b="1" dirty="0">
                <a:solidFill>
                  <a:srgbClr val="1F497D"/>
                </a:solidFill>
                <a:ea typeface="+mn-ea"/>
              </a:rPr>
              <a:t>And allow it to be combined with other information collected on campus.</a:t>
            </a:r>
          </a:p>
        </p:txBody>
      </p:sp>
      <p:sp>
        <p:nvSpPr>
          <p:cNvPr id="7" name="Oval 6">
            <a:extLst>
              <a:ext uri="{FF2B5EF4-FFF2-40B4-BE49-F238E27FC236}">
                <a16:creationId xmlns:a16="http://schemas.microsoft.com/office/drawing/2014/main" id="{654E9E26-0AE1-0E4B-B375-D05B726EA9B4}"/>
              </a:ext>
            </a:extLst>
          </p:cNvPr>
          <p:cNvSpPr/>
          <p:nvPr/>
        </p:nvSpPr>
        <p:spPr>
          <a:xfrm>
            <a:off x="11963400" y="152400"/>
            <a:ext cx="76200" cy="76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3299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82418" y="0"/>
            <a:ext cx="8609583" cy="6224056"/>
          </a:xfrm>
          <a:prstGeom prst="rect">
            <a:avLst/>
          </a:prstGeom>
        </p:spPr>
      </p:pic>
      <p:pic>
        <p:nvPicPr>
          <p:cNvPr id="4" name="Picture 3">
            <a:extLst>
              <a:ext uri="{FF2B5EF4-FFF2-40B4-BE49-F238E27FC236}">
                <a16:creationId xmlns:a16="http://schemas.microsoft.com/office/drawing/2014/main" id="{941C77F9-A2D9-FC47-8CC6-D2C76A7BCE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5095" y="6349313"/>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a:extLst>
              <a:ext uri="{FF2B5EF4-FFF2-40B4-BE49-F238E27FC236}">
                <a16:creationId xmlns:a16="http://schemas.microsoft.com/office/drawing/2014/main" id="{AC84788E-EF90-444D-AC8B-AE821EBAF0A0}"/>
              </a:ext>
            </a:extLst>
          </p:cNvPr>
          <p:cNvSpPr>
            <a:spLocks noChangeArrowheads="1"/>
          </p:cNvSpPr>
          <p:nvPr/>
        </p:nvSpPr>
        <p:spPr bwMode="auto">
          <a:xfrm>
            <a:off x="4572000" y="6288614"/>
            <a:ext cx="7140261"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377">
              <a:lnSpc>
                <a:spcPct val="100000"/>
              </a:lnSpc>
              <a:spcBef>
                <a:spcPct val="0"/>
              </a:spcBef>
              <a:buNone/>
            </a:pPr>
            <a:r>
              <a:rPr lang="en-US" altLang="en-US" sz="1000" dirty="0">
                <a:solidFill>
                  <a:srgbClr val="000000"/>
                </a:solidFill>
                <a:ea typeface="+mn-ea"/>
              </a:rPr>
              <a:t>“RIM Uses” by </a:t>
            </a:r>
            <a:r>
              <a:rPr lang="en-US" altLang="en-US" sz="1000" dirty="0">
                <a:solidFill>
                  <a:srgbClr val="000000"/>
                </a:solidFill>
                <a:ea typeface="+mn-ea"/>
                <a:hlinkClick r:id="rId5"/>
              </a:rPr>
              <a:t>OCLC Research</a:t>
            </a:r>
            <a:r>
              <a:rPr lang="en-US" altLang="en-US" sz="1000" i="1" dirty="0">
                <a:solidFill>
                  <a:srgbClr val="000000"/>
                </a:solidFill>
                <a:ea typeface="+mn-ea"/>
              </a:rPr>
              <a:t>, </a:t>
            </a:r>
            <a:r>
              <a:rPr lang="en-US" altLang="en-US" sz="1000" dirty="0">
                <a:solidFill>
                  <a:srgbClr val="000000"/>
                </a:solidFill>
                <a:ea typeface="+mn-ea"/>
              </a:rPr>
              <a:t>from </a:t>
            </a:r>
            <a:r>
              <a:rPr lang="en-US" altLang="en-US" sz="1000" i="1" dirty="0">
                <a:solidFill>
                  <a:srgbClr val="000000"/>
                </a:solidFill>
                <a:ea typeface="+mn-ea"/>
              </a:rPr>
              <a:t>Research Information Management: Defining RIM and the Library’s Role</a:t>
            </a:r>
            <a:r>
              <a:rPr lang="en-US" altLang="en-US" sz="1000" dirty="0">
                <a:solidFill>
                  <a:srgbClr val="000000"/>
                </a:solidFill>
                <a:ea typeface="+mn-ea"/>
              </a:rPr>
              <a:t> (</a:t>
            </a:r>
            <a:r>
              <a:rPr lang="en-US" altLang="en-US" sz="1000" dirty="0">
                <a:solidFill>
                  <a:srgbClr val="000000"/>
                </a:solidFill>
                <a:ea typeface="+mn-ea"/>
                <a:hlinkClick r:id="rId6"/>
              </a:rPr>
              <a:t>d</a:t>
            </a:r>
            <a:r>
              <a:rPr lang="mr-IN" altLang="en-US" sz="1000" dirty="0">
                <a:solidFill>
                  <a:srgbClr val="000000"/>
                </a:solidFill>
                <a:ea typeface="+mn-ea"/>
                <a:cs typeface="Mangal" panose="02040503050203030202" pitchFamily="18" charset="0"/>
                <a:hlinkClick r:id="rId6"/>
              </a:rPr>
              <a:t>oi.org/10.25333/C3NK88</a:t>
            </a:r>
            <a:r>
              <a:rPr lang="en-US" altLang="en-US" sz="1000" dirty="0">
                <a:solidFill>
                  <a:srgbClr val="000000"/>
                </a:solidFill>
                <a:ea typeface="+mn-ea"/>
              </a:rPr>
              <a:t>),</a:t>
            </a:r>
            <a:r>
              <a:rPr lang="en-US" altLang="en-US" sz="1000" i="1" dirty="0">
                <a:solidFill>
                  <a:srgbClr val="000000"/>
                </a:solidFill>
                <a:ea typeface="+mn-ea"/>
              </a:rPr>
              <a:t> </a:t>
            </a:r>
            <a:r>
              <a:rPr lang="en-US" altLang="en-US" sz="1000" dirty="0">
                <a:solidFill>
                  <a:srgbClr val="000000"/>
                </a:solidFill>
                <a:ea typeface="+mn-ea"/>
                <a:hlinkClick r:id="rId7"/>
              </a:rPr>
              <a:t>CC BY 4.0</a:t>
            </a:r>
            <a:br>
              <a:rPr lang="en-US" altLang="en-US" sz="1100" dirty="0">
                <a:solidFill>
                  <a:srgbClr val="000000"/>
                </a:solidFill>
                <a:ea typeface="+mn-ea"/>
              </a:rPr>
            </a:br>
            <a:endParaRPr lang="en-US" altLang="en-US" sz="1100" dirty="0">
              <a:solidFill>
                <a:srgbClr val="000000"/>
              </a:solidFill>
              <a:ea typeface="+mn-ea"/>
            </a:endParaRPr>
          </a:p>
        </p:txBody>
      </p:sp>
      <p:sp>
        <p:nvSpPr>
          <p:cNvPr id="6" name="Rectangle 5">
            <a:extLst>
              <a:ext uri="{FF2B5EF4-FFF2-40B4-BE49-F238E27FC236}">
                <a16:creationId xmlns:a16="http://schemas.microsoft.com/office/drawing/2014/main" id="{0DFF0CE1-597B-4048-912B-3D5241A05AB7}"/>
              </a:ext>
            </a:extLst>
          </p:cNvPr>
          <p:cNvSpPr/>
          <p:nvPr/>
        </p:nvSpPr>
        <p:spPr>
          <a:xfrm>
            <a:off x="1" y="6236392"/>
            <a:ext cx="3298841" cy="415498"/>
          </a:xfrm>
          <a:prstGeom prst="rect">
            <a:avLst/>
          </a:prstGeom>
          <a:solidFill>
            <a:srgbClr val="A9306F"/>
          </a:solidFill>
        </p:spPr>
        <p:txBody>
          <a:bodyPr wrap="square">
            <a:spAutoFit/>
          </a:bodyPr>
          <a:lstStyle/>
          <a:p>
            <a:pPr algn="ctr" defTabSz="914377"/>
            <a:r>
              <a:rPr lang="en-US" sz="2100" dirty="0" err="1">
                <a:solidFill>
                  <a:srgbClr val="FFFFFF"/>
                </a:solidFill>
                <a:ea typeface="+mn-ea"/>
              </a:rPr>
              <a:t>oc.lc</a:t>
            </a:r>
            <a:r>
              <a:rPr lang="en-US" sz="2100" dirty="0">
                <a:solidFill>
                  <a:srgbClr val="FFFFFF"/>
                </a:solidFill>
                <a:ea typeface="+mn-ea"/>
              </a:rPr>
              <a:t>/rim</a:t>
            </a:r>
          </a:p>
        </p:txBody>
      </p:sp>
      <p:sp>
        <p:nvSpPr>
          <p:cNvPr id="8" name="TextBox 7">
            <a:extLst>
              <a:ext uri="{FF2B5EF4-FFF2-40B4-BE49-F238E27FC236}">
                <a16:creationId xmlns:a16="http://schemas.microsoft.com/office/drawing/2014/main" id="{367BF51C-953D-3142-A8CF-727CA3CD03E8}"/>
              </a:ext>
            </a:extLst>
          </p:cNvPr>
          <p:cNvSpPr txBox="1"/>
          <p:nvPr/>
        </p:nvSpPr>
        <p:spPr>
          <a:xfrm>
            <a:off x="272701" y="1351142"/>
            <a:ext cx="3352800" cy="2862322"/>
          </a:xfrm>
          <a:prstGeom prst="rect">
            <a:avLst/>
          </a:prstGeom>
          <a:noFill/>
        </p:spPr>
        <p:txBody>
          <a:bodyPr wrap="square" rtlCol="0">
            <a:spAutoFit/>
          </a:bodyPr>
          <a:lstStyle/>
          <a:p>
            <a:pPr defTabSz="914377"/>
            <a:r>
              <a:rPr lang="en-US" sz="2000" b="1" dirty="0">
                <a:solidFill>
                  <a:srgbClr val="1F497D"/>
                </a:solidFill>
                <a:ea typeface="+mn-ea"/>
              </a:rPr>
              <a:t>. . . In other words, RIM systems are used to collect the scholarly output of an institution.</a:t>
            </a:r>
          </a:p>
          <a:p>
            <a:pPr defTabSz="914377"/>
            <a:endParaRPr lang="en-US" sz="2000" b="1" dirty="0">
              <a:solidFill>
                <a:srgbClr val="1F497D"/>
              </a:solidFill>
              <a:ea typeface="+mn-ea"/>
            </a:endParaRPr>
          </a:p>
          <a:p>
            <a:pPr defTabSz="914377"/>
            <a:r>
              <a:rPr lang="en-US" sz="2000" b="1" dirty="0">
                <a:solidFill>
                  <a:srgbClr val="1F497D"/>
                </a:solidFill>
                <a:ea typeface="+mn-ea"/>
              </a:rPr>
              <a:t>And allow it to be combined with other information collected on campus.</a:t>
            </a:r>
          </a:p>
        </p:txBody>
      </p:sp>
      <p:sp>
        <p:nvSpPr>
          <p:cNvPr id="9" name="Oval 8">
            <a:extLst>
              <a:ext uri="{FF2B5EF4-FFF2-40B4-BE49-F238E27FC236}">
                <a16:creationId xmlns:a16="http://schemas.microsoft.com/office/drawing/2014/main" id="{13CE4C4F-2422-FE43-A8AD-A83CFF9E72D7}"/>
              </a:ext>
            </a:extLst>
          </p:cNvPr>
          <p:cNvSpPr/>
          <p:nvPr/>
        </p:nvSpPr>
        <p:spPr>
          <a:xfrm>
            <a:off x="11963400" y="152400"/>
            <a:ext cx="76200" cy="76200"/>
          </a:xfrm>
          <a:prstGeom prst="ellipse">
            <a:avLst/>
          </a:prstGeom>
          <a:solidFill>
            <a:srgbClr val="8A1B61"/>
          </a:solidFill>
          <a:ln w="25400" cap="flat" cmpd="sng" algn="ctr">
            <a:solidFill>
              <a:srgbClr val="8A1B61">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29961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p:cNvPicPr preferRelativeResize="0"/>
          <p:nvPr/>
        </p:nvPicPr>
        <p:blipFill rotWithShape="1">
          <a:blip r:embed="rId3">
            <a:alphaModFix/>
          </a:blip>
          <a:srcRect/>
          <a:stretch/>
        </p:blipFill>
        <p:spPr>
          <a:xfrm>
            <a:off x="1492662" y="6546700"/>
            <a:ext cx="9216000" cy="339531"/>
          </a:xfrm>
          <a:prstGeom prst="rect">
            <a:avLst/>
          </a:prstGeom>
          <a:noFill/>
          <a:ln>
            <a:noFill/>
          </a:ln>
        </p:spPr>
      </p:pic>
      <p:pic>
        <p:nvPicPr>
          <p:cNvPr id="408" name="Shape 408" descr="Network2.jpg"/>
          <p:cNvPicPr preferRelativeResize="0"/>
          <p:nvPr/>
        </p:nvPicPr>
        <p:blipFill rotWithShape="1">
          <a:blip r:embed="rId4">
            <a:alphaModFix/>
          </a:blip>
          <a:srcRect b="5338"/>
          <a:stretch/>
        </p:blipFill>
        <p:spPr>
          <a:xfrm>
            <a:off x="1509801" y="2218617"/>
            <a:ext cx="9158200" cy="3543557"/>
          </a:xfrm>
          <a:prstGeom prst="rect">
            <a:avLst/>
          </a:prstGeom>
          <a:noFill/>
          <a:ln>
            <a:noFill/>
          </a:ln>
        </p:spPr>
      </p:pic>
      <p:pic>
        <p:nvPicPr>
          <p:cNvPr id="409" name="Shape 409" descr="ORCID.png"/>
          <p:cNvPicPr preferRelativeResize="0"/>
          <p:nvPr/>
        </p:nvPicPr>
        <p:blipFill rotWithShape="1">
          <a:blip r:embed="rId5">
            <a:alphaModFix/>
          </a:blip>
          <a:srcRect/>
          <a:stretch/>
        </p:blipFill>
        <p:spPr>
          <a:xfrm>
            <a:off x="9113914" y="5790369"/>
            <a:ext cx="962572" cy="293915"/>
          </a:xfrm>
          <a:prstGeom prst="rect">
            <a:avLst/>
          </a:prstGeom>
          <a:noFill/>
          <a:ln>
            <a:noFill/>
          </a:ln>
        </p:spPr>
      </p:pic>
      <p:pic>
        <p:nvPicPr>
          <p:cNvPr id="410" name="Shape 410" descr="JISC.png"/>
          <p:cNvPicPr preferRelativeResize="0"/>
          <p:nvPr/>
        </p:nvPicPr>
        <p:blipFill rotWithShape="1">
          <a:blip r:embed="rId6">
            <a:alphaModFix/>
          </a:blip>
          <a:srcRect/>
          <a:stretch/>
        </p:blipFill>
        <p:spPr>
          <a:xfrm>
            <a:off x="8473105" y="6163021"/>
            <a:ext cx="617571" cy="360250"/>
          </a:xfrm>
          <a:prstGeom prst="rect">
            <a:avLst/>
          </a:prstGeom>
          <a:noFill/>
          <a:ln>
            <a:noFill/>
          </a:ln>
        </p:spPr>
      </p:pic>
      <p:pic>
        <p:nvPicPr>
          <p:cNvPr id="411" name="Shape 411" descr="IBICT.png"/>
          <p:cNvPicPr preferRelativeResize="0"/>
          <p:nvPr/>
        </p:nvPicPr>
        <p:blipFill rotWithShape="1">
          <a:blip r:embed="rId7">
            <a:alphaModFix/>
          </a:blip>
          <a:srcRect r="53660" b="4830"/>
          <a:stretch/>
        </p:blipFill>
        <p:spPr>
          <a:xfrm>
            <a:off x="7906790" y="5779232"/>
            <a:ext cx="903972" cy="319314"/>
          </a:xfrm>
          <a:prstGeom prst="rect">
            <a:avLst/>
          </a:prstGeom>
          <a:noFill/>
          <a:ln>
            <a:noFill/>
          </a:ln>
        </p:spPr>
      </p:pic>
      <p:pic>
        <p:nvPicPr>
          <p:cNvPr id="412" name="Shape 412" descr="ESF.png"/>
          <p:cNvPicPr preferRelativeResize="0"/>
          <p:nvPr/>
        </p:nvPicPr>
        <p:blipFill rotWithShape="1">
          <a:blip r:embed="rId8">
            <a:alphaModFix/>
          </a:blip>
          <a:srcRect/>
          <a:stretch/>
        </p:blipFill>
        <p:spPr>
          <a:xfrm>
            <a:off x="3947656" y="5987483"/>
            <a:ext cx="538229" cy="538229"/>
          </a:xfrm>
          <a:prstGeom prst="rect">
            <a:avLst/>
          </a:prstGeom>
          <a:noFill/>
          <a:ln>
            <a:noFill/>
          </a:ln>
        </p:spPr>
      </p:pic>
      <p:pic>
        <p:nvPicPr>
          <p:cNvPr id="413" name="Shape 413" descr="EUNIS.jpg"/>
          <p:cNvPicPr preferRelativeResize="0"/>
          <p:nvPr/>
        </p:nvPicPr>
        <p:blipFill rotWithShape="1">
          <a:blip r:embed="rId9">
            <a:alphaModFix/>
          </a:blip>
          <a:srcRect/>
          <a:stretch/>
        </p:blipFill>
        <p:spPr>
          <a:xfrm>
            <a:off x="7468291" y="5992075"/>
            <a:ext cx="538859" cy="541264"/>
          </a:xfrm>
          <a:prstGeom prst="rect">
            <a:avLst/>
          </a:prstGeom>
          <a:noFill/>
          <a:ln>
            <a:noFill/>
          </a:ln>
        </p:spPr>
      </p:pic>
      <p:pic>
        <p:nvPicPr>
          <p:cNvPr id="414" name="Shape 414" descr="ERCIM.png"/>
          <p:cNvPicPr preferRelativeResize="0"/>
          <p:nvPr/>
        </p:nvPicPr>
        <p:blipFill rotWithShape="1">
          <a:blip r:embed="rId10">
            <a:alphaModFix/>
          </a:blip>
          <a:srcRect/>
          <a:stretch/>
        </p:blipFill>
        <p:spPr>
          <a:xfrm>
            <a:off x="6877630" y="5762174"/>
            <a:ext cx="481419" cy="406737"/>
          </a:xfrm>
          <a:prstGeom prst="rect">
            <a:avLst/>
          </a:prstGeom>
          <a:noFill/>
          <a:ln>
            <a:noFill/>
          </a:ln>
        </p:spPr>
      </p:pic>
      <p:pic>
        <p:nvPicPr>
          <p:cNvPr id="415" name="Shape 415" descr="EARMA.png"/>
          <p:cNvPicPr preferRelativeResize="0"/>
          <p:nvPr/>
        </p:nvPicPr>
        <p:blipFill rotWithShape="1">
          <a:blip r:embed="rId11">
            <a:alphaModFix/>
          </a:blip>
          <a:srcRect/>
          <a:stretch/>
        </p:blipFill>
        <p:spPr>
          <a:xfrm>
            <a:off x="4544176" y="5840256"/>
            <a:ext cx="819251" cy="416340"/>
          </a:xfrm>
          <a:prstGeom prst="rect">
            <a:avLst/>
          </a:prstGeom>
          <a:noFill/>
          <a:ln>
            <a:noFill/>
          </a:ln>
        </p:spPr>
      </p:pic>
      <p:pic>
        <p:nvPicPr>
          <p:cNvPr id="416" name="Shape 416" descr="CODATA.png"/>
          <p:cNvPicPr preferRelativeResize="0"/>
          <p:nvPr/>
        </p:nvPicPr>
        <p:blipFill rotWithShape="1">
          <a:blip r:embed="rId12">
            <a:alphaModFix/>
          </a:blip>
          <a:srcRect/>
          <a:stretch/>
        </p:blipFill>
        <p:spPr>
          <a:xfrm>
            <a:off x="5862535" y="5780407"/>
            <a:ext cx="517636" cy="399899"/>
          </a:xfrm>
          <a:prstGeom prst="rect">
            <a:avLst/>
          </a:prstGeom>
          <a:noFill/>
          <a:ln>
            <a:noFill/>
          </a:ln>
        </p:spPr>
      </p:pic>
      <p:pic>
        <p:nvPicPr>
          <p:cNvPr id="417" name="Shape 417" descr="COAR.png"/>
          <p:cNvPicPr preferRelativeResize="0"/>
          <p:nvPr/>
        </p:nvPicPr>
        <p:blipFill rotWithShape="1">
          <a:blip r:embed="rId13">
            <a:alphaModFix/>
          </a:blip>
          <a:srcRect/>
          <a:stretch/>
        </p:blipFill>
        <p:spPr>
          <a:xfrm>
            <a:off x="1588145" y="6089308"/>
            <a:ext cx="821070" cy="410535"/>
          </a:xfrm>
          <a:prstGeom prst="rect">
            <a:avLst/>
          </a:prstGeom>
          <a:noFill/>
          <a:ln>
            <a:noFill/>
          </a:ln>
        </p:spPr>
      </p:pic>
      <p:pic>
        <p:nvPicPr>
          <p:cNvPr id="418" name="Shape 418" descr="CASRAI.jpg"/>
          <p:cNvPicPr preferRelativeResize="0"/>
          <p:nvPr/>
        </p:nvPicPr>
        <p:blipFill rotWithShape="1">
          <a:blip r:embed="rId14">
            <a:alphaModFix/>
          </a:blip>
          <a:srcRect/>
          <a:stretch/>
        </p:blipFill>
        <p:spPr>
          <a:xfrm>
            <a:off x="2675799" y="6208961"/>
            <a:ext cx="1049669" cy="303852"/>
          </a:xfrm>
          <a:prstGeom prst="rect">
            <a:avLst/>
          </a:prstGeom>
          <a:noFill/>
          <a:ln>
            <a:noFill/>
          </a:ln>
        </p:spPr>
      </p:pic>
      <p:pic>
        <p:nvPicPr>
          <p:cNvPr id="419" name="Shape 419" descr="APA.jpg"/>
          <p:cNvPicPr preferRelativeResize="0"/>
          <p:nvPr/>
        </p:nvPicPr>
        <p:blipFill rotWithShape="1">
          <a:blip r:embed="rId15">
            <a:alphaModFix/>
          </a:blip>
          <a:srcRect/>
          <a:stretch/>
        </p:blipFill>
        <p:spPr>
          <a:xfrm>
            <a:off x="6488384" y="6172456"/>
            <a:ext cx="604175" cy="339849"/>
          </a:xfrm>
          <a:prstGeom prst="rect">
            <a:avLst/>
          </a:prstGeom>
          <a:noFill/>
          <a:ln>
            <a:noFill/>
          </a:ln>
        </p:spPr>
      </p:pic>
      <p:pic>
        <p:nvPicPr>
          <p:cNvPr id="420" name="Shape 420" descr="ALLEA.png"/>
          <p:cNvPicPr preferRelativeResize="0"/>
          <p:nvPr/>
        </p:nvPicPr>
        <p:blipFill rotWithShape="1">
          <a:blip r:embed="rId16">
            <a:alphaModFix/>
          </a:blip>
          <a:srcRect/>
          <a:stretch/>
        </p:blipFill>
        <p:spPr>
          <a:xfrm>
            <a:off x="1693740" y="5792024"/>
            <a:ext cx="1107318" cy="333824"/>
          </a:xfrm>
          <a:prstGeom prst="rect">
            <a:avLst/>
          </a:prstGeom>
          <a:noFill/>
          <a:ln>
            <a:noFill/>
          </a:ln>
        </p:spPr>
      </p:pic>
      <p:pic>
        <p:nvPicPr>
          <p:cNvPr id="421" name="Shape 421"/>
          <p:cNvPicPr preferRelativeResize="0"/>
          <p:nvPr/>
        </p:nvPicPr>
        <p:blipFill rotWithShape="1">
          <a:blip r:embed="rId17">
            <a:alphaModFix/>
          </a:blip>
          <a:srcRect/>
          <a:stretch/>
        </p:blipFill>
        <p:spPr>
          <a:xfrm>
            <a:off x="5043274" y="3694377"/>
            <a:ext cx="2125566" cy="680891"/>
          </a:xfrm>
          <a:prstGeom prst="rect">
            <a:avLst/>
          </a:prstGeom>
          <a:noFill/>
          <a:ln>
            <a:noFill/>
          </a:ln>
        </p:spPr>
      </p:pic>
      <p:pic>
        <p:nvPicPr>
          <p:cNvPr id="422" name="Shape 422" descr="duraspace_logo_4in.png"/>
          <p:cNvPicPr preferRelativeResize="0"/>
          <p:nvPr/>
        </p:nvPicPr>
        <p:blipFill rotWithShape="1">
          <a:blip r:embed="rId18">
            <a:alphaModFix/>
          </a:blip>
          <a:srcRect/>
          <a:stretch/>
        </p:blipFill>
        <p:spPr>
          <a:xfrm>
            <a:off x="5085113" y="6245372"/>
            <a:ext cx="1258220" cy="236965"/>
          </a:xfrm>
          <a:prstGeom prst="rect">
            <a:avLst/>
          </a:prstGeom>
          <a:noFill/>
          <a:ln>
            <a:noFill/>
          </a:ln>
        </p:spPr>
      </p:pic>
      <p:sp>
        <p:nvSpPr>
          <p:cNvPr id="423" name="Shape 423"/>
          <p:cNvSpPr/>
          <p:nvPr/>
        </p:nvSpPr>
        <p:spPr>
          <a:xfrm>
            <a:off x="8578636" y="3434756"/>
            <a:ext cx="1151999" cy="1151999"/>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200" b="1">
                <a:solidFill>
                  <a:schemeClr val="dk2"/>
                </a:solidFill>
                <a:latin typeface="Calibri"/>
                <a:ea typeface="Calibri"/>
                <a:cs typeface="Calibri"/>
                <a:sym typeface="Calibri"/>
              </a:rPr>
              <a:t>&gt;200 Members</a:t>
            </a:r>
            <a:endParaRPr/>
          </a:p>
        </p:txBody>
      </p:sp>
      <p:sp>
        <p:nvSpPr>
          <p:cNvPr id="424" name="Shape 424"/>
          <p:cNvSpPr/>
          <p:nvPr/>
        </p:nvSpPr>
        <p:spPr>
          <a:xfrm>
            <a:off x="2409216" y="2282757"/>
            <a:ext cx="1151999" cy="1151999"/>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200" b="1">
                <a:solidFill>
                  <a:schemeClr val="dk2"/>
                </a:solidFill>
                <a:latin typeface="Calibri"/>
                <a:ea typeface="Calibri"/>
                <a:cs typeface="Calibri"/>
                <a:sym typeface="Calibri"/>
              </a:rPr>
              <a:t>45 Countries</a:t>
            </a:r>
            <a:endParaRPr/>
          </a:p>
        </p:txBody>
      </p:sp>
      <p:sp>
        <p:nvSpPr>
          <p:cNvPr id="425" name="Shape 425"/>
          <p:cNvSpPr/>
          <p:nvPr/>
        </p:nvSpPr>
        <p:spPr>
          <a:xfrm>
            <a:off x="3433311" y="4509787"/>
            <a:ext cx="1151999" cy="1151999"/>
          </a:xfrm>
          <a:prstGeom prst="ellipse">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1200" b="1">
                <a:solidFill>
                  <a:schemeClr val="dk2"/>
                </a:solidFill>
                <a:latin typeface="Calibri"/>
                <a:ea typeface="Calibri"/>
                <a:cs typeface="Calibri"/>
                <a:sym typeface="Calibri"/>
              </a:rPr>
              <a:t>15 Strategic Partners</a:t>
            </a:r>
            <a:endParaRPr/>
          </a:p>
        </p:txBody>
      </p:sp>
      <p:sp>
        <p:nvSpPr>
          <p:cNvPr id="426" name="Shape 426"/>
          <p:cNvSpPr/>
          <p:nvPr/>
        </p:nvSpPr>
        <p:spPr>
          <a:xfrm>
            <a:off x="1888189" y="1126120"/>
            <a:ext cx="8449460" cy="1015663"/>
          </a:xfrm>
          <a:prstGeom prst="rect">
            <a:avLst/>
          </a:prstGeom>
          <a:noFill/>
          <a:ln>
            <a:noFill/>
          </a:ln>
        </p:spPr>
        <p:txBody>
          <a:bodyPr spcFirstLastPara="1" wrap="square" lIns="91425" tIns="45700" rIns="91425" bIns="45700" anchor="t" anchorCtr="0">
            <a:noAutofit/>
          </a:bodyPr>
          <a:lstStyle/>
          <a:p>
            <a:r>
              <a:rPr lang="en-US" sz="2000" dirty="0">
                <a:solidFill>
                  <a:srgbClr val="1F497D"/>
                </a:solidFill>
                <a:latin typeface="Calibri"/>
                <a:ea typeface="Calibri"/>
                <a:cs typeface="Calibri"/>
                <a:sym typeface="Calibri"/>
              </a:rPr>
              <a:t>An international not-for-profit association founded in 2002 to bring together experts on research information in general and research information systems (CRIS) in particular</a:t>
            </a:r>
            <a:endParaRPr dirty="0"/>
          </a:p>
        </p:txBody>
      </p:sp>
      <p:pic>
        <p:nvPicPr>
          <p:cNvPr id="427" name="Shape 427"/>
          <p:cNvPicPr preferRelativeResize="0"/>
          <p:nvPr/>
        </p:nvPicPr>
        <p:blipFill rotWithShape="1">
          <a:blip r:embed="rId19">
            <a:alphaModFix/>
          </a:blip>
          <a:srcRect/>
          <a:stretch/>
        </p:blipFill>
        <p:spPr>
          <a:xfrm>
            <a:off x="9614377" y="6081316"/>
            <a:ext cx="956641" cy="458697"/>
          </a:xfrm>
          <a:prstGeom prst="rect">
            <a:avLst/>
          </a:prstGeom>
          <a:noFill/>
          <a:ln>
            <a:noFill/>
          </a:ln>
        </p:spPr>
      </p:pic>
      <p:pic>
        <p:nvPicPr>
          <p:cNvPr id="428" name="Shape 428"/>
          <p:cNvPicPr preferRelativeResize="0"/>
          <p:nvPr/>
        </p:nvPicPr>
        <p:blipFill rotWithShape="1">
          <a:blip r:embed="rId20">
            <a:alphaModFix/>
          </a:blip>
          <a:srcRect/>
          <a:stretch/>
        </p:blipFill>
        <p:spPr>
          <a:xfrm>
            <a:off x="2941173" y="5791337"/>
            <a:ext cx="1003339" cy="418058"/>
          </a:xfrm>
          <a:prstGeom prst="rect">
            <a:avLst/>
          </a:prstGeom>
          <a:noFill/>
          <a:ln>
            <a:noFill/>
          </a:ln>
        </p:spPr>
      </p:pic>
      <p:pic>
        <p:nvPicPr>
          <p:cNvPr id="429" name="Shape 429"/>
          <p:cNvPicPr preferRelativeResize="0"/>
          <p:nvPr/>
        </p:nvPicPr>
        <p:blipFill>
          <a:blip r:embed="rId21">
            <a:alphaModFix/>
          </a:blip>
          <a:stretch>
            <a:fillRect/>
          </a:stretch>
        </p:blipFill>
        <p:spPr>
          <a:xfrm>
            <a:off x="1676401" y="152400"/>
            <a:ext cx="8839201" cy="707136"/>
          </a:xfrm>
          <a:prstGeom prst="rect">
            <a:avLst/>
          </a:prstGeom>
          <a:noFill/>
          <a:ln>
            <a:noFill/>
          </a:ln>
        </p:spPr>
      </p:pic>
      <p:sp>
        <p:nvSpPr>
          <p:cNvPr id="28" name="Oval 27"/>
          <p:cNvSpPr/>
          <p:nvPr/>
        </p:nvSpPr>
        <p:spPr>
          <a:xfrm>
            <a:off x="11963400" y="152400"/>
            <a:ext cx="76200" cy="76200"/>
          </a:xfrm>
          <a:prstGeom prst="ellipse">
            <a:avLst/>
          </a:prstGeom>
          <a:solidFill>
            <a:srgbClr val="007749"/>
          </a:solidFill>
          <a:ln w="25400" cap="flat" cmpd="sng" algn="ctr">
            <a:solidFill>
              <a:srgbClr val="007749">
                <a:lumMod val="50000"/>
              </a:srgbClr>
            </a:solidFill>
            <a:prstDash val="solid"/>
          </a:ln>
          <a:effectLst/>
        </p:spPr>
        <p:txBody>
          <a:bodyPr rtlCol="0" anchor="ctr"/>
          <a:lstStyle/>
          <a:p>
            <a:pPr algn="ctr">
              <a:buClrTx/>
              <a:defRPr/>
            </a:pPr>
            <a:endParaRPr lang="en-US" sz="1800">
              <a:solidFill>
                <a:srgbClr val="FFFFFF"/>
              </a:solidFill>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p:cNvPicPr preferRelativeResize="0"/>
          <p:nvPr/>
        </p:nvPicPr>
        <p:blipFill rotWithShape="1">
          <a:blip r:embed="rId3">
            <a:alphaModFix/>
          </a:blip>
          <a:srcRect/>
          <a:stretch/>
        </p:blipFill>
        <p:spPr>
          <a:xfrm>
            <a:off x="1492662" y="6546700"/>
            <a:ext cx="9216000" cy="339531"/>
          </a:xfrm>
          <a:prstGeom prst="rect">
            <a:avLst/>
          </a:prstGeom>
          <a:noFill/>
          <a:ln>
            <a:noFill/>
          </a:ln>
        </p:spPr>
      </p:pic>
      <p:pic>
        <p:nvPicPr>
          <p:cNvPr id="429" name="Shape 429"/>
          <p:cNvPicPr preferRelativeResize="0"/>
          <p:nvPr/>
        </p:nvPicPr>
        <p:blipFill>
          <a:blip r:embed="rId4">
            <a:alphaModFix/>
          </a:blip>
          <a:stretch>
            <a:fillRect/>
          </a:stretch>
        </p:blipFill>
        <p:spPr>
          <a:xfrm>
            <a:off x="1676401" y="152400"/>
            <a:ext cx="8839201" cy="707136"/>
          </a:xfrm>
          <a:prstGeom prst="rect">
            <a:avLst/>
          </a:prstGeom>
          <a:noFill/>
          <a:ln>
            <a:noFill/>
          </a:ln>
        </p:spPr>
      </p:pic>
      <p:sp>
        <p:nvSpPr>
          <p:cNvPr id="28" name="Oval 27"/>
          <p:cNvSpPr/>
          <p:nvPr/>
        </p:nvSpPr>
        <p:spPr>
          <a:xfrm>
            <a:off x="11963400" y="152400"/>
            <a:ext cx="76200" cy="76200"/>
          </a:xfrm>
          <a:prstGeom prst="ellipse">
            <a:avLst/>
          </a:prstGeom>
          <a:solidFill>
            <a:srgbClr val="007749"/>
          </a:solidFill>
          <a:ln w="25400" cap="flat" cmpd="sng" algn="ctr">
            <a:solidFill>
              <a:srgbClr val="007749">
                <a:lumMod val="50000"/>
              </a:srgbClr>
            </a:solidFill>
            <a:prstDash val="solid"/>
          </a:ln>
          <a:effectLst/>
        </p:spPr>
        <p:txBody>
          <a:bodyPr rtlCol="0" anchor="ctr"/>
          <a:lstStyle/>
          <a:p>
            <a:pPr algn="ctr">
              <a:buClrTx/>
              <a:defRPr/>
            </a:pPr>
            <a:endParaRPr lang="en-US" sz="1800">
              <a:solidFill>
                <a:srgbClr val="FFFFFF"/>
              </a:solidFill>
              <a:ea typeface="+mn-ea"/>
              <a:cs typeface="+mn-cs"/>
            </a:endParaRPr>
          </a:p>
        </p:txBody>
      </p:sp>
      <p:pic>
        <p:nvPicPr>
          <p:cNvPr id="130" name="Picture 2">
            <a:extLst>
              <a:ext uri="{FF2B5EF4-FFF2-40B4-BE49-F238E27FC236}">
                <a16:creationId xmlns:a16="http://schemas.microsoft.com/office/drawing/2014/main" id="{1C20AA1F-B3D2-8546-8619-F8B222A69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0311" y="1524000"/>
            <a:ext cx="7914289" cy="4920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31" name="Shape 426">
            <a:extLst>
              <a:ext uri="{FF2B5EF4-FFF2-40B4-BE49-F238E27FC236}">
                <a16:creationId xmlns:a16="http://schemas.microsoft.com/office/drawing/2014/main" id="{7C011663-DC4A-5447-9B26-801E72DC605A}"/>
              </a:ext>
            </a:extLst>
          </p:cNvPr>
          <p:cNvSpPr/>
          <p:nvPr/>
        </p:nvSpPr>
        <p:spPr>
          <a:xfrm>
            <a:off x="1952725" y="914199"/>
            <a:ext cx="8449460" cy="1015663"/>
          </a:xfrm>
          <a:prstGeom prst="rect">
            <a:avLst/>
          </a:prstGeom>
          <a:noFill/>
          <a:ln>
            <a:noFill/>
          </a:ln>
        </p:spPr>
        <p:txBody>
          <a:bodyPr spcFirstLastPara="1" wrap="square" lIns="91425" tIns="45700" rIns="91425" bIns="45700" anchor="t" anchorCtr="0">
            <a:noAutofit/>
          </a:bodyPr>
          <a:lstStyle/>
          <a:p>
            <a:r>
              <a:rPr lang="en-US" sz="2000" dirty="0">
                <a:solidFill>
                  <a:srgbClr val="1F497D"/>
                </a:solidFill>
                <a:latin typeface="Calibri"/>
                <a:cs typeface="Calibri"/>
                <a:sym typeface="Calibri"/>
              </a:rPr>
              <a:t>CERIF : an open standard data model and exchange form for research information</a:t>
            </a:r>
            <a:endParaRPr dirty="0"/>
          </a:p>
        </p:txBody>
      </p:sp>
    </p:spTree>
    <p:extLst>
      <p:ext uri="{BB962C8B-B14F-4D97-AF65-F5344CB8AC3E}">
        <p14:creationId xmlns:p14="http://schemas.microsoft.com/office/powerpoint/2010/main" val="246260237"/>
      </p:ext>
    </p:extLst>
  </p:cSld>
  <p:clrMapOvr>
    <a:masterClrMapping/>
  </p:clrMapOvr>
</p:sld>
</file>

<file path=ppt/theme/theme1.xml><?xml version="1.0" encoding="utf-8"?>
<a:theme xmlns:a="http://schemas.openxmlformats.org/drawingml/2006/main" name="1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andard slid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3812</TotalTime>
  <Words>3843</Words>
  <Application>Microsoft Macintosh PowerPoint</Application>
  <PresentationFormat>Widescreen</PresentationFormat>
  <Paragraphs>295</Paragraphs>
  <Slides>44</Slides>
  <Notes>39</Notes>
  <HiddenSlides>1</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44</vt:i4>
      </vt:variant>
    </vt:vector>
  </HeadingPairs>
  <TitlesOfParts>
    <vt:vector size="56" baseType="lpstr">
      <vt:lpstr>Arial</vt:lpstr>
      <vt:lpstr>Calibri</vt:lpstr>
      <vt:lpstr>Calibri Light</vt:lpstr>
      <vt:lpstr>Courier New</vt:lpstr>
      <vt:lpstr>Wingdings</vt:lpstr>
      <vt:lpstr>1_Nonconfidential</vt:lpstr>
      <vt:lpstr>Nonconfidential</vt:lpstr>
      <vt:lpstr>standard slide</vt:lpstr>
      <vt:lpstr>Confidential</vt:lpstr>
      <vt:lpstr>Office Theme</vt:lpstr>
      <vt:lpstr>4_Office Theme</vt:lpstr>
      <vt:lpstr>2_Nonconfidential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Pablo De Castro</dc:creator>
  <cp:lastModifiedBy>Bryant,Rebecca</cp:lastModifiedBy>
  <cp:revision>265</cp:revision>
  <dcterms:modified xsi:type="dcterms:W3CDTF">2019-01-23T15:02:57Z</dcterms:modified>
</cp:coreProperties>
</file>