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  <p:sldMasterId id="2147483686" r:id="rId3"/>
  </p:sldMasterIdLst>
  <p:notesMasterIdLst>
    <p:notesMasterId r:id="rId22"/>
  </p:notesMasterIdLst>
  <p:sldIdLst>
    <p:sldId id="562" r:id="rId4"/>
    <p:sldId id="257" r:id="rId5"/>
    <p:sldId id="583" r:id="rId6"/>
    <p:sldId id="574" r:id="rId7"/>
    <p:sldId id="575" r:id="rId8"/>
    <p:sldId id="563" r:id="rId9"/>
    <p:sldId id="571" r:id="rId10"/>
    <p:sldId id="577" r:id="rId11"/>
    <p:sldId id="578" r:id="rId12"/>
    <p:sldId id="579" r:id="rId13"/>
    <p:sldId id="576" r:id="rId14"/>
    <p:sldId id="580" r:id="rId15"/>
    <p:sldId id="581" r:id="rId16"/>
    <p:sldId id="564" r:id="rId17"/>
    <p:sldId id="572" r:id="rId18"/>
    <p:sldId id="584" r:id="rId19"/>
    <p:sldId id="582" r:id="rId20"/>
    <p:sldId id="5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3" autoAdjust="0"/>
    <p:restoredTop sz="96336" autoAdjust="0"/>
  </p:normalViewPr>
  <p:slideViewPr>
    <p:cSldViewPr snapToGrid="0" snapToObjects="1">
      <p:cViewPr varScale="1">
        <p:scale>
          <a:sx n="107" d="100"/>
          <a:sy n="107" d="100"/>
        </p:scale>
        <p:origin x="13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A8489-A96E-594B-A899-0DF8A27BF783}" type="datetimeFigureOut">
              <a:rPr lang="en-US" smtClean="0"/>
              <a:t>9/16/2018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D8495-646D-AF4D-B82E-38CB0C8B87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692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F63F-4F53-43AD-BF4E-943A34CC6B7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293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D8495-646D-AF4D-B82E-38CB0C8B87D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446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0584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>
              <a:buFont typeface="Arial" panose="020B0604020202020204" pitchFamily="34" charset="0"/>
              <a:buNone/>
            </a:pPr>
            <a:endParaRPr lang="en-US" dirty="0"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3266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uk-UA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0242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uk-UA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4458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uk-UA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7565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uk-UA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8708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F63F-4F53-43AD-BF4E-943A34CC6B7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378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11"/>
          <p:cNvPicPr preferRelativeResize="0"/>
          <p:nvPr/>
        </p:nvPicPr>
        <p:blipFill rotWithShape="1">
          <a:blip r:embed="rId2">
            <a:alphaModFix/>
          </a:blip>
          <a:srcRect l="23295" b="48278"/>
          <a:stretch/>
        </p:blipFill>
        <p:spPr>
          <a:xfrm>
            <a:off x="4218519" y="5"/>
            <a:ext cx="7973480" cy="141341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/>
          <p:nvPr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-1" y="3"/>
            <a:ext cx="4254500" cy="141342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5" y="1773169"/>
            <a:ext cx="4853465" cy="569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1039293" y="2469870"/>
            <a:ext cx="10339693" cy="1646364"/>
          </a:xfrm>
          <a:prstGeom prst="rect">
            <a:avLst/>
          </a:prstGeom>
          <a:noFill/>
          <a:ln w="1016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8" name="Shape 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2462" y="6422994"/>
            <a:ext cx="1093837" cy="29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>
            <a:spLocks noGrp="1"/>
          </p:cNvSpPr>
          <p:nvPr>
            <p:ph type="body" idx="3"/>
          </p:nvPr>
        </p:nvSpPr>
        <p:spPr>
          <a:xfrm>
            <a:off x="971592" y="4275963"/>
            <a:ext cx="248059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4"/>
          </p:nvPr>
        </p:nvSpPr>
        <p:spPr>
          <a:xfrm>
            <a:off x="971594" y="4818453"/>
            <a:ext cx="182340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/>
          <p:nvPr/>
        </p:nvSpPr>
        <p:spPr>
          <a:xfrm>
            <a:off x="4182536" y="1"/>
            <a:ext cx="594257" cy="1413420"/>
          </a:xfrm>
          <a:prstGeom prst="rect">
            <a:avLst/>
          </a:prstGeom>
          <a:solidFill>
            <a:srgbClr val="00AFD7">
              <a:alpha val="6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08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- Header">
  <p:cSld name="2_Content- Head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2" y="6248400"/>
            <a:ext cx="2946399" cy="609600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2946402" y="6248400"/>
            <a:ext cx="1413932" cy="609600"/>
          </a:xfrm>
          <a:prstGeom prst="rect">
            <a:avLst/>
          </a:prstGeom>
          <a:solidFill>
            <a:srgbClr val="007D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4360336" y="6248400"/>
            <a:ext cx="7831665" cy="6096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4383" y="457739"/>
            <a:ext cx="11252196" cy="915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0071" y="6422992"/>
            <a:ext cx="916227" cy="29162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7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4038602" y="6356350"/>
            <a:ext cx="4114799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610602" y="6356350"/>
            <a:ext cx="2743197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674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- Bullet">
  <p:cSld name="Content- Bulle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2" y="6248400"/>
            <a:ext cx="2946399" cy="609600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946402" y="6248400"/>
            <a:ext cx="1413932" cy="609600"/>
          </a:xfrm>
          <a:prstGeom prst="rect">
            <a:avLst/>
          </a:prstGeom>
          <a:solidFill>
            <a:srgbClr val="007D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4360336" y="6248400"/>
            <a:ext cx="7831665" cy="6096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4383" y="1372995"/>
            <a:ext cx="11252196" cy="4475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2"/>
          </p:nvPr>
        </p:nvSpPr>
        <p:spPr>
          <a:xfrm>
            <a:off x="454383" y="457739"/>
            <a:ext cx="11252196" cy="915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0071" y="6422992"/>
            <a:ext cx="916227" cy="291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5626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- Blank">
  <p:cSld name="Content- 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 descr="OCLC_H_PMS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82567" y="6347609"/>
            <a:ext cx="964583" cy="32091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7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4038602" y="6356350"/>
            <a:ext cx="4114799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610602" y="6356350"/>
            <a:ext cx="2743197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01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eaker Intro">
  <p:cSld name="Speaker Intro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pic" idx="2"/>
          </p:nvPr>
        </p:nvSpPr>
        <p:spPr>
          <a:xfrm>
            <a:off x="1176867" y="1990727"/>
            <a:ext cx="2688165" cy="2571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6" name="Shape 126"/>
          <p:cNvSpPr/>
          <p:nvPr/>
        </p:nvSpPr>
        <p:spPr>
          <a:xfrm rot="5400000">
            <a:off x="-699029" y="2686582"/>
            <a:ext cx="2574925" cy="1176865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55076" y="2764533"/>
            <a:ext cx="7636931" cy="85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28" name="Shape 128"/>
          <p:cNvCxnSpPr/>
          <p:nvPr/>
        </p:nvCxnSpPr>
        <p:spPr>
          <a:xfrm>
            <a:off x="4555069" y="3616703"/>
            <a:ext cx="7636932" cy="0"/>
          </a:xfrm>
          <a:prstGeom prst="straightConnector1">
            <a:avLst/>
          </a:prstGeom>
          <a:noFill/>
          <a:ln w="1905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9" name="Shape 129"/>
          <p:cNvSpPr txBox="1">
            <a:spLocks noGrp="1"/>
          </p:cNvSpPr>
          <p:nvPr>
            <p:ph type="body" idx="3"/>
          </p:nvPr>
        </p:nvSpPr>
        <p:spPr>
          <a:xfrm>
            <a:off x="4555069" y="1987552"/>
            <a:ext cx="7636932" cy="6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236192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236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4"/>
          </p:nvPr>
        </p:nvSpPr>
        <p:spPr>
          <a:xfrm>
            <a:off x="1176869" y="1990723"/>
            <a:ext cx="215900" cy="2571752"/>
          </a:xfrm>
          <a:prstGeom prst="rect">
            <a:avLst/>
          </a:prstGeom>
          <a:solidFill>
            <a:srgbClr val="236192">
              <a:alpha val="71372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9820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peaker Intro">
  <p:cSld name="2_Speaker Intro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pic" idx="2"/>
          </p:nvPr>
        </p:nvSpPr>
        <p:spPr>
          <a:xfrm>
            <a:off x="1176867" y="550911"/>
            <a:ext cx="2688165" cy="2571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3" name="Shape 133"/>
          <p:cNvSpPr/>
          <p:nvPr/>
        </p:nvSpPr>
        <p:spPr>
          <a:xfrm rot="5400000">
            <a:off x="-699029" y="1246767"/>
            <a:ext cx="2574925" cy="1176865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55076" y="1324717"/>
            <a:ext cx="7636931" cy="85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35" name="Shape 135"/>
          <p:cNvCxnSpPr/>
          <p:nvPr/>
        </p:nvCxnSpPr>
        <p:spPr>
          <a:xfrm>
            <a:off x="4555069" y="2176888"/>
            <a:ext cx="7636932" cy="0"/>
          </a:xfrm>
          <a:prstGeom prst="straightConnector1">
            <a:avLst/>
          </a:prstGeom>
          <a:noFill/>
          <a:ln w="1905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6" name="Shape 136"/>
          <p:cNvSpPr txBox="1">
            <a:spLocks noGrp="1"/>
          </p:cNvSpPr>
          <p:nvPr>
            <p:ph type="body" idx="3"/>
          </p:nvPr>
        </p:nvSpPr>
        <p:spPr>
          <a:xfrm>
            <a:off x="4555069" y="547737"/>
            <a:ext cx="7636932" cy="6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236192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236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4"/>
          </p:nvPr>
        </p:nvSpPr>
        <p:spPr>
          <a:xfrm>
            <a:off x="1176869" y="550908"/>
            <a:ext cx="215900" cy="2571752"/>
          </a:xfrm>
          <a:prstGeom prst="rect">
            <a:avLst/>
          </a:prstGeom>
          <a:solidFill>
            <a:srgbClr val="236192">
              <a:alpha val="71372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pic" idx="5"/>
          </p:nvPr>
        </p:nvSpPr>
        <p:spPr>
          <a:xfrm>
            <a:off x="1176867" y="3595111"/>
            <a:ext cx="2688165" cy="2571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9" name="Shape 139"/>
          <p:cNvSpPr/>
          <p:nvPr/>
        </p:nvSpPr>
        <p:spPr>
          <a:xfrm rot="5400000">
            <a:off x="-699029" y="4290967"/>
            <a:ext cx="2574925" cy="1176865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body" idx="6"/>
          </p:nvPr>
        </p:nvSpPr>
        <p:spPr>
          <a:xfrm>
            <a:off x="4555076" y="4368915"/>
            <a:ext cx="7636931" cy="85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41" name="Shape 141"/>
          <p:cNvCxnSpPr/>
          <p:nvPr/>
        </p:nvCxnSpPr>
        <p:spPr>
          <a:xfrm>
            <a:off x="4555069" y="5221088"/>
            <a:ext cx="7636932" cy="0"/>
          </a:xfrm>
          <a:prstGeom prst="straightConnector1">
            <a:avLst/>
          </a:prstGeom>
          <a:noFill/>
          <a:ln w="1905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2" name="Shape 142"/>
          <p:cNvSpPr txBox="1">
            <a:spLocks noGrp="1"/>
          </p:cNvSpPr>
          <p:nvPr>
            <p:ph type="body" idx="7"/>
          </p:nvPr>
        </p:nvSpPr>
        <p:spPr>
          <a:xfrm>
            <a:off x="4555069" y="3591935"/>
            <a:ext cx="7636932" cy="6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236192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236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8"/>
          </p:nvPr>
        </p:nvSpPr>
        <p:spPr>
          <a:xfrm>
            <a:off x="1176869" y="3595108"/>
            <a:ext cx="215900" cy="2571752"/>
          </a:xfrm>
          <a:prstGeom prst="rect">
            <a:avLst/>
          </a:prstGeom>
          <a:solidFill>
            <a:srgbClr val="236192">
              <a:alpha val="71372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6099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Bar">
  <p:cSld name="Content - Bar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2" y="6248400"/>
            <a:ext cx="2946399" cy="609600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2946402" y="6248400"/>
            <a:ext cx="1413932" cy="609600"/>
          </a:xfrm>
          <a:prstGeom prst="rect">
            <a:avLst/>
          </a:prstGeom>
          <a:solidFill>
            <a:srgbClr val="007D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4360336" y="6248400"/>
            <a:ext cx="7831665" cy="6096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0071" y="6422992"/>
            <a:ext cx="916227" cy="29162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7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0" name="Shape 150"/>
          <p:cNvSpPr txBox="1">
            <a:spLocks noGrp="1"/>
          </p:cNvSpPr>
          <p:nvPr>
            <p:ph type="ftr" idx="11"/>
          </p:nvPr>
        </p:nvSpPr>
        <p:spPr>
          <a:xfrm>
            <a:off x="4038602" y="6356350"/>
            <a:ext cx="4114799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8610602" y="6356350"/>
            <a:ext cx="2743197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399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age image">
  <p:cSld name="Full page image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pic" idx="2"/>
          </p:nvPr>
        </p:nvSpPr>
        <p:spPr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10111320" y="-20638"/>
            <a:ext cx="577848" cy="6899275"/>
          </a:xfrm>
          <a:prstGeom prst="rect">
            <a:avLst/>
          </a:prstGeom>
          <a:solidFill>
            <a:schemeClr val="accent1">
              <a:alpha val="77254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3"/>
          </p:nvPr>
        </p:nvSpPr>
        <p:spPr>
          <a:xfrm>
            <a:off x="10689173" y="-20638"/>
            <a:ext cx="1502833" cy="6899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4"/>
          </p:nvPr>
        </p:nvSpPr>
        <p:spPr>
          <a:xfrm>
            <a:off x="-18814" y="4997710"/>
            <a:ext cx="8204199" cy="9541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3619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236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5"/>
          </p:nvPr>
        </p:nvSpPr>
        <p:spPr>
          <a:xfrm>
            <a:off x="713221" y="5447287"/>
            <a:ext cx="7480299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0071" y="6422992"/>
            <a:ext cx="916227" cy="291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944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Section">
  <p:cSld name="New Sec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rgbClr val="00AFD7"/>
          </a:solidFill>
          <a:ln w="9525" cap="flat" cmpd="sng">
            <a:solidFill>
              <a:srgbClr val="00ADD7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20347" y="1108083"/>
            <a:ext cx="10898716" cy="861775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234953" y="850901"/>
            <a:ext cx="353481" cy="60071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3"/>
          </p:nvPr>
        </p:nvSpPr>
        <p:spPr>
          <a:xfrm>
            <a:off x="11215944" y="850901"/>
            <a:ext cx="353481" cy="5432837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0071" y="6422992"/>
            <a:ext cx="916227" cy="291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2769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dt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73" name="Shape 173"/>
          <p:cNvSpPr txBox="1">
            <a:spLocks noGrp="1"/>
          </p:cNvSpPr>
          <p:nvPr>
            <p:ph type="ft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  <a:def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  <a:def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  <a:def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  <a:def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  <a:def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  <a:def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  <a:def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  <a:def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  <a:def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990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10B6119-79A3-6146-8577-425534200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9162B-6905-0640-86FF-7C5708B4AC86}" type="datetimeFigureOut">
              <a:rPr lang="en-US"/>
              <a:pPr>
                <a:defRPr/>
              </a:pPr>
              <a:t>9/16/2018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5EB3270-DAD6-E343-BDA7-983E1068D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30D7C95-0621-8F4A-BD1F-4B4E1C07D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2820-A77C-284F-97A2-474893AF60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103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peaker Intro">
  <p:cSld name="2_Speaker Intr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pic" idx="2"/>
          </p:nvPr>
        </p:nvSpPr>
        <p:spPr>
          <a:xfrm>
            <a:off x="1176870" y="550912"/>
            <a:ext cx="2688167" cy="2571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8" name="Shape 38"/>
          <p:cNvSpPr/>
          <p:nvPr/>
        </p:nvSpPr>
        <p:spPr>
          <a:xfrm rot="5400000">
            <a:off x="-699030" y="1246767"/>
            <a:ext cx="2574927" cy="1176867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55079" y="1324718"/>
            <a:ext cx="7636932" cy="85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4555067" y="2176889"/>
            <a:ext cx="7636933" cy="0"/>
          </a:xfrm>
          <a:prstGeom prst="straightConnector1">
            <a:avLst/>
          </a:prstGeom>
          <a:noFill/>
          <a:ln w="1905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Shape 41"/>
          <p:cNvSpPr txBox="1">
            <a:spLocks noGrp="1"/>
          </p:cNvSpPr>
          <p:nvPr>
            <p:ph type="body" idx="3"/>
          </p:nvPr>
        </p:nvSpPr>
        <p:spPr>
          <a:xfrm>
            <a:off x="4555067" y="547738"/>
            <a:ext cx="7636933" cy="6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720"/>
              </a:spcBef>
              <a:spcAft>
                <a:spcPts val="0"/>
              </a:spcAft>
              <a:buClr>
                <a:srgbClr val="236192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236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4"/>
          </p:nvPr>
        </p:nvSpPr>
        <p:spPr>
          <a:xfrm>
            <a:off x="1176870" y="550909"/>
            <a:ext cx="215900" cy="2571752"/>
          </a:xfrm>
          <a:prstGeom prst="rect">
            <a:avLst/>
          </a:prstGeom>
          <a:solidFill>
            <a:srgbClr val="236192">
              <a:alpha val="71764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pic" idx="5"/>
          </p:nvPr>
        </p:nvSpPr>
        <p:spPr>
          <a:xfrm>
            <a:off x="1176870" y="3595111"/>
            <a:ext cx="2688167" cy="2571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4" name="Shape 44"/>
          <p:cNvSpPr/>
          <p:nvPr/>
        </p:nvSpPr>
        <p:spPr>
          <a:xfrm rot="5400000">
            <a:off x="-699030" y="4290966"/>
            <a:ext cx="2574927" cy="1176867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body" idx="6"/>
          </p:nvPr>
        </p:nvSpPr>
        <p:spPr>
          <a:xfrm>
            <a:off x="4555079" y="4368917"/>
            <a:ext cx="7636932" cy="85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46" name="Shape 46"/>
          <p:cNvCxnSpPr/>
          <p:nvPr/>
        </p:nvCxnSpPr>
        <p:spPr>
          <a:xfrm>
            <a:off x="4555067" y="5221088"/>
            <a:ext cx="7636933" cy="0"/>
          </a:xfrm>
          <a:prstGeom prst="straightConnector1">
            <a:avLst/>
          </a:prstGeom>
          <a:noFill/>
          <a:ln w="1905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" name="Shape 47"/>
          <p:cNvSpPr txBox="1">
            <a:spLocks noGrp="1"/>
          </p:cNvSpPr>
          <p:nvPr>
            <p:ph type="body" idx="7"/>
          </p:nvPr>
        </p:nvSpPr>
        <p:spPr>
          <a:xfrm>
            <a:off x="4555067" y="3591936"/>
            <a:ext cx="7636933" cy="6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720"/>
              </a:spcBef>
              <a:spcAft>
                <a:spcPts val="0"/>
              </a:spcAft>
              <a:buClr>
                <a:srgbClr val="236192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236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8"/>
          </p:nvPr>
        </p:nvSpPr>
        <p:spPr>
          <a:xfrm>
            <a:off x="1176870" y="3595108"/>
            <a:ext cx="215900" cy="2571752"/>
          </a:xfrm>
          <a:prstGeom prst="rect">
            <a:avLst/>
          </a:prstGeom>
          <a:solidFill>
            <a:srgbClr val="236192">
              <a:alpha val="71764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961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6200000">
            <a:off x="739776" y="4934480"/>
            <a:ext cx="603251" cy="389467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rgbClr val="3D527F"/>
              </a:solidFill>
            </a:endParaRPr>
          </a:p>
        </p:txBody>
      </p:sp>
      <p:sp>
        <p:nvSpPr>
          <p:cNvPr id="10" name="TextBox 8"/>
          <p:cNvSpPr txBox="1">
            <a:spLocks noChangeArrowheads="1"/>
          </p:cNvSpPr>
          <p:nvPr userDrawn="1"/>
        </p:nvSpPr>
        <p:spPr bwMode="auto">
          <a:xfrm>
            <a:off x="7899907" y="4935542"/>
            <a:ext cx="563033" cy="14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38" dirty="0">
                <a:solidFill>
                  <a:schemeClr val="bg1"/>
                </a:solidFill>
              </a:rPr>
              <a:t>SM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4827590"/>
            <a:ext cx="846667" cy="603251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rgbClr val="3D527F"/>
              </a:solidFill>
            </a:endParaRP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975789" y="1108609"/>
            <a:ext cx="2825453" cy="1122487"/>
          </a:xfrm>
          <a:prstGeom prst="rect">
            <a:avLst/>
          </a:prstGeom>
          <a:ln w="101600" cmpd="sng">
            <a:solidFill>
              <a:srgbClr val="236192"/>
            </a:solidFill>
            <a:miter lim="800000"/>
          </a:ln>
        </p:spPr>
        <p:txBody>
          <a:bodyPr vert="horz" wrap="none" lIns="548640" tIns="274320" rIns="457200" bIns="365760">
            <a:spAutoFit/>
          </a:bodyPr>
          <a:lstStyle>
            <a:lvl1pPr marL="0" indent="0" algn="l">
              <a:spcBef>
                <a:spcPts val="0"/>
              </a:spcBef>
              <a:buNone/>
              <a:defRPr sz="3094" b="1" baseline="0">
                <a:ln w="0" cmpd="sng">
                  <a:noFill/>
                </a:ln>
                <a:solidFill>
                  <a:srgbClr val="236192"/>
                </a:solidFill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11392" y="2860155"/>
            <a:ext cx="5183717" cy="40571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013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811143" y="3229585"/>
            <a:ext cx="5183717" cy="3590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788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Speaker Title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811143" y="3588615"/>
            <a:ext cx="5183717" cy="3054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788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Speaker Contact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6" y="587634"/>
            <a:ext cx="4906433" cy="431657"/>
          </a:xfrm>
          <a:prstGeom prst="rect">
            <a:avLst/>
          </a:prstGeom>
          <a:solidFill>
            <a:srgbClr val="236192"/>
          </a:solidFill>
        </p:spPr>
        <p:txBody>
          <a:bodyPr vert="horz" wrap="square" lIns="640080" tIns="91440" bIns="164592">
            <a:spAutoFit/>
          </a:bodyPr>
          <a:lstStyle>
            <a:lvl1pPr marL="0" indent="0">
              <a:buNone/>
              <a:defRPr sz="112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Event Title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236133" y="4827590"/>
            <a:ext cx="10955867" cy="603251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125" b="1" dirty="0">
                <a:solidFill>
                  <a:schemeClr val="bg1"/>
                </a:solidFill>
                <a:latin typeface="+mj-lt"/>
              </a:rPr>
              <a:t>Together we make breakthroughs</a:t>
            </a:r>
            <a:r>
              <a:rPr lang="en-US" sz="1125" b="1" baseline="0" dirty="0">
                <a:solidFill>
                  <a:schemeClr val="bg1"/>
                </a:solidFill>
                <a:latin typeface="+mj-lt"/>
              </a:rPr>
              <a:t> possible.</a:t>
            </a:r>
            <a:endParaRPr lang="en-US" sz="1125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1612" y="6456548"/>
            <a:ext cx="990509" cy="24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5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rgbClr val="3D527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54382" y="457739"/>
            <a:ext cx="11252197" cy="9152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25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of slide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2" y="6422997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561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Bar">
  <p:cSld name="Content - Bar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0072" y="6422994"/>
            <a:ext cx="916227" cy="291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802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Shape 258"/>
          <p:cNvPicPr preferRelativeResize="0"/>
          <p:nvPr/>
        </p:nvPicPr>
        <p:blipFill rotWithShape="1">
          <a:blip r:embed="rId2">
            <a:alphaModFix/>
          </a:blip>
          <a:srcRect l="23295" b="48278"/>
          <a:stretch/>
        </p:blipFill>
        <p:spPr>
          <a:xfrm>
            <a:off x="4218519" y="5"/>
            <a:ext cx="7973480" cy="1413417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/>
          <p:nvPr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Shape 260"/>
          <p:cNvSpPr/>
          <p:nvPr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-1" y="3"/>
            <a:ext cx="4254500" cy="141342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5" y="1773169"/>
            <a:ext cx="4853465" cy="569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4" name="Shape 264"/>
          <p:cNvSpPr txBox="1">
            <a:spLocks noGrp="1"/>
          </p:cNvSpPr>
          <p:nvPr>
            <p:ph type="body" idx="2"/>
          </p:nvPr>
        </p:nvSpPr>
        <p:spPr>
          <a:xfrm>
            <a:off x="1039293" y="2469870"/>
            <a:ext cx="10339693" cy="1646364"/>
          </a:xfrm>
          <a:prstGeom prst="rect">
            <a:avLst/>
          </a:prstGeom>
          <a:noFill/>
          <a:ln w="1016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 sz="4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65" name="Shape 2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0072" y="6422994"/>
            <a:ext cx="916227" cy="29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 txBox="1">
            <a:spLocks noGrp="1"/>
          </p:cNvSpPr>
          <p:nvPr>
            <p:ph type="body" idx="3"/>
          </p:nvPr>
        </p:nvSpPr>
        <p:spPr>
          <a:xfrm>
            <a:off x="971592" y="4275963"/>
            <a:ext cx="248059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7" name="Shape 267"/>
          <p:cNvSpPr txBox="1">
            <a:spLocks noGrp="1"/>
          </p:cNvSpPr>
          <p:nvPr>
            <p:ph type="body" idx="4"/>
          </p:nvPr>
        </p:nvSpPr>
        <p:spPr>
          <a:xfrm>
            <a:off x="971594" y="4818453"/>
            <a:ext cx="182340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8" name="Shape 268"/>
          <p:cNvSpPr/>
          <p:nvPr/>
        </p:nvSpPr>
        <p:spPr>
          <a:xfrm>
            <a:off x="4182536" y="1"/>
            <a:ext cx="594257" cy="1413420"/>
          </a:xfrm>
          <a:prstGeom prst="rect">
            <a:avLst/>
          </a:prstGeom>
          <a:solidFill>
            <a:srgbClr val="00AFD7">
              <a:alpha val="6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Shape 269"/>
          <p:cNvSpPr txBox="1"/>
          <p:nvPr/>
        </p:nvSpPr>
        <p:spPr>
          <a:xfrm>
            <a:off x="7039" y="6384426"/>
            <a:ext cx="2908648" cy="392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Confidential. Not for distribution.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88342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eaker Intro">
  <p:cSld name="Speaker Intro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/>
          </p:cNvSpPr>
          <p:nvPr>
            <p:ph type="pic" idx="2"/>
          </p:nvPr>
        </p:nvSpPr>
        <p:spPr>
          <a:xfrm>
            <a:off x="1176870" y="1990727"/>
            <a:ext cx="2688167" cy="2571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72" name="Shape 272"/>
          <p:cNvSpPr/>
          <p:nvPr/>
        </p:nvSpPr>
        <p:spPr>
          <a:xfrm rot="5400000">
            <a:off x="-699030" y="2686582"/>
            <a:ext cx="2574927" cy="1176867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4555079" y="2764533"/>
            <a:ext cx="7636932" cy="85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74" name="Shape 274"/>
          <p:cNvCxnSpPr/>
          <p:nvPr/>
        </p:nvCxnSpPr>
        <p:spPr>
          <a:xfrm>
            <a:off x="4555067" y="3616704"/>
            <a:ext cx="7636933" cy="0"/>
          </a:xfrm>
          <a:prstGeom prst="straightConnector1">
            <a:avLst/>
          </a:prstGeom>
          <a:noFill/>
          <a:ln w="1905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5" name="Shape 275"/>
          <p:cNvSpPr txBox="1">
            <a:spLocks noGrp="1"/>
          </p:cNvSpPr>
          <p:nvPr>
            <p:ph type="body" idx="3"/>
          </p:nvPr>
        </p:nvSpPr>
        <p:spPr>
          <a:xfrm>
            <a:off x="4555067" y="1987553"/>
            <a:ext cx="7636933" cy="6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720"/>
              </a:spcBef>
              <a:spcAft>
                <a:spcPts val="0"/>
              </a:spcAft>
              <a:buClr>
                <a:srgbClr val="236192"/>
              </a:buClr>
              <a:buSzPts val="3600"/>
              <a:buFont typeface="Arial"/>
              <a:buNone/>
              <a:defRPr sz="3600" b="1">
                <a:solidFill>
                  <a:srgbClr val="236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body" idx="4"/>
          </p:nvPr>
        </p:nvSpPr>
        <p:spPr>
          <a:xfrm>
            <a:off x="1176870" y="1990724"/>
            <a:ext cx="215900" cy="2571752"/>
          </a:xfrm>
          <a:prstGeom prst="rect">
            <a:avLst/>
          </a:prstGeom>
          <a:solidFill>
            <a:srgbClr val="236192">
              <a:alpha val="71764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680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peaker Intro">
  <p:cSld name="2_Speaker Intro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/>
          </p:cNvSpPr>
          <p:nvPr>
            <p:ph type="pic" idx="2"/>
          </p:nvPr>
        </p:nvSpPr>
        <p:spPr>
          <a:xfrm>
            <a:off x="1176870" y="550912"/>
            <a:ext cx="2688167" cy="2571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80" name="Shape 280"/>
          <p:cNvSpPr/>
          <p:nvPr/>
        </p:nvSpPr>
        <p:spPr>
          <a:xfrm rot="5400000">
            <a:off x="-699030" y="1246767"/>
            <a:ext cx="2574927" cy="1176867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4555079" y="1324718"/>
            <a:ext cx="7636932" cy="85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82" name="Shape 282"/>
          <p:cNvCxnSpPr/>
          <p:nvPr/>
        </p:nvCxnSpPr>
        <p:spPr>
          <a:xfrm>
            <a:off x="4555067" y="2176889"/>
            <a:ext cx="7636933" cy="0"/>
          </a:xfrm>
          <a:prstGeom prst="straightConnector1">
            <a:avLst/>
          </a:prstGeom>
          <a:noFill/>
          <a:ln w="1905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3" name="Shape 283"/>
          <p:cNvSpPr txBox="1">
            <a:spLocks noGrp="1"/>
          </p:cNvSpPr>
          <p:nvPr>
            <p:ph type="body" idx="3"/>
          </p:nvPr>
        </p:nvSpPr>
        <p:spPr>
          <a:xfrm>
            <a:off x="4555067" y="547738"/>
            <a:ext cx="7636933" cy="6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720"/>
              </a:spcBef>
              <a:spcAft>
                <a:spcPts val="0"/>
              </a:spcAft>
              <a:buClr>
                <a:srgbClr val="236192"/>
              </a:buClr>
              <a:buSzPts val="3600"/>
              <a:buFont typeface="Arial"/>
              <a:buNone/>
              <a:defRPr sz="3600" b="1">
                <a:solidFill>
                  <a:srgbClr val="236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body" idx="4"/>
          </p:nvPr>
        </p:nvSpPr>
        <p:spPr>
          <a:xfrm>
            <a:off x="1176870" y="550909"/>
            <a:ext cx="215900" cy="2571752"/>
          </a:xfrm>
          <a:prstGeom prst="rect">
            <a:avLst/>
          </a:prstGeom>
          <a:solidFill>
            <a:srgbClr val="236192">
              <a:alpha val="71764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5" name="Shape 285"/>
          <p:cNvSpPr>
            <a:spLocks noGrp="1"/>
          </p:cNvSpPr>
          <p:nvPr>
            <p:ph type="pic" idx="5"/>
          </p:nvPr>
        </p:nvSpPr>
        <p:spPr>
          <a:xfrm>
            <a:off x="1176870" y="3595111"/>
            <a:ext cx="2688167" cy="2571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86" name="Shape 286"/>
          <p:cNvSpPr/>
          <p:nvPr/>
        </p:nvSpPr>
        <p:spPr>
          <a:xfrm rot="5400000">
            <a:off x="-699030" y="4290966"/>
            <a:ext cx="2574927" cy="1176867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Shape 287"/>
          <p:cNvSpPr txBox="1">
            <a:spLocks noGrp="1"/>
          </p:cNvSpPr>
          <p:nvPr>
            <p:ph type="body" idx="6"/>
          </p:nvPr>
        </p:nvSpPr>
        <p:spPr>
          <a:xfrm>
            <a:off x="4555079" y="4368917"/>
            <a:ext cx="7636932" cy="85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88" name="Shape 288"/>
          <p:cNvCxnSpPr/>
          <p:nvPr/>
        </p:nvCxnSpPr>
        <p:spPr>
          <a:xfrm>
            <a:off x="4555067" y="5221088"/>
            <a:ext cx="7636933" cy="0"/>
          </a:xfrm>
          <a:prstGeom prst="straightConnector1">
            <a:avLst/>
          </a:prstGeom>
          <a:noFill/>
          <a:ln w="1905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9" name="Shape 289"/>
          <p:cNvSpPr txBox="1">
            <a:spLocks noGrp="1"/>
          </p:cNvSpPr>
          <p:nvPr>
            <p:ph type="body" idx="7"/>
          </p:nvPr>
        </p:nvSpPr>
        <p:spPr>
          <a:xfrm>
            <a:off x="4555067" y="3591936"/>
            <a:ext cx="7636933" cy="6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720"/>
              </a:spcBef>
              <a:spcAft>
                <a:spcPts val="0"/>
              </a:spcAft>
              <a:buClr>
                <a:srgbClr val="236192"/>
              </a:buClr>
              <a:buSzPts val="3600"/>
              <a:buFont typeface="Arial"/>
              <a:buNone/>
              <a:defRPr sz="3600" b="1">
                <a:solidFill>
                  <a:srgbClr val="236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body" idx="8"/>
          </p:nvPr>
        </p:nvSpPr>
        <p:spPr>
          <a:xfrm>
            <a:off x="1176870" y="3595108"/>
            <a:ext cx="215900" cy="2571752"/>
          </a:xfrm>
          <a:prstGeom prst="rect">
            <a:avLst/>
          </a:prstGeom>
          <a:solidFill>
            <a:srgbClr val="236192">
              <a:alpha val="71764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5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- Blank">
  <p:cSld name="Content- Blank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Shape 301" descr="OCLC_H_PMS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82567" y="6347610"/>
            <a:ext cx="964583" cy="320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7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 - 1">
  <p:cSld name="Closing Slide - 1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320571" y="259643"/>
            <a:ext cx="5307955" cy="10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236192"/>
              </a:buClr>
              <a:buSzPts val="3200"/>
              <a:buFont typeface="Arial"/>
              <a:buNone/>
              <a:defRPr sz="3200" b="1">
                <a:solidFill>
                  <a:srgbClr val="236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3" name="Shape 313"/>
          <p:cNvSpPr/>
          <p:nvPr/>
        </p:nvSpPr>
        <p:spPr>
          <a:xfrm rot="10800000">
            <a:off x="15117" y="5850669"/>
            <a:ext cx="12192000" cy="239713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3D52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Shape 314"/>
          <p:cNvSpPr txBox="1">
            <a:spLocks noGrp="1"/>
          </p:cNvSpPr>
          <p:nvPr>
            <p:ph type="body" idx="2"/>
          </p:nvPr>
        </p:nvSpPr>
        <p:spPr>
          <a:xfrm>
            <a:off x="320820" y="1321006"/>
            <a:ext cx="5183717" cy="40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5" name="Shape 315"/>
          <p:cNvSpPr txBox="1">
            <a:spLocks noGrp="1"/>
          </p:cNvSpPr>
          <p:nvPr>
            <p:ph type="body" idx="3"/>
          </p:nvPr>
        </p:nvSpPr>
        <p:spPr>
          <a:xfrm>
            <a:off x="320571" y="1690436"/>
            <a:ext cx="5183717" cy="359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6" name="Shape 316"/>
          <p:cNvSpPr txBox="1">
            <a:spLocks noGrp="1"/>
          </p:cNvSpPr>
          <p:nvPr>
            <p:ph type="body" idx="4"/>
          </p:nvPr>
        </p:nvSpPr>
        <p:spPr>
          <a:xfrm>
            <a:off x="320571" y="2010980"/>
            <a:ext cx="5183717" cy="305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236192"/>
              </a:buClr>
              <a:buSzPts val="1400"/>
              <a:buFont typeface="Arial"/>
              <a:buNone/>
              <a:defRPr sz="1400" b="1">
                <a:solidFill>
                  <a:srgbClr val="236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17" name="Shape 317" descr="OCLC_H_PMS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82567" y="6347610"/>
            <a:ext cx="964583" cy="32091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259">
            <a:extLst>
              <a:ext uri="{FF2B5EF4-FFF2-40B4-BE49-F238E27FC236}">
                <a16:creationId xmlns:a16="http://schemas.microsoft.com/office/drawing/2014/main" id="{A98E33E3-E0B9-4676-AAA7-BAB2ED7DEF69}"/>
              </a:ext>
            </a:extLst>
          </p:cNvPr>
          <p:cNvSpPr/>
          <p:nvPr userDrawn="1"/>
        </p:nvSpPr>
        <p:spPr>
          <a:xfrm>
            <a:off x="15117" y="5850668"/>
            <a:ext cx="3199582" cy="239714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260">
            <a:extLst>
              <a:ext uri="{FF2B5EF4-FFF2-40B4-BE49-F238E27FC236}">
                <a16:creationId xmlns:a16="http://schemas.microsoft.com/office/drawing/2014/main" id="{7ADC006E-936A-48F6-9B2B-53E6170E2D0C}"/>
              </a:ext>
            </a:extLst>
          </p:cNvPr>
          <p:cNvSpPr/>
          <p:nvPr userDrawn="1"/>
        </p:nvSpPr>
        <p:spPr>
          <a:xfrm>
            <a:off x="2840019" y="5850669"/>
            <a:ext cx="1535431" cy="239714"/>
          </a:xfrm>
          <a:prstGeom prst="rect">
            <a:avLst/>
          </a:prstGeom>
          <a:solidFill>
            <a:srgbClr val="007D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4A8E5E-1A7C-4AC0-A50B-590FBB6E69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20" y="6173407"/>
            <a:ext cx="928626" cy="49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3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 - 1" preserve="1">
  <p:cSld name="1_Closing Slide - 1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320571" y="259643"/>
            <a:ext cx="5307955" cy="10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236192"/>
              </a:buClr>
              <a:buSzPts val="3200"/>
              <a:buFont typeface="Arial"/>
              <a:buNone/>
              <a:defRPr sz="3200" b="1">
                <a:solidFill>
                  <a:srgbClr val="236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3" name="Shape 313"/>
          <p:cNvSpPr/>
          <p:nvPr/>
        </p:nvSpPr>
        <p:spPr>
          <a:xfrm rot="10800000">
            <a:off x="15117" y="5850669"/>
            <a:ext cx="12192000" cy="239713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3D52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Shape 314"/>
          <p:cNvSpPr txBox="1">
            <a:spLocks noGrp="1"/>
          </p:cNvSpPr>
          <p:nvPr>
            <p:ph type="body" idx="2"/>
          </p:nvPr>
        </p:nvSpPr>
        <p:spPr>
          <a:xfrm>
            <a:off x="320820" y="1321006"/>
            <a:ext cx="5183717" cy="40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5" name="Shape 315"/>
          <p:cNvSpPr txBox="1">
            <a:spLocks noGrp="1"/>
          </p:cNvSpPr>
          <p:nvPr>
            <p:ph type="body" idx="3"/>
          </p:nvPr>
        </p:nvSpPr>
        <p:spPr>
          <a:xfrm>
            <a:off x="320571" y="1690436"/>
            <a:ext cx="5183717" cy="359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6" name="Shape 316"/>
          <p:cNvSpPr txBox="1">
            <a:spLocks noGrp="1"/>
          </p:cNvSpPr>
          <p:nvPr>
            <p:ph type="body" idx="4"/>
          </p:nvPr>
        </p:nvSpPr>
        <p:spPr>
          <a:xfrm>
            <a:off x="320571" y="2010980"/>
            <a:ext cx="5183717" cy="305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236192"/>
              </a:buClr>
              <a:buSzPts val="1400"/>
              <a:buFont typeface="Arial"/>
              <a:buNone/>
              <a:defRPr sz="1400" b="1">
                <a:solidFill>
                  <a:srgbClr val="236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17" name="Shape 317" descr="OCLC_H_PMS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82567" y="6347610"/>
            <a:ext cx="964583" cy="320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Shape 319"/>
          <p:cNvPicPr preferRelativeResize="0"/>
          <p:nvPr/>
        </p:nvPicPr>
        <p:blipFill/>
        <p:spPr>
          <a:xfrm>
            <a:off x="6111117" y="1"/>
            <a:ext cx="6105280" cy="585066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5C4221-2B70-40BC-90D8-18D20B6D3F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93" y="6276351"/>
            <a:ext cx="928626" cy="49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7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 - 2">
  <p:cSld name="Closing Slide -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/>
        </p:nvSpPr>
        <p:spPr>
          <a:xfrm rot="-5400000">
            <a:off x="636254" y="5149331"/>
            <a:ext cx="810295" cy="389467"/>
          </a:xfrm>
          <a:prstGeom prst="rect">
            <a:avLst/>
          </a:prstGeom>
          <a:solidFill>
            <a:srgbClr val="007D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Shape 322"/>
          <p:cNvSpPr txBox="1"/>
          <p:nvPr/>
        </p:nvSpPr>
        <p:spPr>
          <a:xfrm>
            <a:off x="7899907" y="4935539"/>
            <a:ext cx="56303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SM</a:t>
            </a:r>
            <a:endParaRPr sz="1800" dirty="0"/>
          </a:p>
        </p:txBody>
      </p:sp>
      <p:sp>
        <p:nvSpPr>
          <p:cNvPr id="323" name="Shape 323"/>
          <p:cNvSpPr/>
          <p:nvPr/>
        </p:nvSpPr>
        <p:spPr>
          <a:xfrm>
            <a:off x="0" y="4938918"/>
            <a:ext cx="846667" cy="810295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975785" y="1108609"/>
            <a:ext cx="5574091" cy="1400383"/>
          </a:xfrm>
          <a:prstGeom prst="rect">
            <a:avLst/>
          </a:prstGeom>
          <a:noFill/>
          <a:ln w="101600" cap="flat" cmpd="sng">
            <a:solidFill>
              <a:srgbClr val="23619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236192"/>
              </a:buClr>
              <a:buSzPts val="5500"/>
              <a:buFont typeface="Arial"/>
              <a:buNone/>
              <a:defRPr sz="5500" b="1">
                <a:solidFill>
                  <a:srgbClr val="236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5" name="Shape 325"/>
          <p:cNvSpPr txBox="1">
            <a:spLocks noGrp="1"/>
          </p:cNvSpPr>
          <p:nvPr>
            <p:ph type="body" idx="2"/>
          </p:nvPr>
        </p:nvSpPr>
        <p:spPr>
          <a:xfrm>
            <a:off x="931002" y="3196724"/>
            <a:ext cx="5183717" cy="40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6" name="Shape 326"/>
          <p:cNvSpPr txBox="1">
            <a:spLocks noGrp="1"/>
          </p:cNvSpPr>
          <p:nvPr>
            <p:ph type="body" idx="3"/>
          </p:nvPr>
        </p:nvSpPr>
        <p:spPr>
          <a:xfrm>
            <a:off x="930752" y="3584169"/>
            <a:ext cx="5183717" cy="359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7" name="Shape 327"/>
          <p:cNvSpPr txBox="1">
            <a:spLocks noGrp="1"/>
          </p:cNvSpPr>
          <p:nvPr>
            <p:ph type="body" idx="4"/>
          </p:nvPr>
        </p:nvSpPr>
        <p:spPr>
          <a:xfrm>
            <a:off x="930752" y="3943200"/>
            <a:ext cx="5183717" cy="305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8" name="Shape 328"/>
          <p:cNvSpPr txBox="1">
            <a:spLocks noGrp="1"/>
          </p:cNvSpPr>
          <p:nvPr>
            <p:ph type="body" idx="5"/>
          </p:nvPr>
        </p:nvSpPr>
        <p:spPr>
          <a:xfrm>
            <a:off x="4" y="416591"/>
            <a:ext cx="4906433" cy="566309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329" name="Shape 329" descr="ppt-because-tag.ps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36133" y="4938918"/>
            <a:ext cx="10955859" cy="810295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Shape 330"/>
          <p:cNvSpPr txBox="1"/>
          <p:nvPr/>
        </p:nvSpPr>
        <p:spPr>
          <a:xfrm>
            <a:off x="7039" y="6384426"/>
            <a:ext cx="2908648" cy="392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Confidential. Not for distribution.</a:t>
            </a:r>
            <a:endParaRPr sz="1800" dirty="0"/>
          </a:p>
        </p:txBody>
      </p:sp>
      <p:pic>
        <p:nvPicPr>
          <p:cNvPr id="331" name="Shape 331" descr="OCLC_H_PMS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82567" y="6347610"/>
            <a:ext cx="964583" cy="320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Shape 332"/>
          <p:cNvPicPr preferRelativeResize="0"/>
          <p:nvPr/>
        </p:nvPicPr>
        <p:blipFill rotWithShape="1">
          <a:blip r:embed="rId4">
            <a:alphaModFix/>
          </a:blip>
          <a:srcRect l="67120"/>
          <a:stretch/>
        </p:blipFill>
        <p:spPr>
          <a:xfrm rot="-5400000">
            <a:off x="7769480" y="5051334"/>
            <a:ext cx="116923" cy="42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Shape 333"/>
          <p:cNvPicPr preferRelativeResize="0"/>
          <p:nvPr/>
        </p:nvPicPr>
        <p:blipFill/>
        <p:spPr>
          <a:xfrm>
            <a:off x="7713135" y="5206656"/>
            <a:ext cx="114807" cy="11480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031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Section">
  <p:cSld name="New Sec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FD7"/>
          </a:solidFill>
          <a:ln w="9525" cap="flat" cmpd="sng">
            <a:solidFill>
              <a:srgbClr val="00ADD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20346" y="1108083"/>
            <a:ext cx="10898717" cy="646331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234951" y="850901"/>
            <a:ext cx="353483" cy="60071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11215941" y="850903"/>
            <a:ext cx="353483" cy="5432839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4" name="Shape 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0072" y="6422994"/>
            <a:ext cx="916227" cy="291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09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- Bullet">
  <p:cSld name="Content- Bulle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4382" y="457739"/>
            <a:ext cx="11252197" cy="915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7" name="Shape 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0072" y="6422994"/>
            <a:ext cx="916227" cy="29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54382" y="1381962"/>
            <a:ext cx="11252197" cy="4794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636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- Header">
  <p:cSld name="1_Content- Head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4382" y="457739"/>
            <a:ext cx="11252197" cy="915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0" name="Shape 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0072" y="6422994"/>
            <a:ext cx="916227" cy="291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216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Bar">
  <p:cSld name="Content - Ba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Shape 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0072" y="6422994"/>
            <a:ext cx="916227" cy="291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257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7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37565807-604E-2541-8FA5-7B9247B0A204}" type="datetime1">
              <a:rPr lang="en-US" smtClean="0"/>
              <a:t>9/16/2018</a:t>
            </a:fld>
            <a:endParaRPr dirty="0"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4038602" y="6356350"/>
            <a:ext cx="41147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610602" y="6356350"/>
            <a:ext cx="2743197" cy="365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de-DE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de-DE" sz="9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3435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3D527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54382" y="457739"/>
            <a:ext cx="11252197" cy="9152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of slide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2" y="6422994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01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FD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  <a:sym typeface="Arial"/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20348" y="1108085"/>
            <a:ext cx="10898717" cy="553998"/>
          </a:xfrm>
          <a:prstGeom prst="rect">
            <a:avLst/>
          </a:prstGeom>
          <a:ln w="28575" cmpd="sng">
            <a:solidFill>
              <a:srgbClr val="FFFFFF"/>
            </a:solidFill>
          </a:ln>
        </p:spPr>
        <p:txBody>
          <a:bodyPr vert="horz" lIns="274320" tIns="45720" rIns="274320" bIns="91440">
            <a:spAutoFit/>
          </a:bodyPr>
          <a:lstStyle>
            <a:lvl1pPr marL="0" marR="0" indent="0" algn="l" defTabSz="34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700" b="1" i="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34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700" b="1">
                <a:solidFill>
                  <a:schemeClr val="bg1"/>
                </a:solidFill>
                <a:cs typeface="Arial" charset="0"/>
              </a:rPr>
              <a:t>NEW SECTION TITLE</a:t>
            </a:r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3823" y="6457307"/>
            <a:ext cx="990984" cy="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34953" y="850901"/>
            <a:ext cx="353483" cy="6007100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     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215941" y="850907"/>
            <a:ext cx="353483" cy="5432839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83596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- Bullet">
  <p:cSld name="Content- Bulle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4382" y="457739"/>
            <a:ext cx="11252197" cy="915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7" name="Shape 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0072" y="6422994"/>
            <a:ext cx="916227" cy="29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54382" y="1372997"/>
            <a:ext cx="11252197" cy="4475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23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3143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70" r:id="rId6"/>
    <p:sldLayoutId id="2147483671" r:id="rId7"/>
    <p:sldLayoutId id="2147483672" r:id="rId8"/>
    <p:sldLayoutId id="214748369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49602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695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3" r:id="rId6"/>
    <p:sldLayoutId id="2147483698" r:id="rId7"/>
    <p:sldLayoutId id="2147483694" r:id="rId8"/>
    <p:sldLayoutId id="2147483695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8.png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5 September 2018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67815" y="2486077"/>
            <a:ext cx="8903368" cy="1646364"/>
          </a:xfrm>
        </p:spPr>
        <p:txBody>
          <a:bodyPr/>
          <a:lstStyle/>
          <a:p>
            <a:pPr algn="ctr"/>
            <a:r>
              <a:rPr lang="en-US" sz="3200" dirty="0"/>
              <a:t>Works in Progress Webinar: </a:t>
            </a:r>
          </a:p>
          <a:p>
            <a:pPr algn="ctr"/>
            <a:r>
              <a:rPr lang="en-US" sz="3200" dirty="0"/>
              <a:t>The OCLC RLP Special Collections and Archives Work Agenda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2252693" y="4275963"/>
            <a:ext cx="7533612" cy="400110"/>
          </a:xfrm>
        </p:spPr>
        <p:txBody>
          <a:bodyPr/>
          <a:lstStyle/>
          <a:p>
            <a:r>
              <a:rPr lang="en-US" dirty="0"/>
              <a:t>Chela Scott Weber</a:t>
            </a:r>
            <a:r>
              <a:rPr lang="en-US" b="0" dirty="0"/>
              <a:t>, Senior Program Officer, OCLC Research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2317768" y="4705783"/>
            <a:ext cx="5692669" cy="307777"/>
          </a:xfrm>
        </p:spPr>
        <p:txBody>
          <a:bodyPr/>
          <a:lstStyle/>
          <a:p>
            <a:r>
              <a:rPr lang="en-US" dirty="0"/>
              <a:t>weberc@oclc.org  |  @partly_cloudy </a:t>
            </a:r>
          </a:p>
        </p:txBody>
      </p:sp>
    </p:spTree>
    <p:extLst>
      <p:ext uri="{BB962C8B-B14F-4D97-AF65-F5344CB8AC3E}">
        <p14:creationId xmlns:p14="http://schemas.microsoft.com/office/powerpoint/2010/main" val="229650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35013-3125-EE47-9C28-7CF8E13F3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749167"/>
            <a:ext cx="8439148" cy="915256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Areas of Investigation</a:t>
            </a:r>
          </a:p>
        </p:txBody>
      </p:sp>
      <p:sp>
        <p:nvSpPr>
          <p:cNvPr id="7" name="Shape 734">
            <a:extLst>
              <a:ext uri="{FF2B5EF4-FFF2-40B4-BE49-F238E27FC236}">
                <a16:creationId xmlns:a16="http://schemas.microsoft.com/office/drawing/2014/main" id="{63074A96-D416-9C43-87E5-EA54005D24F2}"/>
              </a:ext>
            </a:extLst>
          </p:cNvPr>
          <p:cNvSpPr/>
          <p:nvPr/>
        </p:nvSpPr>
        <p:spPr>
          <a:xfrm>
            <a:off x="2574133" y="2436931"/>
            <a:ext cx="7035098" cy="2250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defRPr/>
            </a:pPr>
            <a:endParaRPr lang="en-US" sz="2800" kern="0" dirty="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sz="4000" kern="0" dirty="0">
                <a:ea typeface="Calibri"/>
                <a:cs typeface="Calibri"/>
                <a:sym typeface="Calibri"/>
              </a:rPr>
              <a:t>Addressing Audio-Visual Collections</a:t>
            </a:r>
          </a:p>
        </p:txBody>
      </p:sp>
    </p:spTree>
    <p:extLst>
      <p:ext uri="{BB962C8B-B14F-4D97-AF65-F5344CB8AC3E}">
        <p14:creationId xmlns:p14="http://schemas.microsoft.com/office/powerpoint/2010/main" val="24509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35013-3125-EE47-9C28-7CF8E13F3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749167"/>
            <a:ext cx="8439148" cy="915256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Areas of Investigation</a:t>
            </a:r>
          </a:p>
        </p:txBody>
      </p:sp>
      <p:sp>
        <p:nvSpPr>
          <p:cNvPr id="7" name="Shape 734">
            <a:extLst>
              <a:ext uri="{FF2B5EF4-FFF2-40B4-BE49-F238E27FC236}">
                <a16:creationId xmlns:a16="http://schemas.microsoft.com/office/drawing/2014/main" id="{63074A96-D416-9C43-87E5-EA54005D24F2}"/>
              </a:ext>
            </a:extLst>
          </p:cNvPr>
          <p:cNvSpPr/>
          <p:nvPr/>
        </p:nvSpPr>
        <p:spPr>
          <a:xfrm>
            <a:off x="2336800" y="2335331"/>
            <a:ext cx="7653866" cy="2250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defRPr/>
            </a:pPr>
            <a:endParaRPr lang="en-US" sz="2800" kern="0" dirty="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lnSpc>
                <a:spcPct val="120000"/>
              </a:lnSpc>
              <a:buClr>
                <a:srgbClr val="000000"/>
              </a:buClr>
              <a:defRPr/>
            </a:pPr>
            <a:endParaRPr lang="en-US" sz="3600" kern="0" dirty="0">
              <a:ea typeface="Calibri"/>
              <a:cs typeface="Calibri"/>
              <a:sym typeface="Calibri"/>
            </a:endParaRPr>
          </a:p>
          <a:p>
            <a:pPr algn="ctr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sz="4000" kern="0" dirty="0">
                <a:ea typeface="Calibri"/>
                <a:cs typeface="Calibri"/>
                <a:sym typeface="Calibri"/>
              </a:rPr>
              <a:t>Evolving Systems Environments</a:t>
            </a:r>
          </a:p>
        </p:txBody>
      </p:sp>
    </p:spTree>
    <p:extLst>
      <p:ext uri="{BB962C8B-B14F-4D97-AF65-F5344CB8AC3E}">
        <p14:creationId xmlns:p14="http://schemas.microsoft.com/office/powerpoint/2010/main" val="54112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35013-3125-EE47-9C28-7CF8E13F3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749167"/>
            <a:ext cx="8439148" cy="915256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Areas of Investigation</a:t>
            </a:r>
          </a:p>
        </p:txBody>
      </p:sp>
      <p:sp>
        <p:nvSpPr>
          <p:cNvPr id="7" name="Shape 734">
            <a:extLst>
              <a:ext uri="{FF2B5EF4-FFF2-40B4-BE49-F238E27FC236}">
                <a16:creationId xmlns:a16="http://schemas.microsoft.com/office/drawing/2014/main" id="{63074A96-D416-9C43-87E5-EA54005D24F2}"/>
              </a:ext>
            </a:extLst>
          </p:cNvPr>
          <p:cNvSpPr/>
          <p:nvPr/>
        </p:nvSpPr>
        <p:spPr>
          <a:xfrm>
            <a:off x="2574133" y="2436931"/>
            <a:ext cx="7035098" cy="2250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defRPr/>
            </a:pPr>
            <a:endParaRPr lang="en-US" sz="2800" kern="0" dirty="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sz="4000" kern="0" dirty="0">
                <a:ea typeface="Calibri"/>
                <a:cs typeface="Calibri"/>
                <a:sym typeface="Calibri"/>
              </a:rPr>
              <a:t>Stewardship Responsibilities </a:t>
            </a:r>
          </a:p>
          <a:p>
            <a:pPr algn="ctr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sz="4000" kern="0" dirty="0">
                <a:ea typeface="Calibri"/>
                <a:cs typeface="Calibri"/>
                <a:sym typeface="Calibri"/>
              </a:rPr>
              <a:t>&amp; Collections Management</a:t>
            </a:r>
          </a:p>
        </p:txBody>
      </p:sp>
    </p:spTree>
    <p:extLst>
      <p:ext uri="{BB962C8B-B14F-4D97-AF65-F5344CB8AC3E}">
        <p14:creationId xmlns:p14="http://schemas.microsoft.com/office/powerpoint/2010/main" val="72231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35013-3125-EE47-9C28-7CF8E13F3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749167"/>
            <a:ext cx="8439148" cy="915256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Areas of Investigation</a:t>
            </a:r>
          </a:p>
        </p:txBody>
      </p:sp>
      <p:sp>
        <p:nvSpPr>
          <p:cNvPr id="7" name="Shape 734">
            <a:extLst>
              <a:ext uri="{FF2B5EF4-FFF2-40B4-BE49-F238E27FC236}">
                <a16:creationId xmlns:a16="http://schemas.microsoft.com/office/drawing/2014/main" id="{63074A96-D416-9C43-87E5-EA54005D24F2}"/>
              </a:ext>
            </a:extLst>
          </p:cNvPr>
          <p:cNvSpPr/>
          <p:nvPr/>
        </p:nvSpPr>
        <p:spPr>
          <a:xfrm>
            <a:off x="2574133" y="2436931"/>
            <a:ext cx="7035098" cy="2250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defRPr/>
            </a:pPr>
            <a:endParaRPr lang="en-US" sz="2800" kern="0" dirty="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sz="4000" kern="0" dirty="0">
                <a:latin typeface="Arial"/>
                <a:ea typeface="Calibri"/>
                <a:cs typeface="Calibri"/>
                <a:sym typeface="Calibri"/>
              </a:rPr>
              <a:t>Engaging the Challenges </a:t>
            </a:r>
          </a:p>
          <a:p>
            <a:pPr algn="ctr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sz="4000" kern="0" dirty="0">
                <a:latin typeface="Arial"/>
                <a:ea typeface="Calibri"/>
                <a:cs typeface="Calibri"/>
                <a:sym typeface="Calibri"/>
              </a:rPr>
              <a:t>of Diversifying Our Collections</a:t>
            </a:r>
            <a:endParaRPr sz="40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89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644434"/>
            <a:ext cx="7247467" cy="761033"/>
          </a:xfrm>
          <a:solidFill>
            <a:schemeClr val="accent6"/>
          </a:solidFill>
        </p:spPr>
        <p:txBody>
          <a:bodyPr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Overarching Themes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5863" y="1906784"/>
            <a:ext cx="8839737" cy="4048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360"/>
              </a:spcBef>
              <a:buClr>
                <a:srgbClr val="37474F"/>
              </a:buClr>
              <a:buSzPct val="75000"/>
              <a:buFont typeface="Wingdings" charset="2"/>
              <a:buChar char="u"/>
              <a:defRPr/>
            </a:pPr>
            <a:r>
              <a:rPr lang="en" sz="3200" kern="0" dirty="0">
                <a:solidFill>
                  <a:srgbClr val="000000"/>
                </a:solidFill>
                <a:latin typeface="Arial"/>
                <a:ea typeface="Oswald"/>
                <a:cs typeface="Oswald"/>
                <a:sym typeface="Oswald"/>
              </a:rPr>
              <a:t>Structural and Organizational Positioning</a:t>
            </a:r>
          </a:p>
          <a:p>
            <a:pPr>
              <a:lnSpc>
                <a:spcPct val="80000"/>
              </a:lnSpc>
              <a:spcBef>
                <a:spcPts val="360"/>
              </a:spcBef>
              <a:buClr>
                <a:srgbClr val="37474F"/>
              </a:buClr>
              <a:buSzPct val="75000"/>
              <a:defRPr/>
            </a:pPr>
            <a:endParaRPr lang="en" sz="3200" kern="0" dirty="0">
              <a:solidFill>
                <a:srgbClr val="000000"/>
              </a:solidFill>
              <a:latin typeface="Arial"/>
              <a:ea typeface="Oswald"/>
              <a:cs typeface="Oswald"/>
              <a:sym typeface="Oswald"/>
            </a:endParaRPr>
          </a:p>
          <a:p>
            <a:pPr marL="342900" indent="-342900">
              <a:lnSpc>
                <a:spcPct val="80000"/>
              </a:lnSpc>
              <a:spcBef>
                <a:spcPts val="360"/>
              </a:spcBef>
              <a:buClr>
                <a:srgbClr val="37474F"/>
              </a:buClr>
              <a:buSzPct val="75000"/>
              <a:buFont typeface="Wingdings" charset="2"/>
              <a:buChar char="u"/>
              <a:defRPr/>
            </a:pPr>
            <a:r>
              <a:rPr lang="en" sz="3200" kern="0" dirty="0">
                <a:solidFill>
                  <a:srgbClr val="000000"/>
                </a:solidFill>
                <a:latin typeface="Arial"/>
                <a:ea typeface="Oswald"/>
                <a:cs typeface="Oswald"/>
                <a:sym typeface="Oswald"/>
              </a:rPr>
              <a:t>Equity, Diversity, Inclusion and Accessibility</a:t>
            </a:r>
          </a:p>
          <a:p>
            <a:pPr marL="342900" indent="-342900">
              <a:lnSpc>
                <a:spcPct val="80000"/>
              </a:lnSpc>
              <a:spcBef>
                <a:spcPts val="360"/>
              </a:spcBef>
              <a:buClr>
                <a:srgbClr val="37474F"/>
              </a:buClr>
              <a:buSzPct val="75000"/>
              <a:buFont typeface="Wingdings" charset="2"/>
              <a:buChar char="u"/>
              <a:defRPr/>
            </a:pPr>
            <a:endParaRPr lang="en" sz="3200" kern="0" dirty="0">
              <a:solidFill>
                <a:srgbClr val="000000"/>
              </a:solidFill>
              <a:latin typeface="Arial"/>
              <a:ea typeface="Oswald"/>
              <a:cs typeface="Oswald"/>
              <a:sym typeface="Oswald"/>
            </a:endParaRPr>
          </a:p>
          <a:p>
            <a:pPr marL="342900" indent="-342900">
              <a:lnSpc>
                <a:spcPct val="80000"/>
              </a:lnSpc>
              <a:spcBef>
                <a:spcPts val="360"/>
              </a:spcBef>
              <a:buClr>
                <a:srgbClr val="37474F"/>
              </a:buClr>
              <a:buSzPct val="75000"/>
              <a:buFont typeface="Wingdings" charset="2"/>
              <a:buChar char="u"/>
              <a:defRPr/>
            </a:pPr>
            <a:r>
              <a:rPr lang="en" sz="3200" kern="0" dirty="0">
                <a:solidFill>
                  <a:srgbClr val="000000"/>
                </a:solidFill>
                <a:latin typeface="Arial"/>
                <a:ea typeface="Oswald"/>
                <a:cs typeface="Oswald"/>
                <a:sym typeface="Oswald"/>
              </a:rPr>
              <a:t>Appraisal</a:t>
            </a:r>
          </a:p>
          <a:p>
            <a:pPr marL="342900" indent="-342900">
              <a:lnSpc>
                <a:spcPct val="80000"/>
              </a:lnSpc>
              <a:spcBef>
                <a:spcPts val="360"/>
              </a:spcBef>
              <a:buClr>
                <a:srgbClr val="37474F"/>
              </a:buClr>
              <a:buSzPct val="75000"/>
              <a:buFont typeface="Wingdings" charset="2"/>
              <a:buChar char="u"/>
              <a:defRPr/>
            </a:pPr>
            <a:endParaRPr lang="en" sz="3200" kern="0" dirty="0">
              <a:solidFill>
                <a:srgbClr val="000000"/>
              </a:solidFill>
              <a:latin typeface="Arial"/>
              <a:ea typeface="Oswald"/>
              <a:cs typeface="Oswald"/>
              <a:sym typeface="Oswald"/>
            </a:endParaRPr>
          </a:p>
          <a:p>
            <a:pPr marL="342900" indent="-342900">
              <a:lnSpc>
                <a:spcPct val="80000"/>
              </a:lnSpc>
              <a:spcBef>
                <a:spcPts val="360"/>
              </a:spcBef>
              <a:buClr>
                <a:srgbClr val="37474F"/>
              </a:buClr>
              <a:buSzPct val="75000"/>
              <a:buFont typeface="Wingdings" charset="2"/>
              <a:buChar char="u"/>
              <a:defRPr/>
            </a:pPr>
            <a:r>
              <a:rPr lang="en" sz="3200" kern="0" dirty="0">
                <a:solidFill>
                  <a:srgbClr val="000000"/>
                </a:solidFill>
                <a:latin typeface="Arial"/>
                <a:ea typeface="Oswald"/>
                <a:cs typeface="Oswald"/>
                <a:sym typeface="Oswald"/>
              </a:rPr>
              <a:t>Access to Collections</a:t>
            </a:r>
          </a:p>
          <a:p>
            <a:pPr marL="342900" indent="-342900">
              <a:lnSpc>
                <a:spcPct val="80000"/>
              </a:lnSpc>
              <a:spcBef>
                <a:spcPts val="360"/>
              </a:spcBef>
              <a:buClr>
                <a:srgbClr val="37474F"/>
              </a:buClr>
              <a:buSzPct val="75000"/>
              <a:buFont typeface="Wingdings" charset="2"/>
              <a:buChar char="u"/>
              <a:defRPr/>
            </a:pPr>
            <a:endParaRPr lang="en" sz="3200" kern="0" dirty="0">
              <a:solidFill>
                <a:srgbClr val="000000"/>
              </a:solidFill>
              <a:latin typeface="Arial"/>
              <a:ea typeface="Oswald"/>
              <a:cs typeface="Oswald"/>
              <a:sym typeface="Oswald"/>
            </a:endParaRPr>
          </a:p>
          <a:p>
            <a:pPr marL="342900" indent="-342900">
              <a:lnSpc>
                <a:spcPct val="80000"/>
              </a:lnSpc>
              <a:spcBef>
                <a:spcPts val="360"/>
              </a:spcBef>
              <a:buClr>
                <a:srgbClr val="37474F"/>
              </a:buClr>
              <a:buSzPct val="75000"/>
              <a:buFont typeface="Wingdings" charset="2"/>
              <a:buChar char="u"/>
              <a:defRPr/>
            </a:pPr>
            <a:r>
              <a:rPr lang="en" sz="3200" kern="0" dirty="0">
                <a:solidFill>
                  <a:srgbClr val="000000"/>
                </a:solidFill>
                <a:latin typeface="Arial"/>
                <a:ea typeface="Oswald"/>
                <a:cs typeface="Oswald"/>
                <a:sym typeface="Oswald"/>
              </a:rPr>
              <a:t>Data and Systems</a:t>
            </a:r>
            <a:endParaRPr lang="en-US"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8926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0" y="806265"/>
            <a:ext cx="6589888" cy="787846"/>
          </a:xfrm>
          <a:solidFill>
            <a:schemeClr val="accent6"/>
          </a:solidFill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Next Steps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5"/>
          </p:nvPr>
        </p:nvSpPr>
        <p:spPr>
          <a:xfrm>
            <a:off x="643467" y="1774928"/>
            <a:ext cx="9093200" cy="4805754"/>
          </a:xfrm>
        </p:spPr>
        <p:txBody>
          <a:bodyPr/>
          <a:lstStyle/>
          <a:p>
            <a:pPr marL="571500" indent="-342900">
              <a:buFont typeface="Wingdings" charset="2"/>
              <a:buChar char="u"/>
            </a:pPr>
            <a:r>
              <a:rPr lang="en-US" sz="3200" dirty="0"/>
              <a:t>Expand the Discussion Beyond the U.S.</a:t>
            </a:r>
          </a:p>
          <a:p>
            <a:pPr marL="228600" indent="0"/>
            <a:endParaRPr lang="en-US" sz="3200" dirty="0"/>
          </a:p>
          <a:p>
            <a:pPr marL="571500" indent="-342900">
              <a:buFont typeface="Wingdings" charset="2"/>
              <a:buChar char="u"/>
            </a:pPr>
            <a:r>
              <a:rPr lang="en-US" sz="3200" dirty="0"/>
              <a:t>Encourage Action From and Collaboration with Allied Organizations and Individuals</a:t>
            </a:r>
          </a:p>
          <a:p>
            <a:pPr marL="228600" indent="0">
              <a:lnSpc>
                <a:spcPct val="80000"/>
              </a:lnSpc>
            </a:pPr>
            <a:endParaRPr lang="en-US" sz="3200" dirty="0"/>
          </a:p>
          <a:p>
            <a:pPr marL="571500" lvl="0" indent="-342900">
              <a:buClr>
                <a:srgbClr val="000000"/>
              </a:buClr>
              <a:buFont typeface="Wingdings" charset="2"/>
              <a:buChar char="u"/>
            </a:pPr>
            <a:r>
              <a:rPr lang="en-US" sz="3200" dirty="0">
                <a:solidFill>
                  <a:srgbClr val="000000"/>
                </a:solidFill>
              </a:rPr>
              <a:t>Highlight Forward Thinking Work related to the Areas of Investigation</a:t>
            </a:r>
          </a:p>
          <a:p>
            <a:pPr marL="228600" lvl="0" indent="0">
              <a:lnSpc>
                <a:spcPct val="80000"/>
              </a:lnSpc>
              <a:buClr>
                <a:srgbClr val="000000"/>
              </a:buClr>
            </a:pPr>
            <a:endParaRPr lang="en-US" sz="3200" dirty="0">
              <a:solidFill>
                <a:srgbClr val="000000"/>
              </a:solidFill>
            </a:endParaRPr>
          </a:p>
          <a:p>
            <a:pPr marL="571500" lvl="0" indent="-342900">
              <a:lnSpc>
                <a:spcPct val="80000"/>
              </a:lnSpc>
              <a:buClr>
                <a:srgbClr val="000000"/>
              </a:buClr>
              <a:buFont typeface="Wingdings" charset="2"/>
              <a:buChar char="u"/>
            </a:pPr>
            <a:r>
              <a:rPr lang="en-US" sz="3200" dirty="0">
                <a:solidFill>
                  <a:srgbClr val="000000"/>
                </a:solidFill>
              </a:rPr>
              <a:t>OCLC Research Library Partnership Action</a:t>
            </a:r>
          </a:p>
          <a:p>
            <a:pPr marL="228600" indent="0"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331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0" y="806265"/>
            <a:ext cx="6589888" cy="787846"/>
          </a:xfrm>
          <a:solidFill>
            <a:schemeClr val="accent6"/>
          </a:solidFill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Next Steps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5"/>
          </p:nvPr>
        </p:nvSpPr>
        <p:spPr>
          <a:xfrm>
            <a:off x="643467" y="1774928"/>
            <a:ext cx="9324992" cy="4805754"/>
          </a:xfrm>
        </p:spPr>
        <p:txBody>
          <a:bodyPr/>
          <a:lstStyle/>
          <a:p>
            <a:pPr marL="228600" lvl="0" indent="0" algn="ctr">
              <a:lnSpc>
                <a:spcPct val="80000"/>
              </a:lnSpc>
              <a:buClr>
                <a:srgbClr val="000000"/>
              </a:buClr>
            </a:pPr>
            <a:r>
              <a:rPr lang="en-US" sz="3200" b="1" dirty="0">
                <a:solidFill>
                  <a:srgbClr val="000000"/>
                </a:solidFill>
              </a:rPr>
              <a:t>Research Library Partnership Opportunities</a:t>
            </a:r>
          </a:p>
          <a:p>
            <a:pPr marL="228600" lvl="0" indent="0" algn="ctr">
              <a:lnSpc>
                <a:spcPct val="80000"/>
              </a:lnSpc>
              <a:buClr>
                <a:srgbClr val="000000"/>
              </a:buClr>
            </a:pPr>
            <a:endParaRPr lang="en-US" sz="3200" dirty="0">
              <a:solidFill>
                <a:srgbClr val="000000"/>
              </a:solidFill>
            </a:endParaRPr>
          </a:p>
          <a:p>
            <a:pPr marL="1028700" lvl="1" indent="-342900">
              <a:lnSpc>
                <a:spcPct val="80000"/>
              </a:lnSpc>
              <a:buClr>
                <a:srgbClr val="000000"/>
              </a:buClr>
              <a:buSzPct val="56000"/>
              <a:buFont typeface="Wingdings" charset="2"/>
              <a:buChar char="u"/>
            </a:pPr>
            <a:r>
              <a:rPr lang="en-US" sz="3200" dirty="0">
                <a:solidFill>
                  <a:srgbClr val="000000"/>
                </a:solidFill>
              </a:rPr>
              <a:t>Working Group: Collection Building &amp; Operational Impacts</a:t>
            </a:r>
          </a:p>
          <a:p>
            <a:pPr marL="685800" lvl="1" indent="0">
              <a:lnSpc>
                <a:spcPct val="80000"/>
              </a:lnSpc>
              <a:buClr>
                <a:srgbClr val="000000"/>
              </a:buClr>
              <a:buSzPct val="56000"/>
              <a:buNone/>
            </a:pPr>
            <a:endParaRPr lang="en-US" sz="3200" dirty="0">
              <a:solidFill>
                <a:srgbClr val="000000"/>
              </a:solidFill>
            </a:endParaRPr>
          </a:p>
          <a:p>
            <a:pPr marL="1028700" lvl="1" indent="-342900">
              <a:lnSpc>
                <a:spcPct val="80000"/>
              </a:lnSpc>
              <a:buClr>
                <a:srgbClr val="000000"/>
              </a:buClr>
              <a:buSzPct val="56000"/>
              <a:buFont typeface="Wingdings" charset="2"/>
              <a:buChar char="u"/>
            </a:pPr>
            <a:r>
              <a:rPr lang="en-US" sz="3200" dirty="0">
                <a:solidFill>
                  <a:srgbClr val="000000"/>
                </a:solidFill>
              </a:rPr>
              <a:t>Interest Group: Research Data Management </a:t>
            </a:r>
          </a:p>
          <a:p>
            <a:pPr marL="685800" lvl="1" indent="0">
              <a:lnSpc>
                <a:spcPct val="80000"/>
              </a:lnSpc>
              <a:buClr>
                <a:srgbClr val="000000"/>
              </a:buClr>
              <a:buSzPct val="56000"/>
              <a:buNone/>
            </a:pPr>
            <a:endParaRPr lang="en-US" sz="3200" dirty="0">
              <a:solidFill>
                <a:srgbClr val="000000"/>
              </a:solidFill>
            </a:endParaRPr>
          </a:p>
          <a:p>
            <a:pPr marL="1028700" lvl="1" indent="-342900">
              <a:lnSpc>
                <a:spcPct val="80000"/>
              </a:lnSpc>
              <a:buClr>
                <a:srgbClr val="000000"/>
              </a:buClr>
              <a:buSzPct val="56000"/>
              <a:buFont typeface="Wingdings" charset="2"/>
              <a:buChar char="u"/>
            </a:pPr>
            <a:r>
              <a:rPr lang="en-US" sz="3200" dirty="0">
                <a:solidFill>
                  <a:srgbClr val="000000"/>
                </a:solidFill>
              </a:rPr>
              <a:t>Interest Group: Wikimedia</a:t>
            </a:r>
          </a:p>
          <a:p>
            <a:pPr marL="685800" lvl="1" indent="0">
              <a:lnSpc>
                <a:spcPct val="80000"/>
              </a:lnSpc>
              <a:buClr>
                <a:srgbClr val="000000"/>
              </a:buClr>
              <a:buSzPct val="56000"/>
              <a:buNone/>
            </a:pPr>
            <a:endParaRPr lang="en-US" sz="3200" dirty="0">
              <a:solidFill>
                <a:srgbClr val="000000"/>
              </a:solidFill>
            </a:endParaRPr>
          </a:p>
          <a:p>
            <a:pPr marL="1028700" lvl="1" indent="-342900">
              <a:lnSpc>
                <a:spcPct val="80000"/>
              </a:lnSpc>
              <a:buClr>
                <a:srgbClr val="000000"/>
              </a:buClr>
              <a:buSzPct val="56000"/>
              <a:buFont typeface="Wingdings" charset="2"/>
              <a:buChar char="u"/>
            </a:pPr>
            <a:r>
              <a:rPr lang="en-US" sz="3200" dirty="0">
                <a:solidFill>
                  <a:srgbClr val="000000"/>
                </a:solidFill>
              </a:rPr>
              <a:t>Learning Resource: Assessment Webinars</a:t>
            </a:r>
          </a:p>
          <a:p>
            <a:pPr marL="1028700" lvl="1" indent="-342900">
              <a:lnSpc>
                <a:spcPct val="80000"/>
              </a:lnSpc>
              <a:buClr>
                <a:srgbClr val="000000"/>
              </a:buClr>
              <a:buSzPct val="56000"/>
              <a:buFont typeface="Wingdings" charset="2"/>
              <a:buChar char="u"/>
            </a:pPr>
            <a:endParaRPr lang="en-US" sz="3200" dirty="0">
              <a:solidFill>
                <a:srgbClr val="000000"/>
              </a:solidFill>
            </a:endParaRPr>
          </a:p>
          <a:p>
            <a:pPr marL="228600" indent="0"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06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162493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rgbClr val="3D527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2" y="6422993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62494" y="0"/>
            <a:ext cx="661581" cy="6858000"/>
          </a:xfrm>
          <a:prstGeom prst="rect">
            <a:avLst/>
          </a:prstGeom>
          <a:solidFill>
            <a:srgbClr val="E87722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rgbClr val="3D527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697" y="2368296"/>
            <a:ext cx="9111488" cy="21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7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0DD67A-11B1-4138-89C2-D9FCF6B4B123}"/>
              </a:ext>
            </a:extLst>
          </p:cNvPr>
          <p:cNvSpPr/>
          <p:nvPr/>
        </p:nvSpPr>
        <p:spPr>
          <a:xfrm>
            <a:off x="1316018" y="6128997"/>
            <a:ext cx="895753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i="0" u="none" strike="noStrike" dirty="0">
                <a:effectLst/>
                <a:latin typeface="Arial" panose="020B0604020202020204" pitchFamily="34" charset="0"/>
              </a:rPr>
              <a:t>©2018 OCLC</a:t>
            </a:r>
            <a:r>
              <a:rPr lang="en-US" sz="1100" dirty="0">
                <a:latin typeface="Arial" panose="020B0604020202020204" pitchFamily="34" charset="0"/>
              </a:rPr>
              <a:t>.</a:t>
            </a:r>
            <a:r>
              <a:rPr lang="en-US" sz="1100" b="0" i="0" u="none" strike="noStrike" dirty="0">
                <a:effectLst/>
                <a:latin typeface="Arial" panose="020B0604020202020204" pitchFamily="34" charset="0"/>
              </a:rPr>
              <a:t> “This work is licensed under a Creative Commons Attribution 4.0 International License. Suggested attribution: This work uses content </a:t>
            </a:r>
            <a:r>
              <a:rPr lang="en-US" sz="1100" dirty="0">
                <a:latin typeface="Arial" panose="020B0604020202020204" pitchFamily="34" charset="0"/>
              </a:rPr>
              <a:t>from ‘Works in Progress Webinar: The OCLC RLP Special Collections and Archives Work Agenda.’” </a:t>
            </a:r>
            <a:r>
              <a:rPr lang="en-US" sz="1100" b="0" i="0" u="none" strike="noStrike" dirty="0">
                <a:effectLst/>
                <a:latin typeface="Arial" panose="020B0604020202020204" pitchFamily="34" charset="0"/>
              </a:rPr>
              <a:t>© OCLC Chela Scott Weber used under a Creative Commons Attribution 4.0 International License: http://creativecommons.org/licenses/by/4.0/. </a:t>
            </a:r>
            <a:endParaRPr lang="en-US" sz="11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E2A8CDC-A93F-4068-8AB2-68F13B9D0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6182" y="419743"/>
            <a:ext cx="6561015" cy="1925698"/>
          </a:xfrm>
        </p:spPr>
        <p:txBody>
          <a:bodyPr/>
          <a:lstStyle/>
          <a:p>
            <a:pPr algn="ctr"/>
            <a:r>
              <a:rPr lang="en-US" dirty="0"/>
              <a:t>QUESTIONS? IDEAS?</a:t>
            </a:r>
          </a:p>
          <a:p>
            <a:pPr algn="ctr"/>
            <a:r>
              <a:rPr lang="en-US" dirty="0"/>
              <a:t>LET’S TALK! </a:t>
            </a:r>
          </a:p>
          <a:p>
            <a:endParaRPr lang="en-US" dirty="0"/>
          </a:p>
          <a:p>
            <a:endParaRPr lang="en-US" sz="3200" b="0" dirty="0">
              <a:solidFill>
                <a:schemeClr val="tx1"/>
              </a:solidFill>
            </a:endParaRPr>
          </a:p>
        </p:txBody>
      </p:sp>
      <p:sp>
        <p:nvSpPr>
          <p:cNvPr id="10" name="Shape 734">
            <a:extLst>
              <a:ext uri="{FF2B5EF4-FFF2-40B4-BE49-F238E27FC236}">
                <a16:creationId xmlns:a16="http://schemas.microsoft.com/office/drawing/2014/main" id="{9710F649-EE76-4ED1-8EB4-D8A7DCBC1CE0}"/>
              </a:ext>
            </a:extLst>
          </p:cNvPr>
          <p:cNvSpPr/>
          <p:nvPr/>
        </p:nvSpPr>
        <p:spPr>
          <a:xfrm>
            <a:off x="7582508" y="4785636"/>
            <a:ext cx="4336847" cy="569781"/>
          </a:xfrm>
          <a:prstGeom prst="rect">
            <a:avLst/>
          </a:prstGeom>
          <a:solidFill>
            <a:srgbClr val="A9306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28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doi:10.25333/C3C34F</a:t>
            </a:r>
            <a:endParaRPr sz="2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1" name="Picture 10" descr="research-and-learning-cover-500.png">
            <a:extLst>
              <a:ext uri="{FF2B5EF4-FFF2-40B4-BE49-F238E27FC236}">
                <a16:creationId xmlns:a16="http://schemas.microsoft.com/office/drawing/2014/main" id="{1D301E5D-F3CF-4BFD-9964-139F35764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641" y="580866"/>
            <a:ext cx="3232761" cy="3989227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12" name="Right Arrow 8">
            <a:extLst>
              <a:ext uri="{FF2B5EF4-FFF2-40B4-BE49-F238E27FC236}">
                <a16:creationId xmlns:a16="http://schemas.microsoft.com/office/drawing/2014/main" id="{B05A5FBB-30FA-4C3E-9ADC-9A759575132D}"/>
              </a:ext>
            </a:extLst>
          </p:cNvPr>
          <p:cNvSpPr/>
          <p:nvPr/>
        </p:nvSpPr>
        <p:spPr>
          <a:xfrm>
            <a:off x="818203" y="3294716"/>
            <a:ext cx="978408" cy="48463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5A22FC-9EDF-415C-A9FD-3A671B232404}"/>
              </a:ext>
            </a:extLst>
          </p:cNvPr>
          <p:cNvSpPr txBox="1"/>
          <p:nvPr/>
        </p:nvSpPr>
        <p:spPr>
          <a:xfrm>
            <a:off x="1554091" y="2007859"/>
            <a:ext cx="5276538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228600">
              <a:spcBef>
                <a:spcPts val="720"/>
              </a:spcBef>
              <a:buClr>
                <a:srgbClr val="1F497D"/>
              </a:buClr>
              <a:buSzPts val="3600"/>
            </a:pPr>
            <a:endParaRPr lang="en-US" sz="3600" b="1" kern="0" dirty="0">
              <a:solidFill>
                <a:srgbClr val="1F497D"/>
              </a:solidFill>
              <a:cs typeface="Arial"/>
              <a:sym typeface="Arial"/>
            </a:endParaRPr>
          </a:p>
          <a:p>
            <a:pPr marL="457200" lvl="0" indent="-228600">
              <a:spcBef>
                <a:spcPts val="720"/>
              </a:spcBef>
              <a:buClr>
                <a:srgbClr val="1F497D"/>
              </a:buClr>
              <a:buSzPts val="3600"/>
            </a:pP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        weberc@oclc.org </a:t>
            </a:r>
          </a:p>
          <a:p>
            <a:pPr marL="457200" lvl="0" indent="-228600">
              <a:spcBef>
                <a:spcPts val="720"/>
              </a:spcBef>
              <a:buClr>
                <a:srgbClr val="1F497D"/>
              </a:buClr>
              <a:buSzPts val="3600"/>
            </a:pP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    @partly_cloudy</a:t>
            </a:r>
          </a:p>
        </p:txBody>
      </p:sp>
      <p:sp>
        <p:nvSpPr>
          <p:cNvPr id="14" name="Right Arrow 10">
            <a:extLst>
              <a:ext uri="{FF2B5EF4-FFF2-40B4-BE49-F238E27FC236}">
                <a16:creationId xmlns:a16="http://schemas.microsoft.com/office/drawing/2014/main" id="{FCDFE746-0C0C-4B0D-85FB-7FE69A0B7FF5}"/>
              </a:ext>
            </a:extLst>
          </p:cNvPr>
          <p:cNvSpPr/>
          <p:nvPr/>
        </p:nvSpPr>
        <p:spPr>
          <a:xfrm>
            <a:off x="1178761" y="2683022"/>
            <a:ext cx="978408" cy="48463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5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5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162493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rgbClr val="3D527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2" y="6422993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62494" y="0"/>
            <a:ext cx="661581" cy="6858000"/>
          </a:xfrm>
          <a:prstGeom prst="rect">
            <a:avLst/>
          </a:prstGeom>
          <a:solidFill>
            <a:srgbClr val="E87722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rgbClr val="3D527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987" y="2208128"/>
            <a:ext cx="8461248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3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0B8918-48B4-B24B-849C-AB7BDCA80BA1}"/>
              </a:ext>
            </a:extLst>
          </p:cNvPr>
          <p:cNvSpPr txBox="1"/>
          <p:nvPr/>
        </p:nvSpPr>
        <p:spPr>
          <a:xfrm>
            <a:off x="898578" y="779212"/>
            <a:ext cx="1034404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4000" dirty="0">
                <a:solidFill>
                  <a:srgbClr val="44444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accent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Research Library Partnership </a:t>
            </a:r>
            <a:r>
              <a:rPr lang="en-US" sz="4000" dirty="0">
                <a:ea typeface="Times New Roman" panose="02020603050405020304" pitchFamily="18" charset="0"/>
                <a:cs typeface="Times New Roman" panose="02020603050405020304" pitchFamily="18" charset="0"/>
              </a:rPr>
              <a:t>is a program of the Research Division of OCLC, and provides </a:t>
            </a:r>
          </a:p>
          <a:p>
            <a:pPr algn="ctr"/>
            <a:r>
              <a:rPr lang="en-US" sz="4000" dirty="0">
                <a:ea typeface="Times New Roman" panose="02020603050405020304" pitchFamily="18" charset="0"/>
                <a:cs typeface="Times New Roman" panose="02020603050405020304" pitchFamily="18" charset="0"/>
              </a:rPr>
              <a:t>a unique </a:t>
            </a:r>
            <a:r>
              <a:rPr lang="en-US" sz="4000" b="1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transnational</a:t>
            </a:r>
            <a:r>
              <a:rPr lang="en-US" sz="40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ea typeface="Times New Roman" panose="02020603050405020304" pitchFamily="18" charset="0"/>
                <a:cs typeface="Times New Roman" panose="02020603050405020304" pitchFamily="18" charset="0"/>
              </a:rPr>
              <a:t>collaborative </a:t>
            </a:r>
            <a:r>
              <a:rPr lang="en-US" sz="4000" b="1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network of peers </a:t>
            </a:r>
            <a:r>
              <a:rPr lang="en-US" sz="4000" dirty="0">
                <a:ea typeface="Times New Roman" panose="02020603050405020304" pitchFamily="18" charset="0"/>
                <a:cs typeface="Times New Roman" panose="02020603050405020304" pitchFamily="18" charset="0"/>
              </a:rPr>
              <a:t>to address </a:t>
            </a:r>
            <a:r>
              <a:rPr lang="en-US" sz="4000" b="1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common issues </a:t>
            </a:r>
            <a:r>
              <a:rPr lang="en-US" sz="4000" dirty="0">
                <a:ea typeface="Times New Roman" panose="02020603050405020304" pitchFamily="18" charset="0"/>
                <a:cs typeface="Times New Roman" panose="02020603050405020304" pitchFamily="18" charset="0"/>
              </a:rPr>
              <a:t>as well </a:t>
            </a:r>
            <a:endParaRPr lang="en-US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ea typeface="Times New Roman" panose="02020603050405020304" pitchFamily="18" charset="0"/>
              </a:rPr>
              <a:t>as the opportunity to </a:t>
            </a:r>
            <a:r>
              <a:rPr lang="en-US" sz="40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engage directly</a:t>
            </a:r>
            <a:r>
              <a:rPr lang="en-US" sz="4000" b="1" dirty="0">
                <a:ea typeface="Times New Roman" panose="02020603050405020304" pitchFamily="18" charset="0"/>
              </a:rPr>
              <a:t> </a:t>
            </a:r>
            <a:r>
              <a:rPr lang="en-US" sz="4000" dirty="0">
                <a:ea typeface="Times New Roman" panose="02020603050405020304" pitchFamily="18" charset="0"/>
              </a:rPr>
              <a:t>with OCLC Research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0817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35013-3125-EE47-9C28-7CF8E13F3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667" y="152401"/>
            <a:ext cx="11514666" cy="931333"/>
          </a:xfrm>
          <a:solidFill>
            <a:schemeClr val="bg2"/>
          </a:solidFill>
        </p:spPr>
        <p:txBody>
          <a:bodyPr anchor="ctr"/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Archives, Special, and Distinctive Collections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6883AF-E356-1C4A-A608-68703D028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174" y="1422865"/>
            <a:ext cx="3021724" cy="3908442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7D3DDD-4541-8B44-9AF5-A32E91458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333" y="1960224"/>
            <a:ext cx="3055816" cy="3967999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FB15D3-C091-8545-AE63-BD615AB35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5432" y="1676864"/>
            <a:ext cx="3066459" cy="3967999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46587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>
            <a:extLst>
              <a:ext uri="{FF2B5EF4-FFF2-40B4-BE49-F238E27FC236}">
                <a16:creationId xmlns:a16="http://schemas.microsoft.com/office/drawing/2014/main" id="{6BA5F21C-DB51-EB4A-A911-776DF1BA4D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270171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792E2-5DD5-2241-902D-ECB5CB83BA6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126044" y="1372995"/>
            <a:ext cx="4770057" cy="4897176"/>
          </a:xfrm>
        </p:spPr>
        <p:txBody>
          <a:bodyPr>
            <a:normAutofit/>
          </a:bodyPr>
          <a:lstStyle/>
          <a:p>
            <a:pPr marL="7620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" name="Picture 1" descr="research-and-learning-cover-5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19" y="214279"/>
            <a:ext cx="4733885" cy="584161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</p:pic>
      <p:sp>
        <p:nvSpPr>
          <p:cNvPr id="7" name="Shape 734">
            <a:extLst>
              <a:ext uri="{FF2B5EF4-FFF2-40B4-BE49-F238E27FC236}">
                <a16:creationId xmlns:a16="http://schemas.microsoft.com/office/drawing/2014/main" id="{63074A96-D416-9C43-87E5-EA54005D24F2}"/>
              </a:ext>
            </a:extLst>
          </p:cNvPr>
          <p:cNvSpPr/>
          <p:nvPr/>
        </p:nvSpPr>
        <p:spPr>
          <a:xfrm>
            <a:off x="5377414" y="3821583"/>
            <a:ext cx="4336847" cy="569781"/>
          </a:xfrm>
          <a:prstGeom prst="rect">
            <a:avLst/>
          </a:prstGeom>
          <a:solidFill>
            <a:srgbClr val="A9306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28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doi:10.25333/C3C34F</a:t>
            </a:r>
            <a:endParaRPr sz="2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4913BA-CB01-3E45-8F1C-DF597280B648}"/>
              </a:ext>
            </a:extLst>
          </p:cNvPr>
          <p:cNvSpPr/>
          <p:nvPr/>
        </p:nvSpPr>
        <p:spPr>
          <a:xfrm>
            <a:off x="5978820" y="3275112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7455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-1" y="738531"/>
            <a:ext cx="6790267" cy="787846"/>
          </a:xfrm>
          <a:solidFill>
            <a:schemeClr val="accent6"/>
          </a:solidFill>
        </p:spPr>
        <p:txBody>
          <a:bodyPr anchor="t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Iterative, Participatory Process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5"/>
          </p:nvPr>
        </p:nvSpPr>
        <p:spPr>
          <a:xfrm>
            <a:off x="575733" y="1927328"/>
            <a:ext cx="8957733" cy="4391628"/>
          </a:xfrm>
        </p:spPr>
        <p:txBody>
          <a:bodyPr/>
          <a:lstStyle/>
          <a:p>
            <a:pPr marL="571500" indent="-342900">
              <a:lnSpc>
                <a:spcPct val="80000"/>
              </a:lnSpc>
              <a:buFont typeface="Wingdings" charset="2"/>
              <a:buChar char="u"/>
            </a:pPr>
            <a:r>
              <a:rPr lang="en-US" sz="3200" dirty="0"/>
              <a:t>Advisory Board</a:t>
            </a:r>
          </a:p>
          <a:p>
            <a:pPr marL="228600" indent="0">
              <a:lnSpc>
                <a:spcPct val="80000"/>
              </a:lnSpc>
            </a:pPr>
            <a:endParaRPr lang="en-US" sz="3200" dirty="0"/>
          </a:p>
          <a:p>
            <a:pPr marL="571500" indent="-342900">
              <a:lnSpc>
                <a:spcPct val="80000"/>
              </a:lnSpc>
              <a:buFont typeface="Wingdings" charset="2"/>
              <a:buChar char="u"/>
            </a:pPr>
            <a:r>
              <a:rPr lang="en-US" sz="3200" dirty="0"/>
              <a:t>Discussions with Colleagues, April-May 2017</a:t>
            </a:r>
          </a:p>
          <a:p>
            <a:pPr marL="228600" indent="0">
              <a:lnSpc>
                <a:spcPct val="80000"/>
              </a:lnSpc>
            </a:pPr>
            <a:endParaRPr lang="en-US" sz="3200" dirty="0"/>
          </a:p>
          <a:p>
            <a:pPr marL="571500" indent="-342900">
              <a:lnSpc>
                <a:spcPct val="80000"/>
              </a:lnSpc>
              <a:buFont typeface="Wingdings" charset="2"/>
              <a:buChar char="u"/>
            </a:pPr>
            <a:r>
              <a:rPr lang="en-US" sz="3200" dirty="0"/>
              <a:t>Workshop early draft at RBMS, June 2017</a:t>
            </a:r>
          </a:p>
          <a:p>
            <a:pPr marL="228600" indent="0">
              <a:lnSpc>
                <a:spcPct val="80000"/>
              </a:lnSpc>
            </a:pPr>
            <a:endParaRPr lang="en-US" sz="3200" dirty="0"/>
          </a:p>
          <a:p>
            <a:pPr marL="571500" indent="-342900">
              <a:lnSpc>
                <a:spcPct val="80000"/>
              </a:lnSpc>
              <a:buFont typeface="Wingdings" charset="2"/>
              <a:buChar char="u"/>
            </a:pPr>
            <a:r>
              <a:rPr lang="en-US" sz="3200" dirty="0"/>
              <a:t>Workshop later stage draft at SAA, July 2017</a:t>
            </a:r>
          </a:p>
          <a:p>
            <a:pPr marL="228600" indent="0">
              <a:lnSpc>
                <a:spcPct val="80000"/>
              </a:lnSpc>
            </a:pPr>
            <a:endParaRPr lang="en-US" sz="3200" dirty="0"/>
          </a:p>
          <a:p>
            <a:pPr marL="571500" indent="-342900">
              <a:lnSpc>
                <a:spcPct val="80000"/>
              </a:lnSpc>
              <a:buFont typeface="Wingdings" charset="2"/>
              <a:buChar char="u"/>
            </a:pPr>
            <a:r>
              <a:rPr lang="en-US" sz="3200" dirty="0"/>
              <a:t>Open Community Comment, August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413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35013-3125-EE47-9C28-7CF8E13F3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749167"/>
            <a:ext cx="8439148" cy="915256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Areas of Investigation</a:t>
            </a:r>
          </a:p>
        </p:txBody>
      </p:sp>
      <p:sp>
        <p:nvSpPr>
          <p:cNvPr id="7" name="Shape 734">
            <a:extLst>
              <a:ext uri="{FF2B5EF4-FFF2-40B4-BE49-F238E27FC236}">
                <a16:creationId xmlns:a16="http://schemas.microsoft.com/office/drawing/2014/main" id="{63074A96-D416-9C43-87E5-EA54005D24F2}"/>
              </a:ext>
            </a:extLst>
          </p:cNvPr>
          <p:cNvSpPr/>
          <p:nvPr/>
        </p:nvSpPr>
        <p:spPr>
          <a:xfrm>
            <a:off x="1608666" y="2436931"/>
            <a:ext cx="8957733" cy="2250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defRPr/>
            </a:pPr>
            <a:endParaRPr lang="en-US" sz="2800" kern="0" dirty="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sz="4000" kern="0" dirty="0">
                <a:ea typeface="Calibri"/>
                <a:cs typeface="Calibri"/>
                <a:sym typeface="Calibri"/>
              </a:rPr>
              <a:t>Convergence of Special Collections </a:t>
            </a:r>
          </a:p>
          <a:p>
            <a:pPr algn="ctr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sz="4000" kern="0" dirty="0">
                <a:ea typeface="Calibri"/>
                <a:cs typeface="Calibri"/>
                <a:sym typeface="Calibri"/>
              </a:rPr>
              <a:t>&amp; the Research Library</a:t>
            </a:r>
          </a:p>
        </p:txBody>
      </p:sp>
    </p:spTree>
    <p:extLst>
      <p:ext uri="{BB962C8B-B14F-4D97-AF65-F5344CB8AC3E}">
        <p14:creationId xmlns:p14="http://schemas.microsoft.com/office/powerpoint/2010/main" val="102581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35013-3125-EE47-9C28-7CF8E13F3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749167"/>
            <a:ext cx="8439148" cy="915256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Areas of Investigation</a:t>
            </a:r>
          </a:p>
        </p:txBody>
      </p:sp>
      <p:sp>
        <p:nvSpPr>
          <p:cNvPr id="7" name="Shape 734">
            <a:extLst>
              <a:ext uri="{FF2B5EF4-FFF2-40B4-BE49-F238E27FC236}">
                <a16:creationId xmlns:a16="http://schemas.microsoft.com/office/drawing/2014/main" id="{63074A96-D416-9C43-87E5-EA54005D24F2}"/>
              </a:ext>
            </a:extLst>
          </p:cNvPr>
          <p:cNvSpPr/>
          <p:nvPr/>
        </p:nvSpPr>
        <p:spPr>
          <a:xfrm>
            <a:off x="1930400" y="2470798"/>
            <a:ext cx="8195734" cy="2250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defRPr/>
            </a:pPr>
            <a:endParaRPr lang="en-US" sz="2800" kern="0" dirty="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sz="4000" kern="0" dirty="0">
                <a:ea typeface="Calibri"/>
                <a:cs typeface="Calibri"/>
                <a:sym typeface="Calibri"/>
              </a:rPr>
              <a:t>Advocating for </a:t>
            </a:r>
          </a:p>
          <a:p>
            <a:pPr algn="ctr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sz="4000" kern="0" dirty="0">
                <a:ea typeface="Calibri"/>
                <a:cs typeface="Calibri"/>
                <a:sym typeface="Calibri"/>
              </a:rPr>
              <a:t>Archives &amp; Special Collections</a:t>
            </a:r>
          </a:p>
        </p:txBody>
      </p:sp>
    </p:spTree>
    <p:extLst>
      <p:ext uri="{BB962C8B-B14F-4D97-AF65-F5344CB8AC3E}">
        <p14:creationId xmlns:p14="http://schemas.microsoft.com/office/powerpoint/2010/main" val="22169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35013-3125-EE47-9C28-7CF8E13F3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749167"/>
            <a:ext cx="8439148" cy="915256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Areas of Investigation</a:t>
            </a:r>
          </a:p>
        </p:txBody>
      </p:sp>
      <p:sp>
        <p:nvSpPr>
          <p:cNvPr id="7" name="Shape 734">
            <a:extLst>
              <a:ext uri="{FF2B5EF4-FFF2-40B4-BE49-F238E27FC236}">
                <a16:creationId xmlns:a16="http://schemas.microsoft.com/office/drawing/2014/main" id="{63074A96-D416-9C43-87E5-EA54005D24F2}"/>
              </a:ext>
            </a:extLst>
          </p:cNvPr>
          <p:cNvSpPr/>
          <p:nvPr/>
        </p:nvSpPr>
        <p:spPr>
          <a:xfrm>
            <a:off x="2574133" y="2250664"/>
            <a:ext cx="7035098" cy="2250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defRPr/>
            </a:pPr>
            <a:endParaRPr lang="en-US" sz="2800" kern="0" dirty="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lnSpc>
                <a:spcPct val="120000"/>
              </a:lnSpc>
              <a:buClr>
                <a:srgbClr val="000000"/>
              </a:buClr>
              <a:defRPr/>
            </a:pPr>
            <a:endParaRPr lang="en-US" sz="3600" kern="0" dirty="0">
              <a:latin typeface="Arial"/>
              <a:ea typeface="Calibri"/>
              <a:cs typeface="Calibri"/>
              <a:sym typeface="Calibri"/>
            </a:endParaRPr>
          </a:p>
          <a:p>
            <a:pPr algn="ctr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sz="4000" kern="0" dirty="0">
                <a:latin typeface="Arial"/>
                <a:ea typeface="Calibri"/>
                <a:cs typeface="Calibri"/>
                <a:sym typeface="Calibri"/>
              </a:rPr>
              <a:t>Next Steps for </a:t>
            </a:r>
            <a:r>
              <a:rPr lang="en-US" sz="4000" kern="0" dirty="0">
                <a:latin typeface="Arial"/>
                <a:cs typeface="Calibri"/>
                <a:sym typeface="Calibri"/>
              </a:rPr>
              <a:t>Born-Digital</a:t>
            </a:r>
            <a:endParaRPr sz="40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128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Nonconfidential">
  <a:themeElements>
    <a:clrScheme name="Custom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AFD7"/>
      </a:accent1>
      <a:accent2>
        <a:srgbClr val="236192"/>
      </a:accent2>
      <a:accent3>
        <a:srgbClr val="8A1B61"/>
      </a:accent3>
      <a:accent4>
        <a:srgbClr val="007749"/>
      </a:accent4>
      <a:accent5>
        <a:srgbClr val="E87722"/>
      </a:accent5>
      <a:accent6>
        <a:srgbClr val="AE2573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onconfidential">
  <a:themeElements>
    <a:clrScheme name="Custom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AFD7"/>
      </a:accent1>
      <a:accent2>
        <a:srgbClr val="236192"/>
      </a:accent2>
      <a:accent3>
        <a:srgbClr val="8A1B61"/>
      </a:accent3>
      <a:accent4>
        <a:srgbClr val="007749"/>
      </a:accent4>
      <a:accent5>
        <a:srgbClr val="E87722"/>
      </a:accent5>
      <a:accent6>
        <a:srgbClr val="AE2573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fidential">
  <a:themeElements>
    <a:clrScheme name="Custom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AFD7"/>
      </a:accent1>
      <a:accent2>
        <a:srgbClr val="236192"/>
      </a:accent2>
      <a:accent3>
        <a:srgbClr val="8A1B61"/>
      </a:accent3>
      <a:accent4>
        <a:srgbClr val="007749"/>
      </a:accent4>
      <a:accent5>
        <a:srgbClr val="E87722"/>
      </a:accent5>
      <a:accent6>
        <a:srgbClr val="AE2573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4359</TotalTime>
  <Words>312</Words>
  <Application>Microsoft Office PowerPoint</Application>
  <PresentationFormat>Widescreen</PresentationFormat>
  <Paragraphs>93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ＭＳ Ｐゴシック</vt:lpstr>
      <vt:lpstr>Arial</vt:lpstr>
      <vt:lpstr>Calibri</vt:lpstr>
      <vt:lpstr>Oswald</vt:lpstr>
      <vt:lpstr>Segoe UI</vt:lpstr>
      <vt:lpstr>Times New Roman</vt:lpstr>
      <vt:lpstr>Wingdings</vt:lpstr>
      <vt:lpstr>1_Nonconfidential</vt:lpstr>
      <vt:lpstr>Nonconfidential</vt:lpstr>
      <vt:lpstr>Confidential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OCLC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 in Progress Webinar: The OCLC RLP Special Collections and Archives Work Agenda</dc:title>
  <dc:subject>Special Collections and Archives</dc:subject>
  <dc:creator>Weber,Chela</dc:creator>
  <cp:keywords>Special Collections; Archives, oclc work agenda</cp:keywords>
  <dc:description>Presented as an OCLC RLP Works in Progress Webinar by Senior Program Officer, Chela Weber, 5 September 2018.</dc:description>
  <cp:lastModifiedBy>McNicol,Jeanette</cp:lastModifiedBy>
  <cp:revision>15</cp:revision>
  <dcterms:created xsi:type="dcterms:W3CDTF">2018-08-10T21:13:52Z</dcterms:created>
  <dcterms:modified xsi:type="dcterms:W3CDTF">2018-09-17T05:06:40Z</dcterms:modified>
</cp:coreProperties>
</file>