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1" r:id="rId3"/>
    <p:sldId id="292" r:id="rId4"/>
    <p:sldId id="281" r:id="rId5"/>
    <p:sldId id="272" r:id="rId6"/>
    <p:sldId id="273" r:id="rId7"/>
    <p:sldId id="282" r:id="rId8"/>
    <p:sldId id="274" r:id="rId9"/>
    <p:sldId id="276" r:id="rId10"/>
    <p:sldId id="291" r:id="rId11"/>
    <p:sldId id="277" r:id="rId12"/>
    <p:sldId id="278" r:id="rId13"/>
    <p:sldId id="279" r:id="rId14"/>
    <p:sldId id="275" r:id="rId15"/>
    <p:sldId id="283" r:id="rId16"/>
    <p:sldId id="280" r:id="rId17"/>
    <p:sldId id="284" r:id="rId18"/>
    <p:sldId id="286" r:id="rId19"/>
    <p:sldId id="285" r:id="rId20"/>
    <p:sldId id="287" r:id="rId21"/>
    <p:sldId id="288" r:id="rId22"/>
    <p:sldId id="289" r:id="rId23"/>
    <p:sldId id="259" r:id="rId24"/>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orient="horz" pos="4085">
          <p15:clr>
            <a:srgbClr val="A4A3A4"/>
          </p15:clr>
        </p15:guide>
        <p15:guide id="6" pos="339">
          <p15:clr>
            <a:srgbClr val="A4A3A4"/>
          </p15:clr>
        </p15:guide>
        <p15:guide id="7"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233"/>
    <a:srgbClr val="A53158"/>
    <a:srgbClr val="FCA2A8"/>
    <a:srgbClr val="3F9C35"/>
    <a:srgbClr val="FFFFFF"/>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09" autoAdjust="0"/>
  </p:normalViewPr>
  <p:slideViewPr>
    <p:cSldViewPr snapToGrid="0" showGuides="1">
      <p:cViewPr varScale="1">
        <p:scale>
          <a:sx n="76" d="100"/>
          <a:sy n="76" d="100"/>
        </p:scale>
        <p:origin x="1362" y="78"/>
      </p:cViewPr>
      <p:guideLst>
        <p:guide orient="horz" pos="1219"/>
        <p:guide orient="horz" pos="147"/>
        <p:guide orient="horz"/>
        <p:guide orient="horz" pos="3756"/>
        <p:guide orient="horz" pos="4085"/>
        <p:guide pos="33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4ED67D-4517-4CF2-8940-0614E623803F}" type="datetimeFigureOut">
              <a:rPr lang="en-GB" smtClean="0"/>
              <a:t>01/05/2018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51F552B-8BB5-4E1B-BACD-7987B7198990}" type="slidenum">
              <a:rPr lang="en-GB" smtClean="0"/>
              <a:t>‹#›</a:t>
            </a:fld>
            <a:endParaRPr lang="en-GB"/>
          </a:p>
        </p:txBody>
      </p:sp>
    </p:spTree>
    <p:extLst>
      <p:ext uri="{BB962C8B-B14F-4D97-AF65-F5344CB8AC3E}">
        <p14:creationId xmlns:p14="http://schemas.microsoft.com/office/powerpoint/2010/main" val="3388759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EFC83C-B988-4A9E-9713-F559C31F4362}" type="datetimeFigureOut">
              <a:rPr lang="nl-NL" smtClean="0"/>
              <a:t>1-5-2018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2</a:t>
            </a:fld>
            <a:endParaRPr lang="nl-NL"/>
          </a:p>
        </p:txBody>
      </p:sp>
    </p:spTree>
    <p:extLst>
      <p:ext uri="{BB962C8B-B14F-4D97-AF65-F5344CB8AC3E}">
        <p14:creationId xmlns:p14="http://schemas.microsoft.com/office/powerpoint/2010/main" val="31078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6</a:t>
            </a:fld>
            <a:endParaRPr lang="nl-NL"/>
          </a:p>
        </p:txBody>
      </p:sp>
    </p:spTree>
    <p:extLst>
      <p:ext uri="{BB962C8B-B14F-4D97-AF65-F5344CB8AC3E}">
        <p14:creationId xmlns:p14="http://schemas.microsoft.com/office/powerpoint/2010/main" val="285418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7</a:t>
            </a:fld>
            <a:endParaRPr lang="nl-NL"/>
          </a:p>
        </p:txBody>
      </p:sp>
    </p:spTree>
    <p:extLst>
      <p:ext uri="{BB962C8B-B14F-4D97-AF65-F5344CB8AC3E}">
        <p14:creationId xmlns:p14="http://schemas.microsoft.com/office/powerpoint/2010/main" val="6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define criteria of data storage, it was analysed what criteria were followed by the IT storage systems at WUR and by the data storage system used at the University of Utrecht.</a:t>
            </a:r>
          </a:p>
          <a:p>
            <a:r>
              <a:rPr lang="en-GB" dirty="0"/>
              <a:t>For criteria of data archiving, the mentioned laws and frameworks were used. The national Archive Act, the National Code of Scientific Conduct, and the FAIR principles of data management all apply to the retention and findability of datasets, providing a set of criteria regarding the archiving of data. In addition, criteria were extracted of the Data Seal of Approval.</a:t>
            </a:r>
            <a:br>
              <a:rPr lang="en-GB" dirty="0"/>
            </a:br>
            <a:r>
              <a:rPr lang="en-GB" dirty="0"/>
              <a:t>Criteria also needed to be defined for the registration of datasets. To set up criteria, the possibilities offered by the output registration systems at Wageningen University &amp; Research and at the University of Amsterdam were used. </a:t>
            </a:r>
          </a:p>
          <a:p>
            <a:endParaRPr lang="en-GB" dirty="0"/>
          </a:p>
          <a:p>
            <a:r>
              <a:rPr lang="en-GB" dirty="0"/>
              <a:t>MOSCOW:</a:t>
            </a:r>
          </a:p>
          <a:p>
            <a:r>
              <a:rPr lang="en-GB" dirty="0"/>
              <a:t>The outcome of this was an overview of which criteria were considered crucial to follow in data storage, archiving and registration (Must-haves), and which were not. Criteria were mostly marked as Must-haves when they followed the law or the frameworks used (e.g. a criteria key to making data Findable according to the FAIR principles), although in some cases features were marked as Must-have based on the experience of Data Management Support staff.</a:t>
            </a:r>
          </a:p>
          <a:p>
            <a:endParaRPr lang="en-GB" dirty="0"/>
          </a:p>
          <a:p>
            <a:r>
              <a:rPr lang="en-GB" dirty="0"/>
              <a:t>The Must-haves and Should-haves in particular could be translated into guidelines for the RDM policy. Moreover, they provided a basis to evaluate the use cases’ practices, i.e. to explore to what extent these already aligned to the criteria set up (most importantly, the Must-have criteria).</a:t>
            </a:r>
          </a:p>
        </p:txBody>
      </p:sp>
      <p:sp>
        <p:nvSpPr>
          <p:cNvPr id="4" name="Slide Number Placeholder 3"/>
          <p:cNvSpPr>
            <a:spLocks noGrp="1"/>
          </p:cNvSpPr>
          <p:nvPr>
            <p:ph type="sldNum" sz="quarter" idx="10"/>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171461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define criteria of data storage, it was analysed what criteria were followed by the IT storage systems at WUR and by the data storage system used at the University of Utrecht.</a:t>
            </a:r>
          </a:p>
          <a:p>
            <a:r>
              <a:rPr lang="en-GB" dirty="0"/>
              <a:t>For criteria of data archiving, the mentioned laws and frameworks were used. The national Archive Act, the National Code of Scientific Conduct, and the FAIR principles of data management all apply to the retention and findability of datasets, providing a set of criteria regarding the archiving of data. In addition, criteria were extracted of the Data Seal of Approval.</a:t>
            </a:r>
            <a:br>
              <a:rPr lang="en-GB" dirty="0"/>
            </a:br>
            <a:r>
              <a:rPr lang="en-GB" dirty="0"/>
              <a:t>Criteria also needed to be defined for the registration of datasets. To set up criteria, the possibilities offered by the output registration systems at Wageningen University &amp; Research and at the University of Amsterdam were used. </a:t>
            </a:r>
          </a:p>
          <a:p>
            <a:endParaRPr lang="en-GB" dirty="0"/>
          </a:p>
          <a:p>
            <a:r>
              <a:rPr lang="en-GB" dirty="0"/>
              <a:t>MOSCOW:</a:t>
            </a:r>
          </a:p>
          <a:p>
            <a:r>
              <a:rPr lang="en-GB" dirty="0"/>
              <a:t>The outcome of this was an overview of which criteria were considered crucial to follow in data storage, archiving and registration (Must-haves), and which were not. Criteria were mostly marked as Must-haves when they followed the law or the frameworks used (e.g. a criteria key to making data Findable according to the FAIR principles), although in some cases features were marked as Must-have based on the experience of Data Management Support staff.</a:t>
            </a:r>
          </a:p>
          <a:p>
            <a:endParaRPr lang="en-GB" dirty="0"/>
          </a:p>
          <a:p>
            <a:r>
              <a:rPr lang="en-GB" dirty="0"/>
              <a:t>The Must-haves and Should-haves in particular could be translated into guidelines for the RDM policy. Moreover, they provided a basis to evaluate the use cases’ practices, i.e. to explore to what extent these already aligned to the criteria set up (most importantly, the Must-have criteria).</a:t>
            </a:r>
          </a:p>
        </p:txBody>
      </p:sp>
      <p:sp>
        <p:nvSpPr>
          <p:cNvPr id="4" name="Slide Number Placeholder 3"/>
          <p:cNvSpPr>
            <a:spLocks noGrp="1"/>
          </p:cNvSpPr>
          <p:nvPr>
            <p:ph type="sldNum" sz="quarter" idx="10"/>
          </p:nvPr>
        </p:nvSpPr>
        <p:spPr/>
        <p:txBody>
          <a:bodyPr/>
          <a:lstStyle/>
          <a:p>
            <a:fld id="{55D45D2F-C69D-4D90-B22B-9B2DC58DBD55}" type="slidenum">
              <a:rPr lang="nl-NL" smtClean="0"/>
              <a:t>10</a:t>
            </a:fld>
            <a:endParaRPr lang="nl-NL"/>
          </a:p>
        </p:txBody>
      </p:sp>
    </p:spTree>
    <p:extLst>
      <p:ext uri="{BB962C8B-B14F-4D97-AF65-F5344CB8AC3E}">
        <p14:creationId xmlns:p14="http://schemas.microsoft.com/office/powerpoint/2010/main" val="327933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15</a:t>
            </a:fld>
            <a:endParaRPr lang="nl-NL"/>
          </a:p>
        </p:txBody>
      </p:sp>
    </p:spTree>
    <p:extLst>
      <p:ext uri="{BB962C8B-B14F-4D97-AF65-F5344CB8AC3E}">
        <p14:creationId xmlns:p14="http://schemas.microsoft.com/office/powerpoint/2010/main" val="126290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Particulier</a:t>
            </a:r>
            <a:r>
              <a:rPr lang="nl-NL" baseline="0" dirty="0"/>
              <a:t> ook nog van alles, </a:t>
            </a:r>
            <a:r>
              <a:rPr lang="nl-NL" baseline="0" dirty="0" err="1"/>
              <a:t>internbankierne</a:t>
            </a:r>
            <a:r>
              <a:rPr lang="nl-NL" baseline="0" dirty="0"/>
              <a:t>, </a:t>
            </a:r>
            <a:r>
              <a:rPr lang="nl-NL" baseline="0" dirty="0" err="1"/>
              <a:t>phischingmaisl</a:t>
            </a:r>
            <a:r>
              <a:rPr lang="nl-NL" baseline="0" dirty="0"/>
              <a:t>. </a:t>
            </a:r>
            <a:endParaRPr lang="nl-NL" dirty="0"/>
          </a:p>
        </p:txBody>
      </p:sp>
      <p:sp>
        <p:nvSpPr>
          <p:cNvPr id="4" name="Slide Number Placeholder 3"/>
          <p:cNvSpPr>
            <a:spLocks noGrp="1"/>
          </p:cNvSpPr>
          <p:nvPr>
            <p:ph type="sldNum" sz="quarter" idx="10"/>
          </p:nvPr>
        </p:nvSpPr>
        <p:spPr/>
        <p:txBody>
          <a:bodyPr/>
          <a:lstStyle/>
          <a:p>
            <a:fld id="{7D947A0D-0D13-4A4F-B917-79EAD12F20CC}" type="slidenum">
              <a:rPr lang="nl-NL" smtClean="0"/>
              <a:t>18</a:t>
            </a:fld>
            <a:endParaRPr lang="nl-NL"/>
          </a:p>
        </p:txBody>
      </p:sp>
    </p:spTree>
    <p:extLst>
      <p:ext uri="{BB962C8B-B14F-4D97-AF65-F5344CB8AC3E}">
        <p14:creationId xmlns:p14="http://schemas.microsoft.com/office/powerpoint/2010/main" val="273479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a:t>Klik</a:t>
            </a:r>
            <a:r>
              <a:rPr lang="en-GB" dirty="0"/>
              <a:t> om de </a:t>
            </a:r>
            <a:r>
              <a:rPr lang="en-GB" dirty="0" err="1"/>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tel 1"/>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2" name="Tijdelijke aanduiding voor dianummer 1"/>
          <p:cNvSpPr>
            <a:spLocks noGrp="1"/>
          </p:cNvSpPr>
          <p:nvPr>
            <p:ph type="sldNum" sz="quarter" idx="17"/>
          </p:nvPr>
        </p:nvSpPr>
        <p:spPr/>
        <p:txBody>
          <a:bodyPr/>
          <a:lstStyle>
            <a:lvl1pPr>
              <a:defRPr>
                <a:solidFill>
                  <a:schemeClr val="bg1"/>
                </a:solidFill>
              </a:defRPr>
            </a:lvl1p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92662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a:t>Klik</a:t>
            </a:r>
            <a:r>
              <a:rPr lang="en-GB" dirty="0"/>
              <a:t> om de </a:t>
            </a:r>
            <a:r>
              <a:rPr lang="en-GB" dirty="0" err="1"/>
              <a:t>modelstijlen</a:t>
            </a:r>
            <a:r>
              <a:rPr lang="en-GB" dirty="0"/>
              <a:t> te </a:t>
            </a:r>
            <a:r>
              <a:rPr lang="en-GB" dirty="0" err="1"/>
              <a:t>bewerken</a:t>
            </a:r>
            <a:endParaRPr lang="en-GB" dirty="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Tree>
    <p:extLst>
      <p:ext uri="{BB962C8B-B14F-4D97-AF65-F5344CB8AC3E}">
        <p14:creationId xmlns:p14="http://schemas.microsoft.com/office/powerpoint/2010/main" val="391126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nl-NL" smtClean="0"/>
              <a:pPr algn="r">
                <a:lnSpc>
                  <a:spcPts val="1200"/>
                </a:lnSpc>
              </a:pPr>
              <a:t>‹#›</a:t>
            </a:fld>
            <a:endParaRPr lang="nl-NL" dirty="0"/>
          </a:p>
        </p:txBody>
      </p:sp>
    </p:spTree>
    <p:extLst>
      <p:ext uri="{BB962C8B-B14F-4D97-AF65-F5344CB8AC3E}">
        <p14:creationId xmlns:p14="http://schemas.microsoft.com/office/powerpoint/2010/main" val="380855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a:t>
            </a:r>
            <a:r>
              <a:rPr lang="en-GB" noProof="0" dirty="0" err="1"/>
              <a:t>afbeelding</a:t>
            </a:r>
            <a:r>
              <a:rPr lang="en-GB" noProof="0" dirty="0"/>
              <a:t> wilt </a:t>
            </a:r>
            <a:r>
              <a:rPr lang="en-GB" noProof="0" dirty="0" err="1"/>
              <a:t>toevoegen</a:t>
            </a:r>
            <a:endParaRPr lang="en-GB"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a:ln>
                  <a:noFill/>
                </a:ln>
                <a:solidFill>
                  <a:sysClr val="windowText" lastClr="000000"/>
                </a:solidFill>
                <a:effectLst/>
                <a:uLnTx/>
                <a:uFillTx/>
              </a:rPr>
              <a:t>Klik</a:t>
            </a:r>
            <a:r>
              <a:rPr kumimoji="0" lang="en-GB" sz="800" b="0" i="0" u="none" strike="noStrike" kern="0" cap="none" spc="0" normalizeH="0" baseline="0" noProof="0" dirty="0">
                <a:ln>
                  <a:noFill/>
                </a:ln>
                <a:solidFill>
                  <a:sysClr val="windowText" lastClr="000000"/>
                </a:solidFill>
                <a:effectLst/>
                <a:uLnTx/>
                <a:uFillTx/>
              </a:rPr>
              <a:t> op het pictogram </a:t>
            </a:r>
            <a:r>
              <a:rPr kumimoji="0" lang="en-GB" sz="800" b="0" i="0" u="none" strike="noStrike" kern="0" cap="none" spc="0" normalizeH="0" baseline="0" noProof="0" dirty="0" err="1">
                <a:ln>
                  <a:noFill/>
                </a:ln>
                <a:solidFill>
                  <a:sysClr val="windowText" lastClr="000000"/>
                </a:solidFill>
                <a:effectLst/>
                <a:uLnTx/>
                <a:uFillTx/>
              </a:rPr>
              <a:t>als</a:t>
            </a:r>
            <a:r>
              <a:rPr kumimoji="0" lang="en-GB" sz="800" b="0" i="0" u="none" strike="noStrike" kern="0" cap="none" spc="0" normalizeH="0" baseline="0" noProof="0" dirty="0">
                <a:ln>
                  <a:noFill/>
                </a:ln>
                <a:solidFill>
                  <a:sysClr val="windowText" lastClr="000000"/>
                </a:solidFill>
                <a:effectLst/>
                <a:uLnTx/>
                <a:uFillTx/>
              </a:rPr>
              <a:t> u </a:t>
            </a:r>
            <a:r>
              <a:rPr kumimoji="0" lang="en-GB" sz="800" b="0" i="0" u="none" strike="noStrike" kern="0" cap="none" spc="0" normalizeH="0" baseline="0" noProof="0" dirty="0" err="1">
                <a:ln>
                  <a:noFill/>
                </a:ln>
                <a:solidFill>
                  <a:sysClr val="windowText" lastClr="000000"/>
                </a:solidFill>
                <a:effectLst/>
                <a:uLnTx/>
                <a:uFillTx/>
              </a:rPr>
              <a:t>een</a:t>
            </a:r>
            <a:r>
              <a:rPr kumimoji="0" lang="en-GB" sz="800" b="0" i="0" u="none" strike="noStrike" kern="0" cap="none" spc="0" normalizeH="0" baseline="0" noProof="0" dirty="0">
                <a:ln>
                  <a:noFill/>
                </a:ln>
                <a:solidFill>
                  <a:sysClr val="windowText" lastClr="000000"/>
                </a:solidFill>
                <a:effectLst/>
                <a:uLnTx/>
                <a:uFillTx/>
              </a:rPr>
              <a:t> </a:t>
            </a:r>
            <a:r>
              <a:rPr kumimoji="0" lang="en-GB" sz="800" b="0" i="0" u="none" strike="noStrike" kern="0" cap="none" spc="0" normalizeH="0" baseline="0" noProof="0" dirty="0" err="1">
                <a:ln>
                  <a:noFill/>
                </a:ln>
                <a:solidFill>
                  <a:sysClr val="windowText" lastClr="000000"/>
                </a:solidFill>
                <a:effectLst/>
                <a:uLnTx/>
                <a:uFillTx/>
              </a:rPr>
              <a:t>afbeelding</a:t>
            </a:r>
            <a:r>
              <a:rPr kumimoji="0" lang="en-GB" sz="800" b="0" i="0" u="none" strike="noStrike" kern="0" cap="none" spc="0" normalizeH="0" baseline="0" noProof="0" dirty="0">
                <a:ln>
                  <a:noFill/>
                </a:ln>
                <a:solidFill>
                  <a:sysClr val="windowText" lastClr="000000"/>
                </a:solidFill>
                <a:effectLst/>
                <a:uLnTx/>
                <a:uFillTx/>
              </a:rPr>
              <a:t> wilt </a:t>
            </a:r>
            <a:r>
              <a:rPr kumimoji="0" lang="en-GB" sz="800" b="0" i="0" u="none" strike="noStrike" kern="0" cap="none" spc="0" normalizeH="0" baseline="0" noProof="0" dirty="0" err="1">
                <a:ln>
                  <a:noFill/>
                </a:ln>
                <a:solidFill>
                  <a:sysClr val="windowText" lastClr="000000"/>
                </a:solidFill>
                <a:effectLst/>
                <a:uLnTx/>
                <a:uFillTx/>
              </a:rPr>
              <a:t>toevoegen</a:t>
            </a:r>
            <a:endParaRPr kumimoji="0" lang="en-GB"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solidFill>
                  <a:srgbClr val="FFFFFF"/>
                </a:solidFill>
                <a:effectLst/>
                <a:uLnTx/>
                <a:uFillTx/>
              </a:rPr>
              <a:t>Ondertitel</a:t>
            </a:r>
            <a:endParaRPr kumimoji="0" lang="en-GB" sz="1800" b="0" i="0" u="none" strike="noStrike" kern="0" cap="none" spc="0" normalizeH="0" baseline="0" noProof="0" dirty="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rPr>
              <a:t>Datum, </a:t>
            </a:r>
            <a:r>
              <a:rPr kumimoji="0" lang="en-GB" sz="1800" b="0" i="0" u="none" strike="noStrike" kern="0" cap="none" spc="0" normalizeH="0" baseline="0" noProof="0" dirty="0" err="1">
                <a:ln>
                  <a:noFill/>
                </a:ln>
                <a:solidFill>
                  <a:srgbClr val="FFFFFF"/>
                </a:solidFill>
                <a:effectLst/>
                <a:uLnTx/>
                <a:uFillTx/>
              </a:rPr>
              <a:t>Auteursnaam</a:t>
            </a:r>
            <a:endParaRPr kumimoji="0" lang="en-GB" sz="1800" b="0" i="0" u="none" strike="noStrike" kern="0" cap="none" spc="0" normalizeH="0" baseline="0" noProof="0" dirty="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en-GB" noProof="0" dirty="0" err="1"/>
              <a:t>Klik</a:t>
            </a:r>
            <a:r>
              <a:rPr lang="en-GB" noProof="0" dirty="0"/>
              <a:t> op het pictogram </a:t>
            </a:r>
            <a:r>
              <a:rPr lang="en-GB" noProof="0" dirty="0" err="1"/>
              <a:t>als</a:t>
            </a:r>
            <a:r>
              <a:rPr lang="en-GB" noProof="0" dirty="0"/>
              <a:t> u </a:t>
            </a:r>
            <a:r>
              <a:rPr lang="en-GB" noProof="0" dirty="0" err="1"/>
              <a:t>een</a:t>
            </a:r>
            <a:r>
              <a:rPr lang="en-GB" noProof="0" dirty="0"/>
              <a:t> logo wilt </a:t>
            </a:r>
            <a:r>
              <a:rPr lang="en-GB" noProof="0" dirty="0" err="1"/>
              <a:t>toevoegen</a:t>
            </a:r>
            <a:endParaRPr lang="en-GB" noProof="0" dirty="0"/>
          </a:p>
        </p:txBody>
      </p:sp>
    </p:spTree>
    <p:extLst>
      <p:ext uri="{BB962C8B-B14F-4D97-AF65-F5344CB8AC3E}">
        <p14:creationId xmlns:p14="http://schemas.microsoft.com/office/powerpoint/2010/main" val="38645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a:t>Klik</a:t>
            </a:r>
            <a:r>
              <a:rPr lang="en-GB" dirty="0"/>
              <a:t> om de </a:t>
            </a:r>
            <a:r>
              <a:rPr lang="en-GB" dirty="0" err="1"/>
              <a:t>stijl</a:t>
            </a:r>
            <a:r>
              <a:rPr lang="en-GB" dirty="0"/>
              <a:t> te </a:t>
            </a:r>
            <a:r>
              <a:rPr lang="en-GB" dirty="0" err="1"/>
              <a:t>bewerken</a:t>
            </a:r>
            <a:endParaRPr lang="en-GB" dirty="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te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520432" y="6370465"/>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2" name="Picture 1"/>
          <p:cNvPicPr>
            <a:picLocks/>
          </p:cNvPicPr>
          <p:nvPr userDrawn="1"/>
        </p:nvPicPr>
        <p:blipFill>
          <a:blip r:embed="rId24">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Lst>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eblog.wur.eu/openscience/category/wur-is-serious-about-data/" TargetMode="External"/><Relationship Id="rId7" Type="http://schemas.openxmlformats.org/officeDocument/2006/relationships/hyperlink" Target="mailto:data@wur.nl" TargetMode="External"/><Relationship Id="rId2" Type="http://schemas.openxmlformats.org/officeDocument/2006/relationships/hyperlink" Target="https://www.wur.nl/en/Expertise-Services/WDCC/Data-Management-WDCC/Data-policy.htm" TargetMode="External"/><Relationship Id="rId1" Type="http://schemas.openxmlformats.org/officeDocument/2006/relationships/slideLayout" Target="../slideLayouts/slideLayout19.xml"/><Relationship Id="rId6" Type="http://schemas.openxmlformats.org/officeDocument/2006/relationships/hyperlink" Target="mailto:jacquelijn.ringersma.@wur.nl" TargetMode="External"/><Relationship Id="rId5" Type="http://schemas.openxmlformats.org/officeDocument/2006/relationships/hyperlink" Target="mailto:hilde.vanzeeland@wur.nl" TargetMode="External"/><Relationship Id="rId4" Type="http://schemas.openxmlformats.org/officeDocument/2006/relationships/hyperlink" Target="https://www.liberquarterly.eu/articles/10.18352/lq.10215/"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749" y="123563"/>
            <a:ext cx="8552604" cy="1353086"/>
          </a:xfrm>
        </p:spPr>
        <p:txBody>
          <a:bodyPr/>
          <a:lstStyle/>
          <a:p>
            <a:r>
              <a:rPr lang="en-GB" dirty="0"/>
              <a:t>Introducing a new data policy at </a:t>
            </a:r>
            <a:br>
              <a:rPr lang="en-GB" dirty="0"/>
            </a:br>
            <a:r>
              <a:rPr lang="en-GB" dirty="0"/>
              <a:t>Wageningen University &amp; Research</a:t>
            </a:r>
          </a:p>
        </p:txBody>
      </p:sp>
      <p:pic>
        <p:nvPicPr>
          <p:cNvPr id="20" name="Tijdelijke aanduiding voor afbeelding 19"/>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p:pic>
      <p:sp>
        <p:nvSpPr>
          <p:cNvPr id="5" name="Tijdelijke aanduiding voor tekst 4"/>
          <p:cNvSpPr>
            <a:spLocks noGrp="1"/>
          </p:cNvSpPr>
          <p:nvPr>
            <p:ph type="body" sz="quarter" idx="18"/>
          </p:nvPr>
        </p:nvSpPr>
        <p:spPr>
          <a:xfrm>
            <a:off x="476508" y="1963127"/>
            <a:ext cx="8447087" cy="371475"/>
          </a:xfrm>
        </p:spPr>
        <p:txBody>
          <a:bodyPr/>
          <a:lstStyle/>
          <a:p>
            <a:r>
              <a:rPr lang="en-GB" sz="2100" dirty="0"/>
              <a:t>April 20</a:t>
            </a:r>
            <a:r>
              <a:rPr lang="en-GB" sz="2100" baseline="30000" dirty="0"/>
              <a:t>th</a:t>
            </a:r>
            <a:r>
              <a:rPr lang="en-GB" sz="2100" dirty="0"/>
              <a:t> 2018 </a:t>
            </a:r>
          </a:p>
          <a:p>
            <a:r>
              <a:rPr lang="en-GB" sz="2100" dirty="0"/>
              <a:t>Hilde van Zeeland, Wageningen University &amp; Research Library</a:t>
            </a:r>
          </a:p>
        </p:txBody>
      </p:sp>
      <p:sp>
        <p:nvSpPr>
          <p:cNvPr id="10" name="Picture Placeholder 9"/>
          <p:cNvSpPr>
            <a:spLocks noGrp="1"/>
          </p:cNvSpPr>
          <p:nvPr>
            <p:ph type="pic" sz="quarter" idx="13"/>
          </p:nvPr>
        </p:nvSpPr>
        <p:spPr/>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920" y="3058176"/>
            <a:ext cx="3192995" cy="3192995"/>
          </a:xfrm>
          <a:prstGeom prst="rect">
            <a:avLst/>
          </a:prstGeom>
        </p:spPr>
      </p:pic>
    </p:spTree>
    <p:extLst>
      <p:ext uri="{BB962C8B-B14F-4D97-AF65-F5344CB8AC3E}">
        <p14:creationId xmlns:p14="http://schemas.microsoft.com/office/powerpoint/2010/main" val="198388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9424" y="6234633"/>
            <a:ext cx="8567232" cy="600164"/>
          </a:xfrm>
          <a:prstGeom prst="rect">
            <a:avLst/>
          </a:prstGeom>
          <a:solidFill>
            <a:schemeClr val="bg1"/>
          </a:solidFill>
        </p:spPr>
        <p:txBody>
          <a:bodyPr wrap="square">
            <a:spAutoFit/>
          </a:bodyPr>
          <a:lstStyle/>
          <a:p>
            <a:br>
              <a:rPr lang="en-GB" sz="1100" dirty="0">
                <a:solidFill>
                  <a:schemeClr val="bg2"/>
                </a:solidFill>
                <a:latin typeface="+mn-lt"/>
              </a:rPr>
            </a:br>
            <a:r>
              <a:rPr lang="en-GB" sz="1100" dirty="0">
                <a:solidFill>
                  <a:schemeClr val="bg2"/>
                </a:solidFill>
                <a:latin typeface="+mn-lt"/>
              </a:rPr>
              <a:t>Bryant, Rebecca, Brian Lavoie and Constance </a:t>
            </a:r>
            <a:r>
              <a:rPr lang="en-GB" sz="1100" dirty="0" err="1">
                <a:solidFill>
                  <a:schemeClr val="bg2"/>
                </a:solidFill>
                <a:latin typeface="+mn-lt"/>
              </a:rPr>
              <a:t>Malpas</a:t>
            </a:r>
            <a:r>
              <a:rPr lang="en-GB" sz="1100" dirty="0">
                <a:solidFill>
                  <a:schemeClr val="bg2"/>
                </a:solidFill>
                <a:latin typeface="+mn-lt"/>
              </a:rPr>
              <a:t>. 2017. </a:t>
            </a:r>
            <a:r>
              <a:rPr lang="en-GB" sz="1100" i="1" dirty="0">
                <a:solidFill>
                  <a:schemeClr val="bg2"/>
                </a:solidFill>
                <a:latin typeface="+mn-lt"/>
              </a:rPr>
              <a:t>A Tour of the Research Data Management (RDM) Service Space. The Realities of Research Data Management, Part 1</a:t>
            </a:r>
            <a:r>
              <a:rPr lang="en-GB" sz="1100" dirty="0">
                <a:solidFill>
                  <a:schemeClr val="bg2"/>
                </a:solidFill>
                <a:latin typeface="+mn-lt"/>
              </a:rPr>
              <a:t>. Dublin, Ohio: OCLC Research. doi:10.25333/C3PG8J</a:t>
            </a:r>
            <a:endParaRPr lang="en-GB" sz="1100" dirty="0">
              <a:solidFill>
                <a:schemeClr val="bg2"/>
              </a:solidFill>
              <a:effectLst/>
              <a:latin typeface="+mn-lt"/>
            </a:endParaRPr>
          </a:p>
        </p:txBody>
      </p:sp>
      <p:sp>
        <p:nvSpPr>
          <p:cNvPr id="12" name="TextBox 11"/>
          <p:cNvSpPr txBox="1"/>
          <p:nvPr/>
        </p:nvSpPr>
        <p:spPr>
          <a:xfrm>
            <a:off x="6084365" y="2103935"/>
            <a:ext cx="2635687"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registration system allows the establishing of links between articles and datasets.</a:t>
            </a:r>
            <a:br>
              <a:rPr lang="en-GB" dirty="0">
                <a:latin typeface="+mj-lt"/>
              </a:rPr>
            </a:br>
            <a:br>
              <a:rPr lang="en-GB" dirty="0">
                <a:latin typeface="+mj-lt"/>
              </a:rPr>
            </a:br>
            <a:r>
              <a:rPr lang="en-GB" dirty="0">
                <a:latin typeface="+mj-lt"/>
              </a:rPr>
              <a:t>It is possible to set up links between the datasets and other organisational records.</a:t>
            </a:r>
            <a:br>
              <a:rPr lang="en-GB" dirty="0">
                <a:latin typeface="+mj-lt"/>
              </a:rPr>
            </a:br>
            <a:endParaRPr lang="en-GB" dirty="0">
              <a:latin typeface="+mj-lt"/>
            </a:endParaRPr>
          </a:p>
          <a:p>
            <a:pPr>
              <a:lnSpc>
                <a:spcPts val="1800"/>
              </a:lnSpc>
            </a:pPr>
            <a:r>
              <a:rPr lang="en-GB" dirty="0">
                <a:latin typeface="+mj-lt"/>
              </a:rPr>
              <a:t>It is possible to provide URLs to the location of the datasets.</a:t>
            </a:r>
          </a:p>
        </p:txBody>
      </p:sp>
      <p:sp>
        <p:nvSpPr>
          <p:cNvPr id="11" name="TextBox 10"/>
          <p:cNvSpPr txBox="1"/>
          <p:nvPr/>
        </p:nvSpPr>
        <p:spPr>
          <a:xfrm>
            <a:off x="3247311" y="2103935"/>
            <a:ext cx="2681049"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archive provides datasets with persistent identifiers.</a:t>
            </a:r>
            <a:br>
              <a:rPr lang="en-GB" dirty="0">
                <a:latin typeface="+mj-lt"/>
              </a:rPr>
            </a:br>
            <a:br>
              <a:rPr lang="en-GB" dirty="0">
                <a:latin typeface="+mj-lt"/>
              </a:rPr>
            </a:br>
            <a:r>
              <a:rPr lang="en-GB" dirty="0">
                <a:latin typeface="+mj-lt"/>
              </a:rPr>
              <a:t>The archive provides metadata fields so that datasets can be described and found.</a:t>
            </a:r>
            <a:br>
              <a:rPr lang="en-GB" dirty="0">
                <a:latin typeface="+mj-lt"/>
              </a:rPr>
            </a:br>
            <a:br>
              <a:rPr lang="en-GB" dirty="0">
                <a:latin typeface="+mj-lt"/>
              </a:rPr>
            </a:br>
            <a:r>
              <a:rPr lang="en-GB" dirty="0">
                <a:latin typeface="+mj-lt"/>
              </a:rPr>
              <a:t>The archive has a back-up and recovery system in place.</a:t>
            </a:r>
          </a:p>
          <a:p>
            <a:pPr>
              <a:lnSpc>
                <a:spcPts val="1800"/>
              </a:lnSpc>
            </a:pPr>
            <a:endParaRPr lang="en-GB" dirty="0">
              <a:latin typeface="+mj-lt"/>
            </a:endParaRPr>
          </a:p>
          <a:p>
            <a:pPr>
              <a:lnSpc>
                <a:spcPts val="1800"/>
              </a:lnSpc>
            </a:pPr>
            <a:endParaRPr lang="en-GB" dirty="0">
              <a:latin typeface="+mj-lt"/>
            </a:endParaRPr>
          </a:p>
          <a:p>
            <a:pPr>
              <a:lnSpc>
                <a:spcPts val="1800"/>
              </a:lnSpc>
            </a:pPr>
            <a:br>
              <a:rPr lang="en-GB" dirty="0">
                <a:latin typeface="+mj-lt"/>
              </a:rPr>
            </a:br>
            <a:endParaRPr lang="en-GB" dirty="0">
              <a:latin typeface="+mj-lt"/>
            </a:endParaRPr>
          </a:p>
        </p:txBody>
      </p:sp>
      <p:sp>
        <p:nvSpPr>
          <p:cNvPr id="10" name="TextBox 9"/>
          <p:cNvSpPr txBox="1"/>
          <p:nvPr/>
        </p:nvSpPr>
        <p:spPr>
          <a:xfrm>
            <a:off x="381003" y="2079352"/>
            <a:ext cx="2729345"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storage solution allows the encryption of sensitive data files.</a:t>
            </a:r>
          </a:p>
          <a:p>
            <a:pPr>
              <a:lnSpc>
                <a:spcPts val="1800"/>
              </a:lnSpc>
            </a:pPr>
            <a:br>
              <a:rPr lang="en-GB" dirty="0">
                <a:latin typeface="+mj-lt"/>
              </a:rPr>
            </a:br>
            <a:r>
              <a:rPr lang="en-GB" dirty="0">
                <a:latin typeface="+mj-lt"/>
              </a:rPr>
              <a:t>The stored data is protected against physical access and disasters and has an emergency power system.</a:t>
            </a:r>
            <a:br>
              <a:rPr lang="en-GB" dirty="0">
                <a:latin typeface="+mj-lt"/>
              </a:rPr>
            </a:br>
            <a:endParaRPr lang="en-GB" dirty="0">
              <a:latin typeface="+mj-lt"/>
            </a:endParaRPr>
          </a:p>
          <a:p>
            <a:pPr>
              <a:lnSpc>
                <a:spcPts val="1800"/>
              </a:lnSpc>
            </a:pPr>
            <a:r>
              <a:rPr lang="en-GB" dirty="0">
                <a:latin typeface="+mj-lt"/>
              </a:rPr>
              <a:t>The storage solution enables the sharing of data files.</a:t>
            </a:r>
          </a:p>
          <a:p>
            <a:pPr>
              <a:lnSpc>
                <a:spcPts val="1800"/>
              </a:lnSpc>
            </a:pPr>
            <a:endParaRPr lang="en-GB" dirty="0">
              <a:latin typeface="+mj-lt"/>
            </a:endParaRPr>
          </a:p>
          <a:p>
            <a:pPr>
              <a:lnSpc>
                <a:spcPts val="1800"/>
              </a:lnSpc>
            </a:pPr>
            <a:endParaRPr lang="en-GB" dirty="0">
              <a:latin typeface="+mj-lt"/>
            </a:endParaRPr>
          </a:p>
        </p:txBody>
      </p:sp>
      <p:sp>
        <p:nvSpPr>
          <p:cNvPr id="2" name="Title 1"/>
          <p:cNvSpPr>
            <a:spLocks noGrp="1"/>
          </p:cNvSpPr>
          <p:nvPr>
            <p:ph type="title"/>
          </p:nvPr>
        </p:nvSpPr>
        <p:spPr>
          <a:xfrm>
            <a:off x="491642" y="230188"/>
            <a:ext cx="8442796" cy="1353086"/>
          </a:xfrm>
        </p:spPr>
        <p:txBody>
          <a:bodyPr/>
          <a:lstStyle/>
          <a:p>
            <a:r>
              <a:rPr lang="en-GB" sz="3200" dirty="0"/>
              <a:t>Setting up the policy</a:t>
            </a:r>
            <a:br>
              <a:rPr lang="en-GB" sz="3200" dirty="0"/>
            </a:br>
            <a:r>
              <a:rPr lang="en-GB" sz="2700" dirty="0"/>
              <a:t>1. Defining criteria of ‘good’ data management</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10</a:t>
            </a:fld>
            <a:endParaRPr lang="en-GB" dirty="0"/>
          </a:p>
        </p:txBody>
      </p:sp>
      <p:sp>
        <p:nvSpPr>
          <p:cNvPr id="5" name="Rounded Rectangle 4"/>
          <p:cNvSpPr/>
          <p:nvPr/>
        </p:nvSpPr>
        <p:spPr>
          <a:xfrm>
            <a:off x="1047407" y="1843335"/>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6" name="Rounded Rectangle 5"/>
          <p:cNvSpPr/>
          <p:nvPr/>
        </p:nvSpPr>
        <p:spPr>
          <a:xfrm>
            <a:off x="3911556" y="1843335"/>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7" name="Rounded Rectangle 6"/>
          <p:cNvSpPr/>
          <p:nvPr/>
        </p:nvSpPr>
        <p:spPr>
          <a:xfrm>
            <a:off x="6496811" y="1843335"/>
            <a:ext cx="1798320"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sp>
        <p:nvSpPr>
          <p:cNvPr id="16" name="Snip Single Corner Rectangle 15"/>
          <p:cNvSpPr/>
          <p:nvPr/>
        </p:nvSpPr>
        <p:spPr>
          <a:xfrm>
            <a:off x="1491674" y="5685979"/>
            <a:ext cx="6192322" cy="731434"/>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dirty="0">
                <a:solidFill>
                  <a:schemeClr val="bg1"/>
                </a:solidFill>
              </a:rPr>
              <a:t>Criteria categorised using MOSCOW:</a:t>
            </a:r>
          </a:p>
          <a:p>
            <a:pPr algn="ctr"/>
            <a:r>
              <a:rPr lang="en-GB" b="1" dirty="0">
                <a:solidFill>
                  <a:schemeClr val="bg1"/>
                </a:solidFill>
              </a:rPr>
              <a:t>M</a:t>
            </a:r>
            <a:r>
              <a:rPr lang="en-GB" dirty="0">
                <a:solidFill>
                  <a:schemeClr val="bg1"/>
                </a:solidFill>
              </a:rPr>
              <a:t>ust-have, </a:t>
            </a:r>
            <a:r>
              <a:rPr lang="en-GB" b="1" dirty="0">
                <a:solidFill>
                  <a:schemeClr val="bg1"/>
                </a:solidFill>
              </a:rPr>
              <a:t>S</a:t>
            </a:r>
            <a:r>
              <a:rPr lang="en-GB" dirty="0">
                <a:solidFill>
                  <a:schemeClr val="bg1"/>
                </a:solidFill>
              </a:rPr>
              <a:t>hould-have, </a:t>
            </a:r>
            <a:r>
              <a:rPr lang="en-GB" b="1" dirty="0">
                <a:solidFill>
                  <a:schemeClr val="bg1"/>
                </a:solidFill>
              </a:rPr>
              <a:t>C</a:t>
            </a:r>
            <a:r>
              <a:rPr lang="en-GB" dirty="0">
                <a:solidFill>
                  <a:schemeClr val="bg1"/>
                </a:solidFill>
              </a:rPr>
              <a:t>ould-have, </a:t>
            </a:r>
            <a:r>
              <a:rPr lang="en-GB" b="1" dirty="0">
                <a:solidFill>
                  <a:schemeClr val="bg1"/>
                </a:solidFill>
              </a:rPr>
              <a:t>W</a:t>
            </a:r>
            <a:r>
              <a:rPr lang="en-GB" dirty="0">
                <a:solidFill>
                  <a:schemeClr val="bg1"/>
                </a:solidFill>
              </a:rPr>
              <a:t>on’t have</a:t>
            </a:r>
          </a:p>
        </p:txBody>
      </p:sp>
      <p:pic>
        <p:nvPicPr>
          <p:cNvPr id="8" name="Picture 7"/>
          <p:cNvPicPr>
            <a:picLocks noChangeAspect="1"/>
          </p:cNvPicPr>
          <p:nvPr/>
        </p:nvPicPr>
        <p:blipFill>
          <a:blip r:embed="rId3"/>
          <a:stretch>
            <a:fillRect/>
          </a:stretch>
        </p:blipFill>
        <p:spPr>
          <a:xfrm>
            <a:off x="496594" y="2872385"/>
            <a:ext cx="2498162" cy="2438206"/>
          </a:xfrm>
          <a:prstGeom prst="rect">
            <a:avLst/>
          </a:prstGeom>
        </p:spPr>
      </p:pic>
      <p:pic>
        <p:nvPicPr>
          <p:cNvPr id="15" name="Picture 14"/>
          <p:cNvPicPr>
            <a:picLocks noChangeAspect="1"/>
          </p:cNvPicPr>
          <p:nvPr/>
        </p:nvPicPr>
        <p:blipFill>
          <a:blip r:embed="rId3"/>
          <a:stretch>
            <a:fillRect/>
          </a:stretch>
        </p:blipFill>
        <p:spPr>
          <a:xfrm>
            <a:off x="3342082" y="2896968"/>
            <a:ext cx="2498162" cy="2438206"/>
          </a:xfrm>
          <a:prstGeom prst="rect">
            <a:avLst/>
          </a:prstGeom>
        </p:spPr>
      </p:pic>
      <p:pic>
        <p:nvPicPr>
          <p:cNvPr id="17" name="Picture 16"/>
          <p:cNvPicPr>
            <a:picLocks noChangeAspect="1"/>
          </p:cNvPicPr>
          <p:nvPr/>
        </p:nvPicPr>
        <p:blipFill>
          <a:blip r:embed="rId3"/>
          <a:stretch>
            <a:fillRect/>
          </a:stretch>
        </p:blipFill>
        <p:spPr>
          <a:xfrm>
            <a:off x="6156221" y="2896968"/>
            <a:ext cx="2498162" cy="2438206"/>
          </a:xfrm>
          <a:prstGeom prst="rect">
            <a:avLst/>
          </a:prstGeom>
        </p:spPr>
      </p:pic>
      <p:sp>
        <p:nvSpPr>
          <p:cNvPr id="18" name="Snip Single Corner Rectangle 17"/>
          <p:cNvSpPr/>
          <p:nvPr/>
        </p:nvSpPr>
        <p:spPr>
          <a:xfrm>
            <a:off x="830703" y="2701940"/>
            <a:ext cx="7434453" cy="731434"/>
          </a:xfrm>
          <a:prstGeom prst="snip1Rect">
            <a:avLst/>
          </a:prstGeom>
          <a:solidFill>
            <a:srgbClr val="A531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dirty="0">
                <a:solidFill>
                  <a:schemeClr val="bg1"/>
                </a:solidFill>
              </a:rPr>
              <a:t>Our in-place curation services were used to define the criteria</a:t>
            </a:r>
            <a:br>
              <a:rPr lang="en-GB" dirty="0">
                <a:solidFill>
                  <a:schemeClr val="bg1"/>
                </a:solidFill>
              </a:rPr>
            </a:br>
            <a:r>
              <a:rPr lang="en-GB" dirty="0">
                <a:solidFill>
                  <a:schemeClr val="bg1"/>
                </a:solidFill>
              </a:rPr>
              <a:t>(IT secure storage, external archives, RIS system Pure)</a:t>
            </a:r>
          </a:p>
        </p:txBody>
      </p:sp>
    </p:spTree>
    <p:extLst>
      <p:ext uri="{BB962C8B-B14F-4D97-AF65-F5344CB8AC3E}">
        <p14:creationId xmlns:p14="http://schemas.microsoft.com/office/powerpoint/2010/main" val="30783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n-GB" sz="3200" dirty="0"/>
              <a:t>Setting up the policy</a:t>
            </a:r>
            <a:br>
              <a:rPr lang="en-GB" sz="3200" dirty="0"/>
            </a:br>
            <a:r>
              <a:rPr lang="en-GB" sz="2700" dirty="0"/>
              <a:t>2. Defining data management practices</a:t>
            </a:r>
          </a:p>
        </p:txBody>
      </p:sp>
      <p:sp>
        <p:nvSpPr>
          <p:cNvPr id="3" name="Text Placeholder 2"/>
          <p:cNvSpPr>
            <a:spLocks noGrp="1"/>
          </p:cNvSpPr>
          <p:nvPr>
            <p:ph type="body" sz="quarter" idx="10"/>
          </p:nvPr>
        </p:nvSpPr>
        <p:spPr>
          <a:xfrm>
            <a:off x="452446" y="1894114"/>
            <a:ext cx="8521188" cy="4301323"/>
          </a:xfrm>
        </p:spPr>
        <p:txBody>
          <a:bodyPr/>
          <a:lstStyle/>
          <a:p>
            <a:pPr marL="0" indent="-33337" algn="ctr">
              <a:buNone/>
            </a:pPr>
            <a:r>
              <a:rPr lang="en-GB" sz="2100" i="1" dirty="0">
                <a:solidFill>
                  <a:srgbClr val="34B233"/>
                </a:solidFill>
                <a:sym typeface="Wingdings" panose="05000000000000000000" pitchFamily="2" charset="2"/>
              </a:rPr>
              <a:t>Just the criteria of ‘good’ data management </a:t>
            </a:r>
            <a:br>
              <a:rPr lang="en-GB" sz="2100" i="1" dirty="0">
                <a:solidFill>
                  <a:srgbClr val="34B233"/>
                </a:solidFill>
                <a:sym typeface="Wingdings" panose="05000000000000000000" pitchFamily="2" charset="2"/>
              </a:rPr>
            </a:br>
            <a:r>
              <a:rPr lang="en-GB" sz="2100" i="1" dirty="0">
                <a:solidFill>
                  <a:srgbClr val="34B233"/>
                </a:solidFill>
                <a:sym typeface="Wingdings" panose="05000000000000000000" pitchFamily="2" charset="2"/>
              </a:rPr>
              <a:t>(/Must-haves) does not make up a policy!</a:t>
            </a:r>
          </a:p>
          <a:p>
            <a:pPr marL="0" indent="-33337" algn="ctr">
              <a:buNone/>
            </a:pPr>
            <a:endParaRPr lang="en-GB" sz="2100" i="1" dirty="0">
              <a:sym typeface="Wingdings" panose="05000000000000000000" pitchFamily="2" charset="2"/>
            </a:endParaRPr>
          </a:p>
          <a:p>
            <a:pPr marL="309563" indent="-342900"/>
            <a:r>
              <a:rPr lang="en-GB" sz="2100" dirty="0">
                <a:sym typeface="Wingdings" panose="05000000000000000000" pitchFamily="2" charset="2"/>
              </a:rPr>
              <a:t>Policy should also meet current practices</a:t>
            </a:r>
            <a:r>
              <a:rPr lang="en-GB" sz="2100" i="1" dirty="0">
                <a:sym typeface="Wingdings" panose="05000000000000000000" pitchFamily="2" charset="2"/>
              </a:rPr>
              <a:t> </a:t>
            </a:r>
          </a:p>
          <a:p>
            <a:pPr marL="309563" indent="-342900"/>
            <a:r>
              <a:rPr lang="en-GB" sz="2100" dirty="0">
                <a:sym typeface="Wingdings" panose="05000000000000000000" pitchFamily="2" charset="2"/>
              </a:rPr>
              <a:t>Academic Affairs: ‘reflecting the diversity of WUR’</a:t>
            </a:r>
          </a:p>
          <a:p>
            <a:pPr marL="309563" indent="-342900"/>
            <a:endParaRPr lang="en-GB" sz="2100" dirty="0">
              <a:sym typeface="Wingdings" panose="05000000000000000000" pitchFamily="2" charset="2"/>
            </a:endParaRPr>
          </a:p>
          <a:p>
            <a:pPr marL="309563" indent="-342900"/>
            <a:r>
              <a:rPr lang="en-GB" sz="2100" dirty="0">
                <a:sym typeface="Wingdings" panose="05000000000000000000" pitchFamily="2" charset="2"/>
              </a:rPr>
              <a:t>Eight interviews on:</a:t>
            </a:r>
          </a:p>
          <a:p>
            <a:pPr marL="309563" indent="-342900"/>
            <a:r>
              <a:rPr lang="en-GB" sz="2100" dirty="0">
                <a:sym typeface="Wingdings" panose="05000000000000000000" pitchFamily="2" charset="2"/>
              </a:rPr>
              <a:t>Various domains covered</a:t>
            </a:r>
          </a:p>
          <a:p>
            <a:pPr marL="309563" indent="-342900"/>
            <a:r>
              <a:rPr lang="en-GB" sz="2100" dirty="0">
                <a:sym typeface="Wingdings" panose="05000000000000000000" pitchFamily="2" charset="2"/>
              </a:rPr>
              <a:t>Showed how use cases’ practices met the criteria</a:t>
            </a:r>
          </a:p>
          <a:p>
            <a:pPr marL="0" indent="-33337">
              <a:buNone/>
            </a:pPr>
            <a:endParaRPr lang="en-GB" sz="2100" dirty="0">
              <a:sym typeface="Wingdings" panose="05000000000000000000" pitchFamily="2" charset="2"/>
            </a:endParaRP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11</a:t>
            </a:fld>
            <a:endParaRPr lang="en-GB" dirty="0"/>
          </a:p>
        </p:txBody>
      </p:sp>
      <p:grpSp>
        <p:nvGrpSpPr>
          <p:cNvPr id="11" name="Group 10"/>
          <p:cNvGrpSpPr/>
          <p:nvPr/>
        </p:nvGrpSpPr>
        <p:grpSpPr>
          <a:xfrm>
            <a:off x="3622266" y="4533436"/>
            <a:ext cx="4898166" cy="472034"/>
            <a:chOff x="3622266" y="4440130"/>
            <a:chExt cx="4898166" cy="472034"/>
          </a:xfrm>
          <a:solidFill>
            <a:schemeClr val="accent6">
              <a:lumMod val="50000"/>
              <a:lumOff val="50000"/>
            </a:schemeClr>
          </a:solidFill>
        </p:grpSpPr>
        <p:sp>
          <p:nvSpPr>
            <p:cNvPr id="8" name="Rounded Rectangle 7"/>
            <p:cNvSpPr/>
            <p:nvPr/>
          </p:nvSpPr>
          <p:spPr>
            <a:xfrm>
              <a:off x="3622266" y="4440130"/>
              <a:ext cx="1396538" cy="4720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9" name="Rounded Rectangle 8"/>
            <p:cNvSpPr/>
            <p:nvPr/>
          </p:nvSpPr>
          <p:spPr>
            <a:xfrm>
              <a:off x="5172189" y="4440130"/>
              <a:ext cx="1396538" cy="4720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10" name="Rounded Rectangle 9"/>
            <p:cNvSpPr/>
            <p:nvPr/>
          </p:nvSpPr>
          <p:spPr>
            <a:xfrm>
              <a:off x="6722112" y="4440130"/>
              <a:ext cx="1798320" cy="4720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grpSp>
    </p:spTree>
    <p:extLst>
      <p:ext uri="{BB962C8B-B14F-4D97-AF65-F5344CB8AC3E}">
        <p14:creationId xmlns:p14="http://schemas.microsoft.com/office/powerpoint/2010/main" val="337023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172047"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Registering in WUR’s RIS (Pure)</a:t>
            </a:r>
          </a:p>
        </p:txBody>
      </p:sp>
      <p:sp>
        <p:nvSpPr>
          <p:cNvPr id="19" name="TextBox 18"/>
          <p:cNvSpPr txBox="1"/>
          <p:nvPr/>
        </p:nvSpPr>
        <p:spPr>
          <a:xfrm>
            <a:off x="3276525"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Archiving in certif. archive (FAIR)</a:t>
            </a:r>
          </a:p>
        </p:txBody>
      </p:sp>
      <p:sp>
        <p:nvSpPr>
          <p:cNvPr id="20" name="TextBox 19"/>
          <p:cNvSpPr txBox="1"/>
          <p:nvPr/>
        </p:nvSpPr>
        <p:spPr>
          <a:xfrm>
            <a:off x="3276525"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 </a:t>
            </a:r>
            <a:r>
              <a:rPr lang="en-GB" dirty="0">
                <a:latin typeface="+mj-lt"/>
              </a:rPr>
              <a:t>Must-haves:</a:t>
            </a:r>
          </a:p>
          <a:p>
            <a:pPr marL="285750" indent="-285750">
              <a:lnSpc>
                <a:spcPts val="1800"/>
              </a:lnSpc>
              <a:buFont typeface="Arial" panose="020B0604020202020204" pitchFamily="34" charset="0"/>
              <a:buChar char="•"/>
            </a:pPr>
            <a:r>
              <a:rPr lang="en-GB" dirty="0">
                <a:latin typeface="+mj-lt"/>
              </a:rPr>
              <a:t>Not archiving</a:t>
            </a:r>
          </a:p>
          <a:p>
            <a:pPr marL="285750" indent="-285750">
              <a:lnSpc>
                <a:spcPts val="1800"/>
              </a:lnSpc>
              <a:buFont typeface="Arial" panose="020B0604020202020204" pitchFamily="34" charset="0"/>
              <a:buChar char="•"/>
            </a:pPr>
            <a:r>
              <a:rPr lang="en-GB" dirty="0">
                <a:latin typeface="+mj-lt"/>
              </a:rPr>
              <a:t>‘Archiving’ at home</a:t>
            </a:r>
          </a:p>
        </p:txBody>
      </p:sp>
      <p:sp>
        <p:nvSpPr>
          <p:cNvPr id="21" name="TextBox 20"/>
          <p:cNvSpPr txBox="1"/>
          <p:nvPr/>
        </p:nvSpPr>
        <p:spPr>
          <a:xfrm>
            <a:off x="3276525" y="4567472"/>
            <a:ext cx="2729345" cy="1015663"/>
          </a:xfrm>
          <a:prstGeom prst="rect">
            <a:avLst/>
          </a:prstGeom>
          <a:solidFill>
            <a:schemeClr val="accent4">
              <a:lumMod val="40000"/>
              <a:lumOff val="60000"/>
            </a:schemeClr>
          </a:solidFill>
        </p:spPr>
        <p:txBody>
          <a:bodyPr wrap="square" rtlCol="0">
            <a:spAutoFit/>
          </a:bodyPr>
          <a:lstStyle/>
          <a:p>
            <a:pPr>
              <a:lnSpc>
                <a:spcPts val="1800"/>
              </a:lnSpc>
            </a:pPr>
            <a:endParaRPr lang="en-GB" dirty="0">
              <a:latin typeface="+mj-lt"/>
            </a:endParaRPr>
          </a:p>
          <a:p>
            <a:pPr>
              <a:lnSpc>
                <a:spcPts val="1800"/>
              </a:lnSpc>
            </a:pPr>
            <a:r>
              <a:rPr lang="en-GB" dirty="0">
                <a:latin typeface="+mj-lt"/>
              </a:rPr>
              <a:t>Meeting Must-haves</a:t>
            </a:r>
            <a:r>
              <a:rPr lang="en-GB" b="1" dirty="0">
                <a:latin typeface="+mj-lt"/>
              </a:rPr>
              <a:t>?</a:t>
            </a:r>
          </a:p>
          <a:p>
            <a:pPr marL="285750" indent="-285750">
              <a:lnSpc>
                <a:spcPts val="1800"/>
              </a:lnSpc>
              <a:buFont typeface="Arial" panose="020B0604020202020204" pitchFamily="34" charset="0"/>
              <a:buChar char="•"/>
            </a:pPr>
            <a:r>
              <a:rPr lang="en-GB" dirty="0">
                <a:latin typeface="+mj-lt"/>
              </a:rPr>
              <a:t>Discipline-specific archive</a:t>
            </a:r>
          </a:p>
        </p:txBody>
      </p:sp>
      <p:sp>
        <p:nvSpPr>
          <p:cNvPr id="16" name="TextBox 15"/>
          <p:cNvSpPr txBox="1"/>
          <p:nvPr/>
        </p:nvSpPr>
        <p:spPr>
          <a:xfrm>
            <a:off x="381003"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Storage on university network</a:t>
            </a:r>
          </a:p>
        </p:txBody>
      </p:sp>
      <p:sp>
        <p:nvSpPr>
          <p:cNvPr id="2" name="Title 1"/>
          <p:cNvSpPr>
            <a:spLocks noGrp="1"/>
          </p:cNvSpPr>
          <p:nvPr>
            <p:ph type="title"/>
          </p:nvPr>
        </p:nvSpPr>
        <p:spPr>
          <a:xfrm>
            <a:off x="491642" y="230188"/>
            <a:ext cx="8442796" cy="1353086"/>
          </a:xfrm>
        </p:spPr>
        <p:txBody>
          <a:bodyPr/>
          <a:lstStyle/>
          <a:p>
            <a:r>
              <a:rPr lang="en-GB" sz="3200" dirty="0"/>
              <a:t>Setting up the policy</a:t>
            </a:r>
            <a:br>
              <a:rPr lang="en-GB" sz="3200" dirty="0"/>
            </a:br>
            <a:r>
              <a:rPr lang="en-GB" sz="3200" dirty="0"/>
              <a:t>3. </a:t>
            </a:r>
            <a:r>
              <a:rPr lang="en-GB" sz="2700" dirty="0"/>
              <a:t>Comparing the two ...and writing the policy</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12</a:t>
            </a:fld>
            <a:endParaRPr lang="en-GB" dirty="0"/>
          </a:p>
        </p:txBody>
      </p:sp>
      <p:sp>
        <p:nvSpPr>
          <p:cNvPr id="12" name="Rounded Rectangle 11"/>
          <p:cNvSpPr/>
          <p:nvPr/>
        </p:nvSpPr>
        <p:spPr>
          <a:xfrm>
            <a:off x="1096778" y="1894114"/>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14" name="Rounded Rectangle 13"/>
          <p:cNvSpPr/>
          <p:nvPr/>
        </p:nvSpPr>
        <p:spPr>
          <a:xfrm>
            <a:off x="3872778" y="1894114"/>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15" name="Rounded Rectangle 14"/>
          <p:cNvSpPr/>
          <p:nvPr/>
        </p:nvSpPr>
        <p:spPr>
          <a:xfrm>
            <a:off x="6722112" y="1894114"/>
            <a:ext cx="1798320"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sp>
        <p:nvSpPr>
          <p:cNvPr id="17" name="TextBox 16"/>
          <p:cNvSpPr txBox="1"/>
          <p:nvPr/>
        </p:nvSpPr>
        <p:spPr>
          <a:xfrm>
            <a:off x="381003"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 </a:t>
            </a:r>
            <a:r>
              <a:rPr lang="en-GB" dirty="0">
                <a:latin typeface="+mj-lt"/>
              </a:rPr>
              <a:t>Must-haves:</a:t>
            </a:r>
          </a:p>
          <a:p>
            <a:pPr marL="285750" indent="-285750">
              <a:lnSpc>
                <a:spcPts val="1800"/>
              </a:lnSpc>
              <a:buFont typeface="Arial" panose="020B0604020202020204" pitchFamily="34" charset="0"/>
              <a:buChar char="•"/>
            </a:pPr>
            <a:r>
              <a:rPr lang="en-GB" dirty="0">
                <a:latin typeface="+mj-lt"/>
              </a:rPr>
              <a:t>Storage on ext. hard-drives &amp; USBs</a:t>
            </a:r>
          </a:p>
        </p:txBody>
      </p:sp>
      <p:sp>
        <p:nvSpPr>
          <p:cNvPr id="18" name="TextBox 17"/>
          <p:cNvSpPr txBox="1"/>
          <p:nvPr/>
        </p:nvSpPr>
        <p:spPr>
          <a:xfrm>
            <a:off x="381003" y="4567472"/>
            <a:ext cx="2729345" cy="1015663"/>
          </a:xfrm>
          <a:prstGeom prst="rect">
            <a:avLst/>
          </a:prstGeom>
          <a:solidFill>
            <a:schemeClr val="accent4">
              <a:lumMod val="40000"/>
              <a:lumOff val="60000"/>
            </a:schemeClr>
          </a:solidFill>
        </p:spPr>
        <p:txBody>
          <a:bodyPr wrap="square" rtlCol="0">
            <a:spAutoFit/>
          </a:bodyPr>
          <a:lstStyle/>
          <a:p>
            <a:pPr>
              <a:lnSpc>
                <a:spcPts val="1800"/>
              </a:lnSpc>
            </a:pPr>
            <a:endParaRPr lang="en-GB" dirty="0">
              <a:latin typeface="+mj-lt"/>
            </a:endParaRPr>
          </a:p>
          <a:p>
            <a:pPr>
              <a:lnSpc>
                <a:spcPts val="1800"/>
              </a:lnSpc>
            </a:pPr>
            <a:r>
              <a:rPr lang="en-GB" dirty="0">
                <a:latin typeface="+mj-lt"/>
              </a:rPr>
              <a:t>Meeting Must-haves</a:t>
            </a:r>
            <a:r>
              <a:rPr lang="en-GB" b="1" dirty="0">
                <a:latin typeface="+mj-lt"/>
              </a:rPr>
              <a:t>?</a:t>
            </a:r>
          </a:p>
          <a:p>
            <a:pPr marL="285750" indent="-285750">
              <a:lnSpc>
                <a:spcPts val="1800"/>
              </a:lnSpc>
              <a:buFont typeface="Arial" panose="020B0604020202020204" pitchFamily="34" charset="0"/>
              <a:buChar char="•"/>
            </a:pPr>
            <a:r>
              <a:rPr lang="en-GB" dirty="0">
                <a:latin typeface="+mj-lt"/>
              </a:rPr>
              <a:t>Own servers</a:t>
            </a:r>
          </a:p>
          <a:p>
            <a:pPr marL="285750" indent="-285750">
              <a:lnSpc>
                <a:spcPts val="1800"/>
              </a:lnSpc>
              <a:buFont typeface="Arial" panose="020B0604020202020204" pitchFamily="34" charset="0"/>
              <a:buChar char="•"/>
            </a:pPr>
            <a:r>
              <a:rPr lang="en-GB" dirty="0">
                <a:latin typeface="+mj-lt"/>
              </a:rPr>
              <a:t>Cloud services</a:t>
            </a:r>
          </a:p>
        </p:txBody>
      </p:sp>
      <p:sp>
        <p:nvSpPr>
          <p:cNvPr id="23" name="TextBox 22"/>
          <p:cNvSpPr txBox="1"/>
          <p:nvPr/>
        </p:nvSpPr>
        <p:spPr>
          <a:xfrm>
            <a:off x="6172047"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 </a:t>
            </a:r>
            <a:r>
              <a:rPr lang="en-GB" dirty="0">
                <a:latin typeface="+mj-lt"/>
              </a:rPr>
              <a:t>Must-haves:</a:t>
            </a:r>
          </a:p>
          <a:p>
            <a:pPr marL="285750" indent="-285750">
              <a:lnSpc>
                <a:spcPts val="1800"/>
              </a:lnSpc>
              <a:buFont typeface="Arial" panose="020B0604020202020204" pitchFamily="34" charset="0"/>
              <a:buChar char="•"/>
            </a:pPr>
            <a:r>
              <a:rPr lang="en-GB" dirty="0">
                <a:latin typeface="+mj-lt"/>
              </a:rPr>
              <a:t>Not registering in WUR’s RIS (Pure)</a:t>
            </a:r>
          </a:p>
        </p:txBody>
      </p:sp>
      <p:pic>
        <p:nvPicPr>
          <p:cNvPr id="24" name="Picture 23"/>
          <p:cNvPicPr>
            <a:picLocks noChangeAspect="1"/>
          </p:cNvPicPr>
          <p:nvPr/>
        </p:nvPicPr>
        <p:blipFill>
          <a:blip r:embed="rId2"/>
          <a:stretch>
            <a:fillRect/>
          </a:stretch>
        </p:blipFill>
        <p:spPr>
          <a:xfrm>
            <a:off x="381003" y="2116676"/>
            <a:ext cx="474896" cy="463498"/>
          </a:xfrm>
          <a:prstGeom prst="rect">
            <a:avLst/>
          </a:prstGeom>
        </p:spPr>
      </p:pic>
      <p:pic>
        <p:nvPicPr>
          <p:cNvPr id="25" name="Picture 24"/>
          <p:cNvPicPr>
            <a:picLocks noChangeAspect="1"/>
          </p:cNvPicPr>
          <p:nvPr/>
        </p:nvPicPr>
        <p:blipFill>
          <a:blip r:embed="rId2"/>
          <a:stretch>
            <a:fillRect/>
          </a:stretch>
        </p:blipFill>
        <p:spPr>
          <a:xfrm>
            <a:off x="3276525" y="2116676"/>
            <a:ext cx="474896" cy="463498"/>
          </a:xfrm>
          <a:prstGeom prst="rect">
            <a:avLst/>
          </a:prstGeom>
        </p:spPr>
      </p:pic>
      <p:pic>
        <p:nvPicPr>
          <p:cNvPr id="26" name="Picture 25"/>
          <p:cNvPicPr>
            <a:picLocks noChangeAspect="1"/>
          </p:cNvPicPr>
          <p:nvPr/>
        </p:nvPicPr>
        <p:blipFill>
          <a:blip r:embed="rId2"/>
          <a:stretch>
            <a:fillRect/>
          </a:stretch>
        </p:blipFill>
        <p:spPr>
          <a:xfrm>
            <a:off x="6166352" y="2107904"/>
            <a:ext cx="474896" cy="463498"/>
          </a:xfrm>
          <a:prstGeom prst="rect">
            <a:avLst/>
          </a:prstGeom>
        </p:spPr>
      </p:pic>
    </p:spTree>
    <p:extLst>
      <p:ext uri="{BB962C8B-B14F-4D97-AF65-F5344CB8AC3E}">
        <p14:creationId xmlns:p14="http://schemas.microsoft.com/office/powerpoint/2010/main" val="180474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7" grpId="0" animBg="1"/>
      <p:bldP spid="18"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172047"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Registering in WUR’s RIS (Pure)</a:t>
            </a:r>
          </a:p>
        </p:txBody>
      </p:sp>
      <p:sp>
        <p:nvSpPr>
          <p:cNvPr id="27" name="TextBox 26"/>
          <p:cNvSpPr txBox="1"/>
          <p:nvPr/>
        </p:nvSpPr>
        <p:spPr>
          <a:xfrm>
            <a:off x="3276525"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Archiving in certif. archive (FAIR)</a:t>
            </a:r>
          </a:p>
        </p:txBody>
      </p:sp>
      <p:sp>
        <p:nvSpPr>
          <p:cNvPr id="28" name="TextBox 27"/>
          <p:cNvSpPr txBox="1"/>
          <p:nvPr/>
        </p:nvSpPr>
        <p:spPr>
          <a:xfrm>
            <a:off x="3276525"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Not archiving</a:t>
            </a:r>
          </a:p>
          <a:p>
            <a:pPr marL="285750" indent="-285750">
              <a:lnSpc>
                <a:spcPts val="1800"/>
              </a:lnSpc>
              <a:buFont typeface="Arial" panose="020B0604020202020204" pitchFamily="34" charset="0"/>
              <a:buChar char="•"/>
            </a:pPr>
            <a:r>
              <a:rPr lang="en-GB" dirty="0">
                <a:latin typeface="+mj-lt"/>
              </a:rPr>
              <a:t>‘Archiving’ at home</a:t>
            </a:r>
          </a:p>
        </p:txBody>
      </p:sp>
      <p:sp>
        <p:nvSpPr>
          <p:cNvPr id="29" name="TextBox 28"/>
          <p:cNvSpPr txBox="1"/>
          <p:nvPr/>
        </p:nvSpPr>
        <p:spPr>
          <a:xfrm>
            <a:off x="3276525" y="4567472"/>
            <a:ext cx="2729345" cy="1015663"/>
          </a:xfrm>
          <a:prstGeom prst="rect">
            <a:avLst/>
          </a:prstGeom>
          <a:solidFill>
            <a:schemeClr val="accent4">
              <a:lumMod val="40000"/>
              <a:lumOff val="60000"/>
            </a:schemeClr>
          </a:solidFill>
        </p:spPr>
        <p:txBody>
          <a:bodyPr wrap="square" rtlCol="0">
            <a:spAutoFit/>
          </a:bodyPr>
          <a:lstStyle/>
          <a:p>
            <a:pPr>
              <a:lnSpc>
                <a:spcPts val="1800"/>
              </a:lnSpc>
            </a:pPr>
            <a:endParaRPr lang="en-GB" dirty="0">
              <a:latin typeface="+mj-lt"/>
            </a:endParaRPr>
          </a:p>
          <a:p>
            <a:pPr>
              <a:lnSpc>
                <a:spcPts val="1800"/>
              </a:lnSpc>
            </a:pPr>
            <a:r>
              <a:rPr lang="en-GB" dirty="0">
                <a:latin typeface="+mj-lt"/>
              </a:rPr>
              <a:t>Meeting Must-haves</a:t>
            </a:r>
            <a:r>
              <a:rPr lang="en-GB" b="1" dirty="0">
                <a:latin typeface="+mj-lt"/>
              </a:rPr>
              <a:t>?</a:t>
            </a:r>
          </a:p>
          <a:p>
            <a:pPr marL="285750" indent="-285750">
              <a:lnSpc>
                <a:spcPts val="1800"/>
              </a:lnSpc>
              <a:buFont typeface="Arial" panose="020B0604020202020204" pitchFamily="34" charset="0"/>
              <a:buChar char="•"/>
            </a:pPr>
            <a:r>
              <a:rPr lang="en-GB" dirty="0">
                <a:latin typeface="+mj-lt"/>
              </a:rPr>
              <a:t>Discipline-specific archive</a:t>
            </a:r>
          </a:p>
        </p:txBody>
      </p:sp>
      <p:sp>
        <p:nvSpPr>
          <p:cNvPr id="30" name="TextBox 29"/>
          <p:cNvSpPr txBox="1"/>
          <p:nvPr/>
        </p:nvSpPr>
        <p:spPr>
          <a:xfrm>
            <a:off x="381003" y="2116676"/>
            <a:ext cx="2729345" cy="1246495"/>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b="1" dirty="0">
                <a:latin typeface="+mj-lt"/>
              </a:rPr>
              <a:t>Meeting</a:t>
            </a:r>
            <a:r>
              <a:rPr lang="en-GB" dirty="0">
                <a:latin typeface="+mj-lt"/>
              </a:rPr>
              <a:t> Must-haves:</a:t>
            </a:r>
          </a:p>
          <a:p>
            <a:pPr marL="285750" indent="-285750">
              <a:lnSpc>
                <a:spcPts val="1800"/>
              </a:lnSpc>
              <a:buFont typeface="Arial" panose="020B0604020202020204" pitchFamily="34" charset="0"/>
              <a:buChar char="•"/>
            </a:pPr>
            <a:r>
              <a:rPr lang="en-GB" dirty="0">
                <a:latin typeface="+mj-lt"/>
              </a:rPr>
              <a:t>Storage on university network</a:t>
            </a:r>
          </a:p>
        </p:txBody>
      </p:sp>
      <p:sp>
        <p:nvSpPr>
          <p:cNvPr id="31" name="TextBox 30"/>
          <p:cNvSpPr txBox="1"/>
          <p:nvPr/>
        </p:nvSpPr>
        <p:spPr>
          <a:xfrm>
            <a:off x="381003"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 </a:t>
            </a:r>
            <a:r>
              <a:rPr lang="en-GB" dirty="0">
                <a:latin typeface="+mj-lt"/>
              </a:rPr>
              <a:t>Must-haves:</a:t>
            </a:r>
          </a:p>
          <a:p>
            <a:pPr marL="285750" indent="-285750">
              <a:lnSpc>
                <a:spcPts val="1800"/>
              </a:lnSpc>
              <a:buFont typeface="Arial" panose="020B0604020202020204" pitchFamily="34" charset="0"/>
              <a:buChar char="•"/>
            </a:pPr>
            <a:r>
              <a:rPr lang="en-GB" dirty="0">
                <a:latin typeface="+mj-lt"/>
              </a:rPr>
              <a:t>Storage on ext. hard-drives &amp; USBs</a:t>
            </a:r>
          </a:p>
        </p:txBody>
      </p:sp>
      <p:sp>
        <p:nvSpPr>
          <p:cNvPr id="32" name="TextBox 31"/>
          <p:cNvSpPr txBox="1"/>
          <p:nvPr/>
        </p:nvSpPr>
        <p:spPr>
          <a:xfrm>
            <a:off x="381003" y="4567472"/>
            <a:ext cx="2729345" cy="1015663"/>
          </a:xfrm>
          <a:prstGeom prst="rect">
            <a:avLst/>
          </a:prstGeom>
          <a:solidFill>
            <a:schemeClr val="accent4">
              <a:lumMod val="40000"/>
              <a:lumOff val="60000"/>
            </a:schemeClr>
          </a:solidFill>
        </p:spPr>
        <p:txBody>
          <a:bodyPr wrap="square" rtlCol="0">
            <a:spAutoFit/>
          </a:bodyPr>
          <a:lstStyle/>
          <a:p>
            <a:pPr>
              <a:lnSpc>
                <a:spcPts val="1800"/>
              </a:lnSpc>
            </a:pPr>
            <a:endParaRPr lang="en-GB" dirty="0">
              <a:latin typeface="+mj-lt"/>
            </a:endParaRPr>
          </a:p>
          <a:p>
            <a:pPr>
              <a:lnSpc>
                <a:spcPts val="1800"/>
              </a:lnSpc>
            </a:pPr>
            <a:r>
              <a:rPr lang="en-GB" dirty="0">
                <a:latin typeface="+mj-lt"/>
              </a:rPr>
              <a:t>Meeting Must-haves</a:t>
            </a:r>
            <a:r>
              <a:rPr lang="en-GB" b="1" dirty="0">
                <a:latin typeface="+mj-lt"/>
              </a:rPr>
              <a:t>?</a:t>
            </a:r>
          </a:p>
          <a:p>
            <a:pPr marL="285750" indent="-285750">
              <a:lnSpc>
                <a:spcPts val="1800"/>
              </a:lnSpc>
              <a:buFont typeface="Arial" panose="020B0604020202020204" pitchFamily="34" charset="0"/>
              <a:buChar char="•"/>
            </a:pPr>
            <a:r>
              <a:rPr lang="en-GB" dirty="0">
                <a:latin typeface="+mj-lt"/>
              </a:rPr>
              <a:t>Own servers</a:t>
            </a:r>
          </a:p>
          <a:p>
            <a:pPr marL="285750" indent="-285750">
              <a:lnSpc>
                <a:spcPts val="1800"/>
              </a:lnSpc>
              <a:buFont typeface="Arial" panose="020B0604020202020204" pitchFamily="34" charset="0"/>
              <a:buChar char="•"/>
            </a:pPr>
            <a:r>
              <a:rPr lang="en-GB" dirty="0">
                <a:latin typeface="+mj-lt"/>
              </a:rPr>
              <a:t>Cloud services</a:t>
            </a:r>
          </a:p>
        </p:txBody>
      </p:sp>
      <p:sp>
        <p:nvSpPr>
          <p:cNvPr id="33" name="TextBox 32"/>
          <p:cNvSpPr txBox="1"/>
          <p:nvPr/>
        </p:nvSpPr>
        <p:spPr>
          <a:xfrm>
            <a:off x="6172047" y="3332740"/>
            <a:ext cx="2729345" cy="1246495"/>
          </a:xfrm>
          <a:prstGeom prst="rect">
            <a:avLst/>
          </a:prstGeom>
          <a:solidFill>
            <a:srgbClr val="FCA2A8"/>
          </a:solidFill>
        </p:spPr>
        <p:txBody>
          <a:bodyPr wrap="square" rtlCol="0">
            <a:spAutoFit/>
          </a:bodyPr>
          <a:lstStyle/>
          <a:p>
            <a:pPr>
              <a:lnSpc>
                <a:spcPts val="1800"/>
              </a:lnSpc>
            </a:pPr>
            <a:endParaRPr lang="en-GB" dirty="0">
              <a:latin typeface="+mj-lt"/>
            </a:endParaRPr>
          </a:p>
          <a:p>
            <a:pPr>
              <a:lnSpc>
                <a:spcPts val="1800"/>
              </a:lnSpc>
            </a:pPr>
            <a:r>
              <a:rPr lang="en-GB" b="1" dirty="0">
                <a:latin typeface="+mj-lt"/>
              </a:rPr>
              <a:t>Not meeting </a:t>
            </a:r>
            <a:r>
              <a:rPr lang="en-GB" dirty="0">
                <a:latin typeface="+mj-lt"/>
              </a:rPr>
              <a:t>Must-haves:</a:t>
            </a:r>
          </a:p>
          <a:p>
            <a:pPr marL="285750" indent="-285750">
              <a:lnSpc>
                <a:spcPts val="1800"/>
              </a:lnSpc>
              <a:buFont typeface="Arial" panose="020B0604020202020204" pitchFamily="34" charset="0"/>
              <a:buChar char="•"/>
            </a:pPr>
            <a:r>
              <a:rPr lang="en-GB" dirty="0">
                <a:latin typeface="+mj-lt"/>
              </a:rPr>
              <a:t>Not registering in WUR’s RIS (Pure)</a:t>
            </a:r>
          </a:p>
        </p:txBody>
      </p:sp>
      <p:pic>
        <p:nvPicPr>
          <p:cNvPr id="34" name="Picture 33"/>
          <p:cNvPicPr>
            <a:picLocks noChangeAspect="1"/>
          </p:cNvPicPr>
          <p:nvPr/>
        </p:nvPicPr>
        <p:blipFill>
          <a:blip r:embed="rId2"/>
          <a:stretch>
            <a:fillRect/>
          </a:stretch>
        </p:blipFill>
        <p:spPr>
          <a:xfrm>
            <a:off x="381003" y="2116676"/>
            <a:ext cx="474896" cy="463498"/>
          </a:xfrm>
          <a:prstGeom prst="rect">
            <a:avLst/>
          </a:prstGeom>
        </p:spPr>
      </p:pic>
      <p:pic>
        <p:nvPicPr>
          <p:cNvPr id="35" name="Picture 34"/>
          <p:cNvPicPr>
            <a:picLocks noChangeAspect="1"/>
          </p:cNvPicPr>
          <p:nvPr/>
        </p:nvPicPr>
        <p:blipFill>
          <a:blip r:embed="rId2"/>
          <a:stretch>
            <a:fillRect/>
          </a:stretch>
        </p:blipFill>
        <p:spPr>
          <a:xfrm>
            <a:off x="3276525" y="2116676"/>
            <a:ext cx="474896" cy="463498"/>
          </a:xfrm>
          <a:prstGeom prst="rect">
            <a:avLst/>
          </a:prstGeom>
        </p:spPr>
      </p:pic>
      <p:pic>
        <p:nvPicPr>
          <p:cNvPr id="36" name="Picture 35"/>
          <p:cNvPicPr>
            <a:picLocks noChangeAspect="1"/>
          </p:cNvPicPr>
          <p:nvPr/>
        </p:nvPicPr>
        <p:blipFill>
          <a:blip r:embed="rId2"/>
          <a:stretch>
            <a:fillRect/>
          </a:stretch>
        </p:blipFill>
        <p:spPr>
          <a:xfrm>
            <a:off x="6166352" y="2107904"/>
            <a:ext cx="474896" cy="463498"/>
          </a:xfrm>
          <a:prstGeom prst="rect">
            <a:avLst/>
          </a:prstGeom>
        </p:spPr>
      </p:pic>
      <p:sp>
        <p:nvSpPr>
          <p:cNvPr id="2" name="Title 1"/>
          <p:cNvSpPr>
            <a:spLocks noGrp="1"/>
          </p:cNvSpPr>
          <p:nvPr>
            <p:ph type="title"/>
          </p:nvPr>
        </p:nvSpPr>
        <p:spPr>
          <a:xfrm>
            <a:off x="491642" y="230188"/>
            <a:ext cx="8442796" cy="1353086"/>
          </a:xfrm>
        </p:spPr>
        <p:txBody>
          <a:bodyPr/>
          <a:lstStyle/>
          <a:p>
            <a:r>
              <a:rPr lang="en-GB" sz="3200" dirty="0"/>
              <a:t>Setting up the policy</a:t>
            </a:r>
            <a:br>
              <a:rPr lang="en-GB" sz="3200" dirty="0"/>
            </a:br>
            <a:r>
              <a:rPr lang="en-GB" sz="3200" dirty="0"/>
              <a:t>3. </a:t>
            </a:r>
            <a:r>
              <a:rPr lang="en-GB" sz="2700" dirty="0"/>
              <a:t>Comparing the two ...and writing the policy</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13</a:t>
            </a:fld>
            <a:endParaRPr lang="en-GB" dirty="0"/>
          </a:p>
        </p:txBody>
      </p:sp>
      <p:sp>
        <p:nvSpPr>
          <p:cNvPr id="12" name="Rounded Rectangle 11"/>
          <p:cNvSpPr/>
          <p:nvPr/>
        </p:nvSpPr>
        <p:spPr>
          <a:xfrm>
            <a:off x="1096778" y="1894114"/>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14" name="Rounded Rectangle 13"/>
          <p:cNvSpPr/>
          <p:nvPr/>
        </p:nvSpPr>
        <p:spPr>
          <a:xfrm>
            <a:off x="3872778" y="1894114"/>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15" name="Rounded Rectangle 14"/>
          <p:cNvSpPr/>
          <p:nvPr/>
        </p:nvSpPr>
        <p:spPr>
          <a:xfrm>
            <a:off x="6722112" y="1894114"/>
            <a:ext cx="1798320"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sp>
        <p:nvSpPr>
          <p:cNvPr id="5" name="Up Ribbon 4"/>
          <p:cNvSpPr/>
          <p:nvPr/>
        </p:nvSpPr>
        <p:spPr>
          <a:xfrm>
            <a:off x="1240971" y="2481769"/>
            <a:ext cx="6792687" cy="729554"/>
          </a:xfrm>
          <a:prstGeom prst="ribbon2">
            <a:avLst/>
          </a:prstGeom>
          <a:solidFill>
            <a:schemeClr val="tx2">
              <a:lumMod val="60000"/>
              <a:lumOff val="40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1600" dirty="0">
                <a:solidFill>
                  <a:schemeClr val="tx1"/>
                </a:solidFill>
              </a:rPr>
              <a:t>Best-practices: </a:t>
            </a:r>
            <a:br>
              <a:rPr lang="en-GB" sz="1600" dirty="0">
                <a:solidFill>
                  <a:schemeClr val="tx1"/>
                </a:solidFill>
              </a:rPr>
            </a:br>
            <a:r>
              <a:rPr lang="en-GB" sz="1600" dirty="0">
                <a:solidFill>
                  <a:schemeClr val="tx1"/>
                </a:solidFill>
              </a:rPr>
              <a:t>informing policy regulations</a:t>
            </a:r>
          </a:p>
        </p:txBody>
      </p:sp>
      <p:sp>
        <p:nvSpPr>
          <p:cNvPr id="24" name="Up Ribbon 23"/>
          <p:cNvSpPr/>
          <p:nvPr/>
        </p:nvSpPr>
        <p:spPr>
          <a:xfrm>
            <a:off x="1838607" y="3608528"/>
            <a:ext cx="5597416" cy="729554"/>
          </a:xfrm>
          <a:prstGeom prst="ribbon2">
            <a:avLst/>
          </a:prstGeom>
          <a:solidFill>
            <a:schemeClr val="accent3"/>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1600" dirty="0">
                <a:solidFill>
                  <a:schemeClr val="tx1"/>
                </a:solidFill>
              </a:rPr>
              <a:t>Should also be covered in policy!</a:t>
            </a:r>
          </a:p>
        </p:txBody>
      </p:sp>
      <p:sp>
        <p:nvSpPr>
          <p:cNvPr id="25" name="Up Ribbon 24"/>
          <p:cNvSpPr/>
          <p:nvPr/>
        </p:nvSpPr>
        <p:spPr>
          <a:xfrm>
            <a:off x="1838607" y="4742415"/>
            <a:ext cx="5597416" cy="729554"/>
          </a:xfrm>
          <a:prstGeom prst="ribbon2">
            <a:avLst/>
          </a:prstGeom>
          <a:solidFill>
            <a:schemeClr val="accent3"/>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1600" dirty="0">
                <a:solidFill>
                  <a:schemeClr val="tx1"/>
                </a:solidFill>
              </a:rPr>
              <a:t>Should also be covered in policy!</a:t>
            </a:r>
          </a:p>
        </p:txBody>
      </p:sp>
    </p:spTree>
    <p:extLst>
      <p:ext uri="{BB962C8B-B14F-4D97-AF65-F5344CB8AC3E}">
        <p14:creationId xmlns:p14="http://schemas.microsoft.com/office/powerpoint/2010/main" val="373704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0261" y="4357396"/>
            <a:ext cx="8252523" cy="914400"/>
          </a:xfrm>
          <a:prstGeom prst="rect">
            <a:avLst/>
          </a:prstGeom>
          <a:solidFill>
            <a:schemeClr val="accent4">
              <a:lumMod val="40000"/>
              <a:lumOff val="60000"/>
            </a:schemeClr>
          </a:solidFill>
        </p:spPr>
        <p:txBody>
          <a:bodyPr wrap="square" rtlCol="0">
            <a:spAutoFit/>
          </a:bodyPr>
          <a:lstStyle/>
          <a:p>
            <a:pPr>
              <a:lnSpc>
                <a:spcPts val="1800"/>
              </a:lnSpc>
            </a:pPr>
            <a:endParaRPr lang="en-GB" dirty="0">
              <a:latin typeface="+mj-lt"/>
            </a:endParaRPr>
          </a:p>
        </p:txBody>
      </p:sp>
      <p:sp>
        <p:nvSpPr>
          <p:cNvPr id="8" name="TextBox 7"/>
          <p:cNvSpPr txBox="1"/>
          <p:nvPr/>
        </p:nvSpPr>
        <p:spPr>
          <a:xfrm>
            <a:off x="490261" y="3642002"/>
            <a:ext cx="8252523" cy="790042"/>
          </a:xfrm>
          <a:prstGeom prst="rect">
            <a:avLst/>
          </a:prstGeom>
          <a:solidFill>
            <a:srgbClr val="FCA2A8"/>
          </a:solidFill>
        </p:spPr>
        <p:txBody>
          <a:bodyPr wrap="square" rtlCol="0">
            <a:spAutoFit/>
          </a:bodyPr>
          <a:lstStyle/>
          <a:p>
            <a:pPr>
              <a:lnSpc>
                <a:spcPts val="1800"/>
              </a:lnSpc>
            </a:pPr>
            <a:endParaRPr lang="en-GB" dirty="0">
              <a:latin typeface="+mj-lt"/>
            </a:endParaRPr>
          </a:p>
        </p:txBody>
      </p:sp>
      <p:sp>
        <p:nvSpPr>
          <p:cNvPr id="6" name="TextBox 5"/>
          <p:cNvSpPr txBox="1"/>
          <p:nvPr/>
        </p:nvSpPr>
        <p:spPr>
          <a:xfrm>
            <a:off x="490261" y="2835136"/>
            <a:ext cx="8252523" cy="803806"/>
          </a:xfrm>
          <a:prstGeom prst="rect">
            <a:avLst/>
          </a:prstGeom>
          <a:solidFill>
            <a:schemeClr val="tx2">
              <a:lumMod val="20000"/>
              <a:lumOff val="80000"/>
            </a:schemeClr>
          </a:solidFill>
        </p:spPr>
        <p:txBody>
          <a:bodyPr wrap="square" rtlCol="0">
            <a:spAutoFit/>
          </a:bodyPr>
          <a:lstStyle/>
          <a:p>
            <a:pPr>
              <a:lnSpc>
                <a:spcPts val="1800"/>
              </a:lnSpc>
            </a:pPr>
            <a:endParaRPr lang="en-GB" dirty="0">
              <a:latin typeface="+mj-lt"/>
            </a:endParaRPr>
          </a:p>
        </p:txBody>
      </p:sp>
      <p:sp>
        <p:nvSpPr>
          <p:cNvPr id="3" name="Text Placeholder 2"/>
          <p:cNvSpPr>
            <a:spLocks noGrp="1"/>
          </p:cNvSpPr>
          <p:nvPr>
            <p:ph type="body" sz="quarter" idx="10"/>
          </p:nvPr>
        </p:nvSpPr>
        <p:spPr>
          <a:xfrm>
            <a:off x="421200" y="1940767"/>
            <a:ext cx="8200286" cy="3984082"/>
          </a:xfrm>
        </p:spPr>
        <p:txBody>
          <a:bodyPr/>
          <a:lstStyle/>
          <a:p>
            <a:pPr marL="0" indent="0">
              <a:buNone/>
            </a:pPr>
            <a:r>
              <a:rPr lang="en-GB" dirty="0"/>
              <a:t>Using this in the final policy:</a:t>
            </a:r>
          </a:p>
          <a:p>
            <a:pPr marL="0" indent="0">
              <a:buNone/>
            </a:pPr>
            <a:endParaRPr lang="en-GB" dirty="0"/>
          </a:p>
          <a:p>
            <a:pPr marL="0" indent="0">
              <a:buNone/>
            </a:pPr>
            <a:r>
              <a:rPr lang="en-GB" dirty="0">
                <a:solidFill>
                  <a:schemeClr val="tx1"/>
                </a:solidFill>
              </a:rPr>
              <a:t> Required </a:t>
            </a:r>
            <a:r>
              <a:rPr lang="en-GB" dirty="0">
                <a:solidFill>
                  <a:schemeClr val="tx1"/>
                </a:solidFill>
                <a:sym typeface="Wingdings" panose="05000000000000000000" pitchFamily="2" charset="2"/>
              </a:rPr>
              <a:t> </a:t>
            </a:r>
            <a:r>
              <a:rPr lang="en-GB" dirty="0">
                <a:solidFill>
                  <a:schemeClr val="tx1"/>
                </a:solidFill>
              </a:rPr>
              <a:t>best-practices (meeting M-criteria)</a:t>
            </a:r>
            <a:br>
              <a:rPr lang="en-GB" dirty="0">
                <a:solidFill>
                  <a:schemeClr val="tx1"/>
                </a:solidFill>
              </a:rPr>
            </a:br>
            <a:r>
              <a:rPr lang="en-GB" dirty="0">
                <a:solidFill>
                  <a:schemeClr val="tx1"/>
                </a:solidFill>
              </a:rPr>
              <a:t> 	e.g. storage: university drive</a:t>
            </a:r>
          </a:p>
          <a:p>
            <a:pPr marL="0" indent="0">
              <a:buNone/>
            </a:pPr>
            <a:r>
              <a:rPr lang="en-GB" dirty="0">
                <a:solidFill>
                  <a:schemeClr val="tx1"/>
                </a:solidFill>
              </a:rPr>
              <a:t> Not allowed (not meeting M-criteria)</a:t>
            </a:r>
            <a:br>
              <a:rPr lang="en-GB" dirty="0">
                <a:solidFill>
                  <a:schemeClr val="tx1"/>
                </a:solidFill>
              </a:rPr>
            </a:br>
            <a:r>
              <a:rPr lang="en-GB" dirty="0">
                <a:solidFill>
                  <a:schemeClr val="tx1"/>
                </a:solidFill>
              </a:rPr>
              <a:t>  	e.g. storage: USBs</a:t>
            </a:r>
          </a:p>
          <a:p>
            <a:pPr marL="0" indent="0">
              <a:buNone/>
            </a:pPr>
            <a:r>
              <a:rPr lang="en-GB" dirty="0">
                <a:solidFill>
                  <a:schemeClr val="tx1"/>
                </a:solidFill>
              </a:rPr>
              <a:t> Allowed, if approved (meeting M-criteria?)</a:t>
            </a:r>
            <a:br>
              <a:rPr lang="en-GB" dirty="0">
                <a:solidFill>
                  <a:schemeClr val="tx1"/>
                </a:solidFill>
              </a:rPr>
            </a:br>
            <a:r>
              <a:rPr lang="en-GB" dirty="0">
                <a:solidFill>
                  <a:schemeClr val="tx1"/>
                </a:solidFill>
              </a:rPr>
              <a:t> 	e.g. storage: own server/external cloud service</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14</a:t>
            </a:fld>
            <a:endParaRPr lang="en-GB" dirty="0"/>
          </a:p>
        </p:txBody>
      </p:sp>
      <p:sp>
        <p:nvSpPr>
          <p:cNvPr id="5" name="Title 1"/>
          <p:cNvSpPr txBox="1">
            <a:spLocks/>
          </p:cNvSpPr>
          <p:nvPr/>
        </p:nvSpPr>
        <p:spPr bwMode="auto">
          <a:xfrm>
            <a:off x="490261" y="231362"/>
            <a:ext cx="8442796" cy="1353086"/>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3200" dirty="0"/>
              <a:t>Setting up the policy</a:t>
            </a:r>
            <a:br>
              <a:rPr lang="en-GB" sz="3200" dirty="0"/>
            </a:br>
            <a:r>
              <a:rPr lang="en-GB" sz="3200" dirty="0"/>
              <a:t>3. </a:t>
            </a:r>
            <a:r>
              <a:rPr lang="en-GB" sz="2700" dirty="0"/>
              <a:t>Comparing the two ...and writing the policy</a:t>
            </a:r>
          </a:p>
        </p:txBody>
      </p:sp>
    </p:spTree>
    <p:extLst>
      <p:ext uri="{BB962C8B-B14F-4D97-AF65-F5344CB8AC3E}">
        <p14:creationId xmlns:p14="http://schemas.microsoft.com/office/powerpoint/2010/main" val="405002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3244" y="2836506"/>
            <a:ext cx="8521188" cy="3134996"/>
          </a:xfrm>
        </p:spPr>
        <p:txBody>
          <a:bodyPr/>
          <a:lstStyle/>
          <a:p>
            <a:pPr marL="0" indent="0" algn="ctr">
              <a:buNone/>
            </a:pPr>
            <a:r>
              <a:rPr lang="en-GB" sz="2800" b="1" dirty="0">
                <a:solidFill>
                  <a:srgbClr val="00B050"/>
                </a:solidFill>
              </a:rPr>
              <a:t>4. Communicating the policy</a:t>
            </a:r>
          </a:p>
          <a:p>
            <a:pPr marL="0" indent="0">
              <a:buNone/>
            </a:pP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15</a:t>
            </a:fld>
            <a:endParaRPr lang="en-GB" dirty="0"/>
          </a:p>
        </p:txBody>
      </p:sp>
    </p:spTree>
    <p:extLst>
      <p:ext uri="{BB962C8B-B14F-4D97-AF65-F5344CB8AC3E}">
        <p14:creationId xmlns:p14="http://schemas.microsoft.com/office/powerpoint/2010/main" val="317861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96660"/>
          </a:xfrm>
        </p:spPr>
        <p:txBody>
          <a:bodyPr/>
          <a:lstStyle/>
          <a:p>
            <a:r>
              <a:rPr lang="en-GB" sz="3300" dirty="0"/>
              <a:t>Communicating the policy</a:t>
            </a:r>
            <a:br>
              <a:rPr lang="en-GB" sz="2700" dirty="0"/>
            </a:br>
            <a:r>
              <a:rPr lang="en-GB" sz="2700" dirty="0"/>
              <a:t>RDM, GDPR, IT: collaboration</a:t>
            </a:r>
            <a:endParaRPr lang="en-GB" dirty="0"/>
          </a:p>
        </p:txBody>
      </p:sp>
      <p:sp>
        <p:nvSpPr>
          <p:cNvPr id="3" name="Text Placeholder 2"/>
          <p:cNvSpPr>
            <a:spLocks noGrp="1"/>
          </p:cNvSpPr>
          <p:nvPr>
            <p:ph type="body" sz="quarter" idx="10"/>
          </p:nvPr>
        </p:nvSpPr>
        <p:spPr>
          <a:xfrm>
            <a:off x="421200" y="2034073"/>
            <a:ext cx="8521188" cy="3890776"/>
          </a:xfrm>
        </p:spPr>
        <p:txBody>
          <a:bodyPr/>
          <a:lstStyle/>
          <a:p>
            <a:r>
              <a:rPr lang="en-GB" dirty="0"/>
              <a:t>A lot of data communication at WUR in 2018</a:t>
            </a:r>
          </a:p>
          <a:p>
            <a:pPr lvl="1"/>
            <a:r>
              <a:rPr lang="en-GB" dirty="0"/>
              <a:t>RDM policy</a:t>
            </a:r>
          </a:p>
          <a:p>
            <a:pPr lvl="1"/>
            <a:r>
              <a:rPr lang="en-GB" dirty="0"/>
              <a:t>GDPR</a:t>
            </a:r>
          </a:p>
          <a:p>
            <a:pPr lvl="1"/>
            <a:r>
              <a:rPr lang="en-GB" dirty="0"/>
              <a:t>IT Security</a:t>
            </a:r>
          </a:p>
          <a:p>
            <a:pPr lvl="1"/>
            <a:r>
              <a:rPr lang="en-GB" dirty="0"/>
              <a:t>New Wageningen Data Competence Centre</a:t>
            </a:r>
          </a:p>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16</a:t>
            </a:fld>
            <a:endParaRPr lang="en-GB" dirty="0"/>
          </a:p>
        </p:txBody>
      </p:sp>
      <p:sp>
        <p:nvSpPr>
          <p:cNvPr id="5" name="Chevron 4"/>
          <p:cNvSpPr/>
          <p:nvPr/>
        </p:nvSpPr>
        <p:spPr>
          <a:xfrm>
            <a:off x="3179566" y="2603240"/>
            <a:ext cx="802433" cy="1110342"/>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a:solidFill>
                <a:schemeClr val="tx1"/>
              </a:solidFill>
            </a:endParaRPr>
          </a:p>
        </p:txBody>
      </p:sp>
      <p:sp>
        <p:nvSpPr>
          <p:cNvPr id="6" name="TextBox 5"/>
          <p:cNvSpPr txBox="1"/>
          <p:nvPr/>
        </p:nvSpPr>
        <p:spPr>
          <a:xfrm>
            <a:off x="4056644" y="3033568"/>
            <a:ext cx="1962460" cy="323165"/>
          </a:xfrm>
          <a:prstGeom prst="rect">
            <a:avLst/>
          </a:prstGeom>
          <a:noFill/>
        </p:spPr>
        <p:txBody>
          <a:bodyPr wrap="none" rtlCol="0">
            <a:spAutoFit/>
          </a:bodyPr>
          <a:lstStyle/>
          <a:p>
            <a:pPr>
              <a:lnSpc>
                <a:spcPts val="1800"/>
              </a:lnSpc>
            </a:pPr>
            <a:r>
              <a:rPr lang="en-GB" sz="2100" dirty="0">
                <a:latin typeface="Verdana" pitchFamily="34" charset="0"/>
              </a:rPr>
              <a:t>Collaboration</a:t>
            </a:r>
          </a:p>
        </p:txBody>
      </p:sp>
    </p:spTree>
    <p:extLst>
      <p:ext uri="{BB962C8B-B14F-4D97-AF65-F5344CB8AC3E}">
        <p14:creationId xmlns:p14="http://schemas.microsoft.com/office/powerpoint/2010/main" val="386949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2006081"/>
            <a:ext cx="8521188" cy="3918767"/>
          </a:xfrm>
        </p:spPr>
        <p:txBody>
          <a:bodyPr/>
          <a:lstStyle/>
          <a:p>
            <a:pPr marL="0" indent="0">
              <a:buNone/>
            </a:pPr>
            <a:r>
              <a:rPr lang="en-GB" dirty="0"/>
              <a:t>Our target groups...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95560549"/>
              </p:ext>
            </p:extLst>
          </p:nvPr>
        </p:nvGraphicFramePr>
        <p:xfrm>
          <a:off x="238979" y="2631691"/>
          <a:ext cx="8717672" cy="2971800"/>
        </p:xfrm>
        <a:graphic>
          <a:graphicData uri="http://schemas.openxmlformats.org/drawingml/2006/table">
            <a:tbl>
              <a:tblPr firstRow="1" bandRow="1">
                <a:tableStyleId>{E8034E78-7F5D-4C2E-B375-FC64B27BC917}</a:tableStyleId>
              </a:tblPr>
              <a:tblGrid>
                <a:gridCol w="3149641">
                  <a:extLst>
                    <a:ext uri="{9D8B030D-6E8A-4147-A177-3AD203B41FA5}">
                      <a16:colId xmlns:a16="http://schemas.microsoft.com/office/drawing/2014/main" val="1716278726"/>
                    </a:ext>
                  </a:extLst>
                </a:gridCol>
                <a:gridCol w="2843493">
                  <a:extLst>
                    <a:ext uri="{9D8B030D-6E8A-4147-A177-3AD203B41FA5}">
                      <a16:colId xmlns:a16="http://schemas.microsoft.com/office/drawing/2014/main" val="211795824"/>
                    </a:ext>
                  </a:extLst>
                </a:gridCol>
                <a:gridCol w="2724538">
                  <a:extLst>
                    <a:ext uri="{9D8B030D-6E8A-4147-A177-3AD203B41FA5}">
                      <a16:colId xmlns:a16="http://schemas.microsoft.com/office/drawing/2014/main" val="2579932797"/>
                    </a:ext>
                  </a:extLst>
                </a:gridCol>
              </a:tblGrid>
              <a:tr h="0">
                <a:tc>
                  <a:txBody>
                    <a:bodyPr/>
                    <a:lstStyle/>
                    <a:p>
                      <a:r>
                        <a:rPr lang="nl-NL" sz="2100" dirty="0"/>
                        <a:t>RDM policy</a:t>
                      </a:r>
                    </a:p>
                  </a:txBody>
                  <a:tcPr/>
                </a:tc>
                <a:tc>
                  <a:txBody>
                    <a:bodyPr/>
                    <a:lstStyle/>
                    <a:p>
                      <a:r>
                        <a:rPr lang="nl-NL" sz="2100" dirty="0"/>
                        <a:t>GDPR</a:t>
                      </a:r>
                    </a:p>
                  </a:txBody>
                  <a:tcPr/>
                </a:tc>
                <a:tc>
                  <a:txBody>
                    <a:bodyPr/>
                    <a:lstStyle/>
                    <a:p>
                      <a:r>
                        <a:rPr lang="nl-NL" sz="2100" dirty="0"/>
                        <a:t>IT Security</a:t>
                      </a:r>
                    </a:p>
                  </a:txBody>
                  <a:tcPr/>
                </a:tc>
                <a:extLst>
                  <a:ext uri="{0D108BD9-81ED-4DB2-BD59-A6C34878D82A}">
                    <a16:rowId xmlns:a16="http://schemas.microsoft.com/office/drawing/2014/main" val="1183925958"/>
                  </a:ext>
                </a:extLst>
              </a:tr>
              <a:tr h="56944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Research positions (PhDs, Post Docs, Tenure Tracks)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New research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Chair holders</a:t>
                      </a:r>
                      <a:endParaRPr lang="en-GB" sz="1800" baseline="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aseline="0" dirty="0">
                          <a:solidFill>
                            <a:schemeClr val="tx1"/>
                          </a:solidFill>
                        </a:rPr>
                        <a:t>Business Unit managers</a:t>
                      </a:r>
                      <a:endParaRPr lang="en-GB" sz="18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PhD supervisors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Support</a:t>
                      </a:r>
                      <a:r>
                        <a:rPr lang="en-GB" sz="1800" baseline="0" dirty="0">
                          <a:solidFill>
                            <a:schemeClr val="tx1"/>
                          </a:solidFill>
                        </a:rPr>
                        <a:t> staff</a:t>
                      </a:r>
                      <a:endParaRPr lang="nl-NL" sz="1800" dirty="0"/>
                    </a:p>
                  </a:txBody>
                  <a:tcPr>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err="1">
                          <a:solidFill>
                            <a:schemeClr val="tx1"/>
                          </a:solidFill>
                        </a:rPr>
                        <a:t>Researchers</a:t>
                      </a:r>
                      <a:r>
                        <a:rPr lang="nl-NL" sz="1800" dirty="0">
                          <a:solidFill>
                            <a:schemeClr val="tx1"/>
                          </a:solidFill>
                        </a:rPr>
                        <a:t> </a:t>
                      </a:r>
                      <a:br>
                        <a:rPr lang="nl-NL" sz="1800" dirty="0">
                          <a:solidFill>
                            <a:schemeClr val="tx1"/>
                          </a:solidFill>
                        </a:rPr>
                      </a:br>
                      <a:r>
                        <a:rPr lang="nl-NL" sz="1800" dirty="0">
                          <a:solidFill>
                            <a:schemeClr val="tx1"/>
                          </a:solidFill>
                        </a:rPr>
                        <a:t>(project leads)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solidFill>
                            <a:schemeClr val="tx1"/>
                          </a:solidFill>
                        </a:rPr>
                        <a:t>New</a:t>
                      </a:r>
                      <a:r>
                        <a:rPr lang="nl-NL" sz="1800" baseline="0" dirty="0">
                          <a:solidFill>
                            <a:schemeClr val="tx1"/>
                          </a:solidFill>
                        </a:rPr>
                        <a:t> </a:t>
                      </a:r>
                      <a:r>
                        <a:rPr lang="nl-NL" sz="1800" baseline="0" dirty="0" err="1">
                          <a:solidFill>
                            <a:schemeClr val="tx1"/>
                          </a:solidFill>
                        </a:rPr>
                        <a:t>staff</a:t>
                      </a:r>
                      <a:endParaRPr lang="nl-NL" sz="18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err="1">
                          <a:solidFill>
                            <a:schemeClr val="tx1"/>
                          </a:solidFill>
                        </a:rPr>
                        <a:t>Contacts</a:t>
                      </a:r>
                      <a:r>
                        <a:rPr lang="nl-NL" sz="1800" baseline="0" dirty="0">
                          <a:solidFill>
                            <a:schemeClr val="tx1"/>
                          </a:solidFill>
                        </a:rPr>
                        <a:t> at</a:t>
                      </a:r>
                      <a:r>
                        <a:rPr lang="nl-NL" sz="1800" dirty="0">
                          <a:solidFill>
                            <a:schemeClr val="tx1"/>
                          </a:solidFill>
                        </a:rPr>
                        <a:t> </a:t>
                      </a:r>
                      <a:r>
                        <a:rPr lang="nl-NL" sz="1800" dirty="0" err="1">
                          <a:solidFill>
                            <a:schemeClr val="tx1"/>
                          </a:solidFill>
                        </a:rPr>
                        <a:t>institutes</a:t>
                      </a:r>
                      <a:endParaRPr lang="nl-NL" sz="18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err="1">
                          <a:solidFill>
                            <a:schemeClr val="tx1"/>
                          </a:solidFill>
                        </a:rPr>
                        <a:t>Secundary</a:t>
                      </a:r>
                      <a:r>
                        <a:rPr lang="nl-NL" sz="1800" baseline="0" dirty="0">
                          <a:solidFill>
                            <a:schemeClr val="tx1"/>
                          </a:solidFill>
                        </a:rPr>
                        <a:t> </a:t>
                      </a:r>
                      <a:r>
                        <a:rPr lang="nl-NL" sz="1800" baseline="0" dirty="0" err="1">
                          <a:solidFill>
                            <a:schemeClr val="tx1"/>
                          </a:solidFill>
                        </a:rPr>
                        <a:t>staff</a:t>
                      </a:r>
                      <a:endParaRPr lang="nl-NL" sz="18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aseline="0" dirty="0" err="1">
                          <a:solidFill>
                            <a:schemeClr val="tx1"/>
                          </a:solidFill>
                        </a:rPr>
                        <a:t>Students</a:t>
                      </a:r>
                      <a:r>
                        <a:rPr lang="nl-NL" sz="1800" dirty="0">
                          <a:solidFill>
                            <a:schemeClr val="tx1"/>
                          </a:solidFill>
                        </a:rPr>
                        <a:t>  </a:t>
                      </a:r>
                    </a:p>
                    <a:p>
                      <a:endParaRPr lang="nl-NL" sz="1800" dirty="0"/>
                    </a:p>
                  </a:txBody>
                  <a:tcPr>
                    <a:solidFill>
                      <a:schemeClr val="accent2">
                        <a:lumMod val="20000"/>
                        <a:lumOff val="80000"/>
                      </a:schemeClr>
                    </a:solidFill>
                  </a:tcPr>
                </a:tc>
                <a:tc>
                  <a:txBody>
                    <a:bodyPr/>
                    <a:lstStyle/>
                    <a:p>
                      <a:pPr marL="171450" indent="-171450">
                        <a:buFont typeface="Arial" panose="020B0604020202020204" pitchFamily="34" charset="0"/>
                        <a:buChar char="•"/>
                      </a:pPr>
                      <a:r>
                        <a:rPr lang="nl-NL" sz="1800" dirty="0" err="1">
                          <a:solidFill>
                            <a:schemeClr val="tx1"/>
                          </a:solidFill>
                        </a:rPr>
                        <a:t>Staff</a:t>
                      </a:r>
                      <a:r>
                        <a:rPr lang="nl-NL" sz="1800" dirty="0">
                          <a:solidFill>
                            <a:schemeClr val="tx1"/>
                          </a:solidFill>
                        </a:rPr>
                        <a:t> IT </a:t>
                      </a:r>
                      <a:r>
                        <a:rPr lang="nl-NL" sz="1800" dirty="0" err="1">
                          <a:solidFill>
                            <a:schemeClr val="tx1"/>
                          </a:solidFill>
                        </a:rPr>
                        <a:t>and</a:t>
                      </a:r>
                      <a:r>
                        <a:rPr lang="nl-NL" sz="1800" dirty="0">
                          <a:solidFill>
                            <a:schemeClr val="tx1"/>
                          </a:solidFill>
                        </a:rPr>
                        <a:t> FB</a:t>
                      </a:r>
                    </a:p>
                    <a:p>
                      <a:pPr marL="171450" indent="-171450">
                        <a:buFont typeface="Arial" panose="020B0604020202020204" pitchFamily="34" charset="0"/>
                        <a:buChar char="•"/>
                      </a:pPr>
                      <a:r>
                        <a:rPr lang="nl-NL" sz="1800" dirty="0" err="1">
                          <a:solidFill>
                            <a:schemeClr val="tx1"/>
                          </a:solidFill>
                        </a:rPr>
                        <a:t>Staff</a:t>
                      </a:r>
                      <a:r>
                        <a:rPr lang="nl-NL" sz="1800" dirty="0">
                          <a:solidFill>
                            <a:schemeClr val="tx1"/>
                          </a:solidFill>
                        </a:rPr>
                        <a:t> WUR </a:t>
                      </a:r>
                    </a:p>
                    <a:p>
                      <a:pPr marL="171450" indent="-171450">
                        <a:buFont typeface="Arial" panose="020B0604020202020204" pitchFamily="34" charset="0"/>
                        <a:buChar char="•"/>
                      </a:pPr>
                      <a:r>
                        <a:rPr lang="nl-NL" sz="1800" dirty="0" err="1">
                          <a:solidFill>
                            <a:schemeClr val="tx1"/>
                          </a:solidFill>
                        </a:rPr>
                        <a:t>Contacts</a:t>
                      </a:r>
                      <a:r>
                        <a:rPr lang="nl-NL" sz="1800" dirty="0">
                          <a:solidFill>
                            <a:schemeClr val="tx1"/>
                          </a:solidFill>
                        </a:rPr>
                        <a:t> at IT </a:t>
                      </a:r>
                    </a:p>
                    <a:p>
                      <a:pPr marL="171450" indent="-171450">
                        <a:buFont typeface="Arial" panose="020B0604020202020204" pitchFamily="34" charset="0"/>
                        <a:buChar char="•"/>
                      </a:pPr>
                      <a:r>
                        <a:rPr lang="nl-NL" sz="1800" dirty="0">
                          <a:solidFill>
                            <a:schemeClr val="tx1"/>
                          </a:solidFill>
                        </a:rPr>
                        <a:t>Directors </a:t>
                      </a:r>
                      <a:r>
                        <a:rPr lang="nl-NL" sz="1800" dirty="0" err="1">
                          <a:solidFill>
                            <a:schemeClr val="tx1"/>
                          </a:solidFill>
                        </a:rPr>
                        <a:t>and</a:t>
                      </a:r>
                      <a:r>
                        <a:rPr lang="nl-NL" sz="1800" dirty="0">
                          <a:solidFill>
                            <a:schemeClr val="tx1"/>
                          </a:solidFill>
                        </a:rPr>
                        <a:t> management</a:t>
                      </a:r>
                    </a:p>
                    <a:p>
                      <a:pPr marL="171450" indent="-171450">
                        <a:buFont typeface="Arial" panose="020B0604020202020204" pitchFamily="34" charset="0"/>
                        <a:buChar char="•"/>
                      </a:pPr>
                      <a:r>
                        <a:rPr lang="nl-NL" sz="1800" dirty="0" err="1">
                          <a:solidFill>
                            <a:schemeClr val="tx1"/>
                          </a:solidFill>
                        </a:rPr>
                        <a:t>Students</a:t>
                      </a:r>
                      <a:r>
                        <a:rPr lang="nl-NL" sz="1800" dirty="0">
                          <a:solidFill>
                            <a:schemeClr val="tx1"/>
                          </a:solidFill>
                        </a:rPr>
                        <a:t> </a:t>
                      </a:r>
                    </a:p>
                    <a:p>
                      <a:pPr marL="171450" indent="-171450">
                        <a:buFont typeface="Arial" panose="020B0604020202020204" pitchFamily="34" charset="0"/>
                        <a:buChar char="•"/>
                      </a:pPr>
                      <a:r>
                        <a:rPr lang="nl-NL" sz="1800" dirty="0" err="1">
                          <a:solidFill>
                            <a:schemeClr val="tx1"/>
                          </a:solidFill>
                        </a:rPr>
                        <a:t>Visitors</a:t>
                      </a:r>
                      <a:r>
                        <a:rPr lang="nl-NL" sz="1800" dirty="0">
                          <a:solidFill>
                            <a:schemeClr val="tx1"/>
                          </a:solidFill>
                        </a:rPr>
                        <a:t> / </a:t>
                      </a:r>
                      <a:r>
                        <a:rPr lang="nl-NL" sz="1800" dirty="0" err="1">
                          <a:solidFill>
                            <a:schemeClr val="tx1"/>
                          </a:solidFill>
                        </a:rPr>
                        <a:t>external</a:t>
                      </a:r>
                      <a:r>
                        <a:rPr lang="nl-NL" sz="1800" dirty="0">
                          <a:solidFill>
                            <a:schemeClr val="tx1"/>
                          </a:solidFill>
                        </a:rPr>
                        <a:t> </a:t>
                      </a:r>
                      <a:r>
                        <a:rPr lang="nl-NL" sz="1800" dirty="0" err="1">
                          <a:solidFill>
                            <a:schemeClr val="tx1"/>
                          </a:solidFill>
                        </a:rPr>
                        <a:t>parties</a:t>
                      </a:r>
                      <a:endParaRPr lang="nl-NL" sz="1800" dirty="0">
                        <a:solidFill>
                          <a:schemeClr val="tx1"/>
                        </a:solidFill>
                      </a:endParaRPr>
                    </a:p>
                    <a:p>
                      <a:endParaRPr lang="nl-NL" sz="1800" dirty="0"/>
                    </a:p>
                  </a:txBody>
                  <a:tcPr>
                    <a:solidFill>
                      <a:schemeClr val="accent2">
                        <a:lumMod val="20000"/>
                        <a:lumOff val="80000"/>
                      </a:schemeClr>
                    </a:solidFill>
                  </a:tcPr>
                </a:tc>
                <a:extLst>
                  <a:ext uri="{0D108BD9-81ED-4DB2-BD59-A6C34878D82A}">
                    <a16:rowId xmlns:a16="http://schemas.microsoft.com/office/drawing/2014/main" val="2748133124"/>
                  </a:ext>
                </a:extLst>
              </a:tr>
            </a:tbl>
          </a:graphicData>
        </a:graphic>
      </p:graphicFrame>
      <p:sp>
        <p:nvSpPr>
          <p:cNvPr id="6"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GDPR, IT: collaboration</a:t>
            </a:r>
            <a:endParaRPr lang="en-GB" dirty="0"/>
          </a:p>
        </p:txBody>
      </p:sp>
    </p:spTree>
    <p:extLst>
      <p:ext uri="{BB962C8B-B14F-4D97-AF65-F5344CB8AC3E}">
        <p14:creationId xmlns:p14="http://schemas.microsoft.com/office/powerpoint/2010/main" val="325970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67087" y="6557081"/>
            <a:ext cx="468000" cy="164250"/>
          </a:xfrm>
        </p:spPr>
        <p:txBody>
          <a:bodyPr/>
          <a:lstStyle/>
          <a:p>
            <a:pPr algn="r">
              <a:lnSpc>
                <a:spcPts val="1200"/>
              </a:lnSpc>
            </a:pPr>
            <a:fld id="{F25965E0-7062-474C-8671-DB3A3CE669B0}" type="slidenum">
              <a:rPr lang="en-GB" smtClean="0"/>
              <a:pPr algn="r">
                <a:lnSpc>
                  <a:spcPts val="1200"/>
                </a:lnSpc>
              </a:pPr>
              <a:t>18</a:t>
            </a:fld>
            <a:endParaRPr lang="en-GB" dirty="0"/>
          </a:p>
        </p:txBody>
      </p:sp>
      <p:sp>
        <p:nvSpPr>
          <p:cNvPr id="9" name="TextBox 8"/>
          <p:cNvSpPr txBox="1"/>
          <p:nvPr/>
        </p:nvSpPr>
        <p:spPr>
          <a:xfrm>
            <a:off x="4920132" y="1748653"/>
            <a:ext cx="3672800" cy="323165"/>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i="1" dirty="0">
                <a:solidFill>
                  <a:schemeClr val="tx1"/>
                </a:solidFill>
                <a:latin typeface="+mj-lt"/>
              </a:rPr>
              <a:t>This is how to deal with personal data.</a:t>
            </a:r>
          </a:p>
        </p:txBody>
      </p:sp>
      <p:sp>
        <p:nvSpPr>
          <p:cNvPr id="10" name="TextBox 9"/>
          <p:cNvSpPr txBox="1"/>
          <p:nvPr/>
        </p:nvSpPr>
        <p:spPr>
          <a:xfrm>
            <a:off x="734778" y="1931916"/>
            <a:ext cx="2017840" cy="553998"/>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nSpc>
                <a:spcPts val="1800"/>
              </a:lnSpc>
            </a:pPr>
            <a:r>
              <a:rPr lang="en-GB" sz="1400" i="1" dirty="0">
                <a:solidFill>
                  <a:schemeClr val="tx1"/>
                </a:solidFill>
                <a:latin typeface="+mj-lt"/>
              </a:rPr>
              <a:t>Do you know about the FAIR principles?</a:t>
            </a:r>
          </a:p>
        </p:txBody>
      </p:sp>
      <p:sp>
        <p:nvSpPr>
          <p:cNvPr id="12" name="TextBox 11"/>
          <p:cNvSpPr txBox="1"/>
          <p:nvPr/>
        </p:nvSpPr>
        <p:spPr>
          <a:xfrm>
            <a:off x="4312817" y="5474590"/>
            <a:ext cx="2510662" cy="553998"/>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nSpc>
                <a:spcPts val="1800"/>
              </a:lnSpc>
            </a:pPr>
            <a:r>
              <a:rPr lang="en-GB" sz="1400" i="1" dirty="0">
                <a:solidFill>
                  <a:schemeClr val="tx1"/>
                </a:solidFill>
                <a:latin typeface="+mj-lt"/>
              </a:rPr>
              <a:t>Data Management Support can help</a:t>
            </a:r>
          </a:p>
        </p:txBody>
      </p:sp>
      <p:sp>
        <p:nvSpPr>
          <p:cNvPr id="13" name="TextBox 12"/>
          <p:cNvSpPr txBox="1"/>
          <p:nvPr/>
        </p:nvSpPr>
        <p:spPr>
          <a:xfrm>
            <a:off x="202846" y="5477447"/>
            <a:ext cx="3927678" cy="323165"/>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i="1" dirty="0">
                <a:solidFill>
                  <a:schemeClr val="tx1"/>
                </a:solidFill>
                <a:latin typeface="+mj-lt"/>
              </a:rPr>
              <a:t>Share your files in a secure environment.</a:t>
            </a:r>
          </a:p>
        </p:txBody>
      </p:sp>
      <p:sp>
        <p:nvSpPr>
          <p:cNvPr id="14" name="Rectangle 13"/>
          <p:cNvSpPr/>
          <p:nvPr/>
        </p:nvSpPr>
        <p:spPr>
          <a:xfrm>
            <a:off x="3974958" y="6143421"/>
            <a:ext cx="4572000" cy="523220"/>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spAutoFit/>
          </a:bodyPr>
          <a:lstStyle/>
          <a:p>
            <a:r>
              <a:rPr lang="en-GB" sz="1400" dirty="0">
                <a:solidFill>
                  <a:schemeClr val="tx1"/>
                </a:solidFill>
                <a:latin typeface="+mj-lt"/>
              </a:rPr>
              <a:t>WUR’s new data policy covers the storage, archiving and registration of research data.</a:t>
            </a:r>
          </a:p>
        </p:txBody>
      </p:sp>
      <p:sp>
        <p:nvSpPr>
          <p:cNvPr id="15" name="TextBox 14"/>
          <p:cNvSpPr txBox="1"/>
          <p:nvPr/>
        </p:nvSpPr>
        <p:spPr>
          <a:xfrm>
            <a:off x="5732461" y="2316901"/>
            <a:ext cx="3286284" cy="323165"/>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dirty="0">
                <a:solidFill>
                  <a:schemeClr val="tx1"/>
                </a:solidFill>
                <a:latin typeface="+mj-lt"/>
              </a:rPr>
              <a:t>As a ..., you are responsible for ...</a:t>
            </a:r>
          </a:p>
        </p:txBody>
      </p:sp>
      <p:sp>
        <p:nvSpPr>
          <p:cNvPr id="16" name="Rectangle 15"/>
          <p:cNvSpPr/>
          <p:nvPr/>
        </p:nvSpPr>
        <p:spPr>
          <a:xfrm>
            <a:off x="2825857" y="4896648"/>
            <a:ext cx="2598851" cy="523220"/>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r>
              <a:rPr lang="en-GB" sz="1400" dirty="0">
                <a:solidFill>
                  <a:schemeClr val="tx1"/>
                </a:solidFill>
                <a:latin typeface="+mj-lt"/>
              </a:rPr>
              <a:t>The GDPR becomes active on the 25</a:t>
            </a:r>
            <a:r>
              <a:rPr lang="en-GB" sz="1400" baseline="30000" dirty="0">
                <a:solidFill>
                  <a:schemeClr val="tx1"/>
                </a:solidFill>
                <a:latin typeface="+mj-lt"/>
              </a:rPr>
              <a:t>th</a:t>
            </a:r>
            <a:r>
              <a:rPr lang="en-GB" sz="1400" dirty="0">
                <a:solidFill>
                  <a:schemeClr val="tx1"/>
                </a:solidFill>
                <a:latin typeface="+mj-lt"/>
              </a:rPr>
              <a:t> of May 2018. </a:t>
            </a:r>
          </a:p>
        </p:txBody>
      </p:sp>
      <p:sp>
        <p:nvSpPr>
          <p:cNvPr id="17" name="TextBox 16"/>
          <p:cNvSpPr txBox="1"/>
          <p:nvPr/>
        </p:nvSpPr>
        <p:spPr>
          <a:xfrm>
            <a:off x="350613" y="2548760"/>
            <a:ext cx="1725179" cy="553998"/>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nSpc>
                <a:spcPts val="1800"/>
              </a:lnSpc>
            </a:pPr>
            <a:r>
              <a:rPr lang="en-GB" sz="1400" i="1" dirty="0">
                <a:solidFill>
                  <a:schemeClr val="tx1"/>
                </a:solidFill>
                <a:latin typeface="+mj-lt"/>
              </a:rPr>
              <a:t>Beware of phishing emails!</a:t>
            </a:r>
          </a:p>
        </p:txBody>
      </p:sp>
      <p:sp>
        <p:nvSpPr>
          <p:cNvPr id="18" name="TextBox 17"/>
          <p:cNvSpPr txBox="1"/>
          <p:nvPr/>
        </p:nvSpPr>
        <p:spPr>
          <a:xfrm>
            <a:off x="5347532" y="2713700"/>
            <a:ext cx="2600520" cy="323165"/>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dirty="0">
                <a:solidFill>
                  <a:schemeClr val="tx1"/>
                </a:solidFill>
                <a:latin typeface="Verdana" pitchFamily="34" charset="0"/>
              </a:rPr>
              <a:t>Two-factor authentification</a:t>
            </a:r>
          </a:p>
        </p:txBody>
      </p:sp>
      <p:sp>
        <p:nvSpPr>
          <p:cNvPr id="19" name="TextBox 18"/>
          <p:cNvSpPr txBox="1"/>
          <p:nvPr/>
        </p:nvSpPr>
        <p:spPr>
          <a:xfrm>
            <a:off x="679245" y="4811473"/>
            <a:ext cx="1981633" cy="323165"/>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dirty="0">
                <a:solidFill>
                  <a:schemeClr val="tx1"/>
                </a:solidFill>
                <a:latin typeface="+mj-lt"/>
              </a:rPr>
              <a:t>Secure your device!</a:t>
            </a:r>
          </a:p>
        </p:txBody>
      </p:sp>
      <p:sp>
        <p:nvSpPr>
          <p:cNvPr id="21"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GDPR, IT: collaboration</a:t>
            </a:r>
            <a:endParaRPr lang="en-GB" dirty="0"/>
          </a:p>
        </p:txBody>
      </p:sp>
      <p:sp>
        <p:nvSpPr>
          <p:cNvPr id="22" name="TextBox 21"/>
          <p:cNvSpPr txBox="1"/>
          <p:nvPr/>
        </p:nvSpPr>
        <p:spPr>
          <a:xfrm>
            <a:off x="7005772" y="5158258"/>
            <a:ext cx="1820987" cy="784830"/>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nSpc>
                <a:spcPts val="1800"/>
              </a:lnSpc>
            </a:pPr>
            <a:r>
              <a:rPr lang="en-GB" sz="1400" i="1" dirty="0">
                <a:solidFill>
                  <a:schemeClr val="tx1"/>
                </a:solidFill>
                <a:latin typeface="+mj-lt"/>
              </a:rPr>
              <a:t>It is important to choose a suitable data repository.</a:t>
            </a:r>
          </a:p>
        </p:txBody>
      </p:sp>
      <p:sp>
        <p:nvSpPr>
          <p:cNvPr id="23" name="TextBox 22"/>
          <p:cNvSpPr txBox="1"/>
          <p:nvPr/>
        </p:nvSpPr>
        <p:spPr>
          <a:xfrm>
            <a:off x="1895376" y="5910137"/>
            <a:ext cx="2161169" cy="323165"/>
          </a:xfrm>
          <a:prstGeom prst="rect">
            <a:avLst/>
          </a:prstGeom>
          <a:solidFill>
            <a:schemeClr val="bg1"/>
          </a:solid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spAutoFit/>
          </a:bodyPr>
          <a:lstStyle/>
          <a:p>
            <a:pPr>
              <a:lnSpc>
                <a:spcPts val="1800"/>
              </a:lnSpc>
            </a:pPr>
            <a:r>
              <a:rPr lang="en-GB" sz="1400" i="1" dirty="0">
                <a:solidFill>
                  <a:schemeClr val="tx1"/>
                </a:solidFill>
                <a:latin typeface="+mj-lt"/>
              </a:rPr>
              <a:t>Use strong passwords</a:t>
            </a:r>
          </a:p>
        </p:txBody>
      </p:sp>
      <p:pic>
        <p:nvPicPr>
          <p:cNvPr id="25" name="Picture 24"/>
          <p:cNvPicPr>
            <a:picLocks noChangeAspect="1"/>
          </p:cNvPicPr>
          <p:nvPr/>
        </p:nvPicPr>
        <p:blipFill>
          <a:blip r:embed="rId3"/>
          <a:stretch>
            <a:fillRect/>
          </a:stretch>
        </p:blipFill>
        <p:spPr>
          <a:xfrm>
            <a:off x="0" y="3234985"/>
            <a:ext cx="1480253" cy="1490533"/>
          </a:xfrm>
          <a:prstGeom prst="rect">
            <a:avLst/>
          </a:prstGeom>
        </p:spPr>
      </p:pic>
      <p:pic>
        <p:nvPicPr>
          <p:cNvPr id="27" name="Picture 26"/>
          <p:cNvPicPr>
            <a:picLocks noChangeAspect="1"/>
          </p:cNvPicPr>
          <p:nvPr/>
        </p:nvPicPr>
        <p:blipFill>
          <a:blip r:embed="rId4"/>
          <a:stretch>
            <a:fillRect/>
          </a:stretch>
        </p:blipFill>
        <p:spPr>
          <a:xfrm>
            <a:off x="7762382" y="3201237"/>
            <a:ext cx="1381618" cy="1483582"/>
          </a:xfrm>
          <a:prstGeom prst="rect">
            <a:avLst/>
          </a:prstGeom>
        </p:spPr>
      </p:pic>
      <p:sp>
        <p:nvSpPr>
          <p:cNvPr id="6" name="Rectangle 5"/>
          <p:cNvSpPr/>
          <p:nvPr/>
        </p:nvSpPr>
        <p:spPr>
          <a:xfrm>
            <a:off x="2075792" y="3289177"/>
            <a:ext cx="4572000" cy="1384995"/>
          </a:xfrm>
          <a:prstGeom prst="rect">
            <a:avLst/>
          </a:prstGeom>
          <a:ln w="19050">
            <a:solidFill>
              <a:schemeClr val="accent5"/>
            </a:solidFill>
          </a:ln>
        </p:spPr>
        <p:style>
          <a:lnRef idx="2">
            <a:schemeClr val="accent5"/>
          </a:lnRef>
          <a:fillRef idx="1">
            <a:schemeClr val="lt1"/>
          </a:fillRef>
          <a:effectRef idx="0">
            <a:schemeClr val="accent5"/>
          </a:effectRef>
          <a:fontRef idx="minor">
            <a:schemeClr val="dk1"/>
          </a:fontRef>
        </p:style>
        <p:txBody>
          <a:bodyPr>
            <a:spAutoFit/>
          </a:bodyPr>
          <a:lstStyle/>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Research positions (PhDs, Post Docs, Tenure Tracks, Senior / Junior researchers)</a:t>
            </a:r>
          </a:p>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New research staff</a:t>
            </a:r>
          </a:p>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Chair holders</a:t>
            </a:r>
          </a:p>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Business Unit managers</a:t>
            </a:r>
          </a:p>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PhD supervisors</a:t>
            </a:r>
          </a:p>
          <a:p>
            <a:pPr marL="285750" lvl="0" indent="-285750" fontAlgn="auto">
              <a:spcBef>
                <a:spcPts val="0"/>
              </a:spcBef>
              <a:spcAft>
                <a:spcPts val="0"/>
              </a:spcAft>
              <a:buFont typeface="Arial" panose="020B0604020202020204" pitchFamily="34" charset="0"/>
              <a:buChar char="•"/>
              <a:defRPr/>
            </a:pPr>
            <a:r>
              <a:rPr lang="en-GB" sz="1200" dirty="0">
                <a:solidFill>
                  <a:schemeClr val="tx1"/>
                </a:solidFill>
              </a:rPr>
              <a:t>Support staff</a:t>
            </a:r>
            <a:endParaRPr lang="nl-NL" sz="1200" dirty="0">
              <a:solidFill>
                <a:schemeClr val="tx1"/>
              </a:solidFill>
            </a:endParaRPr>
          </a:p>
        </p:txBody>
      </p:sp>
      <p:sp>
        <p:nvSpPr>
          <p:cNvPr id="8" name="Rectangle 7"/>
          <p:cNvSpPr/>
          <p:nvPr/>
        </p:nvSpPr>
        <p:spPr>
          <a:xfrm>
            <a:off x="2859952" y="2077021"/>
            <a:ext cx="2449172" cy="1200329"/>
          </a:xfrm>
          <a:prstGeom prst="rect">
            <a:avLst/>
          </a:prstGeom>
          <a:ln w="19050">
            <a:solidFill>
              <a:schemeClr val="accent5"/>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71450" indent="-171450">
              <a:buFont typeface="Arial" panose="020B0604020202020204" pitchFamily="34" charset="0"/>
              <a:buChar char="•"/>
            </a:pPr>
            <a:r>
              <a:rPr lang="nl-NL" sz="1200" dirty="0" err="1">
                <a:solidFill>
                  <a:schemeClr val="tx1"/>
                </a:solidFill>
              </a:rPr>
              <a:t>Staff</a:t>
            </a:r>
            <a:r>
              <a:rPr lang="nl-NL" sz="1200" dirty="0">
                <a:solidFill>
                  <a:schemeClr val="tx1"/>
                </a:solidFill>
              </a:rPr>
              <a:t> IT </a:t>
            </a:r>
            <a:r>
              <a:rPr lang="nl-NL" sz="1200" dirty="0" err="1">
                <a:solidFill>
                  <a:schemeClr val="tx1"/>
                </a:solidFill>
              </a:rPr>
              <a:t>and</a:t>
            </a:r>
            <a:r>
              <a:rPr lang="nl-NL" sz="1200" dirty="0">
                <a:solidFill>
                  <a:schemeClr val="tx1"/>
                </a:solidFill>
              </a:rPr>
              <a:t> FB</a:t>
            </a:r>
          </a:p>
          <a:p>
            <a:pPr marL="171450" indent="-171450">
              <a:buFont typeface="Arial" panose="020B0604020202020204" pitchFamily="34" charset="0"/>
              <a:buChar char="•"/>
            </a:pPr>
            <a:r>
              <a:rPr lang="nl-NL" sz="1200" dirty="0" err="1">
                <a:solidFill>
                  <a:schemeClr val="tx1"/>
                </a:solidFill>
              </a:rPr>
              <a:t>Staff</a:t>
            </a:r>
            <a:r>
              <a:rPr lang="nl-NL" sz="1200" dirty="0">
                <a:solidFill>
                  <a:schemeClr val="tx1"/>
                </a:solidFill>
              </a:rPr>
              <a:t> WUR </a:t>
            </a:r>
          </a:p>
          <a:p>
            <a:pPr marL="171450" indent="-171450">
              <a:buFont typeface="Arial" panose="020B0604020202020204" pitchFamily="34" charset="0"/>
              <a:buChar char="•"/>
            </a:pPr>
            <a:r>
              <a:rPr lang="nl-NL" sz="1200" dirty="0" err="1">
                <a:solidFill>
                  <a:schemeClr val="tx1"/>
                </a:solidFill>
              </a:rPr>
              <a:t>Contacts</a:t>
            </a:r>
            <a:r>
              <a:rPr lang="nl-NL" sz="1200" dirty="0">
                <a:solidFill>
                  <a:schemeClr val="tx1"/>
                </a:solidFill>
              </a:rPr>
              <a:t> at IT </a:t>
            </a:r>
          </a:p>
          <a:p>
            <a:pPr marL="171450" indent="-171450">
              <a:buFont typeface="Arial" panose="020B0604020202020204" pitchFamily="34" charset="0"/>
              <a:buChar char="•"/>
            </a:pPr>
            <a:r>
              <a:rPr lang="nl-NL" sz="1200" dirty="0">
                <a:solidFill>
                  <a:schemeClr val="tx1"/>
                </a:solidFill>
              </a:rPr>
              <a:t>Directors </a:t>
            </a:r>
            <a:r>
              <a:rPr lang="nl-NL" sz="1200" dirty="0" err="1">
                <a:solidFill>
                  <a:schemeClr val="tx1"/>
                </a:solidFill>
              </a:rPr>
              <a:t>and</a:t>
            </a:r>
            <a:r>
              <a:rPr lang="nl-NL" sz="1200" dirty="0">
                <a:solidFill>
                  <a:schemeClr val="tx1"/>
                </a:solidFill>
              </a:rPr>
              <a:t> management</a:t>
            </a:r>
          </a:p>
          <a:p>
            <a:pPr marL="171450" indent="-171450">
              <a:buFont typeface="Arial" panose="020B0604020202020204" pitchFamily="34" charset="0"/>
              <a:buChar char="•"/>
            </a:pPr>
            <a:r>
              <a:rPr lang="nl-NL" sz="1200" dirty="0" err="1">
                <a:solidFill>
                  <a:schemeClr val="tx1"/>
                </a:solidFill>
              </a:rPr>
              <a:t>Students</a:t>
            </a:r>
            <a:r>
              <a:rPr lang="nl-NL" sz="1200" dirty="0">
                <a:solidFill>
                  <a:schemeClr val="tx1"/>
                </a:solidFill>
              </a:rPr>
              <a:t> </a:t>
            </a:r>
          </a:p>
          <a:p>
            <a:pPr marL="171450" indent="-171450">
              <a:buFont typeface="Arial" panose="020B0604020202020204" pitchFamily="34" charset="0"/>
              <a:buChar char="•"/>
            </a:pPr>
            <a:r>
              <a:rPr lang="nl-NL" sz="1200" dirty="0" err="1">
                <a:solidFill>
                  <a:schemeClr val="tx1"/>
                </a:solidFill>
              </a:rPr>
              <a:t>Visitors</a:t>
            </a:r>
            <a:r>
              <a:rPr lang="nl-NL" sz="1200" dirty="0">
                <a:solidFill>
                  <a:schemeClr val="tx1"/>
                </a:solidFill>
              </a:rPr>
              <a:t> / </a:t>
            </a:r>
            <a:r>
              <a:rPr lang="nl-NL" sz="1200" dirty="0" err="1">
                <a:solidFill>
                  <a:schemeClr val="tx1"/>
                </a:solidFill>
              </a:rPr>
              <a:t>external</a:t>
            </a:r>
            <a:r>
              <a:rPr lang="nl-NL" sz="1200" dirty="0">
                <a:solidFill>
                  <a:schemeClr val="tx1"/>
                </a:solidFill>
              </a:rPr>
              <a:t> </a:t>
            </a:r>
            <a:r>
              <a:rPr lang="nl-NL" sz="1200" dirty="0" err="1">
                <a:solidFill>
                  <a:schemeClr val="tx1"/>
                </a:solidFill>
              </a:rPr>
              <a:t>parties</a:t>
            </a:r>
            <a:endParaRPr lang="nl-NL" sz="1200" dirty="0">
              <a:solidFill>
                <a:schemeClr val="tx1"/>
              </a:solidFill>
            </a:endParaRPr>
          </a:p>
        </p:txBody>
      </p:sp>
      <p:sp>
        <p:nvSpPr>
          <p:cNvPr id="11" name="Rectangle 10"/>
          <p:cNvSpPr/>
          <p:nvPr/>
        </p:nvSpPr>
        <p:spPr>
          <a:xfrm>
            <a:off x="4491185" y="4243085"/>
            <a:ext cx="2590750" cy="1015663"/>
          </a:xfrm>
          <a:prstGeom prst="rect">
            <a:avLst/>
          </a:prstGeom>
          <a:solidFill>
            <a:schemeClr val="bg1"/>
          </a:solidFill>
          <a:ln w="19050">
            <a:solidFill>
              <a:schemeClr val="accent5"/>
            </a:solidFill>
          </a:ln>
        </p:spPr>
        <p:txBody>
          <a:bodyPr wrap="square">
            <a:spAutoFit/>
          </a:bodyPr>
          <a:lstStyle/>
          <a:p>
            <a:pPr marL="171450" lvl="0" indent="-171450" fontAlgn="auto">
              <a:spcBef>
                <a:spcPts val="0"/>
              </a:spcBef>
              <a:spcAft>
                <a:spcPts val="0"/>
              </a:spcAft>
              <a:buFont typeface="Arial" panose="020B0604020202020204" pitchFamily="34" charset="0"/>
              <a:buChar char="•"/>
              <a:defRPr/>
            </a:pPr>
            <a:r>
              <a:rPr lang="nl-NL" sz="1200" dirty="0" err="1">
                <a:latin typeface="+mn-lt"/>
              </a:rPr>
              <a:t>Contacts</a:t>
            </a:r>
            <a:r>
              <a:rPr lang="nl-NL" sz="1200" dirty="0">
                <a:latin typeface="+mn-lt"/>
              </a:rPr>
              <a:t> at </a:t>
            </a:r>
            <a:r>
              <a:rPr lang="nl-NL" sz="1200" dirty="0" err="1">
                <a:latin typeface="+mn-lt"/>
              </a:rPr>
              <a:t>institutes</a:t>
            </a:r>
            <a:endParaRPr lang="nl-NL" sz="1200" dirty="0">
              <a:latin typeface="+mn-lt"/>
            </a:endParaRPr>
          </a:p>
          <a:p>
            <a:pPr marL="171450" lvl="0" indent="-171450" fontAlgn="auto">
              <a:spcBef>
                <a:spcPts val="0"/>
              </a:spcBef>
              <a:spcAft>
                <a:spcPts val="0"/>
              </a:spcAft>
              <a:buFont typeface="Arial" panose="020B0604020202020204" pitchFamily="34" charset="0"/>
              <a:buChar char="•"/>
              <a:defRPr/>
            </a:pPr>
            <a:r>
              <a:rPr lang="nl-NL" sz="1200" dirty="0" err="1">
                <a:latin typeface="+mn-lt"/>
              </a:rPr>
              <a:t>Secundary</a:t>
            </a:r>
            <a:r>
              <a:rPr lang="nl-NL" sz="1200" dirty="0">
                <a:latin typeface="+mn-lt"/>
              </a:rPr>
              <a:t> </a:t>
            </a:r>
            <a:r>
              <a:rPr lang="nl-NL" sz="1200" dirty="0" err="1">
                <a:latin typeface="+mn-lt"/>
              </a:rPr>
              <a:t>staff</a:t>
            </a:r>
            <a:endParaRPr lang="nl-NL" sz="1200" dirty="0">
              <a:latin typeface="+mn-lt"/>
            </a:endParaRPr>
          </a:p>
          <a:p>
            <a:pPr marL="171450" lvl="0" indent="-171450" fontAlgn="auto">
              <a:spcBef>
                <a:spcPts val="0"/>
              </a:spcBef>
              <a:spcAft>
                <a:spcPts val="0"/>
              </a:spcAft>
              <a:buFont typeface="Arial" panose="020B0604020202020204" pitchFamily="34" charset="0"/>
              <a:buChar char="•"/>
              <a:defRPr/>
            </a:pPr>
            <a:r>
              <a:rPr lang="nl-NL" sz="1200" dirty="0" err="1">
                <a:latin typeface="+mn-lt"/>
              </a:rPr>
              <a:t>Researchers</a:t>
            </a:r>
            <a:r>
              <a:rPr lang="nl-NL" sz="1200" dirty="0">
                <a:latin typeface="+mn-lt"/>
              </a:rPr>
              <a:t> (project leads)</a:t>
            </a:r>
          </a:p>
          <a:p>
            <a:pPr marL="171450" lvl="0" indent="-171450" fontAlgn="auto">
              <a:spcBef>
                <a:spcPts val="0"/>
              </a:spcBef>
              <a:spcAft>
                <a:spcPts val="0"/>
              </a:spcAft>
              <a:buFont typeface="Arial" panose="020B0604020202020204" pitchFamily="34" charset="0"/>
              <a:buChar char="•"/>
              <a:defRPr/>
            </a:pPr>
            <a:r>
              <a:rPr lang="nl-NL" sz="1200" dirty="0">
                <a:latin typeface="+mn-lt"/>
              </a:rPr>
              <a:t>New </a:t>
            </a:r>
            <a:r>
              <a:rPr lang="nl-NL" sz="1200" dirty="0" err="1">
                <a:latin typeface="+mn-lt"/>
              </a:rPr>
              <a:t>staff</a:t>
            </a:r>
            <a:endParaRPr lang="nl-NL" sz="1200" dirty="0">
              <a:latin typeface="+mn-lt"/>
            </a:endParaRPr>
          </a:p>
          <a:p>
            <a:pPr marL="171450" lvl="0" indent="-171450" fontAlgn="auto">
              <a:spcBef>
                <a:spcPts val="0"/>
              </a:spcBef>
              <a:spcAft>
                <a:spcPts val="0"/>
              </a:spcAft>
              <a:buFont typeface="Arial" panose="020B0604020202020204" pitchFamily="34" charset="0"/>
              <a:buChar char="•"/>
              <a:defRPr/>
            </a:pPr>
            <a:r>
              <a:rPr lang="nl-NL" sz="1200" dirty="0" err="1">
                <a:latin typeface="+mn-lt"/>
              </a:rPr>
              <a:t>Students</a:t>
            </a:r>
            <a:r>
              <a:rPr lang="nl-NL" sz="1200" dirty="0">
                <a:latin typeface="+mn-lt"/>
              </a:rPr>
              <a:t> </a:t>
            </a:r>
          </a:p>
        </p:txBody>
      </p:sp>
    </p:spTree>
    <p:extLst>
      <p:ext uri="{BB962C8B-B14F-4D97-AF65-F5344CB8AC3E}">
        <p14:creationId xmlns:p14="http://schemas.microsoft.com/office/powerpoint/2010/main" val="129996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GB" dirty="0"/>
              <a:t>Common theme: </a:t>
            </a:r>
            <a:r>
              <a:rPr lang="en-GB" b="1" dirty="0"/>
              <a:t>Data</a:t>
            </a:r>
          </a:p>
          <a:p>
            <a:pPr marL="0" indent="0">
              <a:buNone/>
            </a:pPr>
            <a:endParaRPr lang="en-GB" b="1" dirty="0"/>
          </a:p>
          <a:p>
            <a:pPr marL="0" indent="0">
              <a:buNone/>
            </a:pPr>
            <a:r>
              <a:rPr lang="en-GB" dirty="0">
                <a:solidFill>
                  <a:schemeClr val="tx2"/>
                </a:solidFill>
              </a:rPr>
              <a:t>‘WUR is serious about Data’</a:t>
            </a:r>
          </a:p>
          <a:p>
            <a:endParaRPr lang="en-GB" dirty="0"/>
          </a:p>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19</a:t>
            </a:fld>
            <a:endParaRPr lang="en-GB" dirty="0"/>
          </a:p>
        </p:txBody>
      </p:sp>
      <p:sp>
        <p:nvSpPr>
          <p:cNvPr id="5"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GDPR, IT: collaboration</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54" y="3231792"/>
            <a:ext cx="3138673" cy="3138673"/>
          </a:xfrm>
          <a:prstGeom prst="rect">
            <a:avLst/>
          </a:prstGeom>
        </p:spPr>
      </p:pic>
      <p:pic>
        <p:nvPicPr>
          <p:cNvPr id="8" name="Picture 7"/>
          <p:cNvPicPr>
            <a:picLocks noChangeAspect="1"/>
          </p:cNvPicPr>
          <p:nvPr/>
        </p:nvPicPr>
        <p:blipFill>
          <a:blip r:embed="rId3"/>
          <a:stretch>
            <a:fillRect/>
          </a:stretch>
        </p:blipFill>
        <p:spPr>
          <a:xfrm>
            <a:off x="4787685" y="1835249"/>
            <a:ext cx="3659854" cy="4574818"/>
          </a:xfrm>
          <a:prstGeom prst="rect">
            <a:avLst/>
          </a:prstGeom>
        </p:spPr>
      </p:pic>
    </p:spTree>
    <p:extLst>
      <p:ext uri="{BB962C8B-B14F-4D97-AF65-F5344CB8AC3E}">
        <p14:creationId xmlns:p14="http://schemas.microsoft.com/office/powerpoint/2010/main" val="46148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1642" y="230188"/>
            <a:ext cx="8442796" cy="791650"/>
          </a:xfrm>
        </p:spPr>
        <p:txBody>
          <a:bodyPr/>
          <a:lstStyle/>
          <a:p>
            <a:r>
              <a:rPr lang="en-GB" dirty="0"/>
              <a:t>Contents</a:t>
            </a:r>
          </a:p>
        </p:txBody>
      </p:sp>
      <p:sp>
        <p:nvSpPr>
          <p:cNvPr id="5" name="Tijdelijke aanduiding voor tekst 4"/>
          <p:cNvSpPr>
            <a:spLocks noGrp="1"/>
          </p:cNvSpPr>
          <p:nvPr>
            <p:ph type="body" sz="quarter" idx="10"/>
          </p:nvPr>
        </p:nvSpPr>
        <p:spPr>
          <a:xfrm>
            <a:off x="421200" y="2211355"/>
            <a:ext cx="8521188" cy="3732245"/>
          </a:xfrm>
        </p:spPr>
        <p:txBody>
          <a:bodyPr/>
          <a:lstStyle/>
          <a:p>
            <a:pPr marL="457200" indent="-457200">
              <a:buAutoNum type="arabicPeriod"/>
            </a:pPr>
            <a:r>
              <a:rPr lang="en-GB" sz="2100" dirty="0"/>
              <a:t>Wageningen University &amp; Research (WUR)</a:t>
            </a:r>
            <a:br>
              <a:rPr lang="en-GB" sz="2100" dirty="0"/>
            </a:br>
            <a:endParaRPr lang="en-GB" sz="2100" dirty="0"/>
          </a:p>
          <a:p>
            <a:pPr marL="457200" indent="-457200">
              <a:buAutoNum type="arabicPeriod"/>
            </a:pPr>
            <a:r>
              <a:rPr lang="en-GB" sz="2100" dirty="0"/>
              <a:t>The new policy: what and why?</a:t>
            </a:r>
            <a:br>
              <a:rPr lang="en-GB" sz="2100" dirty="0"/>
            </a:br>
            <a:endParaRPr lang="en-GB" sz="2100" dirty="0"/>
          </a:p>
          <a:p>
            <a:pPr marL="457200" indent="-457200">
              <a:buAutoNum type="arabicPeriod"/>
            </a:pPr>
            <a:r>
              <a:rPr lang="en-GB" sz="2100" dirty="0"/>
              <a:t>Setting up the policy</a:t>
            </a:r>
            <a:br>
              <a:rPr lang="en-GB" sz="2100" dirty="0"/>
            </a:br>
            <a:endParaRPr lang="en-GB" sz="2100" dirty="0"/>
          </a:p>
          <a:p>
            <a:pPr marL="423863" indent="-457200">
              <a:buFont typeface="+mj-lt"/>
              <a:buAutoNum type="arabicPeriod"/>
            </a:pPr>
            <a:r>
              <a:rPr lang="en-GB" sz="2100" dirty="0"/>
              <a:t>Communicating the policy</a:t>
            </a:r>
          </a:p>
          <a:p>
            <a:pPr lvl="1"/>
            <a:endParaRPr lang="en-GB" sz="2100" dirty="0"/>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a:t>
            </a:fld>
            <a:endParaRPr lang="en-GB" dirty="0"/>
          </a:p>
        </p:txBody>
      </p:sp>
    </p:spTree>
    <p:extLst>
      <p:ext uri="{BB962C8B-B14F-4D97-AF65-F5344CB8AC3E}">
        <p14:creationId xmlns:p14="http://schemas.microsoft.com/office/powerpoint/2010/main" val="2367016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788058"/>
            <a:ext cx="3961736" cy="2981325"/>
          </a:xfrm>
          <a:prstGeom prst="rect">
            <a:avLst/>
          </a:prstGeom>
          <a:ln w="28575">
            <a:solidFill>
              <a:schemeClr val="accent3"/>
            </a:solidFill>
          </a:ln>
        </p:spPr>
      </p:pic>
      <p:pic>
        <p:nvPicPr>
          <p:cNvPr id="9" name="Picture 8"/>
          <p:cNvPicPr>
            <a:picLocks noChangeAspect="1"/>
          </p:cNvPicPr>
          <p:nvPr/>
        </p:nvPicPr>
        <p:blipFill>
          <a:blip r:embed="rId3"/>
          <a:stretch>
            <a:fillRect/>
          </a:stretch>
        </p:blipFill>
        <p:spPr>
          <a:xfrm>
            <a:off x="2950404" y="2980547"/>
            <a:ext cx="4510298" cy="2754939"/>
          </a:xfrm>
          <a:prstGeom prst="rect">
            <a:avLst/>
          </a:prstGeom>
          <a:ln w="28575">
            <a:solidFill>
              <a:schemeClr val="accent3"/>
            </a:solidFill>
          </a:ln>
        </p:spPr>
      </p:pic>
      <p:sp>
        <p:nvSpPr>
          <p:cNvPr id="3" name="Text Placeholder 2"/>
          <p:cNvSpPr>
            <a:spLocks noGrp="1"/>
          </p:cNvSpPr>
          <p:nvPr>
            <p:ph type="body" sz="quarter" idx="10"/>
          </p:nvPr>
        </p:nvSpPr>
        <p:spPr/>
        <p:txBody>
          <a:bodyPr/>
          <a:lstStyle/>
          <a:p>
            <a:r>
              <a:rPr lang="en-GB" dirty="0"/>
              <a:t>For RDM policy: interviews with use cases (old and new)</a:t>
            </a:r>
          </a:p>
          <a:p>
            <a:r>
              <a:rPr lang="en-GB" dirty="0"/>
              <a:t>Data Champions blog series</a:t>
            </a:r>
          </a:p>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20</a:t>
            </a:fld>
            <a:endParaRPr lang="en-GB" dirty="0"/>
          </a:p>
        </p:txBody>
      </p:sp>
      <p:sp>
        <p:nvSpPr>
          <p:cNvPr id="5"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going back to data management practices</a:t>
            </a:r>
            <a:endParaRPr lang="en-GB" dirty="0"/>
          </a:p>
        </p:txBody>
      </p:sp>
      <p:pic>
        <p:nvPicPr>
          <p:cNvPr id="7" name="Picture 6"/>
          <p:cNvPicPr>
            <a:picLocks noChangeAspect="1"/>
          </p:cNvPicPr>
          <p:nvPr/>
        </p:nvPicPr>
        <p:blipFill>
          <a:blip r:embed="rId4"/>
          <a:stretch>
            <a:fillRect/>
          </a:stretch>
        </p:blipFill>
        <p:spPr>
          <a:xfrm>
            <a:off x="5532379" y="4479117"/>
            <a:ext cx="3508760" cy="2321733"/>
          </a:xfrm>
          <a:prstGeom prst="rect">
            <a:avLst/>
          </a:prstGeom>
          <a:ln w="28575">
            <a:solidFill>
              <a:schemeClr val="accent3"/>
            </a:solidFill>
          </a:ln>
        </p:spPr>
      </p:pic>
    </p:spTree>
    <p:extLst>
      <p:ext uri="{BB962C8B-B14F-4D97-AF65-F5344CB8AC3E}">
        <p14:creationId xmlns:p14="http://schemas.microsoft.com/office/powerpoint/2010/main" val="415809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6688" y="1965205"/>
            <a:ext cx="5705475" cy="4343400"/>
          </a:xfrm>
          <a:prstGeom prst="rect">
            <a:avLst/>
          </a:prstGeom>
        </p:spPr>
      </p:pic>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21</a:t>
            </a:fld>
            <a:endParaRPr lang="en-GB" dirty="0"/>
          </a:p>
        </p:txBody>
      </p:sp>
      <p:sp>
        <p:nvSpPr>
          <p:cNvPr id="5"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going back to data management practices</a:t>
            </a:r>
            <a:endParaRPr lang="en-GB" dirty="0"/>
          </a:p>
        </p:txBody>
      </p:sp>
      <p:pic>
        <p:nvPicPr>
          <p:cNvPr id="9" name="Picture 8"/>
          <p:cNvPicPr>
            <a:picLocks noChangeAspect="1"/>
          </p:cNvPicPr>
          <p:nvPr/>
        </p:nvPicPr>
        <p:blipFill>
          <a:blip r:embed="rId3"/>
          <a:stretch>
            <a:fillRect/>
          </a:stretch>
        </p:blipFill>
        <p:spPr>
          <a:xfrm>
            <a:off x="1085850" y="1934140"/>
            <a:ext cx="5562600" cy="4600575"/>
          </a:xfrm>
          <a:prstGeom prst="rect">
            <a:avLst/>
          </a:prstGeom>
        </p:spPr>
      </p:pic>
      <p:pic>
        <p:nvPicPr>
          <p:cNvPr id="11" name="Picture 10"/>
          <p:cNvPicPr>
            <a:picLocks noChangeAspect="1"/>
          </p:cNvPicPr>
          <p:nvPr/>
        </p:nvPicPr>
        <p:blipFill>
          <a:blip r:embed="rId4"/>
          <a:stretch>
            <a:fillRect/>
          </a:stretch>
        </p:blipFill>
        <p:spPr>
          <a:xfrm>
            <a:off x="2247900" y="1965205"/>
            <a:ext cx="5581650" cy="4733925"/>
          </a:xfrm>
          <a:prstGeom prst="rect">
            <a:avLst/>
          </a:prstGeom>
        </p:spPr>
      </p:pic>
      <p:pic>
        <p:nvPicPr>
          <p:cNvPr id="13" name="Picture 12"/>
          <p:cNvPicPr>
            <a:picLocks noChangeAspect="1"/>
          </p:cNvPicPr>
          <p:nvPr/>
        </p:nvPicPr>
        <p:blipFill>
          <a:blip r:embed="rId5"/>
          <a:stretch>
            <a:fillRect/>
          </a:stretch>
        </p:blipFill>
        <p:spPr>
          <a:xfrm>
            <a:off x="3629025" y="1993780"/>
            <a:ext cx="5514975" cy="4705350"/>
          </a:xfrm>
          <a:prstGeom prst="rect">
            <a:avLst/>
          </a:prstGeom>
        </p:spPr>
      </p:pic>
      <p:sp>
        <p:nvSpPr>
          <p:cNvPr id="14" name="Rounded Rectangle 13"/>
          <p:cNvSpPr/>
          <p:nvPr/>
        </p:nvSpPr>
        <p:spPr>
          <a:xfrm>
            <a:off x="1192028" y="1510197"/>
            <a:ext cx="1132072" cy="437982"/>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dirty="0">
                <a:solidFill>
                  <a:schemeClr val="bg1"/>
                </a:solidFill>
              </a:rPr>
              <a:t>Storage</a:t>
            </a:r>
          </a:p>
        </p:txBody>
      </p:sp>
      <p:sp>
        <p:nvSpPr>
          <p:cNvPr id="15" name="Rounded Rectangle 14"/>
          <p:cNvSpPr/>
          <p:nvPr/>
        </p:nvSpPr>
        <p:spPr>
          <a:xfrm>
            <a:off x="2496953" y="1510197"/>
            <a:ext cx="1208272" cy="437982"/>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dirty="0">
                <a:solidFill>
                  <a:schemeClr val="bg1"/>
                </a:solidFill>
              </a:rPr>
              <a:t>Archival</a:t>
            </a:r>
          </a:p>
        </p:txBody>
      </p:sp>
      <p:sp>
        <p:nvSpPr>
          <p:cNvPr id="16" name="Rounded Rectangle 15"/>
          <p:cNvSpPr/>
          <p:nvPr/>
        </p:nvSpPr>
        <p:spPr>
          <a:xfrm>
            <a:off x="3878077" y="1515208"/>
            <a:ext cx="1655947" cy="437982"/>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dirty="0">
                <a:solidFill>
                  <a:schemeClr val="bg1"/>
                </a:solidFill>
              </a:rPr>
              <a:t>Registration</a:t>
            </a:r>
          </a:p>
        </p:txBody>
      </p:sp>
    </p:spTree>
    <p:extLst>
      <p:ext uri="{BB962C8B-B14F-4D97-AF65-F5344CB8AC3E}">
        <p14:creationId xmlns:p14="http://schemas.microsoft.com/office/powerpoint/2010/main" val="20375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1431" y="6206640"/>
            <a:ext cx="8567232" cy="600164"/>
          </a:xfrm>
          <a:prstGeom prst="rect">
            <a:avLst/>
          </a:prstGeom>
          <a:solidFill>
            <a:schemeClr val="bg1"/>
          </a:solidFill>
        </p:spPr>
        <p:txBody>
          <a:bodyPr wrap="square">
            <a:spAutoFit/>
          </a:bodyPr>
          <a:lstStyle/>
          <a:p>
            <a:br>
              <a:rPr lang="en-GB" sz="1100" dirty="0">
                <a:solidFill>
                  <a:schemeClr val="bg2"/>
                </a:solidFill>
                <a:latin typeface="+mn-lt"/>
              </a:rPr>
            </a:br>
            <a:r>
              <a:rPr lang="en-GB" sz="1100" dirty="0">
                <a:solidFill>
                  <a:schemeClr val="bg2"/>
                </a:solidFill>
                <a:latin typeface="+mn-lt"/>
              </a:rPr>
              <a:t>Bryant, Rebecca, Brian Lavoie and Constance </a:t>
            </a:r>
            <a:r>
              <a:rPr lang="en-GB" sz="1100" dirty="0" err="1">
                <a:solidFill>
                  <a:schemeClr val="bg2"/>
                </a:solidFill>
                <a:latin typeface="+mn-lt"/>
              </a:rPr>
              <a:t>Malpas</a:t>
            </a:r>
            <a:r>
              <a:rPr lang="en-GB" sz="1100" dirty="0">
                <a:solidFill>
                  <a:schemeClr val="bg2"/>
                </a:solidFill>
                <a:latin typeface="+mn-lt"/>
              </a:rPr>
              <a:t>. 2017. </a:t>
            </a:r>
            <a:r>
              <a:rPr lang="en-GB" sz="1100" i="1" dirty="0">
                <a:solidFill>
                  <a:schemeClr val="bg2"/>
                </a:solidFill>
                <a:latin typeface="+mn-lt"/>
              </a:rPr>
              <a:t>A Tour of the Research Data Management (RDM) Service </a:t>
            </a:r>
            <a:r>
              <a:rPr lang="en-GB" sz="1100" i="1" dirty="0" err="1">
                <a:solidFill>
                  <a:schemeClr val="bg2"/>
                </a:solidFill>
                <a:latin typeface="+mn-lt"/>
              </a:rPr>
              <a:t>Space.The</a:t>
            </a:r>
            <a:r>
              <a:rPr lang="en-GB" sz="1100" i="1" dirty="0">
                <a:solidFill>
                  <a:schemeClr val="bg2"/>
                </a:solidFill>
                <a:latin typeface="+mn-lt"/>
              </a:rPr>
              <a:t> Realities of Research Data Management, Part 1</a:t>
            </a:r>
            <a:r>
              <a:rPr lang="en-GB" sz="1100" dirty="0">
                <a:solidFill>
                  <a:schemeClr val="bg2"/>
                </a:solidFill>
                <a:latin typeface="+mn-lt"/>
              </a:rPr>
              <a:t>. Dublin, Ohio: OCLC Research. doi:10.25333/C3PG8J</a:t>
            </a:r>
            <a:endParaRPr lang="en-GB" sz="1100" dirty="0">
              <a:solidFill>
                <a:schemeClr val="bg2"/>
              </a:solidFill>
              <a:effectLst/>
              <a:latin typeface="+mn-lt"/>
            </a:endParaRPr>
          </a:p>
        </p:txBody>
      </p:sp>
      <p:sp>
        <p:nvSpPr>
          <p:cNvPr id="3" name="Text Placeholder 2"/>
          <p:cNvSpPr>
            <a:spLocks noGrp="1"/>
          </p:cNvSpPr>
          <p:nvPr>
            <p:ph type="body" sz="quarter" idx="10"/>
          </p:nvPr>
        </p:nvSpPr>
        <p:spPr>
          <a:xfrm>
            <a:off x="421200" y="2009775"/>
            <a:ext cx="8521188" cy="3915074"/>
          </a:xfrm>
        </p:spPr>
        <p:txBody>
          <a:bodyPr/>
          <a:lstStyle/>
          <a:p>
            <a:r>
              <a:rPr lang="en-GB" dirty="0"/>
              <a:t>Presentations at various University and Research units</a:t>
            </a:r>
          </a:p>
          <a:p>
            <a:pPr lvl="1"/>
            <a:r>
              <a:rPr lang="en-GB" dirty="0"/>
              <a:t>Focus: the ‘Why’ of RDM and of the policy</a:t>
            </a:r>
          </a:p>
          <a:p>
            <a:pPr lvl="1"/>
            <a:r>
              <a:rPr lang="en-GB" dirty="0"/>
              <a:t>Referring to use cases in blog</a:t>
            </a:r>
          </a:p>
          <a:p>
            <a:pPr lvl="1"/>
            <a:r>
              <a:rPr lang="en-GB" dirty="0"/>
              <a:t>Offering group-tailored support</a:t>
            </a:r>
          </a:p>
          <a:p>
            <a:pPr marL="0" indent="0">
              <a:buNone/>
            </a:pP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22</a:t>
            </a:fld>
            <a:endParaRPr lang="en-GB" dirty="0"/>
          </a:p>
        </p:txBody>
      </p:sp>
      <p:sp>
        <p:nvSpPr>
          <p:cNvPr id="5" name="Title 1"/>
          <p:cNvSpPr>
            <a:spLocks noGrp="1"/>
          </p:cNvSpPr>
          <p:nvPr>
            <p:ph type="title"/>
          </p:nvPr>
        </p:nvSpPr>
        <p:spPr>
          <a:xfrm>
            <a:off x="491642" y="230188"/>
            <a:ext cx="8442796" cy="1353086"/>
          </a:xfrm>
        </p:spPr>
        <p:txBody>
          <a:bodyPr/>
          <a:lstStyle/>
          <a:p>
            <a:r>
              <a:rPr lang="en-GB" sz="3300" dirty="0"/>
              <a:t>Communicating the policy</a:t>
            </a:r>
            <a:br>
              <a:rPr lang="en-GB" sz="2700" dirty="0"/>
            </a:br>
            <a:r>
              <a:rPr lang="en-GB" sz="2700" dirty="0"/>
              <a:t>RDM: going back to data management practices</a:t>
            </a:r>
            <a:endParaRPr lang="en-GB" dirty="0"/>
          </a:p>
        </p:txBody>
      </p:sp>
      <p:pic>
        <p:nvPicPr>
          <p:cNvPr id="2" name="Picture 1"/>
          <p:cNvPicPr>
            <a:picLocks noChangeAspect="1"/>
          </p:cNvPicPr>
          <p:nvPr/>
        </p:nvPicPr>
        <p:blipFill>
          <a:blip r:embed="rId2"/>
          <a:stretch>
            <a:fillRect/>
          </a:stretch>
        </p:blipFill>
        <p:spPr>
          <a:xfrm>
            <a:off x="1281959" y="3852697"/>
            <a:ext cx="2651017" cy="2517765"/>
          </a:xfrm>
          <a:prstGeom prst="rect">
            <a:avLst/>
          </a:prstGeom>
        </p:spPr>
      </p:pic>
      <p:pic>
        <p:nvPicPr>
          <p:cNvPr id="7" name="Picture 6"/>
          <p:cNvPicPr>
            <a:picLocks noChangeAspect="1"/>
          </p:cNvPicPr>
          <p:nvPr/>
        </p:nvPicPr>
        <p:blipFill>
          <a:blip r:embed="rId3"/>
          <a:stretch>
            <a:fillRect/>
          </a:stretch>
        </p:blipFill>
        <p:spPr>
          <a:xfrm>
            <a:off x="4891001" y="3844247"/>
            <a:ext cx="2713448" cy="2543858"/>
          </a:xfrm>
          <a:prstGeom prst="rect">
            <a:avLst/>
          </a:prstGeom>
        </p:spPr>
      </p:pic>
    </p:spTree>
    <p:extLst>
      <p:ext uri="{BB962C8B-B14F-4D97-AF65-F5344CB8AC3E}">
        <p14:creationId xmlns:p14="http://schemas.microsoft.com/office/powerpoint/2010/main" val="326161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200" y="230188"/>
            <a:ext cx="3276000" cy="791650"/>
          </a:xfrm>
        </p:spPr>
        <p:txBody>
          <a:bodyPr/>
          <a:lstStyle/>
          <a:p>
            <a:r>
              <a:rPr lang="en-GB" dirty="0"/>
              <a:t>Questions?</a:t>
            </a:r>
          </a:p>
        </p:txBody>
      </p:sp>
      <p:sp>
        <p:nvSpPr>
          <p:cNvPr id="6" name="Tijdelijke aanduiding voor tekst 5"/>
          <p:cNvSpPr>
            <a:spLocks noGrp="1"/>
          </p:cNvSpPr>
          <p:nvPr>
            <p:ph type="body" sz="quarter" idx="17"/>
          </p:nvPr>
        </p:nvSpPr>
        <p:spPr>
          <a:xfrm>
            <a:off x="492599" y="1396711"/>
            <a:ext cx="4545932" cy="4127400"/>
          </a:xfrm>
        </p:spPr>
        <p:txBody>
          <a:bodyPr/>
          <a:lstStyle/>
          <a:p>
            <a:r>
              <a:rPr lang="en-GB" dirty="0"/>
              <a:t>More information:</a:t>
            </a:r>
          </a:p>
          <a:p>
            <a:pPr marL="342900" indent="-342900">
              <a:buFont typeface="Arial" panose="020B0604020202020204" pitchFamily="34" charset="0"/>
              <a:buChar char="•"/>
            </a:pPr>
            <a:r>
              <a:rPr lang="en-GB" dirty="0">
                <a:hlinkClick r:id="rId2"/>
              </a:rPr>
              <a:t>Data policy at WUR</a:t>
            </a:r>
            <a:endParaRPr lang="en-GB" dirty="0"/>
          </a:p>
          <a:p>
            <a:pPr marL="342900" indent="-342900">
              <a:buFont typeface="Arial" panose="020B0604020202020204" pitchFamily="34" charset="0"/>
              <a:buChar char="•"/>
            </a:pPr>
            <a:r>
              <a:rPr lang="en-GB" dirty="0">
                <a:hlinkClick r:id="rId3"/>
              </a:rPr>
              <a:t>Data champions blog series</a:t>
            </a:r>
            <a:endParaRPr lang="en-GB" dirty="0"/>
          </a:p>
          <a:p>
            <a:pPr marL="342900" indent="-342900">
              <a:buFont typeface="Arial" panose="020B0604020202020204" pitchFamily="34" charset="0"/>
              <a:buChar char="•"/>
            </a:pPr>
            <a:r>
              <a:rPr lang="en-GB" dirty="0">
                <a:hlinkClick r:id="rId4"/>
              </a:rPr>
              <a:t>LIBER Quarterly paper</a:t>
            </a:r>
            <a:endParaRPr lang="en-GB" dirty="0"/>
          </a:p>
          <a:p>
            <a:pPr marL="342900" indent="-342900">
              <a:buFont typeface="Arial" panose="020B0604020202020204" pitchFamily="34" charset="0"/>
              <a:buChar char="•"/>
            </a:pPr>
            <a:endParaRPr lang="en-GB" dirty="0"/>
          </a:p>
          <a:p>
            <a:r>
              <a:rPr lang="en-GB" dirty="0">
                <a:hlinkClick r:id="rId5"/>
              </a:rPr>
              <a:t>hilde.vanzeeland@wur.nl</a:t>
            </a:r>
            <a:endParaRPr lang="en-GB" dirty="0"/>
          </a:p>
          <a:p>
            <a:r>
              <a:rPr lang="en-GB" dirty="0">
                <a:hlinkClick r:id="rId6"/>
              </a:rPr>
              <a:t>jacquelijn.ringersma.@wur.nl</a:t>
            </a:r>
            <a:endParaRPr lang="en-GB" dirty="0"/>
          </a:p>
          <a:p>
            <a:br>
              <a:rPr lang="en-GB" dirty="0">
                <a:hlinkClick r:id="rId7"/>
              </a:rPr>
            </a:br>
            <a:r>
              <a:rPr lang="en-GB" dirty="0">
                <a:hlinkClick r:id="rId7"/>
              </a:rPr>
              <a:t>data@wur.nl</a:t>
            </a:r>
            <a:r>
              <a:rPr lang="en-GB" dirty="0"/>
              <a:t>  </a:t>
            </a:r>
          </a:p>
        </p:txBody>
      </p:sp>
      <p:pic>
        <p:nvPicPr>
          <p:cNvPr id="5" name="Picture Placeholder 4"/>
          <p:cNvPicPr>
            <a:picLocks noGrp="1" noChangeAspect="1"/>
          </p:cNvPicPr>
          <p:nvPr>
            <p:ph type="pic" sz="quarter" idx="16"/>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l="19766" r="19766"/>
          <a:stretch>
            <a:fillRect/>
          </a:stretch>
        </p:blipFill>
        <p:spPr>
          <a:xfrm>
            <a:off x="5038531" y="1396711"/>
            <a:ext cx="3828752" cy="3828752"/>
          </a:xfrm>
        </p:spPr>
      </p:pic>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23</a:t>
            </a:fld>
            <a:endParaRPr lang="en-GB"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6603" y="802432"/>
            <a:ext cx="1866123" cy="1866123"/>
          </a:xfrm>
          <a:prstGeom prst="rect">
            <a:avLst/>
          </a:prstGeom>
        </p:spPr>
      </p:pic>
    </p:spTree>
    <p:extLst>
      <p:ext uri="{BB962C8B-B14F-4D97-AF65-F5344CB8AC3E}">
        <p14:creationId xmlns:p14="http://schemas.microsoft.com/office/powerpoint/2010/main" val="48343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Wageningen University &amp; Research (WUR)</a:t>
            </a:r>
          </a:p>
        </p:txBody>
      </p:sp>
      <p:sp>
        <p:nvSpPr>
          <p:cNvPr id="3" name="Text Placeholder 2"/>
          <p:cNvSpPr>
            <a:spLocks noGrp="1"/>
          </p:cNvSpPr>
          <p:nvPr>
            <p:ph type="body" sz="quarter" idx="10"/>
          </p:nvPr>
        </p:nvSpPr>
        <p:spPr>
          <a:xfrm>
            <a:off x="421200" y="1408922"/>
            <a:ext cx="8521188" cy="4515927"/>
          </a:xfrm>
        </p:spPr>
        <p:txBody>
          <a:bodyPr/>
          <a:lstStyle/>
          <a:p>
            <a:r>
              <a:rPr lang="en-GB" dirty="0"/>
              <a:t>85 chair groups and 9 research institutes</a:t>
            </a:r>
          </a:p>
          <a:p>
            <a:r>
              <a:rPr lang="en-GB" dirty="0"/>
              <a:t>Domains: food, animal, environment, plant, social</a:t>
            </a:r>
          </a:p>
          <a:p>
            <a:pPr marL="0" indent="0">
              <a:buNone/>
            </a:pP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00" y="2876552"/>
            <a:ext cx="4715486" cy="31416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454" y="2379306"/>
            <a:ext cx="3215978" cy="4287970"/>
          </a:xfrm>
          <a:prstGeom prst="rect">
            <a:avLst/>
          </a:prstGeom>
        </p:spPr>
      </p:pic>
    </p:spTree>
    <p:extLst>
      <p:ext uri="{BB962C8B-B14F-4D97-AF65-F5344CB8AC3E}">
        <p14:creationId xmlns:p14="http://schemas.microsoft.com/office/powerpoint/2010/main" val="98214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3244" y="2789853"/>
            <a:ext cx="8521188" cy="3134996"/>
          </a:xfrm>
        </p:spPr>
        <p:txBody>
          <a:bodyPr/>
          <a:lstStyle/>
          <a:p>
            <a:pPr marL="0" indent="0" algn="ctr">
              <a:buNone/>
            </a:pPr>
            <a:r>
              <a:rPr lang="en-GB" sz="2800" b="1" dirty="0">
                <a:solidFill>
                  <a:srgbClr val="00B050"/>
                </a:solidFill>
              </a:rPr>
              <a:t>2. The new policy: what and why?</a:t>
            </a:r>
          </a:p>
          <a:p>
            <a:pPr marL="0" indent="0">
              <a:buNone/>
            </a:pP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4</a:t>
            </a:fld>
            <a:endParaRPr lang="en-GB" dirty="0"/>
          </a:p>
        </p:txBody>
      </p:sp>
    </p:spTree>
    <p:extLst>
      <p:ext uri="{BB962C8B-B14F-4D97-AF65-F5344CB8AC3E}">
        <p14:creationId xmlns:p14="http://schemas.microsoft.com/office/powerpoint/2010/main" val="170965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The new policy: what and why?</a:t>
            </a:r>
          </a:p>
        </p:txBody>
      </p:sp>
      <p:sp>
        <p:nvSpPr>
          <p:cNvPr id="3" name="Text Placeholder 2"/>
          <p:cNvSpPr>
            <a:spLocks noGrp="1"/>
          </p:cNvSpPr>
          <p:nvPr>
            <p:ph type="body" sz="quarter" idx="10"/>
          </p:nvPr>
        </p:nvSpPr>
        <p:spPr>
          <a:xfrm>
            <a:off x="421200" y="1576873"/>
            <a:ext cx="8521188" cy="4347976"/>
          </a:xfrm>
        </p:spPr>
        <p:txBody>
          <a:bodyPr/>
          <a:lstStyle/>
          <a:p>
            <a:r>
              <a:rPr lang="en-GB" dirty="0"/>
              <a:t>2014: policy for university part</a:t>
            </a:r>
          </a:p>
          <a:p>
            <a:r>
              <a:rPr lang="en-GB" dirty="0"/>
              <a:t>DMP requirement for PhDs and chair groups</a:t>
            </a:r>
            <a:br>
              <a:rPr lang="en-GB" dirty="0"/>
            </a:br>
            <a:endParaRPr lang="en-GB" dirty="0"/>
          </a:p>
          <a:p>
            <a:r>
              <a:rPr lang="en-GB" dirty="0"/>
              <a:t>2016: evaluation </a:t>
            </a:r>
            <a:r>
              <a:rPr lang="en-GB" dirty="0">
                <a:sym typeface="Wingdings" panose="05000000000000000000" pitchFamily="2" charset="2"/>
              </a:rPr>
              <a:t> </a:t>
            </a:r>
            <a:r>
              <a:rPr lang="en-GB" dirty="0"/>
              <a:t>storage unclear, little archiving</a:t>
            </a:r>
          </a:p>
          <a:p>
            <a:r>
              <a:rPr lang="en-GB" dirty="0"/>
              <a:t>More binding policy needed</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5</a:t>
            </a:fld>
            <a:endParaRPr lang="en-GB" dirty="0"/>
          </a:p>
        </p:txBody>
      </p:sp>
    </p:spTree>
    <p:extLst>
      <p:ext uri="{BB962C8B-B14F-4D97-AF65-F5344CB8AC3E}">
        <p14:creationId xmlns:p14="http://schemas.microsoft.com/office/powerpoint/2010/main" val="145595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The new policy: what and why?</a:t>
            </a:r>
          </a:p>
        </p:txBody>
      </p:sp>
      <p:sp>
        <p:nvSpPr>
          <p:cNvPr id="3" name="Text Placeholder 2"/>
          <p:cNvSpPr>
            <a:spLocks noGrp="1"/>
          </p:cNvSpPr>
          <p:nvPr>
            <p:ph type="body" sz="quarter" idx="10"/>
          </p:nvPr>
        </p:nvSpPr>
        <p:spPr>
          <a:xfrm>
            <a:off x="421200" y="1487978"/>
            <a:ext cx="8521188" cy="4436871"/>
          </a:xfrm>
        </p:spPr>
        <p:txBody>
          <a:bodyPr/>
          <a:lstStyle/>
          <a:p>
            <a:pPr marL="0" indent="0">
              <a:buNone/>
            </a:pPr>
            <a:r>
              <a:rPr lang="en-GB" dirty="0"/>
              <a:t>Academic Affairs </a:t>
            </a:r>
            <a:r>
              <a:rPr lang="en-GB" dirty="0">
                <a:sym typeface="Wingdings" panose="05000000000000000000" pitchFamily="2" charset="2"/>
              </a:rPr>
              <a:t> Data Management Support</a:t>
            </a: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pPr marL="0" indent="0">
              <a:buNone/>
            </a:pPr>
            <a:br>
              <a:rPr lang="en-GB" dirty="0">
                <a:sym typeface="Wingdings" panose="05000000000000000000" pitchFamily="2" charset="2"/>
              </a:rPr>
            </a:br>
            <a:endParaRPr lang="en-GB" dirty="0">
              <a:sym typeface="Wingdings" panose="05000000000000000000" pitchFamily="2" charset="2"/>
            </a:endParaRPr>
          </a:p>
          <a:p>
            <a:pPr marL="0" indent="0">
              <a:buNone/>
            </a:pPr>
            <a:r>
              <a:rPr lang="en-GB" i="1" dirty="0">
                <a:sym typeface="Wingdings" panose="05000000000000000000" pitchFamily="2" charset="2"/>
              </a:rPr>
              <a:t>What are the criteria of ‘good’ data management, to base our data policy on? </a:t>
            </a:r>
          </a:p>
          <a:p>
            <a:pPr lvl="1">
              <a:buFont typeface="Wingdings" panose="05000000000000000000" pitchFamily="2" charset="2"/>
              <a:buChar char="§"/>
            </a:pPr>
            <a:r>
              <a:rPr lang="en-GB" dirty="0">
                <a:sym typeface="Wingdings" panose="05000000000000000000" pitchFamily="2" charset="2"/>
              </a:rPr>
              <a:t>following existing laws, guidelines, frameworks</a:t>
            </a:r>
          </a:p>
          <a:p>
            <a:pPr lvl="1">
              <a:buFont typeface="Wingdings" panose="05000000000000000000" pitchFamily="2" charset="2"/>
              <a:buChar char="§"/>
            </a:pPr>
            <a:r>
              <a:rPr lang="en-GB" dirty="0">
                <a:sym typeface="Wingdings" panose="05000000000000000000" pitchFamily="2" charset="2"/>
              </a:rPr>
              <a:t>policy should reflect the diversity of WUR</a:t>
            </a:r>
          </a:p>
          <a:p>
            <a:pPr marL="0" indent="0">
              <a:buNone/>
            </a:pPr>
            <a:endParaRPr lang="en-GB" dirty="0">
              <a:sym typeface="Wingdings" panose="05000000000000000000" pitchFamily="2" charset="2"/>
            </a:endParaRPr>
          </a:p>
          <a:p>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6</a:t>
            </a:fld>
            <a:endParaRPr lang="en-GB" dirty="0"/>
          </a:p>
        </p:txBody>
      </p:sp>
      <p:grpSp>
        <p:nvGrpSpPr>
          <p:cNvPr id="14" name="Group 13"/>
          <p:cNvGrpSpPr/>
          <p:nvPr/>
        </p:nvGrpSpPr>
        <p:grpSpPr>
          <a:xfrm>
            <a:off x="3164317" y="1895689"/>
            <a:ext cx="4412521" cy="1810724"/>
            <a:chOff x="3287481" y="1900089"/>
            <a:chExt cx="4412521" cy="1810724"/>
          </a:xfrm>
        </p:grpSpPr>
        <p:pic>
          <p:nvPicPr>
            <p:cNvPr id="5" name="Picture 4"/>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480558" y="2714300"/>
              <a:ext cx="1993025" cy="996513"/>
            </a:xfrm>
            <a:prstGeom prst="rect">
              <a:avLst/>
            </a:prstGeom>
          </p:spPr>
        </p:pic>
        <p:pic>
          <p:nvPicPr>
            <p:cNvPr id="7" name="Picture 6"/>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87481" y="1900089"/>
              <a:ext cx="1993025" cy="996513"/>
            </a:xfrm>
            <a:prstGeom prst="rect">
              <a:avLst/>
            </a:prstGeom>
          </p:spPr>
        </p:pic>
        <p:pic>
          <p:nvPicPr>
            <p:cNvPr id="8" name="Picture 7"/>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87481" y="2709900"/>
              <a:ext cx="1993025" cy="996513"/>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480558" y="1900090"/>
              <a:ext cx="1993025" cy="996513"/>
            </a:xfrm>
            <a:prstGeom prst="rect">
              <a:avLst/>
            </a:prstGeom>
          </p:spPr>
        </p:pic>
        <p:sp>
          <p:nvSpPr>
            <p:cNvPr id="10" name="TextBox 9"/>
            <p:cNvSpPr txBox="1"/>
            <p:nvPr/>
          </p:nvSpPr>
          <p:spPr>
            <a:xfrm>
              <a:off x="5332046" y="3381896"/>
              <a:ext cx="2367956" cy="323165"/>
            </a:xfrm>
            <a:prstGeom prst="rect">
              <a:avLst/>
            </a:prstGeom>
            <a:noFill/>
          </p:spPr>
          <p:txBody>
            <a:bodyPr wrap="none" rtlCol="0">
              <a:spAutoFit/>
            </a:bodyPr>
            <a:lstStyle/>
            <a:p>
              <a:pPr>
                <a:lnSpc>
                  <a:spcPts val="1800"/>
                </a:lnSpc>
              </a:pPr>
              <a:r>
                <a:rPr lang="en-GB" sz="2400" b="1" cap="small" dirty="0">
                  <a:latin typeface="Verdana" pitchFamily="34" charset="0"/>
                </a:rPr>
                <a:t>legal affairs</a:t>
              </a:r>
            </a:p>
          </p:txBody>
        </p:sp>
        <p:sp>
          <p:nvSpPr>
            <p:cNvPr id="11" name="TextBox 10"/>
            <p:cNvSpPr txBox="1"/>
            <p:nvPr/>
          </p:nvSpPr>
          <p:spPr>
            <a:xfrm>
              <a:off x="5714083" y="2564943"/>
              <a:ext cx="1420582" cy="323165"/>
            </a:xfrm>
            <a:prstGeom prst="rect">
              <a:avLst/>
            </a:prstGeom>
            <a:noFill/>
          </p:spPr>
          <p:txBody>
            <a:bodyPr wrap="none" rtlCol="0">
              <a:spAutoFit/>
            </a:bodyPr>
            <a:lstStyle/>
            <a:p>
              <a:pPr>
                <a:lnSpc>
                  <a:spcPts val="1800"/>
                </a:lnSpc>
              </a:pPr>
              <a:r>
                <a:rPr lang="en-GB" sz="2400" b="1" cap="small" dirty="0">
                  <a:latin typeface="Verdana" pitchFamily="34" charset="0"/>
                </a:rPr>
                <a:t>library</a:t>
              </a:r>
            </a:p>
          </p:txBody>
        </p:sp>
        <p:sp>
          <p:nvSpPr>
            <p:cNvPr id="12" name="TextBox 11"/>
            <p:cNvSpPr txBox="1"/>
            <p:nvPr/>
          </p:nvSpPr>
          <p:spPr>
            <a:xfrm>
              <a:off x="3326321" y="2568715"/>
              <a:ext cx="1972015" cy="323165"/>
            </a:xfrm>
            <a:prstGeom prst="rect">
              <a:avLst/>
            </a:prstGeom>
            <a:noFill/>
          </p:spPr>
          <p:txBody>
            <a:bodyPr wrap="none" rtlCol="0">
              <a:spAutoFit/>
            </a:bodyPr>
            <a:lstStyle/>
            <a:p>
              <a:pPr>
                <a:lnSpc>
                  <a:spcPts val="1800"/>
                </a:lnSpc>
              </a:pPr>
              <a:r>
                <a:rPr lang="en-GB" sz="2400" b="1" cap="small" dirty="0">
                  <a:latin typeface="Verdana" pitchFamily="34" charset="0"/>
                </a:rPr>
                <a:t>it services</a:t>
              </a:r>
            </a:p>
          </p:txBody>
        </p:sp>
        <p:sp>
          <p:nvSpPr>
            <p:cNvPr id="13" name="TextBox 12"/>
            <p:cNvSpPr txBox="1"/>
            <p:nvPr/>
          </p:nvSpPr>
          <p:spPr>
            <a:xfrm>
              <a:off x="3394067" y="3370213"/>
              <a:ext cx="1818126" cy="323165"/>
            </a:xfrm>
            <a:prstGeom prst="rect">
              <a:avLst/>
            </a:prstGeom>
            <a:noFill/>
          </p:spPr>
          <p:txBody>
            <a:bodyPr wrap="none" rtlCol="0">
              <a:spAutoFit/>
            </a:bodyPr>
            <a:lstStyle/>
            <a:p>
              <a:pPr>
                <a:lnSpc>
                  <a:spcPts val="1800"/>
                </a:lnSpc>
              </a:pPr>
              <a:r>
                <a:rPr lang="en-GB" sz="2400" b="1" cap="small" dirty="0">
                  <a:latin typeface="Verdana" pitchFamily="34" charset="0"/>
                </a:rPr>
                <a:t>archiving</a:t>
              </a:r>
            </a:p>
          </p:txBody>
        </p:sp>
      </p:grpSp>
    </p:spTree>
    <p:extLst>
      <p:ext uri="{BB962C8B-B14F-4D97-AF65-F5344CB8AC3E}">
        <p14:creationId xmlns:p14="http://schemas.microsoft.com/office/powerpoint/2010/main" val="225525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3244" y="2802194"/>
            <a:ext cx="8521188" cy="3169308"/>
          </a:xfrm>
        </p:spPr>
        <p:txBody>
          <a:bodyPr/>
          <a:lstStyle/>
          <a:p>
            <a:pPr marL="0" indent="0" algn="ctr">
              <a:buNone/>
            </a:pPr>
            <a:r>
              <a:rPr lang="en-GB" sz="2800" b="1" dirty="0">
                <a:solidFill>
                  <a:srgbClr val="00B050"/>
                </a:solidFill>
              </a:rPr>
              <a:t>3. Setting up the policy</a:t>
            </a:r>
          </a:p>
          <a:p>
            <a:pPr marL="0" indent="0" algn="ctr">
              <a:buNone/>
            </a:pPr>
            <a:endParaRPr lang="en-GB" sz="2800" b="1" dirty="0">
              <a:solidFill>
                <a:srgbClr val="00B050"/>
              </a:solidFill>
            </a:endParaRPr>
          </a:p>
          <a:p>
            <a:pPr marL="1154113" lvl="1" indent="-457200">
              <a:buFont typeface="+mj-lt"/>
              <a:buAutoNum type="arabicPeriod"/>
            </a:pPr>
            <a:r>
              <a:rPr lang="en-GB" sz="2100" dirty="0"/>
              <a:t>Defining criteria of ‘good’ data management</a:t>
            </a:r>
          </a:p>
          <a:p>
            <a:pPr marL="1154113" lvl="1" indent="-457200">
              <a:buFont typeface="+mj-lt"/>
              <a:buAutoNum type="arabicPeriod"/>
            </a:pPr>
            <a:r>
              <a:rPr lang="en-GB" sz="2100" dirty="0"/>
              <a:t>Defining data management practices (+ diversity!)</a:t>
            </a:r>
          </a:p>
          <a:p>
            <a:pPr marL="1154113" lvl="1" indent="-457200">
              <a:buFont typeface="+mj-lt"/>
              <a:buAutoNum type="arabicPeriod"/>
            </a:pPr>
            <a:r>
              <a:rPr lang="en-GB" sz="2100" dirty="0"/>
              <a:t>Comparing the two ...and writing the policy</a:t>
            </a:r>
          </a:p>
          <a:p>
            <a:pPr marL="0" indent="0" algn="ctr">
              <a:buNone/>
            </a:pPr>
            <a:endParaRPr lang="en-GB" sz="2800" b="1" dirty="0">
              <a:solidFill>
                <a:srgbClr val="00B050"/>
              </a:solidFill>
            </a:endParaRPr>
          </a:p>
          <a:p>
            <a:pPr marL="0" indent="0">
              <a:buNone/>
            </a:pP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7</a:t>
            </a:fld>
            <a:endParaRPr lang="en-GB" dirty="0"/>
          </a:p>
        </p:txBody>
      </p:sp>
    </p:spTree>
    <p:extLst>
      <p:ext uri="{BB962C8B-B14F-4D97-AF65-F5344CB8AC3E}">
        <p14:creationId xmlns:p14="http://schemas.microsoft.com/office/powerpoint/2010/main" val="71923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159445"/>
          </a:xfrm>
        </p:spPr>
        <p:txBody>
          <a:bodyPr/>
          <a:lstStyle/>
          <a:p>
            <a:r>
              <a:rPr lang="en-GB" sz="3200" dirty="0"/>
              <a:t>Setting up the policy</a:t>
            </a:r>
            <a:br>
              <a:rPr lang="en-GB" sz="3200" dirty="0"/>
            </a:br>
            <a:r>
              <a:rPr lang="en-GB" sz="2700" dirty="0"/>
              <a:t>1. Defining criteria of ‘good’ data management</a:t>
            </a:r>
            <a:endParaRPr lang="en-GB" dirty="0"/>
          </a:p>
        </p:txBody>
      </p:sp>
      <p:sp>
        <p:nvSpPr>
          <p:cNvPr id="3" name="Text Placeholder 2"/>
          <p:cNvSpPr>
            <a:spLocks noGrp="1"/>
          </p:cNvSpPr>
          <p:nvPr>
            <p:ph type="body" sz="quarter" idx="10"/>
          </p:nvPr>
        </p:nvSpPr>
        <p:spPr>
          <a:xfrm>
            <a:off x="421200" y="2015412"/>
            <a:ext cx="8521188" cy="3909437"/>
          </a:xfrm>
        </p:spPr>
        <p:txBody>
          <a:bodyPr/>
          <a:lstStyle/>
          <a:p>
            <a:r>
              <a:rPr lang="en-GB" sz="2100" dirty="0">
                <a:sym typeface="Wingdings" panose="05000000000000000000" pitchFamily="2" charset="2"/>
              </a:rPr>
              <a:t>Data Management:</a:t>
            </a:r>
          </a:p>
          <a:p>
            <a:endParaRPr lang="en-GB" sz="2100" dirty="0">
              <a:sym typeface="Wingdings" panose="05000000000000000000" pitchFamily="2" charset="2"/>
            </a:endParaRPr>
          </a:p>
          <a:p>
            <a:r>
              <a:rPr lang="en-GB" sz="2100" dirty="0">
                <a:sym typeface="Wingdings" panose="05000000000000000000" pitchFamily="2" charset="2"/>
              </a:rPr>
              <a:t>Following existing laws, guidelines, frameworks</a:t>
            </a:r>
          </a:p>
          <a:p>
            <a:pPr lvl="1"/>
            <a:r>
              <a:rPr lang="en-GB" sz="2100" dirty="0">
                <a:sym typeface="Wingdings" panose="05000000000000000000" pitchFamily="2" charset="2"/>
              </a:rPr>
              <a:t>National Archives Act (‘</a:t>
            </a:r>
            <a:r>
              <a:rPr lang="en-GB" sz="2100" dirty="0" err="1">
                <a:sym typeface="Wingdings" panose="05000000000000000000" pitchFamily="2" charset="2"/>
              </a:rPr>
              <a:t>Archiefwet</a:t>
            </a:r>
            <a:r>
              <a:rPr lang="en-GB" sz="2100" dirty="0">
                <a:sym typeface="Wingdings" panose="05000000000000000000" pitchFamily="2" charset="2"/>
              </a:rPr>
              <a:t>’)</a:t>
            </a:r>
          </a:p>
          <a:p>
            <a:pPr lvl="1"/>
            <a:r>
              <a:rPr lang="en-GB" sz="2100" dirty="0">
                <a:sym typeface="Wingdings" panose="05000000000000000000" pitchFamily="2" charset="2"/>
              </a:rPr>
              <a:t>Netherlands Code of Conduct for Scientific Practice </a:t>
            </a:r>
          </a:p>
          <a:p>
            <a:pPr lvl="1"/>
            <a:r>
              <a:rPr lang="en-GB" sz="2100" dirty="0">
                <a:sym typeface="Wingdings" panose="05000000000000000000" pitchFamily="2" charset="2"/>
              </a:rPr>
              <a:t>FAIR principles</a:t>
            </a:r>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8</a:t>
            </a:fld>
            <a:endParaRPr lang="en-GB" dirty="0"/>
          </a:p>
        </p:txBody>
      </p:sp>
      <p:sp>
        <p:nvSpPr>
          <p:cNvPr id="5" name="Rounded Rectangle 4"/>
          <p:cNvSpPr/>
          <p:nvPr/>
        </p:nvSpPr>
        <p:spPr>
          <a:xfrm>
            <a:off x="3430105" y="2015412"/>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6" name="Rounded Rectangle 5"/>
          <p:cNvSpPr/>
          <p:nvPr/>
        </p:nvSpPr>
        <p:spPr>
          <a:xfrm>
            <a:off x="4980028" y="2015412"/>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7" name="Rounded Rectangle 6"/>
          <p:cNvSpPr/>
          <p:nvPr/>
        </p:nvSpPr>
        <p:spPr>
          <a:xfrm>
            <a:off x="6529951" y="2015412"/>
            <a:ext cx="1798320"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spTree>
    <p:extLst>
      <p:ext uri="{BB962C8B-B14F-4D97-AF65-F5344CB8AC3E}">
        <p14:creationId xmlns:p14="http://schemas.microsoft.com/office/powerpoint/2010/main" val="17156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4365" y="2103935"/>
            <a:ext cx="2635687"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registration system allows the establishing of links between articles and datasets.</a:t>
            </a:r>
            <a:br>
              <a:rPr lang="en-GB" dirty="0">
                <a:latin typeface="+mj-lt"/>
              </a:rPr>
            </a:br>
            <a:br>
              <a:rPr lang="en-GB" dirty="0">
                <a:latin typeface="+mj-lt"/>
              </a:rPr>
            </a:br>
            <a:r>
              <a:rPr lang="en-GB" dirty="0">
                <a:latin typeface="+mj-lt"/>
              </a:rPr>
              <a:t>It is possible to set up links between the datasets and other organisational records.</a:t>
            </a:r>
            <a:br>
              <a:rPr lang="en-GB" dirty="0">
                <a:latin typeface="+mj-lt"/>
              </a:rPr>
            </a:br>
            <a:endParaRPr lang="en-GB" dirty="0">
              <a:latin typeface="+mj-lt"/>
            </a:endParaRPr>
          </a:p>
          <a:p>
            <a:pPr>
              <a:lnSpc>
                <a:spcPts val="1800"/>
              </a:lnSpc>
            </a:pPr>
            <a:r>
              <a:rPr lang="en-GB" dirty="0">
                <a:latin typeface="+mj-lt"/>
              </a:rPr>
              <a:t>It is possible to provide URLs to the location of the datasets.</a:t>
            </a:r>
          </a:p>
        </p:txBody>
      </p:sp>
      <p:sp>
        <p:nvSpPr>
          <p:cNvPr id="11" name="TextBox 10"/>
          <p:cNvSpPr txBox="1"/>
          <p:nvPr/>
        </p:nvSpPr>
        <p:spPr>
          <a:xfrm>
            <a:off x="3247311" y="2103935"/>
            <a:ext cx="2681049"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archive provides datasets with persistent identifiers.</a:t>
            </a:r>
            <a:br>
              <a:rPr lang="en-GB" dirty="0">
                <a:latin typeface="+mj-lt"/>
              </a:rPr>
            </a:br>
            <a:br>
              <a:rPr lang="en-GB" dirty="0">
                <a:latin typeface="+mj-lt"/>
              </a:rPr>
            </a:br>
            <a:r>
              <a:rPr lang="en-GB" dirty="0">
                <a:latin typeface="+mj-lt"/>
              </a:rPr>
              <a:t>The archive provides metadata fields so that datasets can be described and found.</a:t>
            </a:r>
            <a:br>
              <a:rPr lang="en-GB" dirty="0">
                <a:latin typeface="+mj-lt"/>
              </a:rPr>
            </a:br>
            <a:br>
              <a:rPr lang="en-GB" dirty="0">
                <a:latin typeface="+mj-lt"/>
              </a:rPr>
            </a:br>
            <a:r>
              <a:rPr lang="en-GB" dirty="0">
                <a:latin typeface="+mj-lt"/>
              </a:rPr>
              <a:t>The archive has a back-up and recovery system in place.</a:t>
            </a:r>
          </a:p>
          <a:p>
            <a:pPr>
              <a:lnSpc>
                <a:spcPts val="1800"/>
              </a:lnSpc>
            </a:pPr>
            <a:endParaRPr lang="en-GB" dirty="0">
              <a:latin typeface="+mj-lt"/>
            </a:endParaRPr>
          </a:p>
          <a:p>
            <a:pPr>
              <a:lnSpc>
                <a:spcPts val="1800"/>
              </a:lnSpc>
            </a:pPr>
            <a:endParaRPr lang="en-GB" dirty="0">
              <a:latin typeface="+mj-lt"/>
            </a:endParaRPr>
          </a:p>
          <a:p>
            <a:pPr>
              <a:lnSpc>
                <a:spcPts val="1800"/>
              </a:lnSpc>
            </a:pPr>
            <a:br>
              <a:rPr lang="en-GB" dirty="0">
                <a:latin typeface="+mj-lt"/>
              </a:rPr>
            </a:br>
            <a:endParaRPr lang="en-GB" dirty="0">
              <a:latin typeface="+mj-lt"/>
            </a:endParaRPr>
          </a:p>
        </p:txBody>
      </p:sp>
      <p:sp>
        <p:nvSpPr>
          <p:cNvPr id="10" name="TextBox 9"/>
          <p:cNvSpPr txBox="1"/>
          <p:nvPr/>
        </p:nvSpPr>
        <p:spPr>
          <a:xfrm>
            <a:off x="381003" y="2079352"/>
            <a:ext cx="2729345" cy="4247317"/>
          </a:xfrm>
          <a:prstGeom prst="rect">
            <a:avLst/>
          </a:prstGeom>
          <a:solidFill>
            <a:schemeClr val="bg1">
              <a:lumMod val="95000"/>
            </a:schemeClr>
          </a:solidFill>
        </p:spPr>
        <p:txBody>
          <a:bodyPr wrap="square" rtlCol="0">
            <a:spAutoFit/>
          </a:bodyPr>
          <a:lstStyle/>
          <a:p>
            <a:pPr>
              <a:lnSpc>
                <a:spcPts val="1800"/>
              </a:lnSpc>
            </a:pPr>
            <a:endParaRPr lang="en-GB" dirty="0">
              <a:latin typeface="+mj-lt"/>
            </a:endParaRPr>
          </a:p>
          <a:p>
            <a:pPr>
              <a:lnSpc>
                <a:spcPts val="1800"/>
              </a:lnSpc>
            </a:pPr>
            <a:endParaRPr lang="en-GB" dirty="0">
              <a:latin typeface="+mj-lt"/>
            </a:endParaRPr>
          </a:p>
          <a:p>
            <a:pPr>
              <a:lnSpc>
                <a:spcPts val="1800"/>
              </a:lnSpc>
            </a:pPr>
            <a:r>
              <a:rPr lang="en-GB" dirty="0">
                <a:latin typeface="+mj-lt"/>
              </a:rPr>
              <a:t>The storage solution allows the encryption of sensitive data files.</a:t>
            </a:r>
          </a:p>
          <a:p>
            <a:pPr>
              <a:lnSpc>
                <a:spcPts val="1800"/>
              </a:lnSpc>
            </a:pPr>
            <a:br>
              <a:rPr lang="en-GB" dirty="0">
                <a:latin typeface="+mj-lt"/>
              </a:rPr>
            </a:br>
            <a:r>
              <a:rPr lang="en-GB" dirty="0">
                <a:latin typeface="+mj-lt"/>
              </a:rPr>
              <a:t>The stored data is protected against physical access and disasters and has an emergency power system.</a:t>
            </a:r>
            <a:br>
              <a:rPr lang="en-GB" dirty="0">
                <a:latin typeface="+mj-lt"/>
              </a:rPr>
            </a:br>
            <a:endParaRPr lang="en-GB" dirty="0">
              <a:latin typeface="+mj-lt"/>
            </a:endParaRPr>
          </a:p>
          <a:p>
            <a:pPr>
              <a:lnSpc>
                <a:spcPts val="1800"/>
              </a:lnSpc>
            </a:pPr>
            <a:r>
              <a:rPr lang="en-GB" dirty="0">
                <a:latin typeface="+mj-lt"/>
              </a:rPr>
              <a:t>The storage solution enables the sharing of data files.</a:t>
            </a:r>
          </a:p>
          <a:p>
            <a:pPr>
              <a:lnSpc>
                <a:spcPts val="1800"/>
              </a:lnSpc>
            </a:pPr>
            <a:endParaRPr lang="en-GB" dirty="0">
              <a:latin typeface="+mj-lt"/>
            </a:endParaRPr>
          </a:p>
          <a:p>
            <a:pPr>
              <a:lnSpc>
                <a:spcPts val="1800"/>
              </a:lnSpc>
            </a:pPr>
            <a:endParaRPr lang="en-GB" dirty="0">
              <a:latin typeface="+mj-lt"/>
            </a:endParaRPr>
          </a:p>
        </p:txBody>
      </p:sp>
      <p:sp>
        <p:nvSpPr>
          <p:cNvPr id="2" name="Title 1"/>
          <p:cNvSpPr>
            <a:spLocks noGrp="1"/>
          </p:cNvSpPr>
          <p:nvPr>
            <p:ph type="title"/>
          </p:nvPr>
        </p:nvSpPr>
        <p:spPr>
          <a:xfrm>
            <a:off x="491642" y="230188"/>
            <a:ext cx="8442796" cy="1353086"/>
          </a:xfrm>
        </p:spPr>
        <p:txBody>
          <a:bodyPr/>
          <a:lstStyle/>
          <a:p>
            <a:r>
              <a:rPr lang="en-GB" sz="3200" dirty="0"/>
              <a:t>Setting up the policy</a:t>
            </a:r>
            <a:br>
              <a:rPr lang="en-GB" sz="3200" dirty="0"/>
            </a:br>
            <a:r>
              <a:rPr lang="en-GB" sz="2700" dirty="0"/>
              <a:t>1. Defining criteria of ‘good’ data management</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9</a:t>
            </a:fld>
            <a:endParaRPr lang="en-GB" dirty="0"/>
          </a:p>
        </p:txBody>
      </p:sp>
      <p:sp>
        <p:nvSpPr>
          <p:cNvPr id="5" name="Rounded Rectangle 4"/>
          <p:cNvSpPr/>
          <p:nvPr/>
        </p:nvSpPr>
        <p:spPr>
          <a:xfrm>
            <a:off x="1047407" y="1843335"/>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Storage</a:t>
            </a:r>
          </a:p>
        </p:txBody>
      </p:sp>
      <p:sp>
        <p:nvSpPr>
          <p:cNvPr id="6" name="Rounded Rectangle 5"/>
          <p:cNvSpPr/>
          <p:nvPr/>
        </p:nvSpPr>
        <p:spPr>
          <a:xfrm>
            <a:off x="3911556" y="1843335"/>
            <a:ext cx="1396538"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Archival</a:t>
            </a:r>
          </a:p>
        </p:txBody>
      </p:sp>
      <p:sp>
        <p:nvSpPr>
          <p:cNvPr id="7" name="Rounded Rectangle 6"/>
          <p:cNvSpPr/>
          <p:nvPr/>
        </p:nvSpPr>
        <p:spPr>
          <a:xfrm>
            <a:off x="6496811" y="1843335"/>
            <a:ext cx="1798320" cy="472034"/>
          </a:xfrm>
          <a:prstGeom prst="round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r>
              <a:rPr lang="en-GB" sz="2000" dirty="0">
                <a:solidFill>
                  <a:schemeClr val="bg1"/>
                </a:solidFill>
              </a:rPr>
              <a:t>Registration</a:t>
            </a:r>
          </a:p>
        </p:txBody>
      </p:sp>
    </p:spTree>
    <p:extLst>
      <p:ext uri="{BB962C8B-B14F-4D97-AF65-F5344CB8AC3E}">
        <p14:creationId xmlns:p14="http://schemas.microsoft.com/office/powerpoint/2010/main" val="3648707676"/>
      </p:ext>
    </p:extLst>
  </p:cSld>
  <p:clrMapOvr>
    <a:masterClrMapping/>
  </p:clrMapOvr>
</p:sld>
</file>

<file path=ppt/theme/theme1.xml><?xml version="1.0" encoding="utf-8"?>
<a:theme xmlns:a="http://schemas.openxmlformats.org/drawingml/2006/main" name="W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5081</TotalTime>
  <Words>1049</Words>
  <Application>Microsoft Office PowerPoint</Application>
  <PresentationFormat>On-screen Show (4:3)</PresentationFormat>
  <Paragraphs>305</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Verdana</vt:lpstr>
      <vt:lpstr>Wingdings</vt:lpstr>
      <vt:lpstr>WUR</vt:lpstr>
      <vt:lpstr>Introducing a new data policy at  Wageningen University &amp; Research</vt:lpstr>
      <vt:lpstr>Contents</vt:lpstr>
      <vt:lpstr>Wageningen University &amp; Research (WUR)</vt:lpstr>
      <vt:lpstr>PowerPoint Presentation</vt:lpstr>
      <vt:lpstr>The new policy: what and why?</vt:lpstr>
      <vt:lpstr>The new policy: what and why?</vt:lpstr>
      <vt:lpstr>PowerPoint Presentation</vt:lpstr>
      <vt:lpstr>Setting up the policy 1. Defining criteria of ‘good’ data management</vt:lpstr>
      <vt:lpstr>Setting up the policy 1. Defining criteria of ‘good’ data management</vt:lpstr>
      <vt:lpstr>Setting up the policy 1. Defining criteria of ‘good’ data management</vt:lpstr>
      <vt:lpstr>Setting up the policy 2. Defining data management practices</vt:lpstr>
      <vt:lpstr>Setting up the policy 3. Comparing the two ...and writing the policy</vt:lpstr>
      <vt:lpstr>Setting up the policy 3. Comparing the two ...and writing the policy</vt:lpstr>
      <vt:lpstr>PowerPoint Presentation</vt:lpstr>
      <vt:lpstr>PowerPoint Presentation</vt:lpstr>
      <vt:lpstr>Communicating the policy RDM, GDPR, IT: collaboration</vt:lpstr>
      <vt:lpstr>Communicating the policy RDM, GDPR, IT: collaboration</vt:lpstr>
      <vt:lpstr>Communicating the policy RDM, GDPR, IT: collaboration</vt:lpstr>
      <vt:lpstr>Communicating the policy RDM, GDPR, IT: collaboration</vt:lpstr>
      <vt:lpstr>Communicating the policy RDM: going back to data management practices</vt:lpstr>
      <vt:lpstr>Communicating the policy RDM: going back to data management practices</vt:lpstr>
      <vt:lpstr>Communicating the policy RDM: going back to data management practices</vt:lpstr>
      <vt:lpstr>Questions?</vt:lpstr>
    </vt:vector>
  </TitlesOfParts>
  <Company>Wageningen University &amp;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 new data policy at Wageningen University &amp; Research</dc:title>
  <dc:creator>Hilde van Zeeland</dc:creator>
  <cp:lastModifiedBy>McNicol,Jeanette</cp:lastModifiedBy>
  <cp:revision>333</cp:revision>
  <cp:lastPrinted>2018-04-19T14:00:06Z</cp:lastPrinted>
  <dcterms:created xsi:type="dcterms:W3CDTF">2011-09-29T08:30:03Z</dcterms:created>
  <dcterms:modified xsi:type="dcterms:W3CDTF">2018-05-02T05:00:09Z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