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8"/>
  </p:notesMasterIdLst>
  <p:sldIdLst>
    <p:sldId id="257" r:id="rId4"/>
    <p:sldId id="279" r:id="rId5"/>
    <p:sldId id="263" r:id="rId6"/>
    <p:sldId id="264" r:id="rId7"/>
    <p:sldId id="258" r:id="rId8"/>
    <p:sldId id="259" r:id="rId9"/>
    <p:sldId id="260" r:id="rId10"/>
    <p:sldId id="261" r:id="rId11"/>
    <p:sldId id="265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52613-20F2-4492-B8B1-010B6AEF2430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4071D-7A58-448B-82D6-C8F1FCE422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59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89077-D495-43C3-BA04-F40788989F7F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7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89077-D495-43C3-BA04-F40788989F7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4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01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214"/>
            <a:ext cx="7772400" cy="1470025"/>
          </a:xfrm>
        </p:spPr>
        <p:txBody>
          <a:bodyPr anchor="t">
            <a:normAutofit/>
          </a:bodyPr>
          <a:lstStyle>
            <a:lvl1pPr algn="l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Arial 42pt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941285"/>
            <a:ext cx="7772400" cy="1297215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Arial 28pt red</a:t>
            </a:r>
          </a:p>
        </p:txBody>
      </p:sp>
    </p:spTree>
    <p:extLst>
      <p:ext uri="{BB962C8B-B14F-4D97-AF65-F5344CB8AC3E}">
        <p14:creationId xmlns:p14="http://schemas.microsoft.com/office/powerpoint/2010/main" val="302191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4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670050"/>
            <a:ext cx="8180388" cy="4508500"/>
          </a:xfrm>
        </p:spPr>
        <p:txBody>
          <a:bodyPr/>
          <a:lstStyle/>
          <a:p>
            <a:pPr lvl="0"/>
            <a:r>
              <a:rPr lang="en-GB" dirty="0"/>
              <a:t>Body text Arial 26pt</a:t>
            </a:r>
          </a:p>
        </p:txBody>
      </p:sp>
    </p:spTree>
    <p:extLst>
      <p:ext uri="{BB962C8B-B14F-4D97-AF65-F5344CB8AC3E}">
        <p14:creationId xmlns:p14="http://schemas.microsoft.com/office/powerpoint/2010/main" val="323627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t">
            <a:noAutofit/>
          </a:bodyPr>
          <a:lstStyle>
            <a:lvl1pPr algn="l">
              <a:defRPr sz="2400" b="1" baseline="0"/>
            </a:lvl1pPr>
          </a:lstStyle>
          <a:p>
            <a:r>
              <a:rPr lang="en-GB" dirty="0"/>
              <a:t>Title Arial 34pt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Body Arial 18pt</a:t>
            </a:r>
          </a:p>
        </p:txBody>
      </p:sp>
    </p:spTree>
    <p:extLst>
      <p:ext uri="{BB962C8B-B14F-4D97-AF65-F5344CB8AC3E}">
        <p14:creationId xmlns:p14="http://schemas.microsoft.com/office/powerpoint/2010/main" val="287639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02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5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15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23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99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81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3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62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9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1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5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50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1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6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A327-9B42-4682-B2DD-C779293D2645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855B-866E-4A77-94B3-F70C103B7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9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137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Body text Arial 26pt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b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A327-9B42-4682-B2DD-C779293D26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D855B-866E-4A77-94B3-F70C103B7CD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4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000" y="242088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Martin Reid, Deputy Director</a:t>
            </a:r>
          </a:p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Anna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Towlson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Archive &amp; Special Collections Manager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404664"/>
            <a:ext cx="79208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Making the most of unique collections : developing new roles and approaches at LSE </a:t>
            </a:r>
          </a:p>
          <a:p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0" y="3140968"/>
            <a:ext cx="9148936" cy="172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51723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prstClr val="black"/>
                </a:solidFill>
              </a:rPr>
              <a:t>27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07262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Comprehensive assessment of intellectual value and significance of collections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Aim: 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Identify/clarify unique and distinctive collections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Prioritise material for retention, storage and disposal to enable effective stock and space management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Prioritise material for digitisation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a four level hierarchy: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Flagship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Heritage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Current research and teaching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 priority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Collection evaluation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0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6981371" cy="827088"/>
          </a:xfrm>
        </p:spPr>
        <p:txBody>
          <a:bodyPr>
            <a:normAutofit/>
          </a:bodyPr>
          <a:lstStyle/>
          <a:p>
            <a:r>
              <a:rPr lang="en-US" sz="2800" b="1" dirty="0"/>
              <a:t>Our Flagship collections</a:t>
            </a:r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359" y="1692417"/>
            <a:ext cx="2673416" cy="3735778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84" y="1692417"/>
            <a:ext cx="2383642" cy="3750646"/>
          </a:xfrm>
          <a:prstGeom prst="rect">
            <a:avLst/>
          </a:prstGeom>
        </p:spPr>
      </p:pic>
      <p:pic>
        <p:nvPicPr>
          <p:cNvPr id="7" name="Picture 2" descr="Medium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565" y="1714719"/>
            <a:ext cx="2786914" cy="37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7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69" y="771524"/>
            <a:ext cx="6985290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Public engagement – exhibitions and events</a:t>
            </a:r>
          </a:p>
        </p:txBody>
      </p:sp>
      <p:pic>
        <p:nvPicPr>
          <p:cNvPr id="7" name="Picture 8" descr="Image result for journeys to independence lse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350" y="1590919"/>
            <a:ext cx="6011333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9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838"/>
            <a:ext cx="6981371" cy="7758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Impact – Journeys to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4546"/>
            <a:ext cx="8180388" cy="4974004"/>
          </a:xfrm>
        </p:spPr>
        <p:txBody>
          <a:bodyPr>
            <a:normAutofit fontScale="92500"/>
          </a:bodyPr>
          <a:lstStyle/>
          <a:p>
            <a:endParaRPr lang="en-GB" sz="2800" i="1" dirty="0">
              <a:latin typeface="Helvetica"/>
              <a:ea typeface="Calibri"/>
              <a:cs typeface="Times New Roman"/>
            </a:endParaRPr>
          </a:p>
          <a:p>
            <a:r>
              <a:rPr lang="en-GB" sz="2800" i="1" dirty="0">
                <a:latin typeface="Helvetica"/>
                <a:ea typeface="Calibri"/>
                <a:cs typeface="Times New Roman"/>
              </a:rPr>
              <a:t>I wanted to express my thanks and appreciation for </a:t>
            </a:r>
          </a:p>
          <a:p>
            <a:r>
              <a:rPr lang="en-GB" sz="2800" i="1" dirty="0">
                <a:latin typeface="Helvetica"/>
                <a:ea typeface="Calibri"/>
                <a:cs typeface="Times New Roman"/>
              </a:rPr>
              <a:t>the splendid exhibition you have put on to mark the </a:t>
            </a:r>
          </a:p>
          <a:p>
            <a:r>
              <a:rPr lang="en-GB" sz="2800" i="1" dirty="0">
                <a:latin typeface="Helvetica"/>
                <a:ea typeface="Calibri"/>
                <a:cs typeface="Times New Roman"/>
              </a:rPr>
              <a:t>70</a:t>
            </a:r>
            <a:r>
              <a:rPr lang="en-GB" sz="2800" i="1" baseline="30000" dirty="0">
                <a:latin typeface="Helvetica"/>
                <a:ea typeface="Calibri"/>
                <a:cs typeface="Times New Roman"/>
              </a:rPr>
              <a:t>th</a:t>
            </a:r>
            <a:r>
              <a:rPr lang="en-GB" sz="2800" i="1" dirty="0">
                <a:latin typeface="Helvetica"/>
                <a:ea typeface="Calibri"/>
                <a:cs typeface="Times New Roman"/>
              </a:rPr>
              <a:t> anniversary. </a:t>
            </a:r>
            <a:r>
              <a:rPr lang="en-GB" sz="2800" i="1" dirty="0">
                <a:latin typeface="Calibri"/>
                <a:ea typeface="Calibri"/>
                <a:cs typeface="Times New Roman"/>
              </a:rPr>
              <a:t>It is a </a:t>
            </a:r>
            <a:r>
              <a:rPr lang="en-GB" sz="2800" i="1" dirty="0">
                <a:latin typeface="Helvetica"/>
                <a:ea typeface="Calibri"/>
                <a:cs typeface="Times New Roman"/>
              </a:rPr>
              <a:t>wonderful celebration of the </a:t>
            </a:r>
          </a:p>
          <a:p>
            <a:r>
              <a:rPr lang="en-GB" sz="2800" i="1" dirty="0">
                <a:latin typeface="Helvetica"/>
                <a:ea typeface="Calibri"/>
                <a:cs typeface="Times New Roman"/>
              </a:rPr>
              <a:t>special relationship between South Asia and LSE</a:t>
            </a:r>
          </a:p>
          <a:p>
            <a:endParaRPr lang="en-GB" sz="2800" i="1" dirty="0">
              <a:latin typeface="Helvetica"/>
              <a:cs typeface="Times New Roman"/>
            </a:endParaRPr>
          </a:p>
          <a:p>
            <a:r>
              <a:rPr lang="en-GB" sz="2800" i="1" dirty="0">
                <a:latin typeface="Helvetica"/>
                <a:cs typeface="Times New Roman"/>
              </a:rPr>
              <a:t>As an Indian at LSE, it is incredible that a non-British</a:t>
            </a:r>
          </a:p>
          <a:p>
            <a:r>
              <a:rPr lang="en-GB" sz="2800" i="1" dirty="0">
                <a:latin typeface="Helvetica"/>
                <a:cs typeface="Times New Roman"/>
              </a:rPr>
              <a:t>perspective is being presented. It  makes me proud to </a:t>
            </a:r>
          </a:p>
          <a:p>
            <a:r>
              <a:rPr lang="en-GB" sz="2800" i="1" dirty="0">
                <a:latin typeface="Helvetica"/>
                <a:cs typeface="Times New Roman"/>
              </a:rPr>
              <a:t>go to LSE and to be an Indian.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7685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969" y="771524"/>
            <a:ext cx="6985290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Public engagement – exhibitions and events</a:t>
            </a:r>
          </a:p>
        </p:txBody>
      </p:sp>
      <p:pic>
        <p:nvPicPr>
          <p:cNvPr id="4101" name="Picture 5" descr="H: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7628" y="1732082"/>
            <a:ext cx="6398631" cy="39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9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122"/>
            <a:ext cx="6981371" cy="872515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Impact – At Last! Votes for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591406"/>
            <a:ext cx="7578969" cy="4587144"/>
          </a:xfrm>
        </p:spPr>
        <p:txBody>
          <a:bodyPr>
            <a:normAutofit lnSpcReduction="10000"/>
          </a:bodyPr>
          <a:lstStyle/>
          <a:p>
            <a:r>
              <a:rPr lang="en-GB" i="1" dirty="0"/>
              <a:t>Transforming hour in this room, Katie’s diary is</a:t>
            </a:r>
          </a:p>
          <a:p>
            <a:r>
              <a:rPr lang="en-GB" i="1" dirty="0"/>
              <a:t>extraordinary. This exhibition is </a:t>
            </a:r>
            <a:r>
              <a:rPr lang="en-GB" i="1" dirty="0" err="1"/>
              <a:t>realk</a:t>
            </a:r>
            <a:r>
              <a:rPr lang="en-GB" i="1" dirty="0"/>
              <a:t> and true. I</a:t>
            </a:r>
          </a:p>
          <a:p>
            <a:r>
              <a:rPr lang="en-GB" i="1" dirty="0"/>
              <a:t>feel very lucky to be a free woman reading their </a:t>
            </a:r>
          </a:p>
          <a:p>
            <a:r>
              <a:rPr lang="en-GB" i="1" dirty="0"/>
              <a:t>history and courage.</a:t>
            </a:r>
          </a:p>
          <a:p>
            <a:endParaRPr lang="en-GB" i="1" dirty="0"/>
          </a:p>
          <a:p>
            <a:r>
              <a:rPr lang="en-GB" i="1" dirty="0"/>
              <a:t>This gives me hope that one day those of us </a:t>
            </a:r>
          </a:p>
          <a:p>
            <a:r>
              <a:rPr lang="en-GB" i="1" dirty="0"/>
              <a:t>fighting for women’s voices in Kenya will prevail</a:t>
            </a:r>
          </a:p>
          <a:p>
            <a:endParaRPr lang="en-GB" i="1" dirty="0"/>
          </a:p>
          <a:p>
            <a:r>
              <a:rPr lang="en-GB" i="1" dirty="0"/>
              <a:t>Women still need to fight for parity in work, pay, </a:t>
            </a:r>
          </a:p>
          <a:p>
            <a:r>
              <a:rPr lang="en-GB" i="1" dirty="0"/>
              <a:t>pensions, benefits and society. Use your vote!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43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24"/>
            <a:ext cx="6981371" cy="64611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Digital exhibits</a:t>
            </a:r>
          </a:p>
        </p:txBody>
      </p:sp>
      <p:pic>
        <p:nvPicPr>
          <p:cNvPr id="4" name="Picture 2" descr="H:\Picture2.p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17693"/>
            <a:ext cx="8180388" cy="41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0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808" y="771524"/>
            <a:ext cx="6075763" cy="6461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Supporting learning – LSE, HE and beyond</a:t>
            </a:r>
          </a:p>
        </p:txBody>
      </p:sp>
      <p:pic>
        <p:nvPicPr>
          <p:cNvPr id="4" name="Picture 2" descr="H:\booth cropped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832" y="1921320"/>
            <a:ext cx="6012739" cy="37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67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708"/>
            <a:ext cx="6981371" cy="85493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Impact –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83677"/>
            <a:ext cx="8180388" cy="4894873"/>
          </a:xfrm>
        </p:spPr>
        <p:txBody>
          <a:bodyPr>
            <a:normAutofit/>
          </a:bodyPr>
          <a:lstStyle/>
          <a:p>
            <a:r>
              <a:rPr lang="en-GB" sz="2400" i="1" dirty="0"/>
              <a:t>“Reading through many pieces of saved literature </a:t>
            </a:r>
          </a:p>
          <a:p>
            <a:r>
              <a:rPr lang="en-GB" sz="2400" i="1" dirty="0"/>
              <a:t>cemented many aspects of the movement we were</a:t>
            </a:r>
          </a:p>
          <a:p>
            <a:r>
              <a:rPr lang="en-GB" sz="2400" i="1" dirty="0"/>
              <a:t>studying in my mind. It was by far one of my favourite</a:t>
            </a:r>
          </a:p>
          <a:p>
            <a:r>
              <a:rPr lang="en-GB" sz="2400" i="1" dirty="0"/>
              <a:t>seminar classes as engaging with real history and real</a:t>
            </a:r>
          </a:p>
          <a:p>
            <a:r>
              <a:rPr lang="en-GB" sz="2400" i="1" dirty="0"/>
              <a:t>historical artefacts is far more interactive and engaging </a:t>
            </a:r>
          </a:p>
          <a:p>
            <a:r>
              <a:rPr lang="en-GB" sz="2400" i="1" dirty="0"/>
              <a:t>than sitting and listening”</a:t>
            </a:r>
          </a:p>
          <a:p>
            <a:endParaRPr lang="en-GB" sz="2400" i="1" dirty="0"/>
          </a:p>
          <a:p>
            <a:r>
              <a:rPr lang="en-GB" sz="2400" i="1" dirty="0"/>
              <a:t>‘The feedback for the course this year has exceeded </a:t>
            </a:r>
          </a:p>
          <a:p>
            <a:r>
              <a:rPr lang="en-GB" sz="2400" i="1" dirty="0"/>
              <a:t>all my expectations and every single student</a:t>
            </a:r>
          </a:p>
          <a:p>
            <a:r>
              <a:rPr lang="en-GB" sz="2400" i="1" dirty="0"/>
              <a:t>commented on how much they got out of their </a:t>
            </a:r>
          </a:p>
          <a:p>
            <a:r>
              <a:rPr lang="en-GB" sz="2400" i="1" dirty="0"/>
              <a:t>encounters with the archive.’</a:t>
            </a:r>
          </a:p>
          <a:p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37988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176"/>
            <a:ext cx="6981371" cy="70546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Impact -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14700" y="1670050"/>
            <a:ext cx="5322888" cy="4508500"/>
          </a:xfrm>
        </p:spPr>
        <p:txBody>
          <a:bodyPr>
            <a:normAutofit/>
          </a:bodyPr>
          <a:lstStyle/>
          <a:p>
            <a:r>
              <a:rPr lang="en-GB" sz="2200" i="1" dirty="0"/>
              <a:t>It was amazing to handle the objects. I </a:t>
            </a:r>
          </a:p>
          <a:p>
            <a:r>
              <a:rPr lang="en-GB" sz="2200" i="1" dirty="0"/>
              <a:t>discovered a lot more about the </a:t>
            </a:r>
          </a:p>
          <a:p>
            <a:r>
              <a:rPr lang="en-GB" sz="2200" i="1" dirty="0"/>
              <a:t>Suffragettes.</a:t>
            </a:r>
          </a:p>
          <a:p>
            <a:endParaRPr lang="en-GB" sz="1400" i="1" dirty="0"/>
          </a:p>
          <a:p>
            <a:r>
              <a:rPr lang="en-GB" sz="2200" i="1" dirty="0"/>
              <a:t>The thing that will stay with me most is</a:t>
            </a:r>
          </a:p>
          <a:p>
            <a:r>
              <a:rPr lang="en-GB" sz="2200" i="1" dirty="0"/>
              <a:t>the letter from Sylvia Pankhurst in jail. </a:t>
            </a:r>
          </a:p>
          <a:p>
            <a:r>
              <a:rPr lang="en-GB" sz="2200" i="1" dirty="0"/>
              <a:t>She says ‘I am fighting, fighting, fighting’.</a:t>
            </a:r>
          </a:p>
          <a:p>
            <a:endParaRPr lang="en-GB" sz="1600" i="1" dirty="0"/>
          </a:p>
          <a:p>
            <a:r>
              <a:rPr lang="en-GB" sz="2200" i="1" dirty="0"/>
              <a:t>Loved </a:t>
            </a:r>
            <a:r>
              <a:rPr lang="en-GB" sz="2200" i="1" dirty="0" err="1"/>
              <a:t>loved</a:t>
            </a:r>
            <a:r>
              <a:rPr lang="en-GB" sz="2200" i="1" dirty="0"/>
              <a:t> love d seeing the REAL </a:t>
            </a:r>
          </a:p>
          <a:p>
            <a:r>
              <a:rPr lang="en-GB" sz="2200" i="1" dirty="0"/>
              <a:t>LIFE diary the suffragettes kept in prison.</a:t>
            </a:r>
          </a:p>
        </p:txBody>
      </p:sp>
      <p:pic>
        <p:nvPicPr>
          <p:cNvPr id="7175" name="Picture 7" descr="Image result for katie gliddon di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99" y="1807882"/>
            <a:ext cx="2704678" cy="35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5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Background and context – LSE and its Library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Drivers for change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roles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Collection evaluation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Challenges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Future plans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Overview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6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975946"/>
            <a:ext cx="6981092" cy="62425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Supporting research</a:t>
            </a:r>
          </a:p>
        </p:txBody>
      </p:sp>
      <p:pic>
        <p:nvPicPr>
          <p:cNvPr id="1027" name="Picture 3" descr="H:\LSE_CND_2008_7_13_6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9" y="1984405"/>
            <a:ext cx="3244362" cy="331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LSE_CND_2008_7_12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452" y="1984405"/>
            <a:ext cx="3236039" cy="31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0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60" y="633046"/>
            <a:ext cx="6990863" cy="78459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Building collections…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660" y="1600200"/>
            <a:ext cx="3206335" cy="44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731" y="1600200"/>
            <a:ext cx="311679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93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08" y="771524"/>
            <a:ext cx="7596554" cy="64611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…and online resources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9" y="1740876"/>
            <a:ext cx="7630548" cy="406164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043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66" y="712176"/>
            <a:ext cx="7555279" cy="70546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Challenges</a:t>
            </a:r>
          </a:p>
        </p:txBody>
      </p:sp>
      <p:pic>
        <p:nvPicPr>
          <p:cNvPr id="1026" name="Picture 2" descr="Image :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05" y="1758462"/>
            <a:ext cx="8124092" cy="40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36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Building on Collection Evaluation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Collection/space management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Content review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Active UDC acquisitions strategy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Priorities for tackling uncatalogued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Contribution to curriculum development 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Archives in Teaching 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Digitisation roadmap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Establish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Tx/>
              <a:buChar char="-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plans 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3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84249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London School of Economics and Political Science (LSE)</a:t>
            </a:r>
          </a:p>
          <a:p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World leading social science university founded in 1895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Dedicated to the betterment of society through study and analysis of social issues</a:t>
            </a:r>
          </a:p>
          <a:p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Highly international staff and student body</a:t>
            </a:r>
          </a:p>
          <a:p>
            <a:pPr lvl="2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- 11,000 students (5000 undergraduate, 6000 postgraduate)</a:t>
            </a:r>
          </a:p>
          <a:p>
            <a:pPr lvl="2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- 3300 academic and support staff</a:t>
            </a:r>
          </a:p>
          <a:p>
            <a:pPr lvl="2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- 23 academic departments &amp; institutes</a:t>
            </a:r>
          </a:p>
          <a:p>
            <a:pPr lvl="2"/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- 22 research centres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Institutional context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8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British Library of Political and Economic Science (BLPES)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Founded in 1896 to systematically collect material from around the world on the subjects studied by the School</a:t>
            </a:r>
          </a:p>
          <a:p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World class collections across the social sciences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164,000 e-journals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200+ databases</a:t>
            </a:r>
          </a:p>
          <a:p>
            <a:pPr marL="800100" lvl="1" indent="-342900">
              <a:buFont typeface="Arial" panose="020B0604020202020204" pitchFamily="34" charset="0"/>
              <a:buChar char="−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1,500,000+ printed items (books, journals, pamphlets), + archives, photographs and museum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One of five national research libraries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Supports LSE research and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Open to external researchers and the public</a:t>
            </a:r>
          </a:p>
          <a:p>
            <a:pPr marL="914400" lvl="1" indent="-457200">
              <a:buFontTx/>
              <a:buChar char="-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Institutional context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5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3404" y="134076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Acquisition of The Women’s Library in 2013</a:t>
            </a:r>
          </a:p>
          <a:p>
            <a:pPr marL="1257300" lvl="2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Internationally significant collection on the history of women’s suffrage and activism</a:t>
            </a:r>
          </a:p>
          <a:p>
            <a:pPr marL="1257300" lvl="2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60,000 print volumes</a:t>
            </a:r>
          </a:p>
          <a:p>
            <a:pPr marL="1257300" lvl="2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500 archive collections</a:t>
            </a:r>
          </a:p>
          <a:p>
            <a:pPr marL="1257300" lvl="2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Museum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Creation of Library exhibition gallery 2014/15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Digital shift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Student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Reimaging Library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Drivers for change   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0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Renewed focus on collections in Library Strategy for 2015-2020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 unique and distinctive collections (UDCs) a greater role in education, research, public engagement, fundraising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Carry out a comprehensive collection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Adopt an integrated, thematic approach to understanding and management of primary sources – archives and special collections, 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new job roles to research, develop, promote UDCs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Curators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Education &amp; Outreach Officer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Redefine relationships between academic liaison team and archives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Strategic response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9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24970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Conceived as a collection/content specialist for unique and distinctive collections (UDCs) spanning print, archives and special collections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Aim to bring a more integrated approach to the development, management, exploitation of collections</a:t>
            </a:r>
          </a:p>
          <a:p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Key responsibilities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Research collections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 UDCs and build strengths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Promote use of UDCs - incorporate into teaching 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Raise awareness of UDCs – contribute to education and outreach programme</a:t>
            </a:r>
          </a:p>
          <a:p>
            <a:pPr marL="800100" lvl="1" indent="-34290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 priorities for digitisation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Thematic approach/responsibility – core areas of collection strength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Economic and social policy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Politics and international relations 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Equality, rights and citizenship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role - Curator 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0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412776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Relationship with other roles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Liaison: builds expertise and credibility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Learning Support: contributes to skills training 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Outreach: provides content, exhibitions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Reallocation of responsibilities within Archives team - frees resources to focus on cataloguing and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Implementation</a:t>
            </a:r>
            <a:endParaRPr lang="en-GB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Three posts – one for each thematic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additional resources – convert existing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job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Recruit from existing Archives and Liaison/collection development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Appointments in place January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role - Curator 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0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17232"/>
            <a:ext cx="9144000" cy="1342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61950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and deliver learning programme to engage schools and community groups with LSE collections</a:t>
            </a:r>
          </a:p>
          <a:p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 digital resources for teachers and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Lead Library’s public events programme – lectures, talks, workshops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Liaise with LSE Widening Participation and Events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Assist with exhibitions programme</a:t>
            </a:r>
          </a:p>
          <a:p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Fixed-term post funded by national funding agency’s Higher Education Museums Galleries and Collections fund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 appointment for 2 years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Funding renewed for 5 years in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664" y="59323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role – Education &amp; Outreach Officer </a:t>
            </a:r>
          </a:p>
        </p:txBody>
      </p:sp>
      <p:pic>
        <p:nvPicPr>
          <p:cNvPr id="7" name="Picture 4" descr="H:\Posters For The Library\Library Logo 2013 onwards\Library Logo_BP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59231"/>
            <a:ext cx="2241500" cy="62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3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996</Words>
  <Application>Microsoft Office PowerPoint</Application>
  <PresentationFormat>On-screen Show (4:3)</PresentationFormat>
  <Paragraphs>199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Flagship collections</vt:lpstr>
      <vt:lpstr>Public engagement – exhibitions and events</vt:lpstr>
      <vt:lpstr>Impact – Journeys to Independence</vt:lpstr>
      <vt:lpstr>Public engagement – exhibitions and events</vt:lpstr>
      <vt:lpstr>Impact – At Last! Votes for Women</vt:lpstr>
      <vt:lpstr>Digital exhibits</vt:lpstr>
      <vt:lpstr>Supporting learning – LSE, HE and beyond</vt:lpstr>
      <vt:lpstr>Impact – universities</vt:lpstr>
      <vt:lpstr>Impact - schools</vt:lpstr>
      <vt:lpstr>Supporting research</vt:lpstr>
      <vt:lpstr>Building collections…</vt:lpstr>
      <vt:lpstr>…and online resources</vt:lpstr>
      <vt:lpstr>Challenges</vt:lpstr>
      <vt:lpstr>PowerPoint Presentation</vt:lpstr>
    </vt:vector>
  </TitlesOfParts>
  <Company>London School of Economics and Political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Unique Collections: Developing New Roles and Approaches at LSE</dc:title>
  <dc:creator>Martin Reid and Anna Towlson</dc:creator>
  <dc:description>Presented at the OCLC Research Library Partnership Works in Progress Webinar, Making the Most of Unique Collections: Developing New Roles and Approaches at LSE, 27 September 2018</dc:description>
  <cp:lastModifiedBy>McNicol,Jeanette</cp:lastModifiedBy>
  <cp:revision>33</cp:revision>
  <dcterms:created xsi:type="dcterms:W3CDTF">2018-09-14T11:22:53Z</dcterms:created>
  <dcterms:modified xsi:type="dcterms:W3CDTF">2018-10-01T17:41:53Z</dcterms:modified>
</cp:coreProperties>
</file>