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18"/>
  </p:notesMasterIdLst>
  <p:handoutMasterIdLst>
    <p:handoutMasterId r:id="rId19"/>
  </p:handoutMasterIdLst>
  <p:sldIdLst>
    <p:sldId id="269" r:id="rId6"/>
    <p:sldId id="366" r:id="rId7"/>
    <p:sldId id="367" r:id="rId8"/>
    <p:sldId id="368" r:id="rId9"/>
    <p:sldId id="351" r:id="rId10"/>
    <p:sldId id="353" r:id="rId11"/>
    <p:sldId id="298" r:id="rId12"/>
    <p:sldId id="336" r:id="rId13"/>
    <p:sldId id="365" r:id="rId14"/>
    <p:sldId id="348" r:id="rId15"/>
    <p:sldId id="357" r:id="rId16"/>
    <p:sldId id="270" r:id="rId1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192"/>
    <a:srgbClr val="027DBA"/>
    <a:srgbClr val="226092"/>
    <a:srgbClr val="77BF6A"/>
    <a:srgbClr val="9AD9DF"/>
    <a:srgbClr val="DAE020"/>
    <a:srgbClr val="16A1DC"/>
    <a:srgbClr val="13366A"/>
    <a:srgbClr val="D9DE21"/>
    <a:srgbClr val="3250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05" autoAdjust="0"/>
    <p:restoredTop sz="94817"/>
  </p:normalViewPr>
  <p:slideViewPr>
    <p:cSldViewPr snapToGrid="0" snapToObjects="1">
      <p:cViewPr varScale="1">
        <p:scale>
          <a:sx n="128" d="100"/>
          <a:sy n="128" d="100"/>
        </p:scale>
        <p:origin x="954" y="12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03" d="100"/>
          <a:sy n="103" d="100"/>
        </p:scale>
        <p:origin x="2010"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7/5/2018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2E334B6-4C09-8D44-AFD6-325A90033D2F}" type="datetimeFigureOut">
              <a:rPr lang="en-US" smtClean="0"/>
              <a:t>7/5/2018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a:lvl1pPr>
          </a:lstStyle>
          <a:p>
            <a:fld id="{7FF1C4E4-ED5D-1041-89D2-B06762476C49}" type="slidenum">
              <a:rPr lang="en-US" smtClean="0"/>
              <a:t>‹#›</a:t>
            </a:fld>
            <a:endParaRPr lang="en-US"/>
          </a:p>
        </p:txBody>
      </p:sp>
    </p:spTree>
    <p:extLst>
      <p:ext uri="{BB962C8B-B14F-4D97-AF65-F5344CB8AC3E}">
        <p14:creationId xmlns:p14="http://schemas.microsoft.com/office/powerpoint/2010/main" val="372104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1C4E4-ED5D-1041-89D2-B06762476C49}" type="slidenum">
              <a:rPr lang="en-US" smtClean="0"/>
              <a:t>1</a:t>
            </a:fld>
            <a:endParaRPr lang="en-US"/>
          </a:p>
        </p:txBody>
      </p:sp>
    </p:spTree>
    <p:extLst>
      <p:ext uri="{BB962C8B-B14F-4D97-AF65-F5344CB8AC3E}">
        <p14:creationId xmlns:p14="http://schemas.microsoft.com/office/powerpoint/2010/main" val="159117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296024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192907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112149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8</a:t>
            </a:fld>
            <a:endParaRPr lang="en-US"/>
          </a:p>
        </p:txBody>
      </p:sp>
    </p:spTree>
    <p:extLst>
      <p:ext uri="{BB962C8B-B14F-4D97-AF65-F5344CB8AC3E}">
        <p14:creationId xmlns:p14="http://schemas.microsoft.com/office/powerpoint/2010/main" val="335463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a:p>
        </p:txBody>
      </p:sp>
    </p:spTree>
    <p:extLst>
      <p:ext uri="{BB962C8B-B14F-4D97-AF65-F5344CB8AC3E}">
        <p14:creationId xmlns:p14="http://schemas.microsoft.com/office/powerpoint/2010/main" val="37449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54103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72B75F-2A95-274D-A055-B39D7F49286A}"/>
              </a:ext>
            </a:extLst>
          </p:cNvPr>
          <p:cNvPicPr>
            <a:picLocks noChangeAspect="1"/>
          </p:cNvPicPr>
          <p:nvPr userDrawn="1"/>
        </p:nvPicPr>
        <p:blipFill rotWithShape="1">
          <a:blip r:embed="rId2"/>
          <a:srcRect t="33448" b="37369"/>
          <a:stretch/>
        </p:blipFill>
        <p:spPr>
          <a:xfrm>
            <a:off x="2675967" y="0"/>
            <a:ext cx="6468236" cy="1060066"/>
          </a:xfrm>
          <a:prstGeom prst="rect">
            <a:avLst/>
          </a:prstGeom>
        </p:spPr>
      </p:pic>
      <p:sp>
        <p:nvSpPr>
          <p:cNvPr id="16" name="Rectangle 15"/>
          <p:cNvSpPr/>
          <p:nvPr userDrawn="1"/>
        </p:nvSpPr>
        <p:spPr>
          <a:xfrm>
            <a:off x="-9493" y="1"/>
            <a:ext cx="2685458" cy="10600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7" name="Rectangle 16"/>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8" name="Rectangle 17"/>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22" name="Rectangle 21"/>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2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206" indent="0">
              <a:buNone/>
              <a:defRPr/>
            </a:lvl2pPr>
            <a:lvl5pPr marL="1828823" indent="0">
              <a:buNone/>
              <a:defRPr/>
            </a:lvl5pPr>
          </a:lstStyle>
          <a:p>
            <a:pPr lvl="0"/>
            <a:r>
              <a:rPr lang="en-US" dirty="0"/>
              <a:t>Speaker Name</a:t>
            </a:r>
          </a:p>
        </p:txBody>
      </p:sp>
      <p:sp>
        <p:nvSpPr>
          <p:cNvPr id="29" name="Text Placeholder 2"/>
          <p:cNvSpPr>
            <a:spLocks noGrp="1"/>
          </p:cNvSpPr>
          <p:nvPr>
            <p:ph type="body" sz="quarter" idx="18" hasCustomPrompt="1"/>
          </p:nvPr>
        </p:nvSpPr>
        <p:spPr>
          <a:xfrm>
            <a:off x="728695" y="3613838"/>
            <a:ext cx="1367554" cy="307777"/>
          </a:xfrm>
          <a:prstGeom prst="rect">
            <a:avLst/>
          </a:prstGeom>
        </p:spPr>
        <p:txBody>
          <a:bodyPr vert="horz" wrap="none" lIns="0" tIns="0">
            <a:spAutoFit/>
          </a:bodyPr>
          <a:lstStyle>
            <a:lvl1pPr marL="0" indent="0">
              <a:buNone/>
              <a:defRPr sz="1700" b="0"/>
            </a:lvl1pPr>
            <a:lvl2pPr marL="457206" indent="0">
              <a:buNone/>
              <a:defRPr/>
            </a:lvl2pPr>
            <a:lvl5pPr marL="1828823" indent="0">
              <a:buNone/>
              <a:defRPr/>
            </a:lvl5pPr>
          </a:lstStyle>
          <a:p>
            <a:pPr lvl="0"/>
            <a:r>
              <a:rPr lang="en-US" dirty="0"/>
              <a:t>Speaker Title</a:t>
            </a:r>
          </a:p>
        </p:txBody>
      </p:sp>
      <p:sp>
        <p:nvSpPr>
          <p:cNvPr id="34" name="Rectangle 33"/>
          <p:cNvSpPr/>
          <p:nvPr userDrawn="1"/>
        </p:nvSpPr>
        <p:spPr>
          <a:xfrm>
            <a:off x="2675965" y="1"/>
            <a:ext cx="418704" cy="1060065"/>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3" name="TextBox 2"/>
          <p:cNvSpPr txBox="1"/>
          <p:nvPr userDrawn="1"/>
        </p:nvSpPr>
        <p:spPr>
          <a:xfrm>
            <a:off x="-9493" y="1329877"/>
            <a:ext cx="2685458" cy="569387"/>
          </a:xfrm>
          <a:prstGeom prst="rect">
            <a:avLst/>
          </a:prstGeom>
          <a:solidFill>
            <a:srgbClr val="226092"/>
          </a:solidFill>
        </p:spPr>
        <p:txBody>
          <a:bodyPr wrap="none" rtlCol="0" anchor="ctr">
            <a:noAutofit/>
          </a:bodyPr>
          <a:lstStyle/>
          <a:p>
            <a:pPr algn="ctr"/>
            <a:r>
              <a:rPr lang="en-US" sz="1801" dirty="0">
                <a:solidFill>
                  <a:schemeClr val="bg1"/>
                </a:solidFill>
              </a:rPr>
              <a:t>June 21–26, 2018</a:t>
            </a:r>
          </a:p>
        </p:txBody>
      </p:sp>
      <p:pic>
        <p:nvPicPr>
          <p:cNvPr id="20" name="Picture 19">
            <a:extLst>
              <a:ext uri="{FF2B5EF4-FFF2-40B4-BE49-F238E27FC236}">
                <a16:creationId xmlns:a16="http://schemas.microsoft.com/office/drawing/2014/main" id="{E12038A0-7045-0B44-9F08-A22F96C9CEBC}"/>
              </a:ext>
            </a:extLst>
          </p:cNvPr>
          <p:cNvPicPr>
            <a:picLocks noChangeAspect="1"/>
          </p:cNvPicPr>
          <p:nvPr userDrawn="1"/>
        </p:nvPicPr>
        <p:blipFill>
          <a:blip r:embed="rId4"/>
          <a:stretch>
            <a:fillRect/>
          </a:stretch>
        </p:blipFill>
        <p:spPr>
          <a:xfrm>
            <a:off x="116416" y="144085"/>
            <a:ext cx="2292939" cy="751513"/>
          </a:xfrm>
          <a:prstGeom prst="rect">
            <a:avLst/>
          </a:prstGeom>
        </p:spPr>
      </p:pic>
      <p:sp>
        <p:nvSpPr>
          <p:cNvPr id="19" name="TextBox 18">
            <a:extLst>
              <a:ext uri="{FF2B5EF4-FFF2-40B4-BE49-F238E27FC236}">
                <a16:creationId xmlns:a16="http://schemas.microsoft.com/office/drawing/2014/main" id="{04A4D3A1-4261-2446-B546-4BABCC05745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6220164" y="2531695"/>
            <a:ext cx="2923836" cy="1929341"/>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7" name="Picture Placeholder 3"/>
          <p:cNvSpPr>
            <a:spLocks noGrp="1"/>
          </p:cNvSpPr>
          <p:nvPr>
            <p:ph type="pic" sz="quarter" idx="16"/>
          </p:nvPr>
        </p:nvSpPr>
        <p:spPr>
          <a:xfrm>
            <a:off x="3748316" y="3518915"/>
            <a:ext cx="2472574" cy="162458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6" name="Picture Placeholder 3"/>
          <p:cNvSpPr>
            <a:spLocks noGrp="1"/>
          </p:cNvSpPr>
          <p:nvPr>
            <p:ph type="pic" sz="quarter" idx="15"/>
          </p:nvPr>
        </p:nvSpPr>
        <p:spPr>
          <a:xfrm>
            <a:off x="3152231" y="1767823"/>
            <a:ext cx="3068658" cy="1725408"/>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5" name="Picture Placeholder 3"/>
          <p:cNvSpPr>
            <a:spLocks noGrp="1"/>
          </p:cNvSpPr>
          <p:nvPr>
            <p:ph type="pic" sz="quarter" idx="14"/>
          </p:nvPr>
        </p:nvSpPr>
        <p:spPr>
          <a:xfrm>
            <a:off x="3" y="3493231"/>
            <a:ext cx="2463056" cy="165669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4" name="Picture Placeholder 3"/>
          <p:cNvSpPr>
            <a:spLocks noGrp="1"/>
          </p:cNvSpPr>
          <p:nvPr>
            <p:ph type="pic" sz="quarter" idx="13"/>
          </p:nvPr>
        </p:nvSpPr>
        <p:spPr>
          <a:xfrm>
            <a:off x="0" y="1389688"/>
            <a:ext cx="3152231" cy="2103543"/>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3" name="Rectangle 42"/>
          <p:cNvSpPr/>
          <p:nvPr userDrawn="1"/>
        </p:nvSpPr>
        <p:spPr>
          <a:xfrm>
            <a:off x="6220890" y="1921832"/>
            <a:ext cx="2923109" cy="6100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26" name="Picture Placeholder 3"/>
          <p:cNvSpPr>
            <a:spLocks noGrp="1"/>
          </p:cNvSpPr>
          <p:nvPr>
            <p:ph type="pic" sz="quarter" idx="11"/>
          </p:nvPr>
        </p:nvSpPr>
        <p:spPr>
          <a:xfrm>
            <a:off x="3150249" y="-20510"/>
            <a:ext cx="3071364" cy="1788332"/>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7" name="Picture Placeholder 3"/>
          <p:cNvSpPr>
            <a:spLocks noGrp="1"/>
          </p:cNvSpPr>
          <p:nvPr>
            <p:ph type="pic" sz="quarter" idx="12"/>
          </p:nvPr>
        </p:nvSpPr>
        <p:spPr>
          <a:xfrm>
            <a:off x="6221612" y="-20509"/>
            <a:ext cx="2922386" cy="1956115"/>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5" name="Picture Placeholder 3"/>
          <p:cNvSpPr>
            <a:spLocks noGrp="1"/>
          </p:cNvSpPr>
          <p:nvPr>
            <p:ph type="pic" sz="quarter" idx="10"/>
          </p:nvPr>
        </p:nvSpPr>
        <p:spPr>
          <a:xfrm>
            <a:off x="658593" y="-20510"/>
            <a:ext cx="2486967" cy="1410200"/>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17" name="Rectangle 16"/>
          <p:cNvSpPr/>
          <p:nvPr userDrawn="1"/>
        </p:nvSpPr>
        <p:spPr>
          <a:xfrm>
            <a:off x="1" y="1317"/>
            <a:ext cx="663284" cy="1401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18" name="Rectangle 17"/>
          <p:cNvSpPr/>
          <p:nvPr userDrawn="1"/>
        </p:nvSpPr>
        <p:spPr>
          <a:xfrm>
            <a:off x="2465040" y="3506084"/>
            <a:ext cx="1283275" cy="16374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23" name="Rectangle 22"/>
          <p:cNvSpPr/>
          <p:nvPr userDrawn="1"/>
        </p:nvSpPr>
        <p:spPr>
          <a:xfrm>
            <a:off x="6220890" y="4453687"/>
            <a:ext cx="2923113" cy="68981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564" y="4816476"/>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2" y="3499658"/>
            <a:ext cx="6221614"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6221616" y="1935605"/>
            <a:ext cx="2922386"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21616" y="2531854"/>
            <a:ext cx="2922386"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221616" y="4467461"/>
            <a:ext cx="2922386"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221614" y="1"/>
            <a:ext cx="0" cy="51434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749040"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465765"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3152233" y="1767823"/>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667131" y="1"/>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3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3077" y="0"/>
            <a:ext cx="9157077" cy="5143500"/>
          </a:xfrm>
          <a:prstGeom prst="rect">
            <a:avLst/>
          </a:prstGeom>
        </p:spPr>
      </p:pic>
      <p:sp>
        <p:nvSpPr>
          <p:cNvPr id="19" name="Rectangle 18"/>
          <p:cNvSpPr/>
          <p:nvPr userDrawn="1"/>
        </p:nvSpPr>
        <p:spPr>
          <a:xfrm>
            <a:off x="-13077" y="4259766"/>
            <a:ext cx="9157077" cy="883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0" name="TextBox 9"/>
          <p:cNvSpPr txBox="1"/>
          <p:nvPr userDrawn="1"/>
        </p:nvSpPr>
        <p:spPr>
          <a:xfrm>
            <a:off x="163091" y="4547746"/>
            <a:ext cx="1111202" cy="307905"/>
          </a:xfrm>
          <a:prstGeom prst="rect">
            <a:avLst/>
          </a:prstGeom>
          <a:noFill/>
        </p:spPr>
        <p:txBody>
          <a:bodyPr wrap="none" rtlCol="0">
            <a:spAutoFit/>
          </a:bodyPr>
          <a:lstStyle/>
          <a:p>
            <a:pPr algn="ctr"/>
            <a:r>
              <a:rPr lang="en-US" sz="1401" b="1" dirty="0">
                <a:solidFill>
                  <a:schemeClr val="bg1"/>
                </a:solidFill>
                <a:latin typeface="Arial" charset="0"/>
                <a:ea typeface="Arial" charset="0"/>
                <a:cs typeface="Arial" charset="0"/>
              </a:rPr>
              <a:t>#ALAAC18</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56629" y="4527413"/>
            <a:ext cx="1094725" cy="34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1733822" y="1401670"/>
            <a:ext cx="5632636" cy="1482782"/>
          </a:xfrm>
          <a:prstGeom prst="rect">
            <a:avLst/>
          </a:prstGeom>
        </p:spPr>
      </p:pic>
      <p:sp>
        <p:nvSpPr>
          <p:cNvPr id="32" name="Text Placeholder 20"/>
          <p:cNvSpPr>
            <a:spLocks noGrp="1"/>
          </p:cNvSpPr>
          <p:nvPr>
            <p:ph type="body" sz="quarter" idx="11" hasCustomPrompt="1"/>
          </p:nvPr>
        </p:nvSpPr>
        <p:spPr>
          <a:xfrm>
            <a:off x="349973" y="2818009"/>
            <a:ext cx="2682354" cy="652271"/>
          </a:xfrm>
          <a:prstGeom prst="rect">
            <a:avLst/>
          </a:prstGeom>
        </p:spPr>
        <p:txBody>
          <a:bodyPr vert="horz">
            <a:normAutofit/>
          </a:bodyPr>
          <a:lstStyle>
            <a:lvl1pPr marL="0" indent="0" algn="ctr">
              <a:buNone/>
              <a:defRPr sz="1801"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349787" y="3115105"/>
            <a:ext cx="2682354" cy="577205"/>
          </a:xfrm>
          <a:prstGeom prst="rect">
            <a:avLst/>
          </a:prstGeom>
        </p:spPr>
        <p:txBody>
          <a:bodyPr vert="horz">
            <a:normAutofit/>
          </a:bodyPr>
          <a:lstStyle>
            <a:lvl1pPr marL="0" indent="0" algn="ctr">
              <a:buNone/>
              <a:defRPr sz="1401"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349787" y="3378471"/>
            <a:ext cx="2682354" cy="491141"/>
          </a:xfrm>
          <a:prstGeom prst="rect">
            <a:avLst/>
          </a:prstGeom>
        </p:spPr>
        <p:txBody>
          <a:bodyPr vert="horz">
            <a:normAutofit/>
          </a:bodyPr>
          <a:lstStyle>
            <a:lvl1pPr marL="0" indent="0" algn="ctr">
              <a:buNone/>
              <a:defRPr sz="1401"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3209152" y="2818009"/>
            <a:ext cx="2682354" cy="652271"/>
          </a:xfrm>
          <a:prstGeom prst="rect">
            <a:avLst/>
          </a:prstGeom>
        </p:spPr>
        <p:txBody>
          <a:bodyPr vert="horz">
            <a:normAutofit/>
          </a:bodyPr>
          <a:lstStyle>
            <a:lvl1pPr marL="0" indent="0" algn="ctr">
              <a:buNone/>
              <a:defRPr sz="1801"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3208965" y="3115105"/>
            <a:ext cx="2682354" cy="577205"/>
          </a:xfrm>
          <a:prstGeom prst="rect">
            <a:avLst/>
          </a:prstGeom>
        </p:spPr>
        <p:txBody>
          <a:bodyPr vert="horz">
            <a:normAutofit/>
          </a:bodyPr>
          <a:lstStyle>
            <a:lvl1pPr marL="0" indent="0" algn="ctr">
              <a:buNone/>
              <a:defRPr sz="1401"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3208965" y="3378471"/>
            <a:ext cx="2682354" cy="491141"/>
          </a:xfrm>
          <a:prstGeom prst="rect">
            <a:avLst/>
          </a:prstGeom>
        </p:spPr>
        <p:txBody>
          <a:bodyPr vert="horz">
            <a:normAutofit/>
          </a:bodyPr>
          <a:lstStyle>
            <a:lvl1pPr marL="0" indent="0" algn="ctr">
              <a:buNone/>
              <a:defRPr sz="1401"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6067957" y="2818009"/>
            <a:ext cx="2682354" cy="652271"/>
          </a:xfrm>
          <a:prstGeom prst="rect">
            <a:avLst/>
          </a:prstGeom>
        </p:spPr>
        <p:txBody>
          <a:bodyPr vert="horz">
            <a:normAutofit/>
          </a:bodyPr>
          <a:lstStyle>
            <a:lvl1pPr marL="0" indent="0" algn="ctr">
              <a:buNone/>
              <a:defRPr sz="1801"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6067771" y="3115105"/>
            <a:ext cx="2682354" cy="577205"/>
          </a:xfrm>
          <a:prstGeom prst="rect">
            <a:avLst/>
          </a:prstGeom>
        </p:spPr>
        <p:txBody>
          <a:bodyPr vert="horz">
            <a:normAutofit/>
          </a:bodyPr>
          <a:lstStyle>
            <a:lvl1pPr marL="0" indent="0" algn="ctr">
              <a:buNone/>
              <a:defRPr sz="1401"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6067771" y="3378471"/>
            <a:ext cx="2682354" cy="491141"/>
          </a:xfrm>
          <a:prstGeom prst="rect">
            <a:avLst/>
          </a:prstGeom>
        </p:spPr>
        <p:txBody>
          <a:bodyPr vert="horz">
            <a:normAutofit/>
          </a:bodyPr>
          <a:lstStyle>
            <a:lvl1pPr marL="0" indent="0" algn="ctr">
              <a:buNone/>
              <a:defRPr sz="1401"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a:srcRect t="37217"/>
          <a:stretch/>
        </p:blipFill>
        <p:spPr>
          <a:xfrm>
            <a:off x="3602241" y="4663558"/>
            <a:ext cx="1926441" cy="315830"/>
          </a:xfrm>
          <a:prstGeom prst="rect">
            <a:avLst/>
          </a:prstGeom>
        </p:spPr>
      </p:pic>
      <p:sp>
        <p:nvSpPr>
          <p:cNvPr id="4" name="TextBox 3"/>
          <p:cNvSpPr txBox="1"/>
          <p:nvPr userDrawn="1"/>
        </p:nvSpPr>
        <p:spPr>
          <a:xfrm>
            <a:off x="3947472" y="4374665"/>
            <a:ext cx="1235975" cy="276999"/>
          </a:xfrm>
          <a:prstGeom prst="rect">
            <a:avLst/>
          </a:prstGeom>
          <a:noFill/>
        </p:spPr>
        <p:txBody>
          <a:bodyPr wrap="square" rtlCol="0">
            <a:spAutoFit/>
          </a:bodyPr>
          <a:lstStyle/>
          <a:p>
            <a:r>
              <a:rPr lang="en-US" sz="1200" dirty="0">
                <a:solidFill>
                  <a:schemeClr val="bg1"/>
                </a:solidFill>
              </a:rPr>
              <a:t>Stay connected</a:t>
            </a:r>
          </a:p>
        </p:txBody>
      </p:sp>
      <p:pic>
        <p:nvPicPr>
          <p:cNvPr id="23" name="Picture 22">
            <a:extLst>
              <a:ext uri="{FF2B5EF4-FFF2-40B4-BE49-F238E27FC236}">
                <a16:creationId xmlns:a16="http://schemas.microsoft.com/office/drawing/2014/main" id="{6CCCC425-37A4-A84A-B620-7E57BD23D31F}"/>
              </a:ext>
            </a:extLst>
          </p:cNvPr>
          <p:cNvPicPr>
            <a:picLocks noChangeAspect="1"/>
          </p:cNvPicPr>
          <p:nvPr userDrawn="1"/>
        </p:nvPicPr>
        <p:blipFill>
          <a:blip r:embed="rId6"/>
          <a:stretch>
            <a:fillRect/>
          </a:stretch>
        </p:blipFill>
        <p:spPr>
          <a:xfrm>
            <a:off x="3059235" y="402890"/>
            <a:ext cx="2958366" cy="96960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9" name="Rectangle 18"/>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20" name="Rectangle 19"/>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4" y="1030288"/>
            <a:ext cx="8439150" cy="3317875"/>
          </a:xfrm>
          <a:prstGeom prst="rect">
            <a:avLst/>
          </a:prstGeom>
        </p:spPr>
        <p:txBody>
          <a:bodyPr vert="horz"/>
          <a:lstStyle>
            <a:lvl1pPr>
              <a:defRPr sz="2800"/>
            </a:lvl1pPr>
            <a:lvl2pPr>
              <a:defRPr sz="2400"/>
            </a:lvl2pPr>
            <a:lvl3pPr>
              <a:defRPr sz="2000"/>
            </a:lvl3pPr>
            <a:lvl4pPr>
              <a:defRPr sz="1801"/>
            </a:lvl4pPr>
            <a:lvl5pPr>
              <a:defRPr sz="18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88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3" y="1493045"/>
            <a:ext cx="2016124" cy="1928813"/>
          </a:xfrm>
          <a:prstGeom prst="rect">
            <a:avLst/>
          </a:prstGeom>
        </p:spPr>
        <p:txBody>
          <a:bodyPr vert="horz" anchor="t" anchorCtr="0"/>
          <a:lstStyle>
            <a:lvl1pPr marL="0" indent="0" algn="ctr">
              <a:spcBef>
                <a:spcPts val="0"/>
              </a:spcBef>
              <a:buNone/>
              <a:defRPr sz="1401"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3" name="Text Placeholder 12"/>
          <p:cNvSpPr>
            <a:spLocks noGrp="1"/>
          </p:cNvSpPr>
          <p:nvPr>
            <p:ph type="body" sz="quarter" idx="12" hasCustomPrompt="1"/>
          </p:nvPr>
        </p:nvSpPr>
        <p:spPr>
          <a:xfrm>
            <a:off x="3416308" y="2073400"/>
            <a:ext cx="5727700" cy="639129"/>
          </a:xfrm>
          <a:prstGeom prst="rect">
            <a:avLst/>
          </a:prstGeom>
        </p:spPr>
        <p:txBody>
          <a:bodyPr vert="horz">
            <a:normAutofit/>
          </a:bodyPr>
          <a:lstStyle>
            <a:lvl1pPr marL="0" marR="0" indent="0" algn="l" defTabSz="457206"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6"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1493044"/>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p>
        </p:txBody>
      </p:sp>
      <p:sp>
        <p:nvSpPr>
          <p:cNvPr id="11" name="Text Placeholder 8"/>
          <p:cNvSpPr>
            <a:spLocks noGrp="1"/>
          </p:cNvSpPr>
          <p:nvPr>
            <p:ph type="body" sz="quarter" idx="10" hasCustomPrompt="1"/>
          </p:nvPr>
        </p:nvSpPr>
        <p:spPr>
          <a:xfrm>
            <a:off x="315259" y="831062"/>
            <a:ext cx="8174037" cy="646331"/>
          </a:xfrm>
          <a:prstGeom prst="rect">
            <a:avLst/>
          </a:prstGeom>
          <a:ln w="28575" cmpd="sng">
            <a:solidFill>
              <a:srgbClr val="FFFFFF"/>
            </a:solidFill>
          </a:ln>
        </p:spPr>
        <p:txBody>
          <a:bodyPr vert="horz" lIns="274320" tIns="45720" rIns="274320" bIns="45720">
            <a:spAutoFit/>
          </a:bodyPr>
          <a:lstStyle>
            <a:lvl1pPr marL="0" marR="0" indent="0" algn="l" defTabSz="457206"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6"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3" cy="4145811"/>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7"/>
            <a:ext cx="265113" cy="407462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35A22EE0-2BB4-6641-AF2E-942EF89DD8AD}"/>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340787" y="1029747"/>
            <a:ext cx="8439148" cy="3356378"/>
          </a:xfrm>
          <a:prstGeom prst="rect">
            <a:avLst/>
          </a:prstGeom>
        </p:spPr>
        <p:txBody>
          <a:bodyPr vert="horz"/>
          <a:lstStyle>
            <a:lvl1pPr marL="342904" indent="-342904">
              <a:buFont typeface="Arial"/>
              <a:buChar char="•"/>
              <a:defRPr sz="2400" baseline="0"/>
            </a:lvl1pPr>
            <a:lvl2pPr>
              <a:defRPr sz="2000"/>
            </a:lvl2pPr>
            <a:lvl3pPr>
              <a:defRPr sz="1801"/>
            </a:lvl3pPr>
            <a:lvl4pPr>
              <a:buFont typeface="Arial" charset="0"/>
              <a:buChar char="•"/>
              <a:defRPr sz="1600"/>
            </a:lvl4pPr>
            <a:lvl5pPr>
              <a:buFont typeface="Arial" charset="0"/>
              <a:buChar char="•"/>
              <a:defRPr sz="1401"/>
            </a:lvl5pPr>
            <a:lvl6pPr>
              <a:defRPr sz="1401"/>
            </a:lvl6pPr>
            <a:lvl7pPr>
              <a:defRPr sz="1200"/>
            </a:lvl7pPr>
            <a:lvl8pPr>
              <a:defRPr sz="1100"/>
            </a:lvl8pPr>
            <a:lvl9pPr>
              <a:defRPr sz="1100"/>
            </a:lvl9pPr>
          </a:lstStyle>
          <a:p>
            <a:pPr marL="342904" marR="0" lvl="0" indent="-342904" algn="l" defTabSz="457206"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4" name="Rectangle 13"/>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5" name="Rectangle 14"/>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1C27A1AC-D017-1A40-A1A1-94779F8F8E0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2" name="Rectangle 11"/>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3" name="Rectangle 12"/>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1" name="Rectangle 10"/>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sp>
        <p:nvSpPr>
          <p:cNvPr id="12" name="Rectangle 11"/>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1">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6"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4" y="1032943"/>
            <a:ext cx="4030978" cy="3413570"/>
          </a:xfrm>
          <a:prstGeom prst="rect">
            <a:avLst/>
          </a:prstGeom>
        </p:spPr>
        <p:txBody>
          <a:bodyPr/>
          <a:lstStyle>
            <a:lvl1pPr marL="342904" indent="-342904">
              <a:buFont typeface="Arial" charset="0"/>
              <a:buChar char="•"/>
              <a:defRPr sz="2400"/>
            </a:lvl1pPr>
            <a:lvl2pPr marL="742941" indent="-285746">
              <a:buFont typeface="Arial" charset="0"/>
              <a:buChar char="•"/>
              <a:defRPr sz="2000"/>
            </a:lvl2pPr>
            <a:lvl3pPr>
              <a:defRPr sz="1801"/>
            </a:lvl3pPr>
            <a:lvl4pPr marL="1600180" indent="-228597">
              <a:buFont typeface="Arial" charset="0"/>
              <a:buChar char="•"/>
              <a:defRPr sz="1600"/>
            </a:lvl4pPr>
            <a:lvl5pPr marL="2057373" indent="-228597">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340789"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340787" y="1032943"/>
            <a:ext cx="4030980" cy="3413570"/>
          </a:xfrm>
          <a:prstGeom prst="rect">
            <a:avLst/>
          </a:prstGeom>
        </p:spPr>
        <p:txBody>
          <a:bodyPr/>
          <a:lstStyle>
            <a:lvl1pPr marL="342904" indent="-342904">
              <a:buFont typeface="Arial" charset="0"/>
              <a:buChar char="•"/>
              <a:defRPr sz="2400"/>
            </a:lvl1pPr>
            <a:lvl2pPr marL="742941" indent="-285746">
              <a:buFont typeface="Arial" charset="0"/>
              <a:buChar char="•"/>
              <a:defRPr sz="2000"/>
            </a:lvl2pPr>
            <a:lvl3pPr>
              <a:defRPr sz="1801"/>
            </a:lvl3pPr>
            <a:lvl4pPr marL="1600180" indent="-228597">
              <a:buFont typeface="Arial" charset="0"/>
              <a:buChar char="•"/>
              <a:defRPr sz="1600"/>
            </a:lvl4pPr>
            <a:lvl5pPr marL="2057373" indent="-228597">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6" y="4817246"/>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4140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340789"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62" name="Rectangle 61"/>
          <p:cNvSpPr/>
          <p:nvPr userDrawn="1"/>
        </p:nvSpPr>
        <p:spPr>
          <a:xfrm>
            <a:off x="1" y="4686300"/>
            <a:ext cx="2209801"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3" name="Rectangle 62"/>
          <p:cNvSpPr/>
          <p:nvPr userDrawn="1"/>
        </p:nvSpPr>
        <p:spPr>
          <a:xfrm>
            <a:off x="2209802"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4" name="Rectangle 63"/>
          <p:cNvSpPr/>
          <p:nvPr userDrawn="1"/>
        </p:nvSpPr>
        <p:spPr>
          <a:xfrm>
            <a:off x="3270251" y="4686300"/>
            <a:ext cx="5873749"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6" y="4817246"/>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icture Placeholder 3"/>
          <p:cNvSpPr>
            <a:spLocks noGrp="1"/>
          </p:cNvSpPr>
          <p:nvPr>
            <p:ph type="pic" sz="quarter" idx="10"/>
          </p:nvPr>
        </p:nvSpPr>
        <p:spPr>
          <a:xfrm>
            <a:off x="347336" y="1160695"/>
            <a:ext cx="2745943" cy="2179439"/>
          </a:xfrm>
          <a:prstGeom prst="rect">
            <a:avLst/>
          </a:prstGeom>
          <a:solidFill>
            <a:schemeClr val="bg1">
              <a:lumMod val="95000"/>
            </a:schemeClr>
          </a:solidFill>
        </p:spPr>
        <p:txBody>
          <a:bodyPr vert="horz" lIns="0" tIns="0" rIns="0" bIns="0" rtlCol="0" anchor="ctr">
            <a:normAutofit/>
          </a:bodyPr>
          <a:lstStyle>
            <a:lvl1pPr>
              <a:defRPr lang="en-US" sz="1051" dirty="0"/>
            </a:lvl1pPr>
          </a:lstStyle>
          <a:p>
            <a:pPr marL="0" lvl="0" indent="0" algn="ctr">
              <a:buNone/>
            </a:pPr>
            <a:endParaRPr lang="en-US" dirty="0"/>
          </a:p>
        </p:txBody>
      </p:sp>
      <p:sp>
        <p:nvSpPr>
          <p:cNvPr id="26" name="Picture Placeholder 3"/>
          <p:cNvSpPr>
            <a:spLocks noGrp="1"/>
          </p:cNvSpPr>
          <p:nvPr>
            <p:ph type="pic" sz="quarter" idx="11"/>
          </p:nvPr>
        </p:nvSpPr>
        <p:spPr>
          <a:xfrm>
            <a:off x="3199030" y="1160693"/>
            <a:ext cx="2745943" cy="2179439"/>
          </a:xfrm>
          <a:prstGeom prst="rect">
            <a:avLst/>
          </a:prstGeom>
          <a:solidFill>
            <a:schemeClr val="bg1">
              <a:lumMod val="95000"/>
            </a:schemeClr>
          </a:solidFill>
        </p:spPr>
        <p:txBody>
          <a:bodyPr vert="horz" lIns="0" tIns="0" rIns="0" bIns="0" rtlCol="0" anchor="ctr">
            <a:normAutofit/>
          </a:bodyPr>
          <a:lstStyle>
            <a:lvl1pPr>
              <a:defRPr lang="en-US" sz="1051"/>
            </a:lvl1pPr>
          </a:lstStyle>
          <a:p>
            <a:pPr marL="0" lvl="0" indent="0" algn="ctr">
              <a:buNone/>
            </a:pPr>
            <a:endParaRPr lang="en-US"/>
          </a:p>
        </p:txBody>
      </p:sp>
      <p:sp>
        <p:nvSpPr>
          <p:cNvPr id="27" name="Picture Placeholder 3"/>
          <p:cNvSpPr>
            <a:spLocks noGrp="1"/>
          </p:cNvSpPr>
          <p:nvPr>
            <p:ph type="pic" sz="quarter" idx="12"/>
          </p:nvPr>
        </p:nvSpPr>
        <p:spPr>
          <a:xfrm>
            <a:off x="6050725" y="1160692"/>
            <a:ext cx="2745943" cy="2179439"/>
          </a:xfrm>
          <a:prstGeom prst="rect">
            <a:avLst/>
          </a:prstGeom>
          <a:solidFill>
            <a:schemeClr val="bg1">
              <a:lumMod val="95000"/>
            </a:schemeClr>
          </a:solidFill>
        </p:spPr>
        <p:txBody>
          <a:bodyPr vert="horz" lIns="0" tIns="0" rIns="0" bIns="0" rtlCol="0" anchor="ctr">
            <a:normAutofit/>
          </a:bodyPr>
          <a:lstStyle>
            <a:lvl1pPr>
              <a:defRPr lang="en-US" sz="1051"/>
            </a:lvl1pPr>
          </a:lstStyle>
          <a:p>
            <a:pPr marL="0" lvl="0" indent="0" algn="ctr">
              <a:buNone/>
            </a:pPr>
            <a:endParaRPr lang="en-US"/>
          </a:p>
        </p:txBody>
      </p:sp>
      <p:sp>
        <p:nvSpPr>
          <p:cNvPr id="13" name="Text Placeholder 9"/>
          <p:cNvSpPr>
            <a:spLocks noGrp="1"/>
          </p:cNvSpPr>
          <p:nvPr>
            <p:ph type="body" sz="quarter" idx="14"/>
          </p:nvPr>
        </p:nvSpPr>
        <p:spPr>
          <a:xfrm>
            <a:off x="342741" y="3412069"/>
            <a:ext cx="2750757" cy="958851"/>
          </a:xfrm>
          <a:prstGeom prst="rect">
            <a:avLst/>
          </a:prstGeom>
        </p:spPr>
        <p:txBody>
          <a:bodyPr>
            <a:noAutofit/>
          </a:bodyPr>
          <a:lstStyle>
            <a:lvl1pPr marL="0" indent="0">
              <a:buNone/>
              <a:defRPr sz="1200"/>
            </a:lvl1pPr>
            <a:lvl2pPr marL="152398" indent="-152398">
              <a:buFont typeface="Arial" panose="020B0604020202020204" pitchFamily="34" charset="0"/>
              <a:buChar char="•"/>
              <a:defRPr sz="1200"/>
            </a:lvl2pPr>
            <a:lvl3pPr marL="304797" indent="-152398">
              <a:defRPr sz="1200"/>
            </a:lvl3pPr>
            <a:lvl4pPr marL="533393" indent="-228597">
              <a:defRPr sz="1200"/>
            </a:lvl4pPr>
            <a:lvl5pPr marL="761990" indent="-228597">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98812" y="3412069"/>
            <a:ext cx="2750757" cy="958851"/>
          </a:xfrm>
          <a:prstGeom prst="rect">
            <a:avLst/>
          </a:prstGeom>
        </p:spPr>
        <p:txBody>
          <a:bodyPr>
            <a:noAutofit/>
          </a:bodyPr>
          <a:lstStyle>
            <a:lvl1pPr marL="0" indent="0">
              <a:buNone/>
              <a:defRPr sz="1200"/>
            </a:lvl1pPr>
            <a:lvl2pPr marL="152398" indent="-152398">
              <a:buClr>
                <a:schemeClr val="accent4"/>
              </a:buClr>
              <a:buFont typeface="Arial" panose="020B0604020202020204" pitchFamily="34" charset="0"/>
              <a:buChar char="•"/>
              <a:defRPr sz="1200"/>
            </a:lvl2pPr>
            <a:lvl3pPr marL="304797" indent="-152398">
              <a:buClr>
                <a:schemeClr val="accent4"/>
              </a:buClr>
              <a:defRPr sz="1200"/>
            </a:lvl3pPr>
            <a:lvl4pPr marL="533393" indent="-228597">
              <a:buClr>
                <a:schemeClr val="accent4"/>
              </a:buClr>
              <a:defRPr sz="1200"/>
            </a:lvl4pPr>
            <a:lvl5pPr marL="761990" indent="-228597">
              <a:buClr>
                <a:schemeClr val="accent4"/>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6050506" y="3412069"/>
            <a:ext cx="2750757" cy="958851"/>
          </a:xfrm>
          <a:prstGeom prst="rect">
            <a:avLst/>
          </a:prstGeom>
        </p:spPr>
        <p:txBody>
          <a:bodyPr>
            <a:noAutofit/>
          </a:bodyPr>
          <a:lstStyle>
            <a:lvl1pPr marL="0" indent="0">
              <a:buNone/>
              <a:defRPr sz="1200"/>
            </a:lvl1pPr>
            <a:lvl2pPr marL="152398" indent="-152398">
              <a:buClr>
                <a:schemeClr val="accent2"/>
              </a:buClr>
              <a:buFont typeface="Arial" panose="020B0604020202020204" pitchFamily="34" charset="0"/>
              <a:buChar char="•"/>
              <a:defRPr sz="1200"/>
            </a:lvl2pPr>
            <a:lvl3pPr marL="304797" indent="-152398">
              <a:buClr>
                <a:schemeClr val="accent2"/>
              </a:buClr>
              <a:defRPr sz="1200"/>
            </a:lvl3pPr>
            <a:lvl4pPr marL="533393" indent="-228597">
              <a:buClr>
                <a:schemeClr val="accent2"/>
              </a:buClr>
              <a:defRPr sz="1200"/>
            </a:lvl4pPr>
            <a:lvl5pPr marL="761990" indent="-228597">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31576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75" r:id="rId1"/>
    <p:sldLayoutId id="2147483664" r:id="rId2"/>
    <p:sldLayoutId id="2147483666" r:id="rId3"/>
    <p:sldLayoutId id="2147483667" r:id="rId4"/>
    <p:sldLayoutId id="2147483668" r:id="rId5"/>
    <p:sldLayoutId id="2147483669" r:id="rId6"/>
    <p:sldLayoutId id="2147483670" r:id="rId7"/>
    <p:sldLayoutId id="2147483679" r:id="rId8"/>
    <p:sldLayoutId id="2147483680" r:id="rId9"/>
    <p:sldLayoutId id="2147483681" r:id="rId10"/>
    <p:sldLayoutId id="2147483678" r:id="rId11"/>
    <p:sldLayoutId id="214748368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6"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3"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5" indent="-228604"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1" indent="-228604"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7" indent="-228604"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hyperlink" Target="http://cdn.nmc.org/media/2017-nmc-horizon-report-library-EN.pd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doi.org/10.25333/C3763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orweblog.oclc.org/stitching-cos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779468" y="1852403"/>
            <a:ext cx="7996978" cy="1234773"/>
          </a:xfrm>
        </p:spPr>
        <p:txBody>
          <a:bodyPr>
            <a:normAutofit fontScale="92500"/>
          </a:bodyPr>
          <a:lstStyle/>
          <a:p>
            <a:r>
              <a:rPr lang="en-US" sz="2400" dirty="0"/>
              <a:t>The Interoperability Imperative: A </a:t>
            </a:r>
          </a:p>
          <a:p>
            <a:r>
              <a:rPr lang="en-US" sz="2400" dirty="0"/>
              <a:t>Discussion of the Fractured Technical Landscape</a:t>
            </a:r>
          </a:p>
          <a:p>
            <a:endParaRPr lang="en-US" sz="2400" dirty="0"/>
          </a:p>
        </p:txBody>
      </p:sp>
      <p:sp>
        <p:nvSpPr>
          <p:cNvPr id="6" name="Text Placeholder 3">
            <a:extLst>
              <a:ext uri="{FF2B5EF4-FFF2-40B4-BE49-F238E27FC236}">
                <a16:creationId xmlns:a16="http://schemas.microsoft.com/office/drawing/2014/main" id="{B9A5AD5F-FD18-E848-A731-22DA5663551F}"/>
              </a:ext>
            </a:extLst>
          </p:cNvPr>
          <p:cNvSpPr txBox="1">
            <a:spLocks/>
          </p:cNvSpPr>
          <p:nvPr/>
        </p:nvSpPr>
        <p:spPr>
          <a:xfrm>
            <a:off x="793907" y="3187497"/>
            <a:ext cx="6951775" cy="400110"/>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Roy Tennant, with slides and input from </a:t>
            </a:r>
            <a:r>
              <a:rPr lang="en-US"/>
              <a:t>Rebecca Bryant</a:t>
            </a:r>
            <a:endParaRPr lang="en-US" dirty="0"/>
          </a:p>
        </p:txBody>
      </p:sp>
      <p:sp>
        <p:nvSpPr>
          <p:cNvPr id="7" name="Text Placeholder 4">
            <a:extLst>
              <a:ext uri="{FF2B5EF4-FFF2-40B4-BE49-F238E27FC236}">
                <a16:creationId xmlns:a16="http://schemas.microsoft.com/office/drawing/2014/main" id="{FA819F7B-3E7B-4242-A525-EF64E9EAE5DB}"/>
              </a:ext>
            </a:extLst>
          </p:cNvPr>
          <p:cNvSpPr txBox="1">
            <a:spLocks/>
          </p:cNvSpPr>
          <p:nvPr/>
        </p:nvSpPr>
        <p:spPr>
          <a:xfrm>
            <a:off x="779471" y="3584737"/>
            <a:ext cx="3474669" cy="935641"/>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Senior Program Officer</a:t>
            </a:r>
          </a:p>
          <a:p>
            <a:r>
              <a:rPr lang="en-US"/>
              <a:t>     @</a:t>
            </a:r>
            <a:r>
              <a:rPr lang="en-US" err="1"/>
              <a:t>rtennant</a:t>
            </a:r>
            <a:endParaRPr lang="en-US"/>
          </a:p>
          <a:p>
            <a:r>
              <a:rPr lang="en-US"/>
              <a:t>    </a:t>
            </a:r>
            <a:r>
              <a:rPr lang="mr-IN" err="1"/>
              <a:t>orcid.org</a:t>
            </a:r>
            <a:r>
              <a:rPr lang="mr-IN"/>
              <a:t>/0000-0002-0725-6493</a:t>
            </a:r>
            <a:endParaRPr lang="en-US"/>
          </a:p>
        </p:txBody>
      </p:sp>
      <p:pic>
        <p:nvPicPr>
          <p:cNvPr id="8" name="Picture 7">
            <a:extLst>
              <a:ext uri="{FF2B5EF4-FFF2-40B4-BE49-F238E27FC236}">
                <a16:creationId xmlns:a16="http://schemas.microsoft.com/office/drawing/2014/main" id="{49161242-0E5A-6A49-A50E-F8202562D907}"/>
              </a:ext>
            </a:extLst>
          </p:cNvPr>
          <p:cNvPicPr>
            <a:picLocks noChangeAspect="1"/>
          </p:cNvPicPr>
          <p:nvPr/>
        </p:nvPicPr>
        <p:blipFill>
          <a:blip r:embed="rId3"/>
          <a:stretch>
            <a:fillRect/>
          </a:stretch>
        </p:blipFill>
        <p:spPr>
          <a:xfrm>
            <a:off x="788654" y="3958274"/>
            <a:ext cx="248171" cy="248171"/>
          </a:xfrm>
          <a:prstGeom prst="rect">
            <a:avLst/>
          </a:prstGeom>
        </p:spPr>
      </p:pic>
      <p:pic>
        <p:nvPicPr>
          <p:cNvPr id="9" name="Picture 8">
            <a:extLst>
              <a:ext uri="{FF2B5EF4-FFF2-40B4-BE49-F238E27FC236}">
                <a16:creationId xmlns:a16="http://schemas.microsoft.com/office/drawing/2014/main" id="{B186BDEC-CAE6-FD48-884B-2C1F0937BD42}"/>
              </a:ext>
            </a:extLst>
          </p:cNvPr>
          <p:cNvPicPr>
            <a:picLocks noChangeAspect="1"/>
          </p:cNvPicPr>
          <p:nvPr/>
        </p:nvPicPr>
        <p:blipFill>
          <a:blip r:embed="rId4"/>
          <a:stretch>
            <a:fillRect/>
          </a:stretch>
        </p:blipFill>
        <p:spPr>
          <a:xfrm>
            <a:off x="794334" y="4261810"/>
            <a:ext cx="203200" cy="203200"/>
          </a:xfrm>
          <a:prstGeom prst="rect">
            <a:avLst/>
          </a:prstGeom>
        </p:spPr>
      </p:pic>
    </p:spTree>
    <p:extLst>
      <p:ext uri="{BB962C8B-B14F-4D97-AF65-F5344CB8AC3E}">
        <p14:creationId xmlns:p14="http://schemas.microsoft.com/office/powerpoint/2010/main" val="1902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50930" y="4821123"/>
            <a:ext cx="7654898" cy="276999"/>
          </a:xfrm>
          <a:prstGeom prst="rect">
            <a:avLst/>
          </a:prstGeom>
          <a:noFill/>
        </p:spPr>
        <p:txBody>
          <a:bodyPr wrap="square" rtlCol="0">
            <a:spAutoFit/>
          </a:bodyPr>
          <a:lstStyle/>
          <a:p>
            <a:r>
              <a:rPr lang="en-US" sz="1200" dirty="0">
                <a:solidFill>
                  <a:schemeClr val="bg1"/>
                </a:solidFill>
              </a:rPr>
              <a:t>https://</a:t>
            </a:r>
            <a:r>
              <a:rPr lang="en-US" sz="1200" dirty="0" err="1">
                <a:solidFill>
                  <a:schemeClr val="bg1"/>
                </a:solidFill>
              </a:rPr>
              <a:t>www.monash.edu</a:t>
            </a:r>
            <a:r>
              <a:rPr lang="en-US" sz="1200" dirty="0">
                <a:solidFill>
                  <a:schemeClr val="bg1"/>
                </a:solidFill>
              </a:rPr>
              <a:t>/library/about/initiatives/repository </a:t>
            </a:r>
          </a:p>
        </p:txBody>
      </p:sp>
      <p:sp>
        <p:nvSpPr>
          <p:cNvPr id="8" name="Text Placeholder 7"/>
          <p:cNvSpPr>
            <a:spLocks noGrp="1"/>
          </p:cNvSpPr>
          <p:nvPr>
            <p:ph type="body" sz="quarter" idx="13"/>
          </p:nvPr>
        </p:nvSpPr>
        <p:spPr>
          <a:xfrm>
            <a:off x="182578" y="87922"/>
            <a:ext cx="6281860" cy="686443"/>
          </a:xfrm>
        </p:spPr>
        <p:txBody>
          <a:bodyPr/>
          <a:lstStyle/>
          <a:p>
            <a:r>
              <a:rPr lang="en-US" sz="2800"/>
              <a:t>IR-RIM-RDM at Monash University</a:t>
            </a:r>
          </a:p>
        </p:txBody>
      </p:sp>
      <p:grpSp>
        <p:nvGrpSpPr>
          <p:cNvPr id="2" name="Group 1">
            <a:extLst>
              <a:ext uri="{FF2B5EF4-FFF2-40B4-BE49-F238E27FC236}">
                <a16:creationId xmlns:a16="http://schemas.microsoft.com/office/drawing/2014/main" id="{C50338DD-BF12-2943-9572-AD2B680018E3}"/>
              </a:ext>
            </a:extLst>
          </p:cNvPr>
          <p:cNvGrpSpPr/>
          <p:nvPr/>
        </p:nvGrpSpPr>
        <p:grpSpPr>
          <a:xfrm>
            <a:off x="68009" y="833524"/>
            <a:ext cx="6598368" cy="3938773"/>
            <a:chOff x="68009" y="833523"/>
            <a:chExt cx="6598368" cy="3938773"/>
          </a:xfrm>
        </p:grpSpPr>
        <p:sp>
          <p:nvSpPr>
            <p:cNvPr id="42" name="Rectangle 41"/>
            <p:cNvSpPr/>
            <p:nvPr/>
          </p:nvSpPr>
          <p:spPr>
            <a:xfrm>
              <a:off x="68009" y="833523"/>
              <a:ext cx="6569485" cy="3856366"/>
            </a:xfrm>
            <a:prstGeom prst="rect">
              <a:avLst/>
            </a:prstGeom>
            <a:solidFill>
              <a:schemeClr val="bg1">
                <a:lumMod val="85000"/>
              </a:schemeClr>
            </a:solidFill>
            <a:ln>
              <a:solidFill>
                <a:srgbClr val="171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 name="Can 4"/>
            <p:cNvSpPr/>
            <p:nvPr/>
          </p:nvSpPr>
          <p:spPr>
            <a:xfrm>
              <a:off x="1465813" y="3221665"/>
              <a:ext cx="2147777" cy="1275907"/>
            </a:xfrm>
            <a:prstGeom prst="ca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801" err="1">
                  <a:solidFill>
                    <a:schemeClr val="bg1"/>
                  </a:solidFill>
                </a:rPr>
                <a:t>MyResearch</a:t>
              </a:r>
              <a:endParaRPr lang="en-US" sz="1801">
                <a:solidFill>
                  <a:schemeClr val="bg1"/>
                </a:solidFill>
              </a:endParaRPr>
            </a:p>
            <a:p>
              <a:pPr algn="ctr"/>
              <a:r>
                <a:rPr lang="en-US" sz="1801">
                  <a:solidFill>
                    <a:schemeClr val="bg1"/>
                  </a:solidFill>
                </a:rPr>
                <a:t>RIM</a:t>
              </a:r>
            </a:p>
          </p:txBody>
        </p:sp>
        <p:sp>
          <p:nvSpPr>
            <p:cNvPr id="11" name="TextBox 10"/>
            <p:cNvSpPr txBox="1"/>
            <p:nvPr/>
          </p:nvSpPr>
          <p:spPr>
            <a:xfrm>
              <a:off x="3288612" y="3571967"/>
              <a:ext cx="3071716" cy="1200329"/>
            </a:xfrm>
            <a:prstGeom prst="rect">
              <a:avLst/>
            </a:prstGeom>
            <a:solidFill>
              <a:schemeClr val="bg1"/>
            </a:solidFill>
            <a:ln>
              <a:solidFill>
                <a:schemeClr val="tx2">
                  <a:lumMod val="60000"/>
                  <a:lumOff val="40000"/>
                </a:schemeClr>
              </a:solidFill>
            </a:ln>
            <a:effectLst/>
          </p:spPr>
          <p:txBody>
            <a:bodyPr wrap="square" rtlCol="0">
              <a:spAutoFit/>
            </a:bodyPr>
            <a:lstStyle/>
            <a:p>
              <a:pPr marL="380995" indent="-380995">
                <a:buFont typeface="Arial" charset="0"/>
                <a:buChar char="•"/>
              </a:pPr>
              <a:r>
                <a:rPr lang="en-US" sz="1200">
                  <a:latin typeface="Calibri" charset="0"/>
                  <a:ea typeface="Calibri" charset="0"/>
                  <a:cs typeface="Calibri" charset="0"/>
                </a:rPr>
                <a:t>Integrated RIM/IR approach</a:t>
              </a:r>
            </a:p>
            <a:p>
              <a:pPr marL="380995" indent="-380995">
                <a:buFont typeface="Arial" charset="0"/>
                <a:buChar char="•"/>
              </a:pPr>
              <a:r>
                <a:rPr lang="en-US" sz="1200">
                  <a:latin typeface="Calibri" charset="0"/>
                  <a:ea typeface="Calibri" charset="0"/>
                  <a:cs typeface="Calibri" charset="0"/>
                </a:rPr>
                <a:t>Complete campus bibliography with metadata on all publications</a:t>
              </a:r>
            </a:p>
            <a:p>
              <a:pPr marL="380995" indent="-380995">
                <a:buFont typeface="Arial" charset="0"/>
                <a:buChar char="•"/>
              </a:pPr>
              <a:r>
                <a:rPr lang="en-US" sz="1200">
                  <a:latin typeface="Calibri" charset="0"/>
                  <a:ea typeface="Calibri" charset="0"/>
                  <a:cs typeface="Calibri" charset="0"/>
                </a:rPr>
                <a:t>Stores &amp; provides links to OA publications</a:t>
              </a:r>
            </a:p>
            <a:p>
              <a:pPr marL="380995" indent="-380995">
                <a:buFont typeface="Arial" charset="0"/>
                <a:buChar char="•"/>
              </a:pPr>
              <a:r>
                <a:rPr lang="en-US" sz="1200">
                  <a:latin typeface="Calibri" charset="0"/>
                  <a:ea typeface="Calibri" charset="0"/>
                  <a:cs typeface="Calibri" charset="0"/>
                </a:rPr>
                <a:t>Elsevier Pure product</a:t>
              </a:r>
            </a:p>
          </p:txBody>
        </p:sp>
        <p:sp>
          <p:nvSpPr>
            <p:cNvPr id="13" name="TextBox 12"/>
            <p:cNvSpPr txBox="1"/>
            <p:nvPr/>
          </p:nvSpPr>
          <p:spPr>
            <a:xfrm>
              <a:off x="4127975" y="1254501"/>
              <a:ext cx="2538402" cy="1015663"/>
            </a:xfrm>
            <a:prstGeom prst="rect">
              <a:avLst/>
            </a:prstGeom>
            <a:solidFill>
              <a:schemeClr val="bg1"/>
            </a:solidFill>
            <a:ln>
              <a:solidFill>
                <a:schemeClr val="tx2">
                  <a:lumMod val="75000"/>
                </a:schemeClr>
              </a:solidFill>
            </a:ln>
          </p:spPr>
          <p:txBody>
            <a:bodyPr wrap="square" rtlCol="0">
              <a:spAutoFit/>
            </a:bodyPr>
            <a:lstStyle/>
            <a:p>
              <a:pPr marL="171453" indent="-171453">
                <a:buFont typeface="Arial" charset="0"/>
                <a:buChar char="•"/>
              </a:pPr>
              <a:r>
                <a:rPr lang="en-US" sz="1200">
                  <a:latin typeface="Calibri" charset="0"/>
                  <a:ea typeface="Calibri" charset="0"/>
                  <a:cs typeface="Calibri" charset="0"/>
                </a:rPr>
                <a:t>Grey literature, working papers, data &amp; media files</a:t>
              </a:r>
            </a:p>
            <a:p>
              <a:pPr marL="171453" indent="-171453">
                <a:buFont typeface="Arial" charset="0"/>
                <a:buChar char="•"/>
              </a:pPr>
              <a:r>
                <a:rPr lang="en-US" sz="1200">
                  <a:latin typeface="Calibri" charset="0"/>
                  <a:ea typeface="Calibri" charset="0"/>
                  <a:cs typeface="Calibri" charset="0"/>
                </a:rPr>
                <a:t>Theses</a:t>
              </a:r>
            </a:p>
            <a:p>
              <a:pPr marL="171453" indent="-171453">
                <a:buFont typeface="Arial" charset="0"/>
                <a:buChar char="•"/>
              </a:pPr>
              <a:r>
                <a:rPr lang="en-US" sz="1200">
                  <a:latin typeface="Calibri" charset="0"/>
                  <a:ea typeface="Calibri" charset="0"/>
                  <a:cs typeface="Calibri" charset="0"/>
                </a:rPr>
                <a:t>Private or public (useful for active data management &amp; collaboration)</a:t>
              </a:r>
            </a:p>
          </p:txBody>
        </p:sp>
        <p:sp>
          <p:nvSpPr>
            <p:cNvPr id="14" name="Can 13"/>
            <p:cNvSpPr/>
            <p:nvPr/>
          </p:nvSpPr>
          <p:spPr>
            <a:xfrm>
              <a:off x="184893" y="898886"/>
              <a:ext cx="1453579" cy="932803"/>
            </a:xfrm>
            <a:prstGeom prst="can">
              <a:avLst/>
            </a:prstGeom>
            <a:solidFill>
              <a:schemeClr val="bg1">
                <a:lumMod val="6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801">
                  <a:solidFill>
                    <a:schemeClr val="bg1"/>
                  </a:solidFill>
                </a:rPr>
                <a:t>ARROW IR</a:t>
              </a:r>
            </a:p>
          </p:txBody>
        </p:sp>
        <p:sp>
          <p:nvSpPr>
            <p:cNvPr id="9" name="Can 8"/>
            <p:cNvSpPr/>
            <p:nvPr/>
          </p:nvSpPr>
          <p:spPr>
            <a:xfrm>
              <a:off x="4550136" y="2196501"/>
              <a:ext cx="1757473" cy="691397"/>
            </a:xfrm>
            <a:prstGeom prst="can">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err="1">
                  <a:solidFill>
                    <a:schemeClr val="bg1"/>
                  </a:solidFill>
                </a:rPr>
                <a:t>Monash.figshare</a:t>
              </a:r>
              <a:endParaRPr lang="en-US" sz="1600">
                <a:solidFill>
                  <a:schemeClr val="bg1"/>
                </a:solidFill>
              </a:endParaRPr>
            </a:p>
          </p:txBody>
        </p:sp>
        <p:cxnSp>
          <p:nvCxnSpPr>
            <p:cNvPr id="16" name="Straight Arrow Connector 15" title="Theses &amp; data sets migrated"/>
            <p:cNvCxnSpPr/>
            <p:nvPr/>
          </p:nvCxnSpPr>
          <p:spPr>
            <a:xfrm>
              <a:off x="1761689" y="1397101"/>
              <a:ext cx="2644153" cy="103917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316705">
              <a:off x="2200927" y="1649405"/>
              <a:ext cx="1945661" cy="276999"/>
            </a:xfrm>
            <a:prstGeom prst="rect">
              <a:avLst/>
            </a:prstGeom>
            <a:noFill/>
          </p:spPr>
          <p:txBody>
            <a:bodyPr wrap="none" rtlCol="0">
              <a:spAutoFit/>
            </a:bodyPr>
            <a:lstStyle/>
            <a:p>
              <a:r>
                <a:rPr lang="en-US" sz="1200">
                  <a:latin typeface="Calibri" charset="0"/>
                  <a:ea typeface="Calibri" charset="0"/>
                  <a:cs typeface="Calibri" charset="0"/>
                </a:rPr>
                <a:t>Theses &amp; data sets migrated</a:t>
              </a:r>
            </a:p>
          </p:txBody>
        </p:sp>
        <p:cxnSp>
          <p:nvCxnSpPr>
            <p:cNvPr id="19" name="Straight Arrow Connector 18" title="Theses &amp; data sets migrated"/>
            <p:cNvCxnSpPr/>
            <p:nvPr/>
          </p:nvCxnSpPr>
          <p:spPr>
            <a:xfrm>
              <a:off x="1264282" y="1991219"/>
              <a:ext cx="425260" cy="119563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85008" y="2348044"/>
              <a:ext cx="1055500" cy="461665"/>
            </a:xfrm>
            <a:prstGeom prst="rect">
              <a:avLst/>
            </a:prstGeom>
            <a:noFill/>
          </p:spPr>
          <p:txBody>
            <a:bodyPr wrap="square" rtlCol="0">
              <a:spAutoFit/>
            </a:bodyPr>
            <a:lstStyle/>
            <a:p>
              <a:pPr algn="r"/>
              <a:r>
                <a:rPr lang="en-US" sz="1200">
                  <a:latin typeface="Calibri" charset="0"/>
                  <a:ea typeface="Calibri" charset="0"/>
                  <a:cs typeface="Calibri" charset="0"/>
                </a:rPr>
                <a:t>Publications</a:t>
              </a:r>
            </a:p>
            <a:p>
              <a:pPr algn="r"/>
              <a:r>
                <a:rPr lang="en-US" sz="1200">
                  <a:latin typeface="Calibri" charset="0"/>
                  <a:ea typeface="Calibri" charset="0"/>
                  <a:cs typeface="Calibri" charset="0"/>
                </a:rPr>
                <a:t>migrated</a:t>
              </a:r>
            </a:p>
          </p:txBody>
        </p:sp>
        <p:sp>
          <p:nvSpPr>
            <p:cNvPr id="33" name="TextBox 32"/>
            <p:cNvSpPr txBox="1"/>
            <p:nvPr/>
          </p:nvSpPr>
          <p:spPr>
            <a:xfrm rot="20186605">
              <a:off x="2979746" y="2632314"/>
              <a:ext cx="1831531" cy="461665"/>
            </a:xfrm>
            <a:prstGeom prst="rect">
              <a:avLst/>
            </a:prstGeom>
            <a:noFill/>
          </p:spPr>
          <p:txBody>
            <a:bodyPr wrap="square" rtlCol="0">
              <a:spAutoFit/>
            </a:bodyPr>
            <a:lstStyle/>
            <a:p>
              <a:pPr algn="ctr"/>
              <a:r>
                <a:rPr lang="en-US" sz="1200">
                  <a:latin typeface="Calibri" charset="0"/>
                  <a:ea typeface="Calibri" charset="0"/>
                  <a:cs typeface="Calibri" charset="0"/>
                </a:rPr>
                <a:t>Goal:</a:t>
              </a:r>
            </a:p>
            <a:p>
              <a:pPr algn="ctr"/>
              <a:r>
                <a:rPr lang="en-US" sz="1200">
                  <a:latin typeface="Calibri" charset="0"/>
                  <a:ea typeface="Calibri" charset="0"/>
                  <a:cs typeface="Calibri" charset="0"/>
                </a:rPr>
                <a:t> interoperability</a:t>
              </a:r>
            </a:p>
          </p:txBody>
        </p:sp>
        <p:cxnSp>
          <p:nvCxnSpPr>
            <p:cNvPr id="26" name="Straight Arrow Connector 25"/>
            <p:cNvCxnSpPr/>
            <p:nvPr/>
          </p:nvCxnSpPr>
          <p:spPr>
            <a:xfrm flipH="1">
              <a:off x="3214304" y="2645076"/>
              <a:ext cx="1191538" cy="517431"/>
            </a:xfrm>
            <a:prstGeom prst="straightConnector1">
              <a:avLst/>
            </a:prstGeom>
            <a:ln>
              <a:solidFill>
                <a:srgbClr val="FF0000"/>
              </a:solidFill>
              <a:prstDash val="lgDash"/>
              <a:headEnd type="triangle"/>
              <a:tailEnd type="triangle"/>
            </a:ln>
          </p:spPr>
          <p:style>
            <a:lnRef idx="1">
              <a:schemeClr val="accent6"/>
            </a:lnRef>
            <a:fillRef idx="0">
              <a:schemeClr val="accent6"/>
            </a:fillRef>
            <a:effectRef idx="0">
              <a:schemeClr val="accent6"/>
            </a:effectRef>
            <a:fontRef idx="minor">
              <a:schemeClr val="tx1"/>
            </a:fontRef>
          </p:style>
        </p:cxnSp>
        <p:sp>
          <p:nvSpPr>
            <p:cNvPr id="35" name="TextBox 34"/>
            <p:cNvSpPr txBox="1"/>
            <p:nvPr/>
          </p:nvSpPr>
          <p:spPr>
            <a:xfrm>
              <a:off x="2340509" y="850510"/>
              <a:ext cx="2251909" cy="338554"/>
            </a:xfrm>
            <a:prstGeom prst="rect">
              <a:avLst/>
            </a:prstGeom>
            <a:noFill/>
          </p:spPr>
          <p:txBody>
            <a:bodyPr wrap="square" rtlCol="0">
              <a:spAutoFit/>
            </a:bodyPr>
            <a:lstStyle/>
            <a:p>
              <a:pPr algn="ctr"/>
              <a:r>
                <a:rPr lang="en-US" sz="1600" dirty="0">
                  <a:latin typeface="Calibri" charset="0"/>
                  <a:ea typeface="Calibri" charset="0"/>
                  <a:cs typeface="Calibri" charset="0"/>
                </a:rPr>
                <a:t>Institution-scale</a:t>
              </a:r>
            </a:p>
          </p:txBody>
        </p:sp>
      </p:grpSp>
      <p:sp>
        <p:nvSpPr>
          <p:cNvPr id="23" name="TextBox 22"/>
          <p:cNvSpPr txBox="1"/>
          <p:nvPr/>
        </p:nvSpPr>
        <p:spPr>
          <a:xfrm>
            <a:off x="-81241" y="1472794"/>
            <a:ext cx="1976310" cy="276999"/>
          </a:xfrm>
          <a:prstGeom prst="rect">
            <a:avLst/>
          </a:prstGeom>
          <a:noFill/>
        </p:spPr>
        <p:txBody>
          <a:bodyPr wrap="square" rtlCol="0">
            <a:spAutoFit/>
          </a:bodyPr>
          <a:lstStyle/>
          <a:p>
            <a:pPr algn="ctr"/>
            <a:r>
              <a:rPr lang="en-US" sz="1200">
                <a:solidFill>
                  <a:schemeClr val="bg1"/>
                </a:solidFill>
              </a:rPr>
              <a:t>decommissioned</a:t>
            </a:r>
          </a:p>
        </p:txBody>
      </p:sp>
      <p:grpSp>
        <p:nvGrpSpPr>
          <p:cNvPr id="4" name="Group 3">
            <a:extLst>
              <a:ext uri="{FF2B5EF4-FFF2-40B4-BE49-F238E27FC236}">
                <a16:creationId xmlns:a16="http://schemas.microsoft.com/office/drawing/2014/main" id="{3C96AC05-50F7-A047-9677-005F6FB67D6B}"/>
              </a:ext>
            </a:extLst>
          </p:cNvPr>
          <p:cNvGrpSpPr/>
          <p:nvPr/>
        </p:nvGrpSpPr>
        <p:grpSpPr>
          <a:xfrm>
            <a:off x="6350602" y="830210"/>
            <a:ext cx="2703977" cy="3856366"/>
            <a:chOff x="6350600" y="830211"/>
            <a:chExt cx="2703977" cy="3856366"/>
          </a:xfrm>
        </p:grpSpPr>
        <p:grpSp>
          <p:nvGrpSpPr>
            <p:cNvPr id="3" name="Group 2">
              <a:extLst>
                <a:ext uri="{FF2B5EF4-FFF2-40B4-BE49-F238E27FC236}">
                  <a16:creationId xmlns:a16="http://schemas.microsoft.com/office/drawing/2014/main" id="{8EC88356-93C8-C743-8674-2EDB2D461398}"/>
                </a:ext>
              </a:extLst>
            </p:cNvPr>
            <p:cNvGrpSpPr/>
            <p:nvPr/>
          </p:nvGrpSpPr>
          <p:grpSpPr>
            <a:xfrm>
              <a:off x="6350600" y="830211"/>
              <a:ext cx="2703977" cy="3856366"/>
              <a:chOff x="6347061" y="833523"/>
              <a:chExt cx="2703977" cy="3856366"/>
            </a:xfrm>
          </p:grpSpPr>
          <p:sp>
            <p:nvSpPr>
              <p:cNvPr id="44" name="Rectangle 43"/>
              <p:cNvSpPr/>
              <p:nvPr/>
            </p:nvSpPr>
            <p:spPr>
              <a:xfrm>
                <a:off x="6744645" y="833523"/>
                <a:ext cx="2306393" cy="3856366"/>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34" name="Straight Arrow Connector 33" title="Theses &amp; data sets migrated"/>
              <p:cNvCxnSpPr/>
              <p:nvPr/>
            </p:nvCxnSpPr>
            <p:spPr>
              <a:xfrm flipV="1">
                <a:off x="6348766" y="2083790"/>
                <a:ext cx="771637" cy="39237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7" name="Can 36"/>
              <p:cNvSpPr/>
              <p:nvPr/>
            </p:nvSpPr>
            <p:spPr>
              <a:xfrm>
                <a:off x="7178379" y="1635548"/>
                <a:ext cx="1438926" cy="855166"/>
              </a:xfrm>
              <a:prstGeom prst="can">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401">
                    <a:solidFill>
                      <a:schemeClr val="bg1"/>
                    </a:solidFill>
                  </a:rPr>
                  <a:t>Research Data Australia</a:t>
                </a:r>
              </a:p>
            </p:txBody>
          </p:sp>
          <p:sp>
            <p:nvSpPr>
              <p:cNvPr id="20" name="Can 19"/>
              <p:cNvSpPr/>
              <p:nvPr/>
            </p:nvSpPr>
            <p:spPr>
              <a:xfrm>
                <a:off x="7152777" y="3015333"/>
                <a:ext cx="1464527" cy="973017"/>
              </a:xfrm>
              <a:prstGeom prst="can">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a:solidFill>
                      <a:schemeClr val="bg1"/>
                    </a:solidFill>
                  </a:rPr>
                  <a:t>Research Data Services/ </a:t>
                </a:r>
                <a:r>
                  <a:rPr lang="en-US" sz="1200" err="1">
                    <a:solidFill>
                      <a:schemeClr val="bg1"/>
                    </a:solidFill>
                  </a:rPr>
                  <a:t>VicNode</a:t>
                </a:r>
                <a:endParaRPr lang="en-US" sz="1200">
                  <a:solidFill>
                    <a:schemeClr val="bg1"/>
                  </a:solidFill>
                </a:endParaRPr>
              </a:p>
            </p:txBody>
          </p:sp>
          <p:cxnSp>
            <p:nvCxnSpPr>
              <p:cNvPr id="22" name="Straight Arrow Connector 21" title="Theses &amp; data sets migrated"/>
              <p:cNvCxnSpPr/>
              <p:nvPr/>
            </p:nvCxnSpPr>
            <p:spPr>
              <a:xfrm>
                <a:off x="6347061" y="2812898"/>
                <a:ext cx="688017" cy="52472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378912" y="3884661"/>
                <a:ext cx="1012256" cy="276999"/>
              </a:xfrm>
              <a:prstGeom prst="rect">
                <a:avLst/>
              </a:prstGeom>
              <a:solidFill>
                <a:schemeClr val="bg1"/>
              </a:solidFill>
              <a:ln>
                <a:solidFill>
                  <a:schemeClr val="tx2">
                    <a:lumMod val="75000"/>
                  </a:schemeClr>
                </a:solidFill>
              </a:ln>
            </p:spPr>
            <p:txBody>
              <a:bodyPr wrap="square" rtlCol="0">
                <a:spAutoFit/>
              </a:bodyPr>
              <a:lstStyle/>
              <a:p>
                <a:pPr algn="ctr"/>
                <a:r>
                  <a:rPr lang="en-US" sz="1200">
                    <a:latin typeface="Calibri" charset="0"/>
                    <a:ea typeface="Calibri" charset="0"/>
                    <a:cs typeface="Calibri" charset="0"/>
                  </a:rPr>
                  <a:t>Preservation</a:t>
                </a:r>
              </a:p>
            </p:txBody>
          </p:sp>
          <p:sp>
            <p:nvSpPr>
              <p:cNvPr id="27" name="TextBox 26"/>
              <p:cNvSpPr txBox="1"/>
              <p:nvPr/>
            </p:nvSpPr>
            <p:spPr>
              <a:xfrm>
                <a:off x="7391713" y="2401482"/>
                <a:ext cx="1012256" cy="276999"/>
              </a:xfrm>
              <a:prstGeom prst="rect">
                <a:avLst/>
              </a:prstGeom>
              <a:solidFill>
                <a:schemeClr val="bg1"/>
              </a:solidFill>
              <a:ln>
                <a:solidFill>
                  <a:schemeClr val="tx2">
                    <a:lumMod val="75000"/>
                  </a:schemeClr>
                </a:solidFill>
              </a:ln>
            </p:spPr>
            <p:txBody>
              <a:bodyPr wrap="square" rtlCol="0">
                <a:spAutoFit/>
              </a:bodyPr>
              <a:lstStyle/>
              <a:p>
                <a:pPr algn="ctr"/>
                <a:r>
                  <a:rPr lang="en-US" sz="1200">
                    <a:latin typeface="Calibri" charset="0"/>
                    <a:ea typeface="Calibri" charset="0"/>
                    <a:cs typeface="Calibri" charset="0"/>
                  </a:rPr>
                  <a:t>Discovery</a:t>
                </a:r>
              </a:p>
            </p:txBody>
          </p:sp>
        </p:grpSp>
        <p:sp>
          <p:nvSpPr>
            <p:cNvPr id="28" name="TextBox 27">
              <a:extLst>
                <a:ext uri="{FF2B5EF4-FFF2-40B4-BE49-F238E27FC236}">
                  <a16:creationId xmlns:a16="http://schemas.microsoft.com/office/drawing/2014/main" id="{B84D32C8-5918-C648-BD78-EC5193503870}"/>
                </a:ext>
              </a:extLst>
            </p:cNvPr>
            <p:cNvSpPr txBox="1"/>
            <p:nvPr/>
          </p:nvSpPr>
          <p:spPr>
            <a:xfrm>
              <a:off x="6738124" y="984216"/>
              <a:ext cx="2251909" cy="338554"/>
            </a:xfrm>
            <a:prstGeom prst="rect">
              <a:avLst/>
            </a:prstGeom>
            <a:noFill/>
          </p:spPr>
          <p:txBody>
            <a:bodyPr wrap="square" rtlCol="0">
              <a:spAutoFit/>
            </a:bodyPr>
            <a:lstStyle/>
            <a:p>
              <a:pPr algn="ctr"/>
              <a:r>
                <a:rPr lang="en-US" sz="1600" dirty="0">
                  <a:latin typeface="Calibri" charset="0"/>
                  <a:ea typeface="Calibri" charset="0"/>
                  <a:cs typeface="Calibri" charset="0"/>
                </a:rPr>
                <a:t>Group-scale</a:t>
              </a:r>
            </a:p>
          </p:txBody>
        </p:sp>
      </p:grpSp>
    </p:spTree>
    <p:extLst>
      <p:ext uri="{BB962C8B-B14F-4D97-AF65-F5344CB8AC3E}">
        <p14:creationId xmlns:p14="http://schemas.microsoft.com/office/powerpoint/2010/main" val="81135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7500" lnSpcReduction="20000"/>
          </a:bodyPr>
          <a:lstStyle/>
          <a:p>
            <a:r>
              <a:rPr lang="en-US" sz="5901"/>
              <a:t>Discussion</a:t>
            </a:r>
          </a:p>
        </p:txBody>
      </p:sp>
      <p:sp>
        <p:nvSpPr>
          <p:cNvPr id="4" name="Text Placeholder 3"/>
          <p:cNvSpPr>
            <a:spLocks noGrp="1"/>
          </p:cNvSpPr>
          <p:nvPr>
            <p:ph type="body" sz="quarter" idx="14"/>
          </p:nvPr>
        </p:nvSpPr>
        <p:spPr>
          <a:xfrm>
            <a:off x="340787" y="1105787"/>
            <a:ext cx="4113730" cy="3561906"/>
          </a:xfrm>
        </p:spPr>
        <p:txBody>
          <a:bodyPr>
            <a:normAutofit fontScale="62500" lnSpcReduction="20000"/>
          </a:bodyPr>
          <a:lstStyle/>
          <a:p>
            <a:r>
              <a:rPr lang="en-US" dirty="0"/>
              <a:t>How many systems does your researcher have to sign into to report on their activities, share their research, and promote their professional identity? </a:t>
            </a:r>
          </a:p>
          <a:p>
            <a:r>
              <a:rPr lang="en-US" dirty="0"/>
              <a:t>How do your systems interoperate today? Do they need to? What problems are you trying to solve? </a:t>
            </a:r>
          </a:p>
          <a:p>
            <a:r>
              <a:rPr lang="en-US" dirty="0"/>
              <a:t>What about their:</a:t>
            </a:r>
          </a:p>
          <a:p>
            <a:pPr lvl="1"/>
            <a:r>
              <a:rPr lang="en-US" dirty="0"/>
              <a:t>Ease of workflows for researchers?</a:t>
            </a:r>
          </a:p>
          <a:p>
            <a:pPr lvl="1"/>
            <a:r>
              <a:rPr lang="en-US" dirty="0"/>
              <a:t>Functionality?</a:t>
            </a:r>
          </a:p>
          <a:p>
            <a:pPr lvl="1"/>
            <a:r>
              <a:rPr lang="en-US" dirty="0"/>
              <a:t>Scalability? </a:t>
            </a:r>
          </a:p>
          <a:p>
            <a:pPr lvl="1"/>
            <a:r>
              <a:rPr lang="en-US" dirty="0"/>
              <a:t>Age?</a:t>
            </a:r>
          </a:p>
          <a:p>
            <a:pPr lvl="1"/>
            <a:r>
              <a:rPr lang="en-US" dirty="0"/>
              <a:t>Support for institutional AND library goals?</a:t>
            </a:r>
          </a:p>
        </p:txBody>
      </p:sp>
      <p:sp>
        <p:nvSpPr>
          <p:cNvPr id="5" name="Text Placeholder 3"/>
          <p:cNvSpPr txBox="1">
            <a:spLocks/>
          </p:cNvSpPr>
          <p:nvPr/>
        </p:nvSpPr>
        <p:spPr>
          <a:xfrm>
            <a:off x="4657062" y="665262"/>
            <a:ext cx="3890444" cy="3944677"/>
          </a:xfrm>
          <a:prstGeom prst="rect">
            <a:avLst/>
          </a:prstGeom>
        </p:spPr>
        <p:txBody>
          <a:bodyPr vert="horz">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1" dirty="0"/>
              <a:t>Do library problems intersect with other institutional problems? Are there other stakeholders to collaborate with?</a:t>
            </a:r>
          </a:p>
          <a:p>
            <a:r>
              <a:rPr lang="en-US" sz="1801" dirty="0"/>
              <a:t>What do you think you will need to offer your institution &amp; researchers in 5 years? </a:t>
            </a:r>
          </a:p>
          <a:p>
            <a:r>
              <a:rPr lang="en-US" sz="1801" dirty="0"/>
              <a:t>Do you think new technologies, products, and service categories may merge or blend together?</a:t>
            </a:r>
          </a:p>
          <a:p>
            <a:r>
              <a:rPr lang="en-US" sz="1801" dirty="0"/>
              <a:t>How can OCLC Research investigations help inform these questions? </a:t>
            </a:r>
          </a:p>
        </p:txBody>
      </p:sp>
    </p:spTree>
    <p:extLst>
      <p:ext uri="{BB962C8B-B14F-4D97-AF65-F5344CB8AC3E}">
        <p14:creationId xmlns:p14="http://schemas.microsoft.com/office/powerpoint/2010/main" val="37015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Roy Tennant</a:t>
            </a:r>
          </a:p>
        </p:txBody>
      </p:sp>
      <p:sp>
        <p:nvSpPr>
          <p:cNvPr id="15" name="Text Placeholder 14"/>
          <p:cNvSpPr>
            <a:spLocks noGrp="1"/>
          </p:cNvSpPr>
          <p:nvPr>
            <p:ph type="body" sz="quarter" idx="15"/>
          </p:nvPr>
        </p:nvSpPr>
        <p:spPr/>
        <p:txBody>
          <a:bodyPr/>
          <a:lstStyle/>
          <a:p>
            <a:r>
              <a:rPr lang="en-US" dirty="0"/>
              <a:t>Senior Program Officer</a:t>
            </a:r>
          </a:p>
        </p:txBody>
      </p:sp>
      <p:sp>
        <p:nvSpPr>
          <p:cNvPr id="16" name="Text Placeholder 15"/>
          <p:cNvSpPr>
            <a:spLocks noGrp="1"/>
          </p:cNvSpPr>
          <p:nvPr>
            <p:ph type="body" sz="quarter" idx="16"/>
          </p:nvPr>
        </p:nvSpPr>
        <p:spPr/>
        <p:txBody>
          <a:bodyPr/>
          <a:lstStyle/>
          <a:p>
            <a:r>
              <a:rPr lang="en-US" dirty="0" err="1"/>
              <a:t>tennantr@oclc.org</a:t>
            </a:r>
            <a:endParaRPr lang="en-US" dirty="0"/>
          </a:p>
        </p:txBody>
      </p:sp>
    </p:spTree>
    <p:extLst>
      <p:ext uri="{BB962C8B-B14F-4D97-AF65-F5344CB8AC3E}">
        <p14:creationId xmlns:p14="http://schemas.microsoft.com/office/powerpoint/2010/main" val="12416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760BB3-17AB-5946-8AD0-52218459ECC3}"/>
              </a:ext>
            </a:extLst>
          </p:cNvPr>
          <p:cNvSpPr>
            <a:spLocks noGrp="1"/>
          </p:cNvSpPr>
          <p:nvPr>
            <p:ph type="body" sz="quarter" idx="13"/>
          </p:nvPr>
        </p:nvSpPr>
        <p:spPr/>
        <p:txBody>
          <a:bodyPr/>
          <a:lstStyle/>
          <a:p>
            <a:r>
              <a:rPr lang="en-US" sz="4400" dirty="0"/>
              <a:t>Outline</a:t>
            </a:r>
          </a:p>
        </p:txBody>
      </p:sp>
      <p:sp>
        <p:nvSpPr>
          <p:cNvPr id="6" name="Text Placeholder 5">
            <a:extLst>
              <a:ext uri="{FF2B5EF4-FFF2-40B4-BE49-F238E27FC236}">
                <a16:creationId xmlns:a16="http://schemas.microsoft.com/office/drawing/2014/main" id="{C36D7726-BA71-B546-97C7-6D3907D750BB}"/>
              </a:ext>
            </a:extLst>
          </p:cNvPr>
          <p:cNvSpPr>
            <a:spLocks noGrp="1"/>
          </p:cNvSpPr>
          <p:nvPr>
            <p:ph type="body" sz="quarter" idx="12"/>
          </p:nvPr>
        </p:nvSpPr>
        <p:spPr/>
        <p:txBody>
          <a:bodyPr/>
          <a:lstStyle/>
          <a:p>
            <a:r>
              <a:rPr lang="en-US" sz="3200" dirty="0"/>
              <a:t>Brief introduction to the topic of discussion</a:t>
            </a:r>
          </a:p>
          <a:p>
            <a:r>
              <a:rPr lang="en-US" sz="3200" dirty="0"/>
              <a:t>Discussion of introduced questions/ comments (and your own) at each table</a:t>
            </a:r>
          </a:p>
          <a:p>
            <a:r>
              <a:rPr lang="en-US" sz="3200" dirty="0"/>
              <a:t>Reporting back on 2-3 of the most important things you discussed </a:t>
            </a:r>
          </a:p>
        </p:txBody>
      </p:sp>
    </p:spTree>
    <p:extLst>
      <p:ext uri="{BB962C8B-B14F-4D97-AF65-F5344CB8AC3E}">
        <p14:creationId xmlns:p14="http://schemas.microsoft.com/office/powerpoint/2010/main" val="7179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09C601-A4D0-8947-9D8D-DB2A68AEF9F4}"/>
              </a:ext>
            </a:extLst>
          </p:cNvPr>
          <p:cNvSpPr>
            <a:spLocks noGrp="1"/>
          </p:cNvSpPr>
          <p:nvPr>
            <p:ph type="body" sz="quarter" idx="13"/>
          </p:nvPr>
        </p:nvSpPr>
        <p:spPr/>
        <p:txBody>
          <a:bodyPr/>
          <a:lstStyle/>
          <a:p>
            <a:r>
              <a:rPr lang="en-US" dirty="0"/>
              <a:t>Glossary</a:t>
            </a:r>
          </a:p>
        </p:txBody>
      </p:sp>
      <p:sp>
        <p:nvSpPr>
          <p:cNvPr id="3" name="Text Placeholder 2">
            <a:extLst>
              <a:ext uri="{FF2B5EF4-FFF2-40B4-BE49-F238E27FC236}">
                <a16:creationId xmlns:a16="http://schemas.microsoft.com/office/drawing/2014/main" id="{EB287155-533A-CA42-86F2-A4E15531D567}"/>
              </a:ext>
            </a:extLst>
          </p:cNvPr>
          <p:cNvSpPr>
            <a:spLocks noGrp="1"/>
          </p:cNvSpPr>
          <p:nvPr>
            <p:ph type="body" sz="quarter" idx="12"/>
          </p:nvPr>
        </p:nvSpPr>
        <p:spPr/>
        <p:txBody>
          <a:bodyPr/>
          <a:lstStyle/>
          <a:p>
            <a:r>
              <a:rPr lang="en-US" sz="3200" dirty="0"/>
              <a:t>IR: institutional repository</a:t>
            </a:r>
          </a:p>
          <a:p>
            <a:r>
              <a:rPr lang="en-US" sz="3200" dirty="0"/>
              <a:t>RIM: research information management</a:t>
            </a:r>
          </a:p>
          <a:p>
            <a:r>
              <a:rPr lang="en-US" sz="3200" dirty="0"/>
              <a:t>RDM: research data management</a:t>
            </a:r>
          </a:p>
        </p:txBody>
      </p:sp>
    </p:spTree>
    <p:extLst>
      <p:ext uri="{BB962C8B-B14F-4D97-AF65-F5344CB8AC3E}">
        <p14:creationId xmlns:p14="http://schemas.microsoft.com/office/powerpoint/2010/main" val="2708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F54CE-E662-8747-8959-35D8D9F42F0D}"/>
              </a:ext>
            </a:extLst>
          </p:cNvPr>
          <p:cNvSpPr>
            <a:spLocks noGrp="1"/>
          </p:cNvSpPr>
          <p:nvPr>
            <p:ph type="body" sz="quarter" idx="13"/>
          </p:nvPr>
        </p:nvSpPr>
        <p:spPr/>
        <p:txBody>
          <a:bodyPr/>
          <a:lstStyle/>
          <a:p>
            <a:r>
              <a:rPr lang="en-US" dirty="0"/>
              <a:t>A Brief Plug</a:t>
            </a:r>
          </a:p>
        </p:txBody>
      </p:sp>
      <p:sp>
        <p:nvSpPr>
          <p:cNvPr id="3" name="Text Placeholder 2">
            <a:extLst>
              <a:ext uri="{FF2B5EF4-FFF2-40B4-BE49-F238E27FC236}">
                <a16:creationId xmlns:a16="http://schemas.microsoft.com/office/drawing/2014/main" id="{961029A0-6982-EF41-8CFE-332B05B5D6DF}"/>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75C1E5CC-9AD0-2049-9FD4-C2A9DAC234A1}"/>
              </a:ext>
            </a:extLst>
          </p:cNvPr>
          <p:cNvPicPr>
            <a:picLocks noChangeAspect="1"/>
          </p:cNvPicPr>
          <p:nvPr/>
        </p:nvPicPr>
        <p:blipFill>
          <a:blip r:embed="rId2"/>
          <a:stretch>
            <a:fillRect/>
          </a:stretch>
        </p:blipFill>
        <p:spPr>
          <a:xfrm>
            <a:off x="1303732" y="1710684"/>
            <a:ext cx="1993945" cy="2456539"/>
          </a:xfrm>
          <a:prstGeom prst="rect">
            <a:avLst/>
          </a:prstGeom>
        </p:spPr>
      </p:pic>
      <p:pic>
        <p:nvPicPr>
          <p:cNvPr id="5" name="Picture 4">
            <a:extLst>
              <a:ext uri="{FF2B5EF4-FFF2-40B4-BE49-F238E27FC236}">
                <a16:creationId xmlns:a16="http://schemas.microsoft.com/office/drawing/2014/main" id="{1F012D8D-95A8-F343-88B5-61F4B8A4A74E}"/>
              </a:ext>
            </a:extLst>
          </p:cNvPr>
          <p:cNvPicPr>
            <a:picLocks noChangeAspect="1"/>
          </p:cNvPicPr>
          <p:nvPr/>
        </p:nvPicPr>
        <p:blipFill>
          <a:blip r:embed="rId3"/>
          <a:stretch>
            <a:fillRect/>
          </a:stretch>
        </p:blipFill>
        <p:spPr>
          <a:xfrm>
            <a:off x="3959059" y="161623"/>
            <a:ext cx="1770775" cy="2287842"/>
          </a:xfrm>
          <a:prstGeom prst="rect">
            <a:avLst/>
          </a:prstGeom>
        </p:spPr>
      </p:pic>
      <p:pic>
        <p:nvPicPr>
          <p:cNvPr id="6" name="Picture 5">
            <a:extLst>
              <a:ext uri="{FF2B5EF4-FFF2-40B4-BE49-F238E27FC236}">
                <a16:creationId xmlns:a16="http://schemas.microsoft.com/office/drawing/2014/main" id="{3F93B68D-3C03-5B43-B61D-9C48DBD0F531}"/>
              </a:ext>
            </a:extLst>
          </p:cNvPr>
          <p:cNvPicPr>
            <a:picLocks noChangeAspect="1"/>
          </p:cNvPicPr>
          <p:nvPr/>
        </p:nvPicPr>
        <p:blipFill>
          <a:blip r:embed="rId4"/>
          <a:stretch>
            <a:fillRect/>
          </a:stretch>
        </p:blipFill>
        <p:spPr>
          <a:xfrm>
            <a:off x="5977378" y="185655"/>
            <a:ext cx="1766841" cy="2282757"/>
          </a:xfrm>
          <a:prstGeom prst="rect">
            <a:avLst/>
          </a:prstGeom>
        </p:spPr>
      </p:pic>
      <p:pic>
        <p:nvPicPr>
          <p:cNvPr id="7" name="Picture 6">
            <a:extLst>
              <a:ext uri="{FF2B5EF4-FFF2-40B4-BE49-F238E27FC236}">
                <a16:creationId xmlns:a16="http://schemas.microsoft.com/office/drawing/2014/main" id="{E714450C-7324-0748-AB5B-66B8DFA3F7BE}"/>
              </a:ext>
            </a:extLst>
          </p:cNvPr>
          <p:cNvPicPr>
            <a:picLocks noChangeAspect="1"/>
          </p:cNvPicPr>
          <p:nvPr/>
        </p:nvPicPr>
        <p:blipFill>
          <a:blip r:embed="rId5"/>
          <a:stretch>
            <a:fillRect/>
          </a:stretch>
        </p:blipFill>
        <p:spPr>
          <a:xfrm>
            <a:off x="3959060" y="2675721"/>
            <a:ext cx="1765070" cy="2284208"/>
          </a:xfrm>
          <a:prstGeom prst="rect">
            <a:avLst/>
          </a:prstGeom>
        </p:spPr>
      </p:pic>
      <p:pic>
        <p:nvPicPr>
          <p:cNvPr id="8" name="Picture 7">
            <a:extLst>
              <a:ext uri="{FF2B5EF4-FFF2-40B4-BE49-F238E27FC236}">
                <a16:creationId xmlns:a16="http://schemas.microsoft.com/office/drawing/2014/main" id="{80EFCEDF-ED2E-6B48-B1DD-1C6B569B1966}"/>
              </a:ext>
            </a:extLst>
          </p:cNvPr>
          <p:cNvPicPr>
            <a:picLocks noChangeAspect="1"/>
          </p:cNvPicPr>
          <p:nvPr/>
        </p:nvPicPr>
        <p:blipFill>
          <a:blip r:embed="rId6"/>
          <a:stretch>
            <a:fillRect/>
          </a:stretch>
        </p:blipFill>
        <p:spPr>
          <a:xfrm>
            <a:off x="5932475" y="2675721"/>
            <a:ext cx="1762507" cy="2284208"/>
          </a:xfrm>
          <a:prstGeom prst="rect">
            <a:avLst/>
          </a:prstGeom>
        </p:spPr>
      </p:pic>
    </p:spTree>
    <p:extLst>
      <p:ext uri="{BB962C8B-B14F-4D97-AF65-F5344CB8AC3E}">
        <p14:creationId xmlns:p14="http://schemas.microsoft.com/office/powerpoint/2010/main" val="40505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The Environment</a:t>
            </a:r>
          </a:p>
        </p:txBody>
      </p:sp>
      <p:sp>
        <p:nvSpPr>
          <p:cNvPr id="6" name="Text Placeholder 5"/>
          <p:cNvSpPr>
            <a:spLocks noGrp="1"/>
          </p:cNvSpPr>
          <p:nvPr>
            <p:ph type="body" sz="quarter" idx="14"/>
          </p:nvPr>
        </p:nvSpPr>
        <p:spPr>
          <a:xfrm>
            <a:off x="340787" y="942738"/>
            <a:ext cx="8766468" cy="3329061"/>
          </a:xfrm>
        </p:spPr>
        <p:txBody>
          <a:bodyPr>
            <a:normAutofit/>
          </a:bodyPr>
          <a:lstStyle/>
          <a:p>
            <a:r>
              <a:rPr lang="en-US" sz="1801" dirty="0"/>
              <a:t>Changes to the evolving scholarly</a:t>
            </a:r>
            <a:br>
              <a:rPr lang="en-US" sz="1801" dirty="0"/>
            </a:br>
            <a:r>
              <a:rPr lang="en-US" sz="1801" dirty="0"/>
              <a:t>record are being driven by evolutions</a:t>
            </a:r>
            <a:br>
              <a:rPr lang="en-US" sz="1801" dirty="0"/>
            </a:br>
            <a:r>
              <a:rPr lang="en-US" sz="1801" dirty="0"/>
              <a:t>in technology</a:t>
            </a:r>
          </a:p>
          <a:p>
            <a:r>
              <a:rPr lang="en-US" sz="1801" dirty="0"/>
              <a:t>Interoperability is becoming a key</a:t>
            </a:r>
            <a:br>
              <a:rPr lang="en-US" sz="1801" dirty="0"/>
            </a:br>
            <a:r>
              <a:rPr lang="en-US" sz="1801" dirty="0"/>
              <a:t>priority:</a:t>
            </a:r>
          </a:p>
          <a:p>
            <a:pPr lvl="1"/>
            <a:r>
              <a:rPr lang="en-US" sz="1401" dirty="0"/>
              <a:t>Efforts to improve workflows for</a:t>
            </a:r>
            <a:br>
              <a:rPr lang="en-US" sz="1401" dirty="0"/>
            </a:br>
            <a:r>
              <a:rPr lang="en-US" sz="1401" dirty="0"/>
              <a:t>researchers &amp; reduce admin burden</a:t>
            </a:r>
          </a:p>
          <a:p>
            <a:pPr lvl="1"/>
            <a:r>
              <a:rPr lang="en-US" sz="1401" dirty="0"/>
              <a:t>RDM growing in importance</a:t>
            </a:r>
          </a:p>
          <a:p>
            <a:pPr lvl="1"/>
            <a:r>
              <a:rPr lang="en-US" sz="1401" dirty="0"/>
              <a:t>North American institutions are</a:t>
            </a:r>
            <a:br>
              <a:rPr lang="en-US" sz="1401" dirty="0"/>
            </a:br>
            <a:r>
              <a:rPr lang="en-US" sz="1401" dirty="0"/>
              <a:t>increasingly adopting RIM</a:t>
            </a:r>
          </a:p>
          <a:p>
            <a:r>
              <a:rPr lang="en-US" sz="1801" dirty="0"/>
              <a:t>Libraries are beginning to question the role of their institutional repository </a:t>
            </a:r>
          </a:p>
        </p:txBody>
      </p:sp>
      <p:sp>
        <p:nvSpPr>
          <p:cNvPr id="8" name="TextBox 7"/>
          <p:cNvSpPr txBox="1"/>
          <p:nvPr/>
        </p:nvSpPr>
        <p:spPr>
          <a:xfrm>
            <a:off x="475906" y="4064042"/>
            <a:ext cx="8378457" cy="646331"/>
          </a:xfrm>
          <a:prstGeom prst="rect">
            <a:avLst/>
          </a:prstGeom>
          <a:noFill/>
        </p:spPr>
        <p:txBody>
          <a:bodyPr wrap="square" rtlCol="0">
            <a:spAutoFit/>
          </a:bodyPr>
          <a:lstStyle/>
          <a:p>
            <a:pPr marL="457206" indent="-457206"/>
            <a:r>
              <a:rPr lang="en-US" sz="900" dirty="0"/>
              <a:t>Adams Becker, S., M. Cummins, A. Davis, A. Freeman, C. </a:t>
            </a:r>
            <a:r>
              <a:rPr lang="en-US" sz="900" dirty="0" err="1"/>
              <a:t>Giesinger</a:t>
            </a:r>
            <a:r>
              <a:rPr lang="en-US" sz="900" dirty="0"/>
              <a:t> Hall, V. </a:t>
            </a:r>
            <a:r>
              <a:rPr lang="en-US" sz="900" dirty="0" err="1"/>
              <a:t>Ananthanarayanan</a:t>
            </a:r>
            <a:r>
              <a:rPr lang="en-US" sz="900" dirty="0"/>
              <a:t>, K. Langley, and N Wolfson. </a:t>
            </a:r>
            <a:r>
              <a:rPr lang="en-US" sz="900" i="1" dirty="0"/>
              <a:t>Horizon Report: 2017 Library Edition</a:t>
            </a:r>
            <a:r>
              <a:rPr lang="en-US" sz="900" dirty="0"/>
              <a:t>. Austin, TX: The New Media Consortium, 2017. </a:t>
            </a:r>
            <a:r>
              <a:rPr lang="en-US" sz="900" dirty="0">
                <a:hlinkClick r:id="rId3"/>
              </a:rPr>
              <a:t>http://cdn.nmc.org/media/2017-nmc-horizon-report-library-EN.pdf</a:t>
            </a:r>
            <a:r>
              <a:rPr lang="en-US" sz="900" dirty="0"/>
              <a:t>. </a:t>
            </a:r>
          </a:p>
          <a:p>
            <a:pPr marL="457206" indent="-457206"/>
            <a:r>
              <a:rPr lang="en-US" sz="900" dirty="0"/>
              <a:t>Lavoie, Brian, Eric Childress, Ricky </a:t>
            </a:r>
            <a:r>
              <a:rPr lang="en-US" sz="900" dirty="0" err="1"/>
              <a:t>Erway</a:t>
            </a:r>
            <a:r>
              <a:rPr lang="en-US" sz="900" dirty="0"/>
              <a:t>, </a:t>
            </a:r>
            <a:r>
              <a:rPr lang="en-US" sz="900" dirty="0" err="1"/>
              <a:t>Ixchel</a:t>
            </a:r>
            <a:r>
              <a:rPr lang="en-US" sz="900" dirty="0"/>
              <a:t> </a:t>
            </a:r>
            <a:r>
              <a:rPr lang="en-US" sz="900" dirty="0" err="1"/>
              <a:t>Faniel</a:t>
            </a:r>
            <a:r>
              <a:rPr lang="en-US" sz="900" dirty="0"/>
              <a:t>, Constance Malpas, Jennifer Schaffner, and </a:t>
            </a:r>
            <a:r>
              <a:rPr lang="en-US" sz="900" dirty="0" err="1"/>
              <a:t>Titia</a:t>
            </a:r>
            <a:r>
              <a:rPr lang="en-US" sz="900" dirty="0"/>
              <a:t> van der </a:t>
            </a:r>
            <a:r>
              <a:rPr lang="en-US" sz="900" dirty="0" err="1"/>
              <a:t>Werf</a:t>
            </a:r>
            <a:r>
              <a:rPr lang="en-US" sz="900" dirty="0"/>
              <a:t>. 2014. </a:t>
            </a:r>
            <a:r>
              <a:rPr lang="en-US" sz="900" i="1" dirty="0"/>
              <a:t>The Evolving Scholarly Record</a:t>
            </a:r>
            <a:r>
              <a:rPr lang="en-US" sz="900" dirty="0"/>
              <a:t>. Dublin, Ohio: OCLC Research. </a:t>
            </a:r>
            <a:r>
              <a:rPr lang="en-US" sz="900" dirty="0">
                <a:hlinkClick r:id="rId4"/>
              </a:rPr>
              <a:t>https://doi.org/10.25333/C3763V</a:t>
            </a:r>
            <a:r>
              <a:rPr lang="en-US" sz="900" dirty="0"/>
              <a:t>. </a:t>
            </a:r>
          </a:p>
        </p:txBody>
      </p:sp>
      <p:pic>
        <p:nvPicPr>
          <p:cNvPr id="10" name="Picture 10">
            <a:extLst>
              <a:ext uri="{FF2B5EF4-FFF2-40B4-BE49-F238E27FC236}">
                <a16:creationId xmlns:a16="http://schemas.microsoft.com/office/drawing/2014/main" id="{0C78714F-B9AC-4444-BEA5-D9ECDE1B98C1}"/>
              </a:ext>
            </a:extLst>
          </p:cNvPr>
          <p:cNvPicPr>
            <a:picLocks noChangeAspect="1"/>
          </p:cNvPicPr>
          <p:nvPr/>
        </p:nvPicPr>
        <p:blipFill>
          <a:blip r:embed="rId5"/>
          <a:stretch>
            <a:fillRect/>
          </a:stretch>
        </p:blipFill>
        <p:spPr>
          <a:xfrm>
            <a:off x="6971585" y="685890"/>
            <a:ext cx="2135671" cy="2710860"/>
          </a:xfrm>
          <a:prstGeom prst="rect">
            <a:avLst/>
          </a:prstGeom>
        </p:spPr>
      </p:pic>
      <p:pic>
        <p:nvPicPr>
          <p:cNvPr id="7" name="Picture 8">
            <a:extLst>
              <a:ext uri="{FF2B5EF4-FFF2-40B4-BE49-F238E27FC236}">
                <a16:creationId xmlns:a16="http://schemas.microsoft.com/office/drawing/2014/main" id="{FAE93A7A-67B2-420A-BA86-AF719A0C30D4}"/>
              </a:ext>
            </a:extLst>
          </p:cNvPr>
          <p:cNvPicPr>
            <a:picLocks noChangeAspect="1"/>
          </p:cNvPicPr>
          <p:nvPr/>
        </p:nvPicPr>
        <p:blipFill>
          <a:blip r:embed="rId6"/>
          <a:stretch>
            <a:fillRect/>
          </a:stretch>
        </p:blipFill>
        <p:spPr>
          <a:xfrm>
            <a:off x="4662489" y="685763"/>
            <a:ext cx="2224420" cy="2752763"/>
          </a:xfrm>
          <a:prstGeom prst="rect">
            <a:avLst/>
          </a:prstGeom>
        </p:spPr>
      </p:pic>
      <p:sp>
        <p:nvSpPr>
          <p:cNvPr id="9" name="TextBox 8">
            <a:extLst>
              <a:ext uri="{FF2B5EF4-FFF2-40B4-BE49-F238E27FC236}">
                <a16:creationId xmlns:a16="http://schemas.microsoft.com/office/drawing/2014/main" id="{4B7F50FE-5916-C74D-82B3-04456F824FCF}"/>
              </a:ext>
            </a:extLst>
          </p:cNvPr>
          <p:cNvSpPr txBox="1"/>
          <p:nvPr/>
        </p:nvSpPr>
        <p:spPr>
          <a:xfrm>
            <a:off x="174271" y="4781060"/>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#ALAAC18</a:t>
            </a:r>
          </a:p>
        </p:txBody>
      </p:sp>
    </p:spTree>
    <p:extLst>
      <p:ext uri="{BB962C8B-B14F-4D97-AF65-F5344CB8AC3E}">
        <p14:creationId xmlns:p14="http://schemas.microsoft.com/office/powerpoint/2010/main" val="14654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z="2800" dirty="0"/>
              <a:t>Rethinking Institutional Repository Strategies</a:t>
            </a:r>
          </a:p>
        </p:txBody>
      </p:sp>
      <p:pic>
        <p:nvPicPr>
          <p:cNvPr id="2" name="Picture 1"/>
          <p:cNvPicPr>
            <a:picLocks noChangeAspect="1"/>
          </p:cNvPicPr>
          <p:nvPr/>
        </p:nvPicPr>
        <p:blipFill>
          <a:blip r:embed="rId3"/>
          <a:stretch>
            <a:fillRect/>
          </a:stretch>
        </p:blipFill>
        <p:spPr>
          <a:xfrm>
            <a:off x="5952566" y="814371"/>
            <a:ext cx="2954590" cy="3825723"/>
          </a:xfrm>
          <a:prstGeom prst="rect">
            <a:avLst/>
          </a:prstGeom>
          <a:effectLst>
            <a:innerShdw blurRad="114300">
              <a:prstClr val="black"/>
            </a:innerShdw>
          </a:effectLst>
        </p:spPr>
      </p:pic>
      <p:sp>
        <p:nvSpPr>
          <p:cNvPr id="3" name="TextBox 2"/>
          <p:cNvSpPr txBox="1"/>
          <p:nvPr/>
        </p:nvSpPr>
        <p:spPr>
          <a:xfrm>
            <a:off x="361331" y="4324947"/>
            <a:ext cx="5496489" cy="430887"/>
          </a:xfrm>
          <a:prstGeom prst="rect">
            <a:avLst/>
          </a:prstGeom>
          <a:noFill/>
        </p:spPr>
        <p:txBody>
          <a:bodyPr wrap="square" rtlCol="0">
            <a:spAutoFit/>
          </a:bodyPr>
          <a:lstStyle/>
          <a:p>
            <a:r>
              <a:rPr lang="en-US" sz="1100"/>
              <a:t>https://</a:t>
            </a:r>
            <a:r>
              <a:rPr lang="en-US" sz="1100" err="1"/>
              <a:t>www.cni.org</a:t>
            </a:r>
            <a:r>
              <a:rPr lang="en-US" sz="1100"/>
              <a:t>/</a:t>
            </a:r>
            <a:r>
              <a:rPr lang="en-US" sz="1100" err="1"/>
              <a:t>wp</a:t>
            </a:r>
            <a:r>
              <a:rPr lang="en-US" sz="1100"/>
              <a:t>-content/uploads/2017/05/CNI-rethinking-irs-exec-rndtbl.report.S17.v1.pdf</a:t>
            </a:r>
          </a:p>
        </p:txBody>
      </p:sp>
      <p:sp>
        <p:nvSpPr>
          <p:cNvPr id="5" name="TextBox 4"/>
          <p:cNvSpPr txBox="1"/>
          <p:nvPr/>
        </p:nvSpPr>
        <p:spPr>
          <a:xfrm>
            <a:off x="619125" y="958568"/>
            <a:ext cx="5333440" cy="2216119"/>
          </a:xfrm>
          <a:prstGeom prst="rect">
            <a:avLst/>
          </a:prstGeom>
          <a:noFill/>
        </p:spPr>
        <p:txBody>
          <a:bodyPr wrap="square" rtlCol="0" anchor="t">
            <a:spAutoFit/>
          </a:bodyPr>
          <a:lstStyle/>
          <a:p>
            <a:pPr marL="285753" indent="-285753">
              <a:buFont typeface="Arial"/>
              <a:buChar char="•"/>
            </a:pPr>
            <a:r>
              <a:rPr lang="en-US" sz="2000" dirty="0"/>
              <a:t>A report of a CNI Executive Roundtable, April 2-3, 2017</a:t>
            </a:r>
          </a:p>
          <a:p>
            <a:pPr marL="285753" indent="-285753">
              <a:buFont typeface="Arial"/>
              <a:buChar char="•"/>
            </a:pPr>
            <a:r>
              <a:rPr lang="en-US" sz="2000" dirty="0">
                <a:cs typeface="Arial"/>
              </a:rPr>
              <a:t>An excellent summary of current thinking around institutional repositories</a:t>
            </a:r>
          </a:p>
          <a:p>
            <a:pPr marL="285753" indent="-285753">
              <a:buFont typeface="Arial"/>
              <a:buChar char="•"/>
            </a:pPr>
            <a:r>
              <a:rPr lang="en-US" sz="2000" dirty="0">
                <a:cs typeface="Arial"/>
              </a:rPr>
              <a:t>Here to talk about it,</a:t>
            </a:r>
          </a:p>
          <a:p>
            <a:r>
              <a:rPr lang="en-US" sz="2000" dirty="0">
                <a:cs typeface="Arial"/>
              </a:rPr>
              <a:t>    Clifford Lynch, CNI</a:t>
            </a:r>
          </a:p>
          <a:p>
            <a:endParaRPr lang="en-US" sz="1801" dirty="0">
              <a:cs typeface="Arial"/>
            </a:endParaRPr>
          </a:p>
        </p:txBody>
      </p:sp>
      <p:pic>
        <p:nvPicPr>
          <p:cNvPr id="6" name="Picture 5">
            <a:extLst>
              <a:ext uri="{FF2B5EF4-FFF2-40B4-BE49-F238E27FC236}">
                <a16:creationId xmlns:a16="http://schemas.microsoft.com/office/drawing/2014/main" id="{A054053F-E177-8C4E-A64F-1CD8B0D6DC33}"/>
              </a:ext>
            </a:extLst>
          </p:cNvPr>
          <p:cNvPicPr>
            <a:picLocks noChangeAspect="1"/>
          </p:cNvPicPr>
          <p:nvPr/>
        </p:nvPicPr>
        <p:blipFill>
          <a:blip r:embed="rId4"/>
          <a:stretch>
            <a:fillRect/>
          </a:stretch>
        </p:blipFill>
        <p:spPr>
          <a:xfrm>
            <a:off x="3873193" y="2292945"/>
            <a:ext cx="2032000" cy="2032000"/>
          </a:xfrm>
          <a:prstGeom prst="rect">
            <a:avLst/>
          </a:prstGeom>
        </p:spPr>
      </p:pic>
    </p:spTree>
    <p:extLst>
      <p:ext uri="{BB962C8B-B14F-4D97-AF65-F5344CB8AC3E}">
        <p14:creationId xmlns:p14="http://schemas.microsoft.com/office/powerpoint/2010/main" val="334349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“Stitching costs”</a:t>
            </a:r>
          </a:p>
        </p:txBody>
      </p:sp>
      <p:pic>
        <p:nvPicPr>
          <p:cNvPr id="3" name="Picture 2"/>
          <p:cNvPicPr>
            <a:picLocks noChangeAspect="1"/>
          </p:cNvPicPr>
          <p:nvPr/>
        </p:nvPicPr>
        <p:blipFill>
          <a:blip r:embed="rId3"/>
          <a:stretch>
            <a:fillRect/>
          </a:stretch>
        </p:blipFill>
        <p:spPr>
          <a:xfrm>
            <a:off x="4560362" y="686525"/>
            <a:ext cx="4059252" cy="3285397"/>
          </a:xfrm>
          <a:prstGeom prst="rect">
            <a:avLst/>
          </a:prstGeom>
          <a:effectLst>
            <a:innerShdw blurRad="114300">
              <a:prstClr val="black"/>
            </a:innerShdw>
          </a:effectLst>
        </p:spPr>
      </p:pic>
      <p:sp>
        <p:nvSpPr>
          <p:cNvPr id="4" name="TextBox 3"/>
          <p:cNvSpPr txBox="1"/>
          <p:nvPr/>
        </p:nvSpPr>
        <p:spPr>
          <a:xfrm>
            <a:off x="115951" y="4430541"/>
            <a:ext cx="8888820" cy="246349"/>
          </a:xfrm>
          <a:prstGeom prst="rect">
            <a:avLst/>
          </a:prstGeom>
          <a:noFill/>
        </p:spPr>
        <p:txBody>
          <a:bodyPr wrap="square" rtlCol="0">
            <a:spAutoFit/>
          </a:bodyPr>
          <a:lstStyle/>
          <a:p>
            <a:pPr algn="ctr"/>
            <a:r>
              <a:rPr lang="en-US" sz="1001"/>
              <a:t>Dempsey, </a:t>
            </a:r>
            <a:r>
              <a:rPr lang="en-US" sz="1001" err="1"/>
              <a:t>Lorcan</a:t>
            </a:r>
            <a:r>
              <a:rPr lang="en-US" sz="1001"/>
              <a:t>. “Stitching Costs.” </a:t>
            </a:r>
            <a:r>
              <a:rPr lang="en-US" sz="1001" i="1" err="1"/>
              <a:t>Lorcan</a:t>
            </a:r>
            <a:r>
              <a:rPr lang="en-US" sz="1001" i="1"/>
              <a:t> Dempsey’s Weblog</a:t>
            </a:r>
            <a:r>
              <a:rPr lang="en-US" sz="1001"/>
              <a:t>. October 8, 2008. </a:t>
            </a:r>
            <a:r>
              <a:rPr lang="en-US" sz="1001">
                <a:hlinkClick r:id="rId4"/>
              </a:rPr>
              <a:t>http://orweblog.oclc.org/stitching-costs/</a:t>
            </a:r>
            <a:r>
              <a:rPr lang="en-US" sz="1001"/>
              <a:t>. </a:t>
            </a:r>
          </a:p>
        </p:txBody>
      </p:sp>
      <p:sp>
        <p:nvSpPr>
          <p:cNvPr id="5" name="TextBox 4"/>
          <p:cNvSpPr txBox="1"/>
          <p:nvPr/>
        </p:nvSpPr>
        <p:spPr>
          <a:xfrm>
            <a:off x="435935" y="990860"/>
            <a:ext cx="4124425" cy="3324628"/>
          </a:xfrm>
          <a:prstGeom prst="rect">
            <a:avLst/>
          </a:prstGeom>
          <a:noFill/>
        </p:spPr>
        <p:txBody>
          <a:bodyPr wrap="square" rtlCol="0">
            <a:spAutoFit/>
          </a:bodyPr>
          <a:lstStyle/>
          <a:p>
            <a:pPr marL="285753" indent="-285753">
              <a:buFont typeface="Arial" charset="0"/>
              <a:buChar char="•"/>
            </a:pPr>
            <a:r>
              <a:rPr lang="en-US" sz="2000" dirty="0"/>
              <a:t>Integration costs</a:t>
            </a:r>
          </a:p>
          <a:p>
            <a:pPr marL="285753" indent="-285753">
              <a:buFont typeface="Arial" charset="0"/>
              <a:buChar char="•"/>
            </a:pPr>
            <a:r>
              <a:rPr lang="en-US" sz="2000" dirty="0"/>
              <a:t>Increased need for interoperability &amp;/or integration between these 3 service categories</a:t>
            </a:r>
          </a:p>
          <a:p>
            <a:pPr marL="285753" indent="-285753">
              <a:buFont typeface="Arial" charset="0"/>
              <a:buChar char="•"/>
            </a:pPr>
            <a:r>
              <a:rPr lang="en-US" sz="2000" dirty="0"/>
              <a:t>Drivers include:</a:t>
            </a:r>
          </a:p>
          <a:p>
            <a:pPr marL="742959" lvl="1" indent="-285753">
              <a:buFont typeface="Arial" charset="0"/>
              <a:buChar char="•"/>
            </a:pPr>
            <a:r>
              <a:rPr lang="en-US" sz="1801" dirty="0"/>
              <a:t>researcher workflows</a:t>
            </a:r>
          </a:p>
          <a:p>
            <a:pPr marL="742959" lvl="1" indent="-285753">
              <a:buFont typeface="Arial" charset="0"/>
              <a:buChar char="•"/>
            </a:pPr>
            <a:r>
              <a:rPr lang="en-US" sz="1801" dirty="0"/>
              <a:t>metadata harvesting at scale</a:t>
            </a:r>
          </a:p>
          <a:p>
            <a:pPr marL="742959" lvl="1" indent="-285753">
              <a:buFont typeface="Arial" charset="0"/>
              <a:buChar char="•"/>
            </a:pPr>
            <a:r>
              <a:rPr lang="en-US" sz="1801" dirty="0"/>
              <a:t>OA mandates/tracking needed</a:t>
            </a:r>
          </a:p>
          <a:p>
            <a:pPr marL="285753" indent="-285753">
              <a:buFont typeface="Arial" charset="0"/>
              <a:buChar char="•"/>
            </a:pPr>
            <a:r>
              <a:rPr lang="en-US" sz="1801" dirty="0"/>
              <a:t>Where do you want to be in 5 years?</a:t>
            </a:r>
          </a:p>
        </p:txBody>
      </p:sp>
    </p:spTree>
    <p:extLst>
      <p:ext uri="{BB962C8B-B14F-4D97-AF65-F5344CB8AC3E}">
        <p14:creationId xmlns:p14="http://schemas.microsoft.com/office/powerpoint/2010/main" val="18833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Group scale/integration</a:t>
            </a:r>
          </a:p>
        </p:txBody>
      </p:sp>
      <p:sp>
        <p:nvSpPr>
          <p:cNvPr id="3" name="Text Placeholder 2"/>
          <p:cNvSpPr>
            <a:spLocks noGrp="1"/>
          </p:cNvSpPr>
          <p:nvPr>
            <p:ph type="body" sz="quarter" idx="14"/>
          </p:nvPr>
        </p:nvSpPr>
        <p:spPr/>
        <p:txBody>
          <a:bodyPr/>
          <a:lstStyle/>
          <a:p>
            <a:r>
              <a:rPr lang="en-US" dirty="0"/>
              <a:t>Are there benefits of working across institutions? </a:t>
            </a:r>
          </a:p>
          <a:p>
            <a:r>
              <a:rPr lang="en-US" dirty="0"/>
              <a:t>Can we increase efficiency? Reduce redundant efforts?</a:t>
            </a:r>
          </a:p>
          <a:p>
            <a:r>
              <a:rPr lang="en-US" dirty="0"/>
              <a:t>Are centralized, cloud-based services the right way to go?</a:t>
            </a:r>
          </a:p>
          <a:p>
            <a:r>
              <a:rPr lang="en-US" dirty="0"/>
              <a:t>What problems can we solve by working at group scale?</a:t>
            </a:r>
          </a:p>
        </p:txBody>
      </p:sp>
    </p:spTree>
    <p:extLst>
      <p:ext uri="{BB962C8B-B14F-4D97-AF65-F5344CB8AC3E}">
        <p14:creationId xmlns:p14="http://schemas.microsoft.com/office/powerpoint/2010/main" val="36415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C7ECED3-48A0-2C48-A9C3-69F0338F8CB7}"/>
              </a:ext>
            </a:extLst>
          </p:cNvPr>
          <p:cNvSpPr>
            <a:spLocks noChangeAspect="1"/>
          </p:cNvSpPr>
          <p:nvPr/>
        </p:nvSpPr>
        <p:spPr>
          <a:xfrm>
            <a:off x="4163848" y="1470128"/>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9"/>
            <a:endParaRPr lang="en-US" sz="1200">
              <a:solidFill>
                <a:prstClr val="white"/>
              </a:solidFill>
            </a:endParaRPr>
          </a:p>
        </p:txBody>
      </p:sp>
      <p:sp>
        <p:nvSpPr>
          <p:cNvPr id="6" name="TextBox 5">
            <a:extLst>
              <a:ext uri="{FF2B5EF4-FFF2-40B4-BE49-F238E27FC236}">
                <a16:creationId xmlns:a16="http://schemas.microsoft.com/office/drawing/2014/main" id="{7AB4431A-FCA3-9943-A518-46FB62418169}"/>
              </a:ext>
            </a:extLst>
          </p:cNvPr>
          <p:cNvSpPr txBox="1"/>
          <p:nvPr/>
        </p:nvSpPr>
        <p:spPr>
          <a:xfrm>
            <a:off x="4016757" y="3786404"/>
            <a:ext cx="1266528" cy="646331"/>
          </a:xfrm>
          <a:prstGeom prst="rect">
            <a:avLst/>
          </a:prstGeom>
          <a:noFill/>
        </p:spPr>
        <p:txBody>
          <a:bodyPr wrap="square" rtlCol="0">
            <a:spAutoFit/>
          </a:bodyPr>
          <a:lstStyle/>
          <a:p>
            <a:pPr defTabSz="685809"/>
            <a:r>
              <a:rPr lang="en-US" sz="1200" b="1">
                <a:solidFill>
                  <a:prstClr val="white"/>
                </a:solidFill>
              </a:rPr>
              <a:t>Office of undergraduate research</a:t>
            </a:r>
          </a:p>
        </p:txBody>
      </p:sp>
      <p:sp>
        <p:nvSpPr>
          <p:cNvPr id="7" name="TextBox 6">
            <a:extLst>
              <a:ext uri="{FF2B5EF4-FFF2-40B4-BE49-F238E27FC236}">
                <a16:creationId xmlns:a16="http://schemas.microsoft.com/office/drawing/2014/main" id="{93562CD7-F39A-C54D-84D4-3003A38E97F3}"/>
              </a:ext>
            </a:extLst>
          </p:cNvPr>
          <p:cNvSpPr txBox="1"/>
          <p:nvPr/>
        </p:nvSpPr>
        <p:spPr>
          <a:xfrm>
            <a:off x="6614709" y="3137314"/>
            <a:ext cx="1351086" cy="461665"/>
          </a:xfrm>
          <a:prstGeom prst="rect">
            <a:avLst/>
          </a:prstGeom>
          <a:noFill/>
        </p:spPr>
        <p:txBody>
          <a:bodyPr wrap="square" rtlCol="0">
            <a:spAutoFit/>
          </a:bodyPr>
          <a:lstStyle/>
          <a:p>
            <a:pPr defTabSz="685809"/>
            <a:r>
              <a:rPr lang="en-US" sz="1200" b="1" dirty="0">
                <a:solidFill>
                  <a:prstClr val="white"/>
                </a:solidFill>
              </a:rPr>
              <a:t>Disciplines &amp; departments</a:t>
            </a:r>
          </a:p>
        </p:txBody>
      </p:sp>
      <p:sp>
        <p:nvSpPr>
          <p:cNvPr id="8" name="TextBox 7">
            <a:extLst>
              <a:ext uri="{FF2B5EF4-FFF2-40B4-BE49-F238E27FC236}">
                <a16:creationId xmlns:a16="http://schemas.microsoft.com/office/drawing/2014/main" id="{B5DF9911-9082-9647-B772-21710CFF8C5D}"/>
              </a:ext>
            </a:extLst>
          </p:cNvPr>
          <p:cNvSpPr txBox="1"/>
          <p:nvPr/>
        </p:nvSpPr>
        <p:spPr>
          <a:xfrm>
            <a:off x="2350545" y="3274469"/>
            <a:ext cx="1612788" cy="276999"/>
          </a:xfrm>
          <a:prstGeom prst="rect">
            <a:avLst/>
          </a:prstGeom>
          <a:noFill/>
        </p:spPr>
        <p:txBody>
          <a:bodyPr wrap="square" rtlCol="0">
            <a:spAutoFit/>
          </a:bodyPr>
          <a:lstStyle/>
          <a:p>
            <a:pPr defTabSz="685809"/>
            <a:r>
              <a:rPr lang="en-US" sz="1200" b="1">
                <a:solidFill>
                  <a:prstClr val="white"/>
                </a:solidFill>
              </a:rPr>
              <a:t>Graduate school </a:t>
            </a:r>
          </a:p>
        </p:txBody>
      </p:sp>
      <p:sp>
        <p:nvSpPr>
          <p:cNvPr id="9" name="TextBox 8">
            <a:extLst>
              <a:ext uri="{FF2B5EF4-FFF2-40B4-BE49-F238E27FC236}">
                <a16:creationId xmlns:a16="http://schemas.microsoft.com/office/drawing/2014/main" id="{91E602E6-5AD4-A94F-9D39-9A55A031E1CB}"/>
              </a:ext>
            </a:extLst>
          </p:cNvPr>
          <p:cNvSpPr txBox="1"/>
          <p:nvPr/>
        </p:nvSpPr>
        <p:spPr>
          <a:xfrm>
            <a:off x="3709062" y="511657"/>
            <a:ext cx="1646267" cy="461665"/>
          </a:xfrm>
          <a:prstGeom prst="rect">
            <a:avLst/>
          </a:prstGeom>
          <a:noFill/>
        </p:spPr>
        <p:txBody>
          <a:bodyPr wrap="square" rtlCol="0">
            <a:spAutoFit/>
          </a:bodyPr>
          <a:lstStyle/>
          <a:p>
            <a:pPr defTabSz="685809"/>
            <a:r>
              <a:rPr lang="en-US" sz="1200" b="1">
                <a:solidFill>
                  <a:prstClr val="white"/>
                </a:solidFill>
              </a:rPr>
              <a:t>Vice president for research</a:t>
            </a:r>
          </a:p>
        </p:txBody>
      </p:sp>
      <p:sp>
        <p:nvSpPr>
          <p:cNvPr id="10" name="TextBox 9">
            <a:extLst>
              <a:ext uri="{FF2B5EF4-FFF2-40B4-BE49-F238E27FC236}">
                <a16:creationId xmlns:a16="http://schemas.microsoft.com/office/drawing/2014/main" id="{6804B1AB-69D4-8845-B948-527F8431B7CC}"/>
              </a:ext>
            </a:extLst>
          </p:cNvPr>
          <p:cNvSpPr txBox="1"/>
          <p:nvPr/>
        </p:nvSpPr>
        <p:spPr>
          <a:xfrm>
            <a:off x="3538625" y="1743009"/>
            <a:ext cx="905516" cy="276999"/>
          </a:xfrm>
          <a:prstGeom prst="rect">
            <a:avLst/>
          </a:prstGeom>
          <a:noFill/>
        </p:spPr>
        <p:txBody>
          <a:bodyPr wrap="square" rtlCol="0">
            <a:spAutoFit/>
          </a:bodyPr>
          <a:lstStyle/>
          <a:p>
            <a:pPr defTabSz="685809"/>
            <a:r>
              <a:rPr lang="en-US" sz="1200" b="1" dirty="0">
                <a:solidFill>
                  <a:prstClr val="white"/>
                </a:solidFill>
              </a:rPr>
              <a:t>Provost</a:t>
            </a:r>
          </a:p>
        </p:txBody>
      </p:sp>
      <p:sp>
        <p:nvSpPr>
          <p:cNvPr id="11" name="TextBox 10">
            <a:extLst>
              <a:ext uri="{FF2B5EF4-FFF2-40B4-BE49-F238E27FC236}">
                <a16:creationId xmlns:a16="http://schemas.microsoft.com/office/drawing/2014/main" id="{F7BD5847-1CD6-074D-9BB9-E2B6CB85C3DB}"/>
              </a:ext>
            </a:extLst>
          </p:cNvPr>
          <p:cNvSpPr txBox="1"/>
          <p:nvPr/>
        </p:nvSpPr>
        <p:spPr>
          <a:xfrm>
            <a:off x="2708711" y="1445244"/>
            <a:ext cx="1311890" cy="461665"/>
          </a:xfrm>
          <a:prstGeom prst="rect">
            <a:avLst/>
          </a:prstGeom>
          <a:noFill/>
        </p:spPr>
        <p:txBody>
          <a:bodyPr wrap="square" rtlCol="0">
            <a:spAutoFit/>
          </a:bodyPr>
          <a:lstStyle/>
          <a:p>
            <a:pPr defTabSz="685809"/>
            <a:r>
              <a:rPr lang="en-US" sz="1200" b="1">
                <a:solidFill>
                  <a:prstClr val="white"/>
                </a:solidFill>
              </a:rPr>
              <a:t>Institutional Reporting</a:t>
            </a:r>
          </a:p>
        </p:txBody>
      </p:sp>
      <p:sp>
        <p:nvSpPr>
          <p:cNvPr id="12" name="TextBox 11">
            <a:extLst>
              <a:ext uri="{FF2B5EF4-FFF2-40B4-BE49-F238E27FC236}">
                <a16:creationId xmlns:a16="http://schemas.microsoft.com/office/drawing/2014/main" id="{FCBCB338-67AA-0C49-80EE-2C3EE720E512}"/>
              </a:ext>
            </a:extLst>
          </p:cNvPr>
          <p:cNvSpPr txBox="1"/>
          <p:nvPr/>
        </p:nvSpPr>
        <p:spPr>
          <a:xfrm>
            <a:off x="4391605" y="991146"/>
            <a:ext cx="648140" cy="276999"/>
          </a:xfrm>
          <a:prstGeom prst="rect">
            <a:avLst/>
          </a:prstGeom>
          <a:noFill/>
        </p:spPr>
        <p:txBody>
          <a:bodyPr wrap="square" rtlCol="0">
            <a:spAutoFit/>
          </a:bodyPr>
          <a:lstStyle/>
          <a:p>
            <a:pPr defTabSz="685809"/>
            <a:r>
              <a:rPr lang="en-US" sz="1200" b="1" dirty="0">
                <a:solidFill>
                  <a:prstClr val="white"/>
                </a:solidFill>
              </a:rPr>
              <a:t>CIO</a:t>
            </a:r>
          </a:p>
        </p:txBody>
      </p:sp>
      <p:sp>
        <p:nvSpPr>
          <p:cNvPr id="13" name="TextBox 12">
            <a:extLst>
              <a:ext uri="{FF2B5EF4-FFF2-40B4-BE49-F238E27FC236}">
                <a16:creationId xmlns:a16="http://schemas.microsoft.com/office/drawing/2014/main" id="{0F74FBB6-3AEA-2A44-9551-9AB34E6F0D86}"/>
              </a:ext>
            </a:extLst>
          </p:cNvPr>
          <p:cNvSpPr txBox="1"/>
          <p:nvPr/>
        </p:nvSpPr>
        <p:spPr>
          <a:xfrm>
            <a:off x="5876754" y="4229355"/>
            <a:ext cx="1414012" cy="646331"/>
          </a:xfrm>
          <a:prstGeom prst="rect">
            <a:avLst/>
          </a:prstGeom>
          <a:noFill/>
        </p:spPr>
        <p:txBody>
          <a:bodyPr wrap="square" rtlCol="0">
            <a:spAutoFit/>
          </a:bodyPr>
          <a:lstStyle/>
          <a:p>
            <a:pPr defTabSz="685809"/>
            <a:r>
              <a:rPr lang="en-US" sz="1200" b="1">
                <a:solidFill>
                  <a:prstClr val="white"/>
                </a:solidFill>
              </a:rPr>
              <a:t>Campus center for teaching &amp; learning</a:t>
            </a:r>
          </a:p>
        </p:txBody>
      </p:sp>
      <p:sp>
        <p:nvSpPr>
          <p:cNvPr id="14" name="TextBox 13">
            <a:extLst>
              <a:ext uri="{FF2B5EF4-FFF2-40B4-BE49-F238E27FC236}">
                <a16:creationId xmlns:a16="http://schemas.microsoft.com/office/drawing/2014/main" id="{5BAD0706-F344-1248-AF8E-B31D5B6908BD}"/>
              </a:ext>
            </a:extLst>
          </p:cNvPr>
          <p:cNvSpPr txBox="1"/>
          <p:nvPr/>
        </p:nvSpPr>
        <p:spPr>
          <a:xfrm>
            <a:off x="1631569" y="866894"/>
            <a:ext cx="973225" cy="461665"/>
          </a:xfrm>
          <a:prstGeom prst="rect">
            <a:avLst/>
          </a:prstGeom>
          <a:noFill/>
        </p:spPr>
        <p:txBody>
          <a:bodyPr wrap="square" rtlCol="0">
            <a:spAutoFit/>
          </a:bodyPr>
          <a:lstStyle/>
          <a:p>
            <a:pPr defTabSz="685809"/>
            <a:r>
              <a:rPr lang="en-US" sz="1200" b="1">
                <a:solidFill>
                  <a:prstClr val="white"/>
                </a:solidFill>
              </a:rPr>
              <a:t>Medical center</a:t>
            </a:r>
          </a:p>
        </p:txBody>
      </p:sp>
      <p:sp>
        <p:nvSpPr>
          <p:cNvPr id="15" name="TextBox 14">
            <a:extLst>
              <a:ext uri="{FF2B5EF4-FFF2-40B4-BE49-F238E27FC236}">
                <a16:creationId xmlns:a16="http://schemas.microsoft.com/office/drawing/2014/main" id="{F89A662F-C84E-3A43-8D1B-A53D112B959C}"/>
              </a:ext>
            </a:extLst>
          </p:cNvPr>
          <p:cNvSpPr txBox="1"/>
          <p:nvPr/>
        </p:nvSpPr>
        <p:spPr>
          <a:xfrm>
            <a:off x="1643816" y="2517609"/>
            <a:ext cx="184731" cy="276999"/>
          </a:xfrm>
          <a:prstGeom prst="rect">
            <a:avLst/>
          </a:prstGeom>
          <a:noFill/>
        </p:spPr>
        <p:txBody>
          <a:bodyPr wrap="none" rtlCol="0">
            <a:spAutoFit/>
          </a:bodyPr>
          <a:lstStyle/>
          <a:p>
            <a:pPr defTabSz="685809"/>
            <a:endParaRPr lang="en-US" sz="1200" b="1">
              <a:solidFill>
                <a:prstClr val="white"/>
              </a:solidFill>
            </a:endParaRPr>
          </a:p>
        </p:txBody>
      </p:sp>
      <p:sp>
        <p:nvSpPr>
          <p:cNvPr id="16" name="TextBox 15">
            <a:extLst>
              <a:ext uri="{FF2B5EF4-FFF2-40B4-BE49-F238E27FC236}">
                <a16:creationId xmlns:a16="http://schemas.microsoft.com/office/drawing/2014/main" id="{691E6EC6-4D2E-D84A-B8F6-9859012DFE1C}"/>
              </a:ext>
            </a:extLst>
          </p:cNvPr>
          <p:cNvSpPr txBox="1"/>
          <p:nvPr/>
        </p:nvSpPr>
        <p:spPr>
          <a:xfrm>
            <a:off x="2428891" y="1150954"/>
            <a:ext cx="1712732" cy="276999"/>
          </a:xfrm>
          <a:prstGeom prst="rect">
            <a:avLst/>
          </a:prstGeom>
          <a:noFill/>
        </p:spPr>
        <p:txBody>
          <a:bodyPr wrap="square" rtlCol="0">
            <a:spAutoFit/>
          </a:bodyPr>
          <a:lstStyle/>
          <a:p>
            <a:pPr defTabSz="685809"/>
            <a:r>
              <a:rPr lang="en-US" sz="1200" b="1">
                <a:solidFill>
                  <a:prstClr val="white"/>
                </a:solidFill>
              </a:rPr>
              <a:t>Tech Transfer Office</a:t>
            </a:r>
          </a:p>
        </p:txBody>
      </p:sp>
      <p:sp>
        <p:nvSpPr>
          <p:cNvPr id="17" name="TextBox 16">
            <a:extLst>
              <a:ext uri="{FF2B5EF4-FFF2-40B4-BE49-F238E27FC236}">
                <a16:creationId xmlns:a16="http://schemas.microsoft.com/office/drawing/2014/main" id="{605505BD-E161-6842-A8D4-B9B623D2D1E2}"/>
              </a:ext>
            </a:extLst>
          </p:cNvPr>
          <p:cNvSpPr txBox="1"/>
          <p:nvPr/>
        </p:nvSpPr>
        <p:spPr>
          <a:xfrm>
            <a:off x="5024952" y="2503911"/>
            <a:ext cx="1064293" cy="299954"/>
          </a:xfrm>
          <a:prstGeom prst="rect">
            <a:avLst/>
          </a:prstGeom>
          <a:noFill/>
          <a:ln>
            <a:solidFill>
              <a:srgbClr val="C00000"/>
            </a:solidFill>
          </a:ln>
        </p:spPr>
        <p:txBody>
          <a:bodyPr wrap="square" rtlCol="0">
            <a:spAutoFit/>
          </a:bodyPr>
          <a:lstStyle/>
          <a:p>
            <a:pPr defTabSz="685809"/>
            <a:r>
              <a:rPr lang="en-US" sz="1349" b="1" dirty="0">
                <a:solidFill>
                  <a:prstClr val="white"/>
                </a:solidFill>
              </a:rPr>
              <a:t>LIBRARY</a:t>
            </a:r>
          </a:p>
        </p:txBody>
      </p:sp>
      <p:sp>
        <p:nvSpPr>
          <p:cNvPr id="18" name="TextBox 17">
            <a:extLst>
              <a:ext uri="{FF2B5EF4-FFF2-40B4-BE49-F238E27FC236}">
                <a16:creationId xmlns:a16="http://schemas.microsoft.com/office/drawing/2014/main" id="{6EA83570-D2C2-7B4B-B2F5-0330844E43BE}"/>
              </a:ext>
            </a:extLst>
          </p:cNvPr>
          <p:cNvSpPr txBox="1"/>
          <p:nvPr/>
        </p:nvSpPr>
        <p:spPr>
          <a:xfrm>
            <a:off x="1383556" y="1799148"/>
            <a:ext cx="1364092" cy="646331"/>
          </a:xfrm>
          <a:prstGeom prst="rect">
            <a:avLst/>
          </a:prstGeom>
          <a:noFill/>
        </p:spPr>
        <p:txBody>
          <a:bodyPr wrap="square" rtlCol="0">
            <a:spAutoFit/>
          </a:bodyPr>
          <a:lstStyle/>
          <a:p>
            <a:pPr defTabSz="685809"/>
            <a:r>
              <a:rPr lang="en-US" sz="1200" b="1" dirty="0">
                <a:solidFill>
                  <a:prstClr val="white"/>
                </a:solidFill>
              </a:rPr>
              <a:t>Advancement &amp; corporate relations </a:t>
            </a:r>
          </a:p>
        </p:txBody>
      </p:sp>
      <p:sp>
        <p:nvSpPr>
          <p:cNvPr id="19" name="Rectangle 18">
            <a:extLst>
              <a:ext uri="{FF2B5EF4-FFF2-40B4-BE49-F238E27FC236}">
                <a16:creationId xmlns:a16="http://schemas.microsoft.com/office/drawing/2014/main" id="{9B47867A-38BF-8442-A4F3-76483DFF9F03}"/>
              </a:ext>
            </a:extLst>
          </p:cNvPr>
          <p:cNvSpPr/>
          <p:nvPr/>
        </p:nvSpPr>
        <p:spPr>
          <a:xfrm>
            <a:off x="2654971" y="2018496"/>
            <a:ext cx="1382814" cy="276999"/>
          </a:xfrm>
          <a:prstGeom prst="rect">
            <a:avLst/>
          </a:prstGeom>
        </p:spPr>
        <p:txBody>
          <a:bodyPr wrap="none">
            <a:spAutoFit/>
          </a:bodyPr>
          <a:lstStyle/>
          <a:p>
            <a:pPr defTabSz="685809"/>
            <a:r>
              <a:rPr lang="en-US" sz="1200" b="1">
                <a:solidFill>
                  <a:prstClr val="white"/>
                </a:solidFill>
              </a:rPr>
              <a:t>Data Warehouse</a:t>
            </a:r>
          </a:p>
        </p:txBody>
      </p:sp>
      <p:sp>
        <p:nvSpPr>
          <p:cNvPr id="20" name="Arc 19">
            <a:extLst>
              <a:ext uri="{FF2B5EF4-FFF2-40B4-BE49-F238E27FC236}">
                <a16:creationId xmlns:a16="http://schemas.microsoft.com/office/drawing/2014/main" id="{12077225-4711-464D-956B-E6242FE96B5B}"/>
              </a:ext>
            </a:extLst>
          </p:cNvPr>
          <p:cNvSpPr/>
          <p:nvPr/>
        </p:nvSpPr>
        <p:spPr>
          <a:xfrm rot="3888225">
            <a:off x="2609820" y="794302"/>
            <a:ext cx="2449028" cy="2826558"/>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9"/>
            <a:endParaRPr lang="en-US" sz="900" b="1">
              <a:solidFill>
                <a:prstClr val="white"/>
              </a:solidFill>
            </a:endParaRPr>
          </a:p>
        </p:txBody>
      </p:sp>
      <p:sp>
        <p:nvSpPr>
          <p:cNvPr id="21" name="TextBox 20">
            <a:extLst>
              <a:ext uri="{FF2B5EF4-FFF2-40B4-BE49-F238E27FC236}">
                <a16:creationId xmlns:a16="http://schemas.microsoft.com/office/drawing/2014/main" id="{2DDAF786-D1C8-2D40-BC90-4CE8B756C825}"/>
              </a:ext>
            </a:extLst>
          </p:cNvPr>
          <p:cNvSpPr txBox="1"/>
          <p:nvPr/>
        </p:nvSpPr>
        <p:spPr>
          <a:xfrm>
            <a:off x="1487746" y="1475050"/>
            <a:ext cx="1311890" cy="276999"/>
          </a:xfrm>
          <a:prstGeom prst="rect">
            <a:avLst/>
          </a:prstGeom>
          <a:noFill/>
        </p:spPr>
        <p:txBody>
          <a:bodyPr wrap="square" rtlCol="0">
            <a:spAutoFit/>
          </a:bodyPr>
          <a:lstStyle/>
          <a:p>
            <a:pPr defTabSz="685809"/>
            <a:r>
              <a:rPr lang="en-US" sz="1200" b="1">
                <a:solidFill>
                  <a:prstClr val="white"/>
                </a:solidFill>
              </a:rPr>
              <a:t>News Bureau</a:t>
            </a:r>
          </a:p>
        </p:txBody>
      </p:sp>
      <p:sp>
        <p:nvSpPr>
          <p:cNvPr id="22" name="Arc 21">
            <a:extLst>
              <a:ext uri="{FF2B5EF4-FFF2-40B4-BE49-F238E27FC236}">
                <a16:creationId xmlns:a16="http://schemas.microsoft.com/office/drawing/2014/main" id="{AD361394-C687-4545-9AFC-DD8A74584CB9}"/>
              </a:ext>
            </a:extLst>
          </p:cNvPr>
          <p:cNvSpPr/>
          <p:nvPr/>
        </p:nvSpPr>
        <p:spPr>
          <a:xfrm rot="8504012">
            <a:off x="4253497" y="-372078"/>
            <a:ext cx="2214994" cy="2826558"/>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9"/>
            <a:endParaRPr lang="en-US" sz="1013">
              <a:solidFill>
                <a:prstClr val="black"/>
              </a:solidFill>
            </a:endParaRPr>
          </a:p>
        </p:txBody>
      </p:sp>
      <p:sp>
        <p:nvSpPr>
          <p:cNvPr id="23" name="Arc 22">
            <a:extLst>
              <a:ext uri="{FF2B5EF4-FFF2-40B4-BE49-F238E27FC236}">
                <a16:creationId xmlns:a16="http://schemas.microsoft.com/office/drawing/2014/main" id="{152930E1-D1E0-7E47-8778-71AE73A6C950}"/>
              </a:ext>
            </a:extLst>
          </p:cNvPr>
          <p:cNvSpPr/>
          <p:nvPr/>
        </p:nvSpPr>
        <p:spPr>
          <a:xfrm rot="15427944">
            <a:off x="4876095" y="1887612"/>
            <a:ext cx="1302505" cy="3432709"/>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9"/>
            <a:endParaRPr lang="en-US" sz="1200">
              <a:solidFill>
                <a:prstClr val="white"/>
              </a:solidFill>
            </a:endParaRPr>
          </a:p>
        </p:txBody>
      </p:sp>
      <p:sp>
        <p:nvSpPr>
          <p:cNvPr id="24" name="Arc 23">
            <a:extLst>
              <a:ext uri="{FF2B5EF4-FFF2-40B4-BE49-F238E27FC236}">
                <a16:creationId xmlns:a16="http://schemas.microsoft.com/office/drawing/2014/main" id="{D3F62092-BBF4-5243-9A6F-C4D583B30EFA}"/>
              </a:ext>
            </a:extLst>
          </p:cNvPr>
          <p:cNvSpPr/>
          <p:nvPr/>
        </p:nvSpPr>
        <p:spPr>
          <a:xfrm rot="19682342">
            <a:off x="3387646" y="2388533"/>
            <a:ext cx="2035861" cy="3279550"/>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9"/>
            <a:endParaRPr lang="en-US" sz="1013">
              <a:solidFill>
                <a:prstClr val="black"/>
              </a:solidFill>
            </a:endParaRPr>
          </a:p>
        </p:txBody>
      </p:sp>
      <p:sp>
        <p:nvSpPr>
          <p:cNvPr id="25" name="Arc 24">
            <a:extLst>
              <a:ext uri="{FF2B5EF4-FFF2-40B4-BE49-F238E27FC236}">
                <a16:creationId xmlns:a16="http://schemas.microsoft.com/office/drawing/2014/main" id="{F344EA60-F29C-D045-8DB4-96DC0731AD51}"/>
              </a:ext>
            </a:extLst>
          </p:cNvPr>
          <p:cNvSpPr/>
          <p:nvPr/>
        </p:nvSpPr>
        <p:spPr>
          <a:xfrm rot="10800000">
            <a:off x="5903453" y="1097063"/>
            <a:ext cx="1302505" cy="3432709"/>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9"/>
            <a:endParaRPr lang="en-US" sz="1200">
              <a:solidFill>
                <a:prstClr val="white"/>
              </a:solidFill>
            </a:endParaRPr>
          </a:p>
        </p:txBody>
      </p:sp>
      <p:sp>
        <p:nvSpPr>
          <p:cNvPr id="26" name="TextBox 25">
            <a:extLst>
              <a:ext uri="{FF2B5EF4-FFF2-40B4-BE49-F238E27FC236}">
                <a16:creationId xmlns:a16="http://schemas.microsoft.com/office/drawing/2014/main" id="{FD88E1CF-1A48-614A-A431-DE8008FBA184}"/>
              </a:ext>
            </a:extLst>
          </p:cNvPr>
          <p:cNvSpPr txBox="1"/>
          <p:nvPr/>
        </p:nvSpPr>
        <p:spPr>
          <a:xfrm>
            <a:off x="2578124" y="2584979"/>
            <a:ext cx="1311890" cy="461665"/>
          </a:xfrm>
          <a:prstGeom prst="rect">
            <a:avLst/>
          </a:prstGeom>
          <a:noFill/>
        </p:spPr>
        <p:txBody>
          <a:bodyPr wrap="square" rtlCol="0">
            <a:spAutoFit/>
          </a:bodyPr>
          <a:lstStyle/>
          <a:p>
            <a:pPr defTabSz="685809"/>
            <a:r>
              <a:rPr lang="en-US" sz="1200" b="1">
                <a:solidFill>
                  <a:prstClr val="white"/>
                </a:solidFill>
              </a:rPr>
              <a:t>Colleges &amp; depts</a:t>
            </a:r>
          </a:p>
        </p:txBody>
      </p:sp>
      <p:sp>
        <p:nvSpPr>
          <p:cNvPr id="27" name="TextBox 26">
            <a:extLst>
              <a:ext uri="{FF2B5EF4-FFF2-40B4-BE49-F238E27FC236}">
                <a16:creationId xmlns:a16="http://schemas.microsoft.com/office/drawing/2014/main" id="{21DB680D-98DF-8743-9FD5-2E8540D88853}"/>
              </a:ext>
            </a:extLst>
          </p:cNvPr>
          <p:cNvSpPr txBox="1"/>
          <p:nvPr/>
        </p:nvSpPr>
        <p:spPr>
          <a:xfrm>
            <a:off x="4966186" y="1512427"/>
            <a:ext cx="1371529" cy="715196"/>
          </a:xfrm>
          <a:prstGeom prst="rect">
            <a:avLst/>
          </a:prstGeom>
          <a:solidFill>
            <a:srgbClr val="FFFFFF"/>
          </a:solidFill>
        </p:spPr>
        <p:txBody>
          <a:bodyPr wrap="square" rtlCol="0">
            <a:spAutoFit/>
          </a:bodyPr>
          <a:lstStyle/>
          <a:p>
            <a:pPr algn="ctr" defTabSz="685809"/>
            <a:r>
              <a:rPr lang="en-US" sz="1349" b="1" dirty="0">
                <a:solidFill>
                  <a:srgbClr val="C00000"/>
                </a:solidFill>
              </a:rPr>
              <a:t>Research Data Management</a:t>
            </a:r>
          </a:p>
        </p:txBody>
      </p:sp>
      <p:sp>
        <p:nvSpPr>
          <p:cNvPr id="28" name="TextBox 27">
            <a:extLst>
              <a:ext uri="{FF2B5EF4-FFF2-40B4-BE49-F238E27FC236}">
                <a16:creationId xmlns:a16="http://schemas.microsoft.com/office/drawing/2014/main" id="{C60799E6-5653-844C-882A-B8E4941D1729}"/>
              </a:ext>
            </a:extLst>
          </p:cNvPr>
          <p:cNvSpPr txBox="1"/>
          <p:nvPr/>
        </p:nvSpPr>
        <p:spPr>
          <a:xfrm>
            <a:off x="6156103" y="2335071"/>
            <a:ext cx="1381586" cy="507575"/>
          </a:xfrm>
          <a:prstGeom prst="rect">
            <a:avLst/>
          </a:prstGeom>
          <a:solidFill>
            <a:srgbClr val="FFFFFF"/>
          </a:solidFill>
        </p:spPr>
        <p:txBody>
          <a:bodyPr wrap="square" rtlCol="0">
            <a:spAutoFit/>
          </a:bodyPr>
          <a:lstStyle/>
          <a:p>
            <a:pPr algn="ctr" defTabSz="685809"/>
            <a:r>
              <a:rPr lang="en-US" sz="1349" b="1" dirty="0">
                <a:solidFill>
                  <a:srgbClr val="C00000"/>
                </a:solidFill>
              </a:rPr>
              <a:t>Digital scholarship</a:t>
            </a:r>
          </a:p>
        </p:txBody>
      </p:sp>
      <p:sp>
        <p:nvSpPr>
          <p:cNvPr id="29" name="TextBox 28">
            <a:extLst>
              <a:ext uri="{FF2B5EF4-FFF2-40B4-BE49-F238E27FC236}">
                <a16:creationId xmlns:a16="http://schemas.microsoft.com/office/drawing/2014/main" id="{F31C888A-D78E-E741-91F8-4D71D2D7D0C0}"/>
              </a:ext>
            </a:extLst>
          </p:cNvPr>
          <p:cNvSpPr txBox="1"/>
          <p:nvPr/>
        </p:nvSpPr>
        <p:spPr>
          <a:xfrm>
            <a:off x="5225194" y="3096339"/>
            <a:ext cx="1124418" cy="715196"/>
          </a:xfrm>
          <a:prstGeom prst="rect">
            <a:avLst/>
          </a:prstGeom>
          <a:solidFill>
            <a:srgbClr val="FFFFFF"/>
          </a:solidFill>
        </p:spPr>
        <p:txBody>
          <a:bodyPr wrap="square" rtlCol="0">
            <a:spAutoFit/>
          </a:bodyPr>
          <a:lstStyle/>
          <a:p>
            <a:pPr defTabSz="685809"/>
            <a:r>
              <a:rPr lang="en-US" sz="1349" b="1" dirty="0">
                <a:solidFill>
                  <a:srgbClr val="C00000"/>
                </a:solidFill>
              </a:rPr>
              <a:t>User education &amp; training</a:t>
            </a:r>
          </a:p>
        </p:txBody>
      </p:sp>
      <p:sp>
        <p:nvSpPr>
          <p:cNvPr id="30" name="TextBox 29">
            <a:extLst>
              <a:ext uri="{FF2B5EF4-FFF2-40B4-BE49-F238E27FC236}">
                <a16:creationId xmlns:a16="http://schemas.microsoft.com/office/drawing/2014/main" id="{50B580C4-3956-8149-94D2-50458E65CAA3}"/>
              </a:ext>
            </a:extLst>
          </p:cNvPr>
          <p:cNvSpPr txBox="1"/>
          <p:nvPr/>
        </p:nvSpPr>
        <p:spPr>
          <a:xfrm>
            <a:off x="3656715" y="2203068"/>
            <a:ext cx="1295202" cy="507575"/>
          </a:xfrm>
          <a:prstGeom prst="rect">
            <a:avLst/>
          </a:prstGeom>
          <a:solidFill>
            <a:srgbClr val="FFFFFF"/>
          </a:solidFill>
        </p:spPr>
        <p:txBody>
          <a:bodyPr wrap="square" rtlCol="0">
            <a:spAutoFit/>
          </a:bodyPr>
          <a:lstStyle/>
          <a:p>
            <a:pPr algn="ctr" defTabSz="685809"/>
            <a:r>
              <a:rPr lang="en-US" sz="1349" b="1">
                <a:solidFill>
                  <a:srgbClr val="C00000"/>
                </a:solidFill>
              </a:rPr>
              <a:t>RIM/Profiling system</a:t>
            </a:r>
          </a:p>
        </p:txBody>
      </p:sp>
      <p:sp>
        <p:nvSpPr>
          <p:cNvPr id="31" name="TextBox 30">
            <a:extLst>
              <a:ext uri="{FF2B5EF4-FFF2-40B4-BE49-F238E27FC236}">
                <a16:creationId xmlns:a16="http://schemas.microsoft.com/office/drawing/2014/main" id="{85BD768E-41B5-E746-AD91-FA2D5233ADEB}"/>
              </a:ext>
            </a:extLst>
          </p:cNvPr>
          <p:cNvSpPr txBox="1"/>
          <p:nvPr/>
        </p:nvSpPr>
        <p:spPr>
          <a:xfrm>
            <a:off x="3538624" y="2900322"/>
            <a:ext cx="1238169" cy="507575"/>
          </a:xfrm>
          <a:prstGeom prst="rect">
            <a:avLst/>
          </a:prstGeom>
          <a:solidFill>
            <a:srgbClr val="FFFFFF"/>
          </a:solidFill>
        </p:spPr>
        <p:txBody>
          <a:bodyPr wrap="square" rtlCol="0">
            <a:spAutoFit/>
          </a:bodyPr>
          <a:lstStyle/>
          <a:p>
            <a:pPr defTabSz="685809"/>
            <a:r>
              <a:rPr lang="en-US" sz="1349" b="1" dirty="0">
                <a:solidFill>
                  <a:srgbClr val="C00000"/>
                </a:solidFill>
              </a:rPr>
              <a:t>Institutional Repository</a:t>
            </a:r>
          </a:p>
        </p:txBody>
      </p:sp>
      <p:sp>
        <p:nvSpPr>
          <p:cNvPr id="32" name="Oval 31">
            <a:extLst>
              <a:ext uri="{FF2B5EF4-FFF2-40B4-BE49-F238E27FC236}">
                <a16:creationId xmlns:a16="http://schemas.microsoft.com/office/drawing/2014/main" id="{CF4FBA43-337B-0D47-A3F1-4FDDF7096729}"/>
              </a:ext>
            </a:extLst>
          </p:cNvPr>
          <p:cNvSpPr/>
          <p:nvPr/>
        </p:nvSpPr>
        <p:spPr>
          <a:xfrm rot="19281804">
            <a:off x="2555348" y="1329413"/>
            <a:ext cx="4582050" cy="2011323"/>
          </a:xfrm>
          <a:prstGeom prst="ellipse">
            <a:avLst/>
          </a:prstGeom>
          <a:noFill/>
          <a:ln w="53975">
            <a:solidFill>
              <a:srgbClr val="F8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11371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0"/>
                                        <p:tgtEl>
                                          <p:spTgt spid="8"/>
                                        </p:tgtEl>
                                      </p:cBhvr>
                                    </p:animEffect>
                                    <p:anim calcmode="lin" valueType="num">
                                      <p:cBhvr>
                                        <p:cTn id="85" dur="1000" fill="hold"/>
                                        <p:tgtEl>
                                          <p:spTgt spid="8"/>
                                        </p:tgtEl>
                                        <p:attrNameLst>
                                          <p:attrName>ppt_x</p:attrName>
                                        </p:attrNameLst>
                                      </p:cBhvr>
                                      <p:tavLst>
                                        <p:tav tm="0">
                                          <p:val>
                                            <p:strVal val="#ppt_x"/>
                                          </p:val>
                                        </p:tav>
                                        <p:tav tm="100000">
                                          <p:val>
                                            <p:strVal val="#ppt_x"/>
                                          </p:val>
                                        </p:tav>
                                      </p:tavLst>
                                    </p:anim>
                                    <p:anim calcmode="lin" valueType="num">
                                      <p:cBhvr>
                                        <p:cTn id="86" dur="1000" fill="hold"/>
                                        <p:tgtEl>
                                          <p:spTgt spid="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1000"/>
                                        <p:tgtEl>
                                          <p:spTgt spid="13"/>
                                        </p:tgtEl>
                                      </p:cBhvr>
                                    </p:animEffect>
                                    <p:anim calcmode="lin" valueType="num">
                                      <p:cBhvr>
                                        <p:cTn id="95" dur="1000" fill="hold"/>
                                        <p:tgtEl>
                                          <p:spTgt spid="13"/>
                                        </p:tgtEl>
                                        <p:attrNameLst>
                                          <p:attrName>ppt_x</p:attrName>
                                        </p:attrNameLst>
                                      </p:cBhvr>
                                      <p:tavLst>
                                        <p:tav tm="0">
                                          <p:val>
                                            <p:strVal val="#ppt_x"/>
                                          </p:val>
                                        </p:tav>
                                        <p:tav tm="100000">
                                          <p:val>
                                            <p:strVal val="#ppt_x"/>
                                          </p:val>
                                        </p:tav>
                                      </p:tavLst>
                                    </p:anim>
                                    <p:anim calcmode="lin" valueType="num">
                                      <p:cBhvr>
                                        <p:cTn id="96" dur="1000" fill="hold"/>
                                        <p:tgtEl>
                                          <p:spTgt spid="13"/>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500" fill="hold"/>
                                        <p:tgtEl>
                                          <p:spTgt spid="32"/>
                                        </p:tgtEl>
                                        <p:attrNameLst>
                                          <p:attrName>ppt_x</p:attrName>
                                        </p:attrNameLst>
                                      </p:cBhvr>
                                      <p:tavLst>
                                        <p:tav tm="0">
                                          <p:val>
                                            <p:strVal val="#ppt_x"/>
                                          </p:val>
                                        </p:tav>
                                        <p:tav tm="100000">
                                          <p:val>
                                            <p:strVal val="#ppt_x"/>
                                          </p:val>
                                        </p:tav>
                                      </p:tavLst>
                                    </p:anim>
                                    <p:anim calcmode="lin" valueType="num">
                                      <p:cBhvr additive="base">
                                        <p:cTn id="10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6" grpId="0"/>
      <p:bldP spid="18" grpId="0"/>
      <p:bldP spid="19" grpId="0"/>
      <p:bldP spid="21" grpId="0"/>
      <p:bldP spid="26" grpId="0"/>
      <p:bldP spid="27" grpId="0" animBg="1"/>
      <p:bldP spid="28" grpId="0" animBg="1"/>
      <p:bldP spid="29" grpId="0" animBg="1"/>
      <p:bldP spid="30" grpId="0" animBg="1"/>
      <p:bldP spid="31" grpId="0" animBg="1"/>
      <p:bldP spid="32" grpId="0" animBg="1"/>
    </p:bld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http://purl.org/dc/dcmitype/"/>
    <ds:schemaRef ds:uri="http://www.w3.org/XML/1998/namespace"/>
    <ds:schemaRef ds:uri="6b67d80f-331f-4b51-b18e-81b8c101c29d"/>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F593AE6-1AD2-44A9-9585-67BB8129610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10883</TotalTime>
  <Words>656</Words>
  <Application>Microsoft Office PowerPoint</Application>
  <PresentationFormat>On-screen Show (16:9)</PresentationFormat>
  <Paragraphs>113</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Mangal</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Interoperability Imperative: A Discussion of the Fractured Technical Landscape</dc:title>
  <dc:creator>Roy Tennant</dc:creator>
  <dc:description>Presented at "The Interoperability Imperative: A Discussion of the Fractured Technical Landscape and How We Are Coping (or Not)" meeting during the 2018 ALA Annual Conference, 23 June 2018, New Orleans, LA. Slides and input also provided by Rebecca Bryant, Senior Program Officer of OCLC Research.</dc:description>
  <cp:lastModifiedBy>McNicol,Jeanette</cp:lastModifiedBy>
  <cp:revision>213</cp:revision>
  <cp:lastPrinted>2018-06-20T15:14:56Z</cp:lastPrinted>
  <dcterms:created xsi:type="dcterms:W3CDTF">2015-04-17T19:58:50Z</dcterms:created>
  <dcterms:modified xsi:type="dcterms:W3CDTF">2018-07-06T04:56:48Z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