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Lst>
  <p:notesMasterIdLst>
    <p:notesMasterId r:id="rId19"/>
  </p:notesMasterIdLst>
  <p:handoutMasterIdLst>
    <p:handoutMasterId r:id="rId20"/>
  </p:handoutMasterIdLst>
  <p:sldIdLst>
    <p:sldId id="269" r:id="rId6"/>
    <p:sldId id="273" r:id="rId7"/>
    <p:sldId id="276" r:id="rId8"/>
    <p:sldId id="277" r:id="rId9"/>
    <p:sldId id="287" r:id="rId10"/>
    <p:sldId id="288" r:id="rId11"/>
    <p:sldId id="289" r:id="rId12"/>
    <p:sldId id="272" r:id="rId13"/>
    <p:sldId id="284" r:id="rId14"/>
    <p:sldId id="285" r:id="rId15"/>
    <p:sldId id="283" r:id="rId16"/>
    <p:sldId id="286" r:id="rId17"/>
    <p:sldId id="270" r:id="rId18"/>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D9DF"/>
    <a:srgbClr val="226192"/>
    <a:srgbClr val="027DBA"/>
    <a:srgbClr val="226092"/>
    <a:srgbClr val="77BF6A"/>
    <a:srgbClr val="DAE020"/>
    <a:srgbClr val="16A1DC"/>
    <a:srgbClr val="13366A"/>
    <a:srgbClr val="D9DE21"/>
    <a:srgbClr val="3250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49" autoAdjust="0"/>
    <p:restoredTop sz="74946" autoAdjust="0"/>
  </p:normalViewPr>
  <p:slideViewPr>
    <p:cSldViewPr snapToGrid="0" snapToObjects="1">
      <p:cViewPr varScale="1">
        <p:scale>
          <a:sx n="101" d="100"/>
          <a:sy n="101" d="100"/>
        </p:scale>
        <p:origin x="1686" y="108"/>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Sheet2!$A$1:$A$6</c:f>
              <c:strCache>
                <c:ptCount val="6"/>
                <c:pt idx="0">
                  <c:v>CJK</c:v>
                </c:pt>
                <c:pt idx="1">
                  <c:v>Cyrillic</c:v>
                </c:pt>
                <c:pt idx="2">
                  <c:v>Hebrew</c:v>
                </c:pt>
                <c:pt idx="3">
                  <c:v>Arabic</c:v>
                </c:pt>
                <c:pt idx="4">
                  <c:v>Thai</c:v>
                </c:pt>
                <c:pt idx="5">
                  <c:v>29 others</c:v>
                </c:pt>
              </c:strCache>
            </c:strRef>
          </c:cat>
          <c:val>
            <c:numRef>
              <c:f>Sheet2!$B$1:$B$6</c:f>
            </c:numRef>
          </c:val>
          <c:extLst>
            <c:ext xmlns:c16="http://schemas.microsoft.com/office/drawing/2014/chart" uri="{C3380CC4-5D6E-409C-BE32-E72D297353CC}">
              <c16:uniqueId val="{00000000-960E-463E-80B1-9D55B26845F4}"/>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60E-463E-80B1-9D55B26845F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60E-463E-80B1-9D55B26845F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960E-463E-80B1-9D55B26845F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960E-463E-80B1-9D55B26845F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960E-463E-80B1-9D55B26845F4}"/>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960E-463E-80B1-9D55B26845F4}"/>
              </c:ext>
            </c:extLst>
          </c:dPt>
          <c:dLbls>
            <c:dLbl>
              <c:idx val="5"/>
              <c:layout>
                <c:manualLayout>
                  <c:x val="1.0073941046140171E-2"/>
                  <c:y val="0.1014723680373286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960E-463E-80B1-9D55B26845F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Sheet2!$A$1:$A$6</c:f>
              <c:strCache>
                <c:ptCount val="6"/>
                <c:pt idx="0">
                  <c:v>CJK</c:v>
                </c:pt>
                <c:pt idx="1">
                  <c:v>Cyrillic</c:v>
                </c:pt>
                <c:pt idx="2">
                  <c:v>Hebrew</c:v>
                </c:pt>
                <c:pt idx="3">
                  <c:v>Arabic</c:v>
                </c:pt>
                <c:pt idx="4">
                  <c:v>Thai</c:v>
                </c:pt>
                <c:pt idx="5">
                  <c:v>29 others</c:v>
                </c:pt>
              </c:strCache>
            </c:strRef>
          </c:cat>
          <c:val>
            <c:numRef>
              <c:f>Sheet2!$C$1:$C$6</c:f>
              <c:numCache>
                <c:formatCode>0%</c:formatCode>
                <c:ptCount val="6"/>
                <c:pt idx="0">
                  <c:v>0.76514687831636208</c:v>
                </c:pt>
                <c:pt idx="1">
                  <c:v>4.6378374669585457E-2</c:v>
                </c:pt>
                <c:pt idx="2">
                  <c:v>7.9124435856927688E-2</c:v>
                </c:pt>
                <c:pt idx="3">
                  <c:v>6.1587250383187131E-2</c:v>
                </c:pt>
                <c:pt idx="4">
                  <c:v>3.8510522670304026E-2</c:v>
                </c:pt>
                <c:pt idx="5">
                  <c:v>9.2525381036335855E-3</c:v>
                </c:pt>
              </c:numCache>
            </c:numRef>
          </c:val>
          <c:extLst>
            <c:ext xmlns:c16="http://schemas.microsoft.com/office/drawing/2014/chart" uri="{C3380CC4-5D6E-409C-BE32-E72D297353CC}">
              <c16:uniqueId val="{0000000D-960E-463E-80B1-9D55B26845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177157866529962"/>
          <c:y val="0.10821595217264508"/>
          <c:w val="0.16986216116708047"/>
          <c:h val="0.7141236512102653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30" b="0" i="0" u="none" strike="noStrike" kern="1200" baseline="0">
              <a:solidFill>
                <a:schemeClr val="dk1">
                  <a:lumMod val="75000"/>
                  <a:lumOff val="25000"/>
                </a:schemeClr>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7/5/2018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0F2E383-D226-42C8-8C1F-48F09FEF0BCF}" type="datetimeFigureOut">
              <a:rPr lang="en-US" smtClean="0"/>
              <a:t>7/5/2018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9EC659C-2E30-4E7D-8A2B-27659AE3BCF9}" type="slidenum">
              <a:rPr lang="en-US" smtClean="0"/>
              <a:t>‹#›</a:t>
            </a:fld>
            <a:endParaRPr lang="en-US"/>
          </a:p>
        </p:txBody>
      </p:sp>
    </p:spTree>
    <p:extLst>
      <p:ext uri="{BB962C8B-B14F-4D97-AF65-F5344CB8AC3E}">
        <p14:creationId xmlns:p14="http://schemas.microsoft.com/office/powerpoint/2010/main" val="129167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EC659C-2E30-4E7D-8A2B-27659AE3BCF9}" type="slidenum">
              <a:rPr lang="en-US" smtClean="0"/>
              <a:t>1</a:t>
            </a:fld>
            <a:endParaRPr lang="en-US"/>
          </a:p>
        </p:txBody>
      </p:sp>
    </p:spTree>
    <p:extLst>
      <p:ext uri="{BB962C8B-B14F-4D97-AF65-F5344CB8AC3E}">
        <p14:creationId xmlns:p14="http://schemas.microsoft.com/office/powerpoint/2010/main" val="2425013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advent of linked data requires us to think of </a:t>
            </a:r>
            <a:r>
              <a:rPr lang="en-US" i="1" dirty="0"/>
              <a:t>statements</a:t>
            </a:r>
            <a:r>
              <a:rPr lang="en-US" i="0" dirty="0"/>
              <a:t> that relate to other entities and their statements rather than a “record” that combines descriptions and entity information. An indication of this future can be inferred from looking at Wikipedia pages and their respective, underlying Wikidata information.</a:t>
            </a:r>
            <a:endParaRPr lang="en-US" dirty="0"/>
          </a:p>
          <a:p>
            <a:endParaRPr lang="en-US" dirty="0"/>
          </a:p>
          <a:p>
            <a:r>
              <a:rPr lang="en-US" dirty="0"/>
              <a:t>These are two Wikipedia “Info boxes” for </a:t>
            </a:r>
            <a:r>
              <a:rPr lang="en-US" i="1" dirty="0" err="1"/>
              <a:t>Genji</a:t>
            </a:r>
            <a:r>
              <a:rPr lang="en-US" i="1" dirty="0"/>
              <a:t> </a:t>
            </a:r>
            <a:r>
              <a:rPr lang="en-US" i="1" dirty="0" err="1"/>
              <a:t>monogatari</a:t>
            </a:r>
            <a:r>
              <a:rPr lang="en-US" i="0" dirty="0"/>
              <a:t>, one in English, one Chinese. But both are tied to the identifiers and statements in Wikidata, some of which are shown on the right.</a:t>
            </a:r>
            <a:endParaRPr lang="en-US" dirty="0"/>
          </a:p>
        </p:txBody>
      </p:sp>
      <p:sp>
        <p:nvSpPr>
          <p:cNvPr id="4" name="Slide Number Placeholder 3"/>
          <p:cNvSpPr>
            <a:spLocks noGrp="1"/>
          </p:cNvSpPr>
          <p:nvPr>
            <p:ph type="sldNum" sz="quarter" idx="10"/>
          </p:nvPr>
        </p:nvSpPr>
        <p:spPr/>
        <p:txBody>
          <a:bodyPr/>
          <a:lstStyle/>
          <a:p>
            <a:fld id="{99EC659C-2E30-4E7D-8A2B-27659AE3BCF9}" type="slidenum">
              <a:rPr lang="en-US" smtClean="0"/>
              <a:t>11</a:t>
            </a:fld>
            <a:endParaRPr lang="en-US"/>
          </a:p>
        </p:txBody>
      </p:sp>
    </p:spTree>
    <p:extLst>
      <p:ext uri="{BB962C8B-B14F-4D97-AF65-F5344CB8AC3E}">
        <p14:creationId xmlns:p14="http://schemas.microsoft.com/office/powerpoint/2010/main" val="652569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starting to have the infrastructure to support complete non-Latin script access to the resources curated and managed by libraries, everywhere. (Images taken from Wikipedia pages for “library” in Tamil, Georgian, and Lao – images all in Wikimedia commons.</a:t>
            </a:r>
          </a:p>
        </p:txBody>
      </p:sp>
      <p:sp>
        <p:nvSpPr>
          <p:cNvPr id="4" name="Slide Number Placeholder 3"/>
          <p:cNvSpPr>
            <a:spLocks noGrp="1"/>
          </p:cNvSpPr>
          <p:nvPr>
            <p:ph type="sldNum" sz="quarter" idx="10"/>
          </p:nvPr>
        </p:nvSpPr>
        <p:spPr/>
        <p:txBody>
          <a:bodyPr/>
          <a:lstStyle/>
          <a:p>
            <a:fld id="{99EC659C-2E30-4E7D-8A2B-27659AE3BCF9}" type="slidenum">
              <a:rPr lang="en-US" smtClean="0"/>
              <a:t>12</a:t>
            </a:fld>
            <a:endParaRPr lang="en-US"/>
          </a:p>
        </p:txBody>
      </p:sp>
    </p:spTree>
    <p:extLst>
      <p:ext uri="{BB962C8B-B14F-4D97-AF65-F5344CB8AC3E}">
        <p14:creationId xmlns:p14="http://schemas.microsoft.com/office/powerpoint/2010/main" val="315892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EC659C-2E30-4E7D-8A2B-27659AE3BCF9}" type="slidenum">
              <a:rPr lang="en-US" smtClean="0"/>
              <a:t>13</a:t>
            </a:fld>
            <a:endParaRPr lang="en-US"/>
          </a:p>
        </p:txBody>
      </p:sp>
    </p:spTree>
    <p:extLst>
      <p:ext uri="{BB962C8B-B14F-4D97-AF65-F5344CB8AC3E}">
        <p14:creationId xmlns:p14="http://schemas.microsoft.com/office/powerpoint/2010/main" val="278719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character sets. In the 1980’s the first set of non-Latin scripts became available for cataloging and access, called the JACKPHY scripts (Japanese-Arabic-Chinese-Korean-Persian-Hebrew-Yiddish). The first of these was “CJK” (Chinese, Japanese, Korean),: the “East Asian Character Code” (EACC) became an American standard in 1983. Cyrillic was added to the group next (to test out a simpler script using a standard keyboard) followed by the right-to-left scripts Hebrew and Yiddish, Arabic (which also included Urdu) and Persian. </a:t>
            </a:r>
          </a:p>
          <a:p>
            <a:endParaRPr lang="en-US" dirty="0"/>
          </a:p>
          <a:p>
            <a:r>
              <a:rPr lang="en-US" dirty="0"/>
              <a:t>The character sets used in bibliographic processing differed from those used by everyone else. A character set revolution occurred in 1993 – 25 years ago!  – the publication of Unicode, encoding the world’s scripts into one giant character set, and established as an International Standard.  There have been multiple additions since then, but Unicode has been widely implemented, allowing us to access and copy/paste any script between different applications, software, websites into others. But…</a:t>
            </a:r>
          </a:p>
        </p:txBody>
      </p:sp>
      <p:sp>
        <p:nvSpPr>
          <p:cNvPr id="4" name="Slide Number Placeholder 3"/>
          <p:cNvSpPr>
            <a:spLocks noGrp="1"/>
          </p:cNvSpPr>
          <p:nvPr>
            <p:ph type="sldNum" sz="quarter" idx="10"/>
          </p:nvPr>
        </p:nvSpPr>
        <p:spPr/>
        <p:txBody>
          <a:bodyPr/>
          <a:lstStyle/>
          <a:p>
            <a:fld id="{99EC659C-2E30-4E7D-8A2B-27659AE3BCF9}" type="slidenum">
              <a:rPr lang="en-US" smtClean="0"/>
              <a:t>2</a:t>
            </a:fld>
            <a:endParaRPr lang="en-US"/>
          </a:p>
        </p:txBody>
      </p:sp>
    </p:spTree>
    <p:extLst>
      <p:ext uri="{BB962C8B-B14F-4D97-AF65-F5344CB8AC3E}">
        <p14:creationId xmlns:p14="http://schemas.microsoft.com/office/powerpoint/2010/main" val="334608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OCLC continued to add support script-by-script through the 2000s: Armenian, Ethiopic (aka Amharic), Greek, Bengali-Devanagari-Hindi,  Syriac and Thai.  In 2017, OCLC added support for </a:t>
            </a:r>
            <a:r>
              <a:rPr lang="en-US" i="1" dirty="0"/>
              <a:t>all</a:t>
            </a:r>
            <a:r>
              <a:rPr lang="en-US" i="1" u="none" dirty="0"/>
              <a:t> </a:t>
            </a:r>
            <a:r>
              <a:rPr lang="en-US" i="0" u="none" dirty="0"/>
              <a:t>Unicode.</a:t>
            </a:r>
          </a:p>
          <a:p>
            <a:endParaRPr lang="en-US" i="0" u="none" dirty="0"/>
          </a:p>
          <a:p>
            <a:r>
              <a:rPr lang="en-US" i="0" u="none" dirty="0"/>
              <a:t>This doesn’t mean you’ll now find lots of Unicode-script records in WorldCat. We still have, and will still have, lots of </a:t>
            </a:r>
            <a:r>
              <a:rPr lang="en-US" i="0" u="none" dirty="0" err="1"/>
              <a:t>romanized</a:t>
            </a:r>
            <a:r>
              <a:rPr lang="en-US" i="0" u="none" dirty="0"/>
              <a:t>-only records for resources written in non-Latin scripts. But it does mean that we will be able to provide access to all non-Latin scripts represented in Unicode going forward.</a:t>
            </a:r>
            <a:endParaRPr lang="en-US" i="0" dirty="0"/>
          </a:p>
        </p:txBody>
      </p:sp>
      <p:sp>
        <p:nvSpPr>
          <p:cNvPr id="4" name="Slide Number Placeholder 3"/>
          <p:cNvSpPr>
            <a:spLocks noGrp="1"/>
          </p:cNvSpPr>
          <p:nvPr>
            <p:ph type="sldNum" sz="quarter" idx="10"/>
          </p:nvPr>
        </p:nvSpPr>
        <p:spPr/>
        <p:txBody>
          <a:bodyPr/>
          <a:lstStyle/>
          <a:p>
            <a:fld id="{99EC659C-2E30-4E7D-8A2B-27659AE3BCF9}" type="slidenum">
              <a:rPr lang="en-US" smtClean="0"/>
              <a:t>3</a:t>
            </a:fld>
            <a:endParaRPr lang="en-US"/>
          </a:p>
        </p:txBody>
      </p:sp>
    </p:spTree>
    <p:extLst>
      <p:ext uri="{BB962C8B-B14F-4D97-AF65-F5344CB8AC3E}">
        <p14:creationId xmlns:p14="http://schemas.microsoft.com/office/powerpoint/2010/main" val="377898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statistics for non-Latin script records in WorldCat reflects the chronology when the scripts were implemented. CJK scripts have been added to catalog records since 1983 – 35 years! So it should come as no surprise that they also represent 76% of all non-Latin script records in WorldCat. Although there are 34 different non-Latin scripts represented in WorldCat (counting “CJK” as one),  29 of them all together represents only 1% of the total.. For most non-Latin script languages, </a:t>
            </a:r>
            <a:r>
              <a:rPr lang="en-US" dirty="0" err="1"/>
              <a:t>romanized</a:t>
            </a:r>
            <a:r>
              <a:rPr lang="en-US" dirty="0"/>
              <a:t>-only records predominate.</a:t>
            </a:r>
          </a:p>
        </p:txBody>
      </p:sp>
      <p:sp>
        <p:nvSpPr>
          <p:cNvPr id="4" name="Slide Number Placeholder 3"/>
          <p:cNvSpPr>
            <a:spLocks noGrp="1"/>
          </p:cNvSpPr>
          <p:nvPr>
            <p:ph type="sldNum" sz="quarter" idx="10"/>
          </p:nvPr>
        </p:nvSpPr>
        <p:spPr/>
        <p:txBody>
          <a:bodyPr/>
          <a:lstStyle/>
          <a:p>
            <a:fld id="{99EC659C-2E30-4E7D-8A2B-27659AE3BCF9}" type="slidenum">
              <a:rPr lang="en-US" smtClean="0"/>
              <a:t>4</a:t>
            </a:fld>
            <a:endParaRPr lang="en-US"/>
          </a:p>
        </p:txBody>
      </p:sp>
    </p:spTree>
    <p:extLst>
      <p:ext uri="{BB962C8B-B14F-4D97-AF65-F5344CB8AC3E}">
        <p14:creationId xmlns:p14="http://schemas.microsoft.com/office/powerpoint/2010/main" val="200643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we first </a:t>
            </a:r>
            <a:r>
              <a:rPr lang="en-US" i="1" dirty="0">
                <a:latin typeface="Arial" panose="020B0604020202020204" pitchFamily="34" charset="0"/>
                <a:cs typeface="Arial" panose="020B0604020202020204" pitchFamily="34" charset="0"/>
              </a:rPr>
              <a:t>added</a:t>
            </a:r>
            <a:r>
              <a:rPr lang="en-US" i="0" dirty="0">
                <a:latin typeface="Arial" panose="020B0604020202020204" pitchFamily="34" charset="0"/>
                <a:cs typeface="Arial" panose="020B0604020202020204" pitchFamily="34" charset="0"/>
              </a:rPr>
              <a:t> non-</a:t>
            </a:r>
            <a:r>
              <a:rPr lang="en-US" i="0" dirty="0" err="1">
                <a:latin typeface="Arial" panose="020B0604020202020204" pitchFamily="34" charset="0"/>
                <a:cs typeface="Arial" panose="020B0604020202020204" pitchFamily="34" charset="0"/>
              </a:rPr>
              <a:t>Laitin</a:t>
            </a:r>
            <a:r>
              <a:rPr lang="en-US" i="0" dirty="0">
                <a:latin typeface="Arial" panose="020B0604020202020204" pitchFamily="34" charset="0"/>
                <a:cs typeface="Arial" panose="020B0604020202020204" pitchFamily="34" charset="0"/>
              </a:rPr>
              <a:t> script access, most library systems still supported only the Latin character sets. Non-Latin script fields were deemed “alternate graphic representations” of the romanizations! If you wanted to add a non-Latin script field, you had to “repeat” each field, first with the romanization, then the non-Latin scripts (communicated in multiple 880- fields) which many systems just stripped out if they couldn’t handle them. [Chinese translation of </a:t>
            </a:r>
            <a:r>
              <a:rPr lang="en-US" i="1" dirty="0" err="1">
                <a:latin typeface="Arial" panose="020B0604020202020204" pitchFamily="34" charset="0"/>
                <a:cs typeface="Arial" panose="020B0604020202020204" pitchFamily="34" charset="0"/>
              </a:rPr>
              <a:t>Genji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Monogatari</a:t>
            </a:r>
            <a:r>
              <a:rPr lang="en-US" i="1" dirty="0">
                <a:latin typeface="Arial" panose="020B0604020202020204" pitchFamily="34" charset="0"/>
                <a:cs typeface="Arial" panose="020B0604020202020204" pitchFamily="34" charset="0"/>
              </a:rPr>
              <a:t>; </a:t>
            </a:r>
            <a:r>
              <a:rPr lang="en-US" i="0" dirty="0">
                <a:latin typeface="Arial" panose="020B0604020202020204" pitchFamily="34" charset="0"/>
                <a:cs typeface="Arial" panose="020B0604020202020204" pitchFamily="34" charset="0"/>
              </a:rPr>
              <a:t>excerpt from the WorldCat MARC export record)</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9EC659C-2E30-4E7D-8A2B-27659AE3BCF9}" type="slidenum">
              <a:rPr lang="en-US" smtClean="0"/>
              <a:t>5</a:t>
            </a:fld>
            <a:endParaRPr lang="en-US"/>
          </a:p>
        </p:txBody>
      </p:sp>
    </p:spTree>
    <p:extLst>
      <p:ext uri="{BB962C8B-B14F-4D97-AF65-F5344CB8AC3E}">
        <p14:creationId xmlns:p14="http://schemas.microsoft.com/office/powerpoint/2010/main" val="102843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Requiring </a:t>
            </a:r>
            <a:r>
              <a:rPr lang="en-US" dirty="0" err="1"/>
              <a:t>romanized</a:t>
            </a:r>
            <a:r>
              <a:rPr lang="en-US" dirty="0"/>
              <a:t> fields in countries that catalog their materials in their own language makes no sense.  </a:t>
            </a:r>
            <a:r>
              <a:rPr lang="en-US" i="1" dirty="0"/>
              <a:t>They</a:t>
            </a:r>
            <a:r>
              <a:rPr lang="en-US" i="0" dirty="0"/>
              <a:t> don’t require romanization to read their own writing system! With the batch loads of millions of records created only with non-Latin scripts, the requirement for “parallel fields” was dropped—except for the 245 field, where OCLC inserts a placeholder of angle brackets. &lt;click&gt;  (Korean-language cataloging record for a Korean translation of </a:t>
            </a:r>
            <a:r>
              <a:rPr lang="en-US" i="1" dirty="0" err="1"/>
              <a:t>Genji</a:t>
            </a:r>
            <a:r>
              <a:rPr lang="en-US" i="1" dirty="0"/>
              <a:t> </a:t>
            </a:r>
            <a:r>
              <a:rPr lang="en-US" i="1" dirty="0" err="1"/>
              <a:t>Monogatari</a:t>
            </a:r>
            <a:r>
              <a:rPr lang="en-US" i="1" dirty="0"/>
              <a:t>; </a:t>
            </a:r>
            <a:r>
              <a:rPr lang="en-US" i="0" dirty="0"/>
              <a:t>excerpt from WorldCat MARC export  record.).  Note that Murasaki </a:t>
            </a:r>
            <a:r>
              <a:rPr lang="en-US" i="0" dirty="0" err="1"/>
              <a:t>Shikabu</a:t>
            </a:r>
            <a:r>
              <a:rPr lang="en-US" i="0" dirty="0"/>
              <a:t> is transliterated into hangul here.</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Common practice within English language cataloging is still to include parallel fields (</a:t>
            </a:r>
            <a:r>
              <a:rPr lang="en-US" sz="1200" kern="1200" dirty="0" err="1">
                <a:solidFill>
                  <a:schemeClr val="tx1"/>
                </a:solidFill>
                <a:effectLst/>
                <a:latin typeface="+mn-lt"/>
                <a:ea typeface="+mn-ea"/>
                <a:cs typeface="+mn-cs"/>
              </a:rPr>
              <a:t>romanized</a:t>
            </a:r>
            <a:r>
              <a:rPr lang="en-US" sz="1200" kern="1200" dirty="0">
                <a:solidFill>
                  <a:schemeClr val="tx1"/>
                </a:solidFill>
                <a:effectLst/>
                <a:latin typeface="+mn-lt"/>
                <a:ea typeface="+mn-ea"/>
                <a:cs typeface="+mn-cs"/>
              </a:rPr>
              <a:t> paired with non-:Latin script fields) for descriptive cataloging. </a:t>
            </a:r>
          </a:p>
          <a:p>
            <a:endParaRPr lang="en-US" dirty="0"/>
          </a:p>
        </p:txBody>
      </p:sp>
      <p:sp>
        <p:nvSpPr>
          <p:cNvPr id="4" name="Slide Number Placeholder 3"/>
          <p:cNvSpPr>
            <a:spLocks noGrp="1"/>
          </p:cNvSpPr>
          <p:nvPr>
            <p:ph type="sldNum" sz="quarter" idx="10"/>
          </p:nvPr>
        </p:nvSpPr>
        <p:spPr/>
        <p:txBody>
          <a:bodyPr/>
          <a:lstStyle/>
          <a:p>
            <a:fld id="{99EC659C-2E30-4E7D-8A2B-27659AE3BCF9}" type="slidenum">
              <a:rPr lang="en-US" smtClean="0"/>
              <a:t>6</a:t>
            </a:fld>
            <a:endParaRPr lang="en-US"/>
          </a:p>
        </p:txBody>
      </p:sp>
    </p:spTree>
    <p:extLst>
      <p:ext uri="{BB962C8B-B14F-4D97-AF65-F5344CB8AC3E}">
        <p14:creationId xmlns:p14="http://schemas.microsoft.com/office/powerpoint/2010/main" val="203711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loading of so many records from other countries, we also have an increasing number of “parallel records” – those with different languages of cataloging.   Here’s an example of a German-language cataloging record for a Chinese translation of David </a:t>
            </a:r>
            <a:r>
              <a:rPr lang="en-US" dirty="0" err="1"/>
              <a:t>Pankenier’s</a:t>
            </a:r>
            <a:r>
              <a:rPr lang="en-US" dirty="0"/>
              <a:t> work on Chinese astronomy.  Note the German physical description field,  And here &lt;click&gt; is a  Chinese language cataloging record for the exact same work, ,where the physical description (same number of pages, also illustrated) is in Chinese only. There’s also an English-language cataloging record for the same work. They’re clustered together in WorldCat.</a:t>
            </a:r>
          </a:p>
        </p:txBody>
      </p:sp>
      <p:sp>
        <p:nvSpPr>
          <p:cNvPr id="4" name="Slide Number Placeholder 3"/>
          <p:cNvSpPr>
            <a:spLocks noGrp="1"/>
          </p:cNvSpPr>
          <p:nvPr>
            <p:ph type="sldNum" sz="quarter" idx="10"/>
          </p:nvPr>
        </p:nvSpPr>
        <p:spPr/>
        <p:txBody>
          <a:bodyPr/>
          <a:lstStyle/>
          <a:p>
            <a:fld id="{99EC659C-2E30-4E7D-8A2B-27659AE3BCF9}" type="slidenum">
              <a:rPr lang="en-US" smtClean="0"/>
              <a:t>7</a:t>
            </a:fld>
            <a:endParaRPr lang="en-US"/>
          </a:p>
        </p:txBody>
      </p:sp>
    </p:spTree>
    <p:extLst>
      <p:ext uri="{BB962C8B-B14F-4D97-AF65-F5344CB8AC3E}">
        <p14:creationId xmlns:p14="http://schemas.microsoft.com/office/powerpoint/2010/main" val="182582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OCLC’s Virtual International Authority File (VIAF) already has over 30 million identifiers – 22 million of them for personal names. Remember the different text strings we saw a little while ago for Murasaki </a:t>
            </a:r>
            <a:r>
              <a:rPr lang="en-US" dirty="0" err="1"/>
              <a:t>Shikabu</a:t>
            </a:r>
            <a:r>
              <a:rPr lang="en-US" dirty="0"/>
              <a:t>? They’re there – but linked to a permanent VIAF identifier – allowing applications to search for and display the name in the preferred script of the user. We see identifiers being included in other datasets – such as Wikidata, the foundation for all languages of Wikipedia. It’s entity description for Murasaki </a:t>
            </a:r>
            <a:r>
              <a:rPr lang="en-US" dirty="0" err="1"/>
              <a:t>Shikabu</a:t>
            </a:r>
            <a:r>
              <a:rPr lang="en-US" dirty="0"/>
              <a:t> has 34 different identifiers, including the VIAF identifier we see here.</a:t>
            </a:r>
          </a:p>
          <a:p>
            <a:endParaRPr lang="en-US" dirty="0"/>
          </a:p>
          <a:p>
            <a:r>
              <a:rPr lang="en-US" dirty="0"/>
              <a:t>“Identity management” is one of the key areas of focus in the Program for Cooperative Cataloging’s strategic directions for 2018-2021.</a:t>
            </a:r>
          </a:p>
        </p:txBody>
      </p:sp>
      <p:sp>
        <p:nvSpPr>
          <p:cNvPr id="4" name="Slide Number Placeholder 3"/>
          <p:cNvSpPr>
            <a:spLocks noGrp="1"/>
          </p:cNvSpPr>
          <p:nvPr>
            <p:ph type="sldNum" sz="quarter" idx="10"/>
          </p:nvPr>
        </p:nvSpPr>
        <p:spPr/>
        <p:txBody>
          <a:bodyPr/>
          <a:lstStyle/>
          <a:p>
            <a:fld id="{99EC659C-2E30-4E7D-8A2B-27659AE3BCF9}" type="slidenum">
              <a:rPr lang="en-US" smtClean="0"/>
              <a:t>9</a:t>
            </a:fld>
            <a:endParaRPr lang="en-US"/>
          </a:p>
        </p:txBody>
      </p:sp>
    </p:spTree>
    <p:extLst>
      <p:ext uri="{BB962C8B-B14F-4D97-AF65-F5344CB8AC3E}">
        <p14:creationId xmlns:p14="http://schemas.microsoft.com/office/powerpoint/2010/main" val="1835604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some of the linked data datasets that respondents to OCLC Research’s 2015 International Linked Data Survey for Implementers consume –. not just names, but also concepts, objects, and geographic coordinates that can be combined in different ways depending on one’s context. I’ve highlighted the ones cited the most by the 2015 respondents (the 2018 results haven’t been tabulated yet.)</a:t>
            </a:r>
          </a:p>
        </p:txBody>
      </p:sp>
      <p:sp>
        <p:nvSpPr>
          <p:cNvPr id="4" name="Slide Number Placeholder 3"/>
          <p:cNvSpPr>
            <a:spLocks noGrp="1"/>
          </p:cNvSpPr>
          <p:nvPr>
            <p:ph type="sldNum" sz="quarter" idx="10"/>
          </p:nvPr>
        </p:nvSpPr>
        <p:spPr/>
        <p:txBody>
          <a:bodyPr/>
          <a:lstStyle/>
          <a:p>
            <a:fld id="{99EC659C-2E30-4E7D-8A2B-27659AE3BCF9}" type="slidenum">
              <a:rPr lang="en-US" smtClean="0"/>
              <a:t>10</a:t>
            </a:fld>
            <a:endParaRPr lang="en-US"/>
          </a:p>
        </p:txBody>
      </p:sp>
    </p:spTree>
    <p:extLst>
      <p:ext uri="{BB962C8B-B14F-4D97-AF65-F5344CB8AC3E}">
        <p14:creationId xmlns:p14="http://schemas.microsoft.com/office/powerpoint/2010/main" val="4122601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tif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72B75F-2A95-274D-A055-B39D7F49286A}"/>
              </a:ext>
            </a:extLst>
          </p:cNvPr>
          <p:cNvPicPr>
            <a:picLocks noChangeAspect="1"/>
          </p:cNvPicPr>
          <p:nvPr userDrawn="1"/>
        </p:nvPicPr>
        <p:blipFill rotWithShape="1">
          <a:blip r:embed="rId2"/>
          <a:srcRect t="33448" b="37369"/>
          <a:stretch/>
        </p:blipFill>
        <p:spPr>
          <a:xfrm>
            <a:off x="2675966" y="0"/>
            <a:ext cx="6468236" cy="1060066"/>
          </a:xfrm>
          <a:prstGeom prst="rect">
            <a:avLst/>
          </a:prstGeom>
        </p:spPr>
      </p:pic>
      <p:sp>
        <p:nvSpPr>
          <p:cNvPr id="16" name="Rectangle 15"/>
          <p:cNvSpPr/>
          <p:nvPr userDrawn="1"/>
        </p:nvSpPr>
        <p:spPr>
          <a:xfrm>
            <a:off x="-9493" y="0"/>
            <a:ext cx="2685458" cy="10600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7" name="Rectangle 16"/>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8" name="Rectangle 17"/>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2" name="Rectangle 2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Autofit/>
          </a:bodyPr>
          <a:lstStyle>
            <a:lvl1pPr marL="0" indent="0" algn="ctr">
              <a:spcBef>
                <a:spcPts val="0"/>
              </a:spcBef>
              <a:buNone/>
              <a:defRPr sz="3200" b="1" baseline="0">
                <a:ln w="0" cmpd="sng">
                  <a:noFill/>
                </a:ln>
                <a:solidFill>
                  <a:schemeClr val="accent2"/>
                </a:solidFill>
              </a:defRPr>
            </a:lvl1pPr>
          </a:lstStyle>
          <a:p>
            <a:pPr lvl="0"/>
            <a:r>
              <a:rPr lang="en-US" dirty="0"/>
              <a:t>Non-Latin Script Access: </a:t>
            </a:r>
          </a:p>
          <a:p>
            <a:pPr lvl="0"/>
            <a:r>
              <a:rPr lang="en-US" dirty="0"/>
              <a:t>Past, Now, Future</a:t>
            </a: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728694" y="3206972"/>
            <a:ext cx="2993961"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Karen Smith-Yoshimura</a:t>
            </a:r>
          </a:p>
        </p:txBody>
      </p:sp>
      <p:sp>
        <p:nvSpPr>
          <p:cNvPr id="29" name="Text Placeholder 2"/>
          <p:cNvSpPr>
            <a:spLocks noGrp="1"/>
          </p:cNvSpPr>
          <p:nvPr>
            <p:ph type="body" sz="quarter" idx="18" hasCustomPrompt="1"/>
          </p:nvPr>
        </p:nvSpPr>
        <p:spPr>
          <a:xfrm>
            <a:off x="728695" y="3613838"/>
            <a:ext cx="2249270"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Senior Program Office</a:t>
            </a:r>
          </a:p>
        </p:txBody>
      </p:sp>
      <p:sp>
        <p:nvSpPr>
          <p:cNvPr id="34" name="Rectangle 33"/>
          <p:cNvSpPr/>
          <p:nvPr userDrawn="1"/>
        </p:nvSpPr>
        <p:spPr>
          <a:xfrm>
            <a:off x="2675965" y="0"/>
            <a:ext cx="418704" cy="1060065"/>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TextBox 2"/>
          <p:cNvSpPr txBox="1"/>
          <p:nvPr userDrawn="1"/>
        </p:nvSpPr>
        <p:spPr>
          <a:xfrm>
            <a:off x="-9493" y="1329876"/>
            <a:ext cx="2685458" cy="569387"/>
          </a:xfrm>
          <a:prstGeom prst="rect">
            <a:avLst/>
          </a:prstGeom>
          <a:solidFill>
            <a:srgbClr val="226092"/>
          </a:solidFill>
        </p:spPr>
        <p:txBody>
          <a:bodyPr wrap="none" rtlCol="0" anchor="ctr">
            <a:noAutofit/>
          </a:bodyPr>
          <a:lstStyle/>
          <a:p>
            <a:pPr algn="ctr"/>
            <a:r>
              <a:rPr lang="en-US" dirty="0">
                <a:solidFill>
                  <a:schemeClr val="bg1"/>
                </a:solidFill>
              </a:rPr>
              <a:t>June 23, 2018</a:t>
            </a:r>
          </a:p>
        </p:txBody>
      </p:sp>
      <p:pic>
        <p:nvPicPr>
          <p:cNvPr id="20" name="Picture 19">
            <a:extLst>
              <a:ext uri="{FF2B5EF4-FFF2-40B4-BE49-F238E27FC236}">
                <a16:creationId xmlns:a16="http://schemas.microsoft.com/office/drawing/2014/main" id="{E12038A0-7045-0B44-9F08-A22F96C9CEBC}"/>
              </a:ext>
            </a:extLst>
          </p:cNvPr>
          <p:cNvPicPr>
            <a:picLocks noChangeAspect="1"/>
          </p:cNvPicPr>
          <p:nvPr userDrawn="1"/>
        </p:nvPicPr>
        <p:blipFill>
          <a:blip r:embed="rId4"/>
          <a:stretch>
            <a:fillRect/>
          </a:stretch>
        </p:blipFill>
        <p:spPr>
          <a:xfrm>
            <a:off x="116416" y="144084"/>
            <a:ext cx="2292938" cy="751513"/>
          </a:xfrm>
          <a:prstGeom prst="rect">
            <a:avLst/>
          </a:prstGeom>
        </p:spPr>
      </p:pic>
      <p:sp>
        <p:nvSpPr>
          <p:cNvPr id="19" name="TextBox 18">
            <a:extLst>
              <a:ext uri="{FF2B5EF4-FFF2-40B4-BE49-F238E27FC236}">
                <a16:creationId xmlns:a16="http://schemas.microsoft.com/office/drawing/2014/main" id="{04A4D3A1-4261-2446-B546-4BABCC05745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6220163" y="2531694"/>
            <a:ext cx="2923837" cy="1929341"/>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7" name="Picture Placeholder 3"/>
          <p:cNvSpPr>
            <a:spLocks noGrp="1"/>
          </p:cNvSpPr>
          <p:nvPr>
            <p:ph type="pic" sz="quarter" idx="16"/>
          </p:nvPr>
        </p:nvSpPr>
        <p:spPr>
          <a:xfrm>
            <a:off x="3748315" y="3518915"/>
            <a:ext cx="2472574" cy="162458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6" name="Picture Placeholder 3"/>
          <p:cNvSpPr>
            <a:spLocks noGrp="1"/>
          </p:cNvSpPr>
          <p:nvPr>
            <p:ph type="pic" sz="quarter" idx="15"/>
          </p:nvPr>
        </p:nvSpPr>
        <p:spPr>
          <a:xfrm>
            <a:off x="3152231" y="1767823"/>
            <a:ext cx="3068658" cy="1725408"/>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5" name="Picture Placeholder 3"/>
          <p:cNvSpPr>
            <a:spLocks noGrp="1"/>
          </p:cNvSpPr>
          <p:nvPr>
            <p:ph type="pic" sz="quarter" idx="14"/>
          </p:nvPr>
        </p:nvSpPr>
        <p:spPr>
          <a:xfrm>
            <a:off x="1" y="3493231"/>
            <a:ext cx="2463056" cy="165669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4" name="Picture Placeholder 3"/>
          <p:cNvSpPr>
            <a:spLocks noGrp="1"/>
          </p:cNvSpPr>
          <p:nvPr>
            <p:ph type="pic" sz="quarter" idx="13"/>
          </p:nvPr>
        </p:nvSpPr>
        <p:spPr>
          <a:xfrm>
            <a:off x="0" y="1389688"/>
            <a:ext cx="3152231" cy="2103543"/>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3" name="Rectangle 42"/>
          <p:cNvSpPr/>
          <p:nvPr userDrawn="1"/>
        </p:nvSpPr>
        <p:spPr>
          <a:xfrm>
            <a:off x="6220889" y="1921832"/>
            <a:ext cx="2923110" cy="6100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Picture Placeholder 3"/>
          <p:cNvSpPr>
            <a:spLocks noGrp="1"/>
          </p:cNvSpPr>
          <p:nvPr>
            <p:ph type="pic" sz="quarter" idx="11"/>
          </p:nvPr>
        </p:nvSpPr>
        <p:spPr>
          <a:xfrm>
            <a:off x="3150249" y="-20510"/>
            <a:ext cx="3071364" cy="1788332"/>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7" name="Picture Placeholder 3"/>
          <p:cNvSpPr>
            <a:spLocks noGrp="1"/>
          </p:cNvSpPr>
          <p:nvPr>
            <p:ph type="pic" sz="quarter" idx="12"/>
          </p:nvPr>
        </p:nvSpPr>
        <p:spPr>
          <a:xfrm>
            <a:off x="6221613" y="-20510"/>
            <a:ext cx="2922386" cy="1956115"/>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5" name="Picture Placeholder 3"/>
          <p:cNvSpPr>
            <a:spLocks noGrp="1"/>
          </p:cNvSpPr>
          <p:nvPr>
            <p:ph type="pic" sz="quarter" idx="10"/>
          </p:nvPr>
        </p:nvSpPr>
        <p:spPr>
          <a:xfrm>
            <a:off x="658592" y="-20510"/>
            <a:ext cx="2486967" cy="1410200"/>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17" name="Rectangle 16"/>
          <p:cNvSpPr/>
          <p:nvPr userDrawn="1"/>
        </p:nvSpPr>
        <p:spPr>
          <a:xfrm>
            <a:off x="-1" y="1316"/>
            <a:ext cx="663283" cy="1401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userDrawn="1"/>
        </p:nvSpPr>
        <p:spPr>
          <a:xfrm>
            <a:off x="2465040" y="3506084"/>
            <a:ext cx="1283275" cy="163741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userDrawn="1"/>
        </p:nvSpPr>
        <p:spPr>
          <a:xfrm>
            <a:off x="6220889" y="4453686"/>
            <a:ext cx="2923112" cy="689813"/>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563" y="4816475"/>
            <a:ext cx="6873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0" y="3499658"/>
            <a:ext cx="622161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6221615" y="1935605"/>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21615" y="2531854"/>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221615" y="4467461"/>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221615" y="0"/>
            <a:ext cx="0" cy="51434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749040"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2465765"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0" y="1392787"/>
            <a:ext cx="315223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3152233" y="0"/>
            <a:ext cx="0" cy="349965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3152233" y="1767822"/>
            <a:ext cx="3069380" cy="7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667130" y="0"/>
            <a:ext cx="0" cy="139278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23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20669" b="20669"/>
          <a:stretch/>
        </p:blipFill>
        <p:spPr>
          <a:xfrm>
            <a:off x="-13078" y="0"/>
            <a:ext cx="9157078" cy="5143500"/>
          </a:xfrm>
          <a:prstGeom prst="rect">
            <a:avLst/>
          </a:prstGeom>
        </p:spPr>
      </p:pic>
      <p:sp>
        <p:nvSpPr>
          <p:cNvPr id="19" name="Rectangle 18"/>
          <p:cNvSpPr/>
          <p:nvPr userDrawn="1"/>
        </p:nvSpPr>
        <p:spPr>
          <a:xfrm>
            <a:off x="-13078" y="4259766"/>
            <a:ext cx="9157078" cy="883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63089" y="4547745"/>
            <a:ext cx="1111202" cy="307777"/>
          </a:xfrm>
          <a:prstGeom prst="rect">
            <a:avLst/>
          </a:prstGeom>
          <a:noFill/>
        </p:spPr>
        <p:txBody>
          <a:bodyPr wrap="none" rtlCol="0">
            <a:spAutoFit/>
          </a:bodyPr>
          <a:lstStyle/>
          <a:p>
            <a:pPr algn="ctr"/>
            <a:r>
              <a:rPr lang="en-US" sz="1400" b="1" dirty="0">
                <a:solidFill>
                  <a:schemeClr val="bg1"/>
                </a:solidFill>
                <a:latin typeface="Arial" charset="0"/>
                <a:ea typeface="Arial" charset="0"/>
                <a:cs typeface="Arial" charset="0"/>
              </a:rPr>
              <a:t>#ALAAC18</a:t>
            </a:r>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56628" y="4527413"/>
            <a:ext cx="1094726" cy="348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userDrawn="1"/>
        </p:nvPicPr>
        <p:blipFill rotWithShape="1">
          <a:blip r:embed="rId4"/>
          <a:srcRect l="8889" t="20420" r="7949" b="21490"/>
          <a:stretch/>
        </p:blipFill>
        <p:spPr>
          <a:xfrm>
            <a:off x="1733823" y="1401670"/>
            <a:ext cx="5632636" cy="1482782"/>
          </a:xfrm>
          <a:prstGeom prst="rect">
            <a:avLst/>
          </a:prstGeom>
        </p:spPr>
      </p:pic>
      <p:sp>
        <p:nvSpPr>
          <p:cNvPr id="32" name="Text Placeholder 20"/>
          <p:cNvSpPr>
            <a:spLocks noGrp="1"/>
          </p:cNvSpPr>
          <p:nvPr>
            <p:ph type="body" sz="quarter" idx="11" hasCustomPrompt="1"/>
          </p:nvPr>
        </p:nvSpPr>
        <p:spPr>
          <a:xfrm>
            <a:off x="349973"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dirty="0"/>
              <a:t>Speaker Name</a:t>
            </a:r>
          </a:p>
        </p:txBody>
      </p:sp>
      <p:sp>
        <p:nvSpPr>
          <p:cNvPr id="33" name="Text Placeholder 20"/>
          <p:cNvSpPr>
            <a:spLocks noGrp="1"/>
          </p:cNvSpPr>
          <p:nvPr>
            <p:ph type="body" sz="quarter" idx="12" hasCustomPrompt="1"/>
          </p:nvPr>
        </p:nvSpPr>
        <p:spPr>
          <a:xfrm>
            <a:off x="349787"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dirty="0"/>
              <a:t>Speaker Title</a:t>
            </a:r>
          </a:p>
        </p:txBody>
      </p:sp>
      <p:sp>
        <p:nvSpPr>
          <p:cNvPr id="34" name="Text Placeholder 20"/>
          <p:cNvSpPr>
            <a:spLocks noGrp="1"/>
          </p:cNvSpPr>
          <p:nvPr>
            <p:ph type="body" sz="quarter" idx="13" hasCustomPrompt="1"/>
          </p:nvPr>
        </p:nvSpPr>
        <p:spPr>
          <a:xfrm>
            <a:off x="349787"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dirty="0"/>
              <a:t>Speaker Contact</a:t>
            </a:r>
          </a:p>
        </p:txBody>
      </p:sp>
      <p:sp>
        <p:nvSpPr>
          <p:cNvPr id="35" name="Text Placeholder 20"/>
          <p:cNvSpPr>
            <a:spLocks noGrp="1"/>
          </p:cNvSpPr>
          <p:nvPr>
            <p:ph type="body" sz="quarter" idx="14" hasCustomPrompt="1"/>
          </p:nvPr>
        </p:nvSpPr>
        <p:spPr>
          <a:xfrm>
            <a:off x="3209151"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dirty="0"/>
              <a:t>Speaker Name</a:t>
            </a:r>
          </a:p>
        </p:txBody>
      </p:sp>
      <p:sp>
        <p:nvSpPr>
          <p:cNvPr id="36" name="Text Placeholder 20"/>
          <p:cNvSpPr>
            <a:spLocks noGrp="1"/>
          </p:cNvSpPr>
          <p:nvPr>
            <p:ph type="body" sz="quarter" idx="15" hasCustomPrompt="1"/>
          </p:nvPr>
        </p:nvSpPr>
        <p:spPr>
          <a:xfrm>
            <a:off x="3208965"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dirty="0"/>
              <a:t>Speaker Title</a:t>
            </a:r>
          </a:p>
        </p:txBody>
      </p:sp>
      <p:sp>
        <p:nvSpPr>
          <p:cNvPr id="37" name="Text Placeholder 20"/>
          <p:cNvSpPr>
            <a:spLocks noGrp="1"/>
          </p:cNvSpPr>
          <p:nvPr>
            <p:ph type="body" sz="quarter" idx="16" hasCustomPrompt="1"/>
          </p:nvPr>
        </p:nvSpPr>
        <p:spPr>
          <a:xfrm>
            <a:off x="3208965"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dirty="0"/>
              <a:t>Speaker Contact</a:t>
            </a:r>
          </a:p>
        </p:txBody>
      </p:sp>
      <p:sp>
        <p:nvSpPr>
          <p:cNvPr id="38" name="Text Placeholder 20"/>
          <p:cNvSpPr>
            <a:spLocks noGrp="1"/>
          </p:cNvSpPr>
          <p:nvPr>
            <p:ph type="body" sz="quarter" idx="17" hasCustomPrompt="1"/>
          </p:nvPr>
        </p:nvSpPr>
        <p:spPr>
          <a:xfrm>
            <a:off x="6067957"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dirty="0"/>
              <a:t>Speaker Name</a:t>
            </a:r>
          </a:p>
        </p:txBody>
      </p:sp>
      <p:sp>
        <p:nvSpPr>
          <p:cNvPr id="39" name="Text Placeholder 20"/>
          <p:cNvSpPr>
            <a:spLocks noGrp="1"/>
          </p:cNvSpPr>
          <p:nvPr>
            <p:ph type="body" sz="quarter" idx="18" hasCustomPrompt="1"/>
          </p:nvPr>
        </p:nvSpPr>
        <p:spPr>
          <a:xfrm>
            <a:off x="6067771"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dirty="0"/>
              <a:t>Speaker Title</a:t>
            </a:r>
          </a:p>
        </p:txBody>
      </p:sp>
      <p:sp>
        <p:nvSpPr>
          <p:cNvPr id="40" name="Text Placeholder 20"/>
          <p:cNvSpPr>
            <a:spLocks noGrp="1"/>
          </p:cNvSpPr>
          <p:nvPr>
            <p:ph type="body" sz="quarter" idx="19" hasCustomPrompt="1"/>
          </p:nvPr>
        </p:nvSpPr>
        <p:spPr>
          <a:xfrm>
            <a:off x="6067771"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dirty="0"/>
              <a:t>Speaker Contact</a:t>
            </a:r>
          </a:p>
        </p:txBody>
      </p:sp>
      <p:pic>
        <p:nvPicPr>
          <p:cNvPr id="42" name="Picture 41"/>
          <p:cNvPicPr>
            <a:picLocks noChangeAspect="1"/>
          </p:cNvPicPr>
          <p:nvPr userDrawn="1"/>
        </p:nvPicPr>
        <p:blipFill rotWithShape="1">
          <a:blip r:embed="rId5"/>
          <a:srcRect t="37217"/>
          <a:stretch/>
        </p:blipFill>
        <p:spPr>
          <a:xfrm>
            <a:off x="3602240" y="4663558"/>
            <a:ext cx="1926441" cy="315830"/>
          </a:xfrm>
          <a:prstGeom prst="rect">
            <a:avLst/>
          </a:prstGeom>
        </p:spPr>
      </p:pic>
      <p:sp>
        <p:nvSpPr>
          <p:cNvPr id="4" name="TextBox 3"/>
          <p:cNvSpPr txBox="1"/>
          <p:nvPr userDrawn="1"/>
        </p:nvSpPr>
        <p:spPr>
          <a:xfrm>
            <a:off x="3947472" y="4374665"/>
            <a:ext cx="1235975" cy="276999"/>
          </a:xfrm>
          <a:prstGeom prst="rect">
            <a:avLst/>
          </a:prstGeom>
          <a:noFill/>
        </p:spPr>
        <p:txBody>
          <a:bodyPr wrap="square" rtlCol="0">
            <a:spAutoFit/>
          </a:bodyPr>
          <a:lstStyle/>
          <a:p>
            <a:r>
              <a:rPr lang="en-US" sz="1200" dirty="0">
                <a:solidFill>
                  <a:schemeClr val="bg1"/>
                </a:solidFill>
              </a:rPr>
              <a:t>Stay connected</a:t>
            </a:r>
          </a:p>
        </p:txBody>
      </p:sp>
      <p:pic>
        <p:nvPicPr>
          <p:cNvPr id="23" name="Picture 22">
            <a:extLst>
              <a:ext uri="{FF2B5EF4-FFF2-40B4-BE49-F238E27FC236}">
                <a16:creationId xmlns:a16="http://schemas.microsoft.com/office/drawing/2014/main" id="{6CCCC425-37A4-A84A-B620-7E57BD23D31F}"/>
              </a:ext>
            </a:extLst>
          </p:cNvPr>
          <p:cNvPicPr>
            <a:picLocks noChangeAspect="1"/>
          </p:cNvPicPr>
          <p:nvPr userDrawn="1"/>
        </p:nvPicPr>
        <p:blipFill>
          <a:blip r:embed="rId6"/>
          <a:stretch>
            <a:fillRect/>
          </a:stretch>
        </p:blipFill>
        <p:spPr>
          <a:xfrm>
            <a:off x="3059232" y="402890"/>
            <a:ext cx="2958367" cy="96960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145811"/>
          </a:xfrm>
          <a:prstGeom prst="rect">
            <a:avLst/>
          </a:prstGeom>
          <a:solidFill>
            <a:schemeClr val="accent1"/>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chemeClr val="accent1"/>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35A22EE0-2BB4-6641-AF2E-942EF89DD8AD}"/>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4" name="Rectangle 13"/>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5" name="Rectangle 14"/>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1C27A1AC-D017-1A40-A1A1-94779F8F8E04}"/>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Rectangle 10"/>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Rectangle 12"/>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C34C33CF-8F79-004D-87D4-A1ED1D8D0E3A}"/>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963176F2-D48F-6F46-A1C9-AC3EB379B7E4}"/>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4030"/>
            <a:ext cx="687170" cy="228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4560361" y="1024399"/>
            <a:ext cx="0" cy="3422114"/>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4745783" y="1032943"/>
            <a:ext cx="4030978"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userDrawn="1">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5" name="Text Placeholder 16"/>
          <p:cNvSpPr>
            <a:spLocks noGrp="1"/>
          </p:cNvSpPr>
          <p:nvPr>
            <p:ph type="body" sz="quarter" idx="16"/>
          </p:nvPr>
        </p:nvSpPr>
        <p:spPr>
          <a:xfrm>
            <a:off x="340787" y="1032943"/>
            <a:ext cx="4030979"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6EE7052-0D40-ED4B-80D7-B60EDABE5A3F}"/>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4140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62" name="Rectangle 6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3" name="Rectangle 6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4" name="Rectangle 6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5"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Picture Placeholder 3"/>
          <p:cNvSpPr>
            <a:spLocks noGrp="1"/>
          </p:cNvSpPr>
          <p:nvPr>
            <p:ph type="pic" sz="quarter" idx="10"/>
          </p:nvPr>
        </p:nvSpPr>
        <p:spPr>
          <a:xfrm>
            <a:off x="347335" y="1160694"/>
            <a:ext cx="2745943" cy="217943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6" name="Picture Placeholder 3"/>
          <p:cNvSpPr>
            <a:spLocks noGrp="1"/>
          </p:cNvSpPr>
          <p:nvPr>
            <p:ph type="pic" sz="quarter" idx="11"/>
          </p:nvPr>
        </p:nvSpPr>
        <p:spPr>
          <a:xfrm>
            <a:off x="3199029" y="1160693"/>
            <a:ext cx="2745943" cy="2179439"/>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7" name="Picture Placeholder 3"/>
          <p:cNvSpPr>
            <a:spLocks noGrp="1"/>
          </p:cNvSpPr>
          <p:nvPr>
            <p:ph type="pic" sz="quarter" idx="12"/>
          </p:nvPr>
        </p:nvSpPr>
        <p:spPr>
          <a:xfrm>
            <a:off x="6050723" y="1160691"/>
            <a:ext cx="2745943" cy="2179439"/>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Text Placeholder 9"/>
          <p:cNvSpPr>
            <a:spLocks noGrp="1"/>
          </p:cNvSpPr>
          <p:nvPr>
            <p:ph type="body" sz="quarter" idx="14"/>
          </p:nvPr>
        </p:nvSpPr>
        <p:spPr>
          <a:xfrm>
            <a:off x="342740" y="3412069"/>
            <a:ext cx="2750757" cy="958851"/>
          </a:xfrm>
          <a:prstGeom prst="rect">
            <a:avLst/>
          </a:prstGeom>
        </p:spPr>
        <p:txBody>
          <a:bodyPr>
            <a:noAutofit/>
          </a:bodyPr>
          <a:lstStyle>
            <a:lvl1pPr marL="0" indent="0">
              <a:buNone/>
              <a:defRPr sz="1200"/>
            </a:lvl1pPr>
            <a:lvl2pPr marL="152396" indent="-152396">
              <a:buFont typeface="Arial" panose="020B0604020202020204" pitchFamily="34" charset="0"/>
              <a:buChar char="•"/>
              <a:defRPr sz="1200"/>
            </a:lvl2pPr>
            <a:lvl3pPr marL="304792" indent="-152396">
              <a:defRPr sz="1200"/>
            </a:lvl3pPr>
            <a:lvl4pPr marL="533387" indent="-228594">
              <a:defRPr sz="1200"/>
            </a:lvl4pPr>
            <a:lvl5pPr marL="761981" indent="-228594">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98810" y="3412069"/>
            <a:ext cx="2750757" cy="958851"/>
          </a:xfrm>
          <a:prstGeom prst="rect">
            <a:avLst/>
          </a:prstGeom>
        </p:spPr>
        <p:txBody>
          <a:bodyPr>
            <a:noAutofit/>
          </a:bodyPr>
          <a:lstStyle>
            <a:lvl1pPr marL="0" indent="0">
              <a:buNone/>
              <a:defRPr sz="1200"/>
            </a:lvl1pPr>
            <a:lvl2pPr marL="152396" indent="-152396">
              <a:buClr>
                <a:schemeClr val="accent4"/>
              </a:buClr>
              <a:buFont typeface="Arial" panose="020B0604020202020204" pitchFamily="34" charset="0"/>
              <a:buChar char="•"/>
              <a:defRPr sz="1200"/>
            </a:lvl2pPr>
            <a:lvl3pPr marL="304792" indent="-152396">
              <a:buClr>
                <a:schemeClr val="accent4"/>
              </a:buClr>
              <a:defRPr sz="1200"/>
            </a:lvl3pPr>
            <a:lvl4pPr marL="533387" indent="-228594">
              <a:buClr>
                <a:schemeClr val="accent4"/>
              </a:buClr>
              <a:defRPr sz="1200"/>
            </a:lvl4pPr>
            <a:lvl5pPr marL="761981" indent="-228594">
              <a:buClr>
                <a:schemeClr val="accent4"/>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6"/>
          </p:nvPr>
        </p:nvSpPr>
        <p:spPr>
          <a:xfrm>
            <a:off x="6050504" y="3412069"/>
            <a:ext cx="2750757" cy="958851"/>
          </a:xfrm>
          <a:prstGeom prst="rect">
            <a:avLst/>
          </a:prstGeom>
        </p:spPr>
        <p:txBody>
          <a:bodyPr>
            <a:noAutofit/>
          </a:bodyPr>
          <a:lstStyle>
            <a:lvl1pPr marL="0" indent="0">
              <a:buNone/>
              <a:defRPr sz="1200"/>
            </a:lvl1pPr>
            <a:lvl2pPr marL="152396" indent="-152396">
              <a:buClr>
                <a:schemeClr val="accent2"/>
              </a:buClr>
              <a:buFont typeface="Arial" panose="020B0604020202020204" pitchFamily="34" charset="0"/>
              <a:buChar char="•"/>
              <a:defRPr sz="1200"/>
            </a:lvl2pPr>
            <a:lvl3pPr marL="304792" indent="-152396">
              <a:buClr>
                <a:schemeClr val="accent2"/>
              </a:buClr>
              <a:defRPr sz="1200"/>
            </a:lvl3pPr>
            <a:lvl4pPr marL="533387" indent="-228594">
              <a:buClr>
                <a:schemeClr val="accent2"/>
              </a:buClr>
              <a:defRPr sz="1200"/>
            </a:lvl4pPr>
            <a:lvl5pPr marL="761981" indent="-228594">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8627952F-50C1-C94B-8429-8C87DD0B47A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315767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75" r:id="rId1"/>
    <p:sldLayoutId id="2147483664" r:id="rId2"/>
    <p:sldLayoutId id="2147483666" r:id="rId3"/>
    <p:sldLayoutId id="2147483667" r:id="rId4"/>
    <p:sldLayoutId id="2147483668" r:id="rId5"/>
    <p:sldLayoutId id="2147483669" r:id="rId6"/>
    <p:sldLayoutId id="2147483670" r:id="rId7"/>
    <p:sldLayoutId id="2147483679" r:id="rId8"/>
    <p:sldLayoutId id="2147483680" r:id="rId9"/>
    <p:sldLayoutId id="2147483681"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mailto:smithyok@oclc.org"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r>
              <a:rPr lang="en-US" dirty="0"/>
              <a:t>Non-Latin Script Access: </a:t>
            </a:r>
          </a:p>
          <a:p>
            <a:r>
              <a:rPr lang="en-US" dirty="0"/>
              <a:t>Past, Now, Future</a:t>
            </a:r>
          </a:p>
        </p:txBody>
      </p:sp>
      <p:sp>
        <p:nvSpPr>
          <p:cNvPr id="4" name="Text Placeholder 3"/>
          <p:cNvSpPr>
            <a:spLocks noGrp="1"/>
          </p:cNvSpPr>
          <p:nvPr>
            <p:ph type="body" sz="quarter" idx="17"/>
          </p:nvPr>
        </p:nvSpPr>
        <p:spPr>
          <a:xfrm>
            <a:off x="728694" y="3206972"/>
            <a:ext cx="2993961" cy="400110"/>
          </a:xfrm>
        </p:spPr>
        <p:txBody>
          <a:bodyPr/>
          <a:lstStyle/>
          <a:p>
            <a:r>
              <a:rPr lang="en-US" dirty="0"/>
              <a:t>Karen Smith-Yoshimura</a:t>
            </a:r>
          </a:p>
        </p:txBody>
      </p:sp>
      <p:sp>
        <p:nvSpPr>
          <p:cNvPr id="5" name="Text Placeholder 4"/>
          <p:cNvSpPr>
            <a:spLocks noGrp="1"/>
          </p:cNvSpPr>
          <p:nvPr>
            <p:ph type="body" sz="quarter" idx="18"/>
          </p:nvPr>
        </p:nvSpPr>
        <p:spPr>
          <a:xfrm>
            <a:off x="728695" y="3613838"/>
            <a:ext cx="2321405" cy="307777"/>
          </a:xfrm>
        </p:spPr>
        <p:txBody>
          <a:bodyPr/>
          <a:lstStyle/>
          <a:p>
            <a:r>
              <a:rPr lang="en-US" dirty="0"/>
              <a:t>Senior Program Officer</a:t>
            </a:r>
          </a:p>
        </p:txBody>
      </p:sp>
      <p:sp>
        <p:nvSpPr>
          <p:cNvPr id="2" name="TextBox 1">
            <a:extLst>
              <a:ext uri="{FF2B5EF4-FFF2-40B4-BE49-F238E27FC236}">
                <a16:creationId xmlns:a16="http://schemas.microsoft.com/office/drawing/2014/main" id="{333AF953-7C73-4C7F-9FD1-9EDC03F6EA69}"/>
              </a:ext>
            </a:extLst>
          </p:cNvPr>
          <p:cNvSpPr txBox="1"/>
          <p:nvPr/>
        </p:nvSpPr>
        <p:spPr>
          <a:xfrm>
            <a:off x="606476" y="3890723"/>
            <a:ext cx="1470274" cy="369332"/>
          </a:xfrm>
          <a:prstGeom prst="rect">
            <a:avLst/>
          </a:prstGeom>
          <a:noFill/>
        </p:spPr>
        <p:txBody>
          <a:bodyPr wrap="none" rtlCol="0">
            <a:spAutoFit/>
          </a:bodyPr>
          <a:lstStyle/>
          <a:p>
            <a:r>
              <a:rPr lang="en-US" dirty="0">
                <a:solidFill>
                  <a:srgbClr val="0070C0"/>
                </a:solidFill>
              </a:rPr>
              <a:t>@</a:t>
            </a:r>
            <a:r>
              <a:rPr lang="en-US" dirty="0" err="1">
                <a:solidFill>
                  <a:srgbClr val="0070C0"/>
                </a:solidFill>
              </a:rPr>
              <a:t>KarenS_Y</a:t>
            </a:r>
            <a:endParaRPr lang="en-US" dirty="0">
              <a:solidFill>
                <a:srgbClr val="0070C0"/>
              </a:solidFill>
            </a:endParaRPr>
          </a:p>
        </p:txBody>
      </p:sp>
    </p:spTree>
    <p:extLst>
      <p:ext uri="{BB962C8B-B14F-4D97-AF65-F5344CB8AC3E}">
        <p14:creationId xmlns:p14="http://schemas.microsoft.com/office/powerpoint/2010/main" val="19026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ED4032-D2AD-4307-8ADD-8DB20AD454AF}"/>
              </a:ext>
            </a:extLst>
          </p:cNvPr>
          <p:cNvSpPr>
            <a:spLocks noGrp="1"/>
          </p:cNvSpPr>
          <p:nvPr>
            <p:ph type="body" sz="quarter" idx="15"/>
          </p:nvPr>
        </p:nvSpPr>
        <p:spPr>
          <a:xfrm>
            <a:off x="4748957" y="1025072"/>
            <a:ext cx="4030978" cy="3767253"/>
          </a:xfrm>
        </p:spPr>
        <p:txBody>
          <a:bodyPr/>
          <a:lstStyle/>
          <a:p>
            <a:r>
              <a:rPr lang="en-US" dirty="0"/>
              <a:t>Getty Vocabularies</a:t>
            </a:r>
          </a:p>
          <a:p>
            <a:r>
              <a:rPr lang="en-US" dirty="0">
                <a:solidFill>
                  <a:srgbClr val="FF0000"/>
                </a:solidFill>
              </a:rPr>
              <a:t>id.loc.gov</a:t>
            </a:r>
          </a:p>
          <a:p>
            <a:r>
              <a:rPr lang="en-US" dirty="0"/>
              <a:t>ISNI (International Standard Name Identifier)</a:t>
            </a:r>
          </a:p>
          <a:p>
            <a:r>
              <a:rPr lang="en-US" dirty="0" err="1"/>
              <a:t>MusicBrainz</a:t>
            </a:r>
            <a:endParaRPr lang="en-US" dirty="0"/>
          </a:p>
          <a:p>
            <a:r>
              <a:rPr lang="en-US" dirty="0">
                <a:solidFill>
                  <a:srgbClr val="FF0000"/>
                </a:solidFill>
              </a:rPr>
              <a:t>VIAF</a:t>
            </a:r>
          </a:p>
          <a:p>
            <a:r>
              <a:rPr lang="en-US" dirty="0"/>
              <a:t>Wikidata</a:t>
            </a:r>
          </a:p>
          <a:p>
            <a:r>
              <a:rPr lang="en-US" dirty="0"/>
              <a:t>WorldCat.org</a:t>
            </a:r>
          </a:p>
        </p:txBody>
      </p:sp>
      <p:sp>
        <p:nvSpPr>
          <p:cNvPr id="3" name="Text Placeholder 2">
            <a:extLst>
              <a:ext uri="{FF2B5EF4-FFF2-40B4-BE49-F238E27FC236}">
                <a16:creationId xmlns:a16="http://schemas.microsoft.com/office/drawing/2014/main" id="{C9180A86-23C4-4BA5-85C8-92C2D007EBB2}"/>
              </a:ext>
            </a:extLst>
          </p:cNvPr>
          <p:cNvSpPr>
            <a:spLocks noGrp="1"/>
          </p:cNvSpPr>
          <p:nvPr>
            <p:ph type="body" sz="quarter" idx="13"/>
          </p:nvPr>
        </p:nvSpPr>
        <p:spPr/>
        <p:txBody>
          <a:bodyPr/>
          <a:lstStyle/>
          <a:p>
            <a:r>
              <a:rPr lang="en-US" i="1" dirty="0"/>
              <a:t>Lots</a:t>
            </a:r>
            <a:r>
              <a:rPr lang="en-US" dirty="0"/>
              <a:t> of identifiers! Script-neutral!</a:t>
            </a:r>
            <a:endParaRPr lang="en-US" i="1" dirty="0"/>
          </a:p>
        </p:txBody>
      </p:sp>
      <p:sp>
        <p:nvSpPr>
          <p:cNvPr id="4" name="Text Placeholder 3">
            <a:extLst>
              <a:ext uri="{FF2B5EF4-FFF2-40B4-BE49-F238E27FC236}">
                <a16:creationId xmlns:a16="http://schemas.microsoft.com/office/drawing/2014/main" id="{3DAA9187-845A-448A-8E02-41E228EC9E7D}"/>
              </a:ext>
            </a:extLst>
          </p:cNvPr>
          <p:cNvSpPr>
            <a:spLocks noGrp="1"/>
          </p:cNvSpPr>
          <p:nvPr>
            <p:ph type="body" sz="quarter" idx="16"/>
          </p:nvPr>
        </p:nvSpPr>
        <p:spPr>
          <a:xfrm>
            <a:off x="364065" y="1029746"/>
            <a:ext cx="4030979" cy="3413570"/>
          </a:xfrm>
        </p:spPr>
        <p:txBody>
          <a:bodyPr/>
          <a:lstStyle/>
          <a:p>
            <a:r>
              <a:rPr lang="en-US" dirty="0"/>
              <a:t>data.bnf.fr</a:t>
            </a:r>
          </a:p>
          <a:p>
            <a:r>
              <a:rPr lang="en-US" dirty="0" err="1">
                <a:solidFill>
                  <a:srgbClr val="FF0000"/>
                </a:solidFill>
              </a:rPr>
              <a:t>DBpedia</a:t>
            </a:r>
            <a:endParaRPr lang="en-US" dirty="0">
              <a:solidFill>
                <a:srgbClr val="FF0000"/>
              </a:solidFill>
            </a:endParaRPr>
          </a:p>
          <a:p>
            <a:r>
              <a:rPr lang="en-US" dirty="0"/>
              <a:t>DNB Linked Data Service</a:t>
            </a:r>
          </a:p>
          <a:p>
            <a:r>
              <a:rPr lang="en-US" dirty="0"/>
              <a:t>DPLA</a:t>
            </a:r>
          </a:p>
          <a:p>
            <a:r>
              <a:rPr lang="en-US" dirty="0"/>
              <a:t>FAST (Faceted Application of Subject Terminology)</a:t>
            </a:r>
          </a:p>
          <a:p>
            <a:r>
              <a:rPr lang="en-US" dirty="0" err="1">
                <a:solidFill>
                  <a:srgbClr val="FF0000"/>
                </a:solidFill>
              </a:rPr>
              <a:t>GeoNames</a:t>
            </a: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212126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D2B0E-A167-4C8F-AB1B-C3A52E8607CF}"/>
              </a:ext>
            </a:extLst>
          </p:cNvPr>
          <p:cNvSpPr>
            <a:spLocks noGrp="1"/>
          </p:cNvSpPr>
          <p:nvPr>
            <p:ph type="body" sz="quarter" idx="13"/>
          </p:nvPr>
        </p:nvSpPr>
        <p:spPr>
          <a:xfrm>
            <a:off x="147498" y="23636"/>
            <a:ext cx="8439148" cy="686442"/>
          </a:xfrm>
        </p:spPr>
        <p:txBody>
          <a:bodyPr/>
          <a:lstStyle/>
          <a:p>
            <a:r>
              <a:rPr lang="en-US" i="1" dirty="0"/>
              <a:t>Statements</a:t>
            </a:r>
            <a:r>
              <a:rPr lang="en-US" dirty="0"/>
              <a:t> rather than records</a:t>
            </a:r>
            <a:endParaRPr lang="en-US" i="1" dirty="0"/>
          </a:p>
        </p:txBody>
      </p:sp>
      <p:pic>
        <p:nvPicPr>
          <p:cNvPr id="3" name="Picture 2">
            <a:extLst>
              <a:ext uri="{FF2B5EF4-FFF2-40B4-BE49-F238E27FC236}">
                <a16:creationId xmlns:a16="http://schemas.microsoft.com/office/drawing/2014/main" id="{8A50D548-A826-49BA-878B-0C61811B418C}"/>
              </a:ext>
            </a:extLst>
          </p:cNvPr>
          <p:cNvPicPr>
            <a:picLocks noChangeAspect="1"/>
          </p:cNvPicPr>
          <p:nvPr/>
        </p:nvPicPr>
        <p:blipFill>
          <a:blip r:embed="rId3"/>
          <a:stretch>
            <a:fillRect/>
          </a:stretch>
        </p:blipFill>
        <p:spPr>
          <a:xfrm>
            <a:off x="259012" y="550129"/>
            <a:ext cx="2314776" cy="4586342"/>
          </a:xfrm>
          <a:prstGeom prst="rect">
            <a:avLst/>
          </a:prstGeom>
        </p:spPr>
      </p:pic>
      <p:pic>
        <p:nvPicPr>
          <p:cNvPr id="6" name="Picture 5">
            <a:extLst>
              <a:ext uri="{FF2B5EF4-FFF2-40B4-BE49-F238E27FC236}">
                <a16:creationId xmlns:a16="http://schemas.microsoft.com/office/drawing/2014/main" id="{A4E4FED3-BF3D-4695-AA10-83D8E2DE23DB}"/>
              </a:ext>
            </a:extLst>
          </p:cNvPr>
          <p:cNvPicPr>
            <a:picLocks noChangeAspect="1"/>
          </p:cNvPicPr>
          <p:nvPr/>
        </p:nvPicPr>
        <p:blipFill>
          <a:blip r:embed="rId4"/>
          <a:stretch>
            <a:fillRect/>
          </a:stretch>
        </p:blipFill>
        <p:spPr>
          <a:xfrm>
            <a:off x="2880019" y="609603"/>
            <a:ext cx="2330007" cy="4590288"/>
          </a:xfrm>
          <a:prstGeom prst="rect">
            <a:avLst/>
          </a:prstGeom>
        </p:spPr>
      </p:pic>
      <p:sp>
        <p:nvSpPr>
          <p:cNvPr id="7" name="TextBox 6">
            <a:extLst>
              <a:ext uri="{FF2B5EF4-FFF2-40B4-BE49-F238E27FC236}">
                <a16:creationId xmlns:a16="http://schemas.microsoft.com/office/drawing/2014/main" id="{ED05E5C7-E546-447F-9466-753BD23A21C6}"/>
              </a:ext>
            </a:extLst>
          </p:cNvPr>
          <p:cNvSpPr txBox="1"/>
          <p:nvPr/>
        </p:nvSpPr>
        <p:spPr>
          <a:xfrm>
            <a:off x="5210026" y="697913"/>
            <a:ext cx="3845925" cy="461665"/>
          </a:xfrm>
          <a:prstGeom prst="rect">
            <a:avLst/>
          </a:prstGeom>
          <a:noFill/>
        </p:spPr>
        <p:txBody>
          <a:bodyPr wrap="none" rtlCol="0">
            <a:spAutoFit/>
          </a:bodyPr>
          <a:lstStyle/>
          <a:p>
            <a:r>
              <a:rPr lang="en-US" sz="2400" dirty="0"/>
              <a:t>Some Wikidata statements</a:t>
            </a:r>
          </a:p>
        </p:txBody>
      </p:sp>
      <p:sp>
        <p:nvSpPr>
          <p:cNvPr id="8" name="TextBox 7">
            <a:extLst>
              <a:ext uri="{FF2B5EF4-FFF2-40B4-BE49-F238E27FC236}">
                <a16:creationId xmlns:a16="http://schemas.microsoft.com/office/drawing/2014/main" id="{F53DD852-9192-486F-AF24-B5AA3D294B68}"/>
              </a:ext>
            </a:extLst>
          </p:cNvPr>
          <p:cNvSpPr txBox="1"/>
          <p:nvPr/>
        </p:nvSpPr>
        <p:spPr>
          <a:xfrm>
            <a:off x="5544766" y="1400783"/>
            <a:ext cx="3217547" cy="1754326"/>
          </a:xfrm>
          <a:prstGeom prst="rect">
            <a:avLst/>
          </a:prstGeom>
          <a:noFill/>
        </p:spPr>
        <p:txBody>
          <a:bodyPr wrap="none" rtlCol="0">
            <a:spAutoFit/>
          </a:bodyPr>
          <a:lstStyle/>
          <a:p>
            <a:pPr marL="285750" indent="-285750">
              <a:buFont typeface="Arial" panose="020B0604020202020204" pitchFamily="34" charset="0"/>
              <a:buChar char="•"/>
            </a:pPr>
            <a:r>
              <a:rPr lang="en-US" dirty="0"/>
              <a:t>Instance of</a:t>
            </a:r>
          </a:p>
          <a:p>
            <a:pPr marL="285750" indent="-285750">
              <a:buFont typeface="Arial" panose="020B0604020202020204" pitchFamily="34" charset="0"/>
              <a:buChar char="•"/>
            </a:pPr>
            <a:r>
              <a:rPr lang="en-US" dirty="0"/>
              <a:t>Image</a:t>
            </a:r>
          </a:p>
          <a:p>
            <a:pPr marL="285750" indent="-285750">
              <a:buFont typeface="Arial" panose="020B0604020202020204" pitchFamily="34" charset="0"/>
              <a:buChar char="•"/>
            </a:pPr>
            <a:r>
              <a:rPr lang="en-US" dirty="0"/>
              <a:t>Author</a:t>
            </a:r>
          </a:p>
          <a:p>
            <a:pPr marL="285750" indent="-285750">
              <a:buFont typeface="Arial" panose="020B0604020202020204" pitchFamily="34" charset="0"/>
              <a:buChar char="•"/>
            </a:pPr>
            <a:r>
              <a:rPr lang="en-US" dirty="0"/>
              <a:t>Translator</a:t>
            </a:r>
          </a:p>
          <a:p>
            <a:pPr marL="285750" indent="-285750">
              <a:buFont typeface="Arial" panose="020B0604020202020204" pitchFamily="34" charset="0"/>
              <a:buChar char="•"/>
            </a:pPr>
            <a:r>
              <a:rPr lang="en-US" dirty="0"/>
              <a:t>Country of origin</a:t>
            </a:r>
          </a:p>
          <a:p>
            <a:pPr marL="285750" indent="-285750">
              <a:buFont typeface="Arial" panose="020B0604020202020204" pitchFamily="34" charset="0"/>
              <a:buChar char="•"/>
            </a:pPr>
            <a:r>
              <a:rPr lang="en-US" dirty="0"/>
              <a:t>Language of work or name</a:t>
            </a:r>
          </a:p>
        </p:txBody>
      </p:sp>
    </p:spTree>
    <p:extLst>
      <p:ext uri="{BB962C8B-B14F-4D97-AF65-F5344CB8AC3E}">
        <p14:creationId xmlns:p14="http://schemas.microsoft.com/office/powerpoint/2010/main" val="32021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EB88B1-06DA-4A87-A2EA-EC5EC56D181B}"/>
              </a:ext>
            </a:extLst>
          </p:cNvPr>
          <p:cNvSpPr>
            <a:spLocks noGrp="1"/>
          </p:cNvSpPr>
          <p:nvPr>
            <p:ph type="body" sz="quarter" idx="13"/>
          </p:nvPr>
        </p:nvSpPr>
        <p:spPr/>
        <p:txBody>
          <a:bodyPr/>
          <a:lstStyle/>
          <a:p>
            <a:r>
              <a:rPr lang="en-US" dirty="0"/>
              <a:t>Some day we’ll be able to provide </a:t>
            </a:r>
            <a:r>
              <a:rPr lang="en-US" i="1" dirty="0"/>
              <a:t>complete</a:t>
            </a:r>
            <a:r>
              <a:rPr lang="en-US" dirty="0"/>
              <a:t> non-Latin script access! </a:t>
            </a:r>
          </a:p>
        </p:txBody>
      </p:sp>
      <p:pic>
        <p:nvPicPr>
          <p:cNvPr id="9" name="Picture 8">
            <a:extLst>
              <a:ext uri="{FF2B5EF4-FFF2-40B4-BE49-F238E27FC236}">
                <a16:creationId xmlns:a16="http://schemas.microsoft.com/office/drawing/2014/main" id="{297BCBA3-C728-4567-B9A9-77A3D6368156}"/>
              </a:ext>
            </a:extLst>
          </p:cNvPr>
          <p:cNvPicPr>
            <a:picLocks noChangeAspect="1"/>
          </p:cNvPicPr>
          <p:nvPr/>
        </p:nvPicPr>
        <p:blipFill>
          <a:blip r:embed="rId3"/>
          <a:stretch>
            <a:fillRect/>
          </a:stretch>
        </p:blipFill>
        <p:spPr>
          <a:xfrm>
            <a:off x="340786" y="1584342"/>
            <a:ext cx="1935648" cy="3025402"/>
          </a:xfrm>
          <a:prstGeom prst="rect">
            <a:avLst/>
          </a:prstGeom>
        </p:spPr>
      </p:pic>
      <p:pic>
        <p:nvPicPr>
          <p:cNvPr id="10" name="Picture 9">
            <a:extLst>
              <a:ext uri="{FF2B5EF4-FFF2-40B4-BE49-F238E27FC236}">
                <a16:creationId xmlns:a16="http://schemas.microsoft.com/office/drawing/2014/main" id="{675A6879-C602-41D5-9BE8-A4AC5FCF9B76}"/>
              </a:ext>
            </a:extLst>
          </p:cNvPr>
          <p:cNvPicPr>
            <a:picLocks noChangeAspect="1"/>
          </p:cNvPicPr>
          <p:nvPr/>
        </p:nvPicPr>
        <p:blipFill>
          <a:blip r:embed="rId4"/>
          <a:stretch>
            <a:fillRect/>
          </a:stretch>
        </p:blipFill>
        <p:spPr>
          <a:xfrm>
            <a:off x="2520480" y="1622445"/>
            <a:ext cx="2728196" cy="2987299"/>
          </a:xfrm>
          <a:prstGeom prst="rect">
            <a:avLst/>
          </a:prstGeom>
        </p:spPr>
      </p:pic>
      <p:pic>
        <p:nvPicPr>
          <p:cNvPr id="11" name="Picture 10">
            <a:extLst>
              <a:ext uri="{FF2B5EF4-FFF2-40B4-BE49-F238E27FC236}">
                <a16:creationId xmlns:a16="http://schemas.microsoft.com/office/drawing/2014/main" id="{BC8BFA56-AB14-48C4-AD04-F0EA58CC356B}"/>
              </a:ext>
            </a:extLst>
          </p:cNvPr>
          <p:cNvPicPr>
            <a:picLocks noChangeAspect="1"/>
          </p:cNvPicPr>
          <p:nvPr/>
        </p:nvPicPr>
        <p:blipFill>
          <a:blip r:embed="rId5"/>
          <a:stretch>
            <a:fillRect/>
          </a:stretch>
        </p:blipFill>
        <p:spPr>
          <a:xfrm>
            <a:off x="5334403" y="1607334"/>
            <a:ext cx="3303203" cy="3017520"/>
          </a:xfrm>
          <a:prstGeom prst="rect">
            <a:avLst/>
          </a:prstGeom>
        </p:spPr>
      </p:pic>
    </p:spTree>
    <p:extLst>
      <p:ext uri="{BB962C8B-B14F-4D97-AF65-F5344CB8AC3E}">
        <p14:creationId xmlns:p14="http://schemas.microsoft.com/office/powerpoint/2010/main" val="379426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0" y="2818008"/>
            <a:ext cx="9144000" cy="652271"/>
          </a:xfrm>
        </p:spPr>
        <p:txBody>
          <a:bodyPr/>
          <a:lstStyle/>
          <a:p>
            <a:r>
              <a:rPr lang="en-US" dirty="0"/>
              <a:t>Karen Smith-Yoshimura</a:t>
            </a:r>
          </a:p>
        </p:txBody>
      </p:sp>
      <p:sp>
        <p:nvSpPr>
          <p:cNvPr id="15" name="Text Placeholder 14"/>
          <p:cNvSpPr>
            <a:spLocks noGrp="1"/>
          </p:cNvSpPr>
          <p:nvPr>
            <p:ph type="body" sz="quarter" idx="15"/>
          </p:nvPr>
        </p:nvSpPr>
        <p:spPr/>
        <p:txBody>
          <a:bodyPr/>
          <a:lstStyle/>
          <a:p>
            <a:r>
              <a:rPr lang="en-US" dirty="0"/>
              <a:t>Senior Program Officer</a:t>
            </a:r>
          </a:p>
        </p:txBody>
      </p:sp>
      <p:sp>
        <p:nvSpPr>
          <p:cNvPr id="16" name="Text Placeholder 15"/>
          <p:cNvSpPr>
            <a:spLocks noGrp="1"/>
          </p:cNvSpPr>
          <p:nvPr>
            <p:ph type="body" sz="quarter" idx="16"/>
          </p:nvPr>
        </p:nvSpPr>
        <p:spPr>
          <a:xfrm>
            <a:off x="3208965" y="3464196"/>
            <a:ext cx="2682353" cy="313840"/>
          </a:xfrm>
          <a:solidFill>
            <a:schemeClr val="bg1"/>
          </a:solidFill>
        </p:spPr>
        <p:txBody>
          <a:bodyPr/>
          <a:lstStyle/>
          <a:p>
            <a:r>
              <a:rPr lang="en-US" dirty="0">
                <a:hlinkClick r:id="rId3"/>
              </a:rPr>
              <a:t>smithyok@oclc.org</a:t>
            </a:r>
            <a:endParaRPr lang="en-US" dirty="0"/>
          </a:p>
          <a:p>
            <a:endParaRPr lang="en-US" dirty="0"/>
          </a:p>
        </p:txBody>
      </p:sp>
    </p:spTree>
    <p:extLst>
      <p:ext uri="{BB962C8B-B14F-4D97-AF65-F5344CB8AC3E}">
        <p14:creationId xmlns:p14="http://schemas.microsoft.com/office/powerpoint/2010/main" val="124163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4D4BF-EBE4-324A-9585-6B881677CB90}"/>
              </a:ext>
            </a:extLst>
          </p:cNvPr>
          <p:cNvSpPr>
            <a:spLocks noGrp="1"/>
          </p:cNvSpPr>
          <p:nvPr>
            <p:ph type="body" sz="quarter" idx="13"/>
          </p:nvPr>
        </p:nvSpPr>
        <p:spPr/>
        <p:txBody>
          <a:bodyPr/>
          <a:lstStyle/>
          <a:p>
            <a:r>
              <a:rPr lang="en-US" dirty="0"/>
              <a:t>Character sets</a:t>
            </a:r>
          </a:p>
        </p:txBody>
      </p:sp>
      <p:sp>
        <p:nvSpPr>
          <p:cNvPr id="3" name="Text Placeholder 2">
            <a:extLst>
              <a:ext uri="{FF2B5EF4-FFF2-40B4-BE49-F238E27FC236}">
                <a16:creationId xmlns:a16="http://schemas.microsoft.com/office/drawing/2014/main" id="{50E0B6EF-0277-4E42-A278-F162CC68C83F}"/>
              </a:ext>
            </a:extLst>
          </p:cNvPr>
          <p:cNvSpPr>
            <a:spLocks noGrp="1"/>
          </p:cNvSpPr>
          <p:nvPr>
            <p:ph type="body" sz="quarter" idx="12"/>
          </p:nvPr>
        </p:nvSpPr>
        <p:spPr>
          <a:xfrm>
            <a:off x="340786" y="1029747"/>
            <a:ext cx="8439148" cy="2257150"/>
          </a:xfrm>
        </p:spPr>
        <p:txBody>
          <a:bodyPr/>
          <a:lstStyle/>
          <a:p>
            <a:pPr marL="0" indent="0">
              <a:buNone/>
            </a:pPr>
            <a:r>
              <a:rPr lang="en-US" b="1" dirty="0"/>
              <a:t>1980s, “JACKPHY”(+) scripts</a:t>
            </a:r>
          </a:p>
          <a:p>
            <a:r>
              <a:rPr lang="ja-JP" altLang="en-US" b="1" dirty="0"/>
              <a:t>漢字</a:t>
            </a:r>
            <a:r>
              <a:rPr lang="en-US" altLang="ja-JP" b="1" dirty="0"/>
              <a:t>, </a:t>
            </a:r>
            <a:r>
              <a:rPr lang="ja-JP" altLang="en-US" dirty="0"/>
              <a:t>カナ</a:t>
            </a:r>
            <a:r>
              <a:rPr lang="en-US" altLang="ja-JP" dirty="0"/>
              <a:t>,</a:t>
            </a:r>
            <a:r>
              <a:rPr lang="ko-KR" altLang="en-US" dirty="0"/>
              <a:t> </a:t>
            </a:r>
            <a:r>
              <a:rPr lang="ko-KR" altLang="en-US" b="1" dirty="0">
                <a:latin typeface="MS Gothic" panose="020B0609070205080204" pitchFamily="49" charset="-128"/>
              </a:rPr>
              <a:t>한글 </a:t>
            </a:r>
            <a:r>
              <a:rPr lang="en-US" altLang="ko-KR" dirty="0"/>
              <a:t>(EACC, ANSI Z39.64)</a:t>
            </a:r>
          </a:p>
          <a:p>
            <a:r>
              <a:rPr lang="az-Cyrl-AZ" dirty="0"/>
              <a:t>Кириллица</a:t>
            </a:r>
            <a:endParaRPr lang="en-US" dirty="0"/>
          </a:p>
          <a:p>
            <a:r>
              <a:rPr lang="he-IL" dirty="0">
                <a:latin typeface="MS Gothic" panose="020B0609070205080204" pitchFamily="49" charset="-128"/>
                <a:ea typeface="MS Gothic" panose="020B0609070205080204" pitchFamily="49" charset="-128"/>
              </a:rPr>
              <a:t>עִברִית</a:t>
            </a:r>
            <a:r>
              <a:rPr lang="en-US" dirty="0">
                <a:latin typeface="MS Gothic" panose="020B0609070205080204" pitchFamily="49" charset="-128"/>
                <a:ea typeface="MS Gothic" panose="020B0609070205080204" pitchFamily="49" charset="-128"/>
              </a:rPr>
              <a:t>,</a:t>
            </a:r>
            <a:r>
              <a:rPr lang="he-IL" dirty="0">
                <a:latin typeface="MS Gothic" panose="020B0609070205080204" pitchFamily="49" charset="-128"/>
                <a:ea typeface="MS Gothic" panose="020B0609070205080204" pitchFamily="49" charset="-128"/>
              </a:rPr>
              <a:t> ייִדיש</a:t>
            </a:r>
            <a:endParaRPr lang="en-US" dirty="0">
              <a:latin typeface="MS Gothic" panose="020B0609070205080204" pitchFamily="49" charset="-128"/>
              <a:ea typeface="MS Gothic" panose="020B0609070205080204" pitchFamily="49" charset="-128"/>
            </a:endParaRPr>
          </a:p>
          <a:p>
            <a:r>
              <a:rPr lang="ar-AE" dirty="0">
                <a:latin typeface="MS Gothic" panose="020B0609070205080204" pitchFamily="49" charset="-128"/>
                <a:ea typeface="MS Gothic" panose="020B0609070205080204" pitchFamily="49" charset="-128"/>
              </a:rPr>
              <a:t>العربية</a:t>
            </a:r>
            <a:r>
              <a:rPr lang="en-US" dirty="0">
                <a:latin typeface="MS Gothic" panose="020B0609070205080204" pitchFamily="49" charset="-128"/>
                <a:ea typeface="MS Gothic" panose="020B0609070205080204" pitchFamily="49" charset="-128"/>
              </a:rPr>
              <a:t>, </a:t>
            </a:r>
            <a:r>
              <a:rPr lang="ar-AE" dirty="0">
                <a:latin typeface="MS Gothic" panose="020B0609070205080204" pitchFamily="49" charset="-128"/>
                <a:ea typeface="MS Gothic" panose="020B0609070205080204" pitchFamily="49" charset="-128"/>
              </a:rPr>
              <a:t>فارسی</a:t>
            </a:r>
            <a:endParaRPr lang="en-US" dirty="0">
              <a:latin typeface="MS Gothic" panose="020B0609070205080204" pitchFamily="49" charset="-128"/>
              <a:ea typeface="MS Gothic" panose="020B0609070205080204" pitchFamily="49" charset="-128"/>
            </a:endParaRPr>
          </a:p>
          <a:p>
            <a:pPr marL="0" indent="0">
              <a:buNone/>
            </a:pPr>
            <a:endParaRPr lang="en-US" dirty="0"/>
          </a:p>
          <a:p>
            <a:pPr marL="0" indent="0" algn="ctr">
              <a:buNone/>
            </a:pPr>
            <a:r>
              <a:rPr lang="en-US" sz="3200" b="1" dirty="0">
                <a:solidFill>
                  <a:srgbClr val="FF0000"/>
                </a:solidFill>
              </a:rPr>
              <a:t>1993: Unicode published as ISO 10646</a:t>
            </a:r>
          </a:p>
          <a:p>
            <a:pPr marL="0" indent="0">
              <a:buNone/>
            </a:pPr>
            <a:endParaRPr lang="en-US" dirty="0"/>
          </a:p>
        </p:txBody>
      </p:sp>
    </p:spTree>
    <p:extLst>
      <p:ext uri="{BB962C8B-B14F-4D97-AF65-F5344CB8AC3E}">
        <p14:creationId xmlns:p14="http://schemas.microsoft.com/office/powerpoint/2010/main" val="334959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4D4BF-EBE4-324A-9585-6B881677CB90}"/>
              </a:ext>
            </a:extLst>
          </p:cNvPr>
          <p:cNvSpPr>
            <a:spLocks noGrp="1"/>
          </p:cNvSpPr>
          <p:nvPr>
            <p:ph type="body" sz="quarter" idx="13"/>
          </p:nvPr>
        </p:nvSpPr>
        <p:spPr/>
        <p:txBody>
          <a:bodyPr/>
          <a:lstStyle/>
          <a:p>
            <a:r>
              <a:rPr lang="en-US" dirty="0"/>
              <a:t>OCLC adds individual script support</a:t>
            </a:r>
          </a:p>
        </p:txBody>
      </p:sp>
      <p:sp>
        <p:nvSpPr>
          <p:cNvPr id="3" name="Text Placeholder 2">
            <a:extLst>
              <a:ext uri="{FF2B5EF4-FFF2-40B4-BE49-F238E27FC236}">
                <a16:creationId xmlns:a16="http://schemas.microsoft.com/office/drawing/2014/main" id="{50E0B6EF-0277-4E42-A278-F162CC68C83F}"/>
              </a:ext>
            </a:extLst>
          </p:cNvPr>
          <p:cNvSpPr>
            <a:spLocks noGrp="1"/>
          </p:cNvSpPr>
          <p:nvPr>
            <p:ph type="body" sz="quarter" idx="12"/>
          </p:nvPr>
        </p:nvSpPr>
        <p:spPr>
          <a:xfrm>
            <a:off x="340786" y="860412"/>
            <a:ext cx="8439148" cy="3162947"/>
          </a:xfrm>
        </p:spPr>
        <p:txBody>
          <a:bodyPr/>
          <a:lstStyle/>
          <a:p>
            <a:pPr marL="0" indent="0">
              <a:buNone/>
            </a:pPr>
            <a:r>
              <a:rPr lang="en-US" b="1" dirty="0"/>
              <a:t>Through 2000s</a:t>
            </a:r>
          </a:p>
          <a:p>
            <a:r>
              <a:rPr lang="hy-AM" altLang="ko-KR" dirty="0"/>
              <a:t>հայերեն</a:t>
            </a:r>
            <a:endParaRPr lang="en-US" altLang="ko-KR" dirty="0"/>
          </a:p>
          <a:p>
            <a:r>
              <a:rPr lang="am-ET" dirty="0"/>
              <a:t>አማርኛ</a:t>
            </a:r>
            <a:endParaRPr lang="en-US" dirty="0"/>
          </a:p>
          <a:p>
            <a:r>
              <a:rPr lang="el-GR" dirty="0"/>
              <a:t>Ελληνικά</a:t>
            </a:r>
            <a:endParaRPr lang="en-US" dirty="0"/>
          </a:p>
          <a:p>
            <a:r>
              <a:rPr lang="as-IN" dirty="0"/>
              <a:t>বাঙালি</a:t>
            </a:r>
            <a:r>
              <a:rPr lang="en-US" dirty="0"/>
              <a:t>, </a:t>
            </a:r>
            <a:r>
              <a:rPr lang="hi-IN" dirty="0"/>
              <a:t>देवनागरी</a:t>
            </a:r>
            <a:r>
              <a:rPr lang="en-US" dirty="0"/>
              <a:t>, </a:t>
            </a:r>
            <a:r>
              <a:rPr lang="hi-IN" dirty="0"/>
              <a:t>हिंदी</a:t>
            </a:r>
            <a:endParaRPr lang="en-US" dirty="0"/>
          </a:p>
          <a:p>
            <a:r>
              <a:rPr lang="syr-SY" dirty="0"/>
              <a:t>ܡܲܕ݂ܢܚܵܝܵܐ</a:t>
            </a:r>
            <a:endParaRPr lang="en-US" dirty="0"/>
          </a:p>
          <a:p>
            <a:r>
              <a:rPr lang="en-US" dirty="0"/>
              <a:t> </a:t>
            </a:r>
            <a:r>
              <a:rPr lang="th-TH" sz="2800" b="1" dirty="0">
                <a:latin typeface="MS Gothic" panose="020B0609070205080204" pitchFamily="49" charset="-128"/>
                <a:ea typeface="MS Gothic" panose="020B0609070205080204" pitchFamily="49" charset="-128"/>
              </a:rPr>
              <a:t>ไทย</a:t>
            </a:r>
            <a:endParaRPr lang="en-US" sz="2800" b="1" dirty="0">
              <a:latin typeface="MS Gothic" panose="020B0609070205080204" pitchFamily="49" charset="-128"/>
              <a:ea typeface="MS Gothic" panose="020B0609070205080204" pitchFamily="49" charset="-128"/>
            </a:endParaRPr>
          </a:p>
          <a:p>
            <a:endParaRPr lang="en-US" dirty="0"/>
          </a:p>
          <a:p>
            <a:pPr marL="0" indent="0">
              <a:buNone/>
            </a:pPr>
            <a:endParaRPr lang="en-US" dirty="0"/>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55935FDD-40E1-4B03-837F-65A801C329C8}"/>
              </a:ext>
            </a:extLst>
          </p:cNvPr>
          <p:cNvSpPr/>
          <p:nvPr/>
        </p:nvSpPr>
        <p:spPr>
          <a:xfrm>
            <a:off x="1038976" y="3884045"/>
            <a:ext cx="6785833" cy="584775"/>
          </a:xfrm>
          <a:prstGeom prst="rect">
            <a:avLst/>
          </a:prstGeom>
        </p:spPr>
        <p:txBody>
          <a:bodyPr wrap="none">
            <a:spAutoFit/>
          </a:bodyPr>
          <a:lstStyle/>
          <a:p>
            <a:pPr algn="ctr"/>
            <a:r>
              <a:rPr lang="en-US" sz="3200" b="1" dirty="0">
                <a:solidFill>
                  <a:srgbClr val="FF0000"/>
                </a:solidFill>
              </a:rPr>
              <a:t>2017: OCLC supports </a:t>
            </a:r>
            <a:r>
              <a:rPr lang="en-US" sz="3200" b="1" i="1" dirty="0">
                <a:solidFill>
                  <a:srgbClr val="FF0000"/>
                </a:solidFill>
              </a:rPr>
              <a:t>all </a:t>
            </a:r>
            <a:r>
              <a:rPr lang="en-US" sz="3200" b="1" dirty="0">
                <a:solidFill>
                  <a:srgbClr val="FF0000"/>
                </a:solidFill>
              </a:rPr>
              <a:t>Unicode </a:t>
            </a:r>
          </a:p>
        </p:txBody>
      </p:sp>
    </p:spTree>
    <p:extLst>
      <p:ext uri="{BB962C8B-B14F-4D97-AF65-F5344CB8AC3E}">
        <p14:creationId xmlns:p14="http://schemas.microsoft.com/office/powerpoint/2010/main" val="16021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D2B0E-A167-4C8F-AB1B-C3A52E8607CF}"/>
              </a:ext>
            </a:extLst>
          </p:cNvPr>
          <p:cNvSpPr>
            <a:spLocks noGrp="1"/>
          </p:cNvSpPr>
          <p:nvPr>
            <p:ph type="body" sz="quarter" idx="13"/>
          </p:nvPr>
        </p:nvSpPr>
        <p:spPr/>
        <p:txBody>
          <a:bodyPr/>
          <a:lstStyle/>
          <a:p>
            <a:r>
              <a:rPr lang="en-US" dirty="0"/>
              <a:t>Non-Latin scripts in WorldCat (now)	</a:t>
            </a:r>
          </a:p>
        </p:txBody>
      </p:sp>
      <p:graphicFrame>
        <p:nvGraphicFramePr>
          <p:cNvPr id="9" name="Chart 8">
            <a:extLst>
              <a:ext uri="{FF2B5EF4-FFF2-40B4-BE49-F238E27FC236}">
                <a16:creationId xmlns:a16="http://schemas.microsoft.com/office/drawing/2014/main" id="{31D9E826-E830-4B13-8CE2-698166BC53BC}"/>
              </a:ext>
            </a:extLst>
          </p:cNvPr>
          <p:cNvGraphicFramePr>
            <a:graphicFrameLocks/>
          </p:cNvGraphicFramePr>
          <p:nvPr>
            <p:extLst>
              <p:ext uri="{D42A27DB-BD31-4B8C-83A1-F6EECF244321}">
                <p14:modId xmlns:p14="http://schemas.microsoft.com/office/powerpoint/2010/main" val="3157137924"/>
              </p:ext>
            </p:extLst>
          </p:nvPr>
        </p:nvGraphicFramePr>
        <p:xfrm>
          <a:off x="469565" y="1200150"/>
          <a:ext cx="5592022" cy="315799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400007E6-1329-43E1-AAA5-06E981D0FDA9}"/>
              </a:ext>
            </a:extLst>
          </p:cNvPr>
          <p:cNvSpPr/>
          <p:nvPr/>
        </p:nvSpPr>
        <p:spPr>
          <a:xfrm>
            <a:off x="5319544" y="3780807"/>
            <a:ext cx="3685624" cy="646331"/>
          </a:xfrm>
          <a:prstGeom prst="rect">
            <a:avLst/>
          </a:prstGeom>
        </p:spPr>
        <p:txBody>
          <a:bodyPr wrap="none">
            <a:spAutoFit/>
          </a:bodyPr>
          <a:lstStyle/>
          <a:p>
            <a:r>
              <a:rPr lang="en-US" dirty="0"/>
              <a:t>30 million records in 34 non-Latin</a:t>
            </a:r>
          </a:p>
          <a:p>
            <a:r>
              <a:rPr lang="en-US" dirty="0"/>
              <a:t>scripts as of 2017-12-31</a:t>
            </a:r>
          </a:p>
        </p:txBody>
      </p:sp>
    </p:spTree>
    <p:extLst>
      <p:ext uri="{BB962C8B-B14F-4D97-AF65-F5344CB8AC3E}">
        <p14:creationId xmlns:p14="http://schemas.microsoft.com/office/powerpoint/2010/main" val="16048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D2B0E-A167-4C8F-AB1B-C3A52E8607CF}"/>
              </a:ext>
            </a:extLst>
          </p:cNvPr>
          <p:cNvSpPr>
            <a:spLocks noGrp="1"/>
          </p:cNvSpPr>
          <p:nvPr>
            <p:ph type="body" sz="quarter" idx="13"/>
          </p:nvPr>
        </p:nvSpPr>
        <p:spPr/>
        <p:txBody>
          <a:bodyPr/>
          <a:lstStyle/>
          <a:p>
            <a:r>
              <a:rPr lang="en-US" dirty="0"/>
              <a:t>In the beginning: Parallel fields</a:t>
            </a:r>
          </a:p>
        </p:txBody>
      </p:sp>
      <p:pic>
        <p:nvPicPr>
          <p:cNvPr id="3" name="Picture 2">
            <a:extLst>
              <a:ext uri="{FF2B5EF4-FFF2-40B4-BE49-F238E27FC236}">
                <a16:creationId xmlns:a16="http://schemas.microsoft.com/office/drawing/2014/main" id="{7D88480F-519C-431E-AD60-A65645EAB42B}"/>
              </a:ext>
            </a:extLst>
          </p:cNvPr>
          <p:cNvPicPr>
            <a:picLocks noChangeAspect="1"/>
          </p:cNvPicPr>
          <p:nvPr/>
        </p:nvPicPr>
        <p:blipFill>
          <a:blip r:embed="rId3"/>
          <a:stretch>
            <a:fillRect/>
          </a:stretch>
        </p:blipFill>
        <p:spPr>
          <a:xfrm>
            <a:off x="0" y="1387322"/>
            <a:ext cx="9144000" cy="2368856"/>
          </a:xfrm>
          <a:prstGeom prst="rect">
            <a:avLst/>
          </a:prstGeom>
        </p:spPr>
      </p:pic>
    </p:spTree>
    <p:extLst>
      <p:ext uri="{BB962C8B-B14F-4D97-AF65-F5344CB8AC3E}">
        <p14:creationId xmlns:p14="http://schemas.microsoft.com/office/powerpoint/2010/main" val="161769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D2B0E-A167-4C8F-AB1B-C3A52E8607CF}"/>
              </a:ext>
            </a:extLst>
          </p:cNvPr>
          <p:cNvSpPr>
            <a:spLocks noGrp="1"/>
          </p:cNvSpPr>
          <p:nvPr>
            <p:ph type="body" sz="quarter" idx="13"/>
          </p:nvPr>
        </p:nvSpPr>
        <p:spPr/>
        <p:txBody>
          <a:bodyPr/>
          <a:lstStyle/>
          <a:p>
            <a:r>
              <a:rPr lang="en-US" dirty="0"/>
              <a:t>Parallel fields requirement dropped</a:t>
            </a:r>
          </a:p>
        </p:txBody>
      </p:sp>
      <p:pic>
        <p:nvPicPr>
          <p:cNvPr id="4" name="Picture 3">
            <a:extLst>
              <a:ext uri="{FF2B5EF4-FFF2-40B4-BE49-F238E27FC236}">
                <a16:creationId xmlns:a16="http://schemas.microsoft.com/office/drawing/2014/main" id="{5C8C9F03-F757-469D-A076-57CF52555F74}"/>
              </a:ext>
            </a:extLst>
          </p:cNvPr>
          <p:cNvPicPr>
            <a:picLocks noChangeAspect="1"/>
          </p:cNvPicPr>
          <p:nvPr/>
        </p:nvPicPr>
        <p:blipFill>
          <a:blip r:embed="rId3"/>
          <a:stretch>
            <a:fillRect/>
          </a:stretch>
        </p:blipFill>
        <p:spPr>
          <a:xfrm>
            <a:off x="0" y="1627745"/>
            <a:ext cx="9144000" cy="1888010"/>
          </a:xfrm>
          <a:prstGeom prst="rect">
            <a:avLst/>
          </a:prstGeom>
        </p:spPr>
      </p:pic>
      <p:sp>
        <p:nvSpPr>
          <p:cNvPr id="5" name="Oval 4">
            <a:extLst>
              <a:ext uri="{FF2B5EF4-FFF2-40B4-BE49-F238E27FC236}">
                <a16:creationId xmlns:a16="http://schemas.microsoft.com/office/drawing/2014/main" id="{5D179B11-1756-4FD1-82A0-820870CBFE0B}"/>
              </a:ext>
            </a:extLst>
          </p:cNvPr>
          <p:cNvSpPr/>
          <p:nvPr/>
        </p:nvSpPr>
        <p:spPr>
          <a:xfrm>
            <a:off x="2223656" y="1627745"/>
            <a:ext cx="1059872" cy="33267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D2B0E-A167-4C8F-AB1B-C3A52E8607CF}"/>
              </a:ext>
            </a:extLst>
          </p:cNvPr>
          <p:cNvSpPr>
            <a:spLocks noGrp="1"/>
          </p:cNvSpPr>
          <p:nvPr>
            <p:ph type="body" sz="quarter" idx="13"/>
          </p:nvPr>
        </p:nvSpPr>
        <p:spPr/>
        <p:txBody>
          <a:bodyPr/>
          <a:lstStyle/>
          <a:p>
            <a:r>
              <a:rPr lang="en-US" dirty="0"/>
              <a:t>Now millions of “parallel records”</a:t>
            </a:r>
          </a:p>
        </p:txBody>
      </p:sp>
      <p:graphicFrame>
        <p:nvGraphicFramePr>
          <p:cNvPr id="3" name="Table 2">
            <a:extLst>
              <a:ext uri="{FF2B5EF4-FFF2-40B4-BE49-F238E27FC236}">
                <a16:creationId xmlns:a16="http://schemas.microsoft.com/office/drawing/2014/main" id="{0985FE4B-C6C6-4485-9C22-3B7CD14A3A59}"/>
              </a:ext>
            </a:extLst>
          </p:cNvPr>
          <p:cNvGraphicFramePr>
            <a:graphicFrameLocks noGrp="1"/>
          </p:cNvGraphicFramePr>
          <p:nvPr>
            <p:extLst>
              <p:ext uri="{D42A27DB-BD31-4B8C-83A1-F6EECF244321}">
                <p14:modId xmlns:p14="http://schemas.microsoft.com/office/powerpoint/2010/main" val="2054132578"/>
              </p:ext>
            </p:extLst>
          </p:nvPr>
        </p:nvGraphicFramePr>
        <p:xfrm>
          <a:off x="340786" y="1036711"/>
          <a:ext cx="7886700" cy="2123039"/>
        </p:xfrm>
        <a:graphic>
          <a:graphicData uri="http://schemas.openxmlformats.org/drawingml/2006/table">
            <a:tbl>
              <a:tblPr>
                <a:tableStyleId>{5C22544A-7EE6-4342-B048-85BDC9FD1C3A}</a:tableStyleId>
              </a:tblPr>
              <a:tblGrid>
                <a:gridCol w="7886700">
                  <a:extLst>
                    <a:ext uri="{9D8B030D-6E8A-4147-A177-3AD203B41FA5}">
                      <a16:colId xmlns:a16="http://schemas.microsoft.com/office/drawing/2014/main" val="4177273167"/>
                    </a:ext>
                  </a:extLst>
                </a:gridCol>
              </a:tblGrid>
              <a:tr h="235893">
                <a:tc>
                  <a:txBody>
                    <a:bodyPr/>
                    <a:lstStyle/>
                    <a:p>
                      <a:pPr algn="l" fontAlgn="b"/>
                      <a:r>
                        <a:rPr lang="sv-SE" sz="1500" u="none" strike="noStrike" dirty="0">
                          <a:effectLst/>
                        </a:rPr>
                        <a:t>040  __   $a CHVBK   $b ger   $c CHVBK  </a:t>
                      </a:r>
                      <a:endParaRPr lang="sv-SE" sz="1500" b="0" i="0" u="none" strike="noStrike" dirty="0">
                        <a:solidFill>
                          <a:srgbClr val="008000"/>
                        </a:solidFill>
                        <a:effectLst/>
                        <a:latin typeface="Arial Unicode MS"/>
                      </a:endParaRPr>
                    </a:p>
                  </a:txBody>
                  <a:tcPr marL="4718" marR="4718" marT="4718" marB="0" anchor="b"/>
                </a:tc>
                <a:extLst>
                  <a:ext uri="{0D108BD9-81ED-4DB2-BD59-A6C34878D82A}">
                    <a16:rowId xmlns:a16="http://schemas.microsoft.com/office/drawing/2014/main" val="3887840621"/>
                  </a:ext>
                </a:extLst>
              </a:tr>
              <a:tr h="235893">
                <a:tc>
                  <a:txBody>
                    <a:bodyPr/>
                    <a:lstStyle/>
                    <a:p>
                      <a:pPr algn="l" fontAlgn="b"/>
                      <a:r>
                        <a:rPr lang="en-US" sz="1500" u="none" strike="noStrike" dirty="0">
                          <a:effectLst/>
                        </a:rPr>
                        <a:t>100  1_   $a </a:t>
                      </a:r>
                      <a:r>
                        <a:rPr lang="en-US" sz="1500" u="none" strike="noStrike" dirty="0" err="1">
                          <a:effectLst/>
                        </a:rPr>
                        <a:t>Pankenier</a:t>
                      </a:r>
                      <a:r>
                        <a:rPr lang="en-US" sz="1500" u="none" strike="noStrike" dirty="0">
                          <a:effectLst/>
                        </a:rPr>
                        <a:t>, David W. $q (William)   </a:t>
                      </a:r>
                      <a:endParaRPr lang="en-US" sz="1500" b="0" i="0" u="none" strike="noStrike" dirty="0">
                        <a:solidFill>
                          <a:srgbClr val="008000"/>
                        </a:solidFill>
                        <a:effectLst/>
                        <a:latin typeface="Arial Unicode MS"/>
                      </a:endParaRPr>
                    </a:p>
                  </a:txBody>
                  <a:tcPr marL="4718" marR="4718" marT="4718" marB="0" anchor="b"/>
                </a:tc>
                <a:extLst>
                  <a:ext uri="{0D108BD9-81ED-4DB2-BD59-A6C34878D82A}">
                    <a16:rowId xmlns:a16="http://schemas.microsoft.com/office/drawing/2014/main" val="3809206320"/>
                  </a:ext>
                </a:extLst>
              </a:tr>
              <a:tr h="471787">
                <a:tc>
                  <a:txBody>
                    <a:bodyPr/>
                    <a:lstStyle/>
                    <a:p>
                      <a:pPr algn="l" fontAlgn="ctr"/>
                      <a:r>
                        <a:rPr lang="en-US" sz="1500" u="none" strike="noStrike" dirty="0">
                          <a:effectLst/>
                        </a:rPr>
                        <a:t>245  10   $6 880-01   $a </a:t>
                      </a:r>
                      <a:r>
                        <a:rPr lang="en-US" sz="1500" u="none" strike="noStrike" dirty="0" err="1">
                          <a:effectLst/>
                        </a:rPr>
                        <a:t>Zhonguo</a:t>
                      </a:r>
                      <a:r>
                        <a:rPr lang="en-US" sz="1500" u="none" strike="noStrike" dirty="0">
                          <a:effectLst/>
                        </a:rPr>
                        <a:t> </a:t>
                      </a:r>
                      <a:r>
                        <a:rPr lang="en-US" sz="1500" u="none" strike="noStrike" dirty="0" err="1">
                          <a:effectLst/>
                        </a:rPr>
                        <a:t>shanggu</a:t>
                      </a:r>
                      <a:r>
                        <a:rPr lang="en-US" sz="1500" u="none" strike="noStrike" dirty="0">
                          <a:effectLst/>
                        </a:rPr>
                        <a:t> </a:t>
                      </a:r>
                      <a:r>
                        <a:rPr lang="en-US" sz="1500" u="none" strike="noStrike" dirty="0" err="1">
                          <a:effectLst/>
                        </a:rPr>
                        <a:t>shi</a:t>
                      </a:r>
                      <a:r>
                        <a:rPr lang="en-US" sz="1500" u="none" strike="noStrike" dirty="0">
                          <a:effectLst/>
                        </a:rPr>
                        <a:t> </a:t>
                      </a:r>
                      <a:r>
                        <a:rPr lang="en-US" sz="1500" u="none" strike="noStrike" dirty="0" err="1">
                          <a:effectLst/>
                        </a:rPr>
                        <a:t>jiemi</a:t>
                      </a:r>
                      <a:r>
                        <a:rPr lang="en-US" sz="1500" u="none" strike="noStrike" dirty="0">
                          <a:effectLst/>
                        </a:rPr>
                        <a:t> : $b </a:t>
                      </a:r>
                      <a:r>
                        <a:rPr lang="en-US" sz="1500" u="none" strike="noStrike" dirty="0" err="1">
                          <a:effectLst/>
                        </a:rPr>
                        <a:t>tianwen</a:t>
                      </a:r>
                      <a:r>
                        <a:rPr lang="en-US" sz="1500" u="none" strike="noStrike" dirty="0">
                          <a:effectLst/>
                        </a:rPr>
                        <a:t> </a:t>
                      </a:r>
                      <a:r>
                        <a:rPr lang="en-US" sz="1500" u="none" strike="noStrike" dirty="0" err="1">
                          <a:effectLst/>
                        </a:rPr>
                        <a:t>kaoguxue</a:t>
                      </a:r>
                      <a:r>
                        <a:rPr lang="en-US" sz="1500" u="none" strike="noStrike" dirty="0">
                          <a:effectLst/>
                        </a:rPr>
                        <a:t> </a:t>
                      </a:r>
                      <a:r>
                        <a:rPr lang="en-US" sz="1500" u="none" strike="noStrike" dirty="0" err="1">
                          <a:effectLst/>
                        </a:rPr>
                        <a:t>yanjiu</a:t>
                      </a:r>
                      <a:r>
                        <a:rPr lang="en-US" sz="1500" u="none" strike="noStrike" dirty="0">
                          <a:effectLst/>
                        </a:rPr>
                        <a:t> /   $c (Mei) Ban </a:t>
                      </a:r>
                      <a:r>
                        <a:rPr lang="en-US" sz="1500" u="none" strike="noStrike" dirty="0" err="1">
                          <a:effectLst/>
                        </a:rPr>
                        <a:t>Dawei</a:t>
                      </a:r>
                      <a:r>
                        <a:rPr lang="en-US" sz="1500" u="none" strike="noStrike" dirty="0">
                          <a:effectLst/>
                        </a:rPr>
                        <a:t> </a:t>
                      </a:r>
                      <a:r>
                        <a:rPr lang="en-US" sz="1500" u="none" strike="noStrike" dirty="0" err="1">
                          <a:effectLst/>
                        </a:rPr>
                        <a:t>zhu</a:t>
                      </a:r>
                      <a:r>
                        <a:rPr lang="en-US" sz="1500" u="none" strike="noStrike" dirty="0">
                          <a:effectLst/>
                        </a:rPr>
                        <a:t> ; Xu </a:t>
                      </a:r>
                      <a:r>
                        <a:rPr lang="en-US" sz="1500" u="none" strike="noStrike" dirty="0" err="1">
                          <a:effectLst/>
                        </a:rPr>
                        <a:t>Fengxian</a:t>
                      </a:r>
                      <a:r>
                        <a:rPr lang="en-US" sz="1500" u="none" strike="noStrike" dirty="0">
                          <a:effectLst/>
                        </a:rPr>
                        <a:t> </a:t>
                      </a:r>
                      <a:r>
                        <a:rPr lang="en-US" sz="1500" u="none" strike="noStrike" dirty="0" err="1">
                          <a:effectLst/>
                        </a:rPr>
                        <a:t>yi</a:t>
                      </a:r>
                      <a:r>
                        <a:rPr lang="en-US" sz="1500" u="none" strike="noStrike" dirty="0">
                          <a:effectLst/>
                        </a:rPr>
                        <a:t>.   </a:t>
                      </a:r>
                      <a:endParaRPr lang="en-US" sz="1500" b="0" i="0" u="none" strike="noStrike" dirty="0">
                        <a:solidFill>
                          <a:srgbClr val="008000"/>
                        </a:solidFill>
                        <a:effectLst/>
                        <a:latin typeface="Arial Unicode MS"/>
                      </a:endParaRPr>
                    </a:p>
                  </a:txBody>
                  <a:tcPr marL="4718" marR="4718" marT="4718" marB="0" anchor="ctr"/>
                </a:tc>
                <a:extLst>
                  <a:ext uri="{0D108BD9-81ED-4DB2-BD59-A6C34878D82A}">
                    <a16:rowId xmlns:a16="http://schemas.microsoft.com/office/drawing/2014/main" val="95014793"/>
                  </a:ext>
                </a:extLst>
              </a:tr>
              <a:tr h="235893">
                <a:tc>
                  <a:txBody>
                    <a:bodyPr/>
                    <a:lstStyle/>
                    <a:p>
                      <a:pPr algn="l" fontAlgn="ctr"/>
                      <a:r>
                        <a:rPr lang="en-US" sz="1500" u="none" strike="noStrike" dirty="0">
                          <a:effectLst/>
                        </a:rPr>
                        <a:t>260  __   $6 880-02   $a Shanghai : $b Shanghai </a:t>
                      </a:r>
                      <a:r>
                        <a:rPr lang="en-US" sz="1500" u="none" strike="noStrike" dirty="0" err="1">
                          <a:effectLst/>
                        </a:rPr>
                        <a:t>guji</a:t>
                      </a:r>
                      <a:r>
                        <a:rPr lang="en-US" sz="1500" u="none" strike="noStrike" dirty="0">
                          <a:effectLst/>
                        </a:rPr>
                        <a:t>,  $c 2008.   </a:t>
                      </a:r>
                      <a:endParaRPr lang="en-US" sz="1500" b="0" i="0" u="none" strike="noStrike" dirty="0">
                        <a:solidFill>
                          <a:srgbClr val="008000"/>
                        </a:solidFill>
                        <a:effectLst/>
                        <a:latin typeface="Arial Unicode MS"/>
                      </a:endParaRPr>
                    </a:p>
                  </a:txBody>
                  <a:tcPr marL="4718" marR="4718" marT="4718" marB="0" anchor="ctr"/>
                </a:tc>
                <a:extLst>
                  <a:ext uri="{0D108BD9-81ED-4DB2-BD59-A6C34878D82A}">
                    <a16:rowId xmlns:a16="http://schemas.microsoft.com/office/drawing/2014/main" val="2490710555"/>
                  </a:ext>
                </a:extLst>
              </a:tr>
              <a:tr h="235893">
                <a:tc>
                  <a:txBody>
                    <a:bodyPr/>
                    <a:lstStyle/>
                    <a:p>
                      <a:pPr algn="l" fontAlgn="ctr"/>
                      <a:r>
                        <a:rPr lang="de-DE" sz="1500" u="none" strike="noStrike" dirty="0">
                          <a:effectLst/>
                          <a:highlight>
                            <a:srgbClr val="FFFF00"/>
                          </a:highlight>
                        </a:rPr>
                        <a:t>300  __   $a 359 Seiten : $b Illustrationen. </a:t>
                      </a:r>
                      <a:r>
                        <a:rPr lang="de-DE" sz="1500" u="none" strike="noStrike" dirty="0">
                          <a:effectLst/>
                        </a:rPr>
                        <a:t>  </a:t>
                      </a:r>
                      <a:endParaRPr lang="de-DE" sz="1500" b="0" i="0" u="none" strike="noStrike" dirty="0">
                        <a:solidFill>
                          <a:srgbClr val="008000"/>
                        </a:solidFill>
                        <a:effectLst/>
                        <a:latin typeface="Arial Unicode MS"/>
                      </a:endParaRPr>
                    </a:p>
                  </a:txBody>
                  <a:tcPr marL="4718" marR="4718" marT="4718" marB="0" anchor="ctr"/>
                </a:tc>
                <a:extLst>
                  <a:ext uri="{0D108BD9-81ED-4DB2-BD59-A6C34878D82A}">
                    <a16:rowId xmlns:a16="http://schemas.microsoft.com/office/drawing/2014/main" val="1096669703"/>
                  </a:ext>
                </a:extLst>
              </a:tr>
              <a:tr h="471787">
                <a:tc>
                  <a:txBody>
                    <a:bodyPr/>
                    <a:lstStyle/>
                    <a:p>
                      <a:pPr algn="l" fontAlgn="ctr"/>
                      <a:r>
                        <a:rPr lang="en-US" altLang="zh-TW" sz="1500" u="none" strike="noStrike" dirty="0">
                          <a:effectLst/>
                        </a:rPr>
                        <a:t>880  10   $6 245-01/$1   $a </a:t>
                      </a:r>
                      <a:r>
                        <a:rPr lang="zh-TW" altLang="en-US" sz="1500" u="none" strike="noStrike" dirty="0">
                          <a:effectLst/>
                        </a:rPr>
                        <a:t>中國上古史揭秘 </a:t>
                      </a:r>
                      <a:r>
                        <a:rPr lang="en-US" altLang="zh-TW" sz="1500" u="none" strike="noStrike" dirty="0">
                          <a:effectLst/>
                        </a:rPr>
                        <a:t>:  $b</a:t>
                      </a:r>
                      <a:r>
                        <a:rPr lang="zh-TW" altLang="en-US" sz="1500" u="none" strike="noStrike" dirty="0">
                          <a:effectLst/>
                        </a:rPr>
                        <a:t>天文考古學研究 </a:t>
                      </a:r>
                      <a:r>
                        <a:rPr lang="en-US" altLang="zh-TW" sz="1500" u="none" strike="noStrike" dirty="0">
                          <a:effectLst/>
                        </a:rPr>
                        <a:t>/   $c (</a:t>
                      </a:r>
                      <a:r>
                        <a:rPr lang="zh-TW" altLang="en-US" sz="1500" u="none" strike="noStrike" dirty="0">
                          <a:effectLst/>
                        </a:rPr>
                        <a:t>美</a:t>
                      </a:r>
                      <a:r>
                        <a:rPr lang="en-US" altLang="zh-TW" sz="1500" u="none" strike="noStrike" dirty="0">
                          <a:effectLst/>
                        </a:rPr>
                        <a:t>) </a:t>
                      </a:r>
                      <a:r>
                        <a:rPr lang="zh-TW" altLang="en-US" sz="1500" u="none" strike="noStrike" dirty="0">
                          <a:effectLst/>
                        </a:rPr>
                        <a:t>班大為著 </a:t>
                      </a:r>
                      <a:r>
                        <a:rPr lang="en-US" altLang="zh-TW" sz="1500" u="none" strike="noStrike" dirty="0">
                          <a:effectLst/>
                        </a:rPr>
                        <a:t>; </a:t>
                      </a:r>
                      <a:r>
                        <a:rPr lang="zh-TW" altLang="en-US" sz="1500" u="none" strike="noStrike" dirty="0">
                          <a:effectLst/>
                        </a:rPr>
                        <a:t>徐鳳先譯</a:t>
                      </a:r>
                      <a:r>
                        <a:rPr lang="en-US" altLang="zh-TW" sz="1500" u="none" strike="noStrike" dirty="0">
                          <a:effectLst/>
                        </a:rPr>
                        <a:t>.   </a:t>
                      </a:r>
                      <a:endParaRPr lang="en-US" altLang="zh-TW" sz="1500" b="0" i="0" u="none" strike="noStrike" dirty="0">
                        <a:solidFill>
                          <a:srgbClr val="008000"/>
                        </a:solidFill>
                        <a:effectLst/>
                        <a:latin typeface="Arial Unicode MS"/>
                      </a:endParaRPr>
                    </a:p>
                  </a:txBody>
                  <a:tcPr marL="4718" marR="4718" marT="4718" marB="0" anchor="ctr"/>
                </a:tc>
                <a:extLst>
                  <a:ext uri="{0D108BD9-81ED-4DB2-BD59-A6C34878D82A}">
                    <a16:rowId xmlns:a16="http://schemas.microsoft.com/office/drawing/2014/main" val="500837674"/>
                  </a:ext>
                </a:extLst>
              </a:tr>
              <a:tr h="235893">
                <a:tc>
                  <a:txBody>
                    <a:bodyPr/>
                    <a:lstStyle/>
                    <a:p>
                      <a:pPr algn="l" fontAlgn="ctr"/>
                      <a:r>
                        <a:rPr lang="pt-BR" sz="1500" u="none" strike="noStrike" dirty="0">
                          <a:effectLst/>
                        </a:rPr>
                        <a:t>880 __   $6 260-02/$1   $a 上海 : $b 上海古籍,  $c 2008.   </a:t>
                      </a:r>
                      <a:endParaRPr lang="pt-BR" sz="1500" b="0" i="0" u="none" strike="noStrike" dirty="0">
                        <a:solidFill>
                          <a:srgbClr val="008000"/>
                        </a:solidFill>
                        <a:effectLst/>
                        <a:latin typeface="Arial Unicode MS"/>
                      </a:endParaRPr>
                    </a:p>
                  </a:txBody>
                  <a:tcPr marL="4718" marR="4718" marT="4718" marB="0" anchor="ctr"/>
                </a:tc>
                <a:extLst>
                  <a:ext uri="{0D108BD9-81ED-4DB2-BD59-A6C34878D82A}">
                    <a16:rowId xmlns:a16="http://schemas.microsoft.com/office/drawing/2014/main" val="4286667177"/>
                  </a:ext>
                </a:extLst>
              </a:tr>
            </a:tbl>
          </a:graphicData>
        </a:graphic>
      </p:graphicFrame>
      <p:sp>
        <p:nvSpPr>
          <p:cNvPr id="6" name="Oval 5">
            <a:extLst>
              <a:ext uri="{FF2B5EF4-FFF2-40B4-BE49-F238E27FC236}">
                <a16:creationId xmlns:a16="http://schemas.microsoft.com/office/drawing/2014/main" id="{968E53EE-AB9E-4A93-9E6D-1EA5D93A9F35}"/>
              </a:ext>
            </a:extLst>
          </p:cNvPr>
          <p:cNvSpPr/>
          <p:nvPr/>
        </p:nvSpPr>
        <p:spPr>
          <a:xfrm>
            <a:off x="2201308" y="978994"/>
            <a:ext cx="707923" cy="38609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10A20E98-AD0C-4CE3-BAA2-47633EF097FF}"/>
              </a:ext>
            </a:extLst>
          </p:cNvPr>
          <p:cNvGraphicFramePr>
            <a:graphicFrameLocks noGrp="1"/>
          </p:cNvGraphicFramePr>
          <p:nvPr>
            <p:extLst>
              <p:ext uri="{D42A27DB-BD31-4B8C-83A1-F6EECF244321}">
                <p14:modId xmlns:p14="http://schemas.microsoft.com/office/powerpoint/2010/main" val="4014119293"/>
              </p:ext>
            </p:extLst>
          </p:nvPr>
        </p:nvGraphicFramePr>
        <p:xfrm>
          <a:off x="893234" y="2750574"/>
          <a:ext cx="7886700" cy="1864833"/>
        </p:xfrm>
        <a:graphic>
          <a:graphicData uri="http://schemas.openxmlformats.org/drawingml/2006/table">
            <a:tbl>
              <a:tblPr>
                <a:tableStyleId>{5C22544A-7EE6-4342-B048-85BDC9FD1C3A}</a:tableStyleId>
              </a:tblPr>
              <a:tblGrid>
                <a:gridCol w="7886700">
                  <a:extLst>
                    <a:ext uri="{9D8B030D-6E8A-4147-A177-3AD203B41FA5}">
                      <a16:colId xmlns:a16="http://schemas.microsoft.com/office/drawing/2014/main" val="2043536862"/>
                    </a:ext>
                  </a:extLst>
                </a:gridCol>
              </a:tblGrid>
              <a:tr h="210237">
                <a:tc>
                  <a:txBody>
                    <a:bodyPr/>
                    <a:lstStyle/>
                    <a:p>
                      <a:pPr algn="l" fontAlgn="b"/>
                      <a:r>
                        <a:rPr lang="en-US" sz="1500" u="none" strike="noStrike" dirty="0">
                          <a:effectLst/>
                        </a:rPr>
                        <a:t>040  __ $a </a:t>
                      </a:r>
                      <a:r>
                        <a:rPr lang="en-US" sz="1500" u="none" strike="noStrike" dirty="0" err="1">
                          <a:effectLst/>
                        </a:rPr>
                        <a:t>CcBjTSG</a:t>
                      </a:r>
                      <a:r>
                        <a:rPr lang="en-US" sz="1500" u="none" strike="noStrike" dirty="0">
                          <a:effectLst/>
                        </a:rPr>
                        <a:t>  2$b chi  $c N5L   </a:t>
                      </a:r>
                      <a:endParaRPr lang="en-US" sz="1500" b="0" i="0" u="none" strike="noStrike" dirty="0">
                        <a:solidFill>
                          <a:srgbClr val="008000"/>
                        </a:solidFill>
                        <a:effectLst/>
                        <a:latin typeface="Arial" panose="020B0604020202020204" pitchFamily="34" charset="0"/>
                      </a:endParaRPr>
                    </a:p>
                  </a:txBody>
                  <a:tcPr marL="4718" marR="4718" marT="4718" marB="0" anchor="b"/>
                </a:tc>
                <a:extLst>
                  <a:ext uri="{0D108BD9-81ED-4DB2-BD59-A6C34878D82A}">
                    <a16:rowId xmlns:a16="http://schemas.microsoft.com/office/drawing/2014/main" val="3435116472"/>
                  </a:ext>
                </a:extLst>
              </a:tr>
              <a:tr h="235893">
                <a:tc>
                  <a:txBody>
                    <a:bodyPr/>
                    <a:lstStyle/>
                    <a:p>
                      <a:pPr algn="l" fontAlgn="b"/>
                      <a:r>
                        <a:rPr lang="en-US" sz="1500" u="none" strike="noStrike" dirty="0">
                          <a:effectLst/>
                        </a:rPr>
                        <a:t>041  1_ $a chi   $h </a:t>
                      </a:r>
                      <a:r>
                        <a:rPr lang="en-US" sz="1500" u="none" strike="noStrike" dirty="0" err="1">
                          <a:effectLst/>
                        </a:rPr>
                        <a:t>eng</a:t>
                      </a:r>
                      <a:r>
                        <a:rPr lang="en-US" sz="1500" u="none" strike="noStrike" dirty="0">
                          <a:effectLst/>
                        </a:rPr>
                        <a:t>   </a:t>
                      </a:r>
                      <a:endParaRPr lang="en-US" sz="1500" b="0" i="0" u="none" strike="noStrike" dirty="0">
                        <a:solidFill>
                          <a:srgbClr val="000000"/>
                        </a:solidFill>
                        <a:effectLst/>
                        <a:latin typeface="Arial" panose="020B0604020202020204" pitchFamily="34" charset="0"/>
                      </a:endParaRPr>
                    </a:p>
                  </a:txBody>
                  <a:tcPr marL="4718" marR="4718" marT="4718" marB="0" anchor="b"/>
                </a:tc>
                <a:extLst>
                  <a:ext uri="{0D108BD9-81ED-4DB2-BD59-A6C34878D82A}">
                    <a16:rowId xmlns:a16="http://schemas.microsoft.com/office/drawing/2014/main" val="2760220313"/>
                  </a:ext>
                </a:extLst>
              </a:tr>
              <a:tr h="235893">
                <a:tc>
                  <a:txBody>
                    <a:bodyPr/>
                    <a:lstStyle/>
                    <a:p>
                      <a:pPr algn="l" fontAlgn="b"/>
                      <a:r>
                        <a:rPr lang="en-US" sz="1500" u="none" strike="noStrike" dirty="0">
                          <a:effectLst/>
                        </a:rPr>
                        <a:t>245 00  $6 880-01   $a Zhong </a:t>
                      </a:r>
                      <a:r>
                        <a:rPr lang="en-US" sz="1500" u="none" strike="noStrike" dirty="0" err="1">
                          <a:effectLst/>
                        </a:rPr>
                        <a:t>guo</a:t>
                      </a:r>
                      <a:r>
                        <a:rPr lang="en-US" sz="1500" u="none" strike="noStrike" dirty="0">
                          <a:effectLst/>
                        </a:rPr>
                        <a:t> </a:t>
                      </a:r>
                      <a:r>
                        <a:rPr lang="en-US" sz="1500" u="none" strike="noStrike" dirty="0" err="1">
                          <a:effectLst/>
                        </a:rPr>
                        <a:t>shang</a:t>
                      </a:r>
                      <a:r>
                        <a:rPr lang="en-US" sz="1500" u="none" strike="noStrike" dirty="0">
                          <a:effectLst/>
                        </a:rPr>
                        <a:t> </a:t>
                      </a:r>
                      <a:r>
                        <a:rPr lang="en-US" sz="1500" u="none" strike="noStrike" dirty="0" err="1">
                          <a:effectLst/>
                        </a:rPr>
                        <a:t>gu</a:t>
                      </a:r>
                      <a:r>
                        <a:rPr lang="en-US" sz="1500" u="none" strike="noStrike" dirty="0">
                          <a:effectLst/>
                        </a:rPr>
                        <a:t> </a:t>
                      </a:r>
                      <a:r>
                        <a:rPr lang="en-US" sz="1500" u="none" strike="noStrike" dirty="0" err="1">
                          <a:effectLst/>
                        </a:rPr>
                        <a:t>shi</a:t>
                      </a:r>
                      <a:r>
                        <a:rPr lang="en-US" sz="1500" u="none" strike="noStrike" dirty="0">
                          <a:effectLst/>
                        </a:rPr>
                        <a:t> </a:t>
                      </a:r>
                      <a:r>
                        <a:rPr lang="en-US" sz="1500" u="none" strike="noStrike" dirty="0" err="1">
                          <a:effectLst/>
                        </a:rPr>
                        <a:t>shi</a:t>
                      </a:r>
                      <a:r>
                        <a:rPr lang="en-US" sz="1500" u="none" strike="noStrike" dirty="0">
                          <a:effectLst/>
                        </a:rPr>
                        <a:t> </a:t>
                      </a:r>
                      <a:r>
                        <a:rPr lang="en-US" sz="1500" u="none" strike="noStrike" dirty="0" err="1">
                          <a:effectLst/>
                        </a:rPr>
                        <a:t>jie</a:t>
                      </a:r>
                      <a:r>
                        <a:rPr lang="en-US" sz="1500" u="none" strike="noStrike" dirty="0">
                          <a:effectLst/>
                        </a:rPr>
                        <a:t> mi /   $c Ban da </a:t>
                      </a:r>
                      <a:r>
                        <a:rPr lang="en-US" sz="1500" u="none" strike="noStrike" dirty="0" err="1">
                          <a:effectLst/>
                        </a:rPr>
                        <a:t>wei</a:t>
                      </a:r>
                      <a:r>
                        <a:rPr lang="en-US" sz="1500" u="none" strike="noStrike" dirty="0">
                          <a:effectLst/>
                        </a:rPr>
                        <a:t>, </a:t>
                      </a:r>
                      <a:r>
                        <a:rPr lang="en-US" sz="1500" u="none" strike="noStrike" dirty="0" err="1">
                          <a:effectLst/>
                        </a:rPr>
                        <a:t>xu</a:t>
                      </a:r>
                      <a:r>
                        <a:rPr lang="en-US" sz="1500" u="none" strike="noStrike" dirty="0">
                          <a:effectLst/>
                        </a:rPr>
                        <a:t> </a:t>
                      </a:r>
                      <a:r>
                        <a:rPr lang="en-US" sz="1500" u="none" strike="noStrike" dirty="0" err="1">
                          <a:effectLst/>
                        </a:rPr>
                        <a:t>feng</a:t>
                      </a:r>
                      <a:r>
                        <a:rPr lang="en-US" sz="1500" u="none" strike="noStrike" dirty="0">
                          <a:effectLst/>
                        </a:rPr>
                        <a:t> </a:t>
                      </a:r>
                      <a:r>
                        <a:rPr lang="en-US" sz="1500" u="none" strike="noStrike" dirty="0" err="1">
                          <a:effectLst/>
                        </a:rPr>
                        <a:t>xian</a:t>
                      </a:r>
                      <a:r>
                        <a:rPr lang="en-US" sz="1500" u="none" strike="noStrike" dirty="0">
                          <a:effectLst/>
                        </a:rPr>
                        <a:t>.   </a:t>
                      </a:r>
                      <a:endParaRPr lang="en-US" sz="1500" b="0" i="0" u="none" strike="noStrike" dirty="0">
                        <a:solidFill>
                          <a:srgbClr val="008000"/>
                        </a:solidFill>
                        <a:effectLst/>
                        <a:latin typeface="Arial Unicode MS"/>
                      </a:endParaRPr>
                    </a:p>
                  </a:txBody>
                  <a:tcPr marL="4718" marR="4718" marT="4718" marB="0" anchor="b"/>
                </a:tc>
                <a:extLst>
                  <a:ext uri="{0D108BD9-81ED-4DB2-BD59-A6C34878D82A}">
                    <a16:rowId xmlns:a16="http://schemas.microsoft.com/office/drawing/2014/main" val="1089130634"/>
                  </a:ext>
                </a:extLst>
              </a:tr>
              <a:tr h="235893">
                <a:tc>
                  <a:txBody>
                    <a:bodyPr/>
                    <a:lstStyle/>
                    <a:p>
                      <a:pPr algn="l" fontAlgn="b"/>
                      <a:r>
                        <a:rPr lang="en-US" sz="1500" u="none" strike="noStrike" dirty="0">
                          <a:effectLst/>
                        </a:rPr>
                        <a:t>260  __ $6 880-04   $a Shang </a:t>
                      </a:r>
                      <a:r>
                        <a:rPr lang="en-US" sz="1500" u="none" strike="noStrike" dirty="0" err="1">
                          <a:effectLst/>
                        </a:rPr>
                        <a:t>hai</a:t>
                      </a:r>
                      <a:r>
                        <a:rPr lang="en-US" sz="1500" u="none" strike="noStrike" dirty="0">
                          <a:effectLst/>
                        </a:rPr>
                        <a:t> : $b Shang </a:t>
                      </a:r>
                      <a:r>
                        <a:rPr lang="en-US" sz="1500" u="none" strike="noStrike" dirty="0" err="1">
                          <a:effectLst/>
                        </a:rPr>
                        <a:t>hai</a:t>
                      </a:r>
                      <a:r>
                        <a:rPr lang="en-US" sz="1500" u="none" strike="noStrike" dirty="0">
                          <a:effectLst/>
                        </a:rPr>
                        <a:t> </a:t>
                      </a:r>
                      <a:r>
                        <a:rPr lang="en-US" sz="1500" u="none" strike="noStrike" dirty="0" err="1">
                          <a:effectLst/>
                        </a:rPr>
                        <a:t>gu</a:t>
                      </a:r>
                      <a:r>
                        <a:rPr lang="en-US" sz="1500" u="none" strike="noStrike" dirty="0">
                          <a:effectLst/>
                        </a:rPr>
                        <a:t> ji chu ban she,   $c 2008.  </a:t>
                      </a:r>
                      <a:endParaRPr lang="en-US" sz="1500" b="0" i="0" u="none" strike="noStrike" dirty="0">
                        <a:solidFill>
                          <a:srgbClr val="008000"/>
                        </a:solidFill>
                        <a:effectLst/>
                        <a:latin typeface="Arial Unicode MS"/>
                      </a:endParaRPr>
                    </a:p>
                  </a:txBody>
                  <a:tcPr marL="4718" marR="4718" marT="4718" marB="0" anchor="b"/>
                </a:tc>
                <a:extLst>
                  <a:ext uri="{0D108BD9-81ED-4DB2-BD59-A6C34878D82A}">
                    <a16:rowId xmlns:a16="http://schemas.microsoft.com/office/drawing/2014/main" val="283851157"/>
                  </a:ext>
                </a:extLst>
              </a:tr>
              <a:tr h="457633">
                <a:tc>
                  <a:txBody>
                    <a:bodyPr/>
                    <a:lstStyle/>
                    <a:p>
                      <a:pPr algn="l" fontAlgn="b"/>
                      <a:r>
                        <a:rPr lang="en-US" sz="1500" u="none" strike="noStrike" dirty="0">
                          <a:effectLst/>
                        </a:rPr>
                        <a:t>880 00  $6 245-01   $a </a:t>
                      </a:r>
                      <a:r>
                        <a:rPr lang="ja-JP" altLang="en-US" sz="1500" u="none" strike="noStrike" dirty="0">
                          <a:effectLst/>
                        </a:rPr>
                        <a:t>中国上古史实揭秘 </a:t>
                      </a:r>
                      <a:r>
                        <a:rPr lang="en-US" altLang="ja-JP" sz="1500" u="none" strike="noStrike" dirty="0">
                          <a:effectLst/>
                        </a:rPr>
                        <a:t>/   $</a:t>
                      </a:r>
                      <a:r>
                        <a:rPr lang="en-US" sz="1500" u="none" strike="noStrike" dirty="0">
                          <a:effectLst/>
                        </a:rPr>
                        <a:t>c (</a:t>
                      </a:r>
                      <a:r>
                        <a:rPr lang="ja-JP" altLang="en-US" sz="1500" u="none" strike="noStrike" dirty="0">
                          <a:effectLst/>
                        </a:rPr>
                        <a:t>美</a:t>
                      </a:r>
                      <a:r>
                        <a:rPr lang="en-US" altLang="ja-JP" sz="1500" u="none" strike="noStrike" dirty="0">
                          <a:effectLst/>
                        </a:rPr>
                        <a:t>)</a:t>
                      </a:r>
                      <a:r>
                        <a:rPr lang="ja-JP" altLang="en-US" sz="1500" u="none" strike="noStrike" dirty="0">
                          <a:effectLst/>
                        </a:rPr>
                        <a:t>班大为</a:t>
                      </a:r>
                      <a:r>
                        <a:rPr lang="en-US" altLang="ja-JP" sz="1500" u="none" strike="noStrike" dirty="0">
                          <a:effectLst/>
                        </a:rPr>
                        <a:t>(</a:t>
                      </a:r>
                      <a:r>
                        <a:rPr lang="en-US" sz="1500" u="none" strike="noStrike" dirty="0">
                          <a:effectLst/>
                        </a:rPr>
                        <a:t>David W. </a:t>
                      </a:r>
                      <a:r>
                        <a:rPr lang="en-US" sz="1500" u="none" strike="noStrike" dirty="0" err="1">
                          <a:effectLst/>
                        </a:rPr>
                        <a:t>Pankenier</a:t>
                      </a:r>
                      <a:r>
                        <a:rPr lang="en-US" sz="1500" u="none" strike="noStrike" dirty="0">
                          <a:effectLst/>
                        </a:rPr>
                        <a:t>)</a:t>
                      </a:r>
                      <a:r>
                        <a:rPr lang="ja-JP" altLang="en-US" sz="1500" u="none" strike="noStrike" dirty="0">
                          <a:effectLst/>
                        </a:rPr>
                        <a:t>著 </a:t>
                      </a:r>
                      <a:r>
                        <a:rPr lang="en-US" altLang="ja-JP" sz="1500" u="none" strike="noStrike" dirty="0">
                          <a:effectLst/>
                        </a:rPr>
                        <a:t>;</a:t>
                      </a:r>
                      <a:r>
                        <a:rPr lang="ja-JP" altLang="en-US" sz="1500" u="none" strike="noStrike" dirty="0">
                          <a:effectLst/>
                        </a:rPr>
                        <a:t>徐凤先译</a:t>
                      </a:r>
                      <a:r>
                        <a:rPr lang="en-US" altLang="ja-JP" sz="1500" u="none" strike="noStrike" dirty="0">
                          <a:effectLst/>
                        </a:rPr>
                        <a:t>. </a:t>
                      </a:r>
                      <a:r>
                        <a:rPr lang="pt-BR" sz="1500" u="none" strike="noStrike" dirty="0">
                          <a:effectLst/>
                        </a:rPr>
                        <a:t>880  __ $6 260-04   $a 上海 :   $b 上海古籍出版社,  $c 2008. </a:t>
                      </a:r>
                      <a:r>
                        <a:rPr lang="en-US" sz="1500" u="none" strike="noStrike" dirty="0">
                          <a:effectLst/>
                        </a:rPr>
                        <a:t> </a:t>
                      </a:r>
                      <a:endParaRPr lang="en-US" altLang="ja-JP" sz="1500" b="0" i="0" u="none" strike="noStrike" dirty="0">
                        <a:solidFill>
                          <a:srgbClr val="008000"/>
                        </a:solidFill>
                        <a:effectLst/>
                        <a:latin typeface="Arial Unicode MS"/>
                      </a:endParaRPr>
                    </a:p>
                  </a:txBody>
                  <a:tcPr marL="4718" marR="4718" marT="4718" marB="0" anchor="b"/>
                </a:tc>
                <a:extLst>
                  <a:ext uri="{0D108BD9-81ED-4DB2-BD59-A6C34878D82A}">
                    <a16:rowId xmlns:a16="http://schemas.microsoft.com/office/drawing/2014/main" val="343393371"/>
                  </a:ext>
                </a:extLst>
              </a:tr>
              <a:tr h="235893">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500" u="none" strike="noStrike" dirty="0">
                          <a:effectLst/>
                          <a:highlight>
                            <a:srgbClr val="FFFF00"/>
                          </a:highlight>
                        </a:rPr>
                        <a:t>880  __ $6 300-00   $a 359</a:t>
                      </a:r>
                      <a:r>
                        <a:rPr lang="ja-JP" altLang="en-US" sz="1500" u="none" strike="noStrike" dirty="0">
                          <a:effectLst/>
                          <a:highlight>
                            <a:srgbClr val="FFFF00"/>
                          </a:highlight>
                        </a:rPr>
                        <a:t>页 </a:t>
                      </a:r>
                      <a:r>
                        <a:rPr lang="en-US" altLang="ja-JP" sz="1500" u="none" strike="noStrike" dirty="0">
                          <a:effectLst/>
                          <a:highlight>
                            <a:srgbClr val="FFFF00"/>
                          </a:highlight>
                        </a:rPr>
                        <a:t>:   $</a:t>
                      </a:r>
                      <a:r>
                        <a:rPr lang="en-US" sz="1500" u="none" strike="noStrike" dirty="0">
                          <a:effectLst/>
                          <a:highlight>
                            <a:srgbClr val="FFFF00"/>
                          </a:highlight>
                        </a:rPr>
                        <a:t>b </a:t>
                      </a:r>
                      <a:r>
                        <a:rPr lang="ja-JP" altLang="en-US" sz="1500" u="none" strike="noStrike" dirty="0">
                          <a:effectLst/>
                          <a:highlight>
                            <a:srgbClr val="FFFF00"/>
                          </a:highlight>
                        </a:rPr>
                        <a:t>图 </a:t>
                      </a:r>
                      <a:r>
                        <a:rPr lang="en-US" altLang="ja-JP" sz="1500" u="none" strike="noStrike" dirty="0">
                          <a:effectLst/>
                          <a:highlight>
                            <a:srgbClr val="FFFF00"/>
                          </a:highlight>
                        </a:rPr>
                        <a:t>;   $</a:t>
                      </a:r>
                      <a:r>
                        <a:rPr lang="en-US" sz="1500" u="none" strike="noStrike" dirty="0">
                          <a:effectLst/>
                          <a:highlight>
                            <a:srgbClr val="FFFF00"/>
                          </a:highlight>
                        </a:rPr>
                        <a:t>c 21 cm.  </a:t>
                      </a:r>
                      <a:r>
                        <a:rPr lang="en-US" sz="1500" u="none" strike="noStrike" dirty="0">
                          <a:effectLst/>
                        </a:rPr>
                        <a:t> </a:t>
                      </a:r>
                      <a:endParaRPr lang="en-US" sz="1500" b="0" i="0" u="none" strike="noStrike" dirty="0">
                        <a:solidFill>
                          <a:srgbClr val="008000"/>
                        </a:solidFill>
                        <a:effectLst/>
                        <a:latin typeface="Arial Unicode MS"/>
                      </a:endParaRPr>
                    </a:p>
                    <a:p>
                      <a:pPr algn="l" fontAlgn="ctr"/>
                      <a:r>
                        <a:rPr lang="pt-BR" sz="1500" u="none" strike="noStrike" dirty="0">
                          <a:effectLst/>
                        </a:rPr>
                        <a:t> </a:t>
                      </a:r>
                      <a:endParaRPr lang="pt-BR" sz="1500" b="0" i="0" u="none" strike="noStrike" dirty="0">
                        <a:solidFill>
                          <a:srgbClr val="008000"/>
                        </a:solidFill>
                        <a:effectLst/>
                        <a:latin typeface="Arial Unicode MS"/>
                      </a:endParaRPr>
                    </a:p>
                  </a:txBody>
                  <a:tcPr marL="4718" marR="4718" marT="4718" marB="0" anchor="ctr"/>
                </a:tc>
                <a:extLst>
                  <a:ext uri="{0D108BD9-81ED-4DB2-BD59-A6C34878D82A}">
                    <a16:rowId xmlns:a16="http://schemas.microsoft.com/office/drawing/2014/main" val="3059476094"/>
                  </a:ext>
                </a:extLst>
              </a:tr>
            </a:tbl>
          </a:graphicData>
        </a:graphic>
      </p:graphicFrame>
      <p:sp>
        <p:nvSpPr>
          <p:cNvPr id="8" name="Oval 7">
            <a:extLst>
              <a:ext uri="{FF2B5EF4-FFF2-40B4-BE49-F238E27FC236}">
                <a16:creationId xmlns:a16="http://schemas.microsoft.com/office/drawing/2014/main" id="{B4B05A25-7688-4ACE-918B-0D32327F01AE}"/>
              </a:ext>
            </a:extLst>
          </p:cNvPr>
          <p:cNvSpPr/>
          <p:nvPr/>
        </p:nvSpPr>
        <p:spPr>
          <a:xfrm>
            <a:off x="2790795" y="2699822"/>
            <a:ext cx="707923" cy="38609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42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79FB72-FDDF-384A-994F-054432922069}"/>
              </a:ext>
            </a:extLst>
          </p:cNvPr>
          <p:cNvSpPr>
            <a:spLocks noGrp="1"/>
          </p:cNvSpPr>
          <p:nvPr>
            <p:ph type="body" sz="quarter" idx="10"/>
          </p:nvPr>
        </p:nvSpPr>
        <p:spPr/>
        <p:txBody>
          <a:bodyPr/>
          <a:lstStyle/>
          <a:p>
            <a:r>
              <a:rPr lang="en-US" dirty="0"/>
              <a:t>Looking Forward	</a:t>
            </a:r>
          </a:p>
        </p:txBody>
      </p:sp>
    </p:spTree>
    <p:extLst>
      <p:ext uri="{BB962C8B-B14F-4D97-AF65-F5344CB8AC3E}">
        <p14:creationId xmlns:p14="http://schemas.microsoft.com/office/powerpoint/2010/main" val="152011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D2B0E-A167-4C8F-AB1B-C3A52E8607CF}"/>
              </a:ext>
            </a:extLst>
          </p:cNvPr>
          <p:cNvSpPr>
            <a:spLocks noGrp="1"/>
          </p:cNvSpPr>
          <p:nvPr>
            <p:ph type="body" sz="quarter" idx="13"/>
          </p:nvPr>
        </p:nvSpPr>
        <p:spPr/>
        <p:txBody>
          <a:bodyPr/>
          <a:lstStyle/>
          <a:p>
            <a:r>
              <a:rPr lang="en-US" i="1" dirty="0"/>
              <a:t>Identifiers</a:t>
            </a:r>
            <a:r>
              <a:rPr lang="en-US" dirty="0"/>
              <a:t> rather than text strings</a:t>
            </a:r>
            <a:endParaRPr lang="en-US" i="1" dirty="0"/>
          </a:p>
        </p:txBody>
      </p:sp>
      <p:pic>
        <p:nvPicPr>
          <p:cNvPr id="4" name="Picture 3">
            <a:extLst>
              <a:ext uri="{FF2B5EF4-FFF2-40B4-BE49-F238E27FC236}">
                <a16:creationId xmlns:a16="http://schemas.microsoft.com/office/drawing/2014/main" id="{3E2F3780-C09E-4A1A-95F2-D95E1E6B8698}"/>
              </a:ext>
            </a:extLst>
          </p:cNvPr>
          <p:cNvPicPr>
            <a:picLocks noChangeAspect="1"/>
          </p:cNvPicPr>
          <p:nvPr/>
        </p:nvPicPr>
        <p:blipFill>
          <a:blip r:embed="rId3"/>
          <a:stretch>
            <a:fillRect/>
          </a:stretch>
        </p:blipFill>
        <p:spPr>
          <a:xfrm>
            <a:off x="6" y="860217"/>
            <a:ext cx="4439416" cy="3969907"/>
          </a:xfrm>
          <a:prstGeom prst="rect">
            <a:avLst/>
          </a:prstGeom>
        </p:spPr>
      </p:pic>
      <p:pic>
        <p:nvPicPr>
          <p:cNvPr id="5" name="Picture 4">
            <a:extLst>
              <a:ext uri="{FF2B5EF4-FFF2-40B4-BE49-F238E27FC236}">
                <a16:creationId xmlns:a16="http://schemas.microsoft.com/office/drawing/2014/main" id="{B1741A4E-D486-46CF-981B-22E1D6CD7167}"/>
              </a:ext>
            </a:extLst>
          </p:cNvPr>
          <p:cNvPicPr>
            <a:picLocks noChangeAspect="1"/>
          </p:cNvPicPr>
          <p:nvPr/>
        </p:nvPicPr>
        <p:blipFill>
          <a:blip r:embed="rId4"/>
          <a:stretch>
            <a:fillRect/>
          </a:stretch>
        </p:blipFill>
        <p:spPr>
          <a:xfrm>
            <a:off x="7611341" y="1201985"/>
            <a:ext cx="1248874" cy="958679"/>
          </a:xfrm>
          <a:prstGeom prst="rect">
            <a:avLst/>
          </a:prstGeom>
        </p:spPr>
      </p:pic>
      <p:pic>
        <p:nvPicPr>
          <p:cNvPr id="1026" name="Picture 2" descr="C:\Users\smithyok\AppData\Local\Temp\SNAGHTML1cf4aa.PNG">
            <a:extLst>
              <a:ext uri="{FF2B5EF4-FFF2-40B4-BE49-F238E27FC236}">
                <a16:creationId xmlns:a16="http://schemas.microsoft.com/office/drawing/2014/main" id="{3621344E-2EF7-40F7-BF2E-B125278D1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860218"/>
            <a:ext cx="2650618" cy="412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3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1e867eb-0ccf-46b3-a8be-678a344b5681"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4.xml><?xml version="1.0" encoding="utf-8"?>
<ds:datastoreItem xmlns:ds="http://schemas.openxmlformats.org/officeDocument/2006/customXml" ds:itemID="{E7E988F0-95B4-4FCA-A550-26E1636850FD}">
  <ds:schemaRefs>
    <ds:schemaRef ds:uri="http://www.w3.org/XML/1998/namespace"/>
    <ds:schemaRef ds:uri="http://schemas.microsoft.com/office/2006/metadata/properties"/>
    <ds:schemaRef ds:uri="6b67d80f-331f-4b51-b18e-81b8c101c29d"/>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11059</TotalTime>
  <Words>1277</Words>
  <Application>Microsoft Office PowerPoint</Application>
  <PresentationFormat>On-screen Show (16:9)</PresentationFormat>
  <Paragraphs>105</Paragraphs>
  <Slides>13</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굴림</vt:lpstr>
      <vt:lpstr>MS Gothic</vt:lpstr>
      <vt:lpstr>ＭＳ Ｐゴシック</vt:lpstr>
      <vt:lpstr>Arial</vt:lpstr>
      <vt:lpstr>Arial Unicode MS</vt:lpstr>
      <vt:lpstr>Calibri</vt:lpstr>
      <vt:lpstr>Cordia New</vt:lpstr>
      <vt:lpstr>Estrangelo Edessa</vt:lpstr>
      <vt:lpstr>Mangal</vt:lpstr>
      <vt:lpstr>Nyala</vt:lpstr>
      <vt:lpstr>Vrinda</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Non-Latin Script Access - Past, Now, Future</dc:title>
  <dc:creator>Karen Smith-Yoshimura</dc:creator>
  <cp:keywords>#alaac18</cp:keywords>
  <dc:description>Presented during the ALCTS (Association for Library Collections &amp; Technical Services) Program "New Directions in Non-Latin Script Access," during the 2018 ALA Annual Conference &amp; Exhibition, 23 June 2018, New Orleans, Louisiana (USA). Contact:  smithyok@oclc.org</dc:description>
  <cp:lastModifiedBy>McNicol,Jeanette</cp:lastModifiedBy>
  <cp:revision>247</cp:revision>
  <dcterms:created xsi:type="dcterms:W3CDTF">2015-04-17T19:58:50Z</dcterms:created>
  <dcterms:modified xsi:type="dcterms:W3CDTF">2018-07-06T03:23:37Z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