
<file path=[Content_Types].xml><?xml version="1.0" encoding="utf-8"?>
<Types xmlns="http://schemas.openxmlformats.org/package/2006/content-types">
  <Default Extension="png" ContentType="image/pn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drawings/drawing1.xml" ContentType="application/vnd.openxmlformats-officedocument.drawingml.chartshapes+xml"/>
  <Override PartName="/ppt/notesSlides/notesSlide4.xml" ContentType="application/vnd.openxmlformats-officedocument.presentationml.notesSlid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notesSlides/notesSlide5.xml" ContentType="application/vnd.openxmlformats-officedocument.presentationml.notesSlid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drawings/drawing2.xml" ContentType="application/vnd.openxmlformats-officedocument.drawingml.chartshapes+xml"/>
  <Override PartName="/ppt/charts/chart5.xml" ContentType="application/vnd.openxmlformats-officedocument.drawingml.chart+xml"/>
  <Override PartName="/ppt/charts/style5.xml" ContentType="application/vnd.ms-office.chartstyle+xml"/>
  <Override PartName="/ppt/charts/colors5.xml" ContentType="application/vnd.ms-office.chartcolorstyle+xml"/>
  <Override PartName="/ppt/drawings/drawing3.xml" ContentType="application/vnd.openxmlformats-officedocument.drawingml.chartshapes+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charts/chart6.xml" ContentType="application/vnd.openxmlformats-officedocument.drawingml.chart+xml"/>
  <Override PartName="/ppt/charts/style6.xml" ContentType="application/vnd.ms-office.chartstyle+xml"/>
  <Override PartName="/ppt/charts/colors6.xml" ContentType="application/vnd.ms-office.chartcolorstyle+xml"/>
  <Override PartName="/ppt/notesSlides/notesSlide13.xml" ContentType="application/vnd.openxmlformats-officedocument.presentationml.notesSlide+xml"/>
  <Override PartName="/ppt/charts/chart7.xml" ContentType="application/vnd.openxmlformats-officedocument.drawingml.chart+xml"/>
  <Override PartName="/ppt/charts/style7.xml" ContentType="application/vnd.ms-office.chartstyle+xml"/>
  <Override PartName="/ppt/charts/colors7.xml" ContentType="application/vnd.ms-office.chartcolorstyle+xml"/>
  <Override PartName="/ppt/notesSlides/notesSlide14.xml" ContentType="application/vnd.openxmlformats-officedocument.presentationml.notesSlide+xml"/>
  <Override PartName="/ppt/charts/chart8.xml" ContentType="application/vnd.openxmlformats-officedocument.drawingml.chart+xml"/>
  <Override PartName="/ppt/charts/style8.xml" ContentType="application/vnd.ms-office.chartstyle+xml"/>
  <Override PartName="/ppt/charts/colors8.xml" ContentType="application/vnd.ms-office.chartcolorstyl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charts/chart9.xml" ContentType="application/vnd.openxmlformats-officedocument.drawingml.chart+xml"/>
  <Override PartName="/ppt/charts/style9.xml" ContentType="application/vnd.ms-office.chartstyle+xml"/>
  <Override PartName="/ppt/charts/colors9.xml" ContentType="application/vnd.ms-office.chartcolorstyl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31"/>
  </p:notesMasterIdLst>
  <p:handoutMasterIdLst>
    <p:handoutMasterId r:id="rId32"/>
  </p:handoutMasterIdLst>
  <p:sldIdLst>
    <p:sldId id="265" r:id="rId2"/>
    <p:sldId id="367" r:id="rId3"/>
    <p:sldId id="364" r:id="rId4"/>
    <p:sldId id="400" r:id="rId5"/>
    <p:sldId id="401" r:id="rId6"/>
    <p:sldId id="366" r:id="rId7"/>
    <p:sldId id="368" r:id="rId8"/>
    <p:sldId id="403" r:id="rId9"/>
    <p:sldId id="414" r:id="rId10"/>
    <p:sldId id="387" r:id="rId11"/>
    <p:sldId id="369" r:id="rId12"/>
    <p:sldId id="404" r:id="rId13"/>
    <p:sldId id="406" r:id="rId14"/>
    <p:sldId id="416" r:id="rId15"/>
    <p:sldId id="385" r:id="rId16"/>
    <p:sldId id="407" r:id="rId17"/>
    <p:sldId id="408" r:id="rId18"/>
    <p:sldId id="409" r:id="rId19"/>
    <p:sldId id="415" r:id="rId20"/>
    <p:sldId id="411" r:id="rId21"/>
    <p:sldId id="402" r:id="rId22"/>
    <p:sldId id="391" r:id="rId23"/>
    <p:sldId id="413" r:id="rId24"/>
    <p:sldId id="412" r:id="rId25"/>
    <p:sldId id="417" r:id="rId26"/>
    <p:sldId id="418" r:id="rId27"/>
    <p:sldId id="419" r:id="rId28"/>
    <p:sldId id="410" r:id="rId29"/>
    <p:sldId id="264" r:id="rId30"/>
  </p:sldIdLst>
  <p:sldSz cx="9144000" cy="6858000" type="screen4x3"/>
  <p:notesSz cx="9144000" cy="6858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CCCE4892-1EB9-4B4F-9257-CBE84AD16A10}">
          <p14:sldIdLst>
            <p14:sldId id="265"/>
            <p14:sldId id="367"/>
            <p14:sldId id="364"/>
            <p14:sldId id="400"/>
            <p14:sldId id="401"/>
            <p14:sldId id="366"/>
            <p14:sldId id="368"/>
            <p14:sldId id="403"/>
            <p14:sldId id="414"/>
            <p14:sldId id="387"/>
            <p14:sldId id="369"/>
            <p14:sldId id="404"/>
            <p14:sldId id="406"/>
            <p14:sldId id="416"/>
            <p14:sldId id="385"/>
            <p14:sldId id="407"/>
            <p14:sldId id="408"/>
            <p14:sldId id="409"/>
            <p14:sldId id="415"/>
            <p14:sldId id="411"/>
            <p14:sldId id="402"/>
            <p14:sldId id="391"/>
            <p14:sldId id="413"/>
            <p14:sldId id="412"/>
            <p14:sldId id="417"/>
            <p14:sldId id="418"/>
            <p14:sldId id="419"/>
          </p14:sldIdLst>
        </p14:section>
        <p14:section name="Untitled Section" id="{935DED2F-CB5C-4119-92C3-B398ADE4BB97}">
          <p14:sldIdLst>
            <p14:sldId id="410"/>
            <p14:sldId id="264"/>
          </p14:sldIdLst>
        </p14:section>
      </p14:sectionLst>
    </p:ext>
    <p:ext uri="{EFAFB233-063F-42B5-8137-9DF3F51BA10A}">
      <p15:sldGuideLst xmlns:p15="http://schemas.microsoft.com/office/powerpoint/2012/main">
        <p15:guide id="1" orient="horz" pos="2400" userDrawn="1">
          <p15:clr>
            <a:srgbClr val="A4A3A4"/>
          </p15:clr>
        </p15:guide>
        <p15:guide id="2" pos="552" userDrawn="1">
          <p15:clr>
            <a:srgbClr val="A4A3A4"/>
          </p15:clr>
        </p15:guide>
      </p15:sldGuideLst>
    </p:ext>
    <p:ext uri="{2D200454-40CA-4A62-9FC3-DE9A4176ACB9}">
      <p15:notesGuideLst xmlns:p15="http://schemas.microsoft.com/office/powerpoint/2012/main">
        <p15:guide id="1" orient="horz" pos="2160" userDrawn="1">
          <p15:clr>
            <a:srgbClr val="A4A3A4"/>
          </p15:clr>
        </p15:guide>
        <p15:guide id="2" pos="2880" userDrawn="1">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36192"/>
    <a:srgbClr val="DE6126"/>
    <a:srgbClr val="1F497D"/>
    <a:srgbClr val="000000"/>
    <a:srgbClr val="EEECE1"/>
    <a:srgbClr val="C6D9F1"/>
    <a:srgbClr val="5E6262"/>
    <a:srgbClr val="171D23"/>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0711" autoAdjust="0"/>
    <p:restoredTop sz="74728" autoAdjust="0"/>
  </p:normalViewPr>
  <p:slideViewPr>
    <p:cSldViewPr snapToGrid="0" snapToObjects="1">
      <p:cViewPr varScale="1">
        <p:scale>
          <a:sx n="74" d="100"/>
          <a:sy n="74" d="100"/>
        </p:scale>
        <p:origin x="2184" y="60"/>
      </p:cViewPr>
      <p:guideLst>
        <p:guide orient="horz" pos="2400"/>
        <p:guide pos="552"/>
      </p:guideLst>
    </p:cSldViewPr>
  </p:slideViewPr>
  <p:outlineViewPr>
    <p:cViewPr>
      <p:scale>
        <a:sx n="33" d="100"/>
        <a:sy n="33" d="100"/>
      </p:scale>
      <p:origin x="0" y="0"/>
    </p:cViewPr>
  </p:outlineViewPr>
  <p:notesTextViewPr>
    <p:cViewPr>
      <p:scale>
        <a:sx n="3" d="2"/>
        <a:sy n="3" d="2"/>
      </p:scale>
      <p:origin x="0" y="0"/>
    </p:cViewPr>
  </p:notesTextViewPr>
  <p:sorterViewPr>
    <p:cViewPr varScale="1">
      <p:scale>
        <a:sx n="100" d="100"/>
        <a:sy n="100" d="100"/>
      </p:scale>
      <p:origin x="0" y="0"/>
    </p:cViewPr>
  </p:sorterViewPr>
  <p:notesViewPr>
    <p:cSldViewPr snapToGrid="0" snapToObjects="1" showGuides="1">
      <p:cViewPr>
        <p:scale>
          <a:sx n="160" d="100"/>
          <a:sy n="160" d="100"/>
        </p:scale>
        <p:origin x="-624" y="-1416"/>
      </p:cViewPr>
      <p:guideLst>
        <p:guide orient="horz" pos="2160"/>
        <p:guide pos="2880"/>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handoutMaster" Target="handoutMasters/handout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heme" Target="theme/theme1.xml"/></Relationships>
</file>

<file path=ppt/charts/_rels/chart1.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1.xml"/><Relationship Id="rId1" Type="http://schemas.microsoft.com/office/2011/relationships/chartStyle" Target="style1.xml"/><Relationship Id="rId4" Type="http://schemas.openxmlformats.org/officeDocument/2006/relationships/chartUserShapes" Target="../drawings/drawing1.xml"/></Relationships>
</file>

<file path=ppt/charts/_rels/chart2.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4.xml"/><Relationship Id="rId1" Type="http://schemas.microsoft.com/office/2011/relationships/chartStyle" Target="style4.xml"/><Relationship Id="rId4" Type="http://schemas.openxmlformats.org/officeDocument/2006/relationships/chartUserShapes" Target="../drawings/drawing2.xml"/></Relationships>
</file>

<file path=ppt/charts/_rels/chart5.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5.xml"/><Relationship Id="rId1" Type="http://schemas.microsoft.com/office/2011/relationships/chartStyle" Target="style5.xml"/><Relationship Id="rId4" Type="http://schemas.openxmlformats.org/officeDocument/2006/relationships/chartUserShapes" Target="../drawings/drawing3.xml"/></Relationships>
</file>

<file path=ppt/charts/_rels/chart6.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6.xml"/><Relationship Id="rId1" Type="http://schemas.microsoft.com/office/2011/relationships/chartStyle" Target="style6.xml"/></Relationships>
</file>

<file path=ppt/charts/_rels/chart7.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7.xml"/><Relationship Id="rId1" Type="http://schemas.microsoft.com/office/2011/relationships/chartStyle" Target="style7.xml"/></Relationships>
</file>

<file path=ppt/charts/_rels/chart8.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8.xml"/><Relationship Id="rId1" Type="http://schemas.microsoft.com/office/2011/relationships/chartStyle" Target="style8.xml"/></Relationships>
</file>

<file path=ppt/charts/_rels/chart9.xml.rels><?xml version="1.0" encoding="UTF-8" standalone="yes"?>
<Relationships xmlns="http://schemas.openxmlformats.org/package/2006/relationships"><Relationship Id="rId3" Type="http://schemas.openxmlformats.org/officeDocument/2006/relationships/oleObject" Target="file:///C:\Data\My%20Documents\RLG%20Programs\Linked%20Data%20Survey%20Analysis.xlsx" TargetMode="External"/><Relationship Id="rId2" Type="http://schemas.microsoft.com/office/2011/relationships/chartColorStyle" Target="colors9.xml"/><Relationship Id="rId1" Type="http://schemas.microsoft.com/office/2011/relationships/chartStyle" Target="style9.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pieChart>
        <c:varyColors val="1"/>
        <c:ser>
          <c:idx val="0"/>
          <c:order val="0"/>
          <c:dPt>
            <c:idx val="0"/>
            <c:bubble3D val="0"/>
            <c:spPr>
              <a:solidFill>
                <a:srgbClr val="0070C0"/>
              </a:solidFill>
              <a:ln w="19050">
                <a:solidFill>
                  <a:schemeClr val="lt1"/>
                </a:solidFill>
              </a:ln>
              <a:effectLst/>
            </c:spPr>
            <c:extLst>
              <c:ext xmlns:c16="http://schemas.microsoft.com/office/drawing/2014/chart" uri="{C3380CC4-5D6E-409C-BE32-E72D297353CC}">
                <c16:uniqueId val="{00000001-D08F-40B7-8A3F-7E23857DAB7E}"/>
              </c:ext>
            </c:extLst>
          </c:dPt>
          <c:dPt>
            <c:idx val="1"/>
            <c:bubble3D val="0"/>
            <c:spPr>
              <a:solidFill>
                <a:srgbClr val="FF0000"/>
              </a:solidFill>
              <a:ln w="19050">
                <a:solidFill>
                  <a:schemeClr val="lt1"/>
                </a:solidFill>
              </a:ln>
              <a:effectLst/>
            </c:spPr>
            <c:extLst>
              <c:ext xmlns:c16="http://schemas.microsoft.com/office/drawing/2014/chart" uri="{C3380CC4-5D6E-409C-BE32-E72D297353CC}">
                <c16:uniqueId val="{00000003-D08F-40B7-8A3F-7E23857DAB7E}"/>
              </c:ext>
            </c:extLst>
          </c:dPt>
          <c:dPt>
            <c:idx val="2"/>
            <c:bubble3D val="0"/>
            <c:spPr>
              <a:solidFill>
                <a:srgbClr val="00B050"/>
              </a:solidFill>
              <a:ln w="19050">
                <a:solidFill>
                  <a:schemeClr val="lt1"/>
                </a:solidFill>
              </a:ln>
              <a:effectLst/>
            </c:spPr>
            <c:extLst>
              <c:ext xmlns:c16="http://schemas.microsoft.com/office/drawing/2014/chart" uri="{C3380CC4-5D6E-409C-BE32-E72D297353CC}">
                <c16:uniqueId val="{00000005-D08F-40B7-8A3F-7E23857DAB7E}"/>
              </c:ext>
            </c:extLst>
          </c:dPt>
          <c:dPt>
            <c:idx val="3"/>
            <c:bubble3D val="0"/>
            <c:spPr>
              <a:solidFill>
                <a:srgbClr val="FFFF00"/>
              </a:solidFill>
              <a:ln w="19050">
                <a:solidFill>
                  <a:schemeClr val="lt1"/>
                </a:solidFill>
              </a:ln>
              <a:effectLst/>
            </c:spPr>
            <c:extLst>
              <c:ext xmlns:c16="http://schemas.microsoft.com/office/drawing/2014/chart" uri="{C3380CC4-5D6E-409C-BE32-E72D297353CC}">
                <c16:uniqueId val="{00000007-D08F-40B7-8A3F-7E23857DAB7E}"/>
              </c:ext>
            </c:extLst>
          </c:dPt>
          <c:dPt>
            <c:idx val="4"/>
            <c:bubble3D val="0"/>
            <c:spPr>
              <a:solidFill>
                <a:srgbClr val="7030A0"/>
              </a:solidFill>
              <a:ln w="19050">
                <a:solidFill>
                  <a:schemeClr val="lt1"/>
                </a:solidFill>
              </a:ln>
              <a:effectLst/>
            </c:spPr>
            <c:extLst>
              <c:ext xmlns:c16="http://schemas.microsoft.com/office/drawing/2014/chart" uri="{C3380CC4-5D6E-409C-BE32-E72D297353CC}">
                <c16:uniqueId val="{00000009-D08F-40B7-8A3F-7E23857DAB7E}"/>
              </c:ext>
            </c:extLst>
          </c:dPt>
          <c:cat>
            <c:strRef>
              <c:f>'Responding Institutions'!$F$146:$F$150</c:f>
              <c:strCache>
                <c:ptCount val="5"/>
                <c:pt idx="0">
                  <c:v>2014 only</c:v>
                </c:pt>
                <c:pt idx="1">
                  <c:v>2015 only</c:v>
                </c:pt>
                <c:pt idx="2">
                  <c:v>2018 only</c:v>
                </c:pt>
                <c:pt idx="3">
                  <c:v>2 surveys</c:v>
                </c:pt>
                <c:pt idx="4">
                  <c:v>All 3 surveys</c:v>
                </c:pt>
              </c:strCache>
            </c:strRef>
          </c:cat>
          <c:val>
            <c:numRef>
              <c:f>'Responding Institutions'!$G$146:$G$150</c:f>
              <c:numCache>
                <c:formatCode>General</c:formatCode>
                <c:ptCount val="5"/>
                <c:pt idx="0">
                  <c:v>27</c:v>
                </c:pt>
                <c:pt idx="1">
                  <c:v>24</c:v>
                </c:pt>
                <c:pt idx="2">
                  <c:v>35</c:v>
                </c:pt>
                <c:pt idx="3">
                  <c:v>33</c:v>
                </c:pt>
                <c:pt idx="4">
                  <c:v>24</c:v>
                </c:pt>
              </c:numCache>
            </c:numRef>
          </c:val>
          <c:extLst>
            <c:ext xmlns:c16="http://schemas.microsoft.com/office/drawing/2014/chart" uri="{C3380CC4-5D6E-409C-BE32-E72D297353CC}">
              <c16:uniqueId val="{0000000A-D08F-40B7-8A3F-7E23857DAB7E}"/>
            </c:ext>
          </c:extLst>
        </c:ser>
        <c:dLbls>
          <c:showLegendKey val="0"/>
          <c:showVal val="0"/>
          <c:showCatName val="0"/>
          <c:showSerName val="0"/>
          <c:showPercent val="0"/>
          <c:showBubbleSize val="0"/>
          <c:showLeaderLines val="1"/>
        </c:dLbls>
        <c:firstSliceAng val="0"/>
      </c:pieChart>
      <c:spPr>
        <a:noFill/>
        <a:ln>
          <a:noFill/>
        </a:ln>
        <a:effectLst/>
      </c:spPr>
    </c:plotArea>
    <c:legend>
      <c:legendPos val="b"/>
      <c:legendEntry>
        <c:idx val="0"/>
        <c:txPr>
          <a:bodyPr rot="0" spcFirstLastPara="1" vertOverflow="ellipsis" vert="horz" wrap="square" anchor="ctr" anchorCtr="1"/>
          <a:lstStyle/>
          <a:p>
            <a:pPr>
              <a:defRPr sz="1800" b="0" i="0" u="none" strike="noStrike" kern="1200" baseline="0">
                <a:solidFill>
                  <a:schemeClr val="tx1">
                    <a:lumMod val="65000"/>
                    <a:lumOff val="35000"/>
                  </a:schemeClr>
                </a:solidFill>
                <a:latin typeface="Arial" panose="020B0604020202020204" pitchFamily="34" charset="0"/>
                <a:ea typeface="+mn-ea"/>
                <a:cs typeface="Arial" panose="020B0604020202020204" pitchFamily="34" charset="0"/>
              </a:defRPr>
            </a:pPr>
            <a:endParaRPr lang="en-US"/>
          </a:p>
        </c:txPr>
      </c:legendEntry>
      <c:legendEntry>
        <c:idx val="1"/>
        <c:txPr>
          <a:bodyPr rot="0" spcFirstLastPara="1" vertOverflow="ellipsis" vert="horz" wrap="square" anchor="ctr" anchorCtr="1"/>
          <a:lstStyle/>
          <a:p>
            <a:pPr>
              <a:defRPr sz="1800" b="0" i="0" u="none" strike="noStrike" kern="1200" baseline="0">
                <a:solidFill>
                  <a:schemeClr val="tx1">
                    <a:lumMod val="65000"/>
                    <a:lumOff val="35000"/>
                  </a:schemeClr>
                </a:solidFill>
                <a:latin typeface="Arial" panose="020B0604020202020204" pitchFamily="34" charset="0"/>
                <a:ea typeface="+mn-ea"/>
                <a:cs typeface="Arial" panose="020B0604020202020204" pitchFamily="34" charset="0"/>
              </a:defRPr>
            </a:pPr>
            <a:endParaRPr lang="en-US"/>
          </a:p>
        </c:txPr>
      </c:legendEntry>
      <c:legendEntry>
        <c:idx val="2"/>
        <c:txPr>
          <a:bodyPr rot="0" spcFirstLastPara="1" vertOverflow="ellipsis" vert="horz" wrap="square" anchor="ctr" anchorCtr="1"/>
          <a:lstStyle/>
          <a:p>
            <a:pPr>
              <a:defRPr sz="1800" b="0" i="0" u="none" strike="noStrike" kern="1200" baseline="0">
                <a:solidFill>
                  <a:schemeClr val="tx1">
                    <a:lumMod val="65000"/>
                    <a:lumOff val="35000"/>
                  </a:schemeClr>
                </a:solidFill>
                <a:latin typeface="Arial" panose="020B0604020202020204" pitchFamily="34" charset="0"/>
                <a:ea typeface="+mn-ea"/>
                <a:cs typeface="Arial" panose="020B0604020202020204" pitchFamily="34" charset="0"/>
              </a:defRPr>
            </a:pPr>
            <a:endParaRPr lang="en-US"/>
          </a:p>
        </c:txPr>
      </c:legendEntry>
      <c:legendEntry>
        <c:idx val="3"/>
        <c:txPr>
          <a:bodyPr rot="0" spcFirstLastPara="1" vertOverflow="ellipsis" vert="horz" wrap="square" anchor="ctr" anchorCtr="1"/>
          <a:lstStyle/>
          <a:p>
            <a:pPr>
              <a:defRPr sz="1800" b="0" i="0" u="none" strike="noStrike" kern="1200" baseline="0">
                <a:solidFill>
                  <a:schemeClr val="tx1">
                    <a:lumMod val="65000"/>
                    <a:lumOff val="35000"/>
                  </a:schemeClr>
                </a:solidFill>
                <a:latin typeface="Arial" panose="020B0604020202020204" pitchFamily="34" charset="0"/>
                <a:ea typeface="+mn-ea"/>
                <a:cs typeface="Arial" panose="020B0604020202020204" pitchFamily="34" charset="0"/>
              </a:defRPr>
            </a:pPr>
            <a:endParaRPr lang="en-US"/>
          </a:p>
        </c:txPr>
      </c:legendEntry>
      <c:legendEntry>
        <c:idx val="4"/>
        <c:txPr>
          <a:bodyPr rot="0" spcFirstLastPara="1" vertOverflow="ellipsis" vert="horz" wrap="square" anchor="ctr" anchorCtr="1"/>
          <a:lstStyle/>
          <a:p>
            <a:pPr>
              <a:defRPr sz="1800" b="0" i="0" u="none" strike="noStrike" kern="1200" baseline="0">
                <a:solidFill>
                  <a:schemeClr val="tx1">
                    <a:lumMod val="65000"/>
                    <a:lumOff val="35000"/>
                  </a:schemeClr>
                </a:solidFill>
                <a:latin typeface="Arial" panose="020B0604020202020204" pitchFamily="34" charset="0"/>
                <a:ea typeface="+mn-ea"/>
                <a:cs typeface="Arial" panose="020B0604020202020204" pitchFamily="34" charset="0"/>
              </a:defRPr>
            </a:pPr>
            <a:endParaRPr lang="en-US"/>
          </a:p>
        </c:txPr>
      </c:legendEntry>
      <c:layout>
        <c:manualLayout>
          <c:xMode val="edge"/>
          <c:yMode val="edge"/>
          <c:x val="1.4505433197661885E-2"/>
          <c:y val="0.86011476583310842"/>
          <c:w val="0.96092472136635099"/>
          <c:h val="0.12498210450966356"/>
        </c:manualLayout>
      </c:layout>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userShapes r:id="rId4"/>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22371717386678017"/>
          <c:y val="2.0594965675057208E-2"/>
          <c:w val="0.73843158118748675"/>
          <c:h val="0.92453089244851261"/>
        </c:manualLayout>
      </c:layout>
      <c:barChart>
        <c:barDir val="bar"/>
        <c:grouping val="clustered"/>
        <c:varyColors val="0"/>
        <c:ser>
          <c:idx val="0"/>
          <c:order val="0"/>
          <c:spPr>
            <a:solidFill>
              <a:schemeClr val="accent1"/>
            </a:solidFill>
            <a:ln>
              <a:noFill/>
            </a:ln>
            <a:effectLst/>
          </c:spPr>
          <c:invertIfNegative val="0"/>
          <c:cat>
            <c:strRef>
              <c:f>'Responding Institutions'!$A$159:$A$181</c:f>
              <c:strCache>
                <c:ptCount val="23"/>
                <c:pt idx="0">
                  <c:v>USA</c:v>
                </c:pt>
                <c:pt idx="1">
                  <c:v>Spain</c:v>
                </c:pt>
                <c:pt idx="2">
                  <c:v>UK</c:v>
                </c:pt>
                <c:pt idx="3">
                  <c:v>The Netherlands</c:v>
                </c:pt>
                <c:pt idx="4">
                  <c:v>Canada</c:v>
                </c:pt>
                <c:pt idx="5">
                  <c:v>Germany</c:v>
                </c:pt>
                <c:pt idx="6">
                  <c:v>Norway</c:v>
                </c:pt>
                <c:pt idx="7">
                  <c:v>Australia</c:v>
                </c:pt>
                <c:pt idx="8">
                  <c:v>Italy</c:v>
                </c:pt>
                <c:pt idx="9">
                  <c:v>France</c:v>
                </c:pt>
                <c:pt idx="10">
                  <c:v>Switzerland</c:v>
                </c:pt>
                <c:pt idx="11">
                  <c:v>Ireland</c:v>
                </c:pt>
                <c:pt idx="12">
                  <c:v>Singapore</c:v>
                </c:pt>
                <c:pt idx="13">
                  <c:v>Sweden</c:v>
                </c:pt>
                <c:pt idx="14">
                  <c:v>Austria</c:v>
                </c:pt>
                <c:pt idx="15">
                  <c:v>China</c:v>
                </c:pt>
                <c:pt idx="16">
                  <c:v>Czech Republic</c:v>
                </c:pt>
                <c:pt idx="17">
                  <c:v>Finland</c:v>
                </c:pt>
                <c:pt idx="18">
                  <c:v>Hungary</c:v>
                </c:pt>
                <c:pt idx="19">
                  <c:v>Japan</c:v>
                </c:pt>
                <c:pt idx="20">
                  <c:v>Luxembourg</c:v>
                </c:pt>
                <c:pt idx="21">
                  <c:v>Malaysia</c:v>
                </c:pt>
                <c:pt idx="22">
                  <c:v>Portugal</c:v>
                </c:pt>
              </c:strCache>
            </c:strRef>
          </c:cat>
          <c:val>
            <c:numRef>
              <c:f>'Responding Institutions'!$B$159:$B$181</c:f>
              <c:numCache>
                <c:formatCode>General</c:formatCode>
                <c:ptCount val="23"/>
                <c:pt idx="0">
                  <c:v>60</c:v>
                </c:pt>
                <c:pt idx="1">
                  <c:v>14</c:v>
                </c:pt>
                <c:pt idx="2">
                  <c:v>14</c:v>
                </c:pt>
                <c:pt idx="3">
                  <c:v>10</c:v>
                </c:pt>
                <c:pt idx="4">
                  <c:v>5</c:v>
                </c:pt>
                <c:pt idx="5">
                  <c:v>5</c:v>
                </c:pt>
                <c:pt idx="6">
                  <c:v>4</c:v>
                </c:pt>
                <c:pt idx="7">
                  <c:v>4</c:v>
                </c:pt>
                <c:pt idx="8">
                  <c:v>4</c:v>
                </c:pt>
                <c:pt idx="9">
                  <c:v>3</c:v>
                </c:pt>
                <c:pt idx="10">
                  <c:v>3</c:v>
                </c:pt>
                <c:pt idx="11">
                  <c:v>2</c:v>
                </c:pt>
                <c:pt idx="12">
                  <c:v>2</c:v>
                </c:pt>
                <c:pt idx="13">
                  <c:v>2</c:v>
                </c:pt>
                <c:pt idx="14">
                  <c:v>1</c:v>
                </c:pt>
                <c:pt idx="15">
                  <c:v>1</c:v>
                </c:pt>
                <c:pt idx="16">
                  <c:v>1</c:v>
                </c:pt>
                <c:pt idx="17">
                  <c:v>1</c:v>
                </c:pt>
                <c:pt idx="18">
                  <c:v>1</c:v>
                </c:pt>
                <c:pt idx="19">
                  <c:v>1</c:v>
                </c:pt>
                <c:pt idx="20">
                  <c:v>1</c:v>
                </c:pt>
                <c:pt idx="21">
                  <c:v>1</c:v>
                </c:pt>
                <c:pt idx="22">
                  <c:v>1</c:v>
                </c:pt>
              </c:numCache>
            </c:numRef>
          </c:val>
          <c:extLst>
            <c:ext xmlns:c16="http://schemas.microsoft.com/office/drawing/2014/chart" uri="{C3380CC4-5D6E-409C-BE32-E72D297353CC}">
              <c16:uniqueId val="{00000000-DADF-4A6A-919F-90AFE600F57D}"/>
            </c:ext>
          </c:extLst>
        </c:ser>
        <c:dLbls>
          <c:showLegendKey val="0"/>
          <c:showVal val="0"/>
          <c:showCatName val="0"/>
          <c:showSerName val="0"/>
          <c:showPercent val="0"/>
          <c:showBubbleSize val="0"/>
        </c:dLbls>
        <c:gapWidth val="182"/>
        <c:axId val="195923560"/>
        <c:axId val="195923952"/>
      </c:barChart>
      <c:catAx>
        <c:axId val="195923560"/>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95923952"/>
        <c:crosses val="autoZero"/>
        <c:auto val="1"/>
        <c:lblAlgn val="ctr"/>
        <c:lblOffset val="100"/>
        <c:noMultiLvlLbl val="0"/>
      </c:catAx>
      <c:valAx>
        <c:axId val="195923952"/>
        <c:scaling>
          <c:orientation val="minMax"/>
        </c:scaling>
        <c:delete val="0"/>
        <c:axPos val="b"/>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95923560"/>
        <c:crosses val="autoZero"/>
        <c:crossBetween val="between"/>
      </c:valAx>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'Responding Institutions - Type'!$B$155</c:f>
              <c:strCache>
                <c:ptCount val="1"/>
                <c:pt idx="0">
                  <c:v>2014</c:v>
                </c:pt>
              </c:strCache>
            </c:strRef>
          </c:tx>
          <c:spPr>
            <a:solidFill>
              <a:schemeClr val="accent1"/>
            </a:solidFill>
            <a:ln>
              <a:noFill/>
            </a:ln>
            <a:effectLst/>
          </c:spPr>
          <c:invertIfNegative val="0"/>
          <c:cat>
            <c:strRef>
              <c:f>'Responding Institutions - Type'!$A$156:$A$164</c:f>
              <c:strCache>
                <c:ptCount val="9"/>
                <c:pt idx="0">
                  <c:v>Research library</c:v>
                </c:pt>
                <c:pt idx="1">
                  <c:v>National library</c:v>
                </c:pt>
                <c:pt idx="2">
                  <c:v>Research institution</c:v>
                </c:pt>
                <c:pt idx="3">
                  <c:v>Library Network</c:v>
                </c:pt>
                <c:pt idx="4">
                  <c:v>Government</c:v>
                </c:pt>
                <c:pt idx="5">
                  <c:v>Service provider</c:v>
                </c:pt>
                <c:pt idx="6">
                  <c:v>Public Library</c:v>
                </c:pt>
                <c:pt idx="7">
                  <c:v>Museum</c:v>
                </c:pt>
                <c:pt idx="8">
                  <c:v>Other</c:v>
                </c:pt>
              </c:strCache>
            </c:strRef>
          </c:cat>
          <c:val>
            <c:numRef>
              <c:f>'Responding Institutions - Type'!$B$156:$B$164</c:f>
              <c:numCache>
                <c:formatCode>General</c:formatCode>
                <c:ptCount val="9"/>
                <c:pt idx="0">
                  <c:v>26</c:v>
                </c:pt>
                <c:pt idx="1">
                  <c:v>8</c:v>
                </c:pt>
                <c:pt idx="2">
                  <c:v>9</c:v>
                </c:pt>
                <c:pt idx="3">
                  <c:v>9</c:v>
                </c:pt>
                <c:pt idx="4">
                  <c:v>4</c:v>
                </c:pt>
                <c:pt idx="5">
                  <c:v>0</c:v>
                </c:pt>
                <c:pt idx="6">
                  <c:v>4</c:v>
                </c:pt>
                <c:pt idx="7">
                  <c:v>4</c:v>
                </c:pt>
                <c:pt idx="8">
                  <c:v>3</c:v>
                </c:pt>
              </c:numCache>
            </c:numRef>
          </c:val>
          <c:extLst>
            <c:ext xmlns:c16="http://schemas.microsoft.com/office/drawing/2014/chart" uri="{C3380CC4-5D6E-409C-BE32-E72D297353CC}">
              <c16:uniqueId val="{00000000-05BE-4D13-BB52-85DCA6FDEE04}"/>
            </c:ext>
          </c:extLst>
        </c:ser>
        <c:ser>
          <c:idx val="1"/>
          <c:order val="1"/>
          <c:tx>
            <c:strRef>
              <c:f>'Responding Institutions - Type'!$C$155</c:f>
              <c:strCache>
                <c:ptCount val="1"/>
              </c:strCache>
            </c:strRef>
          </c:tx>
          <c:spPr>
            <a:solidFill>
              <a:schemeClr val="accent2"/>
            </a:solidFill>
            <a:ln>
              <a:noFill/>
            </a:ln>
            <a:effectLst/>
          </c:spPr>
          <c:invertIfNegative val="0"/>
          <c:cat>
            <c:strRef>
              <c:f>'Responding Institutions - Type'!$A$156:$A$164</c:f>
              <c:strCache>
                <c:ptCount val="9"/>
                <c:pt idx="0">
                  <c:v>Research library</c:v>
                </c:pt>
                <c:pt idx="1">
                  <c:v>National library</c:v>
                </c:pt>
                <c:pt idx="2">
                  <c:v>Research institution</c:v>
                </c:pt>
                <c:pt idx="3">
                  <c:v>Library Network</c:v>
                </c:pt>
                <c:pt idx="4">
                  <c:v>Government</c:v>
                </c:pt>
                <c:pt idx="5">
                  <c:v>Service provider</c:v>
                </c:pt>
                <c:pt idx="6">
                  <c:v>Public Library</c:v>
                </c:pt>
                <c:pt idx="7">
                  <c:v>Museum</c:v>
                </c:pt>
                <c:pt idx="8">
                  <c:v>Other</c:v>
                </c:pt>
              </c:strCache>
            </c:strRef>
          </c:cat>
          <c:val>
            <c:numRef>
              <c:f>'Responding Institutions - Type'!$C$156:$C$164</c:f>
              <c:numCache>
                <c:formatCode>General</c:formatCode>
                <c:ptCount val="9"/>
              </c:numCache>
            </c:numRef>
          </c:val>
          <c:extLst>
            <c:ext xmlns:c16="http://schemas.microsoft.com/office/drawing/2014/chart" uri="{C3380CC4-5D6E-409C-BE32-E72D297353CC}">
              <c16:uniqueId val="{00000001-05BE-4D13-BB52-85DCA6FDEE04}"/>
            </c:ext>
          </c:extLst>
        </c:ser>
        <c:ser>
          <c:idx val="2"/>
          <c:order val="2"/>
          <c:tx>
            <c:strRef>
              <c:f>'Responding Institutions - Type'!$D$155</c:f>
              <c:strCache>
                <c:ptCount val="1"/>
                <c:pt idx="0">
                  <c:v>2015</c:v>
                </c:pt>
              </c:strCache>
            </c:strRef>
          </c:tx>
          <c:spPr>
            <a:solidFill>
              <a:schemeClr val="accent2"/>
            </a:solidFill>
            <a:ln>
              <a:noFill/>
            </a:ln>
            <a:effectLst/>
          </c:spPr>
          <c:invertIfNegative val="0"/>
          <c:cat>
            <c:strRef>
              <c:f>'Responding Institutions - Type'!$A$156:$A$164</c:f>
              <c:strCache>
                <c:ptCount val="9"/>
                <c:pt idx="0">
                  <c:v>Research library</c:v>
                </c:pt>
                <c:pt idx="1">
                  <c:v>National library</c:v>
                </c:pt>
                <c:pt idx="2">
                  <c:v>Research institution</c:v>
                </c:pt>
                <c:pt idx="3">
                  <c:v>Library Network</c:v>
                </c:pt>
                <c:pt idx="4">
                  <c:v>Government</c:v>
                </c:pt>
                <c:pt idx="5">
                  <c:v>Service provider</c:v>
                </c:pt>
                <c:pt idx="6">
                  <c:v>Public Library</c:v>
                </c:pt>
                <c:pt idx="7">
                  <c:v>Museum</c:v>
                </c:pt>
                <c:pt idx="8">
                  <c:v>Other</c:v>
                </c:pt>
              </c:strCache>
            </c:strRef>
          </c:cat>
          <c:val>
            <c:numRef>
              <c:f>'Responding Institutions - Type'!$D$156:$D$164</c:f>
              <c:numCache>
                <c:formatCode>0</c:formatCode>
                <c:ptCount val="9"/>
                <c:pt idx="0">
                  <c:v>28</c:v>
                </c:pt>
                <c:pt idx="1">
                  <c:v>14</c:v>
                </c:pt>
                <c:pt idx="2">
                  <c:v>8</c:v>
                </c:pt>
                <c:pt idx="3">
                  <c:v>11</c:v>
                </c:pt>
                <c:pt idx="4">
                  <c:v>7</c:v>
                </c:pt>
                <c:pt idx="5">
                  <c:v>0</c:v>
                </c:pt>
                <c:pt idx="6">
                  <c:v>4</c:v>
                </c:pt>
                <c:pt idx="7">
                  <c:v>3</c:v>
                </c:pt>
                <c:pt idx="8">
                  <c:v>2</c:v>
                </c:pt>
              </c:numCache>
            </c:numRef>
          </c:val>
          <c:extLst>
            <c:ext xmlns:c16="http://schemas.microsoft.com/office/drawing/2014/chart" uri="{C3380CC4-5D6E-409C-BE32-E72D297353CC}">
              <c16:uniqueId val="{00000002-05BE-4D13-BB52-85DCA6FDEE04}"/>
            </c:ext>
          </c:extLst>
        </c:ser>
        <c:ser>
          <c:idx val="3"/>
          <c:order val="3"/>
          <c:tx>
            <c:strRef>
              <c:f>'Responding Institutions - Type'!$E$155</c:f>
              <c:strCache>
                <c:ptCount val="1"/>
              </c:strCache>
            </c:strRef>
          </c:tx>
          <c:spPr>
            <a:solidFill>
              <a:schemeClr val="accent4"/>
            </a:solidFill>
            <a:ln>
              <a:noFill/>
            </a:ln>
            <a:effectLst/>
          </c:spPr>
          <c:invertIfNegative val="0"/>
          <c:cat>
            <c:strRef>
              <c:f>'Responding Institutions - Type'!$A$156:$A$164</c:f>
              <c:strCache>
                <c:ptCount val="9"/>
                <c:pt idx="0">
                  <c:v>Research library</c:v>
                </c:pt>
                <c:pt idx="1">
                  <c:v>National library</c:v>
                </c:pt>
                <c:pt idx="2">
                  <c:v>Research institution</c:v>
                </c:pt>
                <c:pt idx="3">
                  <c:v>Library Network</c:v>
                </c:pt>
                <c:pt idx="4">
                  <c:v>Government</c:v>
                </c:pt>
                <c:pt idx="5">
                  <c:v>Service provider</c:v>
                </c:pt>
                <c:pt idx="6">
                  <c:v>Public Library</c:v>
                </c:pt>
                <c:pt idx="7">
                  <c:v>Museum</c:v>
                </c:pt>
                <c:pt idx="8">
                  <c:v>Other</c:v>
                </c:pt>
              </c:strCache>
            </c:strRef>
          </c:cat>
          <c:val>
            <c:numRef>
              <c:f>'Responding Institutions - Type'!$E$156:$E$164</c:f>
              <c:numCache>
                <c:formatCode>General</c:formatCode>
                <c:ptCount val="9"/>
              </c:numCache>
            </c:numRef>
          </c:val>
          <c:extLst>
            <c:ext xmlns:c16="http://schemas.microsoft.com/office/drawing/2014/chart" uri="{C3380CC4-5D6E-409C-BE32-E72D297353CC}">
              <c16:uniqueId val="{00000003-05BE-4D13-BB52-85DCA6FDEE04}"/>
            </c:ext>
          </c:extLst>
        </c:ser>
        <c:ser>
          <c:idx val="4"/>
          <c:order val="4"/>
          <c:tx>
            <c:strRef>
              <c:f>'Responding Institutions - Type'!$F$155</c:f>
              <c:strCache>
                <c:ptCount val="1"/>
                <c:pt idx="0">
                  <c:v>2018</c:v>
                </c:pt>
              </c:strCache>
            </c:strRef>
          </c:tx>
          <c:spPr>
            <a:solidFill>
              <a:srgbClr val="FFC000"/>
            </a:solidFill>
            <a:ln>
              <a:noFill/>
            </a:ln>
            <a:effectLst/>
          </c:spPr>
          <c:invertIfNegative val="0"/>
          <c:cat>
            <c:strRef>
              <c:f>'Responding Institutions - Type'!$A$156:$A$164</c:f>
              <c:strCache>
                <c:ptCount val="9"/>
                <c:pt idx="0">
                  <c:v>Research library</c:v>
                </c:pt>
                <c:pt idx="1">
                  <c:v>National library</c:v>
                </c:pt>
                <c:pt idx="2">
                  <c:v>Research institution</c:v>
                </c:pt>
                <c:pt idx="3">
                  <c:v>Library Network</c:v>
                </c:pt>
                <c:pt idx="4">
                  <c:v>Government</c:v>
                </c:pt>
                <c:pt idx="5">
                  <c:v>Service provider</c:v>
                </c:pt>
                <c:pt idx="6">
                  <c:v>Public Library</c:v>
                </c:pt>
                <c:pt idx="7">
                  <c:v>Museum</c:v>
                </c:pt>
                <c:pt idx="8">
                  <c:v>Other</c:v>
                </c:pt>
              </c:strCache>
            </c:strRef>
          </c:cat>
          <c:val>
            <c:numRef>
              <c:f>'Responding Institutions - Type'!$F$156:$F$164</c:f>
              <c:numCache>
                <c:formatCode>General</c:formatCode>
                <c:ptCount val="9"/>
                <c:pt idx="0">
                  <c:v>23</c:v>
                </c:pt>
                <c:pt idx="1">
                  <c:v>13</c:v>
                </c:pt>
                <c:pt idx="2">
                  <c:v>11</c:v>
                </c:pt>
                <c:pt idx="3">
                  <c:v>8</c:v>
                </c:pt>
                <c:pt idx="4">
                  <c:v>8</c:v>
                </c:pt>
                <c:pt idx="5">
                  <c:v>6</c:v>
                </c:pt>
                <c:pt idx="6">
                  <c:v>5</c:v>
                </c:pt>
                <c:pt idx="7">
                  <c:v>4</c:v>
                </c:pt>
                <c:pt idx="8">
                  <c:v>3</c:v>
                </c:pt>
              </c:numCache>
            </c:numRef>
          </c:val>
          <c:extLst>
            <c:ext xmlns:c16="http://schemas.microsoft.com/office/drawing/2014/chart" uri="{C3380CC4-5D6E-409C-BE32-E72D297353CC}">
              <c16:uniqueId val="{00000004-05BE-4D13-BB52-85DCA6FDEE04}"/>
            </c:ext>
          </c:extLst>
        </c:ser>
        <c:dLbls>
          <c:showLegendKey val="0"/>
          <c:showVal val="0"/>
          <c:showCatName val="0"/>
          <c:showSerName val="0"/>
          <c:showPercent val="0"/>
          <c:showBubbleSize val="0"/>
        </c:dLbls>
        <c:gapWidth val="219"/>
        <c:overlap val="-27"/>
        <c:axId val="517959192"/>
        <c:axId val="517957552"/>
      </c:barChart>
      <c:catAx>
        <c:axId val="517959192"/>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517957552"/>
        <c:crosses val="autoZero"/>
        <c:auto val="1"/>
        <c:lblAlgn val="ctr"/>
        <c:lblOffset val="100"/>
        <c:noMultiLvlLbl val="0"/>
      </c:catAx>
      <c:valAx>
        <c:axId val="517957552"/>
        <c:scaling>
          <c:orientation val="minMax"/>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517959192"/>
        <c:crosses val="autoZero"/>
        <c:crossBetween val="between"/>
      </c:valAx>
      <c:spPr>
        <a:noFill/>
        <a:ln w="25400">
          <a:noFill/>
        </a:ln>
        <a:effectLst/>
      </c:spPr>
    </c:plotArea>
    <c:legend>
      <c:legendPos val="b"/>
      <c:legendEntry>
        <c:idx val="0"/>
        <c:txPr>
          <a:bodyPr rot="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legendEntry>
      <c:legendEntry>
        <c:idx val="1"/>
        <c:delete val="1"/>
      </c:legendEntry>
      <c:legendEntry>
        <c:idx val="2"/>
        <c:txPr>
          <a:bodyPr rot="0" spcFirstLastPara="1" vertOverflow="ellipsis" vert="horz" wrap="square" anchor="ctr" anchorCtr="1"/>
          <a:lstStyle/>
          <a:p>
            <a:pPr>
              <a:defRPr sz="1400" b="0" i="0" u="none" strike="noStrike" kern="1200" baseline="0">
                <a:solidFill>
                  <a:schemeClr val="tx1">
                    <a:lumMod val="65000"/>
                    <a:lumOff val="35000"/>
                  </a:schemeClr>
                </a:solidFill>
                <a:latin typeface="+mn-lt"/>
                <a:ea typeface="+mn-ea"/>
                <a:cs typeface="+mn-cs"/>
              </a:defRPr>
            </a:pPr>
            <a:endParaRPr lang="en-US"/>
          </a:p>
        </c:txPr>
      </c:legendEntry>
      <c:legendEntry>
        <c:idx val="3"/>
        <c:delete val="1"/>
      </c:legendEntry>
      <c:legendEntry>
        <c:idx val="4"/>
        <c:txPr>
          <a:bodyPr rot="0" spcFirstLastPara="1" vertOverflow="ellipsis" vert="horz" wrap="square" anchor="ctr" anchorCtr="1"/>
          <a:lstStyle/>
          <a:p>
            <a:pPr>
              <a:defRPr sz="1400" b="0" i="0" u="none" strike="noStrike" kern="1200" baseline="0">
                <a:solidFill>
                  <a:schemeClr val="tx1">
                    <a:lumMod val="65000"/>
                    <a:lumOff val="35000"/>
                  </a:schemeClr>
                </a:solidFill>
                <a:latin typeface="+mn-lt"/>
                <a:ea typeface="+mn-ea"/>
                <a:cs typeface="+mn-cs"/>
              </a:defRPr>
            </a:pPr>
            <a:endParaRPr lang="en-US"/>
          </a:p>
        </c:txPr>
      </c:legendEntry>
      <c:layout>
        <c:manualLayout>
          <c:xMode val="edge"/>
          <c:yMode val="edge"/>
          <c:x val="0.29380358547580682"/>
          <c:y val="0.89409667541557303"/>
          <c:w val="0.37397461934693321"/>
          <c:h val="7.8125546806649182E-2"/>
        </c:manualLayout>
      </c:layout>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pieChart>
        <c:varyColors val="1"/>
        <c:ser>
          <c:idx val="0"/>
          <c:order val="0"/>
          <c:dPt>
            <c:idx val="0"/>
            <c:bubble3D val="0"/>
            <c:spPr>
              <a:solidFill>
                <a:schemeClr val="accent1"/>
              </a:solidFill>
              <a:ln w="19050">
                <a:solidFill>
                  <a:schemeClr val="lt1"/>
                </a:solidFill>
              </a:ln>
              <a:effectLst/>
            </c:spPr>
            <c:extLst>
              <c:ext xmlns:c16="http://schemas.microsoft.com/office/drawing/2014/chart" uri="{C3380CC4-5D6E-409C-BE32-E72D297353CC}">
                <c16:uniqueId val="{00000001-2F65-4165-9E23-5A1F44DC8025}"/>
              </c:ext>
            </c:extLst>
          </c:dPt>
          <c:dPt>
            <c:idx val="1"/>
            <c:bubble3D val="0"/>
            <c:spPr>
              <a:solidFill>
                <a:srgbClr val="DE6126"/>
              </a:solidFill>
              <a:ln w="19050">
                <a:solidFill>
                  <a:schemeClr val="lt1"/>
                </a:solidFill>
              </a:ln>
              <a:effectLst/>
            </c:spPr>
            <c:extLst>
              <c:ext xmlns:c16="http://schemas.microsoft.com/office/drawing/2014/chart" uri="{C3380CC4-5D6E-409C-BE32-E72D297353CC}">
                <c16:uniqueId val="{00000003-2F65-4165-9E23-5A1F44DC8025}"/>
              </c:ext>
            </c:extLst>
          </c:dPt>
          <c:dPt>
            <c:idx val="2"/>
            <c:bubble3D val="0"/>
            <c:spPr>
              <a:solidFill>
                <a:srgbClr val="00B050"/>
              </a:solidFill>
              <a:ln w="19050">
                <a:solidFill>
                  <a:schemeClr val="lt1"/>
                </a:solidFill>
              </a:ln>
              <a:effectLst/>
            </c:spPr>
            <c:extLst>
              <c:ext xmlns:c16="http://schemas.microsoft.com/office/drawing/2014/chart" uri="{C3380CC4-5D6E-409C-BE32-E72D297353CC}">
                <c16:uniqueId val="{00000005-2F65-4165-9E23-5A1F44DC8025}"/>
              </c:ext>
            </c:extLst>
          </c:dPt>
          <c:dPt>
            <c:idx val="3"/>
            <c:bubble3D val="0"/>
            <c:spPr>
              <a:solidFill>
                <a:srgbClr val="FFC000"/>
              </a:solidFill>
              <a:ln w="19050">
                <a:solidFill>
                  <a:schemeClr val="lt1"/>
                </a:solidFill>
              </a:ln>
              <a:effectLst/>
            </c:spPr>
            <c:extLst>
              <c:ext xmlns:c16="http://schemas.microsoft.com/office/drawing/2014/chart" uri="{C3380CC4-5D6E-409C-BE32-E72D297353CC}">
                <c16:uniqueId val="{00000007-2F65-4165-9E23-5A1F44DC8025}"/>
              </c:ext>
            </c:extLst>
          </c:dPt>
          <c:cat>
            <c:strRef>
              <c:f>'Projects Described'!$A$54:$A$57</c:f>
              <c:strCache>
                <c:ptCount val="4"/>
                <c:pt idx="0">
                  <c:v>Don't know yet</c:v>
                </c:pt>
                <c:pt idx="1">
                  <c:v>Partially</c:v>
                </c:pt>
                <c:pt idx="2">
                  <c:v>Mostly</c:v>
                </c:pt>
                <c:pt idx="3">
                  <c:v>Yes</c:v>
                </c:pt>
              </c:strCache>
            </c:strRef>
          </c:cat>
          <c:val>
            <c:numRef>
              <c:f>'Projects Described'!$B$54:$B$57</c:f>
              <c:numCache>
                <c:formatCode>General</c:formatCode>
                <c:ptCount val="4"/>
                <c:pt idx="0">
                  <c:v>31</c:v>
                </c:pt>
                <c:pt idx="1">
                  <c:v>15</c:v>
                </c:pt>
                <c:pt idx="2">
                  <c:v>22</c:v>
                </c:pt>
                <c:pt idx="3">
                  <c:v>36</c:v>
                </c:pt>
              </c:numCache>
            </c:numRef>
          </c:val>
          <c:extLst>
            <c:ext xmlns:c16="http://schemas.microsoft.com/office/drawing/2014/chart" uri="{C3380CC4-5D6E-409C-BE32-E72D297353CC}">
              <c16:uniqueId val="{00000008-2F65-4165-9E23-5A1F44DC8025}"/>
            </c:ext>
          </c:extLst>
        </c:ser>
        <c:ser>
          <c:idx val="1"/>
          <c:order val="1"/>
          <c:dPt>
            <c:idx val="0"/>
            <c:bubble3D val="0"/>
            <c:spPr>
              <a:solidFill>
                <a:schemeClr val="accent1"/>
              </a:solidFill>
              <a:ln w="19050">
                <a:solidFill>
                  <a:schemeClr val="lt1"/>
                </a:solidFill>
              </a:ln>
              <a:effectLst/>
            </c:spPr>
            <c:extLst>
              <c:ext xmlns:c16="http://schemas.microsoft.com/office/drawing/2014/chart" uri="{C3380CC4-5D6E-409C-BE32-E72D297353CC}">
                <c16:uniqueId val="{0000000A-2F65-4165-9E23-5A1F44DC8025}"/>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0C-2F65-4165-9E23-5A1F44DC8025}"/>
              </c:ext>
            </c:extLst>
          </c:dPt>
          <c:dPt>
            <c:idx val="2"/>
            <c:bubble3D val="0"/>
            <c:spPr>
              <a:solidFill>
                <a:srgbClr val="00B050"/>
              </a:solidFill>
              <a:ln w="19050">
                <a:solidFill>
                  <a:schemeClr val="lt1"/>
                </a:solidFill>
              </a:ln>
              <a:effectLst/>
            </c:spPr>
            <c:extLst>
              <c:ext xmlns:c16="http://schemas.microsoft.com/office/drawing/2014/chart" uri="{C3380CC4-5D6E-409C-BE32-E72D297353CC}">
                <c16:uniqueId val="{0000000E-2F65-4165-9E23-5A1F44DC8025}"/>
              </c:ext>
            </c:extLst>
          </c:dPt>
          <c:dPt>
            <c:idx val="3"/>
            <c:bubble3D val="0"/>
            <c:spPr>
              <a:solidFill>
                <a:schemeClr val="accent4"/>
              </a:solidFill>
              <a:ln w="19050">
                <a:solidFill>
                  <a:schemeClr val="lt1"/>
                </a:solidFill>
              </a:ln>
              <a:effectLst/>
            </c:spPr>
            <c:extLst>
              <c:ext xmlns:c16="http://schemas.microsoft.com/office/drawing/2014/chart" uri="{C3380CC4-5D6E-409C-BE32-E72D297353CC}">
                <c16:uniqueId val="{00000010-2F65-4165-9E23-5A1F44DC8025}"/>
              </c:ext>
            </c:extLst>
          </c:dPt>
          <c:cat>
            <c:strRef>
              <c:f>'Projects Described'!$A$54:$A$57</c:f>
              <c:strCache>
                <c:ptCount val="4"/>
                <c:pt idx="0">
                  <c:v>Don't know yet</c:v>
                </c:pt>
                <c:pt idx="1">
                  <c:v>Partially</c:v>
                </c:pt>
                <c:pt idx="2">
                  <c:v>Mostly</c:v>
                </c:pt>
                <c:pt idx="3">
                  <c:v>Yes</c:v>
                </c:pt>
              </c:strCache>
            </c:strRef>
          </c:cat>
          <c:val>
            <c:numRef>
              <c:f>'Projects Described'!$C$54:$C$57</c:f>
              <c:numCache>
                <c:formatCode>0%</c:formatCode>
                <c:ptCount val="4"/>
                <c:pt idx="0">
                  <c:v>0.29807692307692307</c:v>
                </c:pt>
                <c:pt idx="1">
                  <c:v>0.14423076923076922</c:v>
                </c:pt>
                <c:pt idx="2">
                  <c:v>0.21153846153846154</c:v>
                </c:pt>
                <c:pt idx="3">
                  <c:v>0.34615384615384615</c:v>
                </c:pt>
              </c:numCache>
            </c:numRef>
          </c:val>
          <c:extLst>
            <c:ext xmlns:c16="http://schemas.microsoft.com/office/drawing/2014/chart" uri="{C3380CC4-5D6E-409C-BE32-E72D297353CC}">
              <c16:uniqueId val="{00000011-2F65-4165-9E23-5A1F44DC8025}"/>
            </c:ext>
          </c:extLst>
        </c:ser>
        <c:dLbls>
          <c:showLegendKey val="0"/>
          <c:showVal val="0"/>
          <c:showCatName val="0"/>
          <c:showSerName val="0"/>
          <c:showPercent val="0"/>
          <c:showBubbleSize val="0"/>
          <c:showLeaderLines val="1"/>
        </c:dLbls>
        <c:firstSliceAng val="0"/>
      </c:pieChart>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userShapes r:id="rId4"/>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pieChart>
        <c:varyColors val="1"/>
        <c:ser>
          <c:idx val="0"/>
          <c:order val="0"/>
          <c:explosion val="2"/>
          <c:dPt>
            <c:idx val="0"/>
            <c:bubble3D val="0"/>
            <c:spPr>
              <a:solidFill>
                <a:schemeClr val="accent1"/>
              </a:solidFill>
              <a:ln w="19050">
                <a:solidFill>
                  <a:schemeClr val="lt1"/>
                </a:solidFill>
              </a:ln>
              <a:effectLst/>
            </c:spPr>
            <c:extLst>
              <c:ext xmlns:c16="http://schemas.microsoft.com/office/drawing/2014/chart" uri="{C3380CC4-5D6E-409C-BE32-E72D297353CC}">
                <c16:uniqueId val="{00000001-96A4-42FD-B6C9-AE057CE67B22}"/>
              </c:ext>
            </c:extLst>
          </c:dPt>
          <c:dPt>
            <c:idx val="1"/>
            <c:bubble3D val="0"/>
            <c:spPr>
              <a:solidFill>
                <a:srgbClr val="DE6126"/>
              </a:solidFill>
              <a:ln w="19050">
                <a:solidFill>
                  <a:schemeClr val="lt1"/>
                </a:solidFill>
              </a:ln>
              <a:effectLst/>
            </c:spPr>
            <c:extLst>
              <c:ext xmlns:c16="http://schemas.microsoft.com/office/drawing/2014/chart" uri="{C3380CC4-5D6E-409C-BE32-E72D297353CC}">
                <c16:uniqueId val="{00000003-96A4-42FD-B6C9-AE057CE67B22}"/>
              </c:ext>
            </c:extLst>
          </c:dPt>
          <c:dPt>
            <c:idx val="2"/>
            <c:bubble3D val="0"/>
            <c:explosion val="1"/>
            <c:spPr>
              <a:solidFill>
                <a:srgbClr val="00B050"/>
              </a:solidFill>
              <a:ln w="19050">
                <a:solidFill>
                  <a:schemeClr val="lt1"/>
                </a:solidFill>
              </a:ln>
              <a:effectLst/>
            </c:spPr>
            <c:extLst>
              <c:ext xmlns:c16="http://schemas.microsoft.com/office/drawing/2014/chart" uri="{C3380CC4-5D6E-409C-BE32-E72D297353CC}">
                <c16:uniqueId val="{00000005-96A4-42FD-B6C9-AE057CE67B22}"/>
              </c:ext>
            </c:extLst>
          </c:dPt>
          <c:dPt>
            <c:idx val="3"/>
            <c:bubble3D val="0"/>
            <c:spPr>
              <a:solidFill>
                <a:srgbClr val="FFC000"/>
              </a:solidFill>
              <a:ln w="19050">
                <a:solidFill>
                  <a:schemeClr val="lt1"/>
                </a:solidFill>
              </a:ln>
              <a:effectLst/>
            </c:spPr>
            <c:extLst>
              <c:ext xmlns:c16="http://schemas.microsoft.com/office/drawing/2014/chart" uri="{C3380CC4-5D6E-409C-BE32-E72D297353CC}">
                <c16:uniqueId val="{00000007-96A4-42FD-B6C9-AE057CE67B22}"/>
              </c:ext>
            </c:extLst>
          </c:dPt>
          <c:cat>
            <c:strRef>
              <c:f>'Projects Described'!$A$61:$A$64</c:f>
              <c:strCache>
                <c:ptCount val="4"/>
                <c:pt idx="0">
                  <c:v>Don't know yet</c:v>
                </c:pt>
                <c:pt idx="1">
                  <c:v>Partially</c:v>
                </c:pt>
                <c:pt idx="2">
                  <c:v>Mostly</c:v>
                </c:pt>
                <c:pt idx="3">
                  <c:v>Yes</c:v>
                </c:pt>
              </c:strCache>
            </c:strRef>
          </c:cat>
          <c:val>
            <c:numRef>
              <c:f>'Projects Described'!$B$61:$B$64</c:f>
              <c:numCache>
                <c:formatCode>0%</c:formatCode>
                <c:ptCount val="4"/>
                <c:pt idx="0">
                  <c:v>0.46</c:v>
                </c:pt>
                <c:pt idx="1">
                  <c:v>0.13</c:v>
                </c:pt>
                <c:pt idx="2">
                  <c:v>0.19</c:v>
                </c:pt>
                <c:pt idx="3">
                  <c:v>0.22</c:v>
                </c:pt>
              </c:numCache>
            </c:numRef>
          </c:val>
          <c:extLst>
            <c:ext xmlns:c16="http://schemas.microsoft.com/office/drawing/2014/chart" uri="{C3380CC4-5D6E-409C-BE32-E72D297353CC}">
              <c16:uniqueId val="{00000008-96A4-42FD-B6C9-AE057CE67B22}"/>
            </c:ext>
          </c:extLst>
        </c:ser>
        <c:dLbls>
          <c:showLegendKey val="0"/>
          <c:showVal val="0"/>
          <c:showCatName val="0"/>
          <c:showSerName val="0"/>
          <c:showPercent val="0"/>
          <c:showBubbleSize val="0"/>
          <c:showLeaderLines val="1"/>
        </c:dLbls>
        <c:firstSliceAng val="0"/>
      </c:pieChart>
      <c:spPr>
        <a:noFill/>
        <a:ln>
          <a:noFill/>
        </a:ln>
        <a:effectLst/>
      </c:spPr>
    </c:plotArea>
    <c:legend>
      <c:legendPos val="l"/>
      <c:legendEntry>
        <c:idx val="0"/>
        <c:txPr>
          <a:bodyPr rot="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legendEntry>
      <c:legendEntry>
        <c:idx val="1"/>
        <c:txPr>
          <a:bodyPr rot="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legendEntry>
      <c:legendEntry>
        <c:idx val="2"/>
        <c:txPr>
          <a:bodyPr rot="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legendEntry>
      <c:layout>
        <c:manualLayout>
          <c:xMode val="edge"/>
          <c:yMode val="edge"/>
          <c:x val="1.6666666666666666E-2"/>
          <c:y val="5.1151744177293346E-2"/>
          <c:w val="0.25219510061242345"/>
          <c:h val="0.91203685581367322"/>
        </c:manualLayout>
      </c:layout>
      <c:overlay val="0"/>
      <c:spPr>
        <a:noFill/>
        <a:ln>
          <a:noFill/>
        </a:ln>
        <a:effectLst/>
      </c:spPr>
      <c:txPr>
        <a:bodyPr rot="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userShapes r:id="rId4"/>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'Graphics ppt'!$B$85</c:f>
              <c:strCache>
                <c:ptCount val="1"/>
                <c:pt idx="0">
                  <c:v>2018</c:v>
                </c:pt>
              </c:strCache>
            </c:strRef>
          </c:tx>
          <c:spPr>
            <a:solidFill>
              <a:srgbClr val="FFC000"/>
            </a:solidFill>
            <a:ln>
              <a:noFill/>
            </a:ln>
            <a:effectLst/>
          </c:spPr>
          <c:invertIfNegative val="0"/>
          <c:cat>
            <c:strRef>
              <c:f>'Graphics ppt'!$A$86:$A$92</c:f>
              <c:strCache>
                <c:ptCount val="7"/>
                <c:pt idx="0">
                  <c:v>Descriptive metadata</c:v>
                </c:pt>
                <c:pt idx="1">
                  <c:v>Bibliographic data (e.g., MARC records)</c:v>
                </c:pt>
                <c:pt idx="2">
                  <c:v>Authority files</c:v>
                </c:pt>
                <c:pt idx="3">
                  <c:v>Data about people*</c:v>
                </c:pt>
                <c:pt idx="4">
                  <c:v> Ontologies/vocabularies</c:v>
                </c:pt>
                <c:pt idx="5">
                  <c:v>Digital collections</c:v>
                </c:pt>
                <c:pt idx="6">
                  <c:v>Geographic data</c:v>
                </c:pt>
              </c:strCache>
            </c:strRef>
          </c:cat>
          <c:val>
            <c:numRef>
              <c:f>'Graphics ppt'!$B$86:$B$92</c:f>
              <c:numCache>
                <c:formatCode>General</c:formatCode>
                <c:ptCount val="7"/>
                <c:pt idx="0">
                  <c:v>51</c:v>
                </c:pt>
                <c:pt idx="1">
                  <c:v>47</c:v>
                </c:pt>
                <c:pt idx="2">
                  <c:v>45</c:v>
                </c:pt>
                <c:pt idx="3">
                  <c:v>33</c:v>
                </c:pt>
                <c:pt idx="4">
                  <c:v>33</c:v>
                </c:pt>
                <c:pt idx="5">
                  <c:v>27</c:v>
                </c:pt>
                <c:pt idx="6">
                  <c:v>23</c:v>
                </c:pt>
              </c:numCache>
            </c:numRef>
          </c:val>
          <c:extLst>
            <c:ext xmlns:c16="http://schemas.microsoft.com/office/drawing/2014/chart" uri="{C3380CC4-5D6E-409C-BE32-E72D297353CC}">
              <c16:uniqueId val="{00000000-0C99-4133-83C1-002725142E23}"/>
            </c:ext>
          </c:extLst>
        </c:ser>
        <c:ser>
          <c:idx val="1"/>
          <c:order val="1"/>
          <c:tx>
            <c:strRef>
              <c:f>'Graphics ppt'!$C$85</c:f>
              <c:strCache>
                <c:ptCount val="1"/>
                <c:pt idx="0">
                  <c:v>2015</c:v>
                </c:pt>
              </c:strCache>
            </c:strRef>
          </c:tx>
          <c:spPr>
            <a:solidFill>
              <a:schemeClr val="accent2"/>
            </a:solidFill>
            <a:ln>
              <a:noFill/>
            </a:ln>
            <a:effectLst/>
          </c:spPr>
          <c:invertIfNegative val="0"/>
          <c:cat>
            <c:strRef>
              <c:f>'Graphics ppt'!$A$86:$A$92</c:f>
              <c:strCache>
                <c:ptCount val="7"/>
                <c:pt idx="0">
                  <c:v>Descriptive metadata</c:v>
                </c:pt>
                <c:pt idx="1">
                  <c:v>Bibliographic data (e.g., MARC records)</c:v>
                </c:pt>
                <c:pt idx="2">
                  <c:v>Authority files</c:v>
                </c:pt>
                <c:pt idx="3">
                  <c:v>Data about people*</c:v>
                </c:pt>
                <c:pt idx="4">
                  <c:v> Ontologies/vocabularies</c:v>
                </c:pt>
                <c:pt idx="5">
                  <c:v>Digital collections</c:v>
                </c:pt>
                <c:pt idx="6">
                  <c:v>Geographic data</c:v>
                </c:pt>
              </c:strCache>
            </c:strRef>
          </c:cat>
          <c:val>
            <c:numRef>
              <c:f>'Graphics ppt'!$C$86:$C$92</c:f>
              <c:numCache>
                <c:formatCode>General</c:formatCode>
                <c:ptCount val="7"/>
                <c:pt idx="0">
                  <c:v>43</c:v>
                </c:pt>
                <c:pt idx="1">
                  <c:v>56</c:v>
                </c:pt>
                <c:pt idx="2">
                  <c:v>44</c:v>
                </c:pt>
                <c:pt idx="3">
                  <c:v>0</c:v>
                </c:pt>
                <c:pt idx="4">
                  <c:v>28</c:v>
                </c:pt>
                <c:pt idx="5">
                  <c:v>25</c:v>
                </c:pt>
                <c:pt idx="6">
                  <c:v>18</c:v>
                </c:pt>
              </c:numCache>
            </c:numRef>
          </c:val>
          <c:extLst>
            <c:ext xmlns:c16="http://schemas.microsoft.com/office/drawing/2014/chart" uri="{C3380CC4-5D6E-409C-BE32-E72D297353CC}">
              <c16:uniqueId val="{00000001-0C99-4133-83C1-002725142E23}"/>
            </c:ext>
          </c:extLst>
        </c:ser>
        <c:dLbls>
          <c:showLegendKey val="0"/>
          <c:showVal val="0"/>
          <c:showCatName val="0"/>
          <c:showSerName val="0"/>
          <c:showPercent val="0"/>
          <c:showBubbleSize val="0"/>
        </c:dLbls>
        <c:gapWidth val="182"/>
        <c:axId val="477722072"/>
        <c:axId val="477722400"/>
      </c:barChart>
      <c:catAx>
        <c:axId val="477722072"/>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crossAx val="477722400"/>
        <c:crosses val="autoZero"/>
        <c:auto val="1"/>
        <c:lblAlgn val="ctr"/>
        <c:lblOffset val="100"/>
        <c:noMultiLvlLbl val="0"/>
      </c:catAx>
      <c:valAx>
        <c:axId val="477722400"/>
        <c:scaling>
          <c:orientation val="minMax"/>
        </c:scaling>
        <c:delete val="0"/>
        <c:axPos val="b"/>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477722072"/>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8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'Graphics ppt'!$B$108</c:f>
              <c:strCache>
                <c:ptCount val="1"/>
                <c:pt idx="0">
                  <c:v>2018</c:v>
                </c:pt>
              </c:strCache>
            </c:strRef>
          </c:tx>
          <c:spPr>
            <a:solidFill>
              <a:srgbClr val="FFC000"/>
            </a:solidFill>
            <a:ln>
              <a:noFill/>
            </a:ln>
            <a:effectLst/>
          </c:spPr>
          <c:invertIfNegative val="0"/>
          <c:cat>
            <c:strRef>
              <c:f>'Graphics ppt'!$A$109:$A$116</c:f>
              <c:strCache>
                <c:ptCount val="8"/>
                <c:pt idx="0">
                  <c:v>Schema.org</c:v>
                </c:pt>
                <c:pt idx="1">
                  <c:v>SKOS</c:v>
                </c:pt>
                <c:pt idx="2">
                  <c:v>Dublin Core Terms</c:v>
                </c:pt>
                <c:pt idx="3">
                  <c:v>FOAF</c:v>
                </c:pt>
                <c:pt idx="4">
                  <c:v>DCMI Metadata Terms</c:v>
                </c:pt>
                <c:pt idx="5">
                  <c:v>RDF Schema</c:v>
                </c:pt>
                <c:pt idx="6">
                  <c:v>BibFrame</c:v>
                </c:pt>
                <c:pt idx="7">
                  <c:v>Local vocabulary</c:v>
                </c:pt>
              </c:strCache>
            </c:strRef>
          </c:cat>
          <c:val>
            <c:numRef>
              <c:f>'Graphics ppt'!$B$109:$B$116</c:f>
              <c:numCache>
                <c:formatCode>0%</c:formatCode>
                <c:ptCount val="8"/>
                <c:pt idx="0">
                  <c:v>0.46</c:v>
                </c:pt>
                <c:pt idx="1">
                  <c:v>0.44</c:v>
                </c:pt>
                <c:pt idx="2">
                  <c:v>0.41</c:v>
                </c:pt>
                <c:pt idx="3">
                  <c:v>0.36</c:v>
                </c:pt>
                <c:pt idx="4">
                  <c:v>0.37</c:v>
                </c:pt>
                <c:pt idx="5">
                  <c:v>0.37</c:v>
                </c:pt>
                <c:pt idx="6">
                  <c:v>0.27</c:v>
                </c:pt>
                <c:pt idx="7">
                  <c:v>0.22</c:v>
                </c:pt>
              </c:numCache>
            </c:numRef>
          </c:val>
          <c:extLst>
            <c:ext xmlns:c16="http://schemas.microsoft.com/office/drawing/2014/chart" uri="{C3380CC4-5D6E-409C-BE32-E72D297353CC}">
              <c16:uniqueId val="{00000000-4C39-4473-9CD7-12CC5ACC3939}"/>
            </c:ext>
          </c:extLst>
        </c:ser>
        <c:ser>
          <c:idx val="1"/>
          <c:order val="1"/>
          <c:tx>
            <c:strRef>
              <c:f>'Graphics ppt'!$C$108</c:f>
              <c:strCache>
                <c:ptCount val="1"/>
                <c:pt idx="0">
                  <c:v>2015</c:v>
                </c:pt>
              </c:strCache>
            </c:strRef>
          </c:tx>
          <c:spPr>
            <a:solidFill>
              <a:schemeClr val="accent2"/>
            </a:solidFill>
            <a:ln>
              <a:noFill/>
            </a:ln>
            <a:effectLst/>
          </c:spPr>
          <c:invertIfNegative val="0"/>
          <c:cat>
            <c:strRef>
              <c:f>'Graphics ppt'!$A$109:$A$116</c:f>
              <c:strCache>
                <c:ptCount val="8"/>
                <c:pt idx="0">
                  <c:v>Schema.org</c:v>
                </c:pt>
                <c:pt idx="1">
                  <c:v>SKOS</c:v>
                </c:pt>
                <c:pt idx="2">
                  <c:v>Dublin Core Terms</c:v>
                </c:pt>
                <c:pt idx="3">
                  <c:v>FOAF</c:v>
                </c:pt>
                <c:pt idx="4">
                  <c:v>DCMI Metadata Terms</c:v>
                </c:pt>
                <c:pt idx="5">
                  <c:v>RDF Schema</c:v>
                </c:pt>
                <c:pt idx="6">
                  <c:v>BibFrame</c:v>
                </c:pt>
                <c:pt idx="7">
                  <c:v>Local vocabulary</c:v>
                </c:pt>
              </c:strCache>
            </c:strRef>
          </c:cat>
          <c:val>
            <c:numRef>
              <c:f>'Graphics ppt'!$C$109:$C$116</c:f>
              <c:numCache>
                <c:formatCode>0%</c:formatCode>
                <c:ptCount val="8"/>
                <c:pt idx="0">
                  <c:v>0.3</c:v>
                </c:pt>
                <c:pt idx="1">
                  <c:v>0.6</c:v>
                </c:pt>
                <c:pt idx="2">
                  <c:v>0.52</c:v>
                </c:pt>
                <c:pt idx="3">
                  <c:v>0.56000000000000005</c:v>
                </c:pt>
                <c:pt idx="4">
                  <c:v>0.49</c:v>
                </c:pt>
                <c:pt idx="5">
                  <c:v>0.45</c:v>
                </c:pt>
                <c:pt idx="6">
                  <c:v>0.15</c:v>
                </c:pt>
                <c:pt idx="7">
                  <c:v>0.19</c:v>
                </c:pt>
              </c:numCache>
            </c:numRef>
          </c:val>
          <c:extLst>
            <c:ext xmlns:c16="http://schemas.microsoft.com/office/drawing/2014/chart" uri="{C3380CC4-5D6E-409C-BE32-E72D297353CC}">
              <c16:uniqueId val="{00000001-4C39-4473-9CD7-12CC5ACC3939}"/>
            </c:ext>
          </c:extLst>
        </c:ser>
        <c:dLbls>
          <c:showLegendKey val="0"/>
          <c:showVal val="0"/>
          <c:showCatName val="0"/>
          <c:showSerName val="0"/>
          <c:showPercent val="0"/>
          <c:showBubbleSize val="0"/>
        </c:dLbls>
        <c:gapWidth val="182"/>
        <c:axId val="477439952"/>
        <c:axId val="477440280"/>
      </c:barChart>
      <c:catAx>
        <c:axId val="477439952"/>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2000" b="0" i="0" u="none" strike="noStrike" kern="1200" baseline="0">
                <a:solidFill>
                  <a:schemeClr val="tx1">
                    <a:lumMod val="65000"/>
                    <a:lumOff val="35000"/>
                  </a:schemeClr>
                </a:solidFill>
                <a:latin typeface="+mn-lt"/>
                <a:ea typeface="+mn-ea"/>
                <a:cs typeface="+mn-cs"/>
              </a:defRPr>
            </a:pPr>
            <a:endParaRPr lang="en-US"/>
          </a:p>
        </c:txPr>
        <c:crossAx val="477440280"/>
        <c:crosses val="autoZero"/>
        <c:auto val="1"/>
        <c:lblAlgn val="ctr"/>
        <c:lblOffset val="100"/>
        <c:noMultiLvlLbl val="0"/>
      </c:catAx>
      <c:valAx>
        <c:axId val="477440280"/>
        <c:scaling>
          <c:orientation val="minMax"/>
        </c:scaling>
        <c:delete val="0"/>
        <c:axPos val="b"/>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1400" b="0" i="0" u="none" strike="noStrike" kern="1200" baseline="0">
                <a:solidFill>
                  <a:schemeClr val="tx1">
                    <a:lumMod val="65000"/>
                    <a:lumOff val="35000"/>
                  </a:schemeClr>
                </a:solidFill>
                <a:latin typeface="+mn-lt"/>
                <a:ea typeface="+mn-ea"/>
                <a:cs typeface="+mn-cs"/>
              </a:defRPr>
            </a:pPr>
            <a:endParaRPr lang="en-US"/>
          </a:p>
        </c:txPr>
        <c:crossAx val="477439952"/>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8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'Graphics ppt'!$B$170</c:f>
              <c:strCache>
                <c:ptCount val="1"/>
                <c:pt idx="0">
                  <c:v>2018</c:v>
                </c:pt>
              </c:strCache>
            </c:strRef>
          </c:tx>
          <c:spPr>
            <a:solidFill>
              <a:srgbClr val="FFC000"/>
            </a:solidFill>
            <a:ln>
              <a:noFill/>
            </a:ln>
            <a:effectLst/>
          </c:spPr>
          <c:invertIfNegative val="0"/>
          <c:cat>
            <c:strRef>
              <c:f>'Graphics ppt'!$A$171:$A$178</c:f>
              <c:strCache>
                <c:ptCount val="8"/>
                <c:pt idx="0">
                  <c:v>N-Quads</c:v>
                </c:pt>
                <c:pt idx="1">
                  <c:v>RDFa</c:v>
                </c:pt>
                <c:pt idx="2">
                  <c:v>N3 RDF triplets</c:v>
                </c:pt>
                <c:pt idx="3">
                  <c:v>RDF/JSON</c:v>
                </c:pt>
                <c:pt idx="4">
                  <c:v>N-Triples</c:v>
                </c:pt>
                <c:pt idx="5">
                  <c:v>JSON-LD</c:v>
                </c:pt>
                <c:pt idx="6">
                  <c:v>Turtle</c:v>
                </c:pt>
                <c:pt idx="7">
                  <c:v>RDF/XML</c:v>
                </c:pt>
              </c:strCache>
            </c:strRef>
          </c:cat>
          <c:val>
            <c:numRef>
              <c:f>'Graphics ppt'!$B$171:$B$178</c:f>
              <c:numCache>
                <c:formatCode>0%</c:formatCode>
                <c:ptCount val="8"/>
                <c:pt idx="0">
                  <c:v>0.08</c:v>
                </c:pt>
                <c:pt idx="1">
                  <c:v>0.11</c:v>
                </c:pt>
                <c:pt idx="2">
                  <c:v>0.11</c:v>
                </c:pt>
                <c:pt idx="3">
                  <c:v>0.26</c:v>
                </c:pt>
                <c:pt idx="4">
                  <c:v>0.35</c:v>
                </c:pt>
                <c:pt idx="5">
                  <c:v>0.48</c:v>
                </c:pt>
                <c:pt idx="6">
                  <c:v>0.49</c:v>
                </c:pt>
                <c:pt idx="7">
                  <c:v>0.66</c:v>
                </c:pt>
              </c:numCache>
            </c:numRef>
          </c:val>
          <c:extLst>
            <c:ext xmlns:c16="http://schemas.microsoft.com/office/drawing/2014/chart" uri="{C3380CC4-5D6E-409C-BE32-E72D297353CC}">
              <c16:uniqueId val="{00000000-B51B-41DC-A140-98435E59E65C}"/>
            </c:ext>
          </c:extLst>
        </c:ser>
        <c:ser>
          <c:idx val="1"/>
          <c:order val="1"/>
          <c:tx>
            <c:strRef>
              <c:f>'Graphics ppt'!$C$170</c:f>
              <c:strCache>
                <c:ptCount val="1"/>
                <c:pt idx="0">
                  <c:v>2015</c:v>
                </c:pt>
              </c:strCache>
            </c:strRef>
          </c:tx>
          <c:spPr>
            <a:solidFill>
              <a:schemeClr val="accent2"/>
            </a:solidFill>
            <a:ln>
              <a:noFill/>
            </a:ln>
            <a:effectLst/>
          </c:spPr>
          <c:invertIfNegative val="0"/>
          <c:cat>
            <c:strRef>
              <c:f>'Graphics ppt'!$A$171:$A$178</c:f>
              <c:strCache>
                <c:ptCount val="8"/>
                <c:pt idx="0">
                  <c:v>N-Quads</c:v>
                </c:pt>
                <c:pt idx="1">
                  <c:v>RDFa</c:v>
                </c:pt>
                <c:pt idx="2">
                  <c:v>N3 RDF triplets</c:v>
                </c:pt>
                <c:pt idx="3">
                  <c:v>RDF/JSON</c:v>
                </c:pt>
                <c:pt idx="4">
                  <c:v>N-Triples</c:v>
                </c:pt>
                <c:pt idx="5">
                  <c:v>JSON-LD</c:v>
                </c:pt>
                <c:pt idx="6">
                  <c:v>Turtle</c:v>
                </c:pt>
                <c:pt idx="7">
                  <c:v>RDF/XML</c:v>
                </c:pt>
              </c:strCache>
            </c:strRef>
          </c:cat>
          <c:val>
            <c:numRef>
              <c:f>'Graphics ppt'!$C$171:$C$178</c:f>
              <c:numCache>
                <c:formatCode>0%</c:formatCode>
                <c:ptCount val="8"/>
                <c:pt idx="0">
                  <c:v>0.04</c:v>
                </c:pt>
                <c:pt idx="1">
                  <c:v>0.28999999999999998</c:v>
                </c:pt>
                <c:pt idx="2">
                  <c:v>0.17</c:v>
                </c:pt>
                <c:pt idx="3">
                  <c:v>0.27</c:v>
                </c:pt>
                <c:pt idx="4">
                  <c:v>0.36</c:v>
                </c:pt>
                <c:pt idx="5">
                  <c:v>0.38</c:v>
                </c:pt>
                <c:pt idx="6">
                  <c:v>0.52</c:v>
                </c:pt>
                <c:pt idx="7">
                  <c:v>0.74</c:v>
                </c:pt>
              </c:numCache>
            </c:numRef>
          </c:val>
          <c:extLst>
            <c:ext xmlns:c16="http://schemas.microsoft.com/office/drawing/2014/chart" uri="{C3380CC4-5D6E-409C-BE32-E72D297353CC}">
              <c16:uniqueId val="{00000001-B51B-41DC-A140-98435E59E65C}"/>
            </c:ext>
          </c:extLst>
        </c:ser>
        <c:dLbls>
          <c:showLegendKey val="0"/>
          <c:showVal val="0"/>
          <c:showCatName val="0"/>
          <c:showSerName val="0"/>
          <c:showPercent val="0"/>
          <c:showBubbleSize val="0"/>
        </c:dLbls>
        <c:gapWidth val="182"/>
        <c:axId val="370694456"/>
        <c:axId val="370694784"/>
      </c:barChart>
      <c:catAx>
        <c:axId val="370694456"/>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2000" b="0" i="0" u="none" strike="noStrike" kern="1200" baseline="0">
                <a:solidFill>
                  <a:schemeClr val="tx1">
                    <a:lumMod val="65000"/>
                    <a:lumOff val="35000"/>
                  </a:schemeClr>
                </a:solidFill>
                <a:latin typeface="Arial" panose="020B0604020202020204" pitchFamily="34" charset="0"/>
                <a:ea typeface="+mn-ea"/>
                <a:cs typeface="+mn-cs"/>
              </a:defRPr>
            </a:pPr>
            <a:endParaRPr lang="en-US"/>
          </a:p>
        </c:txPr>
        <c:crossAx val="370694784"/>
        <c:crosses val="autoZero"/>
        <c:auto val="1"/>
        <c:lblAlgn val="ctr"/>
        <c:lblOffset val="100"/>
        <c:noMultiLvlLbl val="0"/>
      </c:catAx>
      <c:valAx>
        <c:axId val="370694784"/>
        <c:scaling>
          <c:orientation val="minMax"/>
        </c:scaling>
        <c:delete val="0"/>
        <c:axPos val="b"/>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370694456"/>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800" b="0" i="0" u="none" strike="noStrike" kern="1200" baseline="0">
              <a:solidFill>
                <a:schemeClr val="tx1">
                  <a:lumMod val="65000"/>
                  <a:lumOff val="35000"/>
                </a:schemeClr>
              </a:solidFill>
              <a:latin typeface="Arial" panose="020B0604020202020204" pitchFamily="34" charset="0"/>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'Graphics ppt'!$B$135</c:f>
              <c:strCache>
                <c:ptCount val="1"/>
                <c:pt idx="0">
                  <c:v>2018</c:v>
                </c:pt>
              </c:strCache>
            </c:strRef>
          </c:tx>
          <c:spPr>
            <a:solidFill>
              <a:srgbClr val="FFC000"/>
            </a:solidFill>
            <a:ln>
              <a:noFill/>
            </a:ln>
            <a:effectLst/>
          </c:spPr>
          <c:invertIfNegative val="0"/>
          <c:cat>
            <c:strRef>
              <c:f>'Graphics ppt'!$A$136:$A$145</c:f>
              <c:strCache>
                <c:ptCount val="10"/>
                <c:pt idx="0">
                  <c:v>id.loc.gov*</c:v>
                </c:pt>
                <c:pt idx="1">
                  <c:v>VIAF*</c:v>
                </c:pt>
                <c:pt idx="2">
                  <c:v>Dbpedia</c:v>
                </c:pt>
                <c:pt idx="3">
                  <c:v>GeoNames</c:v>
                </c:pt>
                <c:pt idx="4">
                  <c:v>Wikidata</c:v>
                </c:pt>
                <c:pt idx="5">
                  <c:v> WorldCat.org*</c:v>
                </c:pt>
                <c:pt idx="6">
                  <c:v>Getty Vocabularies</c:v>
                </c:pt>
                <c:pt idx="7">
                  <c:v>FAST*</c:v>
                </c:pt>
                <c:pt idx="8">
                  <c:v>ISNI </c:v>
                </c:pt>
                <c:pt idx="9">
                  <c:v> Resources we convert ourselves</c:v>
                </c:pt>
              </c:strCache>
            </c:strRef>
          </c:cat>
          <c:val>
            <c:numRef>
              <c:f>'Graphics ppt'!$B$136:$B$145</c:f>
              <c:numCache>
                <c:formatCode>0%</c:formatCode>
                <c:ptCount val="10"/>
                <c:pt idx="0">
                  <c:v>0.56999999999999995</c:v>
                </c:pt>
                <c:pt idx="1">
                  <c:v>0.51</c:v>
                </c:pt>
                <c:pt idx="2">
                  <c:v>0.43</c:v>
                </c:pt>
                <c:pt idx="3">
                  <c:v>0.42</c:v>
                </c:pt>
                <c:pt idx="4">
                  <c:v>0.41</c:v>
                </c:pt>
                <c:pt idx="5">
                  <c:v>0.41</c:v>
                </c:pt>
                <c:pt idx="6">
                  <c:v>0.33</c:v>
                </c:pt>
                <c:pt idx="7">
                  <c:v>0.25</c:v>
                </c:pt>
                <c:pt idx="8">
                  <c:v>0.25</c:v>
                </c:pt>
                <c:pt idx="9">
                  <c:v>0.19</c:v>
                </c:pt>
              </c:numCache>
            </c:numRef>
          </c:val>
          <c:extLst>
            <c:ext xmlns:c16="http://schemas.microsoft.com/office/drawing/2014/chart" uri="{C3380CC4-5D6E-409C-BE32-E72D297353CC}">
              <c16:uniqueId val="{00000000-17F1-402F-B98A-3B76D4F3CF03}"/>
            </c:ext>
          </c:extLst>
        </c:ser>
        <c:ser>
          <c:idx val="1"/>
          <c:order val="1"/>
          <c:tx>
            <c:strRef>
              <c:f>'Graphics ppt'!$C$135</c:f>
              <c:strCache>
                <c:ptCount val="1"/>
                <c:pt idx="0">
                  <c:v>2015</c:v>
                </c:pt>
              </c:strCache>
            </c:strRef>
          </c:tx>
          <c:spPr>
            <a:solidFill>
              <a:schemeClr val="accent2"/>
            </a:solidFill>
            <a:ln>
              <a:noFill/>
            </a:ln>
            <a:effectLst/>
          </c:spPr>
          <c:invertIfNegative val="0"/>
          <c:cat>
            <c:strRef>
              <c:f>'Graphics ppt'!$A$136:$A$145</c:f>
              <c:strCache>
                <c:ptCount val="10"/>
                <c:pt idx="0">
                  <c:v>id.loc.gov*</c:v>
                </c:pt>
                <c:pt idx="1">
                  <c:v>VIAF*</c:v>
                </c:pt>
                <c:pt idx="2">
                  <c:v>Dbpedia</c:v>
                </c:pt>
                <c:pt idx="3">
                  <c:v>GeoNames</c:v>
                </c:pt>
                <c:pt idx="4">
                  <c:v>Wikidata</c:v>
                </c:pt>
                <c:pt idx="5">
                  <c:v> WorldCat.org*</c:v>
                </c:pt>
                <c:pt idx="6">
                  <c:v>Getty Vocabularies</c:v>
                </c:pt>
                <c:pt idx="7">
                  <c:v>FAST*</c:v>
                </c:pt>
                <c:pt idx="8">
                  <c:v>ISNI </c:v>
                </c:pt>
                <c:pt idx="9">
                  <c:v> Resources we convert ourselves</c:v>
                </c:pt>
              </c:strCache>
            </c:strRef>
          </c:cat>
          <c:val>
            <c:numRef>
              <c:f>'Graphics ppt'!$C$136:$C$145</c:f>
              <c:numCache>
                <c:formatCode>0%</c:formatCode>
                <c:ptCount val="10"/>
                <c:pt idx="0">
                  <c:v>0.51</c:v>
                </c:pt>
                <c:pt idx="1">
                  <c:v>0.6</c:v>
                </c:pt>
                <c:pt idx="2">
                  <c:v>0.53</c:v>
                </c:pt>
                <c:pt idx="3">
                  <c:v>0.51</c:v>
                </c:pt>
                <c:pt idx="4">
                  <c:v>0.09</c:v>
                </c:pt>
                <c:pt idx="5">
                  <c:v>0.22</c:v>
                </c:pt>
                <c:pt idx="6">
                  <c:v>0.24</c:v>
                </c:pt>
                <c:pt idx="7">
                  <c:v>0.22</c:v>
                </c:pt>
                <c:pt idx="8">
                  <c:v>0.12</c:v>
                </c:pt>
                <c:pt idx="9">
                  <c:v>0.25</c:v>
                </c:pt>
              </c:numCache>
            </c:numRef>
          </c:val>
          <c:extLst>
            <c:ext xmlns:c16="http://schemas.microsoft.com/office/drawing/2014/chart" uri="{C3380CC4-5D6E-409C-BE32-E72D297353CC}">
              <c16:uniqueId val="{00000001-17F1-402F-B98A-3B76D4F3CF03}"/>
            </c:ext>
          </c:extLst>
        </c:ser>
        <c:dLbls>
          <c:showLegendKey val="0"/>
          <c:showVal val="0"/>
          <c:showCatName val="0"/>
          <c:showSerName val="0"/>
          <c:showPercent val="0"/>
          <c:showBubbleSize val="0"/>
        </c:dLbls>
        <c:gapWidth val="182"/>
        <c:axId val="494929512"/>
        <c:axId val="494929840"/>
      </c:barChart>
      <c:catAx>
        <c:axId val="494929512"/>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2000" b="0" i="0" u="none" strike="noStrike" kern="1200" baseline="0">
                <a:solidFill>
                  <a:schemeClr val="tx1">
                    <a:lumMod val="65000"/>
                    <a:lumOff val="35000"/>
                  </a:schemeClr>
                </a:solidFill>
                <a:latin typeface="+mn-lt"/>
                <a:ea typeface="+mn-ea"/>
                <a:cs typeface="+mn-cs"/>
              </a:defRPr>
            </a:pPr>
            <a:endParaRPr lang="en-US"/>
          </a:p>
        </c:txPr>
        <c:crossAx val="494929840"/>
        <c:crosses val="autoZero"/>
        <c:auto val="1"/>
        <c:lblAlgn val="ctr"/>
        <c:lblOffset val="100"/>
        <c:noMultiLvlLbl val="0"/>
      </c:catAx>
      <c:valAx>
        <c:axId val="494929840"/>
        <c:scaling>
          <c:orientation val="minMax"/>
        </c:scaling>
        <c:delete val="0"/>
        <c:axPos val="b"/>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1400" b="0" i="0" u="none" strike="noStrike" kern="1200" baseline="0">
                <a:solidFill>
                  <a:schemeClr val="tx1">
                    <a:lumMod val="65000"/>
                    <a:lumOff val="35000"/>
                  </a:schemeClr>
                </a:solidFill>
                <a:latin typeface="+mn-lt"/>
                <a:ea typeface="+mn-ea"/>
                <a:cs typeface="+mn-cs"/>
              </a:defRPr>
            </a:pPr>
            <a:endParaRPr lang="en-US"/>
          </a:p>
        </c:txPr>
        <c:crossAx val="494929512"/>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8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5.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6.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7.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8.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9.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5.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6.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7.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8.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9.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drawings/drawing1.xml><?xml version="1.0" encoding="utf-8"?>
<c:userShapes xmlns:c="http://schemas.openxmlformats.org/drawingml/2006/chart">
  <cdr:relSizeAnchor xmlns:cdr="http://schemas.openxmlformats.org/drawingml/2006/chartDrawing">
    <cdr:from>
      <cdr:x>0.73324</cdr:x>
      <cdr:y>0.07</cdr:y>
    </cdr:from>
    <cdr:to>
      <cdr:x>1</cdr:x>
      <cdr:y>0.22909</cdr:y>
    </cdr:to>
    <cdr:sp macro="" textlink="">
      <cdr:nvSpPr>
        <cdr:cNvPr id="2" name="TextBox 1">
          <a:extLst xmlns:a="http://schemas.openxmlformats.org/drawingml/2006/main">
            <a:ext uri="{FF2B5EF4-FFF2-40B4-BE49-F238E27FC236}">
              <a16:creationId xmlns:a16="http://schemas.microsoft.com/office/drawing/2014/main" id="{039EE64F-E8FA-4374-8314-BF2E969D49C7}"/>
            </a:ext>
          </a:extLst>
        </cdr:cNvPr>
        <cdr:cNvSpPr txBox="1"/>
      </cdr:nvSpPr>
      <cdr:spPr>
        <a:xfrm xmlns:a="http://schemas.openxmlformats.org/drawingml/2006/main">
          <a:off x="5066553" y="357927"/>
          <a:ext cx="1843263" cy="813430"/>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2800" b="1" dirty="0">
              <a:latin typeface="Arial" panose="020B0604020202020204" pitchFamily="34" charset="0"/>
              <a:cs typeface="Arial" panose="020B0604020202020204" pitchFamily="34" charset="0"/>
            </a:rPr>
            <a:t>Total =143</a:t>
          </a:r>
          <a:r>
            <a:rPr lang="en-US" sz="1100" dirty="0"/>
            <a:t>	 </a:t>
          </a:r>
          <a:r>
            <a:rPr lang="en-US" sz="1100" dirty="0" err="1"/>
            <a:t>i</a:t>
          </a:r>
          <a:endParaRPr lang="en-US" sz="1100" dirty="0"/>
        </a:p>
      </cdr:txBody>
    </cdr:sp>
  </cdr:relSizeAnchor>
  <cdr:relSizeAnchor xmlns:cdr="http://schemas.openxmlformats.org/drawingml/2006/chartDrawing">
    <cdr:from>
      <cdr:x>0.48093</cdr:x>
      <cdr:y>0.6398</cdr:y>
    </cdr:from>
    <cdr:to>
      <cdr:x>0.68093</cdr:x>
      <cdr:y>0.93087</cdr:y>
    </cdr:to>
    <cdr:sp macro="" textlink="">
      <cdr:nvSpPr>
        <cdr:cNvPr id="3" name="TextBox 2">
          <a:extLst xmlns:a="http://schemas.openxmlformats.org/drawingml/2006/main">
            <a:ext uri="{FF2B5EF4-FFF2-40B4-BE49-F238E27FC236}">
              <a16:creationId xmlns:a16="http://schemas.microsoft.com/office/drawing/2014/main" id="{3FAB4DCD-B2FD-49A2-863E-388873111FA8}"/>
            </a:ext>
          </a:extLst>
        </cdr:cNvPr>
        <cdr:cNvSpPr txBox="1"/>
      </cdr:nvSpPr>
      <cdr:spPr>
        <a:xfrm xmlns:a="http://schemas.openxmlformats.org/drawingml/2006/main">
          <a:off x="3323123" y="3271300"/>
          <a:ext cx="1381963" cy="1488247"/>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2400" b="1" dirty="0">
              <a:solidFill>
                <a:schemeClr val="bg1"/>
              </a:solidFill>
              <a:latin typeface="Arial" panose="020B0604020202020204" pitchFamily="34" charset="0"/>
              <a:cs typeface="Arial" panose="020B0604020202020204" pitchFamily="34" charset="0"/>
            </a:rPr>
            <a:t>35</a:t>
          </a:r>
        </a:p>
      </cdr:txBody>
    </cdr:sp>
  </cdr:relSizeAnchor>
  <cdr:relSizeAnchor xmlns:cdr="http://schemas.openxmlformats.org/drawingml/2006/chartDrawing">
    <cdr:from>
      <cdr:x>0.27205</cdr:x>
      <cdr:y>0.44342</cdr:y>
    </cdr:from>
    <cdr:to>
      <cdr:x>0.47205</cdr:x>
      <cdr:y>0.73449</cdr:y>
    </cdr:to>
    <cdr:sp macro="" textlink="">
      <cdr:nvSpPr>
        <cdr:cNvPr id="4" name="TextBox 3">
          <a:extLst xmlns:a="http://schemas.openxmlformats.org/drawingml/2006/main">
            <a:ext uri="{FF2B5EF4-FFF2-40B4-BE49-F238E27FC236}">
              <a16:creationId xmlns:a16="http://schemas.microsoft.com/office/drawing/2014/main" id="{C4A8C2BE-F687-49E8-9CD7-64F4548122CB}"/>
            </a:ext>
          </a:extLst>
        </cdr:cNvPr>
        <cdr:cNvSpPr txBox="1"/>
      </cdr:nvSpPr>
      <cdr:spPr>
        <a:xfrm xmlns:a="http://schemas.openxmlformats.org/drawingml/2006/main">
          <a:off x="1879816" y="2267231"/>
          <a:ext cx="1381963" cy="1488246"/>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2400" b="1" dirty="0">
              <a:latin typeface="Arial" panose="020B0604020202020204" pitchFamily="34" charset="0"/>
              <a:cs typeface="Arial" panose="020B0604020202020204" pitchFamily="34" charset="0"/>
            </a:rPr>
            <a:t>33</a:t>
          </a:r>
        </a:p>
      </cdr:txBody>
    </cdr:sp>
  </cdr:relSizeAnchor>
  <cdr:relSizeAnchor xmlns:cdr="http://schemas.openxmlformats.org/drawingml/2006/chartDrawing">
    <cdr:from>
      <cdr:x>0.41591</cdr:x>
      <cdr:y>0.36273</cdr:y>
    </cdr:from>
    <cdr:to>
      <cdr:x>0.61591</cdr:x>
      <cdr:y>0.6538</cdr:y>
    </cdr:to>
    <cdr:sp macro="" textlink="">
      <cdr:nvSpPr>
        <cdr:cNvPr id="5" name="TextBox 4">
          <a:extLst xmlns:a="http://schemas.openxmlformats.org/drawingml/2006/main">
            <a:ext uri="{FF2B5EF4-FFF2-40B4-BE49-F238E27FC236}">
              <a16:creationId xmlns:a16="http://schemas.microsoft.com/office/drawing/2014/main" id="{A8EC0D48-EB93-44BA-A37E-0B28AE1A03EA}"/>
            </a:ext>
          </a:extLst>
        </cdr:cNvPr>
        <cdr:cNvSpPr txBox="1"/>
      </cdr:nvSpPr>
      <cdr:spPr>
        <a:xfrm xmlns:a="http://schemas.openxmlformats.org/drawingml/2006/main">
          <a:off x="1901536" y="1139538"/>
          <a:ext cx="914400" cy="914400"/>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endParaRPr lang="en-US" sz="1100"/>
        </a:p>
      </cdr:txBody>
    </cdr:sp>
  </cdr:relSizeAnchor>
  <cdr:relSizeAnchor xmlns:cdr="http://schemas.openxmlformats.org/drawingml/2006/chartDrawing">
    <cdr:from>
      <cdr:x>0.35793</cdr:x>
      <cdr:y>0.17793</cdr:y>
    </cdr:from>
    <cdr:to>
      <cdr:x>0.55793</cdr:x>
      <cdr:y>0.469</cdr:y>
    </cdr:to>
    <cdr:sp macro="" textlink="">
      <cdr:nvSpPr>
        <cdr:cNvPr id="6" name="TextBox 5">
          <a:extLst xmlns:a="http://schemas.openxmlformats.org/drawingml/2006/main">
            <a:ext uri="{FF2B5EF4-FFF2-40B4-BE49-F238E27FC236}">
              <a16:creationId xmlns:a16="http://schemas.microsoft.com/office/drawing/2014/main" id="{6FC93AEE-2D47-453D-99B4-D7795B6E05E6}"/>
            </a:ext>
          </a:extLst>
        </cdr:cNvPr>
        <cdr:cNvSpPr txBox="1"/>
      </cdr:nvSpPr>
      <cdr:spPr>
        <a:xfrm xmlns:a="http://schemas.openxmlformats.org/drawingml/2006/main">
          <a:off x="2473208" y="909767"/>
          <a:ext cx="1381963" cy="1488247"/>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2400" b="1" dirty="0">
              <a:solidFill>
                <a:schemeClr val="bg1"/>
              </a:solidFill>
              <a:latin typeface="Arial" panose="020B0604020202020204" pitchFamily="34" charset="0"/>
              <a:cs typeface="Arial" panose="020B0604020202020204" pitchFamily="34" charset="0"/>
            </a:rPr>
            <a:t>24</a:t>
          </a:r>
        </a:p>
      </cdr:txBody>
    </cdr:sp>
  </cdr:relSizeAnchor>
  <cdr:relSizeAnchor xmlns:cdr="http://schemas.openxmlformats.org/drawingml/2006/chartDrawing">
    <cdr:from>
      <cdr:x>0.56702</cdr:x>
      <cdr:y>0.18148</cdr:y>
    </cdr:from>
    <cdr:to>
      <cdr:x>0.76702</cdr:x>
      <cdr:y>0.47255</cdr:y>
    </cdr:to>
    <cdr:sp macro="" textlink="">
      <cdr:nvSpPr>
        <cdr:cNvPr id="7" name="TextBox 6">
          <a:extLst xmlns:a="http://schemas.openxmlformats.org/drawingml/2006/main">
            <a:ext uri="{FF2B5EF4-FFF2-40B4-BE49-F238E27FC236}">
              <a16:creationId xmlns:a16="http://schemas.microsoft.com/office/drawing/2014/main" id="{A76FF27F-2F47-4739-AAF0-F3AEA90DB3D1}"/>
            </a:ext>
          </a:extLst>
        </cdr:cNvPr>
        <cdr:cNvSpPr txBox="1"/>
      </cdr:nvSpPr>
      <cdr:spPr>
        <a:xfrm xmlns:a="http://schemas.openxmlformats.org/drawingml/2006/main">
          <a:off x="3917996" y="927888"/>
          <a:ext cx="1381964" cy="1488247"/>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2400" b="1" dirty="0">
              <a:solidFill>
                <a:schemeClr val="bg1"/>
              </a:solidFill>
              <a:latin typeface="Arial" panose="020B0604020202020204" pitchFamily="34" charset="0"/>
              <a:cs typeface="Arial" panose="020B0604020202020204" pitchFamily="34" charset="0"/>
            </a:rPr>
            <a:t>27</a:t>
          </a:r>
        </a:p>
      </cdr:txBody>
    </cdr:sp>
  </cdr:relSizeAnchor>
  <cdr:relSizeAnchor xmlns:cdr="http://schemas.openxmlformats.org/drawingml/2006/chartDrawing">
    <cdr:from>
      <cdr:x>0.64927</cdr:x>
      <cdr:y>0.43947</cdr:y>
    </cdr:from>
    <cdr:to>
      <cdr:x>0.84927</cdr:x>
      <cdr:y>0.73054</cdr:y>
    </cdr:to>
    <cdr:sp macro="" textlink="">
      <cdr:nvSpPr>
        <cdr:cNvPr id="8" name="TextBox 7">
          <a:extLst xmlns:a="http://schemas.openxmlformats.org/drawingml/2006/main">
            <a:ext uri="{FF2B5EF4-FFF2-40B4-BE49-F238E27FC236}">
              <a16:creationId xmlns:a16="http://schemas.microsoft.com/office/drawing/2014/main" id="{4F53A7F6-CB7A-44C2-8715-90A549F60269}"/>
            </a:ext>
          </a:extLst>
        </cdr:cNvPr>
        <cdr:cNvSpPr txBox="1"/>
      </cdr:nvSpPr>
      <cdr:spPr>
        <a:xfrm xmlns:a="http://schemas.openxmlformats.org/drawingml/2006/main">
          <a:off x="4096456" y="2247006"/>
          <a:ext cx="1261872" cy="1488247"/>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2400" b="1" dirty="0">
              <a:latin typeface="Arial" panose="020B0604020202020204" pitchFamily="34" charset="0"/>
              <a:cs typeface="Arial" panose="020B0604020202020204" pitchFamily="34" charset="0"/>
            </a:rPr>
            <a:t>24</a:t>
          </a:r>
        </a:p>
      </cdr:txBody>
    </cdr:sp>
  </cdr:relSizeAnchor>
</c:userShapes>
</file>

<file path=ppt/drawings/drawing2.xml><?xml version="1.0" encoding="utf-8"?>
<c:userShapes xmlns:c="http://schemas.openxmlformats.org/drawingml/2006/chart">
  <cdr:relSizeAnchor xmlns:cdr="http://schemas.openxmlformats.org/drawingml/2006/chartDrawing">
    <cdr:from>
      <cdr:x>0.23231</cdr:x>
      <cdr:y>0.31332</cdr:y>
    </cdr:from>
    <cdr:to>
      <cdr:x>0.43231</cdr:x>
      <cdr:y>0.64666</cdr:y>
    </cdr:to>
    <cdr:sp macro="" textlink="">
      <cdr:nvSpPr>
        <cdr:cNvPr id="2" name="TextBox 1">
          <a:extLst xmlns:a="http://schemas.openxmlformats.org/drawingml/2006/main">
            <a:ext uri="{FF2B5EF4-FFF2-40B4-BE49-F238E27FC236}">
              <a16:creationId xmlns:a16="http://schemas.microsoft.com/office/drawing/2014/main" id="{BBEDEA6C-1FE1-4AA5-8BF6-E35A5322C86D}"/>
            </a:ext>
          </a:extLst>
        </cdr:cNvPr>
        <cdr:cNvSpPr txBox="1"/>
      </cdr:nvSpPr>
      <cdr:spPr>
        <a:xfrm xmlns:a="http://schemas.openxmlformats.org/drawingml/2006/main">
          <a:off x="789008" y="837214"/>
          <a:ext cx="679269" cy="890712"/>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dirty="0">
              <a:latin typeface="Arial" panose="020B0604020202020204" pitchFamily="34" charset="0"/>
              <a:cs typeface="Arial" panose="020B0604020202020204" pitchFamily="34" charset="0"/>
            </a:rPr>
            <a:t>35%</a:t>
          </a:r>
        </a:p>
      </cdr:txBody>
    </cdr:sp>
  </cdr:relSizeAnchor>
  <cdr:relSizeAnchor xmlns:cdr="http://schemas.openxmlformats.org/drawingml/2006/chartDrawing">
    <cdr:from>
      <cdr:x>0.34257</cdr:x>
      <cdr:y>0.66667</cdr:y>
    </cdr:from>
    <cdr:to>
      <cdr:x>0.58423</cdr:x>
      <cdr:y>1</cdr:y>
    </cdr:to>
    <cdr:sp macro="" textlink="">
      <cdr:nvSpPr>
        <cdr:cNvPr id="3" name="TextBox 2">
          <a:extLst xmlns:a="http://schemas.openxmlformats.org/drawingml/2006/main">
            <a:ext uri="{FF2B5EF4-FFF2-40B4-BE49-F238E27FC236}">
              <a16:creationId xmlns:a16="http://schemas.microsoft.com/office/drawing/2014/main" id="{0C5A5C6A-DC12-4110-8CDF-D9DB55F8ED0C}"/>
            </a:ext>
          </a:extLst>
        </cdr:cNvPr>
        <cdr:cNvSpPr txBox="1"/>
      </cdr:nvSpPr>
      <cdr:spPr>
        <a:xfrm xmlns:a="http://schemas.openxmlformats.org/drawingml/2006/main">
          <a:off x="1163477" y="1781396"/>
          <a:ext cx="820760" cy="890684"/>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dirty="0">
              <a:solidFill>
                <a:schemeClr val="bg1"/>
              </a:solidFill>
              <a:latin typeface="Arial" panose="020B0604020202020204" pitchFamily="34" charset="0"/>
              <a:cs typeface="Arial" panose="020B0604020202020204" pitchFamily="34" charset="0"/>
            </a:rPr>
            <a:t>21%</a:t>
          </a:r>
        </a:p>
      </cdr:txBody>
    </cdr:sp>
  </cdr:relSizeAnchor>
  <cdr:relSizeAnchor xmlns:cdr="http://schemas.openxmlformats.org/drawingml/2006/chartDrawing">
    <cdr:from>
      <cdr:x>0.56308</cdr:x>
      <cdr:y>0.31333</cdr:y>
    </cdr:from>
    <cdr:to>
      <cdr:x>0.76308</cdr:x>
      <cdr:y>0.64666</cdr:y>
    </cdr:to>
    <cdr:sp macro="" textlink="">
      <cdr:nvSpPr>
        <cdr:cNvPr id="4" name="TextBox 3">
          <a:extLst xmlns:a="http://schemas.openxmlformats.org/drawingml/2006/main">
            <a:ext uri="{FF2B5EF4-FFF2-40B4-BE49-F238E27FC236}">
              <a16:creationId xmlns:a16="http://schemas.microsoft.com/office/drawing/2014/main" id="{9E5AEA78-C0A4-4E13-8639-9531DFE5ECC6}"/>
            </a:ext>
          </a:extLst>
        </cdr:cNvPr>
        <cdr:cNvSpPr txBox="1"/>
      </cdr:nvSpPr>
      <cdr:spPr>
        <a:xfrm xmlns:a="http://schemas.openxmlformats.org/drawingml/2006/main">
          <a:off x="1912413" y="837242"/>
          <a:ext cx="679269" cy="890684"/>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dirty="0">
              <a:solidFill>
                <a:schemeClr val="bg1"/>
              </a:solidFill>
              <a:latin typeface="Arial" panose="020B0604020202020204" pitchFamily="34" charset="0"/>
              <a:cs typeface="Arial" panose="020B0604020202020204" pitchFamily="34" charset="0"/>
            </a:rPr>
            <a:t>30%</a:t>
          </a:r>
        </a:p>
      </cdr:txBody>
    </cdr:sp>
  </cdr:relSizeAnchor>
  <cdr:relSizeAnchor xmlns:cdr="http://schemas.openxmlformats.org/drawingml/2006/chartDrawing">
    <cdr:from>
      <cdr:x>0.56712</cdr:x>
      <cdr:y>0.65779</cdr:y>
    </cdr:from>
    <cdr:to>
      <cdr:x>0.76712</cdr:x>
      <cdr:y>1</cdr:y>
    </cdr:to>
    <cdr:sp macro="" textlink="">
      <cdr:nvSpPr>
        <cdr:cNvPr id="5" name="TextBox 4">
          <a:extLst xmlns:a="http://schemas.openxmlformats.org/drawingml/2006/main">
            <a:ext uri="{FF2B5EF4-FFF2-40B4-BE49-F238E27FC236}">
              <a16:creationId xmlns:a16="http://schemas.microsoft.com/office/drawing/2014/main" id="{3CAB11CD-FCA8-4064-85C8-37BF2F9E7E71}"/>
            </a:ext>
          </a:extLst>
        </cdr:cNvPr>
        <cdr:cNvSpPr txBox="1"/>
      </cdr:nvSpPr>
      <cdr:spPr>
        <a:xfrm xmlns:a="http://schemas.openxmlformats.org/drawingml/2006/main">
          <a:off x="1926118" y="1757668"/>
          <a:ext cx="679269" cy="914412"/>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dirty="0">
              <a:latin typeface="Arial" panose="020B0604020202020204" pitchFamily="34" charset="0"/>
              <a:cs typeface="Arial" panose="020B0604020202020204" pitchFamily="34" charset="0"/>
            </a:rPr>
            <a:t>14%</a:t>
          </a:r>
        </a:p>
      </cdr:txBody>
    </cdr:sp>
  </cdr:relSizeAnchor>
</c:userShapes>
</file>

<file path=ppt/drawings/drawing3.xml><?xml version="1.0" encoding="utf-8"?>
<c:userShapes xmlns:c="http://schemas.openxmlformats.org/drawingml/2006/chart">
  <cdr:relSizeAnchor xmlns:cdr="http://schemas.openxmlformats.org/drawingml/2006/chartDrawing">
    <cdr:from>
      <cdr:x>0.70476</cdr:x>
      <cdr:y>0.42868</cdr:y>
    </cdr:from>
    <cdr:to>
      <cdr:x>0.90476</cdr:x>
      <cdr:y>0.76202</cdr:y>
    </cdr:to>
    <cdr:sp macro="" textlink="">
      <cdr:nvSpPr>
        <cdr:cNvPr id="5" name="TextBox 4">
          <a:extLst xmlns:a="http://schemas.openxmlformats.org/drawingml/2006/main">
            <a:ext uri="{FF2B5EF4-FFF2-40B4-BE49-F238E27FC236}">
              <a16:creationId xmlns:a16="http://schemas.microsoft.com/office/drawing/2014/main" id="{AA70F0A5-4C8D-42B2-A926-DA483C72E169}"/>
            </a:ext>
          </a:extLst>
        </cdr:cNvPr>
        <cdr:cNvSpPr txBox="1"/>
      </cdr:nvSpPr>
      <cdr:spPr>
        <a:xfrm xmlns:a="http://schemas.openxmlformats.org/drawingml/2006/main">
          <a:off x="3222171" y="1138922"/>
          <a:ext cx="914400" cy="885632"/>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dirty="0">
              <a:solidFill>
                <a:schemeClr val="bg1"/>
              </a:solidFill>
              <a:latin typeface="Arial" panose="020B0604020202020204" pitchFamily="34" charset="0"/>
              <a:cs typeface="Arial" panose="020B0604020202020204" pitchFamily="34" charset="0"/>
            </a:rPr>
            <a:t>46%</a:t>
          </a:r>
        </a:p>
      </cdr:txBody>
    </cdr:sp>
  </cdr:relSizeAnchor>
  <cdr:relSizeAnchor xmlns:cdr="http://schemas.openxmlformats.org/drawingml/2006/chartDrawing">
    <cdr:from>
      <cdr:x>0.2</cdr:x>
      <cdr:y>0.30417</cdr:y>
    </cdr:from>
    <cdr:to>
      <cdr:x>0.4</cdr:x>
      <cdr:y>0.6375</cdr:y>
    </cdr:to>
    <cdr:sp macro="" textlink="">
      <cdr:nvSpPr>
        <cdr:cNvPr id="6" name="TextBox 5">
          <a:extLst xmlns:a="http://schemas.openxmlformats.org/drawingml/2006/main">
            <a:ext uri="{FF2B5EF4-FFF2-40B4-BE49-F238E27FC236}">
              <a16:creationId xmlns:a16="http://schemas.microsoft.com/office/drawing/2014/main" id="{54479939-704E-4795-9276-71C925B8C2CD}"/>
            </a:ext>
          </a:extLst>
        </cdr:cNvPr>
        <cdr:cNvSpPr txBox="1"/>
      </cdr:nvSpPr>
      <cdr:spPr>
        <a:xfrm xmlns:a="http://schemas.openxmlformats.org/drawingml/2006/main">
          <a:off x="914400" y="834390"/>
          <a:ext cx="914400" cy="914400"/>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endParaRPr lang="en-US" sz="1100"/>
        </a:p>
      </cdr:txBody>
    </cdr:sp>
  </cdr:relSizeAnchor>
  <cdr:relSizeAnchor xmlns:cdr="http://schemas.openxmlformats.org/drawingml/2006/chartDrawing">
    <cdr:from>
      <cdr:x>0.47857</cdr:x>
      <cdr:y>0.24105</cdr:y>
    </cdr:from>
    <cdr:to>
      <cdr:x>0.67857</cdr:x>
      <cdr:y>0.57438</cdr:y>
    </cdr:to>
    <cdr:sp macro="" textlink="">
      <cdr:nvSpPr>
        <cdr:cNvPr id="7" name="TextBox 6">
          <a:extLst xmlns:a="http://schemas.openxmlformats.org/drawingml/2006/main">
            <a:ext uri="{FF2B5EF4-FFF2-40B4-BE49-F238E27FC236}">
              <a16:creationId xmlns:a16="http://schemas.microsoft.com/office/drawing/2014/main" id="{2DDBEE83-180C-4A86-A4DB-89D5F647779B}"/>
            </a:ext>
          </a:extLst>
        </cdr:cNvPr>
        <cdr:cNvSpPr txBox="1"/>
      </cdr:nvSpPr>
      <cdr:spPr>
        <a:xfrm xmlns:a="http://schemas.openxmlformats.org/drawingml/2006/main">
          <a:off x="2188028" y="640420"/>
          <a:ext cx="914400" cy="885604"/>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dirty="0">
              <a:latin typeface="Arial" panose="020B0604020202020204" pitchFamily="34" charset="0"/>
              <a:cs typeface="Arial" panose="020B0604020202020204" pitchFamily="34" charset="0"/>
            </a:rPr>
            <a:t>22%</a:t>
          </a:r>
        </a:p>
      </cdr:txBody>
    </cdr:sp>
  </cdr:relSizeAnchor>
  <cdr:relSizeAnchor xmlns:cdr="http://schemas.openxmlformats.org/drawingml/2006/chartDrawing">
    <cdr:from>
      <cdr:x>0.16333</cdr:x>
      <cdr:y>0.62083</cdr:y>
    </cdr:from>
    <cdr:to>
      <cdr:x>0.36333</cdr:x>
      <cdr:y>0.95417</cdr:y>
    </cdr:to>
    <cdr:sp macro="" textlink="">
      <cdr:nvSpPr>
        <cdr:cNvPr id="8" name="TextBox 7">
          <a:extLst xmlns:a="http://schemas.openxmlformats.org/drawingml/2006/main">
            <a:ext uri="{FF2B5EF4-FFF2-40B4-BE49-F238E27FC236}">
              <a16:creationId xmlns:a16="http://schemas.microsoft.com/office/drawing/2014/main" id="{3B423270-3859-4273-966F-610AA709C510}"/>
            </a:ext>
          </a:extLst>
        </cdr:cNvPr>
        <cdr:cNvSpPr txBox="1"/>
      </cdr:nvSpPr>
      <cdr:spPr>
        <a:xfrm xmlns:a="http://schemas.openxmlformats.org/drawingml/2006/main">
          <a:off x="746760" y="1703070"/>
          <a:ext cx="914400" cy="914400"/>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endParaRPr lang="en-US" sz="1100"/>
        </a:p>
      </cdr:txBody>
    </cdr:sp>
  </cdr:relSizeAnchor>
  <cdr:relSizeAnchor xmlns:cdr="http://schemas.openxmlformats.org/drawingml/2006/chartDrawing">
    <cdr:from>
      <cdr:x>0.19167</cdr:x>
      <cdr:y>0.64583</cdr:y>
    </cdr:from>
    <cdr:to>
      <cdr:x>0.41833</cdr:x>
      <cdr:y>0.97917</cdr:y>
    </cdr:to>
    <cdr:sp macro="" textlink="">
      <cdr:nvSpPr>
        <cdr:cNvPr id="9" name="TextBox 8">
          <a:extLst xmlns:a="http://schemas.openxmlformats.org/drawingml/2006/main">
            <a:ext uri="{FF2B5EF4-FFF2-40B4-BE49-F238E27FC236}">
              <a16:creationId xmlns:a16="http://schemas.microsoft.com/office/drawing/2014/main" id="{54F4F0F9-966B-41B8-971E-55C5B62B9496}"/>
            </a:ext>
          </a:extLst>
        </cdr:cNvPr>
        <cdr:cNvSpPr txBox="1"/>
      </cdr:nvSpPr>
      <cdr:spPr>
        <a:xfrm xmlns:a="http://schemas.openxmlformats.org/drawingml/2006/main">
          <a:off x="876300" y="1771650"/>
          <a:ext cx="1036320" cy="914400"/>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baseline="0">
              <a:solidFill>
                <a:schemeClr val="bg1"/>
              </a:solidFill>
              <a:latin typeface="Arial" panose="020B0604020202020204" pitchFamily="34" charset="0"/>
              <a:cs typeface="Arial" panose="020B0604020202020204" pitchFamily="34" charset="0"/>
            </a:rPr>
            <a:t>19%</a:t>
          </a:r>
        </a:p>
      </cdr:txBody>
    </cdr:sp>
  </cdr:relSizeAnchor>
  <cdr:relSizeAnchor xmlns:cdr="http://schemas.openxmlformats.org/drawingml/2006/chartDrawing">
    <cdr:from>
      <cdr:x>0.5644</cdr:x>
      <cdr:y>0.75382</cdr:y>
    </cdr:from>
    <cdr:to>
      <cdr:x>0.7644</cdr:x>
      <cdr:y>1</cdr:y>
    </cdr:to>
    <cdr:sp macro="" textlink="">
      <cdr:nvSpPr>
        <cdr:cNvPr id="3" name="TextBox 2">
          <a:extLst xmlns:a="http://schemas.openxmlformats.org/drawingml/2006/main">
            <a:ext uri="{FF2B5EF4-FFF2-40B4-BE49-F238E27FC236}">
              <a16:creationId xmlns:a16="http://schemas.microsoft.com/office/drawing/2014/main" id="{506D7498-0AA7-4C6C-8D5A-D01121D510D9}"/>
            </a:ext>
          </a:extLst>
        </cdr:cNvPr>
        <cdr:cNvSpPr txBox="1"/>
      </cdr:nvSpPr>
      <cdr:spPr>
        <a:xfrm xmlns:a="http://schemas.openxmlformats.org/drawingml/2006/main">
          <a:off x="2580459" y="2002779"/>
          <a:ext cx="914400" cy="654061"/>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dirty="0">
              <a:latin typeface="Arial" panose="020B0604020202020204" pitchFamily="34" charset="0"/>
              <a:cs typeface="Arial" panose="020B0604020202020204" pitchFamily="34" charset="0"/>
            </a:rPr>
            <a:t>13%</a:t>
          </a:r>
        </a:p>
      </cdr:txBody>
    </cdr:sp>
  </cdr:relSizeAnchor>
  <cdr:relSizeAnchor xmlns:cdr="http://schemas.openxmlformats.org/drawingml/2006/chartDrawing">
    <cdr:from>
      <cdr:x>0.44118</cdr:x>
      <cdr:y>0.53701</cdr:y>
    </cdr:from>
    <cdr:to>
      <cdr:x>0.64118</cdr:x>
      <cdr:y>0.88118</cdr:y>
    </cdr:to>
    <cdr:sp macro="" textlink="">
      <cdr:nvSpPr>
        <cdr:cNvPr id="2" name="TextBox 1">
          <a:extLst xmlns:a="http://schemas.openxmlformats.org/drawingml/2006/main">
            <a:ext uri="{FF2B5EF4-FFF2-40B4-BE49-F238E27FC236}">
              <a16:creationId xmlns:a16="http://schemas.microsoft.com/office/drawing/2014/main" id="{9DDED373-12F5-4B12-BA71-07E0178FA7A7}"/>
            </a:ext>
          </a:extLst>
        </cdr:cNvPr>
        <cdr:cNvSpPr txBox="1"/>
      </cdr:nvSpPr>
      <cdr:spPr>
        <a:xfrm xmlns:a="http://schemas.openxmlformats.org/drawingml/2006/main">
          <a:off x="2017079" y="1426754"/>
          <a:ext cx="914400" cy="914400"/>
        </a:xfrm>
        <a:prstGeom xmlns:a="http://schemas.openxmlformats.org/drawingml/2006/main" prst="rect">
          <a:avLst/>
        </a:prstGeom>
      </cdr:spPr>
      <cdr:txBody>
        <a:bodyPr xmlns:a="http://schemas.openxmlformats.org/drawingml/2006/main" vertOverflow="clip" wrap="none" rtlCol="0"/>
        <a:lstStyle xmlns:a="http://schemas.openxmlformats.org/drawingml/2006/main"/>
        <a:p xmlns:a="http://schemas.openxmlformats.org/drawingml/2006/main">
          <a:r>
            <a:rPr lang="en-US" sz="1800" b="1" dirty="0">
              <a:solidFill>
                <a:schemeClr val="bg1"/>
              </a:solidFill>
            </a:rPr>
            <a:t>19%</a:t>
          </a:r>
        </a:p>
      </cdr:txBody>
    </cdr:sp>
  </cdr:relSizeAnchor>
</c:userShape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sz="quarter" idx="1"/>
          </p:nvPr>
        </p:nvSpPr>
        <p:spPr>
          <a:xfrm>
            <a:off x="5179484" y="0"/>
            <a:ext cx="3962400" cy="342900"/>
          </a:xfrm>
          <a:prstGeom prst="rect">
            <a:avLst/>
          </a:prstGeom>
        </p:spPr>
        <p:txBody>
          <a:bodyPr vert="horz" lIns="91440" tIns="45720" rIns="91440" bIns="45720" rtlCol="0"/>
          <a:lstStyle>
            <a:lvl1pPr algn="r">
              <a:defRPr sz="1200"/>
            </a:lvl1pPr>
          </a:lstStyle>
          <a:p>
            <a:fld id="{1EA7726C-ACAE-124E-B040-09E55DEF4DA0}" type="datetimeFigureOut">
              <a:rPr lang="en-US" smtClean="0"/>
              <a:t>12/4/2018</a:t>
            </a:fld>
            <a:endParaRPr lang="en-US" dirty="0"/>
          </a:p>
        </p:txBody>
      </p:sp>
      <p:sp>
        <p:nvSpPr>
          <p:cNvPr id="4" name="Footer Placeholder 3"/>
          <p:cNvSpPr>
            <a:spLocks noGrp="1"/>
          </p:cNvSpPr>
          <p:nvPr>
            <p:ph type="ftr" sz="quarter" idx="2"/>
          </p:nvPr>
        </p:nvSpPr>
        <p:spPr>
          <a:xfrm>
            <a:off x="0" y="6513910"/>
            <a:ext cx="3962400" cy="342900"/>
          </a:xfrm>
          <a:prstGeom prst="rect">
            <a:avLst/>
          </a:prstGeom>
        </p:spPr>
        <p:txBody>
          <a:bodyPr vert="horz" lIns="91440" tIns="45720" rIns="91440" bIns="45720" rtlCol="0" anchor="b"/>
          <a:lstStyle>
            <a:lvl1pPr algn="l">
              <a:defRPr sz="1200"/>
            </a:lvl1pPr>
          </a:lstStyle>
          <a:p>
            <a:endParaRPr lang="en-US" dirty="0"/>
          </a:p>
        </p:txBody>
      </p:sp>
      <p:sp>
        <p:nvSpPr>
          <p:cNvPr id="5" name="Slide Number Placeholder 4"/>
          <p:cNvSpPr>
            <a:spLocks noGrp="1"/>
          </p:cNvSpPr>
          <p:nvPr>
            <p:ph type="sldNum" sz="quarter" idx="3"/>
          </p:nvPr>
        </p:nvSpPr>
        <p:spPr>
          <a:xfrm>
            <a:off x="5179484" y="6513910"/>
            <a:ext cx="3962400" cy="342900"/>
          </a:xfrm>
          <a:prstGeom prst="rect">
            <a:avLst/>
          </a:prstGeom>
        </p:spPr>
        <p:txBody>
          <a:bodyPr vert="horz" lIns="91440" tIns="45720" rIns="91440" bIns="45720" rtlCol="0" anchor="b"/>
          <a:lstStyle>
            <a:lvl1pPr algn="r">
              <a:defRPr sz="1200"/>
            </a:lvl1pPr>
          </a:lstStyle>
          <a:p>
            <a:fld id="{681C18C3-2E63-8349-A502-4ACA2BEDD3E4}" type="slidenum">
              <a:rPr lang="en-US" smtClean="0"/>
              <a:t>‹#›</a:t>
            </a:fld>
            <a:endParaRPr lang="en-US" dirty="0"/>
          </a:p>
        </p:txBody>
      </p:sp>
    </p:spTree>
    <p:extLst>
      <p:ext uri="{BB962C8B-B14F-4D97-AF65-F5344CB8AC3E}">
        <p14:creationId xmlns:p14="http://schemas.microsoft.com/office/powerpoint/2010/main" val="86118985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44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5180013" y="0"/>
            <a:ext cx="3962400" cy="344488"/>
          </a:xfrm>
          <a:prstGeom prst="rect">
            <a:avLst/>
          </a:prstGeom>
        </p:spPr>
        <p:txBody>
          <a:bodyPr vert="horz" lIns="91440" tIns="45720" rIns="91440" bIns="45720" rtlCol="0"/>
          <a:lstStyle>
            <a:lvl1pPr algn="r">
              <a:defRPr sz="1200"/>
            </a:lvl1pPr>
          </a:lstStyle>
          <a:p>
            <a:fld id="{41306602-79AD-460A-9E4B-7429FD54D0A3}" type="datetimeFigureOut">
              <a:rPr lang="en-US" smtClean="0"/>
              <a:t>12/4/2018</a:t>
            </a:fld>
            <a:endParaRPr lang="en-US" dirty="0"/>
          </a:p>
        </p:txBody>
      </p:sp>
      <p:sp>
        <p:nvSpPr>
          <p:cNvPr id="4" name="Slide Image Placeholder 3"/>
          <p:cNvSpPr>
            <a:spLocks noGrp="1" noRot="1" noChangeAspect="1"/>
          </p:cNvSpPr>
          <p:nvPr>
            <p:ph type="sldImg" idx="2"/>
          </p:nvPr>
        </p:nvSpPr>
        <p:spPr>
          <a:xfrm>
            <a:off x="3028950" y="857250"/>
            <a:ext cx="3086100" cy="2314575"/>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914400" y="3300413"/>
            <a:ext cx="7315200" cy="2700337"/>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6513513"/>
            <a:ext cx="3962400" cy="3444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5180013" y="6513513"/>
            <a:ext cx="3962400" cy="344487"/>
          </a:xfrm>
          <a:prstGeom prst="rect">
            <a:avLst/>
          </a:prstGeom>
        </p:spPr>
        <p:txBody>
          <a:bodyPr vert="horz" lIns="91440" tIns="45720" rIns="91440" bIns="45720" rtlCol="0" anchor="b"/>
          <a:lstStyle>
            <a:lvl1pPr algn="r">
              <a:defRPr sz="1200"/>
            </a:lvl1pPr>
          </a:lstStyle>
          <a:p>
            <a:fld id="{299D7421-AD5D-46DA-91F4-10FFFF42BEC0}" type="slidenum">
              <a:rPr lang="en-US" smtClean="0"/>
              <a:t>‹#›</a:t>
            </a:fld>
            <a:endParaRPr lang="en-US" dirty="0"/>
          </a:p>
        </p:txBody>
      </p:sp>
    </p:spTree>
    <p:extLst>
      <p:ext uri="{BB962C8B-B14F-4D97-AF65-F5344CB8AC3E}">
        <p14:creationId xmlns:p14="http://schemas.microsoft.com/office/powerpoint/2010/main" val="245985498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8" Type="http://schemas.openxmlformats.org/officeDocument/2006/relationships/hyperlink" Target="http://lobid.org/" TargetMode="External"/><Relationship Id="rId3" Type="http://schemas.openxmlformats.org/officeDocument/2006/relationships/hyperlink" Target="http://nomisma.org/" TargetMode="External"/><Relationship Id="rId7" Type="http://schemas.openxmlformats.org/officeDocument/2006/relationships/hyperlink" Target="http://iss.ndl.go.jp/" TargetMode="External"/><Relationship Id="rId2" Type="http://schemas.openxmlformats.org/officeDocument/2006/relationships/slide" Target="../slides/slide9.xml"/><Relationship Id="rId1" Type="http://schemas.openxmlformats.org/officeDocument/2006/relationships/notesMaster" Target="../notesMasters/notesMaster1.xml"/><Relationship Id="rId6" Type="http://schemas.openxmlformats.org/officeDocument/2006/relationships/hyperlink" Target="http://id.loc.gov/" TargetMode="External"/><Relationship Id="rId5" Type="http://schemas.openxmlformats.org/officeDocument/2006/relationships/hyperlink" Target="http://europeana.eu/" TargetMode="External"/><Relationship Id="rId10" Type="http://schemas.openxmlformats.org/officeDocument/2006/relationships/hyperlink" Target="http://www.worldcat.org/" TargetMode="External"/><Relationship Id="rId4" Type="http://schemas.openxmlformats.org/officeDocument/2006/relationships/hyperlink" Target="http://data.bnf.fr/" TargetMode="External"/><Relationship Id="rId9" Type="http://schemas.openxmlformats.org/officeDocument/2006/relationships/hyperlink" Target="http://viaf.org/" TargetMode="Externa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8" Type="http://schemas.openxmlformats.org/officeDocument/2006/relationships/hyperlink" Target="https://linkedjazz.org/" TargetMode="External"/><Relationship Id="rId3" Type="http://schemas.openxmlformats.org/officeDocument/2006/relationships/hyperlink" Target="http://bibliotecadigital.aecid.es/" TargetMode="External"/><Relationship Id="rId7" Type="http://schemas.openxmlformats.org/officeDocument/2006/relationships/hyperlink" Target="http://id.worldcat.org/fast/" TargetMode="External"/><Relationship Id="rId2" Type="http://schemas.openxmlformats.org/officeDocument/2006/relationships/slide" Target="../slides/slide19.xml"/><Relationship Id="rId1" Type="http://schemas.openxmlformats.org/officeDocument/2006/relationships/notesMaster" Target="../notesMasters/notesMaster1.xml"/><Relationship Id="rId6" Type="http://schemas.openxmlformats.org/officeDocument/2006/relationships/hyperlink" Target="http://datos.bne.es/" TargetMode="External"/><Relationship Id="rId5" Type="http://schemas.openxmlformats.org/officeDocument/2006/relationships/hyperlink" Target="http://www.larramendi.es/es/inicio/inicio.do" TargetMode="External"/><Relationship Id="rId4" Type="http://schemas.openxmlformats.org/officeDocument/2006/relationships/hyperlink" Target="http://dp.la/" TargetMode="Externa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1</a:t>
            </a:fld>
            <a:endParaRPr lang="en-US" dirty="0"/>
          </a:p>
        </p:txBody>
      </p:sp>
    </p:spTree>
    <p:extLst>
      <p:ext uri="{BB962C8B-B14F-4D97-AF65-F5344CB8AC3E}">
        <p14:creationId xmlns:p14="http://schemas.microsoft.com/office/powerpoint/2010/main" val="29445855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Background: The</a:t>
            </a:r>
            <a:r>
              <a:rPr lang="en-US" baseline="0" dirty="0"/>
              <a:t> impetus for an “International Linked Data Survey for Implementers” were discussions with OCLC Research Library Partner metadata managers who were aware of a number of linked data projects or services but felt there must be more “out there”. In consultation with a number of colleagues and after some beta testing with a group of linked data implementers with the survey instrument, we conducted an initial survey in July – August 2014.  The target audience were those who had already implemented a linked data project or service, or were in the process of doing so. Questions were asked both about publishing linked data and consuming linked data. I published the results in a series of posts on our HangingTogether blog.</a:t>
            </a:r>
          </a:p>
          <a:p>
            <a:endParaRPr lang="en-US" baseline="0" dirty="0"/>
          </a:p>
          <a:p>
            <a:r>
              <a:rPr lang="en-US" baseline="0" dirty="0"/>
              <a:t>One of the first criticisms we received were that the results did not include some leading linked data implementers such as the national libraries of France and Germany. So we repeated the survey between 1 June and 31 July 2015. &lt;click&gt; The results were published in </a:t>
            </a:r>
            <a:r>
              <a:rPr lang="en-US" i="1" baseline="0" dirty="0"/>
              <a:t>D-Lib Magazine. </a:t>
            </a:r>
          </a:p>
          <a:p>
            <a:endParaRPr lang="en-US" i="1" baseline="0" dirty="0"/>
          </a:p>
          <a:p>
            <a:r>
              <a:rPr lang="en-US" baseline="0" dirty="0"/>
              <a:t>We were then curious about what might have changed in linked data implementations since 2015, so we repeated the survey again between 17 April and 25 May 2018.</a:t>
            </a:r>
            <a:endParaRPr lang="en-US" dirty="0"/>
          </a:p>
          <a:p>
            <a:endParaRPr lang="en-US" dirty="0"/>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2</a:t>
            </a:fld>
            <a:endParaRPr lang="en-US" dirty="0"/>
          </a:p>
        </p:txBody>
      </p:sp>
    </p:spTree>
    <p:extLst>
      <p:ext uri="{BB962C8B-B14F-4D97-AF65-F5344CB8AC3E}">
        <p14:creationId xmlns:p14="http://schemas.microsoft.com/office/powerpoint/2010/main" val="422498715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total of 143 institutions reported one or more linked data project or service, either ones publishing linked data, consuming linked</a:t>
            </a:r>
            <a:r>
              <a:rPr lang="en-US" baseline="0" dirty="0"/>
              <a:t> data, or both in the three surveys conducted. This chart shows the breakdown of the institutions responding to one or more surveys. 24 institutions (17%) responded to all three; 35 (24%) responded to only the 2018 survey. Of the 81 institutions that responded to the 2018 survey, 35 (24%) had not responded to previous surveys. So all comparisons are with the caveat that the respondent pool differs,</a:t>
            </a:r>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3</a:t>
            </a:fld>
            <a:endParaRPr lang="en-US"/>
          </a:p>
        </p:txBody>
      </p:sp>
    </p:spTree>
    <p:extLst>
      <p:ext uri="{BB962C8B-B14F-4D97-AF65-F5344CB8AC3E}">
        <p14:creationId xmlns:p14="http://schemas.microsoft.com/office/powerpoint/2010/main" val="282083122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These</a:t>
            </a:r>
            <a:r>
              <a:rPr lang="en-US" baseline="0" dirty="0"/>
              <a:t> are the countries represented by the 143 institutions which have implemented or are implementing at least one linked data project or service. </a:t>
            </a:r>
            <a:r>
              <a:rPr lang="en-US" dirty="0"/>
              <a:t>US respondents</a:t>
            </a:r>
            <a:r>
              <a:rPr lang="en-US" baseline="0" dirty="0"/>
              <a:t> numbered 60, or 42% of the total.</a:t>
            </a:r>
          </a:p>
          <a:p>
            <a:r>
              <a:rPr lang="en-US" baseline="0" dirty="0"/>
              <a:t>Spain and the UK each had 14 respondents (10% each of the total) followed by The Netherlands’ 10 (7%). Canada and Germany complete the “top 5” non-US countries represented with 5 institutions each.</a:t>
            </a:r>
          </a:p>
          <a:p>
            <a:endParaRPr lang="en-US" baseline="0" dirty="0"/>
          </a:p>
          <a:p>
            <a:r>
              <a:rPr lang="en-US" sz="1200" kern="1200" dirty="0">
                <a:solidFill>
                  <a:schemeClr val="tx1"/>
                </a:solidFill>
                <a:effectLst/>
                <a:latin typeface="+mn-lt"/>
                <a:ea typeface="+mn-ea"/>
                <a:cs typeface="+mn-cs"/>
              </a:rPr>
              <a:t>Respondents from the United States to the 2018 survey accounted for 42% of the 81 responding institutions, with 34 institutions, followed by Spain (12), the United Kingdom (8), and The Netherlands (4). Canada, Germany, and Norway (3 each). &lt;click&gt; These are the three German institutions that responded to the 2018 survey.</a:t>
            </a:r>
            <a:endParaRPr lang="en-US" baseline="0" dirty="0"/>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4</a:t>
            </a:fld>
            <a:endParaRPr lang="en-US" dirty="0"/>
          </a:p>
        </p:txBody>
      </p:sp>
    </p:spTree>
    <p:extLst>
      <p:ext uri="{BB962C8B-B14F-4D97-AF65-F5344CB8AC3E}">
        <p14:creationId xmlns:p14="http://schemas.microsoft.com/office/powerpoint/2010/main" val="158120983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We categorized the responding institutions by type. </a:t>
            </a:r>
            <a:r>
              <a:rPr lang="en-US" dirty="0"/>
              <a:t>We were successful in our attempts to solicit responses from more national</a:t>
            </a:r>
            <a:r>
              <a:rPr lang="en-US" baseline="0" dirty="0"/>
              <a:t> libraries in the 2015 survey compared to the 2014 survey, and almost the same number responded in 2018. Given that the survey was generally distributed on networks primarily used by libraries, most respondents in all three surveys tended to be from the library domain, with research libraries and national libraries the top two. The biggest change was for the first time &lt;click&gt; </a:t>
            </a:r>
            <a:r>
              <a:rPr lang="en-US" sz="1200" kern="1200" dirty="0">
                <a:solidFill>
                  <a:schemeClr val="tx1"/>
                </a:solidFill>
                <a:effectLst/>
                <a:latin typeface="+mn-lt"/>
                <a:ea typeface="+mn-ea"/>
                <a:cs typeface="+mn-cs"/>
              </a:rPr>
              <a:t>we received responses from service providers, which provide linked data services for their customers.</a:t>
            </a:r>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5</a:t>
            </a:fld>
            <a:endParaRPr lang="en-US" dirty="0"/>
          </a:p>
        </p:txBody>
      </p:sp>
    </p:spTree>
    <p:extLst>
      <p:ext uri="{BB962C8B-B14F-4D97-AF65-F5344CB8AC3E}">
        <p14:creationId xmlns:p14="http://schemas.microsoft.com/office/powerpoint/2010/main" val="21586552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The 81 institutions responding to the 2018 survey described 104 linked data projects/services, compared to 71 institutions responding to the 2015 survey</a:t>
            </a:r>
            <a:r>
              <a:rPr lang="en-US" baseline="0" dirty="0"/>
              <a:t> in which 112 were described. </a:t>
            </a:r>
            <a:r>
              <a:rPr lang="en-US" sz="1200" kern="1200" baseline="0" dirty="0">
                <a:solidFill>
                  <a:schemeClr val="tx1"/>
                </a:solidFill>
                <a:effectLst/>
                <a:latin typeface="+mn-lt"/>
                <a:ea typeface="+mn-ea"/>
                <a:cs typeface="+mn-cs"/>
              </a:rPr>
              <a:t>Institutions</a:t>
            </a:r>
            <a:r>
              <a:rPr lang="en-US" sz="1200" kern="1200" dirty="0">
                <a:solidFill>
                  <a:schemeClr val="tx1"/>
                </a:solidFill>
                <a:effectLst/>
                <a:latin typeface="+mn-lt"/>
                <a:ea typeface="+mn-ea"/>
                <a:cs typeface="+mn-cs"/>
              </a:rPr>
              <a:t> who had responded to a previous survey did not always describe the same linked data projects or services. Of the 104 linked data projects or services described, only 42 had been described previously. Even when the same project or service was described, the respondent sometimes differed from the one who responded previously. Some respondents did not answer every question, so the totals for each question may vary.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75% of the linked data projects/services described in 2018 are in production, slightly higher than the 67% reported in 2015.  40% of the linked data projects/services described in 2018 have been in production for more than four years.</a:t>
            </a:r>
          </a:p>
        </p:txBody>
      </p:sp>
      <p:sp>
        <p:nvSpPr>
          <p:cNvPr id="4" name="Slide Number Placeholder 3"/>
          <p:cNvSpPr>
            <a:spLocks noGrp="1"/>
          </p:cNvSpPr>
          <p:nvPr>
            <p:ph type="sldNum" sz="quarter" idx="10"/>
          </p:nvPr>
        </p:nvSpPr>
        <p:spPr/>
        <p:txBody>
          <a:bodyPr/>
          <a:lstStyle/>
          <a:p>
            <a:fld id="{299D7421-AD5D-46DA-91F4-10FFFF42BEC0}" type="slidenum">
              <a:rPr lang="en-US" smtClean="0"/>
              <a:t>6</a:t>
            </a:fld>
            <a:endParaRPr lang="en-US" dirty="0"/>
          </a:p>
        </p:txBody>
      </p:sp>
    </p:spTree>
    <p:extLst>
      <p:ext uri="{BB962C8B-B14F-4D97-AF65-F5344CB8AC3E}">
        <p14:creationId xmlns:p14="http://schemas.microsoft.com/office/powerpoint/2010/main" val="229115828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both the 2015 and 2018 surveys, most projects/services both consume and publish</a:t>
            </a:r>
            <a:r>
              <a:rPr lang="en-US" baseline="0" dirty="0"/>
              <a:t> linked data. Relatively few only publish linked data, and the number of publish-only linked data projects/services decreased.</a:t>
            </a:r>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7</a:t>
            </a:fld>
            <a:endParaRPr lang="en-US" dirty="0"/>
          </a:p>
        </p:txBody>
      </p:sp>
    </p:spTree>
    <p:extLst>
      <p:ext uri="{BB962C8B-B14F-4D97-AF65-F5344CB8AC3E}">
        <p14:creationId xmlns:p14="http://schemas.microsoft.com/office/powerpoint/2010/main" val="358621285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More respondents reported that their linked data project or service was successful or “mostly” successful in 2018 than in 2015: 56% compared to 41%. Fewer didn’t know yet as their projects were still at an early stage (pre-implementation or early implementation.</a:t>
            </a:r>
          </a:p>
          <a:p>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Comments from </a:t>
            </a:r>
            <a:r>
              <a:rPr lang="en-US" sz="1200" kern="1200" dirty="0">
                <a:solidFill>
                  <a:schemeClr val="tx1"/>
                </a:solidFill>
                <a:effectLst/>
                <a:latin typeface="+mn-lt"/>
                <a:ea typeface="+mn-ea"/>
                <a:cs typeface="+mn-cs"/>
              </a:rPr>
              <a:t>respondents whose linked data project or service has been in production for at least four years included the following indicators of success. &lt;click&gt;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kern="1200" dirty="0">
                <a:solidFill>
                  <a:schemeClr val="tx1"/>
                </a:solidFill>
                <a:effectLst/>
                <a:latin typeface="+mn-lt"/>
                <a:ea typeface="+mn-ea"/>
                <a:cs typeface="+mn-cs"/>
              </a:rPr>
              <a:t>Usage: </a:t>
            </a:r>
            <a:r>
              <a:rPr lang="en-US" sz="1200" kern="1200" dirty="0">
                <a:solidFill>
                  <a:schemeClr val="tx1"/>
                </a:solidFill>
                <a:effectLst/>
                <a:latin typeface="+mn-lt"/>
                <a:ea typeface="+mn-ea"/>
                <a:cs typeface="+mn-cs"/>
              </a:rPr>
              <a:t>Most respondents noted substantial increases in usage over the years, and more contributors.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kern="1200" dirty="0">
                <a:solidFill>
                  <a:schemeClr val="tx1"/>
                </a:solidFill>
                <a:effectLst/>
                <a:latin typeface="+mn-lt"/>
                <a:ea typeface="+mn-ea"/>
                <a:cs typeface="+mn-cs"/>
              </a:rPr>
              <a:t>Data re-use: </a:t>
            </a:r>
            <a:r>
              <a:rPr lang="en-US" sz="1200" b="0" kern="1200" dirty="0">
                <a:solidFill>
                  <a:schemeClr val="tx1"/>
                </a:solidFill>
                <a:effectLst/>
                <a:latin typeface="+mn-lt"/>
                <a:ea typeface="+mn-ea"/>
                <a:cs typeface="+mn-cs"/>
              </a:rPr>
              <a:t>O</a:t>
            </a:r>
            <a:r>
              <a:rPr lang="en-US" sz="1200" kern="1200" dirty="0">
                <a:solidFill>
                  <a:schemeClr val="tx1"/>
                </a:solidFill>
                <a:effectLst/>
                <a:latin typeface="+mn-lt"/>
                <a:ea typeface="+mn-ea"/>
                <a:cs typeface="+mn-cs"/>
              </a:rPr>
              <a:t>ther applications make use of their linked data implementation; the number of bulk downloads.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kern="1200" dirty="0">
                <a:solidFill>
                  <a:schemeClr val="tx1"/>
                </a:solidFill>
                <a:effectLst/>
                <a:latin typeface="+mn-lt"/>
                <a:ea typeface="+mn-ea"/>
                <a:cs typeface="+mn-cs"/>
              </a:rPr>
              <a:t>Interoperability: </a:t>
            </a:r>
            <a:r>
              <a:rPr lang="en-US" sz="1200" b="0" kern="1200" dirty="0">
                <a:solidFill>
                  <a:schemeClr val="tx1"/>
                </a:solidFill>
                <a:effectLst/>
                <a:latin typeface="+mn-lt"/>
                <a:ea typeface="+mn-ea"/>
                <a:cs typeface="+mn-cs"/>
              </a:rPr>
              <a:t>T</a:t>
            </a:r>
            <a:r>
              <a:rPr lang="en-US" sz="1200" kern="1200" dirty="0">
                <a:solidFill>
                  <a:schemeClr val="tx1"/>
                </a:solidFill>
                <a:effectLst/>
                <a:latin typeface="+mn-lt"/>
                <a:ea typeface="+mn-ea"/>
                <a:cs typeface="+mn-cs"/>
              </a:rPr>
              <a:t>heir linked data service provides access to their other resources.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kern="1200" dirty="0">
                <a:solidFill>
                  <a:schemeClr val="tx1"/>
                </a:solidFill>
                <a:effectLst/>
                <a:latin typeface="+mn-lt"/>
                <a:ea typeface="+mn-ea"/>
                <a:cs typeface="+mn-cs"/>
              </a:rPr>
              <a:t>User satisfaction: </a:t>
            </a:r>
            <a:r>
              <a:rPr lang="en-US" sz="1200" kern="1200" dirty="0">
                <a:solidFill>
                  <a:schemeClr val="tx1"/>
                </a:solidFill>
                <a:effectLst/>
                <a:latin typeface="+mn-lt"/>
                <a:ea typeface="+mn-ea"/>
                <a:cs typeface="+mn-cs"/>
              </a:rPr>
              <a:t>Linked data offers users a richer experience that is much more contextualized and inter-related. One pointed to better support of multilingualism by fetching multilingual labels from linked data vocabularies. One noted that their “happy users” are “probably unaware that the service is based on linked data.”</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kern="1200" dirty="0">
                <a:solidFill>
                  <a:schemeClr val="tx1"/>
                </a:solidFill>
                <a:effectLst/>
                <a:latin typeface="+mn-lt"/>
                <a:ea typeface="+mn-ea"/>
                <a:cs typeface="+mn-cs"/>
              </a:rPr>
              <a:t>Influence: </a:t>
            </a:r>
            <a:r>
              <a:rPr lang="en-US" sz="1200" kern="1200" dirty="0">
                <a:solidFill>
                  <a:schemeClr val="tx1"/>
                </a:solidFill>
                <a:effectLst/>
                <a:latin typeface="+mn-lt"/>
                <a:ea typeface="+mn-ea"/>
                <a:cs typeface="+mn-cs"/>
              </a:rPr>
              <a:t>The success of a project gains attention and illustrates what’s possible; they’ve influenced other initiatives and moved the discussion on linked data in the library community.</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kern="1200" dirty="0">
                <a:solidFill>
                  <a:schemeClr val="tx1"/>
                </a:solidFill>
                <a:effectLst/>
                <a:latin typeface="+mn-lt"/>
                <a:ea typeface="+mn-ea"/>
                <a:cs typeface="+mn-cs"/>
              </a:rPr>
              <a:t>Professional development: </a:t>
            </a:r>
            <a:r>
              <a:rPr lang="en-US" sz="1200" kern="1200" dirty="0">
                <a:solidFill>
                  <a:schemeClr val="tx1"/>
                </a:solidFill>
                <a:effectLst/>
                <a:latin typeface="+mn-lt"/>
                <a:ea typeface="+mn-ea"/>
                <a:cs typeface="+mn-cs"/>
              </a:rPr>
              <a:t>Even absent metrics demonstrating linked data’s value to others, linked data projects still provide professional development for staff.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8</a:t>
            </a:fld>
            <a:endParaRPr lang="en-US" dirty="0"/>
          </a:p>
        </p:txBody>
      </p:sp>
    </p:spTree>
    <p:extLst>
      <p:ext uri="{BB962C8B-B14F-4D97-AF65-F5344CB8AC3E}">
        <p14:creationId xmlns:p14="http://schemas.microsoft.com/office/powerpoint/2010/main" val="194670160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Most respondents with linked data implementations in production either </a:t>
            </a:r>
            <a:r>
              <a:rPr lang="en-US" sz="1200" kern="1200" dirty="0">
                <a:solidFill>
                  <a:schemeClr val="tx1"/>
                </a:solidFill>
                <a:effectLst/>
                <a:latin typeface="+mn-lt"/>
                <a:ea typeface="+mn-ea"/>
                <a:cs typeface="+mn-cs"/>
              </a:rPr>
              <a:t>did not know the average number of requests the linked data project or service received daily over the previous six months, or did not keep or have access to usage statistics.  Of those that do, t</a:t>
            </a:r>
            <a:r>
              <a:rPr lang="en-US" dirty="0"/>
              <a:t>hese are the eight linked data implementations “most used” as measured by average number of requests per day in the 2018 survey – all reported over 100,000 requests per day, and all  have been in production over four years. All had responded to the 2015 survey as well.</a:t>
            </a:r>
          </a:p>
          <a:p>
            <a:endParaRPr lang="en-US" dirty="0"/>
          </a:p>
          <a:p>
            <a:pPr marL="171450" indent="-171450">
              <a:buFont typeface="Arial" panose="020B0604020202020204" pitchFamily="34" charset="0"/>
              <a:buChar char="•"/>
            </a:pPr>
            <a:r>
              <a:rPr lang="en-US" dirty="0"/>
              <a:t>American Numismatic Society’s </a:t>
            </a:r>
            <a:r>
              <a:rPr lang="en-US" sz="1200" u="sng" kern="1200" dirty="0">
                <a:solidFill>
                  <a:schemeClr val="tx1"/>
                </a:solidFill>
                <a:effectLst/>
                <a:latin typeface="+mn-lt"/>
                <a:ea typeface="+mn-ea"/>
                <a:cs typeface="+mn-cs"/>
                <a:hlinkClick r:id="rId3"/>
              </a:rPr>
              <a:t>nomisma</a:t>
            </a:r>
            <a:r>
              <a:rPr lang="en-US" dirty="0"/>
              <a:t> is a thesaurus of numismatic concepts</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Bibliothèque </a:t>
            </a:r>
            <a:r>
              <a:rPr lang="en-US" sz="1200" kern="1200" dirty="0" err="1">
                <a:solidFill>
                  <a:schemeClr val="tx1"/>
                </a:solidFill>
                <a:effectLst/>
                <a:latin typeface="+mn-lt"/>
                <a:ea typeface="+mn-ea"/>
                <a:cs typeface="+mn-cs"/>
              </a:rPr>
              <a:t>nationale</a:t>
            </a:r>
            <a:r>
              <a:rPr lang="en-US" sz="1200" kern="1200" dirty="0">
                <a:solidFill>
                  <a:schemeClr val="tx1"/>
                </a:solidFill>
                <a:effectLst/>
                <a:latin typeface="+mn-lt"/>
                <a:ea typeface="+mn-ea"/>
                <a:cs typeface="+mn-cs"/>
              </a:rPr>
              <a:t> de France’s </a:t>
            </a:r>
            <a:r>
              <a:rPr lang="en-US" sz="1200" u="sng" kern="1200" dirty="0">
                <a:solidFill>
                  <a:schemeClr val="tx1"/>
                </a:solidFill>
                <a:effectLst/>
                <a:latin typeface="+mn-lt"/>
                <a:ea typeface="+mn-ea"/>
                <a:cs typeface="+mn-cs"/>
                <a:hlinkClick r:id="rId4"/>
              </a:rPr>
              <a:t>data.bnf.fr</a:t>
            </a:r>
            <a:r>
              <a:rPr lang="en-US" sz="1200" kern="1200" dirty="0">
                <a:solidFill>
                  <a:schemeClr val="tx1"/>
                </a:solidFill>
                <a:effectLst/>
                <a:latin typeface="+mn-lt"/>
                <a:ea typeface="+mn-ea"/>
                <a:cs typeface="+mn-cs"/>
              </a:rPr>
              <a:t>, provides access to the </a:t>
            </a:r>
            <a:r>
              <a:rPr lang="en-US" sz="1200" kern="1200" dirty="0" err="1">
                <a:solidFill>
                  <a:schemeClr val="tx1"/>
                </a:solidFill>
                <a:effectLst/>
                <a:latin typeface="+mn-lt"/>
                <a:ea typeface="+mn-ea"/>
                <a:cs typeface="+mn-cs"/>
              </a:rPr>
              <a:t>BnF’s</a:t>
            </a:r>
            <a:r>
              <a:rPr lang="en-US" sz="1200" kern="1200" dirty="0">
                <a:solidFill>
                  <a:schemeClr val="tx1"/>
                </a:solidFill>
                <a:effectLst/>
                <a:latin typeface="+mn-lt"/>
                <a:ea typeface="+mn-ea"/>
                <a:cs typeface="+mn-cs"/>
              </a:rPr>
              <a:t> collections and is a hub among different resources</a:t>
            </a:r>
          </a:p>
          <a:p>
            <a:pPr marL="171450" indent="-171450">
              <a:buFont typeface="Arial" panose="020B0604020202020204" pitchFamily="34" charset="0"/>
              <a:buChar char="•"/>
            </a:pPr>
            <a:r>
              <a:rPr lang="en-US" sz="1200" u="sng" kern="1200" dirty="0">
                <a:solidFill>
                  <a:schemeClr val="tx1"/>
                </a:solidFill>
                <a:effectLst/>
                <a:latin typeface="+mn-lt"/>
                <a:ea typeface="+mn-ea"/>
                <a:cs typeface="+mn-cs"/>
                <a:hlinkClick r:id="rId5"/>
              </a:rPr>
              <a:t>Europeana</a:t>
            </a:r>
            <a:r>
              <a:rPr lang="en-US" sz="1200" u="sng" kern="1200" dirty="0">
                <a:solidFill>
                  <a:schemeClr val="tx1"/>
                </a:solidFill>
                <a:effectLst/>
                <a:latin typeface="+mn-lt"/>
                <a:ea typeface="+mn-ea"/>
                <a:cs typeface="+mn-cs"/>
              </a:rPr>
              <a:t> </a:t>
            </a:r>
            <a:r>
              <a:rPr lang="en-US" sz="1200" kern="1200" dirty="0">
                <a:solidFill>
                  <a:schemeClr val="tx1"/>
                </a:solidFill>
                <a:effectLst/>
                <a:latin typeface="+mn-lt"/>
                <a:ea typeface="+mn-ea"/>
                <a:cs typeface="+mn-cs"/>
              </a:rPr>
              <a:t>aggregates metadata for digital objects from museums, archives, and audiovisual archives across Europe</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Library of Congress’ </a:t>
            </a:r>
            <a:r>
              <a:rPr lang="en-US" sz="1200" u="sng" kern="1200" dirty="0">
                <a:solidFill>
                  <a:schemeClr val="tx1"/>
                </a:solidFill>
                <a:effectLst/>
                <a:latin typeface="+mn-lt"/>
                <a:ea typeface="+mn-ea"/>
                <a:cs typeface="+mn-cs"/>
                <a:hlinkClick r:id="rId6"/>
              </a:rPr>
              <a:t>Linked Data Service</a:t>
            </a:r>
            <a:r>
              <a:rPr lang="en-US" sz="1200" kern="1200" dirty="0">
                <a:solidFill>
                  <a:schemeClr val="tx1"/>
                </a:solidFill>
                <a:effectLst/>
                <a:latin typeface="+mn-lt"/>
                <a:ea typeface="+mn-ea"/>
                <a:cs typeface="+mn-cs"/>
              </a:rPr>
              <a:t> provides access to over 50 vocabularies; it receives 500,000 to a million requests a day</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National Diet Library’s </a:t>
            </a:r>
            <a:r>
              <a:rPr lang="en-US" sz="1200" u="sng" kern="1200" dirty="0">
                <a:solidFill>
                  <a:schemeClr val="tx1"/>
                </a:solidFill>
                <a:effectLst/>
                <a:latin typeface="+mn-lt"/>
                <a:ea typeface="+mn-ea"/>
                <a:cs typeface="+mn-cs"/>
                <a:hlinkClick r:id="rId7"/>
              </a:rPr>
              <a:t>NDL </a:t>
            </a:r>
            <a:r>
              <a:rPr lang="en-US" sz="1200" u="sng" kern="1200" dirty="0" err="1">
                <a:solidFill>
                  <a:schemeClr val="tx1"/>
                </a:solidFill>
                <a:effectLst/>
                <a:latin typeface="+mn-lt"/>
                <a:ea typeface="+mn-ea"/>
                <a:cs typeface="+mn-cs"/>
                <a:hlinkClick r:id="rId7"/>
              </a:rPr>
              <a:t>Search,</a:t>
            </a:r>
            <a:r>
              <a:rPr lang="en-US" sz="1200" kern="1200" dirty="0" err="1">
                <a:solidFill>
                  <a:schemeClr val="tx1"/>
                </a:solidFill>
                <a:effectLst/>
                <a:latin typeface="+mn-lt"/>
                <a:ea typeface="+mn-ea"/>
                <a:cs typeface="+mn-cs"/>
              </a:rPr>
              <a:t>provides</a:t>
            </a:r>
            <a:r>
              <a:rPr lang="en-US" sz="1200" kern="1200" dirty="0">
                <a:solidFill>
                  <a:schemeClr val="tx1"/>
                </a:solidFill>
                <a:effectLst/>
                <a:latin typeface="+mn-lt"/>
                <a:ea typeface="+mn-ea"/>
                <a:cs typeface="+mn-cs"/>
              </a:rPr>
              <a:t> access to bibliographic data from Japanese libraries, archives, museums and academic research institutions.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dirty="0">
                <a:solidFill>
                  <a:schemeClr val="tx1"/>
                </a:solidFill>
                <a:effectLst/>
                <a:latin typeface="+mn-lt"/>
                <a:ea typeface="+mn-ea"/>
                <a:cs typeface="+mn-cs"/>
              </a:rPr>
              <a:t>North Rhine-Westphalian Library Service Center (HBZ) </a:t>
            </a:r>
            <a:r>
              <a:rPr lang="en-US" sz="1200" u="sng" kern="1200" dirty="0">
                <a:solidFill>
                  <a:schemeClr val="tx1"/>
                </a:solidFill>
                <a:effectLst/>
                <a:latin typeface="+mn-lt"/>
                <a:ea typeface="+mn-ea"/>
                <a:cs typeface="+mn-cs"/>
                <a:hlinkClick r:id="rId8"/>
              </a:rPr>
              <a:t>Linked Open Data service</a:t>
            </a:r>
            <a:r>
              <a:rPr lang="en-US" sz="1200" kern="1200" dirty="0">
                <a:solidFill>
                  <a:schemeClr val="tx1"/>
                </a:solidFill>
                <a:effectLst/>
                <a:latin typeface="+mn-lt"/>
                <a:ea typeface="+mn-ea"/>
                <a:cs typeface="+mn-cs"/>
              </a:rPr>
              <a:t> provides access to bibliographic resources, libraries and related organizations, and authority data.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dirty="0">
                <a:solidFill>
                  <a:schemeClr val="tx1"/>
                </a:solidFill>
                <a:effectLst/>
                <a:latin typeface="+mn-lt"/>
                <a:ea typeface="+mn-ea"/>
                <a:cs typeface="+mn-cs"/>
              </a:rPr>
              <a:t>OCLC’s </a:t>
            </a:r>
            <a:r>
              <a:rPr lang="en-US" sz="1200" u="sng" kern="1200" dirty="0">
                <a:solidFill>
                  <a:schemeClr val="tx1"/>
                </a:solidFill>
                <a:effectLst/>
                <a:latin typeface="+mn-lt"/>
                <a:ea typeface="+mn-ea"/>
                <a:cs typeface="+mn-cs"/>
                <a:hlinkClick r:id="rId9"/>
              </a:rPr>
              <a:t>Virtual International Authority File (VIAF)</a:t>
            </a:r>
            <a:r>
              <a:rPr lang="en-US" sz="1200" u="sng" kern="1200" dirty="0">
                <a:solidFill>
                  <a:schemeClr val="tx1"/>
                </a:solidFill>
                <a:effectLst/>
                <a:latin typeface="+mn-lt"/>
                <a:ea typeface="+mn-ea"/>
                <a:cs typeface="+mn-cs"/>
              </a:rPr>
              <a:t> </a:t>
            </a:r>
            <a:r>
              <a:rPr lang="en-US" sz="1200" kern="1200" dirty="0">
                <a:solidFill>
                  <a:schemeClr val="tx1"/>
                </a:solidFill>
                <a:effectLst/>
                <a:latin typeface="+mn-lt"/>
                <a:ea typeface="+mn-ea"/>
                <a:cs typeface="+mn-cs"/>
              </a:rPr>
              <a:t>aggregates 50 authority files from different countries and regions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dirty="0">
                <a:solidFill>
                  <a:schemeClr val="tx1"/>
                </a:solidFill>
                <a:effectLst/>
                <a:latin typeface="+mn-lt"/>
                <a:ea typeface="+mn-ea"/>
                <a:cs typeface="+mn-cs"/>
              </a:rPr>
              <a:t>OCLC’s </a:t>
            </a:r>
            <a:r>
              <a:rPr lang="en-US" sz="1200" u="sng" kern="1200" dirty="0">
                <a:solidFill>
                  <a:schemeClr val="tx1"/>
                </a:solidFill>
                <a:effectLst/>
                <a:latin typeface="+mn-lt"/>
                <a:ea typeface="+mn-ea"/>
                <a:cs typeface="+mn-cs"/>
                <a:hlinkClick r:id="rId10"/>
              </a:rPr>
              <a:t>WorldCat Linked Data</a:t>
            </a:r>
            <a:r>
              <a:rPr lang="en-US" sz="1200" u="sng" kern="1200" dirty="0">
                <a:solidFill>
                  <a:schemeClr val="tx1"/>
                </a:solidFill>
                <a:effectLst/>
                <a:latin typeface="+mn-lt"/>
                <a:ea typeface="+mn-ea"/>
                <a:cs typeface="+mn-cs"/>
              </a:rPr>
              <a:t> </a:t>
            </a:r>
            <a:r>
              <a:rPr lang="en-US" sz="1200" kern="1200" dirty="0">
                <a:solidFill>
                  <a:schemeClr val="tx1"/>
                </a:solidFill>
                <a:effectLst/>
                <a:latin typeface="+mn-lt"/>
                <a:ea typeface="+mn-ea"/>
                <a:cs typeface="+mn-cs"/>
              </a:rPr>
              <a:t> provides experimental access to its catalog of over 400 million bibliographic records in linked data form.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The two I’ve circled here &lt;click&gt; reported that their usage has more than doubled over the last three years.</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US" sz="1200" kern="1200" dirty="0">
              <a:solidFill>
                <a:schemeClr val="tx1"/>
              </a:solidFill>
              <a:effectLst/>
              <a:latin typeface="+mn-lt"/>
              <a:ea typeface="+mn-ea"/>
              <a:cs typeface="+mn-cs"/>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sz="1200" kern="1200" dirty="0">
              <a:solidFill>
                <a:schemeClr val="tx1"/>
              </a:solidFill>
              <a:effectLst/>
              <a:latin typeface="+mn-lt"/>
              <a:ea typeface="+mn-ea"/>
              <a:cs typeface="+mn-cs"/>
            </a:endParaRPr>
          </a:p>
          <a:p>
            <a:pPr marL="171450" indent="-171450">
              <a:buFont typeface="Arial" panose="020B0604020202020204" pitchFamily="34" charset="0"/>
              <a:buChar char="•"/>
            </a:pPr>
            <a:endParaRPr lang="en-US" sz="1200" kern="1200" dirty="0">
              <a:solidFill>
                <a:schemeClr val="tx1"/>
              </a:solidFill>
              <a:effectLst/>
              <a:latin typeface="+mn-lt"/>
              <a:ea typeface="+mn-ea"/>
              <a:cs typeface="+mn-cs"/>
            </a:endParaRPr>
          </a:p>
          <a:p>
            <a:pPr marL="171450" indent="-171450">
              <a:buFont typeface="Arial" panose="020B0604020202020204" pitchFamily="34" charset="0"/>
              <a:buChar char="•"/>
            </a:pPr>
            <a:endParaRPr lang="en-US" dirty="0"/>
          </a:p>
          <a:p>
            <a:pPr marL="171450" indent="-171450">
              <a:buFont typeface="Arial" panose="020B0604020202020204" pitchFamily="34" charset="0"/>
              <a:buChar char="•"/>
            </a:pPr>
            <a:endParaRPr lang="en-US" dirty="0"/>
          </a:p>
          <a:p>
            <a:endParaRPr lang="en-US" dirty="0"/>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9</a:t>
            </a:fld>
            <a:endParaRPr lang="en-US" dirty="0"/>
          </a:p>
        </p:txBody>
      </p:sp>
    </p:spTree>
    <p:extLst>
      <p:ext uri="{BB962C8B-B14F-4D97-AF65-F5344CB8AC3E}">
        <p14:creationId xmlns:p14="http://schemas.microsoft.com/office/powerpoint/2010/main" val="182808526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10</a:t>
            </a:fld>
            <a:endParaRPr lang="en-US" dirty="0"/>
          </a:p>
        </p:txBody>
      </p:sp>
    </p:spTree>
    <p:extLst>
      <p:ext uri="{BB962C8B-B14F-4D97-AF65-F5344CB8AC3E}">
        <p14:creationId xmlns:p14="http://schemas.microsoft.com/office/powerpoint/2010/main" val="326419527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The key motivations to publish linked data appear unchanged. Because some 2015 survey respondents had noted the need to publish linked data in order to consume it as an “other” motivation, we offered it as an option in the 2018 survey; it became the fourth most commonly cited reason.</a:t>
            </a:r>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11</a:t>
            </a:fld>
            <a:endParaRPr lang="en-US" dirty="0"/>
          </a:p>
        </p:txBody>
      </p:sp>
    </p:spTree>
    <p:extLst>
      <p:ext uri="{BB962C8B-B14F-4D97-AF65-F5344CB8AC3E}">
        <p14:creationId xmlns:p14="http://schemas.microsoft.com/office/powerpoint/2010/main" val="246197578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Given the relatively large representation of libraries among respondents, no surprise that descriptive, bibliographic and authority data are the most common types of data published in both surveys, with slight variations in numbers. “Data about people” was common enough in the “other” responses in the 2015 survey that we added it as an option in 2018 – it tied for fourth, with ontologies and vocabularies. There were also slight increases in the number of linked data projects/services publishing digital collections and geographic data in 2018.</a:t>
            </a:r>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12</a:t>
            </a:fld>
            <a:endParaRPr lang="en-US" dirty="0"/>
          </a:p>
        </p:txBody>
      </p:sp>
    </p:spTree>
    <p:extLst>
      <p:ext uri="{BB962C8B-B14F-4D97-AF65-F5344CB8AC3E}">
        <p14:creationId xmlns:p14="http://schemas.microsoft.com/office/powerpoint/2010/main" val="301421621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can see more differences in the RDF vocabularies and ontologies used in the last three years.  This chart shows the top eight reported in 2018 (used by at least 20% of respondents) compared to 2015.  We observe substantial increases in Schema.org and BibFrame, with decreased usage of SKOS and FOAF in particular. </a:t>
            </a:r>
          </a:p>
        </p:txBody>
      </p:sp>
      <p:sp>
        <p:nvSpPr>
          <p:cNvPr id="4" name="Slide Number Placeholder 3"/>
          <p:cNvSpPr>
            <a:spLocks noGrp="1"/>
          </p:cNvSpPr>
          <p:nvPr>
            <p:ph type="sldNum" sz="quarter" idx="10"/>
          </p:nvPr>
        </p:nvSpPr>
        <p:spPr/>
        <p:txBody>
          <a:bodyPr/>
          <a:lstStyle/>
          <a:p>
            <a:fld id="{299D7421-AD5D-46DA-91F4-10FFFF42BEC0}" type="slidenum">
              <a:rPr lang="en-US" smtClean="0"/>
              <a:t>13</a:t>
            </a:fld>
            <a:endParaRPr lang="en-US" dirty="0"/>
          </a:p>
        </p:txBody>
      </p:sp>
    </p:spTree>
    <p:extLst>
      <p:ext uri="{BB962C8B-B14F-4D97-AF65-F5344CB8AC3E}">
        <p14:creationId xmlns:p14="http://schemas.microsoft.com/office/powerpoint/2010/main" val="263396466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most common </a:t>
            </a:r>
            <a:r>
              <a:rPr lang="en-US" dirty="0" err="1"/>
              <a:t>serializataion</a:t>
            </a:r>
            <a:r>
              <a:rPr lang="en-US" dirty="0"/>
              <a:t> of linked data continues to be RDF/XML. The most visible differences between the 2015 and 2018 surveys is an uptick in JSON-LD and a </a:t>
            </a:r>
            <a:r>
              <a:rPr lang="en-US" dirty="0" err="1"/>
              <a:t>decreae</a:t>
            </a:r>
            <a:r>
              <a:rPr lang="en-US" dirty="0"/>
              <a:t> in </a:t>
            </a:r>
            <a:r>
              <a:rPr lang="en-US" dirty="0" err="1"/>
              <a:t>RDFa</a:t>
            </a:r>
            <a:r>
              <a:rPr lang="en-US" dirty="0"/>
              <a:t>.</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NB Number of respondents to this question was almost the same: 91 in 2018 vs. 94 in 2015</a:t>
            </a:r>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14</a:t>
            </a:fld>
            <a:endParaRPr lang="en-US" dirty="0"/>
          </a:p>
        </p:txBody>
      </p:sp>
    </p:spTree>
    <p:extLst>
      <p:ext uri="{BB962C8B-B14F-4D97-AF65-F5344CB8AC3E}">
        <p14:creationId xmlns:p14="http://schemas.microsoft.com/office/powerpoint/2010/main" val="299004532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The top six barriers cited by the 2018 survey respondents were almost the same as the 2015 survey respondents, “Lack of resources” was added as an option (a popular “other” response in 2015) and tied with little documentation. “Establishing the links” was the 4</a:t>
            </a:r>
            <a:r>
              <a:rPr lang="en-US" baseline="30000" dirty="0">
                <a:latin typeface="Arial" panose="020B0604020202020204" pitchFamily="34" charset="0"/>
                <a:cs typeface="Arial" panose="020B0604020202020204" pitchFamily="34" charset="0"/>
              </a:rPr>
              <a:t>th</a:t>
            </a:r>
            <a:r>
              <a:rPr lang="en-US" dirty="0">
                <a:latin typeface="Arial" panose="020B0604020202020204" pitchFamily="34" charset="0"/>
                <a:cs typeface="Arial" panose="020B0604020202020204" pitchFamily="34" charset="0"/>
              </a:rPr>
              <a:t> top barrier in 2015.</a:t>
            </a:r>
          </a:p>
        </p:txBody>
      </p:sp>
      <p:sp>
        <p:nvSpPr>
          <p:cNvPr id="4" name="Slide Number Placeholder 3"/>
          <p:cNvSpPr>
            <a:spLocks noGrp="1"/>
          </p:cNvSpPr>
          <p:nvPr>
            <p:ph type="sldNum" sz="quarter" idx="10"/>
          </p:nvPr>
        </p:nvSpPr>
        <p:spPr/>
        <p:txBody>
          <a:bodyPr/>
          <a:lstStyle/>
          <a:p>
            <a:fld id="{299D7421-AD5D-46DA-91F4-10FFFF42BEC0}" type="slidenum">
              <a:rPr lang="en-US" smtClean="0"/>
              <a:t>15</a:t>
            </a:fld>
            <a:endParaRPr lang="en-US" dirty="0"/>
          </a:p>
        </p:txBody>
      </p:sp>
    </p:spTree>
    <p:extLst>
      <p:ext uri="{BB962C8B-B14F-4D97-AF65-F5344CB8AC3E}">
        <p14:creationId xmlns:p14="http://schemas.microsoft.com/office/powerpoint/2010/main" val="135323021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16</a:t>
            </a:fld>
            <a:endParaRPr lang="en-US" dirty="0"/>
          </a:p>
        </p:txBody>
      </p:sp>
    </p:spTree>
    <p:extLst>
      <p:ext uri="{BB962C8B-B14F-4D97-AF65-F5344CB8AC3E}">
        <p14:creationId xmlns:p14="http://schemas.microsoft.com/office/powerpoint/2010/main" val="45067909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a:t>The top two </a:t>
            </a:r>
            <a:r>
              <a:rPr lang="en-US" baseline="0" dirty="0"/>
              <a:t>reasons given for consuming linked data are the same among respondents to the 2015 and 2018 surveys. But there are drops in those motivated by &lt;click&gt; improving SEO (-18%), more effective internal metadata management (-17%),  and achieving greater accuracy and scope in search results (-12%).</a:t>
            </a:r>
            <a:endParaRPr lang="en-US" dirty="0"/>
          </a:p>
          <a:p>
            <a:endParaRPr lang="en-US" dirty="0"/>
          </a:p>
          <a:p>
            <a:r>
              <a:rPr lang="en-US" dirty="0"/>
              <a:t>NB Number of respondents to this question was almost the same: 69 in 2018 vs. 68 in 2015</a:t>
            </a:r>
          </a:p>
        </p:txBody>
      </p:sp>
      <p:sp>
        <p:nvSpPr>
          <p:cNvPr id="4" name="Slide Number Placeholder 3"/>
          <p:cNvSpPr>
            <a:spLocks noGrp="1"/>
          </p:cNvSpPr>
          <p:nvPr>
            <p:ph type="sldNum" sz="quarter" idx="10"/>
          </p:nvPr>
        </p:nvSpPr>
        <p:spPr/>
        <p:txBody>
          <a:bodyPr/>
          <a:lstStyle/>
          <a:p>
            <a:fld id="{299D7421-AD5D-46DA-91F4-10FFFF42BEC0}" type="slidenum">
              <a:rPr lang="en-US" smtClean="0"/>
              <a:t>17</a:t>
            </a:fld>
            <a:endParaRPr lang="en-US" dirty="0"/>
          </a:p>
        </p:txBody>
      </p:sp>
    </p:spTree>
    <p:extLst>
      <p:ext uri="{BB962C8B-B14F-4D97-AF65-F5344CB8AC3E}">
        <p14:creationId xmlns:p14="http://schemas.microsoft.com/office/powerpoint/2010/main" val="38710810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These are the top 10 linked data sources consumed by the 2018 survey respondents compared to 2015.  The biggest change &lt;click&gt; was the </a:t>
            </a:r>
            <a:r>
              <a:rPr lang="en-US" i="0" dirty="0"/>
              <a:t>surge in consuming Wikidata, more than four times that in the linked data implementations in 2015.  We also see big increases in consuming WorldCat.org and ISNI. The asterisks indicate </a:t>
            </a:r>
            <a:r>
              <a:rPr lang="en-US" baseline="0" dirty="0"/>
              <a:t>the ones which also responded to the survey.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i="0"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a:t>These could be considered successful publishers of linked data by the degree to which others consume the data provided.</a:t>
            </a:r>
            <a:endParaRPr lang="en-US" i="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NB Number of respondents to this question was almost the same: 69 in 2018 vs. 68 in 2015</a:t>
            </a:r>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18</a:t>
            </a:fld>
            <a:endParaRPr lang="en-US" dirty="0"/>
          </a:p>
        </p:txBody>
      </p:sp>
    </p:spTree>
    <p:extLst>
      <p:ext uri="{BB962C8B-B14F-4D97-AF65-F5344CB8AC3E}">
        <p14:creationId xmlns:p14="http://schemas.microsoft.com/office/powerpoint/2010/main" val="106814385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I looked at the responses that included Wikidata as a linked data source in 2018 but did </a:t>
            </a:r>
            <a:r>
              <a:rPr lang="en-US" i="1" dirty="0">
                <a:latin typeface="Arial" panose="020B0604020202020204" pitchFamily="34" charset="0"/>
                <a:cs typeface="Arial" panose="020B0604020202020204" pitchFamily="34" charset="0"/>
              </a:rPr>
              <a:t>not </a:t>
            </a:r>
            <a:r>
              <a:rPr lang="en-US" i="0" dirty="0">
                <a:latin typeface="Arial" panose="020B0604020202020204" pitchFamily="34" charset="0"/>
                <a:cs typeface="Arial" panose="020B0604020202020204" pitchFamily="34" charset="0"/>
              </a:rPr>
              <a:t> use it in 2015. as they contributed to that surge in the use of Wikidata in the previous slide.  They include a couple of the “most accessed” implementations cited previously. Some of the ones that added Wikidata as a linked data source:</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u="sng" kern="1200" dirty="0">
                <a:solidFill>
                  <a:schemeClr val="tx1"/>
                </a:solidFill>
                <a:effectLst/>
                <a:latin typeface="Arial" panose="020B0604020202020204" pitchFamily="34" charset="0"/>
                <a:ea typeface="+mn-ea"/>
                <a:cs typeface="Arial" panose="020B0604020202020204" pitchFamily="34" charset="0"/>
                <a:hlinkClick r:id="rId3"/>
              </a:rPr>
              <a:t>AECID</a:t>
            </a:r>
            <a:r>
              <a:rPr lang="en-US" sz="1200" u="sng" kern="1200" dirty="0">
                <a:solidFill>
                  <a:schemeClr val="tx1"/>
                </a:solidFill>
                <a:effectLst/>
                <a:latin typeface="Arial" panose="020B0604020202020204" pitchFamily="34" charset="0"/>
                <a:ea typeface="+mn-ea"/>
                <a:cs typeface="Arial" panose="020B0604020202020204" pitchFamily="34" charset="0"/>
              </a:rPr>
              <a:t> </a:t>
            </a:r>
            <a:r>
              <a:rPr lang="en-US" i="0" dirty="0">
                <a:latin typeface="Arial" panose="020B0604020202020204" pitchFamily="34" charset="0"/>
                <a:cs typeface="Arial" panose="020B0604020202020204" pitchFamily="34" charset="0"/>
              </a:rPr>
              <a:t>Digital Library, which aggregates resources about Latin America, Islam, and Arabic countries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i="0" dirty="0">
                <a:latin typeface="Arial" panose="020B0604020202020204" pitchFamily="34" charset="0"/>
                <a:cs typeface="Arial" panose="020B0604020202020204" pitchFamily="34" charset="0"/>
              </a:rPr>
              <a:t>Digital Public Library of America (</a:t>
            </a:r>
            <a:r>
              <a:rPr lang="en-US" sz="1200" u="sng" kern="1200" dirty="0">
                <a:solidFill>
                  <a:schemeClr val="tx1"/>
                </a:solidFill>
                <a:effectLst/>
                <a:latin typeface="Arial" panose="020B0604020202020204" pitchFamily="34" charset="0"/>
                <a:ea typeface="+mn-ea"/>
                <a:cs typeface="Arial" panose="020B0604020202020204" pitchFamily="34" charset="0"/>
                <a:hlinkClick r:id="rId4"/>
              </a:rPr>
              <a:t>DPLA</a:t>
            </a:r>
            <a:r>
              <a:rPr lang="en-US" sz="1200" u="sng" kern="1200" dirty="0">
                <a:solidFill>
                  <a:schemeClr val="tx1"/>
                </a:solidFill>
                <a:effectLst/>
                <a:latin typeface="Arial" panose="020B0604020202020204" pitchFamily="34" charset="0"/>
                <a:ea typeface="+mn-ea"/>
                <a:cs typeface="Arial" panose="020B0604020202020204" pitchFamily="34" charset="0"/>
              </a:rPr>
              <a:t>)</a:t>
            </a:r>
            <a:r>
              <a:rPr lang="en-US" i="0" dirty="0">
                <a:latin typeface="Arial" panose="020B0604020202020204" pitchFamily="34" charset="0"/>
                <a:cs typeface="Arial" panose="020B0604020202020204" pitchFamily="34" charset="0"/>
              </a:rPr>
              <a:t>, providing national-scale aggregation of cultural heritage metadata.</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i="0" dirty="0">
                <a:latin typeface="Arial" panose="020B0604020202020204" pitchFamily="34" charset="0"/>
                <a:cs typeface="Arial" panose="020B0604020202020204" pitchFamily="34" charset="0"/>
              </a:rPr>
              <a:t>The Ignacio </a:t>
            </a:r>
            <a:r>
              <a:rPr lang="en-US" i="0" dirty="0" err="1">
                <a:latin typeface="Arial" panose="020B0604020202020204" pitchFamily="34" charset="0"/>
                <a:cs typeface="Arial" panose="020B0604020202020204" pitchFamily="34" charset="0"/>
              </a:rPr>
              <a:t>Larramendi</a:t>
            </a:r>
            <a:r>
              <a:rPr lang="en-US" i="0" dirty="0">
                <a:latin typeface="Arial" panose="020B0604020202020204" pitchFamily="34" charset="0"/>
                <a:cs typeface="Arial" panose="020B0604020202020204" pitchFamily="34" charset="0"/>
              </a:rPr>
              <a:t> Foundation’s </a:t>
            </a:r>
            <a:r>
              <a:rPr lang="en-US" sz="1200" u="sng" kern="1200" dirty="0">
                <a:solidFill>
                  <a:schemeClr val="tx1"/>
                </a:solidFill>
                <a:effectLst/>
                <a:latin typeface="Arial" panose="020B0604020202020204" pitchFamily="34" charset="0"/>
                <a:ea typeface="+mn-ea"/>
                <a:cs typeface="Arial" panose="020B0604020202020204" pitchFamily="34" charset="0"/>
                <a:hlinkClick r:id="rId5"/>
              </a:rPr>
              <a:t>Polymath Virtual Library</a:t>
            </a:r>
            <a:r>
              <a:rPr lang="en-US" i="0" dirty="0">
                <a:latin typeface="Arial" panose="020B0604020202020204" pitchFamily="34" charset="0"/>
                <a:cs typeface="Arial" panose="020B0604020202020204" pitchFamily="34" charset="0"/>
              </a:rPr>
              <a:t>, which aggregates works of the most important Hispanic polymaths and establishes relationships between them</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i="0" dirty="0">
                <a:latin typeface="Arial" panose="020B0604020202020204" pitchFamily="34" charset="0"/>
                <a:cs typeface="Arial" panose="020B0604020202020204" pitchFamily="34" charset="0"/>
              </a:rPr>
              <a:t>National Library of Spain’s </a:t>
            </a:r>
            <a:r>
              <a:rPr lang="en-US" sz="1200" u="sng" kern="1200" dirty="0" err="1">
                <a:solidFill>
                  <a:schemeClr val="tx1"/>
                </a:solidFill>
                <a:effectLst/>
                <a:latin typeface="Arial" panose="020B0604020202020204" pitchFamily="34" charset="0"/>
                <a:ea typeface="+mn-ea"/>
                <a:cs typeface="Arial" panose="020B0604020202020204" pitchFamily="34" charset="0"/>
                <a:hlinkClick r:id="rId6"/>
              </a:rPr>
              <a:t>Datos</a:t>
            </a:r>
            <a:r>
              <a:rPr lang="en-US" sz="1200" u="sng" kern="1200" dirty="0">
                <a:solidFill>
                  <a:schemeClr val="tx1"/>
                </a:solidFill>
                <a:effectLst/>
                <a:latin typeface="Arial" panose="020B0604020202020204" pitchFamily="34" charset="0"/>
                <a:ea typeface="+mn-ea"/>
                <a:cs typeface="Arial" panose="020B0604020202020204" pitchFamily="34" charset="0"/>
              </a:rPr>
              <a:t>)</a:t>
            </a:r>
            <a:r>
              <a:rPr lang="en-US" i="0" dirty="0">
                <a:latin typeface="Arial" panose="020B0604020202020204" pitchFamily="34" charset="0"/>
                <a:cs typeface="Arial" panose="020B0604020202020204" pitchFamily="34" charset="0"/>
              </a:rPr>
              <a:t>, providing a semantic view of bibliographic and authority data</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i="0" dirty="0">
                <a:latin typeface="Arial" panose="020B0604020202020204" pitchFamily="34" charset="0"/>
                <a:cs typeface="Arial" panose="020B0604020202020204" pitchFamily="34" charset="0"/>
              </a:rPr>
              <a:t>OCLC’s Faceted Application of Subject Terminology </a:t>
            </a:r>
            <a:r>
              <a:rPr lang="en-US" sz="1200" kern="1200" dirty="0">
                <a:solidFill>
                  <a:schemeClr val="tx1"/>
                </a:solidFill>
                <a:effectLst/>
                <a:latin typeface="+mn-lt"/>
                <a:ea typeface="+mn-ea"/>
                <a:cs typeface="+mn-cs"/>
              </a:rPr>
              <a:t>(</a:t>
            </a:r>
            <a:r>
              <a:rPr lang="en-US" sz="1200" u="sng" kern="1200" dirty="0">
                <a:solidFill>
                  <a:schemeClr val="tx1"/>
                </a:solidFill>
                <a:effectLst/>
                <a:latin typeface="+mn-lt"/>
                <a:ea typeface="+mn-ea"/>
                <a:cs typeface="+mn-cs"/>
                <a:hlinkClick r:id="rId7"/>
              </a:rPr>
              <a:t>FAST</a:t>
            </a:r>
            <a:r>
              <a:rPr lang="en-US" sz="1200" kern="1200" dirty="0">
                <a:solidFill>
                  <a:schemeClr val="tx1"/>
                </a:solidFill>
                <a:effectLst/>
                <a:latin typeface="+mn-lt"/>
                <a:ea typeface="+mn-ea"/>
                <a:cs typeface="+mn-cs"/>
              </a:rPr>
              <a:t>)</a:t>
            </a:r>
            <a:r>
              <a:rPr lang="en-US" sz="1200" i="0" kern="1200" dirty="0">
                <a:solidFill>
                  <a:schemeClr val="tx1"/>
                </a:solidFill>
                <a:effectLst/>
                <a:latin typeface="Arial" panose="020B0604020202020204" pitchFamily="34" charset="0"/>
                <a:ea typeface="+mn-ea"/>
                <a:cs typeface="Arial" panose="020B0604020202020204" pitchFamily="34" charset="0"/>
              </a:rPr>
              <a:t>, faceted subject heading schema derived from the Library of Congress Subject Headings to make the schema easier to understand, control, apply, and use.</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i="0" kern="1200" dirty="0">
                <a:solidFill>
                  <a:schemeClr val="tx1"/>
                </a:solidFill>
                <a:effectLst/>
                <a:latin typeface="Arial" panose="020B0604020202020204" pitchFamily="34" charset="0"/>
                <a:ea typeface="+mn-ea"/>
                <a:cs typeface="Arial" panose="020B0604020202020204" pitchFamily="34" charset="0"/>
              </a:rPr>
              <a:t>Pratt Institute’s </a:t>
            </a:r>
            <a:r>
              <a:rPr lang="en-US" sz="1200" u="sng" kern="1200" dirty="0">
                <a:solidFill>
                  <a:schemeClr val="tx1"/>
                </a:solidFill>
                <a:effectLst/>
                <a:latin typeface="+mn-lt"/>
                <a:ea typeface="+mn-ea"/>
                <a:cs typeface="+mn-cs"/>
                <a:hlinkClick r:id="rId8"/>
              </a:rPr>
              <a:t>Linked Jazz</a:t>
            </a:r>
            <a:r>
              <a:rPr lang="en-US" sz="1200" kern="1200" dirty="0">
                <a:solidFill>
                  <a:schemeClr val="tx1"/>
                </a:solidFill>
                <a:effectLst/>
                <a:latin typeface="+mn-lt"/>
                <a:ea typeface="+mn-ea"/>
                <a:cs typeface="+mn-cs"/>
              </a:rPr>
              <a:t>)</a:t>
            </a:r>
            <a:r>
              <a:rPr lang="en-US" sz="1200" i="0" kern="1200" dirty="0">
                <a:solidFill>
                  <a:schemeClr val="tx1"/>
                </a:solidFill>
                <a:effectLst/>
                <a:latin typeface="Arial" panose="020B0604020202020204" pitchFamily="34" charset="0"/>
                <a:ea typeface="+mn-ea"/>
                <a:cs typeface="Arial" panose="020B0604020202020204" pitchFamily="34" charset="0"/>
              </a:rPr>
              <a:t>, a research project to uncover meaningful connections to the personal and professional lives of jazz artists. </a:t>
            </a:r>
            <a:endParaRPr lang="en-US" sz="1200" u="sng" kern="1200" dirty="0">
              <a:solidFill>
                <a:schemeClr val="tx1"/>
              </a:solidFill>
              <a:effectLst/>
              <a:latin typeface="Arial" panose="020B0604020202020204" pitchFamily="34" charset="0"/>
              <a:ea typeface="+mn-ea"/>
              <a:cs typeface="Arial" panose="020B0604020202020204" pitchFamily="34" charset="0"/>
            </a:endParaRPr>
          </a:p>
          <a:p>
            <a:pPr marL="171450" indent="-171450">
              <a:buFont typeface="Arial" panose="020B0604020202020204" pitchFamily="34" charset="0"/>
              <a:buChar char="•"/>
            </a:pPr>
            <a:endParaRPr lang="en-US" sz="1200" i="0" u="sng" kern="1200" dirty="0">
              <a:solidFill>
                <a:schemeClr val="tx1"/>
              </a:solidFill>
              <a:effectLst/>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i="0" dirty="0">
                <a:latin typeface="Arial" panose="020B0604020202020204" pitchFamily="34" charset="0"/>
                <a:cs typeface="Arial" panose="020B0604020202020204" pitchFamily="34" charset="0"/>
              </a:rPr>
              <a:t>National Library of Finland noted, “</a:t>
            </a:r>
            <a:r>
              <a:rPr lang="en-US" sz="1200" kern="1200" dirty="0">
                <a:solidFill>
                  <a:schemeClr val="tx1"/>
                </a:solidFill>
                <a:effectLst/>
                <a:latin typeface="+mn-lt"/>
                <a:ea typeface="+mn-ea"/>
                <a:cs typeface="+mn-cs"/>
              </a:rPr>
              <a:t>“Wikidata is becoming more and more significant for cultural heritage institutions, including our library.”</a:t>
            </a:r>
          </a:p>
          <a:p>
            <a:pPr marL="0" indent="0">
              <a:buFont typeface="Arial" panose="020B0604020202020204" pitchFamily="34" charset="0"/>
              <a:buNone/>
            </a:pPr>
            <a:endParaRPr lang="en-US" i="0" dirty="0">
              <a:latin typeface="Arial" panose="020B0604020202020204" pitchFamily="34" charset="0"/>
              <a:cs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19</a:t>
            </a:fld>
            <a:endParaRPr lang="en-US" dirty="0"/>
          </a:p>
        </p:txBody>
      </p:sp>
    </p:spTree>
    <p:extLst>
      <p:ext uri="{BB962C8B-B14F-4D97-AF65-F5344CB8AC3E}">
        <p14:creationId xmlns:p14="http://schemas.microsoft.com/office/powerpoint/2010/main" val="403272191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This lists the top 7 barriers in the 2018 survey responses. The top barrier in both the 2018 and 2015 surveys was matching, disambiguating, and aligning source data and linked data sources. The biggest difference: an uptick in the number of responses pointing to unstable endpoints and service reliability.</a:t>
            </a:r>
          </a:p>
          <a:p>
            <a:endParaRPr lang="en-US" sz="1200" kern="1200" dirty="0">
              <a:solidFill>
                <a:schemeClr val="tx1"/>
              </a:solidFill>
              <a:effectLst/>
              <a:latin typeface="+mn-lt"/>
              <a:ea typeface="+mn-ea"/>
              <a:cs typeface="+mn-cs"/>
            </a:endParaRPr>
          </a:p>
          <a:p>
            <a:r>
              <a:rPr lang="en-US" dirty="0"/>
              <a:t>NB Number of respondents to this question was almost the same: 58 in 2018 vs. 59 in 2015</a:t>
            </a:r>
          </a:p>
        </p:txBody>
      </p:sp>
      <p:sp>
        <p:nvSpPr>
          <p:cNvPr id="4" name="Slide Number Placeholder 3"/>
          <p:cNvSpPr>
            <a:spLocks noGrp="1"/>
          </p:cNvSpPr>
          <p:nvPr>
            <p:ph type="sldNum" sz="quarter" idx="10"/>
          </p:nvPr>
        </p:nvSpPr>
        <p:spPr/>
        <p:txBody>
          <a:bodyPr/>
          <a:lstStyle/>
          <a:p>
            <a:fld id="{299D7421-AD5D-46DA-91F4-10FFFF42BEC0}" type="slidenum">
              <a:rPr lang="en-US" smtClean="0"/>
              <a:t>20</a:t>
            </a:fld>
            <a:endParaRPr lang="en-US" dirty="0"/>
          </a:p>
        </p:txBody>
      </p:sp>
    </p:spTree>
    <p:extLst>
      <p:ext uri="{BB962C8B-B14F-4D97-AF65-F5344CB8AC3E}">
        <p14:creationId xmlns:p14="http://schemas.microsoft.com/office/powerpoint/2010/main" val="191249874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 noted earlier that 40% of the linked data projects/services described in the 2018 survey had been in production for over four years, several of which appeared in the “sources most consumed” slide.  I’ve selected a few examples from the 47 linked data implementations described that have put into production since the last survey. </a:t>
            </a:r>
          </a:p>
          <a:p>
            <a:endParaRPr lang="en-US" dirty="0"/>
          </a:p>
          <a:p>
            <a:r>
              <a:rPr lang="en-US" dirty="0"/>
              <a:t>Not so easy, as they are meant for machines to read, not a human like me. This is just a sampling.</a:t>
            </a:r>
          </a:p>
        </p:txBody>
      </p:sp>
      <p:sp>
        <p:nvSpPr>
          <p:cNvPr id="4" name="Slide Number Placeholder 3"/>
          <p:cNvSpPr>
            <a:spLocks noGrp="1"/>
          </p:cNvSpPr>
          <p:nvPr>
            <p:ph type="sldNum" sz="quarter" idx="10"/>
          </p:nvPr>
        </p:nvSpPr>
        <p:spPr/>
        <p:txBody>
          <a:bodyPr/>
          <a:lstStyle/>
          <a:p>
            <a:fld id="{299D7421-AD5D-46DA-91F4-10FFFF42BEC0}" type="slidenum">
              <a:rPr lang="en-US" smtClean="0"/>
              <a:t>21</a:t>
            </a:fld>
            <a:endParaRPr lang="en-US" dirty="0"/>
          </a:p>
        </p:txBody>
      </p:sp>
    </p:spTree>
    <p:extLst>
      <p:ext uri="{BB962C8B-B14F-4D97-AF65-F5344CB8AC3E}">
        <p14:creationId xmlns:p14="http://schemas.microsoft.com/office/powerpoint/2010/main" val="711299635"/>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The National Library of Finland’s service to access its bibliographic database has been in production for less than one year.  It noted,  “Creating this service has been a major milestone” and makes it clear what the possibilities and limitations are.”</a:t>
            </a:r>
          </a:p>
          <a:p>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&lt;</a:t>
            </a:r>
            <a:r>
              <a:rPr lang="en-US" sz="1200" b="0" i="0" kern="1200" dirty="0" err="1">
                <a:solidFill>
                  <a:schemeClr val="tx1"/>
                </a:solidFill>
                <a:effectLst/>
                <a:latin typeface="+mn-lt"/>
                <a:ea typeface="+mn-ea"/>
                <a:cs typeface="+mn-cs"/>
              </a:rPr>
              <a:t>Cllick</a:t>
            </a:r>
            <a:r>
              <a:rPr lang="en-US" sz="1200" b="0" i="0" kern="1200" dirty="0">
                <a:solidFill>
                  <a:schemeClr val="tx1"/>
                </a:solidFill>
                <a:effectLst/>
                <a:latin typeface="+mn-lt"/>
                <a:ea typeface="+mn-ea"/>
                <a:cs typeface="+mn-cs"/>
              </a:rPr>
              <a:t>&gt; The National Library of Hungary first converted its Hungarian common catalog into linked data  and then provided this new service less than a year ago to provide access to its electronic library through SPARQL queries.</a:t>
            </a:r>
          </a:p>
        </p:txBody>
      </p:sp>
      <p:sp>
        <p:nvSpPr>
          <p:cNvPr id="4" name="Slide Number Placeholder 3"/>
          <p:cNvSpPr>
            <a:spLocks noGrp="1"/>
          </p:cNvSpPr>
          <p:nvPr>
            <p:ph type="sldNum" sz="quarter" idx="10"/>
          </p:nvPr>
        </p:nvSpPr>
        <p:spPr/>
        <p:txBody>
          <a:bodyPr/>
          <a:lstStyle/>
          <a:p>
            <a:fld id="{299D7421-AD5D-46DA-91F4-10FFFF42BEC0}" type="slidenum">
              <a:rPr lang="en-US" smtClean="0"/>
              <a:t>22</a:t>
            </a:fld>
            <a:endParaRPr lang="en-US" dirty="0"/>
          </a:p>
        </p:txBody>
      </p:sp>
    </p:spTree>
    <p:extLst>
      <p:ext uri="{BB962C8B-B14F-4D97-AF65-F5344CB8AC3E}">
        <p14:creationId xmlns:p14="http://schemas.microsoft.com/office/powerpoint/2010/main" val="698420821"/>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err="1">
                <a:solidFill>
                  <a:schemeClr val="tx1"/>
                </a:solidFill>
                <a:effectLst/>
                <a:latin typeface="+mn-lt"/>
                <a:ea typeface="+mn-ea"/>
                <a:cs typeface="+mn-cs"/>
              </a:rPr>
              <a:t>CoBIS</a:t>
            </a:r>
            <a:r>
              <a:rPr lang="en-US" sz="1200" b="0" i="0" kern="1200" dirty="0">
                <a:solidFill>
                  <a:schemeClr val="tx1"/>
                </a:solidFill>
                <a:effectLst/>
                <a:latin typeface="+mn-lt"/>
                <a:ea typeface="+mn-ea"/>
                <a:cs typeface="+mn-cs"/>
              </a:rPr>
              <a:t> is a collaboration among six libraries in Turin, providing linked data access to their shared library collections, launched in December 2017. It noted it has been a “great success” in making their collections visible and is one of the “very few” such projects in Italy.</a:t>
            </a:r>
          </a:p>
        </p:txBody>
      </p:sp>
      <p:sp>
        <p:nvSpPr>
          <p:cNvPr id="4" name="Slide Number Placeholder 3"/>
          <p:cNvSpPr>
            <a:spLocks noGrp="1"/>
          </p:cNvSpPr>
          <p:nvPr>
            <p:ph type="sldNum" sz="quarter" idx="10"/>
          </p:nvPr>
        </p:nvSpPr>
        <p:spPr/>
        <p:txBody>
          <a:bodyPr/>
          <a:lstStyle/>
          <a:p>
            <a:fld id="{299D7421-AD5D-46DA-91F4-10FFFF42BEC0}" type="slidenum">
              <a:rPr lang="en-US" smtClean="0"/>
              <a:t>23</a:t>
            </a:fld>
            <a:endParaRPr lang="en-US" dirty="0"/>
          </a:p>
        </p:txBody>
      </p:sp>
    </p:spTree>
    <p:extLst>
      <p:ext uri="{BB962C8B-B14F-4D97-AF65-F5344CB8AC3E}">
        <p14:creationId xmlns:p14="http://schemas.microsoft.com/office/powerpoint/2010/main" val="392901718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In the United States, Carnegie Hall has released its performance history data from 1891 through the end of 2015 as linked data, launched less than a year ago.</a:t>
            </a:r>
          </a:p>
          <a:p>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&lt;Click&gt; The Getty Conservation Institute collaborated with the World Movements Fund to develop Arches, a geospatially-enabled software platform for cultural heritage inventory and management.</a:t>
            </a:r>
          </a:p>
        </p:txBody>
      </p:sp>
      <p:sp>
        <p:nvSpPr>
          <p:cNvPr id="4" name="Slide Number Placeholder 3"/>
          <p:cNvSpPr>
            <a:spLocks noGrp="1"/>
          </p:cNvSpPr>
          <p:nvPr>
            <p:ph type="sldNum" sz="quarter" idx="10"/>
          </p:nvPr>
        </p:nvSpPr>
        <p:spPr/>
        <p:txBody>
          <a:bodyPr/>
          <a:lstStyle/>
          <a:p>
            <a:fld id="{299D7421-AD5D-46DA-91F4-10FFFF42BEC0}" type="slidenum">
              <a:rPr lang="en-US" smtClean="0"/>
              <a:t>24</a:t>
            </a:fld>
            <a:endParaRPr lang="en-US" dirty="0"/>
          </a:p>
        </p:txBody>
      </p:sp>
    </p:spTree>
    <p:extLst>
      <p:ext uri="{BB962C8B-B14F-4D97-AF65-F5344CB8AC3E}">
        <p14:creationId xmlns:p14="http://schemas.microsoft.com/office/powerpoint/2010/main" val="151864440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25</a:t>
            </a:fld>
            <a:endParaRPr lang="en-US" dirty="0"/>
          </a:p>
        </p:txBody>
      </p:sp>
    </p:spTree>
    <p:extLst>
      <p:ext uri="{BB962C8B-B14F-4D97-AF65-F5344CB8AC3E}">
        <p14:creationId xmlns:p14="http://schemas.microsoft.com/office/powerpoint/2010/main" val="374799412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Learn from others: </a:t>
            </a:r>
            <a:r>
              <a:rPr lang="en-US" sz="1200" kern="1200" dirty="0">
                <a:solidFill>
                  <a:schemeClr val="tx1"/>
                </a:solidFill>
                <a:effectLst/>
                <a:latin typeface="+mn-lt"/>
                <a:ea typeface="+mn-ea"/>
                <a:cs typeface="+mn-cs"/>
              </a:rPr>
              <a:t>Take advantage of the many more exemplars of good practice and information related to linked data; read as widely as possible, including W3C recommendations, and consult with community experts.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kern="1200" dirty="0">
                <a:solidFill>
                  <a:schemeClr val="tx1"/>
                </a:solidFill>
                <a:effectLst/>
                <a:latin typeface="+mn-lt"/>
                <a:ea typeface="+mn-ea"/>
                <a:cs typeface="+mn-cs"/>
              </a:rPr>
              <a:t>Focus on your use cases: </a:t>
            </a:r>
            <a:r>
              <a:rPr lang="en-US" sz="1200" b="0" kern="1200" dirty="0">
                <a:solidFill>
                  <a:schemeClr val="tx1"/>
                </a:solidFill>
                <a:effectLst/>
                <a:latin typeface="+mn-lt"/>
                <a:ea typeface="+mn-ea"/>
                <a:cs typeface="+mn-cs"/>
              </a:rPr>
              <a:t>Match</a:t>
            </a:r>
            <a:r>
              <a:rPr lang="en-US" sz="1200" kern="1200" dirty="0">
                <a:solidFill>
                  <a:schemeClr val="tx1"/>
                </a:solidFill>
                <a:effectLst/>
                <a:latin typeface="+mn-lt"/>
                <a:ea typeface="+mn-ea"/>
                <a:cs typeface="+mn-cs"/>
              </a:rPr>
              <a:t> use cases and user needs with what the data can provide, and be prepared to work with multiple data models. Define the scope and requirements before starting any work.</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dirty="0"/>
              <a:t>Collaborate with others</a:t>
            </a:r>
            <a:r>
              <a:rPr lang="en-US" sz="1200" b="0" dirty="0"/>
              <a:t> rather than doing everything yourself</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dirty="0"/>
              <a:t>Use existing identifiers and ontologies: </a:t>
            </a:r>
            <a:r>
              <a:rPr lang="en-US" sz="1200" b="0" dirty="0"/>
              <a:t>U</a:t>
            </a:r>
            <a:r>
              <a:rPr lang="en-US" sz="1200" kern="1200" dirty="0">
                <a:solidFill>
                  <a:schemeClr val="tx1"/>
                </a:solidFill>
                <a:effectLst/>
                <a:latin typeface="+mn-lt"/>
                <a:ea typeface="+mn-ea"/>
                <a:cs typeface="+mn-cs"/>
              </a:rPr>
              <a:t>se identifiers already created by authoritative linked data sources whenever possible. Create your own ontologies only to fill gaps. Select linked data sources by both the content and number of links to other linked data sources.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1"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endParaRPr lang="en-US" b="1" dirty="0"/>
          </a:p>
        </p:txBody>
      </p:sp>
      <p:sp>
        <p:nvSpPr>
          <p:cNvPr id="4" name="Slide Number Placeholder 3"/>
          <p:cNvSpPr>
            <a:spLocks noGrp="1"/>
          </p:cNvSpPr>
          <p:nvPr>
            <p:ph type="sldNum" sz="quarter" idx="10"/>
          </p:nvPr>
        </p:nvSpPr>
        <p:spPr/>
        <p:txBody>
          <a:bodyPr/>
          <a:lstStyle/>
          <a:p>
            <a:fld id="{299D7421-AD5D-46DA-91F4-10FFFF42BEC0}" type="slidenum">
              <a:rPr lang="en-US" smtClean="0"/>
              <a:t>26</a:t>
            </a:fld>
            <a:endParaRPr lang="en-US" dirty="0"/>
          </a:p>
        </p:txBody>
      </p:sp>
    </p:spTree>
    <p:extLst>
      <p:ext uri="{BB962C8B-B14F-4D97-AF65-F5344CB8AC3E}">
        <p14:creationId xmlns:p14="http://schemas.microsoft.com/office/powerpoint/2010/main" val="285181072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The emergence of service providers may lead to fewer individual institutions launching their own linked data projects. Among the 2018 survey respondents, 37% relied at least partially on a system vendor, corporation, or external consultants or developers to implement their linked data project or service, and several institutions were clients of providers who also responded to the survey.</a:t>
            </a:r>
          </a:p>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Forty-two percent of the “new” responses to the survey (not described in previous surveys) were outside the library domain. Besides the new category of service providers noted earlier, we see more linked data initiatives from research institutions and cultural heritage organizations.</a:t>
            </a:r>
          </a:p>
          <a:p>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Few of the linked data implementations are integrated into daily workflows. Observes the Oslo Public Library, “As far as I can see, Oslo public library is still the first and only library with its production catalogue and original cataloguing workflows done directly with linked data.”</a:t>
            </a:r>
          </a:p>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27</a:t>
            </a:fld>
            <a:endParaRPr lang="en-US" dirty="0"/>
          </a:p>
        </p:txBody>
      </p:sp>
    </p:spTree>
    <p:extLst>
      <p:ext uri="{BB962C8B-B14F-4D97-AF65-F5344CB8AC3E}">
        <p14:creationId xmlns:p14="http://schemas.microsoft.com/office/powerpoint/2010/main" val="405701693"/>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We’ve </a:t>
            </a:r>
            <a:r>
              <a:rPr lang="en-US" baseline="0" dirty="0"/>
              <a:t>added the responses to the 2018 survey to the Excel workbook with the 2014 and 2015 responses (without the contact information which we promised we’d keep confidential). Feel free to make your own comparisons, or focus on the institutions that most resemble yours.</a:t>
            </a:r>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28</a:t>
            </a:fld>
            <a:endParaRPr lang="en-US" dirty="0"/>
          </a:p>
        </p:txBody>
      </p:sp>
    </p:spTree>
    <p:extLst>
      <p:ext uri="{BB962C8B-B14F-4D97-AF65-F5344CB8AC3E}">
        <p14:creationId xmlns:p14="http://schemas.microsoft.com/office/powerpoint/2010/main" val="41819737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99D7421-AD5D-46DA-91F4-10FFFF42BEC0}" type="slidenum">
              <a:rPr lang="en-US" smtClean="0"/>
              <a:t>29</a:t>
            </a:fld>
            <a:endParaRPr lang="en-US" dirty="0"/>
          </a:p>
        </p:txBody>
      </p:sp>
    </p:spTree>
    <p:extLst>
      <p:ext uri="{BB962C8B-B14F-4D97-AF65-F5344CB8AC3E}">
        <p14:creationId xmlns:p14="http://schemas.microsoft.com/office/powerpoint/2010/main" val="4234934847"/>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11" name="Rectangle 10"/>
          <p:cNvSpPr/>
          <p:nvPr/>
        </p:nvSpPr>
        <p:spPr>
          <a:xfrm>
            <a:off x="0" y="2"/>
            <a:ext cx="3270249" cy="1385363"/>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6" name="Picture 5"/>
          <p:cNvPicPr>
            <a:picLocks noChangeAspect="1"/>
          </p:cNvPicPr>
          <p:nvPr userDrawn="1"/>
        </p:nvPicPr>
        <p:blipFill rotWithShape="1">
          <a:blip r:embed="rId2" cstate="screen">
            <a:extLst>
              <a:ext uri="{28A0092B-C50C-407E-A947-70E740481C1C}">
                <a14:useLocalDpi xmlns:a14="http://schemas.microsoft.com/office/drawing/2010/main"/>
              </a:ext>
            </a:extLst>
          </a:blip>
          <a:srcRect l="19610" b="29158"/>
          <a:stretch/>
        </p:blipFill>
        <p:spPr>
          <a:xfrm>
            <a:off x="3184539" y="2"/>
            <a:ext cx="5980110" cy="1385363"/>
          </a:xfrm>
          <a:prstGeom prst="rect">
            <a:avLst/>
          </a:prstGeom>
        </p:spPr>
      </p:pic>
      <p:sp>
        <p:nvSpPr>
          <p:cNvPr id="22" name="Rectangle 21"/>
          <p:cNvSpPr/>
          <p:nvPr userDrawn="1"/>
        </p:nvSpPr>
        <p:spPr>
          <a:xfrm>
            <a:off x="0" y="6248400"/>
            <a:ext cx="22098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3" name="Rectangle 22"/>
          <p:cNvSpPr/>
          <p:nvPr userDrawn="1"/>
        </p:nvSpPr>
        <p:spPr>
          <a:xfrm>
            <a:off x="2209800" y="6248400"/>
            <a:ext cx="1060450"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4" name="Rectangle 23"/>
          <p:cNvSpPr/>
          <p:nvPr userDrawn="1"/>
        </p:nvSpPr>
        <p:spPr>
          <a:xfrm>
            <a:off x="3270250" y="6248400"/>
            <a:ext cx="5873750"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36" name="Text Placeholder 35"/>
          <p:cNvSpPr>
            <a:spLocks noGrp="1"/>
          </p:cNvSpPr>
          <p:nvPr>
            <p:ph type="body" sz="quarter" idx="12" hasCustomPrompt="1"/>
          </p:nvPr>
        </p:nvSpPr>
        <p:spPr>
          <a:xfrm>
            <a:off x="1" y="1962170"/>
            <a:ext cx="3582591" cy="569387"/>
          </a:xfrm>
          <a:prstGeom prst="rect">
            <a:avLst/>
          </a:prstGeom>
          <a:solidFill>
            <a:schemeClr val="accent2"/>
          </a:solidFill>
          <a:ln>
            <a:noFill/>
          </a:ln>
        </p:spPr>
        <p:txBody>
          <a:bodyPr vert="horz" wrap="none" lIns="457200" tIns="137160" rIns="274320" bIns="182880">
            <a:spAutoFit/>
          </a:bodyPr>
          <a:lstStyle>
            <a:lvl1pPr marL="0" marR="0" indent="0" algn="l" defTabSz="457200" rtl="0" eaLnBrk="1" fontAlgn="auto" latinLnBrk="0" hangingPunct="1">
              <a:lnSpc>
                <a:spcPct val="100000"/>
              </a:lnSpc>
              <a:spcBef>
                <a:spcPts val="0"/>
              </a:spcBef>
              <a:spcAft>
                <a:spcPts val="0"/>
              </a:spcAft>
              <a:buClrTx/>
              <a:buSzTx/>
              <a:buFontTx/>
              <a:buNone/>
              <a:tabLst/>
              <a:defRPr sz="1600" baseline="0">
                <a:ln>
                  <a:noFill/>
                </a:ln>
                <a:solidFill>
                  <a:schemeClr val="bg1"/>
                </a:solidFill>
                <a:effectLst/>
              </a:defRPr>
            </a:lvl1p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sz="1600" dirty="0">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779470" y="2483369"/>
            <a:ext cx="7754770" cy="1323439"/>
          </a:xfrm>
          <a:prstGeom prst="rect">
            <a:avLst/>
          </a:prstGeom>
          <a:ln w="101600" cmpd="sng">
            <a:solidFill>
              <a:schemeClr val="accent2"/>
            </a:solidFill>
            <a:miter lim="800000"/>
          </a:ln>
        </p:spPr>
        <p:txBody>
          <a:bodyPr vert="horz" wrap="square" lIns="548640" tIns="274320" rIns="457200" bIns="365760">
            <a:normAutofit/>
          </a:bodyPr>
          <a:lstStyle>
            <a:lvl1pPr marL="0" indent="0" algn="l">
              <a:spcBef>
                <a:spcPts val="0"/>
              </a:spcBef>
              <a:buNone/>
              <a:defRPr sz="4400" b="1" baseline="0">
                <a:ln w="0" cmpd="sng">
                  <a:noFill/>
                </a:ln>
                <a:solidFill>
                  <a:schemeClr val="accent2"/>
                </a:solidFill>
              </a:defRPr>
            </a:lvl1pPr>
          </a:lstStyle>
          <a:p>
            <a:pPr lvl="0"/>
            <a:r>
              <a:rPr lang="en-US" dirty="0"/>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207867" y="6457306"/>
            <a:ext cx="743238" cy="2410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728694" y="4014387"/>
            <a:ext cx="1860270" cy="400110"/>
          </a:xfrm>
          <a:prstGeom prst="rect">
            <a:avLst/>
          </a:prstGeom>
        </p:spPr>
        <p:txBody>
          <a:bodyPr vert="horz" wrap="none" lIns="0">
            <a:spAutoFit/>
          </a:bodyPr>
          <a:lstStyle>
            <a:lvl1pPr marL="0" indent="0">
              <a:buNone/>
              <a:defRPr sz="2000" b="1"/>
            </a:lvl1pPr>
            <a:lvl2pPr marL="457200" indent="0">
              <a:buNone/>
              <a:defRPr/>
            </a:lvl2pPr>
            <a:lvl5pPr marL="1828800" indent="0">
              <a:buNone/>
              <a:defRPr/>
            </a:lvl5pPr>
          </a:lstStyle>
          <a:p>
            <a:pPr lvl="0"/>
            <a:r>
              <a:rPr lang="en-US" dirty="0"/>
              <a:t>Speaker Name</a:t>
            </a:r>
          </a:p>
        </p:txBody>
      </p:sp>
      <p:sp>
        <p:nvSpPr>
          <p:cNvPr id="17" name="Text Placeholder 2"/>
          <p:cNvSpPr>
            <a:spLocks noGrp="1"/>
          </p:cNvSpPr>
          <p:nvPr>
            <p:ph type="body" sz="quarter" idx="18" hasCustomPrompt="1"/>
          </p:nvPr>
        </p:nvSpPr>
        <p:spPr>
          <a:xfrm>
            <a:off x="728694" y="4415447"/>
            <a:ext cx="1364723" cy="307777"/>
          </a:xfrm>
          <a:prstGeom prst="rect">
            <a:avLst/>
          </a:prstGeom>
        </p:spPr>
        <p:txBody>
          <a:bodyPr vert="horz" wrap="none" lIns="0" tIns="0">
            <a:spAutoFit/>
          </a:bodyPr>
          <a:lstStyle>
            <a:lvl1pPr marL="0" indent="0">
              <a:buNone/>
              <a:defRPr sz="1700" b="0"/>
            </a:lvl1pPr>
            <a:lvl2pPr marL="457200" indent="0">
              <a:buNone/>
              <a:defRPr/>
            </a:lvl2pPr>
            <a:lvl5pPr marL="1828800" indent="0">
              <a:buNone/>
              <a:defRPr/>
            </a:lvl5pPr>
          </a:lstStyle>
          <a:p>
            <a:pPr lvl="0"/>
            <a:r>
              <a:rPr lang="en-US" dirty="0"/>
              <a:t>Speaker Title</a:t>
            </a:r>
          </a:p>
        </p:txBody>
      </p:sp>
      <p:sp>
        <p:nvSpPr>
          <p:cNvPr id="20" name="Rectangle 19"/>
          <p:cNvSpPr/>
          <p:nvPr userDrawn="1"/>
        </p:nvSpPr>
        <p:spPr>
          <a:xfrm>
            <a:off x="3045849" y="2"/>
            <a:ext cx="536743" cy="1385363"/>
          </a:xfrm>
          <a:prstGeom prst="rect">
            <a:avLst/>
          </a:prstGeom>
          <a:solidFill>
            <a:srgbClr val="00AFD7">
              <a:alpha val="58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Tree>
    <p:extLst>
      <p:ext uri="{BB962C8B-B14F-4D97-AF65-F5344CB8AC3E}">
        <p14:creationId xmlns:p14="http://schemas.microsoft.com/office/powerpoint/2010/main" val="301652487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0" y="1990726"/>
            <a:ext cx="2016125" cy="2571750"/>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846139" y="2833690"/>
            <a:ext cx="2574927"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7" y="2638427"/>
            <a:ext cx="5727699" cy="852172"/>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3986213"/>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1987552"/>
            <a:ext cx="5727700" cy="650875"/>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0" y="1990724"/>
            <a:ext cx="161925"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323708539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New Section">
    <p:spTree>
      <p:nvGrpSpPr>
        <p:cNvPr id="1" name=""/>
        <p:cNvGrpSpPr/>
        <p:nvPr/>
      </p:nvGrpSpPr>
      <p:grpSpPr>
        <a:xfrm>
          <a:off x="0" y="0"/>
          <a:ext cx="0" cy="0"/>
          <a:chOff x="0" y="0"/>
          <a:chExt cx="0" cy="0"/>
        </a:xfrm>
      </p:grpSpPr>
      <p:sp>
        <p:nvSpPr>
          <p:cNvPr id="3" name="Rectangle 2"/>
          <p:cNvSpPr/>
          <p:nvPr userDrawn="1"/>
        </p:nvSpPr>
        <p:spPr>
          <a:xfrm>
            <a:off x="0" y="0"/>
            <a:ext cx="9144000" cy="68580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p>
        </p:txBody>
      </p:sp>
      <p:sp>
        <p:nvSpPr>
          <p:cNvPr id="11" name="Text Placeholder 8"/>
          <p:cNvSpPr>
            <a:spLocks noGrp="1"/>
          </p:cNvSpPr>
          <p:nvPr>
            <p:ph type="body" sz="quarter" idx="10" hasCustomPrompt="1"/>
          </p:nvPr>
        </p:nvSpPr>
        <p:spPr>
          <a:xfrm>
            <a:off x="315259" y="1108081"/>
            <a:ext cx="8174038" cy="692497"/>
          </a:xfrm>
          <a:prstGeom prst="rect">
            <a:avLst/>
          </a:prstGeom>
          <a:ln w="28575" cmpd="sng">
            <a:solidFill>
              <a:srgbClr val="FFFFFF"/>
            </a:solidFill>
          </a:ln>
        </p:spPr>
        <p:txBody>
          <a:bodyPr vert="horz" lIns="274320" tIns="45720" rIns="274320" bIns="91440">
            <a:spAutoFit/>
          </a:bodyPr>
          <a:lstStyle>
            <a:lvl1pPr marL="0" marR="0" indent="0" algn="l" defTabSz="457200" rtl="0" eaLnBrk="1" fontAlgn="auto" latinLnBrk="0" hangingPunct="1">
              <a:lnSpc>
                <a:spcPct val="100000"/>
              </a:lnSpc>
              <a:spcBef>
                <a:spcPct val="20000"/>
              </a:spcBef>
              <a:spcAft>
                <a:spcPts val="0"/>
              </a:spcAft>
              <a:buClrTx/>
              <a:buSzTx/>
              <a:buFont typeface="Arial"/>
              <a:buNone/>
              <a:tabLst/>
              <a:defRPr sz="3600" b="1" i="0" cap="all" baseline="0">
                <a:solidFill>
                  <a:schemeClr val="bg1"/>
                </a:solidFill>
              </a:defRPr>
            </a:lvl1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lang="en-US" sz="3600" b="1" dirty="0">
                <a:solidFill>
                  <a:schemeClr val="bg1"/>
                </a:solidFill>
                <a:cs typeface="Arial" charset="0"/>
              </a:rPr>
              <a:t>NEW SECTION TITLE</a:t>
            </a:r>
          </a:p>
        </p:txBody>
      </p:sp>
      <p:pic>
        <p:nvPicPr>
          <p:cNvPr id="10"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07867" y="6457306"/>
            <a:ext cx="743238" cy="2410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4" name="Text Placeholder 3"/>
          <p:cNvSpPr>
            <a:spLocks noGrp="1"/>
          </p:cNvSpPr>
          <p:nvPr>
            <p:ph type="body" sz="quarter" idx="11" hasCustomPrompt="1"/>
          </p:nvPr>
        </p:nvSpPr>
        <p:spPr>
          <a:xfrm>
            <a:off x="176213" y="850900"/>
            <a:ext cx="265112" cy="6007100"/>
          </a:xfrm>
          <a:prstGeom prst="rect">
            <a:avLst/>
          </a:prstGeom>
          <a:solidFill>
            <a:srgbClr val="00AFD7"/>
          </a:solidFill>
        </p:spPr>
        <p:txBody>
          <a:bodyPr vert="horz"/>
          <a:lstStyle>
            <a:lvl1pPr marL="0" indent="0">
              <a:buNone/>
              <a:defRPr baseline="0"/>
            </a:lvl1pPr>
          </a:lstStyle>
          <a:p>
            <a:pPr lvl="0"/>
            <a:r>
              <a:rPr lang="en-US" dirty="0"/>
              <a:t>     </a:t>
            </a:r>
          </a:p>
        </p:txBody>
      </p:sp>
      <p:sp>
        <p:nvSpPr>
          <p:cNvPr id="12" name="Text Placeholder 3"/>
          <p:cNvSpPr>
            <a:spLocks noGrp="1"/>
          </p:cNvSpPr>
          <p:nvPr>
            <p:ph type="body" sz="quarter" idx="12" hasCustomPrompt="1"/>
          </p:nvPr>
        </p:nvSpPr>
        <p:spPr>
          <a:xfrm>
            <a:off x="8411956" y="850900"/>
            <a:ext cx="265112" cy="5432839"/>
          </a:xfrm>
          <a:prstGeom prst="rect">
            <a:avLst/>
          </a:prstGeom>
          <a:solidFill>
            <a:srgbClr val="00AFD7"/>
          </a:solidFill>
        </p:spPr>
        <p:txBody>
          <a:bodyPr vert="horz"/>
          <a:lstStyle>
            <a:lvl1pPr marL="0" indent="0">
              <a:buNone/>
              <a:defRPr baseline="0"/>
            </a:lvl1pPr>
          </a:lstStyle>
          <a:p>
            <a:pPr lvl="0"/>
            <a:r>
              <a:rPr lang="en-US" dirty="0"/>
              <a:t>     </a:t>
            </a:r>
          </a:p>
        </p:txBody>
      </p:sp>
    </p:spTree>
    <p:extLst>
      <p:ext uri="{BB962C8B-B14F-4D97-AF65-F5344CB8AC3E}">
        <p14:creationId xmlns:p14="http://schemas.microsoft.com/office/powerpoint/2010/main" val="13239748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18" name="Rectangle 17"/>
          <p:cNvSpPr/>
          <p:nvPr userDrawn="1"/>
        </p:nvSpPr>
        <p:spPr>
          <a:xfrm>
            <a:off x="0" y="6248400"/>
            <a:ext cx="22098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6248400"/>
            <a:ext cx="1060450"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6248400"/>
            <a:ext cx="5873750"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9"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07867" y="6457306"/>
            <a:ext cx="743238" cy="2410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4" name="Text Placeholder 3"/>
          <p:cNvSpPr>
            <a:spLocks noGrp="1"/>
          </p:cNvSpPr>
          <p:nvPr>
            <p:ph type="body" sz="quarter" idx="12" hasCustomPrompt="1"/>
          </p:nvPr>
        </p:nvSpPr>
        <p:spPr>
          <a:xfrm>
            <a:off x="477838" y="1135919"/>
            <a:ext cx="8181975" cy="4475171"/>
          </a:xfrm>
          <a:prstGeom prst="rect">
            <a:avLst/>
          </a:prstGeom>
        </p:spPr>
        <p:txBody>
          <a:bodyPr vert="horz"/>
          <a:lstStyle>
            <a:lvl1pPr marL="342900" indent="-342900">
              <a:buFont typeface="Arial"/>
              <a:buChar char="•"/>
              <a:defRPr sz="2400" baseline="0"/>
            </a:lvl1pPr>
          </a:lstStyle>
          <a:p>
            <a:pPr lvl="0"/>
            <a:r>
              <a:rPr lang="en-US" dirty="0"/>
              <a:t>Click to add copy</a:t>
            </a:r>
          </a:p>
        </p:txBody>
      </p:sp>
      <p:sp>
        <p:nvSpPr>
          <p:cNvPr id="6" name="Text Placeholder 5"/>
          <p:cNvSpPr>
            <a:spLocks noGrp="1"/>
          </p:cNvSpPr>
          <p:nvPr>
            <p:ph type="body" sz="quarter" idx="13" hasCustomPrompt="1"/>
          </p:nvPr>
        </p:nvSpPr>
        <p:spPr>
          <a:xfrm>
            <a:off x="477838" y="220663"/>
            <a:ext cx="8181975" cy="915256"/>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spTree>
    <p:extLst>
      <p:ext uri="{BB962C8B-B14F-4D97-AF65-F5344CB8AC3E}">
        <p14:creationId xmlns:p14="http://schemas.microsoft.com/office/powerpoint/2010/main" val="16720743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 Bar">
    <p:spTree>
      <p:nvGrpSpPr>
        <p:cNvPr id="1" name=""/>
        <p:cNvGrpSpPr/>
        <p:nvPr/>
      </p:nvGrpSpPr>
      <p:grpSpPr>
        <a:xfrm>
          <a:off x="0" y="0"/>
          <a:ext cx="0" cy="0"/>
          <a:chOff x="0" y="0"/>
          <a:chExt cx="0" cy="0"/>
        </a:xfrm>
      </p:grpSpPr>
      <p:sp>
        <p:nvSpPr>
          <p:cNvPr id="18" name="Rectangle 17"/>
          <p:cNvSpPr/>
          <p:nvPr userDrawn="1"/>
        </p:nvSpPr>
        <p:spPr>
          <a:xfrm>
            <a:off x="0" y="6248400"/>
            <a:ext cx="22098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6248400"/>
            <a:ext cx="1060450"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6248400"/>
            <a:ext cx="5873750"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07867" y="6457306"/>
            <a:ext cx="743238" cy="2410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303459839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4"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06209" y="6456544"/>
            <a:ext cx="742882" cy="24203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245825601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9144000" cy="6858000"/>
          </a:xfrm>
          <a:prstGeom prst="rect">
            <a:avLst/>
          </a:prstGeom>
        </p:spPr>
        <p:txBody>
          <a:bodyPr vert="horz" anchor="ctr"/>
          <a:lstStyle>
            <a:lvl1pPr marL="0" indent="0" algn="l">
              <a:buNone/>
              <a:defRPr sz="1900" baseline="0">
                <a:sym typeface="Wingdings"/>
              </a:defRPr>
            </a:lvl1pPr>
            <a:lvl2pPr marL="457200" indent="0">
              <a:buNone/>
              <a:defRPr sz="2400"/>
            </a:lvl2pPr>
          </a:lstStyle>
          <a:p>
            <a:pPr lvl="1"/>
            <a:r>
              <a:rPr lang="en-US" dirty="0"/>
              <a:t>Drag and drop photo here</a:t>
            </a:r>
          </a:p>
        </p:txBody>
      </p:sp>
      <p:sp>
        <p:nvSpPr>
          <p:cNvPr id="15" name="Text Placeholder 14"/>
          <p:cNvSpPr>
            <a:spLocks noGrp="1"/>
          </p:cNvSpPr>
          <p:nvPr>
            <p:ph type="body" sz="quarter" idx="13" hasCustomPrompt="1"/>
          </p:nvPr>
        </p:nvSpPr>
        <p:spPr>
          <a:xfrm>
            <a:off x="7583490" y="-20638"/>
            <a:ext cx="433387" cy="6899276"/>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16" name="Text Placeholder 14"/>
          <p:cNvSpPr>
            <a:spLocks noGrp="1"/>
          </p:cNvSpPr>
          <p:nvPr>
            <p:ph type="body" sz="quarter" idx="14" hasCustomPrompt="1"/>
          </p:nvPr>
        </p:nvSpPr>
        <p:spPr>
          <a:xfrm>
            <a:off x="8016877" y="-20638"/>
            <a:ext cx="1127125" cy="6899276"/>
          </a:xfrm>
          <a:prstGeom prst="rect">
            <a:avLst/>
          </a:prstGeom>
          <a:solidFill>
            <a:schemeClr val="accent1"/>
          </a:solidFill>
        </p:spPr>
        <p:txBody>
          <a:bodyPr vert="horz"/>
          <a:lstStyle>
            <a:lvl1pPr marL="0" indent="0">
              <a:buNone/>
              <a:defRPr>
                <a:solidFill>
                  <a:schemeClr val="accent1"/>
                </a:solidFill>
              </a:defRPr>
            </a:lvl1pPr>
          </a:lstStyle>
          <a:p>
            <a:pPr lvl="0"/>
            <a:r>
              <a:rPr lang="en-US" dirty="0"/>
              <a:t> </a:t>
            </a:r>
          </a:p>
          <a:p>
            <a:pPr lvl="0"/>
            <a:r>
              <a:rPr lang="en-US" dirty="0"/>
              <a:t> </a:t>
            </a:r>
          </a:p>
          <a:p>
            <a:pPr lvl="0"/>
            <a:r>
              <a:rPr lang="en-US" dirty="0"/>
              <a:t> </a:t>
            </a:r>
          </a:p>
          <a:p>
            <a:pPr lvl="0"/>
            <a:r>
              <a:rPr lang="en-US" dirty="0"/>
              <a:t> </a:t>
            </a:r>
          </a:p>
          <a:p>
            <a:pPr lvl="0"/>
            <a:r>
              <a:rPr lang="en-US" dirty="0"/>
              <a:t> </a:t>
            </a:r>
          </a:p>
        </p:txBody>
      </p:sp>
      <p:sp>
        <p:nvSpPr>
          <p:cNvPr id="11" name="Text Placeholder 10"/>
          <p:cNvSpPr>
            <a:spLocks noGrp="1"/>
          </p:cNvSpPr>
          <p:nvPr>
            <p:ph type="body" sz="quarter" idx="11" hasCustomPrompt="1"/>
          </p:nvPr>
        </p:nvSpPr>
        <p:spPr>
          <a:xfrm>
            <a:off x="-14111" y="4997709"/>
            <a:ext cx="6153150" cy="954107"/>
          </a:xfrm>
          <a:prstGeom prst="rect">
            <a:avLst/>
          </a:prstGeom>
          <a:solidFill>
            <a:schemeClr val="bg1"/>
          </a:solidFill>
        </p:spPr>
        <p:txBody>
          <a:bodyPr vert="horz" lIns="640080"/>
          <a:lstStyle>
            <a:lvl1pPr marL="0" indent="0">
              <a:buNone/>
              <a:defRPr sz="2400" b="1" baseline="0">
                <a:solidFill>
                  <a:srgbClr val="236192"/>
                </a:solidFill>
              </a:defRPr>
            </a:lvl1pPr>
          </a:lstStyle>
          <a:p>
            <a:pPr lvl="0"/>
            <a:r>
              <a:rPr lang="en-US" dirty="0"/>
              <a:t>Persons Name</a:t>
            </a:r>
          </a:p>
        </p:txBody>
      </p:sp>
      <p:sp>
        <p:nvSpPr>
          <p:cNvPr id="12" name="Text Placeholder 10"/>
          <p:cNvSpPr>
            <a:spLocks noGrp="1"/>
          </p:cNvSpPr>
          <p:nvPr>
            <p:ph type="body" sz="quarter" idx="12" hasCustomPrompt="1"/>
          </p:nvPr>
        </p:nvSpPr>
        <p:spPr>
          <a:xfrm>
            <a:off x="528161" y="5411260"/>
            <a:ext cx="5610225" cy="352425"/>
          </a:xfrm>
          <a:prstGeom prst="rect">
            <a:avLst/>
          </a:prstGeom>
        </p:spPr>
        <p:txBody>
          <a:bodyPr vert="horz"/>
          <a:lstStyle>
            <a:lvl1pPr marL="0" indent="0">
              <a:buNone/>
              <a:defRPr sz="1800" b="0" baseline="0">
                <a:solidFill>
                  <a:schemeClr val="tx1"/>
                </a:solidFill>
              </a:defRPr>
            </a:lvl1pPr>
          </a:lstStyle>
          <a:p>
            <a:pPr lvl="0"/>
            <a:r>
              <a:rPr lang="en-US" dirty="0"/>
              <a:t>Persons Title</a:t>
            </a:r>
          </a:p>
        </p:txBody>
      </p:sp>
      <p:pic>
        <p:nvPicPr>
          <p:cNvPr id="9"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07867" y="6457306"/>
            <a:ext cx="743238" cy="2410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30923677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losing Slide - 1">
    <p:spTree>
      <p:nvGrpSpPr>
        <p:cNvPr id="1" name=""/>
        <p:cNvGrpSpPr/>
        <p:nvPr/>
      </p:nvGrpSpPr>
      <p:grpSpPr>
        <a:xfrm>
          <a:off x="0" y="0"/>
          <a:ext cx="0" cy="0"/>
          <a:chOff x="0" y="0"/>
          <a:chExt cx="0" cy="0"/>
        </a:xfrm>
      </p:grpSpPr>
      <p:pic>
        <p:nvPicPr>
          <p:cNvPr id="12" name="Picture 11" descr="ppt-because-pattern.psd"/>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4546829" y="1"/>
            <a:ext cx="4597172" cy="5850946"/>
          </a:xfrm>
          <a:prstGeom prst="rect">
            <a:avLst/>
          </a:prstGeom>
        </p:spPr>
      </p:pic>
      <p:sp>
        <p:nvSpPr>
          <p:cNvPr id="19" name="Text Placeholder 18"/>
          <p:cNvSpPr>
            <a:spLocks noGrp="1"/>
          </p:cNvSpPr>
          <p:nvPr>
            <p:ph type="body" sz="quarter" idx="10" hasCustomPrompt="1"/>
          </p:nvPr>
        </p:nvSpPr>
        <p:spPr>
          <a:xfrm>
            <a:off x="240428" y="259642"/>
            <a:ext cx="3980966" cy="1041400"/>
          </a:xfrm>
          <a:prstGeom prst="rect">
            <a:avLst/>
          </a:prstGeom>
        </p:spPr>
        <p:txBody>
          <a:bodyPr vert="horz"/>
          <a:lstStyle>
            <a:lvl1pPr marL="0" indent="0">
              <a:buNone/>
              <a:defRPr sz="3200" b="1" baseline="0">
                <a:solidFill>
                  <a:srgbClr val="236192"/>
                </a:solidFill>
              </a:defRPr>
            </a:lvl1pPr>
          </a:lstStyle>
          <a:p>
            <a:pPr lvl="0"/>
            <a:r>
              <a:rPr lang="en-US" dirty="0"/>
              <a:t>Closing Message</a:t>
            </a:r>
          </a:p>
        </p:txBody>
      </p:sp>
      <p:pic>
        <p:nvPicPr>
          <p:cNvPr id="8" name="Picture 26"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7777166" y="6281740"/>
            <a:ext cx="1125537" cy="3667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9" name="Rectangle 8"/>
          <p:cNvSpPr/>
          <p:nvPr userDrawn="1"/>
        </p:nvSpPr>
        <p:spPr>
          <a:xfrm rot="10800000">
            <a:off x="11338" y="5850666"/>
            <a:ext cx="9144000" cy="239713"/>
          </a:xfrm>
          <a:prstGeom prst="rect">
            <a:avLst/>
          </a:prstGeom>
          <a:solidFill>
            <a:srgbClr val="00AFD7"/>
          </a:solidFill>
          <a:ln w="9525" cap="flat" cmpd="sng" algn="ctr">
            <a:noFill/>
            <a:prstDash val="solid"/>
          </a:ln>
          <a:effectLst/>
        </p:spPr>
        <p:txBody>
          <a:bodyPr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srgbClr val="3D527F"/>
              </a:solidFill>
              <a:effectLst/>
              <a:uLnTx/>
              <a:uFillTx/>
              <a:latin typeface="Calibri"/>
              <a:ea typeface="+mn-ea"/>
              <a:cs typeface="+mn-cs"/>
            </a:endParaRPr>
          </a:p>
        </p:txBody>
      </p:sp>
      <p:sp>
        <p:nvSpPr>
          <p:cNvPr id="21" name="Text Placeholder 20"/>
          <p:cNvSpPr>
            <a:spLocks noGrp="1"/>
          </p:cNvSpPr>
          <p:nvPr>
            <p:ph type="body" sz="quarter" idx="11" hasCustomPrompt="1"/>
          </p:nvPr>
        </p:nvSpPr>
        <p:spPr>
          <a:xfrm>
            <a:off x="240615" y="1321003"/>
            <a:ext cx="3887788" cy="405719"/>
          </a:xfrm>
          <a:prstGeom prst="rect">
            <a:avLst/>
          </a:prstGeom>
        </p:spPr>
        <p:txBody>
          <a:bodyPr vert="horz">
            <a:normAutofit/>
          </a:bodyPr>
          <a:lstStyle>
            <a:lvl1pPr marL="0" indent="0">
              <a:buNone/>
              <a:defRPr sz="1800" b="1" baseline="0"/>
            </a:lvl1pPr>
          </a:lstStyle>
          <a:p>
            <a:pPr lvl="0"/>
            <a:r>
              <a:rPr lang="en-US" dirty="0"/>
              <a:t>Speaker Name</a:t>
            </a:r>
          </a:p>
        </p:txBody>
      </p:sp>
      <p:sp>
        <p:nvSpPr>
          <p:cNvPr id="22" name="Text Placeholder 20"/>
          <p:cNvSpPr>
            <a:spLocks noGrp="1"/>
          </p:cNvSpPr>
          <p:nvPr>
            <p:ph type="body" sz="quarter" idx="12" hasCustomPrompt="1"/>
          </p:nvPr>
        </p:nvSpPr>
        <p:spPr>
          <a:xfrm>
            <a:off x="240428" y="1690434"/>
            <a:ext cx="3887788" cy="359027"/>
          </a:xfrm>
          <a:prstGeom prst="rect">
            <a:avLst/>
          </a:prstGeom>
        </p:spPr>
        <p:txBody>
          <a:bodyPr vert="horz">
            <a:normAutofit/>
          </a:bodyPr>
          <a:lstStyle>
            <a:lvl1pPr marL="0" indent="0">
              <a:buNone/>
              <a:defRPr sz="1400" b="0" baseline="0"/>
            </a:lvl1pPr>
          </a:lstStyle>
          <a:p>
            <a:pPr lvl="0"/>
            <a:r>
              <a:rPr lang="en-US" dirty="0"/>
              <a:t>Speaker Title</a:t>
            </a:r>
          </a:p>
        </p:txBody>
      </p:sp>
      <p:sp>
        <p:nvSpPr>
          <p:cNvPr id="23" name="Text Placeholder 20"/>
          <p:cNvSpPr>
            <a:spLocks noGrp="1"/>
          </p:cNvSpPr>
          <p:nvPr>
            <p:ph type="body" sz="quarter" idx="13" hasCustomPrompt="1"/>
          </p:nvPr>
        </p:nvSpPr>
        <p:spPr>
          <a:xfrm>
            <a:off x="240428" y="2010978"/>
            <a:ext cx="3887788" cy="305495"/>
          </a:xfrm>
          <a:prstGeom prst="rect">
            <a:avLst/>
          </a:prstGeom>
        </p:spPr>
        <p:txBody>
          <a:bodyPr vert="horz">
            <a:normAutofit/>
          </a:bodyPr>
          <a:lstStyle>
            <a:lvl1pPr marL="0" indent="0">
              <a:buNone/>
              <a:defRPr sz="1400" b="1" baseline="0">
                <a:solidFill>
                  <a:srgbClr val="236192"/>
                </a:solidFill>
              </a:defRPr>
            </a:lvl1pPr>
          </a:lstStyle>
          <a:p>
            <a:pPr lvl="0"/>
            <a:r>
              <a:rPr lang="en-US" dirty="0"/>
              <a:t>Speaker Contact</a:t>
            </a:r>
          </a:p>
        </p:txBody>
      </p:sp>
    </p:spTree>
    <p:extLst>
      <p:ext uri="{BB962C8B-B14F-4D97-AF65-F5344CB8AC3E}">
        <p14:creationId xmlns:p14="http://schemas.microsoft.com/office/powerpoint/2010/main" val="214148702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Closing Slide - 2">
    <p:spTree>
      <p:nvGrpSpPr>
        <p:cNvPr id="1" name=""/>
        <p:cNvGrpSpPr/>
        <p:nvPr/>
      </p:nvGrpSpPr>
      <p:grpSpPr>
        <a:xfrm>
          <a:off x="0" y="0"/>
          <a:ext cx="0" cy="0"/>
          <a:chOff x="0" y="0"/>
          <a:chExt cx="0" cy="0"/>
        </a:xfrm>
      </p:grpSpPr>
      <p:sp>
        <p:nvSpPr>
          <p:cNvPr id="7" name="Rectangle 6"/>
          <p:cNvSpPr/>
          <p:nvPr userDrawn="1"/>
        </p:nvSpPr>
        <p:spPr>
          <a:xfrm rot="16200000">
            <a:off x="479425" y="4983163"/>
            <a:ext cx="603250" cy="2921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9" name="Picture 9"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7293521" y="5960853"/>
            <a:ext cx="1498090" cy="488093"/>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0" name="TextBox 8"/>
          <p:cNvSpPr txBox="1">
            <a:spLocks noChangeArrowheads="1"/>
          </p:cNvSpPr>
          <p:nvPr userDrawn="1"/>
        </p:nvSpPr>
        <p:spPr bwMode="auto">
          <a:xfrm>
            <a:off x="5924929" y="4935538"/>
            <a:ext cx="422275" cy="185737"/>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a:defRPr>
                <a:solidFill>
                  <a:schemeClr val="tx1"/>
                </a:solidFill>
                <a:latin typeface="Arial" charset="0"/>
                <a:ea typeface="ＭＳ Ｐゴシック" charset="0"/>
                <a:cs typeface="ＭＳ Ｐゴシック" charset="0"/>
              </a:defRPr>
            </a:lvl1pPr>
            <a:lvl2pPr marL="742950" indent="-285750">
              <a:defRPr>
                <a:solidFill>
                  <a:schemeClr val="tx1"/>
                </a:solidFill>
                <a:latin typeface="Arial" charset="0"/>
                <a:ea typeface="ＭＳ Ｐゴシック" charset="0"/>
              </a:defRPr>
            </a:lvl2pPr>
            <a:lvl3pPr marL="1143000" indent="-228600">
              <a:defRPr>
                <a:solidFill>
                  <a:schemeClr val="tx1"/>
                </a:solidFill>
                <a:latin typeface="Arial" charset="0"/>
                <a:ea typeface="ＭＳ Ｐゴシック" charset="0"/>
              </a:defRPr>
            </a:lvl3pPr>
            <a:lvl4pPr marL="1600200" indent="-228600">
              <a:defRPr>
                <a:solidFill>
                  <a:schemeClr val="tx1"/>
                </a:solidFill>
                <a:latin typeface="Arial" charset="0"/>
                <a:ea typeface="ＭＳ Ｐゴシック" charset="0"/>
              </a:defRPr>
            </a:lvl4pPr>
            <a:lvl5pPr marL="2057400" indent="-228600">
              <a:defRPr>
                <a:solidFill>
                  <a:schemeClr val="tx1"/>
                </a:solidFill>
                <a:latin typeface="Arial" charset="0"/>
                <a:ea typeface="ＭＳ Ｐゴシック" charset="0"/>
              </a:defRPr>
            </a:lvl5pPr>
            <a:lvl6pPr marL="2514600" indent="-228600" fontAlgn="base">
              <a:spcBef>
                <a:spcPct val="0"/>
              </a:spcBef>
              <a:spcAft>
                <a:spcPct val="0"/>
              </a:spcAft>
              <a:defRPr>
                <a:solidFill>
                  <a:schemeClr val="tx1"/>
                </a:solidFill>
                <a:latin typeface="Arial" charset="0"/>
                <a:ea typeface="ＭＳ Ｐゴシック" charset="0"/>
              </a:defRPr>
            </a:lvl6pPr>
            <a:lvl7pPr marL="2971800" indent="-228600" fontAlgn="base">
              <a:spcBef>
                <a:spcPct val="0"/>
              </a:spcBef>
              <a:spcAft>
                <a:spcPct val="0"/>
              </a:spcAft>
              <a:defRPr>
                <a:solidFill>
                  <a:schemeClr val="tx1"/>
                </a:solidFill>
                <a:latin typeface="Arial" charset="0"/>
                <a:ea typeface="ＭＳ Ｐゴシック" charset="0"/>
              </a:defRPr>
            </a:lvl7pPr>
            <a:lvl8pPr marL="3429000" indent="-228600" fontAlgn="base">
              <a:spcBef>
                <a:spcPct val="0"/>
              </a:spcBef>
              <a:spcAft>
                <a:spcPct val="0"/>
              </a:spcAft>
              <a:defRPr>
                <a:solidFill>
                  <a:schemeClr val="tx1"/>
                </a:solidFill>
                <a:latin typeface="Arial" charset="0"/>
                <a:ea typeface="ＭＳ Ｐゴシック" charset="0"/>
              </a:defRPr>
            </a:lvl8pPr>
            <a:lvl9pPr marL="3886200" indent="-228600" fontAlgn="base">
              <a:spcBef>
                <a:spcPct val="0"/>
              </a:spcBef>
              <a:spcAft>
                <a:spcPct val="0"/>
              </a:spcAft>
              <a:defRPr>
                <a:solidFill>
                  <a:schemeClr val="tx1"/>
                </a:solidFill>
                <a:latin typeface="Arial" charset="0"/>
                <a:ea typeface="ＭＳ Ｐゴシック" charset="0"/>
              </a:defRPr>
            </a:lvl9pPr>
          </a:lstStyle>
          <a:p>
            <a:r>
              <a:rPr lang="en-US" sz="600" dirty="0">
                <a:solidFill>
                  <a:schemeClr val="bg1"/>
                </a:solidFill>
              </a:rPr>
              <a:t>SM</a:t>
            </a:r>
          </a:p>
        </p:txBody>
      </p:sp>
      <p:sp>
        <p:nvSpPr>
          <p:cNvPr id="11" name="Rectangle 10"/>
          <p:cNvSpPr/>
          <p:nvPr userDrawn="1"/>
        </p:nvSpPr>
        <p:spPr>
          <a:xfrm>
            <a:off x="0" y="4827588"/>
            <a:ext cx="635000" cy="6032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8"/>
          <p:cNvSpPr>
            <a:spLocks noGrp="1"/>
          </p:cNvSpPr>
          <p:nvPr>
            <p:ph type="body" sz="quarter" idx="10" hasCustomPrompt="1"/>
          </p:nvPr>
        </p:nvSpPr>
        <p:spPr>
          <a:xfrm>
            <a:off x="731838" y="1108606"/>
            <a:ext cx="4177899" cy="1492716"/>
          </a:xfrm>
          <a:prstGeom prst="rect">
            <a:avLst/>
          </a:prstGeom>
          <a:ln w="101600" cmpd="sng">
            <a:solidFill>
              <a:srgbClr val="236192"/>
            </a:solidFill>
            <a:miter lim="800000"/>
          </a:ln>
        </p:spPr>
        <p:txBody>
          <a:bodyPr vert="horz" wrap="none" lIns="548640" tIns="274320" rIns="457200" bIns="365760">
            <a:spAutoFit/>
          </a:bodyPr>
          <a:lstStyle>
            <a:lvl1pPr marL="0" indent="0" algn="l">
              <a:spcBef>
                <a:spcPts val="0"/>
              </a:spcBef>
              <a:buNone/>
              <a:defRPr sz="5500" b="1" baseline="0">
                <a:ln w="0" cmpd="sng">
                  <a:noFill/>
                </a:ln>
                <a:solidFill>
                  <a:srgbClr val="236192"/>
                </a:solidFill>
              </a:defRPr>
            </a:lvl1pPr>
          </a:lstStyle>
          <a:p>
            <a:pPr lvl="0"/>
            <a:r>
              <a:rPr lang="en-US" dirty="0"/>
              <a:t>Text Here</a:t>
            </a:r>
          </a:p>
        </p:txBody>
      </p:sp>
      <p:sp>
        <p:nvSpPr>
          <p:cNvPr id="13" name="Text Placeholder 20"/>
          <p:cNvSpPr>
            <a:spLocks noGrp="1"/>
          </p:cNvSpPr>
          <p:nvPr>
            <p:ph type="body" sz="quarter" idx="11" hasCustomPrompt="1"/>
          </p:nvPr>
        </p:nvSpPr>
        <p:spPr>
          <a:xfrm>
            <a:off x="608544" y="2860151"/>
            <a:ext cx="3887788" cy="405719"/>
          </a:xfrm>
          <a:prstGeom prst="rect">
            <a:avLst/>
          </a:prstGeom>
        </p:spPr>
        <p:txBody>
          <a:bodyPr vert="horz">
            <a:normAutofit/>
          </a:bodyPr>
          <a:lstStyle>
            <a:lvl1pPr marL="0" indent="0">
              <a:buNone/>
              <a:defRPr sz="1800" b="1" baseline="0">
                <a:solidFill>
                  <a:srgbClr val="000000"/>
                </a:solidFill>
              </a:defRPr>
            </a:lvl1pPr>
          </a:lstStyle>
          <a:p>
            <a:pPr lvl="0"/>
            <a:r>
              <a:rPr lang="en-US" dirty="0"/>
              <a:t>Speaker Name</a:t>
            </a:r>
          </a:p>
        </p:txBody>
      </p:sp>
      <p:sp>
        <p:nvSpPr>
          <p:cNvPr id="14" name="Text Placeholder 20"/>
          <p:cNvSpPr>
            <a:spLocks noGrp="1"/>
          </p:cNvSpPr>
          <p:nvPr>
            <p:ph type="body" sz="quarter" idx="12" hasCustomPrompt="1"/>
          </p:nvPr>
        </p:nvSpPr>
        <p:spPr>
          <a:xfrm>
            <a:off x="608357" y="3229582"/>
            <a:ext cx="3887788" cy="359027"/>
          </a:xfrm>
          <a:prstGeom prst="rect">
            <a:avLst/>
          </a:prstGeom>
        </p:spPr>
        <p:txBody>
          <a:bodyPr vert="horz">
            <a:normAutofit/>
          </a:bodyPr>
          <a:lstStyle>
            <a:lvl1pPr marL="0" indent="0">
              <a:buNone/>
              <a:defRPr sz="1400" b="0" baseline="0">
                <a:solidFill>
                  <a:srgbClr val="000000"/>
                </a:solidFill>
              </a:defRPr>
            </a:lvl1pPr>
          </a:lstStyle>
          <a:p>
            <a:pPr lvl="0"/>
            <a:r>
              <a:rPr lang="en-US" dirty="0"/>
              <a:t>Speaker Title</a:t>
            </a:r>
          </a:p>
        </p:txBody>
      </p:sp>
      <p:sp>
        <p:nvSpPr>
          <p:cNvPr id="15" name="Text Placeholder 20"/>
          <p:cNvSpPr>
            <a:spLocks noGrp="1"/>
          </p:cNvSpPr>
          <p:nvPr>
            <p:ph type="body" sz="quarter" idx="13" hasCustomPrompt="1"/>
          </p:nvPr>
        </p:nvSpPr>
        <p:spPr>
          <a:xfrm>
            <a:off x="608357" y="3588611"/>
            <a:ext cx="3887788" cy="305495"/>
          </a:xfrm>
          <a:prstGeom prst="rect">
            <a:avLst/>
          </a:prstGeom>
        </p:spPr>
        <p:txBody>
          <a:bodyPr vert="horz">
            <a:normAutofit/>
          </a:bodyPr>
          <a:lstStyle>
            <a:lvl1pPr marL="0" indent="0">
              <a:buNone/>
              <a:defRPr sz="1400" b="1" baseline="0">
                <a:solidFill>
                  <a:schemeClr val="accent2"/>
                </a:solidFill>
              </a:defRPr>
            </a:lvl1pPr>
          </a:lstStyle>
          <a:p>
            <a:pPr lvl="0"/>
            <a:r>
              <a:rPr lang="en-US" dirty="0"/>
              <a:t>Speaker Contact</a:t>
            </a:r>
          </a:p>
        </p:txBody>
      </p:sp>
      <p:sp>
        <p:nvSpPr>
          <p:cNvPr id="18" name="Text Placeholder 16"/>
          <p:cNvSpPr>
            <a:spLocks noGrp="1"/>
          </p:cNvSpPr>
          <p:nvPr>
            <p:ph type="body" sz="quarter" idx="14" hasCustomPrompt="1"/>
          </p:nvPr>
        </p:nvSpPr>
        <p:spPr>
          <a:xfrm>
            <a:off x="0" y="587632"/>
            <a:ext cx="3679825" cy="566309"/>
          </a:xfrm>
          <a:prstGeom prst="rect">
            <a:avLst/>
          </a:prstGeom>
          <a:solidFill>
            <a:srgbClr val="236192"/>
          </a:solidFill>
        </p:spPr>
        <p:txBody>
          <a:bodyPr vert="horz" wrap="square" lIns="640080" tIns="91440" bIns="164592">
            <a:spAutoFit/>
          </a:bodyPr>
          <a:lstStyle>
            <a:lvl1pPr marL="0" indent="0">
              <a:buNone/>
              <a:defRPr sz="2000" baseline="0">
                <a:solidFill>
                  <a:schemeClr val="bg1"/>
                </a:solidFill>
              </a:defRPr>
            </a:lvl1pPr>
          </a:lstStyle>
          <a:p>
            <a:pPr lvl="0"/>
            <a:r>
              <a:rPr lang="en-US" dirty="0"/>
              <a:t>Event Title</a:t>
            </a:r>
          </a:p>
        </p:txBody>
      </p:sp>
      <p:sp>
        <p:nvSpPr>
          <p:cNvPr id="19" name="Rectangle 18"/>
          <p:cNvSpPr/>
          <p:nvPr userDrawn="1"/>
        </p:nvSpPr>
        <p:spPr>
          <a:xfrm>
            <a:off x="927100" y="4827588"/>
            <a:ext cx="8216900" cy="603250"/>
          </a:xfrm>
          <a:prstGeom prst="rect">
            <a:avLst/>
          </a:prstGeom>
          <a:solidFill>
            <a:schemeClr val="accent1"/>
          </a:solidFill>
          <a:effectLst/>
        </p:spPr>
        <p:style>
          <a:lnRef idx="1">
            <a:schemeClr val="accent1"/>
          </a:lnRef>
          <a:fillRef idx="3">
            <a:schemeClr val="accent1"/>
          </a:fillRef>
          <a:effectRef idx="2">
            <a:schemeClr val="accent1"/>
          </a:effectRef>
          <a:fontRef idx="minor">
            <a:schemeClr val="lt1"/>
          </a:fontRef>
        </p:style>
        <p:txBody>
          <a:bodyPr rtlCol="0" anchor="ctr"/>
          <a:lstStyle/>
          <a:p>
            <a:pPr algn="l"/>
            <a:r>
              <a:rPr lang="en-US" sz="2000" b="1" dirty="0">
                <a:solidFill>
                  <a:schemeClr val="bg1"/>
                </a:solidFill>
                <a:latin typeface="+mj-lt"/>
              </a:rPr>
              <a:t>Together we make breakthroughs</a:t>
            </a:r>
            <a:r>
              <a:rPr lang="en-US" sz="2000" b="1" baseline="0" dirty="0">
                <a:solidFill>
                  <a:schemeClr val="bg1"/>
                </a:solidFill>
                <a:latin typeface="+mj-lt"/>
              </a:rPr>
              <a:t> possible.</a:t>
            </a:r>
            <a:endParaRPr lang="en-US" sz="2000" b="1" dirty="0">
              <a:solidFill>
                <a:schemeClr val="bg1"/>
              </a:solidFill>
              <a:latin typeface="+mj-lt"/>
            </a:endParaRPr>
          </a:p>
        </p:txBody>
      </p:sp>
    </p:spTree>
    <p:extLst>
      <p:ext uri="{BB962C8B-B14F-4D97-AF65-F5344CB8AC3E}">
        <p14:creationId xmlns:p14="http://schemas.microsoft.com/office/powerpoint/2010/main" val="162194966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10"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860395708"/>
      </p:ext>
    </p:extLst>
  </p:cSld>
  <p:clrMap bg1="lt1" tx1="dk1" bg2="lt2" tx2="dk2" accent1="accent1" accent2="accent2" accent3="accent3" accent4="accent4" accent5="accent5" accent6="accent6" hlink="hlink" folHlink="folHlink"/>
  <p:sldLayoutIdLst>
    <p:sldLayoutId id="2147483650" r:id="rId1"/>
    <p:sldLayoutId id="2147483652" r:id="rId2"/>
    <p:sldLayoutId id="2147483655" r:id="rId3"/>
    <p:sldLayoutId id="2147483653" r:id="rId4"/>
    <p:sldLayoutId id="2147483654" r:id="rId5"/>
    <p:sldLayoutId id="2147483658" r:id="rId6"/>
    <p:sldLayoutId id="2147483657" r:id="rId7"/>
    <p:sldLayoutId id="2147483656" r:id="rId8"/>
    <p:sldLayoutId id="2147483659" r:id="rId9"/>
  </p:sldLayoutIdLst>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hyperlink" Target="http://lod-cloud.net/" TargetMode="External"/></Relationships>
</file>

<file path=ppt/slides/_rels/slide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2.xml"/><Relationship Id="rId1" Type="http://schemas.openxmlformats.org/officeDocument/2006/relationships/slideLayout" Target="../slideLayouts/slideLayout5.xml"/><Relationship Id="rId5" Type="http://schemas.openxmlformats.org/officeDocument/2006/relationships/image" Target="../media/image8.png"/><Relationship Id="rId4" Type="http://schemas.openxmlformats.org/officeDocument/2006/relationships/image" Target="../media/image7.png"/></Relationships>
</file>

<file path=ppt/slides/_rels/slide3.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3.xml"/><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4.xml"/><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notesSlide" Target="../notesSlides/notesSlide5.xml"/><Relationship Id="rId1" Type="http://schemas.openxmlformats.org/officeDocument/2006/relationships/slideLayout" Target="../slideLayouts/slideLayout5.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3" Type="http://schemas.openxmlformats.org/officeDocument/2006/relationships/chart" Target="../charts/chart4.xml"/><Relationship Id="rId2" Type="http://schemas.openxmlformats.org/officeDocument/2006/relationships/notesSlide" Target="../notesSlides/notesSlide8.xml"/><Relationship Id="rId1" Type="http://schemas.openxmlformats.org/officeDocument/2006/relationships/slideLayout" Target="../slideLayouts/slideLayout5.xml"/><Relationship Id="rId4" Type="http://schemas.openxmlformats.org/officeDocument/2006/relationships/chart" Target="../charts/chart5.xml"/></Relationships>
</file>

<file path=ppt/slides/_rels/slide9.xml.rels><?xml version="1.0" encoding="UTF-8" standalone="yes"?>
<Relationships xmlns="http://schemas.openxmlformats.org/package/2006/relationships"><Relationship Id="rId8" Type="http://schemas.openxmlformats.org/officeDocument/2006/relationships/image" Target="../media/image14.png"/><Relationship Id="rId13" Type="http://schemas.openxmlformats.org/officeDocument/2006/relationships/image" Target="../media/image19.png"/><Relationship Id="rId3" Type="http://schemas.openxmlformats.org/officeDocument/2006/relationships/image" Target="../media/image9.png"/><Relationship Id="rId7" Type="http://schemas.openxmlformats.org/officeDocument/2006/relationships/image" Target="../media/image13.png"/><Relationship Id="rId12" Type="http://schemas.openxmlformats.org/officeDocument/2006/relationships/image" Target="../media/image18.png"/><Relationship Id="rId2" Type="http://schemas.openxmlformats.org/officeDocument/2006/relationships/notesSlide" Target="../notesSlides/notesSlide9.xml"/><Relationship Id="rId1" Type="http://schemas.openxmlformats.org/officeDocument/2006/relationships/slideLayout" Target="../slideLayouts/slideLayout4.xml"/><Relationship Id="rId6" Type="http://schemas.openxmlformats.org/officeDocument/2006/relationships/image" Target="../media/image12.png"/><Relationship Id="rId11" Type="http://schemas.openxmlformats.org/officeDocument/2006/relationships/image" Target="../media/image17.png"/><Relationship Id="rId5" Type="http://schemas.openxmlformats.org/officeDocument/2006/relationships/image" Target="../media/image11.png"/><Relationship Id="rId10" Type="http://schemas.openxmlformats.org/officeDocument/2006/relationships/image" Target="../media/image16.png"/><Relationship Id="rId4" Type="http://schemas.openxmlformats.org/officeDocument/2006/relationships/image" Target="../media/image10.png"/><Relationship Id="rId9" Type="http://schemas.openxmlformats.org/officeDocument/2006/relationships/image" Target="../media/image15.pn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3" Type="http://schemas.openxmlformats.org/officeDocument/2006/relationships/chart" Target="../charts/chart6.xml"/><Relationship Id="rId2" Type="http://schemas.openxmlformats.org/officeDocument/2006/relationships/notesSlide" Target="../notesSlides/notesSlide12.xml"/><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3" Type="http://schemas.openxmlformats.org/officeDocument/2006/relationships/chart" Target="../charts/chart7.xml"/><Relationship Id="rId2" Type="http://schemas.openxmlformats.org/officeDocument/2006/relationships/notesSlide" Target="../notesSlides/notesSlide13.xml"/><Relationship Id="rId1" Type="http://schemas.openxmlformats.org/officeDocument/2006/relationships/slideLayout" Target="../slideLayouts/slideLayout5.xml"/></Relationships>
</file>

<file path=ppt/slides/_rels/slide14.xml.rels><?xml version="1.0" encoding="UTF-8" standalone="yes"?>
<Relationships xmlns="http://schemas.openxmlformats.org/package/2006/relationships"><Relationship Id="rId3" Type="http://schemas.openxmlformats.org/officeDocument/2006/relationships/chart" Target="../charts/chart8.xml"/><Relationship Id="rId2" Type="http://schemas.openxmlformats.org/officeDocument/2006/relationships/notesSlide" Target="../notesSlides/notesSlide14.xml"/><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5.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3" Type="http://schemas.openxmlformats.org/officeDocument/2006/relationships/chart" Target="../charts/chart9.xml"/><Relationship Id="rId2" Type="http://schemas.openxmlformats.org/officeDocument/2006/relationships/notesSlide" Target="../notesSlides/notesSlide18.xml"/><Relationship Id="rId1" Type="http://schemas.openxmlformats.org/officeDocument/2006/relationships/slideLayout" Target="../slideLayouts/slideLayout5.xml"/></Relationships>
</file>

<file path=ppt/slides/_rels/slide19.xml.rels><?xml version="1.0" encoding="UTF-8" standalone="yes"?>
<Relationships xmlns="http://schemas.openxmlformats.org/package/2006/relationships"><Relationship Id="rId8" Type="http://schemas.openxmlformats.org/officeDocument/2006/relationships/image" Target="../media/image23.png"/><Relationship Id="rId13" Type="http://schemas.openxmlformats.org/officeDocument/2006/relationships/image" Target="../media/image26.png"/><Relationship Id="rId3" Type="http://schemas.openxmlformats.org/officeDocument/2006/relationships/image" Target="../media/image20.png"/><Relationship Id="rId7" Type="http://schemas.openxmlformats.org/officeDocument/2006/relationships/image" Target="../media/image22.png"/><Relationship Id="rId12" Type="http://schemas.openxmlformats.org/officeDocument/2006/relationships/image" Target="../media/image16.png"/><Relationship Id="rId2" Type="http://schemas.openxmlformats.org/officeDocument/2006/relationships/notesSlide" Target="../notesSlides/notesSlide19.xml"/><Relationship Id="rId1" Type="http://schemas.openxmlformats.org/officeDocument/2006/relationships/slideLayout" Target="../slideLayouts/slideLayout4.xml"/><Relationship Id="rId6" Type="http://schemas.openxmlformats.org/officeDocument/2006/relationships/image" Target="../media/image11.png"/><Relationship Id="rId11" Type="http://schemas.openxmlformats.org/officeDocument/2006/relationships/image" Target="../media/image15.png"/><Relationship Id="rId5" Type="http://schemas.openxmlformats.org/officeDocument/2006/relationships/image" Target="../media/image21.png"/><Relationship Id="rId15" Type="http://schemas.openxmlformats.org/officeDocument/2006/relationships/image" Target="../media/image27.png"/><Relationship Id="rId10" Type="http://schemas.openxmlformats.org/officeDocument/2006/relationships/image" Target="../media/image25.png"/><Relationship Id="rId4" Type="http://schemas.openxmlformats.org/officeDocument/2006/relationships/image" Target="../media/image10.png"/><Relationship Id="rId9" Type="http://schemas.openxmlformats.org/officeDocument/2006/relationships/image" Target="../media/image24.png"/><Relationship Id="rId14" Type="http://schemas.openxmlformats.org/officeDocument/2006/relationships/image" Target="../media/image18.png"/></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8" Type="http://schemas.openxmlformats.org/officeDocument/2006/relationships/image" Target="../media/image32.png"/><Relationship Id="rId3" Type="http://schemas.openxmlformats.org/officeDocument/2006/relationships/image" Target="../media/image28.png"/><Relationship Id="rId7" Type="http://schemas.openxmlformats.org/officeDocument/2006/relationships/image" Target="../media/image31.png"/><Relationship Id="rId2" Type="http://schemas.openxmlformats.org/officeDocument/2006/relationships/notesSlide" Target="../notesSlides/notesSlide22.xml"/><Relationship Id="rId1" Type="http://schemas.openxmlformats.org/officeDocument/2006/relationships/slideLayout" Target="../slideLayouts/slideLayout6.xml"/><Relationship Id="rId6" Type="http://schemas.openxmlformats.org/officeDocument/2006/relationships/image" Target="../media/image30.png"/><Relationship Id="rId5" Type="http://schemas.openxmlformats.org/officeDocument/2006/relationships/hyperlink" Target="http://data.nationallibrary.fi/" TargetMode="External"/><Relationship Id="rId4" Type="http://schemas.openxmlformats.org/officeDocument/2006/relationships/image" Target="../media/image29.png"/><Relationship Id="rId9" Type="http://schemas.openxmlformats.org/officeDocument/2006/relationships/hyperlink" Target="http://v.mek.oszk.hu/FlintSparqlEditor/index-mek.html" TargetMode="External"/></Relationships>
</file>

<file path=ppt/slides/_rels/slide23.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3.xml"/><Relationship Id="rId1" Type="http://schemas.openxmlformats.org/officeDocument/2006/relationships/slideLayout" Target="../slideLayouts/slideLayout6.xml"/><Relationship Id="rId5" Type="http://schemas.openxmlformats.org/officeDocument/2006/relationships/hyperlink" Target="https://dati.cobis.to.it/" TargetMode="External"/><Relationship Id="rId4" Type="http://schemas.openxmlformats.org/officeDocument/2006/relationships/image" Target="../media/image34.png"/></Relationships>
</file>

<file path=ppt/slides/_rels/slide24.xml.rels><?xml version="1.0" encoding="UTF-8" standalone="yes"?>
<Relationships xmlns="http://schemas.openxmlformats.org/package/2006/relationships"><Relationship Id="rId3" Type="http://schemas.openxmlformats.org/officeDocument/2006/relationships/image" Target="../media/image35.png"/><Relationship Id="rId7" Type="http://schemas.openxmlformats.org/officeDocument/2006/relationships/hyperlink" Target="http://archesproject.com/" TargetMode="External"/><Relationship Id="rId2" Type="http://schemas.openxmlformats.org/officeDocument/2006/relationships/notesSlide" Target="../notesSlides/notesSlide24.xml"/><Relationship Id="rId1" Type="http://schemas.openxmlformats.org/officeDocument/2006/relationships/slideLayout" Target="../slideLayouts/slideLayout6.xml"/><Relationship Id="rId6" Type="http://schemas.openxmlformats.org/officeDocument/2006/relationships/image" Target="../media/image37.png"/><Relationship Id="rId5" Type="http://schemas.openxmlformats.org/officeDocument/2006/relationships/hyperlink" Target="http://data.carnegiehall.org/" TargetMode="External"/><Relationship Id="rId4" Type="http://schemas.openxmlformats.org/officeDocument/2006/relationships/image" Target="../media/image36.png"/></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3.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4.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4.xml"/></Relationships>
</file>

<file path=ppt/slides/_rels/slide28.xml.rels><?xml version="1.0" encoding="UTF-8" standalone="yes"?>
<Relationships xmlns="http://schemas.openxmlformats.org/package/2006/relationships"><Relationship Id="rId3" Type="http://schemas.openxmlformats.org/officeDocument/2006/relationships/hyperlink" Target="oc.lc/ld-survey-responses" TargetMode="External"/><Relationship Id="rId2" Type="http://schemas.openxmlformats.org/officeDocument/2006/relationships/notesSlide" Target="../notesSlides/notesSlide28.xml"/><Relationship Id="rId1" Type="http://schemas.openxmlformats.org/officeDocument/2006/relationships/slideLayout" Target="../slideLayouts/slideLayout5.xml"/><Relationship Id="rId4" Type="http://schemas.openxmlformats.org/officeDocument/2006/relationships/image" Target="../media/image38.png"/></Relationships>
</file>

<file path=ppt/slides/_rels/slide29.xml.rels><?xml version="1.0" encoding="UTF-8" standalone="yes"?>
<Relationships xmlns="http://schemas.openxmlformats.org/package/2006/relationships"><Relationship Id="rId3" Type="http://schemas.openxmlformats.org/officeDocument/2006/relationships/hyperlink" Target="mailto:smithyok@oclc.org" TargetMode="External"/><Relationship Id="rId2" Type="http://schemas.openxmlformats.org/officeDocument/2006/relationships/notesSlide" Target="../notesSlides/notesSlide29.xml"/><Relationship Id="rId1" Type="http://schemas.openxmlformats.org/officeDocument/2006/relationships/slideLayout" Target="../slideLayouts/slideLayout9.xml"/><Relationship Id="rId4" Type="http://schemas.openxmlformats.org/officeDocument/2006/relationships/image" Target="../media/image39.png"/></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3000"/>
            <a:lum/>
          </a:blip>
          <a:srcRect/>
          <a:stretch>
            <a:fillRect l="-26000" r="-26000"/>
          </a:stretch>
        </a:blipFill>
        <a:effectLst/>
      </p:bgPr>
    </p:bg>
    <p:spTree>
      <p:nvGrpSpPr>
        <p:cNvPr id="1" name=""/>
        <p:cNvGrpSpPr/>
        <p:nvPr/>
      </p:nvGrpSpPr>
      <p:grpSpPr>
        <a:xfrm>
          <a:off x="0" y="0"/>
          <a:ext cx="0" cy="0"/>
          <a:chOff x="0" y="0"/>
          <a:chExt cx="0" cy="0"/>
        </a:xfrm>
      </p:grpSpPr>
      <p:sp>
        <p:nvSpPr>
          <p:cNvPr id="2" name="Text Placeholder 1"/>
          <p:cNvSpPr>
            <a:spLocks noGrp="1"/>
          </p:cNvSpPr>
          <p:nvPr>
            <p:ph type="body" sz="quarter" idx="12"/>
          </p:nvPr>
        </p:nvSpPr>
        <p:spPr>
          <a:xfrm>
            <a:off x="156754" y="1686790"/>
            <a:ext cx="5628913" cy="815608"/>
          </a:xfrm>
        </p:spPr>
        <p:txBody>
          <a:bodyPr/>
          <a:lstStyle/>
          <a:p>
            <a:r>
              <a:rPr lang="en-US" dirty="0"/>
              <a:t>Semantic Web in Libraries (SWIB18), Bonn, Germany</a:t>
            </a:r>
          </a:p>
          <a:p>
            <a:r>
              <a:rPr lang="en-US" dirty="0"/>
              <a:t>28 November 2018</a:t>
            </a:r>
          </a:p>
        </p:txBody>
      </p:sp>
      <p:sp>
        <p:nvSpPr>
          <p:cNvPr id="3" name="Text Placeholder 2"/>
          <p:cNvSpPr>
            <a:spLocks noGrp="1"/>
          </p:cNvSpPr>
          <p:nvPr>
            <p:ph type="body" sz="quarter" idx="16"/>
          </p:nvPr>
        </p:nvSpPr>
        <p:spPr>
          <a:xfrm>
            <a:off x="156754" y="2564157"/>
            <a:ext cx="8821783" cy="1815362"/>
          </a:xfrm>
          <a:solidFill>
            <a:schemeClr val="bg1"/>
          </a:solidFill>
        </p:spPr>
        <p:txBody>
          <a:bodyPr>
            <a:noAutofit/>
          </a:bodyPr>
          <a:lstStyle/>
          <a:p>
            <a:pPr algn="ctr"/>
            <a:r>
              <a:rPr lang="en-US" sz="3200" dirty="0">
                <a:solidFill>
                  <a:srgbClr val="1F497D"/>
                </a:solidFill>
                <a:latin typeface="+mj-lt"/>
                <a:sym typeface="Symbol"/>
              </a:rPr>
              <a:t>Linked data implementations—</a:t>
            </a:r>
          </a:p>
          <a:p>
            <a:pPr algn="ctr"/>
            <a:r>
              <a:rPr lang="en-US" sz="3200" dirty="0">
                <a:solidFill>
                  <a:srgbClr val="1F497D"/>
                </a:solidFill>
                <a:latin typeface="+mj-lt"/>
                <a:sym typeface="Symbol"/>
              </a:rPr>
              <a:t> who, what, why?</a:t>
            </a:r>
          </a:p>
          <a:p>
            <a:pPr algn="ctr"/>
            <a:endParaRPr lang="en-US" sz="3200" dirty="0">
              <a:solidFill>
                <a:srgbClr val="1F497D"/>
              </a:solidFill>
              <a:latin typeface="+mj-lt"/>
              <a:sym typeface="Symbol"/>
            </a:endParaRPr>
          </a:p>
          <a:p>
            <a:endParaRPr lang="en-US" sz="3200" dirty="0">
              <a:latin typeface="+mj-lt"/>
            </a:endParaRPr>
          </a:p>
        </p:txBody>
      </p:sp>
      <p:sp>
        <p:nvSpPr>
          <p:cNvPr id="4" name="Text Placeholder 3"/>
          <p:cNvSpPr>
            <a:spLocks noGrp="1"/>
          </p:cNvSpPr>
          <p:nvPr>
            <p:ph type="body" sz="quarter" idx="17"/>
          </p:nvPr>
        </p:nvSpPr>
        <p:spPr>
          <a:xfrm>
            <a:off x="557047" y="4712149"/>
            <a:ext cx="2993961" cy="769441"/>
          </a:xfrm>
        </p:spPr>
        <p:txBody>
          <a:bodyPr/>
          <a:lstStyle/>
          <a:p>
            <a:r>
              <a:rPr lang="en-US" dirty="0"/>
              <a:t>Karen Smith-Yoshimura</a:t>
            </a:r>
          </a:p>
          <a:p>
            <a:endParaRPr lang="en-US" dirty="0"/>
          </a:p>
        </p:txBody>
      </p:sp>
      <p:sp>
        <p:nvSpPr>
          <p:cNvPr id="5" name="Text Placeholder 4"/>
          <p:cNvSpPr>
            <a:spLocks noGrp="1"/>
          </p:cNvSpPr>
          <p:nvPr>
            <p:ph type="body" sz="quarter" idx="18"/>
          </p:nvPr>
        </p:nvSpPr>
        <p:spPr>
          <a:xfrm>
            <a:off x="557047" y="5096869"/>
            <a:ext cx="1693733" cy="307777"/>
          </a:xfrm>
        </p:spPr>
        <p:txBody>
          <a:bodyPr/>
          <a:lstStyle/>
          <a:p>
            <a:r>
              <a:rPr lang="en-US" dirty="0"/>
              <a:t>OCLC Research</a:t>
            </a:r>
          </a:p>
        </p:txBody>
      </p:sp>
      <p:sp>
        <p:nvSpPr>
          <p:cNvPr id="7" name="TextBox 6">
            <a:extLst>
              <a:ext uri="{FF2B5EF4-FFF2-40B4-BE49-F238E27FC236}">
                <a16:creationId xmlns:a16="http://schemas.microsoft.com/office/drawing/2014/main" id="{07AB38B9-3128-4520-B47C-13CA86F91709}"/>
              </a:ext>
            </a:extLst>
          </p:cNvPr>
          <p:cNvSpPr txBox="1"/>
          <p:nvPr/>
        </p:nvSpPr>
        <p:spPr>
          <a:xfrm>
            <a:off x="0" y="5605108"/>
            <a:ext cx="9072979" cy="584775"/>
          </a:xfrm>
          <a:prstGeom prst="rect">
            <a:avLst/>
          </a:prstGeom>
          <a:noFill/>
        </p:spPr>
        <p:txBody>
          <a:bodyPr wrap="square" rtlCol="0">
            <a:spAutoFit/>
          </a:bodyPr>
          <a:lstStyle/>
          <a:p>
            <a:r>
              <a:rPr lang="en-US" sz="1400" dirty="0"/>
              <a:t>Linking Open Data cloud diagram 2017, by </a:t>
            </a:r>
            <a:r>
              <a:rPr lang="en-US" sz="1400" dirty="0" err="1"/>
              <a:t>Andrejs</a:t>
            </a:r>
            <a:r>
              <a:rPr lang="en-US" sz="1400" dirty="0"/>
              <a:t> Abele, John P. McCrae, Paul </a:t>
            </a:r>
            <a:r>
              <a:rPr lang="en-US" sz="1400" dirty="0" err="1"/>
              <a:t>Buitelaar</a:t>
            </a:r>
            <a:r>
              <a:rPr lang="en-US" sz="1400" dirty="0"/>
              <a:t>, Anja </a:t>
            </a:r>
            <a:r>
              <a:rPr lang="en-US" sz="1400" dirty="0" err="1"/>
              <a:t>Jentzsch</a:t>
            </a:r>
            <a:r>
              <a:rPr lang="en-US" sz="1400" dirty="0"/>
              <a:t> and Richard </a:t>
            </a:r>
            <a:r>
              <a:rPr lang="en-US" sz="1400" dirty="0" err="1"/>
              <a:t>Cyganiak</a:t>
            </a:r>
            <a:r>
              <a:rPr lang="en-US" sz="1400" dirty="0"/>
              <a:t>. </a:t>
            </a:r>
            <a:r>
              <a:rPr lang="en-US" sz="1400" dirty="0">
                <a:hlinkClick r:id="rId4"/>
              </a:rPr>
              <a:t>http://lod-cloud.net/ </a:t>
            </a:r>
            <a:r>
              <a:rPr lang="en-US" sz="1400" dirty="0"/>
              <a:t>by CC-BY-SA </a:t>
            </a:r>
            <a:r>
              <a:rPr lang="en-US" dirty="0"/>
              <a:t>license. </a:t>
            </a:r>
          </a:p>
        </p:txBody>
      </p:sp>
    </p:spTree>
    <p:extLst>
      <p:ext uri="{BB962C8B-B14F-4D97-AF65-F5344CB8AC3E}">
        <p14:creationId xmlns:p14="http://schemas.microsoft.com/office/powerpoint/2010/main" val="19936368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p:cNvSpPr txBox="1">
            <a:spLocks/>
          </p:cNvSpPr>
          <p:nvPr/>
        </p:nvSpPr>
        <p:spPr>
          <a:xfrm>
            <a:off x="-115448" y="106584"/>
            <a:ext cx="9382767" cy="1313180"/>
          </a:xfrm>
          <a:prstGeom prst="rect">
            <a:avLst/>
          </a:prstGeom>
          <a:ln>
            <a:noFill/>
          </a:ln>
        </p:spPr>
        <p:txBody>
          <a:bodyPr>
            <a:normAutofit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International Linked Data Surveys for Implementers </a:t>
            </a:r>
          </a:p>
        </p:txBody>
      </p:sp>
      <p:pic>
        <p:nvPicPr>
          <p:cNvPr id="5" name="Picture 4"/>
          <p:cNvPicPr>
            <a:picLocks noChangeAspect="1"/>
          </p:cNvPicPr>
          <p:nvPr/>
        </p:nvPicPr>
        <p:blipFill>
          <a:blip r:embed="rId3"/>
          <a:stretch>
            <a:fillRect/>
          </a:stretch>
        </p:blipFill>
        <p:spPr>
          <a:xfrm>
            <a:off x="143638" y="2463796"/>
            <a:ext cx="4607299" cy="3670110"/>
          </a:xfrm>
          <a:prstGeom prst="rect">
            <a:avLst/>
          </a:prstGeom>
        </p:spPr>
      </p:pic>
      <p:pic>
        <p:nvPicPr>
          <p:cNvPr id="2" name="Picture 1">
            <a:extLst>
              <a:ext uri="{FF2B5EF4-FFF2-40B4-BE49-F238E27FC236}">
                <a16:creationId xmlns:a16="http://schemas.microsoft.com/office/drawing/2014/main" id="{84C1A812-FF6B-4AB7-A60F-A0675F692C53}"/>
              </a:ext>
            </a:extLst>
          </p:cNvPr>
          <p:cNvPicPr>
            <a:picLocks noChangeAspect="1"/>
          </p:cNvPicPr>
          <p:nvPr/>
        </p:nvPicPr>
        <p:blipFill>
          <a:blip r:embed="rId4"/>
          <a:stretch>
            <a:fillRect/>
          </a:stretch>
        </p:blipFill>
        <p:spPr>
          <a:xfrm>
            <a:off x="143638" y="1485845"/>
            <a:ext cx="4039636" cy="1143861"/>
          </a:xfrm>
          <a:prstGeom prst="rect">
            <a:avLst/>
          </a:prstGeom>
        </p:spPr>
      </p:pic>
      <p:sp>
        <p:nvSpPr>
          <p:cNvPr id="11" name="TextBox 10">
            <a:extLst>
              <a:ext uri="{FF2B5EF4-FFF2-40B4-BE49-F238E27FC236}">
                <a16:creationId xmlns:a16="http://schemas.microsoft.com/office/drawing/2014/main" id="{7E31D803-B934-4047-B8A2-6C2E71BB157F}"/>
              </a:ext>
            </a:extLst>
          </p:cNvPr>
          <p:cNvSpPr txBox="1"/>
          <p:nvPr/>
        </p:nvSpPr>
        <p:spPr>
          <a:xfrm>
            <a:off x="2290456" y="4648200"/>
            <a:ext cx="1896673" cy="1015663"/>
          </a:xfrm>
          <a:prstGeom prst="rect">
            <a:avLst/>
          </a:prstGeom>
          <a:noFill/>
        </p:spPr>
        <p:txBody>
          <a:bodyPr wrap="none" rtlCol="0">
            <a:spAutoFit/>
          </a:bodyPr>
          <a:lstStyle/>
          <a:p>
            <a:r>
              <a:rPr lang="en-US" sz="6000" b="1" dirty="0">
                <a:solidFill>
                  <a:srgbClr val="236192"/>
                </a:solidFill>
              </a:rPr>
              <a:t>2014</a:t>
            </a:r>
          </a:p>
        </p:txBody>
      </p:sp>
      <p:pic>
        <p:nvPicPr>
          <p:cNvPr id="12" name="Picture 11">
            <a:extLst>
              <a:ext uri="{FF2B5EF4-FFF2-40B4-BE49-F238E27FC236}">
                <a16:creationId xmlns:a16="http://schemas.microsoft.com/office/drawing/2014/main" id="{8375EF09-8C09-418F-B9ED-552858994EA5}"/>
              </a:ext>
            </a:extLst>
          </p:cNvPr>
          <p:cNvPicPr>
            <a:picLocks noChangeAspect="1"/>
          </p:cNvPicPr>
          <p:nvPr/>
        </p:nvPicPr>
        <p:blipFill>
          <a:blip r:embed="rId5"/>
          <a:stretch>
            <a:fillRect/>
          </a:stretch>
        </p:blipFill>
        <p:spPr>
          <a:xfrm>
            <a:off x="4207336" y="1485845"/>
            <a:ext cx="4936664" cy="4755445"/>
          </a:xfrm>
          <a:prstGeom prst="rect">
            <a:avLst/>
          </a:prstGeom>
        </p:spPr>
      </p:pic>
      <p:sp>
        <p:nvSpPr>
          <p:cNvPr id="13" name="TextBox 12">
            <a:extLst>
              <a:ext uri="{FF2B5EF4-FFF2-40B4-BE49-F238E27FC236}">
                <a16:creationId xmlns:a16="http://schemas.microsoft.com/office/drawing/2014/main" id="{139EF4CE-F642-410E-9F9A-80A1F28C92F1}"/>
              </a:ext>
            </a:extLst>
          </p:cNvPr>
          <p:cNvSpPr txBox="1"/>
          <p:nvPr/>
        </p:nvSpPr>
        <p:spPr>
          <a:xfrm>
            <a:off x="6532256" y="3547534"/>
            <a:ext cx="1896673" cy="1015663"/>
          </a:xfrm>
          <a:prstGeom prst="rect">
            <a:avLst/>
          </a:prstGeom>
          <a:noFill/>
        </p:spPr>
        <p:txBody>
          <a:bodyPr wrap="none" rtlCol="0">
            <a:spAutoFit/>
          </a:bodyPr>
          <a:lstStyle/>
          <a:p>
            <a:r>
              <a:rPr lang="en-US" sz="6000" b="1" dirty="0">
                <a:solidFill>
                  <a:srgbClr val="236192"/>
                </a:solidFill>
              </a:rPr>
              <a:t>2015</a:t>
            </a:r>
          </a:p>
        </p:txBody>
      </p:sp>
    </p:spTree>
    <p:extLst>
      <p:ext uri="{BB962C8B-B14F-4D97-AF65-F5344CB8AC3E}">
        <p14:creationId xmlns:p14="http://schemas.microsoft.com/office/powerpoint/2010/main" val="35005260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Lst>
  </p:timing>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9" name="Title 1"/>
          <p:cNvSpPr txBox="1">
            <a:spLocks/>
          </p:cNvSpPr>
          <p:nvPr/>
        </p:nvSpPr>
        <p:spPr>
          <a:xfrm>
            <a:off x="-115448" y="106584"/>
            <a:ext cx="9382767" cy="1313180"/>
          </a:xfrm>
          <a:prstGeom prst="rect">
            <a:avLst/>
          </a:prstGeom>
          <a:ln>
            <a:noFill/>
          </a:ln>
        </p:spPr>
        <p:txBody>
          <a:bodyPr>
            <a:normAutofit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International Linked Data Surveys for Implementers </a:t>
            </a:r>
          </a:p>
        </p:txBody>
      </p:sp>
      <p:graphicFrame>
        <p:nvGraphicFramePr>
          <p:cNvPr id="6" name="Chart 5">
            <a:extLst>
              <a:ext uri="{FF2B5EF4-FFF2-40B4-BE49-F238E27FC236}">
                <a16:creationId xmlns:a16="http://schemas.microsoft.com/office/drawing/2014/main" id="{95B5C621-A016-4676-B645-D78D27D00363}"/>
              </a:ext>
            </a:extLst>
          </p:cNvPr>
          <p:cNvGraphicFramePr>
            <a:graphicFrameLocks/>
          </p:cNvGraphicFramePr>
          <p:nvPr>
            <p:extLst>
              <p:ext uri="{D42A27DB-BD31-4B8C-83A1-F6EECF244321}">
                <p14:modId xmlns:p14="http://schemas.microsoft.com/office/powerpoint/2010/main" val="114366586"/>
              </p:ext>
            </p:extLst>
          </p:nvPr>
        </p:nvGraphicFramePr>
        <p:xfrm>
          <a:off x="1100328" y="1421288"/>
          <a:ext cx="6909816" cy="5113020"/>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409335268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txBox="1">
            <a:spLocks/>
          </p:cNvSpPr>
          <p:nvPr/>
        </p:nvSpPr>
        <p:spPr>
          <a:xfrm>
            <a:off x="-115448" y="106584"/>
            <a:ext cx="9382767" cy="1313180"/>
          </a:xfrm>
          <a:prstGeom prst="rect">
            <a:avLst/>
          </a:prstGeom>
          <a:ln>
            <a:noFill/>
          </a:ln>
        </p:spPr>
        <p:txBody>
          <a:bodyPr>
            <a:normAutofit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Geographic breakdown of 143 responding institutions </a:t>
            </a:r>
          </a:p>
        </p:txBody>
      </p:sp>
      <p:sp>
        <p:nvSpPr>
          <p:cNvPr id="4" name="TextBox 3"/>
          <p:cNvSpPr txBox="1"/>
          <p:nvPr/>
        </p:nvSpPr>
        <p:spPr>
          <a:xfrm>
            <a:off x="3116045" y="2088864"/>
            <a:ext cx="5604621" cy="646331"/>
          </a:xfrm>
          <a:prstGeom prst="rect">
            <a:avLst/>
          </a:prstGeom>
          <a:noFill/>
        </p:spPr>
        <p:txBody>
          <a:bodyPr wrap="square" rtlCol="0">
            <a:spAutoFit/>
          </a:bodyPr>
          <a:lstStyle/>
          <a:p>
            <a:r>
              <a:rPr lang="en-US" sz="3600" dirty="0"/>
              <a:t>23 countries represented </a:t>
            </a:r>
          </a:p>
        </p:txBody>
      </p:sp>
      <p:graphicFrame>
        <p:nvGraphicFramePr>
          <p:cNvPr id="7" name="Chart 6">
            <a:extLst>
              <a:ext uri="{FF2B5EF4-FFF2-40B4-BE49-F238E27FC236}">
                <a16:creationId xmlns:a16="http://schemas.microsoft.com/office/drawing/2014/main" id="{A93D2238-8695-45D0-9C08-E6FD9275EDDA}"/>
              </a:ext>
            </a:extLst>
          </p:cNvPr>
          <p:cNvGraphicFramePr>
            <a:graphicFrameLocks/>
          </p:cNvGraphicFramePr>
          <p:nvPr>
            <p:extLst>
              <p:ext uri="{D42A27DB-BD31-4B8C-83A1-F6EECF244321}">
                <p14:modId xmlns:p14="http://schemas.microsoft.com/office/powerpoint/2010/main" val="2032108408"/>
              </p:ext>
            </p:extLst>
          </p:nvPr>
        </p:nvGraphicFramePr>
        <p:xfrm>
          <a:off x="684276" y="1308100"/>
          <a:ext cx="4699000" cy="5549900"/>
        </p:xfrm>
        <a:graphic>
          <a:graphicData uri="http://schemas.openxmlformats.org/drawingml/2006/chart">
            <c:chart xmlns:c="http://schemas.openxmlformats.org/drawingml/2006/chart" xmlns:r="http://schemas.openxmlformats.org/officeDocument/2006/relationships" r:id="rId3"/>
          </a:graphicData>
        </a:graphic>
      </p:graphicFrame>
      <p:sp>
        <p:nvSpPr>
          <p:cNvPr id="5" name="TextBox 4">
            <a:extLst>
              <a:ext uri="{FF2B5EF4-FFF2-40B4-BE49-F238E27FC236}">
                <a16:creationId xmlns:a16="http://schemas.microsoft.com/office/drawing/2014/main" id="{184ED63A-D01D-442D-8141-A1189867608A}"/>
              </a:ext>
            </a:extLst>
          </p:cNvPr>
          <p:cNvSpPr txBox="1"/>
          <p:nvPr/>
        </p:nvSpPr>
        <p:spPr>
          <a:xfrm>
            <a:off x="3183779" y="2989365"/>
            <a:ext cx="5960221" cy="2800767"/>
          </a:xfrm>
          <a:prstGeom prst="rect">
            <a:avLst/>
          </a:prstGeom>
          <a:noFill/>
        </p:spPr>
        <p:txBody>
          <a:bodyPr wrap="none" rtlCol="0">
            <a:spAutoFit/>
          </a:bodyPr>
          <a:lstStyle/>
          <a:p>
            <a:r>
              <a:rPr lang="en-US" sz="3200" dirty="0"/>
              <a:t>2018 German Respondents</a:t>
            </a:r>
          </a:p>
          <a:p>
            <a:endParaRPr lang="en-US" sz="3200" dirty="0"/>
          </a:p>
          <a:p>
            <a:pPr marL="457200" indent="-457200">
              <a:buFont typeface="Arial" panose="020B0604020202020204" pitchFamily="34" charset="0"/>
              <a:buChar char="•"/>
            </a:pPr>
            <a:r>
              <a:rPr lang="en-US" sz="2800" dirty="0"/>
              <a:t>Bavarian State Library</a:t>
            </a:r>
          </a:p>
          <a:p>
            <a:pPr marL="457200" indent="-457200">
              <a:buFont typeface="Arial" panose="020B0604020202020204" pitchFamily="34" charset="0"/>
              <a:buChar char="•"/>
            </a:pPr>
            <a:r>
              <a:rPr lang="en-US" sz="2800" dirty="0"/>
              <a:t>German National Library</a:t>
            </a:r>
          </a:p>
          <a:p>
            <a:pPr marL="457200" indent="-457200">
              <a:buFont typeface="Arial" panose="020B0604020202020204" pitchFamily="34" charset="0"/>
              <a:buChar char="•"/>
            </a:pPr>
            <a:r>
              <a:rPr lang="en-US" sz="2800" dirty="0"/>
              <a:t>North Rhine-Westphalian Library </a:t>
            </a:r>
          </a:p>
          <a:p>
            <a:r>
              <a:rPr lang="en-US" sz="2800" dirty="0"/>
              <a:t>     Service Centre (HBZ)</a:t>
            </a:r>
          </a:p>
        </p:txBody>
      </p:sp>
    </p:spTree>
    <p:extLst>
      <p:ext uri="{BB962C8B-B14F-4D97-AF65-F5344CB8AC3E}">
        <p14:creationId xmlns:p14="http://schemas.microsoft.com/office/powerpoint/2010/main" val="18069093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a:xfrm>
            <a:off x="-115448" y="106584"/>
            <a:ext cx="9382767" cy="1313180"/>
          </a:xfrm>
          <a:prstGeom prst="rect">
            <a:avLst/>
          </a:prstGeom>
          <a:ln>
            <a:noFill/>
          </a:ln>
        </p:spPr>
        <p:txBody>
          <a:bodyP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Responding institutions by type</a:t>
            </a:r>
          </a:p>
        </p:txBody>
      </p:sp>
      <p:graphicFrame>
        <p:nvGraphicFramePr>
          <p:cNvPr id="5" name="Chart 4">
            <a:extLst>
              <a:ext uri="{FF2B5EF4-FFF2-40B4-BE49-F238E27FC236}">
                <a16:creationId xmlns:a16="http://schemas.microsoft.com/office/drawing/2014/main" id="{F568997A-25DA-4263-A44E-A4EFA62FD561}"/>
              </a:ext>
            </a:extLst>
          </p:cNvPr>
          <p:cNvGraphicFramePr>
            <a:graphicFrameLocks/>
          </p:cNvGraphicFramePr>
          <p:nvPr>
            <p:extLst>
              <p:ext uri="{D42A27DB-BD31-4B8C-83A1-F6EECF244321}">
                <p14:modId xmlns:p14="http://schemas.microsoft.com/office/powerpoint/2010/main" val="2309025774"/>
              </p:ext>
            </p:extLst>
          </p:nvPr>
        </p:nvGraphicFramePr>
        <p:xfrm>
          <a:off x="451104" y="1419764"/>
          <a:ext cx="8461248" cy="4517740"/>
        </p:xfrm>
        <a:graphic>
          <a:graphicData uri="http://schemas.openxmlformats.org/drawingml/2006/chart">
            <c:chart xmlns:c="http://schemas.openxmlformats.org/drawingml/2006/chart" xmlns:r="http://schemas.openxmlformats.org/officeDocument/2006/relationships" r:id="rId3"/>
          </a:graphicData>
        </a:graphic>
      </p:graphicFrame>
      <p:sp>
        <p:nvSpPr>
          <p:cNvPr id="6" name="Arrow: Down 5">
            <a:extLst>
              <a:ext uri="{FF2B5EF4-FFF2-40B4-BE49-F238E27FC236}">
                <a16:creationId xmlns:a16="http://schemas.microsoft.com/office/drawing/2014/main" id="{465E9951-54A0-4592-9C4E-5C19B907DD2E}"/>
              </a:ext>
            </a:extLst>
          </p:cNvPr>
          <p:cNvSpPr/>
          <p:nvPr/>
        </p:nvSpPr>
        <p:spPr>
          <a:xfrm>
            <a:off x="5428129" y="2698376"/>
            <a:ext cx="367553" cy="1640542"/>
          </a:xfrm>
          <a:prstGeom prst="down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56964490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1923281143"/>
              </p:ext>
            </p:extLst>
          </p:nvPr>
        </p:nvGraphicFramePr>
        <p:xfrm>
          <a:off x="975360" y="1419764"/>
          <a:ext cx="7193280" cy="4175761"/>
        </p:xfrm>
        <a:graphic>
          <a:graphicData uri="http://schemas.openxmlformats.org/drawingml/2006/table">
            <a:tbl>
              <a:tblPr firstRow="1" firstCol="1" bandRow="1">
                <a:tableStyleId>{5C22544A-7EE6-4342-B048-85BDC9FD1C3A}</a:tableStyleId>
              </a:tblPr>
              <a:tblGrid>
                <a:gridCol w="3983680">
                  <a:extLst>
                    <a:ext uri="{9D8B030D-6E8A-4147-A177-3AD203B41FA5}">
                      <a16:colId xmlns:a16="http://schemas.microsoft.com/office/drawing/2014/main" val="20000"/>
                    </a:ext>
                  </a:extLst>
                </a:gridCol>
                <a:gridCol w="1604800">
                  <a:extLst>
                    <a:ext uri="{9D8B030D-6E8A-4147-A177-3AD203B41FA5}">
                      <a16:colId xmlns:a16="http://schemas.microsoft.com/office/drawing/2014/main" val="20001"/>
                    </a:ext>
                  </a:extLst>
                </a:gridCol>
                <a:gridCol w="1604800">
                  <a:extLst>
                    <a:ext uri="{9D8B030D-6E8A-4147-A177-3AD203B41FA5}">
                      <a16:colId xmlns:a16="http://schemas.microsoft.com/office/drawing/2014/main" val="20002"/>
                    </a:ext>
                  </a:extLst>
                </a:gridCol>
              </a:tblGrid>
              <a:tr h="571501">
                <a:tc>
                  <a:txBody>
                    <a:bodyPr/>
                    <a:lstStyle/>
                    <a:p>
                      <a:pPr algn="l">
                        <a:lnSpc>
                          <a:spcPct val="107000"/>
                        </a:lnSpc>
                      </a:pPr>
                      <a:endParaRPr lang="en-US" sz="1100" dirty="0">
                        <a:effectLst/>
                        <a:latin typeface="Calibri" panose="020F0502020204030204" pitchFamily="34" charset="0"/>
                      </a:endParaRPr>
                    </a:p>
                  </a:txBody>
                  <a:tcPr marL="68580" marR="68580" marT="0" marB="0" anchor="ctr"/>
                </a:tc>
                <a:tc>
                  <a:txBody>
                    <a:bodyPr/>
                    <a:lstStyle/>
                    <a:p>
                      <a:pPr marL="0" marR="0" algn="ctr">
                        <a:lnSpc>
                          <a:spcPct val="107000"/>
                        </a:lnSpc>
                        <a:spcBef>
                          <a:spcPts val="0"/>
                        </a:spcBef>
                        <a:spcAft>
                          <a:spcPts val="800"/>
                        </a:spcAft>
                      </a:pPr>
                      <a:r>
                        <a:rPr lang="en-US" sz="3200" dirty="0">
                          <a:effectLst/>
                        </a:rPr>
                        <a:t>2018</a:t>
                      </a:r>
                      <a:endParaRPr lang="en-US" sz="32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800"/>
                        </a:spcAft>
                      </a:pPr>
                      <a:r>
                        <a:rPr lang="en-US" sz="3200" dirty="0">
                          <a:effectLst/>
                        </a:rPr>
                        <a:t>2015</a:t>
                      </a:r>
                      <a:endParaRPr lang="en-US" sz="32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0"/>
                  </a:ext>
                </a:extLst>
              </a:tr>
              <a:tr h="609600">
                <a:tc>
                  <a:txBody>
                    <a:bodyPr/>
                    <a:lstStyle/>
                    <a:p>
                      <a:pPr marL="0" marR="0" algn="r">
                        <a:lnSpc>
                          <a:spcPct val="107000"/>
                        </a:lnSpc>
                        <a:spcBef>
                          <a:spcPts val="0"/>
                        </a:spcBef>
                        <a:spcAft>
                          <a:spcPts val="800"/>
                        </a:spcAft>
                      </a:pPr>
                      <a:r>
                        <a:rPr lang="en-US" sz="2800" b="0" dirty="0">
                          <a:effectLst/>
                        </a:rPr>
                        <a:t>Not yet in production</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800"/>
                        </a:spcAft>
                      </a:pPr>
                      <a:r>
                        <a:rPr lang="en-US" sz="2800" dirty="0">
                          <a:effectLst/>
                          <a:latin typeface="+mn-lt"/>
                          <a:ea typeface="Calibri" panose="020F0502020204030204" pitchFamily="34" charset="0"/>
                          <a:cs typeface="Times New Roman" panose="02020603050405020304" pitchFamily="18" charset="0"/>
                        </a:rPr>
                        <a:t>26</a:t>
                      </a:r>
                    </a:p>
                  </a:txBody>
                  <a:tcPr marL="68580" marR="68580" marT="0" marB="0" anchor="ctr"/>
                </a:tc>
                <a:tc>
                  <a:txBody>
                    <a:bodyPr/>
                    <a:lstStyle/>
                    <a:p>
                      <a:pPr marL="0" marR="0" algn="r">
                        <a:lnSpc>
                          <a:spcPct val="107000"/>
                        </a:lnSpc>
                        <a:spcBef>
                          <a:spcPts val="0"/>
                        </a:spcBef>
                        <a:spcAft>
                          <a:spcPts val="800"/>
                        </a:spcAft>
                      </a:pPr>
                      <a:r>
                        <a:rPr lang="en-US" sz="2800" dirty="0">
                          <a:effectLst/>
                        </a:rPr>
                        <a:t>37</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1"/>
                  </a:ext>
                </a:extLst>
              </a:tr>
              <a:tr h="609600">
                <a:tc>
                  <a:txBody>
                    <a:bodyPr/>
                    <a:lstStyle/>
                    <a:p>
                      <a:pPr marL="0" marR="0" algn="r">
                        <a:lnSpc>
                          <a:spcPct val="107000"/>
                        </a:lnSpc>
                        <a:spcBef>
                          <a:spcPts val="0"/>
                        </a:spcBef>
                        <a:spcAft>
                          <a:spcPts val="800"/>
                        </a:spcAft>
                      </a:pPr>
                      <a:r>
                        <a:rPr lang="en-US" sz="2800" b="0" dirty="0">
                          <a:effectLst/>
                        </a:rPr>
                        <a:t>Less than one year</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800"/>
                        </a:spcAft>
                      </a:pPr>
                      <a:r>
                        <a:rPr lang="en-US" sz="2800" dirty="0">
                          <a:effectLst/>
                        </a:rPr>
                        <a:t>14</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800"/>
                        </a:spcAft>
                      </a:pPr>
                      <a:r>
                        <a:rPr lang="en-US" sz="2800" dirty="0">
                          <a:effectLst/>
                        </a:rPr>
                        <a:t>19</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2"/>
                  </a:ext>
                </a:extLst>
              </a:tr>
              <a:tr h="1165860">
                <a:tc>
                  <a:txBody>
                    <a:bodyPr/>
                    <a:lstStyle/>
                    <a:p>
                      <a:pPr marL="0" marR="0" algn="r">
                        <a:lnSpc>
                          <a:spcPct val="107000"/>
                        </a:lnSpc>
                        <a:spcBef>
                          <a:spcPts val="0"/>
                        </a:spcBef>
                        <a:spcAft>
                          <a:spcPts val="800"/>
                        </a:spcAft>
                      </a:pPr>
                      <a:r>
                        <a:rPr lang="en-US" sz="2800" b="0" dirty="0">
                          <a:effectLst/>
                        </a:rPr>
                        <a:t>More than one year, less than two years</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800"/>
                        </a:spcAft>
                      </a:pPr>
                      <a:r>
                        <a:rPr lang="en-US" sz="2800" dirty="0">
                          <a:effectLst/>
                        </a:rPr>
                        <a:t>15</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800"/>
                        </a:spcAft>
                      </a:pPr>
                      <a:r>
                        <a:rPr lang="en-US" sz="2800" dirty="0">
                          <a:effectLst/>
                        </a:rPr>
                        <a:t>10</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3"/>
                  </a:ext>
                </a:extLst>
              </a:tr>
              <a:tr h="609600">
                <a:tc>
                  <a:txBody>
                    <a:bodyPr/>
                    <a:lstStyle/>
                    <a:p>
                      <a:pPr marL="0" marR="0" algn="r">
                        <a:lnSpc>
                          <a:spcPct val="107000"/>
                        </a:lnSpc>
                        <a:spcBef>
                          <a:spcPts val="0"/>
                        </a:spcBef>
                        <a:spcAft>
                          <a:spcPts val="800"/>
                        </a:spcAft>
                      </a:pPr>
                      <a:r>
                        <a:rPr lang="en-US" sz="2800" b="0" dirty="0">
                          <a:effectLst/>
                        </a:rPr>
                        <a:t>More than two years</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800"/>
                        </a:spcAft>
                      </a:pPr>
                      <a:r>
                        <a:rPr lang="en-US" sz="2800" dirty="0">
                          <a:effectLst/>
                        </a:rPr>
                        <a:t>18</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800"/>
                        </a:spcAft>
                      </a:pPr>
                      <a:r>
                        <a:rPr lang="en-US" sz="2800" dirty="0">
                          <a:effectLst/>
                          <a:latin typeface="+mn-lt"/>
                          <a:ea typeface="Calibri" panose="020F0502020204030204" pitchFamily="34" charset="0"/>
                          <a:cs typeface="Times New Roman" panose="02020603050405020304" pitchFamily="18" charset="0"/>
                        </a:rPr>
                        <a:t>46</a:t>
                      </a:r>
                    </a:p>
                  </a:txBody>
                  <a:tcPr marL="68580" marR="68580" marT="0" marB="0" anchor="ctr"/>
                </a:tc>
                <a:extLst>
                  <a:ext uri="{0D108BD9-81ED-4DB2-BD59-A6C34878D82A}">
                    <a16:rowId xmlns:a16="http://schemas.microsoft.com/office/drawing/2014/main" val="10004"/>
                  </a:ext>
                </a:extLst>
              </a:tr>
              <a:tr h="609600">
                <a:tc>
                  <a:txBody>
                    <a:bodyPr/>
                    <a:lstStyle/>
                    <a:p>
                      <a:pPr marL="0" marR="0" algn="r">
                        <a:lnSpc>
                          <a:spcPct val="107000"/>
                        </a:lnSpc>
                        <a:spcBef>
                          <a:spcPts val="0"/>
                        </a:spcBef>
                        <a:spcAft>
                          <a:spcPts val="800"/>
                        </a:spcAft>
                      </a:pPr>
                      <a:r>
                        <a:rPr lang="en-US" sz="2800" b="0" dirty="0">
                          <a:effectLst/>
                          <a:latin typeface="+mn-lt"/>
                          <a:ea typeface="Calibri" panose="020F0502020204030204" pitchFamily="34" charset="0"/>
                          <a:cs typeface="Times New Roman" panose="02020603050405020304" pitchFamily="18" charset="0"/>
                        </a:rPr>
                        <a:t>More than four years</a:t>
                      </a:r>
                    </a:p>
                  </a:txBody>
                  <a:tcPr marL="68580" marR="68580" marT="0" marB="0" anchor="ctr">
                    <a:solidFill>
                      <a:srgbClr val="FF0000"/>
                    </a:solidFill>
                  </a:tcPr>
                </a:tc>
                <a:tc>
                  <a:txBody>
                    <a:bodyPr/>
                    <a:lstStyle/>
                    <a:p>
                      <a:pPr marL="0" marR="0" algn="r">
                        <a:lnSpc>
                          <a:spcPct val="107000"/>
                        </a:lnSpc>
                        <a:spcBef>
                          <a:spcPts val="0"/>
                        </a:spcBef>
                        <a:spcAft>
                          <a:spcPts val="800"/>
                        </a:spcAft>
                      </a:pPr>
                      <a:r>
                        <a:rPr lang="en-US" sz="2800" dirty="0">
                          <a:effectLst/>
                          <a:latin typeface="+mn-lt"/>
                          <a:ea typeface="Calibri" panose="020F0502020204030204" pitchFamily="34" charset="0"/>
                          <a:cs typeface="Times New Roman" panose="02020603050405020304" pitchFamily="18" charset="0"/>
                        </a:rPr>
                        <a:t>31</a:t>
                      </a:r>
                    </a:p>
                  </a:txBody>
                  <a:tcPr marL="68580" marR="68580" marT="0" marB="0" anchor="ctr"/>
                </a:tc>
                <a:tc>
                  <a:txBody>
                    <a:bodyPr/>
                    <a:lstStyle/>
                    <a:p>
                      <a:pPr marL="0" marR="0" algn="r">
                        <a:lnSpc>
                          <a:spcPct val="107000"/>
                        </a:lnSpc>
                        <a:spcBef>
                          <a:spcPts val="0"/>
                        </a:spcBef>
                        <a:spcAft>
                          <a:spcPts val="800"/>
                        </a:spcAft>
                      </a:pP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276373224"/>
                  </a:ext>
                </a:extLst>
              </a:tr>
            </a:tbl>
          </a:graphicData>
        </a:graphic>
      </p:graphicFrame>
      <p:sp>
        <p:nvSpPr>
          <p:cNvPr id="3" name="Title 1"/>
          <p:cNvSpPr txBox="1">
            <a:spLocks/>
          </p:cNvSpPr>
          <p:nvPr/>
        </p:nvSpPr>
        <p:spPr>
          <a:xfrm>
            <a:off x="-115448" y="106584"/>
            <a:ext cx="9382767" cy="1313180"/>
          </a:xfrm>
          <a:prstGeom prst="rect">
            <a:avLst/>
          </a:prstGeom>
          <a:ln>
            <a:noFill/>
          </a:ln>
        </p:spPr>
        <p:txBody>
          <a:bodyPr>
            <a:normAutofit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How long linked data project or service in production</a:t>
            </a:r>
          </a:p>
        </p:txBody>
      </p:sp>
      <p:sp>
        <p:nvSpPr>
          <p:cNvPr id="4" name="TextBox 3"/>
          <p:cNvSpPr txBox="1"/>
          <p:nvPr/>
        </p:nvSpPr>
        <p:spPr>
          <a:xfrm>
            <a:off x="3718560" y="5618078"/>
            <a:ext cx="1049711" cy="584775"/>
          </a:xfrm>
          <a:prstGeom prst="rect">
            <a:avLst/>
          </a:prstGeom>
          <a:noFill/>
        </p:spPr>
        <p:txBody>
          <a:bodyPr wrap="none" rtlCol="0">
            <a:spAutoFit/>
          </a:bodyPr>
          <a:lstStyle/>
          <a:p>
            <a:r>
              <a:rPr lang="en-US" sz="3200" dirty="0"/>
              <a:t>Total</a:t>
            </a:r>
          </a:p>
        </p:txBody>
      </p:sp>
      <p:sp>
        <p:nvSpPr>
          <p:cNvPr id="6" name="TextBox 5"/>
          <p:cNvSpPr txBox="1"/>
          <p:nvPr/>
        </p:nvSpPr>
        <p:spPr>
          <a:xfrm>
            <a:off x="5775960" y="5618078"/>
            <a:ext cx="867545" cy="584775"/>
          </a:xfrm>
          <a:prstGeom prst="rect">
            <a:avLst/>
          </a:prstGeom>
          <a:noFill/>
        </p:spPr>
        <p:txBody>
          <a:bodyPr wrap="none" rtlCol="0">
            <a:spAutoFit/>
          </a:bodyPr>
          <a:lstStyle/>
          <a:p>
            <a:r>
              <a:rPr lang="en-US" sz="3200" dirty="0"/>
              <a:t>104</a:t>
            </a:r>
          </a:p>
        </p:txBody>
      </p:sp>
      <p:sp>
        <p:nvSpPr>
          <p:cNvPr id="7" name="TextBox 6"/>
          <p:cNvSpPr txBox="1"/>
          <p:nvPr/>
        </p:nvSpPr>
        <p:spPr>
          <a:xfrm>
            <a:off x="7312719" y="5595525"/>
            <a:ext cx="950901" cy="584775"/>
          </a:xfrm>
          <a:prstGeom prst="rect">
            <a:avLst/>
          </a:prstGeom>
          <a:noFill/>
        </p:spPr>
        <p:txBody>
          <a:bodyPr wrap="none" rtlCol="0">
            <a:spAutoFit/>
          </a:bodyPr>
          <a:lstStyle/>
          <a:p>
            <a:r>
              <a:rPr lang="en-US" sz="3200" dirty="0"/>
              <a:t> 112</a:t>
            </a:r>
          </a:p>
        </p:txBody>
      </p:sp>
    </p:spTree>
    <p:extLst>
      <p:ext uri="{BB962C8B-B14F-4D97-AF65-F5344CB8AC3E}">
        <p14:creationId xmlns:p14="http://schemas.microsoft.com/office/powerpoint/2010/main" val="75441004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859716052"/>
              </p:ext>
            </p:extLst>
          </p:nvPr>
        </p:nvGraphicFramePr>
        <p:xfrm>
          <a:off x="640080" y="1493521"/>
          <a:ext cx="7498080" cy="2647442"/>
        </p:xfrm>
        <a:graphic>
          <a:graphicData uri="http://schemas.openxmlformats.org/drawingml/2006/table">
            <a:tbl>
              <a:tblPr firstRow="1" firstCol="1" bandRow="1">
                <a:tableStyleId>{5C22544A-7EE6-4342-B048-85BDC9FD1C3A}</a:tableStyleId>
              </a:tblPr>
              <a:tblGrid>
                <a:gridCol w="3256979">
                  <a:extLst>
                    <a:ext uri="{9D8B030D-6E8A-4147-A177-3AD203B41FA5}">
                      <a16:colId xmlns:a16="http://schemas.microsoft.com/office/drawing/2014/main" val="20000"/>
                    </a:ext>
                  </a:extLst>
                </a:gridCol>
                <a:gridCol w="1616773">
                  <a:extLst>
                    <a:ext uri="{9D8B030D-6E8A-4147-A177-3AD203B41FA5}">
                      <a16:colId xmlns:a16="http://schemas.microsoft.com/office/drawing/2014/main" val="20001"/>
                    </a:ext>
                  </a:extLst>
                </a:gridCol>
                <a:gridCol w="2624328">
                  <a:extLst>
                    <a:ext uri="{9D8B030D-6E8A-4147-A177-3AD203B41FA5}">
                      <a16:colId xmlns:a16="http://schemas.microsoft.com/office/drawing/2014/main" val="20002"/>
                    </a:ext>
                  </a:extLst>
                </a:gridCol>
              </a:tblGrid>
              <a:tr h="0">
                <a:tc>
                  <a:txBody>
                    <a:bodyPr/>
                    <a:lstStyle/>
                    <a:p>
                      <a:pPr marL="0" marR="0">
                        <a:lnSpc>
                          <a:spcPct val="107000"/>
                        </a:lnSpc>
                        <a:spcBef>
                          <a:spcPts val="0"/>
                        </a:spcBef>
                        <a:spcAft>
                          <a:spcPts val="800"/>
                        </a:spcAft>
                      </a:pPr>
                      <a:r>
                        <a:rPr lang="en-US" sz="2800" dirty="0">
                          <a:effectLst/>
                        </a:rPr>
                        <a:t> </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ctr">
                        <a:lnSpc>
                          <a:spcPct val="107000"/>
                        </a:lnSpc>
                        <a:spcBef>
                          <a:spcPts val="0"/>
                        </a:spcBef>
                        <a:spcAft>
                          <a:spcPts val="800"/>
                        </a:spcAft>
                      </a:pPr>
                      <a:r>
                        <a:rPr lang="en-US" sz="2800" dirty="0">
                          <a:effectLst/>
                        </a:rPr>
                        <a:t>2018</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800"/>
                        </a:spcAft>
                      </a:pPr>
                      <a:r>
                        <a:rPr lang="en-US" sz="2800" dirty="0">
                          <a:effectLst/>
                        </a:rPr>
                        <a:t>2015</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0"/>
                  </a:ext>
                </a:extLst>
              </a:tr>
              <a:tr h="111015">
                <a:tc>
                  <a:txBody>
                    <a:bodyPr/>
                    <a:lstStyle/>
                    <a:p>
                      <a:pPr marL="0" marR="0">
                        <a:lnSpc>
                          <a:spcPct val="107000"/>
                        </a:lnSpc>
                        <a:spcBef>
                          <a:spcPts val="0"/>
                        </a:spcBef>
                        <a:spcAft>
                          <a:spcPts val="800"/>
                        </a:spcAft>
                      </a:pPr>
                      <a:r>
                        <a:rPr lang="en-US" sz="2800" b="0" dirty="0">
                          <a:effectLst/>
                        </a:rPr>
                        <a:t>Consume linked data</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ctr">
                        <a:lnSpc>
                          <a:spcPct val="107000"/>
                        </a:lnSpc>
                        <a:spcBef>
                          <a:spcPts val="0"/>
                        </a:spcBef>
                        <a:spcAft>
                          <a:spcPts val="800"/>
                        </a:spcAft>
                      </a:pPr>
                      <a:r>
                        <a:rPr lang="en-US" sz="2800" dirty="0">
                          <a:effectLst/>
                        </a:rPr>
                        <a:t>34</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800"/>
                        </a:spcAft>
                      </a:pPr>
                      <a:r>
                        <a:rPr lang="en-US" sz="2800" dirty="0">
                          <a:effectLst/>
                          <a:latin typeface="+mn-lt"/>
                          <a:ea typeface="Calibri" panose="020F0502020204030204" pitchFamily="34" charset="0"/>
                          <a:cs typeface="Times New Roman" panose="02020603050405020304" pitchFamily="18" charset="0"/>
                        </a:rPr>
                        <a:t>38</a:t>
                      </a:r>
                    </a:p>
                  </a:txBody>
                  <a:tcPr marL="68580" marR="68580" marT="0" marB="0" anchor="ctr"/>
                </a:tc>
                <a:extLst>
                  <a:ext uri="{0D108BD9-81ED-4DB2-BD59-A6C34878D82A}">
                    <a16:rowId xmlns:a16="http://schemas.microsoft.com/office/drawing/2014/main" val="10001"/>
                  </a:ext>
                </a:extLst>
              </a:tr>
              <a:tr h="0">
                <a:tc>
                  <a:txBody>
                    <a:bodyPr/>
                    <a:lstStyle/>
                    <a:p>
                      <a:pPr marL="0" marR="0">
                        <a:lnSpc>
                          <a:spcPct val="107000"/>
                        </a:lnSpc>
                        <a:spcBef>
                          <a:spcPts val="0"/>
                        </a:spcBef>
                        <a:spcAft>
                          <a:spcPts val="800"/>
                        </a:spcAft>
                      </a:pPr>
                      <a:r>
                        <a:rPr lang="en-US" sz="2800" b="0" dirty="0">
                          <a:effectLst/>
                        </a:rPr>
                        <a:t>Publish linked data</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ctr">
                        <a:lnSpc>
                          <a:spcPct val="107000"/>
                        </a:lnSpc>
                        <a:spcBef>
                          <a:spcPts val="0"/>
                        </a:spcBef>
                        <a:spcAft>
                          <a:spcPts val="800"/>
                        </a:spcAft>
                      </a:pPr>
                      <a:r>
                        <a:rPr lang="en-US" sz="2800" dirty="0">
                          <a:effectLst/>
                          <a:latin typeface="+mn-lt"/>
                          <a:ea typeface="Calibri" panose="020F0502020204030204" pitchFamily="34" charset="0"/>
                          <a:cs typeface="Times New Roman" panose="02020603050405020304" pitchFamily="18" charset="0"/>
                        </a:rPr>
                        <a:t>5</a:t>
                      </a:r>
                    </a:p>
                  </a:txBody>
                  <a:tcPr marL="68580" marR="68580" marT="0" marB="0" anchor="ctr"/>
                </a:tc>
                <a:tc>
                  <a:txBody>
                    <a:bodyPr/>
                    <a:lstStyle/>
                    <a:p>
                      <a:pPr marL="0" marR="0" algn="ctr">
                        <a:lnSpc>
                          <a:spcPct val="107000"/>
                        </a:lnSpc>
                        <a:spcBef>
                          <a:spcPts val="0"/>
                        </a:spcBef>
                        <a:spcAft>
                          <a:spcPts val="800"/>
                        </a:spcAft>
                      </a:pPr>
                      <a:r>
                        <a:rPr lang="en-US" sz="2800" dirty="0">
                          <a:effectLst/>
                          <a:latin typeface="+mn-lt"/>
                          <a:ea typeface="Calibri" panose="020F0502020204030204" pitchFamily="34" charset="0"/>
                          <a:cs typeface="Times New Roman" panose="02020603050405020304" pitchFamily="18" charset="0"/>
                        </a:rPr>
                        <a:t>10</a:t>
                      </a:r>
                    </a:p>
                  </a:txBody>
                  <a:tcPr marL="68580" marR="68580" marT="0" marB="0" anchor="ctr"/>
                </a:tc>
                <a:extLst>
                  <a:ext uri="{0D108BD9-81ED-4DB2-BD59-A6C34878D82A}">
                    <a16:rowId xmlns:a16="http://schemas.microsoft.com/office/drawing/2014/main" val="10002"/>
                  </a:ext>
                </a:extLst>
              </a:tr>
              <a:tr h="0">
                <a:tc>
                  <a:txBody>
                    <a:bodyPr/>
                    <a:lstStyle/>
                    <a:p>
                      <a:pPr marL="0" marR="0" algn="l">
                        <a:lnSpc>
                          <a:spcPct val="107000"/>
                        </a:lnSpc>
                        <a:spcBef>
                          <a:spcPts val="0"/>
                        </a:spcBef>
                        <a:spcAft>
                          <a:spcPts val="800"/>
                        </a:spcAft>
                      </a:pPr>
                      <a:r>
                        <a:rPr lang="en-US" sz="2800" b="0" dirty="0">
                          <a:effectLst/>
                        </a:rPr>
                        <a:t>Both consume &amp; publish</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solidFill>
                      <a:srgbClr val="FF0000"/>
                    </a:solidFill>
                  </a:tcPr>
                </a:tc>
                <a:tc>
                  <a:txBody>
                    <a:bodyPr/>
                    <a:lstStyle/>
                    <a:p>
                      <a:pPr marL="0" marR="0" algn="ctr">
                        <a:lnSpc>
                          <a:spcPct val="107000"/>
                        </a:lnSpc>
                        <a:spcBef>
                          <a:spcPts val="0"/>
                        </a:spcBef>
                        <a:spcAft>
                          <a:spcPts val="800"/>
                        </a:spcAft>
                      </a:pPr>
                      <a:r>
                        <a:rPr lang="en-US" sz="2800" dirty="0">
                          <a:effectLst/>
                        </a:rPr>
                        <a:t>65</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800"/>
                        </a:spcAft>
                      </a:pPr>
                      <a:r>
                        <a:rPr lang="en-US" sz="2800" dirty="0">
                          <a:effectLst/>
                          <a:latin typeface="+mn-lt"/>
                          <a:ea typeface="Calibri" panose="020F0502020204030204" pitchFamily="34" charset="0"/>
                          <a:cs typeface="Times New Roman" panose="02020603050405020304" pitchFamily="18" charset="0"/>
                        </a:rPr>
                        <a:t>64</a:t>
                      </a:r>
                    </a:p>
                  </a:txBody>
                  <a:tcPr marL="68580" marR="68580" marT="0" marB="0" anchor="ctr"/>
                </a:tc>
                <a:extLst>
                  <a:ext uri="{0D108BD9-81ED-4DB2-BD59-A6C34878D82A}">
                    <a16:rowId xmlns:a16="http://schemas.microsoft.com/office/drawing/2014/main" val="10003"/>
                  </a:ext>
                </a:extLst>
              </a:tr>
            </a:tbl>
          </a:graphicData>
        </a:graphic>
      </p:graphicFrame>
      <p:sp>
        <p:nvSpPr>
          <p:cNvPr id="3" name="Title 1"/>
          <p:cNvSpPr txBox="1">
            <a:spLocks/>
          </p:cNvSpPr>
          <p:nvPr/>
        </p:nvSpPr>
        <p:spPr>
          <a:xfrm>
            <a:off x="-115448" y="106584"/>
            <a:ext cx="9382767" cy="1313180"/>
          </a:xfrm>
          <a:prstGeom prst="rect">
            <a:avLst/>
          </a:prstGeom>
          <a:ln>
            <a:noFill/>
          </a:ln>
        </p:spPr>
        <p:txBody>
          <a:bodyP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How linked data is used</a:t>
            </a:r>
          </a:p>
        </p:txBody>
      </p:sp>
    </p:spTree>
    <p:extLst>
      <p:ext uri="{BB962C8B-B14F-4D97-AF65-F5344CB8AC3E}">
        <p14:creationId xmlns:p14="http://schemas.microsoft.com/office/powerpoint/2010/main" val="326331738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p:cNvSpPr txBox="1">
            <a:spLocks/>
          </p:cNvSpPr>
          <p:nvPr/>
        </p:nvSpPr>
        <p:spPr>
          <a:xfrm>
            <a:off x="-115448" y="106584"/>
            <a:ext cx="9382767" cy="1313180"/>
          </a:xfrm>
          <a:prstGeom prst="rect">
            <a:avLst/>
          </a:prstGeom>
          <a:ln>
            <a:noFill/>
          </a:ln>
        </p:spPr>
        <p:txBody>
          <a:bodyP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Success assessment</a:t>
            </a:r>
          </a:p>
        </p:txBody>
      </p:sp>
      <p:graphicFrame>
        <p:nvGraphicFramePr>
          <p:cNvPr id="4" name="Chart 3">
            <a:extLst>
              <a:ext uri="{FF2B5EF4-FFF2-40B4-BE49-F238E27FC236}">
                <a16:creationId xmlns:a16="http://schemas.microsoft.com/office/drawing/2014/main" id="{42B4EC01-3B90-4AD4-B5B8-3E298CC1F1F4}"/>
              </a:ext>
            </a:extLst>
          </p:cNvPr>
          <p:cNvGraphicFramePr>
            <a:graphicFrameLocks/>
          </p:cNvGraphicFramePr>
          <p:nvPr>
            <p:extLst>
              <p:ext uri="{D42A27DB-BD31-4B8C-83A1-F6EECF244321}">
                <p14:modId xmlns:p14="http://schemas.microsoft.com/office/powerpoint/2010/main" val="1452292589"/>
              </p:ext>
            </p:extLst>
          </p:nvPr>
        </p:nvGraphicFramePr>
        <p:xfrm>
          <a:off x="751114" y="1701074"/>
          <a:ext cx="3396343" cy="2672080"/>
        </p:xfrm>
        <a:graphic>
          <a:graphicData uri="http://schemas.openxmlformats.org/drawingml/2006/chart">
            <c:chart xmlns:c="http://schemas.openxmlformats.org/drawingml/2006/chart" xmlns:r="http://schemas.openxmlformats.org/officeDocument/2006/relationships" r:id="rId3"/>
          </a:graphicData>
        </a:graphic>
      </p:graphicFrame>
      <p:sp>
        <p:nvSpPr>
          <p:cNvPr id="8" name="TextBox 7">
            <a:extLst>
              <a:ext uri="{FF2B5EF4-FFF2-40B4-BE49-F238E27FC236}">
                <a16:creationId xmlns:a16="http://schemas.microsoft.com/office/drawing/2014/main" id="{9E9D295D-085B-4FCE-9CB3-932D49CEC161}"/>
              </a:ext>
            </a:extLst>
          </p:cNvPr>
          <p:cNvSpPr txBox="1"/>
          <p:nvPr/>
        </p:nvSpPr>
        <p:spPr>
          <a:xfrm>
            <a:off x="1956201" y="1177854"/>
            <a:ext cx="986167" cy="523220"/>
          </a:xfrm>
          <a:prstGeom prst="rect">
            <a:avLst/>
          </a:prstGeom>
          <a:noFill/>
        </p:spPr>
        <p:txBody>
          <a:bodyPr wrap="none" rtlCol="0">
            <a:spAutoFit/>
          </a:bodyPr>
          <a:lstStyle/>
          <a:p>
            <a:r>
              <a:rPr lang="en-US" sz="2800" b="1" dirty="0"/>
              <a:t>2018</a:t>
            </a:r>
          </a:p>
        </p:txBody>
      </p:sp>
      <p:graphicFrame>
        <p:nvGraphicFramePr>
          <p:cNvPr id="9" name="Chart 8">
            <a:extLst>
              <a:ext uri="{FF2B5EF4-FFF2-40B4-BE49-F238E27FC236}">
                <a16:creationId xmlns:a16="http://schemas.microsoft.com/office/drawing/2014/main" id="{A547FD7E-1DCC-4708-8709-FB9C0AD70398}"/>
              </a:ext>
            </a:extLst>
          </p:cNvPr>
          <p:cNvGraphicFramePr>
            <a:graphicFrameLocks/>
          </p:cNvGraphicFramePr>
          <p:nvPr>
            <p:extLst>
              <p:ext uri="{D42A27DB-BD31-4B8C-83A1-F6EECF244321}">
                <p14:modId xmlns:p14="http://schemas.microsoft.com/office/powerpoint/2010/main" val="1907675487"/>
              </p:ext>
            </p:extLst>
          </p:nvPr>
        </p:nvGraphicFramePr>
        <p:xfrm>
          <a:off x="4035377" y="1719217"/>
          <a:ext cx="4572000" cy="2656840"/>
        </p:xfrm>
        <a:graphic>
          <a:graphicData uri="http://schemas.openxmlformats.org/drawingml/2006/chart">
            <c:chart xmlns:c="http://schemas.openxmlformats.org/drawingml/2006/chart" xmlns:r="http://schemas.openxmlformats.org/officeDocument/2006/relationships" r:id="rId4"/>
          </a:graphicData>
        </a:graphic>
      </p:graphicFrame>
      <p:sp>
        <p:nvSpPr>
          <p:cNvPr id="10" name="TextBox 9">
            <a:extLst>
              <a:ext uri="{FF2B5EF4-FFF2-40B4-BE49-F238E27FC236}">
                <a16:creationId xmlns:a16="http://schemas.microsoft.com/office/drawing/2014/main" id="{38EE745E-7965-4048-B479-7362D78D6B00}"/>
              </a:ext>
            </a:extLst>
          </p:cNvPr>
          <p:cNvSpPr txBox="1"/>
          <p:nvPr/>
        </p:nvSpPr>
        <p:spPr>
          <a:xfrm>
            <a:off x="6321377" y="1223594"/>
            <a:ext cx="1059139" cy="523220"/>
          </a:xfrm>
          <a:prstGeom prst="rect">
            <a:avLst/>
          </a:prstGeom>
          <a:noFill/>
        </p:spPr>
        <p:txBody>
          <a:bodyPr wrap="square" rtlCol="0">
            <a:spAutoFit/>
          </a:bodyPr>
          <a:lstStyle/>
          <a:p>
            <a:r>
              <a:rPr lang="en-US" sz="2800" b="1" dirty="0"/>
              <a:t>2015</a:t>
            </a:r>
          </a:p>
        </p:txBody>
      </p:sp>
      <p:sp>
        <p:nvSpPr>
          <p:cNvPr id="7" name="TextBox 6">
            <a:extLst>
              <a:ext uri="{FF2B5EF4-FFF2-40B4-BE49-F238E27FC236}">
                <a16:creationId xmlns:a16="http://schemas.microsoft.com/office/drawing/2014/main" id="{D7F8C63E-290C-4F32-A599-85783F943B9E}"/>
              </a:ext>
            </a:extLst>
          </p:cNvPr>
          <p:cNvSpPr txBox="1"/>
          <p:nvPr/>
        </p:nvSpPr>
        <p:spPr>
          <a:xfrm>
            <a:off x="2336799" y="4373154"/>
            <a:ext cx="2621230" cy="1477328"/>
          </a:xfrm>
          <a:prstGeom prst="rect">
            <a:avLst/>
          </a:prstGeom>
          <a:noFill/>
        </p:spPr>
        <p:txBody>
          <a:bodyPr wrap="none" rtlCol="0">
            <a:spAutoFit/>
          </a:bodyPr>
          <a:lstStyle/>
          <a:p>
            <a:r>
              <a:rPr lang="en-US" b="1" dirty="0"/>
              <a:t>Indicators of success:</a:t>
            </a:r>
          </a:p>
          <a:p>
            <a:pPr marL="285750" indent="-285750">
              <a:buFont typeface="Arial" panose="020B0604020202020204" pitchFamily="34" charset="0"/>
              <a:buChar char="•"/>
            </a:pPr>
            <a:r>
              <a:rPr lang="en-US" dirty="0"/>
              <a:t>Usage</a:t>
            </a:r>
          </a:p>
          <a:p>
            <a:pPr marL="285750" indent="-285750">
              <a:buFont typeface="Arial" panose="020B0604020202020204" pitchFamily="34" charset="0"/>
              <a:buChar char="•"/>
            </a:pPr>
            <a:r>
              <a:rPr lang="en-US" dirty="0"/>
              <a:t>Data re-use</a:t>
            </a:r>
          </a:p>
          <a:p>
            <a:pPr marL="285750" indent="-285750">
              <a:buFont typeface="Arial" panose="020B0604020202020204" pitchFamily="34" charset="0"/>
              <a:buChar char="•"/>
            </a:pPr>
            <a:r>
              <a:rPr lang="en-US" dirty="0"/>
              <a:t>Interoperability</a:t>
            </a:r>
          </a:p>
          <a:p>
            <a:pPr marL="285750" indent="-285750">
              <a:buFont typeface="Arial" panose="020B0604020202020204" pitchFamily="34" charset="0"/>
              <a:buChar char="•"/>
            </a:pPr>
            <a:endParaRPr lang="en-US" dirty="0"/>
          </a:p>
        </p:txBody>
      </p:sp>
      <p:sp>
        <p:nvSpPr>
          <p:cNvPr id="11" name="TextBox 10">
            <a:extLst>
              <a:ext uri="{FF2B5EF4-FFF2-40B4-BE49-F238E27FC236}">
                <a16:creationId xmlns:a16="http://schemas.microsoft.com/office/drawing/2014/main" id="{45A919A8-9390-482A-8F75-205E98AB9A29}"/>
              </a:ext>
            </a:extLst>
          </p:cNvPr>
          <p:cNvSpPr txBox="1"/>
          <p:nvPr/>
        </p:nvSpPr>
        <p:spPr>
          <a:xfrm>
            <a:off x="4757487" y="4632270"/>
            <a:ext cx="3127779" cy="923330"/>
          </a:xfrm>
          <a:prstGeom prst="rect">
            <a:avLst/>
          </a:prstGeom>
          <a:noFill/>
        </p:spPr>
        <p:txBody>
          <a:bodyPr wrap="none" rtlCol="0">
            <a:spAutoFit/>
          </a:bodyPr>
          <a:lstStyle/>
          <a:p>
            <a:pPr marL="285750" indent="-285750">
              <a:buFont typeface="Arial" panose="020B0604020202020204" pitchFamily="34" charset="0"/>
              <a:buChar char="•"/>
            </a:pPr>
            <a:r>
              <a:rPr lang="en-US" dirty="0"/>
              <a:t>User satisfaction</a:t>
            </a:r>
          </a:p>
          <a:p>
            <a:pPr marL="285750" indent="-285750">
              <a:buFont typeface="Arial" panose="020B0604020202020204" pitchFamily="34" charset="0"/>
              <a:buChar char="•"/>
            </a:pPr>
            <a:r>
              <a:rPr lang="en-US" dirty="0"/>
              <a:t>Influence</a:t>
            </a:r>
          </a:p>
          <a:p>
            <a:pPr marL="285750" indent="-285750">
              <a:buFont typeface="Arial" panose="020B0604020202020204" pitchFamily="34" charset="0"/>
              <a:buChar char="•"/>
            </a:pPr>
            <a:r>
              <a:rPr lang="en-US" dirty="0"/>
              <a:t>Professional development</a:t>
            </a:r>
          </a:p>
        </p:txBody>
      </p:sp>
    </p:spTree>
    <p:extLst>
      <p:ext uri="{BB962C8B-B14F-4D97-AF65-F5344CB8AC3E}">
        <p14:creationId xmlns:p14="http://schemas.microsoft.com/office/powerpoint/2010/main" val="394882117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1"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CCFF1697-2562-46BB-8386-EE0EBE3C0BDD}"/>
              </a:ext>
            </a:extLst>
          </p:cNvPr>
          <p:cNvSpPr>
            <a:spLocks noGrp="1"/>
          </p:cNvSpPr>
          <p:nvPr>
            <p:ph type="body" sz="quarter" idx="13"/>
          </p:nvPr>
        </p:nvSpPr>
        <p:spPr/>
        <p:txBody>
          <a:bodyPr/>
          <a:lstStyle/>
          <a:p>
            <a:r>
              <a:rPr lang="en-US" dirty="0"/>
              <a:t>Most accessed</a:t>
            </a:r>
          </a:p>
        </p:txBody>
      </p:sp>
      <p:pic>
        <p:nvPicPr>
          <p:cNvPr id="4" name="Picture 3">
            <a:extLst>
              <a:ext uri="{FF2B5EF4-FFF2-40B4-BE49-F238E27FC236}">
                <a16:creationId xmlns:a16="http://schemas.microsoft.com/office/drawing/2014/main" id="{CFE4DFEC-93F8-44DE-B164-E25CEC2AF221}"/>
              </a:ext>
            </a:extLst>
          </p:cNvPr>
          <p:cNvPicPr>
            <a:picLocks noChangeAspect="1"/>
          </p:cNvPicPr>
          <p:nvPr/>
        </p:nvPicPr>
        <p:blipFill>
          <a:blip r:embed="rId3"/>
          <a:stretch>
            <a:fillRect/>
          </a:stretch>
        </p:blipFill>
        <p:spPr>
          <a:xfrm>
            <a:off x="515088" y="1251978"/>
            <a:ext cx="2473057" cy="780432"/>
          </a:xfrm>
          <a:prstGeom prst="rect">
            <a:avLst/>
          </a:prstGeom>
        </p:spPr>
      </p:pic>
      <p:pic>
        <p:nvPicPr>
          <p:cNvPr id="5" name="Picture 4">
            <a:extLst>
              <a:ext uri="{FF2B5EF4-FFF2-40B4-BE49-F238E27FC236}">
                <a16:creationId xmlns:a16="http://schemas.microsoft.com/office/drawing/2014/main" id="{4950C342-18AC-4CCE-A3AE-ACA7B198C9F9}"/>
              </a:ext>
            </a:extLst>
          </p:cNvPr>
          <p:cNvPicPr>
            <a:picLocks noChangeAspect="1"/>
          </p:cNvPicPr>
          <p:nvPr/>
        </p:nvPicPr>
        <p:blipFill>
          <a:blip r:embed="rId4"/>
          <a:stretch>
            <a:fillRect/>
          </a:stretch>
        </p:blipFill>
        <p:spPr>
          <a:xfrm>
            <a:off x="215903" y="2677726"/>
            <a:ext cx="3886537" cy="594412"/>
          </a:xfrm>
          <a:prstGeom prst="rect">
            <a:avLst/>
          </a:prstGeom>
        </p:spPr>
      </p:pic>
      <p:sp>
        <p:nvSpPr>
          <p:cNvPr id="6" name="Oval 5">
            <a:extLst>
              <a:ext uri="{FF2B5EF4-FFF2-40B4-BE49-F238E27FC236}">
                <a16:creationId xmlns:a16="http://schemas.microsoft.com/office/drawing/2014/main" id="{504FE167-FB6B-400D-AC02-939D3165D8AF}"/>
              </a:ext>
            </a:extLst>
          </p:cNvPr>
          <p:cNvSpPr/>
          <p:nvPr/>
        </p:nvSpPr>
        <p:spPr>
          <a:xfrm>
            <a:off x="401184" y="1242558"/>
            <a:ext cx="2700867" cy="915256"/>
          </a:xfrm>
          <a:prstGeom prst="ellipse">
            <a:avLst/>
          </a:prstGeom>
          <a:noFill/>
          <a:ln w="28575">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Oval 6">
            <a:extLst>
              <a:ext uri="{FF2B5EF4-FFF2-40B4-BE49-F238E27FC236}">
                <a16:creationId xmlns:a16="http://schemas.microsoft.com/office/drawing/2014/main" id="{B93AAF9F-17E9-413D-9A72-71B8FEDB789C}"/>
              </a:ext>
            </a:extLst>
          </p:cNvPr>
          <p:cNvSpPr/>
          <p:nvPr/>
        </p:nvSpPr>
        <p:spPr>
          <a:xfrm>
            <a:off x="215902" y="2572695"/>
            <a:ext cx="3886537" cy="915256"/>
          </a:xfrm>
          <a:prstGeom prst="ellipse">
            <a:avLst/>
          </a:prstGeom>
          <a:noFill/>
          <a:ln w="28575">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8" name="Picture 7">
            <a:extLst>
              <a:ext uri="{FF2B5EF4-FFF2-40B4-BE49-F238E27FC236}">
                <a16:creationId xmlns:a16="http://schemas.microsoft.com/office/drawing/2014/main" id="{0D9AEBDB-7AEB-47BD-9F93-D41758C7DD8E}"/>
              </a:ext>
            </a:extLst>
          </p:cNvPr>
          <p:cNvPicPr>
            <a:picLocks noChangeAspect="1"/>
          </p:cNvPicPr>
          <p:nvPr/>
        </p:nvPicPr>
        <p:blipFill>
          <a:blip r:embed="rId5"/>
          <a:stretch>
            <a:fillRect/>
          </a:stretch>
        </p:blipFill>
        <p:spPr>
          <a:xfrm>
            <a:off x="432556" y="3635033"/>
            <a:ext cx="2072820" cy="586791"/>
          </a:xfrm>
          <a:prstGeom prst="rect">
            <a:avLst/>
          </a:prstGeom>
        </p:spPr>
      </p:pic>
      <p:pic>
        <p:nvPicPr>
          <p:cNvPr id="9" name="Picture 8">
            <a:extLst>
              <a:ext uri="{FF2B5EF4-FFF2-40B4-BE49-F238E27FC236}">
                <a16:creationId xmlns:a16="http://schemas.microsoft.com/office/drawing/2014/main" id="{2C9D6984-984D-47F9-8DB6-75693D10657D}"/>
              </a:ext>
            </a:extLst>
          </p:cNvPr>
          <p:cNvPicPr>
            <a:picLocks noChangeAspect="1"/>
          </p:cNvPicPr>
          <p:nvPr/>
        </p:nvPicPr>
        <p:blipFill>
          <a:blip r:embed="rId6"/>
          <a:stretch>
            <a:fillRect/>
          </a:stretch>
        </p:blipFill>
        <p:spPr>
          <a:xfrm>
            <a:off x="0" y="4920594"/>
            <a:ext cx="1981372" cy="586791"/>
          </a:xfrm>
          <a:prstGeom prst="rect">
            <a:avLst/>
          </a:prstGeom>
        </p:spPr>
      </p:pic>
      <p:pic>
        <p:nvPicPr>
          <p:cNvPr id="10" name="Picture 9">
            <a:extLst>
              <a:ext uri="{FF2B5EF4-FFF2-40B4-BE49-F238E27FC236}">
                <a16:creationId xmlns:a16="http://schemas.microsoft.com/office/drawing/2014/main" id="{7971E694-6F51-4319-BC06-F3792E470048}"/>
              </a:ext>
            </a:extLst>
          </p:cNvPr>
          <p:cNvPicPr>
            <a:picLocks noChangeAspect="1"/>
          </p:cNvPicPr>
          <p:nvPr/>
        </p:nvPicPr>
        <p:blipFill>
          <a:blip r:embed="rId7"/>
          <a:stretch>
            <a:fillRect/>
          </a:stretch>
        </p:blipFill>
        <p:spPr>
          <a:xfrm>
            <a:off x="2093938" y="4920594"/>
            <a:ext cx="2857748" cy="678239"/>
          </a:xfrm>
          <a:prstGeom prst="rect">
            <a:avLst/>
          </a:prstGeom>
        </p:spPr>
      </p:pic>
      <p:pic>
        <p:nvPicPr>
          <p:cNvPr id="12" name="Picture 11">
            <a:extLst>
              <a:ext uri="{FF2B5EF4-FFF2-40B4-BE49-F238E27FC236}">
                <a16:creationId xmlns:a16="http://schemas.microsoft.com/office/drawing/2014/main" id="{49B91EE6-3B23-4281-B472-09B26D3FA386}"/>
              </a:ext>
            </a:extLst>
          </p:cNvPr>
          <p:cNvPicPr>
            <a:picLocks noChangeAspect="1"/>
          </p:cNvPicPr>
          <p:nvPr/>
        </p:nvPicPr>
        <p:blipFill>
          <a:blip r:embed="rId8"/>
          <a:stretch>
            <a:fillRect/>
          </a:stretch>
        </p:blipFill>
        <p:spPr>
          <a:xfrm>
            <a:off x="4951686" y="1345825"/>
            <a:ext cx="2920618" cy="708722"/>
          </a:xfrm>
          <a:prstGeom prst="rect">
            <a:avLst/>
          </a:prstGeom>
        </p:spPr>
      </p:pic>
      <p:pic>
        <p:nvPicPr>
          <p:cNvPr id="13" name="Picture 12">
            <a:extLst>
              <a:ext uri="{FF2B5EF4-FFF2-40B4-BE49-F238E27FC236}">
                <a16:creationId xmlns:a16="http://schemas.microsoft.com/office/drawing/2014/main" id="{6E736269-9903-4BAB-8DC2-A24A50FEB326}"/>
              </a:ext>
            </a:extLst>
          </p:cNvPr>
          <p:cNvPicPr>
            <a:picLocks noChangeAspect="1"/>
          </p:cNvPicPr>
          <p:nvPr/>
        </p:nvPicPr>
        <p:blipFill>
          <a:blip r:embed="rId9"/>
          <a:stretch>
            <a:fillRect/>
          </a:stretch>
        </p:blipFill>
        <p:spPr>
          <a:xfrm>
            <a:off x="4862533" y="2527780"/>
            <a:ext cx="1973751" cy="861135"/>
          </a:xfrm>
          <a:prstGeom prst="rect">
            <a:avLst/>
          </a:prstGeom>
        </p:spPr>
      </p:pic>
      <p:pic>
        <p:nvPicPr>
          <p:cNvPr id="14" name="Picture 13">
            <a:extLst>
              <a:ext uri="{FF2B5EF4-FFF2-40B4-BE49-F238E27FC236}">
                <a16:creationId xmlns:a16="http://schemas.microsoft.com/office/drawing/2014/main" id="{2096242D-A2EF-4DD1-B6DB-E3FBBCE8532F}"/>
              </a:ext>
            </a:extLst>
          </p:cNvPr>
          <p:cNvPicPr>
            <a:picLocks noChangeAspect="1"/>
          </p:cNvPicPr>
          <p:nvPr/>
        </p:nvPicPr>
        <p:blipFill>
          <a:blip r:embed="rId10"/>
          <a:stretch>
            <a:fillRect/>
          </a:stretch>
        </p:blipFill>
        <p:spPr>
          <a:xfrm>
            <a:off x="6957357" y="2608243"/>
            <a:ext cx="1790855" cy="800169"/>
          </a:xfrm>
          <a:prstGeom prst="rect">
            <a:avLst/>
          </a:prstGeom>
        </p:spPr>
      </p:pic>
      <p:pic>
        <p:nvPicPr>
          <p:cNvPr id="15" name="Picture 14">
            <a:extLst>
              <a:ext uri="{FF2B5EF4-FFF2-40B4-BE49-F238E27FC236}">
                <a16:creationId xmlns:a16="http://schemas.microsoft.com/office/drawing/2014/main" id="{81542691-C227-4320-9503-50391CB82012}"/>
              </a:ext>
            </a:extLst>
          </p:cNvPr>
          <p:cNvPicPr>
            <a:picLocks noChangeAspect="1"/>
          </p:cNvPicPr>
          <p:nvPr/>
        </p:nvPicPr>
        <p:blipFill>
          <a:blip r:embed="rId11"/>
          <a:stretch>
            <a:fillRect/>
          </a:stretch>
        </p:blipFill>
        <p:spPr>
          <a:xfrm>
            <a:off x="6025337" y="3783845"/>
            <a:ext cx="2875275" cy="710017"/>
          </a:xfrm>
          <a:prstGeom prst="rect">
            <a:avLst/>
          </a:prstGeom>
        </p:spPr>
      </p:pic>
      <p:pic>
        <p:nvPicPr>
          <p:cNvPr id="16" name="Picture 15">
            <a:extLst>
              <a:ext uri="{FF2B5EF4-FFF2-40B4-BE49-F238E27FC236}">
                <a16:creationId xmlns:a16="http://schemas.microsoft.com/office/drawing/2014/main" id="{AC594814-E8EC-4E7B-A6BD-989E9D3A07B6}"/>
              </a:ext>
            </a:extLst>
          </p:cNvPr>
          <p:cNvPicPr>
            <a:picLocks noChangeAspect="1"/>
          </p:cNvPicPr>
          <p:nvPr/>
        </p:nvPicPr>
        <p:blipFill>
          <a:blip r:embed="rId12"/>
          <a:stretch>
            <a:fillRect/>
          </a:stretch>
        </p:blipFill>
        <p:spPr>
          <a:xfrm>
            <a:off x="3968240" y="3782044"/>
            <a:ext cx="1966893" cy="705369"/>
          </a:xfrm>
          <a:prstGeom prst="rect">
            <a:avLst/>
          </a:prstGeom>
        </p:spPr>
      </p:pic>
      <p:pic>
        <p:nvPicPr>
          <p:cNvPr id="17" name="Picture 16">
            <a:extLst>
              <a:ext uri="{FF2B5EF4-FFF2-40B4-BE49-F238E27FC236}">
                <a16:creationId xmlns:a16="http://schemas.microsoft.com/office/drawing/2014/main" id="{055DA139-2125-4A08-9BEF-754D5A131B94}"/>
              </a:ext>
            </a:extLst>
          </p:cNvPr>
          <p:cNvPicPr>
            <a:picLocks noChangeAspect="1"/>
          </p:cNvPicPr>
          <p:nvPr/>
        </p:nvPicPr>
        <p:blipFill>
          <a:blip r:embed="rId13"/>
          <a:stretch>
            <a:fillRect/>
          </a:stretch>
        </p:blipFill>
        <p:spPr>
          <a:xfrm>
            <a:off x="5479417" y="4683835"/>
            <a:ext cx="2392887" cy="868755"/>
          </a:xfrm>
          <a:prstGeom prst="rect">
            <a:avLst/>
          </a:prstGeom>
        </p:spPr>
      </p:pic>
    </p:spTree>
    <p:extLst>
      <p:ext uri="{BB962C8B-B14F-4D97-AF65-F5344CB8AC3E}">
        <p14:creationId xmlns:p14="http://schemas.microsoft.com/office/powerpoint/2010/main" val="204730257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a:xfrm>
            <a:off x="315258" y="1108081"/>
            <a:ext cx="8361809" cy="692497"/>
          </a:xfrm>
        </p:spPr>
        <p:txBody>
          <a:bodyPr/>
          <a:lstStyle/>
          <a:p>
            <a:r>
              <a:rPr lang="en-US" dirty="0"/>
              <a:t>Publishing Linked data </a:t>
            </a:r>
          </a:p>
        </p:txBody>
      </p:sp>
      <p:sp>
        <p:nvSpPr>
          <p:cNvPr id="3" name="Text Placeholder 2"/>
          <p:cNvSpPr>
            <a:spLocks noGrp="1"/>
          </p:cNvSpPr>
          <p:nvPr>
            <p:ph type="body" sz="quarter" idx="11"/>
          </p:nvPr>
        </p:nvSpPr>
        <p:spPr/>
        <p:txBody>
          <a:bodyPr/>
          <a:lstStyle/>
          <a:p>
            <a:endParaRPr lang="en-US"/>
          </a:p>
        </p:txBody>
      </p:sp>
      <p:sp>
        <p:nvSpPr>
          <p:cNvPr id="4" name="Text Placeholder 3"/>
          <p:cNvSpPr>
            <a:spLocks noGrp="1"/>
          </p:cNvSpPr>
          <p:nvPr>
            <p:ph type="body" sz="quarter" idx="12"/>
          </p:nvPr>
        </p:nvSpPr>
        <p:spPr/>
        <p:txBody>
          <a:bodyPr/>
          <a:lstStyle/>
          <a:p>
            <a:endParaRPr lang="en-US"/>
          </a:p>
        </p:txBody>
      </p:sp>
    </p:spTree>
    <p:extLst>
      <p:ext uri="{BB962C8B-B14F-4D97-AF65-F5344CB8AC3E}">
        <p14:creationId xmlns:p14="http://schemas.microsoft.com/office/powerpoint/2010/main" val="27152881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graphicFrame>
        <p:nvGraphicFramePr>
          <p:cNvPr id="4" name="Table 3"/>
          <p:cNvGraphicFramePr>
            <a:graphicFrameLocks noGrp="1"/>
          </p:cNvGraphicFramePr>
          <p:nvPr>
            <p:extLst>
              <p:ext uri="{D42A27DB-BD31-4B8C-83A1-F6EECF244321}">
                <p14:modId xmlns:p14="http://schemas.microsoft.com/office/powerpoint/2010/main" val="3271538407"/>
              </p:ext>
            </p:extLst>
          </p:nvPr>
        </p:nvGraphicFramePr>
        <p:xfrm>
          <a:off x="167640" y="335279"/>
          <a:ext cx="8412481" cy="5562600"/>
        </p:xfrm>
        <a:graphic>
          <a:graphicData uri="http://schemas.openxmlformats.org/drawingml/2006/table">
            <a:tbl>
              <a:tblPr firstRow="1" firstCol="1" bandRow="1">
                <a:tableStyleId>{93296810-A885-4BE3-A3E7-6D5BEEA58F35}</a:tableStyleId>
              </a:tblPr>
              <a:tblGrid>
                <a:gridCol w="5618023">
                  <a:extLst>
                    <a:ext uri="{9D8B030D-6E8A-4147-A177-3AD203B41FA5}">
                      <a16:colId xmlns:a16="http://schemas.microsoft.com/office/drawing/2014/main" val="20000"/>
                    </a:ext>
                  </a:extLst>
                </a:gridCol>
                <a:gridCol w="1397229">
                  <a:extLst>
                    <a:ext uri="{9D8B030D-6E8A-4147-A177-3AD203B41FA5}">
                      <a16:colId xmlns:a16="http://schemas.microsoft.com/office/drawing/2014/main" val="20001"/>
                    </a:ext>
                  </a:extLst>
                </a:gridCol>
                <a:gridCol w="1397229">
                  <a:extLst>
                    <a:ext uri="{9D8B030D-6E8A-4147-A177-3AD203B41FA5}">
                      <a16:colId xmlns:a16="http://schemas.microsoft.com/office/drawing/2014/main" val="20002"/>
                    </a:ext>
                  </a:extLst>
                </a:gridCol>
              </a:tblGrid>
              <a:tr h="976637">
                <a:tc>
                  <a:txBody>
                    <a:bodyPr/>
                    <a:lstStyle/>
                    <a:p>
                      <a:pPr marL="0" marR="0">
                        <a:lnSpc>
                          <a:spcPct val="107000"/>
                        </a:lnSpc>
                        <a:spcBef>
                          <a:spcPts val="0"/>
                        </a:spcBef>
                        <a:spcAft>
                          <a:spcPts val="0"/>
                        </a:spcAft>
                      </a:pPr>
                      <a:r>
                        <a:rPr lang="en-US" sz="2800" dirty="0">
                          <a:effectLst/>
                        </a:rPr>
                        <a:t>Reasons for publishing linked data (n=92 in both 2015 &amp; 2018)</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r">
                        <a:lnSpc>
                          <a:spcPct val="107000"/>
                        </a:lnSpc>
                        <a:spcBef>
                          <a:spcPts val="0"/>
                        </a:spcBef>
                        <a:spcAft>
                          <a:spcPts val="0"/>
                        </a:spcAft>
                      </a:pPr>
                      <a:r>
                        <a:rPr lang="en-US" sz="2800" dirty="0">
                          <a:effectLst/>
                        </a:rPr>
                        <a:t>2018</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r">
                        <a:lnSpc>
                          <a:spcPct val="107000"/>
                        </a:lnSpc>
                        <a:spcBef>
                          <a:spcPts val="0"/>
                        </a:spcBef>
                        <a:spcAft>
                          <a:spcPts val="0"/>
                        </a:spcAft>
                      </a:pPr>
                      <a:r>
                        <a:rPr lang="en-US" sz="2800" dirty="0">
                          <a:effectLst/>
                        </a:rPr>
                        <a:t>2015</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extLst>
                  <a:ext uri="{0D108BD9-81ED-4DB2-BD59-A6C34878D82A}">
                    <a16:rowId xmlns:a16="http://schemas.microsoft.com/office/drawing/2014/main" val="10000"/>
                  </a:ext>
                </a:extLst>
              </a:tr>
              <a:tr h="896552">
                <a:tc>
                  <a:txBody>
                    <a:bodyPr/>
                    <a:lstStyle/>
                    <a:p>
                      <a:pPr marL="0" marR="0">
                        <a:lnSpc>
                          <a:spcPct val="107000"/>
                        </a:lnSpc>
                        <a:spcBef>
                          <a:spcPts val="0"/>
                        </a:spcBef>
                        <a:spcAft>
                          <a:spcPts val="0"/>
                        </a:spcAft>
                      </a:pPr>
                      <a:r>
                        <a:rPr lang="en-US" sz="2800" b="0" dirty="0">
                          <a:effectLst/>
                        </a:rPr>
                        <a:t>Expose to larger audience on the Web</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ctr">
                        <a:lnSpc>
                          <a:spcPct val="107000"/>
                        </a:lnSpc>
                        <a:spcBef>
                          <a:spcPts val="0"/>
                        </a:spcBef>
                        <a:spcAft>
                          <a:spcPts val="0"/>
                        </a:spcAft>
                      </a:pPr>
                      <a:r>
                        <a:rPr lang="en-US" sz="2800" dirty="0">
                          <a:effectLst/>
                          <a:latin typeface="Arial" panose="020B0604020202020204" pitchFamily="34" charset="0"/>
                          <a:ea typeface="Calibri" panose="020F0502020204030204" pitchFamily="34" charset="0"/>
                          <a:cs typeface="Arial" panose="020B0604020202020204" pitchFamily="34" charset="0"/>
                        </a:rPr>
                        <a:t>74%</a:t>
                      </a:r>
                    </a:p>
                  </a:txBody>
                  <a:tcPr marL="68580" marR="68580" marT="0" marB="0" anchor="ctr"/>
                </a:tc>
                <a:tc>
                  <a:txBody>
                    <a:bodyPr/>
                    <a:lstStyle/>
                    <a:p>
                      <a:pPr marL="0" marR="0" algn="ctr">
                        <a:lnSpc>
                          <a:spcPct val="107000"/>
                        </a:lnSpc>
                        <a:spcBef>
                          <a:spcPts val="0"/>
                        </a:spcBef>
                        <a:spcAft>
                          <a:spcPts val="0"/>
                        </a:spcAft>
                      </a:pPr>
                      <a:r>
                        <a:rPr lang="en-US" sz="2800" dirty="0">
                          <a:effectLst/>
                          <a:latin typeface="+mn-lt"/>
                          <a:ea typeface="Calibri" panose="020F0502020204030204" pitchFamily="34" charset="0"/>
                          <a:cs typeface="Times New Roman" panose="02020603050405020304" pitchFamily="18" charset="0"/>
                        </a:rPr>
                        <a:t>73%</a:t>
                      </a:r>
                    </a:p>
                  </a:txBody>
                  <a:tcPr marL="68580" marR="68580" marT="0" marB="0" anchor="ctr"/>
                </a:tc>
                <a:extLst>
                  <a:ext uri="{0D108BD9-81ED-4DB2-BD59-A6C34878D82A}">
                    <a16:rowId xmlns:a16="http://schemas.microsoft.com/office/drawing/2014/main" val="10001"/>
                  </a:ext>
                </a:extLst>
              </a:tr>
              <a:tr h="976637">
                <a:tc>
                  <a:txBody>
                    <a:bodyPr/>
                    <a:lstStyle/>
                    <a:p>
                      <a:pPr marL="0" marR="0">
                        <a:lnSpc>
                          <a:spcPct val="107000"/>
                        </a:lnSpc>
                        <a:spcBef>
                          <a:spcPts val="0"/>
                        </a:spcBef>
                        <a:spcAft>
                          <a:spcPts val="0"/>
                        </a:spcAft>
                      </a:pPr>
                      <a:r>
                        <a:rPr lang="en-US" sz="2800" b="0" dirty="0">
                          <a:effectLst/>
                        </a:rPr>
                        <a:t>Demonstrate what could be done with datasets as linked data</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ctr">
                        <a:lnSpc>
                          <a:spcPct val="107000"/>
                        </a:lnSpc>
                        <a:spcBef>
                          <a:spcPts val="0"/>
                        </a:spcBef>
                        <a:spcAft>
                          <a:spcPts val="0"/>
                        </a:spcAft>
                      </a:pPr>
                      <a:r>
                        <a:rPr lang="en-US" sz="2800" dirty="0">
                          <a:effectLst/>
                          <a:latin typeface="+mn-lt"/>
                          <a:ea typeface="Calibri" panose="020F0502020204030204" pitchFamily="34" charset="0"/>
                          <a:cs typeface="Times New Roman" panose="02020603050405020304" pitchFamily="18" charset="0"/>
                        </a:rPr>
                        <a:t>65%</a:t>
                      </a:r>
                    </a:p>
                  </a:txBody>
                  <a:tcPr marL="68580" marR="68580" marT="0" marB="0" anchor="ctr"/>
                </a:tc>
                <a:tc>
                  <a:txBody>
                    <a:bodyPr/>
                    <a:lstStyle/>
                    <a:p>
                      <a:pPr marL="0" marR="0" algn="ctr">
                        <a:lnSpc>
                          <a:spcPct val="107000"/>
                        </a:lnSpc>
                        <a:spcBef>
                          <a:spcPts val="0"/>
                        </a:spcBef>
                        <a:spcAft>
                          <a:spcPts val="0"/>
                        </a:spcAft>
                      </a:pPr>
                      <a:r>
                        <a:rPr lang="en-US" sz="2800" dirty="0">
                          <a:effectLst/>
                          <a:latin typeface="+mn-lt"/>
                          <a:ea typeface="Calibri" panose="020F0502020204030204" pitchFamily="34" charset="0"/>
                          <a:cs typeface="Times New Roman" panose="02020603050405020304" pitchFamily="18" charset="0"/>
                        </a:rPr>
                        <a:t>64%</a:t>
                      </a:r>
                    </a:p>
                  </a:txBody>
                  <a:tcPr marL="68580" marR="68580" marT="0" marB="0" anchor="ctr"/>
                </a:tc>
                <a:extLst>
                  <a:ext uri="{0D108BD9-81ED-4DB2-BD59-A6C34878D82A}">
                    <a16:rowId xmlns:a16="http://schemas.microsoft.com/office/drawing/2014/main" val="10002"/>
                  </a:ext>
                </a:extLst>
              </a:tr>
              <a:tr h="1356387">
                <a:tc>
                  <a:txBody>
                    <a:bodyPr/>
                    <a:lstStyle/>
                    <a:p>
                      <a:pPr marL="0" marR="0">
                        <a:lnSpc>
                          <a:spcPct val="107000"/>
                        </a:lnSpc>
                        <a:spcBef>
                          <a:spcPts val="0"/>
                        </a:spcBef>
                        <a:spcAft>
                          <a:spcPts val="0"/>
                        </a:spcAft>
                      </a:pPr>
                      <a:r>
                        <a:rPr lang="en-US" sz="2800" b="0" dirty="0">
                          <a:effectLst/>
                        </a:rPr>
                        <a:t>Heard about linked data and wanted to try it out by exposing our data as linked data.</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ctr">
                        <a:lnSpc>
                          <a:spcPct val="107000"/>
                        </a:lnSpc>
                        <a:spcBef>
                          <a:spcPts val="0"/>
                        </a:spcBef>
                        <a:spcAft>
                          <a:spcPts val="0"/>
                        </a:spcAft>
                      </a:pPr>
                      <a:r>
                        <a:rPr lang="en-US" sz="2800" dirty="0">
                          <a:effectLst/>
                          <a:latin typeface="Arial" panose="020B0604020202020204" pitchFamily="34" charset="0"/>
                          <a:cs typeface="Arial" panose="020B0604020202020204" pitchFamily="34" charset="0"/>
                        </a:rPr>
                        <a:t>45%</a:t>
                      </a:r>
                      <a:endParaRPr lang="en-US" sz="28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nchor="ctr"/>
                </a:tc>
                <a:tc>
                  <a:txBody>
                    <a:bodyPr/>
                    <a:lstStyle/>
                    <a:p>
                      <a:pPr marL="0" marR="0" algn="ctr">
                        <a:lnSpc>
                          <a:spcPct val="107000"/>
                        </a:lnSpc>
                        <a:spcBef>
                          <a:spcPts val="0"/>
                        </a:spcBef>
                        <a:spcAft>
                          <a:spcPts val="0"/>
                        </a:spcAft>
                      </a:pPr>
                      <a:r>
                        <a:rPr lang="en-US" sz="2800" dirty="0">
                          <a:effectLst/>
                          <a:latin typeface="Arial" panose="020B0604020202020204" pitchFamily="34" charset="0"/>
                          <a:ea typeface="Calibri" panose="020F0502020204030204" pitchFamily="34" charset="0"/>
                          <a:cs typeface="Arial" panose="020B0604020202020204" pitchFamily="34" charset="0"/>
                        </a:rPr>
                        <a:t>47%</a:t>
                      </a:r>
                    </a:p>
                  </a:txBody>
                  <a:tcPr marL="68580" marR="68580" marT="0" marB="0" anchor="ctr"/>
                </a:tc>
                <a:extLst>
                  <a:ext uri="{0D108BD9-81ED-4DB2-BD59-A6C34878D82A}">
                    <a16:rowId xmlns:a16="http://schemas.microsoft.com/office/drawing/2014/main" val="10003"/>
                  </a:ext>
                </a:extLst>
              </a:tr>
              <a:tr h="1356387">
                <a:tc>
                  <a:txBody>
                    <a:bodyPr/>
                    <a:lstStyle/>
                    <a:p>
                      <a:pPr marL="0" marR="0">
                        <a:lnSpc>
                          <a:spcPct val="107000"/>
                        </a:lnSpc>
                        <a:spcBef>
                          <a:spcPts val="0"/>
                        </a:spcBef>
                        <a:spcAft>
                          <a:spcPts val="0"/>
                        </a:spcAft>
                      </a:pPr>
                      <a:r>
                        <a:rPr lang="en-US" sz="2800" b="0" dirty="0">
                          <a:effectLst/>
                        </a:rPr>
                        <a:t>Needed to publish linked data in order to consume it</a:t>
                      </a:r>
                      <a:endParaRPr lang="en-US" sz="28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0"/>
                        </a:spcAft>
                      </a:pPr>
                      <a:r>
                        <a:rPr lang="en-US" sz="2800" dirty="0">
                          <a:effectLst/>
                          <a:latin typeface="Arial" panose="020B0604020202020204" pitchFamily="34" charset="0"/>
                          <a:ea typeface="Calibri" panose="020F0502020204030204" pitchFamily="34" charset="0"/>
                          <a:cs typeface="Arial" panose="020B0604020202020204" pitchFamily="34" charset="0"/>
                        </a:rPr>
                        <a:t>25%</a:t>
                      </a:r>
                    </a:p>
                  </a:txBody>
                  <a:tcPr marL="68580" marR="68580" marT="0" marB="0" anchor="ctr"/>
                </a:tc>
                <a:tc>
                  <a:txBody>
                    <a:bodyPr/>
                    <a:lstStyle/>
                    <a:p>
                      <a:pPr marL="0" marR="0" algn="ctr">
                        <a:lnSpc>
                          <a:spcPct val="107000"/>
                        </a:lnSpc>
                        <a:spcBef>
                          <a:spcPts val="0"/>
                        </a:spcBef>
                        <a:spcAft>
                          <a:spcPts val="0"/>
                        </a:spcAft>
                      </a:pPr>
                      <a:r>
                        <a:rPr lang="en-US" sz="2800" dirty="0">
                          <a:effectLst/>
                          <a:latin typeface="Calibri" panose="020F0502020204030204" pitchFamily="34" charset="0"/>
                          <a:ea typeface="Calibri" panose="020F0502020204030204" pitchFamily="34" charset="0"/>
                          <a:cs typeface="Times New Roman" panose="02020603050405020304" pitchFamily="18" charset="0"/>
                        </a:rPr>
                        <a:t>*</a:t>
                      </a:r>
                    </a:p>
                  </a:txBody>
                  <a:tcPr marL="68580" marR="68580" marT="0" marB="0" anchor="ctr"/>
                </a:tc>
                <a:extLst>
                  <a:ext uri="{0D108BD9-81ED-4DB2-BD59-A6C34878D82A}">
                    <a16:rowId xmlns:a16="http://schemas.microsoft.com/office/drawing/2014/main" val="10004"/>
                  </a:ext>
                </a:extLst>
              </a:tr>
            </a:tbl>
          </a:graphicData>
        </a:graphic>
      </p:graphicFrame>
    </p:spTree>
    <p:extLst>
      <p:ext uri="{BB962C8B-B14F-4D97-AF65-F5344CB8AC3E}">
        <p14:creationId xmlns:p14="http://schemas.microsoft.com/office/powerpoint/2010/main" val="115267371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 name="Title 1"/>
          <p:cNvSpPr txBox="1">
            <a:spLocks/>
          </p:cNvSpPr>
          <p:nvPr/>
        </p:nvSpPr>
        <p:spPr>
          <a:xfrm>
            <a:off x="-115448" y="106584"/>
            <a:ext cx="9382767" cy="1313180"/>
          </a:xfrm>
          <a:prstGeom prst="rect">
            <a:avLst/>
          </a:prstGeom>
          <a:ln>
            <a:noFill/>
          </a:ln>
        </p:spPr>
        <p:txBody>
          <a:bodyPr>
            <a:normAutofit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Types of data published as linked data</a:t>
            </a:r>
          </a:p>
        </p:txBody>
      </p:sp>
      <p:graphicFrame>
        <p:nvGraphicFramePr>
          <p:cNvPr id="5" name="Chart 4">
            <a:extLst>
              <a:ext uri="{FF2B5EF4-FFF2-40B4-BE49-F238E27FC236}">
                <a16:creationId xmlns:a16="http://schemas.microsoft.com/office/drawing/2014/main" id="{926E9303-BE23-4E5E-9270-AEF41D246604}"/>
              </a:ext>
            </a:extLst>
          </p:cNvPr>
          <p:cNvGraphicFramePr>
            <a:graphicFrameLocks/>
          </p:cNvGraphicFramePr>
          <p:nvPr>
            <p:extLst>
              <p:ext uri="{D42A27DB-BD31-4B8C-83A1-F6EECF244321}">
                <p14:modId xmlns:p14="http://schemas.microsoft.com/office/powerpoint/2010/main" val="2262437753"/>
              </p:ext>
            </p:extLst>
          </p:nvPr>
        </p:nvGraphicFramePr>
        <p:xfrm>
          <a:off x="653143" y="1632857"/>
          <a:ext cx="8218714" cy="4735286"/>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358668737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42B7CC0D-2703-4259-B7D9-B75662EBB32D}"/>
              </a:ext>
            </a:extLst>
          </p:cNvPr>
          <p:cNvSpPr txBox="1">
            <a:spLocks/>
          </p:cNvSpPr>
          <p:nvPr/>
        </p:nvSpPr>
        <p:spPr>
          <a:xfrm>
            <a:off x="-115448" y="106584"/>
            <a:ext cx="9382767" cy="981987"/>
          </a:xfrm>
          <a:prstGeom prst="rect">
            <a:avLst/>
          </a:prstGeom>
          <a:ln>
            <a:noFill/>
          </a:ln>
        </p:spPr>
        <p:txBody>
          <a:bodyP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RDF vocabularies/ontologies used</a:t>
            </a:r>
          </a:p>
        </p:txBody>
      </p:sp>
      <p:graphicFrame>
        <p:nvGraphicFramePr>
          <p:cNvPr id="6" name="Chart 5">
            <a:extLst>
              <a:ext uri="{FF2B5EF4-FFF2-40B4-BE49-F238E27FC236}">
                <a16:creationId xmlns:a16="http://schemas.microsoft.com/office/drawing/2014/main" id="{2CA57BF3-A872-474E-8997-BA2996B20EEA}"/>
              </a:ext>
            </a:extLst>
          </p:cNvPr>
          <p:cNvGraphicFramePr>
            <a:graphicFrameLocks/>
          </p:cNvGraphicFramePr>
          <p:nvPr>
            <p:extLst>
              <p:ext uri="{D42A27DB-BD31-4B8C-83A1-F6EECF244321}">
                <p14:modId xmlns:p14="http://schemas.microsoft.com/office/powerpoint/2010/main" val="3704337660"/>
              </p:ext>
            </p:extLst>
          </p:nvPr>
        </p:nvGraphicFramePr>
        <p:xfrm>
          <a:off x="391885" y="1088571"/>
          <a:ext cx="8164285" cy="5475515"/>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203805001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42B7CC0D-2703-4259-B7D9-B75662EBB32D}"/>
              </a:ext>
            </a:extLst>
          </p:cNvPr>
          <p:cNvSpPr txBox="1">
            <a:spLocks/>
          </p:cNvSpPr>
          <p:nvPr/>
        </p:nvSpPr>
        <p:spPr>
          <a:xfrm>
            <a:off x="-115448" y="106584"/>
            <a:ext cx="9382767" cy="981987"/>
          </a:xfrm>
          <a:prstGeom prst="rect">
            <a:avLst/>
          </a:prstGeom>
          <a:ln>
            <a:noFill/>
          </a:ln>
        </p:spPr>
        <p:txBody>
          <a:bodyP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Serializations used</a:t>
            </a:r>
          </a:p>
        </p:txBody>
      </p:sp>
      <p:graphicFrame>
        <p:nvGraphicFramePr>
          <p:cNvPr id="4" name="Chart 3">
            <a:extLst>
              <a:ext uri="{FF2B5EF4-FFF2-40B4-BE49-F238E27FC236}">
                <a16:creationId xmlns:a16="http://schemas.microsoft.com/office/drawing/2014/main" id="{DDAE13ED-9AE0-437F-9292-476184DFAE31}"/>
              </a:ext>
            </a:extLst>
          </p:cNvPr>
          <p:cNvGraphicFramePr>
            <a:graphicFrameLocks/>
          </p:cNvGraphicFramePr>
          <p:nvPr>
            <p:extLst>
              <p:ext uri="{D42A27DB-BD31-4B8C-83A1-F6EECF244321}">
                <p14:modId xmlns:p14="http://schemas.microsoft.com/office/powerpoint/2010/main" val="232278902"/>
              </p:ext>
            </p:extLst>
          </p:nvPr>
        </p:nvGraphicFramePr>
        <p:xfrm>
          <a:off x="290945" y="1163781"/>
          <a:ext cx="8188037" cy="5112327"/>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80853697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1011762745"/>
              </p:ext>
            </p:extLst>
          </p:nvPr>
        </p:nvGraphicFramePr>
        <p:xfrm>
          <a:off x="452877" y="128505"/>
          <a:ext cx="8006426" cy="6600989"/>
        </p:xfrm>
        <a:graphic>
          <a:graphicData uri="http://schemas.openxmlformats.org/drawingml/2006/table">
            <a:tbl>
              <a:tblPr firstRow="1" firstCol="1" bandRow="1">
                <a:tableStyleId>{93296810-A885-4BE3-A3E7-6D5BEEA58F35}</a:tableStyleId>
              </a:tblPr>
              <a:tblGrid>
                <a:gridCol w="6541961">
                  <a:extLst>
                    <a:ext uri="{9D8B030D-6E8A-4147-A177-3AD203B41FA5}">
                      <a16:colId xmlns:a16="http://schemas.microsoft.com/office/drawing/2014/main" val="20000"/>
                    </a:ext>
                  </a:extLst>
                </a:gridCol>
                <a:gridCol w="1464465">
                  <a:extLst>
                    <a:ext uri="{9D8B030D-6E8A-4147-A177-3AD203B41FA5}">
                      <a16:colId xmlns:a16="http://schemas.microsoft.com/office/drawing/2014/main" val="20001"/>
                    </a:ext>
                  </a:extLst>
                </a:gridCol>
              </a:tblGrid>
              <a:tr h="704022">
                <a:tc>
                  <a:txBody>
                    <a:bodyPr/>
                    <a:lstStyle/>
                    <a:p>
                      <a:pPr marL="0" marR="0">
                        <a:lnSpc>
                          <a:spcPct val="107000"/>
                        </a:lnSpc>
                        <a:spcBef>
                          <a:spcPts val="0"/>
                        </a:spcBef>
                        <a:spcAft>
                          <a:spcPts val="0"/>
                        </a:spcAft>
                      </a:pPr>
                      <a:r>
                        <a:rPr lang="en-US" sz="3200" dirty="0">
                          <a:effectLst/>
                        </a:rPr>
                        <a:t>Barriers to publishing linked data </a:t>
                      </a:r>
                      <a:endParaRPr lang="en-US" sz="32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ctr">
                        <a:lnSpc>
                          <a:spcPct val="107000"/>
                        </a:lnSpc>
                        <a:spcBef>
                          <a:spcPts val="0"/>
                        </a:spcBef>
                        <a:spcAft>
                          <a:spcPts val="0"/>
                        </a:spcAft>
                      </a:pPr>
                      <a:r>
                        <a:rPr lang="en-US" sz="3200" dirty="0">
                          <a:effectLst/>
                        </a:rPr>
                        <a:t>2018</a:t>
                      </a:r>
                      <a:endParaRPr lang="en-US" sz="32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0"/>
                  </a:ext>
                </a:extLst>
              </a:tr>
              <a:tr h="704022">
                <a:tc>
                  <a:txBody>
                    <a:bodyPr/>
                    <a:lstStyle/>
                    <a:p>
                      <a:pPr marL="0" marR="0">
                        <a:lnSpc>
                          <a:spcPct val="107000"/>
                        </a:lnSpc>
                        <a:spcBef>
                          <a:spcPts val="0"/>
                        </a:spcBef>
                        <a:spcAft>
                          <a:spcPts val="0"/>
                        </a:spcAft>
                      </a:pPr>
                      <a:r>
                        <a:rPr lang="en-US" sz="2800" b="0" dirty="0">
                          <a:effectLst/>
                          <a:latin typeface="+mn-lt"/>
                        </a:rPr>
                        <a:t>Steep learning curve for staff</a:t>
                      </a:r>
                      <a:endParaRPr lang="en-US" sz="2800" b="0" dirty="0">
                        <a:effectLst/>
                        <a:latin typeface="+mn-lt"/>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0"/>
                        </a:spcAft>
                      </a:pPr>
                      <a:r>
                        <a:rPr lang="en-US" sz="2800" dirty="0">
                          <a:effectLst/>
                        </a:rPr>
                        <a:t>41</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1"/>
                  </a:ext>
                </a:extLst>
              </a:tr>
              <a:tr h="655372">
                <a:tc>
                  <a:txBody>
                    <a:bodyPr/>
                    <a:lstStyle/>
                    <a:p>
                      <a:pPr marL="0" marR="0">
                        <a:lnSpc>
                          <a:spcPct val="107000"/>
                        </a:lnSpc>
                        <a:spcBef>
                          <a:spcPts val="0"/>
                        </a:spcBef>
                        <a:spcAft>
                          <a:spcPts val="0"/>
                        </a:spcAft>
                      </a:pPr>
                      <a:r>
                        <a:rPr lang="en-US" sz="2800" b="0" dirty="0">
                          <a:effectLst/>
                          <a:latin typeface="+mn-lt"/>
                        </a:rPr>
                        <a:t>Inconsistency in legacy data</a:t>
                      </a:r>
                      <a:endParaRPr lang="en-US" sz="2800" b="0" dirty="0">
                        <a:effectLst/>
                        <a:latin typeface="+mn-lt"/>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0"/>
                        </a:spcAft>
                      </a:pPr>
                      <a:r>
                        <a:rPr lang="en-US" sz="2800" dirty="0">
                          <a:effectLst/>
                        </a:rPr>
                        <a:t>38</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2"/>
                  </a:ext>
                </a:extLst>
              </a:tr>
              <a:tr h="1408044">
                <a:tc>
                  <a:txBody>
                    <a:bodyPr/>
                    <a:lstStyle/>
                    <a:p>
                      <a:pPr marL="0" marR="0">
                        <a:lnSpc>
                          <a:spcPct val="107000"/>
                        </a:lnSpc>
                        <a:spcBef>
                          <a:spcPts val="0"/>
                        </a:spcBef>
                        <a:spcAft>
                          <a:spcPts val="0"/>
                        </a:spcAft>
                      </a:pPr>
                      <a:r>
                        <a:rPr lang="en-US" sz="2800" b="0" dirty="0">
                          <a:effectLst/>
                          <a:latin typeface="+mn-lt"/>
                        </a:rPr>
                        <a:t>Selecting appropriate ontologies to represent our data</a:t>
                      </a:r>
                      <a:endParaRPr lang="en-US" sz="2800" b="0" dirty="0">
                        <a:effectLst/>
                        <a:latin typeface="+mn-lt"/>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0"/>
                        </a:spcAft>
                      </a:pPr>
                      <a:r>
                        <a:rPr lang="en-US" sz="2800" dirty="0">
                          <a:effectLst/>
                          <a:latin typeface="+mn-lt"/>
                          <a:ea typeface="Calibri" panose="020F0502020204030204" pitchFamily="34" charset="0"/>
                          <a:cs typeface="Times New Roman" panose="02020603050405020304" pitchFamily="18" charset="0"/>
                        </a:rPr>
                        <a:t>26</a:t>
                      </a:r>
                    </a:p>
                  </a:txBody>
                  <a:tcPr marL="68580" marR="68580" marT="0" marB="0" anchor="ctr"/>
                </a:tc>
                <a:extLst>
                  <a:ext uri="{0D108BD9-81ED-4DB2-BD59-A6C34878D82A}">
                    <a16:rowId xmlns:a16="http://schemas.microsoft.com/office/drawing/2014/main" val="10003"/>
                  </a:ext>
                </a:extLst>
              </a:tr>
              <a:tr h="704022">
                <a:tc>
                  <a:txBody>
                    <a:bodyPr/>
                    <a:lstStyle/>
                    <a:p>
                      <a:pPr marL="0" marR="0">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Lack of resources</a:t>
                      </a:r>
                    </a:p>
                  </a:txBody>
                  <a:tcPr marL="68580" marR="68580" marT="0" marB="0" anchor="ctr"/>
                </a:tc>
                <a:tc>
                  <a:txBody>
                    <a:bodyPr/>
                    <a:lstStyle/>
                    <a:p>
                      <a:pPr marL="0" marR="0" algn="ctr">
                        <a:lnSpc>
                          <a:spcPct val="107000"/>
                        </a:lnSpc>
                        <a:spcBef>
                          <a:spcPts val="0"/>
                        </a:spcBef>
                        <a:spcAft>
                          <a:spcPts val="0"/>
                        </a:spcAft>
                      </a:pPr>
                      <a:r>
                        <a:rPr lang="en-US" sz="2800" dirty="0">
                          <a:effectLst/>
                        </a:rPr>
                        <a:t>23</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4"/>
                  </a:ext>
                </a:extLst>
              </a:tr>
              <a:tr h="1408044">
                <a:tc>
                  <a:txBody>
                    <a:bodyPr/>
                    <a:lstStyle/>
                    <a:p>
                      <a:pPr marL="0" marR="0">
                        <a:lnSpc>
                          <a:spcPct val="107000"/>
                        </a:lnSpc>
                        <a:spcBef>
                          <a:spcPts val="0"/>
                        </a:spcBef>
                        <a:spcAft>
                          <a:spcPts val="0"/>
                        </a:spcAft>
                      </a:pPr>
                      <a:r>
                        <a:rPr lang="en-US" sz="2800" b="0" dirty="0">
                          <a:effectLst/>
                          <a:latin typeface="+mn-lt"/>
                        </a:rPr>
                        <a:t>Little documentation or advice on how to build the systems</a:t>
                      </a:r>
                      <a:endParaRPr lang="en-US" sz="2800" b="0" dirty="0">
                        <a:effectLst/>
                        <a:latin typeface="+mn-lt"/>
                        <a:ea typeface="Calibri" panose="020F0502020204030204" pitchFamily="34" charset="0"/>
                        <a:cs typeface="Times New Roman" panose="02020603050405020304" pitchFamily="18" charset="0"/>
                      </a:endParaRPr>
                    </a:p>
                  </a:txBody>
                  <a:tcPr marL="68580" marR="68580" marT="0" marB="0" anchor="ctr"/>
                </a:tc>
                <a:tc>
                  <a:txBody>
                    <a:bodyPr/>
                    <a:lstStyle/>
                    <a:p>
                      <a:pPr marL="0" marR="0" algn="ctr">
                        <a:lnSpc>
                          <a:spcPct val="107000"/>
                        </a:lnSpc>
                        <a:spcBef>
                          <a:spcPts val="0"/>
                        </a:spcBef>
                        <a:spcAft>
                          <a:spcPts val="0"/>
                        </a:spcAft>
                      </a:pPr>
                      <a:r>
                        <a:rPr lang="en-US" sz="2800" dirty="0">
                          <a:effectLst/>
                        </a:rPr>
                        <a:t>23</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5"/>
                  </a:ext>
                </a:extLst>
              </a:tr>
              <a:tr h="704088">
                <a:tc>
                  <a:txBody>
                    <a:bodyPr/>
                    <a:lstStyle/>
                    <a:p>
                      <a:pPr marL="0" marR="0">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Establishing the links</a:t>
                      </a:r>
                    </a:p>
                  </a:txBody>
                  <a:tcPr marL="68580" marR="68580" marT="0" marB="0" anchor="ctr"/>
                </a:tc>
                <a:tc>
                  <a:txBody>
                    <a:bodyPr/>
                    <a:lstStyle/>
                    <a:p>
                      <a:pPr marL="0" marR="0" algn="ctr">
                        <a:lnSpc>
                          <a:spcPct val="107000"/>
                        </a:lnSpc>
                        <a:spcBef>
                          <a:spcPts val="0"/>
                        </a:spcBef>
                        <a:spcAft>
                          <a:spcPts val="0"/>
                        </a:spcAft>
                      </a:pPr>
                      <a:r>
                        <a:rPr lang="en-US" sz="2800" dirty="0">
                          <a:effectLst/>
                        </a:rPr>
                        <a:t>22</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438030980"/>
                  </a:ext>
                </a:extLst>
              </a:tr>
            </a:tbl>
          </a:graphicData>
        </a:graphic>
      </p:graphicFrame>
    </p:spTree>
    <p:extLst>
      <p:ext uri="{BB962C8B-B14F-4D97-AF65-F5344CB8AC3E}">
        <p14:creationId xmlns:p14="http://schemas.microsoft.com/office/powerpoint/2010/main" val="34313937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a:xfrm>
            <a:off x="315258" y="1108081"/>
            <a:ext cx="8361809" cy="692497"/>
          </a:xfrm>
        </p:spPr>
        <p:txBody>
          <a:bodyPr/>
          <a:lstStyle/>
          <a:p>
            <a:r>
              <a:rPr lang="en-US" dirty="0"/>
              <a:t>Consuming Linked data </a:t>
            </a:r>
          </a:p>
        </p:txBody>
      </p:sp>
      <p:sp>
        <p:nvSpPr>
          <p:cNvPr id="3" name="Text Placeholder 2"/>
          <p:cNvSpPr>
            <a:spLocks noGrp="1"/>
          </p:cNvSpPr>
          <p:nvPr>
            <p:ph type="body" sz="quarter" idx="11"/>
          </p:nvPr>
        </p:nvSpPr>
        <p:spPr/>
        <p:txBody>
          <a:bodyPr/>
          <a:lstStyle/>
          <a:p>
            <a:endParaRPr lang="en-US"/>
          </a:p>
        </p:txBody>
      </p:sp>
      <p:sp>
        <p:nvSpPr>
          <p:cNvPr id="4" name="Text Placeholder 3"/>
          <p:cNvSpPr>
            <a:spLocks noGrp="1"/>
          </p:cNvSpPr>
          <p:nvPr>
            <p:ph type="body" sz="quarter" idx="12"/>
          </p:nvPr>
        </p:nvSpPr>
        <p:spPr/>
        <p:txBody>
          <a:bodyPr/>
          <a:lstStyle/>
          <a:p>
            <a:endParaRPr lang="en-US"/>
          </a:p>
        </p:txBody>
      </p:sp>
    </p:spTree>
    <p:extLst>
      <p:ext uri="{BB962C8B-B14F-4D97-AF65-F5344CB8AC3E}">
        <p14:creationId xmlns:p14="http://schemas.microsoft.com/office/powerpoint/2010/main" val="236938654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3913560543"/>
              </p:ext>
            </p:extLst>
          </p:nvPr>
        </p:nvGraphicFramePr>
        <p:xfrm>
          <a:off x="487680" y="2343"/>
          <a:ext cx="8061959" cy="6184773"/>
        </p:xfrm>
        <a:graphic>
          <a:graphicData uri="http://schemas.openxmlformats.org/drawingml/2006/table">
            <a:tbl>
              <a:tblPr firstRow="1" firstCol="1" bandRow="1">
                <a:tableStyleId>{00A15C55-8517-42AA-B614-E9B94910E393}</a:tableStyleId>
              </a:tblPr>
              <a:tblGrid>
                <a:gridCol w="5612757">
                  <a:extLst>
                    <a:ext uri="{9D8B030D-6E8A-4147-A177-3AD203B41FA5}">
                      <a16:colId xmlns:a16="http://schemas.microsoft.com/office/drawing/2014/main" val="20000"/>
                    </a:ext>
                  </a:extLst>
                </a:gridCol>
                <a:gridCol w="1224601">
                  <a:extLst>
                    <a:ext uri="{9D8B030D-6E8A-4147-A177-3AD203B41FA5}">
                      <a16:colId xmlns:a16="http://schemas.microsoft.com/office/drawing/2014/main" val="20001"/>
                    </a:ext>
                  </a:extLst>
                </a:gridCol>
                <a:gridCol w="1224601">
                  <a:extLst>
                    <a:ext uri="{9D8B030D-6E8A-4147-A177-3AD203B41FA5}">
                      <a16:colId xmlns:a16="http://schemas.microsoft.com/office/drawing/2014/main" val="20002"/>
                    </a:ext>
                  </a:extLst>
                </a:gridCol>
              </a:tblGrid>
              <a:tr h="782955">
                <a:tc>
                  <a:txBody>
                    <a:bodyPr/>
                    <a:lstStyle/>
                    <a:p>
                      <a:pPr marL="0" marR="0">
                        <a:lnSpc>
                          <a:spcPct val="107000"/>
                        </a:lnSpc>
                        <a:spcBef>
                          <a:spcPts val="0"/>
                        </a:spcBef>
                        <a:spcAft>
                          <a:spcPts val="0"/>
                        </a:spcAft>
                      </a:pPr>
                      <a:r>
                        <a:rPr lang="en-US" sz="2400" dirty="0">
                          <a:effectLst/>
                        </a:rPr>
                        <a:t>Reasons for consuming linked data </a:t>
                      </a:r>
                      <a:endParaRPr lang="en-US" sz="24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400" dirty="0">
                          <a:effectLst/>
                        </a:rPr>
                        <a:t>2018</a:t>
                      </a:r>
                      <a:endParaRPr lang="en-US" sz="24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400" dirty="0">
                          <a:effectLst/>
                        </a:rPr>
                        <a:t>2015</a:t>
                      </a:r>
                      <a:endParaRPr lang="en-US" sz="24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0"/>
                  </a:ext>
                </a:extLst>
              </a:tr>
              <a:tr h="704088">
                <a:tc>
                  <a:txBody>
                    <a:bodyPr/>
                    <a:lstStyle/>
                    <a:p>
                      <a:pPr marL="0" marR="0">
                        <a:lnSpc>
                          <a:spcPct val="107000"/>
                        </a:lnSpc>
                        <a:spcBef>
                          <a:spcPts val="0"/>
                        </a:spcBef>
                        <a:spcAft>
                          <a:spcPts val="0"/>
                        </a:spcAft>
                      </a:pPr>
                      <a:r>
                        <a:rPr lang="en-US" sz="2000" b="0" dirty="0">
                          <a:effectLst/>
                        </a:rPr>
                        <a:t>Provide our users with a richer experience.</a:t>
                      </a:r>
                      <a:endParaRPr lang="en-US" sz="20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rPr>
                        <a:t>54</a:t>
                      </a:r>
                      <a:endParaRPr lang="en-US" sz="2000" dirty="0">
                        <a:effectLst/>
                        <a:latin typeface="+mn-lt"/>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51</a:t>
                      </a:r>
                    </a:p>
                  </a:txBody>
                  <a:tcPr marL="68580" marR="68580" marT="0" marB="0" anchor="ctr"/>
                </a:tc>
                <a:extLst>
                  <a:ext uri="{0D108BD9-81ED-4DB2-BD59-A6C34878D82A}">
                    <a16:rowId xmlns:a16="http://schemas.microsoft.com/office/drawing/2014/main" val="10001"/>
                  </a:ext>
                </a:extLst>
              </a:tr>
              <a:tr h="782955">
                <a:tc>
                  <a:txBody>
                    <a:bodyPr/>
                    <a:lstStyle/>
                    <a:p>
                      <a:pPr marL="0" marR="0">
                        <a:lnSpc>
                          <a:spcPct val="107000"/>
                        </a:lnSpc>
                        <a:spcBef>
                          <a:spcPts val="0"/>
                        </a:spcBef>
                        <a:spcAft>
                          <a:spcPts val="0"/>
                        </a:spcAft>
                      </a:pPr>
                      <a:r>
                        <a:rPr lang="en-US" sz="2000" b="0" dirty="0">
                          <a:effectLst/>
                        </a:rPr>
                        <a:t>Enhance our own data by consuming linked data from other sources.</a:t>
                      </a:r>
                      <a:endParaRPr lang="en-US" sz="20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49</a:t>
                      </a: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50</a:t>
                      </a:r>
                    </a:p>
                  </a:txBody>
                  <a:tcPr marL="68580" marR="68580" marT="0" marB="0" anchor="ctr"/>
                </a:tc>
                <a:extLst>
                  <a:ext uri="{0D108BD9-81ED-4DB2-BD59-A6C34878D82A}">
                    <a16:rowId xmlns:a16="http://schemas.microsoft.com/office/drawing/2014/main" val="10002"/>
                  </a:ext>
                </a:extLst>
              </a:tr>
              <a:tr h="782955">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000" b="0" dirty="0">
                          <a:effectLst/>
                        </a:rPr>
                        <a:t>Heard about linked data and wanted to try it out by using linked data sources.</a:t>
                      </a:r>
                      <a:endParaRPr lang="en-US" sz="20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23</a:t>
                      </a: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17</a:t>
                      </a:r>
                    </a:p>
                  </a:txBody>
                  <a:tcPr marL="68580" marR="68580" marT="0" marB="0" anchor="ctr"/>
                </a:tc>
                <a:extLst>
                  <a:ext uri="{0D108BD9-81ED-4DB2-BD59-A6C34878D82A}">
                    <a16:rowId xmlns:a16="http://schemas.microsoft.com/office/drawing/2014/main" val="10003"/>
                  </a:ext>
                </a:extLst>
              </a:tr>
              <a:tr h="782955">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000" b="0" dirty="0">
                          <a:effectLst/>
                        </a:rPr>
                        <a:t>More effective internal metadata management.</a:t>
                      </a:r>
                      <a:endParaRPr lang="en-US" sz="20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rPr>
                        <a:t>21</a:t>
                      </a:r>
                      <a:endParaRPr lang="en-US" sz="2000" dirty="0">
                        <a:effectLst/>
                        <a:latin typeface="+mn-lt"/>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32</a:t>
                      </a:r>
                    </a:p>
                  </a:txBody>
                  <a:tcPr marL="68580" marR="68580" marT="0" marB="0" anchor="ctr"/>
                </a:tc>
                <a:extLst>
                  <a:ext uri="{0D108BD9-81ED-4DB2-BD59-A6C34878D82A}">
                    <a16:rowId xmlns:a16="http://schemas.microsoft.com/office/drawing/2014/main" val="10004"/>
                  </a:ext>
                </a:extLst>
              </a:tr>
              <a:tr h="782955">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000" b="0" dirty="0">
                          <a:effectLst/>
                        </a:rPr>
                        <a:t>Experiment with combining different types of data into a single triple store. </a:t>
                      </a:r>
                      <a:endParaRPr lang="en-US" sz="20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20</a:t>
                      </a:r>
                    </a:p>
                  </a:txBody>
                  <a:tcPr marL="68580" marR="68580" marT="0" marB="0" anchor="ctr"/>
                </a:tc>
                <a:tc>
                  <a:txBody>
                    <a:bodyPr/>
                    <a:lstStyle/>
                    <a:p>
                      <a:pPr marL="0" marR="0" algn="r">
                        <a:lnSpc>
                          <a:spcPct val="107000"/>
                        </a:lnSpc>
                        <a:spcBef>
                          <a:spcPts val="0"/>
                        </a:spcBef>
                        <a:spcAft>
                          <a:spcPts val="0"/>
                        </a:spcAft>
                      </a:pPr>
                      <a:r>
                        <a:rPr lang="en-US" sz="2000" dirty="0">
                          <a:effectLst/>
                          <a:latin typeface="+mn-lt"/>
                        </a:rPr>
                        <a:t>17</a:t>
                      </a:r>
                      <a:endParaRPr lang="en-US" sz="2000" dirty="0">
                        <a:effectLst/>
                        <a:latin typeface="+mn-lt"/>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5"/>
                  </a:ext>
                </a:extLst>
              </a:tr>
              <a:tr h="782955">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000" b="0" dirty="0">
                          <a:effectLst/>
                        </a:rPr>
                        <a:t>Greater accuracy and scope in our search results</a:t>
                      </a:r>
                      <a:endParaRPr lang="en-US" sz="20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rPr>
                        <a:t>19</a:t>
                      </a:r>
                      <a:endParaRPr lang="en-US" sz="2000" dirty="0">
                        <a:effectLst/>
                        <a:latin typeface="+mn-lt"/>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27</a:t>
                      </a:r>
                    </a:p>
                  </a:txBody>
                  <a:tcPr marL="68580" marR="68580" marT="0" marB="0" anchor="ctr"/>
                </a:tc>
                <a:extLst>
                  <a:ext uri="{0D108BD9-81ED-4DB2-BD59-A6C34878D82A}">
                    <a16:rowId xmlns:a16="http://schemas.microsoft.com/office/drawing/2014/main" val="10006"/>
                  </a:ext>
                </a:extLst>
              </a:tr>
              <a:tr h="782955">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000" b="0" dirty="0">
                          <a:effectLst/>
                        </a:rPr>
                        <a:t>See if consuming linked data would improve our Search Engine Optimization (SEO)</a:t>
                      </a:r>
                      <a:endParaRPr lang="en-US" sz="2000" b="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7</a:t>
                      </a:r>
                    </a:p>
                  </a:txBody>
                  <a:tcPr marL="68580" marR="68580" marT="0" marB="0" anchor="ctr"/>
                </a:tc>
                <a:tc>
                  <a:txBody>
                    <a:bodyPr/>
                    <a:lstStyle/>
                    <a:p>
                      <a:pPr marL="0" marR="0" algn="r">
                        <a:lnSpc>
                          <a:spcPct val="107000"/>
                        </a:lnSpc>
                        <a:spcBef>
                          <a:spcPts val="0"/>
                        </a:spcBef>
                        <a:spcAft>
                          <a:spcPts val="0"/>
                        </a:spcAft>
                      </a:pPr>
                      <a:r>
                        <a:rPr lang="en-US" sz="2000" dirty="0">
                          <a:effectLst/>
                          <a:latin typeface="+mn-lt"/>
                          <a:ea typeface="Calibri" panose="020F0502020204030204" pitchFamily="34" charset="0"/>
                          <a:cs typeface="Times New Roman" panose="02020603050405020304" pitchFamily="18" charset="0"/>
                        </a:rPr>
                        <a:t>19</a:t>
                      </a:r>
                    </a:p>
                  </a:txBody>
                  <a:tcPr marL="68580" marR="68580" marT="0" marB="0" anchor="ctr"/>
                </a:tc>
                <a:extLst>
                  <a:ext uri="{0D108BD9-81ED-4DB2-BD59-A6C34878D82A}">
                    <a16:rowId xmlns:a16="http://schemas.microsoft.com/office/drawing/2014/main" val="10007"/>
                  </a:ext>
                </a:extLst>
              </a:tr>
            </a:tbl>
          </a:graphicData>
        </a:graphic>
      </p:graphicFrame>
      <p:sp>
        <p:nvSpPr>
          <p:cNvPr id="3" name="Minus Sign 2">
            <a:extLst>
              <a:ext uri="{FF2B5EF4-FFF2-40B4-BE49-F238E27FC236}">
                <a16:creationId xmlns:a16="http://schemas.microsoft.com/office/drawing/2014/main" id="{9FDB6A5E-2E34-46C2-A247-19D46D94DAA7}"/>
              </a:ext>
            </a:extLst>
          </p:cNvPr>
          <p:cNvSpPr/>
          <p:nvPr/>
        </p:nvSpPr>
        <p:spPr>
          <a:xfrm>
            <a:off x="1" y="5358453"/>
            <a:ext cx="487680" cy="731520"/>
          </a:xfrm>
          <a:prstGeom prst="mathMinus">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Minus Sign 3">
            <a:extLst>
              <a:ext uri="{FF2B5EF4-FFF2-40B4-BE49-F238E27FC236}">
                <a16:creationId xmlns:a16="http://schemas.microsoft.com/office/drawing/2014/main" id="{F5271DB6-B5CE-4154-8A4E-D80A64D7567A}"/>
              </a:ext>
            </a:extLst>
          </p:cNvPr>
          <p:cNvSpPr/>
          <p:nvPr/>
        </p:nvSpPr>
        <p:spPr>
          <a:xfrm>
            <a:off x="-1" y="3063240"/>
            <a:ext cx="487680" cy="731520"/>
          </a:xfrm>
          <a:prstGeom prst="mathMinus">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5" name="Minus Sign 4">
            <a:extLst>
              <a:ext uri="{FF2B5EF4-FFF2-40B4-BE49-F238E27FC236}">
                <a16:creationId xmlns:a16="http://schemas.microsoft.com/office/drawing/2014/main" id="{2A4C6D0B-9F36-411E-BFC9-B49A6F8AD94B}"/>
              </a:ext>
            </a:extLst>
          </p:cNvPr>
          <p:cNvSpPr/>
          <p:nvPr/>
        </p:nvSpPr>
        <p:spPr>
          <a:xfrm>
            <a:off x="-1" y="4609183"/>
            <a:ext cx="487680" cy="731520"/>
          </a:xfrm>
          <a:prstGeom prst="mathMinus">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15073220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4" grpId="0" animBg="1"/>
      <p:bldP spid="5" grpId="0" animBg="1"/>
    </p:bldLst>
  </p:timing>
</p:sld>
</file>

<file path=ppt/slides/slide1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42B7CC0D-2703-4259-B7D9-B75662EBB32D}"/>
              </a:ext>
            </a:extLst>
          </p:cNvPr>
          <p:cNvSpPr txBox="1">
            <a:spLocks/>
          </p:cNvSpPr>
          <p:nvPr/>
        </p:nvSpPr>
        <p:spPr>
          <a:xfrm>
            <a:off x="-115448" y="106584"/>
            <a:ext cx="9382767" cy="981987"/>
          </a:xfrm>
          <a:prstGeom prst="rect">
            <a:avLst/>
          </a:prstGeom>
          <a:ln>
            <a:noFill/>
          </a:ln>
        </p:spPr>
        <p:txBody>
          <a:bodyP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Linked Data sources consumed</a:t>
            </a:r>
          </a:p>
        </p:txBody>
      </p:sp>
      <p:graphicFrame>
        <p:nvGraphicFramePr>
          <p:cNvPr id="4" name="Chart 3">
            <a:extLst>
              <a:ext uri="{FF2B5EF4-FFF2-40B4-BE49-F238E27FC236}">
                <a16:creationId xmlns:a16="http://schemas.microsoft.com/office/drawing/2014/main" id="{D21C8C93-349F-4A64-9030-3623CE0027E5}"/>
              </a:ext>
            </a:extLst>
          </p:cNvPr>
          <p:cNvGraphicFramePr>
            <a:graphicFrameLocks/>
          </p:cNvGraphicFramePr>
          <p:nvPr>
            <p:extLst>
              <p:ext uri="{D42A27DB-BD31-4B8C-83A1-F6EECF244321}">
                <p14:modId xmlns:p14="http://schemas.microsoft.com/office/powerpoint/2010/main" val="842961968"/>
              </p:ext>
            </p:extLst>
          </p:nvPr>
        </p:nvGraphicFramePr>
        <p:xfrm>
          <a:off x="261257" y="892629"/>
          <a:ext cx="8599713" cy="5540828"/>
        </p:xfrm>
        <a:graphic>
          <a:graphicData uri="http://schemas.openxmlformats.org/drawingml/2006/chart">
            <c:chart xmlns:c="http://schemas.openxmlformats.org/drawingml/2006/chart" xmlns:r="http://schemas.openxmlformats.org/officeDocument/2006/relationships" r:id="rId3"/>
          </a:graphicData>
        </a:graphic>
      </p:graphicFrame>
      <p:sp>
        <p:nvSpPr>
          <p:cNvPr id="2" name="Arrow: Right 1">
            <a:extLst>
              <a:ext uri="{FF2B5EF4-FFF2-40B4-BE49-F238E27FC236}">
                <a16:creationId xmlns:a16="http://schemas.microsoft.com/office/drawing/2014/main" id="{A4B85E62-16D6-4CC1-9A05-E16522F539D3}"/>
              </a:ext>
            </a:extLst>
          </p:cNvPr>
          <p:cNvSpPr/>
          <p:nvPr/>
        </p:nvSpPr>
        <p:spPr>
          <a:xfrm>
            <a:off x="1357460" y="3276382"/>
            <a:ext cx="978408" cy="484632"/>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54761550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1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E5BF1E9C-B5AA-435D-BB3A-66380A13D0D0}"/>
              </a:ext>
            </a:extLst>
          </p:cNvPr>
          <p:cNvSpPr>
            <a:spLocks noGrp="1"/>
          </p:cNvSpPr>
          <p:nvPr>
            <p:ph type="body" sz="quarter" idx="13"/>
          </p:nvPr>
        </p:nvSpPr>
        <p:spPr>
          <a:xfrm>
            <a:off x="187036" y="220663"/>
            <a:ext cx="8956964" cy="915256"/>
          </a:xfrm>
        </p:spPr>
        <p:txBody>
          <a:bodyPr/>
          <a:lstStyle/>
          <a:p>
            <a:r>
              <a:rPr lang="en-US" dirty="0"/>
              <a:t>Some that </a:t>
            </a:r>
            <a:r>
              <a:rPr lang="en-US" i="1" dirty="0"/>
              <a:t>started</a:t>
            </a:r>
            <a:r>
              <a:rPr lang="en-US" dirty="0"/>
              <a:t> consuming Wikidata</a:t>
            </a:r>
          </a:p>
        </p:txBody>
      </p:sp>
      <p:pic>
        <p:nvPicPr>
          <p:cNvPr id="4" name="Picture 3">
            <a:extLst>
              <a:ext uri="{FF2B5EF4-FFF2-40B4-BE49-F238E27FC236}">
                <a16:creationId xmlns:a16="http://schemas.microsoft.com/office/drawing/2014/main" id="{914D3EA4-4C82-4EFC-918E-091F5D6BBB9B}"/>
              </a:ext>
            </a:extLst>
          </p:cNvPr>
          <p:cNvPicPr>
            <a:picLocks noChangeAspect="1"/>
          </p:cNvPicPr>
          <p:nvPr/>
        </p:nvPicPr>
        <p:blipFill>
          <a:blip r:embed="rId3"/>
          <a:stretch>
            <a:fillRect/>
          </a:stretch>
        </p:blipFill>
        <p:spPr>
          <a:xfrm>
            <a:off x="320830" y="1016586"/>
            <a:ext cx="5738357" cy="861135"/>
          </a:xfrm>
          <a:prstGeom prst="rect">
            <a:avLst/>
          </a:prstGeom>
        </p:spPr>
      </p:pic>
      <p:pic>
        <p:nvPicPr>
          <p:cNvPr id="5" name="Picture 4">
            <a:extLst>
              <a:ext uri="{FF2B5EF4-FFF2-40B4-BE49-F238E27FC236}">
                <a16:creationId xmlns:a16="http://schemas.microsoft.com/office/drawing/2014/main" id="{5AFC73A6-6DE4-4B90-AC8F-0C2DB95EA6DE}"/>
              </a:ext>
            </a:extLst>
          </p:cNvPr>
          <p:cNvPicPr>
            <a:picLocks noChangeAspect="1"/>
          </p:cNvPicPr>
          <p:nvPr/>
        </p:nvPicPr>
        <p:blipFill>
          <a:blip r:embed="rId4"/>
          <a:stretch>
            <a:fillRect/>
          </a:stretch>
        </p:blipFill>
        <p:spPr>
          <a:xfrm>
            <a:off x="187036" y="2093268"/>
            <a:ext cx="3886537" cy="594412"/>
          </a:xfrm>
          <a:prstGeom prst="rect">
            <a:avLst/>
          </a:prstGeom>
        </p:spPr>
      </p:pic>
      <p:pic>
        <p:nvPicPr>
          <p:cNvPr id="6" name="Picture 5">
            <a:extLst>
              <a:ext uri="{FF2B5EF4-FFF2-40B4-BE49-F238E27FC236}">
                <a16:creationId xmlns:a16="http://schemas.microsoft.com/office/drawing/2014/main" id="{A6722485-CEDB-41C7-A22F-96D7A3ADE106}"/>
              </a:ext>
            </a:extLst>
          </p:cNvPr>
          <p:cNvPicPr>
            <a:picLocks noChangeAspect="1"/>
          </p:cNvPicPr>
          <p:nvPr/>
        </p:nvPicPr>
        <p:blipFill>
          <a:blip r:embed="rId5"/>
          <a:stretch>
            <a:fillRect/>
          </a:stretch>
        </p:blipFill>
        <p:spPr>
          <a:xfrm>
            <a:off x="320830" y="2903228"/>
            <a:ext cx="4534293" cy="777307"/>
          </a:xfrm>
          <a:prstGeom prst="rect">
            <a:avLst/>
          </a:prstGeom>
        </p:spPr>
      </p:pic>
      <p:pic>
        <p:nvPicPr>
          <p:cNvPr id="7" name="Picture 6">
            <a:extLst>
              <a:ext uri="{FF2B5EF4-FFF2-40B4-BE49-F238E27FC236}">
                <a16:creationId xmlns:a16="http://schemas.microsoft.com/office/drawing/2014/main" id="{57DC23F1-CFB9-420D-983B-503236E6F4E4}"/>
              </a:ext>
            </a:extLst>
          </p:cNvPr>
          <p:cNvPicPr>
            <a:picLocks noChangeAspect="1"/>
          </p:cNvPicPr>
          <p:nvPr/>
        </p:nvPicPr>
        <p:blipFill>
          <a:blip r:embed="rId6"/>
          <a:stretch>
            <a:fillRect/>
          </a:stretch>
        </p:blipFill>
        <p:spPr>
          <a:xfrm>
            <a:off x="320830" y="4004459"/>
            <a:ext cx="2072820" cy="586791"/>
          </a:xfrm>
          <a:prstGeom prst="rect">
            <a:avLst/>
          </a:prstGeom>
        </p:spPr>
      </p:pic>
      <p:pic>
        <p:nvPicPr>
          <p:cNvPr id="8" name="Picture 7">
            <a:extLst>
              <a:ext uri="{FF2B5EF4-FFF2-40B4-BE49-F238E27FC236}">
                <a16:creationId xmlns:a16="http://schemas.microsoft.com/office/drawing/2014/main" id="{087F0D74-DE1A-4D6B-90A5-46B611297E60}"/>
              </a:ext>
            </a:extLst>
          </p:cNvPr>
          <p:cNvPicPr>
            <a:picLocks noChangeAspect="1"/>
          </p:cNvPicPr>
          <p:nvPr/>
        </p:nvPicPr>
        <p:blipFill>
          <a:blip r:embed="rId7"/>
          <a:stretch>
            <a:fillRect/>
          </a:stretch>
        </p:blipFill>
        <p:spPr>
          <a:xfrm>
            <a:off x="320830" y="4915174"/>
            <a:ext cx="944962" cy="929721"/>
          </a:xfrm>
          <a:prstGeom prst="rect">
            <a:avLst/>
          </a:prstGeom>
        </p:spPr>
      </p:pic>
      <p:pic>
        <p:nvPicPr>
          <p:cNvPr id="10" name="Picture 9">
            <a:extLst>
              <a:ext uri="{FF2B5EF4-FFF2-40B4-BE49-F238E27FC236}">
                <a16:creationId xmlns:a16="http://schemas.microsoft.com/office/drawing/2014/main" id="{878F5B26-C42A-4EF2-85D2-CC0DABF18546}"/>
              </a:ext>
            </a:extLst>
          </p:cNvPr>
          <p:cNvPicPr>
            <a:picLocks noChangeAspect="1"/>
          </p:cNvPicPr>
          <p:nvPr/>
        </p:nvPicPr>
        <p:blipFill>
          <a:blip r:embed="rId8"/>
          <a:stretch>
            <a:fillRect/>
          </a:stretch>
        </p:blipFill>
        <p:spPr>
          <a:xfrm>
            <a:off x="1357240" y="4774379"/>
            <a:ext cx="1097375" cy="1097375"/>
          </a:xfrm>
          <a:prstGeom prst="rect">
            <a:avLst/>
          </a:prstGeom>
        </p:spPr>
      </p:pic>
      <p:pic>
        <p:nvPicPr>
          <p:cNvPr id="11" name="Picture 10">
            <a:extLst>
              <a:ext uri="{FF2B5EF4-FFF2-40B4-BE49-F238E27FC236}">
                <a16:creationId xmlns:a16="http://schemas.microsoft.com/office/drawing/2014/main" id="{988F04F5-5355-4D14-A583-9F1239B1A163}"/>
              </a:ext>
            </a:extLst>
          </p:cNvPr>
          <p:cNvPicPr>
            <a:picLocks noChangeAspect="1"/>
          </p:cNvPicPr>
          <p:nvPr/>
        </p:nvPicPr>
        <p:blipFill>
          <a:blip r:embed="rId9"/>
          <a:stretch>
            <a:fillRect/>
          </a:stretch>
        </p:blipFill>
        <p:spPr>
          <a:xfrm>
            <a:off x="5372736" y="1926827"/>
            <a:ext cx="861135" cy="1051651"/>
          </a:xfrm>
          <a:prstGeom prst="rect">
            <a:avLst/>
          </a:prstGeom>
        </p:spPr>
      </p:pic>
      <p:pic>
        <p:nvPicPr>
          <p:cNvPr id="12" name="Picture 11">
            <a:extLst>
              <a:ext uri="{FF2B5EF4-FFF2-40B4-BE49-F238E27FC236}">
                <a16:creationId xmlns:a16="http://schemas.microsoft.com/office/drawing/2014/main" id="{77FB360E-2C9C-4E0C-A535-1D22CEBBFAE2}"/>
              </a:ext>
            </a:extLst>
          </p:cNvPr>
          <p:cNvPicPr>
            <a:picLocks noChangeAspect="1"/>
          </p:cNvPicPr>
          <p:nvPr/>
        </p:nvPicPr>
        <p:blipFill>
          <a:blip r:embed="rId10"/>
          <a:stretch>
            <a:fillRect/>
          </a:stretch>
        </p:blipFill>
        <p:spPr>
          <a:xfrm>
            <a:off x="6353238" y="1963940"/>
            <a:ext cx="2712955" cy="708721"/>
          </a:xfrm>
          <a:prstGeom prst="rect">
            <a:avLst/>
          </a:prstGeom>
        </p:spPr>
      </p:pic>
      <p:pic>
        <p:nvPicPr>
          <p:cNvPr id="13" name="Picture 12">
            <a:extLst>
              <a:ext uri="{FF2B5EF4-FFF2-40B4-BE49-F238E27FC236}">
                <a16:creationId xmlns:a16="http://schemas.microsoft.com/office/drawing/2014/main" id="{6F828F90-BEFA-4B77-97A7-88258FDF22C5}"/>
              </a:ext>
            </a:extLst>
          </p:cNvPr>
          <p:cNvPicPr>
            <a:picLocks noChangeAspect="1"/>
          </p:cNvPicPr>
          <p:nvPr/>
        </p:nvPicPr>
        <p:blipFill>
          <a:blip r:embed="rId11"/>
          <a:stretch>
            <a:fillRect/>
          </a:stretch>
        </p:blipFill>
        <p:spPr>
          <a:xfrm>
            <a:off x="5185646" y="3188460"/>
            <a:ext cx="1973751" cy="861135"/>
          </a:xfrm>
          <a:prstGeom prst="rect">
            <a:avLst/>
          </a:prstGeom>
        </p:spPr>
      </p:pic>
      <p:pic>
        <p:nvPicPr>
          <p:cNvPr id="14" name="Picture 13">
            <a:extLst>
              <a:ext uri="{FF2B5EF4-FFF2-40B4-BE49-F238E27FC236}">
                <a16:creationId xmlns:a16="http://schemas.microsoft.com/office/drawing/2014/main" id="{3236A757-6382-49C4-804E-EA8E4293BAA5}"/>
              </a:ext>
            </a:extLst>
          </p:cNvPr>
          <p:cNvPicPr>
            <a:picLocks noChangeAspect="1"/>
          </p:cNvPicPr>
          <p:nvPr/>
        </p:nvPicPr>
        <p:blipFill>
          <a:blip r:embed="rId12"/>
          <a:stretch>
            <a:fillRect/>
          </a:stretch>
        </p:blipFill>
        <p:spPr>
          <a:xfrm>
            <a:off x="7220747" y="3273198"/>
            <a:ext cx="1790855" cy="800169"/>
          </a:xfrm>
          <a:prstGeom prst="rect">
            <a:avLst/>
          </a:prstGeom>
        </p:spPr>
      </p:pic>
      <p:pic>
        <p:nvPicPr>
          <p:cNvPr id="15" name="Picture 14">
            <a:extLst>
              <a:ext uri="{FF2B5EF4-FFF2-40B4-BE49-F238E27FC236}">
                <a16:creationId xmlns:a16="http://schemas.microsoft.com/office/drawing/2014/main" id="{1CEAB661-42E1-4189-A13B-D6F5BB4C0578}"/>
              </a:ext>
            </a:extLst>
          </p:cNvPr>
          <p:cNvPicPr>
            <a:picLocks noChangeAspect="1"/>
          </p:cNvPicPr>
          <p:nvPr/>
        </p:nvPicPr>
        <p:blipFill>
          <a:blip r:embed="rId13"/>
          <a:stretch>
            <a:fillRect/>
          </a:stretch>
        </p:blipFill>
        <p:spPr>
          <a:xfrm>
            <a:off x="5566461" y="4269707"/>
            <a:ext cx="3383573" cy="838273"/>
          </a:xfrm>
          <a:prstGeom prst="rect">
            <a:avLst/>
          </a:prstGeom>
        </p:spPr>
      </p:pic>
      <p:pic>
        <p:nvPicPr>
          <p:cNvPr id="16" name="Picture 15">
            <a:extLst>
              <a:ext uri="{FF2B5EF4-FFF2-40B4-BE49-F238E27FC236}">
                <a16:creationId xmlns:a16="http://schemas.microsoft.com/office/drawing/2014/main" id="{F7ABAEA3-DABF-468E-9DD5-57475BDC3A57}"/>
              </a:ext>
            </a:extLst>
          </p:cNvPr>
          <p:cNvPicPr>
            <a:picLocks noChangeAspect="1"/>
          </p:cNvPicPr>
          <p:nvPr/>
        </p:nvPicPr>
        <p:blipFill>
          <a:blip r:embed="rId14"/>
          <a:stretch>
            <a:fillRect/>
          </a:stretch>
        </p:blipFill>
        <p:spPr>
          <a:xfrm>
            <a:off x="3494184" y="4291791"/>
            <a:ext cx="1966893" cy="705369"/>
          </a:xfrm>
          <a:prstGeom prst="rect">
            <a:avLst/>
          </a:prstGeom>
        </p:spPr>
      </p:pic>
      <p:pic>
        <p:nvPicPr>
          <p:cNvPr id="17" name="Picture 16">
            <a:extLst>
              <a:ext uri="{FF2B5EF4-FFF2-40B4-BE49-F238E27FC236}">
                <a16:creationId xmlns:a16="http://schemas.microsoft.com/office/drawing/2014/main" id="{DDF416B2-8D68-42F6-B64D-201B65E2DFEB}"/>
              </a:ext>
            </a:extLst>
          </p:cNvPr>
          <p:cNvPicPr>
            <a:picLocks noChangeAspect="1"/>
          </p:cNvPicPr>
          <p:nvPr/>
        </p:nvPicPr>
        <p:blipFill>
          <a:blip r:embed="rId15"/>
          <a:stretch>
            <a:fillRect/>
          </a:stretch>
        </p:blipFill>
        <p:spPr>
          <a:xfrm>
            <a:off x="4443607" y="5306658"/>
            <a:ext cx="3231160" cy="853514"/>
          </a:xfrm>
          <a:prstGeom prst="rect">
            <a:avLst/>
          </a:prstGeom>
        </p:spPr>
      </p:pic>
    </p:spTree>
    <p:extLst>
      <p:ext uri="{BB962C8B-B14F-4D97-AF65-F5344CB8AC3E}">
        <p14:creationId xmlns:p14="http://schemas.microsoft.com/office/powerpoint/2010/main" val="42094949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2805872839"/>
              </p:ext>
            </p:extLst>
          </p:nvPr>
        </p:nvGraphicFramePr>
        <p:xfrm>
          <a:off x="735330" y="246952"/>
          <a:ext cx="8061959" cy="5879021"/>
        </p:xfrm>
        <a:graphic>
          <a:graphicData uri="http://schemas.openxmlformats.org/drawingml/2006/table">
            <a:tbl>
              <a:tblPr firstRow="1" firstCol="1" bandRow="1">
                <a:tableStyleId>{00A15C55-8517-42AA-B614-E9B94910E393}</a:tableStyleId>
              </a:tblPr>
              <a:tblGrid>
                <a:gridCol w="5612757">
                  <a:extLst>
                    <a:ext uri="{9D8B030D-6E8A-4147-A177-3AD203B41FA5}">
                      <a16:colId xmlns:a16="http://schemas.microsoft.com/office/drawing/2014/main" val="20000"/>
                    </a:ext>
                  </a:extLst>
                </a:gridCol>
                <a:gridCol w="1224601">
                  <a:extLst>
                    <a:ext uri="{9D8B030D-6E8A-4147-A177-3AD203B41FA5}">
                      <a16:colId xmlns:a16="http://schemas.microsoft.com/office/drawing/2014/main" val="20001"/>
                    </a:ext>
                  </a:extLst>
                </a:gridCol>
                <a:gridCol w="1224601">
                  <a:extLst>
                    <a:ext uri="{9D8B030D-6E8A-4147-A177-3AD203B41FA5}">
                      <a16:colId xmlns:a16="http://schemas.microsoft.com/office/drawing/2014/main" val="20002"/>
                    </a:ext>
                  </a:extLst>
                </a:gridCol>
              </a:tblGrid>
              <a:tr h="691513">
                <a:tc>
                  <a:txBody>
                    <a:bodyPr/>
                    <a:lstStyle/>
                    <a:p>
                      <a:pPr marL="0" marR="0">
                        <a:lnSpc>
                          <a:spcPct val="107000"/>
                        </a:lnSpc>
                        <a:spcBef>
                          <a:spcPts val="0"/>
                        </a:spcBef>
                        <a:spcAft>
                          <a:spcPts val="0"/>
                        </a:spcAft>
                      </a:pPr>
                      <a:r>
                        <a:rPr lang="en-US" sz="3000" b="1" dirty="0">
                          <a:effectLst/>
                        </a:rPr>
                        <a:t>Barriers  to consuming linked data </a:t>
                      </a:r>
                      <a:endParaRPr lang="en-US" sz="3000" b="1"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3000" dirty="0">
                          <a:effectLst/>
                        </a:rPr>
                        <a:t>2018</a:t>
                      </a:r>
                      <a:endParaRPr lang="en-US" sz="30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3000" dirty="0">
                          <a:effectLst/>
                        </a:rPr>
                        <a:t>2015</a:t>
                      </a:r>
                      <a:endParaRPr lang="en-US" sz="30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10000"/>
                  </a:ext>
                </a:extLst>
              </a:tr>
              <a:tr h="782955">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800" b="0" baseline="0" dirty="0">
                          <a:effectLst/>
                          <a:latin typeface="Arial" panose="020B0604020202020204" pitchFamily="34" charset="0"/>
                        </a:rPr>
                        <a:t>Matching, disambiguating and aligning source data and linked data resources</a:t>
                      </a:r>
                      <a:endParaRPr lang="en-US" sz="2800" b="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48%</a:t>
                      </a: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39%</a:t>
                      </a:r>
                    </a:p>
                  </a:txBody>
                  <a:tcPr marL="68580" marR="68580" marT="0" marB="0" anchor="ctr"/>
                </a:tc>
                <a:extLst>
                  <a:ext uri="{0D108BD9-81ED-4DB2-BD59-A6C34878D82A}">
                    <a16:rowId xmlns:a16="http://schemas.microsoft.com/office/drawing/2014/main" val="10001"/>
                  </a:ext>
                </a:extLst>
              </a:tr>
              <a:tr h="457200">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800" b="0" baseline="0" dirty="0">
                          <a:effectLst/>
                          <a:latin typeface="Arial" panose="020B0604020202020204" pitchFamily="34" charset="0"/>
                        </a:rPr>
                        <a:t>What's published as linked data isn’t always reusable/lacks URIs</a:t>
                      </a:r>
                      <a:endParaRPr lang="en-US" sz="2800" b="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31%</a:t>
                      </a: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27%</a:t>
                      </a:r>
                    </a:p>
                  </a:txBody>
                  <a:tcPr marL="68580" marR="68580" marT="0" marB="0" anchor="ctr"/>
                </a:tc>
                <a:extLst>
                  <a:ext uri="{0D108BD9-81ED-4DB2-BD59-A6C34878D82A}">
                    <a16:rowId xmlns:a16="http://schemas.microsoft.com/office/drawing/2014/main" val="10002"/>
                  </a:ext>
                </a:extLst>
              </a:tr>
              <a:tr h="457200">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800" b="0" baseline="0" dirty="0">
                          <a:effectLst/>
                          <a:latin typeface="Arial" panose="020B0604020202020204" pitchFamily="34" charset="0"/>
                        </a:rPr>
                        <a:t>Size of RDF dumps</a:t>
                      </a:r>
                      <a:endParaRPr lang="en-US" sz="2800" b="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28%</a:t>
                      </a: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20%</a:t>
                      </a:r>
                    </a:p>
                  </a:txBody>
                  <a:tcPr marL="68580" marR="68580" marT="0" marB="0" anchor="ctr"/>
                </a:tc>
                <a:extLst>
                  <a:ext uri="{0D108BD9-81ED-4DB2-BD59-A6C34878D82A}">
                    <a16:rowId xmlns:a16="http://schemas.microsoft.com/office/drawing/2014/main" val="10003"/>
                  </a:ext>
                </a:extLst>
              </a:tr>
              <a:tr h="457200">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800" b="0" baseline="0" dirty="0">
                          <a:effectLst/>
                          <a:latin typeface="Arial" panose="020B0604020202020204" pitchFamily="34" charset="0"/>
                          <a:ea typeface="Calibri" panose="020F0502020204030204" pitchFamily="34" charset="0"/>
                          <a:cs typeface="Arial" panose="020B0604020202020204" pitchFamily="34" charset="0"/>
                        </a:rPr>
                        <a:t>Unstable endpoints</a:t>
                      </a: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rPr>
                        <a:t>28%</a:t>
                      </a:r>
                      <a:endParaRPr lang="en-US" sz="2800" b="0" dirty="0">
                        <a:effectLst/>
                        <a:latin typeface="+mn-lt"/>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17%</a:t>
                      </a:r>
                    </a:p>
                  </a:txBody>
                  <a:tcPr marL="68580" marR="68580" marT="0" marB="0" anchor="ctr"/>
                </a:tc>
                <a:extLst>
                  <a:ext uri="{0D108BD9-81ED-4DB2-BD59-A6C34878D82A}">
                    <a16:rowId xmlns:a16="http://schemas.microsoft.com/office/drawing/2014/main" val="10004"/>
                  </a:ext>
                </a:extLst>
              </a:tr>
              <a:tr h="457200">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800" b="0" baseline="0" dirty="0">
                          <a:effectLst/>
                          <a:latin typeface="Arial" panose="020B0604020202020204" pitchFamily="34" charset="0"/>
                          <a:ea typeface="Calibri" panose="020F0502020204030204" pitchFamily="34" charset="0"/>
                          <a:cs typeface="Arial" panose="020B0604020202020204" pitchFamily="34" charset="0"/>
                        </a:rPr>
                        <a:t>Service reliability</a:t>
                      </a: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26%</a:t>
                      </a: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15%</a:t>
                      </a:r>
                    </a:p>
                  </a:txBody>
                  <a:tcPr marL="68580" marR="68580" marT="0" marB="0" anchor="ctr"/>
                </a:tc>
                <a:extLst>
                  <a:ext uri="{0D108BD9-81ED-4DB2-BD59-A6C34878D82A}">
                    <a16:rowId xmlns:a16="http://schemas.microsoft.com/office/drawing/2014/main" val="10005"/>
                  </a:ext>
                </a:extLst>
              </a:tr>
              <a:tr h="457200">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800" b="0" baseline="0" dirty="0">
                          <a:effectLst/>
                          <a:latin typeface="Arial" panose="020B0604020202020204" pitchFamily="34" charset="0"/>
                        </a:rPr>
                        <a:t>Mapping of vocabulary</a:t>
                      </a:r>
                      <a:endParaRPr lang="en-US" sz="2800" b="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26%</a:t>
                      </a: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29%</a:t>
                      </a:r>
                    </a:p>
                  </a:txBody>
                  <a:tcPr marL="68580" marR="68580" marT="0" marB="0" anchor="ctr"/>
                </a:tc>
                <a:extLst>
                  <a:ext uri="{0D108BD9-81ED-4DB2-BD59-A6C34878D82A}">
                    <a16:rowId xmlns:a16="http://schemas.microsoft.com/office/drawing/2014/main" val="10006"/>
                  </a:ext>
                </a:extLst>
              </a:tr>
              <a:tr h="782955">
                <a:tc>
                  <a:txBody>
                    <a:bodyPr/>
                    <a:lstStyle/>
                    <a:p>
                      <a:pPr marL="0" marR="0" lvl="0" indent="0" algn="l" defTabSz="457200" rtl="0" eaLnBrk="1" fontAlgn="auto" latinLnBrk="0" hangingPunct="1">
                        <a:lnSpc>
                          <a:spcPct val="107000"/>
                        </a:lnSpc>
                        <a:spcBef>
                          <a:spcPts val="0"/>
                        </a:spcBef>
                        <a:spcAft>
                          <a:spcPts val="0"/>
                        </a:spcAft>
                        <a:buClrTx/>
                        <a:buSzTx/>
                        <a:buFontTx/>
                        <a:buNone/>
                        <a:tabLst/>
                        <a:defRPr/>
                      </a:pPr>
                      <a:r>
                        <a:rPr lang="en-US" sz="2800" b="0" baseline="0" dirty="0">
                          <a:effectLst/>
                          <a:latin typeface="Arial" panose="020B0604020202020204" pitchFamily="34" charset="0"/>
                        </a:rPr>
                        <a:t>Understanding how data is structured before using it</a:t>
                      </a:r>
                      <a:endParaRPr lang="en-US" sz="2800" b="0" baseline="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24%</a:t>
                      </a:r>
                    </a:p>
                  </a:txBody>
                  <a:tcPr marL="68580" marR="68580" marT="0" marB="0" anchor="ctr"/>
                </a:tc>
                <a:tc>
                  <a:txBody>
                    <a:bodyPr/>
                    <a:lstStyle/>
                    <a:p>
                      <a:pPr marL="0" marR="0" algn="r">
                        <a:lnSpc>
                          <a:spcPct val="107000"/>
                        </a:lnSpc>
                        <a:spcBef>
                          <a:spcPts val="0"/>
                        </a:spcBef>
                        <a:spcAft>
                          <a:spcPts val="0"/>
                        </a:spcAft>
                      </a:pPr>
                      <a:r>
                        <a:rPr lang="en-US" sz="2800" b="0" dirty="0">
                          <a:effectLst/>
                          <a:latin typeface="+mn-lt"/>
                          <a:ea typeface="Calibri" panose="020F0502020204030204" pitchFamily="34" charset="0"/>
                          <a:cs typeface="Times New Roman" panose="02020603050405020304" pitchFamily="18" charset="0"/>
                        </a:rPr>
                        <a:t>20%</a:t>
                      </a:r>
                    </a:p>
                  </a:txBody>
                  <a:tcPr marL="68580" marR="68580" marT="0" marB="0" anchor="ctr"/>
                </a:tc>
                <a:extLst>
                  <a:ext uri="{0D108BD9-81ED-4DB2-BD59-A6C34878D82A}">
                    <a16:rowId xmlns:a16="http://schemas.microsoft.com/office/drawing/2014/main" val="10007"/>
                  </a:ext>
                </a:extLst>
              </a:tr>
            </a:tbl>
          </a:graphicData>
        </a:graphic>
      </p:graphicFrame>
      <p:sp>
        <p:nvSpPr>
          <p:cNvPr id="3" name="Plus Sign 2">
            <a:extLst>
              <a:ext uri="{FF2B5EF4-FFF2-40B4-BE49-F238E27FC236}">
                <a16:creationId xmlns:a16="http://schemas.microsoft.com/office/drawing/2014/main" id="{4AD534D2-41F9-43D7-9B1C-6B4F99674CE4}"/>
              </a:ext>
            </a:extLst>
          </p:cNvPr>
          <p:cNvSpPr>
            <a:spLocks/>
          </p:cNvSpPr>
          <p:nvPr/>
        </p:nvSpPr>
        <p:spPr>
          <a:xfrm>
            <a:off x="154991" y="3762376"/>
            <a:ext cx="580339" cy="577654"/>
          </a:xfrm>
          <a:prstGeom prst="mathPlus">
            <a:avLst/>
          </a:prstGeom>
          <a:solidFill>
            <a:srgbClr val="92D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5" name="Plus Sign 4">
            <a:extLst>
              <a:ext uri="{FF2B5EF4-FFF2-40B4-BE49-F238E27FC236}">
                <a16:creationId xmlns:a16="http://schemas.microsoft.com/office/drawing/2014/main" id="{8CDD275E-27E2-42AF-BF5D-74FF668F0F13}"/>
              </a:ext>
            </a:extLst>
          </p:cNvPr>
          <p:cNvSpPr>
            <a:spLocks/>
          </p:cNvSpPr>
          <p:nvPr/>
        </p:nvSpPr>
        <p:spPr>
          <a:xfrm>
            <a:off x="154991" y="4340030"/>
            <a:ext cx="580339" cy="577654"/>
          </a:xfrm>
          <a:prstGeom prst="mathPlus">
            <a:avLst/>
          </a:prstGeom>
          <a:solidFill>
            <a:srgbClr val="92D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Tree>
    <p:extLst>
      <p:ext uri="{BB962C8B-B14F-4D97-AF65-F5344CB8AC3E}">
        <p14:creationId xmlns:p14="http://schemas.microsoft.com/office/powerpoint/2010/main" val="214683880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5"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a:xfrm>
            <a:off x="315258" y="1108081"/>
            <a:ext cx="8361809" cy="1246495"/>
          </a:xfrm>
        </p:spPr>
        <p:txBody>
          <a:bodyPr/>
          <a:lstStyle/>
          <a:p>
            <a:r>
              <a:rPr lang="en-US" dirty="0"/>
              <a:t>Some New examples In production </a:t>
            </a:r>
          </a:p>
        </p:txBody>
      </p:sp>
      <p:sp>
        <p:nvSpPr>
          <p:cNvPr id="3" name="Text Placeholder 2"/>
          <p:cNvSpPr>
            <a:spLocks noGrp="1"/>
          </p:cNvSpPr>
          <p:nvPr>
            <p:ph type="body" sz="quarter" idx="11"/>
          </p:nvPr>
        </p:nvSpPr>
        <p:spPr/>
        <p:txBody>
          <a:bodyPr/>
          <a:lstStyle/>
          <a:p>
            <a:endParaRPr lang="en-US" dirty="0"/>
          </a:p>
        </p:txBody>
      </p:sp>
      <p:sp>
        <p:nvSpPr>
          <p:cNvPr id="4" name="Text Placeholder 3"/>
          <p:cNvSpPr>
            <a:spLocks noGrp="1"/>
          </p:cNvSpPr>
          <p:nvPr>
            <p:ph type="body" sz="quarter" idx="12"/>
          </p:nvPr>
        </p:nvSpPr>
        <p:spPr/>
        <p:txBody>
          <a:bodyPr/>
          <a:lstStyle/>
          <a:p>
            <a:endParaRPr lang="en-US" dirty="0"/>
          </a:p>
        </p:txBody>
      </p:sp>
    </p:spTree>
    <p:extLst>
      <p:ext uri="{BB962C8B-B14F-4D97-AF65-F5344CB8AC3E}">
        <p14:creationId xmlns:p14="http://schemas.microsoft.com/office/powerpoint/2010/main" val="37805656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showMasterSp="0">
  <p:cSld>
    <p:bg>
      <p:bgPr>
        <a:solidFill>
          <a:schemeClr val="bg1"/>
        </a:solidFill>
        <a:effectLst/>
      </p:bgPr>
    </p:bg>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76425F94-1DBE-4C2E-B59F-92B8444769E9}"/>
              </a:ext>
            </a:extLst>
          </p:cNvPr>
          <p:cNvPicPr>
            <a:picLocks noChangeAspect="1"/>
          </p:cNvPicPr>
          <p:nvPr/>
        </p:nvPicPr>
        <p:blipFill>
          <a:blip r:embed="rId3"/>
          <a:stretch>
            <a:fillRect/>
          </a:stretch>
        </p:blipFill>
        <p:spPr>
          <a:xfrm>
            <a:off x="403634" y="352518"/>
            <a:ext cx="4320914" cy="1005927"/>
          </a:xfrm>
          <a:prstGeom prst="rect">
            <a:avLst/>
          </a:prstGeom>
        </p:spPr>
      </p:pic>
      <p:pic>
        <p:nvPicPr>
          <p:cNvPr id="3" name="Picture 2">
            <a:extLst>
              <a:ext uri="{FF2B5EF4-FFF2-40B4-BE49-F238E27FC236}">
                <a16:creationId xmlns:a16="http://schemas.microsoft.com/office/drawing/2014/main" id="{5E786A8E-802F-4DD2-9CDD-DBE50DDF0D0A}"/>
              </a:ext>
            </a:extLst>
          </p:cNvPr>
          <p:cNvPicPr>
            <a:picLocks noChangeAspect="1"/>
          </p:cNvPicPr>
          <p:nvPr/>
        </p:nvPicPr>
        <p:blipFill>
          <a:blip r:embed="rId4"/>
          <a:stretch>
            <a:fillRect/>
          </a:stretch>
        </p:blipFill>
        <p:spPr>
          <a:xfrm>
            <a:off x="4" y="1473852"/>
            <a:ext cx="4753006" cy="5555462"/>
          </a:xfrm>
          <a:prstGeom prst="rect">
            <a:avLst/>
          </a:prstGeom>
        </p:spPr>
      </p:pic>
      <p:sp>
        <p:nvSpPr>
          <p:cNvPr id="5" name="Rectangle 4">
            <a:extLst>
              <a:ext uri="{FF2B5EF4-FFF2-40B4-BE49-F238E27FC236}">
                <a16:creationId xmlns:a16="http://schemas.microsoft.com/office/drawing/2014/main" id="{96CB98AD-EBEB-4EBC-B058-F6A5C7FAA8A9}"/>
              </a:ext>
            </a:extLst>
          </p:cNvPr>
          <p:cNvSpPr/>
          <p:nvPr/>
        </p:nvSpPr>
        <p:spPr>
          <a:xfrm>
            <a:off x="1212972" y="4630075"/>
            <a:ext cx="2873415" cy="369332"/>
          </a:xfrm>
          <a:prstGeom prst="rect">
            <a:avLst/>
          </a:prstGeom>
        </p:spPr>
        <p:txBody>
          <a:bodyPr wrap="none">
            <a:spAutoFit/>
          </a:bodyPr>
          <a:lstStyle/>
          <a:p>
            <a:r>
              <a:rPr lang="en-US" dirty="0">
                <a:hlinkClick r:id="rId5"/>
              </a:rPr>
              <a:t>http://data.nationallibrary.fi</a:t>
            </a:r>
            <a:endParaRPr lang="en-US" dirty="0"/>
          </a:p>
        </p:txBody>
      </p:sp>
      <p:pic>
        <p:nvPicPr>
          <p:cNvPr id="1026" name="Picture 2" descr="C:\Users\smithyok\AppData\Local\Temp\SNAGHTMLf6a806.PNG">
            <a:extLst>
              <a:ext uri="{FF2B5EF4-FFF2-40B4-BE49-F238E27FC236}">
                <a16:creationId xmlns:a16="http://schemas.microsoft.com/office/drawing/2014/main" id="{09ED082A-7FE4-4882-8908-8C9257B48225}"/>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886491" y="142887"/>
            <a:ext cx="1701008" cy="1677917"/>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a:extLst>
              <a:ext uri="{FF2B5EF4-FFF2-40B4-BE49-F238E27FC236}">
                <a16:creationId xmlns:a16="http://schemas.microsoft.com/office/drawing/2014/main" id="{95780632-BE3C-4F54-9D2E-AC642C969C6D}"/>
              </a:ext>
            </a:extLst>
          </p:cNvPr>
          <p:cNvPicPr>
            <a:picLocks noChangeAspect="1"/>
          </p:cNvPicPr>
          <p:nvPr/>
        </p:nvPicPr>
        <p:blipFill>
          <a:blip r:embed="rId7"/>
          <a:stretch>
            <a:fillRect/>
          </a:stretch>
        </p:blipFill>
        <p:spPr>
          <a:xfrm>
            <a:off x="5300826" y="1733138"/>
            <a:ext cx="2573345" cy="762676"/>
          </a:xfrm>
          <a:prstGeom prst="rect">
            <a:avLst/>
          </a:prstGeom>
        </p:spPr>
      </p:pic>
      <p:pic>
        <p:nvPicPr>
          <p:cNvPr id="7" name="Picture 6">
            <a:extLst>
              <a:ext uri="{FF2B5EF4-FFF2-40B4-BE49-F238E27FC236}">
                <a16:creationId xmlns:a16="http://schemas.microsoft.com/office/drawing/2014/main" id="{6A91FB9D-96B7-4EF0-94F9-F303640B70CF}"/>
              </a:ext>
            </a:extLst>
          </p:cNvPr>
          <p:cNvPicPr>
            <a:picLocks noChangeAspect="1"/>
          </p:cNvPicPr>
          <p:nvPr/>
        </p:nvPicPr>
        <p:blipFill>
          <a:blip r:embed="rId8"/>
          <a:stretch>
            <a:fillRect/>
          </a:stretch>
        </p:blipFill>
        <p:spPr>
          <a:xfrm>
            <a:off x="5061895" y="2600168"/>
            <a:ext cx="3233599" cy="2098730"/>
          </a:xfrm>
          <a:prstGeom prst="rect">
            <a:avLst/>
          </a:prstGeom>
        </p:spPr>
      </p:pic>
      <p:sp>
        <p:nvSpPr>
          <p:cNvPr id="9" name="Rectangle 8">
            <a:extLst>
              <a:ext uri="{FF2B5EF4-FFF2-40B4-BE49-F238E27FC236}">
                <a16:creationId xmlns:a16="http://schemas.microsoft.com/office/drawing/2014/main" id="{935BE19E-D496-4B30-B551-2F3C26672A0D}"/>
              </a:ext>
            </a:extLst>
          </p:cNvPr>
          <p:cNvSpPr/>
          <p:nvPr/>
        </p:nvSpPr>
        <p:spPr>
          <a:xfrm>
            <a:off x="4938499" y="5293596"/>
            <a:ext cx="3998285" cy="646331"/>
          </a:xfrm>
          <a:prstGeom prst="rect">
            <a:avLst/>
          </a:prstGeom>
        </p:spPr>
        <p:txBody>
          <a:bodyPr wrap="square">
            <a:spAutoFit/>
          </a:bodyPr>
          <a:lstStyle/>
          <a:p>
            <a:r>
              <a:rPr lang="en-US" dirty="0">
                <a:hlinkClick r:id="rId9"/>
              </a:rPr>
              <a:t>http://v.mek.oszk.hu/FlintSparqlEditor/index-mek.html</a:t>
            </a:r>
            <a:endParaRPr lang="en-US" dirty="0"/>
          </a:p>
        </p:txBody>
      </p:sp>
      <p:cxnSp>
        <p:nvCxnSpPr>
          <p:cNvPr id="8" name="Straight Connector 7">
            <a:extLst>
              <a:ext uri="{FF2B5EF4-FFF2-40B4-BE49-F238E27FC236}">
                <a16:creationId xmlns:a16="http://schemas.microsoft.com/office/drawing/2014/main" id="{2EAC85CA-AE02-4158-833B-D0F9888F7BC1}"/>
              </a:ext>
            </a:extLst>
          </p:cNvPr>
          <p:cNvCxnSpPr/>
          <p:nvPr/>
        </p:nvCxnSpPr>
        <p:spPr>
          <a:xfrm flipH="1">
            <a:off x="4870063" y="218209"/>
            <a:ext cx="68436" cy="6151419"/>
          </a:xfrm>
          <a:prstGeom prst="line">
            <a:avLst/>
          </a:prstGeom>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65855293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6"/>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7"/>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2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1CB8D048-4758-4091-8BCA-0E3CD5910F24}"/>
              </a:ext>
            </a:extLst>
          </p:cNvPr>
          <p:cNvPicPr>
            <a:picLocks noChangeAspect="1"/>
          </p:cNvPicPr>
          <p:nvPr/>
        </p:nvPicPr>
        <p:blipFill>
          <a:blip r:embed="rId3"/>
          <a:stretch>
            <a:fillRect/>
          </a:stretch>
        </p:blipFill>
        <p:spPr>
          <a:xfrm>
            <a:off x="141323" y="109228"/>
            <a:ext cx="1828958" cy="1021168"/>
          </a:xfrm>
          <a:prstGeom prst="rect">
            <a:avLst/>
          </a:prstGeom>
        </p:spPr>
      </p:pic>
      <p:pic>
        <p:nvPicPr>
          <p:cNvPr id="6" name="Picture 5">
            <a:extLst>
              <a:ext uri="{FF2B5EF4-FFF2-40B4-BE49-F238E27FC236}">
                <a16:creationId xmlns:a16="http://schemas.microsoft.com/office/drawing/2014/main" id="{046911A6-EB28-4970-BBC8-AD67BD8B81D2}"/>
              </a:ext>
            </a:extLst>
          </p:cNvPr>
          <p:cNvPicPr>
            <a:picLocks noChangeAspect="1"/>
          </p:cNvPicPr>
          <p:nvPr/>
        </p:nvPicPr>
        <p:blipFill>
          <a:blip r:embed="rId4"/>
          <a:stretch>
            <a:fillRect/>
          </a:stretch>
        </p:blipFill>
        <p:spPr>
          <a:xfrm>
            <a:off x="1055802" y="1204220"/>
            <a:ext cx="6893268" cy="5442371"/>
          </a:xfrm>
          <a:prstGeom prst="rect">
            <a:avLst/>
          </a:prstGeom>
        </p:spPr>
      </p:pic>
      <p:sp>
        <p:nvSpPr>
          <p:cNvPr id="8" name="Rectangle 7">
            <a:extLst>
              <a:ext uri="{FF2B5EF4-FFF2-40B4-BE49-F238E27FC236}">
                <a16:creationId xmlns:a16="http://schemas.microsoft.com/office/drawing/2014/main" id="{714837F3-DD9E-4236-AC5D-A954F88CCE3B}"/>
              </a:ext>
            </a:extLst>
          </p:cNvPr>
          <p:cNvSpPr/>
          <p:nvPr/>
        </p:nvSpPr>
        <p:spPr>
          <a:xfrm>
            <a:off x="3499732" y="501134"/>
            <a:ext cx="2351926" cy="369332"/>
          </a:xfrm>
          <a:prstGeom prst="rect">
            <a:avLst/>
          </a:prstGeom>
        </p:spPr>
        <p:txBody>
          <a:bodyPr wrap="none">
            <a:spAutoFit/>
          </a:bodyPr>
          <a:lstStyle/>
          <a:p>
            <a:r>
              <a:rPr lang="en-US" dirty="0">
                <a:hlinkClick r:id="rId5"/>
              </a:rPr>
              <a:t>https://dati.cobis.to.it/</a:t>
            </a:r>
            <a:endParaRPr lang="en-US" dirty="0"/>
          </a:p>
        </p:txBody>
      </p:sp>
    </p:spTree>
    <p:extLst>
      <p:ext uri="{BB962C8B-B14F-4D97-AF65-F5344CB8AC3E}">
        <p14:creationId xmlns:p14="http://schemas.microsoft.com/office/powerpoint/2010/main" val="287448307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4B60266B-A2D3-44AB-9608-21EEE80E4E3B}"/>
              </a:ext>
            </a:extLst>
          </p:cNvPr>
          <p:cNvPicPr>
            <a:picLocks noChangeAspect="1"/>
          </p:cNvPicPr>
          <p:nvPr/>
        </p:nvPicPr>
        <p:blipFill>
          <a:blip r:embed="rId3"/>
          <a:stretch>
            <a:fillRect/>
          </a:stretch>
        </p:blipFill>
        <p:spPr>
          <a:xfrm>
            <a:off x="72959" y="105487"/>
            <a:ext cx="2286198" cy="586791"/>
          </a:xfrm>
          <a:prstGeom prst="rect">
            <a:avLst/>
          </a:prstGeom>
        </p:spPr>
      </p:pic>
      <p:pic>
        <p:nvPicPr>
          <p:cNvPr id="3" name="Picture 2">
            <a:extLst>
              <a:ext uri="{FF2B5EF4-FFF2-40B4-BE49-F238E27FC236}">
                <a16:creationId xmlns:a16="http://schemas.microsoft.com/office/drawing/2014/main" id="{D170EB26-482C-4041-94F9-311EEE9E82BF}"/>
              </a:ext>
            </a:extLst>
          </p:cNvPr>
          <p:cNvPicPr>
            <a:picLocks noChangeAspect="1"/>
          </p:cNvPicPr>
          <p:nvPr/>
        </p:nvPicPr>
        <p:blipFill>
          <a:blip r:embed="rId4"/>
          <a:stretch>
            <a:fillRect/>
          </a:stretch>
        </p:blipFill>
        <p:spPr>
          <a:xfrm>
            <a:off x="0" y="580761"/>
            <a:ext cx="7659068" cy="2663573"/>
          </a:xfrm>
          <a:prstGeom prst="rect">
            <a:avLst/>
          </a:prstGeom>
        </p:spPr>
      </p:pic>
      <p:sp>
        <p:nvSpPr>
          <p:cNvPr id="4" name="Rectangle 3">
            <a:extLst>
              <a:ext uri="{FF2B5EF4-FFF2-40B4-BE49-F238E27FC236}">
                <a16:creationId xmlns:a16="http://schemas.microsoft.com/office/drawing/2014/main" id="{92A460AD-C842-477E-9410-432D6532BCAD}"/>
              </a:ext>
            </a:extLst>
          </p:cNvPr>
          <p:cNvSpPr/>
          <p:nvPr/>
        </p:nvSpPr>
        <p:spPr>
          <a:xfrm>
            <a:off x="442565" y="3171185"/>
            <a:ext cx="2967479" cy="369332"/>
          </a:xfrm>
          <a:prstGeom prst="rect">
            <a:avLst/>
          </a:prstGeom>
        </p:spPr>
        <p:txBody>
          <a:bodyPr wrap="none">
            <a:spAutoFit/>
          </a:bodyPr>
          <a:lstStyle/>
          <a:p>
            <a:r>
              <a:rPr lang="en-US" dirty="0">
                <a:hlinkClick r:id="rId5"/>
              </a:rPr>
              <a:t>http://data.carnegiehall.org</a:t>
            </a:r>
            <a:r>
              <a:rPr lang="en-US" dirty="0"/>
              <a:t>	</a:t>
            </a:r>
          </a:p>
        </p:txBody>
      </p:sp>
      <p:pic>
        <p:nvPicPr>
          <p:cNvPr id="5" name="Picture 4">
            <a:extLst>
              <a:ext uri="{FF2B5EF4-FFF2-40B4-BE49-F238E27FC236}">
                <a16:creationId xmlns:a16="http://schemas.microsoft.com/office/drawing/2014/main" id="{8FA102FD-8A36-4F40-85D4-B1F82FBD2D4D}"/>
              </a:ext>
            </a:extLst>
          </p:cNvPr>
          <p:cNvPicPr>
            <a:picLocks noChangeAspect="1"/>
          </p:cNvPicPr>
          <p:nvPr/>
        </p:nvPicPr>
        <p:blipFill>
          <a:blip r:embed="rId6"/>
          <a:stretch>
            <a:fillRect/>
          </a:stretch>
        </p:blipFill>
        <p:spPr>
          <a:xfrm>
            <a:off x="0" y="3502149"/>
            <a:ext cx="9144000" cy="3964048"/>
          </a:xfrm>
          <a:prstGeom prst="rect">
            <a:avLst/>
          </a:prstGeom>
        </p:spPr>
      </p:pic>
      <p:sp>
        <p:nvSpPr>
          <p:cNvPr id="7" name="Rectangle 6">
            <a:extLst>
              <a:ext uri="{FF2B5EF4-FFF2-40B4-BE49-F238E27FC236}">
                <a16:creationId xmlns:a16="http://schemas.microsoft.com/office/drawing/2014/main" id="{A7150873-D479-4A35-B8D4-99C7E5B7839B}"/>
              </a:ext>
            </a:extLst>
          </p:cNvPr>
          <p:cNvSpPr/>
          <p:nvPr/>
        </p:nvSpPr>
        <p:spPr>
          <a:xfrm>
            <a:off x="6074827" y="3244334"/>
            <a:ext cx="2710999" cy="369332"/>
          </a:xfrm>
          <a:prstGeom prst="rect">
            <a:avLst/>
          </a:prstGeom>
        </p:spPr>
        <p:txBody>
          <a:bodyPr wrap="none">
            <a:spAutoFit/>
          </a:bodyPr>
          <a:lstStyle/>
          <a:p>
            <a:r>
              <a:rPr lang="en-US" dirty="0">
                <a:hlinkClick r:id="rId7"/>
              </a:rPr>
              <a:t>http://archesproject.com/</a:t>
            </a:r>
            <a:endParaRPr lang="en-US" dirty="0"/>
          </a:p>
        </p:txBody>
      </p:sp>
    </p:spTree>
    <p:extLst>
      <p:ext uri="{BB962C8B-B14F-4D97-AF65-F5344CB8AC3E}">
        <p14:creationId xmlns:p14="http://schemas.microsoft.com/office/powerpoint/2010/main" val="408677239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a:xfrm>
            <a:off x="315258" y="1108081"/>
            <a:ext cx="8361809" cy="1246495"/>
          </a:xfrm>
        </p:spPr>
        <p:txBody>
          <a:bodyPr/>
          <a:lstStyle/>
          <a:p>
            <a:r>
              <a:rPr lang="en-US" dirty="0"/>
              <a:t>Some  Advice from Implementers &amp; Implications</a:t>
            </a:r>
          </a:p>
        </p:txBody>
      </p:sp>
      <p:sp>
        <p:nvSpPr>
          <p:cNvPr id="3" name="Text Placeholder 2"/>
          <p:cNvSpPr>
            <a:spLocks noGrp="1"/>
          </p:cNvSpPr>
          <p:nvPr>
            <p:ph type="body" sz="quarter" idx="11"/>
          </p:nvPr>
        </p:nvSpPr>
        <p:spPr/>
        <p:txBody>
          <a:bodyPr/>
          <a:lstStyle/>
          <a:p>
            <a:endParaRPr lang="en-US" dirty="0"/>
          </a:p>
        </p:txBody>
      </p:sp>
      <p:sp>
        <p:nvSpPr>
          <p:cNvPr id="4" name="Text Placeholder 3"/>
          <p:cNvSpPr>
            <a:spLocks noGrp="1"/>
          </p:cNvSpPr>
          <p:nvPr>
            <p:ph type="body" sz="quarter" idx="12"/>
          </p:nvPr>
        </p:nvSpPr>
        <p:spPr/>
        <p:txBody>
          <a:bodyPr/>
          <a:lstStyle/>
          <a:p>
            <a:endParaRPr lang="en-US" dirty="0"/>
          </a:p>
        </p:txBody>
      </p:sp>
    </p:spTree>
    <p:extLst>
      <p:ext uri="{BB962C8B-B14F-4D97-AF65-F5344CB8AC3E}">
        <p14:creationId xmlns:p14="http://schemas.microsoft.com/office/powerpoint/2010/main" val="77550872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190326C6-64DB-46ED-A537-30B211B2A076}"/>
              </a:ext>
            </a:extLst>
          </p:cNvPr>
          <p:cNvSpPr>
            <a:spLocks noGrp="1"/>
          </p:cNvSpPr>
          <p:nvPr>
            <p:ph type="body" sz="quarter" idx="12"/>
          </p:nvPr>
        </p:nvSpPr>
        <p:spPr>
          <a:xfrm>
            <a:off x="477838" y="969665"/>
            <a:ext cx="8181975" cy="5067454"/>
          </a:xfrm>
        </p:spPr>
        <p:txBody>
          <a:bodyPr/>
          <a:lstStyle/>
          <a:p>
            <a:r>
              <a:rPr lang="en-US" sz="2800" dirty="0"/>
              <a:t>Learn from others</a:t>
            </a:r>
          </a:p>
          <a:p>
            <a:r>
              <a:rPr lang="en-US" sz="2800" dirty="0"/>
              <a:t>Focus on your use cases  </a:t>
            </a:r>
          </a:p>
          <a:p>
            <a:r>
              <a:rPr lang="en-US" sz="2800" dirty="0"/>
              <a:t>Collaborate with others</a:t>
            </a:r>
          </a:p>
          <a:p>
            <a:r>
              <a:rPr lang="en-US" sz="2800" dirty="0"/>
              <a:t>Integrate linked data into your daily workflows</a:t>
            </a:r>
          </a:p>
          <a:p>
            <a:r>
              <a:rPr lang="en-US" sz="2800" dirty="0"/>
              <a:t>Analyze </a:t>
            </a:r>
            <a:r>
              <a:rPr lang="en-US" sz="2800" i="1" dirty="0"/>
              <a:t>what</a:t>
            </a:r>
            <a:r>
              <a:rPr lang="en-US" sz="2800" dirty="0"/>
              <a:t> legacy data should be converted</a:t>
            </a:r>
          </a:p>
          <a:p>
            <a:r>
              <a:rPr lang="en-US" sz="2800" dirty="0"/>
              <a:t>Never underestimate the amount of data cleanup that will be required.</a:t>
            </a:r>
          </a:p>
          <a:p>
            <a:r>
              <a:rPr lang="en-US" sz="2800" dirty="0"/>
              <a:t>Use existing identifiers and ontologies</a:t>
            </a:r>
          </a:p>
          <a:p>
            <a:r>
              <a:rPr lang="en-US" sz="2800" dirty="0"/>
              <a:t>Iterate based on user feedback</a:t>
            </a:r>
          </a:p>
          <a:p>
            <a:r>
              <a:rPr lang="en-US" sz="2800" dirty="0"/>
              <a:t>Expect benefits only after reaching scale</a:t>
            </a:r>
          </a:p>
        </p:txBody>
      </p:sp>
      <p:sp>
        <p:nvSpPr>
          <p:cNvPr id="3" name="Text Placeholder 2">
            <a:extLst>
              <a:ext uri="{FF2B5EF4-FFF2-40B4-BE49-F238E27FC236}">
                <a16:creationId xmlns:a16="http://schemas.microsoft.com/office/drawing/2014/main" id="{3FFC1666-5611-48C9-816E-6B5A18312B21}"/>
              </a:ext>
            </a:extLst>
          </p:cNvPr>
          <p:cNvSpPr>
            <a:spLocks noGrp="1"/>
          </p:cNvSpPr>
          <p:nvPr>
            <p:ph type="body" sz="quarter" idx="13"/>
          </p:nvPr>
        </p:nvSpPr>
        <p:spPr>
          <a:xfrm>
            <a:off x="477838" y="220663"/>
            <a:ext cx="6276253" cy="915256"/>
          </a:xfrm>
        </p:spPr>
        <p:txBody>
          <a:bodyPr/>
          <a:lstStyle/>
          <a:p>
            <a:r>
              <a:rPr lang="en-US" dirty="0"/>
              <a:t>Advice from implementers </a:t>
            </a:r>
          </a:p>
        </p:txBody>
      </p:sp>
    </p:spTree>
    <p:extLst>
      <p:ext uri="{BB962C8B-B14F-4D97-AF65-F5344CB8AC3E}">
        <p14:creationId xmlns:p14="http://schemas.microsoft.com/office/powerpoint/2010/main" val="390337786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2">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2">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2">
                                            <p:txEl>
                                              <p:pRg st="7" end="7"/>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2">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3056A39-84FF-471C-BF54-6032F2861F80}"/>
              </a:ext>
            </a:extLst>
          </p:cNvPr>
          <p:cNvSpPr>
            <a:spLocks noGrp="1"/>
          </p:cNvSpPr>
          <p:nvPr>
            <p:ph type="body" sz="quarter" idx="12"/>
          </p:nvPr>
        </p:nvSpPr>
        <p:spPr>
          <a:xfrm>
            <a:off x="477838" y="1135920"/>
            <a:ext cx="8181975" cy="2147608"/>
          </a:xfrm>
        </p:spPr>
        <p:txBody>
          <a:bodyPr/>
          <a:lstStyle/>
          <a:p>
            <a:r>
              <a:rPr lang="en-US" sz="2800" dirty="0"/>
              <a:t>Emergence of service providers</a:t>
            </a:r>
          </a:p>
          <a:p>
            <a:r>
              <a:rPr lang="en-US" sz="2800" dirty="0"/>
              <a:t>Growing diversity of linked data implementations</a:t>
            </a:r>
          </a:p>
          <a:p>
            <a:r>
              <a:rPr lang="en-US" sz="2800" dirty="0"/>
              <a:t>Most linked data projects and services remain experimental or educational in nature.</a:t>
            </a:r>
          </a:p>
        </p:txBody>
      </p:sp>
      <p:sp>
        <p:nvSpPr>
          <p:cNvPr id="3" name="Text Placeholder 2">
            <a:extLst>
              <a:ext uri="{FF2B5EF4-FFF2-40B4-BE49-F238E27FC236}">
                <a16:creationId xmlns:a16="http://schemas.microsoft.com/office/drawing/2014/main" id="{927AFFD0-61CB-4CBB-90DA-D47FD8AACD6C}"/>
              </a:ext>
            </a:extLst>
          </p:cNvPr>
          <p:cNvSpPr>
            <a:spLocks noGrp="1"/>
          </p:cNvSpPr>
          <p:nvPr>
            <p:ph type="body" sz="quarter" idx="13"/>
          </p:nvPr>
        </p:nvSpPr>
        <p:spPr/>
        <p:txBody>
          <a:bodyPr/>
          <a:lstStyle/>
          <a:p>
            <a:r>
              <a:rPr lang="en-US" dirty="0"/>
              <a:t>Implications</a:t>
            </a:r>
          </a:p>
        </p:txBody>
      </p:sp>
      <p:sp>
        <p:nvSpPr>
          <p:cNvPr id="4" name="Rectangle 3">
            <a:extLst>
              <a:ext uri="{FF2B5EF4-FFF2-40B4-BE49-F238E27FC236}">
                <a16:creationId xmlns:a16="http://schemas.microsoft.com/office/drawing/2014/main" id="{AC3F1103-6C90-4D23-9617-6E2914681459}"/>
              </a:ext>
            </a:extLst>
          </p:cNvPr>
          <p:cNvSpPr/>
          <p:nvPr/>
        </p:nvSpPr>
        <p:spPr>
          <a:xfrm>
            <a:off x="477837" y="3784800"/>
            <a:ext cx="7658245" cy="2161810"/>
          </a:xfrm>
          <a:prstGeom prst="rect">
            <a:avLst/>
          </a:prstGeom>
        </p:spPr>
        <p:txBody>
          <a:bodyPr wrap="square">
            <a:spAutoFit/>
          </a:bodyPr>
          <a:lstStyle/>
          <a:p>
            <a:pPr marL="457200" marR="0" algn="ctr">
              <a:lnSpc>
                <a:spcPct val="107000"/>
              </a:lnSpc>
              <a:spcBef>
                <a:spcPts val="0"/>
              </a:spcBef>
              <a:spcAft>
                <a:spcPts val="0"/>
              </a:spcAft>
            </a:pPr>
            <a:r>
              <a:rPr lang="en-US" sz="3200" i="1" dirty="0">
                <a:solidFill>
                  <a:srgbClr val="0070C0"/>
                </a:solidFill>
                <a:ea typeface="Times New Roman" panose="02020603050405020304" pitchFamily="18" charset="0"/>
                <a:cs typeface="Times New Roman" panose="02020603050405020304" pitchFamily="18" charset="0"/>
              </a:rPr>
              <a:t>“This is the future of data for libraries and the longer we wait the further behind we're going to fall.”</a:t>
            </a:r>
            <a:endParaRPr lang="en-US" sz="3200" dirty="0">
              <a:solidFill>
                <a:srgbClr val="0070C0"/>
              </a:solidFill>
              <a:ea typeface="Calibri" panose="020F0502020204030204" pitchFamily="34" charset="0"/>
              <a:cs typeface="Times New Roman" panose="02020603050405020304" pitchFamily="18" charset="0"/>
            </a:endParaRPr>
          </a:p>
          <a:p>
            <a:pPr>
              <a:lnSpc>
                <a:spcPct val="107000"/>
              </a:lnSpc>
            </a:pPr>
            <a:r>
              <a:rPr lang="en-US" sz="3200" i="1" dirty="0">
                <a:ea typeface="Times New Roman" panose="02020603050405020304" pitchFamily="18" charset="0"/>
                <a:cs typeface="Times New Roman" panose="02020603050405020304" pitchFamily="18" charset="0"/>
              </a:rPr>
              <a:t> </a:t>
            </a:r>
            <a:endParaRPr lang="en-US" sz="3200" dirty="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01459930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txBox="1">
            <a:spLocks/>
          </p:cNvSpPr>
          <p:nvPr/>
        </p:nvSpPr>
        <p:spPr>
          <a:xfrm>
            <a:off x="-115448" y="106584"/>
            <a:ext cx="9382767" cy="863572"/>
          </a:xfrm>
          <a:prstGeom prst="rect">
            <a:avLst/>
          </a:prstGeom>
          <a:ln>
            <a:noFill/>
          </a:ln>
        </p:spPr>
        <p:txBody>
          <a:bodyP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solidFill>
                  <a:srgbClr val="1F497D"/>
                </a:solidFill>
              </a:rPr>
              <a:t>Details of all responses </a:t>
            </a:r>
          </a:p>
        </p:txBody>
      </p:sp>
      <p:sp>
        <p:nvSpPr>
          <p:cNvPr id="5" name="TextBox 4"/>
          <p:cNvSpPr txBox="1"/>
          <p:nvPr/>
        </p:nvSpPr>
        <p:spPr>
          <a:xfrm>
            <a:off x="0" y="986378"/>
            <a:ext cx="8564137" cy="800219"/>
          </a:xfrm>
          <a:prstGeom prst="rect">
            <a:avLst/>
          </a:prstGeom>
          <a:noFill/>
        </p:spPr>
        <p:txBody>
          <a:bodyPr wrap="square" rtlCol="0">
            <a:spAutoFit/>
          </a:bodyPr>
          <a:lstStyle/>
          <a:p>
            <a:pPr algn="ctr"/>
            <a:r>
              <a:rPr lang="en-US" sz="2800" dirty="0">
                <a:hlinkClick r:id="rId3" action="ppaction://hlinkfile"/>
              </a:rPr>
              <a:t>oc.lc/</a:t>
            </a:r>
            <a:r>
              <a:rPr lang="en-US" sz="2800" dirty="0" err="1">
                <a:hlinkClick r:id="rId3" action="ppaction://hlinkfile"/>
              </a:rPr>
              <a:t>ld</a:t>
            </a:r>
            <a:r>
              <a:rPr lang="en-US" sz="2800" dirty="0">
                <a:hlinkClick r:id="rId3" action="ppaction://hlinkfile"/>
              </a:rPr>
              <a:t>-survey-responses</a:t>
            </a:r>
            <a:endParaRPr lang="en-US" sz="2800" dirty="0"/>
          </a:p>
          <a:p>
            <a:endParaRPr lang="en-US" dirty="0"/>
          </a:p>
        </p:txBody>
      </p:sp>
      <p:pic>
        <p:nvPicPr>
          <p:cNvPr id="3" name="Picture 2">
            <a:extLst>
              <a:ext uri="{FF2B5EF4-FFF2-40B4-BE49-F238E27FC236}">
                <a16:creationId xmlns:a16="http://schemas.microsoft.com/office/drawing/2014/main" id="{FC540A7A-CBEE-46D6-9EE6-626A4B639284}"/>
              </a:ext>
            </a:extLst>
          </p:cNvPr>
          <p:cNvPicPr>
            <a:picLocks noChangeAspect="1"/>
          </p:cNvPicPr>
          <p:nvPr/>
        </p:nvPicPr>
        <p:blipFill>
          <a:blip r:embed="rId4"/>
          <a:stretch>
            <a:fillRect/>
          </a:stretch>
        </p:blipFill>
        <p:spPr>
          <a:xfrm>
            <a:off x="-468075" y="1977465"/>
            <a:ext cx="9735394" cy="3894157"/>
          </a:xfrm>
          <a:prstGeom prst="rect">
            <a:avLst/>
          </a:prstGeom>
        </p:spPr>
      </p:pic>
    </p:spTree>
    <p:extLst>
      <p:ext uri="{BB962C8B-B14F-4D97-AF65-F5344CB8AC3E}">
        <p14:creationId xmlns:p14="http://schemas.microsoft.com/office/powerpoint/2010/main" val="120608762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a:xfrm>
            <a:off x="258569" y="1128641"/>
            <a:ext cx="4781117" cy="1492716"/>
          </a:xfrm>
        </p:spPr>
        <p:txBody>
          <a:bodyPr/>
          <a:lstStyle/>
          <a:p>
            <a:r>
              <a:rPr lang="en-US" dirty="0"/>
              <a:t>Thank you!</a:t>
            </a:r>
          </a:p>
        </p:txBody>
      </p:sp>
      <p:sp>
        <p:nvSpPr>
          <p:cNvPr id="3" name="Text Placeholder 2"/>
          <p:cNvSpPr>
            <a:spLocks noGrp="1"/>
          </p:cNvSpPr>
          <p:nvPr>
            <p:ph type="body" sz="quarter" idx="11"/>
          </p:nvPr>
        </p:nvSpPr>
        <p:spPr/>
        <p:txBody>
          <a:bodyPr/>
          <a:lstStyle/>
          <a:p>
            <a:r>
              <a:rPr lang="en-US" dirty="0"/>
              <a:t>Contact: Karen Smith-Yoshimura</a:t>
            </a:r>
          </a:p>
        </p:txBody>
      </p:sp>
      <p:sp>
        <p:nvSpPr>
          <p:cNvPr id="6" name="Text Placeholder 5"/>
          <p:cNvSpPr>
            <a:spLocks noGrp="1"/>
          </p:cNvSpPr>
          <p:nvPr>
            <p:ph type="body" sz="quarter" idx="14"/>
          </p:nvPr>
        </p:nvSpPr>
        <p:spPr>
          <a:xfrm>
            <a:off x="104806" y="454367"/>
            <a:ext cx="7199508" cy="597087"/>
          </a:xfrm>
        </p:spPr>
        <p:txBody>
          <a:bodyPr/>
          <a:lstStyle/>
          <a:p>
            <a:r>
              <a:rPr lang="en-US" sz="1000" dirty="0"/>
              <a:t>Semantic Web in Libraries (SWIB18), Bonn, Germany</a:t>
            </a:r>
          </a:p>
          <a:p>
            <a:r>
              <a:rPr lang="en-US" sz="1000" dirty="0"/>
              <a:t>28 November 2018</a:t>
            </a:r>
          </a:p>
        </p:txBody>
      </p:sp>
      <p:sp>
        <p:nvSpPr>
          <p:cNvPr id="9" name="Text Placeholder 4"/>
          <p:cNvSpPr txBox="1">
            <a:spLocks noGrp="1"/>
          </p:cNvSpPr>
          <p:nvPr>
            <p:ph type="body" sz="quarter" idx="13"/>
          </p:nvPr>
        </p:nvSpPr>
        <p:spPr>
          <a:xfrm>
            <a:off x="510385" y="3234237"/>
            <a:ext cx="3887788" cy="305495"/>
          </a:xfrm>
          <a:prstGeom prst="rect">
            <a:avLst/>
          </a:prstGeom>
        </p:spPr>
        <p:txBody>
          <a:bodyPr vert="horz">
            <a:normAutofit/>
          </a:bodyPr>
          <a:lstStyle>
            <a:lvl1pPr marL="0" indent="0" algn="l" defTabSz="457200" rtl="0" eaLnBrk="1" latinLnBrk="0" hangingPunct="1">
              <a:spcBef>
                <a:spcPct val="20000"/>
              </a:spcBef>
              <a:buFont typeface="Arial"/>
              <a:buNone/>
              <a:defRPr sz="1400" b="1" kern="1200" baseline="0">
                <a:solidFill>
                  <a:schemeClr val="accent2"/>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dirty="0"/>
              <a:t>  </a:t>
            </a:r>
            <a:r>
              <a:rPr lang="en-US" dirty="0">
                <a:hlinkClick r:id="rId3"/>
              </a:rPr>
              <a:t>smithyok@oclc.org</a:t>
            </a:r>
            <a:endParaRPr lang="en-US" dirty="0"/>
          </a:p>
          <a:p>
            <a:endParaRPr lang="en-US" dirty="0"/>
          </a:p>
        </p:txBody>
      </p:sp>
      <p:sp>
        <p:nvSpPr>
          <p:cNvPr id="12" name="TextBox 11"/>
          <p:cNvSpPr txBox="1"/>
          <p:nvPr/>
        </p:nvSpPr>
        <p:spPr>
          <a:xfrm>
            <a:off x="608544" y="3522715"/>
            <a:ext cx="1326004" cy="338554"/>
          </a:xfrm>
          <a:prstGeom prst="rect">
            <a:avLst/>
          </a:prstGeom>
          <a:noFill/>
        </p:spPr>
        <p:txBody>
          <a:bodyPr wrap="none" rtlCol="0">
            <a:spAutoFit/>
          </a:bodyPr>
          <a:lstStyle/>
          <a:p>
            <a:r>
              <a:rPr lang="en-US" sz="1600" dirty="0">
                <a:solidFill>
                  <a:srgbClr val="1F497D"/>
                </a:solidFill>
              </a:rPr>
              <a:t>@</a:t>
            </a:r>
            <a:r>
              <a:rPr lang="en-US" sz="1600" dirty="0" err="1">
                <a:solidFill>
                  <a:srgbClr val="1F497D"/>
                </a:solidFill>
              </a:rPr>
              <a:t>KarenS_Y</a:t>
            </a:r>
            <a:endParaRPr lang="en-US" sz="1600" dirty="0">
              <a:solidFill>
                <a:srgbClr val="1F497D"/>
              </a:solidFill>
            </a:endParaRPr>
          </a:p>
        </p:txBody>
      </p:sp>
      <p:sp>
        <p:nvSpPr>
          <p:cNvPr id="11" name="Rectangle 10"/>
          <p:cNvSpPr/>
          <p:nvPr/>
        </p:nvSpPr>
        <p:spPr>
          <a:xfrm>
            <a:off x="874279" y="5922538"/>
            <a:ext cx="5377764" cy="438582"/>
          </a:xfrm>
          <a:prstGeom prst="rect">
            <a:avLst/>
          </a:prstGeom>
        </p:spPr>
        <p:txBody>
          <a:bodyPr wrap="square" anchor="ctr">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750" kern="1200" dirty="0">
                <a:solidFill>
                  <a:srgbClr val="787D83"/>
                </a:solidFill>
                <a:effectLst/>
                <a:latin typeface="+mn-lt"/>
                <a:ea typeface="+mn-ea"/>
                <a:cs typeface="+mn-cs"/>
              </a:rPr>
              <a:t>©2018 OCLC. This work is licensed under a Creative Commons Attribution 4.0 International License. Suggested attribution: “This work uses content from </a:t>
            </a:r>
            <a:r>
              <a:rPr lang="en-US" sz="750" i="1" dirty="0">
                <a:solidFill>
                  <a:srgbClr val="787D83"/>
                </a:solidFill>
              </a:rPr>
              <a:t>Linked Data Implementations—Who, What, Why?</a:t>
            </a:r>
            <a:r>
              <a:rPr lang="en-US" sz="750" kern="1200" dirty="0">
                <a:solidFill>
                  <a:srgbClr val="787D83"/>
                </a:solidFill>
                <a:effectLst/>
                <a:latin typeface="+mn-lt"/>
                <a:ea typeface="+mn-ea"/>
                <a:cs typeface="+mn-cs"/>
              </a:rPr>
              <a:t> © OCLC, used under a Creative Commons Attribution 4.0 International License: http://creativecommons.org/licenses/by/4.0/.” </a:t>
            </a:r>
            <a:endParaRPr lang="en-US" sz="1050" kern="1200" baseline="0" dirty="0">
              <a:solidFill>
                <a:schemeClr val="bg1">
                  <a:lumMod val="65000"/>
                </a:schemeClr>
              </a:solidFill>
              <a:latin typeface="+mn-lt"/>
              <a:ea typeface="Open Sans" pitchFamily="34" charset="0"/>
              <a:cs typeface="Open Sans" pitchFamily="34" charset="0"/>
            </a:endParaRPr>
          </a:p>
        </p:txBody>
      </p:sp>
      <p:pic>
        <p:nvPicPr>
          <p:cNvPr id="4" name="Picture 3"/>
          <p:cNvPicPr>
            <a:picLocks noChangeAspect="1"/>
          </p:cNvPicPr>
          <p:nvPr/>
        </p:nvPicPr>
        <p:blipFill>
          <a:blip r:embed="rId4"/>
          <a:stretch>
            <a:fillRect/>
          </a:stretch>
        </p:blipFill>
        <p:spPr>
          <a:xfrm>
            <a:off x="104806" y="5896240"/>
            <a:ext cx="762066" cy="457240"/>
          </a:xfrm>
          <a:prstGeom prst="rect">
            <a:avLst/>
          </a:prstGeom>
        </p:spPr>
      </p:pic>
    </p:spTree>
    <p:extLst>
      <p:ext uri="{BB962C8B-B14F-4D97-AF65-F5344CB8AC3E}">
        <p14:creationId xmlns:p14="http://schemas.microsoft.com/office/powerpoint/2010/main" val="21908247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theme/theme1.xml><?xml version="1.0" encoding="utf-8"?>
<a:theme xmlns:a="http://schemas.openxmlformats.org/drawingml/2006/main" name="Master_Slides_V2">
  <a:themeElements>
    <a:clrScheme name="Custom 2">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F6BE00"/>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16418</TotalTime>
  <Words>3542</Words>
  <Application>Microsoft Office PowerPoint</Application>
  <PresentationFormat>On-screen Show (4:3)</PresentationFormat>
  <Paragraphs>325</Paragraphs>
  <Slides>29</Slides>
  <Notes>29</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29</vt:i4>
      </vt:variant>
    </vt:vector>
  </HeadingPairs>
  <TitlesOfParts>
    <vt:vector size="37" baseType="lpstr">
      <vt:lpstr>ＭＳ Ｐゴシック</vt:lpstr>
      <vt:lpstr>Arial</vt:lpstr>
      <vt:lpstr>Calibri</vt:lpstr>
      <vt:lpstr>Open Sans</vt:lpstr>
      <vt:lpstr>Symbol</vt:lpstr>
      <vt:lpstr>Times New Roman</vt:lpstr>
      <vt:lpstr>Wingdings</vt:lpstr>
      <vt:lpstr>Master_Slides_V2</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oclc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Linked data implementations -- who, what, why?</dc:title>
  <dc:creator>smithyok@oclc.org</dc:creator>
  <cp:keywords>#oclcresearch, #lodlam</cp:keywords>
  <cp:lastModifiedBy>McNicol,Jeanette</cp:lastModifiedBy>
  <cp:revision>490</cp:revision>
  <dcterms:created xsi:type="dcterms:W3CDTF">2015-04-17T19:58:50Z</dcterms:created>
  <dcterms:modified xsi:type="dcterms:W3CDTF">2018-12-04T18:41:38Z</dcterms:modified>
</cp:coreProperties>
</file>