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5" r:id="rId2"/>
    <p:sldId id="364" r:id="rId3"/>
    <p:sldId id="400" r:id="rId4"/>
    <p:sldId id="401" r:id="rId5"/>
    <p:sldId id="366" r:id="rId6"/>
    <p:sldId id="368" r:id="rId7"/>
    <p:sldId id="403" r:id="rId8"/>
    <p:sldId id="387" r:id="rId9"/>
    <p:sldId id="369" r:id="rId10"/>
    <p:sldId id="404" r:id="rId11"/>
    <p:sldId id="406" r:id="rId12"/>
    <p:sldId id="385" r:id="rId13"/>
    <p:sldId id="407" r:id="rId14"/>
    <p:sldId id="408" r:id="rId15"/>
    <p:sldId id="409" r:id="rId16"/>
    <p:sldId id="411" r:id="rId17"/>
    <p:sldId id="402" r:id="rId18"/>
    <p:sldId id="391" r:id="rId19"/>
    <p:sldId id="413" r:id="rId20"/>
    <p:sldId id="412" r:id="rId21"/>
    <p:sldId id="410" r:id="rId22"/>
    <p:sldId id="264" r:id="rId2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E4892-1EB9-4B4F-9257-CBE84AD16A10}">
          <p14:sldIdLst>
            <p14:sldId id="265"/>
            <p14:sldId id="364"/>
            <p14:sldId id="400"/>
            <p14:sldId id="401"/>
            <p14:sldId id="366"/>
            <p14:sldId id="368"/>
            <p14:sldId id="403"/>
            <p14:sldId id="387"/>
            <p14:sldId id="369"/>
            <p14:sldId id="404"/>
            <p14:sldId id="406"/>
            <p14:sldId id="385"/>
            <p14:sldId id="407"/>
            <p14:sldId id="408"/>
            <p14:sldId id="409"/>
            <p14:sldId id="411"/>
            <p14:sldId id="402"/>
            <p14:sldId id="391"/>
            <p14:sldId id="413"/>
            <p14:sldId id="412"/>
          </p14:sldIdLst>
        </p14:section>
        <p14:section name="Untitled Section" id="{935DED2F-CB5C-4119-92C3-B398ADE4BB97}">
          <p14:sldIdLst>
            <p14:sldId id="410"/>
            <p14:sldId id="264"/>
          </p14:sldIdLst>
        </p14:section>
      </p14:sectionLst>
    </p:ext>
    <p:ext uri="{EFAFB233-063F-42B5-8137-9DF3F51BA10A}">
      <p15:sldGuideLst xmlns:p15="http://schemas.microsoft.com/office/powerpoint/2012/main">
        <p15:guide id="1" orient="horz" pos="2400" userDrawn="1">
          <p15:clr>
            <a:srgbClr val="A4A3A4"/>
          </p15:clr>
        </p15:guide>
        <p15:guide id="2" pos="55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1F497D"/>
    <a:srgbClr val="236192"/>
    <a:srgbClr val="000000"/>
    <a:srgbClr val="EEECE1"/>
    <a:srgbClr val="C6D9F1"/>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81046" autoAdjust="0"/>
  </p:normalViewPr>
  <p:slideViewPr>
    <p:cSldViewPr snapToGrid="0" snapToObjects="1">
      <p:cViewPr varScale="1">
        <p:scale>
          <a:sx n="92" d="100"/>
          <a:sy n="92" d="100"/>
        </p:scale>
        <p:origin x="1908" y="78"/>
      </p:cViewPr>
      <p:guideLst>
        <p:guide orient="horz" pos="2400"/>
        <p:guide pos="5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3"/>
    </p:cViewPr>
  </p:sorterViewPr>
  <p:notesViewPr>
    <p:cSldViewPr snapToGrid="0" snapToObjects="1" showGuides="1">
      <p:cViewPr>
        <p:scale>
          <a:sx n="160" d="100"/>
          <a:sy n="160" d="100"/>
        </p:scale>
        <p:origin x="-624" y="-141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Data\My%20Documents\RLG%20Programs\Linked%20Data%20Survey%20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Data\My%20Documents\RLG%20Programs\Linked%20Data%20Survey%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Data\My%20Documents\RLG%20Programs\Linked%20Data%20Survey%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Data\My%20Documents\RLG%20Programs\Linked%20Data%20Survey%20Analysi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Data\My%20Documents\RLG%20Programs\Linked%20Data%20Survey%20Analysi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Data\My%20Documents\RLG%20Programs\Linked%20Data%20Survey%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Data\My%20Documents\RLG%20Programs\Linked%20Data%20Survey%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Data\My%20Documents\RLG%20Programs\Linked%20Data%20Survey%20Analysi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D08F-40B7-8A3F-7E23857DAB7E}"/>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D08F-40B7-8A3F-7E23857DAB7E}"/>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D08F-40B7-8A3F-7E23857DAB7E}"/>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D08F-40B7-8A3F-7E23857DAB7E}"/>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D08F-40B7-8A3F-7E23857DAB7E}"/>
              </c:ext>
            </c:extLst>
          </c:dPt>
          <c:cat>
            <c:strRef>
              <c:f>'Responding Institutions'!$F$146:$F$150</c:f>
              <c:strCache>
                <c:ptCount val="5"/>
                <c:pt idx="0">
                  <c:v>2014 only</c:v>
                </c:pt>
                <c:pt idx="1">
                  <c:v>2015 only</c:v>
                </c:pt>
                <c:pt idx="2">
                  <c:v>2018 only</c:v>
                </c:pt>
                <c:pt idx="3">
                  <c:v>2 surveys</c:v>
                </c:pt>
                <c:pt idx="4">
                  <c:v>All 3 surveys</c:v>
                </c:pt>
              </c:strCache>
            </c:strRef>
          </c:cat>
          <c:val>
            <c:numRef>
              <c:f>'Responding Institutions'!$G$146:$G$150</c:f>
              <c:numCache>
                <c:formatCode>General</c:formatCode>
                <c:ptCount val="5"/>
                <c:pt idx="0">
                  <c:v>27</c:v>
                </c:pt>
                <c:pt idx="1">
                  <c:v>24</c:v>
                </c:pt>
                <c:pt idx="2">
                  <c:v>35</c:v>
                </c:pt>
                <c:pt idx="3">
                  <c:v>33</c:v>
                </c:pt>
                <c:pt idx="4">
                  <c:v>24</c:v>
                </c:pt>
              </c:numCache>
            </c:numRef>
          </c:val>
          <c:extLst>
            <c:ext xmlns:c16="http://schemas.microsoft.com/office/drawing/2014/chart" uri="{C3380CC4-5D6E-409C-BE32-E72D297353CC}">
              <c16:uniqueId val="{0000000A-D08F-40B7-8A3F-7E23857DAB7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1.4505433197661885E-2"/>
          <c:y val="0.86011476583310842"/>
          <c:w val="0.96092472136635099"/>
          <c:h val="0.124982104509663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31176846137476"/>
          <c:y val="2.0594965675057208E-2"/>
          <c:w val="0.73843158118748675"/>
          <c:h val="0.92453089244851261"/>
        </c:manualLayout>
      </c:layout>
      <c:barChart>
        <c:barDir val="bar"/>
        <c:grouping val="clustered"/>
        <c:varyColors val="0"/>
        <c:ser>
          <c:idx val="0"/>
          <c:order val="0"/>
          <c:spPr>
            <a:solidFill>
              <a:schemeClr val="accent1"/>
            </a:solidFill>
            <a:ln>
              <a:noFill/>
            </a:ln>
            <a:effectLst/>
          </c:spPr>
          <c:invertIfNegative val="0"/>
          <c:cat>
            <c:strRef>
              <c:f>'Responding Institutions'!$A$159:$A$181</c:f>
              <c:strCache>
                <c:ptCount val="23"/>
                <c:pt idx="0">
                  <c:v>USA</c:v>
                </c:pt>
                <c:pt idx="1">
                  <c:v>Spain</c:v>
                </c:pt>
                <c:pt idx="2">
                  <c:v>UK</c:v>
                </c:pt>
                <c:pt idx="3">
                  <c:v>The Netherlands</c:v>
                </c:pt>
                <c:pt idx="4">
                  <c:v>Canada</c:v>
                </c:pt>
                <c:pt idx="5">
                  <c:v>Germany</c:v>
                </c:pt>
                <c:pt idx="6">
                  <c:v>Norway</c:v>
                </c:pt>
                <c:pt idx="7">
                  <c:v>Australia</c:v>
                </c:pt>
                <c:pt idx="8">
                  <c:v>Italy</c:v>
                </c:pt>
                <c:pt idx="9">
                  <c:v>France</c:v>
                </c:pt>
                <c:pt idx="10">
                  <c:v>Switzerland</c:v>
                </c:pt>
                <c:pt idx="11">
                  <c:v>Ireland</c:v>
                </c:pt>
                <c:pt idx="12">
                  <c:v>Singapore</c:v>
                </c:pt>
                <c:pt idx="13">
                  <c:v>Sweden</c:v>
                </c:pt>
                <c:pt idx="14">
                  <c:v>Austria</c:v>
                </c:pt>
                <c:pt idx="15">
                  <c:v>China</c:v>
                </c:pt>
                <c:pt idx="16">
                  <c:v>Czech Republic</c:v>
                </c:pt>
                <c:pt idx="17">
                  <c:v>Finland</c:v>
                </c:pt>
                <c:pt idx="18">
                  <c:v>Hungary</c:v>
                </c:pt>
                <c:pt idx="19">
                  <c:v>Japan</c:v>
                </c:pt>
                <c:pt idx="20">
                  <c:v>Luxembourg</c:v>
                </c:pt>
                <c:pt idx="21">
                  <c:v>Malaysia</c:v>
                </c:pt>
                <c:pt idx="22">
                  <c:v>Portugal</c:v>
                </c:pt>
              </c:strCache>
            </c:strRef>
          </c:cat>
          <c:val>
            <c:numRef>
              <c:f>'Responding Institutions'!$B$159:$B$181</c:f>
              <c:numCache>
                <c:formatCode>General</c:formatCode>
                <c:ptCount val="23"/>
                <c:pt idx="0">
                  <c:v>60</c:v>
                </c:pt>
                <c:pt idx="1">
                  <c:v>14</c:v>
                </c:pt>
                <c:pt idx="2">
                  <c:v>14</c:v>
                </c:pt>
                <c:pt idx="3">
                  <c:v>10</c:v>
                </c:pt>
                <c:pt idx="4">
                  <c:v>5</c:v>
                </c:pt>
                <c:pt idx="5">
                  <c:v>5</c:v>
                </c:pt>
                <c:pt idx="6">
                  <c:v>4</c:v>
                </c:pt>
                <c:pt idx="7">
                  <c:v>4</c:v>
                </c:pt>
                <c:pt idx="8">
                  <c:v>4</c:v>
                </c:pt>
                <c:pt idx="9">
                  <c:v>3</c:v>
                </c:pt>
                <c:pt idx="10">
                  <c:v>3</c:v>
                </c:pt>
                <c:pt idx="11">
                  <c:v>2</c:v>
                </c:pt>
                <c:pt idx="12">
                  <c:v>2</c:v>
                </c:pt>
                <c:pt idx="13">
                  <c:v>2</c:v>
                </c:pt>
                <c:pt idx="14">
                  <c:v>1</c:v>
                </c:pt>
                <c:pt idx="15">
                  <c:v>1</c:v>
                </c:pt>
                <c:pt idx="16">
                  <c:v>1</c:v>
                </c:pt>
                <c:pt idx="17">
                  <c:v>1</c:v>
                </c:pt>
                <c:pt idx="18">
                  <c:v>1</c:v>
                </c:pt>
                <c:pt idx="19">
                  <c:v>1</c:v>
                </c:pt>
                <c:pt idx="20">
                  <c:v>1</c:v>
                </c:pt>
                <c:pt idx="21">
                  <c:v>1</c:v>
                </c:pt>
                <c:pt idx="22">
                  <c:v>1</c:v>
                </c:pt>
              </c:numCache>
            </c:numRef>
          </c:val>
          <c:extLst>
            <c:ext xmlns:c16="http://schemas.microsoft.com/office/drawing/2014/chart" uri="{C3380CC4-5D6E-409C-BE32-E72D297353CC}">
              <c16:uniqueId val="{00000000-DADF-4A6A-919F-90AFE600F57D}"/>
            </c:ext>
          </c:extLst>
        </c:ser>
        <c:dLbls>
          <c:showLegendKey val="0"/>
          <c:showVal val="0"/>
          <c:showCatName val="0"/>
          <c:showSerName val="0"/>
          <c:showPercent val="0"/>
          <c:showBubbleSize val="0"/>
        </c:dLbls>
        <c:gapWidth val="182"/>
        <c:axId val="195923560"/>
        <c:axId val="195923952"/>
      </c:barChart>
      <c:catAx>
        <c:axId val="195923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923952"/>
        <c:crosses val="autoZero"/>
        <c:auto val="1"/>
        <c:lblAlgn val="ctr"/>
        <c:lblOffset val="100"/>
        <c:noMultiLvlLbl val="0"/>
      </c:catAx>
      <c:valAx>
        <c:axId val="19592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923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'Responding Institutions - Type'!$B$155</c:f>
              <c:strCache>
                <c:ptCount val="1"/>
                <c:pt idx="0">
                  <c:v>2014</c:v>
                </c:pt>
              </c:strCache>
            </c:strRef>
          </c:tx>
          <c:spPr>
            <a:solidFill>
              <a:schemeClr val="accent1"/>
            </a:solidFill>
            <a:ln>
              <a:noFill/>
            </a:ln>
            <a:effectLst/>
          </c:spPr>
          <c:invertIfNegative val="0"/>
          <c:cat>
            <c:strRef>
              <c:f>'Responding Institutions - Type'!$A$156:$A$164</c:f>
              <c:strCache>
                <c:ptCount val="9"/>
                <c:pt idx="0">
                  <c:v>Research library</c:v>
                </c:pt>
                <c:pt idx="1">
                  <c:v>National library</c:v>
                </c:pt>
                <c:pt idx="2">
                  <c:v>Research institution</c:v>
                </c:pt>
                <c:pt idx="3">
                  <c:v>Library Network</c:v>
                </c:pt>
                <c:pt idx="4">
                  <c:v>Government</c:v>
                </c:pt>
                <c:pt idx="5">
                  <c:v>Service provider</c:v>
                </c:pt>
                <c:pt idx="6">
                  <c:v>Public Library</c:v>
                </c:pt>
                <c:pt idx="7">
                  <c:v>Museum</c:v>
                </c:pt>
                <c:pt idx="8">
                  <c:v>Other</c:v>
                </c:pt>
              </c:strCache>
            </c:strRef>
          </c:cat>
          <c:val>
            <c:numRef>
              <c:f>'Responding Institutions - Type'!$B$156:$B$164</c:f>
              <c:numCache>
                <c:formatCode>General</c:formatCode>
                <c:ptCount val="9"/>
                <c:pt idx="0">
                  <c:v>26</c:v>
                </c:pt>
                <c:pt idx="1">
                  <c:v>8</c:v>
                </c:pt>
                <c:pt idx="2">
                  <c:v>9</c:v>
                </c:pt>
                <c:pt idx="3">
                  <c:v>9</c:v>
                </c:pt>
                <c:pt idx="4">
                  <c:v>4</c:v>
                </c:pt>
                <c:pt idx="5">
                  <c:v>0</c:v>
                </c:pt>
                <c:pt idx="6">
                  <c:v>4</c:v>
                </c:pt>
                <c:pt idx="7">
                  <c:v>4</c:v>
                </c:pt>
                <c:pt idx="8">
                  <c:v>3</c:v>
                </c:pt>
              </c:numCache>
            </c:numRef>
          </c:val>
          <c:extLst>
            <c:ext xmlns:c16="http://schemas.microsoft.com/office/drawing/2014/chart" uri="{C3380CC4-5D6E-409C-BE32-E72D297353CC}">
              <c16:uniqueId val="{00000000-05BE-4D13-BB52-85DCA6FDEE04}"/>
            </c:ext>
          </c:extLst>
        </c:ser>
        <c:ser>
          <c:idx val="1"/>
          <c:order val="1"/>
          <c:tx>
            <c:strRef>
              <c:f>'Responding Institutions - Type'!$C$155</c:f>
              <c:strCache>
                <c:ptCount val="1"/>
              </c:strCache>
            </c:strRef>
          </c:tx>
          <c:spPr>
            <a:solidFill>
              <a:schemeClr val="accent2"/>
            </a:solidFill>
            <a:ln>
              <a:noFill/>
            </a:ln>
            <a:effectLst/>
          </c:spPr>
          <c:invertIfNegative val="0"/>
          <c:cat>
            <c:strRef>
              <c:f>'Responding Institutions - Type'!$A$156:$A$164</c:f>
              <c:strCache>
                <c:ptCount val="9"/>
                <c:pt idx="0">
                  <c:v>Research library</c:v>
                </c:pt>
                <c:pt idx="1">
                  <c:v>National library</c:v>
                </c:pt>
                <c:pt idx="2">
                  <c:v>Research institution</c:v>
                </c:pt>
                <c:pt idx="3">
                  <c:v>Library Network</c:v>
                </c:pt>
                <c:pt idx="4">
                  <c:v>Government</c:v>
                </c:pt>
                <c:pt idx="5">
                  <c:v>Service provider</c:v>
                </c:pt>
                <c:pt idx="6">
                  <c:v>Public Library</c:v>
                </c:pt>
                <c:pt idx="7">
                  <c:v>Museum</c:v>
                </c:pt>
                <c:pt idx="8">
                  <c:v>Other</c:v>
                </c:pt>
              </c:strCache>
            </c:strRef>
          </c:cat>
          <c:val>
            <c:numRef>
              <c:f>'Responding Institutions - Type'!$C$156:$C$164</c:f>
              <c:numCache>
                <c:formatCode>General</c:formatCode>
                <c:ptCount val="9"/>
              </c:numCache>
            </c:numRef>
          </c:val>
          <c:extLst>
            <c:ext xmlns:c16="http://schemas.microsoft.com/office/drawing/2014/chart" uri="{C3380CC4-5D6E-409C-BE32-E72D297353CC}">
              <c16:uniqueId val="{00000001-05BE-4D13-BB52-85DCA6FDEE04}"/>
            </c:ext>
          </c:extLst>
        </c:ser>
        <c:ser>
          <c:idx val="2"/>
          <c:order val="2"/>
          <c:tx>
            <c:strRef>
              <c:f>'Responding Institutions - Type'!$D$155</c:f>
              <c:strCache>
                <c:ptCount val="1"/>
                <c:pt idx="0">
                  <c:v>2015</c:v>
                </c:pt>
              </c:strCache>
            </c:strRef>
          </c:tx>
          <c:spPr>
            <a:solidFill>
              <a:schemeClr val="accent2"/>
            </a:solidFill>
            <a:ln>
              <a:noFill/>
            </a:ln>
            <a:effectLst/>
          </c:spPr>
          <c:invertIfNegative val="0"/>
          <c:cat>
            <c:strRef>
              <c:f>'Responding Institutions - Type'!$A$156:$A$164</c:f>
              <c:strCache>
                <c:ptCount val="9"/>
                <c:pt idx="0">
                  <c:v>Research library</c:v>
                </c:pt>
                <c:pt idx="1">
                  <c:v>National library</c:v>
                </c:pt>
                <c:pt idx="2">
                  <c:v>Research institution</c:v>
                </c:pt>
                <c:pt idx="3">
                  <c:v>Library Network</c:v>
                </c:pt>
                <c:pt idx="4">
                  <c:v>Government</c:v>
                </c:pt>
                <c:pt idx="5">
                  <c:v>Service provider</c:v>
                </c:pt>
                <c:pt idx="6">
                  <c:v>Public Library</c:v>
                </c:pt>
                <c:pt idx="7">
                  <c:v>Museum</c:v>
                </c:pt>
                <c:pt idx="8">
                  <c:v>Other</c:v>
                </c:pt>
              </c:strCache>
            </c:strRef>
          </c:cat>
          <c:val>
            <c:numRef>
              <c:f>'Responding Institutions - Type'!$D$156:$D$164</c:f>
              <c:numCache>
                <c:formatCode>0</c:formatCode>
                <c:ptCount val="9"/>
                <c:pt idx="0">
                  <c:v>28</c:v>
                </c:pt>
                <c:pt idx="1">
                  <c:v>14</c:v>
                </c:pt>
                <c:pt idx="2">
                  <c:v>8</c:v>
                </c:pt>
                <c:pt idx="3">
                  <c:v>11</c:v>
                </c:pt>
                <c:pt idx="4">
                  <c:v>7</c:v>
                </c:pt>
                <c:pt idx="5">
                  <c:v>0</c:v>
                </c:pt>
                <c:pt idx="6">
                  <c:v>4</c:v>
                </c:pt>
                <c:pt idx="7">
                  <c:v>3</c:v>
                </c:pt>
                <c:pt idx="8">
                  <c:v>2</c:v>
                </c:pt>
              </c:numCache>
            </c:numRef>
          </c:val>
          <c:extLst>
            <c:ext xmlns:c16="http://schemas.microsoft.com/office/drawing/2014/chart" uri="{C3380CC4-5D6E-409C-BE32-E72D297353CC}">
              <c16:uniqueId val="{00000002-05BE-4D13-BB52-85DCA6FDEE04}"/>
            </c:ext>
          </c:extLst>
        </c:ser>
        <c:ser>
          <c:idx val="3"/>
          <c:order val="3"/>
          <c:tx>
            <c:strRef>
              <c:f>'Responding Institutions - Type'!$E$155</c:f>
              <c:strCache>
                <c:ptCount val="1"/>
              </c:strCache>
            </c:strRef>
          </c:tx>
          <c:spPr>
            <a:solidFill>
              <a:schemeClr val="accent4"/>
            </a:solidFill>
            <a:ln>
              <a:noFill/>
            </a:ln>
            <a:effectLst/>
          </c:spPr>
          <c:invertIfNegative val="0"/>
          <c:cat>
            <c:strRef>
              <c:f>'Responding Institutions - Type'!$A$156:$A$164</c:f>
              <c:strCache>
                <c:ptCount val="9"/>
                <c:pt idx="0">
                  <c:v>Research library</c:v>
                </c:pt>
                <c:pt idx="1">
                  <c:v>National library</c:v>
                </c:pt>
                <c:pt idx="2">
                  <c:v>Research institution</c:v>
                </c:pt>
                <c:pt idx="3">
                  <c:v>Library Network</c:v>
                </c:pt>
                <c:pt idx="4">
                  <c:v>Government</c:v>
                </c:pt>
                <c:pt idx="5">
                  <c:v>Service provider</c:v>
                </c:pt>
                <c:pt idx="6">
                  <c:v>Public Library</c:v>
                </c:pt>
                <c:pt idx="7">
                  <c:v>Museum</c:v>
                </c:pt>
                <c:pt idx="8">
                  <c:v>Other</c:v>
                </c:pt>
              </c:strCache>
            </c:strRef>
          </c:cat>
          <c:val>
            <c:numRef>
              <c:f>'Responding Institutions - Type'!$E$156:$E$164</c:f>
              <c:numCache>
                <c:formatCode>General</c:formatCode>
                <c:ptCount val="9"/>
              </c:numCache>
            </c:numRef>
          </c:val>
          <c:extLst>
            <c:ext xmlns:c16="http://schemas.microsoft.com/office/drawing/2014/chart" uri="{C3380CC4-5D6E-409C-BE32-E72D297353CC}">
              <c16:uniqueId val="{00000003-05BE-4D13-BB52-85DCA6FDEE04}"/>
            </c:ext>
          </c:extLst>
        </c:ser>
        <c:ser>
          <c:idx val="4"/>
          <c:order val="4"/>
          <c:tx>
            <c:strRef>
              <c:f>'Responding Institutions - Type'!$F$155</c:f>
              <c:strCache>
                <c:ptCount val="1"/>
                <c:pt idx="0">
                  <c:v>2018</c:v>
                </c:pt>
              </c:strCache>
            </c:strRef>
          </c:tx>
          <c:spPr>
            <a:solidFill>
              <a:srgbClr val="FFC000"/>
            </a:solidFill>
            <a:ln>
              <a:noFill/>
            </a:ln>
            <a:effectLst/>
          </c:spPr>
          <c:invertIfNegative val="0"/>
          <c:cat>
            <c:strRef>
              <c:f>'Responding Institutions - Type'!$A$156:$A$164</c:f>
              <c:strCache>
                <c:ptCount val="9"/>
                <c:pt idx="0">
                  <c:v>Research library</c:v>
                </c:pt>
                <c:pt idx="1">
                  <c:v>National library</c:v>
                </c:pt>
                <c:pt idx="2">
                  <c:v>Research institution</c:v>
                </c:pt>
                <c:pt idx="3">
                  <c:v>Library Network</c:v>
                </c:pt>
                <c:pt idx="4">
                  <c:v>Government</c:v>
                </c:pt>
                <c:pt idx="5">
                  <c:v>Service provider</c:v>
                </c:pt>
                <c:pt idx="6">
                  <c:v>Public Library</c:v>
                </c:pt>
                <c:pt idx="7">
                  <c:v>Museum</c:v>
                </c:pt>
                <c:pt idx="8">
                  <c:v>Other</c:v>
                </c:pt>
              </c:strCache>
            </c:strRef>
          </c:cat>
          <c:val>
            <c:numRef>
              <c:f>'Responding Institutions - Type'!$F$156:$F$164</c:f>
              <c:numCache>
                <c:formatCode>General</c:formatCode>
                <c:ptCount val="9"/>
                <c:pt idx="0">
                  <c:v>23</c:v>
                </c:pt>
                <c:pt idx="1">
                  <c:v>13</c:v>
                </c:pt>
                <c:pt idx="2">
                  <c:v>11</c:v>
                </c:pt>
                <c:pt idx="3">
                  <c:v>8</c:v>
                </c:pt>
                <c:pt idx="4">
                  <c:v>8</c:v>
                </c:pt>
                <c:pt idx="5">
                  <c:v>6</c:v>
                </c:pt>
                <c:pt idx="6">
                  <c:v>5</c:v>
                </c:pt>
                <c:pt idx="7">
                  <c:v>4</c:v>
                </c:pt>
                <c:pt idx="8">
                  <c:v>3</c:v>
                </c:pt>
              </c:numCache>
            </c:numRef>
          </c:val>
          <c:extLst>
            <c:ext xmlns:c16="http://schemas.microsoft.com/office/drawing/2014/chart" uri="{C3380CC4-5D6E-409C-BE32-E72D297353CC}">
              <c16:uniqueId val="{00000004-05BE-4D13-BB52-85DCA6FDEE04}"/>
            </c:ext>
          </c:extLst>
        </c:ser>
        <c:dLbls>
          <c:showLegendKey val="0"/>
          <c:showVal val="0"/>
          <c:showCatName val="0"/>
          <c:showSerName val="0"/>
          <c:showPercent val="0"/>
          <c:showBubbleSize val="0"/>
        </c:dLbls>
        <c:gapWidth val="219"/>
        <c:overlap val="-27"/>
        <c:axId val="517959192"/>
        <c:axId val="517957552"/>
      </c:barChart>
      <c:catAx>
        <c:axId val="517959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957552"/>
        <c:crosses val="autoZero"/>
        <c:auto val="1"/>
        <c:lblAlgn val="ctr"/>
        <c:lblOffset val="100"/>
        <c:noMultiLvlLbl val="0"/>
      </c:catAx>
      <c:valAx>
        <c:axId val="51795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959192"/>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delete val="1"/>
      </c:legendEntry>
      <c:legendEntry>
        <c:idx val="4"/>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9380358547580682"/>
          <c:y val="0.89409667541557303"/>
          <c:w val="0.37397461934693321"/>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65-4165-9E23-5A1F44DC8025}"/>
              </c:ext>
            </c:extLst>
          </c:dPt>
          <c:dPt>
            <c:idx val="1"/>
            <c:bubble3D val="0"/>
            <c:spPr>
              <a:solidFill>
                <a:srgbClr val="DE6126"/>
              </a:solidFill>
              <a:ln w="19050">
                <a:solidFill>
                  <a:schemeClr val="lt1"/>
                </a:solidFill>
              </a:ln>
              <a:effectLst/>
            </c:spPr>
            <c:extLst>
              <c:ext xmlns:c16="http://schemas.microsoft.com/office/drawing/2014/chart" uri="{C3380CC4-5D6E-409C-BE32-E72D297353CC}">
                <c16:uniqueId val="{00000003-2F65-4165-9E23-5A1F44DC8025}"/>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2F65-4165-9E23-5A1F44DC8025}"/>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2F65-4165-9E23-5A1F44DC8025}"/>
              </c:ext>
            </c:extLst>
          </c:dPt>
          <c:cat>
            <c:strRef>
              <c:f>'Projects Described'!$A$54:$A$57</c:f>
              <c:strCache>
                <c:ptCount val="4"/>
                <c:pt idx="0">
                  <c:v>Don't know yet</c:v>
                </c:pt>
                <c:pt idx="1">
                  <c:v>Partially</c:v>
                </c:pt>
                <c:pt idx="2">
                  <c:v>Mostly</c:v>
                </c:pt>
                <c:pt idx="3">
                  <c:v>Yes</c:v>
                </c:pt>
              </c:strCache>
            </c:strRef>
          </c:cat>
          <c:val>
            <c:numRef>
              <c:f>'Projects Described'!$B$54:$B$57</c:f>
              <c:numCache>
                <c:formatCode>General</c:formatCode>
                <c:ptCount val="4"/>
                <c:pt idx="0">
                  <c:v>31</c:v>
                </c:pt>
                <c:pt idx="1">
                  <c:v>15</c:v>
                </c:pt>
                <c:pt idx="2">
                  <c:v>22</c:v>
                </c:pt>
                <c:pt idx="3">
                  <c:v>36</c:v>
                </c:pt>
              </c:numCache>
            </c:numRef>
          </c:val>
          <c:extLst>
            <c:ext xmlns:c16="http://schemas.microsoft.com/office/drawing/2014/chart" uri="{C3380CC4-5D6E-409C-BE32-E72D297353CC}">
              <c16:uniqueId val="{00000008-2F65-4165-9E23-5A1F44DC8025}"/>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2F65-4165-9E23-5A1F44DC802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2F65-4165-9E23-5A1F44DC8025}"/>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E-2F65-4165-9E23-5A1F44DC80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2F65-4165-9E23-5A1F44DC8025}"/>
              </c:ext>
            </c:extLst>
          </c:dPt>
          <c:cat>
            <c:strRef>
              <c:f>'Projects Described'!$A$54:$A$57</c:f>
              <c:strCache>
                <c:ptCount val="4"/>
                <c:pt idx="0">
                  <c:v>Don't know yet</c:v>
                </c:pt>
                <c:pt idx="1">
                  <c:v>Partially</c:v>
                </c:pt>
                <c:pt idx="2">
                  <c:v>Mostly</c:v>
                </c:pt>
                <c:pt idx="3">
                  <c:v>Yes</c:v>
                </c:pt>
              </c:strCache>
            </c:strRef>
          </c:cat>
          <c:val>
            <c:numRef>
              <c:f>'Projects Described'!$C$54:$C$57</c:f>
              <c:numCache>
                <c:formatCode>0%</c:formatCode>
                <c:ptCount val="4"/>
                <c:pt idx="0">
                  <c:v>0.29807692307692307</c:v>
                </c:pt>
                <c:pt idx="1">
                  <c:v>0.14423076923076922</c:v>
                </c:pt>
                <c:pt idx="2">
                  <c:v>0.21153846153846154</c:v>
                </c:pt>
                <c:pt idx="3">
                  <c:v>0.34615384615384615</c:v>
                </c:pt>
              </c:numCache>
            </c:numRef>
          </c:val>
          <c:extLst>
            <c:ext xmlns:c16="http://schemas.microsoft.com/office/drawing/2014/chart" uri="{C3380CC4-5D6E-409C-BE32-E72D297353CC}">
              <c16:uniqueId val="{00000011-2F65-4165-9E23-5A1F44DC802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A4-42FD-B6C9-AE057CE67B22}"/>
              </c:ext>
            </c:extLst>
          </c:dPt>
          <c:dPt>
            <c:idx val="1"/>
            <c:bubble3D val="0"/>
            <c:spPr>
              <a:solidFill>
                <a:srgbClr val="DE6126"/>
              </a:solidFill>
              <a:ln w="19050">
                <a:solidFill>
                  <a:schemeClr val="lt1"/>
                </a:solidFill>
              </a:ln>
              <a:effectLst/>
            </c:spPr>
            <c:extLst>
              <c:ext xmlns:c16="http://schemas.microsoft.com/office/drawing/2014/chart" uri="{C3380CC4-5D6E-409C-BE32-E72D297353CC}">
                <c16:uniqueId val="{00000003-96A4-42FD-B6C9-AE057CE67B22}"/>
              </c:ext>
            </c:extLst>
          </c:dPt>
          <c:dPt>
            <c:idx val="2"/>
            <c:bubble3D val="0"/>
            <c:explosion val="1"/>
            <c:spPr>
              <a:solidFill>
                <a:srgbClr val="00B050"/>
              </a:solidFill>
              <a:ln w="19050">
                <a:solidFill>
                  <a:schemeClr val="lt1"/>
                </a:solidFill>
              </a:ln>
              <a:effectLst/>
            </c:spPr>
            <c:extLst>
              <c:ext xmlns:c16="http://schemas.microsoft.com/office/drawing/2014/chart" uri="{C3380CC4-5D6E-409C-BE32-E72D297353CC}">
                <c16:uniqueId val="{00000005-96A4-42FD-B6C9-AE057CE67B22}"/>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96A4-42FD-B6C9-AE057CE67B22}"/>
              </c:ext>
            </c:extLst>
          </c:dPt>
          <c:cat>
            <c:strRef>
              <c:f>'Projects Described'!$A$61:$A$64</c:f>
              <c:strCache>
                <c:ptCount val="4"/>
                <c:pt idx="0">
                  <c:v>Don't know yet</c:v>
                </c:pt>
                <c:pt idx="1">
                  <c:v>Partially</c:v>
                </c:pt>
                <c:pt idx="2">
                  <c:v>Mostly</c:v>
                </c:pt>
                <c:pt idx="3">
                  <c:v>Yes</c:v>
                </c:pt>
              </c:strCache>
            </c:strRef>
          </c:cat>
          <c:val>
            <c:numRef>
              <c:f>'Projects Described'!$B$61:$B$64</c:f>
              <c:numCache>
                <c:formatCode>0%</c:formatCode>
                <c:ptCount val="4"/>
                <c:pt idx="0">
                  <c:v>0.46</c:v>
                </c:pt>
                <c:pt idx="1">
                  <c:v>0.13</c:v>
                </c:pt>
                <c:pt idx="2">
                  <c:v>0.19</c:v>
                </c:pt>
                <c:pt idx="3">
                  <c:v>0.22</c:v>
                </c:pt>
              </c:numCache>
            </c:numRef>
          </c:val>
          <c:extLst>
            <c:ext xmlns:c16="http://schemas.microsoft.com/office/drawing/2014/chart" uri="{C3380CC4-5D6E-409C-BE32-E72D297353CC}">
              <c16:uniqueId val="{00000008-96A4-42FD-B6C9-AE057CE67B22}"/>
            </c:ext>
          </c:extLst>
        </c:ser>
        <c:dLbls>
          <c:showLegendKey val="0"/>
          <c:showVal val="0"/>
          <c:showCatName val="0"/>
          <c:showSerName val="0"/>
          <c:showPercent val="0"/>
          <c:showBubbleSize val="0"/>
          <c:showLeaderLines val="1"/>
        </c:dLbls>
        <c:firstSliceAng val="0"/>
      </c:pieChart>
      <c:spPr>
        <a:noFill/>
        <a:ln>
          <a:noFill/>
        </a:ln>
        <a:effectLst/>
      </c:spPr>
    </c:plotArea>
    <c:legend>
      <c:legendPos val="l"/>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6666666666666666E-2"/>
          <c:y val="5.1151744177293346E-2"/>
          <c:w val="0.25219510061242345"/>
          <c:h val="0.9120368558136732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'Graphics ppt'!$B$85</c:f>
              <c:strCache>
                <c:ptCount val="1"/>
                <c:pt idx="0">
                  <c:v>2018</c:v>
                </c:pt>
              </c:strCache>
            </c:strRef>
          </c:tx>
          <c:spPr>
            <a:solidFill>
              <a:srgbClr val="FFC000"/>
            </a:solidFill>
            <a:ln>
              <a:noFill/>
            </a:ln>
            <a:effectLst/>
          </c:spPr>
          <c:invertIfNegative val="0"/>
          <c:cat>
            <c:strRef>
              <c:f>'Graphics ppt'!$A$86:$A$92</c:f>
              <c:strCache>
                <c:ptCount val="7"/>
                <c:pt idx="0">
                  <c:v>Descriptive metadata</c:v>
                </c:pt>
                <c:pt idx="1">
                  <c:v>Bibliographic data (e.g., MARC records)</c:v>
                </c:pt>
                <c:pt idx="2">
                  <c:v>Authority files</c:v>
                </c:pt>
                <c:pt idx="3">
                  <c:v>Data about people*</c:v>
                </c:pt>
                <c:pt idx="4">
                  <c:v> Ontologies/vocabularies</c:v>
                </c:pt>
                <c:pt idx="5">
                  <c:v>Digital collections</c:v>
                </c:pt>
                <c:pt idx="6">
                  <c:v>Geographic data</c:v>
                </c:pt>
              </c:strCache>
            </c:strRef>
          </c:cat>
          <c:val>
            <c:numRef>
              <c:f>'Graphics ppt'!$B$86:$B$92</c:f>
              <c:numCache>
                <c:formatCode>General</c:formatCode>
                <c:ptCount val="7"/>
                <c:pt idx="0">
                  <c:v>51</c:v>
                </c:pt>
                <c:pt idx="1">
                  <c:v>47</c:v>
                </c:pt>
                <c:pt idx="2">
                  <c:v>45</c:v>
                </c:pt>
                <c:pt idx="3">
                  <c:v>33</c:v>
                </c:pt>
                <c:pt idx="4">
                  <c:v>33</c:v>
                </c:pt>
                <c:pt idx="5">
                  <c:v>27</c:v>
                </c:pt>
                <c:pt idx="6">
                  <c:v>23</c:v>
                </c:pt>
              </c:numCache>
            </c:numRef>
          </c:val>
          <c:extLst>
            <c:ext xmlns:c16="http://schemas.microsoft.com/office/drawing/2014/chart" uri="{C3380CC4-5D6E-409C-BE32-E72D297353CC}">
              <c16:uniqueId val="{00000000-0C99-4133-83C1-002725142E23}"/>
            </c:ext>
          </c:extLst>
        </c:ser>
        <c:ser>
          <c:idx val="1"/>
          <c:order val="1"/>
          <c:tx>
            <c:strRef>
              <c:f>'Graphics ppt'!$C$85</c:f>
              <c:strCache>
                <c:ptCount val="1"/>
                <c:pt idx="0">
                  <c:v>2015</c:v>
                </c:pt>
              </c:strCache>
            </c:strRef>
          </c:tx>
          <c:spPr>
            <a:solidFill>
              <a:schemeClr val="accent2"/>
            </a:solidFill>
            <a:ln>
              <a:noFill/>
            </a:ln>
            <a:effectLst/>
          </c:spPr>
          <c:invertIfNegative val="0"/>
          <c:cat>
            <c:strRef>
              <c:f>'Graphics ppt'!$A$86:$A$92</c:f>
              <c:strCache>
                <c:ptCount val="7"/>
                <c:pt idx="0">
                  <c:v>Descriptive metadata</c:v>
                </c:pt>
                <c:pt idx="1">
                  <c:v>Bibliographic data (e.g., MARC records)</c:v>
                </c:pt>
                <c:pt idx="2">
                  <c:v>Authority files</c:v>
                </c:pt>
                <c:pt idx="3">
                  <c:v>Data about people*</c:v>
                </c:pt>
                <c:pt idx="4">
                  <c:v> Ontologies/vocabularies</c:v>
                </c:pt>
                <c:pt idx="5">
                  <c:v>Digital collections</c:v>
                </c:pt>
                <c:pt idx="6">
                  <c:v>Geographic data</c:v>
                </c:pt>
              </c:strCache>
            </c:strRef>
          </c:cat>
          <c:val>
            <c:numRef>
              <c:f>'Graphics ppt'!$C$86:$C$92</c:f>
              <c:numCache>
                <c:formatCode>General</c:formatCode>
                <c:ptCount val="7"/>
                <c:pt idx="0">
                  <c:v>43</c:v>
                </c:pt>
                <c:pt idx="1">
                  <c:v>56</c:v>
                </c:pt>
                <c:pt idx="2">
                  <c:v>44</c:v>
                </c:pt>
                <c:pt idx="3">
                  <c:v>0</c:v>
                </c:pt>
                <c:pt idx="4">
                  <c:v>28</c:v>
                </c:pt>
                <c:pt idx="5">
                  <c:v>25</c:v>
                </c:pt>
                <c:pt idx="6">
                  <c:v>18</c:v>
                </c:pt>
              </c:numCache>
            </c:numRef>
          </c:val>
          <c:extLst>
            <c:ext xmlns:c16="http://schemas.microsoft.com/office/drawing/2014/chart" uri="{C3380CC4-5D6E-409C-BE32-E72D297353CC}">
              <c16:uniqueId val="{00000001-0C99-4133-83C1-002725142E23}"/>
            </c:ext>
          </c:extLst>
        </c:ser>
        <c:dLbls>
          <c:showLegendKey val="0"/>
          <c:showVal val="0"/>
          <c:showCatName val="0"/>
          <c:showSerName val="0"/>
          <c:showPercent val="0"/>
          <c:showBubbleSize val="0"/>
        </c:dLbls>
        <c:gapWidth val="182"/>
        <c:axId val="477722072"/>
        <c:axId val="477722400"/>
      </c:barChart>
      <c:catAx>
        <c:axId val="477722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7722400"/>
        <c:crosses val="autoZero"/>
        <c:auto val="1"/>
        <c:lblAlgn val="ctr"/>
        <c:lblOffset val="100"/>
        <c:noMultiLvlLbl val="0"/>
      </c:catAx>
      <c:valAx>
        <c:axId val="477722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722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'Graphics ppt'!$B$108</c:f>
              <c:strCache>
                <c:ptCount val="1"/>
                <c:pt idx="0">
                  <c:v>2018</c:v>
                </c:pt>
              </c:strCache>
            </c:strRef>
          </c:tx>
          <c:spPr>
            <a:solidFill>
              <a:srgbClr val="FFC000"/>
            </a:solidFill>
            <a:ln>
              <a:noFill/>
            </a:ln>
            <a:effectLst/>
          </c:spPr>
          <c:invertIfNegative val="0"/>
          <c:cat>
            <c:strRef>
              <c:f>'Graphics ppt'!$A$109:$A$116</c:f>
              <c:strCache>
                <c:ptCount val="8"/>
                <c:pt idx="0">
                  <c:v>Schema.org</c:v>
                </c:pt>
                <c:pt idx="1">
                  <c:v>SKOS</c:v>
                </c:pt>
                <c:pt idx="2">
                  <c:v>Dublin Core Terms</c:v>
                </c:pt>
                <c:pt idx="3">
                  <c:v>FOAF</c:v>
                </c:pt>
                <c:pt idx="4">
                  <c:v>DCMI Metadata Terms</c:v>
                </c:pt>
                <c:pt idx="5">
                  <c:v>RDF Schema</c:v>
                </c:pt>
                <c:pt idx="6">
                  <c:v>BibFrame</c:v>
                </c:pt>
                <c:pt idx="7">
                  <c:v>Local vocabulary</c:v>
                </c:pt>
              </c:strCache>
            </c:strRef>
          </c:cat>
          <c:val>
            <c:numRef>
              <c:f>'Graphics ppt'!$B$109:$B$116</c:f>
              <c:numCache>
                <c:formatCode>0%</c:formatCode>
                <c:ptCount val="8"/>
                <c:pt idx="0">
                  <c:v>0.46</c:v>
                </c:pt>
                <c:pt idx="1">
                  <c:v>0.44</c:v>
                </c:pt>
                <c:pt idx="2">
                  <c:v>0.41</c:v>
                </c:pt>
                <c:pt idx="3">
                  <c:v>0.36</c:v>
                </c:pt>
                <c:pt idx="4">
                  <c:v>0.37</c:v>
                </c:pt>
                <c:pt idx="5">
                  <c:v>0.37</c:v>
                </c:pt>
                <c:pt idx="6">
                  <c:v>0.27</c:v>
                </c:pt>
                <c:pt idx="7">
                  <c:v>0.22</c:v>
                </c:pt>
              </c:numCache>
            </c:numRef>
          </c:val>
          <c:extLst>
            <c:ext xmlns:c16="http://schemas.microsoft.com/office/drawing/2014/chart" uri="{C3380CC4-5D6E-409C-BE32-E72D297353CC}">
              <c16:uniqueId val="{00000000-4C39-4473-9CD7-12CC5ACC3939}"/>
            </c:ext>
          </c:extLst>
        </c:ser>
        <c:ser>
          <c:idx val="1"/>
          <c:order val="1"/>
          <c:tx>
            <c:strRef>
              <c:f>'Graphics ppt'!$C$108</c:f>
              <c:strCache>
                <c:ptCount val="1"/>
                <c:pt idx="0">
                  <c:v>2015</c:v>
                </c:pt>
              </c:strCache>
            </c:strRef>
          </c:tx>
          <c:spPr>
            <a:solidFill>
              <a:schemeClr val="accent2"/>
            </a:solidFill>
            <a:ln>
              <a:noFill/>
            </a:ln>
            <a:effectLst/>
          </c:spPr>
          <c:invertIfNegative val="0"/>
          <c:cat>
            <c:strRef>
              <c:f>'Graphics ppt'!$A$109:$A$116</c:f>
              <c:strCache>
                <c:ptCount val="8"/>
                <c:pt idx="0">
                  <c:v>Schema.org</c:v>
                </c:pt>
                <c:pt idx="1">
                  <c:v>SKOS</c:v>
                </c:pt>
                <c:pt idx="2">
                  <c:v>Dublin Core Terms</c:v>
                </c:pt>
                <c:pt idx="3">
                  <c:v>FOAF</c:v>
                </c:pt>
                <c:pt idx="4">
                  <c:v>DCMI Metadata Terms</c:v>
                </c:pt>
                <c:pt idx="5">
                  <c:v>RDF Schema</c:v>
                </c:pt>
                <c:pt idx="6">
                  <c:v>BibFrame</c:v>
                </c:pt>
                <c:pt idx="7">
                  <c:v>Local vocabulary</c:v>
                </c:pt>
              </c:strCache>
            </c:strRef>
          </c:cat>
          <c:val>
            <c:numRef>
              <c:f>'Graphics ppt'!$C$109:$C$116</c:f>
              <c:numCache>
                <c:formatCode>0%</c:formatCode>
                <c:ptCount val="8"/>
                <c:pt idx="0">
                  <c:v>0.3</c:v>
                </c:pt>
                <c:pt idx="1">
                  <c:v>0.6</c:v>
                </c:pt>
                <c:pt idx="2">
                  <c:v>0.52</c:v>
                </c:pt>
                <c:pt idx="3">
                  <c:v>0.56000000000000005</c:v>
                </c:pt>
                <c:pt idx="4">
                  <c:v>0.49</c:v>
                </c:pt>
                <c:pt idx="5">
                  <c:v>0.45</c:v>
                </c:pt>
                <c:pt idx="6">
                  <c:v>0.15</c:v>
                </c:pt>
                <c:pt idx="7">
                  <c:v>0.19</c:v>
                </c:pt>
              </c:numCache>
            </c:numRef>
          </c:val>
          <c:extLst>
            <c:ext xmlns:c16="http://schemas.microsoft.com/office/drawing/2014/chart" uri="{C3380CC4-5D6E-409C-BE32-E72D297353CC}">
              <c16:uniqueId val="{00000001-4C39-4473-9CD7-12CC5ACC3939}"/>
            </c:ext>
          </c:extLst>
        </c:ser>
        <c:dLbls>
          <c:showLegendKey val="0"/>
          <c:showVal val="0"/>
          <c:showCatName val="0"/>
          <c:showSerName val="0"/>
          <c:showPercent val="0"/>
          <c:showBubbleSize val="0"/>
        </c:dLbls>
        <c:gapWidth val="182"/>
        <c:axId val="477439952"/>
        <c:axId val="477440280"/>
      </c:barChart>
      <c:catAx>
        <c:axId val="47743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7440280"/>
        <c:crosses val="autoZero"/>
        <c:auto val="1"/>
        <c:lblAlgn val="ctr"/>
        <c:lblOffset val="100"/>
        <c:noMultiLvlLbl val="0"/>
      </c:catAx>
      <c:valAx>
        <c:axId val="477440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743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'Graphics ppt'!$B$135</c:f>
              <c:strCache>
                <c:ptCount val="1"/>
                <c:pt idx="0">
                  <c:v>2018</c:v>
                </c:pt>
              </c:strCache>
            </c:strRef>
          </c:tx>
          <c:spPr>
            <a:solidFill>
              <a:srgbClr val="FFC000"/>
            </a:solidFill>
            <a:ln>
              <a:noFill/>
            </a:ln>
            <a:effectLst/>
          </c:spPr>
          <c:invertIfNegative val="0"/>
          <c:cat>
            <c:strRef>
              <c:f>'Graphics ppt'!$A$136:$A$145</c:f>
              <c:strCache>
                <c:ptCount val="10"/>
                <c:pt idx="0">
                  <c:v>id.loc.gov*</c:v>
                </c:pt>
                <c:pt idx="1">
                  <c:v>VIAF*</c:v>
                </c:pt>
                <c:pt idx="2">
                  <c:v>Dbpedia</c:v>
                </c:pt>
                <c:pt idx="3">
                  <c:v>GeoNames</c:v>
                </c:pt>
                <c:pt idx="4">
                  <c:v>Wikidata</c:v>
                </c:pt>
                <c:pt idx="5">
                  <c:v> WorldCat.org*</c:v>
                </c:pt>
                <c:pt idx="6">
                  <c:v>Getty Vocabularies</c:v>
                </c:pt>
                <c:pt idx="7">
                  <c:v>FAST*</c:v>
                </c:pt>
                <c:pt idx="8">
                  <c:v>ISNI </c:v>
                </c:pt>
                <c:pt idx="9">
                  <c:v> Resources we convert ourselves</c:v>
                </c:pt>
              </c:strCache>
            </c:strRef>
          </c:cat>
          <c:val>
            <c:numRef>
              <c:f>'Graphics ppt'!$B$136:$B$145</c:f>
              <c:numCache>
                <c:formatCode>0%</c:formatCode>
                <c:ptCount val="10"/>
                <c:pt idx="0">
                  <c:v>0.56999999999999995</c:v>
                </c:pt>
                <c:pt idx="1">
                  <c:v>0.51</c:v>
                </c:pt>
                <c:pt idx="2">
                  <c:v>0.43</c:v>
                </c:pt>
                <c:pt idx="3">
                  <c:v>0.42</c:v>
                </c:pt>
                <c:pt idx="4">
                  <c:v>0.41</c:v>
                </c:pt>
                <c:pt idx="5">
                  <c:v>0.41</c:v>
                </c:pt>
                <c:pt idx="6">
                  <c:v>0.33</c:v>
                </c:pt>
                <c:pt idx="7">
                  <c:v>0.25</c:v>
                </c:pt>
                <c:pt idx="8">
                  <c:v>0.25</c:v>
                </c:pt>
                <c:pt idx="9">
                  <c:v>0.19</c:v>
                </c:pt>
              </c:numCache>
            </c:numRef>
          </c:val>
          <c:extLst>
            <c:ext xmlns:c16="http://schemas.microsoft.com/office/drawing/2014/chart" uri="{C3380CC4-5D6E-409C-BE32-E72D297353CC}">
              <c16:uniqueId val="{00000000-17F1-402F-B98A-3B76D4F3CF03}"/>
            </c:ext>
          </c:extLst>
        </c:ser>
        <c:ser>
          <c:idx val="1"/>
          <c:order val="1"/>
          <c:tx>
            <c:strRef>
              <c:f>'Graphics ppt'!$C$135</c:f>
              <c:strCache>
                <c:ptCount val="1"/>
                <c:pt idx="0">
                  <c:v>2015</c:v>
                </c:pt>
              </c:strCache>
            </c:strRef>
          </c:tx>
          <c:spPr>
            <a:solidFill>
              <a:schemeClr val="accent2"/>
            </a:solidFill>
            <a:ln>
              <a:noFill/>
            </a:ln>
            <a:effectLst/>
          </c:spPr>
          <c:invertIfNegative val="0"/>
          <c:cat>
            <c:strRef>
              <c:f>'Graphics ppt'!$A$136:$A$145</c:f>
              <c:strCache>
                <c:ptCount val="10"/>
                <c:pt idx="0">
                  <c:v>id.loc.gov*</c:v>
                </c:pt>
                <c:pt idx="1">
                  <c:v>VIAF*</c:v>
                </c:pt>
                <c:pt idx="2">
                  <c:v>Dbpedia</c:v>
                </c:pt>
                <c:pt idx="3">
                  <c:v>GeoNames</c:v>
                </c:pt>
                <c:pt idx="4">
                  <c:v>Wikidata</c:v>
                </c:pt>
                <c:pt idx="5">
                  <c:v> WorldCat.org*</c:v>
                </c:pt>
                <c:pt idx="6">
                  <c:v>Getty Vocabularies</c:v>
                </c:pt>
                <c:pt idx="7">
                  <c:v>FAST*</c:v>
                </c:pt>
                <c:pt idx="8">
                  <c:v>ISNI </c:v>
                </c:pt>
                <c:pt idx="9">
                  <c:v> Resources we convert ourselves</c:v>
                </c:pt>
              </c:strCache>
            </c:strRef>
          </c:cat>
          <c:val>
            <c:numRef>
              <c:f>'Graphics ppt'!$C$136:$C$145</c:f>
              <c:numCache>
                <c:formatCode>0%</c:formatCode>
                <c:ptCount val="10"/>
                <c:pt idx="0">
                  <c:v>0.51</c:v>
                </c:pt>
                <c:pt idx="1">
                  <c:v>0.6</c:v>
                </c:pt>
                <c:pt idx="2">
                  <c:v>0.53</c:v>
                </c:pt>
                <c:pt idx="3">
                  <c:v>0.51</c:v>
                </c:pt>
                <c:pt idx="4">
                  <c:v>0.09</c:v>
                </c:pt>
                <c:pt idx="5">
                  <c:v>0.22</c:v>
                </c:pt>
                <c:pt idx="6">
                  <c:v>0.24</c:v>
                </c:pt>
                <c:pt idx="7">
                  <c:v>0.22</c:v>
                </c:pt>
                <c:pt idx="8">
                  <c:v>0.12</c:v>
                </c:pt>
                <c:pt idx="9">
                  <c:v>0.25</c:v>
                </c:pt>
              </c:numCache>
            </c:numRef>
          </c:val>
          <c:extLst>
            <c:ext xmlns:c16="http://schemas.microsoft.com/office/drawing/2014/chart" uri="{C3380CC4-5D6E-409C-BE32-E72D297353CC}">
              <c16:uniqueId val="{00000001-17F1-402F-B98A-3B76D4F3CF03}"/>
            </c:ext>
          </c:extLst>
        </c:ser>
        <c:dLbls>
          <c:showLegendKey val="0"/>
          <c:showVal val="0"/>
          <c:showCatName val="0"/>
          <c:showSerName val="0"/>
          <c:showPercent val="0"/>
          <c:showBubbleSize val="0"/>
        </c:dLbls>
        <c:gapWidth val="182"/>
        <c:axId val="494929512"/>
        <c:axId val="494929840"/>
      </c:barChart>
      <c:catAx>
        <c:axId val="494929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4929840"/>
        <c:crosses val="autoZero"/>
        <c:auto val="1"/>
        <c:lblAlgn val="ctr"/>
        <c:lblOffset val="100"/>
        <c:noMultiLvlLbl val="0"/>
      </c:catAx>
      <c:valAx>
        <c:axId val="494929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4929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0.73324</cdr:x>
      <cdr:y>0.07</cdr:y>
    </cdr:from>
    <cdr:to>
      <cdr:x>1</cdr:x>
      <cdr:y>0.22909</cdr:y>
    </cdr:to>
    <cdr:sp macro="" textlink="">
      <cdr:nvSpPr>
        <cdr:cNvPr id="2" name="TextBox 1">
          <a:extLst xmlns:a="http://schemas.openxmlformats.org/drawingml/2006/main">
            <a:ext uri="{FF2B5EF4-FFF2-40B4-BE49-F238E27FC236}">
              <a16:creationId xmlns:a16="http://schemas.microsoft.com/office/drawing/2014/main" id="{039EE64F-E8FA-4374-8314-BF2E969D49C7}"/>
            </a:ext>
          </a:extLst>
        </cdr:cNvPr>
        <cdr:cNvSpPr txBox="1"/>
      </cdr:nvSpPr>
      <cdr:spPr>
        <a:xfrm xmlns:a="http://schemas.openxmlformats.org/drawingml/2006/main">
          <a:off x="5066553" y="357927"/>
          <a:ext cx="1843263" cy="8134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a:latin typeface="Arial" panose="020B0604020202020204" pitchFamily="34" charset="0"/>
              <a:cs typeface="Arial" panose="020B0604020202020204" pitchFamily="34" charset="0"/>
            </a:rPr>
            <a:t>Total =143</a:t>
          </a:r>
          <a:r>
            <a:rPr lang="en-US" sz="1100" dirty="0"/>
            <a:t>	 </a:t>
          </a:r>
          <a:r>
            <a:rPr lang="en-US" sz="1100" dirty="0" err="1"/>
            <a:t>i</a:t>
          </a:r>
          <a:endParaRPr lang="en-US" sz="1100" dirty="0"/>
        </a:p>
      </cdr:txBody>
    </cdr:sp>
  </cdr:relSizeAnchor>
  <cdr:relSizeAnchor xmlns:cdr="http://schemas.openxmlformats.org/drawingml/2006/chartDrawing">
    <cdr:from>
      <cdr:x>0.48093</cdr:x>
      <cdr:y>0.6398</cdr:y>
    </cdr:from>
    <cdr:to>
      <cdr:x>0.68093</cdr:x>
      <cdr:y>0.93087</cdr:y>
    </cdr:to>
    <cdr:sp macro="" textlink="">
      <cdr:nvSpPr>
        <cdr:cNvPr id="3" name="TextBox 2">
          <a:extLst xmlns:a="http://schemas.openxmlformats.org/drawingml/2006/main">
            <a:ext uri="{FF2B5EF4-FFF2-40B4-BE49-F238E27FC236}">
              <a16:creationId xmlns:a16="http://schemas.microsoft.com/office/drawing/2014/main" id="{3FAB4DCD-B2FD-49A2-863E-388873111FA8}"/>
            </a:ext>
          </a:extLst>
        </cdr:cNvPr>
        <cdr:cNvSpPr txBox="1"/>
      </cdr:nvSpPr>
      <cdr:spPr>
        <a:xfrm xmlns:a="http://schemas.openxmlformats.org/drawingml/2006/main">
          <a:off x="3323123" y="3271300"/>
          <a:ext cx="1381963" cy="14882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solidFill>
              <a:latin typeface="Arial" panose="020B0604020202020204" pitchFamily="34" charset="0"/>
              <a:cs typeface="Arial" panose="020B0604020202020204" pitchFamily="34" charset="0"/>
            </a:rPr>
            <a:t>35</a:t>
          </a:r>
        </a:p>
      </cdr:txBody>
    </cdr:sp>
  </cdr:relSizeAnchor>
  <cdr:relSizeAnchor xmlns:cdr="http://schemas.openxmlformats.org/drawingml/2006/chartDrawing">
    <cdr:from>
      <cdr:x>0.27205</cdr:x>
      <cdr:y>0.44342</cdr:y>
    </cdr:from>
    <cdr:to>
      <cdr:x>0.47205</cdr:x>
      <cdr:y>0.73449</cdr:y>
    </cdr:to>
    <cdr:sp macro="" textlink="">
      <cdr:nvSpPr>
        <cdr:cNvPr id="4" name="TextBox 3">
          <a:extLst xmlns:a="http://schemas.openxmlformats.org/drawingml/2006/main">
            <a:ext uri="{FF2B5EF4-FFF2-40B4-BE49-F238E27FC236}">
              <a16:creationId xmlns:a16="http://schemas.microsoft.com/office/drawing/2014/main" id="{C4A8C2BE-F687-49E8-9CD7-64F4548122CB}"/>
            </a:ext>
          </a:extLst>
        </cdr:cNvPr>
        <cdr:cNvSpPr txBox="1"/>
      </cdr:nvSpPr>
      <cdr:spPr>
        <a:xfrm xmlns:a="http://schemas.openxmlformats.org/drawingml/2006/main">
          <a:off x="1879816" y="2267231"/>
          <a:ext cx="1381963" cy="14882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latin typeface="Arial" panose="020B0604020202020204" pitchFamily="34" charset="0"/>
              <a:cs typeface="Arial" panose="020B0604020202020204" pitchFamily="34" charset="0"/>
            </a:rPr>
            <a:t>33</a:t>
          </a:r>
        </a:p>
      </cdr:txBody>
    </cdr:sp>
  </cdr:relSizeAnchor>
  <cdr:relSizeAnchor xmlns:cdr="http://schemas.openxmlformats.org/drawingml/2006/chartDrawing">
    <cdr:from>
      <cdr:x>0.41591</cdr:x>
      <cdr:y>0.36273</cdr:y>
    </cdr:from>
    <cdr:to>
      <cdr:x>0.61591</cdr:x>
      <cdr:y>0.6538</cdr:y>
    </cdr:to>
    <cdr:sp macro="" textlink="">
      <cdr:nvSpPr>
        <cdr:cNvPr id="5" name="TextBox 4">
          <a:extLst xmlns:a="http://schemas.openxmlformats.org/drawingml/2006/main">
            <a:ext uri="{FF2B5EF4-FFF2-40B4-BE49-F238E27FC236}">
              <a16:creationId xmlns:a16="http://schemas.microsoft.com/office/drawing/2014/main" id="{A8EC0D48-EB93-44BA-A37E-0B28AE1A03EA}"/>
            </a:ext>
          </a:extLst>
        </cdr:cNvPr>
        <cdr:cNvSpPr txBox="1"/>
      </cdr:nvSpPr>
      <cdr:spPr>
        <a:xfrm xmlns:a="http://schemas.openxmlformats.org/drawingml/2006/main">
          <a:off x="1901536" y="11395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0.35793</cdr:x>
      <cdr:y>0.17793</cdr:y>
    </cdr:from>
    <cdr:to>
      <cdr:x>0.55793</cdr:x>
      <cdr:y>0.469</cdr:y>
    </cdr:to>
    <cdr:sp macro="" textlink="">
      <cdr:nvSpPr>
        <cdr:cNvPr id="6" name="TextBox 5">
          <a:extLst xmlns:a="http://schemas.openxmlformats.org/drawingml/2006/main">
            <a:ext uri="{FF2B5EF4-FFF2-40B4-BE49-F238E27FC236}">
              <a16:creationId xmlns:a16="http://schemas.microsoft.com/office/drawing/2014/main" id="{6FC93AEE-2D47-453D-99B4-D7795B6E05E6}"/>
            </a:ext>
          </a:extLst>
        </cdr:cNvPr>
        <cdr:cNvSpPr txBox="1"/>
      </cdr:nvSpPr>
      <cdr:spPr>
        <a:xfrm xmlns:a="http://schemas.openxmlformats.org/drawingml/2006/main">
          <a:off x="2473208" y="909767"/>
          <a:ext cx="1381963" cy="14882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solidFill>
              <a:latin typeface="Arial" panose="020B0604020202020204" pitchFamily="34" charset="0"/>
              <a:cs typeface="Arial" panose="020B0604020202020204" pitchFamily="34" charset="0"/>
            </a:rPr>
            <a:t>24</a:t>
          </a:r>
        </a:p>
      </cdr:txBody>
    </cdr:sp>
  </cdr:relSizeAnchor>
  <cdr:relSizeAnchor xmlns:cdr="http://schemas.openxmlformats.org/drawingml/2006/chartDrawing">
    <cdr:from>
      <cdr:x>0.56702</cdr:x>
      <cdr:y>0.18148</cdr:y>
    </cdr:from>
    <cdr:to>
      <cdr:x>0.76702</cdr:x>
      <cdr:y>0.47255</cdr:y>
    </cdr:to>
    <cdr:sp macro="" textlink="">
      <cdr:nvSpPr>
        <cdr:cNvPr id="7" name="TextBox 6">
          <a:extLst xmlns:a="http://schemas.openxmlformats.org/drawingml/2006/main">
            <a:ext uri="{FF2B5EF4-FFF2-40B4-BE49-F238E27FC236}">
              <a16:creationId xmlns:a16="http://schemas.microsoft.com/office/drawing/2014/main" id="{A76FF27F-2F47-4739-AAF0-F3AEA90DB3D1}"/>
            </a:ext>
          </a:extLst>
        </cdr:cNvPr>
        <cdr:cNvSpPr txBox="1"/>
      </cdr:nvSpPr>
      <cdr:spPr>
        <a:xfrm xmlns:a="http://schemas.openxmlformats.org/drawingml/2006/main">
          <a:off x="3917996" y="927888"/>
          <a:ext cx="1381964" cy="14882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solidFill>
              <a:latin typeface="Arial" panose="020B0604020202020204" pitchFamily="34" charset="0"/>
              <a:cs typeface="Arial" panose="020B0604020202020204" pitchFamily="34" charset="0"/>
            </a:rPr>
            <a:t>27</a:t>
          </a:r>
        </a:p>
      </cdr:txBody>
    </cdr:sp>
  </cdr:relSizeAnchor>
  <cdr:relSizeAnchor xmlns:cdr="http://schemas.openxmlformats.org/drawingml/2006/chartDrawing">
    <cdr:from>
      <cdr:x>0.64927</cdr:x>
      <cdr:y>0.43947</cdr:y>
    </cdr:from>
    <cdr:to>
      <cdr:x>0.84927</cdr:x>
      <cdr:y>0.73054</cdr:y>
    </cdr:to>
    <cdr:sp macro="" textlink="">
      <cdr:nvSpPr>
        <cdr:cNvPr id="8" name="TextBox 7">
          <a:extLst xmlns:a="http://schemas.openxmlformats.org/drawingml/2006/main">
            <a:ext uri="{FF2B5EF4-FFF2-40B4-BE49-F238E27FC236}">
              <a16:creationId xmlns:a16="http://schemas.microsoft.com/office/drawing/2014/main" id="{4F53A7F6-CB7A-44C2-8715-90A549F60269}"/>
            </a:ext>
          </a:extLst>
        </cdr:cNvPr>
        <cdr:cNvSpPr txBox="1"/>
      </cdr:nvSpPr>
      <cdr:spPr>
        <a:xfrm xmlns:a="http://schemas.openxmlformats.org/drawingml/2006/main">
          <a:off x="4096456" y="2247006"/>
          <a:ext cx="1261872" cy="14882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latin typeface="Arial" panose="020B0604020202020204" pitchFamily="34" charset="0"/>
              <a:cs typeface="Arial" panose="020B0604020202020204" pitchFamily="34" charset="0"/>
            </a:rPr>
            <a:t>24</a:t>
          </a:r>
        </a:p>
      </cdr:txBody>
    </cdr:sp>
  </cdr:relSizeAnchor>
</c:userShapes>
</file>

<file path=ppt/drawings/drawing2.xml><?xml version="1.0" encoding="utf-8"?>
<c:userShapes xmlns:c="http://schemas.openxmlformats.org/drawingml/2006/chart">
  <cdr:relSizeAnchor xmlns:cdr="http://schemas.openxmlformats.org/drawingml/2006/chartDrawing">
    <cdr:from>
      <cdr:x>0.23231</cdr:x>
      <cdr:y>0.31332</cdr:y>
    </cdr:from>
    <cdr:to>
      <cdr:x>0.43231</cdr:x>
      <cdr:y>0.64666</cdr:y>
    </cdr:to>
    <cdr:sp macro="" textlink="">
      <cdr:nvSpPr>
        <cdr:cNvPr id="2" name="TextBox 1">
          <a:extLst xmlns:a="http://schemas.openxmlformats.org/drawingml/2006/main">
            <a:ext uri="{FF2B5EF4-FFF2-40B4-BE49-F238E27FC236}">
              <a16:creationId xmlns:a16="http://schemas.microsoft.com/office/drawing/2014/main" id="{BBEDEA6C-1FE1-4AA5-8BF6-E35A5322C86D}"/>
            </a:ext>
          </a:extLst>
        </cdr:cNvPr>
        <cdr:cNvSpPr txBox="1"/>
      </cdr:nvSpPr>
      <cdr:spPr>
        <a:xfrm xmlns:a="http://schemas.openxmlformats.org/drawingml/2006/main">
          <a:off x="789008" y="837214"/>
          <a:ext cx="679269" cy="8907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latin typeface="Arial" panose="020B0604020202020204" pitchFamily="34" charset="0"/>
              <a:cs typeface="Arial" panose="020B0604020202020204" pitchFamily="34" charset="0"/>
            </a:rPr>
            <a:t>35%</a:t>
          </a:r>
        </a:p>
      </cdr:txBody>
    </cdr:sp>
  </cdr:relSizeAnchor>
  <cdr:relSizeAnchor xmlns:cdr="http://schemas.openxmlformats.org/drawingml/2006/chartDrawing">
    <cdr:from>
      <cdr:x>0.34257</cdr:x>
      <cdr:y>0.66667</cdr:y>
    </cdr:from>
    <cdr:to>
      <cdr:x>0.58423</cdr:x>
      <cdr:y>1</cdr:y>
    </cdr:to>
    <cdr:sp macro="" textlink="">
      <cdr:nvSpPr>
        <cdr:cNvPr id="3" name="TextBox 2">
          <a:extLst xmlns:a="http://schemas.openxmlformats.org/drawingml/2006/main">
            <a:ext uri="{FF2B5EF4-FFF2-40B4-BE49-F238E27FC236}">
              <a16:creationId xmlns:a16="http://schemas.microsoft.com/office/drawing/2014/main" id="{0C5A5C6A-DC12-4110-8CDF-D9DB55F8ED0C}"/>
            </a:ext>
          </a:extLst>
        </cdr:cNvPr>
        <cdr:cNvSpPr txBox="1"/>
      </cdr:nvSpPr>
      <cdr:spPr>
        <a:xfrm xmlns:a="http://schemas.openxmlformats.org/drawingml/2006/main">
          <a:off x="1163477" y="1781396"/>
          <a:ext cx="820760" cy="8906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latin typeface="Arial" panose="020B0604020202020204" pitchFamily="34" charset="0"/>
              <a:cs typeface="Arial" panose="020B0604020202020204" pitchFamily="34" charset="0"/>
            </a:rPr>
            <a:t>21%</a:t>
          </a:r>
        </a:p>
      </cdr:txBody>
    </cdr:sp>
  </cdr:relSizeAnchor>
  <cdr:relSizeAnchor xmlns:cdr="http://schemas.openxmlformats.org/drawingml/2006/chartDrawing">
    <cdr:from>
      <cdr:x>0.56308</cdr:x>
      <cdr:y>0.31333</cdr:y>
    </cdr:from>
    <cdr:to>
      <cdr:x>0.76308</cdr:x>
      <cdr:y>0.64666</cdr:y>
    </cdr:to>
    <cdr:sp macro="" textlink="">
      <cdr:nvSpPr>
        <cdr:cNvPr id="4" name="TextBox 3">
          <a:extLst xmlns:a="http://schemas.openxmlformats.org/drawingml/2006/main">
            <a:ext uri="{FF2B5EF4-FFF2-40B4-BE49-F238E27FC236}">
              <a16:creationId xmlns:a16="http://schemas.microsoft.com/office/drawing/2014/main" id="{9E5AEA78-C0A4-4E13-8639-9531DFE5ECC6}"/>
            </a:ext>
          </a:extLst>
        </cdr:cNvPr>
        <cdr:cNvSpPr txBox="1"/>
      </cdr:nvSpPr>
      <cdr:spPr>
        <a:xfrm xmlns:a="http://schemas.openxmlformats.org/drawingml/2006/main">
          <a:off x="1912413" y="837242"/>
          <a:ext cx="679269" cy="8906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latin typeface="Arial" panose="020B0604020202020204" pitchFamily="34" charset="0"/>
              <a:cs typeface="Arial" panose="020B0604020202020204" pitchFamily="34" charset="0"/>
            </a:rPr>
            <a:t>30%</a:t>
          </a:r>
        </a:p>
      </cdr:txBody>
    </cdr:sp>
  </cdr:relSizeAnchor>
  <cdr:relSizeAnchor xmlns:cdr="http://schemas.openxmlformats.org/drawingml/2006/chartDrawing">
    <cdr:from>
      <cdr:x>0.56712</cdr:x>
      <cdr:y>0.65779</cdr:y>
    </cdr:from>
    <cdr:to>
      <cdr:x>0.76712</cdr:x>
      <cdr:y>1</cdr:y>
    </cdr:to>
    <cdr:sp macro="" textlink="">
      <cdr:nvSpPr>
        <cdr:cNvPr id="5" name="TextBox 4">
          <a:extLst xmlns:a="http://schemas.openxmlformats.org/drawingml/2006/main">
            <a:ext uri="{FF2B5EF4-FFF2-40B4-BE49-F238E27FC236}">
              <a16:creationId xmlns:a16="http://schemas.microsoft.com/office/drawing/2014/main" id="{3CAB11CD-FCA8-4064-85C8-37BF2F9E7E71}"/>
            </a:ext>
          </a:extLst>
        </cdr:cNvPr>
        <cdr:cNvSpPr txBox="1"/>
      </cdr:nvSpPr>
      <cdr:spPr>
        <a:xfrm xmlns:a="http://schemas.openxmlformats.org/drawingml/2006/main">
          <a:off x="1926118" y="1757668"/>
          <a:ext cx="679269" cy="9144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latin typeface="Arial" panose="020B0604020202020204" pitchFamily="34" charset="0"/>
              <a:cs typeface="Arial" panose="020B0604020202020204" pitchFamily="34" charset="0"/>
            </a:rPr>
            <a:t>14%</a:t>
          </a:r>
        </a:p>
      </cdr:txBody>
    </cdr:sp>
  </cdr:relSizeAnchor>
</c:userShapes>
</file>

<file path=ppt/drawings/drawing3.xml><?xml version="1.0" encoding="utf-8"?>
<c:userShapes xmlns:c="http://schemas.openxmlformats.org/drawingml/2006/chart">
  <cdr:relSizeAnchor xmlns:cdr="http://schemas.openxmlformats.org/drawingml/2006/chartDrawing">
    <cdr:from>
      <cdr:x>0.70476</cdr:x>
      <cdr:y>0.42868</cdr:y>
    </cdr:from>
    <cdr:to>
      <cdr:x>0.90476</cdr:x>
      <cdr:y>0.76202</cdr:y>
    </cdr:to>
    <cdr:sp macro="" textlink="">
      <cdr:nvSpPr>
        <cdr:cNvPr id="5" name="TextBox 4">
          <a:extLst xmlns:a="http://schemas.openxmlformats.org/drawingml/2006/main">
            <a:ext uri="{FF2B5EF4-FFF2-40B4-BE49-F238E27FC236}">
              <a16:creationId xmlns:a16="http://schemas.microsoft.com/office/drawing/2014/main" id="{AA70F0A5-4C8D-42B2-A926-DA483C72E169}"/>
            </a:ext>
          </a:extLst>
        </cdr:cNvPr>
        <cdr:cNvSpPr txBox="1"/>
      </cdr:nvSpPr>
      <cdr:spPr>
        <a:xfrm xmlns:a="http://schemas.openxmlformats.org/drawingml/2006/main">
          <a:off x="3222171" y="1138922"/>
          <a:ext cx="914400" cy="8856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latin typeface="Arial" panose="020B0604020202020204" pitchFamily="34" charset="0"/>
              <a:cs typeface="Arial" panose="020B0604020202020204" pitchFamily="34" charset="0"/>
            </a:rPr>
            <a:t>46%</a:t>
          </a:r>
        </a:p>
      </cdr:txBody>
    </cdr:sp>
  </cdr:relSizeAnchor>
  <cdr:relSizeAnchor xmlns:cdr="http://schemas.openxmlformats.org/drawingml/2006/chartDrawing">
    <cdr:from>
      <cdr:x>0.2</cdr:x>
      <cdr:y>0.30417</cdr:y>
    </cdr:from>
    <cdr:to>
      <cdr:x>0.4</cdr:x>
      <cdr:y>0.6375</cdr:y>
    </cdr:to>
    <cdr:sp macro="" textlink="">
      <cdr:nvSpPr>
        <cdr:cNvPr id="6" name="TextBox 5">
          <a:extLst xmlns:a="http://schemas.openxmlformats.org/drawingml/2006/main">
            <a:ext uri="{FF2B5EF4-FFF2-40B4-BE49-F238E27FC236}">
              <a16:creationId xmlns:a16="http://schemas.microsoft.com/office/drawing/2014/main" id="{54479939-704E-4795-9276-71C925B8C2CD}"/>
            </a:ext>
          </a:extLst>
        </cdr:cNvPr>
        <cdr:cNvSpPr txBox="1"/>
      </cdr:nvSpPr>
      <cdr:spPr>
        <a:xfrm xmlns:a="http://schemas.openxmlformats.org/drawingml/2006/main">
          <a:off x="914400" y="83439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0.47857</cdr:x>
      <cdr:y>0.24105</cdr:y>
    </cdr:from>
    <cdr:to>
      <cdr:x>0.67857</cdr:x>
      <cdr:y>0.57438</cdr:y>
    </cdr:to>
    <cdr:sp macro="" textlink="">
      <cdr:nvSpPr>
        <cdr:cNvPr id="7" name="TextBox 6">
          <a:extLst xmlns:a="http://schemas.openxmlformats.org/drawingml/2006/main">
            <a:ext uri="{FF2B5EF4-FFF2-40B4-BE49-F238E27FC236}">
              <a16:creationId xmlns:a16="http://schemas.microsoft.com/office/drawing/2014/main" id="{2DDBEE83-180C-4A86-A4DB-89D5F647779B}"/>
            </a:ext>
          </a:extLst>
        </cdr:cNvPr>
        <cdr:cNvSpPr txBox="1"/>
      </cdr:nvSpPr>
      <cdr:spPr>
        <a:xfrm xmlns:a="http://schemas.openxmlformats.org/drawingml/2006/main">
          <a:off x="2188028" y="640420"/>
          <a:ext cx="914400" cy="8856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latin typeface="Arial" panose="020B0604020202020204" pitchFamily="34" charset="0"/>
              <a:cs typeface="Arial" panose="020B0604020202020204" pitchFamily="34" charset="0"/>
            </a:rPr>
            <a:t>22%</a:t>
          </a:r>
        </a:p>
      </cdr:txBody>
    </cdr:sp>
  </cdr:relSizeAnchor>
  <cdr:relSizeAnchor xmlns:cdr="http://schemas.openxmlformats.org/drawingml/2006/chartDrawing">
    <cdr:from>
      <cdr:x>0.16333</cdr:x>
      <cdr:y>0.62083</cdr:y>
    </cdr:from>
    <cdr:to>
      <cdr:x>0.36333</cdr:x>
      <cdr:y>0.95417</cdr:y>
    </cdr:to>
    <cdr:sp macro="" textlink="">
      <cdr:nvSpPr>
        <cdr:cNvPr id="8" name="TextBox 7">
          <a:extLst xmlns:a="http://schemas.openxmlformats.org/drawingml/2006/main">
            <a:ext uri="{FF2B5EF4-FFF2-40B4-BE49-F238E27FC236}">
              <a16:creationId xmlns:a16="http://schemas.microsoft.com/office/drawing/2014/main" id="{3B423270-3859-4273-966F-610AA709C510}"/>
            </a:ext>
          </a:extLst>
        </cdr:cNvPr>
        <cdr:cNvSpPr txBox="1"/>
      </cdr:nvSpPr>
      <cdr:spPr>
        <a:xfrm xmlns:a="http://schemas.openxmlformats.org/drawingml/2006/main">
          <a:off x="746760" y="17030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0.19167</cdr:x>
      <cdr:y>0.64583</cdr:y>
    </cdr:from>
    <cdr:to>
      <cdr:x>0.41833</cdr:x>
      <cdr:y>0.97917</cdr:y>
    </cdr:to>
    <cdr:sp macro="" textlink="">
      <cdr:nvSpPr>
        <cdr:cNvPr id="9" name="TextBox 8">
          <a:extLst xmlns:a="http://schemas.openxmlformats.org/drawingml/2006/main">
            <a:ext uri="{FF2B5EF4-FFF2-40B4-BE49-F238E27FC236}">
              <a16:creationId xmlns:a16="http://schemas.microsoft.com/office/drawing/2014/main" id="{54F4F0F9-966B-41B8-971E-55C5B62B9496}"/>
            </a:ext>
          </a:extLst>
        </cdr:cNvPr>
        <cdr:cNvSpPr txBox="1"/>
      </cdr:nvSpPr>
      <cdr:spPr>
        <a:xfrm xmlns:a="http://schemas.openxmlformats.org/drawingml/2006/main">
          <a:off x="876300" y="1771650"/>
          <a:ext cx="103632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baseline="0">
              <a:solidFill>
                <a:schemeClr val="bg1"/>
              </a:solidFill>
              <a:latin typeface="Arial" panose="020B0604020202020204" pitchFamily="34" charset="0"/>
              <a:cs typeface="Arial" panose="020B0604020202020204" pitchFamily="34" charset="0"/>
            </a:rPr>
            <a:t>19%</a:t>
          </a:r>
        </a:p>
      </cdr:txBody>
    </cdr:sp>
  </cdr:relSizeAnchor>
  <cdr:relSizeAnchor xmlns:cdr="http://schemas.openxmlformats.org/drawingml/2006/chartDrawing">
    <cdr:from>
      <cdr:x>0.5644</cdr:x>
      <cdr:y>0.75382</cdr:y>
    </cdr:from>
    <cdr:to>
      <cdr:x>0.7644</cdr:x>
      <cdr:y>1</cdr:y>
    </cdr:to>
    <cdr:sp macro="" textlink="">
      <cdr:nvSpPr>
        <cdr:cNvPr id="3" name="TextBox 2">
          <a:extLst xmlns:a="http://schemas.openxmlformats.org/drawingml/2006/main">
            <a:ext uri="{FF2B5EF4-FFF2-40B4-BE49-F238E27FC236}">
              <a16:creationId xmlns:a16="http://schemas.microsoft.com/office/drawing/2014/main" id="{506D7498-0AA7-4C6C-8D5A-D01121D510D9}"/>
            </a:ext>
          </a:extLst>
        </cdr:cNvPr>
        <cdr:cNvSpPr txBox="1"/>
      </cdr:nvSpPr>
      <cdr:spPr>
        <a:xfrm xmlns:a="http://schemas.openxmlformats.org/drawingml/2006/main">
          <a:off x="2580459" y="2002779"/>
          <a:ext cx="914400" cy="6540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latin typeface="Arial" panose="020B0604020202020204" pitchFamily="34" charset="0"/>
              <a:cs typeface="Arial" panose="020B0604020202020204" pitchFamily="34" charset="0"/>
            </a:rPr>
            <a:t>13%</a:t>
          </a:r>
        </a:p>
      </cdr:txBody>
    </cdr:sp>
  </cdr:relSizeAnchor>
  <cdr:relSizeAnchor xmlns:cdr="http://schemas.openxmlformats.org/drawingml/2006/chartDrawing">
    <cdr:from>
      <cdr:x>0.44118</cdr:x>
      <cdr:y>0.53701</cdr:y>
    </cdr:from>
    <cdr:to>
      <cdr:x>0.64118</cdr:x>
      <cdr:y>0.88118</cdr:y>
    </cdr:to>
    <cdr:sp macro="" textlink="">
      <cdr:nvSpPr>
        <cdr:cNvPr id="2" name="TextBox 1">
          <a:extLst xmlns:a="http://schemas.openxmlformats.org/drawingml/2006/main">
            <a:ext uri="{FF2B5EF4-FFF2-40B4-BE49-F238E27FC236}">
              <a16:creationId xmlns:a16="http://schemas.microsoft.com/office/drawing/2014/main" id="{9DDED373-12F5-4B12-BA71-07E0178FA7A7}"/>
            </a:ext>
          </a:extLst>
        </cdr:cNvPr>
        <cdr:cNvSpPr txBox="1"/>
      </cdr:nvSpPr>
      <cdr:spPr>
        <a:xfrm xmlns:a="http://schemas.openxmlformats.org/drawingml/2006/main">
          <a:off x="2017079" y="142675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10/19/2018</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306602-79AD-460A-9E4B-7429FD54D0A3}" type="datetimeFigureOut">
              <a:rPr lang="en-US" smtClean="0"/>
              <a:t>10/19/2018</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99D7421-AD5D-46DA-91F4-10FFFF42BEC0}" type="slidenum">
              <a:rPr lang="en-US" smtClean="0"/>
              <a:t>‹#›</a:t>
            </a:fld>
            <a:endParaRPr lang="en-US" dirty="0"/>
          </a:p>
        </p:txBody>
      </p:sp>
    </p:spTree>
    <p:extLst>
      <p:ext uri="{BB962C8B-B14F-4D97-AF65-F5344CB8AC3E}">
        <p14:creationId xmlns:p14="http://schemas.microsoft.com/office/powerpoint/2010/main" val="24598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The</a:t>
            </a:r>
            <a:r>
              <a:rPr lang="en-US" baseline="0" dirty="0"/>
              <a:t> impetus for an “International Linked Data Survey for Implementers” were discussions with OCLC Research Library Partner metadata managers who were aware of a number of linked data projects or services but felt there must be more “out there”. In consultation with a number of colleagues and after some beta testing with a group of linked data implementers with the survey instrument, we conducted an initial survey in July – August 2014.  The target audience were those who had already implemented a linked data project or service, or were in the process of doing so. Questions were asked both about publishing linked data and consuming linked data. I published the results in a series of posts on our HangingTogether blog.</a:t>
            </a:r>
          </a:p>
          <a:p>
            <a:endParaRPr lang="en-US" baseline="0" dirty="0"/>
          </a:p>
          <a:p>
            <a:r>
              <a:rPr lang="en-US" baseline="0" dirty="0"/>
              <a:t>One of the first criticisms we received were that the results did not include some leading linked data implementers such as the national libraries of France and Germany. So we repeated the survey between 1 June and 31 July 2015.</a:t>
            </a:r>
          </a:p>
          <a:p>
            <a:endParaRPr lang="en-US" baseline="0" dirty="0"/>
          </a:p>
          <a:p>
            <a:r>
              <a:rPr lang="en-US" baseline="0" dirty="0"/>
              <a:t>We were then curious about what might have changed in linked data implementations since 2015, so we repeated the survey again between 17 April and 25 May 2018.</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a:t>
            </a:fld>
            <a:endParaRPr lang="en-US" dirty="0"/>
          </a:p>
        </p:txBody>
      </p:sp>
    </p:spTree>
    <p:extLst>
      <p:ext uri="{BB962C8B-B14F-4D97-AF65-F5344CB8AC3E}">
        <p14:creationId xmlns:p14="http://schemas.microsoft.com/office/powerpoint/2010/main" val="294458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relatively large representation of libraries among respondents, no surprise that descriptive, bibliographic and authority data are the most common types of data published in both surveys, with slight variations in numbers. “Data about people” was common enough in the “other” responses in the 2015 survey that we added it as an option in 2018 – it tied for fourth, with ontologies and vocabularies. There were also slight increases in the number of linked data projects/services publishing digital collections and geographic data in 2018.</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10</a:t>
            </a:fld>
            <a:endParaRPr lang="en-US" dirty="0"/>
          </a:p>
        </p:txBody>
      </p:sp>
    </p:spTree>
    <p:extLst>
      <p:ext uri="{BB962C8B-B14F-4D97-AF65-F5344CB8AC3E}">
        <p14:creationId xmlns:p14="http://schemas.microsoft.com/office/powerpoint/2010/main" val="3014216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more differences in the RDF vocabularies and ontologies used in the last three years.  This chart shows the top eight reported in 2018 (used by at least 20% of respondents) compared to 2015.  We observe substantial increases in Schema.org and BibFrame, with decreased usage of SKOS and FOAF in particular. </a:t>
            </a:r>
          </a:p>
        </p:txBody>
      </p:sp>
      <p:sp>
        <p:nvSpPr>
          <p:cNvPr id="4" name="Slide Number Placeholder 3"/>
          <p:cNvSpPr>
            <a:spLocks noGrp="1"/>
          </p:cNvSpPr>
          <p:nvPr>
            <p:ph type="sldNum" sz="quarter" idx="10"/>
          </p:nvPr>
        </p:nvSpPr>
        <p:spPr/>
        <p:txBody>
          <a:bodyPr/>
          <a:lstStyle/>
          <a:p>
            <a:fld id="{299D7421-AD5D-46DA-91F4-10FFFF42BEC0}" type="slidenum">
              <a:rPr lang="en-US" smtClean="0"/>
              <a:t>11</a:t>
            </a:fld>
            <a:endParaRPr lang="en-US" dirty="0"/>
          </a:p>
        </p:txBody>
      </p:sp>
    </p:spTree>
    <p:extLst>
      <p:ext uri="{BB962C8B-B14F-4D97-AF65-F5344CB8AC3E}">
        <p14:creationId xmlns:p14="http://schemas.microsoft.com/office/powerpoint/2010/main" val="2633964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six barriers cited by the 2018 survey respondents were almost the same as the 2015 survey respondents, “Lack of resources” was added as an option (a popular “other” response in 2015) and tied with little documentation. “Establishing the links” was the 4</a:t>
            </a:r>
            <a:r>
              <a:rPr lang="en-US" baseline="30000" dirty="0"/>
              <a:t>th</a:t>
            </a:r>
            <a:r>
              <a:rPr lang="en-US" dirty="0"/>
              <a:t> top barrier in 2015.</a:t>
            </a:r>
          </a:p>
        </p:txBody>
      </p:sp>
      <p:sp>
        <p:nvSpPr>
          <p:cNvPr id="4" name="Slide Number Placeholder 3"/>
          <p:cNvSpPr>
            <a:spLocks noGrp="1"/>
          </p:cNvSpPr>
          <p:nvPr>
            <p:ph type="sldNum" sz="quarter" idx="10"/>
          </p:nvPr>
        </p:nvSpPr>
        <p:spPr/>
        <p:txBody>
          <a:bodyPr/>
          <a:lstStyle/>
          <a:p>
            <a:fld id="{299D7421-AD5D-46DA-91F4-10FFFF42BEC0}" type="slidenum">
              <a:rPr lang="en-US" smtClean="0"/>
              <a:t>12</a:t>
            </a:fld>
            <a:endParaRPr lang="en-US" dirty="0"/>
          </a:p>
        </p:txBody>
      </p:sp>
    </p:spTree>
    <p:extLst>
      <p:ext uri="{BB962C8B-B14F-4D97-AF65-F5344CB8AC3E}">
        <p14:creationId xmlns:p14="http://schemas.microsoft.com/office/powerpoint/2010/main" val="1353230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13</a:t>
            </a:fld>
            <a:endParaRPr lang="en-US" dirty="0"/>
          </a:p>
        </p:txBody>
      </p:sp>
    </p:spTree>
    <p:extLst>
      <p:ext uri="{BB962C8B-B14F-4D97-AF65-F5344CB8AC3E}">
        <p14:creationId xmlns:p14="http://schemas.microsoft.com/office/powerpoint/2010/main" val="450679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top two </a:t>
            </a:r>
            <a:r>
              <a:rPr lang="en-US" baseline="0" dirty="0"/>
              <a:t>reasons given for consuming linked data are the same among respondents to the 2015 and 2018 surveys. But there are drops in those motivated by &lt;click&gt; improving SEO (-18%), more effective internal metadata management (-17%),  and achieving greater accuracy and scope in search results (-12%).</a:t>
            </a:r>
            <a:endParaRPr lang="en-US" dirty="0"/>
          </a:p>
          <a:p>
            <a:endParaRPr lang="en-US" dirty="0"/>
          </a:p>
          <a:p>
            <a:r>
              <a:rPr lang="en-US" dirty="0"/>
              <a:t>NB Number of respondents to this question was almost the same: 69 in 2018 vs. 68 in 2015</a:t>
            </a:r>
          </a:p>
        </p:txBody>
      </p:sp>
      <p:sp>
        <p:nvSpPr>
          <p:cNvPr id="4" name="Slide Number Placeholder 3"/>
          <p:cNvSpPr>
            <a:spLocks noGrp="1"/>
          </p:cNvSpPr>
          <p:nvPr>
            <p:ph type="sldNum" sz="quarter" idx="10"/>
          </p:nvPr>
        </p:nvSpPr>
        <p:spPr/>
        <p:txBody>
          <a:bodyPr/>
          <a:lstStyle/>
          <a:p>
            <a:fld id="{299D7421-AD5D-46DA-91F4-10FFFF42BEC0}" type="slidenum">
              <a:rPr lang="en-US" smtClean="0"/>
              <a:t>14</a:t>
            </a:fld>
            <a:endParaRPr lang="en-US" dirty="0"/>
          </a:p>
        </p:txBody>
      </p:sp>
    </p:spTree>
    <p:extLst>
      <p:ext uri="{BB962C8B-B14F-4D97-AF65-F5344CB8AC3E}">
        <p14:creationId xmlns:p14="http://schemas.microsoft.com/office/powerpoint/2010/main" val="38710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top 10 linked data sources consumed by the 2018 survey respondents compared to 2015.  The biggest change &lt;click&gt; was the </a:t>
            </a:r>
            <a:r>
              <a:rPr lang="en-US" i="0" dirty="0"/>
              <a:t>surge in consuming Wikidata, more than four times that in the linked data implementations in 2015.  We also see big increases in consuming WorldCat.org and ISNI. The asterisks indicate </a:t>
            </a:r>
            <a:r>
              <a:rPr lang="en-US" baseline="0" dirty="0"/>
              <a:t>the ones which also responded to the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could be considered successful publishers of linked data by the degree to which others consume the data provided.</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NB Number of respondents to this question was almost the same: 69 in 2018 vs. 68 in 2015</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15</a:t>
            </a:fld>
            <a:endParaRPr lang="en-US" dirty="0"/>
          </a:p>
        </p:txBody>
      </p:sp>
    </p:spTree>
    <p:extLst>
      <p:ext uri="{BB962C8B-B14F-4D97-AF65-F5344CB8AC3E}">
        <p14:creationId xmlns:p14="http://schemas.microsoft.com/office/powerpoint/2010/main" val="1068143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lists the top 7 barriers in the 2018 survey responses. The top barrier in both the 2018 and 2015 surveys was matching, disambiguating, and aligning source data and linked data sources. The biggest difference: an uptick in the number of responses pointing to unstable endpoints and service reliability.</a:t>
            </a:r>
          </a:p>
          <a:p>
            <a:endParaRPr lang="en-US" sz="1200" kern="1200" dirty="0">
              <a:solidFill>
                <a:schemeClr val="tx1"/>
              </a:solidFill>
              <a:effectLst/>
              <a:latin typeface="+mn-lt"/>
              <a:ea typeface="+mn-ea"/>
              <a:cs typeface="+mn-cs"/>
            </a:endParaRPr>
          </a:p>
          <a:p>
            <a:r>
              <a:rPr lang="en-US" dirty="0"/>
              <a:t>NB Number of respondents to this question was almost the same: 58 in 2018 vs. 59 in 2015</a:t>
            </a:r>
          </a:p>
        </p:txBody>
      </p:sp>
      <p:sp>
        <p:nvSpPr>
          <p:cNvPr id="4" name="Slide Number Placeholder 3"/>
          <p:cNvSpPr>
            <a:spLocks noGrp="1"/>
          </p:cNvSpPr>
          <p:nvPr>
            <p:ph type="sldNum" sz="quarter" idx="10"/>
          </p:nvPr>
        </p:nvSpPr>
        <p:spPr/>
        <p:txBody>
          <a:bodyPr/>
          <a:lstStyle/>
          <a:p>
            <a:fld id="{299D7421-AD5D-46DA-91F4-10FFFF42BEC0}" type="slidenum">
              <a:rPr lang="en-US" smtClean="0"/>
              <a:t>16</a:t>
            </a:fld>
            <a:endParaRPr lang="en-US" dirty="0"/>
          </a:p>
        </p:txBody>
      </p:sp>
    </p:spTree>
    <p:extLst>
      <p:ext uri="{BB962C8B-B14F-4D97-AF65-F5344CB8AC3E}">
        <p14:creationId xmlns:p14="http://schemas.microsoft.com/office/powerpoint/2010/main" val="1912498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noted earlier that 40% of the linked data projects/services described in the 2018 survey had been in production for over four years, several of which appeared in the “sources most consumed” slide.  I’ve selected a few examples from the 47 linked data implementations described that have put into production since the last survey. </a:t>
            </a:r>
          </a:p>
          <a:p>
            <a:endParaRPr lang="en-US" dirty="0"/>
          </a:p>
          <a:p>
            <a:r>
              <a:rPr lang="en-US" dirty="0"/>
              <a:t>Not so easy, as they are meant for machines to read, not a human like me. This is just a sampling.</a:t>
            </a:r>
          </a:p>
        </p:txBody>
      </p:sp>
      <p:sp>
        <p:nvSpPr>
          <p:cNvPr id="4" name="Slide Number Placeholder 3"/>
          <p:cNvSpPr>
            <a:spLocks noGrp="1"/>
          </p:cNvSpPr>
          <p:nvPr>
            <p:ph type="sldNum" sz="quarter" idx="10"/>
          </p:nvPr>
        </p:nvSpPr>
        <p:spPr/>
        <p:txBody>
          <a:bodyPr/>
          <a:lstStyle/>
          <a:p>
            <a:fld id="{299D7421-AD5D-46DA-91F4-10FFFF42BEC0}" type="slidenum">
              <a:rPr lang="en-US" smtClean="0"/>
              <a:t>17</a:t>
            </a:fld>
            <a:endParaRPr lang="en-US" dirty="0"/>
          </a:p>
        </p:txBody>
      </p:sp>
    </p:spTree>
    <p:extLst>
      <p:ext uri="{BB962C8B-B14F-4D97-AF65-F5344CB8AC3E}">
        <p14:creationId xmlns:p14="http://schemas.microsoft.com/office/powerpoint/2010/main" val="711299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National Library of Finland’s service to access its bibliographic database has been in production for less than one year.  It noted,  “Creating this service has been a major milestone” and makes it clear what the possibilities and limitations 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&lt;</a:t>
            </a:r>
            <a:r>
              <a:rPr lang="en-US" sz="1200" b="0" i="0" kern="1200" dirty="0" err="1">
                <a:solidFill>
                  <a:schemeClr val="tx1"/>
                </a:solidFill>
                <a:effectLst/>
                <a:latin typeface="+mn-lt"/>
                <a:ea typeface="+mn-ea"/>
                <a:cs typeface="+mn-cs"/>
              </a:rPr>
              <a:t>Cllick</a:t>
            </a:r>
            <a:r>
              <a:rPr lang="en-US" sz="1200" b="0" i="0" kern="1200" dirty="0">
                <a:solidFill>
                  <a:schemeClr val="tx1"/>
                </a:solidFill>
                <a:effectLst/>
                <a:latin typeface="+mn-lt"/>
                <a:ea typeface="+mn-ea"/>
                <a:cs typeface="+mn-cs"/>
              </a:rPr>
              <a:t>&gt; The National Library of Hungary first converted its Hungarian common catalog into linked data  and then provided this new service less than a year ago to provide access to its electronic library through SPARQL queries.</a:t>
            </a:r>
          </a:p>
        </p:txBody>
      </p:sp>
      <p:sp>
        <p:nvSpPr>
          <p:cNvPr id="4" name="Slide Number Placeholder 3"/>
          <p:cNvSpPr>
            <a:spLocks noGrp="1"/>
          </p:cNvSpPr>
          <p:nvPr>
            <p:ph type="sldNum" sz="quarter" idx="10"/>
          </p:nvPr>
        </p:nvSpPr>
        <p:spPr/>
        <p:txBody>
          <a:bodyPr/>
          <a:lstStyle/>
          <a:p>
            <a:fld id="{299D7421-AD5D-46DA-91F4-10FFFF42BEC0}" type="slidenum">
              <a:rPr lang="en-US" smtClean="0"/>
              <a:t>18</a:t>
            </a:fld>
            <a:endParaRPr lang="en-US" dirty="0"/>
          </a:p>
        </p:txBody>
      </p:sp>
    </p:spTree>
    <p:extLst>
      <p:ext uri="{BB962C8B-B14F-4D97-AF65-F5344CB8AC3E}">
        <p14:creationId xmlns:p14="http://schemas.microsoft.com/office/powerpoint/2010/main" val="698420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CoBIS</a:t>
            </a:r>
            <a:r>
              <a:rPr lang="en-US" sz="1200" b="0" i="0" kern="1200" dirty="0">
                <a:solidFill>
                  <a:schemeClr val="tx1"/>
                </a:solidFill>
                <a:effectLst/>
                <a:latin typeface="+mn-lt"/>
                <a:ea typeface="+mn-ea"/>
                <a:cs typeface="+mn-cs"/>
              </a:rPr>
              <a:t> is a collaboration among six libraries in Turin, providing linked data access to their shared library collections, launched in December 2017. It noted it has been a “great success” in making their collections visible and is one of the “very few” such projects in Italy.</a:t>
            </a:r>
          </a:p>
        </p:txBody>
      </p:sp>
      <p:sp>
        <p:nvSpPr>
          <p:cNvPr id="4" name="Slide Number Placeholder 3"/>
          <p:cNvSpPr>
            <a:spLocks noGrp="1"/>
          </p:cNvSpPr>
          <p:nvPr>
            <p:ph type="sldNum" sz="quarter" idx="10"/>
          </p:nvPr>
        </p:nvSpPr>
        <p:spPr/>
        <p:txBody>
          <a:bodyPr/>
          <a:lstStyle/>
          <a:p>
            <a:fld id="{299D7421-AD5D-46DA-91F4-10FFFF42BEC0}" type="slidenum">
              <a:rPr lang="en-US" smtClean="0"/>
              <a:t>19</a:t>
            </a:fld>
            <a:endParaRPr lang="en-US" dirty="0"/>
          </a:p>
        </p:txBody>
      </p:sp>
    </p:spTree>
    <p:extLst>
      <p:ext uri="{BB962C8B-B14F-4D97-AF65-F5344CB8AC3E}">
        <p14:creationId xmlns:p14="http://schemas.microsoft.com/office/powerpoint/2010/main" val="392901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143 institutions reported one or more linked data project or service, either ones publishing linked data, consuming linked</a:t>
            </a:r>
            <a:r>
              <a:rPr lang="en-US" baseline="0" dirty="0"/>
              <a:t> data, or both in the three surveys conducted. This chart shows the breakdown of the institutions responding to one or more surveys. 24 institutions (17%) responded to all three; 35 (24%) responded to only the 2018 survey. Of the 81 institutions that responded to the 2018 survey, 35 (24%) had not responded to previous surveys. So all comparisons are with the caveat that the respondent pool differs,</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a:t>
            </a:fld>
            <a:endParaRPr lang="en-US"/>
          </a:p>
        </p:txBody>
      </p:sp>
    </p:spTree>
    <p:extLst>
      <p:ext uri="{BB962C8B-B14F-4D97-AF65-F5344CB8AC3E}">
        <p14:creationId xmlns:p14="http://schemas.microsoft.com/office/powerpoint/2010/main" val="2820831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Closer to home, Carnegie Hall has released its performance history data from 1891 through the end of 2015 as linked data, launched less than a year ago.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&lt;Click&gt; The Getty Conservation Institute collaborated with the World Movements Fund to develop Arches, a geospatially-enabled software platform for cultural heritage inventory and management.</a:t>
            </a:r>
          </a:p>
        </p:txBody>
      </p:sp>
      <p:sp>
        <p:nvSpPr>
          <p:cNvPr id="4" name="Slide Number Placeholder 3"/>
          <p:cNvSpPr>
            <a:spLocks noGrp="1"/>
          </p:cNvSpPr>
          <p:nvPr>
            <p:ph type="sldNum" sz="quarter" idx="10"/>
          </p:nvPr>
        </p:nvSpPr>
        <p:spPr/>
        <p:txBody>
          <a:bodyPr/>
          <a:lstStyle/>
          <a:p>
            <a:fld id="{299D7421-AD5D-46DA-91F4-10FFFF42BEC0}" type="slidenum">
              <a:rPr lang="en-US" smtClean="0"/>
              <a:t>20</a:t>
            </a:fld>
            <a:endParaRPr lang="en-US" dirty="0"/>
          </a:p>
        </p:txBody>
      </p:sp>
    </p:spTree>
    <p:extLst>
      <p:ext uri="{BB962C8B-B14F-4D97-AF65-F5344CB8AC3E}">
        <p14:creationId xmlns:p14="http://schemas.microsoft.com/office/powerpoint/2010/main" val="1518644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t>
            </a:r>
            <a:r>
              <a:rPr lang="en-US" baseline="0" dirty="0"/>
              <a:t>added the responses to the 2018 survey to the Excel workbook with the 2014 and 2015 responses (without the contact information which we promised we’d keep confidential). Feel free to make your own comparisons, or focus on the institutions that most resemble yours.</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21</a:t>
            </a:fld>
            <a:endParaRPr lang="en-US" dirty="0"/>
          </a:p>
        </p:txBody>
      </p:sp>
    </p:spTree>
    <p:extLst>
      <p:ext uri="{BB962C8B-B14F-4D97-AF65-F5344CB8AC3E}">
        <p14:creationId xmlns:p14="http://schemas.microsoft.com/office/powerpoint/2010/main" val="41819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22</a:t>
            </a:fld>
            <a:endParaRPr lang="en-US" dirty="0"/>
          </a:p>
        </p:txBody>
      </p:sp>
    </p:spTree>
    <p:extLst>
      <p:ext uri="{BB962C8B-B14F-4D97-AF65-F5344CB8AC3E}">
        <p14:creationId xmlns:p14="http://schemas.microsoft.com/office/powerpoint/2010/main" val="423493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countries represented by the 143 institutions which have implemented or are implementing at least one linked data project or service. </a:t>
            </a:r>
            <a:r>
              <a:rPr lang="en-US" dirty="0"/>
              <a:t>US respondents</a:t>
            </a:r>
            <a:r>
              <a:rPr lang="en-US" baseline="0" dirty="0"/>
              <a:t> numbered 60, or 42% of the total.</a:t>
            </a:r>
          </a:p>
          <a:p>
            <a:r>
              <a:rPr lang="en-US" baseline="0" dirty="0"/>
              <a:t>Spain and the UK each had 14 respondents (10% each of the total) followed by The Netherlands’ 10 (7%). Canada and Germany complete the “top 5” countries represented with 5 institutions each.</a:t>
            </a:r>
          </a:p>
          <a:p>
            <a:endParaRPr lang="en-US" baseline="0" dirty="0"/>
          </a:p>
          <a:p>
            <a:r>
              <a:rPr lang="en-US" sz="1200" kern="1200" dirty="0">
                <a:solidFill>
                  <a:schemeClr val="tx1"/>
                </a:solidFill>
                <a:effectLst/>
                <a:latin typeface="+mn-lt"/>
                <a:ea typeface="+mn-ea"/>
                <a:cs typeface="+mn-cs"/>
              </a:rPr>
              <a:t>Respondents from the United States to the 2018 survey accounted for 42% of the 81 responding institutions, with 34 institutions, followed by Spain (12), the United Kingdom (8), and The Netherlands (4). </a:t>
            </a:r>
            <a:endParaRPr lang="en-US" baseline="0" dirty="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a:t>
            </a:fld>
            <a:endParaRPr lang="en-US" dirty="0"/>
          </a:p>
        </p:txBody>
      </p:sp>
    </p:spTree>
    <p:extLst>
      <p:ext uri="{BB962C8B-B14F-4D97-AF65-F5344CB8AC3E}">
        <p14:creationId xmlns:p14="http://schemas.microsoft.com/office/powerpoint/2010/main" val="158120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categorized the responding institutions by type. </a:t>
            </a:r>
            <a:r>
              <a:rPr lang="en-US" dirty="0"/>
              <a:t>We were successful in our attempts to solicit responses from more national</a:t>
            </a:r>
            <a:r>
              <a:rPr lang="en-US" baseline="0" dirty="0"/>
              <a:t> libraries in the 2015 survey compared to the 2014 survey, and almost the same number responded in 2018. Given that the survey was generally distributed on networks primarily used by libraries, most respondents in all three surveys tended to be from the library domain, with research libraries and national libraries the top two. The biggest change was for the first time &lt;click&gt; </a:t>
            </a:r>
            <a:r>
              <a:rPr lang="en-US" sz="1200" kern="1200" dirty="0">
                <a:solidFill>
                  <a:schemeClr val="tx1"/>
                </a:solidFill>
                <a:effectLst/>
                <a:latin typeface="+mn-lt"/>
                <a:ea typeface="+mn-ea"/>
                <a:cs typeface="+mn-cs"/>
              </a:rPr>
              <a:t>we received responses from service providers, which provide linked data services for their customers.</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4</a:t>
            </a:fld>
            <a:endParaRPr lang="en-US" dirty="0"/>
          </a:p>
        </p:txBody>
      </p:sp>
    </p:spTree>
    <p:extLst>
      <p:ext uri="{BB962C8B-B14F-4D97-AF65-F5344CB8AC3E}">
        <p14:creationId xmlns:p14="http://schemas.microsoft.com/office/powerpoint/2010/main" val="21586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81 institutions responding to the 2018 survey described 104 linked data projects/services, compared to 71 institutions responding to the 2015 survey</a:t>
            </a:r>
            <a:r>
              <a:rPr lang="en-US" baseline="0" dirty="0"/>
              <a:t> in which 112 were described. </a:t>
            </a:r>
            <a:r>
              <a:rPr lang="en-US" sz="1200" kern="1200" baseline="0" dirty="0">
                <a:solidFill>
                  <a:schemeClr val="tx1"/>
                </a:solidFill>
                <a:effectLst/>
                <a:latin typeface="+mn-lt"/>
                <a:ea typeface="+mn-ea"/>
                <a:cs typeface="+mn-cs"/>
              </a:rPr>
              <a:t>Institutions</a:t>
            </a:r>
            <a:r>
              <a:rPr lang="en-US" sz="1200" kern="1200" dirty="0">
                <a:solidFill>
                  <a:schemeClr val="tx1"/>
                </a:solidFill>
                <a:effectLst/>
                <a:latin typeface="+mn-lt"/>
                <a:ea typeface="+mn-ea"/>
                <a:cs typeface="+mn-cs"/>
              </a:rPr>
              <a:t> who had responded to a previous survey did not always describe the same linked data projects or services. Of the 104 linked data projects or services described, only 42 had been described previously. Even when the same project or service was described, the respondent sometimes differed from the one who responded previously. Some respondents did not answer every question, so the totals for each question may vary.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75% of the linked data projects/services described in 2018 are in production, slightly higher than the 67% reported in 2015.  40% of the linked data projects/services described in 2018 have been in production for more than four years.</a:t>
            </a:r>
          </a:p>
        </p:txBody>
      </p:sp>
      <p:sp>
        <p:nvSpPr>
          <p:cNvPr id="4" name="Slide Number Placeholder 3"/>
          <p:cNvSpPr>
            <a:spLocks noGrp="1"/>
          </p:cNvSpPr>
          <p:nvPr>
            <p:ph type="sldNum" sz="quarter" idx="10"/>
          </p:nvPr>
        </p:nvSpPr>
        <p:spPr/>
        <p:txBody>
          <a:bodyPr/>
          <a:lstStyle/>
          <a:p>
            <a:fld id="{299D7421-AD5D-46DA-91F4-10FFFF42BEC0}" type="slidenum">
              <a:rPr lang="en-US" smtClean="0"/>
              <a:t>5</a:t>
            </a:fld>
            <a:endParaRPr lang="en-US" dirty="0"/>
          </a:p>
        </p:txBody>
      </p:sp>
    </p:spTree>
    <p:extLst>
      <p:ext uri="{BB962C8B-B14F-4D97-AF65-F5344CB8AC3E}">
        <p14:creationId xmlns:p14="http://schemas.microsoft.com/office/powerpoint/2010/main" val="229115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the 2015 and 2018 surveys, most projects/services both consume and publish</a:t>
            </a:r>
            <a:r>
              <a:rPr lang="en-US" baseline="0" dirty="0"/>
              <a:t> linked data. Relatively few only publish linked data, and the number of publish-only linked data projects/services decreased.</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6</a:t>
            </a:fld>
            <a:endParaRPr lang="en-US" dirty="0"/>
          </a:p>
        </p:txBody>
      </p:sp>
    </p:spTree>
    <p:extLst>
      <p:ext uri="{BB962C8B-B14F-4D97-AF65-F5344CB8AC3E}">
        <p14:creationId xmlns:p14="http://schemas.microsoft.com/office/powerpoint/2010/main" val="358621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More respondents reported that their linked data project or service was successful or “mostly” successful in 2018 than in 2015: 56% compared to 41%. Fewer didn’t know yet as their projects were still at an early stage (pre-implementation or early implementation.</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7</a:t>
            </a:fld>
            <a:endParaRPr lang="en-US" dirty="0"/>
          </a:p>
        </p:txBody>
      </p:sp>
    </p:spTree>
    <p:extLst>
      <p:ext uri="{BB962C8B-B14F-4D97-AF65-F5344CB8AC3E}">
        <p14:creationId xmlns:p14="http://schemas.microsoft.com/office/powerpoint/2010/main" val="194670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8</a:t>
            </a:fld>
            <a:endParaRPr lang="en-US" dirty="0"/>
          </a:p>
        </p:txBody>
      </p:sp>
    </p:spTree>
    <p:extLst>
      <p:ext uri="{BB962C8B-B14F-4D97-AF65-F5344CB8AC3E}">
        <p14:creationId xmlns:p14="http://schemas.microsoft.com/office/powerpoint/2010/main" val="326419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motivations to publish linked data appear unchanged. Because some 2015 survey respondents had noted the need to publish linked data in order to consume it as an “other” motivation, we offered it as an option in the 2018 survey; it became the fourth most commonly cited reason.</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9</a:t>
            </a:fld>
            <a:endParaRPr lang="en-US" dirty="0"/>
          </a:p>
        </p:txBody>
      </p:sp>
    </p:spTree>
    <p:extLst>
      <p:ext uri="{BB962C8B-B14F-4D97-AF65-F5344CB8AC3E}">
        <p14:creationId xmlns:p14="http://schemas.microsoft.com/office/powerpoint/2010/main" val="2461975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19" name="Rectangle 18"/>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lod-cloud.net/"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data.nationallibrary.fi/" TargetMode="External"/><Relationship Id="rId4" Type="http://schemas.openxmlformats.org/officeDocument/2006/relationships/image" Target="../media/image7.png"/><Relationship Id="rId9" Type="http://schemas.openxmlformats.org/officeDocument/2006/relationships/hyperlink" Target="http://v.mek.oszk.hu/FlintSparqlEditor/index-mek.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dati.cobis.to.it/"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archesproject.co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data.carnegiehall.org/"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oc.lc/ld-survey-response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l="-26000" r="-26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271" y="1606694"/>
            <a:ext cx="3805209" cy="815608"/>
          </a:xfrm>
        </p:spPr>
        <p:txBody>
          <a:bodyPr/>
          <a:lstStyle/>
          <a:p>
            <a:r>
              <a:rPr lang="en-US" dirty="0"/>
              <a:t>DLF 2018 Forum, Henderson, NV</a:t>
            </a:r>
          </a:p>
          <a:p>
            <a:r>
              <a:rPr lang="en-US" dirty="0"/>
              <a:t>16 October 2018</a:t>
            </a:r>
          </a:p>
        </p:txBody>
      </p:sp>
      <p:sp>
        <p:nvSpPr>
          <p:cNvPr id="3" name="Text Placeholder 2"/>
          <p:cNvSpPr>
            <a:spLocks noGrp="1"/>
          </p:cNvSpPr>
          <p:nvPr>
            <p:ph type="body" sz="quarter" idx="16"/>
          </p:nvPr>
        </p:nvSpPr>
        <p:spPr>
          <a:xfrm>
            <a:off x="156754" y="2564157"/>
            <a:ext cx="8821783" cy="1815362"/>
          </a:xfrm>
          <a:solidFill>
            <a:schemeClr val="bg1"/>
          </a:solidFill>
        </p:spPr>
        <p:txBody>
          <a:bodyPr>
            <a:noAutofit/>
          </a:bodyPr>
          <a:lstStyle/>
          <a:p>
            <a:pPr algn="ctr"/>
            <a:r>
              <a:rPr lang="en-US" sz="3200" dirty="0">
                <a:solidFill>
                  <a:srgbClr val="1F497D"/>
                </a:solidFill>
                <a:latin typeface="+mj-lt"/>
                <a:sym typeface="Symbol"/>
              </a:rPr>
              <a:t>What’s changed in linked data implementations in the last three years?</a:t>
            </a:r>
          </a:p>
          <a:p>
            <a:pPr algn="ctr"/>
            <a:endParaRPr lang="en-US" sz="3200" dirty="0">
              <a:solidFill>
                <a:srgbClr val="1F497D"/>
              </a:solidFill>
              <a:latin typeface="+mj-lt"/>
              <a:sym typeface="Symbol"/>
            </a:endParaRPr>
          </a:p>
          <a:p>
            <a:endParaRPr lang="en-US" sz="3200" dirty="0">
              <a:latin typeface="+mj-lt"/>
            </a:endParaRPr>
          </a:p>
        </p:txBody>
      </p:sp>
      <p:sp>
        <p:nvSpPr>
          <p:cNvPr id="4" name="Text Placeholder 3"/>
          <p:cNvSpPr>
            <a:spLocks noGrp="1"/>
          </p:cNvSpPr>
          <p:nvPr>
            <p:ph type="body" sz="quarter" idx="17"/>
          </p:nvPr>
        </p:nvSpPr>
        <p:spPr>
          <a:xfrm>
            <a:off x="557047" y="4712149"/>
            <a:ext cx="2993961" cy="769441"/>
          </a:xfrm>
        </p:spPr>
        <p:txBody>
          <a:bodyPr/>
          <a:lstStyle/>
          <a:p>
            <a:r>
              <a:rPr lang="en-US" dirty="0"/>
              <a:t>Karen Smith-Yoshimura</a:t>
            </a:r>
          </a:p>
          <a:p>
            <a:endParaRPr lang="en-US" dirty="0"/>
          </a:p>
        </p:txBody>
      </p:sp>
      <p:sp>
        <p:nvSpPr>
          <p:cNvPr id="5" name="Text Placeholder 4"/>
          <p:cNvSpPr>
            <a:spLocks noGrp="1"/>
          </p:cNvSpPr>
          <p:nvPr>
            <p:ph type="body" sz="quarter" idx="18"/>
          </p:nvPr>
        </p:nvSpPr>
        <p:spPr>
          <a:xfrm>
            <a:off x="557047" y="5096869"/>
            <a:ext cx="1693733" cy="307777"/>
          </a:xfrm>
        </p:spPr>
        <p:txBody>
          <a:bodyPr/>
          <a:lstStyle/>
          <a:p>
            <a:r>
              <a:rPr lang="en-US" dirty="0"/>
              <a:t>OCLC Research</a:t>
            </a:r>
          </a:p>
        </p:txBody>
      </p:sp>
      <p:sp>
        <p:nvSpPr>
          <p:cNvPr id="7" name="TextBox 6">
            <a:extLst>
              <a:ext uri="{FF2B5EF4-FFF2-40B4-BE49-F238E27FC236}">
                <a16:creationId xmlns:a16="http://schemas.microsoft.com/office/drawing/2014/main" id="{07AB38B9-3128-4520-B47C-13CA86F91709}"/>
              </a:ext>
            </a:extLst>
          </p:cNvPr>
          <p:cNvSpPr txBox="1"/>
          <p:nvPr/>
        </p:nvSpPr>
        <p:spPr>
          <a:xfrm>
            <a:off x="0" y="5605108"/>
            <a:ext cx="9072979" cy="584775"/>
          </a:xfrm>
          <a:prstGeom prst="rect">
            <a:avLst/>
          </a:prstGeom>
          <a:noFill/>
        </p:spPr>
        <p:txBody>
          <a:bodyPr wrap="square" rtlCol="0">
            <a:spAutoFit/>
          </a:bodyPr>
          <a:lstStyle/>
          <a:p>
            <a:r>
              <a:rPr lang="en-US" sz="1400" dirty="0"/>
              <a:t>Linking Open Data cloud diagram 2017, by </a:t>
            </a:r>
            <a:r>
              <a:rPr lang="en-US" sz="1400" dirty="0" err="1"/>
              <a:t>Andrejs</a:t>
            </a:r>
            <a:r>
              <a:rPr lang="en-US" sz="1400" dirty="0"/>
              <a:t> Abele, John P. McCrae, Paul </a:t>
            </a:r>
            <a:r>
              <a:rPr lang="en-US" sz="1400" dirty="0" err="1"/>
              <a:t>Buitelaar</a:t>
            </a:r>
            <a:r>
              <a:rPr lang="en-US" sz="1400" dirty="0"/>
              <a:t>, Anja </a:t>
            </a:r>
            <a:r>
              <a:rPr lang="en-US" sz="1400" dirty="0" err="1"/>
              <a:t>Jentzsch</a:t>
            </a:r>
            <a:r>
              <a:rPr lang="en-US" sz="1400" dirty="0"/>
              <a:t> and Richard </a:t>
            </a:r>
            <a:r>
              <a:rPr lang="en-US" sz="1400" dirty="0" err="1"/>
              <a:t>Cyganiak</a:t>
            </a:r>
            <a:r>
              <a:rPr lang="en-US" sz="1400" dirty="0"/>
              <a:t>. </a:t>
            </a:r>
            <a:r>
              <a:rPr lang="en-US" sz="1400" dirty="0">
                <a:hlinkClick r:id="rId4"/>
              </a:rPr>
              <a:t>http://lod-cloud.net/ </a:t>
            </a:r>
            <a:r>
              <a:rPr lang="en-US" sz="1400" dirty="0"/>
              <a:t>by CC-BY-SA </a:t>
            </a:r>
            <a:r>
              <a:rPr lang="en-US" dirty="0"/>
              <a:t>license. </a:t>
            </a:r>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115448" y="106584"/>
            <a:ext cx="9382767" cy="1313180"/>
          </a:xfrm>
          <a:prstGeom prst="rect">
            <a:avLst/>
          </a:prstGeom>
          <a:ln>
            <a:noFill/>
          </a:ln>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Types of data published as linked data</a:t>
            </a:r>
          </a:p>
        </p:txBody>
      </p:sp>
      <p:graphicFrame>
        <p:nvGraphicFramePr>
          <p:cNvPr id="5" name="Chart 4">
            <a:extLst>
              <a:ext uri="{FF2B5EF4-FFF2-40B4-BE49-F238E27FC236}">
                <a16:creationId xmlns:a16="http://schemas.microsoft.com/office/drawing/2014/main" id="{926E9303-BE23-4E5E-9270-AEF41D246604}"/>
              </a:ext>
            </a:extLst>
          </p:cNvPr>
          <p:cNvGraphicFramePr>
            <a:graphicFrameLocks/>
          </p:cNvGraphicFramePr>
          <p:nvPr>
            <p:extLst>
              <p:ext uri="{D42A27DB-BD31-4B8C-83A1-F6EECF244321}">
                <p14:modId xmlns:p14="http://schemas.microsoft.com/office/powerpoint/2010/main" val="2262437753"/>
              </p:ext>
            </p:extLst>
          </p:nvPr>
        </p:nvGraphicFramePr>
        <p:xfrm>
          <a:off x="653143" y="1632857"/>
          <a:ext cx="8218714" cy="4735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668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B7CC0D-2703-4259-B7D9-B75662EBB32D}"/>
              </a:ext>
            </a:extLst>
          </p:cNvPr>
          <p:cNvSpPr txBox="1">
            <a:spLocks/>
          </p:cNvSpPr>
          <p:nvPr/>
        </p:nvSpPr>
        <p:spPr>
          <a:xfrm>
            <a:off x="-115448" y="106584"/>
            <a:ext cx="9382767" cy="981987"/>
          </a:xfrm>
          <a:prstGeom prst="rect">
            <a:avLst/>
          </a:prstGeom>
          <a:ln>
            <a:no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RDF vocabularies/ontologies used</a:t>
            </a:r>
          </a:p>
        </p:txBody>
      </p:sp>
      <p:graphicFrame>
        <p:nvGraphicFramePr>
          <p:cNvPr id="6" name="Chart 5">
            <a:extLst>
              <a:ext uri="{FF2B5EF4-FFF2-40B4-BE49-F238E27FC236}">
                <a16:creationId xmlns:a16="http://schemas.microsoft.com/office/drawing/2014/main" id="{2CA57BF3-A872-474E-8997-BA2996B20EEA}"/>
              </a:ext>
            </a:extLst>
          </p:cNvPr>
          <p:cNvGraphicFramePr>
            <a:graphicFrameLocks/>
          </p:cNvGraphicFramePr>
          <p:nvPr>
            <p:extLst>
              <p:ext uri="{D42A27DB-BD31-4B8C-83A1-F6EECF244321}">
                <p14:modId xmlns:p14="http://schemas.microsoft.com/office/powerpoint/2010/main" val="3704337660"/>
              </p:ext>
            </p:extLst>
          </p:nvPr>
        </p:nvGraphicFramePr>
        <p:xfrm>
          <a:off x="391885" y="1088571"/>
          <a:ext cx="8164285" cy="54755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805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1762745"/>
              </p:ext>
            </p:extLst>
          </p:nvPr>
        </p:nvGraphicFramePr>
        <p:xfrm>
          <a:off x="452877" y="128505"/>
          <a:ext cx="8006426" cy="6600989"/>
        </p:xfrm>
        <a:graphic>
          <a:graphicData uri="http://schemas.openxmlformats.org/drawingml/2006/table">
            <a:tbl>
              <a:tblPr firstRow="1" firstCol="1" bandRow="1">
                <a:tableStyleId>{93296810-A885-4BE3-A3E7-6D5BEEA58F35}</a:tableStyleId>
              </a:tblPr>
              <a:tblGrid>
                <a:gridCol w="6541961">
                  <a:extLst>
                    <a:ext uri="{9D8B030D-6E8A-4147-A177-3AD203B41FA5}">
                      <a16:colId xmlns:a16="http://schemas.microsoft.com/office/drawing/2014/main" val="20000"/>
                    </a:ext>
                  </a:extLst>
                </a:gridCol>
                <a:gridCol w="1464465">
                  <a:extLst>
                    <a:ext uri="{9D8B030D-6E8A-4147-A177-3AD203B41FA5}">
                      <a16:colId xmlns:a16="http://schemas.microsoft.com/office/drawing/2014/main" val="20001"/>
                    </a:ext>
                  </a:extLst>
                </a:gridCol>
              </a:tblGrid>
              <a:tr h="704022">
                <a:tc>
                  <a:txBody>
                    <a:bodyPr/>
                    <a:lstStyle/>
                    <a:p>
                      <a:pPr marL="0" marR="0">
                        <a:lnSpc>
                          <a:spcPct val="107000"/>
                        </a:lnSpc>
                        <a:spcBef>
                          <a:spcPts val="0"/>
                        </a:spcBef>
                        <a:spcAft>
                          <a:spcPts val="0"/>
                        </a:spcAft>
                      </a:pPr>
                      <a:r>
                        <a:rPr lang="en-US" sz="3200" dirty="0">
                          <a:effectLst/>
                        </a:rPr>
                        <a:t>Barriers to publishing linked data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3200" dirty="0">
                          <a:effectLst/>
                        </a:rPr>
                        <a:t>2018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04022">
                <a:tc>
                  <a:txBody>
                    <a:bodyPr/>
                    <a:lstStyle/>
                    <a:p>
                      <a:pPr marL="0" marR="0">
                        <a:lnSpc>
                          <a:spcPct val="107000"/>
                        </a:lnSpc>
                        <a:spcBef>
                          <a:spcPts val="0"/>
                        </a:spcBef>
                        <a:spcAft>
                          <a:spcPts val="0"/>
                        </a:spcAft>
                      </a:pPr>
                      <a:r>
                        <a:rPr lang="en-US" sz="2800" b="0" dirty="0">
                          <a:effectLst/>
                          <a:latin typeface="+mn-lt"/>
                        </a:rPr>
                        <a:t>Steep learning curve for staff</a:t>
                      </a:r>
                      <a:endParaRPr lang="en-US" sz="2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41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55372">
                <a:tc>
                  <a:txBody>
                    <a:bodyPr/>
                    <a:lstStyle/>
                    <a:p>
                      <a:pPr marL="0" marR="0">
                        <a:lnSpc>
                          <a:spcPct val="107000"/>
                        </a:lnSpc>
                        <a:spcBef>
                          <a:spcPts val="0"/>
                        </a:spcBef>
                        <a:spcAft>
                          <a:spcPts val="0"/>
                        </a:spcAft>
                      </a:pPr>
                      <a:r>
                        <a:rPr lang="en-US" sz="2800" b="0" dirty="0">
                          <a:effectLst/>
                          <a:latin typeface="+mn-lt"/>
                        </a:rPr>
                        <a:t>Inconsistency in legacy data</a:t>
                      </a:r>
                      <a:endParaRPr lang="en-US" sz="2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38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408044">
                <a:tc>
                  <a:txBody>
                    <a:bodyPr/>
                    <a:lstStyle/>
                    <a:p>
                      <a:pPr marL="0" marR="0">
                        <a:lnSpc>
                          <a:spcPct val="107000"/>
                        </a:lnSpc>
                        <a:spcBef>
                          <a:spcPts val="0"/>
                        </a:spcBef>
                        <a:spcAft>
                          <a:spcPts val="0"/>
                        </a:spcAft>
                      </a:pPr>
                      <a:r>
                        <a:rPr lang="en-US" sz="2800" b="0" dirty="0">
                          <a:effectLst/>
                          <a:latin typeface="+mn-lt"/>
                        </a:rPr>
                        <a:t>Selecting appropriate ontologies to represent our data</a:t>
                      </a:r>
                      <a:endParaRPr lang="en-US" sz="2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latin typeface="+mn-lt"/>
                          <a:ea typeface="Calibri" panose="020F0502020204030204" pitchFamily="34" charset="0"/>
                          <a:cs typeface="Times New Roman" panose="02020603050405020304" pitchFamily="18" charset="0"/>
                        </a:rPr>
                        <a:t>26</a:t>
                      </a:r>
                    </a:p>
                  </a:txBody>
                  <a:tcPr marL="68580" marR="68580" marT="0" marB="0" anchor="ctr"/>
                </a:tc>
                <a:extLst>
                  <a:ext uri="{0D108BD9-81ED-4DB2-BD59-A6C34878D82A}">
                    <a16:rowId xmlns:a16="http://schemas.microsoft.com/office/drawing/2014/main" val="10003"/>
                  </a:ext>
                </a:extLst>
              </a:tr>
              <a:tr h="704022">
                <a:tc>
                  <a:txBody>
                    <a:bodyPr/>
                    <a:lstStyle/>
                    <a:p>
                      <a:pPr marL="0" marR="0">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Lack of resources</a:t>
                      </a:r>
                    </a:p>
                  </a:txBody>
                  <a:tcPr marL="68580" marR="68580" marT="0" marB="0" anchor="ctr"/>
                </a:tc>
                <a:tc>
                  <a:txBody>
                    <a:bodyPr/>
                    <a:lstStyle/>
                    <a:p>
                      <a:pPr marL="0" marR="0" algn="ctr">
                        <a:lnSpc>
                          <a:spcPct val="107000"/>
                        </a:lnSpc>
                        <a:spcBef>
                          <a:spcPts val="0"/>
                        </a:spcBef>
                        <a:spcAft>
                          <a:spcPts val="0"/>
                        </a:spcAft>
                      </a:pPr>
                      <a:r>
                        <a:rPr lang="en-US" sz="2800" dirty="0">
                          <a:effectLst/>
                        </a:rPr>
                        <a:t>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408044">
                <a:tc>
                  <a:txBody>
                    <a:bodyPr/>
                    <a:lstStyle/>
                    <a:p>
                      <a:pPr marL="0" marR="0">
                        <a:lnSpc>
                          <a:spcPct val="107000"/>
                        </a:lnSpc>
                        <a:spcBef>
                          <a:spcPts val="0"/>
                        </a:spcBef>
                        <a:spcAft>
                          <a:spcPts val="0"/>
                        </a:spcAft>
                      </a:pPr>
                      <a:r>
                        <a:rPr lang="en-US" sz="2800" b="0" dirty="0">
                          <a:effectLst/>
                          <a:latin typeface="+mn-lt"/>
                        </a:rPr>
                        <a:t>Little documentation or advice on how to build the systems</a:t>
                      </a:r>
                      <a:endParaRPr lang="en-US" sz="2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704088">
                <a:tc>
                  <a:txBody>
                    <a:bodyPr/>
                    <a:lstStyle/>
                    <a:p>
                      <a:pPr marL="0" marR="0">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Establishing the links</a:t>
                      </a:r>
                    </a:p>
                  </a:txBody>
                  <a:tcPr marL="68580" marR="68580" marT="0" marB="0" anchor="ctr"/>
                </a:tc>
                <a:tc>
                  <a:txBody>
                    <a:bodyPr/>
                    <a:lstStyle/>
                    <a:p>
                      <a:pPr marL="0" marR="0" algn="ctr">
                        <a:lnSpc>
                          <a:spcPct val="107000"/>
                        </a:lnSpc>
                        <a:spcBef>
                          <a:spcPts val="0"/>
                        </a:spcBef>
                        <a:spcAft>
                          <a:spcPts val="0"/>
                        </a:spcAft>
                      </a:pPr>
                      <a:r>
                        <a:rPr lang="en-US" sz="2800" dirty="0">
                          <a:effectLst/>
                        </a:rPr>
                        <a:t>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8030980"/>
                  </a:ext>
                </a:extLst>
              </a:tr>
            </a:tbl>
          </a:graphicData>
        </a:graphic>
      </p:graphicFrame>
    </p:spTree>
    <p:extLst>
      <p:ext uri="{BB962C8B-B14F-4D97-AF65-F5344CB8AC3E}">
        <p14:creationId xmlns:p14="http://schemas.microsoft.com/office/powerpoint/2010/main" val="3431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8" y="1108081"/>
            <a:ext cx="8361809" cy="692497"/>
          </a:xfrm>
        </p:spPr>
        <p:txBody>
          <a:bodyPr/>
          <a:lstStyle/>
          <a:p>
            <a:r>
              <a:rPr lang="en-US" dirty="0"/>
              <a:t>Consuming Linked data </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6938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3560543"/>
              </p:ext>
            </p:extLst>
          </p:nvPr>
        </p:nvGraphicFramePr>
        <p:xfrm>
          <a:off x="487680" y="2343"/>
          <a:ext cx="8061959" cy="6184773"/>
        </p:xfrm>
        <a:graphic>
          <a:graphicData uri="http://schemas.openxmlformats.org/drawingml/2006/table">
            <a:tbl>
              <a:tblPr firstRow="1" firstCol="1" bandRow="1">
                <a:tableStyleId>{00A15C55-8517-42AA-B614-E9B94910E393}</a:tableStyleId>
              </a:tblPr>
              <a:tblGrid>
                <a:gridCol w="5612757">
                  <a:extLst>
                    <a:ext uri="{9D8B030D-6E8A-4147-A177-3AD203B41FA5}">
                      <a16:colId xmlns:a16="http://schemas.microsoft.com/office/drawing/2014/main" val="20000"/>
                    </a:ext>
                  </a:extLst>
                </a:gridCol>
                <a:gridCol w="1224601">
                  <a:extLst>
                    <a:ext uri="{9D8B030D-6E8A-4147-A177-3AD203B41FA5}">
                      <a16:colId xmlns:a16="http://schemas.microsoft.com/office/drawing/2014/main" val="20001"/>
                    </a:ext>
                  </a:extLst>
                </a:gridCol>
                <a:gridCol w="1224601">
                  <a:extLst>
                    <a:ext uri="{9D8B030D-6E8A-4147-A177-3AD203B41FA5}">
                      <a16:colId xmlns:a16="http://schemas.microsoft.com/office/drawing/2014/main" val="20002"/>
                    </a:ext>
                  </a:extLst>
                </a:gridCol>
              </a:tblGrid>
              <a:tr h="782955">
                <a:tc>
                  <a:txBody>
                    <a:bodyPr/>
                    <a:lstStyle/>
                    <a:p>
                      <a:pPr marL="0" marR="0">
                        <a:lnSpc>
                          <a:spcPct val="107000"/>
                        </a:lnSpc>
                        <a:spcBef>
                          <a:spcPts val="0"/>
                        </a:spcBef>
                        <a:spcAft>
                          <a:spcPts val="0"/>
                        </a:spcAft>
                      </a:pPr>
                      <a:r>
                        <a:rPr lang="en-US" sz="2400" dirty="0">
                          <a:effectLst/>
                        </a:rPr>
                        <a:t>Reasons for consuming linked data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2015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04088">
                <a:tc>
                  <a:txBody>
                    <a:bodyPr/>
                    <a:lstStyle/>
                    <a:p>
                      <a:pPr marL="0" marR="0">
                        <a:lnSpc>
                          <a:spcPct val="107000"/>
                        </a:lnSpc>
                        <a:spcBef>
                          <a:spcPts val="0"/>
                        </a:spcBef>
                        <a:spcAft>
                          <a:spcPts val="0"/>
                        </a:spcAft>
                      </a:pPr>
                      <a:r>
                        <a:rPr lang="en-US" sz="2000" b="0" dirty="0">
                          <a:effectLst/>
                        </a:rPr>
                        <a:t>Provide our users with a richer experience.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mn-lt"/>
                        </a:rPr>
                        <a:t>54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51</a:t>
                      </a:r>
                    </a:p>
                  </a:txBody>
                  <a:tcPr marL="68580" marR="68580" marT="0" marB="0" anchor="ctr"/>
                </a:tc>
                <a:extLst>
                  <a:ext uri="{0D108BD9-81ED-4DB2-BD59-A6C34878D82A}">
                    <a16:rowId xmlns:a16="http://schemas.microsoft.com/office/drawing/2014/main" val="10001"/>
                  </a:ext>
                </a:extLst>
              </a:tr>
              <a:tr h="782955">
                <a:tc>
                  <a:txBody>
                    <a:bodyPr/>
                    <a:lstStyle/>
                    <a:p>
                      <a:pPr marL="0" marR="0">
                        <a:lnSpc>
                          <a:spcPct val="107000"/>
                        </a:lnSpc>
                        <a:spcBef>
                          <a:spcPts val="0"/>
                        </a:spcBef>
                        <a:spcAft>
                          <a:spcPts val="0"/>
                        </a:spcAft>
                      </a:pPr>
                      <a:r>
                        <a:rPr lang="en-US" sz="2000" b="0" dirty="0">
                          <a:effectLst/>
                        </a:rPr>
                        <a:t>Enhance our own data by consuming linked data from other sources.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49</a:t>
                      </a:r>
                    </a:p>
                  </a:txBody>
                  <a:tcPr marL="68580" marR="68580" marT="0" marB="0" anchor="ct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50</a:t>
                      </a:r>
                    </a:p>
                  </a:txBody>
                  <a:tcPr marL="68580" marR="68580" marT="0" marB="0" anchor="ctr"/>
                </a:tc>
                <a:extLst>
                  <a:ext uri="{0D108BD9-81ED-4DB2-BD59-A6C34878D82A}">
                    <a16:rowId xmlns:a16="http://schemas.microsoft.com/office/drawing/2014/main" val="10002"/>
                  </a:ext>
                </a:extLst>
              </a:tr>
              <a:tr h="782955">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0" dirty="0">
                          <a:effectLst/>
                        </a:rPr>
                        <a:t>Heard about linked data and wanted to try it out by using linked data sources.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23</a:t>
                      </a:r>
                    </a:p>
                  </a:txBody>
                  <a:tcPr marL="68580" marR="68580" marT="0" marB="0" anchor="ct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17</a:t>
                      </a:r>
                    </a:p>
                  </a:txBody>
                  <a:tcPr marL="68580" marR="68580" marT="0" marB="0" anchor="ctr"/>
                </a:tc>
                <a:extLst>
                  <a:ext uri="{0D108BD9-81ED-4DB2-BD59-A6C34878D82A}">
                    <a16:rowId xmlns:a16="http://schemas.microsoft.com/office/drawing/2014/main" val="10003"/>
                  </a:ext>
                </a:extLst>
              </a:tr>
              <a:tr h="782955">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0" dirty="0">
                          <a:effectLst/>
                        </a:rPr>
                        <a:t>More effective internal metadata management.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mn-lt"/>
                        </a:rPr>
                        <a:t>21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32</a:t>
                      </a:r>
                    </a:p>
                  </a:txBody>
                  <a:tcPr marL="68580" marR="68580" marT="0" marB="0" anchor="ctr"/>
                </a:tc>
                <a:extLst>
                  <a:ext uri="{0D108BD9-81ED-4DB2-BD59-A6C34878D82A}">
                    <a16:rowId xmlns:a16="http://schemas.microsoft.com/office/drawing/2014/main" val="10004"/>
                  </a:ext>
                </a:extLst>
              </a:tr>
              <a:tr h="782955">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0" dirty="0">
                          <a:effectLst/>
                        </a:rPr>
                        <a:t>Experiment with combining different types of data into a single triple store.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20</a:t>
                      </a:r>
                    </a:p>
                  </a:txBody>
                  <a:tcPr marL="68580" marR="68580" marT="0" marB="0" anchor="ctr"/>
                </a:tc>
                <a:tc>
                  <a:txBody>
                    <a:bodyPr/>
                    <a:lstStyle/>
                    <a:p>
                      <a:pPr marL="0" marR="0" algn="r">
                        <a:lnSpc>
                          <a:spcPct val="107000"/>
                        </a:lnSpc>
                        <a:spcBef>
                          <a:spcPts val="0"/>
                        </a:spcBef>
                        <a:spcAft>
                          <a:spcPts val="0"/>
                        </a:spcAft>
                      </a:pPr>
                      <a:r>
                        <a:rPr lang="en-US" sz="2000" dirty="0">
                          <a:effectLst/>
                          <a:latin typeface="+mn-lt"/>
                        </a:rPr>
                        <a:t>17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782955">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0" dirty="0">
                          <a:effectLst/>
                        </a:rPr>
                        <a:t>Greater accuracy and scope in our search results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mn-lt"/>
                        </a:rPr>
                        <a:t>19</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27</a:t>
                      </a:r>
                    </a:p>
                  </a:txBody>
                  <a:tcPr marL="68580" marR="68580" marT="0" marB="0" anchor="ctr"/>
                </a:tc>
                <a:extLst>
                  <a:ext uri="{0D108BD9-81ED-4DB2-BD59-A6C34878D82A}">
                    <a16:rowId xmlns:a16="http://schemas.microsoft.com/office/drawing/2014/main" val="10006"/>
                  </a:ext>
                </a:extLst>
              </a:tr>
              <a:tr h="782955">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0" dirty="0">
                          <a:effectLst/>
                        </a:rPr>
                        <a:t>See if consuming linked data would improve our Search Engine Optimization (SEO)</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7</a:t>
                      </a:r>
                    </a:p>
                  </a:txBody>
                  <a:tcPr marL="68580" marR="68580" marT="0" marB="0" anchor="ct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19</a:t>
                      </a:r>
                    </a:p>
                  </a:txBody>
                  <a:tcPr marL="68580" marR="68580" marT="0" marB="0" anchor="ctr"/>
                </a:tc>
                <a:extLst>
                  <a:ext uri="{0D108BD9-81ED-4DB2-BD59-A6C34878D82A}">
                    <a16:rowId xmlns:a16="http://schemas.microsoft.com/office/drawing/2014/main" val="10007"/>
                  </a:ext>
                </a:extLst>
              </a:tr>
            </a:tbl>
          </a:graphicData>
        </a:graphic>
      </p:graphicFrame>
      <p:sp>
        <p:nvSpPr>
          <p:cNvPr id="3" name="Minus Sign 2">
            <a:extLst>
              <a:ext uri="{FF2B5EF4-FFF2-40B4-BE49-F238E27FC236}">
                <a16:creationId xmlns:a16="http://schemas.microsoft.com/office/drawing/2014/main" id="{9FDB6A5E-2E34-46C2-A247-19D46D94DAA7}"/>
              </a:ext>
            </a:extLst>
          </p:cNvPr>
          <p:cNvSpPr/>
          <p:nvPr/>
        </p:nvSpPr>
        <p:spPr>
          <a:xfrm>
            <a:off x="1" y="5358453"/>
            <a:ext cx="487680" cy="73152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Minus Sign 3">
            <a:extLst>
              <a:ext uri="{FF2B5EF4-FFF2-40B4-BE49-F238E27FC236}">
                <a16:creationId xmlns:a16="http://schemas.microsoft.com/office/drawing/2014/main" id="{F5271DB6-B5CE-4154-8A4E-D80A64D7567A}"/>
              </a:ext>
            </a:extLst>
          </p:cNvPr>
          <p:cNvSpPr/>
          <p:nvPr/>
        </p:nvSpPr>
        <p:spPr>
          <a:xfrm>
            <a:off x="-1" y="3063240"/>
            <a:ext cx="487680" cy="73152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inus Sign 4">
            <a:extLst>
              <a:ext uri="{FF2B5EF4-FFF2-40B4-BE49-F238E27FC236}">
                <a16:creationId xmlns:a16="http://schemas.microsoft.com/office/drawing/2014/main" id="{2A4C6D0B-9F36-411E-BFC9-B49A6F8AD94B}"/>
              </a:ext>
            </a:extLst>
          </p:cNvPr>
          <p:cNvSpPr/>
          <p:nvPr/>
        </p:nvSpPr>
        <p:spPr>
          <a:xfrm>
            <a:off x="-1" y="4609183"/>
            <a:ext cx="487680" cy="73152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73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B7CC0D-2703-4259-B7D9-B75662EBB32D}"/>
              </a:ext>
            </a:extLst>
          </p:cNvPr>
          <p:cNvSpPr txBox="1">
            <a:spLocks/>
          </p:cNvSpPr>
          <p:nvPr/>
        </p:nvSpPr>
        <p:spPr>
          <a:xfrm>
            <a:off x="-115448" y="106584"/>
            <a:ext cx="9382767" cy="981987"/>
          </a:xfrm>
          <a:prstGeom prst="rect">
            <a:avLst/>
          </a:prstGeom>
          <a:ln>
            <a:no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Linked Data sources consumed</a:t>
            </a:r>
          </a:p>
        </p:txBody>
      </p:sp>
      <p:graphicFrame>
        <p:nvGraphicFramePr>
          <p:cNvPr id="4" name="Chart 3">
            <a:extLst>
              <a:ext uri="{FF2B5EF4-FFF2-40B4-BE49-F238E27FC236}">
                <a16:creationId xmlns:a16="http://schemas.microsoft.com/office/drawing/2014/main" id="{D21C8C93-349F-4A64-9030-3623CE0027E5}"/>
              </a:ext>
            </a:extLst>
          </p:cNvPr>
          <p:cNvGraphicFramePr>
            <a:graphicFrameLocks/>
          </p:cNvGraphicFramePr>
          <p:nvPr>
            <p:extLst>
              <p:ext uri="{D42A27DB-BD31-4B8C-83A1-F6EECF244321}">
                <p14:modId xmlns:p14="http://schemas.microsoft.com/office/powerpoint/2010/main" val="842961968"/>
              </p:ext>
            </p:extLst>
          </p:nvPr>
        </p:nvGraphicFramePr>
        <p:xfrm>
          <a:off x="261257" y="892629"/>
          <a:ext cx="8599713" cy="5540828"/>
        </p:xfrm>
        <a:graphic>
          <a:graphicData uri="http://schemas.openxmlformats.org/drawingml/2006/chart">
            <c:chart xmlns:c="http://schemas.openxmlformats.org/drawingml/2006/chart" xmlns:r="http://schemas.openxmlformats.org/officeDocument/2006/relationships" r:id="rId3"/>
          </a:graphicData>
        </a:graphic>
      </p:graphicFrame>
      <p:sp>
        <p:nvSpPr>
          <p:cNvPr id="2" name="Arrow: Right 1">
            <a:extLst>
              <a:ext uri="{FF2B5EF4-FFF2-40B4-BE49-F238E27FC236}">
                <a16:creationId xmlns:a16="http://schemas.microsoft.com/office/drawing/2014/main" id="{A4B85E62-16D6-4CC1-9A05-E16522F539D3}"/>
              </a:ext>
            </a:extLst>
          </p:cNvPr>
          <p:cNvSpPr/>
          <p:nvPr/>
        </p:nvSpPr>
        <p:spPr>
          <a:xfrm>
            <a:off x="1357460" y="327638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61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05872839"/>
              </p:ext>
            </p:extLst>
          </p:nvPr>
        </p:nvGraphicFramePr>
        <p:xfrm>
          <a:off x="735330" y="246952"/>
          <a:ext cx="8061959" cy="5879021"/>
        </p:xfrm>
        <a:graphic>
          <a:graphicData uri="http://schemas.openxmlformats.org/drawingml/2006/table">
            <a:tbl>
              <a:tblPr firstRow="1" firstCol="1" bandRow="1">
                <a:tableStyleId>{00A15C55-8517-42AA-B614-E9B94910E393}</a:tableStyleId>
              </a:tblPr>
              <a:tblGrid>
                <a:gridCol w="5612757">
                  <a:extLst>
                    <a:ext uri="{9D8B030D-6E8A-4147-A177-3AD203B41FA5}">
                      <a16:colId xmlns:a16="http://schemas.microsoft.com/office/drawing/2014/main" val="20000"/>
                    </a:ext>
                  </a:extLst>
                </a:gridCol>
                <a:gridCol w="1224601">
                  <a:extLst>
                    <a:ext uri="{9D8B030D-6E8A-4147-A177-3AD203B41FA5}">
                      <a16:colId xmlns:a16="http://schemas.microsoft.com/office/drawing/2014/main" val="20001"/>
                    </a:ext>
                  </a:extLst>
                </a:gridCol>
                <a:gridCol w="1224601">
                  <a:extLst>
                    <a:ext uri="{9D8B030D-6E8A-4147-A177-3AD203B41FA5}">
                      <a16:colId xmlns:a16="http://schemas.microsoft.com/office/drawing/2014/main" val="20002"/>
                    </a:ext>
                  </a:extLst>
                </a:gridCol>
              </a:tblGrid>
              <a:tr h="691513">
                <a:tc>
                  <a:txBody>
                    <a:bodyPr/>
                    <a:lstStyle/>
                    <a:p>
                      <a:pPr marL="0" marR="0">
                        <a:lnSpc>
                          <a:spcPct val="107000"/>
                        </a:lnSpc>
                        <a:spcBef>
                          <a:spcPts val="0"/>
                        </a:spcBef>
                        <a:spcAft>
                          <a:spcPts val="0"/>
                        </a:spcAft>
                      </a:pPr>
                      <a:r>
                        <a:rPr lang="en-US" sz="3000" b="1" dirty="0">
                          <a:effectLst/>
                        </a:rPr>
                        <a:t>Barriers  to consuming linked data </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000" dirty="0">
                          <a:effectLst/>
                        </a:rPr>
                        <a:t>2018</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000" dirty="0">
                          <a:effectLst/>
                        </a:rPr>
                        <a:t>2015</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82955">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800" b="0" baseline="0" dirty="0">
                          <a:effectLst/>
                          <a:latin typeface="Arial" panose="020B0604020202020204" pitchFamily="34" charset="0"/>
                        </a:rPr>
                        <a:t>Matching, disambiguating and aligning source data and linked data resources</a:t>
                      </a:r>
                      <a:endParaRPr lang="en-US" sz="2800" b="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48%</a:t>
                      </a: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39%</a:t>
                      </a:r>
                    </a:p>
                  </a:txBody>
                  <a:tcPr marL="68580" marR="68580" marT="0" marB="0" anchor="ctr"/>
                </a:tc>
                <a:extLst>
                  <a:ext uri="{0D108BD9-81ED-4DB2-BD59-A6C34878D82A}">
                    <a16:rowId xmlns:a16="http://schemas.microsoft.com/office/drawing/2014/main" val="10001"/>
                  </a:ext>
                </a:extLst>
              </a:tr>
              <a:tr h="457200">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800" b="0" baseline="0" dirty="0">
                          <a:effectLst/>
                          <a:latin typeface="Arial" panose="020B0604020202020204" pitchFamily="34" charset="0"/>
                        </a:rPr>
                        <a:t>What's published as linked data isn’t always reusable/lacks URIs</a:t>
                      </a:r>
                      <a:endParaRPr lang="en-US" sz="2800" b="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31%</a:t>
                      </a: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27%</a:t>
                      </a:r>
                    </a:p>
                  </a:txBody>
                  <a:tcPr marL="68580" marR="68580" marT="0" marB="0" anchor="ctr"/>
                </a:tc>
                <a:extLst>
                  <a:ext uri="{0D108BD9-81ED-4DB2-BD59-A6C34878D82A}">
                    <a16:rowId xmlns:a16="http://schemas.microsoft.com/office/drawing/2014/main" val="10002"/>
                  </a:ext>
                </a:extLst>
              </a:tr>
              <a:tr h="457200">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800" b="0" baseline="0" dirty="0">
                          <a:effectLst/>
                          <a:latin typeface="Arial" panose="020B0604020202020204" pitchFamily="34" charset="0"/>
                        </a:rPr>
                        <a:t>Size of RDF dumps</a:t>
                      </a:r>
                      <a:endParaRPr lang="en-US" sz="2800" b="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28%</a:t>
                      </a: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20%</a:t>
                      </a:r>
                    </a:p>
                  </a:txBody>
                  <a:tcPr marL="68580" marR="68580" marT="0" marB="0" anchor="ctr"/>
                </a:tc>
                <a:extLst>
                  <a:ext uri="{0D108BD9-81ED-4DB2-BD59-A6C34878D82A}">
                    <a16:rowId xmlns:a16="http://schemas.microsoft.com/office/drawing/2014/main" val="10003"/>
                  </a:ext>
                </a:extLst>
              </a:tr>
              <a:tr h="457200">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800" b="0" baseline="0" dirty="0">
                          <a:effectLst/>
                          <a:latin typeface="Arial" panose="020B0604020202020204" pitchFamily="34" charset="0"/>
                          <a:ea typeface="Calibri" panose="020F0502020204030204" pitchFamily="34" charset="0"/>
                          <a:cs typeface="Arial" panose="020B0604020202020204" pitchFamily="34" charset="0"/>
                        </a:rPr>
                        <a:t>Unstable endpoints</a:t>
                      </a: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rPr>
                        <a:t>28%</a:t>
                      </a:r>
                      <a:endParaRPr lang="en-US" sz="2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17%</a:t>
                      </a:r>
                    </a:p>
                  </a:txBody>
                  <a:tcPr marL="68580" marR="68580" marT="0" marB="0" anchor="ctr"/>
                </a:tc>
                <a:extLst>
                  <a:ext uri="{0D108BD9-81ED-4DB2-BD59-A6C34878D82A}">
                    <a16:rowId xmlns:a16="http://schemas.microsoft.com/office/drawing/2014/main" val="10004"/>
                  </a:ext>
                </a:extLst>
              </a:tr>
              <a:tr h="457200">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800" b="0" baseline="0" dirty="0">
                          <a:effectLst/>
                          <a:latin typeface="Arial" panose="020B0604020202020204" pitchFamily="34" charset="0"/>
                          <a:ea typeface="Calibri" panose="020F0502020204030204" pitchFamily="34" charset="0"/>
                          <a:cs typeface="Arial" panose="020B0604020202020204" pitchFamily="34" charset="0"/>
                        </a:rPr>
                        <a:t>Service reliability</a:t>
                      </a: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26%</a:t>
                      </a: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15%</a:t>
                      </a:r>
                    </a:p>
                  </a:txBody>
                  <a:tcPr marL="68580" marR="68580" marT="0" marB="0" anchor="ctr"/>
                </a:tc>
                <a:extLst>
                  <a:ext uri="{0D108BD9-81ED-4DB2-BD59-A6C34878D82A}">
                    <a16:rowId xmlns:a16="http://schemas.microsoft.com/office/drawing/2014/main" val="10005"/>
                  </a:ext>
                </a:extLst>
              </a:tr>
              <a:tr h="457200">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800" b="0" baseline="0" dirty="0">
                          <a:effectLst/>
                          <a:latin typeface="Arial" panose="020B0604020202020204" pitchFamily="34" charset="0"/>
                        </a:rPr>
                        <a:t>Mapping of vocabulary</a:t>
                      </a:r>
                      <a:endParaRPr lang="en-US" sz="2800" b="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26%</a:t>
                      </a: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29%</a:t>
                      </a:r>
                    </a:p>
                  </a:txBody>
                  <a:tcPr marL="68580" marR="68580" marT="0" marB="0" anchor="ctr"/>
                </a:tc>
                <a:extLst>
                  <a:ext uri="{0D108BD9-81ED-4DB2-BD59-A6C34878D82A}">
                    <a16:rowId xmlns:a16="http://schemas.microsoft.com/office/drawing/2014/main" val="10006"/>
                  </a:ext>
                </a:extLst>
              </a:tr>
              <a:tr h="782955">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800" b="0" baseline="0" dirty="0">
                          <a:effectLst/>
                          <a:latin typeface="Arial" panose="020B0604020202020204" pitchFamily="34" charset="0"/>
                        </a:rPr>
                        <a:t>Understanding how data is structured before using it</a:t>
                      </a:r>
                      <a:endParaRPr lang="en-US" sz="2800" b="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24%</a:t>
                      </a:r>
                    </a:p>
                  </a:txBody>
                  <a:tcPr marL="68580" marR="68580" marT="0" marB="0" anchor="ctr"/>
                </a:tc>
                <a:tc>
                  <a:txBody>
                    <a:bodyPr/>
                    <a:lstStyle/>
                    <a:p>
                      <a:pPr marL="0" marR="0" algn="r">
                        <a:lnSpc>
                          <a:spcPct val="107000"/>
                        </a:lnSpc>
                        <a:spcBef>
                          <a:spcPts val="0"/>
                        </a:spcBef>
                        <a:spcAft>
                          <a:spcPts val="0"/>
                        </a:spcAft>
                      </a:pPr>
                      <a:r>
                        <a:rPr lang="en-US" sz="2800" b="0" dirty="0">
                          <a:effectLst/>
                          <a:latin typeface="+mn-lt"/>
                          <a:ea typeface="Calibri" panose="020F0502020204030204" pitchFamily="34" charset="0"/>
                          <a:cs typeface="Times New Roman" panose="02020603050405020304" pitchFamily="18" charset="0"/>
                        </a:rPr>
                        <a:t>20%</a:t>
                      </a:r>
                    </a:p>
                  </a:txBody>
                  <a:tcPr marL="68580" marR="68580" marT="0" marB="0" anchor="ctr"/>
                </a:tc>
                <a:extLst>
                  <a:ext uri="{0D108BD9-81ED-4DB2-BD59-A6C34878D82A}">
                    <a16:rowId xmlns:a16="http://schemas.microsoft.com/office/drawing/2014/main" val="10007"/>
                  </a:ext>
                </a:extLst>
              </a:tr>
            </a:tbl>
          </a:graphicData>
        </a:graphic>
      </p:graphicFrame>
      <p:sp>
        <p:nvSpPr>
          <p:cNvPr id="3" name="Plus Sign 2">
            <a:extLst>
              <a:ext uri="{FF2B5EF4-FFF2-40B4-BE49-F238E27FC236}">
                <a16:creationId xmlns:a16="http://schemas.microsoft.com/office/drawing/2014/main" id="{4AD534D2-41F9-43D7-9B1C-6B4F99674CE4}"/>
              </a:ext>
            </a:extLst>
          </p:cNvPr>
          <p:cNvSpPr>
            <a:spLocks/>
          </p:cNvSpPr>
          <p:nvPr/>
        </p:nvSpPr>
        <p:spPr>
          <a:xfrm>
            <a:off x="154991" y="3762376"/>
            <a:ext cx="580339" cy="577654"/>
          </a:xfrm>
          <a:prstGeom prst="mathPlus">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lus Sign 4">
            <a:extLst>
              <a:ext uri="{FF2B5EF4-FFF2-40B4-BE49-F238E27FC236}">
                <a16:creationId xmlns:a16="http://schemas.microsoft.com/office/drawing/2014/main" id="{8CDD275E-27E2-42AF-BF5D-74FF668F0F13}"/>
              </a:ext>
            </a:extLst>
          </p:cNvPr>
          <p:cNvSpPr>
            <a:spLocks/>
          </p:cNvSpPr>
          <p:nvPr/>
        </p:nvSpPr>
        <p:spPr>
          <a:xfrm>
            <a:off x="154991" y="4340030"/>
            <a:ext cx="580339" cy="577654"/>
          </a:xfrm>
          <a:prstGeom prst="mathPlus">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683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8" y="1108081"/>
            <a:ext cx="8361809" cy="1246495"/>
          </a:xfrm>
        </p:spPr>
        <p:txBody>
          <a:bodyPr/>
          <a:lstStyle/>
          <a:p>
            <a:r>
              <a:rPr lang="en-US" dirty="0"/>
              <a:t>Some New examples In production </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805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425F94-1DBE-4C2E-B59F-92B8444769E9}"/>
              </a:ext>
            </a:extLst>
          </p:cNvPr>
          <p:cNvPicPr>
            <a:picLocks noChangeAspect="1"/>
          </p:cNvPicPr>
          <p:nvPr/>
        </p:nvPicPr>
        <p:blipFill>
          <a:blip r:embed="rId3"/>
          <a:stretch>
            <a:fillRect/>
          </a:stretch>
        </p:blipFill>
        <p:spPr>
          <a:xfrm>
            <a:off x="403634" y="352518"/>
            <a:ext cx="4320914" cy="1005927"/>
          </a:xfrm>
          <a:prstGeom prst="rect">
            <a:avLst/>
          </a:prstGeom>
        </p:spPr>
      </p:pic>
      <p:pic>
        <p:nvPicPr>
          <p:cNvPr id="3" name="Picture 2">
            <a:extLst>
              <a:ext uri="{FF2B5EF4-FFF2-40B4-BE49-F238E27FC236}">
                <a16:creationId xmlns:a16="http://schemas.microsoft.com/office/drawing/2014/main" id="{5E786A8E-802F-4DD2-9CDD-DBE50DDF0D0A}"/>
              </a:ext>
            </a:extLst>
          </p:cNvPr>
          <p:cNvPicPr>
            <a:picLocks noChangeAspect="1"/>
          </p:cNvPicPr>
          <p:nvPr/>
        </p:nvPicPr>
        <p:blipFill>
          <a:blip r:embed="rId4"/>
          <a:stretch>
            <a:fillRect/>
          </a:stretch>
        </p:blipFill>
        <p:spPr>
          <a:xfrm>
            <a:off x="4" y="1473852"/>
            <a:ext cx="4753006" cy="5555462"/>
          </a:xfrm>
          <a:prstGeom prst="rect">
            <a:avLst/>
          </a:prstGeom>
        </p:spPr>
      </p:pic>
      <p:sp>
        <p:nvSpPr>
          <p:cNvPr id="5" name="Rectangle 4">
            <a:extLst>
              <a:ext uri="{FF2B5EF4-FFF2-40B4-BE49-F238E27FC236}">
                <a16:creationId xmlns:a16="http://schemas.microsoft.com/office/drawing/2014/main" id="{96CB98AD-EBEB-4EBC-B058-F6A5C7FAA8A9}"/>
              </a:ext>
            </a:extLst>
          </p:cNvPr>
          <p:cNvSpPr/>
          <p:nvPr/>
        </p:nvSpPr>
        <p:spPr>
          <a:xfrm>
            <a:off x="1212972" y="4630075"/>
            <a:ext cx="2873415" cy="369332"/>
          </a:xfrm>
          <a:prstGeom prst="rect">
            <a:avLst/>
          </a:prstGeom>
        </p:spPr>
        <p:txBody>
          <a:bodyPr wrap="none">
            <a:spAutoFit/>
          </a:bodyPr>
          <a:lstStyle/>
          <a:p>
            <a:r>
              <a:rPr lang="en-US" dirty="0">
                <a:hlinkClick r:id="rId5"/>
              </a:rPr>
              <a:t>http://data.nationallibrary.fi</a:t>
            </a:r>
            <a:endParaRPr lang="en-US" dirty="0"/>
          </a:p>
        </p:txBody>
      </p:sp>
      <p:pic>
        <p:nvPicPr>
          <p:cNvPr id="1026" name="Picture 2" descr="C:\Users\smithyok\AppData\Local\Temp\SNAGHTMLf6a806.PNG">
            <a:extLst>
              <a:ext uri="{FF2B5EF4-FFF2-40B4-BE49-F238E27FC236}">
                <a16:creationId xmlns:a16="http://schemas.microsoft.com/office/drawing/2014/main" id="{09ED082A-7FE4-4882-8908-8C9257B482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491" y="142887"/>
            <a:ext cx="1701008" cy="16779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5780632-BE3C-4F54-9D2E-AC642C969C6D}"/>
              </a:ext>
            </a:extLst>
          </p:cNvPr>
          <p:cNvPicPr>
            <a:picLocks noChangeAspect="1"/>
          </p:cNvPicPr>
          <p:nvPr/>
        </p:nvPicPr>
        <p:blipFill>
          <a:blip r:embed="rId7"/>
          <a:stretch>
            <a:fillRect/>
          </a:stretch>
        </p:blipFill>
        <p:spPr>
          <a:xfrm>
            <a:off x="5300826" y="1733138"/>
            <a:ext cx="2573345" cy="762676"/>
          </a:xfrm>
          <a:prstGeom prst="rect">
            <a:avLst/>
          </a:prstGeom>
        </p:spPr>
      </p:pic>
      <p:pic>
        <p:nvPicPr>
          <p:cNvPr id="7" name="Picture 6">
            <a:extLst>
              <a:ext uri="{FF2B5EF4-FFF2-40B4-BE49-F238E27FC236}">
                <a16:creationId xmlns:a16="http://schemas.microsoft.com/office/drawing/2014/main" id="{6A91FB9D-96B7-4EF0-94F9-F303640B70CF}"/>
              </a:ext>
            </a:extLst>
          </p:cNvPr>
          <p:cNvPicPr>
            <a:picLocks noChangeAspect="1"/>
          </p:cNvPicPr>
          <p:nvPr/>
        </p:nvPicPr>
        <p:blipFill>
          <a:blip r:embed="rId8"/>
          <a:stretch>
            <a:fillRect/>
          </a:stretch>
        </p:blipFill>
        <p:spPr>
          <a:xfrm>
            <a:off x="5061895" y="2600168"/>
            <a:ext cx="3233599" cy="2098730"/>
          </a:xfrm>
          <a:prstGeom prst="rect">
            <a:avLst/>
          </a:prstGeom>
        </p:spPr>
      </p:pic>
      <p:sp>
        <p:nvSpPr>
          <p:cNvPr id="9" name="Rectangle 8">
            <a:extLst>
              <a:ext uri="{FF2B5EF4-FFF2-40B4-BE49-F238E27FC236}">
                <a16:creationId xmlns:a16="http://schemas.microsoft.com/office/drawing/2014/main" id="{935BE19E-D496-4B30-B551-2F3C26672A0D}"/>
              </a:ext>
            </a:extLst>
          </p:cNvPr>
          <p:cNvSpPr/>
          <p:nvPr/>
        </p:nvSpPr>
        <p:spPr>
          <a:xfrm>
            <a:off x="4818055" y="5293596"/>
            <a:ext cx="3998285" cy="646331"/>
          </a:xfrm>
          <a:prstGeom prst="rect">
            <a:avLst/>
          </a:prstGeom>
        </p:spPr>
        <p:txBody>
          <a:bodyPr wrap="square">
            <a:spAutoFit/>
          </a:bodyPr>
          <a:lstStyle/>
          <a:p>
            <a:r>
              <a:rPr lang="en-US" dirty="0">
                <a:hlinkClick r:id="rId9"/>
              </a:rPr>
              <a:t>http://v.mek.oszk.hu/FlintSparqlEditor/index-mek.html</a:t>
            </a:r>
            <a:endParaRPr lang="en-US" dirty="0"/>
          </a:p>
        </p:txBody>
      </p:sp>
    </p:spTree>
    <p:extLst>
      <p:ext uri="{BB962C8B-B14F-4D97-AF65-F5344CB8AC3E}">
        <p14:creationId xmlns:p14="http://schemas.microsoft.com/office/powerpoint/2010/main" val="165855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B8D048-4758-4091-8BCA-0E3CD5910F24}"/>
              </a:ext>
            </a:extLst>
          </p:cNvPr>
          <p:cNvPicPr>
            <a:picLocks noChangeAspect="1"/>
          </p:cNvPicPr>
          <p:nvPr/>
        </p:nvPicPr>
        <p:blipFill>
          <a:blip r:embed="rId3"/>
          <a:stretch>
            <a:fillRect/>
          </a:stretch>
        </p:blipFill>
        <p:spPr>
          <a:xfrm>
            <a:off x="141323" y="109228"/>
            <a:ext cx="1828958" cy="1021168"/>
          </a:xfrm>
          <a:prstGeom prst="rect">
            <a:avLst/>
          </a:prstGeom>
        </p:spPr>
      </p:pic>
      <p:pic>
        <p:nvPicPr>
          <p:cNvPr id="6" name="Picture 5">
            <a:extLst>
              <a:ext uri="{FF2B5EF4-FFF2-40B4-BE49-F238E27FC236}">
                <a16:creationId xmlns:a16="http://schemas.microsoft.com/office/drawing/2014/main" id="{046911A6-EB28-4970-BBC8-AD67BD8B81D2}"/>
              </a:ext>
            </a:extLst>
          </p:cNvPr>
          <p:cNvPicPr>
            <a:picLocks noChangeAspect="1"/>
          </p:cNvPicPr>
          <p:nvPr/>
        </p:nvPicPr>
        <p:blipFill>
          <a:blip r:embed="rId4"/>
          <a:stretch>
            <a:fillRect/>
          </a:stretch>
        </p:blipFill>
        <p:spPr>
          <a:xfrm>
            <a:off x="1055802" y="1204220"/>
            <a:ext cx="6893268" cy="5442371"/>
          </a:xfrm>
          <a:prstGeom prst="rect">
            <a:avLst/>
          </a:prstGeom>
        </p:spPr>
      </p:pic>
      <p:sp>
        <p:nvSpPr>
          <p:cNvPr id="8" name="Rectangle 7">
            <a:extLst>
              <a:ext uri="{FF2B5EF4-FFF2-40B4-BE49-F238E27FC236}">
                <a16:creationId xmlns:a16="http://schemas.microsoft.com/office/drawing/2014/main" id="{714837F3-DD9E-4236-AC5D-A954F88CCE3B}"/>
              </a:ext>
            </a:extLst>
          </p:cNvPr>
          <p:cNvSpPr/>
          <p:nvPr/>
        </p:nvSpPr>
        <p:spPr>
          <a:xfrm>
            <a:off x="3499732" y="501134"/>
            <a:ext cx="2351926" cy="369332"/>
          </a:xfrm>
          <a:prstGeom prst="rect">
            <a:avLst/>
          </a:prstGeom>
        </p:spPr>
        <p:txBody>
          <a:bodyPr wrap="none">
            <a:spAutoFit/>
          </a:bodyPr>
          <a:lstStyle/>
          <a:p>
            <a:r>
              <a:rPr lang="en-US" dirty="0">
                <a:hlinkClick r:id="rId5"/>
              </a:rPr>
              <a:t>https://dati.cobis.to.it/</a:t>
            </a:r>
            <a:endParaRPr lang="en-US" dirty="0"/>
          </a:p>
        </p:txBody>
      </p:sp>
    </p:spTree>
    <p:extLst>
      <p:ext uri="{BB962C8B-B14F-4D97-AF65-F5344CB8AC3E}">
        <p14:creationId xmlns:p14="http://schemas.microsoft.com/office/powerpoint/2010/main" val="287448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115448" y="106584"/>
            <a:ext cx="9382767" cy="1313180"/>
          </a:xfrm>
          <a:prstGeom prst="rect">
            <a:avLst/>
          </a:prstGeom>
          <a:ln>
            <a:noFill/>
          </a:ln>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International Linked Data Surveys for Implementers </a:t>
            </a:r>
          </a:p>
        </p:txBody>
      </p:sp>
      <p:graphicFrame>
        <p:nvGraphicFramePr>
          <p:cNvPr id="6" name="Chart 5">
            <a:extLst>
              <a:ext uri="{FF2B5EF4-FFF2-40B4-BE49-F238E27FC236}">
                <a16:creationId xmlns:a16="http://schemas.microsoft.com/office/drawing/2014/main" id="{95B5C621-A016-4676-B645-D78D27D00363}"/>
              </a:ext>
            </a:extLst>
          </p:cNvPr>
          <p:cNvGraphicFramePr>
            <a:graphicFrameLocks/>
          </p:cNvGraphicFramePr>
          <p:nvPr>
            <p:extLst>
              <p:ext uri="{D42A27DB-BD31-4B8C-83A1-F6EECF244321}">
                <p14:modId xmlns:p14="http://schemas.microsoft.com/office/powerpoint/2010/main" val="114366586"/>
              </p:ext>
            </p:extLst>
          </p:nvPr>
        </p:nvGraphicFramePr>
        <p:xfrm>
          <a:off x="1100328" y="1421288"/>
          <a:ext cx="6909816" cy="5113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335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60266B-A2D3-44AB-9608-21EEE80E4E3B}"/>
              </a:ext>
            </a:extLst>
          </p:cNvPr>
          <p:cNvPicPr>
            <a:picLocks noChangeAspect="1"/>
          </p:cNvPicPr>
          <p:nvPr/>
        </p:nvPicPr>
        <p:blipFill>
          <a:blip r:embed="rId3"/>
          <a:stretch>
            <a:fillRect/>
          </a:stretch>
        </p:blipFill>
        <p:spPr>
          <a:xfrm>
            <a:off x="72959" y="105487"/>
            <a:ext cx="2286198" cy="586791"/>
          </a:xfrm>
          <a:prstGeom prst="rect">
            <a:avLst/>
          </a:prstGeom>
        </p:spPr>
      </p:pic>
      <p:pic>
        <p:nvPicPr>
          <p:cNvPr id="3" name="Picture 2">
            <a:extLst>
              <a:ext uri="{FF2B5EF4-FFF2-40B4-BE49-F238E27FC236}">
                <a16:creationId xmlns:a16="http://schemas.microsoft.com/office/drawing/2014/main" id="{D170EB26-482C-4041-94F9-311EEE9E82BF}"/>
              </a:ext>
            </a:extLst>
          </p:cNvPr>
          <p:cNvPicPr>
            <a:picLocks noChangeAspect="1"/>
          </p:cNvPicPr>
          <p:nvPr/>
        </p:nvPicPr>
        <p:blipFill>
          <a:blip r:embed="rId4"/>
          <a:stretch>
            <a:fillRect/>
          </a:stretch>
        </p:blipFill>
        <p:spPr>
          <a:xfrm>
            <a:off x="0" y="580761"/>
            <a:ext cx="7659068" cy="2663573"/>
          </a:xfrm>
          <a:prstGeom prst="rect">
            <a:avLst/>
          </a:prstGeom>
        </p:spPr>
      </p:pic>
      <p:sp>
        <p:nvSpPr>
          <p:cNvPr id="4" name="Rectangle 3">
            <a:extLst>
              <a:ext uri="{FF2B5EF4-FFF2-40B4-BE49-F238E27FC236}">
                <a16:creationId xmlns:a16="http://schemas.microsoft.com/office/drawing/2014/main" id="{92A460AD-C842-477E-9410-432D6532BCAD}"/>
              </a:ext>
            </a:extLst>
          </p:cNvPr>
          <p:cNvSpPr/>
          <p:nvPr/>
        </p:nvSpPr>
        <p:spPr>
          <a:xfrm>
            <a:off x="442565" y="3171185"/>
            <a:ext cx="2967479" cy="369332"/>
          </a:xfrm>
          <a:prstGeom prst="rect">
            <a:avLst/>
          </a:prstGeom>
        </p:spPr>
        <p:txBody>
          <a:bodyPr wrap="none">
            <a:spAutoFit/>
          </a:bodyPr>
          <a:lstStyle/>
          <a:p>
            <a:r>
              <a:rPr lang="en-US" dirty="0">
                <a:hlinkClick r:id="rId5"/>
              </a:rPr>
              <a:t>http://data.carnegiehall.org</a:t>
            </a:r>
            <a:r>
              <a:rPr lang="en-US" dirty="0"/>
              <a:t>	</a:t>
            </a:r>
          </a:p>
        </p:txBody>
      </p:sp>
      <p:pic>
        <p:nvPicPr>
          <p:cNvPr id="5" name="Picture 4">
            <a:extLst>
              <a:ext uri="{FF2B5EF4-FFF2-40B4-BE49-F238E27FC236}">
                <a16:creationId xmlns:a16="http://schemas.microsoft.com/office/drawing/2014/main" id="{8FA102FD-8A36-4F40-85D4-B1F82FBD2D4D}"/>
              </a:ext>
            </a:extLst>
          </p:cNvPr>
          <p:cNvPicPr>
            <a:picLocks noChangeAspect="1"/>
          </p:cNvPicPr>
          <p:nvPr/>
        </p:nvPicPr>
        <p:blipFill>
          <a:blip r:embed="rId6"/>
          <a:stretch>
            <a:fillRect/>
          </a:stretch>
        </p:blipFill>
        <p:spPr>
          <a:xfrm>
            <a:off x="0" y="3502149"/>
            <a:ext cx="9144000" cy="3964048"/>
          </a:xfrm>
          <a:prstGeom prst="rect">
            <a:avLst/>
          </a:prstGeom>
        </p:spPr>
      </p:pic>
      <p:sp>
        <p:nvSpPr>
          <p:cNvPr id="7" name="Rectangle 6">
            <a:extLst>
              <a:ext uri="{FF2B5EF4-FFF2-40B4-BE49-F238E27FC236}">
                <a16:creationId xmlns:a16="http://schemas.microsoft.com/office/drawing/2014/main" id="{A7150873-D479-4A35-B8D4-99C7E5B7839B}"/>
              </a:ext>
            </a:extLst>
          </p:cNvPr>
          <p:cNvSpPr/>
          <p:nvPr/>
        </p:nvSpPr>
        <p:spPr>
          <a:xfrm>
            <a:off x="6074827" y="3244334"/>
            <a:ext cx="2710999" cy="369332"/>
          </a:xfrm>
          <a:prstGeom prst="rect">
            <a:avLst/>
          </a:prstGeom>
        </p:spPr>
        <p:txBody>
          <a:bodyPr wrap="none">
            <a:spAutoFit/>
          </a:bodyPr>
          <a:lstStyle/>
          <a:p>
            <a:r>
              <a:rPr lang="en-US" dirty="0">
                <a:hlinkClick r:id="rId7"/>
              </a:rPr>
              <a:t>http://archesproject.com/</a:t>
            </a:r>
            <a:endParaRPr lang="en-US" dirty="0"/>
          </a:p>
        </p:txBody>
      </p:sp>
    </p:spTree>
    <p:extLst>
      <p:ext uri="{BB962C8B-B14F-4D97-AF65-F5344CB8AC3E}">
        <p14:creationId xmlns:p14="http://schemas.microsoft.com/office/powerpoint/2010/main" val="408677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448" y="106584"/>
            <a:ext cx="9382767" cy="863572"/>
          </a:xfrm>
          <a:prstGeom prst="rect">
            <a:avLst/>
          </a:prstGeom>
          <a:ln>
            <a:no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Details of all responses </a:t>
            </a:r>
          </a:p>
        </p:txBody>
      </p:sp>
      <p:sp>
        <p:nvSpPr>
          <p:cNvPr id="5" name="TextBox 4"/>
          <p:cNvSpPr txBox="1"/>
          <p:nvPr/>
        </p:nvSpPr>
        <p:spPr>
          <a:xfrm>
            <a:off x="0" y="986378"/>
            <a:ext cx="8564137" cy="800219"/>
          </a:xfrm>
          <a:prstGeom prst="rect">
            <a:avLst/>
          </a:prstGeom>
          <a:noFill/>
        </p:spPr>
        <p:txBody>
          <a:bodyPr wrap="square" rtlCol="0">
            <a:spAutoFit/>
          </a:bodyPr>
          <a:lstStyle/>
          <a:p>
            <a:pPr algn="ctr"/>
            <a:r>
              <a:rPr lang="en-US" sz="2800" dirty="0">
                <a:hlinkClick r:id="rId3" action="ppaction://hlinkfile"/>
              </a:rPr>
              <a:t>oc.lc/</a:t>
            </a:r>
            <a:r>
              <a:rPr lang="en-US" sz="2800" dirty="0" err="1">
                <a:hlinkClick r:id="rId3" action="ppaction://hlinkfile"/>
              </a:rPr>
              <a:t>ld</a:t>
            </a:r>
            <a:r>
              <a:rPr lang="en-US" sz="2800" dirty="0">
                <a:hlinkClick r:id="rId3" action="ppaction://hlinkfile"/>
              </a:rPr>
              <a:t>-survey-responses</a:t>
            </a:r>
            <a:endParaRPr lang="en-US" sz="2800" dirty="0"/>
          </a:p>
          <a:p>
            <a:endParaRPr lang="en-US" dirty="0"/>
          </a:p>
        </p:txBody>
      </p:sp>
      <p:pic>
        <p:nvPicPr>
          <p:cNvPr id="3" name="Picture 2">
            <a:extLst>
              <a:ext uri="{FF2B5EF4-FFF2-40B4-BE49-F238E27FC236}">
                <a16:creationId xmlns:a16="http://schemas.microsoft.com/office/drawing/2014/main" id="{FC540A7A-CBEE-46D6-9EE6-626A4B639284}"/>
              </a:ext>
            </a:extLst>
          </p:cNvPr>
          <p:cNvPicPr>
            <a:picLocks noChangeAspect="1"/>
          </p:cNvPicPr>
          <p:nvPr/>
        </p:nvPicPr>
        <p:blipFill>
          <a:blip r:embed="rId4"/>
          <a:stretch>
            <a:fillRect/>
          </a:stretch>
        </p:blipFill>
        <p:spPr>
          <a:xfrm>
            <a:off x="-468075" y="1977465"/>
            <a:ext cx="9735394" cy="3894157"/>
          </a:xfrm>
          <a:prstGeom prst="rect">
            <a:avLst/>
          </a:prstGeom>
        </p:spPr>
      </p:pic>
    </p:spTree>
    <p:extLst>
      <p:ext uri="{BB962C8B-B14F-4D97-AF65-F5344CB8AC3E}">
        <p14:creationId xmlns:p14="http://schemas.microsoft.com/office/powerpoint/2010/main" val="120608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8569" y="1128641"/>
            <a:ext cx="4781117" cy="1492716"/>
          </a:xfrm>
        </p:spPr>
        <p:txBody>
          <a:bodyPr/>
          <a:lstStyle/>
          <a:p>
            <a:r>
              <a:rPr lang="en-US" dirty="0"/>
              <a:t>Thank you!</a:t>
            </a:r>
          </a:p>
        </p:txBody>
      </p:sp>
      <p:sp>
        <p:nvSpPr>
          <p:cNvPr id="3" name="Text Placeholder 2"/>
          <p:cNvSpPr>
            <a:spLocks noGrp="1"/>
          </p:cNvSpPr>
          <p:nvPr>
            <p:ph type="body" sz="quarter" idx="11"/>
          </p:nvPr>
        </p:nvSpPr>
        <p:spPr/>
        <p:txBody>
          <a:bodyPr/>
          <a:lstStyle/>
          <a:p>
            <a:r>
              <a:rPr lang="en-US" dirty="0"/>
              <a:t>Contact: Karen Smith-Yoshimura</a:t>
            </a:r>
          </a:p>
        </p:txBody>
      </p:sp>
      <p:sp>
        <p:nvSpPr>
          <p:cNvPr id="6" name="Text Placeholder 5"/>
          <p:cNvSpPr>
            <a:spLocks noGrp="1"/>
          </p:cNvSpPr>
          <p:nvPr>
            <p:ph type="body" sz="quarter" idx="14"/>
          </p:nvPr>
        </p:nvSpPr>
        <p:spPr>
          <a:xfrm>
            <a:off x="104806" y="454367"/>
            <a:ext cx="7199508" cy="597087"/>
          </a:xfrm>
        </p:spPr>
        <p:txBody>
          <a:bodyPr/>
          <a:lstStyle/>
          <a:p>
            <a:r>
              <a:rPr lang="en-US" sz="1000" dirty="0"/>
              <a:t>DLF 2018 Forum, Henderson, NV</a:t>
            </a:r>
          </a:p>
          <a:p>
            <a:r>
              <a:rPr lang="en-US" sz="1000" dirty="0"/>
              <a:t>16 October 2018</a:t>
            </a:r>
          </a:p>
        </p:txBody>
      </p:sp>
      <p:sp>
        <p:nvSpPr>
          <p:cNvPr id="9" name="Text Placeholder 4"/>
          <p:cNvSpPr txBox="1">
            <a:spLocks noGrp="1"/>
          </p:cNvSpPr>
          <p:nvPr>
            <p:ph type="body" sz="quarter" idx="13"/>
          </p:nvPr>
        </p:nvSpPr>
        <p:spPr>
          <a:xfrm>
            <a:off x="510385" y="3234237"/>
            <a:ext cx="3887788" cy="305495"/>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a:hlinkClick r:id="rId3"/>
              </a:rPr>
              <a:t>smithyok@oclc.org</a:t>
            </a:r>
            <a:endParaRPr lang="en-US" dirty="0"/>
          </a:p>
          <a:p>
            <a:endParaRPr lang="en-US" dirty="0"/>
          </a:p>
        </p:txBody>
      </p:sp>
      <p:sp>
        <p:nvSpPr>
          <p:cNvPr id="12" name="TextBox 11"/>
          <p:cNvSpPr txBox="1"/>
          <p:nvPr/>
        </p:nvSpPr>
        <p:spPr>
          <a:xfrm>
            <a:off x="608544" y="3522715"/>
            <a:ext cx="1326004" cy="338554"/>
          </a:xfrm>
          <a:prstGeom prst="rect">
            <a:avLst/>
          </a:prstGeom>
          <a:noFill/>
        </p:spPr>
        <p:txBody>
          <a:bodyPr wrap="none" rtlCol="0">
            <a:spAutoFit/>
          </a:bodyPr>
          <a:lstStyle/>
          <a:p>
            <a:r>
              <a:rPr lang="en-US" sz="1600" dirty="0">
                <a:solidFill>
                  <a:srgbClr val="1F497D"/>
                </a:solidFill>
              </a:rPr>
              <a:t>@</a:t>
            </a:r>
            <a:r>
              <a:rPr lang="en-US" sz="1600" dirty="0" err="1">
                <a:solidFill>
                  <a:srgbClr val="1F497D"/>
                </a:solidFill>
              </a:rPr>
              <a:t>KarenS_Y</a:t>
            </a:r>
            <a:endParaRPr lang="en-US" sz="1600" dirty="0">
              <a:solidFill>
                <a:srgbClr val="1F497D"/>
              </a:solidFill>
            </a:endParaRPr>
          </a:p>
        </p:txBody>
      </p:sp>
      <p:sp>
        <p:nvSpPr>
          <p:cNvPr id="11" name="Rectangle 10"/>
          <p:cNvSpPr/>
          <p:nvPr/>
        </p:nvSpPr>
        <p:spPr>
          <a:xfrm>
            <a:off x="874279" y="5922538"/>
            <a:ext cx="5377764" cy="43858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kern="1200" dirty="0">
                <a:solidFill>
                  <a:srgbClr val="787D83"/>
                </a:solidFill>
                <a:effectLst/>
                <a:latin typeface="+mn-lt"/>
                <a:ea typeface="+mn-ea"/>
                <a:cs typeface="+mn-cs"/>
              </a:rPr>
              <a:t>©2018 OCLC. This work is licensed under a Creative Commons Attribution 4.0 International License. Suggested attribution: “This work uses content from </a:t>
            </a:r>
            <a:r>
              <a:rPr lang="en-US" sz="750" i="1" dirty="0">
                <a:solidFill>
                  <a:srgbClr val="787D83"/>
                </a:solidFill>
              </a:rPr>
              <a:t>What’s Changed in Linked Data Implementations in the Last Three Years?</a:t>
            </a:r>
            <a:r>
              <a:rPr lang="en-US" sz="750" kern="1200" dirty="0">
                <a:solidFill>
                  <a:srgbClr val="787D83"/>
                </a:solidFill>
                <a:effectLst/>
                <a:latin typeface="+mn-lt"/>
                <a:ea typeface="+mn-ea"/>
                <a:cs typeface="+mn-cs"/>
              </a:rPr>
              <a:t> © OCLC, used under a Creative Commons Attribution 4.0 International License: http://creativecommons.org/licenses/by/4.0/.” </a:t>
            </a:r>
            <a:endParaRPr lang="en-US" sz="1050" kern="1200" baseline="0" dirty="0">
              <a:solidFill>
                <a:schemeClr val="bg1">
                  <a:lumMod val="65000"/>
                </a:schemeClr>
              </a:solidFill>
              <a:latin typeface="+mn-lt"/>
              <a:ea typeface="Open Sans" pitchFamily="34" charset="0"/>
              <a:cs typeface="Open Sans" pitchFamily="34" charset="0"/>
            </a:endParaRPr>
          </a:p>
        </p:txBody>
      </p:sp>
      <p:pic>
        <p:nvPicPr>
          <p:cNvPr id="4" name="Picture 3"/>
          <p:cNvPicPr>
            <a:picLocks noChangeAspect="1"/>
          </p:cNvPicPr>
          <p:nvPr/>
        </p:nvPicPr>
        <p:blipFill>
          <a:blip r:embed="rId4"/>
          <a:stretch>
            <a:fillRect/>
          </a:stretch>
        </p:blipFill>
        <p:spPr>
          <a:xfrm>
            <a:off x="104806" y="5896240"/>
            <a:ext cx="762066" cy="457240"/>
          </a:xfrm>
          <a:prstGeom prst="rect">
            <a:avLst/>
          </a:prstGeom>
        </p:spPr>
      </p:pic>
    </p:spTree>
    <p:extLst>
      <p:ext uri="{BB962C8B-B14F-4D97-AF65-F5344CB8AC3E}">
        <p14:creationId xmlns:p14="http://schemas.microsoft.com/office/powerpoint/2010/main" val="219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115448" y="106584"/>
            <a:ext cx="9382767" cy="1313180"/>
          </a:xfrm>
          <a:prstGeom prst="rect">
            <a:avLst/>
          </a:prstGeom>
          <a:ln>
            <a:noFill/>
          </a:ln>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Geographic breakdown of 143 responding institutions </a:t>
            </a:r>
          </a:p>
        </p:txBody>
      </p:sp>
      <p:sp>
        <p:nvSpPr>
          <p:cNvPr id="4" name="TextBox 3"/>
          <p:cNvSpPr txBox="1"/>
          <p:nvPr/>
        </p:nvSpPr>
        <p:spPr>
          <a:xfrm>
            <a:off x="6338526" y="2468252"/>
            <a:ext cx="2529860" cy="1077218"/>
          </a:xfrm>
          <a:prstGeom prst="rect">
            <a:avLst/>
          </a:prstGeom>
          <a:noFill/>
        </p:spPr>
        <p:txBody>
          <a:bodyPr wrap="none" rtlCol="0">
            <a:spAutoFit/>
          </a:bodyPr>
          <a:lstStyle/>
          <a:p>
            <a:r>
              <a:rPr lang="en-US" sz="3200" dirty="0"/>
              <a:t>23 countries </a:t>
            </a:r>
          </a:p>
          <a:p>
            <a:r>
              <a:rPr lang="en-US" sz="3200" dirty="0"/>
              <a:t>represented</a:t>
            </a:r>
          </a:p>
        </p:txBody>
      </p:sp>
      <p:graphicFrame>
        <p:nvGraphicFramePr>
          <p:cNvPr id="7" name="Chart 6">
            <a:extLst>
              <a:ext uri="{FF2B5EF4-FFF2-40B4-BE49-F238E27FC236}">
                <a16:creationId xmlns:a16="http://schemas.microsoft.com/office/drawing/2014/main" id="{A93D2238-8695-45D0-9C08-E6FD9275EDDA}"/>
              </a:ext>
            </a:extLst>
          </p:cNvPr>
          <p:cNvGraphicFramePr>
            <a:graphicFrameLocks/>
          </p:cNvGraphicFramePr>
          <p:nvPr>
            <p:extLst>
              <p:ext uri="{D42A27DB-BD31-4B8C-83A1-F6EECF244321}">
                <p14:modId xmlns:p14="http://schemas.microsoft.com/office/powerpoint/2010/main" val="1206674808"/>
              </p:ext>
            </p:extLst>
          </p:nvPr>
        </p:nvGraphicFramePr>
        <p:xfrm>
          <a:off x="1344676" y="1219200"/>
          <a:ext cx="4699000" cy="5549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69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448" y="106584"/>
            <a:ext cx="9382767" cy="1313180"/>
          </a:xfrm>
          <a:prstGeom prst="rect">
            <a:avLst/>
          </a:prstGeom>
          <a:ln>
            <a:no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Responding institutions by type</a:t>
            </a:r>
          </a:p>
        </p:txBody>
      </p:sp>
      <p:graphicFrame>
        <p:nvGraphicFramePr>
          <p:cNvPr id="5" name="Chart 4">
            <a:extLst>
              <a:ext uri="{FF2B5EF4-FFF2-40B4-BE49-F238E27FC236}">
                <a16:creationId xmlns:a16="http://schemas.microsoft.com/office/drawing/2014/main" id="{F568997A-25DA-4263-A44E-A4EFA62FD561}"/>
              </a:ext>
            </a:extLst>
          </p:cNvPr>
          <p:cNvGraphicFramePr>
            <a:graphicFrameLocks/>
          </p:cNvGraphicFramePr>
          <p:nvPr>
            <p:extLst>
              <p:ext uri="{D42A27DB-BD31-4B8C-83A1-F6EECF244321}">
                <p14:modId xmlns:p14="http://schemas.microsoft.com/office/powerpoint/2010/main" val="2309025774"/>
              </p:ext>
            </p:extLst>
          </p:nvPr>
        </p:nvGraphicFramePr>
        <p:xfrm>
          <a:off x="451104" y="1419764"/>
          <a:ext cx="8461248" cy="4517740"/>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Down 5">
            <a:extLst>
              <a:ext uri="{FF2B5EF4-FFF2-40B4-BE49-F238E27FC236}">
                <a16:creationId xmlns:a16="http://schemas.microsoft.com/office/drawing/2014/main" id="{465E9951-54A0-4592-9C4E-5C19B907DD2E}"/>
              </a:ext>
            </a:extLst>
          </p:cNvPr>
          <p:cNvSpPr/>
          <p:nvPr/>
        </p:nvSpPr>
        <p:spPr>
          <a:xfrm>
            <a:off x="5428129" y="2698376"/>
            <a:ext cx="367553" cy="16405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64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3281143"/>
              </p:ext>
            </p:extLst>
          </p:nvPr>
        </p:nvGraphicFramePr>
        <p:xfrm>
          <a:off x="975360" y="1419764"/>
          <a:ext cx="7193280" cy="4175761"/>
        </p:xfrm>
        <a:graphic>
          <a:graphicData uri="http://schemas.openxmlformats.org/drawingml/2006/table">
            <a:tbl>
              <a:tblPr firstRow="1" firstCol="1" bandRow="1">
                <a:tableStyleId>{5C22544A-7EE6-4342-B048-85BDC9FD1C3A}</a:tableStyleId>
              </a:tblPr>
              <a:tblGrid>
                <a:gridCol w="3983680">
                  <a:extLst>
                    <a:ext uri="{9D8B030D-6E8A-4147-A177-3AD203B41FA5}">
                      <a16:colId xmlns:a16="http://schemas.microsoft.com/office/drawing/2014/main" val="20000"/>
                    </a:ext>
                  </a:extLst>
                </a:gridCol>
                <a:gridCol w="1604800">
                  <a:extLst>
                    <a:ext uri="{9D8B030D-6E8A-4147-A177-3AD203B41FA5}">
                      <a16:colId xmlns:a16="http://schemas.microsoft.com/office/drawing/2014/main" val="20001"/>
                    </a:ext>
                  </a:extLst>
                </a:gridCol>
                <a:gridCol w="1604800">
                  <a:extLst>
                    <a:ext uri="{9D8B030D-6E8A-4147-A177-3AD203B41FA5}">
                      <a16:colId xmlns:a16="http://schemas.microsoft.com/office/drawing/2014/main" val="20002"/>
                    </a:ext>
                  </a:extLst>
                </a:gridCol>
              </a:tblGrid>
              <a:tr h="571501">
                <a:tc>
                  <a:txBody>
                    <a:bodyPr/>
                    <a:lstStyle/>
                    <a:p>
                      <a:pPr algn="l">
                        <a:lnSpc>
                          <a:spcPct val="107000"/>
                        </a:lnSpc>
                      </a:pPr>
                      <a:endParaRPr lang="en-US" sz="1100" dirty="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3200" dirty="0">
                          <a:effectLst/>
                        </a:rPr>
                        <a:t>2018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3200" dirty="0">
                          <a:effectLst/>
                        </a:rPr>
                        <a:t>2015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09600">
                <a:tc>
                  <a:txBody>
                    <a:bodyPr/>
                    <a:lstStyle/>
                    <a:p>
                      <a:pPr marL="0" marR="0" algn="r">
                        <a:lnSpc>
                          <a:spcPct val="107000"/>
                        </a:lnSpc>
                        <a:spcBef>
                          <a:spcPts val="0"/>
                        </a:spcBef>
                        <a:spcAft>
                          <a:spcPts val="800"/>
                        </a:spcAft>
                      </a:pPr>
                      <a:r>
                        <a:rPr lang="en-US" sz="2800" b="0" dirty="0">
                          <a:effectLst/>
                        </a:rPr>
                        <a:t>Not yet in production</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en-US" sz="2800" dirty="0">
                          <a:effectLst/>
                          <a:latin typeface="+mn-lt"/>
                          <a:ea typeface="Calibri" panose="020F0502020204030204" pitchFamily="34" charset="0"/>
                          <a:cs typeface="Times New Roman" panose="02020603050405020304" pitchFamily="18" charset="0"/>
                        </a:rPr>
                        <a:t>26</a:t>
                      </a:r>
                    </a:p>
                  </a:txBody>
                  <a:tcPr marL="68580" marR="68580" marT="0" marB="0" anchor="ctr"/>
                </a:tc>
                <a:tc>
                  <a:txBody>
                    <a:bodyPr/>
                    <a:lstStyle/>
                    <a:p>
                      <a:pPr marL="0" marR="0" algn="r">
                        <a:lnSpc>
                          <a:spcPct val="107000"/>
                        </a:lnSpc>
                        <a:spcBef>
                          <a:spcPts val="0"/>
                        </a:spcBef>
                        <a:spcAft>
                          <a:spcPts val="800"/>
                        </a:spcAft>
                      </a:pPr>
                      <a:r>
                        <a:rPr lang="en-US" sz="2800" dirty="0">
                          <a:effectLst/>
                        </a:rPr>
                        <a:t>37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09600">
                <a:tc>
                  <a:txBody>
                    <a:bodyPr/>
                    <a:lstStyle/>
                    <a:p>
                      <a:pPr marL="0" marR="0" algn="r">
                        <a:lnSpc>
                          <a:spcPct val="107000"/>
                        </a:lnSpc>
                        <a:spcBef>
                          <a:spcPts val="0"/>
                        </a:spcBef>
                        <a:spcAft>
                          <a:spcPts val="800"/>
                        </a:spcAft>
                      </a:pPr>
                      <a:r>
                        <a:rPr lang="en-US" sz="2800" b="0" dirty="0">
                          <a:effectLst/>
                        </a:rPr>
                        <a:t>Less than one year</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en-US" sz="2800" dirty="0">
                          <a:effectLst/>
                        </a:rPr>
                        <a:t>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en-US" sz="2800" dirty="0">
                          <a:effectLst/>
                        </a:rPr>
                        <a:t>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165860">
                <a:tc>
                  <a:txBody>
                    <a:bodyPr/>
                    <a:lstStyle/>
                    <a:p>
                      <a:pPr marL="0" marR="0" algn="r">
                        <a:lnSpc>
                          <a:spcPct val="107000"/>
                        </a:lnSpc>
                        <a:spcBef>
                          <a:spcPts val="0"/>
                        </a:spcBef>
                        <a:spcAft>
                          <a:spcPts val="800"/>
                        </a:spcAft>
                      </a:pPr>
                      <a:r>
                        <a:rPr lang="en-US" sz="2800" b="0" dirty="0">
                          <a:effectLst/>
                        </a:rPr>
                        <a:t>More than one year, less than two years</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en-US" sz="2800" dirty="0">
                          <a:effectLst/>
                        </a:rPr>
                        <a:t>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en-US" sz="2800" dirty="0">
                          <a:effectLst/>
                        </a:rPr>
                        <a:t>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09600">
                <a:tc>
                  <a:txBody>
                    <a:bodyPr/>
                    <a:lstStyle/>
                    <a:p>
                      <a:pPr marL="0" marR="0" algn="r">
                        <a:lnSpc>
                          <a:spcPct val="107000"/>
                        </a:lnSpc>
                        <a:spcBef>
                          <a:spcPts val="0"/>
                        </a:spcBef>
                        <a:spcAft>
                          <a:spcPts val="800"/>
                        </a:spcAft>
                      </a:pPr>
                      <a:r>
                        <a:rPr lang="en-US" sz="2800" b="0" dirty="0">
                          <a:effectLst/>
                        </a:rPr>
                        <a:t>More than two years</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en-US" sz="2800" dirty="0">
                          <a:effectLst/>
                        </a:rPr>
                        <a:t>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en-US" sz="2800" dirty="0">
                          <a:effectLst/>
                          <a:latin typeface="+mn-lt"/>
                          <a:ea typeface="Calibri" panose="020F0502020204030204" pitchFamily="34" charset="0"/>
                          <a:cs typeface="Times New Roman" panose="02020603050405020304" pitchFamily="18" charset="0"/>
                        </a:rPr>
                        <a:t>46</a:t>
                      </a:r>
                    </a:p>
                  </a:txBody>
                  <a:tcPr marL="68580" marR="68580" marT="0" marB="0" anchor="ctr"/>
                </a:tc>
                <a:extLst>
                  <a:ext uri="{0D108BD9-81ED-4DB2-BD59-A6C34878D82A}">
                    <a16:rowId xmlns:a16="http://schemas.microsoft.com/office/drawing/2014/main" val="10004"/>
                  </a:ext>
                </a:extLst>
              </a:tr>
              <a:tr h="609600">
                <a:tc>
                  <a:txBody>
                    <a:bodyPr/>
                    <a:lstStyle/>
                    <a:p>
                      <a:pPr marL="0" marR="0" algn="r">
                        <a:lnSpc>
                          <a:spcPct val="107000"/>
                        </a:lnSpc>
                        <a:spcBef>
                          <a:spcPts val="0"/>
                        </a:spcBef>
                        <a:spcAft>
                          <a:spcPts val="800"/>
                        </a:spcAft>
                      </a:pPr>
                      <a:r>
                        <a:rPr lang="en-US" sz="2800" b="0" dirty="0">
                          <a:effectLst/>
                          <a:latin typeface="+mn-lt"/>
                          <a:ea typeface="Calibri" panose="020F0502020204030204" pitchFamily="34" charset="0"/>
                          <a:cs typeface="Times New Roman" panose="02020603050405020304" pitchFamily="18" charset="0"/>
                        </a:rPr>
                        <a:t>More than four years</a:t>
                      </a: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2800" dirty="0">
                          <a:effectLst/>
                          <a:latin typeface="+mn-lt"/>
                          <a:ea typeface="Calibri" panose="020F0502020204030204" pitchFamily="34" charset="0"/>
                          <a:cs typeface="Times New Roman" panose="02020603050405020304" pitchFamily="18" charset="0"/>
                        </a:rPr>
                        <a:t>31</a:t>
                      </a:r>
                    </a:p>
                  </a:txBody>
                  <a:tcPr marL="68580" marR="68580" marT="0" marB="0" anchor="ctr"/>
                </a:tc>
                <a:tc>
                  <a:txBody>
                    <a:bodyPr/>
                    <a:lstStyle/>
                    <a:p>
                      <a:pPr marL="0" marR="0" algn="r">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6373224"/>
                  </a:ext>
                </a:extLst>
              </a:tr>
            </a:tbl>
          </a:graphicData>
        </a:graphic>
      </p:graphicFrame>
      <p:sp>
        <p:nvSpPr>
          <p:cNvPr id="3" name="Title 1"/>
          <p:cNvSpPr txBox="1">
            <a:spLocks/>
          </p:cNvSpPr>
          <p:nvPr/>
        </p:nvSpPr>
        <p:spPr>
          <a:xfrm>
            <a:off x="-115448" y="106584"/>
            <a:ext cx="9382767" cy="1313180"/>
          </a:xfrm>
          <a:prstGeom prst="rect">
            <a:avLst/>
          </a:prstGeom>
          <a:ln>
            <a:noFill/>
          </a:ln>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How long linked data project or service in production</a:t>
            </a:r>
          </a:p>
        </p:txBody>
      </p:sp>
      <p:sp>
        <p:nvSpPr>
          <p:cNvPr id="4" name="TextBox 3"/>
          <p:cNvSpPr txBox="1"/>
          <p:nvPr/>
        </p:nvSpPr>
        <p:spPr>
          <a:xfrm>
            <a:off x="3718560" y="5618078"/>
            <a:ext cx="1049711" cy="584775"/>
          </a:xfrm>
          <a:prstGeom prst="rect">
            <a:avLst/>
          </a:prstGeom>
          <a:noFill/>
        </p:spPr>
        <p:txBody>
          <a:bodyPr wrap="none" rtlCol="0">
            <a:spAutoFit/>
          </a:bodyPr>
          <a:lstStyle/>
          <a:p>
            <a:r>
              <a:rPr lang="en-US" sz="3200" dirty="0"/>
              <a:t>Total</a:t>
            </a:r>
          </a:p>
        </p:txBody>
      </p:sp>
      <p:sp>
        <p:nvSpPr>
          <p:cNvPr id="6" name="TextBox 5"/>
          <p:cNvSpPr txBox="1"/>
          <p:nvPr/>
        </p:nvSpPr>
        <p:spPr>
          <a:xfrm>
            <a:off x="5775960" y="5618078"/>
            <a:ext cx="867545" cy="584775"/>
          </a:xfrm>
          <a:prstGeom prst="rect">
            <a:avLst/>
          </a:prstGeom>
          <a:noFill/>
        </p:spPr>
        <p:txBody>
          <a:bodyPr wrap="none" rtlCol="0">
            <a:spAutoFit/>
          </a:bodyPr>
          <a:lstStyle/>
          <a:p>
            <a:r>
              <a:rPr lang="en-US" sz="3200" dirty="0"/>
              <a:t>104</a:t>
            </a:r>
          </a:p>
        </p:txBody>
      </p:sp>
      <p:sp>
        <p:nvSpPr>
          <p:cNvPr id="7" name="TextBox 6"/>
          <p:cNvSpPr txBox="1"/>
          <p:nvPr/>
        </p:nvSpPr>
        <p:spPr>
          <a:xfrm>
            <a:off x="7312719" y="5595525"/>
            <a:ext cx="950901" cy="584775"/>
          </a:xfrm>
          <a:prstGeom prst="rect">
            <a:avLst/>
          </a:prstGeom>
          <a:noFill/>
        </p:spPr>
        <p:txBody>
          <a:bodyPr wrap="none" rtlCol="0">
            <a:spAutoFit/>
          </a:bodyPr>
          <a:lstStyle/>
          <a:p>
            <a:r>
              <a:rPr lang="en-US" sz="3200" dirty="0"/>
              <a:t> 112</a:t>
            </a:r>
          </a:p>
        </p:txBody>
      </p:sp>
    </p:spTree>
    <p:extLst>
      <p:ext uri="{BB962C8B-B14F-4D97-AF65-F5344CB8AC3E}">
        <p14:creationId xmlns:p14="http://schemas.microsoft.com/office/powerpoint/2010/main" val="7544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9716052"/>
              </p:ext>
            </p:extLst>
          </p:nvPr>
        </p:nvGraphicFramePr>
        <p:xfrm>
          <a:off x="640080" y="1493521"/>
          <a:ext cx="7498080" cy="2647442"/>
        </p:xfrm>
        <a:graphic>
          <a:graphicData uri="http://schemas.openxmlformats.org/drawingml/2006/table">
            <a:tbl>
              <a:tblPr firstRow="1" firstCol="1" bandRow="1">
                <a:tableStyleId>{5C22544A-7EE6-4342-B048-85BDC9FD1C3A}</a:tableStyleId>
              </a:tblPr>
              <a:tblGrid>
                <a:gridCol w="3256979">
                  <a:extLst>
                    <a:ext uri="{9D8B030D-6E8A-4147-A177-3AD203B41FA5}">
                      <a16:colId xmlns:a16="http://schemas.microsoft.com/office/drawing/2014/main" val="20000"/>
                    </a:ext>
                  </a:extLst>
                </a:gridCol>
                <a:gridCol w="1616773">
                  <a:extLst>
                    <a:ext uri="{9D8B030D-6E8A-4147-A177-3AD203B41FA5}">
                      <a16:colId xmlns:a16="http://schemas.microsoft.com/office/drawing/2014/main" val="20001"/>
                    </a:ext>
                  </a:extLst>
                </a:gridCol>
                <a:gridCol w="2624328">
                  <a:extLst>
                    <a:ext uri="{9D8B030D-6E8A-4147-A177-3AD203B41FA5}">
                      <a16:colId xmlns:a16="http://schemas.microsoft.com/office/drawing/2014/main" val="20002"/>
                    </a:ext>
                  </a:extLst>
                </a:gridCol>
              </a:tblGrid>
              <a:tr h="0">
                <a:tc>
                  <a:txBody>
                    <a:bodyPr/>
                    <a:lstStyle/>
                    <a:p>
                      <a:pPr marL="0" marR="0">
                        <a:lnSpc>
                          <a:spcPct val="107000"/>
                        </a:lnSpc>
                        <a:spcBef>
                          <a:spcPts val="0"/>
                        </a:spcBef>
                        <a:spcAft>
                          <a:spcPts val="80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2800" dirty="0">
                          <a:effectLst/>
                        </a:rPr>
                        <a:t>2018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800" dirty="0">
                          <a:effectLst/>
                        </a:rPr>
                        <a:t>2015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11015">
                <a:tc>
                  <a:txBody>
                    <a:bodyPr/>
                    <a:lstStyle/>
                    <a:p>
                      <a:pPr marL="0" marR="0">
                        <a:lnSpc>
                          <a:spcPct val="107000"/>
                        </a:lnSpc>
                        <a:spcBef>
                          <a:spcPts val="0"/>
                        </a:spcBef>
                        <a:spcAft>
                          <a:spcPts val="800"/>
                        </a:spcAft>
                      </a:pPr>
                      <a:r>
                        <a:rPr lang="en-US" sz="2800" b="0" dirty="0">
                          <a:effectLst/>
                        </a:rPr>
                        <a:t>Consume linked data</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2800" dirty="0">
                          <a:effectLst/>
                        </a:rPr>
                        <a:t>34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800" dirty="0">
                          <a:effectLst/>
                          <a:latin typeface="+mn-lt"/>
                          <a:ea typeface="Calibri" panose="020F0502020204030204" pitchFamily="34" charset="0"/>
                          <a:cs typeface="Times New Roman" panose="02020603050405020304" pitchFamily="18" charset="0"/>
                        </a:rPr>
                        <a:t>38</a:t>
                      </a:r>
                    </a:p>
                  </a:txBody>
                  <a:tcPr marL="68580" marR="68580" marT="0" marB="0" anchor="ctr"/>
                </a:tc>
                <a:extLst>
                  <a:ext uri="{0D108BD9-81ED-4DB2-BD59-A6C34878D82A}">
                    <a16:rowId xmlns:a16="http://schemas.microsoft.com/office/drawing/2014/main" val="10001"/>
                  </a:ext>
                </a:extLst>
              </a:tr>
              <a:tr h="0">
                <a:tc>
                  <a:txBody>
                    <a:bodyPr/>
                    <a:lstStyle/>
                    <a:p>
                      <a:pPr marL="0" marR="0">
                        <a:lnSpc>
                          <a:spcPct val="107000"/>
                        </a:lnSpc>
                        <a:spcBef>
                          <a:spcPts val="0"/>
                        </a:spcBef>
                        <a:spcAft>
                          <a:spcPts val="800"/>
                        </a:spcAft>
                      </a:pPr>
                      <a:r>
                        <a:rPr lang="en-US" sz="2800" b="0" dirty="0">
                          <a:effectLst/>
                        </a:rPr>
                        <a:t>Publish linked data</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2800" dirty="0">
                          <a:effectLst/>
                          <a:latin typeface="+mn-lt"/>
                          <a:ea typeface="Calibri" panose="020F0502020204030204" pitchFamily="34" charset="0"/>
                          <a:cs typeface="Times New Roman" panose="02020603050405020304" pitchFamily="18" charset="0"/>
                        </a:rPr>
                        <a:t>5</a:t>
                      </a:r>
                    </a:p>
                  </a:txBody>
                  <a:tcPr marL="68580" marR="68580" marT="0" marB="0" anchor="ctr"/>
                </a:tc>
                <a:tc>
                  <a:txBody>
                    <a:bodyPr/>
                    <a:lstStyle/>
                    <a:p>
                      <a:pPr marL="0" marR="0" algn="ctr">
                        <a:lnSpc>
                          <a:spcPct val="107000"/>
                        </a:lnSpc>
                        <a:spcBef>
                          <a:spcPts val="0"/>
                        </a:spcBef>
                        <a:spcAft>
                          <a:spcPts val="800"/>
                        </a:spcAft>
                      </a:pPr>
                      <a:r>
                        <a:rPr lang="en-US" sz="280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0002"/>
                  </a:ext>
                </a:extLst>
              </a:tr>
              <a:tr h="0">
                <a:tc>
                  <a:txBody>
                    <a:bodyPr/>
                    <a:lstStyle/>
                    <a:p>
                      <a:pPr marL="0" marR="0" algn="l">
                        <a:lnSpc>
                          <a:spcPct val="107000"/>
                        </a:lnSpc>
                        <a:spcBef>
                          <a:spcPts val="0"/>
                        </a:spcBef>
                        <a:spcAft>
                          <a:spcPts val="800"/>
                        </a:spcAft>
                      </a:pPr>
                      <a:r>
                        <a:rPr lang="en-US" sz="2800" b="0" dirty="0">
                          <a:effectLst/>
                        </a:rPr>
                        <a:t>Both consume &amp; publish</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800"/>
                        </a:spcAft>
                      </a:pPr>
                      <a:r>
                        <a:rPr lang="en-US" sz="2800" dirty="0">
                          <a:effectLst/>
                        </a:rPr>
                        <a:t>65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800" dirty="0">
                          <a:effectLst/>
                          <a:latin typeface="+mn-lt"/>
                          <a:ea typeface="Calibri" panose="020F0502020204030204" pitchFamily="34" charset="0"/>
                          <a:cs typeface="Times New Roman" panose="02020603050405020304" pitchFamily="18" charset="0"/>
                        </a:rPr>
                        <a:t>64</a:t>
                      </a:r>
                    </a:p>
                  </a:txBody>
                  <a:tcPr marL="68580" marR="68580" marT="0" marB="0" anchor="ct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115448" y="106584"/>
            <a:ext cx="9382767" cy="1313180"/>
          </a:xfrm>
          <a:prstGeom prst="rect">
            <a:avLst/>
          </a:prstGeom>
          <a:ln>
            <a:no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How linked data is used</a:t>
            </a:r>
          </a:p>
        </p:txBody>
      </p:sp>
    </p:spTree>
    <p:extLst>
      <p:ext uri="{BB962C8B-B14F-4D97-AF65-F5344CB8AC3E}">
        <p14:creationId xmlns:p14="http://schemas.microsoft.com/office/powerpoint/2010/main" val="326331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5448" y="106584"/>
            <a:ext cx="9382767" cy="1313180"/>
          </a:xfrm>
          <a:prstGeom prst="rect">
            <a:avLst/>
          </a:prstGeom>
          <a:ln>
            <a:no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Success assessment</a:t>
            </a:r>
          </a:p>
        </p:txBody>
      </p:sp>
      <p:graphicFrame>
        <p:nvGraphicFramePr>
          <p:cNvPr id="4" name="Chart 3">
            <a:extLst>
              <a:ext uri="{FF2B5EF4-FFF2-40B4-BE49-F238E27FC236}">
                <a16:creationId xmlns:a16="http://schemas.microsoft.com/office/drawing/2014/main" id="{42B4EC01-3B90-4AD4-B5B8-3E298CC1F1F4}"/>
              </a:ext>
            </a:extLst>
          </p:cNvPr>
          <p:cNvGraphicFramePr>
            <a:graphicFrameLocks/>
          </p:cNvGraphicFramePr>
          <p:nvPr>
            <p:extLst>
              <p:ext uri="{D42A27DB-BD31-4B8C-83A1-F6EECF244321}">
                <p14:modId xmlns:p14="http://schemas.microsoft.com/office/powerpoint/2010/main" val="1452292589"/>
              </p:ext>
            </p:extLst>
          </p:nvPr>
        </p:nvGraphicFramePr>
        <p:xfrm>
          <a:off x="751114" y="1701074"/>
          <a:ext cx="3396343" cy="26720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E9D295D-085B-4FCE-9CB3-932D49CEC161}"/>
              </a:ext>
            </a:extLst>
          </p:cNvPr>
          <p:cNvSpPr txBox="1"/>
          <p:nvPr/>
        </p:nvSpPr>
        <p:spPr>
          <a:xfrm>
            <a:off x="1956201" y="1177854"/>
            <a:ext cx="986167" cy="523220"/>
          </a:xfrm>
          <a:prstGeom prst="rect">
            <a:avLst/>
          </a:prstGeom>
          <a:noFill/>
        </p:spPr>
        <p:txBody>
          <a:bodyPr wrap="none" rtlCol="0">
            <a:spAutoFit/>
          </a:bodyPr>
          <a:lstStyle/>
          <a:p>
            <a:r>
              <a:rPr lang="en-US" sz="2800" b="1" dirty="0"/>
              <a:t>2018</a:t>
            </a:r>
          </a:p>
        </p:txBody>
      </p:sp>
      <p:graphicFrame>
        <p:nvGraphicFramePr>
          <p:cNvPr id="9" name="Chart 8">
            <a:extLst>
              <a:ext uri="{FF2B5EF4-FFF2-40B4-BE49-F238E27FC236}">
                <a16:creationId xmlns:a16="http://schemas.microsoft.com/office/drawing/2014/main" id="{A547FD7E-1DCC-4708-8709-FB9C0AD70398}"/>
              </a:ext>
            </a:extLst>
          </p:cNvPr>
          <p:cNvGraphicFramePr>
            <a:graphicFrameLocks/>
          </p:cNvGraphicFramePr>
          <p:nvPr>
            <p:extLst>
              <p:ext uri="{D42A27DB-BD31-4B8C-83A1-F6EECF244321}">
                <p14:modId xmlns:p14="http://schemas.microsoft.com/office/powerpoint/2010/main" val="1907675487"/>
              </p:ext>
            </p:extLst>
          </p:nvPr>
        </p:nvGraphicFramePr>
        <p:xfrm>
          <a:off x="4035377" y="1719217"/>
          <a:ext cx="4572000" cy="26568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38EE745E-7965-4048-B479-7362D78D6B00}"/>
              </a:ext>
            </a:extLst>
          </p:cNvPr>
          <p:cNvSpPr txBox="1"/>
          <p:nvPr/>
        </p:nvSpPr>
        <p:spPr>
          <a:xfrm>
            <a:off x="6321377" y="1223594"/>
            <a:ext cx="1059139" cy="523220"/>
          </a:xfrm>
          <a:prstGeom prst="rect">
            <a:avLst/>
          </a:prstGeom>
          <a:noFill/>
        </p:spPr>
        <p:txBody>
          <a:bodyPr wrap="square" rtlCol="0">
            <a:spAutoFit/>
          </a:bodyPr>
          <a:lstStyle/>
          <a:p>
            <a:r>
              <a:rPr lang="en-US" sz="2800" b="1" dirty="0"/>
              <a:t>2015</a:t>
            </a:r>
          </a:p>
        </p:txBody>
      </p:sp>
    </p:spTree>
    <p:extLst>
      <p:ext uri="{BB962C8B-B14F-4D97-AF65-F5344CB8AC3E}">
        <p14:creationId xmlns:p14="http://schemas.microsoft.com/office/powerpoint/2010/main" val="394882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8" y="1108081"/>
            <a:ext cx="8361809" cy="692497"/>
          </a:xfrm>
        </p:spPr>
        <p:txBody>
          <a:bodyPr/>
          <a:lstStyle/>
          <a:p>
            <a:r>
              <a:rPr lang="en-US" dirty="0"/>
              <a:t>Publishing Linked data </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152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1538407"/>
              </p:ext>
            </p:extLst>
          </p:nvPr>
        </p:nvGraphicFramePr>
        <p:xfrm>
          <a:off x="167640" y="335279"/>
          <a:ext cx="8412481" cy="5562600"/>
        </p:xfrm>
        <a:graphic>
          <a:graphicData uri="http://schemas.openxmlformats.org/drawingml/2006/table">
            <a:tbl>
              <a:tblPr firstRow="1" firstCol="1" bandRow="1">
                <a:tableStyleId>{93296810-A885-4BE3-A3E7-6D5BEEA58F35}</a:tableStyleId>
              </a:tblPr>
              <a:tblGrid>
                <a:gridCol w="5618023">
                  <a:extLst>
                    <a:ext uri="{9D8B030D-6E8A-4147-A177-3AD203B41FA5}">
                      <a16:colId xmlns:a16="http://schemas.microsoft.com/office/drawing/2014/main" val="20000"/>
                    </a:ext>
                  </a:extLst>
                </a:gridCol>
                <a:gridCol w="1397229">
                  <a:extLst>
                    <a:ext uri="{9D8B030D-6E8A-4147-A177-3AD203B41FA5}">
                      <a16:colId xmlns:a16="http://schemas.microsoft.com/office/drawing/2014/main" val="20001"/>
                    </a:ext>
                  </a:extLst>
                </a:gridCol>
                <a:gridCol w="1397229">
                  <a:extLst>
                    <a:ext uri="{9D8B030D-6E8A-4147-A177-3AD203B41FA5}">
                      <a16:colId xmlns:a16="http://schemas.microsoft.com/office/drawing/2014/main" val="20002"/>
                    </a:ext>
                  </a:extLst>
                </a:gridCol>
              </a:tblGrid>
              <a:tr h="976637">
                <a:tc>
                  <a:txBody>
                    <a:bodyPr/>
                    <a:lstStyle/>
                    <a:p>
                      <a:pPr marL="0" marR="0">
                        <a:lnSpc>
                          <a:spcPct val="107000"/>
                        </a:lnSpc>
                        <a:spcBef>
                          <a:spcPts val="0"/>
                        </a:spcBef>
                        <a:spcAft>
                          <a:spcPts val="0"/>
                        </a:spcAft>
                      </a:pPr>
                      <a:r>
                        <a:rPr lang="en-US" sz="2800" dirty="0">
                          <a:effectLst/>
                        </a:rPr>
                        <a:t>Reasons for publishing linked data (n=92 in both 2015 &amp; 2018)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800" dirty="0">
                          <a:effectLst/>
                        </a:rPr>
                        <a:t>2018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800" dirty="0">
                          <a:effectLst/>
                        </a:rPr>
                        <a:t>2015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896552">
                <a:tc>
                  <a:txBody>
                    <a:bodyPr/>
                    <a:lstStyle/>
                    <a:p>
                      <a:pPr marL="0" marR="0">
                        <a:lnSpc>
                          <a:spcPct val="107000"/>
                        </a:lnSpc>
                        <a:spcBef>
                          <a:spcPts val="0"/>
                        </a:spcBef>
                        <a:spcAft>
                          <a:spcPts val="0"/>
                        </a:spcAft>
                      </a:pPr>
                      <a:r>
                        <a:rPr lang="en-US" sz="2800" b="0" dirty="0">
                          <a:effectLst/>
                        </a:rPr>
                        <a:t>Expose to larger audience on the Web</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74%</a:t>
                      </a:r>
                    </a:p>
                  </a:txBody>
                  <a:tcPr marL="68580" marR="68580" marT="0" marB="0" anchor="ctr"/>
                </a:tc>
                <a:tc>
                  <a:txBody>
                    <a:bodyPr/>
                    <a:lstStyle/>
                    <a:p>
                      <a:pPr marL="0" marR="0" algn="ctr">
                        <a:lnSpc>
                          <a:spcPct val="107000"/>
                        </a:lnSpc>
                        <a:spcBef>
                          <a:spcPts val="0"/>
                        </a:spcBef>
                        <a:spcAft>
                          <a:spcPts val="0"/>
                        </a:spcAft>
                      </a:pPr>
                      <a:r>
                        <a:rPr lang="en-US" sz="2800" dirty="0">
                          <a:effectLst/>
                          <a:latin typeface="+mn-lt"/>
                          <a:ea typeface="Calibri" panose="020F0502020204030204" pitchFamily="34" charset="0"/>
                          <a:cs typeface="Times New Roman" panose="02020603050405020304" pitchFamily="18" charset="0"/>
                        </a:rPr>
                        <a:t>73%</a:t>
                      </a:r>
                    </a:p>
                  </a:txBody>
                  <a:tcPr marL="68580" marR="68580" marT="0" marB="0" anchor="ctr"/>
                </a:tc>
                <a:extLst>
                  <a:ext uri="{0D108BD9-81ED-4DB2-BD59-A6C34878D82A}">
                    <a16:rowId xmlns:a16="http://schemas.microsoft.com/office/drawing/2014/main" val="10001"/>
                  </a:ext>
                </a:extLst>
              </a:tr>
              <a:tr h="976637">
                <a:tc>
                  <a:txBody>
                    <a:bodyPr/>
                    <a:lstStyle/>
                    <a:p>
                      <a:pPr marL="0" marR="0">
                        <a:lnSpc>
                          <a:spcPct val="107000"/>
                        </a:lnSpc>
                        <a:spcBef>
                          <a:spcPts val="0"/>
                        </a:spcBef>
                        <a:spcAft>
                          <a:spcPts val="0"/>
                        </a:spcAft>
                      </a:pPr>
                      <a:r>
                        <a:rPr lang="en-US" sz="2800" b="0" dirty="0">
                          <a:effectLst/>
                        </a:rPr>
                        <a:t>Demonstrate what could be done with datasets as linked data</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dirty="0">
                          <a:effectLst/>
                          <a:latin typeface="+mn-lt"/>
                          <a:ea typeface="Calibri" panose="020F0502020204030204" pitchFamily="34" charset="0"/>
                          <a:cs typeface="Times New Roman" panose="02020603050405020304" pitchFamily="18" charset="0"/>
                        </a:rPr>
                        <a:t>65%</a:t>
                      </a:r>
                    </a:p>
                  </a:txBody>
                  <a:tcPr marL="68580" marR="68580" marT="0" marB="0" anchor="ctr"/>
                </a:tc>
                <a:tc>
                  <a:txBody>
                    <a:bodyPr/>
                    <a:lstStyle/>
                    <a:p>
                      <a:pPr marL="0" marR="0" algn="ctr">
                        <a:lnSpc>
                          <a:spcPct val="107000"/>
                        </a:lnSpc>
                        <a:spcBef>
                          <a:spcPts val="0"/>
                        </a:spcBef>
                        <a:spcAft>
                          <a:spcPts val="0"/>
                        </a:spcAft>
                      </a:pPr>
                      <a:r>
                        <a:rPr lang="en-US" sz="2800" dirty="0">
                          <a:effectLst/>
                          <a:latin typeface="+mn-lt"/>
                          <a:ea typeface="Calibri" panose="020F0502020204030204" pitchFamily="34" charset="0"/>
                          <a:cs typeface="Times New Roman" panose="02020603050405020304" pitchFamily="18" charset="0"/>
                        </a:rPr>
                        <a:t>64%</a:t>
                      </a:r>
                    </a:p>
                  </a:txBody>
                  <a:tcPr marL="68580" marR="68580" marT="0" marB="0" anchor="ctr"/>
                </a:tc>
                <a:extLst>
                  <a:ext uri="{0D108BD9-81ED-4DB2-BD59-A6C34878D82A}">
                    <a16:rowId xmlns:a16="http://schemas.microsoft.com/office/drawing/2014/main" val="10002"/>
                  </a:ext>
                </a:extLst>
              </a:tr>
              <a:tr h="1356387">
                <a:tc>
                  <a:txBody>
                    <a:bodyPr/>
                    <a:lstStyle/>
                    <a:p>
                      <a:pPr marL="0" marR="0">
                        <a:lnSpc>
                          <a:spcPct val="107000"/>
                        </a:lnSpc>
                        <a:spcBef>
                          <a:spcPts val="0"/>
                        </a:spcBef>
                        <a:spcAft>
                          <a:spcPts val="0"/>
                        </a:spcAft>
                      </a:pPr>
                      <a:r>
                        <a:rPr lang="en-US" sz="2800" b="0" dirty="0">
                          <a:effectLst/>
                        </a:rPr>
                        <a:t>Heard about linked data and wanted to try it out by exposing our data as linked data.</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45%</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47%</a:t>
                      </a:r>
                    </a:p>
                  </a:txBody>
                  <a:tcPr marL="68580" marR="68580" marT="0" marB="0" anchor="ctr"/>
                </a:tc>
                <a:extLst>
                  <a:ext uri="{0D108BD9-81ED-4DB2-BD59-A6C34878D82A}">
                    <a16:rowId xmlns:a16="http://schemas.microsoft.com/office/drawing/2014/main" val="10003"/>
                  </a:ext>
                </a:extLst>
              </a:tr>
              <a:tr h="1356387">
                <a:tc>
                  <a:txBody>
                    <a:bodyPr/>
                    <a:lstStyle/>
                    <a:p>
                      <a:pPr marL="0" marR="0">
                        <a:lnSpc>
                          <a:spcPct val="107000"/>
                        </a:lnSpc>
                        <a:spcBef>
                          <a:spcPts val="0"/>
                        </a:spcBef>
                        <a:spcAft>
                          <a:spcPts val="0"/>
                        </a:spcAft>
                      </a:pPr>
                      <a:r>
                        <a:rPr lang="en-US" sz="2800" b="0" dirty="0">
                          <a:effectLst/>
                        </a:rPr>
                        <a:t>Needed to publish linked data in order to consume it</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5267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16119</TotalTime>
  <Words>2307</Words>
  <Application>Microsoft Office PowerPoint</Application>
  <PresentationFormat>On-screen Show (4:3)</PresentationFormat>
  <Paragraphs>223</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Arial</vt:lpstr>
      <vt:lpstr>Calibri</vt:lpstr>
      <vt:lpstr>Open Sans</vt:lpstr>
      <vt:lpstr>Symbol</vt:lpstr>
      <vt:lpstr>Times New Roman</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changed in linked data implementations in the last three years?</dc:title>
  <dc:subject>Linked Data</dc:subject>
  <dc:creator>Karen Smith-Yoshimura</dc:creator>
  <cp:keywords>#oclcresearch, #lodlam</cp:keywords>
  <dc:description>Presented by Senior Program Officer, Karen Smith-Yochimura at the DLF 2018 Forum, Henderson, NV,16 October 2018; smithyok@oclc.org;</dc:description>
  <cp:lastModifiedBy>McNicol,Jeanette</cp:lastModifiedBy>
  <cp:revision>461</cp:revision>
  <dcterms:created xsi:type="dcterms:W3CDTF">2015-04-17T19:58:50Z</dcterms:created>
  <dcterms:modified xsi:type="dcterms:W3CDTF">2018-10-19T17:20:40Z</dcterms:modified>
</cp:coreProperties>
</file>