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(null)" ContentType="image/x-emf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5"/>
  </p:sldMasterIdLst>
  <p:notesMasterIdLst>
    <p:notesMasterId r:id="rId24"/>
  </p:notesMasterIdLst>
  <p:handoutMasterIdLst>
    <p:handoutMasterId r:id="rId25"/>
  </p:handoutMasterIdLst>
  <p:sldIdLst>
    <p:sldId id="443" r:id="rId6"/>
    <p:sldId id="260" r:id="rId7"/>
    <p:sldId id="288" r:id="rId8"/>
    <p:sldId id="289" r:id="rId9"/>
    <p:sldId id="290" r:id="rId10"/>
    <p:sldId id="291" r:id="rId11"/>
    <p:sldId id="292" r:id="rId12"/>
    <p:sldId id="287" r:id="rId13"/>
    <p:sldId id="272" r:id="rId14"/>
    <p:sldId id="268" r:id="rId15"/>
    <p:sldId id="276" r:id="rId16"/>
    <p:sldId id="269" r:id="rId17"/>
    <p:sldId id="271" r:id="rId18"/>
    <p:sldId id="274" r:id="rId19"/>
    <p:sldId id="286" r:id="rId20"/>
    <p:sldId id="441" r:id="rId21"/>
    <p:sldId id="444" r:id="rId22"/>
    <p:sldId id="267" r:id="rId23"/>
  </p:sldIdLst>
  <p:sldSz cx="9144000" cy="5143500" type="screen16x9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" userDrawn="1">
          <p15:clr>
            <a:srgbClr val="A4A3A4"/>
          </p15:clr>
        </p15:guide>
        <p15:guide id="2" pos="7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7"/>
    <a:srgbClr val="7030A0"/>
    <a:srgbClr val="B3FF67"/>
    <a:srgbClr val="DDEEDD"/>
    <a:srgbClr val="C9A966"/>
    <a:srgbClr val="67FFFF"/>
    <a:srgbClr val="FF6666"/>
    <a:srgbClr val="DE6126"/>
    <a:srgbClr val="C4F4FF"/>
    <a:srgbClr val="2361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851" autoAdjust="0"/>
    <p:restoredTop sz="89237"/>
  </p:normalViewPr>
  <p:slideViewPr>
    <p:cSldViewPr snapToGrid="0" snapToObjects="1">
      <p:cViewPr varScale="1">
        <p:scale>
          <a:sx n="121" d="100"/>
          <a:sy n="121" d="100"/>
        </p:scale>
        <p:origin x="150" y="96"/>
      </p:cViewPr>
      <p:guideLst>
        <p:guide orient="horz" pos="396"/>
        <p:guide pos="7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 Regular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7726C-ACAE-124E-B040-09E55DEF4DA0}" type="datetimeFigureOut">
              <a:rPr lang="en-US" smtClean="0">
                <a:latin typeface="Arial Regular"/>
              </a:rPr>
              <a:t>7/5/2018</a:t>
            </a:fld>
            <a:endParaRPr lang="en-US" dirty="0">
              <a:latin typeface="Arial Regular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 Regular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1C18C3-2E63-8349-A502-4ACA2BEDD3E4}" type="slidenum">
              <a:rPr lang="en-US" smtClean="0">
                <a:latin typeface="Arial Regular"/>
              </a:rPr>
              <a:t>‹#›</a:t>
            </a:fld>
            <a:endParaRPr lang="en-US" dirty="0">
              <a:latin typeface="Arial Regular"/>
            </a:endParaRPr>
          </a:p>
        </p:txBody>
      </p:sp>
    </p:spTree>
    <p:extLst>
      <p:ext uri="{BB962C8B-B14F-4D97-AF65-F5344CB8AC3E}">
        <p14:creationId xmlns:p14="http://schemas.microsoft.com/office/powerpoint/2010/main" val="8611898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 Regular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 Regular"/>
              </a:defRPr>
            </a:lvl1pPr>
          </a:lstStyle>
          <a:p>
            <a:fld id="{F4EB6837-7689-4003-BCD4-49AF2638DBB5}" type="datetimeFigureOut">
              <a:rPr lang="en-US" smtClean="0"/>
              <a:pPr/>
              <a:t>7/5/2018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 Regular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 Regular"/>
              </a:defRPr>
            </a:lvl1pPr>
          </a:lstStyle>
          <a:p>
            <a:fld id="{8CEB155B-10BE-44D1-8434-A7F0E7AB04D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192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8FB4F-5340-4819-B079-B0C1DE2ED0D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691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242FB-C156-A14A-9F52-74F252AEF9C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6407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242FB-C156-A14A-9F52-74F252AEF9C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3818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242FB-C156-A14A-9F52-74F252AEF9C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6180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242FB-C156-A14A-9F52-74F252AEF9C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9825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242FB-C156-A14A-9F52-74F252AEF9C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8770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460272-78FC-4250-85A2-EFF8CEFCF14F}" type="slidenum">
              <a:rPr kumimoji="0" lang="en-US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3581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D3E4930B-2D47-7347-B59C-6DC399B8408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7051" y="525701"/>
            <a:ext cx="8336473" cy="12552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="0" i="0">
                <a:solidFill>
                  <a:schemeClr val="tx2"/>
                </a:solidFill>
                <a:latin typeface="Arial Regular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pic>
        <p:nvPicPr>
          <p:cNvPr id="18" name="Picture 5">
            <a:extLst>
              <a:ext uri="{FF2B5EF4-FFF2-40B4-BE49-F238E27FC236}">
                <a16:creationId xmlns:a16="http://schemas.microsoft.com/office/drawing/2014/main" id="{E03109BE-6223-3749-B30A-5122E1AC8F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0054" y="4817244"/>
            <a:ext cx="687170" cy="21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B5BE471-D0B9-F84C-A98A-87F127CF6ECC}"/>
              </a:ext>
            </a:extLst>
          </p:cNvPr>
          <p:cNvSpPr/>
          <p:nvPr userDrawn="1"/>
        </p:nvSpPr>
        <p:spPr>
          <a:xfrm>
            <a:off x="0" y="0"/>
            <a:ext cx="9144000" cy="124025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79888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40786" y="343304"/>
            <a:ext cx="8439148" cy="68644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 b="0" i="0" baseline="0">
                <a:solidFill>
                  <a:schemeClr val="tx2"/>
                </a:solidFill>
                <a:latin typeface="Arial Regular"/>
              </a:defRPr>
            </a:lvl1pPr>
          </a:lstStyle>
          <a:p>
            <a:pPr lvl="0"/>
            <a:r>
              <a:rPr lang="en-US" dirty="0"/>
              <a:t>Title of slide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340786" y="1029747"/>
            <a:ext cx="8439148" cy="3356378"/>
          </a:xfrm>
          <a:prstGeom prst="rect">
            <a:avLst/>
          </a:prstGeom>
        </p:spPr>
        <p:txBody>
          <a:bodyPr vert="horz"/>
          <a:lstStyle>
            <a:lvl1pPr marL="342900" indent="-342900">
              <a:buFont typeface="Arial"/>
              <a:buChar char="•"/>
              <a:defRPr sz="2400" b="0" i="0" baseline="0">
                <a:latin typeface="Arial Regular"/>
              </a:defRPr>
            </a:lvl1pPr>
            <a:lvl2pPr>
              <a:defRPr sz="2000"/>
            </a:lvl2pPr>
            <a:lvl3pPr>
              <a:defRPr sz="1800"/>
            </a:lvl3pPr>
            <a:lvl4pPr>
              <a:buFont typeface="Arial" charset="0"/>
              <a:buChar char="•"/>
              <a:defRPr sz="1600"/>
            </a:lvl4pPr>
            <a:lvl5pPr>
              <a:buFont typeface="Arial" charset="0"/>
              <a:buChar char="•"/>
              <a:defRPr sz="1400"/>
            </a:lvl5pPr>
            <a:lvl6pPr>
              <a:defRPr sz="1400"/>
            </a:lvl6pPr>
            <a:lvl7pPr>
              <a:defRPr sz="1200"/>
            </a:lvl7pPr>
            <a:lvl8pPr>
              <a:defRPr sz="1100"/>
            </a:lvl8pPr>
            <a:lvl9pPr>
              <a:defRPr sz="1100"/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9B6E248-1800-8749-B44B-20F0A15C720D}"/>
              </a:ext>
            </a:extLst>
          </p:cNvPr>
          <p:cNvSpPr/>
          <p:nvPr userDrawn="1"/>
        </p:nvSpPr>
        <p:spPr>
          <a:xfrm>
            <a:off x="0" y="0"/>
            <a:ext cx="9144000" cy="124025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 Regular"/>
            </a:endParaRPr>
          </a:p>
        </p:txBody>
      </p:sp>
    </p:spTree>
    <p:extLst>
      <p:ext uri="{BB962C8B-B14F-4D97-AF65-F5344CB8AC3E}">
        <p14:creationId xmlns:p14="http://schemas.microsoft.com/office/powerpoint/2010/main" val="656622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-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40786" y="343304"/>
            <a:ext cx="8439148" cy="68644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 b="0" i="0" baseline="0">
                <a:solidFill>
                  <a:schemeClr val="tx2"/>
                </a:solidFill>
                <a:latin typeface="Arial Regular"/>
              </a:defRPr>
            </a:lvl1pPr>
          </a:lstStyle>
          <a:p>
            <a:pPr lvl="0"/>
            <a:r>
              <a:rPr lang="en-US" dirty="0"/>
              <a:t>Title of slide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FB6820-3226-0047-954E-7D28D1977F17}"/>
              </a:ext>
            </a:extLst>
          </p:cNvPr>
          <p:cNvSpPr/>
          <p:nvPr userDrawn="1"/>
        </p:nvSpPr>
        <p:spPr>
          <a:xfrm>
            <a:off x="0" y="0"/>
            <a:ext cx="9144000" cy="124025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 Regular"/>
            </a:endParaRPr>
          </a:p>
        </p:txBody>
      </p:sp>
    </p:spTree>
    <p:extLst>
      <p:ext uri="{BB962C8B-B14F-4D97-AF65-F5344CB8AC3E}">
        <p14:creationId xmlns:p14="http://schemas.microsoft.com/office/powerpoint/2010/main" val="72575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FAE5F7B-6230-9940-A9C4-84AF0617EA65}"/>
              </a:ext>
            </a:extLst>
          </p:cNvPr>
          <p:cNvSpPr/>
          <p:nvPr userDrawn="1"/>
        </p:nvSpPr>
        <p:spPr>
          <a:xfrm>
            <a:off x="0" y="0"/>
            <a:ext cx="9144000" cy="124025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 Regular"/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9A36300-1D97-9841-9D85-CA1E013EE83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24025"/>
            <a:ext cx="9144000" cy="50194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 i="0">
                <a:latin typeface="Arial Regular"/>
              </a:defRPr>
            </a:lvl1pPr>
          </a:lstStyle>
          <a:p>
            <a:r>
              <a:rPr lang="en-US" dirty="0"/>
              <a:t>Drag and drop </a:t>
            </a:r>
          </a:p>
          <a:p>
            <a:r>
              <a:rPr lang="en-US" dirty="0"/>
              <a:t>photo here</a:t>
            </a:r>
          </a:p>
        </p:txBody>
      </p:sp>
    </p:spTree>
    <p:extLst>
      <p:ext uri="{BB962C8B-B14F-4D97-AF65-F5344CB8AC3E}">
        <p14:creationId xmlns:p14="http://schemas.microsoft.com/office/powerpoint/2010/main" val="189600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FAE5F7B-6230-9940-A9C4-84AF0617EA65}"/>
              </a:ext>
            </a:extLst>
          </p:cNvPr>
          <p:cNvSpPr/>
          <p:nvPr userDrawn="1"/>
        </p:nvSpPr>
        <p:spPr>
          <a:xfrm>
            <a:off x="0" y="0"/>
            <a:ext cx="9144000" cy="124025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14551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5163F43-6491-7A47-A3FD-403DDD806AF3}"/>
              </a:ext>
            </a:extLst>
          </p:cNvPr>
          <p:cNvSpPr/>
          <p:nvPr userDrawn="1"/>
        </p:nvSpPr>
        <p:spPr>
          <a:xfrm flipH="1">
            <a:off x="68580" y="254959"/>
            <a:ext cx="9075420" cy="4895450"/>
          </a:xfrm>
          <a:prstGeom prst="rect">
            <a:avLst/>
          </a:prstGeom>
          <a:solidFill>
            <a:srgbClr val="00AF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 Regular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33F0114-B20D-5B4C-888D-8E6413CFEE65}"/>
              </a:ext>
            </a:extLst>
          </p:cNvPr>
          <p:cNvSpPr/>
          <p:nvPr userDrawn="1"/>
        </p:nvSpPr>
        <p:spPr>
          <a:xfrm rot="16200000">
            <a:off x="-2385712" y="2640672"/>
            <a:ext cx="4895450" cy="124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 Regular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764B6C0-0690-9E40-A9E2-F316E7EF3985}"/>
              </a:ext>
            </a:extLst>
          </p:cNvPr>
          <p:cNvSpPr/>
          <p:nvPr userDrawn="1"/>
        </p:nvSpPr>
        <p:spPr>
          <a:xfrm rot="16200000">
            <a:off x="6633160" y="2633764"/>
            <a:ext cx="4895450" cy="124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 Regular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F26CB06-26C6-F647-B222-2E675B468702}"/>
              </a:ext>
            </a:extLst>
          </p:cNvPr>
          <p:cNvSpPr/>
          <p:nvPr userDrawn="1"/>
        </p:nvSpPr>
        <p:spPr>
          <a:xfrm>
            <a:off x="1102" y="5026384"/>
            <a:ext cx="9142898" cy="124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 Regular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3B63CEC-3B0E-BF46-9865-F64A48C8C735}"/>
              </a:ext>
            </a:extLst>
          </p:cNvPr>
          <p:cNvSpPr/>
          <p:nvPr userDrawn="1"/>
        </p:nvSpPr>
        <p:spPr>
          <a:xfrm>
            <a:off x="1102" y="138159"/>
            <a:ext cx="9142898" cy="124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 Regular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13BA609-8773-5D40-8146-A64733D0B3B1}"/>
              </a:ext>
            </a:extLst>
          </p:cNvPr>
          <p:cNvSpPr/>
          <p:nvPr userDrawn="1"/>
        </p:nvSpPr>
        <p:spPr>
          <a:xfrm>
            <a:off x="0" y="0"/>
            <a:ext cx="9144000" cy="124025"/>
          </a:xfrm>
          <a:prstGeom prst="rect">
            <a:avLst/>
          </a:prstGeom>
          <a:solidFill>
            <a:srgbClr val="236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 Regular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9AE15D-1367-CC49-B5D5-CE4616B69A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5300" y="1193280"/>
            <a:ext cx="8153400" cy="307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081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25A17D-2907-491E-9800-03E442264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rial Regular"/>
              </a:defRPr>
            </a:lvl1pPr>
          </a:lstStyle>
          <a:p>
            <a:pPr defTabSz="342900">
              <a:defRPr/>
            </a:pPr>
            <a:fld id="{22B1C9BB-430E-42C8-A1DF-5FC46C1B54B0}" type="datetime1">
              <a:rPr lang="en-US" sz="1350" smtClean="0">
                <a:solidFill>
                  <a:srgbClr val="000000"/>
                </a:solidFill>
              </a:rPr>
              <a:pPr defTabSz="342900">
                <a:defRPr/>
              </a:pPr>
              <a:t>7/5/2018</a:t>
            </a:fld>
            <a:endParaRPr lang="en-US" sz="1350" dirty="0">
              <a:solidFill>
                <a:srgbClr val="000000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A5C806-C600-4B02-81E5-AE7301D59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rial Regular"/>
              </a:defRPr>
            </a:lvl1pPr>
          </a:lstStyle>
          <a:p>
            <a:pPr defTabSz="342900">
              <a:defRPr/>
            </a:pPr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EB400A-167E-4438-962F-7B1FB8C5B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rial Regular"/>
              </a:defRPr>
            </a:lvl1pPr>
          </a:lstStyle>
          <a:p>
            <a:pPr defTabSz="342900">
              <a:defRPr/>
            </a:pPr>
            <a:fld id="{01CDDBA2-D1D8-4042-977E-F4FC51C44923}" type="slidenum">
              <a:rPr lang="en-US" sz="1350" smtClean="0">
                <a:solidFill>
                  <a:srgbClr val="000000"/>
                </a:solidFill>
              </a:rPr>
              <a:pPr defTabSz="342900">
                <a:defRPr/>
              </a:pPr>
              <a:t>‹#›</a:t>
            </a:fld>
            <a:endParaRPr lang="en-US" sz="13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544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5522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73" r:id="rId4"/>
    <p:sldLayoutId id="2147483670" r:id="rId5"/>
    <p:sldLayoutId id="2147483672" r:id="rId6"/>
    <p:sldLayoutId id="2147483674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(null)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tiff"/><Relationship Id="rId3" Type="http://schemas.openxmlformats.org/officeDocument/2006/relationships/image" Target="../media/image21.jpeg"/><Relationship Id="rId7" Type="http://schemas.openxmlformats.org/officeDocument/2006/relationships/image" Target="../media/image24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microsoft.com/office/2007/relationships/hdphoto" Target="../media/hdphoto1.wdp"/><Relationship Id="rId4" Type="http://schemas.openxmlformats.org/officeDocument/2006/relationships/image" Target="../media/image22.png"/><Relationship Id="rId9" Type="http://schemas.openxmlformats.org/officeDocument/2006/relationships/image" Target="../media/image26.tif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NUL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305575" y="954085"/>
            <a:ext cx="7316747" cy="1698592"/>
          </a:xfrm>
        </p:spPr>
        <p:txBody>
          <a:bodyPr/>
          <a:lstStyle/>
          <a:p>
            <a:pPr algn="ctr"/>
            <a:r>
              <a:rPr lang="en-US" b="1" dirty="0"/>
              <a:t>and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E12BE4E-B4DD-E245-AAC1-3A99780E5C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9" r="5846"/>
          <a:stretch/>
        </p:blipFill>
        <p:spPr>
          <a:xfrm>
            <a:off x="1121730" y="514303"/>
            <a:ext cx="3319379" cy="15187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E5B678B-2DA5-8F4C-8828-4F9861860F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1922" y="954084"/>
            <a:ext cx="1959586" cy="6531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4B1FFEB-E0F3-D147-899B-B72CBC28F6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28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69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jean-king">
            <a:extLst>
              <a:ext uri="{FF2B5EF4-FFF2-40B4-BE49-F238E27FC236}">
                <a16:creationId xmlns:a16="http://schemas.microsoft.com/office/drawing/2014/main" id="{E0E99C07-B4A1-AE42-A723-8CF8DC4E9E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4233" y="636270"/>
            <a:ext cx="822979" cy="83113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F06C001-7ABE-464A-9FAF-5A2A48211826}"/>
              </a:ext>
            </a:extLst>
          </p:cNvPr>
          <p:cNvSpPr txBox="1"/>
          <p:nvPr/>
        </p:nvSpPr>
        <p:spPr>
          <a:xfrm>
            <a:off x="397316" y="4392138"/>
            <a:ext cx="3433267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750" dirty="0">
                <a:latin typeface="Arial Regular"/>
                <a:cs typeface="helvetica" panose="020B0604020202020204" pitchFamily="34" charset="0"/>
              </a:rPr>
              <a:t>Photo </a:t>
            </a:r>
            <a:r>
              <a:rPr lang="fi-FI" sz="750" dirty="0" err="1">
                <a:latin typeface="Arial Regular"/>
                <a:cs typeface="helvetica" panose="020B0604020202020204" pitchFamily="34" charset="0"/>
              </a:rPr>
              <a:t>courtesy</a:t>
            </a:r>
            <a:r>
              <a:rPr lang="fi-FI" sz="750" dirty="0">
                <a:latin typeface="Arial Regular"/>
                <a:cs typeface="helvetica" panose="020B0604020202020204" pitchFamily="34" charset="0"/>
              </a:rPr>
              <a:t> Jean King</a:t>
            </a:r>
            <a:endParaRPr lang="en-US" sz="750" dirty="0">
              <a:latin typeface="Arial Regular"/>
              <a:cs typeface="helvetica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F361BA-EE61-3241-97B0-1620AEC7218C}"/>
              </a:ext>
            </a:extLst>
          </p:cNvPr>
          <p:cNvSpPr/>
          <p:nvPr/>
        </p:nvSpPr>
        <p:spPr>
          <a:xfrm>
            <a:off x="389433" y="1657226"/>
            <a:ext cx="832624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Arial Regular"/>
                <a:cs typeface="helvetica" panose="020B0604020202020204" pitchFamily="34" charset="0"/>
              </a:rPr>
              <a:t>“…I like that I can add </a:t>
            </a:r>
            <a:r>
              <a:rPr lang="en-US" sz="2800" b="1" dirty="0">
                <a:solidFill>
                  <a:schemeClr val="accent1"/>
                </a:solidFill>
                <a:latin typeface="Arial Regular"/>
                <a:cs typeface="helvetica" panose="020B0604020202020204" pitchFamily="34" charset="0"/>
              </a:rPr>
              <a:t>sources that are credible</a:t>
            </a:r>
            <a:r>
              <a:rPr lang="en-US" sz="2800" dirty="0">
                <a:solidFill>
                  <a:schemeClr val="accent1"/>
                </a:solidFill>
                <a:latin typeface="Arial Regular"/>
                <a:cs typeface="helvetica" panose="020B0604020202020204" pitchFamily="34" charset="0"/>
              </a:rPr>
              <a:t> </a:t>
            </a:r>
            <a:r>
              <a:rPr lang="en-US" sz="2800" dirty="0">
                <a:latin typeface="Arial Regular"/>
                <a:cs typeface="helvetica" panose="020B0604020202020204" pitchFamily="34" charset="0"/>
              </a:rPr>
              <a:t>and I am able to find information using my databases that </a:t>
            </a:r>
            <a:r>
              <a:rPr lang="en-US" sz="2800" b="1" dirty="0">
                <a:solidFill>
                  <a:schemeClr val="accent1"/>
                </a:solidFill>
                <a:latin typeface="Arial Regular"/>
                <a:cs typeface="helvetica" panose="020B0604020202020204" pitchFamily="34" charset="0"/>
              </a:rPr>
              <a:t>others don’t have immediate access to</a:t>
            </a:r>
            <a:r>
              <a:rPr lang="en-US" sz="2800" dirty="0">
                <a:latin typeface="Arial Regular"/>
                <a:cs typeface="helvetica" panose="020B0604020202020204" pitchFamily="34" charset="0"/>
              </a:rPr>
              <a:t>.”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918D84-AD63-7541-9498-5E0C4C7086FD}"/>
              </a:ext>
            </a:extLst>
          </p:cNvPr>
          <p:cNvSpPr txBox="1"/>
          <p:nvPr/>
        </p:nvSpPr>
        <p:spPr>
          <a:xfrm>
            <a:off x="494233" y="3837118"/>
            <a:ext cx="3493577" cy="58477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</a:rPr>
              <a:t>Jean King</a:t>
            </a:r>
          </a:p>
          <a:p>
            <a:r>
              <a:rPr lang="en-US" sz="1600" dirty="0">
                <a:solidFill>
                  <a:srgbClr val="000000">
                    <a:lumMod val="50000"/>
                    <a:lumOff val="50000"/>
                  </a:srgbClr>
                </a:solidFill>
              </a:rPr>
              <a:t>West Hempstead Public Library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09FC28C-8D16-0747-8570-0320BBB37891}"/>
              </a:ext>
            </a:extLst>
          </p:cNvPr>
          <p:cNvCxnSpPr/>
          <p:nvPr/>
        </p:nvCxnSpPr>
        <p:spPr>
          <a:xfrm>
            <a:off x="494234" y="3659123"/>
            <a:ext cx="8221441" cy="0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ACFB5A3B-177A-3347-891B-2545329979D7}"/>
              </a:ext>
            </a:extLst>
          </p:cNvPr>
          <p:cNvGrpSpPr/>
          <p:nvPr/>
        </p:nvGrpSpPr>
        <p:grpSpPr>
          <a:xfrm>
            <a:off x="1210532" y="636270"/>
            <a:ext cx="7505143" cy="831136"/>
            <a:chOff x="1392309" y="1131169"/>
            <a:chExt cx="9388291" cy="103968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3B8ECFA-0BA5-674F-9B80-0A2295B81CE0}"/>
                </a:ext>
              </a:extLst>
            </p:cNvPr>
            <p:cNvSpPr txBox="1"/>
            <p:nvPr/>
          </p:nvSpPr>
          <p:spPr>
            <a:xfrm>
              <a:off x="1525755" y="1131169"/>
              <a:ext cx="9254845" cy="1039680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lIns="274320" rtlCol="0" anchor="ctr" anchorCtr="0">
              <a:noAutofit/>
            </a:bodyPr>
            <a:lstStyle/>
            <a:p>
              <a:endParaRPr lang="en-US" sz="3000" b="1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9E83FF-6521-F443-95C7-E61AC058E999}"/>
                </a:ext>
              </a:extLst>
            </p:cNvPr>
            <p:cNvSpPr/>
            <p:nvPr/>
          </p:nvSpPr>
          <p:spPr>
            <a:xfrm>
              <a:off x="1726419" y="1338517"/>
              <a:ext cx="6579525" cy="6545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prstClr val="white"/>
                  </a:solidFill>
                </a:rPr>
                <a:t>“Sources that are credible…”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C9D3065-7FD8-B043-9C1D-CF3856EACA45}"/>
                </a:ext>
              </a:extLst>
            </p:cNvPr>
            <p:cNvSpPr/>
            <p:nvPr/>
          </p:nvSpPr>
          <p:spPr>
            <a:xfrm>
              <a:off x="1392309" y="1131169"/>
              <a:ext cx="133446" cy="1039680"/>
            </a:xfrm>
            <a:prstGeom prst="rect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6050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hoto of Bob Kosovsky">
            <a:extLst>
              <a:ext uri="{FF2B5EF4-FFF2-40B4-BE49-F238E27FC236}">
                <a16:creationId xmlns:a16="http://schemas.microsoft.com/office/drawing/2014/main" id="{63074DFB-413A-408A-943C-FF3B1ED40F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4233" y="636270"/>
            <a:ext cx="827477" cy="83113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DAD08F1-FFBA-8E44-AA39-6D8C36803095}"/>
              </a:ext>
            </a:extLst>
          </p:cNvPr>
          <p:cNvSpPr/>
          <p:nvPr/>
        </p:nvSpPr>
        <p:spPr>
          <a:xfrm>
            <a:off x="389433" y="1657226"/>
            <a:ext cx="8144967" cy="1734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000" dirty="0">
                <a:solidFill>
                  <a:srgbClr val="000000"/>
                </a:solidFill>
              </a:rPr>
              <a:t>“…I was coming across all of these musicals with no reference information. It would have helped me greatly to have some reference material to contextualize the music. I started to make my own lists, then it hit me: why not do this in Wikipedia so that it will help other people, too?”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E7A060-0E67-8E42-A6F5-F2E16BEDC220}"/>
              </a:ext>
            </a:extLst>
          </p:cNvPr>
          <p:cNvSpPr txBox="1"/>
          <p:nvPr/>
        </p:nvSpPr>
        <p:spPr>
          <a:xfrm>
            <a:off x="494233" y="3705916"/>
            <a:ext cx="3493577" cy="58477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</a:rPr>
              <a:t>Bob </a:t>
            </a:r>
            <a:r>
              <a:rPr lang="en-US" sz="1600" b="1" dirty="0" err="1">
                <a:solidFill>
                  <a:srgbClr val="000000"/>
                </a:solidFill>
              </a:rPr>
              <a:t>Kosovsky</a:t>
            </a:r>
            <a:endParaRPr lang="en-US" sz="1600" b="1" dirty="0">
              <a:solidFill>
                <a:srgbClr val="000000"/>
              </a:solidFill>
            </a:endParaRPr>
          </a:p>
          <a:p>
            <a:r>
              <a:rPr lang="en-US" sz="1600" dirty="0">
                <a:solidFill>
                  <a:srgbClr val="000000">
                    <a:lumMod val="50000"/>
                    <a:lumOff val="50000"/>
                  </a:srgbClr>
                </a:solidFill>
              </a:rPr>
              <a:t>New York Public Library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5629FEE-4CD8-534D-847B-4A17238776B4}"/>
              </a:ext>
            </a:extLst>
          </p:cNvPr>
          <p:cNvCxnSpPr/>
          <p:nvPr/>
        </p:nvCxnSpPr>
        <p:spPr>
          <a:xfrm>
            <a:off x="494234" y="3527921"/>
            <a:ext cx="8221441" cy="0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5549353E-51BA-8D47-B78F-50FF319A5662}"/>
              </a:ext>
            </a:extLst>
          </p:cNvPr>
          <p:cNvGrpSpPr/>
          <p:nvPr/>
        </p:nvGrpSpPr>
        <p:grpSpPr>
          <a:xfrm>
            <a:off x="1210532" y="636270"/>
            <a:ext cx="7505143" cy="831136"/>
            <a:chOff x="1392309" y="1131169"/>
            <a:chExt cx="9388291" cy="103968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9CAA036-D83D-5040-AC19-2E3C3B9157B9}"/>
                </a:ext>
              </a:extLst>
            </p:cNvPr>
            <p:cNvSpPr txBox="1"/>
            <p:nvPr/>
          </p:nvSpPr>
          <p:spPr>
            <a:xfrm>
              <a:off x="1525755" y="1131169"/>
              <a:ext cx="9254845" cy="1039680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lIns="274320" rtlCol="0" anchor="ctr" anchorCtr="0">
              <a:noAutofit/>
            </a:bodyPr>
            <a:lstStyle/>
            <a:p>
              <a:endParaRPr lang="en-US" sz="3000" b="1" dirty="0">
                <a:solidFill>
                  <a:prstClr val="white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146B0EB-75DB-934C-BA47-4A48369B6A6D}"/>
                </a:ext>
              </a:extLst>
            </p:cNvPr>
            <p:cNvSpPr/>
            <p:nvPr/>
          </p:nvSpPr>
          <p:spPr>
            <a:xfrm>
              <a:off x="1392309" y="1131169"/>
              <a:ext cx="133446" cy="1039680"/>
            </a:xfrm>
            <a:prstGeom prst="rect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6C6985B8-D8CF-B843-B5AB-BA26F066D97B}"/>
              </a:ext>
            </a:extLst>
          </p:cNvPr>
          <p:cNvSpPr/>
          <p:nvPr/>
        </p:nvSpPr>
        <p:spPr>
          <a:xfrm>
            <a:off x="1477625" y="807931"/>
            <a:ext cx="57487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prstClr val="white"/>
                </a:solidFill>
              </a:rPr>
              <a:t>“Why not do this in Wikipedia? ”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3C1514-FAB1-CC41-B1F5-3D1779FE5BE1}"/>
              </a:ext>
            </a:extLst>
          </p:cNvPr>
          <p:cNvSpPr txBox="1"/>
          <p:nvPr/>
        </p:nvSpPr>
        <p:spPr>
          <a:xfrm>
            <a:off x="404181" y="4260936"/>
            <a:ext cx="4743006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750" dirty="0">
                <a:latin typeface="Arial Regular"/>
                <a:cs typeface="helvetica" panose="020B0604020202020204" pitchFamily="34" charset="0"/>
              </a:rPr>
              <a:t>Photo </a:t>
            </a:r>
            <a:r>
              <a:rPr lang="fi-FI" sz="750" dirty="0" err="1">
                <a:latin typeface="Arial Regular"/>
                <a:cs typeface="helvetica" panose="020B0604020202020204" pitchFamily="34" charset="0"/>
              </a:rPr>
              <a:t>courtesy</a:t>
            </a:r>
            <a:r>
              <a:rPr lang="fi-FI" sz="750" dirty="0">
                <a:latin typeface="Arial Regular"/>
                <a:cs typeface="helvetica" panose="020B0604020202020204" pitchFamily="34" charset="0"/>
              </a:rPr>
              <a:t> Bob </a:t>
            </a:r>
            <a:r>
              <a:rPr lang="fi-FI" sz="750" dirty="0" err="1">
                <a:latin typeface="Arial Regular"/>
                <a:cs typeface="helvetica" panose="020B0604020202020204" pitchFamily="34" charset="0"/>
              </a:rPr>
              <a:t>Kosovsky</a:t>
            </a:r>
            <a:endParaRPr lang="en-US" sz="750" dirty="0">
              <a:latin typeface="Arial Regular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91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Photo of Denise Davis and Tom Boeche">
            <a:extLst>
              <a:ext uri="{FF2B5EF4-FFF2-40B4-BE49-F238E27FC236}">
                <a16:creationId xmlns:a16="http://schemas.microsoft.com/office/drawing/2014/main" id="{8BEF563B-99AB-BF4E-A68E-7E3F19AC65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4232" y="636495"/>
            <a:ext cx="831893" cy="83113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Photo of Denise Davis and Tom Boeche">
            <a:extLst>
              <a:ext uri="{FF2B5EF4-FFF2-40B4-BE49-F238E27FC236}">
                <a16:creationId xmlns:a16="http://schemas.microsoft.com/office/drawing/2014/main" id="{3457CBFC-6DF5-48B4-BB16-9C9570E92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38645" y="842810"/>
            <a:ext cx="4191227" cy="226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0540696-8EF7-4B5A-8AF1-02F95851BA35}"/>
              </a:ext>
            </a:extLst>
          </p:cNvPr>
          <p:cNvSpPr/>
          <p:nvPr/>
        </p:nvSpPr>
        <p:spPr>
          <a:xfrm>
            <a:off x="9630031" y="582751"/>
            <a:ext cx="272174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 Regular"/>
                <a:cs typeface="helvetica" panose="020B0604020202020204" pitchFamily="34" charset="0"/>
              </a:rPr>
              <a:t>“…I, too, used to poo-poo Wikipedia. Now I consider myself a convert. I am pushing its value to help students be critical consumers of information. ”</a:t>
            </a:r>
          </a:p>
          <a:p>
            <a:endParaRPr lang="en-US" dirty="0">
              <a:latin typeface="Arial Regular"/>
              <a:cs typeface="helvetica" panose="020B0604020202020204" pitchFamily="34" charset="0"/>
            </a:endParaRPr>
          </a:p>
          <a:p>
            <a:r>
              <a:rPr lang="en-US" dirty="0">
                <a:latin typeface="Arial Regular"/>
                <a:cs typeface="helvetica" panose="020B0604020202020204" pitchFamily="34" charset="0"/>
              </a:rPr>
              <a:t>Denise Davis</a:t>
            </a:r>
          </a:p>
          <a:p>
            <a:r>
              <a:rPr lang="en-US" dirty="0">
                <a:latin typeface="Arial Regular"/>
                <a:cs typeface="helvetica" panose="020B0604020202020204" pitchFamily="34" charset="0"/>
              </a:rPr>
              <a:t>Morton James Public Library in Nebraska city, Nebraska</a:t>
            </a:r>
          </a:p>
          <a:p>
            <a:endParaRPr lang="en-US" dirty="0">
              <a:solidFill>
                <a:schemeClr val="accent6"/>
              </a:solidFill>
              <a:latin typeface="Arial Regular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813C6E-2684-4FBB-B1CB-5CCE87BB052D}"/>
              </a:ext>
            </a:extLst>
          </p:cNvPr>
          <p:cNvSpPr txBox="1"/>
          <p:nvPr/>
        </p:nvSpPr>
        <p:spPr>
          <a:xfrm>
            <a:off x="404181" y="3818236"/>
            <a:ext cx="4743006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750" dirty="0">
                <a:latin typeface="Arial Regular"/>
                <a:cs typeface="helvetica" panose="020B0604020202020204" pitchFamily="34" charset="0"/>
              </a:rPr>
              <a:t>Photo </a:t>
            </a:r>
            <a:r>
              <a:rPr lang="fi-FI" sz="750" dirty="0" err="1">
                <a:latin typeface="Arial Regular"/>
                <a:cs typeface="helvetica" panose="020B0604020202020204" pitchFamily="34" charset="0"/>
              </a:rPr>
              <a:t>courtesy</a:t>
            </a:r>
            <a:r>
              <a:rPr lang="fi-FI" sz="750" dirty="0">
                <a:latin typeface="Arial Regular"/>
                <a:cs typeface="helvetica" panose="020B0604020202020204" pitchFamily="34" charset="0"/>
              </a:rPr>
              <a:t> Denise Davis</a:t>
            </a:r>
            <a:endParaRPr lang="en-US" sz="750" dirty="0">
              <a:latin typeface="Arial Regular"/>
              <a:cs typeface="helvetica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0FE923-695A-9A4D-9B8B-B74101FE1213}"/>
              </a:ext>
            </a:extLst>
          </p:cNvPr>
          <p:cNvSpPr/>
          <p:nvPr/>
        </p:nvSpPr>
        <p:spPr>
          <a:xfrm>
            <a:off x="389433" y="1657450"/>
            <a:ext cx="82330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“…I, too, used to poo-poo Wikipedia. Now I consider myself a convert. I am pushing its value to help students be critical consumers of information. 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83FCEC-28BC-0E4F-9D02-C92415475CD2}"/>
              </a:ext>
            </a:extLst>
          </p:cNvPr>
          <p:cNvSpPr txBox="1"/>
          <p:nvPr/>
        </p:nvSpPr>
        <p:spPr>
          <a:xfrm>
            <a:off x="494233" y="3263216"/>
            <a:ext cx="3493577" cy="58477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</a:rPr>
              <a:t>Denise Davis</a:t>
            </a:r>
          </a:p>
          <a:p>
            <a:r>
              <a:rPr lang="en-US" sz="1600" dirty="0">
                <a:solidFill>
                  <a:srgbClr val="000000">
                    <a:lumMod val="50000"/>
                    <a:lumOff val="50000"/>
                  </a:srgbClr>
                </a:solidFill>
              </a:rPr>
              <a:t>Morton-James Public Library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1D72455-C03F-FB43-B9D6-7D778225BD7A}"/>
              </a:ext>
            </a:extLst>
          </p:cNvPr>
          <p:cNvCxnSpPr/>
          <p:nvPr/>
        </p:nvCxnSpPr>
        <p:spPr>
          <a:xfrm>
            <a:off x="494234" y="3085221"/>
            <a:ext cx="8221441" cy="0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06BAFA58-0538-9244-B8C5-A85CCA0C9E86}"/>
              </a:ext>
            </a:extLst>
          </p:cNvPr>
          <p:cNvGrpSpPr/>
          <p:nvPr/>
        </p:nvGrpSpPr>
        <p:grpSpPr>
          <a:xfrm>
            <a:off x="1210532" y="636494"/>
            <a:ext cx="7505143" cy="831136"/>
            <a:chOff x="1392309" y="1131169"/>
            <a:chExt cx="9388291" cy="103968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B5B5DFB-31A1-FB4A-9BE6-09647797D703}"/>
                </a:ext>
              </a:extLst>
            </p:cNvPr>
            <p:cNvSpPr txBox="1"/>
            <p:nvPr/>
          </p:nvSpPr>
          <p:spPr>
            <a:xfrm>
              <a:off x="1525755" y="1131169"/>
              <a:ext cx="9254845" cy="1039680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lIns="274320" rtlCol="0" anchor="ctr" anchorCtr="0">
              <a:noAutofit/>
            </a:bodyPr>
            <a:lstStyle/>
            <a:p>
              <a:endParaRPr lang="en-US" sz="3000" b="1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4CEB8D0-7A78-3844-943A-9B2D3B06DFCA}"/>
                </a:ext>
              </a:extLst>
            </p:cNvPr>
            <p:cNvSpPr/>
            <p:nvPr/>
          </p:nvSpPr>
          <p:spPr>
            <a:xfrm>
              <a:off x="1726419" y="1338517"/>
              <a:ext cx="8757193" cy="6160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600" b="1" dirty="0">
                  <a:solidFill>
                    <a:prstClr val="white"/>
                  </a:solidFill>
                </a:rPr>
                <a:t>“I am pushing its value to help students…”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ADCA45B-DB6F-7945-A117-77BAEAB90D00}"/>
                </a:ext>
              </a:extLst>
            </p:cNvPr>
            <p:cNvSpPr/>
            <p:nvPr/>
          </p:nvSpPr>
          <p:spPr>
            <a:xfrm>
              <a:off x="1392309" y="1131169"/>
              <a:ext cx="133446" cy="1039680"/>
            </a:xfrm>
            <a:prstGeom prst="rect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719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hoto of Kim Gile">
            <a:extLst>
              <a:ext uri="{FF2B5EF4-FFF2-40B4-BE49-F238E27FC236}">
                <a16:creationId xmlns:a16="http://schemas.microsoft.com/office/drawing/2014/main" id="{3A91BE7C-0A7E-4DDC-B53D-3876CD4424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1754" y="637390"/>
            <a:ext cx="825071" cy="83113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2B48B92-4405-475A-BF25-D0826861E8CD}"/>
              </a:ext>
            </a:extLst>
          </p:cNvPr>
          <p:cNvSpPr/>
          <p:nvPr/>
        </p:nvSpPr>
        <p:spPr>
          <a:xfrm>
            <a:off x="9320427" y="710443"/>
            <a:ext cx="2572965" cy="3162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dirty="0">
                <a:latin typeface="Arial Regular"/>
                <a:cs typeface="helvetica" panose="020B0604020202020204" pitchFamily="34" charset="0"/>
              </a:rPr>
              <a:t>“This is a tremendous opportunity here to make [Wikipedia] a very robust resource for everybody….</a:t>
            </a:r>
          </a:p>
          <a:p>
            <a:pPr fontAlgn="base"/>
            <a:r>
              <a:rPr lang="en-US" dirty="0">
                <a:latin typeface="Arial Regular"/>
                <a:cs typeface="helvetica" panose="020B0604020202020204" pitchFamily="34" charset="0"/>
              </a:rPr>
              <a:t>I dare you not to get excited.”</a:t>
            </a:r>
          </a:p>
          <a:p>
            <a:pPr fontAlgn="base"/>
            <a:endParaRPr lang="en-US" dirty="0">
              <a:latin typeface="Arial Regular"/>
              <a:cs typeface="helvetica" panose="020B0604020202020204" pitchFamily="34" charset="0"/>
            </a:endParaRPr>
          </a:p>
          <a:p>
            <a:pPr fontAlgn="base"/>
            <a:r>
              <a:rPr lang="en-US" dirty="0">
                <a:latin typeface="Arial Regular"/>
                <a:cs typeface="helvetica" panose="020B0604020202020204" pitchFamily="34" charset="0"/>
              </a:rPr>
              <a:t>Kim Gile</a:t>
            </a:r>
          </a:p>
          <a:p>
            <a:pPr fontAlgn="base"/>
            <a:r>
              <a:rPr lang="en-US" dirty="0">
                <a:latin typeface="Arial Regular"/>
                <a:cs typeface="helvetica" panose="020B0604020202020204" pitchFamily="34" charset="0"/>
              </a:rPr>
              <a:t>Kansas City Public Library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EA075E-FD55-4391-82DA-6703A71775CC}"/>
              </a:ext>
            </a:extLst>
          </p:cNvPr>
          <p:cNvSpPr txBox="1"/>
          <p:nvPr/>
        </p:nvSpPr>
        <p:spPr>
          <a:xfrm>
            <a:off x="412583" y="3793085"/>
            <a:ext cx="2560619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750" dirty="0">
                <a:latin typeface="Arial Regular"/>
                <a:cs typeface="helvetica" panose="020B0604020202020204" pitchFamily="34" charset="0"/>
              </a:rPr>
              <a:t>Photo </a:t>
            </a:r>
            <a:r>
              <a:rPr lang="fi-FI" sz="750" dirty="0" err="1">
                <a:latin typeface="Arial Regular"/>
                <a:cs typeface="helvetica" panose="020B0604020202020204" pitchFamily="34" charset="0"/>
              </a:rPr>
              <a:t>courtesy</a:t>
            </a:r>
            <a:r>
              <a:rPr lang="fi-FI" sz="750" dirty="0">
                <a:latin typeface="Arial Regular"/>
                <a:cs typeface="helvetica" panose="020B0604020202020204" pitchFamily="34" charset="0"/>
              </a:rPr>
              <a:t> Kim </a:t>
            </a:r>
            <a:r>
              <a:rPr lang="fi-FI" sz="750" dirty="0" err="1">
                <a:latin typeface="Arial Regular"/>
                <a:cs typeface="helvetica" panose="020B0604020202020204" pitchFamily="34" charset="0"/>
              </a:rPr>
              <a:t>Gile</a:t>
            </a:r>
            <a:endParaRPr lang="en-US" sz="750" dirty="0">
              <a:latin typeface="Arial Regular"/>
              <a:cs typeface="helvetica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07310C-E806-9241-B59F-A47626193B92}"/>
              </a:ext>
            </a:extLst>
          </p:cNvPr>
          <p:cNvSpPr/>
          <p:nvPr/>
        </p:nvSpPr>
        <p:spPr>
          <a:xfrm>
            <a:off x="389433" y="1658346"/>
            <a:ext cx="83262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“This is a tremendous opportunity here to make [Wikipedia] a very robust resource for everybody…. I dare you not to get excited.”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D57648-DE3D-D045-85A2-FA9E24212305}"/>
              </a:ext>
            </a:extLst>
          </p:cNvPr>
          <p:cNvSpPr txBox="1"/>
          <p:nvPr/>
        </p:nvSpPr>
        <p:spPr>
          <a:xfrm>
            <a:off x="494233" y="3249640"/>
            <a:ext cx="3493577" cy="58477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</a:rPr>
              <a:t>Kim </a:t>
            </a:r>
            <a:r>
              <a:rPr lang="en-US" sz="1600" b="1" dirty="0" err="1">
                <a:solidFill>
                  <a:srgbClr val="000000"/>
                </a:solidFill>
              </a:rPr>
              <a:t>Gile</a:t>
            </a:r>
            <a:endParaRPr lang="en-US" sz="1600" b="1" dirty="0">
              <a:solidFill>
                <a:srgbClr val="000000"/>
              </a:solidFill>
            </a:endParaRPr>
          </a:p>
          <a:p>
            <a:r>
              <a:rPr lang="en-US" sz="1600" dirty="0">
                <a:solidFill>
                  <a:srgbClr val="000000">
                    <a:lumMod val="50000"/>
                    <a:lumOff val="50000"/>
                  </a:srgbClr>
                </a:solidFill>
              </a:rPr>
              <a:t>Kansas City Public Library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42009DC-0550-564C-BD84-78AEF63741B2}"/>
              </a:ext>
            </a:extLst>
          </p:cNvPr>
          <p:cNvCxnSpPr/>
          <p:nvPr/>
        </p:nvCxnSpPr>
        <p:spPr>
          <a:xfrm>
            <a:off x="494234" y="3071645"/>
            <a:ext cx="8221441" cy="0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EB33F175-9568-AE44-B7CA-A6FC9FA92354}"/>
              </a:ext>
            </a:extLst>
          </p:cNvPr>
          <p:cNvGrpSpPr/>
          <p:nvPr/>
        </p:nvGrpSpPr>
        <p:grpSpPr>
          <a:xfrm>
            <a:off x="1210532" y="637390"/>
            <a:ext cx="7505143" cy="831136"/>
            <a:chOff x="1392309" y="1131169"/>
            <a:chExt cx="9388291" cy="103968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38F5666-134E-D441-894A-314664628DC2}"/>
                </a:ext>
              </a:extLst>
            </p:cNvPr>
            <p:cNvSpPr txBox="1"/>
            <p:nvPr/>
          </p:nvSpPr>
          <p:spPr>
            <a:xfrm>
              <a:off x="1525755" y="1131169"/>
              <a:ext cx="9254845" cy="1039680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lIns="274320" rtlCol="0" anchor="ctr" anchorCtr="0">
              <a:noAutofit/>
            </a:bodyPr>
            <a:lstStyle/>
            <a:p>
              <a:endParaRPr lang="en-US" sz="3000" b="1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E9267BF-5DE1-1D48-9E6A-03C9A9DF21A4}"/>
                </a:ext>
              </a:extLst>
            </p:cNvPr>
            <p:cNvSpPr/>
            <p:nvPr/>
          </p:nvSpPr>
          <p:spPr>
            <a:xfrm>
              <a:off x="1726419" y="1338517"/>
              <a:ext cx="6759354" cy="6545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prstClr val="white"/>
                  </a:solidFill>
                </a:rPr>
                <a:t>“A tremendous opportunity…”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16F32BF-B820-1144-8BED-8B1D20B6A6BA}"/>
                </a:ext>
              </a:extLst>
            </p:cNvPr>
            <p:cNvSpPr/>
            <p:nvPr/>
          </p:nvSpPr>
          <p:spPr>
            <a:xfrm>
              <a:off x="1392309" y="1131169"/>
              <a:ext cx="133446" cy="1039680"/>
            </a:xfrm>
            <a:prstGeom prst="rect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57114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6" descr="File:Susan Barnum bw.jpg">
            <a:extLst>
              <a:ext uri="{FF2B5EF4-FFF2-40B4-BE49-F238E27FC236}">
                <a16:creationId xmlns:a16="http://schemas.microsoft.com/office/drawing/2014/main" id="{3BB3763A-5765-2145-B1E8-37889C5A2D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1753" y="637389"/>
            <a:ext cx="922457" cy="83113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7782BE4-6910-44DE-A5FA-B4801DBA1188}"/>
              </a:ext>
            </a:extLst>
          </p:cNvPr>
          <p:cNvSpPr txBox="1"/>
          <p:nvPr/>
        </p:nvSpPr>
        <p:spPr>
          <a:xfrm>
            <a:off x="407539" y="3475297"/>
            <a:ext cx="2847529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dirty="0">
                <a:latin typeface="Arial Regular"/>
              </a:rPr>
              <a:t>Credit: Susan Barnum CC BY-SA 4.0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DA81FD9-692F-7042-8C70-DC9EFFF583FE}"/>
              </a:ext>
            </a:extLst>
          </p:cNvPr>
          <p:cNvSpPr/>
          <p:nvPr/>
        </p:nvSpPr>
        <p:spPr>
          <a:xfrm>
            <a:off x="389433" y="1658346"/>
            <a:ext cx="83262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“…writing the Wikipedia article makes this information available to everyone; it has longevity and visibility.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3964F5-F16E-824B-B2DB-77E2152FCACE}"/>
              </a:ext>
            </a:extLst>
          </p:cNvPr>
          <p:cNvSpPr txBox="1"/>
          <p:nvPr/>
        </p:nvSpPr>
        <p:spPr>
          <a:xfrm>
            <a:off x="494233" y="2944840"/>
            <a:ext cx="3493577" cy="58477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</a:rPr>
              <a:t>Susan Barnum</a:t>
            </a:r>
            <a:br>
              <a:rPr lang="en-US" sz="1600" b="1" dirty="0">
                <a:solidFill>
                  <a:srgbClr val="000000"/>
                </a:solidFill>
              </a:rPr>
            </a:br>
            <a:r>
              <a:rPr lang="en-US" sz="1600" dirty="0">
                <a:solidFill>
                  <a:srgbClr val="000000">
                    <a:lumMod val="50000"/>
                    <a:lumOff val="50000"/>
                  </a:srgbClr>
                </a:solidFill>
              </a:rPr>
              <a:t>El Paso Public Library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2B90FAF-0641-C948-A0DD-F33FFB116935}"/>
              </a:ext>
            </a:extLst>
          </p:cNvPr>
          <p:cNvCxnSpPr/>
          <p:nvPr/>
        </p:nvCxnSpPr>
        <p:spPr>
          <a:xfrm>
            <a:off x="494234" y="2766845"/>
            <a:ext cx="8221441" cy="0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C02F2FC-8327-784D-847D-7427D97B54FE}"/>
              </a:ext>
            </a:extLst>
          </p:cNvPr>
          <p:cNvGrpSpPr/>
          <p:nvPr/>
        </p:nvGrpSpPr>
        <p:grpSpPr>
          <a:xfrm>
            <a:off x="1210532" y="637390"/>
            <a:ext cx="7505143" cy="831136"/>
            <a:chOff x="1392309" y="1131169"/>
            <a:chExt cx="9388291" cy="103968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1A34DD3-049F-FC41-9EE8-88E6B15BC04D}"/>
                </a:ext>
              </a:extLst>
            </p:cNvPr>
            <p:cNvSpPr txBox="1"/>
            <p:nvPr/>
          </p:nvSpPr>
          <p:spPr>
            <a:xfrm>
              <a:off x="1525755" y="1131169"/>
              <a:ext cx="9254845" cy="1039680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lIns="274320" rtlCol="0" anchor="ctr" anchorCtr="0">
              <a:noAutofit/>
            </a:bodyPr>
            <a:lstStyle/>
            <a:p>
              <a:endParaRPr lang="en-US" sz="3000" b="1" dirty="0">
                <a:solidFill>
                  <a:prstClr val="white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6C195D4-20A6-484C-86A1-301E5599BCA9}"/>
                </a:ext>
              </a:extLst>
            </p:cNvPr>
            <p:cNvSpPr/>
            <p:nvPr/>
          </p:nvSpPr>
          <p:spPr>
            <a:xfrm>
              <a:off x="1726419" y="1338517"/>
              <a:ext cx="6076216" cy="6545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prstClr val="white"/>
                  </a:solidFill>
                </a:rPr>
                <a:t>“Longevity and visibility…”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51C51B1-0BA9-CE4C-8619-DCF1D69E46F4}"/>
                </a:ext>
              </a:extLst>
            </p:cNvPr>
            <p:cNvSpPr/>
            <p:nvPr/>
          </p:nvSpPr>
          <p:spPr>
            <a:xfrm>
              <a:off x="1392309" y="1131169"/>
              <a:ext cx="133446" cy="1039680"/>
            </a:xfrm>
            <a:prstGeom prst="rect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2C365609-6FFD-0C4F-808C-ACA12A0DE394}"/>
              </a:ext>
            </a:extLst>
          </p:cNvPr>
          <p:cNvSpPr/>
          <p:nvPr/>
        </p:nvSpPr>
        <p:spPr>
          <a:xfrm>
            <a:off x="389433" y="3917515"/>
            <a:ext cx="82712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Arial Regular"/>
              </a:rPr>
              <a:t>2018 Library Journal Mover &amp; Shaker </a:t>
            </a:r>
            <a:br>
              <a:rPr lang="en-US" sz="2400" b="1" dirty="0">
                <a:solidFill>
                  <a:schemeClr val="tx2"/>
                </a:solidFill>
                <a:latin typeface="Arial Regular"/>
              </a:rPr>
            </a:br>
            <a:r>
              <a:rPr lang="en-US" sz="2400" b="1" dirty="0">
                <a:solidFill>
                  <a:schemeClr val="tx2"/>
                </a:solidFill>
                <a:latin typeface="Arial Regular"/>
              </a:rPr>
              <a:t>for her advocacy work with Wikipedia!</a:t>
            </a:r>
          </a:p>
        </p:txBody>
      </p:sp>
    </p:spTree>
    <p:extLst>
      <p:ext uri="{BB962C8B-B14F-4D97-AF65-F5344CB8AC3E}">
        <p14:creationId xmlns:p14="http://schemas.microsoft.com/office/powerpoint/2010/main" val="3023381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F702E31-5DBF-FB4B-8918-B2EB183B0CA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509" y="794199"/>
            <a:ext cx="9152509" cy="350792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D5347E1-F88B-4972-9433-0D270B947B26}"/>
              </a:ext>
            </a:extLst>
          </p:cNvPr>
          <p:cNvSpPr/>
          <p:nvPr/>
        </p:nvSpPr>
        <p:spPr>
          <a:xfrm>
            <a:off x="-16510" y="184887"/>
            <a:ext cx="9177019" cy="636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endParaRPr lang="en-US" sz="1350" dirty="0">
              <a:solidFill>
                <a:prstClr val="white"/>
              </a:solidFill>
              <a:latin typeface="Arial Regular"/>
            </a:endParaRP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AA5693E0-6AB2-4EE1-B81E-BF27C1347973}"/>
              </a:ext>
            </a:extLst>
          </p:cNvPr>
          <p:cNvSpPr txBox="1">
            <a:spLocks/>
          </p:cNvSpPr>
          <p:nvPr/>
        </p:nvSpPr>
        <p:spPr>
          <a:xfrm>
            <a:off x="302872" y="250024"/>
            <a:ext cx="8483203" cy="106830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342900">
              <a:spcBef>
                <a:spcPts val="450"/>
              </a:spcBef>
              <a:buNone/>
              <a:defRPr/>
            </a:pPr>
            <a:r>
              <a:rPr lang="en-US" sz="2800" dirty="0">
                <a:solidFill>
                  <a:prstClr val="white"/>
                </a:solidFill>
                <a:latin typeface="Arial Regular"/>
                <a:cs typeface="Helvetica" panose="020B0604020202020204" pitchFamily="34" charset="0"/>
              </a:rPr>
              <a:t>Wikipedia + Libraries: Better Together</a:t>
            </a:r>
          </a:p>
        </p:txBody>
      </p:sp>
      <p:pic>
        <p:nvPicPr>
          <p:cNvPr id="17" name="Picture 6" descr="Image result for wikimedia foundation logo white">
            <a:extLst>
              <a:ext uri="{FF2B5EF4-FFF2-40B4-BE49-F238E27FC236}">
                <a16:creationId xmlns:a16="http://schemas.microsoft.com/office/drawing/2014/main" id="{A18B3924-4231-4709-BA4E-468145046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5739" y="4439388"/>
            <a:ext cx="730523" cy="546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C1B7053-C74D-4845-A546-F78CD3EF738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4295" y="4476649"/>
            <a:ext cx="1042538" cy="4927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1BFC4C-AEB1-5342-A07C-67AF0CB5469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8909" y="4502825"/>
            <a:ext cx="1359197" cy="4403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E272796-CA05-254A-90E9-D234F007D89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21158" y="4373001"/>
            <a:ext cx="593355" cy="6742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79250F0-309C-1C47-9957-C953F3B2859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-6745" y="821887"/>
            <a:ext cx="9144000" cy="3481578"/>
          </a:xfrm>
          <a:prstGeom prst="rect">
            <a:avLst/>
          </a:prstGeom>
        </p:spPr>
      </p:pic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C91650A7-1163-4603-869B-B7430687F159}"/>
              </a:ext>
            </a:extLst>
          </p:cNvPr>
          <p:cNvSpPr txBox="1">
            <a:spLocks/>
          </p:cNvSpPr>
          <p:nvPr/>
        </p:nvSpPr>
        <p:spPr>
          <a:xfrm>
            <a:off x="689127" y="1342120"/>
            <a:ext cx="7820933" cy="191816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342900">
              <a:buNone/>
              <a:defRPr/>
            </a:pPr>
            <a:r>
              <a:rPr lang="en-US" sz="4000" b="1" dirty="0">
                <a:solidFill>
                  <a:schemeClr val="bg1"/>
                </a:solidFill>
                <a:latin typeface="Arial Regular"/>
                <a:cs typeface="Helvetica" panose="020B0604020202020204" pitchFamily="34" charset="0"/>
              </a:rPr>
              <a:t>Strengthening ties between </a:t>
            </a:r>
            <a:br>
              <a:rPr lang="en-US" sz="4000" b="1" dirty="0">
                <a:solidFill>
                  <a:schemeClr val="bg1"/>
                </a:solidFill>
                <a:latin typeface="Arial Regular"/>
                <a:cs typeface="Helvetica" panose="020B0604020202020204" pitchFamily="34" charset="0"/>
              </a:rPr>
            </a:br>
            <a:r>
              <a:rPr lang="en-US" sz="4000" b="1" dirty="0">
                <a:solidFill>
                  <a:schemeClr val="bg1"/>
                </a:solidFill>
                <a:latin typeface="Arial Regular"/>
                <a:cs typeface="Helvetica" panose="020B0604020202020204" pitchFamily="34" charset="0"/>
              </a:rPr>
              <a:t>public libraries and Wikipedia</a:t>
            </a:r>
          </a:p>
          <a:p>
            <a:pPr marL="0" indent="0" algn="ctr" defTabSz="342900">
              <a:buNone/>
              <a:defRPr/>
            </a:pPr>
            <a:r>
              <a:rPr lang="en-US" sz="4000" b="1" dirty="0">
                <a:solidFill>
                  <a:schemeClr val="bg1"/>
                </a:solidFill>
                <a:latin typeface="Arial Regular"/>
                <a:cs typeface="Helvetica" panose="020B0604020202020204" pitchFamily="34" charset="0"/>
              </a:rPr>
              <a:t>oc.lc/</a:t>
            </a:r>
            <a:r>
              <a:rPr lang="en-US" sz="4000" b="1" dirty="0" err="1">
                <a:solidFill>
                  <a:schemeClr val="bg1"/>
                </a:solidFill>
                <a:latin typeface="Arial Regular"/>
                <a:cs typeface="Helvetica" panose="020B0604020202020204" pitchFamily="34" charset="0"/>
              </a:rPr>
              <a:t>oclc-wikilib</a:t>
            </a:r>
            <a:endParaRPr lang="en-US" sz="4000" b="1" dirty="0">
              <a:solidFill>
                <a:schemeClr val="bg1"/>
              </a:solidFill>
              <a:latin typeface="Arial Regular"/>
              <a:cs typeface="Helvetica" panose="020B06040202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6D8453E-DFDA-D540-B225-BCB08BD8A61E}"/>
              </a:ext>
            </a:extLst>
          </p:cNvPr>
          <p:cNvCxnSpPr>
            <a:cxnSpLocks/>
          </p:cNvCxnSpPr>
          <p:nvPr/>
        </p:nvCxnSpPr>
        <p:spPr>
          <a:xfrm>
            <a:off x="-46383" y="160853"/>
            <a:ext cx="9190383" cy="0"/>
          </a:xfrm>
          <a:prstGeom prst="line">
            <a:avLst/>
          </a:prstGeom>
          <a:ln w="762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39B1B365-5E9A-4CED-A52D-D47E4246D344}"/>
              </a:ext>
            </a:extLst>
          </p:cNvPr>
          <p:cNvSpPr/>
          <p:nvPr/>
        </p:nvSpPr>
        <p:spPr>
          <a:xfrm>
            <a:off x="8001" y="4056351"/>
            <a:ext cx="4591593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600" dirty="0">
                <a:solidFill>
                  <a:schemeClr val="bg1"/>
                </a:solidFill>
                <a:latin typeface="Arial Regular"/>
              </a:rPr>
              <a:t>Image: </a:t>
            </a:r>
            <a:r>
              <a:rPr lang="en-US" sz="600" dirty="0" err="1">
                <a:solidFill>
                  <a:schemeClr val="bg1"/>
                </a:solidFill>
                <a:latin typeface="Arial Regular"/>
              </a:rPr>
              <a:t>Heathart</a:t>
            </a:r>
            <a:r>
              <a:rPr lang="en-US" sz="600" dirty="0">
                <a:solidFill>
                  <a:schemeClr val="bg1"/>
                </a:solidFill>
                <a:latin typeface="Arial Regular"/>
              </a:rPr>
              <a:t> CC BY-SA 4.0 via Wikimedia Commons</a:t>
            </a:r>
          </a:p>
        </p:txBody>
      </p:sp>
    </p:spTree>
    <p:extLst>
      <p:ext uri="{BB962C8B-B14F-4D97-AF65-F5344CB8AC3E}">
        <p14:creationId xmlns:p14="http://schemas.microsoft.com/office/powerpoint/2010/main" val="2386610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88FFB5C-F477-4042-BDF1-61E213A9E7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6431" y="155123"/>
            <a:ext cx="6803446" cy="4903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309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E1FC00F-A6D2-384C-9A0F-31BDE60F75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5750" y="2095500"/>
            <a:ext cx="952500" cy="952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E88596C-D1FF-7C46-8616-75777B1FF6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5003" y="118750"/>
            <a:ext cx="9239003" cy="534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485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1391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F2534B-F376-444C-9887-44468E9244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502" y="862254"/>
            <a:ext cx="3741843" cy="6677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551EC50-1A1B-414A-A026-ECB0026329F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1095" y="1521422"/>
            <a:ext cx="5275388" cy="247577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5E803FA-240A-0044-B433-F7DD20EADA2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6350" y="425980"/>
            <a:ext cx="8311300" cy="4492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125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B4B6F37-C142-4EC8-9FEF-365CF02660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2402" y="641601"/>
            <a:ext cx="5107520" cy="367544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D8BC642-1A80-2D43-86EF-F913D72ECB1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6350" y="425980"/>
            <a:ext cx="8311300" cy="4492876"/>
          </a:xfrm>
          <a:prstGeom prst="rect">
            <a:avLst/>
          </a:prstGeom>
        </p:spPr>
      </p:pic>
      <p:sp>
        <p:nvSpPr>
          <p:cNvPr id="4" name="Arrow: Right 6">
            <a:extLst>
              <a:ext uri="{FF2B5EF4-FFF2-40B4-BE49-F238E27FC236}">
                <a16:creationId xmlns:a16="http://schemas.microsoft.com/office/drawing/2014/main" id="{4C5B90CF-4F77-1F4E-8B34-1E6FD47EC110}"/>
              </a:ext>
            </a:extLst>
          </p:cNvPr>
          <p:cNvSpPr/>
          <p:nvPr/>
        </p:nvSpPr>
        <p:spPr>
          <a:xfrm rot="21185783">
            <a:off x="6216595" y="1226524"/>
            <a:ext cx="506295" cy="38198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 dirty="0">
              <a:solidFill>
                <a:prstClr val="white"/>
              </a:solidFill>
              <a:latin typeface="Arial Regular"/>
            </a:endParaRPr>
          </a:p>
        </p:txBody>
      </p:sp>
      <p:sp>
        <p:nvSpPr>
          <p:cNvPr id="5" name="Arrow: Right 9">
            <a:extLst>
              <a:ext uri="{FF2B5EF4-FFF2-40B4-BE49-F238E27FC236}">
                <a16:creationId xmlns:a16="http://schemas.microsoft.com/office/drawing/2014/main" id="{727576FE-86F9-614A-A8D6-46F858F188D7}"/>
              </a:ext>
            </a:extLst>
          </p:cNvPr>
          <p:cNvSpPr/>
          <p:nvPr/>
        </p:nvSpPr>
        <p:spPr>
          <a:xfrm rot="10800000">
            <a:off x="2542143" y="930357"/>
            <a:ext cx="362530" cy="227947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 dirty="0">
              <a:solidFill>
                <a:prstClr val="white"/>
              </a:solidFill>
              <a:latin typeface="Arial Regular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CD4ACBA-5D0A-5F4F-ACCC-E76D958C8F11}"/>
              </a:ext>
            </a:extLst>
          </p:cNvPr>
          <p:cNvSpPr/>
          <p:nvPr/>
        </p:nvSpPr>
        <p:spPr>
          <a:xfrm>
            <a:off x="2081256" y="938375"/>
            <a:ext cx="347376" cy="219929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AU" sz="1350" dirty="0">
              <a:solidFill>
                <a:prstClr val="white"/>
              </a:solidFill>
              <a:latin typeface="Arial Regular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05AEEB-1414-8847-9A9A-D845253A3614}"/>
              </a:ext>
            </a:extLst>
          </p:cNvPr>
          <p:cNvSpPr/>
          <p:nvPr/>
        </p:nvSpPr>
        <p:spPr>
          <a:xfrm>
            <a:off x="6782540" y="1235002"/>
            <a:ext cx="423976" cy="27157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AU" sz="1350" dirty="0">
              <a:solidFill>
                <a:prstClr val="white"/>
              </a:solidFill>
              <a:latin typeface="Arial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867939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F377863-CBDA-4CDD-858B-3560D6D93F1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0814" y="438298"/>
            <a:ext cx="5016382" cy="37577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C36961E-9433-5E4C-807A-F26A133452C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6350" y="425980"/>
            <a:ext cx="8311300" cy="4492876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029B725F-56AB-4A47-A799-2E842B7DC26B}"/>
              </a:ext>
            </a:extLst>
          </p:cNvPr>
          <p:cNvSpPr/>
          <p:nvPr/>
        </p:nvSpPr>
        <p:spPr>
          <a:xfrm rot="10800000">
            <a:off x="2491855" y="694436"/>
            <a:ext cx="291693" cy="314161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 dirty="0">
              <a:solidFill>
                <a:prstClr val="white"/>
              </a:solidFill>
              <a:latin typeface="Arial Regular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294A5F9-1A7C-9246-9BAE-FF743E217401}"/>
              </a:ext>
            </a:extLst>
          </p:cNvPr>
          <p:cNvSpPr/>
          <p:nvPr/>
        </p:nvSpPr>
        <p:spPr>
          <a:xfrm>
            <a:off x="2741500" y="3792608"/>
            <a:ext cx="328567" cy="30593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 dirty="0">
              <a:solidFill>
                <a:prstClr val="white"/>
              </a:solidFill>
              <a:latin typeface="Arial Regular"/>
            </a:endParaRPr>
          </a:p>
        </p:txBody>
      </p:sp>
      <p:sp>
        <p:nvSpPr>
          <p:cNvPr id="6" name="Arrow: Right 6">
            <a:extLst>
              <a:ext uri="{FF2B5EF4-FFF2-40B4-BE49-F238E27FC236}">
                <a16:creationId xmlns:a16="http://schemas.microsoft.com/office/drawing/2014/main" id="{FD15528E-C4EF-4E4B-B91B-48B6CF843991}"/>
              </a:ext>
            </a:extLst>
          </p:cNvPr>
          <p:cNvSpPr/>
          <p:nvPr/>
        </p:nvSpPr>
        <p:spPr>
          <a:xfrm>
            <a:off x="2277717" y="3751632"/>
            <a:ext cx="389838" cy="334381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 dirty="0">
              <a:solidFill>
                <a:prstClr val="white"/>
              </a:solidFill>
              <a:latin typeface="Arial Regular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88F798-571E-474F-8C6F-7C0B10F0AA82}"/>
              </a:ext>
            </a:extLst>
          </p:cNvPr>
          <p:cNvSpPr/>
          <p:nvPr/>
        </p:nvSpPr>
        <p:spPr>
          <a:xfrm>
            <a:off x="2110814" y="779880"/>
            <a:ext cx="348151" cy="16444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AU" sz="1350" dirty="0">
              <a:solidFill>
                <a:prstClr val="white"/>
              </a:solidFill>
              <a:latin typeface="Arial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178076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2FDE9F7-D93F-47B5-906E-174CEAC408C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0988" y="639739"/>
            <a:ext cx="5109392" cy="365879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3B6A927-D93C-334D-A690-97E094FCDC8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6350" y="425980"/>
            <a:ext cx="8311300" cy="449287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DD7B9B4-8AF0-8344-8627-68BF9352008A}"/>
              </a:ext>
            </a:extLst>
          </p:cNvPr>
          <p:cNvSpPr/>
          <p:nvPr/>
        </p:nvSpPr>
        <p:spPr>
          <a:xfrm>
            <a:off x="5226254" y="884328"/>
            <a:ext cx="423763" cy="177711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 dirty="0">
              <a:solidFill>
                <a:prstClr val="white"/>
              </a:solidFill>
              <a:latin typeface="Arial Regular"/>
            </a:endParaRPr>
          </a:p>
        </p:txBody>
      </p:sp>
      <p:sp>
        <p:nvSpPr>
          <p:cNvPr id="5" name="Arrow: Right 9">
            <a:extLst>
              <a:ext uri="{FF2B5EF4-FFF2-40B4-BE49-F238E27FC236}">
                <a16:creationId xmlns:a16="http://schemas.microsoft.com/office/drawing/2014/main" id="{E8C9EAF9-ED4E-5B42-AFF2-5BE470D13435}"/>
              </a:ext>
            </a:extLst>
          </p:cNvPr>
          <p:cNvSpPr/>
          <p:nvPr/>
        </p:nvSpPr>
        <p:spPr>
          <a:xfrm rot="16200000">
            <a:off x="5277704" y="1163608"/>
            <a:ext cx="320862" cy="285601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 dirty="0">
              <a:solidFill>
                <a:prstClr val="white"/>
              </a:solidFill>
              <a:latin typeface="Arial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423954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B4B6F37-C142-4EC8-9FEF-365CF02660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1409" y="833521"/>
            <a:ext cx="5164353" cy="3716345"/>
          </a:xfrm>
          <a:prstGeom prst="rect">
            <a:avLst/>
          </a:prstGeom>
        </p:spPr>
      </p:pic>
      <p:sp>
        <p:nvSpPr>
          <p:cNvPr id="4" name="Arrow: Right 1">
            <a:extLst>
              <a:ext uri="{FF2B5EF4-FFF2-40B4-BE49-F238E27FC236}">
                <a16:creationId xmlns:a16="http://schemas.microsoft.com/office/drawing/2014/main" id="{9149ADDD-CC5E-6143-8B10-FC0C34525DF4}"/>
              </a:ext>
            </a:extLst>
          </p:cNvPr>
          <p:cNvSpPr/>
          <p:nvPr/>
        </p:nvSpPr>
        <p:spPr>
          <a:xfrm>
            <a:off x="6281412" y="1455408"/>
            <a:ext cx="447657" cy="260897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 dirty="0">
              <a:solidFill>
                <a:prstClr val="white"/>
              </a:solidFill>
              <a:latin typeface="Arial Regular"/>
            </a:endParaRPr>
          </a:p>
        </p:txBody>
      </p:sp>
      <p:sp>
        <p:nvSpPr>
          <p:cNvPr id="5" name="Arrow: Right 2">
            <a:extLst>
              <a:ext uri="{FF2B5EF4-FFF2-40B4-BE49-F238E27FC236}">
                <a16:creationId xmlns:a16="http://schemas.microsoft.com/office/drawing/2014/main" id="{D808B9D3-75EE-2742-97C8-FC416C3CA468}"/>
              </a:ext>
            </a:extLst>
          </p:cNvPr>
          <p:cNvSpPr/>
          <p:nvPr/>
        </p:nvSpPr>
        <p:spPr>
          <a:xfrm>
            <a:off x="4384365" y="811836"/>
            <a:ext cx="362531" cy="227947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 dirty="0">
              <a:solidFill>
                <a:prstClr val="white"/>
              </a:solidFill>
              <a:latin typeface="Arial Regular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4212B4-A152-8341-97AB-BA09A6FF4E4B}"/>
              </a:ext>
            </a:extLst>
          </p:cNvPr>
          <p:cNvSpPr/>
          <p:nvPr/>
        </p:nvSpPr>
        <p:spPr>
          <a:xfrm>
            <a:off x="4525170" y="1132823"/>
            <a:ext cx="558379" cy="204231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AU" sz="1350" dirty="0">
              <a:solidFill>
                <a:prstClr val="white"/>
              </a:solidFill>
              <a:latin typeface="Arial Regular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AB455D-026B-9042-87F4-5B36C155F327}"/>
              </a:ext>
            </a:extLst>
          </p:cNvPr>
          <p:cNvSpPr/>
          <p:nvPr/>
        </p:nvSpPr>
        <p:spPr>
          <a:xfrm>
            <a:off x="6781126" y="1435281"/>
            <a:ext cx="412728" cy="27157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AU" sz="1350" dirty="0">
              <a:solidFill>
                <a:prstClr val="white"/>
              </a:solidFill>
              <a:latin typeface="Arial Regular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8EE3325-302E-3040-A544-5B58470BC0E8}"/>
              </a:ext>
            </a:extLst>
          </p:cNvPr>
          <p:cNvSpPr/>
          <p:nvPr/>
        </p:nvSpPr>
        <p:spPr>
          <a:xfrm>
            <a:off x="4852939" y="814070"/>
            <a:ext cx="720547" cy="19381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AU" sz="1350" dirty="0">
              <a:solidFill>
                <a:prstClr val="white"/>
              </a:solidFill>
              <a:latin typeface="Arial Regular"/>
            </a:endParaRPr>
          </a:p>
        </p:txBody>
      </p:sp>
      <p:sp>
        <p:nvSpPr>
          <p:cNvPr id="11" name="Arrow: Right 2">
            <a:extLst>
              <a:ext uri="{FF2B5EF4-FFF2-40B4-BE49-F238E27FC236}">
                <a16:creationId xmlns:a16="http://schemas.microsoft.com/office/drawing/2014/main" id="{1536CEFF-185F-3F45-9440-591153108989}"/>
              </a:ext>
            </a:extLst>
          </p:cNvPr>
          <p:cNvSpPr/>
          <p:nvPr/>
        </p:nvSpPr>
        <p:spPr>
          <a:xfrm>
            <a:off x="4060683" y="1127425"/>
            <a:ext cx="362531" cy="227947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 dirty="0">
              <a:solidFill>
                <a:prstClr val="white"/>
              </a:solidFill>
              <a:latin typeface="Arial Regular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F83597F-AB2C-7942-91A2-28BFFAC8AC6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6350" y="425980"/>
            <a:ext cx="8311300" cy="4492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843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F4ECFA-F2DE-4506-A181-07AB360357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718" y="812626"/>
            <a:ext cx="5298387" cy="325284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8E90C33-AD79-6945-BA89-601CB29FAF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6350" y="425980"/>
            <a:ext cx="8311300" cy="4492876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27E21D8F-D2E3-D34E-A187-0DC4ADB80DE4}"/>
              </a:ext>
            </a:extLst>
          </p:cNvPr>
          <p:cNvSpPr/>
          <p:nvPr/>
        </p:nvSpPr>
        <p:spPr>
          <a:xfrm rot="16200000">
            <a:off x="4703313" y="1345855"/>
            <a:ext cx="300427" cy="267378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 dirty="0">
              <a:solidFill>
                <a:prstClr val="white"/>
              </a:solidFill>
              <a:latin typeface="Arial Regular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5E3381-0F66-CA40-9F63-3EC47A668BE0}"/>
              </a:ext>
            </a:extLst>
          </p:cNvPr>
          <p:cNvSpPr/>
          <p:nvPr/>
        </p:nvSpPr>
        <p:spPr>
          <a:xfrm>
            <a:off x="4412733" y="1098086"/>
            <a:ext cx="225389" cy="17411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AU" sz="1350" dirty="0">
              <a:solidFill>
                <a:prstClr val="white"/>
              </a:solidFill>
              <a:latin typeface="Arial Regular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B6531F6-90CB-784F-8100-96E5020380C6}"/>
              </a:ext>
            </a:extLst>
          </p:cNvPr>
          <p:cNvSpPr/>
          <p:nvPr/>
        </p:nvSpPr>
        <p:spPr>
          <a:xfrm>
            <a:off x="3700694" y="817808"/>
            <a:ext cx="499488" cy="175266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AU" sz="1350" dirty="0">
              <a:solidFill>
                <a:prstClr val="white"/>
              </a:solidFill>
              <a:latin typeface="Arial Regular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4300F9-3625-8D41-9AA6-26F1AAA03306}"/>
              </a:ext>
            </a:extLst>
          </p:cNvPr>
          <p:cNvSpPr/>
          <p:nvPr/>
        </p:nvSpPr>
        <p:spPr>
          <a:xfrm>
            <a:off x="4638123" y="1098085"/>
            <a:ext cx="520031" cy="17411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AU" sz="1350" dirty="0">
              <a:solidFill>
                <a:prstClr val="white"/>
              </a:solidFill>
              <a:latin typeface="Arial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988353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9488AE6-1CAD-884B-A71C-87CE8AFC0569}"/>
              </a:ext>
            </a:extLst>
          </p:cNvPr>
          <p:cNvGrpSpPr/>
          <p:nvPr/>
        </p:nvGrpSpPr>
        <p:grpSpPr>
          <a:xfrm>
            <a:off x="3675837" y="1764465"/>
            <a:ext cx="1559388" cy="3489587"/>
            <a:chOff x="3675837" y="1764465"/>
            <a:chExt cx="1559388" cy="3489587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FDBD427-3EAB-F64E-9E62-7928BA2DBAEE}"/>
                </a:ext>
              </a:extLst>
            </p:cNvPr>
            <p:cNvSpPr/>
            <p:nvPr/>
          </p:nvSpPr>
          <p:spPr>
            <a:xfrm>
              <a:off x="3675837" y="1764465"/>
              <a:ext cx="1559388" cy="3489587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2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latin typeface="Arial Regular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86AD47E-B2D7-4B12-BA3C-E1DAF35EBB5A}"/>
                </a:ext>
              </a:extLst>
            </p:cNvPr>
            <p:cNvSpPr txBox="1"/>
            <p:nvPr/>
          </p:nvSpPr>
          <p:spPr>
            <a:xfrm>
              <a:off x="3932227" y="2591843"/>
              <a:ext cx="1082348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Arial Regular"/>
                  <a:cs typeface="Helvetica" panose="020B0604020202020204" pitchFamily="34" charset="0"/>
                </a:rPr>
                <a:t>Neutral </a:t>
              </a:r>
              <a:br>
                <a:rPr lang="en-US" sz="2000" dirty="0">
                  <a:latin typeface="Arial Regular"/>
                  <a:cs typeface="Helvetica" panose="020B0604020202020204" pitchFamily="34" charset="0"/>
                </a:rPr>
              </a:br>
              <a:r>
                <a:rPr lang="en-US" sz="2000" dirty="0">
                  <a:latin typeface="Arial Regular"/>
                  <a:cs typeface="Helvetica" panose="020B0604020202020204" pitchFamily="34" charset="0"/>
                </a:rPr>
                <a:t>point </a:t>
              </a:r>
            </a:p>
            <a:p>
              <a:pPr algn="ctr"/>
              <a:r>
                <a:rPr lang="en-US" sz="2000" dirty="0">
                  <a:latin typeface="Arial Regular"/>
                  <a:cs typeface="Helvetica" panose="020B0604020202020204" pitchFamily="34" charset="0"/>
                </a:rPr>
                <a:t>of view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11AFD85-D186-004A-91E3-7BC8558AEF9A}"/>
              </a:ext>
            </a:extLst>
          </p:cNvPr>
          <p:cNvGrpSpPr/>
          <p:nvPr/>
        </p:nvGrpSpPr>
        <p:grpSpPr>
          <a:xfrm>
            <a:off x="5424368" y="1764465"/>
            <a:ext cx="1559388" cy="3489587"/>
            <a:chOff x="5424368" y="1764465"/>
            <a:chExt cx="1559388" cy="3489587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38E7028-EDA8-4BA2-B0A7-A9EE5CBF4E52}"/>
                </a:ext>
              </a:extLst>
            </p:cNvPr>
            <p:cNvSpPr/>
            <p:nvPr/>
          </p:nvSpPr>
          <p:spPr>
            <a:xfrm>
              <a:off x="5424368" y="1764465"/>
              <a:ext cx="1559388" cy="3489587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accent3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latin typeface="Arial Regular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4F631FF-DD3A-45FE-A19C-B261C06E149C}"/>
                </a:ext>
              </a:extLst>
            </p:cNvPr>
            <p:cNvSpPr txBox="1"/>
            <p:nvPr/>
          </p:nvSpPr>
          <p:spPr>
            <a:xfrm>
              <a:off x="5509115" y="2591843"/>
              <a:ext cx="137279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Arial Regular"/>
                  <a:cs typeface="Helvetica" panose="020B0604020202020204" pitchFamily="34" charset="0"/>
                </a:rPr>
                <a:t>No original research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24C9C0E-DE50-9448-AF46-09C7AEAA618E}"/>
              </a:ext>
            </a:extLst>
          </p:cNvPr>
          <p:cNvGrpSpPr/>
          <p:nvPr/>
        </p:nvGrpSpPr>
        <p:grpSpPr>
          <a:xfrm>
            <a:off x="7196745" y="1764465"/>
            <a:ext cx="1559388" cy="3489587"/>
            <a:chOff x="7196745" y="1764465"/>
            <a:chExt cx="1559388" cy="3489587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3DC3C4C-DC67-F348-A0F5-089F08EF3036}"/>
                </a:ext>
              </a:extLst>
            </p:cNvPr>
            <p:cNvSpPr/>
            <p:nvPr/>
          </p:nvSpPr>
          <p:spPr>
            <a:xfrm>
              <a:off x="7196745" y="1764465"/>
              <a:ext cx="1559388" cy="3489587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latin typeface="Arial Regular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2920557-EF6E-4EA3-B159-C354CDA14C57}"/>
                </a:ext>
              </a:extLst>
            </p:cNvPr>
            <p:cNvSpPr txBox="1"/>
            <p:nvPr/>
          </p:nvSpPr>
          <p:spPr>
            <a:xfrm>
              <a:off x="7265606" y="2899619"/>
              <a:ext cx="141282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Arial Regular"/>
                  <a:cs typeface="Helvetica" panose="020B0604020202020204" pitchFamily="34" charset="0"/>
                </a:rPr>
                <a:t>Verifiability</a:t>
              </a:r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D5275F-5179-1E40-844C-1F22313C44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0786" y="343304"/>
            <a:ext cx="8439148" cy="686442"/>
          </a:xfrm>
        </p:spPr>
        <p:txBody>
          <a:bodyPr/>
          <a:lstStyle/>
          <a:p>
            <a:r>
              <a:rPr lang="en-US" b="1" dirty="0"/>
              <a:t>Core content policies</a:t>
            </a:r>
            <a:endParaRPr lang="en-US" b="1" dirty="0">
              <a:cs typeface="Helvetica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A8B06C-4F4F-8D47-830D-8FAD4F97089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7778" y="1500117"/>
            <a:ext cx="3060175" cy="306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136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FF4CFE2-B8AC-3E4C-834E-589C3E4F6F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24951"/>
            <a:ext cx="9144001" cy="501854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36166DD-5081-DB41-A21D-F8D36E5D5228}"/>
              </a:ext>
            </a:extLst>
          </p:cNvPr>
          <p:cNvSpPr/>
          <p:nvPr/>
        </p:nvSpPr>
        <p:spPr>
          <a:xfrm>
            <a:off x="0" y="160853"/>
            <a:ext cx="9144000" cy="1345218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54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AE8A802-D382-4CDD-B189-E47E5AAEC588}"/>
              </a:ext>
            </a:extLst>
          </p:cNvPr>
          <p:cNvSpPr txBox="1"/>
          <p:nvPr/>
        </p:nvSpPr>
        <p:spPr>
          <a:xfrm>
            <a:off x="209717" y="295313"/>
            <a:ext cx="85567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Arial Regular"/>
                <a:cs typeface="helvetica" panose="020B0604020202020204" pitchFamily="34" charset="0"/>
              </a:rPr>
              <a:t>Librarians who Wikipedia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4F3EC16-7C9B-47CF-AE43-AD0C63B9B2B9}"/>
              </a:ext>
            </a:extLst>
          </p:cNvPr>
          <p:cNvSpPr/>
          <p:nvPr/>
        </p:nvSpPr>
        <p:spPr>
          <a:xfrm>
            <a:off x="0" y="4864276"/>
            <a:ext cx="4572000" cy="20774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750" dirty="0">
                <a:solidFill>
                  <a:schemeClr val="bg1"/>
                </a:solidFill>
                <a:latin typeface="Arial Regular"/>
              </a:rPr>
              <a:t>Wikipedia Loves Libraries: Portland. User </a:t>
            </a:r>
            <a:r>
              <a:rPr lang="en-US" sz="750" dirty="0" err="1">
                <a:solidFill>
                  <a:schemeClr val="bg1"/>
                </a:solidFill>
                <a:latin typeface="Arial Regular"/>
              </a:rPr>
              <a:t>Pdx.leecat</a:t>
            </a:r>
            <a:r>
              <a:rPr lang="en-US" sz="750" dirty="0">
                <a:solidFill>
                  <a:schemeClr val="bg1"/>
                </a:solidFill>
                <a:latin typeface="Arial Regular"/>
              </a:rPr>
              <a:t> own work. CC BY SA 3.0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FC1D156-4BF4-0E4C-A883-A73D953DE4F0}"/>
              </a:ext>
            </a:extLst>
          </p:cNvPr>
          <p:cNvCxnSpPr>
            <a:cxnSpLocks/>
          </p:cNvCxnSpPr>
          <p:nvPr/>
        </p:nvCxnSpPr>
        <p:spPr>
          <a:xfrm>
            <a:off x="-46383" y="160853"/>
            <a:ext cx="9190383" cy="0"/>
          </a:xfrm>
          <a:prstGeom prst="line">
            <a:avLst/>
          </a:prstGeom>
          <a:ln w="762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1124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Nonconfidential">
  <a:themeElements>
    <a:clrScheme name="Custom 1">
      <a:dk1>
        <a:srgbClr val="000000"/>
      </a:dk1>
      <a:lt1>
        <a:srgbClr val="FFFFFF"/>
      </a:lt1>
      <a:dk2>
        <a:srgbClr val="1F497D"/>
      </a:dk2>
      <a:lt2>
        <a:srgbClr val="78BE20"/>
      </a:lt2>
      <a:accent1>
        <a:srgbClr val="00AFD7"/>
      </a:accent1>
      <a:accent2>
        <a:srgbClr val="236192"/>
      </a:accent2>
      <a:accent3>
        <a:srgbClr val="8A1B61"/>
      </a:accent3>
      <a:accent4>
        <a:srgbClr val="007749"/>
      </a:accent4>
      <a:accent5>
        <a:srgbClr val="E87722"/>
      </a:accent5>
      <a:accent6>
        <a:srgbClr val="AE2573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28288C84E1DDE4EB5E7AD34197F94B1" ma:contentTypeVersion="67" ma:contentTypeDescription="Create a new document." ma:contentTypeScope="" ma:versionID="4ee5b1081f0c27e4783ee4c7302b3169">
  <xsd:schema xmlns:xsd="http://www.w3.org/2001/XMLSchema" xmlns:xs="http://www.w3.org/2001/XMLSchema" xmlns:p="http://schemas.microsoft.com/office/2006/metadata/properties" xmlns:ns2="6b67d80f-331f-4b51-b18e-81b8c101c29d" xmlns:ns3="1e61f529-8f22-46c7-a76f-bf56c3f12971" xmlns:ns4="a0586231-9477-4591-a29e-570308545c89" targetNamespace="http://schemas.microsoft.com/office/2006/metadata/properties" ma:root="true" ma:fieldsID="b71af674562cc1441edc924707cb867d" ns2:_="" ns3:_="" ns4:_="">
    <xsd:import namespace="6b67d80f-331f-4b51-b18e-81b8c101c29d"/>
    <xsd:import namespace="1e61f529-8f22-46c7-a76f-bf56c3f12971"/>
    <xsd:import namespace="a0586231-9477-4591-a29e-570308545c8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67d80f-331f-4b51-b18e-81b8c101c29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61f529-8f22-46c7-a76f-bf56c3f12971" elementFormDefault="qualified">
    <xsd:import namespace="http://schemas.microsoft.com/office/2006/documentManagement/types"/>
    <xsd:import namespace="http://schemas.microsoft.com/office/infopath/2007/PartnerControls"/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586231-9477-4591-a29e-570308545c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6b67d80f-331f-4b51-b18e-81b8c101c29d">
      <UserInfo>
        <DisplayName>Proffitt,Merrilee</DisplayName>
        <AccountId>1400</AccountId>
        <AccountType/>
      </UserInfo>
      <UserInfo>
        <DisplayName>Waite,Stephanie</DisplayName>
        <AccountId>2414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haredContentType xmlns="Microsoft.SharePoint.Taxonomy.ContentTypeSync" SourceId="e1e867eb-0ccf-46b3-a8be-678a344b5681" ContentTypeId="0x0101" PreviousValue="false"/>
</file>

<file path=customXml/itemProps1.xml><?xml version="1.0" encoding="utf-8"?>
<ds:datastoreItem xmlns:ds="http://schemas.openxmlformats.org/officeDocument/2006/customXml" ds:itemID="{27ACD137-8DE2-45EB-9461-FD680A5815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67d80f-331f-4b51-b18e-81b8c101c29d"/>
    <ds:schemaRef ds:uri="1e61f529-8f22-46c7-a76f-bf56c3f12971"/>
    <ds:schemaRef ds:uri="a0586231-9477-4591-a29e-570308545c8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7E988F0-95B4-4FCA-A550-26E1636850FD}">
  <ds:schemaRefs>
    <ds:schemaRef ds:uri="http://www.w3.org/XML/1998/namespace"/>
    <ds:schemaRef ds:uri="http://schemas.microsoft.com/office/2006/documentManagement/types"/>
    <ds:schemaRef ds:uri="1e61f529-8f22-46c7-a76f-bf56c3f12971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a0586231-9477-4591-a29e-570308545c89"/>
    <ds:schemaRef ds:uri="http://purl.org/dc/dcmitype/"/>
    <ds:schemaRef ds:uri="6b67d80f-331f-4b51-b18e-81b8c101c29d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595F8081-E4B0-4ACB-86C3-2F58A415E77B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0F593AE6-1AD2-44A9-9585-67BB81296102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11844</TotalTime>
  <Words>371</Words>
  <Application>Microsoft Office PowerPoint</Application>
  <PresentationFormat>On-screen Show (16:9)</PresentationFormat>
  <Paragraphs>53</Paragraphs>
  <Slides>18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Arial Regular</vt:lpstr>
      <vt:lpstr>Helvetica</vt:lpstr>
      <vt:lpstr>Helvetica</vt:lpstr>
      <vt:lpstr>Nonconfidential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oclc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Wikipedia and OCLC</dc:title>
  <dc:creator>Merrilee Proffitt</dc:creator>
  <dc:description>OCLC Exibition booth “spotlight” presentation during the ALA Annual Conference &amp; Exibition, 21-26 June 2018, New Orleans, Louisiana (USA)</dc:description>
  <cp:lastModifiedBy>McNicol,Jeanette</cp:lastModifiedBy>
  <cp:revision>261</cp:revision>
  <dcterms:created xsi:type="dcterms:W3CDTF">2015-04-17T19:58:50Z</dcterms:created>
  <dcterms:modified xsi:type="dcterms:W3CDTF">2018-07-06T06:02:27Z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0x010100228288C84E1DDE4EB5E7AD34197F94B1</vt:lpwstr>
  </property>
</Properties>
</file>