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</p:sldMasterIdLst>
  <p:notesMasterIdLst>
    <p:notesMasterId r:id="rId41"/>
  </p:notesMasterIdLst>
  <p:handoutMasterIdLst>
    <p:handoutMasterId r:id="rId42"/>
  </p:handoutMasterIdLst>
  <p:sldIdLst>
    <p:sldId id="446" r:id="rId6"/>
    <p:sldId id="443" r:id="rId7"/>
    <p:sldId id="273" r:id="rId8"/>
    <p:sldId id="278" r:id="rId9"/>
    <p:sldId id="285" r:id="rId10"/>
    <p:sldId id="448" r:id="rId11"/>
    <p:sldId id="284" r:id="rId12"/>
    <p:sldId id="301" r:id="rId13"/>
    <p:sldId id="297" r:id="rId14"/>
    <p:sldId id="296" r:id="rId15"/>
    <p:sldId id="449" r:id="rId16"/>
    <p:sldId id="450" r:id="rId17"/>
    <p:sldId id="451" r:id="rId18"/>
    <p:sldId id="452" r:id="rId19"/>
    <p:sldId id="279" r:id="rId20"/>
    <p:sldId id="453" r:id="rId21"/>
    <p:sldId id="454" r:id="rId22"/>
    <p:sldId id="294" r:id="rId23"/>
    <p:sldId id="295" r:id="rId24"/>
    <p:sldId id="300" r:id="rId25"/>
    <p:sldId id="299" r:id="rId26"/>
    <p:sldId id="298" r:id="rId27"/>
    <p:sldId id="280" r:id="rId28"/>
    <p:sldId id="281" r:id="rId29"/>
    <p:sldId id="286" r:id="rId30"/>
    <p:sldId id="441" r:id="rId31"/>
    <p:sldId id="455" r:id="rId32"/>
    <p:sldId id="456" r:id="rId33"/>
    <p:sldId id="457" r:id="rId34"/>
    <p:sldId id="458" r:id="rId35"/>
    <p:sldId id="459" r:id="rId36"/>
    <p:sldId id="460" r:id="rId37"/>
    <p:sldId id="461" r:id="rId38"/>
    <p:sldId id="444" r:id="rId39"/>
    <p:sldId id="267" r:id="rId40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99377F-9045-48BB-8467-E4055E6308E4}">
          <p14:sldIdLst>
            <p14:sldId id="446"/>
            <p14:sldId id="443"/>
            <p14:sldId id="273"/>
            <p14:sldId id="278"/>
            <p14:sldId id="285"/>
            <p14:sldId id="448"/>
            <p14:sldId id="284"/>
            <p14:sldId id="301"/>
            <p14:sldId id="297"/>
            <p14:sldId id="296"/>
            <p14:sldId id="449"/>
            <p14:sldId id="450"/>
            <p14:sldId id="451"/>
            <p14:sldId id="452"/>
            <p14:sldId id="279"/>
            <p14:sldId id="453"/>
            <p14:sldId id="454"/>
            <p14:sldId id="294"/>
            <p14:sldId id="295"/>
            <p14:sldId id="300"/>
            <p14:sldId id="299"/>
            <p14:sldId id="298"/>
            <p14:sldId id="280"/>
            <p14:sldId id="281"/>
          </p14:sldIdLst>
        </p14:section>
        <p14:section name="Untitled Section" id="{38C382AE-E4A1-4B81-8873-424C1F5D14E3}">
          <p14:sldIdLst>
            <p14:sldId id="286"/>
            <p14:sldId id="441"/>
            <p14:sldId id="455"/>
            <p14:sldId id="456"/>
            <p14:sldId id="457"/>
            <p14:sldId id="458"/>
            <p14:sldId id="459"/>
            <p14:sldId id="460"/>
            <p14:sldId id="461"/>
            <p14:sldId id="444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6" userDrawn="1">
          <p15:clr>
            <a:srgbClr val="A4A3A4"/>
          </p15:clr>
        </p15:guide>
        <p15:guide id="2" pos="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7"/>
    <a:srgbClr val="7030A0"/>
    <a:srgbClr val="B3FF67"/>
    <a:srgbClr val="DDEEDD"/>
    <a:srgbClr val="C9A966"/>
    <a:srgbClr val="67FFFF"/>
    <a:srgbClr val="FF6666"/>
    <a:srgbClr val="DE6126"/>
    <a:srgbClr val="C4F4FF"/>
    <a:srgbClr val="23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 autoAdjust="0"/>
    <p:restoredTop sz="89237"/>
  </p:normalViewPr>
  <p:slideViewPr>
    <p:cSldViewPr snapToGrid="0" snapToObjects="1">
      <p:cViewPr varScale="1">
        <p:scale>
          <a:sx n="121" d="100"/>
          <a:sy n="121" d="100"/>
        </p:scale>
        <p:origin x="150" y="96"/>
      </p:cViewPr>
      <p:guideLst>
        <p:guide orient="horz" pos="396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>
                <a:latin typeface="Arial Regular"/>
              </a:rPr>
              <a:t>7/6/2018</a:t>
            </a:fld>
            <a:endParaRPr lang="en-US" dirty="0">
              <a:latin typeface="Arial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>
                <a:latin typeface="Arial Regular"/>
              </a:rPr>
              <a:t>‹#›</a:t>
            </a:fld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F4EB6837-7689-4003-BCD4-49AF2638DBB5}" type="datetimeFigureOut">
              <a:rPr lang="en-US" smtClean="0"/>
              <a:pPr/>
              <a:t>7/6/2018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8CEB155B-10BE-44D1-8434-A7F0E7AB04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9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3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55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22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60272-78FC-4250-85A2-EFF8CEFCF1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931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8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20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31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7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76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63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98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33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8FB4F-5340-4819-B079-B0C1DE2ED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93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60272-78FC-4250-85A2-EFF8CEFCF14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8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60272-78FC-4250-85A2-EFF8CEFCF1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66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6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8FB4F-5340-4819-B079-B0C1DE2ED0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8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8FB4F-5340-4819-B079-B0C1DE2ED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74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9" name="Shape 489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2408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5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5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3E4930B-2D47-7347-B59C-6DC399B84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051" y="525701"/>
            <a:ext cx="8336473" cy="1255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tx2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E03109BE-6223-3749-B30A-5122E1AC8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BE471-D0B9-F84C-A98A-87F127CF6ECC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="0" i="0" baseline="0">
                <a:latin typeface="Arial Regular"/>
              </a:defRPr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6E248-1800-8749-B44B-20F0A15C720D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B6820-3226-0047-954E-7D28D1977F17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AE5F7B-6230-9940-A9C4-84AF0617EA65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A36300-1D97-9841-9D85-CA1E013EE8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4025"/>
            <a:ext cx="9144000" cy="50194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 Regular"/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18960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AE5F7B-6230-9940-A9C4-84AF0617EA65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163F43-6491-7A47-A3FD-403DDD806AF3}"/>
              </a:ext>
            </a:extLst>
          </p:cNvPr>
          <p:cNvSpPr/>
          <p:nvPr userDrawn="1"/>
        </p:nvSpPr>
        <p:spPr>
          <a:xfrm flipH="1">
            <a:off x="68580" y="254959"/>
            <a:ext cx="9075420" cy="489545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F0114-B20D-5B4C-888D-8E6413CFEE65}"/>
              </a:ext>
            </a:extLst>
          </p:cNvPr>
          <p:cNvSpPr/>
          <p:nvPr userDrawn="1"/>
        </p:nvSpPr>
        <p:spPr>
          <a:xfrm rot="16200000">
            <a:off x="-2385712" y="2640672"/>
            <a:ext cx="4895450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4B6C0-0690-9E40-A9E2-F316E7EF3985}"/>
              </a:ext>
            </a:extLst>
          </p:cNvPr>
          <p:cNvSpPr/>
          <p:nvPr userDrawn="1"/>
        </p:nvSpPr>
        <p:spPr>
          <a:xfrm rot="16200000">
            <a:off x="6633160" y="2633764"/>
            <a:ext cx="4895450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26CB06-26C6-F647-B222-2E675B468702}"/>
              </a:ext>
            </a:extLst>
          </p:cNvPr>
          <p:cNvSpPr/>
          <p:nvPr userDrawn="1"/>
        </p:nvSpPr>
        <p:spPr>
          <a:xfrm>
            <a:off x="1102" y="5026384"/>
            <a:ext cx="9142898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63CEC-3B0E-BF46-9865-F64A48C8C735}"/>
              </a:ext>
            </a:extLst>
          </p:cNvPr>
          <p:cNvSpPr/>
          <p:nvPr userDrawn="1"/>
        </p:nvSpPr>
        <p:spPr>
          <a:xfrm>
            <a:off x="1102" y="138159"/>
            <a:ext cx="9142898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3BA609-8773-5D40-8146-A64733D0B3B1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E15D-1367-CC49-B5D5-CE4616B69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1193280"/>
            <a:ext cx="8153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5A17D-2907-491E-9800-03E44226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 defTabSz="342900">
              <a:defRPr/>
            </a:pPr>
            <a:fld id="{22B1C9BB-430E-42C8-A1DF-5FC46C1B54B0}" type="datetime1">
              <a:rPr lang="en-US" sz="1350" smtClean="0">
                <a:solidFill>
                  <a:srgbClr val="000000"/>
                </a:solidFill>
              </a:rPr>
              <a:pPr defTabSz="342900">
                <a:defRPr/>
              </a:pPr>
              <a:t>7/6/2018</a:t>
            </a:fld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5C806-C600-4B02-81E5-AE7301D5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 defTabSz="3429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B400A-167E-4438-962F-7B1FB8C5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 defTabSz="342900">
              <a:defRPr/>
            </a:pPr>
            <a:fld id="{01CDDBA2-D1D8-4042-977E-F4FC51C44923}" type="slidenum">
              <a:rPr lang="en-US" sz="1350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4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114447" y="1386766"/>
            <a:ext cx="1761082" cy="1831948"/>
          </a:xfrm>
          <a:prstGeom prst="ellipse">
            <a:avLst/>
          </a:prstGeom>
        </p:spPr>
        <p:txBody>
          <a:bodyPr vert="horz" anchor="ctr" anchorCtr="0"/>
          <a:lstStyle>
            <a:lvl1pPr marL="0" indent="0" algn="ctr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90843" y="2327578"/>
            <a:ext cx="5030269" cy="639129"/>
          </a:xfrm>
          <a:prstGeom prst="rect">
            <a:avLst/>
          </a:prstGeom>
        </p:spPr>
        <p:txBody>
          <a:bodyPr vert="horz" lIns="0" tIns="0" rIns="18288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090835" y="1791337"/>
            <a:ext cx="5030277" cy="488156"/>
          </a:xfrm>
          <a:prstGeom prst="rect">
            <a:avLst/>
          </a:prstGeom>
        </p:spPr>
        <p:txBody>
          <a:bodyPr vert="horz" lIns="0" rIns="182880" bIns="0" anchor="b" anchorCtr="0"/>
          <a:lstStyle>
            <a:lvl1pPr marL="0" indent="0">
              <a:buNone/>
              <a:defRPr sz="36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1272"/>
            <a:ext cx="9144000" cy="105844"/>
            <a:chOff x="0" y="5071353"/>
            <a:chExt cx="9144000" cy="729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5071353"/>
              <a:ext cx="2209800" cy="72958"/>
            </a:xfrm>
            <a:prstGeom prst="rect">
              <a:avLst/>
            </a:prstGeom>
            <a:solidFill>
              <a:srgbClr val="AE237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3D527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209800" y="5071353"/>
              <a:ext cx="1060450" cy="72958"/>
            </a:xfrm>
            <a:prstGeom prst="rect">
              <a:avLst/>
            </a:prstGeom>
            <a:solidFill>
              <a:srgbClr val="D270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3D527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3270250" y="5071353"/>
              <a:ext cx="5873750" cy="729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3D527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81DC1EF-68CD-4D2D-B849-C7FDF90C85F0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0776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 Bullet">
  <p:cSld name="1_Content- Bulle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rgbClr val="8A1B61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8A1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340786" y="1029747"/>
            <a:ext cx="8439148" cy="314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1272"/>
            <a:ext cx="9144000" cy="105844"/>
            <a:chOff x="0" y="5071353"/>
            <a:chExt cx="9144000" cy="72958"/>
          </a:xfrm>
        </p:grpSpPr>
        <p:sp>
          <p:nvSpPr>
            <p:cNvPr id="44" name="Shape 44"/>
            <p:cNvSpPr/>
            <p:nvPr/>
          </p:nvSpPr>
          <p:spPr>
            <a:xfrm>
              <a:off x="0" y="5071353"/>
              <a:ext cx="2209800" cy="72958"/>
            </a:xfrm>
            <a:prstGeom prst="rect">
              <a:avLst/>
            </a:prstGeom>
            <a:solidFill>
              <a:srgbClr val="AE2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3D52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2209800" y="5071353"/>
              <a:ext cx="1060450" cy="72958"/>
            </a:xfrm>
            <a:prstGeom prst="rect">
              <a:avLst/>
            </a:prstGeom>
            <a:solidFill>
              <a:srgbClr val="D270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3D52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270250" y="5071353"/>
              <a:ext cx="5873750" cy="72958"/>
            </a:xfrm>
            <a:prstGeom prst="rect">
              <a:avLst/>
            </a:prstGeom>
            <a:solidFill>
              <a:srgbClr val="F6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rgbClr val="3D52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59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3" r:id="rId4"/>
    <p:sldLayoutId id="2147483670" r:id="rId5"/>
    <p:sldLayoutId id="2147483672" r:id="rId6"/>
    <p:sldLayoutId id="2147483674" r:id="rId7"/>
    <p:sldLayoutId id="2147483676" r:id="rId8"/>
    <p:sldLayoutId id="214748367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(null)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iff"/><Relationship Id="rId3" Type="http://schemas.openxmlformats.org/officeDocument/2006/relationships/image" Target="../media/image51.jpeg"/><Relationship Id="rId7" Type="http://schemas.openxmlformats.org/officeDocument/2006/relationships/image" Target="../media/image54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3.wdp"/><Relationship Id="rId4" Type="http://schemas.openxmlformats.org/officeDocument/2006/relationships/image" Target="../media/image52.png"/><Relationship Id="rId9" Type="http://schemas.openxmlformats.org/officeDocument/2006/relationships/image" Target="../media/image56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JPG"/><Relationship Id="rId17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877956-CA35-43FD-A583-286ACE6D00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233797" y="1386766"/>
            <a:ext cx="1522382" cy="1831948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Senior Program Officer, OCLC Research</a:t>
            </a:r>
          </a:p>
          <a:p>
            <a:r>
              <a:rPr lang="en-US" dirty="0"/>
              <a:t>@</a:t>
            </a:r>
            <a:r>
              <a:rPr lang="en-US" dirty="0" err="1"/>
              <a:t>merrileeIam</a:t>
            </a:r>
            <a:r>
              <a:rPr lang="en-US" dirty="0"/>
              <a:t> | proffitm@oclc.org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Merrilee Proffitt</a:t>
            </a:r>
          </a:p>
        </p:txBody>
      </p:sp>
    </p:spTree>
    <p:extLst>
      <p:ext uri="{BB962C8B-B14F-4D97-AF65-F5344CB8AC3E}">
        <p14:creationId xmlns:p14="http://schemas.microsoft.com/office/powerpoint/2010/main" val="390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EBDDC1D9-9971-4F83-9FA6-7524B81155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16" r="30373"/>
          <a:stretch/>
        </p:blipFill>
        <p:spPr>
          <a:xfrm>
            <a:off x="2582745" y="-88912"/>
            <a:ext cx="3858843" cy="5802050"/>
          </a:xfrm>
          <a:prstGeom prst="rect">
            <a:avLst/>
          </a:prstGeom>
        </p:spPr>
      </p:pic>
      <p:pic>
        <p:nvPicPr>
          <p:cNvPr id="11" name="Picture 10" descr="A close up of 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83A3DAE-372D-4281-96B0-B89410DA5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07" t="-2471" r="21373" b="2471"/>
          <a:stretch/>
        </p:blipFill>
        <p:spPr>
          <a:xfrm>
            <a:off x="-34950" y="2381671"/>
            <a:ext cx="2617695" cy="3204621"/>
          </a:xfrm>
          <a:prstGeom prst="rect">
            <a:avLst/>
          </a:prstGeom>
        </p:spPr>
      </p:pic>
      <p:pic>
        <p:nvPicPr>
          <p:cNvPr id="15" name="Picture 14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909C5421-32A6-4A85-9774-BDA43AAD3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974" y="142213"/>
            <a:ext cx="3760873" cy="5655449"/>
          </a:xfrm>
          <a:prstGeom prst="rect">
            <a:avLst/>
          </a:prstGeom>
        </p:spPr>
      </p:pic>
      <p:pic>
        <p:nvPicPr>
          <p:cNvPr id="13" name="Picture 12" descr="A close up of 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624236E8-6B7A-4404-A4CF-B90D23D8BA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538"/>
          <a:stretch/>
        </p:blipFill>
        <p:spPr>
          <a:xfrm>
            <a:off x="-107576" y="-88912"/>
            <a:ext cx="2690321" cy="26181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AE8A802-D382-4CDD-B189-E47E5AAEC588}"/>
              </a:ext>
            </a:extLst>
          </p:cNvPr>
          <p:cNvSpPr txBox="1"/>
          <p:nvPr/>
        </p:nvSpPr>
        <p:spPr>
          <a:xfrm>
            <a:off x="3526973" y="3012141"/>
            <a:ext cx="3234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/>
                </a:solidFill>
              </a:rPr>
              <a:t>Librarians</a:t>
            </a:r>
          </a:p>
          <a:p>
            <a:r>
              <a:rPr lang="en-US" sz="4800" dirty="0">
                <a:solidFill>
                  <a:schemeClr val="accent5"/>
                </a:solidFill>
              </a:rPr>
              <a:t>Who </a:t>
            </a:r>
          </a:p>
          <a:p>
            <a:r>
              <a:rPr lang="en-US" sz="4800" dirty="0">
                <a:solidFill>
                  <a:schemeClr val="accent5"/>
                </a:solidFill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70860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Mural in Chihuahuita.jpg">
            <a:extLst>
              <a:ext uri="{FF2B5EF4-FFF2-40B4-BE49-F238E27FC236}">
                <a16:creationId xmlns:a16="http://schemas.microsoft.com/office/drawing/2014/main" id="{20F20573-3313-4E49-88C0-5A1E6368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6"/>
            <a:ext cx="3686750" cy="276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547E1-A5D0-4F7A-9594-808EDEC7F249}"/>
              </a:ext>
            </a:extLst>
          </p:cNvPr>
          <p:cNvSpPr txBox="1"/>
          <p:nvPr/>
        </p:nvSpPr>
        <p:spPr>
          <a:xfrm>
            <a:off x="5247059" y="4875752"/>
            <a:ext cx="2847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Images by Susan Barnum CC BY-SA 4.0</a:t>
            </a:r>
          </a:p>
        </p:txBody>
      </p:sp>
      <p:pic>
        <p:nvPicPr>
          <p:cNvPr id="3076" name="Picture 4" descr="File:Main Library El Paso.jpg">
            <a:extLst>
              <a:ext uri="{FF2B5EF4-FFF2-40B4-BE49-F238E27FC236}">
                <a16:creationId xmlns:a16="http://schemas.microsoft.com/office/drawing/2014/main" id="{428CE348-EA90-4061-9E59-DA4EED96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41" y="270746"/>
            <a:ext cx="3424306" cy="192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06D90-05E9-47F6-A90E-C72FEA57C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833" y="1853348"/>
            <a:ext cx="4166643" cy="2811473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078" name="Picture 6" descr="File:Susan Barnum bw.jpg">
            <a:extLst>
              <a:ext uri="{FF2B5EF4-FFF2-40B4-BE49-F238E27FC236}">
                <a16:creationId xmlns:a16="http://schemas.microsoft.com/office/drawing/2014/main" id="{2ED82E2D-BFE7-4771-826F-F03B53D4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61" y="2086106"/>
            <a:ext cx="2916052" cy="26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05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le:Susan Barnum bw.jpg">
            <a:extLst>
              <a:ext uri="{FF2B5EF4-FFF2-40B4-BE49-F238E27FC236}">
                <a16:creationId xmlns:a16="http://schemas.microsoft.com/office/drawing/2014/main" id="{57F3743E-1C51-49AA-8498-F60BABC2D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52" y="-395168"/>
            <a:ext cx="5552574" cy="500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A3E4BC-73BA-45D4-9B3A-7B782760D1AD}"/>
              </a:ext>
            </a:extLst>
          </p:cNvPr>
          <p:cNvSpPr/>
          <p:nvPr/>
        </p:nvSpPr>
        <p:spPr>
          <a:xfrm>
            <a:off x="250032" y="931366"/>
            <a:ext cx="252174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</a:t>
            </a:r>
            <a:r>
              <a:rPr lang="en-US" b="1" dirty="0"/>
              <a:t>…</a:t>
            </a:r>
            <a:r>
              <a:rPr lang="en-US" dirty="0"/>
              <a:t>writing the Wikipedia article </a:t>
            </a:r>
            <a:r>
              <a:rPr lang="en-US" b="1" dirty="0">
                <a:solidFill>
                  <a:schemeClr val="accent6"/>
                </a:solidFill>
              </a:rPr>
              <a:t>makes this information available to everyone</a:t>
            </a:r>
            <a:r>
              <a:rPr lang="en-US" dirty="0"/>
              <a:t>; it has </a:t>
            </a:r>
            <a:r>
              <a:rPr lang="en-US" b="1" dirty="0">
                <a:solidFill>
                  <a:schemeClr val="accent2"/>
                </a:solidFill>
              </a:rPr>
              <a:t>longevity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visibility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54CC-24FE-44C0-BBBE-379C15E6A284}"/>
              </a:ext>
            </a:extLst>
          </p:cNvPr>
          <p:cNvSpPr txBox="1"/>
          <p:nvPr/>
        </p:nvSpPr>
        <p:spPr>
          <a:xfrm>
            <a:off x="578643" y="-28575"/>
            <a:ext cx="465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The reference librarian</a:t>
            </a:r>
          </a:p>
        </p:txBody>
      </p:sp>
    </p:spTree>
    <p:extLst>
      <p:ext uri="{BB962C8B-B14F-4D97-AF65-F5344CB8AC3E}">
        <p14:creationId xmlns:p14="http://schemas.microsoft.com/office/powerpoint/2010/main" val="21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ile:Sheet music cover - GOOD-BYE LITTLE GIRL, GOOD-BYE (c.1918).jpg">
            <a:extLst>
              <a:ext uri="{FF2B5EF4-FFF2-40B4-BE49-F238E27FC236}">
                <a16:creationId xmlns:a16="http://schemas.microsoft.com/office/drawing/2014/main" id="{79EE97BA-C263-4428-A467-AE817620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92868"/>
            <a:ext cx="2874202" cy="375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The New York Public Library front.jpg">
            <a:extLst>
              <a:ext uri="{FF2B5EF4-FFF2-40B4-BE49-F238E27FC236}">
                <a16:creationId xmlns:a16="http://schemas.microsoft.com/office/drawing/2014/main" id="{B9F7BF31-DCD6-481E-BB9A-E184AA9A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92868"/>
            <a:ext cx="3752011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hoto of Bob Kosovsky">
            <a:extLst>
              <a:ext uri="{FF2B5EF4-FFF2-40B4-BE49-F238E27FC236}">
                <a16:creationId xmlns:a16="http://schemas.microsoft.com/office/drawing/2014/main" id="{982DB669-1B73-4027-8C3E-A731FED2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20" y="2035970"/>
            <a:ext cx="1791301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FCD0F9-9732-47C3-A9BD-B996A6840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897" y="900112"/>
            <a:ext cx="5057528" cy="3436144"/>
          </a:xfrm>
          <a:prstGeom prst="rect">
            <a:avLst/>
          </a:prstGeom>
          <a:ln>
            <a:solidFill>
              <a:schemeClr val="accent6">
                <a:alpha val="37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10EB5-2957-4580-900C-5FF9BC77B781}"/>
              </a:ext>
            </a:extLst>
          </p:cNvPr>
          <p:cNvSpPr txBox="1"/>
          <p:nvPr/>
        </p:nvSpPr>
        <p:spPr>
          <a:xfrm>
            <a:off x="4829175" y="4757738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Arnoldius</a:t>
            </a:r>
            <a:r>
              <a:rPr lang="en-US" dirty="0"/>
              <a:t> cc-by-SA 4.0</a:t>
            </a:r>
          </a:p>
        </p:txBody>
      </p:sp>
    </p:spTree>
    <p:extLst>
      <p:ext uri="{BB962C8B-B14F-4D97-AF65-F5344CB8AC3E}">
        <p14:creationId xmlns:p14="http://schemas.microsoft.com/office/powerpoint/2010/main" val="20678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hoto of Bob Kosovsky">
            <a:extLst>
              <a:ext uri="{FF2B5EF4-FFF2-40B4-BE49-F238E27FC236}">
                <a16:creationId xmlns:a16="http://schemas.microsoft.com/office/drawing/2014/main" id="{63074DFB-413A-408A-943C-FF3B1ED4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66" y="-261466"/>
            <a:ext cx="3663480" cy="4879754"/>
          </a:xfrm>
          <a:prstGeom prst="rect">
            <a:avLst/>
          </a:prstGeom>
          <a:ln w="38100" cap="sq">
            <a:solidFill>
              <a:srgbClr val="000000">
                <a:alpha val="47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A3E4BC-73BA-45D4-9B3A-7B782760D1AD}"/>
              </a:ext>
            </a:extLst>
          </p:cNvPr>
          <p:cNvSpPr/>
          <p:nvPr/>
        </p:nvSpPr>
        <p:spPr>
          <a:xfrm>
            <a:off x="250032" y="931366"/>
            <a:ext cx="38301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</a:t>
            </a:r>
            <a:r>
              <a:rPr lang="en-US" b="1" dirty="0"/>
              <a:t>…</a:t>
            </a:r>
            <a:r>
              <a:rPr lang="en-US" dirty="0"/>
              <a:t>I was coming across all of these musicals with no reference information. It would have helped me greatly to have some reference material to contextualize the music. I started to make my own lists, then it hit me: </a:t>
            </a:r>
            <a:r>
              <a:rPr lang="en-US" b="1" dirty="0">
                <a:solidFill>
                  <a:schemeClr val="accent6"/>
                </a:solidFill>
              </a:rPr>
              <a:t>why not do this in Wikipedia so that it will help other people, too?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D54CC-24FE-44C0-BBBE-379C15E6A284}"/>
              </a:ext>
            </a:extLst>
          </p:cNvPr>
          <p:cNvSpPr txBox="1"/>
          <p:nvPr/>
        </p:nvSpPr>
        <p:spPr>
          <a:xfrm>
            <a:off x="79780" y="0"/>
            <a:ext cx="658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The subject specialist / curator</a:t>
            </a:r>
          </a:p>
        </p:txBody>
      </p:sp>
    </p:spTree>
    <p:extLst>
      <p:ext uri="{BB962C8B-B14F-4D97-AF65-F5344CB8AC3E}">
        <p14:creationId xmlns:p14="http://schemas.microsoft.com/office/powerpoint/2010/main" val="25782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B39F63-6787-43CE-AC06-1C8076769FE6}"/>
              </a:ext>
            </a:extLst>
          </p:cNvPr>
          <p:cNvSpPr/>
          <p:nvPr/>
        </p:nvSpPr>
        <p:spPr>
          <a:xfrm>
            <a:off x="1369425" y="687059"/>
            <a:ext cx="4183651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100" dirty="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the numbers*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5B1EF-8F3A-4178-8455-122F6F70452F}"/>
              </a:ext>
            </a:extLst>
          </p:cNvPr>
          <p:cNvSpPr txBox="1"/>
          <p:nvPr/>
        </p:nvSpPr>
        <p:spPr>
          <a:xfrm>
            <a:off x="1369426" y="1208370"/>
            <a:ext cx="4831349" cy="35922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214303" indent="-214303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sz="3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236</a:t>
            </a:r>
            <a:r>
              <a:rPr lang="en-US" sz="32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active participant editors</a:t>
            </a:r>
          </a:p>
          <a:p>
            <a:pPr marL="214303" indent="-214303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made over </a:t>
            </a:r>
            <a:r>
              <a:rPr lang="en-US" sz="3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5900</a:t>
            </a: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edits</a:t>
            </a:r>
          </a:p>
          <a:p>
            <a:pPr marL="214303" indent="-214303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369</a:t>
            </a: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Commons (photo) uploads</a:t>
            </a:r>
          </a:p>
          <a:p>
            <a:pPr marL="214303" indent="-214303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improve </a:t>
            </a:r>
            <a:r>
              <a:rPr lang="en-US" sz="3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799</a:t>
            </a: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articles</a:t>
            </a:r>
          </a:p>
          <a:p>
            <a:pPr marL="214303" indent="-214303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create </a:t>
            </a:r>
            <a:r>
              <a:rPr lang="en-US" sz="3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en-US" sz="21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new articles!</a:t>
            </a:r>
            <a:endParaRPr lang="en-US" sz="2100" dirty="0">
              <a:solidFill>
                <a:srgbClr val="92D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342900">
              <a:defRPr/>
            </a:pPr>
            <a:endParaRPr lang="en-US" sz="21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defTabSz="342900">
              <a:defRPr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Since the start of the course, there have been </a:t>
            </a:r>
            <a:r>
              <a:rPr lang="en-US" sz="27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36.1m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views of improved articles</a:t>
            </a:r>
          </a:p>
          <a:p>
            <a:pPr defTabSz="342900">
              <a:defRPr/>
            </a:pPr>
            <a:r>
              <a:rPr lang="en-US" sz="1100" dirty="0">
                <a:solidFill>
                  <a:srgbClr val="44546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*as of 13 February 2018</a:t>
            </a:r>
            <a:endParaRPr lang="en-US" sz="11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D84D69-575D-4CDB-A0BB-4F3C39196250}"/>
              </a:ext>
            </a:extLst>
          </p:cNvPr>
          <p:cNvSpPr/>
          <p:nvPr/>
        </p:nvSpPr>
        <p:spPr>
          <a:xfrm>
            <a:off x="1143000" y="1"/>
            <a:ext cx="6858000" cy="552449"/>
          </a:xfrm>
          <a:prstGeom prst="rect">
            <a:avLst/>
          </a:prstGeom>
          <a:solidFill>
            <a:srgbClr val="0F8D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2700" dirty="0">
                <a:solidFill>
                  <a:prstClr val="white"/>
                </a:solidFill>
                <a:latin typeface="Helvetica"/>
              </a:rPr>
              <a:t>Librarians rocked the course!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10814080-BA37-48AF-9747-1DE2609FA47D}"/>
              </a:ext>
            </a:extLst>
          </p:cNvPr>
          <p:cNvSpPr/>
          <p:nvPr/>
        </p:nvSpPr>
        <p:spPr>
          <a:xfrm>
            <a:off x="5904345" y="314325"/>
            <a:ext cx="2096655" cy="4829175"/>
          </a:xfrm>
          <a:prstGeom prst="up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5000">
                <a:srgbClr val="0F8D99"/>
              </a:gs>
            </a:gsLst>
            <a:lin ang="16200000" scaled="1"/>
            <a:tileRect/>
          </a:gradFill>
          <a:ln w="34925">
            <a:solidFill>
              <a:srgbClr val="FFD03B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2400">
              <a:solidFill>
                <a:prstClr val="white"/>
              </a:solidFill>
              <a:latin typeface="Helvetica"/>
            </a:endParaRPr>
          </a:p>
        </p:txBody>
      </p:sp>
      <p:pic>
        <p:nvPicPr>
          <p:cNvPr id="3" name="Graphic 2" descr="Rocket">
            <a:extLst>
              <a:ext uri="{FF2B5EF4-FFF2-40B4-BE49-F238E27FC236}">
                <a16:creationId xmlns:a16="http://schemas.microsoft.com/office/drawing/2014/main" id="{D8C88855-B5BC-4CCE-BB8C-9E9E70A82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54346">
            <a:off x="6164002" y="944096"/>
            <a:ext cx="1577340" cy="157734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1375943-2FBD-408C-A490-AF82293C52E7}"/>
              </a:ext>
            </a:extLst>
          </p:cNvPr>
          <p:cNvGrpSpPr/>
          <p:nvPr/>
        </p:nvGrpSpPr>
        <p:grpSpPr>
          <a:xfrm>
            <a:off x="6705022" y="2533650"/>
            <a:ext cx="504825" cy="2209800"/>
            <a:chOff x="7416029" y="3454400"/>
            <a:chExt cx="673100" cy="2946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533649-F6DC-4CC6-93E1-6C90C37CE6C3}"/>
                </a:ext>
              </a:extLst>
            </p:cNvPr>
            <p:cNvCxnSpPr/>
            <p:nvPr/>
          </p:nvCxnSpPr>
          <p:spPr>
            <a:xfrm>
              <a:off x="7752579" y="3454400"/>
              <a:ext cx="0" cy="2946400"/>
            </a:xfrm>
            <a:prstGeom prst="line">
              <a:avLst/>
            </a:prstGeom>
            <a:ln w="22225">
              <a:solidFill>
                <a:srgbClr val="FFD03B"/>
              </a:solidFill>
            </a:ln>
            <a:effectLst>
              <a:glow rad="63500">
                <a:srgbClr val="FFFF00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98DA3C-D408-4677-AFD8-D47881E4E091}"/>
                </a:ext>
              </a:extLst>
            </p:cNvPr>
            <p:cNvCxnSpPr/>
            <p:nvPr/>
          </p:nvCxnSpPr>
          <p:spPr>
            <a:xfrm>
              <a:off x="7416029" y="3454400"/>
              <a:ext cx="0" cy="2946400"/>
            </a:xfrm>
            <a:prstGeom prst="line">
              <a:avLst/>
            </a:prstGeom>
            <a:ln w="22225">
              <a:solidFill>
                <a:srgbClr val="FFD03B"/>
              </a:solidFill>
            </a:ln>
            <a:effectLst>
              <a:glow rad="63500">
                <a:srgbClr val="FFFF00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3767680-1642-4861-8BDA-BF5A9CED0158}"/>
                </a:ext>
              </a:extLst>
            </p:cNvPr>
            <p:cNvCxnSpPr/>
            <p:nvPr/>
          </p:nvCxnSpPr>
          <p:spPr>
            <a:xfrm>
              <a:off x="8089129" y="3454400"/>
              <a:ext cx="0" cy="2946400"/>
            </a:xfrm>
            <a:prstGeom prst="line">
              <a:avLst/>
            </a:prstGeom>
            <a:ln w="22225">
              <a:solidFill>
                <a:srgbClr val="FFD03B"/>
              </a:solidFill>
            </a:ln>
            <a:effectLst>
              <a:glow rad="63500">
                <a:srgbClr val="FFFF00"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810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oto of Kim Gile">
            <a:extLst>
              <a:ext uri="{FF2B5EF4-FFF2-40B4-BE49-F238E27FC236}">
                <a16:creationId xmlns:a16="http://schemas.microsoft.com/office/drawing/2014/main" id="{3A91BE7C-0A7E-4DDC-B53D-3876CD442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38" y="-571344"/>
            <a:ext cx="3857245" cy="519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624D2B-B871-430D-907E-4F033D06C1B7}"/>
              </a:ext>
            </a:extLst>
          </p:cNvPr>
          <p:cNvSpPr txBox="1"/>
          <p:nvPr/>
        </p:nvSpPr>
        <p:spPr>
          <a:xfrm>
            <a:off x="79780" y="0"/>
            <a:ext cx="658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Connecting to other institutions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B48B92-4405-475A-BF25-D0826861E8CD}"/>
              </a:ext>
            </a:extLst>
          </p:cNvPr>
          <p:cNvSpPr/>
          <p:nvPr/>
        </p:nvSpPr>
        <p:spPr>
          <a:xfrm>
            <a:off x="250032" y="931366"/>
            <a:ext cx="34306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000" dirty="0">
                <a:solidFill>
                  <a:srgbClr val="000000"/>
                </a:solidFill>
              </a:rPr>
              <a:t>“</a:t>
            </a:r>
            <a:r>
              <a:rPr lang="en-US" sz="2400" dirty="0"/>
              <a:t>This is a </a:t>
            </a:r>
            <a:r>
              <a:rPr lang="en-US" sz="2400" b="1" dirty="0">
                <a:solidFill>
                  <a:schemeClr val="accent5"/>
                </a:solidFill>
              </a:rPr>
              <a:t>tremendous opportunity </a:t>
            </a:r>
            <a:r>
              <a:rPr lang="en-US" sz="2400" dirty="0"/>
              <a:t>here to make [Wikipedia] a very </a:t>
            </a:r>
            <a:r>
              <a:rPr lang="en-US" sz="2400" b="1" dirty="0">
                <a:solidFill>
                  <a:schemeClr val="accent6"/>
                </a:solidFill>
              </a:rPr>
              <a:t>robust resource for everybody</a:t>
            </a:r>
            <a:r>
              <a:rPr lang="en-US" sz="2400" dirty="0"/>
              <a:t>….</a:t>
            </a:r>
          </a:p>
          <a:p>
            <a:pPr fontAlgn="base"/>
            <a:r>
              <a:rPr lang="en-US" sz="2400" dirty="0"/>
              <a:t>I dare you not to get excited.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hoto of Denise Davis and Tom Boeche">
            <a:extLst>
              <a:ext uri="{FF2B5EF4-FFF2-40B4-BE49-F238E27FC236}">
                <a16:creationId xmlns:a16="http://schemas.microsoft.com/office/drawing/2014/main" id="{3457CBFC-6DF5-48B4-BB16-9C9570E9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79" y="783771"/>
            <a:ext cx="5588302" cy="30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FB5AC8-2767-498B-8E99-92B5D3C564A8}"/>
              </a:ext>
            </a:extLst>
          </p:cNvPr>
          <p:cNvSpPr txBox="1"/>
          <p:nvPr/>
        </p:nvSpPr>
        <p:spPr>
          <a:xfrm>
            <a:off x="79780" y="0"/>
            <a:ext cx="658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Information literacy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40696-8EF7-4B5A-8AF1-02F95851BA35}"/>
              </a:ext>
            </a:extLst>
          </p:cNvPr>
          <p:cNvSpPr/>
          <p:nvPr/>
        </p:nvSpPr>
        <p:spPr>
          <a:xfrm>
            <a:off x="250032" y="931366"/>
            <a:ext cx="270063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“</a:t>
            </a:r>
            <a:r>
              <a:rPr lang="en-US" sz="2000" b="1" dirty="0"/>
              <a:t>…</a:t>
            </a:r>
            <a:r>
              <a:rPr lang="en-US" sz="2000" dirty="0"/>
              <a:t>I, too, used to poo-poo Wikipedia. Now </a:t>
            </a:r>
            <a:r>
              <a:rPr lang="en-US" sz="2000" b="1" dirty="0">
                <a:solidFill>
                  <a:schemeClr val="accent5"/>
                </a:solidFill>
              </a:rPr>
              <a:t>I consider myself a convert</a:t>
            </a:r>
            <a:r>
              <a:rPr lang="en-US" sz="2000" dirty="0"/>
              <a:t>. I am pushing its value to </a:t>
            </a:r>
            <a:r>
              <a:rPr lang="en-US" sz="2000" b="1" dirty="0">
                <a:solidFill>
                  <a:schemeClr val="accent6"/>
                </a:solidFill>
              </a:rPr>
              <a:t>help students be critical consumers of information</a:t>
            </a:r>
            <a:r>
              <a:rPr lang="en-US" sz="2000" dirty="0"/>
              <a:t>. </a:t>
            </a:r>
          </a:p>
          <a:p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hoto of Samantha Dodd">
            <a:extLst>
              <a:ext uri="{FF2B5EF4-FFF2-40B4-BE49-F238E27FC236}">
                <a16:creationId xmlns:a16="http://schemas.microsoft.com/office/drawing/2014/main" id="{5D53516A-67AA-4355-95EA-607334D9F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780" y="788"/>
            <a:ext cx="4539346" cy="45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D5EA66-50FC-4099-B69F-16513B108ECA}"/>
              </a:ext>
            </a:extLst>
          </p:cNvPr>
          <p:cNvSpPr txBox="1"/>
          <p:nvPr/>
        </p:nvSpPr>
        <p:spPr>
          <a:xfrm>
            <a:off x="79780" y="0"/>
            <a:ext cx="658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The campus connector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CA4AA1-B00B-474B-8260-470C344B3A5F}"/>
              </a:ext>
            </a:extLst>
          </p:cNvPr>
          <p:cNvSpPr/>
          <p:nvPr/>
        </p:nvSpPr>
        <p:spPr>
          <a:xfrm>
            <a:off x="250032" y="931366"/>
            <a:ext cx="29311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“</a:t>
            </a:r>
            <a:r>
              <a:rPr lang="en-US" sz="2000" b="1" dirty="0"/>
              <a:t>…</a:t>
            </a:r>
            <a:r>
              <a:rPr lang="en-US" sz="2000" dirty="0"/>
              <a:t>Think </a:t>
            </a:r>
            <a:r>
              <a:rPr lang="en-US" sz="2000" b="1" dirty="0">
                <a:solidFill>
                  <a:schemeClr val="accent5"/>
                </a:solidFill>
              </a:rPr>
              <a:t>beyond the edit-a-thon</a:t>
            </a:r>
            <a:r>
              <a:rPr lang="en-US" sz="2000" dirty="0"/>
              <a:t>. What we are developing [is] an ongoing Wikipedia project here—</a:t>
            </a:r>
            <a:r>
              <a:rPr lang="en-US" sz="2000" b="1" dirty="0">
                <a:solidFill>
                  <a:schemeClr val="accent6"/>
                </a:solidFill>
              </a:rPr>
              <a:t>with the library as the center of it all</a:t>
            </a:r>
            <a:r>
              <a:rPr lang="en-US" sz="2000" dirty="0"/>
              <a:t>.”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ean-king">
            <a:extLst>
              <a:ext uri="{FF2B5EF4-FFF2-40B4-BE49-F238E27FC236}">
                <a16:creationId xmlns:a16="http://schemas.microsoft.com/office/drawing/2014/main" id="{BC5DE0FD-0279-4C60-AC7D-466E164E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31" y="-849490"/>
            <a:ext cx="3968364" cy="5714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014956-5D80-4ADC-A0F6-75070D191507}"/>
              </a:ext>
            </a:extLst>
          </p:cNvPr>
          <p:cNvSpPr txBox="1"/>
          <p:nvPr/>
        </p:nvSpPr>
        <p:spPr>
          <a:xfrm>
            <a:off x="79780" y="0"/>
            <a:ext cx="658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</a:rPr>
              <a:t>The individual contributor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B65B4A-6D3E-47BD-8561-D71D44F2095A}"/>
              </a:ext>
            </a:extLst>
          </p:cNvPr>
          <p:cNvSpPr/>
          <p:nvPr/>
        </p:nvSpPr>
        <p:spPr>
          <a:xfrm>
            <a:off x="250032" y="931366"/>
            <a:ext cx="3830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“</a:t>
            </a:r>
            <a:r>
              <a:rPr lang="en-US" sz="2400" b="1" dirty="0"/>
              <a:t>…</a:t>
            </a:r>
            <a:r>
              <a:rPr lang="en-US" sz="2400" dirty="0"/>
              <a:t>I like that I can add </a:t>
            </a:r>
            <a:r>
              <a:rPr lang="en-US" sz="2400" b="1" dirty="0">
                <a:solidFill>
                  <a:schemeClr val="accent6"/>
                </a:solidFill>
              </a:rPr>
              <a:t>sources that are credible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and I am able to find information using my databases that </a:t>
            </a:r>
            <a:r>
              <a:rPr lang="en-US" sz="2400" b="1" dirty="0">
                <a:solidFill>
                  <a:schemeClr val="accent6"/>
                </a:solidFill>
              </a:rPr>
              <a:t>others don’t have immediate access to</a:t>
            </a:r>
            <a:r>
              <a:rPr lang="en-US" sz="2400" dirty="0"/>
              <a:t>. </a:t>
            </a:r>
            <a:endParaRPr lang="en-US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05575" y="954085"/>
            <a:ext cx="7316747" cy="1698592"/>
          </a:xfrm>
        </p:spPr>
        <p:txBody>
          <a:bodyPr/>
          <a:lstStyle/>
          <a:p>
            <a:pPr algn="ctr"/>
            <a:r>
              <a:rPr lang="en-US" b="1" dirty="0"/>
              <a:t>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12BE4E-B4DD-E245-AAC1-3A99780E5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 r="5846"/>
          <a:stretch/>
        </p:blipFill>
        <p:spPr>
          <a:xfrm>
            <a:off x="1121730" y="514303"/>
            <a:ext cx="3319379" cy="1518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B678B-2DA5-8F4C-8828-4F986186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922" y="954084"/>
            <a:ext cx="1959586" cy="653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1FFEB-E0F3-D147-899B-B72CBC28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8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033119-A1C7-4C28-A22D-024B3EA21A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6254" y="938048"/>
          <a:ext cx="831631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965">
                  <a:extLst>
                    <a:ext uri="{9D8B030D-6E8A-4147-A177-3AD203B41FA5}">
                      <a16:colId xmlns:a16="http://schemas.microsoft.com/office/drawing/2014/main" val="3506214845"/>
                    </a:ext>
                  </a:extLst>
                </a:gridCol>
                <a:gridCol w="1944443">
                  <a:extLst>
                    <a:ext uri="{9D8B030D-6E8A-4147-A177-3AD203B41FA5}">
                      <a16:colId xmlns:a16="http://schemas.microsoft.com/office/drawing/2014/main" val="2541945293"/>
                    </a:ext>
                  </a:extLst>
                </a:gridCol>
                <a:gridCol w="1629902">
                  <a:extLst>
                    <a:ext uri="{9D8B030D-6E8A-4147-A177-3AD203B41FA5}">
                      <a16:colId xmlns:a16="http://schemas.microsoft.com/office/drawing/2014/main" val="6999647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Survey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Pre-course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Post-course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understand how Wikipedia works and can explain to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83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do not know how to edit Wikipedia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18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do not know how to organize an engagement program involving Wikipedia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9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helped patrons evaluate information on Wikipedia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2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have helped a colleague with Wikipedia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0413EC-3277-48B7-BEC5-CB4128006297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D2477-5C78-47C1-812F-8F7FB2E1027B}"/>
              </a:ext>
            </a:extLst>
          </p:cNvPr>
          <p:cNvSpPr/>
          <p:nvPr/>
        </p:nvSpPr>
        <p:spPr>
          <a:xfrm>
            <a:off x="1490598" y="356992"/>
            <a:ext cx="6157978" cy="4396636"/>
          </a:xfrm>
          <a:prstGeom prst="rect">
            <a:avLst/>
          </a:prstGeom>
          <a:solidFill>
            <a:schemeClr val="bg1"/>
          </a:solidFill>
          <a:ln w="136525">
            <a:solidFill>
              <a:schemeClr val="accent6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94605-0194-4D74-BB6D-3A7E6569F9D2}"/>
              </a:ext>
            </a:extLst>
          </p:cNvPr>
          <p:cNvSpPr txBox="1"/>
          <p:nvPr/>
        </p:nvSpPr>
        <p:spPr>
          <a:xfrm>
            <a:off x="1978573" y="780721"/>
            <a:ext cx="4910958" cy="3771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>
              <a:defRPr/>
            </a:pPr>
            <a:r>
              <a:rPr lang="en-US" sz="23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  <a:t>As I have been talking with my colleagues about this class, almost EVERY person has said, 'but we tell people not to use Wikipedia!’ I … thought the same thing…my mind has been completely changed…</a:t>
            </a:r>
            <a:r>
              <a:rPr lang="en-US" sz="2300" dirty="0">
                <a:solidFill>
                  <a:schemeClr val="accent5"/>
                </a:solidFill>
                <a:latin typeface="Helvetica"/>
              </a:rPr>
              <a:t>I can all but guarantee we are steering people away from a good place to start their research.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EC69C-71A0-4466-95CC-0BFE5F8AB19A}"/>
              </a:ext>
            </a:extLst>
          </p:cNvPr>
          <p:cNvSpPr txBox="1"/>
          <p:nvPr/>
        </p:nvSpPr>
        <p:spPr>
          <a:xfrm>
            <a:off x="1695450" y="461963"/>
            <a:ext cx="51435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>
              <a:defRPr/>
            </a:pPr>
            <a:r>
              <a:rPr lang="en-US" sz="7200" b="1" dirty="0">
                <a:solidFill>
                  <a:schemeClr val="accent6"/>
                </a:solidFill>
                <a:latin typeface="Helvetica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C4CD-72F8-4C47-9CD1-E3BCE5BDFC8E}"/>
              </a:ext>
            </a:extLst>
          </p:cNvPr>
          <p:cNvSpPr txBox="1"/>
          <p:nvPr/>
        </p:nvSpPr>
        <p:spPr>
          <a:xfrm flipV="1">
            <a:off x="6305550" y="3709988"/>
            <a:ext cx="51435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>
              <a:defRPr/>
            </a:pPr>
            <a:r>
              <a:rPr lang="en-US" sz="7200" b="1" dirty="0">
                <a:solidFill>
                  <a:schemeClr val="accent6"/>
                </a:solidFill>
                <a:latin typeface="Helvetic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31686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0413EC-3277-48B7-BEC5-CB4128006297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D2477-5C78-47C1-812F-8F7FB2E1027B}"/>
              </a:ext>
            </a:extLst>
          </p:cNvPr>
          <p:cNvSpPr/>
          <p:nvPr/>
        </p:nvSpPr>
        <p:spPr>
          <a:xfrm>
            <a:off x="1490598" y="356992"/>
            <a:ext cx="6157978" cy="4396636"/>
          </a:xfrm>
          <a:prstGeom prst="rect">
            <a:avLst/>
          </a:prstGeom>
          <a:solidFill>
            <a:schemeClr val="bg1"/>
          </a:solidFill>
          <a:ln w="136525">
            <a:solidFill>
              <a:schemeClr val="accent6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94605-0194-4D74-BB6D-3A7E6569F9D2}"/>
              </a:ext>
            </a:extLst>
          </p:cNvPr>
          <p:cNvSpPr txBox="1"/>
          <p:nvPr/>
        </p:nvSpPr>
        <p:spPr>
          <a:xfrm>
            <a:off x="2088931" y="1245475"/>
            <a:ext cx="4847898" cy="3157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>
              <a:defRPr/>
            </a:pP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  <a:t>I really liked the foundational information at the beginning, talking about the structure and layers of work going on with Wikipedia. </a:t>
            </a:r>
            <a:r>
              <a:rPr lang="en-US" sz="2400" dirty="0">
                <a:solidFill>
                  <a:schemeClr val="accent5"/>
                </a:solidFill>
                <a:latin typeface="Helvetica"/>
              </a:rPr>
              <a:t>I really had no idea that there were so many checks and balances on the articles.</a:t>
            </a:r>
          </a:p>
          <a:p>
            <a:pPr algn="ctr" defTabSz="342900">
              <a:defRPr/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latin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EC69C-71A0-4466-95CC-0BFE5F8AB19A}"/>
              </a:ext>
            </a:extLst>
          </p:cNvPr>
          <p:cNvSpPr txBox="1"/>
          <p:nvPr/>
        </p:nvSpPr>
        <p:spPr>
          <a:xfrm>
            <a:off x="1952625" y="974012"/>
            <a:ext cx="51435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>
              <a:defRPr/>
            </a:pPr>
            <a:r>
              <a:rPr lang="en-US" sz="7200" b="1" dirty="0">
                <a:solidFill>
                  <a:schemeClr val="accent6"/>
                </a:solidFill>
                <a:latin typeface="Helvetica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C4CD-72F8-4C47-9CD1-E3BCE5BDFC8E}"/>
              </a:ext>
            </a:extLst>
          </p:cNvPr>
          <p:cNvSpPr txBox="1"/>
          <p:nvPr/>
        </p:nvSpPr>
        <p:spPr>
          <a:xfrm flipV="1">
            <a:off x="6305550" y="3709988"/>
            <a:ext cx="51435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>
              <a:defRPr/>
            </a:pPr>
            <a:r>
              <a:rPr lang="en-US" sz="7200" b="1" dirty="0">
                <a:solidFill>
                  <a:schemeClr val="accent6"/>
                </a:solidFill>
                <a:latin typeface="Helvetic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91792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0413EC-3277-48B7-BEC5-CB4128006297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4D2477-5C78-47C1-812F-8F7FB2E1027B}"/>
              </a:ext>
            </a:extLst>
          </p:cNvPr>
          <p:cNvSpPr/>
          <p:nvPr/>
        </p:nvSpPr>
        <p:spPr>
          <a:xfrm>
            <a:off x="1490598" y="356992"/>
            <a:ext cx="6157978" cy="4396636"/>
          </a:xfrm>
          <a:prstGeom prst="rect">
            <a:avLst/>
          </a:prstGeom>
          <a:solidFill>
            <a:schemeClr val="bg1"/>
          </a:solidFill>
          <a:ln w="136525">
            <a:solidFill>
              <a:schemeClr val="accent6"/>
            </a:solidFill>
          </a:ln>
          <a:effectLst>
            <a:glow rad="228600">
              <a:schemeClr val="bg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894605-0194-4D74-BB6D-3A7E6569F9D2}"/>
              </a:ext>
            </a:extLst>
          </p:cNvPr>
          <p:cNvSpPr txBox="1"/>
          <p:nvPr/>
        </p:nvSpPr>
        <p:spPr>
          <a:xfrm>
            <a:off x="1695450" y="630949"/>
            <a:ext cx="5953125" cy="37719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>
              <a:defRPr/>
            </a:pP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  <a:t>I was one of 99% of users who think </a:t>
            </a:r>
            <a:b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</a:b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  <a:t>of Wikipedia as a less reliable source. </a:t>
            </a:r>
            <a:b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</a:b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  <a:t>I must say that this course was an </a:t>
            </a:r>
            <a:b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</a:b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  <a:t>eye opener …</a:t>
            </a:r>
          </a:p>
          <a:p>
            <a:pPr algn="ctr" defTabSz="342900">
              <a:defRPr/>
            </a:pPr>
            <a:endParaRPr lang="en-US" sz="2400" dirty="0">
              <a:solidFill>
                <a:srgbClr val="000000"/>
              </a:solidFill>
              <a:latin typeface="Helvetica"/>
            </a:endParaRPr>
          </a:p>
          <a:p>
            <a:pPr algn="ctr" defTabSz="342900">
              <a:defRPr/>
            </a:pPr>
            <a:r>
              <a:rPr lang="en-US" sz="2400" dirty="0">
                <a:solidFill>
                  <a:schemeClr val="accent5"/>
                </a:solidFill>
                <a:latin typeface="Helvetica"/>
              </a:rPr>
              <a:t>I am a changed librarian now. </a:t>
            </a:r>
            <a:br>
              <a:rPr lang="en-US" sz="2400" dirty="0">
                <a:solidFill>
                  <a:srgbClr val="000000"/>
                </a:solidFill>
                <a:latin typeface="Helvetica"/>
              </a:rPr>
            </a:br>
            <a:r>
              <a:rPr lang="en-US" sz="240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/>
              </a:rPr>
              <a:t>A librarian who feels the worth of Wikipedia, crowdsourcing and contributing to the larger community.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EC69C-71A0-4466-95CC-0BFE5F8AB19A}"/>
              </a:ext>
            </a:extLst>
          </p:cNvPr>
          <p:cNvSpPr txBox="1"/>
          <p:nvPr/>
        </p:nvSpPr>
        <p:spPr>
          <a:xfrm>
            <a:off x="1695450" y="461963"/>
            <a:ext cx="51435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>
              <a:defRPr/>
            </a:pPr>
            <a:r>
              <a:rPr lang="en-US" sz="7200" b="1" dirty="0">
                <a:solidFill>
                  <a:schemeClr val="accent6"/>
                </a:solidFill>
                <a:latin typeface="Helvetica"/>
              </a:rPr>
              <a:t>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1C4CD-72F8-4C47-9CD1-E3BCE5BDFC8E}"/>
              </a:ext>
            </a:extLst>
          </p:cNvPr>
          <p:cNvSpPr txBox="1"/>
          <p:nvPr/>
        </p:nvSpPr>
        <p:spPr>
          <a:xfrm flipV="1">
            <a:off x="6305550" y="3709988"/>
            <a:ext cx="514350" cy="542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342900">
              <a:defRPr/>
            </a:pPr>
            <a:r>
              <a:rPr lang="en-US" sz="7200" b="1" dirty="0">
                <a:solidFill>
                  <a:schemeClr val="accent6"/>
                </a:solidFill>
                <a:latin typeface="Helvetica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834279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65051-2C29-4FC2-9639-E5166483209A}"/>
              </a:ext>
            </a:extLst>
          </p:cNvPr>
          <p:cNvSpPr txBox="1"/>
          <p:nvPr/>
        </p:nvSpPr>
        <p:spPr>
          <a:xfrm>
            <a:off x="1387258" y="273844"/>
            <a:ext cx="6313118" cy="451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342900">
              <a:lnSpc>
                <a:spcPts val="11250"/>
              </a:lnSpc>
              <a:defRPr/>
            </a:pPr>
            <a:r>
              <a:rPr lang="en-US" sz="15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Helvetica" panose="020B0604020202020204" pitchFamily="34" charset="0"/>
              </a:rPr>
              <a:t>BE BOLD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CED0F2-ADBF-4636-8814-13DEE629F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2803" y="113274"/>
            <a:ext cx="5915025" cy="3878262"/>
          </a:xfrm>
        </p:spPr>
        <p:txBody>
          <a:bodyPr>
            <a:noAutofit/>
          </a:bodyPr>
          <a:lstStyle/>
          <a:p>
            <a:pPr>
              <a:lnSpc>
                <a:spcPts val="4275"/>
              </a:lnSpc>
            </a:pP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Librarians have the power </a:t>
            </a:r>
            <a:b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to make Wikipedia </a:t>
            </a:r>
            <a:b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600" b="1" dirty="0">
                <a:latin typeface="Helvetica" panose="020B0604020202020204" pitchFamily="34" charset="0"/>
                <a:cs typeface="Helvetica" panose="020B0604020202020204" pitchFamily="34" charset="0"/>
              </a:rPr>
              <a:t>better and more reliable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59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02E31-5DBF-FB4B-8918-B2EB183B0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9" y="794199"/>
            <a:ext cx="9152509" cy="3507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5347E1-F88B-4972-9433-0D270B947B26}"/>
              </a:ext>
            </a:extLst>
          </p:cNvPr>
          <p:cNvSpPr/>
          <p:nvPr/>
        </p:nvSpPr>
        <p:spPr>
          <a:xfrm>
            <a:off x="-16510" y="184887"/>
            <a:ext cx="9177019" cy="63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A5693E0-6AB2-4EE1-B81E-BF27C1347973}"/>
              </a:ext>
            </a:extLst>
          </p:cNvPr>
          <p:cNvSpPr txBox="1">
            <a:spLocks/>
          </p:cNvSpPr>
          <p:nvPr/>
        </p:nvSpPr>
        <p:spPr>
          <a:xfrm>
            <a:off x="302872" y="250024"/>
            <a:ext cx="8483203" cy="10683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spcBef>
                <a:spcPts val="450"/>
              </a:spcBef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Arial Regular"/>
                <a:cs typeface="Helvetica" panose="020B0604020202020204" pitchFamily="34" charset="0"/>
              </a:rPr>
              <a:t>Wikipedia + Libraries: Better Together</a:t>
            </a:r>
          </a:p>
        </p:txBody>
      </p:sp>
      <p:pic>
        <p:nvPicPr>
          <p:cNvPr id="17" name="Picture 6" descr="Image result for wikimedia foundation logo white">
            <a:extLst>
              <a:ext uri="{FF2B5EF4-FFF2-40B4-BE49-F238E27FC236}">
                <a16:creationId xmlns:a16="http://schemas.microsoft.com/office/drawing/2014/main" id="{A18B3924-4231-4709-BA4E-46814504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739" y="4439388"/>
            <a:ext cx="730523" cy="5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1B7053-C74D-4845-A546-F78CD3EF73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295" y="4476649"/>
            <a:ext cx="1042538" cy="492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BFC4C-AEB1-5342-A07C-67AF0CB546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909" y="4502825"/>
            <a:ext cx="1359197" cy="440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272796-CA05-254A-90E9-D234F007D8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158" y="4373001"/>
            <a:ext cx="593355" cy="67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250F0-309C-1C47-9957-C953F3B285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6745" y="821887"/>
            <a:ext cx="9144000" cy="3481578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91650A7-1163-4603-869B-B7430687F159}"/>
              </a:ext>
            </a:extLst>
          </p:cNvPr>
          <p:cNvSpPr txBox="1">
            <a:spLocks/>
          </p:cNvSpPr>
          <p:nvPr/>
        </p:nvSpPr>
        <p:spPr>
          <a:xfrm>
            <a:off x="689127" y="1342120"/>
            <a:ext cx="7820933" cy="19181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Strengthening ties between </a:t>
            </a:r>
            <a:b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public libraries and Wikipedia</a:t>
            </a:r>
          </a:p>
          <a:p>
            <a:pPr marL="0" indent="0" algn="ctr" defTabSz="342900"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oc.lc/</a:t>
            </a:r>
            <a:r>
              <a:rPr lang="en-US" sz="4000" b="1" dirty="0" err="1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oclc-wikilib</a:t>
            </a:r>
            <a:endParaRPr lang="en-US" sz="4000" b="1" dirty="0">
              <a:solidFill>
                <a:schemeClr val="bg1"/>
              </a:solidFill>
              <a:latin typeface="Arial Regular"/>
              <a:cs typeface="Helvetica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D8453E-DFDA-D540-B225-BCB08BD8A61E}"/>
              </a:ext>
            </a:extLst>
          </p:cNvPr>
          <p:cNvCxnSpPr>
            <a:cxnSpLocks/>
          </p:cNvCxnSpPr>
          <p:nvPr/>
        </p:nvCxnSpPr>
        <p:spPr>
          <a:xfrm>
            <a:off x="-46383" y="160853"/>
            <a:ext cx="9190383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B1B365-5E9A-4CED-A52D-D47E4246D344}"/>
              </a:ext>
            </a:extLst>
          </p:cNvPr>
          <p:cNvSpPr/>
          <p:nvPr/>
        </p:nvSpPr>
        <p:spPr>
          <a:xfrm>
            <a:off x="8001" y="4056351"/>
            <a:ext cx="45915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>
                <a:solidFill>
                  <a:schemeClr val="bg1"/>
                </a:solidFill>
                <a:latin typeface="Arial Regular"/>
              </a:rPr>
              <a:t>Image: </a:t>
            </a:r>
            <a:r>
              <a:rPr lang="en-US" sz="600" dirty="0" err="1">
                <a:solidFill>
                  <a:schemeClr val="bg1"/>
                </a:solidFill>
                <a:latin typeface="Arial Regular"/>
              </a:rPr>
              <a:t>Heathart</a:t>
            </a:r>
            <a:r>
              <a:rPr lang="en-US" sz="600" dirty="0">
                <a:solidFill>
                  <a:schemeClr val="bg1"/>
                </a:solidFill>
                <a:latin typeface="Arial Regular"/>
              </a:rPr>
              <a:t> CC BY-SA 4.0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386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FFB5C-F477-4042-BDF1-61E213A9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155123"/>
            <a:ext cx="6803446" cy="49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FEC3D-2FDF-40CF-8DD9-1305554A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93"/>
            <a:ext cx="9144000" cy="44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2E95F1-16D2-4812-A529-E567C13B7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468"/>
            <a:ext cx="9144000" cy="27765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FF022EB-4178-49F4-8306-F638CF8996D7}"/>
              </a:ext>
            </a:extLst>
          </p:cNvPr>
          <p:cNvSpPr/>
          <p:nvPr/>
        </p:nvSpPr>
        <p:spPr>
          <a:xfrm>
            <a:off x="8173453" y="3617494"/>
            <a:ext cx="970547" cy="2783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8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0679B8-A4D7-4E66-90EA-0D9F9290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133"/>
            <a:ext cx="9144000" cy="2037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07B051-4BBF-4F27-B1D9-81F46F838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2695074"/>
            <a:ext cx="7932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Connecting communities of knowledge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Work with Wikipedia helps us…</a:t>
            </a:r>
          </a:p>
          <a:p>
            <a:r>
              <a:rPr lang="en-US" dirty="0"/>
              <a:t>Connect collections with people who want and need them</a:t>
            </a:r>
          </a:p>
          <a:p>
            <a:r>
              <a:rPr lang="en-US" dirty="0"/>
              <a:t>Amplify voices of those in our communities</a:t>
            </a:r>
          </a:p>
          <a:p>
            <a:r>
              <a:rPr lang="en-US" dirty="0"/>
              <a:t>Create opportunities to join with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A6924-3A22-488C-BE61-E9B09794E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468"/>
            <a:ext cx="9144000" cy="27765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F638F07-5B41-4CE3-AEBB-EC4EDAC97940}"/>
              </a:ext>
            </a:extLst>
          </p:cNvPr>
          <p:cNvSpPr/>
          <p:nvPr/>
        </p:nvSpPr>
        <p:spPr>
          <a:xfrm>
            <a:off x="1564105" y="1259305"/>
            <a:ext cx="970547" cy="2783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5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A8E99-AA59-482C-A9A7-289FB6E67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465"/>
            <a:ext cx="9144000" cy="306856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5E6987-5774-454B-B5A4-4F4749C9F4AB}"/>
              </a:ext>
            </a:extLst>
          </p:cNvPr>
          <p:cNvSpPr/>
          <p:nvPr/>
        </p:nvSpPr>
        <p:spPr>
          <a:xfrm>
            <a:off x="2590800" y="1037465"/>
            <a:ext cx="970547" cy="2783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52CC8-8DC7-4F29-B971-0DD12FB3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89"/>
            <a:ext cx="9144000" cy="333935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2DC1FFA-DC3B-446C-9EBE-A6297184A046}"/>
              </a:ext>
            </a:extLst>
          </p:cNvPr>
          <p:cNvSpPr/>
          <p:nvPr/>
        </p:nvSpPr>
        <p:spPr>
          <a:xfrm>
            <a:off x="5783179" y="3577390"/>
            <a:ext cx="1203158" cy="27836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EF460D-795B-4784-B3F1-0B508D7B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852"/>
            <a:ext cx="9144000" cy="293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FC00F-A6D2-384C-9A0F-31BDE60F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095500"/>
            <a:ext cx="952500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88596C-D1FF-7C46-8616-75777B1FF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003" y="118750"/>
            <a:ext cx="9239003" cy="53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at a table in a library&#10;&#10;Description generated with very high confidence">
            <a:extLst>
              <a:ext uri="{FF2B5EF4-FFF2-40B4-BE49-F238E27FC236}">
                <a16:creationId xmlns:a16="http://schemas.microsoft.com/office/drawing/2014/main" id="{6C3E87B4-6569-4C0B-A421-A65A07A2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9696"/>
            <a:ext cx="9329057" cy="69967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485151-68BB-4836-9B64-F20B6A6EDF8C}"/>
              </a:ext>
            </a:extLst>
          </p:cNvPr>
          <p:cNvSpPr/>
          <p:nvPr/>
        </p:nvSpPr>
        <p:spPr>
          <a:xfrm>
            <a:off x="0" y="1"/>
            <a:ext cx="9144000" cy="14863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91650A7-1163-4603-869B-B7430687F159}"/>
              </a:ext>
            </a:extLst>
          </p:cNvPr>
          <p:cNvSpPr txBox="1">
            <a:spLocks/>
          </p:cNvSpPr>
          <p:nvPr/>
        </p:nvSpPr>
        <p:spPr>
          <a:xfrm>
            <a:off x="115261" y="1659751"/>
            <a:ext cx="3219610" cy="19181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Strengthening ties between </a:t>
            </a:r>
            <a:b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 libraries and Wikipedia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A5693E0-6AB2-4EE1-B81E-BF27C1347973}"/>
              </a:ext>
            </a:extLst>
          </p:cNvPr>
          <p:cNvSpPr txBox="1">
            <a:spLocks/>
          </p:cNvSpPr>
          <p:nvPr/>
        </p:nvSpPr>
        <p:spPr>
          <a:xfrm>
            <a:off x="1536843" y="369696"/>
            <a:ext cx="6075424" cy="10683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spcBef>
                <a:spcPts val="450"/>
              </a:spcBef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Wikipedia + Libraries:</a:t>
            </a:r>
          </a:p>
          <a:p>
            <a:pPr marL="0" indent="0" algn="ctr" defTabSz="342900">
              <a:spcBef>
                <a:spcPts val="450"/>
              </a:spcBef>
              <a:buNone/>
              <a:defRPr/>
            </a:pPr>
            <a:r>
              <a:rPr lang="en-US" sz="3000" b="1" dirty="0">
                <a:solidFill>
                  <a:prstClr val="whit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Together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B1B365-5E9A-4CED-A52D-D47E4246D344}"/>
              </a:ext>
            </a:extLst>
          </p:cNvPr>
          <p:cNvSpPr/>
          <p:nvPr/>
        </p:nvSpPr>
        <p:spPr>
          <a:xfrm>
            <a:off x="1143000" y="4942562"/>
            <a:ext cx="45915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>
                <a:solidFill>
                  <a:schemeClr val="bg1"/>
                </a:solidFill>
                <a:latin typeface="Helvetica"/>
              </a:rPr>
              <a:t>Image: </a:t>
            </a:r>
            <a:r>
              <a:rPr lang="en-US" sz="600" dirty="0" err="1">
                <a:solidFill>
                  <a:schemeClr val="bg1"/>
                </a:solidFill>
                <a:latin typeface="Helvetica"/>
              </a:rPr>
              <a:t>Heathart</a:t>
            </a:r>
            <a:r>
              <a:rPr lang="en-US" sz="600" dirty="0">
                <a:solidFill>
                  <a:schemeClr val="bg1"/>
                </a:solidFill>
                <a:latin typeface="Helvetica"/>
              </a:rPr>
              <a:t> CC BY-SA 4.0 via Wikimedia Commons</a:t>
            </a:r>
          </a:p>
        </p:txBody>
      </p:sp>
      <p:pic>
        <p:nvPicPr>
          <p:cNvPr id="15" name="Picture 2" descr="https://public.boxcloud.com/api/2.0/internal_files/92250477269/versions/98926034133/representations/png_paged_2048x2048/content/1.png?access_token=1!ZZnfniTi84BNh1M0b_Bj7WTjlSbIMhBeymnJEAPpfN3CbH4rL_SfvJSMPqWRixGpsHsOh5v6KlgnhQ-ivklg4FxHoK_wtHBrk4RHZDmk8oOT7sb5fyWiUHm7sWjUI5QPH339DMP0H1vxkfV1KH-qhBrTwW9BocTxUL_otphCTxXIchoM4U1yFURKX5vCWYPc1LqW0KCIrbfa6DLWyhXypDqNHxmkfJ8ogjy1AStHl1fGODzv5P7lnD9Dax7DZOuHFgHYQbQwM_8FT_fdU5SxQruIXC1X4t0uDsIMPhHy9SyfhQlXZ-nXy_SSKY33zuR9Ebo_cFo3XYgi8GdXKePshBJUHEiZSaqQuv1cT3VpGvb4sO14XFBMAGq53AmPMtW-MJrbgmSrF3o6bQ..&amp;shared_link=https%3A%2F%2Fknight.app.box.com%2Fs%2Fkchzigmrgk002eb0ahw8g8pratiyp4lg&amp;box_client_name=box-content-preview&amp;box_client_version=1.28.1">
            <a:extLst>
              <a:ext uri="{FF2B5EF4-FFF2-40B4-BE49-F238E27FC236}">
                <a16:creationId xmlns:a16="http://schemas.microsoft.com/office/drawing/2014/main" id="{6E73EE16-F6A1-46E4-A106-D586BD388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34" y="3201124"/>
            <a:ext cx="2581835" cy="13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wikimedia foundation logo white">
            <a:extLst>
              <a:ext uri="{FF2B5EF4-FFF2-40B4-BE49-F238E27FC236}">
                <a16:creationId xmlns:a16="http://schemas.microsoft.com/office/drawing/2014/main" id="{A18B3924-4231-4709-BA4E-46814504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34" y="4175403"/>
            <a:ext cx="1294166" cy="9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2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F8766-3BD1-4084-AD58-F35BF683B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14165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BC0E83"/>
                </a:solidFill>
              </a:rPr>
              <a:t>Focus on the needs of adult learners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Put the “why” before the “how”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Meet people where they are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accent5"/>
                </a:solidFill>
              </a:rPr>
              <a:t>Show, don’t tell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CDF4C-1499-4611-999A-2DD98143D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Learning, the </a:t>
            </a:r>
            <a:r>
              <a:rPr lang="en-US" dirty="0" err="1"/>
              <a:t>WebJunction</a:t>
            </a:r>
            <a:r>
              <a:rPr lang="en-US" dirty="0"/>
              <a:t> way</a:t>
            </a:r>
          </a:p>
        </p:txBody>
      </p:sp>
    </p:spTree>
    <p:extLst>
      <p:ext uri="{BB962C8B-B14F-4D97-AF65-F5344CB8AC3E}">
        <p14:creationId xmlns:p14="http://schemas.microsoft.com/office/powerpoint/2010/main" val="5699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81">
            <a:extLst>
              <a:ext uri="{FF2B5EF4-FFF2-40B4-BE49-F238E27FC236}">
                <a16:creationId xmlns:a16="http://schemas.microsoft.com/office/drawing/2014/main" id="{BDA9BC1B-8A40-457A-B8EF-712065AB0268}"/>
              </a:ext>
            </a:extLst>
          </p:cNvPr>
          <p:cNvSpPr txBox="1">
            <a:spLocks noGrp="1"/>
          </p:cNvSpPr>
          <p:nvPr/>
        </p:nvSpPr>
        <p:spPr>
          <a:xfrm>
            <a:off x="273668" y="191402"/>
            <a:ext cx="8439148" cy="68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A1B61"/>
              </a:buClr>
              <a:buSzPts val="3600"/>
              <a:buFont typeface="Arial"/>
              <a:buChar char="●"/>
              <a:defRPr sz="3600" b="1" i="0" u="none" strike="noStrike" cap="none">
                <a:solidFill>
                  <a:srgbClr val="8A1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B61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8A1B61"/>
                </a:solidFill>
                <a:latin typeface="Arial"/>
                <a:ea typeface="Arial"/>
                <a:cs typeface="Arial"/>
                <a:sym typeface="Arial"/>
              </a:rPr>
              <a:t>Wikipedia + Libraries overview</a:t>
            </a:r>
            <a:endParaRPr dirty="0"/>
          </a:p>
        </p:txBody>
      </p:sp>
      <p:sp>
        <p:nvSpPr>
          <p:cNvPr id="5" name="Shape 482">
            <a:extLst>
              <a:ext uri="{FF2B5EF4-FFF2-40B4-BE49-F238E27FC236}">
                <a16:creationId xmlns:a16="http://schemas.microsoft.com/office/drawing/2014/main" id="{B7A6390F-182C-4596-A769-A35F00D033E4}"/>
              </a:ext>
            </a:extLst>
          </p:cNvPr>
          <p:cNvSpPr txBox="1"/>
          <p:nvPr/>
        </p:nvSpPr>
        <p:spPr>
          <a:xfrm>
            <a:off x="1161232" y="1067998"/>
            <a:ext cx="7709100" cy="3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public library connections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awareness/recruit US public library staff; design curriculum; recruit Wikipedia guides</a:t>
            </a: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 9-week online training program; </a:t>
            </a:r>
            <a:r>
              <a:rPr lang="en-US" sz="2000"/>
              <a:t>Sept. 13 - Nov. 15, 2017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/>
              <a:t>Enrolled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~</a:t>
            </a:r>
            <a:r>
              <a:rPr lang="en-US" sz="2000"/>
              <a:t>300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U.S. public library staff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Collect / publish case studies and resources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and share learnings								</a:t>
            </a:r>
            <a:endParaRPr/>
          </a:p>
        </p:txBody>
      </p:sp>
      <p:sp>
        <p:nvSpPr>
          <p:cNvPr id="6" name="Shape 484">
            <a:extLst>
              <a:ext uri="{FF2B5EF4-FFF2-40B4-BE49-F238E27FC236}">
                <a16:creationId xmlns:a16="http://schemas.microsoft.com/office/drawing/2014/main" id="{BC31ACEE-E4A6-4177-8700-9049A0082F2A}"/>
              </a:ext>
            </a:extLst>
          </p:cNvPr>
          <p:cNvSpPr/>
          <p:nvPr/>
        </p:nvSpPr>
        <p:spPr>
          <a:xfrm>
            <a:off x="549892" y="1067721"/>
            <a:ext cx="510404" cy="510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id="{1FA5B8B9-6E22-4385-ADB8-A0AD51146E33}"/>
              </a:ext>
            </a:extLst>
          </p:cNvPr>
          <p:cNvSpPr/>
          <p:nvPr/>
        </p:nvSpPr>
        <p:spPr>
          <a:xfrm>
            <a:off x="549892" y="2151080"/>
            <a:ext cx="510404" cy="510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" name="Shape 486">
            <a:extLst>
              <a:ext uri="{FF2B5EF4-FFF2-40B4-BE49-F238E27FC236}">
                <a16:creationId xmlns:a16="http://schemas.microsoft.com/office/drawing/2014/main" id="{9DCB7320-FDBD-4814-9225-AA068DFD01E0}"/>
              </a:ext>
            </a:extLst>
          </p:cNvPr>
          <p:cNvSpPr/>
          <p:nvPr/>
        </p:nvSpPr>
        <p:spPr>
          <a:xfrm>
            <a:off x="549892" y="3234439"/>
            <a:ext cx="510404" cy="510404"/>
          </a:xfrm>
          <a:prstGeom prst="ellipse">
            <a:avLst/>
          </a:prstGeom>
          <a:solidFill>
            <a:schemeClr val="accent3">
              <a:alpha val="89803"/>
            </a:schemeClr>
          </a:solidFill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77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ABE1C-4639-42A0-9E98-7653220BCB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  <a:latin typeface="+mj-lt"/>
                <a:cs typeface="Helvetica" panose="020B0604020202020204" pitchFamily="34" charset="0"/>
              </a:rPr>
              <a:t>Wikipedia + Libraries project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AA9ED-C9CE-4C0B-A91E-FEB867A123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638" y="2709932"/>
            <a:ext cx="1372753" cy="6223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900" b="1" dirty="0">
                <a:latin typeface="Helvetica" panose="020B0604020202020204" pitchFamily="34" charset="0"/>
                <a:cs typeface="Helvetica" panose="020B0604020202020204" pitchFamily="34" charset="0"/>
              </a:rPr>
              <a:t>Monika Sengul-Jones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Wikipedian-in-Residence, Instructor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jonesm@oclc.org</a:t>
            </a:r>
          </a:p>
        </p:txBody>
      </p:sp>
      <p:pic>
        <p:nvPicPr>
          <p:cNvPr id="8" name="Picture 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EEF3E5F6-CC2A-42B8-8318-D8C3ACE4E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t="14535" r="15909" b="10933"/>
          <a:stretch/>
        </p:blipFill>
        <p:spPr>
          <a:xfrm>
            <a:off x="647638" y="1188899"/>
            <a:ext cx="1284789" cy="1466060"/>
          </a:xfrm>
          <a:prstGeom prst="rect">
            <a:avLst/>
          </a:prstGeom>
        </p:spPr>
      </p:pic>
      <p:pic>
        <p:nvPicPr>
          <p:cNvPr id="10" name="Picture 9" descr="A person standing in front of a book shelf&#10;&#10;Description generated with very high confidence">
            <a:extLst>
              <a:ext uri="{FF2B5EF4-FFF2-40B4-BE49-F238E27FC236}">
                <a16:creationId xmlns:a16="http://schemas.microsoft.com/office/drawing/2014/main" id="{F3E75C08-FFEE-4CCF-9EB1-47FB364D5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9" t="18368" r="21964" b="32897"/>
          <a:stretch/>
        </p:blipFill>
        <p:spPr>
          <a:xfrm>
            <a:off x="3027662" y="1184183"/>
            <a:ext cx="1336877" cy="1470776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39ED2F7-41D9-4836-884F-EF18C32C5FF3}"/>
              </a:ext>
            </a:extLst>
          </p:cNvPr>
          <p:cNvSpPr txBox="1">
            <a:spLocks/>
          </p:cNvSpPr>
          <p:nvPr/>
        </p:nvSpPr>
        <p:spPr>
          <a:xfrm>
            <a:off x="4479172" y="2643008"/>
            <a:ext cx="1217875" cy="5829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Dale Musselman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Technical Support 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musselm@oclc.org </a:t>
            </a:r>
          </a:p>
        </p:txBody>
      </p:sp>
      <p:pic>
        <p:nvPicPr>
          <p:cNvPr id="13" name="Picture 12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A18A91B5-6B52-46CF-8B82-2B9C9817F6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5" b="4105"/>
          <a:stretch/>
        </p:blipFill>
        <p:spPr>
          <a:xfrm>
            <a:off x="4297656" y="1152230"/>
            <a:ext cx="1256268" cy="1502729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69DB11C-3D43-4599-A5D1-50C2DAF43D47}"/>
              </a:ext>
            </a:extLst>
          </p:cNvPr>
          <p:cNvSpPr txBox="1">
            <a:spLocks/>
          </p:cNvSpPr>
          <p:nvPr/>
        </p:nvSpPr>
        <p:spPr>
          <a:xfrm>
            <a:off x="2016184" y="2747849"/>
            <a:ext cx="1207835" cy="45692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900" dirty="0">
                <a:latin typeface="Helvetica" panose="020B0604020202020204" pitchFamily="34" charset="0"/>
                <a:cs typeface="Helvetica" panose="020B0604020202020204" pitchFamily="34" charset="0"/>
              </a:rPr>
              <a:t>Betha Gutsche</a:t>
            </a:r>
            <a:r>
              <a:rPr lang="de-DE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  <a:br>
              <a:rPr lang="de-DE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Instructor</a:t>
            </a:r>
            <a:br>
              <a:rPr lang="de-DE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de-DE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gutscheb@oclc.org</a:t>
            </a:r>
            <a:endParaRPr lang="en-US" sz="9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1B453C13-6CA4-4C6E-9B20-4EC55ED41FF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r="8579" b="15417"/>
          <a:stretch/>
        </p:blipFill>
        <p:spPr>
          <a:xfrm>
            <a:off x="1932427" y="1188899"/>
            <a:ext cx="1291592" cy="146606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578CC9-CAE8-402E-9AB9-21588E6117C9}"/>
              </a:ext>
            </a:extLst>
          </p:cNvPr>
          <p:cNvSpPr txBox="1">
            <a:spLocks/>
          </p:cNvSpPr>
          <p:nvPr/>
        </p:nvSpPr>
        <p:spPr>
          <a:xfrm>
            <a:off x="5608779" y="2753961"/>
            <a:ext cx="1053146" cy="5829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Merrilee Proffitt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Senior Program Officer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proffitm@oclc.org </a:t>
            </a:r>
          </a:p>
        </p:txBody>
      </p:sp>
      <p:pic>
        <p:nvPicPr>
          <p:cNvPr id="15" name="Picture 1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03D7E81-8FC2-4AE8-B8D0-E102A60DDA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6979" r="9908" b="-1"/>
          <a:stretch/>
        </p:blipFill>
        <p:spPr>
          <a:xfrm>
            <a:off x="5444691" y="1198156"/>
            <a:ext cx="1336877" cy="1456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2907E-6011-4427-BD38-01D778A2F255}"/>
              </a:ext>
            </a:extLst>
          </p:cNvPr>
          <p:cNvSpPr txBox="1"/>
          <p:nvPr/>
        </p:nvSpPr>
        <p:spPr>
          <a:xfrm>
            <a:off x="3117183" y="2722532"/>
            <a:ext cx="12473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9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Mercy </a:t>
            </a:r>
            <a:r>
              <a:rPr lang="en-US" sz="9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Procaccini</a:t>
            </a:r>
            <a:br>
              <a:rPr lang="en-U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Coordinator</a:t>
            </a:r>
            <a:br>
              <a:rPr lang="en-U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procaccm@oclc.org </a:t>
            </a:r>
          </a:p>
        </p:txBody>
      </p:sp>
      <p:pic>
        <p:nvPicPr>
          <p:cNvPr id="1026" name="Picture 2" descr="Sharon Streams">
            <a:extLst>
              <a:ext uri="{FF2B5EF4-FFF2-40B4-BE49-F238E27FC236}">
                <a16:creationId xmlns:a16="http://schemas.microsoft.com/office/drawing/2014/main" id="{5BD99FAB-6A24-4041-BEED-E96B77ED8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68" y="12262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B67BEA5-775F-4176-8313-01A4E00A72B4}"/>
              </a:ext>
            </a:extLst>
          </p:cNvPr>
          <p:cNvSpPr txBox="1">
            <a:spLocks/>
          </p:cNvSpPr>
          <p:nvPr/>
        </p:nvSpPr>
        <p:spPr>
          <a:xfrm>
            <a:off x="6981767" y="2913306"/>
            <a:ext cx="1053146" cy="58294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Sharon Streams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 err="1">
                <a:latin typeface="Helvetica" panose="020B0604020202020204" pitchFamily="34" charset="0"/>
                <a:cs typeface="Helvetica" panose="020B0604020202020204" pitchFamily="34" charset="0"/>
              </a:rPr>
              <a:t>WebJunction</a:t>
            </a: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 Director</a:t>
            </a:r>
            <a:b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b="0" dirty="0">
                <a:latin typeface="Helvetica" panose="020B0604020202020204" pitchFamily="34" charset="0"/>
                <a:cs typeface="Helvetica" panose="020B0604020202020204" pitchFamily="34" charset="0"/>
              </a:rPr>
              <a:t>streamss@oclc.org </a:t>
            </a:r>
          </a:p>
        </p:txBody>
      </p:sp>
    </p:spTree>
    <p:extLst>
      <p:ext uri="{BB962C8B-B14F-4D97-AF65-F5344CB8AC3E}">
        <p14:creationId xmlns:p14="http://schemas.microsoft.com/office/powerpoint/2010/main" val="6773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BAFB034-AFF0-43B7-8EE4-13716727843B}"/>
              </a:ext>
            </a:extLst>
          </p:cNvPr>
          <p:cNvSpPr txBox="1"/>
          <p:nvPr/>
        </p:nvSpPr>
        <p:spPr>
          <a:xfrm>
            <a:off x="399571" y="99893"/>
            <a:ext cx="8539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sz="2800" b="1" dirty="0">
                <a:solidFill>
                  <a:srgbClr val="AE2573"/>
                </a:solidFill>
                <a:latin typeface="Arial"/>
              </a:rPr>
              <a:t>Wikipedia guides – the human to human element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C1FB28C-7084-4F71-BDB0-9BBC931504BA}"/>
              </a:ext>
            </a:extLst>
          </p:cNvPr>
          <p:cNvSpPr/>
          <p:nvPr/>
        </p:nvSpPr>
        <p:spPr>
          <a:xfrm>
            <a:off x="5146827" y="746224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70C3F41-3934-45CB-AF0C-6005EF68299E}"/>
              </a:ext>
            </a:extLst>
          </p:cNvPr>
          <p:cNvSpPr/>
          <p:nvPr/>
        </p:nvSpPr>
        <p:spPr>
          <a:xfrm>
            <a:off x="4223133" y="749381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BFBA24-AA0B-45AB-A980-F5024170B7DE}"/>
              </a:ext>
            </a:extLst>
          </p:cNvPr>
          <p:cNvSpPr/>
          <p:nvPr/>
        </p:nvSpPr>
        <p:spPr>
          <a:xfrm>
            <a:off x="2359746" y="749381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2" name="Picture 21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1C5D89F0-4A56-43FF-80E4-003641A74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38" y="847690"/>
            <a:ext cx="694345" cy="688460"/>
          </a:xfrm>
          <a:prstGeom prst="rect">
            <a:avLst/>
          </a:prstGeom>
        </p:spPr>
      </p:pic>
      <p:pic>
        <p:nvPicPr>
          <p:cNvPr id="24" name="Picture 23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89414460-AB4D-4749-8451-9344F9DDE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40" y="861820"/>
            <a:ext cx="674370" cy="67437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59D7D645-99A8-410A-8B15-64BDFECE5822}"/>
              </a:ext>
            </a:extLst>
          </p:cNvPr>
          <p:cNvGrpSpPr/>
          <p:nvPr/>
        </p:nvGrpSpPr>
        <p:grpSpPr>
          <a:xfrm>
            <a:off x="5098526" y="3391295"/>
            <a:ext cx="886203" cy="1223609"/>
            <a:chOff x="4632819" y="3432232"/>
            <a:chExt cx="1181604" cy="163147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FC7575E-9000-441D-91E9-E846BAA6793F}"/>
                </a:ext>
              </a:extLst>
            </p:cNvPr>
            <p:cNvSpPr/>
            <p:nvPr/>
          </p:nvSpPr>
          <p:spPr>
            <a:xfrm>
              <a:off x="4705122" y="3432232"/>
              <a:ext cx="1109301" cy="163147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E06746-AF05-4676-B3B1-7FAA68BC5F34}"/>
                </a:ext>
              </a:extLst>
            </p:cNvPr>
            <p:cNvSpPr txBox="1"/>
            <p:nvPr/>
          </p:nvSpPr>
          <p:spPr>
            <a:xfrm>
              <a:off x="4632819" y="4500370"/>
              <a:ext cx="1175469" cy="49244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457189"/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Susan Barnum</a:t>
              </a:r>
            </a:p>
          </p:txBody>
        </p:sp>
        <p:pic>
          <p:nvPicPr>
            <p:cNvPr id="40" name="Picture 39" descr="A person taking a selfie&#10;&#10;Description generated with very high confidence">
              <a:extLst>
                <a:ext uri="{FF2B5EF4-FFF2-40B4-BE49-F238E27FC236}">
                  <a16:creationId xmlns:a16="http://schemas.microsoft.com/office/drawing/2014/main" id="{9ED34FE7-74CB-4356-9015-4826CACC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593" y="3564748"/>
              <a:ext cx="906780" cy="883920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7A9DFE9-1E3D-4D2D-84FD-97A0D9197665}"/>
              </a:ext>
            </a:extLst>
          </p:cNvPr>
          <p:cNvSpPr txBox="1"/>
          <p:nvPr/>
        </p:nvSpPr>
        <p:spPr>
          <a:xfrm>
            <a:off x="2305518" y="1550485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Avery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Jensen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3FB747-9FD7-4093-AB85-EE8B65B52601}"/>
              </a:ext>
            </a:extLst>
          </p:cNvPr>
          <p:cNvSpPr/>
          <p:nvPr/>
        </p:nvSpPr>
        <p:spPr>
          <a:xfrm>
            <a:off x="3278148" y="749381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1E2751-4F04-4000-B050-BD73A48F24AE}"/>
              </a:ext>
            </a:extLst>
          </p:cNvPr>
          <p:cNvSpPr txBox="1"/>
          <p:nvPr/>
        </p:nvSpPr>
        <p:spPr>
          <a:xfrm>
            <a:off x="3223920" y="1550485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Emily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Jack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0B8AB8-AF4C-4632-80BF-BA9B7119FFFB}"/>
              </a:ext>
            </a:extLst>
          </p:cNvPr>
          <p:cNvSpPr txBox="1"/>
          <p:nvPr/>
        </p:nvSpPr>
        <p:spPr>
          <a:xfrm>
            <a:off x="4168907" y="1550485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Jacinta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Sutton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2CCAFE-7862-423F-BD8B-00F461974BA8}"/>
              </a:ext>
            </a:extLst>
          </p:cNvPr>
          <p:cNvSpPr txBox="1"/>
          <p:nvPr/>
        </p:nvSpPr>
        <p:spPr>
          <a:xfrm>
            <a:off x="5092599" y="1547328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Jackie Koerner</a:t>
            </a:r>
          </a:p>
        </p:txBody>
      </p:sp>
      <p:pic>
        <p:nvPicPr>
          <p:cNvPr id="54" name="Picture 5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73C5788A-5F48-4CDD-B188-04F703A7C7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22" y="851390"/>
            <a:ext cx="682021" cy="65722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F2D1DEA-799A-4CAC-BCE5-C37C4D2BCA83}"/>
              </a:ext>
            </a:extLst>
          </p:cNvPr>
          <p:cNvSpPr/>
          <p:nvPr/>
        </p:nvSpPr>
        <p:spPr>
          <a:xfrm>
            <a:off x="5149491" y="2093835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922FC8-42D0-4457-B366-475E022DE859}"/>
              </a:ext>
            </a:extLst>
          </p:cNvPr>
          <p:cNvSpPr txBox="1"/>
          <p:nvPr/>
        </p:nvSpPr>
        <p:spPr>
          <a:xfrm>
            <a:off x="5095265" y="2894939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Paul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Flagg</a:t>
            </a:r>
          </a:p>
        </p:txBody>
      </p:sp>
      <p:pic>
        <p:nvPicPr>
          <p:cNvPr id="58" name="Picture 5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26AD750C-29CF-47A4-99C0-6A07DE9385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4730" b="7724"/>
          <a:stretch/>
        </p:blipFill>
        <p:spPr>
          <a:xfrm>
            <a:off x="5257140" y="2223129"/>
            <a:ext cx="636983" cy="626534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81708A4-FB05-4218-8E28-52883D88A248}"/>
              </a:ext>
            </a:extLst>
          </p:cNvPr>
          <p:cNvSpPr/>
          <p:nvPr/>
        </p:nvSpPr>
        <p:spPr>
          <a:xfrm>
            <a:off x="6071249" y="2093835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E6838-345C-4065-B37D-3AF748AC43D0}"/>
              </a:ext>
            </a:extLst>
          </p:cNvPr>
          <p:cNvSpPr txBox="1"/>
          <p:nvPr/>
        </p:nvSpPr>
        <p:spPr>
          <a:xfrm>
            <a:off x="6071249" y="2894939"/>
            <a:ext cx="83197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Rachel Wexelbaum</a:t>
            </a:r>
          </a:p>
        </p:txBody>
      </p:sp>
      <p:pic>
        <p:nvPicPr>
          <p:cNvPr id="34" name="Picture 33" descr="A picture containing person, man, photo, indoor&#10;&#10;Description generated with very high confidence">
            <a:extLst>
              <a:ext uri="{FF2B5EF4-FFF2-40B4-BE49-F238E27FC236}">
                <a16:creationId xmlns:a16="http://schemas.microsoft.com/office/drawing/2014/main" id="{F8808F72-7BA4-4BFE-B831-B152896414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65" y="2191234"/>
            <a:ext cx="662940" cy="65722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71D5014-551F-4E81-B8AE-297902C7347D}"/>
              </a:ext>
            </a:extLst>
          </p:cNvPr>
          <p:cNvSpPr/>
          <p:nvPr/>
        </p:nvSpPr>
        <p:spPr>
          <a:xfrm>
            <a:off x="6071249" y="746224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058A9E-1BB7-4445-9CA3-F099078D1E3E}"/>
              </a:ext>
            </a:extLst>
          </p:cNvPr>
          <p:cNvSpPr txBox="1"/>
          <p:nvPr/>
        </p:nvSpPr>
        <p:spPr>
          <a:xfrm>
            <a:off x="6017022" y="1557125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Jim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Hayes</a:t>
            </a:r>
          </a:p>
        </p:txBody>
      </p:sp>
      <p:pic>
        <p:nvPicPr>
          <p:cNvPr id="26" name="Picture 25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DF273F24-4E43-4D90-AE12-BD02DEFAE6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70" y="855043"/>
            <a:ext cx="680085" cy="680085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1FB6A4B9-F563-41F1-AFAC-031171B595E4}"/>
              </a:ext>
            </a:extLst>
          </p:cNvPr>
          <p:cNvSpPr/>
          <p:nvPr/>
        </p:nvSpPr>
        <p:spPr>
          <a:xfrm>
            <a:off x="2357318" y="3371124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D7204B-C421-4E4E-A97A-AE2B36C9857C}"/>
              </a:ext>
            </a:extLst>
          </p:cNvPr>
          <p:cNvSpPr txBox="1"/>
          <p:nvPr/>
        </p:nvSpPr>
        <p:spPr>
          <a:xfrm>
            <a:off x="2341766" y="4187605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Rajene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Hardeman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A2CB4D-AA19-4AD9-AE80-6C4986008FA5}"/>
              </a:ext>
            </a:extLst>
          </p:cNvPr>
          <p:cNvSpPr/>
          <p:nvPr/>
        </p:nvSpPr>
        <p:spPr>
          <a:xfrm>
            <a:off x="4212609" y="3407643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268073D-4865-419F-A09B-62E053B97E45}"/>
              </a:ext>
            </a:extLst>
          </p:cNvPr>
          <p:cNvSpPr txBox="1"/>
          <p:nvPr/>
        </p:nvSpPr>
        <p:spPr>
          <a:xfrm>
            <a:off x="4215246" y="4225253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Sara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Marks</a:t>
            </a:r>
          </a:p>
        </p:txBody>
      </p:sp>
      <p:pic>
        <p:nvPicPr>
          <p:cNvPr id="38" name="Picture 37" descr="A close up of a person&#10;&#10;Description generated with high confidence">
            <a:extLst>
              <a:ext uri="{FF2B5EF4-FFF2-40B4-BE49-F238E27FC236}">
                <a16:creationId xmlns:a16="http://schemas.microsoft.com/office/drawing/2014/main" id="{F3C02A6C-618D-4FE6-83F6-8FEEF68596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84" y="3454905"/>
            <a:ext cx="710464" cy="64304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EC00682-99FA-46E5-B76A-BB6CC65FB536}"/>
              </a:ext>
            </a:extLst>
          </p:cNvPr>
          <p:cNvSpPr/>
          <p:nvPr/>
        </p:nvSpPr>
        <p:spPr>
          <a:xfrm>
            <a:off x="3280617" y="2093835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848A86D-64E0-43A8-9783-7602A176EA07}"/>
              </a:ext>
            </a:extLst>
          </p:cNvPr>
          <p:cNvSpPr txBox="1"/>
          <p:nvPr/>
        </p:nvSpPr>
        <p:spPr>
          <a:xfrm>
            <a:off x="3226389" y="2904736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Merrilee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Proffitt</a:t>
            </a:r>
          </a:p>
        </p:txBody>
      </p:sp>
      <p:pic>
        <p:nvPicPr>
          <p:cNvPr id="30" name="Picture 29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E1E0DCDA-BD6F-4C3E-8CDD-C71B0959F3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59" y="2175336"/>
            <a:ext cx="662940" cy="66294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B40280A-8AF3-4AB2-A5FC-FDA3877733FF}"/>
              </a:ext>
            </a:extLst>
          </p:cNvPr>
          <p:cNvSpPr/>
          <p:nvPr/>
        </p:nvSpPr>
        <p:spPr>
          <a:xfrm>
            <a:off x="3295719" y="3395302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D9CA73E-3789-42EB-A264-AD166F7E74C4}"/>
              </a:ext>
            </a:extLst>
          </p:cNvPr>
          <p:cNvSpPr txBox="1"/>
          <p:nvPr/>
        </p:nvSpPr>
        <p:spPr>
          <a:xfrm>
            <a:off x="3262397" y="4205963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Rob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Fernandez</a:t>
            </a:r>
          </a:p>
        </p:txBody>
      </p:sp>
      <p:pic>
        <p:nvPicPr>
          <p:cNvPr id="36" name="Picture 35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3329A920-1863-4BE8-A3C7-B2A215F9E3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60" y="3476351"/>
            <a:ext cx="697230" cy="702945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308AB4B-5BA2-4412-9E8D-D8BB5FD23264}"/>
              </a:ext>
            </a:extLst>
          </p:cNvPr>
          <p:cNvSpPr/>
          <p:nvPr/>
        </p:nvSpPr>
        <p:spPr>
          <a:xfrm>
            <a:off x="2359746" y="2080746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5D8684C-FDEB-41A8-8356-0F2D926DAA7A}"/>
              </a:ext>
            </a:extLst>
          </p:cNvPr>
          <p:cNvSpPr txBox="1"/>
          <p:nvPr/>
        </p:nvSpPr>
        <p:spPr>
          <a:xfrm>
            <a:off x="2334932" y="2892771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Megan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Wacha</a:t>
            </a:r>
          </a:p>
        </p:txBody>
      </p:sp>
      <p:pic>
        <p:nvPicPr>
          <p:cNvPr id="28" name="Picture 27" descr="A close up of a person&#10;&#10;Description generated with high confidence">
            <a:extLst>
              <a:ext uri="{FF2B5EF4-FFF2-40B4-BE49-F238E27FC236}">
                <a16:creationId xmlns:a16="http://schemas.microsoft.com/office/drawing/2014/main" id="{776F2687-0ACE-407E-BF01-AD20276F0C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20" y="2164496"/>
            <a:ext cx="657225" cy="66294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28FD4B3-903C-460E-A0FD-D786EC7DD844}"/>
              </a:ext>
            </a:extLst>
          </p:cNvPr>
          <p:cNvSpPr/>
          <p:nvPr/>
        </p:nvSpPr>
        <p:spPr>
          <a:xfrm>
            <a:off x="4223133" y="2093835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2892C5-3DB0-439F-B543-3F2F4C145146}"/>
              </a:ext>
            </a:extLst>
          </p:cNvPr>
          <p:cNvSpPr txBox="1"/>
          <p:nvPr/>
        </p:nvSpPr>
        <p:spPr>
          <a:xfrm>
            <a:off x="4168907" y="2904736"/>
            <a:ext cx="881602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Monika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Sengul-Jones</a:t>
            </a:r>
          </a:p>
        </p:txBody>
      </p:sp>
      <p:pic>
        <p:nvPicPr>
          <p:cNvPr id="32" name="Picture 31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FF854B0-75AB-437F-8D23-3CDA7E0548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373" y="2198579"/>
            <a:ext cx="674370" cy="680085"/>
          </a:xfrm>
          <a:prstGeom prst="rect">
            <a:avLst/>
          </a:prstGeom>
        </p:spPr>
      </p:pic>
      <p:pic>
        <p:nvPicPr>
          <p:cNvPr id="3" name="Picture 2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29E9635E-259D-42CE-94DB-FDCEE4A6E8B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25" y="3412080"/>
            <a:ext cx="730628" cy="717922"/>
          </a:xfrm>
          <a:prstGeom prst="rect">
            <a:avLst/>
          </a:prstGeom>
        </p:spPr>
      </p:pic>
      <p:pic>
        <p:nvPicPr>
          <p:cNvPr id="5" name="Picture 4" descr="A person standing in front of a window&#10;&#10;Description generated with very high confidence">
            <a:extLst>
              <a:ext uri="{FF2B5EF4-FFF2-40B4-BE49-F238E27FC236}">
                <a16:creationId xmlns:a16="http://schemas.microsoft.com/office/drawing/2014/main" id="{E09F1E84-CB6A-4D90-B419-E2611A74FE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743" y="861820"/>
            <a:ext cx="651510" cy="64008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BC0F866-B966-46A0-899B-897093B405F3}"/>
              </a:ext>
            </a:extLst>
          </p:cNvPr>
          <p:cNvSpPr/>
          <p:nvPr/>
        </p:nvSpPr>
        <p:spPr>
          <a:xfrm>
            <a:off x="6089742" y="3399352"/>
            <a:ext cx="831976" cy="122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1DF5A1-566E-4042-ADA2-895A526CA445}"/>
              </a:ext>
            </a:extLst>
          </p:cNvPr>
          <p:cNvSpPr txBox="1"/>
          <p:nvPr/>
        </p:nvSpPr>
        <p:spPr>
          <a:xfrm>
            <a:off x="6089742" y="4200455"/>
            <a:ext cx="831976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Kerry </a:t>
            </a:r>
          </a:p>
          <a:p>
            <a:pPr algn="ctr" defTabSz="457189"/>
            <a:r>
              <a:rPr lang="en-US" sz="900" dirty="0">
                <a:solidFill>
                  <a:srgbClr val="000000"/>
                </a:solidFill>
                <a:latin typeface="Arial"/>
              </a:rPr>
              <a:t>Raymond</a:t>
            </a:r>
          </a:p>
        </p:txBody>
      </p:sp>
      <p:pic>
        <p:nvPicPr>
          <p:cNvPr id="6" name="Picture 5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001B455C-20E2-42C3-B4D1-C975736B40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67378" y="3471400"/>
            <a:ext cx="676701" cy="7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870586" y="343354"/>
            <a:ext cx="84390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1B61"/>
              </a:buClr>
              <a:buFont typeface="Arial"/>
              <a:buNone/>
            </a:pPr>
            <a:r>
              <a:rPr lang="en-US"/>
              <a:t>What do public library staff want?</a:t>
            </a:r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body" idx="2"/>
          </p:nvPr>
        </p:nvSpPr>
        <p:spPr>
          <a:xfrm>
            <a:off x="160550" y="1029754"/>
            <a:ext cx="5717736" cy="2497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accent5"/>
                </a:solidFill>
              </a:rPr>
              <a:t>Increase</a:t>
            </a:r>
            <a:r>
              <a:rPr lang="en-US" sz="2000" b="1" dirty="0"/>
              <a:t> </a:t>
            </a:r>
            <a:r>
              <a:rPr lang="en-US" sz="2000" dirty="0"/>
              <a:t>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nformation literacy </a:t>
            </a:r>
            <a:endParaRPr sz="20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Improve</a:t>
            </a:r>
            <a:r>
              <a:rPr lang="en-US" sz="2000" b="1" dirty="0"/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to </a:t>
            </a:r>
            <a:r>
              <a:rPr lang="en-US" sz="2000" b="1" dirty="0">
                <a:solidFill>
                  <a:schemeClr val="accent6"/>
                </a:solidFill>
              </a:rPr>
              <a:t>authoritative</a:t>
            </a:r>
            <a:r>
              <a:rPr lang="en-US" sz="20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information</a:t>
            </a:r>
            <a:r>
              <a:rPr lang="en-US" sz="2000" dirty="0"/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Support research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0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critical thinking skills</a:t>
            </a:r>
            <a:endParaRPr sz="20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Raise visibility </a:t>
            </a:r>
            <a:r>
              <a:rPr lang="en-US" sz="2000" dirty="0"/>
              <a:t>of their libraries, communities</a:t>
            </a:r>
            <a:endParaRPr sz="20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Enrich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programs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63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3" name="Shape 493" descr="A close up of a newspaper  Description generated with high confidence"/>
          <p:cNvPicPr preferRelativeResize="0"/>
          <p:nvPr/>
        </p:nvPicPr>
        <p:blipFill rotWithShape="1">
          <a:blip r:embed="rId3">
            <a:alphaModFix/>
          </a:blip>
          <a:srcRect t="1058" r="3297"/>
          <a:stretch/>
        </p:blipFill>
        <p:spPr>
          <a:xfrm>
            <a:off x="6235355" y="1220825"/>
            <a:ext cx="2638050" cy="25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 txBox="1"/>
          <p:nvPr/>
        </p:nvSpPr>
        <p:spPr>
          <a:xfrm>
            <a:off x="870575" y="4003925"/>
            <a:ext cx="8111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550" b="1" dirty="0"/>
              <a:t>70% of participants had never edited Wikipedia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45002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Nonconfidential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78BE20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288C84E1DDE4EB5E7AD34197F94B1" ma:contentTypeVersion="67" ma:contentTypeDescription="Create a new document." ma:contentTypeScope="" ma:versionID="4ee5b1081f0c27e4783ee4c7302b3169">
  <xsd:schema xmlns:xsd="http://www.w3.org/2001/XMLSchema" xmlns:xs="http://www.w3.org/2001/XMLSchema" xmlns:p="http://schemas.microsoft.com/office/2006/metadata/properties" xmlns:ns2="6b67d80f-331f-4b51-b18e-81b8c101c29d" xmlns:ns3="1e61f529-8f22-46c7-a76f-bf56c3f12971" xmlns:ns4="a0586231-9477-4591-a29e-570308545c89" targetNamespace="http://schemas.microsoft.com/office/2006/metadata/properties" ma:root="true" ma:fieldsID="b71af674562cc1441edc924707cb867d" ns2:_="" ns3:_="" ns4:_="">
    <xsd:import namespace="6b67d80f-331f-4b51-b18e-81b8c101c29d"/>
    <xsd:import namespace="1e61f529-8f22-46c7-a76f-bf56c3f12971"/>
    <xsd:import namespace="a0586231-9477-4591-a29e-570308545c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1f529-8f22-46c7-a76f-bf56c3f12971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86231-9477-4591-a29e-57030854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67d80f-331f-4b51-b18e-81b8c101c29d">
      <UserInfo>
        <DisplayName>Proffitt,Merrilee</DisplayName>
        <AccountId>1400</AccountId>
        <AccountType/>
      </UserInfo>
      <UserInfo>
        <DisplayName>Waite,Stephanie</DisplayName>
        <AccountId>2414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1e867eb-0ccf-46b3-a8be-678a344b5681" ContentTypeId="0x0101" PreviousValue="false"/>
</file>

<file path=customXml/itemProps1.xml><?xml version="1.0" encoding="utf-8"?>
<ds:datastoreItem xmlns:ds="http://schemas.openxmlformats.org/officeDocument/2006/customXml" ds:itemID="{27ACD137-8DE2-45EB-9461-FD680A581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1e61f529-8f22-46c7-a76f-bf56c3f12971"/>
    <ds:schemaRef ds:uri="a0586231-9477-4591-a29e-570308545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988F0-95B4-4FCA-A550-26E1636850FD}">
  <ds:schemaRefs>
    <ds:schemaRef ds:uri="http://schemas.microsoft.com/office/2006/documentManagement/types"/>
    <ds:schemaRef ds:uri="6b67d80f-331f-4b51-b18e-81b8c101c29d"/>
    <ds:schemaRef ds:uri="1e61f529-8f22-46c7-a76f-bf56c3f12971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0586231-9477-4591-a29e-570308545c8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12438</TotalTime>
  <Words>732</Words>
  <Application>Microsoft Office PowerPoint</Application>
  <PresentationFormat>On-screen Show (16:9)</PresentationFormat>
  <Paragraphs>157</Paragraphs>
  <Slides>35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Arial Black</vt:lpstr>
      <vt:lpstr>Arial Regular</vt:lpstr>
      <vt:lpstr>Calibri</vt:lpstr>
      <vt:lpstr>Helvetica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Librarians have the power  to make Wikipedia  better and more reliable.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Wikipedia and OCLC</dc:title>
  <dc:creator>Merrilee Proffitt</dc:creator>
  <dc:description>Presented at the NFAIS Virtual Workshop, 27 June 2018.</dc:description>
  <cp:lastModifiedBy>McNicol,Jeanette</cp:lastModifiedBy>
  <cp:revision>261</cp:revision>
  <dcterms:created xsi:type="dcterms:W3CDTF">2015-04-17T19:58:50Z</dcterms:created>
  <dcterms:modified xsi:type="dcterms:W3CDTF">2018-07-07T06:40:33Z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0x010100228288C84E1DDE4EB5E7AD34197F94B1</vt:lpwstr>
  </property>
</Properties>
</file>