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270" r:id="rId6"/>
    <p:sldId id="271" r:id="rId7"/>
    <p:sldId id="273" r:id="rId8"/>
    <p:sldId id="287" r:id="rId9"/>
    <p:sldId id="278" r:id="rId10"/>
    <p:sldId id="285" r:id="rId11"/>
    <p:sldId id="282" r:id="rId12"/>
    <p:sldId id="276" r:id="rId13"/>
    <p:sldId id="284" r:id="rId14"/>
    <p:sldId id="301" r:id="rId15"/>
    <p:sldId id="297" r:id="rId16"/>
    <p:sldId id="296" r:id="rId17"/>
    <p:sldId id="286" r:id="rId18"/>
    <p:sldId id="288" r:id="rId19"/>
    <p:sldId id="274" r:id="rId20"/>
    <p:sldId id="289" r:id="rId21"/>
    <p:sldId id="279" r:id="rId22"/>
    <p:sldId id="290" r:id="rId23"/>
    <p:sldId id="292" r:id="rId24"/>
    <p:sldId id="294" r:id="rId25"/>
    <p:sldId id="295" r:id="rId26"/>
    <p:sldId id="300" r:id="rId27"/>
    <p:sldId id="299" r:id="rId28"/>
    <p:sldId id="298" r:id="rId29"/>
    <p:sldId id="280" r:id="rId30"/>
    <p:sldId id="281" r:id="rId31"/>
    <p:sldId id="275" r:id="rId32"/>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E83"/>
    <a:srgbClr val="F6BE00"/>
    <a:srgbClr val="8A1B61"/>
    <a:srgbClr val="D2703A"/>
    <a:srgbClr val="AE2373"/>
    <a:srgbClr val="FEBA12"/>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77" autoAdjust="0"/>
    <p:restoredTop sz="88136" autoAdjust="0"/>
  </p:normalViewPr>
  <p:slideViewPr>
    <p:cSldViewPr snapToGrid="0" snapToObjects="1">
      <p:cViewPr varScale="1">
        <p:scale>
          <a:sx n="119" d="100"/>
          <a:sy n="119" d="100"/>
        </p:scale>
        <p:origin x="1254" y="108"/>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7/8/2018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F8CA59C-26AF-6346-A5CF-41ECEFF79957}" type="datetimeFigureOut">
              <a:rPr lang="en-US" smtClean="0"/>
              <a:t>7/8/2018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4E242FB-C156-A14A-9F52-74F252AEF9C7}" type="slidenum">
              <a:rPr lang="en-US" smtClean="0"/>
              <a:t>‹#›</a:t>
            </a:fld>
            <a:endParaRPr lang="en-US"/>
          </a:p>
        </p:txBody>
      </p:sp>
    </p:spTree>
    <p:extLst>
      <p:ext uri="{BB962C8B-B14F-4D97-AF65-F5344CB8AC3E}">
        <p14:creationId xmlns:p14="http://schemas.microsoft.com/office/powerpoint/2010/main" val="124459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Category:Exterior_of_the_New_York_Public_Library_main_buildi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n.wikipedia.org/wiki/Woolson_Mors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Merrilee Proffitt from OCLC Research and together with Jake we are going to explore the connections between Wikipedia and libraries. We are both very excited about the ideas surfaced in the smarter library theme and think that many of the smarter library themes connect directly with Wikipedia a 17 year old open knowledge project.</a:t>
            </a:r>
          </a:p>
        </p:txBody>
      </p:sp>
      <p:sp>
        <p:nvSpPr>
          <p:cNvPr id="4" name="Slide Number Placeholder 3"/>
          <p:cNvSpPr>
            <a:spLocks noGrp="1"/>
          </p:cNvSpPr>
          <p:nvPr>
            <p:ph type="sldNum" sz="quarter" idx="10"/>
          </p:nvPr>
        </p:nvSpPr>
        <p:spPr/>
        <p:txBody>
          <a:bodyPr/>
          <a:lstStyle/>
          <a:p>
            <a:fld id="{34E242FB-C156-A14A-9F52-74F252AEF9C7}" type="slidenum">
              <a:rPr lang="en-US" smtClean="0"/>
              <a:t>1</a:t>
            </a:fld>
            <a:endParaRPr lang="en-US"/>
          </a:p>
        </p:txBody>
      </p:sp>
    </p:spTree>
    <p:extLst>
      <p:ext uri="{BB962C8B-B14F-4D97-AF65-F5344CB8AC3E}">
        <p14:creationId xmlns:p14="http://schemas.microsoft.com/office/powerpoint/2010/main" val="50224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914400" y="3300413"/>
            <a:ext cx="7315200" cy="2700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dirty="0"/>
              <a:t>So we tried to lead from a place of listening. There are many directions you can go with Wikipedia but here were the priorities for our course participants, as reflected in a pre-course survey. </a:t>
            </a:r>
            <a:endParaRPr dirty="0"/>
          </a:p>
        </p:txBody>
      </p:sp>
      <p:sp>
        <p:nvSpPr>
          <p:cNvPr id="489" name="Shape 489"/>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2728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course we were able to draw on the practices of librarians who Wikipedia, and we have a series of interviews that focus on librarians who have already found ways to incorporate Wikipedia into some form of their work. I’d like to introduce some of these </a:t>
            </a:r>
            <a:r>
              <a:rPr lang="en-US" dirty="0" err="1"/>
              <a:t>Wikibrarians</a:t>
            </a:r>
            <a:r>
              <a:rPr lang="en-US" dirty="0"/>
              <a:t> to you. </a:t>
            </a:r>
          </a:p>
        </p:txBody>
      </p:sp>
      <p:sp>
        <p:nvSpPr>
          <p:cNvPr id="4" name="Slide Number Placeholder 3"/>
          <p:cNvSpPr>
            <a:spLocks noGrp="1"/>
          </p:cNvSpPr>
          <p:nvPr>
            <p:ph type="sldNum" sz="quarter" idx="10"/>
          </p:nvPr>
        </p:nvSpPr>
        <p:spPr/>
        <p:txBody>
          <a:bodyPr/>
          <a:lstStyle/>
          <a:p>
            <a:fld id="{34E242FB-C156-A14A-9F52-74F252AEF9C7}" type="slidenum">
              <a:rPr lang="en-US" smtClean="0"/>
              <a:t>12</a:t>
            </a:fld>
            <a:endParaRPr lang="en-US"/>
          </a:p>
        </p:txBody>
      </p:sp>
    </p:spTree>
    <p:extLst>
      <p:ext uri="{BB962C8B-B14F-4D97-AF65-F5344CB8AC3E}">
        <p14:creationId xmlns:p14="http://schemas.microsoft.com/office/powerpoint/2010/main" val="5118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Meet Susan Barnum – she works at the El Paso Public Library. </a:t>
            </a:r>
          </a:p>
          <a:p>
            <a:r>
              <a:rPr lang="en-US" sz="1200" b="0" i="0" kern="1200" dirty="0">
                <a:solidFill>
                  <a:schemeClr val="tx1"/>
                </a:solidFill>
                <a:effectLst/>
                <a:latin typeface="+mn-lt"/>
                <a:ea typeface="+mn-ea"/>
                <a:cs typeface="+mn-cs"/>
              </a:rPr>
              <a:t>A few years ago, someone from her local history museum asked for reference materials about </a:t>
            </a:r>
            <a:r>
              <a:rPr lang="en-US" sz="1200" b="0" i="0" kern="1200" dirty="0" err="1">
                <a:solidFill>
                  <a:schemeClr val="tx1"/>
                </a:solidFill>
                <a:effectLst/>
                <a:latin typeface="+mn-lt"/>
                <a:ea typeface="+mn-ea"/>
                <a:cs typeface="+mn-cs"/>
              </a:rPr>
              <a:t>Chihuahuita</a:t>
            </a:r>
            <a:r>
              <a:rPr lang="en-US" sz="1200" b="0" i="0" kern="1200" dirty="0">
                <a:solidFill>
                  <a:schemeClr val="tx1"/>
                </a:solidFill>
                <a:effectLst/>
                <a:latin typeface="+mn-lt"/>
                <a:ea typeface="+mn-ea"/>
                <a:cs typeface="+mn-cs"/>
              </a:rPr>
              <a:t>, a historic neighborhood in El Paso. This is a neighborhood that is one of the oldest parts of El Paso and sits directly on the US Mexico Boarder on the banks of the Rio Grande. It is one of the poorest neighborhoods in El Paso and also on the List of Endangered places compiled by the US National Trust for Historic Preservation.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Susan could have done what a lot of us might have done – complied a list of references and shipped them off to the museum colleague. But Sue, who is an active Wikipedia editor as well as a Wikipedian noted that here was no Wikipedia article on it. So she created the article and shared that with her colleagues.</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13</a:t>
            </a:fld>
            <a:endParaRPr lang="en-US"/>
          </a:p>
        </p:txBody>
      </p:sp>
    </p:spTree>
    <p:extLst>
      <p:ext uri="{BB962C8B-B14F-4D97-AF65-F5344CB8AC3E}">
        <p14:creationId xmlns:p14="http://schemas.microsoft.com/office/powerpoint/2010/main" val="61871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Susan, this made sense. It made the information available to everyone. </a:t>
            </a:r>
          </a:p>
        </p:txBody>
      </p:sp>
      <p:sp>
        <p:nvSpPr>
          <p:cNvPr id="4" name="Slide Number Placeholder 3"/>
          <p:cNvSpPr>
            <a:spLocks noGrp="1"/>
          </p:cNvSpPr>
          <p:nvPr>
            <p:ph type="sldNum" sz="quarter" idx="10"/>
          </p:nvPr>
        </p:nvSpPr>
        <p:spPr/>
        <p:txBody>
          <a:bodyPr/>
          <a:lstStyle/>
          <a:p>
            <a:fld id="{34E242FB-C156-A14A-9F52-74F252AEF9C7}" type="slidenum">
              <a:rPr lang="en-US" smtClean="0"/>
              <a:t>14</a:t>
            </a:fld>
            <a:endParaRPr lang="en-US"/>
          </a:p>
        </p:txBody>
      </p:sp>
    </p:spTree>
    <p:extLst>
      <p:ext uri="{BB962C8B-B14F-4D97-AF65-F5344CB8AC3E}">
        <p14:creationId xmlns:p14="http://schemas.microsoft.com/office/powerpoint/2010/main" val="95863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Bob Kosovsky. We works as a curator in the New York public library where he works with music collections. </a:t>
            </a:r>
          </a:p>
          <a:p>
            <a:endParaRPr lang="en-US" dirty="0"/>
          </a:p>
          <a:p>
            <a:r>
              <a:rPr lang="en-US" dirty="0"/>
              <a:t>By New York : </a:t>
            </a:r>
            <a:r>
              <a:rPr lang="en-US" dirty="0" err="1"/>
              <a:t>Witmark</a:t>
            </a:r>
            <a:r>
              <a:rPr lang="en-US" dirty="0"/>
              <a:t>, publisher. [Public domain], via Wikimedia Commons</a:t>
            </a:r>
          </a:p>
          <a:p>
            <a:r>
              <a:rPr lang="en-US" sz="1200" b="0" i="0" u="none" strike="noStrike" kern="1200" dirty="0">
                <a:solidFill>
                  <a:schemeClr val="tx1"/>
                </a:solidFill>
                <a:effectLst/>
                <a:latin typeface="+mn-lt"/>
                <a:ea typeface="+mn-ea"/>
                <a:cs typeface="+mn-cs"/>
                <a:hlinkClick r:id="rId3"/>
              </a:rPr>
              <a:t>Exterior of the New York Public Library main building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Arnolduis</a:t>
            </a:r>
            <a:r>
              <a:rPr lang="en-US" sz="1200" b="0" i="0" u="none" strike="noStrike" kern="1200" dirty="0">
                <a:solidFill>
                  <a:schemeClr val="tx1"/>
                </a:solidFill>
                <a:effectLst/>
                <a:latin typeface="+mn-lt"/>
                <a:ea typeface="+mn-ea"/>
                <a:cs typeface="+mn-cs"/>
              </a:rPr>
              <a:t> cc-by-SA</a:t>
            </a:r>
          </a:p>
          <a:p>
            <a:endParaRPr lang="en-US" dirty="0"/>
          </a:p>
          <a:p>
            <a:pPr fontAlgn="base"/>
            <a:r>
              <a:rPr lang="en-US" sz="1200" b="0" i="0" kern="1200" dirty="0">
                <a:solidFill>
                  <a:schemeClr val="tx1"/>
                </a:solidFill>
                <a:effectLst/>
                <a:latin typeface="+mn-lt"/>
                <a:ea typeface="+mn-ea"/>
                <a:cs typeface="+mn-cs"/>
              </a:rPr>
              <a:t>Bob began to edit Wikipedia in 2009 when he was working on a project with turn-of-the-century sheet music and could find no reference information for the materials.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his work one composer, </a:t>
            </a:r>
            <a:r>
              <a:rPr lang="en-US" sz="1200" b="0" i="0" u="none" strike="noStrike" kern="1200" dirty="0" err="1">
                <a:solidFill>
                  <a:schemeClr val="tx1"/>
                </a:solidFill>
                <a:effectLst/>
                <a:latin typeface="+mn-lt"/>
                <a:ea typeface="+mn-ea"/>
                <a:cs typeface="+mn-cs"/>
                <a:hlinkClick r:id="rId4"/>
              </a:rPr>
              <a:t>Woolson</a:t>
            </a:r>
            <a:r>
              <a:rPr lang="en-US" sz="1200" b="0" i="0" u="none" strike="noStrike" kern="1200" dirty="0">
                <a:solidFill>
                  <a:schemeClr val="tx1"/>
                </a:solidFill>
                <a:effectLst/>
                <a:latin typeface="+mn-lt"/>
                <a:ea typeface="+mn-ea"/>
                <a:cs typeface="+mn-cs"/>
                <a:hlinkClick r:id="rId4"/>
              </a:rPr>
              <a:t> Morse</a:t>
            </a:r>
            <a:r>
              <a:rPr lang="en-US" sz="1200" b="0" i="0" kern="1200" dirty="0">
                <a:solidFill>
                  <a:schemeClr val="tx1"/>
                </a:solidFill>
                <a:effectLst/>
                <a:latin typeface="+mn-lt"/>
                <a:ea typeface="+mn-ea"/>
                <a:cs typeface="+mn-cs"/>
              </a:rPr>
              <a:t>, kept coming up. There wasn’t any biographical information on him, so I began researching him. </a:t>
            </a:r>
          </a:p>
          <a:p>
            <a:pPr fontAlgn="base"/>
            <a:r>
              <a:rPr lang="en-US" sz="1200" b="0" i="0" kern="1200" dirty="0">
                <a:solidFill>
                  <a:schemeClr val="tx1"/>
                </a:solidFill>
                <a:effectLst/>
                <a:latin typeface="+mn-lt"/>
                <a:ea typeface="+mn-ea"/>
                <a:cs typeface="+mn-cs"/>
              </a:rPr>
              <a:t>I dug up all this information from all these different places, and I decided to make it into a biographical article. And now that article on </a:t>
            </a:r>
            <a:r>
              <a:rPr lang="en-US" sz="1200" b="0" i="0" kern="1200" dirty="0" err="1">
                <a:solidFill>
                  <a:schemeClr val="tx1"/>
                </a:solidFill>
                <a:effectLst/>
                <a:latin typeface="+mn-lt"/>
                <a:ea typeface="+mn-ea"/>
                <a:cs typeface="+mn-cs"/>
              </a:rPr>
              <a:t>Woolson</a:t>
            </a:r>
            <a:r>
              <a:rPr lang="en-US" sz="1200" b="0" i="0" kern="1200" dirty="0">
                <a:solidFill>
                  <a:schemeClr val="tx1"/>
                </a:solidFill>
                <a:effectLst/>
                <a:latin typeface="+mn-lt"/>
                <a:ea typeface="+mn-ea"/>
                <a:cs typeface="+mn-cs"/>
              </a:rPr>
              <a:t> Morse is the most comprehensive reference source for information about him. When I did that article, other editors made some alterations; but no one deleted it, they made it better.</a:t>
            </a:r>
          </a:p>
          <a:p>
            <a:pPr fontAlgn="base"/>
            <a:r>
              <a:rPr lang="en-US" sz="1200" b="0" i="0" kern="1200" dirty="0">
                <a:solidFill>
                  <a:schemeClr val="tx1"/>
                </a:solidFill>
                <a:effectLst/>
                <a:latin typeface="+mn-lt"/>
                <a:ea typeface="+mn-ea"/>
                <a:cs typeface="+mn-cs"/>
              </a:rPr>
              <a:t>And I thought, “Wow, that is what one can do with Wikipedia.”</a:t>
            </a:r>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15</a:t>
            </a:fld>
            <a:endParaRPr lang="en-US"/>
          </a:p>
        </p:txBody>
      </p:sp>
    </p:spTree>
    <p:extLst>
      <p:ext uri="{BB962C8B-B14F-4D97-AF65-F5344CB8AC3E}">
        <p14:creationId xmlns:p14="http://schemas.microsoft.com/office/powerpoint/2010/main" val="75909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was doing something similar to what Susan did, except he was adding information in his capacity as a curator – he was unable to easily find information on the collections and creators of collections so he put the information he compiled in a place where others could benefit from it. </a:t>
            </a:r>
          </a:p>
        </p:txBody>
      </p:sp>
      <p:sp>
        <p:nvSpPr>
          <p:cNvPr id="4" name="Slide Number Placeholder 3"/>
          <p:cNvSpPr>
            <a:spLocks noGrp="1"/>
          </p:cNvSpPr>
          <p:nvPr>
            <p:ph type="sldNum" sz="quarter" idx="10"/>
          </p:nvPr>
        </p:nvSpPr>
        <p:spPr/>
        <p:txBody>
          <a:bodyPr/>
          <a:lstStyle/>
          <a:p>
            <a:fld id="{34E242FB-C156-A14A-9F52-74F252AEF9C7}" type="slidenum">
              <a:rPr lang="en-US" smtClean="0"/>
              <a:t>16</a:t>
            </a:fld>
            <a:endParaRPr lang="en-US"/>
          </a:p>
        </p:txBody>
      </p:sp>
    </p:spTree>
    <p:extLst>
      <p:ext uri="{BB962C8B-B14F-4D97-AF65-F5344CB8AC3E}">
        <p14:creationId xmlns:p14="http://schemas.microsoft.com/office/powerpoint/2010/main" val="324254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baseline: 70% of participants had never edited Wikipedia prior to joining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baseline="0" dirty="0"/>
              <a:t>One of the main goals of course participants was to develop engagement plans for their </a:t>
            </a:r>
            <a:r>
              <a:rPr lang="en-US" baseline="0" dirty="0" err="1"/>
              <a:t>librarys</a:t>
            </a:r>
            <a:r>
              <a:rPr lang="en-US" baseline="0" dirty="0"/>
              <a:t>, and  </a:t>
            </a:r>
          </a:p>
          <a:p>
            <a:r>
              <a:rPr lang="en-US" baseline="0" dirty="0"/>
              <a:t>Plus 86 engagement plans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60272-78FC-4250-85A2-EFF8CEFCF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86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Kim </a:t>
            </a:r>
            <a:r>
              <a:rPr lang="en-US" sz="1200" b="0" i="0" kern="1200" dirty="0" err="1">
                <a:solidFill>
                  <a:schemeClr val="tx1"/>
                </a:solidFill>
                <a:effectLst/>
                <a:latin typeface="+mn-lt"/>
                <a:ea typeface="+mn-ea"/>
                <a:cs typeface="+mn-cs"/>
              </a:rPr>
              <a:t>Gile</a:t>
            </a:r>
            <a:r>
              <a:rPr lang="en-US" sz="1200" b="0" i="0" kern="1200" dirty="0">
                <a:solidFill>
                  <a:schemeClr val="tx1"/>
                </a:solidFill>
                <a:effectLst/>
                <a:latin typeface="+mn-lt"/>
                <a:ea typeface="+mn-ea"/>
                <a:cs typeface="+mn-cs"/>
              </a:rPr>
              <a:t>, is a community reference manager at the Kansas City Public Library, where jazz is a deep part of the history and culture of the city. She notices that articles related to notable musicians, artists and women are missing from Wikipedia. This represents an opportunity for Kim, her fellow library staff and the African American community her library serves to raise the visibility of the city's rich musical cultural heritage. She is planning a series of editing events in conjunction with the American Jazz Museum which is also in Kansas City.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She wants to help her fellow librarians see that Wikipedia is a resource worthy of engagement.</a:t>
            </a:r>
          </a:p>
          <a:p>
            <a:pPr fontAlgn="base"/>
            <a:r>
              <a:rPr lang="en-US" sz="1200" b="0" i="0" kern="1200" dirty="0">
                <a:solidFill>
                  <a:schemeClr val="tx1"/>
                </a:solidFill>
                <a:effectLst/>
                <a:latin typeface="+mn-lt"/>
                <a:ea typeface="+mn-ea"/>
                <a:cs typeface="+mn-cs"/>
              </a:rPr>
              <a:t>"We've been told not to use it, and never to tell patrons to use it," she explained. "I used to think the same thing, but I'm glad to say that my mind is completely changed. </a:t>
            </a:r>
          </a:p>
          <a:p>
            <a:pPr fontAlgn="base"/>
            <a:r>
              <a:rPr lang="en-US" sz="1200" b="0" i="0" kern="1200" dirty="0">
                <a:solidFill>
                  <a:schemeClr val="tx1"/>
                </a:solidFill>
                <a:effectLst/>
                <a:latin typeface="+mn-lt"/>
                <a:ea typeface="+mn-ea"/>
                <a:cs typeface="+mn-cs"/>
              </a:rPr>
              <a:t>"I dare you not to get excited,”</a:t>
            </a:r>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18</a:t>
            </a:fld>
            <a:endParaRPr lang="en-US"/>
          </a:p>
        </p:txBody>
      </p:sp>
    </p:spTree>
    <p:extLst>
      <p:ext uri="{BB962C8B-B14F-4D97-AF65-F5344CB8AC3E}">
        <p14:creationId xmlns:p14="http://schemas.microsoft.com/office/powerpoint/2010/main" val="160059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Denise Davis and Tom </a:t>
            </a:r>
            <a:r>
              <a:rPr lang="en-US" sz="1200" b="0" i="0" kern="1200" dirty="0" err="1">
                <a:solidFill>
                  <a:schemeClr val="tx1"/>
                </a:solidFill>
                <a:effectLst/>
                <a:latin typeface="+mn-lt"/>
                <a:ea typeface="+mn-ea"/>
                <a:cs typeface="+mn-cs"/>
              </a:rPr>
              <a:t>Boeche</a:t>
            </a:r>
            <a:r>
              <a:rPr lang="en-US" sz="1200" b="0" i="0" kern="1200" dirty="0">
                <a:solidFill>
                  <a:schemeClr val="tx1"/>
                </a:solidFill>
                <a:effectLst/>
                <a:latin typeface="+mn-lt"/>
                <a:ea typeface="+mn-ea"/>
                <a:cs typeface="+mn-cs"/>
              </a:rPr>
              <a:t> are librarians at the Morton-James Public Library. The course helped them rethink their approach to teaching research skills.  </a:t>
            </a:r>
          </a:p>
          <a:p>
            <a:pPr fontAlgn="base"/>
            <a:r>
              <a:rPr lang="en-US" sz="1200" b="0" i="0" kern="1200" dirty="0">
                <a:solidFill>
                  <a:schemeClr val="tx1"/>
                </a:solidFill>
                <a:effectLst/>
                <a:latin typeface="+mn-lt"/>
                <a:ea typeface="+mn-ea"/>
                <a:cs typeface="+mn-cs"/>
              </a:rPr>
              <a:t>Every year, students in Nebraska City, Nebraska, come into the library to prepare for National History Day, a nationwide historical writing competition. </a:t>
            </a:r>
          </a:p>
          <a:p>
            <a:pPr fontAlgn="base"/>
            <a:r>
              <a:rPr lang="en-US" sz="1200" b="0" i="0" kern="1200" dirty="0">
                <a:solidFill>
                  <a:schemeClr val="tx1"/>
                </a:solidFill>
                <a:effectLst/>
                <a:latin typeface="+mn-lt"/>
                <a:ea typeface="+mn-ea"/>
                <a:cs typeface="+mn-cs"/>
              </a:rPr>
              <a:t>After getting the go-ahead from the class teacher, Denise used the 8th graders’ list of research topics to find complementary Wikipedia articles.</a:t>
            </a:r>
          </a:p>
          <a:p>
            <a:pPr fontAlgn="base"/>
            <a:r>
              <a:rPr lang="en-US" sz="1200" b="0" i="0" kern="1200" dirty="0">
                <a:solidFill>
                  <a:schemeClr val="tx1"/>
                </a:solidFill>
                <a:effectLst/>
                <a:latin typeface="+mn-lt"/>
                <a:ea typeface="+mn-ea"/>
                <a:cs typeface="+mn-cs"/>
              </a:rPr>
              <a:t>Denise used skills acquired in the course to explain to the students how to understand a Wikipedia article, and where to go next. She said this process was helpful for them to understand how to be critical consumers of information. </a:t>
            </a:r>
          </a:p>
          <a:p>
            <a:pPr fontAlgn="base"/>
            <a:r>
              <a:rPr lang="en-US" sz="1200" b="0" i="0" kern="1200" dirty="0">
                <a:solidFill>
                  <a:schemeClr val="tx1"/>
                </a:solidFill>
                <a:effectLst/>
                <a:latin typeface="+mn-lt"/>
                <a:ea typeface="+mn-ea"/>
                <a:cs typeface="+mn-cs"/>
              </a:rPr>
              <a:t>The students then met with Tom for the next steps in the research process, a walkthrough of library catalogs and the stacks. </a:t>
            </a:r>
          </a:p>
          <a:p>
            <a:pPr fontAlgn="base"/>
            <a:r>
              <a:rPr lang="en-US" sz="1200" b="0" i="0" kern="1200" dirty="0">
                <a:solidFill>
                  <a:schemeClr val="tx1"/>
                </a:solidFill>
                <a:effectLst/>
                <a:latin typeface="+mn-lt"/>
                <a:ea typeface="+mn-ea"/>
                <a:cs typeface="+mn-cs"/>
              </a:rPr>
              <a:t>In the end, “the teacher was very pleased,”. So pleased that she asked the librarians to speak with the school about the value of the online encyclopedia—the platform is currently blocked for students. </a:t>
            </a:r>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19</a:t>
            </a:fld>
            <a:endParaRPr lang="en-US"/>
          </a:p>
        </p:txBody>
      </p:sp>
    </p:spTree>
    <p:extLst>
      <p:ext uri="{BB962C8B-B14F-4D97-AF65-F5344CB8AC3E}">
        <p14:creationId xmlns:p14="http://schemas.microsoft.com/office/powerpoint/2010/main" val="64601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Samantha Dodd, a Special Collections Archivist at the University of Texas at Arlington Libraries was asked to organize an edit-a-thon in October. Dodd had just enrolled in the course and had never edited Wikipedia. Rather than organizing an edit-a-thon, which would have been ambitious, she instead proposed two events to introduce Wikipedia and convene scholarly conversations about it for the library and the broader university community.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first event, featured a presentation by a Wikipedian with 11 years of editing experience. His insights on Wikipedia in her words,  “blew everyone away,” The second event was a panel conversation with presenters from multiple disciplines discussing the benefits and drawbacks of using Wikipedia in the classroom.</a:t>
            </a:r>
          </a:p>
          <a:p>
            <a:pPr fontAlgn="base"/>
            <a:r>
              <a:rPr lang="en-US" sz="1200" b="0" i="0" kern="1200" dirty="0">
                <a:solidFill>
                  <a:schemeClr val="tx1"/>
                </a:solidFill>
                <a:effectLst/>
                <a:latin typeface="+mn-lt"/>
                <a:ea typeface="+mn-ea"/>
                <a:cs typeface="+mn-cs"/>
              </a:rPr>
              <a:t>The events drew large crowds of university and community attendees, and gained a lot of </a:t>
            </a:r>
            <a:r>
              <a:rPr lang="en-US" sz="1200" b="0" i="0" kern="1200" dirty="0" err="1">
                <a:solidFill>
                  <a:schemeClr val="tx1"/>
                </a:solidFill>
                <a:effectLst/>
                <a:latin typeface="+mn-lt"/>
                <a:ea typeface="+mn-ea"/>
                <a:cs typeface="+mn-cs"/>
              </a:rPr>
              <a:t>socal</a:t>
            </a:r>
            <a:r>
              <a:rPr lang="en-US" sz="1200" b="0" i="0" kern="1200" dirty="0">
                <a:solidFill>
                  <a:schemeClr val="tx1"/>
                </a:solidFill>
                <a:effectLst/>
                <a:latin typeface="+mn-lt"/>
                <a:ea typeface="+mn-ea"/>
                <a:cs typeface="+mn-cs"/>
              </a:rPr>
              <a:t> media attention. </a:t>
            </a:r>
          </a:p>
          <a:p>
            <a:pPr fontAlgn="base"/>
            <a:r>
              <a:rPr lang="en-US" sz="1200" b="0" i="0" kern="1200" dirty="0">
                <a:solidFill>
                  <a:schemeClr val="tx1"/>
                </a:solidFill>
                <a:effectLst/>
                <a:latin typeface="+mn-lt"/>
                <a:ea typeface="+mn-ea"/>
                <a:cs typeface="+mn-cs"/>
              </a:rPr>
              <a:t>In the days that followed, Samantha found her library at the center of additional Wikipedia initiatives, including plans for a presentation at the state library association meeting. </a:t>
            </a:r>
          </a:p>
          <a:p>
            <a:pPr fontAlgn="base"/>
            <a:r>
              <a:rPr lang="en-US" sz="1200" b="0" i="0" kern="1200" dirty="0">
                <a:solidFill>
                  <a:schemeClr val="tx1"/>
                </a:solidFill>
                <a:effectLst/>
                <a:latin typeface="+mn-lt"/>
                <a:ea typeface="+mn-ea"/>
                <a:cs typeface="+mn-cs"/>
              </a:rPr>
              <a:t>She’s also been contacted by three faculty members in the Women’s and Gender Studies program for support in incorporating Wikipedia assignments into their classrooms.  And it just keeps going – the library and campus now have many plans for more engagement. </a:t>
            </a:r>
          </a:p>
          <a:p>
            <a:pPr fontAlgn="base"/>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Building from these early conversations is paying off. In this case, Samantha went for the biggest impact, which was not just an editathon but a continued </a:t>
            </a:r>
            <a:r>
              <a:rPr lang="en-US" sz="1200" b="0" i="0" kern="1200" dirty="0" err="1">
                <a:solidFill>
                  <a:schemeClr val="tx1"/>
                </a:solidFill>
                <a:effectLst/>
                <a:latin typeface="+mn-lt"/>
                <a:ea typeface="+mn-ea"/>
                <a:cs typeface="+mn-cs"/>
              </a:rPr>
              <a:t>campuswise</a:t>
            </a:r>
            <a:r>
              <a:rPr lang="en-US" sz="1200" b="0" i="0" kern="1200" dirty="0">
                <a:solidFill>
                  <a:schemeClr val="tx1"/>
                </a:solidFill>
                <a:effectLst/>
                <a:latin typeface="+mn-lt"/>
                <a:ea typeface="+mn-ea"/>
                <a:cs typeface="+mn-cs"/>
              </a:rPr>
              <a:t> discussion on the information ecology. </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20</a:t>
            </a:fld>
            <a:endParaRPr lang="en-US"/>
          </a:p>
        </p:txBody>
      </p:sp>
    </p:spTree>
    <p:extLst>
      <p:ext uri="{BB962C8B-B14F-4D97-AF65-F5344CB8AC3E}">
        <p14:creationId xmlns:p14="http://schemas.microsoft.com/office/powerpoint/2010/main" val="89508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been editing Wikipedia since 2005 – I was first drawn to Wikipedia because I saw potential for harnessing it’s power, to help advance the cause of libraries. The more I imbedded myself in the community of Wikipedians and embarked I realized that is was not the power of the platform – which is fact is rather homely – but the power of the community behind it. Wikipedians and their values are closely allied with those of librarians, as we will explore in our talks today. </a:t>
            </a:r>
          </a:p>
        </p:txBody>
      </p:sp>
      <p:sp>
        <p:nvSpPr>
          <p:cNvPr id="4" name="Slide Number Placeholder 3"/>
          <p:cNvSpPr>
            <a:spLocks noGrp="1"/>
          </p:cNvSpPr>
          <p:nvPr>
            <p:ph type="sldNum" sz="quarter" idx="10"/>
          </p:nvPr>
        </p:nvSpPr>
        <p:spPr/>
        <p:txBody>
          <a:bodyPr/>
          <a:lstStyle/>
          <a:p>
            <a:fld id="{34E242FB-C156-A14A-9F52-74F252AEF9C7}" type="slidenum">
              <a:rPr lang="en-US" smtClean="0"/>
              <a:t>2</a:t>
            </a:fld>
            <a:endParaRPr lang="en-US"/>
          </a:p>
        </p:txBody>
      </p:sp>
    </p:spTree>
    <p:extLst>
      <p:ext uri="{BB962C8B-B14F-4D97-AF65-F5344CB8AC3E}">
        <p14:creationId xmlns:p14="http://schemas.microsoft.com/office/powerpoint/2010/main" val="362906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Finally, meet Jean King, an adult reference librarian at West Hempstead Public Library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Her post-course plan was to continue to edit from the reference desk. </a:t>
            </a:r>
          </a:p>
          <a:p>
            <a:pPr fontAlgn="base"/>
            <a:endParaRPr lang="en-US" dirty="0"/>
          </a:p>
          <a:p>
            <a:pPr fontAlgn="base"/>
            <a:r>
              <a:rPr lang="en-US" dirty="0"/>
              <a:t>As an individual contributor Jean is making a difference with her edits and this is great. Not everyone needs to have an engagement plan. Small is good!</a:t>
            </a:r>
          </a:p>
        </p:txBody>
      </p:sp>
      <p:sp>
        <p:nvSpPr>
          <p:cNvPr id="4" name="Slide Number Placeholder 3"/>
          <p:cNvSpPr>
            <a:spLocks noGrp="1"/>
          </p:cNvSpPr>
          <p:nvPr>
            <p:ph type="sldNum" sz="quarter" idx="10"/>
          </p:nvPr>
        </p:nvSpPr>
        <p:spPr/>
        <p:txBody>
          <a:bodyPr/>
          <a:lstStyle/>
          <a:p>
            <a:fld id="{34E242FB-C156-A14A-9F52-74F252AEF9C7}" type="slidenum">
              <a:rPr lang="en-US" smtClean="0"/>
              <a:t>21</a:t>
            </a:fld>
            <a:endParaRPr lang="en-US"/>
          </a:p>
        </p:txBody>
      </p:sp>
    </p:spTree>
    <p:extLst>
      <p:ext uri="{BB962C8B-B14F-4D97-AF65-F5344CB8AC3E}">
        <p14:creationId xmlns:p14="http://schemas.microsoft.com/office/powerpoint/2010/main" val="1847260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22</a:t>
            </a:fld>
            <a:endParaRPr lang="en-US"/>
          </a:p>
        </p:txBody>
      </p:sp>
    </p:spTree>
    <p:extLst>
      <p:ext uri="{BB962C8B-B14F-4D97-AF65-F5344CB8AC3E}">
        <p14:creationId xmlns:p14="http://schemas.microsoft.com/office/powerpoint/2010/main" val="298390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23</a:t>
            </a:fld>
            <a:endParaRPr lang="en-US"/>
          </a:p>
        </p:txBody>
      </p:sp>
    </p:spTree>
    <p:extLst>
      <p:ext uri="{BB962C8B-B14F-4D97-AF65-F5344CB8AC3E}">
        <p14:creationId xmlns:p14="http://schemas.microsoft.com/office/powerpoint/2010/main" val="917381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24</a:t>
            </a:fld>
            <a:endParaRPr lang="en-US"/>
          </a:p>
        </p:txBody>
      </p:sp>
    </p:spTree>
    <p:extLst>
      <p:ext uri="{BB962C8B-B14F-4D97-AF65-F5344CB8AC3E}">
        <p14:creationId xmlns:p14="http://schemas.microsoft.com/office/powerpoint/2010/main" val="296991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25</a:t>
            </a:fld>
            <a:endParaRPr lang="en-US"/>
          </a:p>
        </p:txBody>
      </p:sp>
    </p:spTree>
    <p:extLst>
      <p:ext uri="{BB962C8B-B14F-4D97-AF65-F5344CB8AC3E}">
        <p14:creationId xmlns:p14="http://schemas.microsoft.com/office/powerpoint/2010/main" val="2318430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C8FB4F-5340-4819-B079-B0C1DE2ED0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82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Working with the Wikipedia and broader Wikimedia Community has many positive outcomes – we can leverage the platform to help connect our collections with people who are looking for information. We can help the communities that we serve and represent to participate in this project, and we can use these opportunities to forge connections to a community that has values that are allied with our own. The possibilities mirror those that are </a:t>
            </a:r>
            <a:r>
              <a:rPr lang="en-US" sz="1200" b="1" i="0" kern="1200" dirty="0" err="1">
                <a:solidFill>
                  <a:schemeClr val="tx1"/>
                </a:solidFill>
                <a:effectLst/>
                <a:latin typeface="+mn-lt"/>
                <a:ea typeface="+mn-ea"/>
                <a:cs typeface="+mn-cs"/>
              </a:rPr>
              <a:t>layed</a:t>
            </a:r>
            <a:r>
              <a:rPr lang="en-US" sz="1200" b="1" i="0" kern="1200" dirty="0">
                <a:solidFill>
                  <a:schemeClr val="tx1"/>
                </a:solidFill>
                <a:effectLst/>
                <a:latin typeface="+mn-lt"/>
                <a:ea typeface="+mn-ea"/>
                <a:cs typeface="+mn-cs"/>
              </a:rPr>
              <a:t> out in our conference themes --</a:t>
            </a:r>
          </a:p>
          <a:p>
            <a:r>
              <a:rPr lang="en-US" sz="1200" b="1" i="0" kern="1200" dirty="0">
                <a:solidFill>
                  <a:schemeClr val="tx1"/>
                </a:solidFill>
                <a:effectLst/>
                <a:latin typeface="+mn-lt"/>
                <a:ea typeface="+mn-ea"/>
                <a:cs typeface="+mn-cs"/>
              </a:rPr>
              <a:t>For example we can reimagine customer experiences by recognizing alternative pathways to information – not everyone comes through our front door.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Keeping pace with change through continuous innovation by learning now skills, and learning more about Wikipedia may be one way to do that. </a:t>
            </a: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3</a:t>
            </a:fld>
            <a:endParaRPr lang="en-US"/>
          </a:p>
        </p:txBody>
      </p:sp>
    </p:spTree>
    <p:extLst>
      <p:ext uri="{BB962C8B-B14F-4D97-AF65-F5344CB8AC3E}">
        <p14:creationId xmlns:p14="http://schemas.microsoft.com/office/powerpoint/2010/main" val="45004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r>
              <a:rPr lang="en-US" dirty="0"/>
              <a:t>But I think the theme that is most relevant here is </a:t>
            </a:r>
            <a:r>
              <a:rPr lang="en-US" sz="1200" b="1" i="0" kern="1200" dirty="0">
                <a:solidFill>
                  <a:schemeClr val="tx1"/>
                </a:solidFill>
                <a:effectLst/>
                <a:latin typeface="+mn-lt"/>
                <a:ea typeface="+mn-ea"/>
                <a:cs typeface="+mn-cs"/>
              </a:rPr>
              <a:t>Confirm professional values confirming our professional values and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strengthening the communities we serve</a:t>
            </a:r>
          </a:p>
          <a:p>
            <a:pPr marL="0" lvl="0" indent="0">
              <a:spcBef>
                <a:spcPts val="0"/>
              </a:spcBef>
              <a:spcAft>
                <a:spcPts val="0"/>
              </a:spcAft>
              <a:buNone/>
            </a:pPr>
            <a:endParaRPr dirty="0"/>
          </a:p>
        </p:txBody>
      </p:sp>
      <p:sp>
        <p:nvSpPr>
          <p:cNvPr id="94" name="Shape 94"/>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126255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presentation I want to share with you some in progress work being undertaken in </a:t>
            </a:r>
            <a:r>
              <a:rPr lang="en-US" dirty="0" err="1"/>
              <a:t>WebJunction</a:t>
            </a:r>
            <a:r>
              <a:rPr lang="en-US" dirty="0"/>
              <a:t>, which is part of OCLC Research. </a:t>
            </a:r>
            <a:r>
              <a:rPr lang="en-US" sz="1200" b="0" i="0" kern="1200" dirty="0">
                <a:solidFill>
                  <a:schemeClr val="tx1"/>
                </a:solidFill>
                <a:effectLst/>
                <a:latin typeface="+mn-lt"/>
                <a:ea typeface="+mn-ea"/>
                <a:cs typeface="+mn-cs"/>
              </a:rPr>
              <a:t> Since 2003 </a:t>
            </a:r>
            <a:r>
              <a:rPr lang="en-US" sz="1200" b="0" i="0" kern="1200" dirty="0" err="1">
                <a:solidFill>
                  <a:schemeClr val="tx1"/>
                </a:solidFill>
                <a:effectLst/>
                <a:latin typeface="+mn-lt"/>
                <a:ea typeface="+mn-ea"/>
                <a:cs typeface="+mn-cs"/>
              </a:rPr>
              <a:t>WebJunction</a:t>
            </a:r>
            <a:r>
              <a:rPr lang="en-US" sz="1200" b="0" i="0" kern="1200" dirty="0">
                <a:solidFill>
                  <a:schemeClr val="tx1"/>
                </a:solidFill>
                <a:effectLst/>
                <a:latin typeface="+mn-lt"/>
                <a:ea typeface="+mn-ea"/>
                <a:cs typeface="+mn-cs"/>
              </a:rPr>
              <a:t> has been the learning place for libraries and has served as  a virtual gathering place where library staff build skills and find support in a profession that is rapidly evolving.</a:t>
            </a:r>
          </a:p>
          <a:p>
            <a:endParaRPr lang="en-US" dirty="0"/>
          </a:p>
          <a:p>
            <a:r>
              <a:rPr lang="en-US" dirty="0"/>
              <a:t>The Wikipedia + Libraries project seeks to strengthening ties between US public libraries and </a:t>
            </a:r>
            <a:r>
              <a:rPr lang="en-US" dirty="0">
                <a:hlinkClick r:id="rId3" tooltip="Wikipedia"/>
              </a:rPr>
              <a:t>Wikipedia</a:t>
            </a:r>
            <a:r>
              <a:rPr lang="en-US" dirty="0"/>
              <a:t>,</a:t>
            </a:r>
          </a:p>
          <a:p>
            <a:r>
              <a:rPr lang="en-US" dirty="0"/>
              <a:t> to expand public access to authoritative information,</a:t>
            </a:r>
          </a:p>
          <a:p>
            <a:r>
              <a:rPr lang="en-US" dirty="0"/>
              <a:t> and to serve public libraries’ diverse communities. </a:t>
            </a:r>
          </a:p>
          <a:p>
            <a:r>
              <a:rPr lang="en-US" dirty="0"/>
              <a:t>The project is funded by the John S. and James L. Knight Foundation and the Wikimedia Foundation</a:t>
            </a:r>
          </a:p>
          <a:p>
            <a:endParaRPr lang="en-US" dirty="0"/>
          </a:p>
          <a:p>
            <a:r>
              <a:rPr lang="en-US" dirty="0"/>
              <a:t>In this grant, we created a program designed for librarians that has three goals for participating library staff:</a:t>
            </a:r>
          </a:p>
          <a:p>
            <a:r>
              <a:rPr lang="en-US" dirty="0"/>
              <a:t>Engage and empower their community members to build information literacy skills and to access and create knowledge</a:t>
            </a:r>
          </a:p>
          <a:p>
            <a:pPr>
              <a:buFont typeface="Arial" panose="020B0604020202020204" pitchFamily="34" charset="0"/>
              <a:buChar char="•"/>
            </a:pPr>
            <a:r>
              <a:rPr lang="en-US" dirty="0"/>
              <a:t>Raise the visibility of their libraries and their unique, local collections</a:t>
            </a:r>
          </a:p>
          <a:p>
            <a:pPr>
              <a:buFont typeface="Arial" panose="020B0604020202020204" pitchFamily="34" charset="0"/>
              <a:buChar char="•"/>
            </a:pPr>
            <a:r>
              <a:rPr lang="en-US" dirty="0"/>
              <a:t>Build on their own digital, critical thinking, and community engagement skills—and encourage their colleagues to do the same.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60272-78FC-4250-85A2-EFF8CEFCF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37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 junction approach is very much geared to the needs of adult learners. We recognize that people who are already in the workplace and who are seeking to sharpen or develop their skills have limited time. The </a:t>
            </a:r>
            <a:r>
              <a:rPr lang="en-US" dirty="0" err="1"/>
              <a:t>WebJunction</a:t>
            </a:r>
            <a:r>
              <a:rPr lang="en-US" dirty="0"/>
              <a:t> team recognizes adult learners needs to be put skills to work in their current work, or their current workplace so we put the why before the how We spent very little time on, for example, the mechanics of editing Wikipedia. Instead we spent more time connecting various ways of engaging with Wikipedia to the work that librarians are already doing. </a:t>
            </a:r>
          </a:p>
          <a:p>
            <a:r>
              <a:rPr lang="en-US" dirty="0"/>
              <a:t>If we were going to get librarians to connect with Wikipedia we needed to give them very good examples of what is already working elsewhere for people who look like them, that is, librarians and that have jobs that look like theirs. </a:t>
            </a:r>
          </a:p>
          <a:p>
            <a:r>
              <a:rPr lang="en-US" dirty="0"/>
              <a:t>Show, don’t tell was something we tried to model in this course. </a:t>
            </a:r>
          </a:p>
        </p:txBody>
      </p:sp>
      <p:sp>
        <p:nvSpPr>
          <p:cNvPr id="4" name="Slide Number Placeholder 3"/>
          <p:cNvSpPr>
            <a:spLocks noGrp="1"/>
          </p:cNvSpPr>
          <p:nvPr>
            <p:ph type="sldNum" sz="quarter" idx="10"/>
          </p:nvPr>
        </p:nvSpPr>
        <p:spPr/>
        <p:txBody>
          <a:bodyPr/>
          <a:lstStyle/>
          <a:p>
            <a:fld id="{34E242FB-C156-A14A-9F52-74F252AEF9C7}" type="slidenum">
              <a:rPr lang="en-US" smtClean="0"/>
              <a:t>6</a:t>
            </a:fld>
            <a:endParaRPr lang="en-US"/>
          </a:p>
        </p:txBody>
      </p:sp>
    </p:spTree>
    <p:extLst>
      <p:ext uri="{BB962C8B-B14F-4D97-AF65-F5344CB8AC3E}">
        <p14:creationId xmlns:p14="http://schemas.microsoft.com/office/powerpoint/2010/main" val="343546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7</a:t>
            </a:fld>
            <a:endParaRPr lang="en-US"/>
          </a:p>
        </p:txBody>
      </p:sp>
    </p:spTree>
    <p:extLst>
      <p:ext uri="{BB962C8B-B14F-4D97-AF65-F5344CB8AC3E}">
        <p14:creationId xmlns:p14="http://schemas.microsoft.com/office/powerpoint/2010/main" val="81808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from the </a:t>
            </a:r>
            <a:r>
              <a:rPr lang="en-US" dirty="0" err="1"/>
              <a:t>Wikimeida</a:t>
            </a:r>
            <a:r>
              <a:rPr lang="en-US" dirty="0"/>
              <a:t> Foundation supplemented our Knight Foundation Funding and allowed us to hire Monika, a Wikipedian with strong skills. She is not a librarian but she has a real passion for listening and learning which is exactly what we needed for this project. She was supported by the </a:t>
            </a:r>
            <a:r>
              <a:rPr lang="en-US" dirty="0" err="1"/>
              <a:t>webjunction</a:t>
            </a:r>
            <a:r>
              <a:rPr lang="en-US" dirty="0"/>
              <a:t> team and me as an additional member of OCLC team with Wikipedia editing and program experience. </a:t>
            </a:r>
          </a:p>
        </p:txBody>
      </p:sp>
      <p:sp>
        <p:nvSpPr>
          <p:cNvPr id="4" name="Slide Number Placeholder 3"/>
          <p:cNvSpPr>
            <a:spLocks noGrp="1"/>
          </p:cNvSpPr>
          <p:nvPr>
            <p:ph type="sldNum" sz="quarter" idx="10"/>
          </p:nvPr>
        </p:nvSpPr>
        <p:spPr/>
        <p:txBody>
          <a:bodyPr/>
          <a:lstStyle/>
          <a:p>
            <a:fld id="{53C8FB4F-5340-4819-B079-B0C1DE2ED0DF}" type="slidenum">
              <a:rPr lang="en-US" smtClean="0"/>
              <a:t>9</a:t>
            </a:fld>
            <a:endParaRPr lang="en-US"/>
          </a:p>
        </p:txBody>
      </p:sp>
    </p:spTree>
    <p:extLst>
      <p:ext uri="{BB962C8B-B14F-4D97-AF65-F5344CB8AC3E}">
        <p14:creationId xmlns:p14="http://schemas.microsoft.com/office/powerpoint/2010/main" val="92736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also supported by the volunteer Wikipedia community. We wanted to support our online learners both in online chat during class time and also in an active discussion space where they could supplement what their learned in class.  Many of our Wikipedia Guides are also </a:t>
            </a:r>
            <a:r>
              <a:rPr lang="en-US" dirty="0" err="1"/>
              <a:t>Wikibrarians</a:t>
            </a:r>
            <a:r>
              <a:rPr lang="en-US" dirty="0"/>
              <a:t>. Two were from the State Library of Queensland showing the international reach of the Wikipedia project.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C8FB4F-5340-4819-B079-B0C1DE2ED0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129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062" b="63310"/>
          <a:stretch/>
        </p:blipFill>
        <p:spPr>
          <a:xfrm>
            <a:off x="0" y="151415"/>
            <a:ext cx="9144000" cy="1781146"/>
          </a:xfrm>
          <a:prstGeom prst="rect">
            <a:avLst/>
          </a:prstGeom>
        </p:spPr>
      </p:pic>
      <p:sp>
        <p:nvSpPr>
          <p:cNvPr id="32" name="Text Placeholder 17"/>
          <p:cNvSpPr>
            <a:spLocks noGrp="1"/>
          </p:cNvSpPr>
          <p:nvPr>
            <p:ph type="body" sz="quarter" idx="12" hasCustomPrompt="1"/>
          </p:nvPr>
        </p:nvSpPr>
        <p:spPr>
          <a:xfrm>
            <a:off x="452713" y="2315531"/>
            <a:ext cx="7815262" cy="1401763"/>
          </a:xfrm>
          <a:prstGeom prst="rect">
            <a:avLst/>
          </a:prstGeom>
        </p:spPr>
        <p:txBody>
          <a:bodyPr lIns="0"/>
          <a:lstStyle>
            <a:lvl1pPr marL="0" indent="0">
              <a:buNone/>
              <a:defRPr sz="4000" b="1">
                <a:solidFill>
                  <a:schemeClr val="accent3"/>
                </a:solidFill>
              </a:defRPr>
            </a:lvl1pPr>
          </a:lstStyle>
          <a:p>
            <a:pPr lvl="0"/>
            <a:r>
              <a:rPr lang="en-US" dirty="0"/>
              <a:t>Title of presentation goes here and it can be two lines long</a:t>
            </a:r>
          </a:p>
        </p:txBody>
      </p:sp>
      <p:sp>
        <p:nvSpPr>
          <p:cNvPr id="33" name="Text Placeholder 24"/>
          <p:cNvSpPr>
            <a:spLocks noGrp="1"/>
          </p:cNvSpPr>
          <p:nvPr>
            <p:ph type="body" sz="quarter" idx="13" hasCustomPrompt="1"/>
          </p:nvPr>
        </p:nvSpPr>
        <p:spPr>
          <a:xfrm>
            <a:off x="452438" y="3749092"/>
            <a:ext cx="7815262" cy="627062"/>
          </a:xfrm>
          <a:prstGeom prst="rect">
            <a:avLst/>
          </a:prstGeom>
        </p:spPr>
        <p:txBody>
          <a:bodyPr lIns="0"/>
          <a:lstStyle>
            <a:lvl1pPr marL="0" indent="0">
              <a:buNone/>
              <a:defRPr sz="1600" b="1" cap="all" spc="20" baseline="0">
                <a:solidFill>
                  <a:schemeClr val="accent5"/>
                </a:solidFill>
              </a:defRPr>
            </a:lvl1pPr>
          </a:lstStyle>
          <a:p>
            <a:pPr lvl="0"/>
            <a:r>
              <a:rPr lang="en-US" dirty="0"/>
              <a:t>JANE SMITH, NAME OF ORGANIZATION</a:t>
            </a:r>
          </a:p>
        </p:txBody>
      </p:sp>
      <p:grpSp>
        <p:nvGrpSpPr>
          <p:cNvPr id="3" name="Group 2"/>
          <p:cNvGrpSpPr/>
          <p:nvPr userDrawn="1"/>
        </p:nvGrpSpPr>
        <p:grpSpPr>
          <a:xfrm>
            <a:off x="0" y="1272"/>
            <a:ext cx="9144000" cy="105844"/>
            <a:chOff x="0" y="5071353"/>
            <a:chExt cx="9144000" cy="72958"/>
          </a:xfrm>
        </p:grpSpPr>
        <p:sp>
          <p:nvSpPr>
            <p:cNvPr id="43" name="Rectangle 42"/>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4" name="Rectangle 43"/>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5" name="Rectangle 44"/>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2" name="Picture 1"/>
          <p:cNvPicPr>
            <a:picLocks noChangeAspect="1"/>
          </p:cNvPicPr>
          <p:nvPr userDrawn="1"/>
        </p:nvPicPr>
        <p:blipFill>
          <a:blip r:embed="rId3"/>
          <a:stretch>
            <a:fillRect/>
          </a:stretch>
        </p:blipFill>
        <p:spPr>
          <a:xfrm>
            <a:off x="5994531" y="344778"/>
            <a:ext cx="2885873" cy="1404782"/>
          </a:xfrm>
          <a:prstGeom prst="rect">
            <a:avLst/>
          </a:prstGeom>
        </p:spPr>
      </p:pic>
      <p:pic>
        <p:nvPicPr>
          <p:cNvPr id="12" name="Picture 26" descr="OCLC_H_PMS.eps"/>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065903" y="4665694"/>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2438" y="397719"/>
            <a:ext cx="3570001" cy="126561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Bullet">
  <p:cSld name="1_Content- Bulle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40786" y="343304"/>
            <a:ext cx="8439148" cy="686442"/>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8A1B61"/>
              </a:buClr>
              <a:buSzPts val="3600"/>
              <a:buFont typeface="Arial"/>
              <a:buNone/>
              <a:defRPr sz="3600" b="1" i="0" u="none" strike="noStrike" cap="none">
                <a:solidFill>
                  <a:srgbClr val="8A1B6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2"/>
          </p:nvPr>
        </p:nvSpPr>
        <p:spPr>
          <a:xfrm>
            <a:off x="340786" y="1029747"/>
            <a:ext cx="8439148" cy="3141659"/>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grpSp>
        <p:nvGrpSpPr>
          <p:cNvPr id="43" name="Shape 43"/>
          <p:cNvGrpSpPr/>
          <p:nvPr/>
        </p:nvGrpSpPr>
        <p:grpSpPr>
          <a:xfrm>
            <a:off x="0" y="1272"/>
            <a:ext cx="9144000" cy="105844"/>
            <a:chOff x="0" y="5071353"/>
            <a:chExt cx="9144000" cy="72958"/>
          </a:xfrm>
        </p:grpSpPr>
        <p:sp>
          <p:nvSpPr>
            <p:cNvPr id="44" name="Shape 44"/>
            <p:cNvSpPr/>
            <p:nvPr/>
          </p:nvSpPr>
          <p:spPr>
            <a:xfrm>
              <a:off x="0" y="5071353"/>
              <a:ext cx="2209800" cy="72958"/>
            </a:xfrm>
            <a:prstGeom prst="rect">
              <a:avLst/>
            </a:prstGeom>
            <a:solidFill>
              <a:srgbClr val="AE2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45" name="Shape 45"/>
            <p:cNvSpPr/>
            <p:nvPr/>
          </p:nvSpPr>
          <p:spPr>
            <a:xfrm>
              <a:off x="2209800" y="5071353"/>
              <a:ext cx="1060450" cy="72958"/>
            </a:xfrm>
            <a:prstGeom prst="rect">
              <a:avLst/>
            </a:prstGeom>
            <a:solidFill>
              <a:srgbClr val="D270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46" name="Shape 46"/>
            <p:cNvSpPr/>
            <p:nvPr/>
          </p:nvSpPr>
          <p:spPr>
            <a:xfrm>
              <a:off x="3270250" y="5071353"/>
              <a:ext cx="5873750" cy="72958"/>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grpSp>
      <p:pic>
        <p:nvPicPr>
          <p:cNvPr id="47" name="Shape 47" descr="OCLC_H_PMS.eps"/>
          <p:cNvPicPr preferRelativeResize="0"/>
          <p:nvPr/>
        </p:nvPicPr>
        <p:blipFill rotWithShape="1">
          <a:blip r:embed="rId2">
            <a:alphaModFix/>
          </a:blip>
          <a:srcRect/>
          <a:stretch/>
        </p:blipFill>
        <p:spPr>
          <a:xfrm>
            <a:off x="8065903" y="4691820"/>
            <a:ext cx="858624" cy="285661"/>
          </a:xfrm>
          <a:prstGeom prst="rect">
            <a:avLst/>
          </a:prstGeom>
          <a:noFill/>
          <a:ln>
            <a:noFill/>
          </a:ln>
        </p:spPr>
      </p:pic>
      <p:pic>
        <p:nvPicPr>
          <p:cNvPr id="48" name="Shape 48"/>
          <p:cNvPicPr preferRelativeResize="0"/>
          <p:nvPr/>
        </p:nvPicPr>
        <p:blipFill rotWithShape="1">
          <a:blip r:embed="rId3">
            <a:alphaModFix/>
          </a:blip>
          <a:srcRect/>
          <a:stretch/>
        </p:blipFill>
        <p:spPr>
          <a:xfrm>
            <a:off x="177900" y="4690872"/>
            <a:ext cx="3503279" cy="292608"/>
          </a:xfrm>
          <a:prstGeom prst="rect">
            <a:avLst/>
          </a:prstGeom>
          <a:noFill/>
          <a:ln>
            <a:noFill/>
          </a:ln>
        </p:spPr>
      </p:pic>
    </p:spTree>
    <p:extLst>
      <p:ext uri="{BB962C8B-B14F-4D97-AF65-F5344CB8AC3E}">
        <p14:creationId xmlns:p14="http://schemas.microsoft.com/office/powerpoint/2010/main" val="211952694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13" name="Picture Placeholder 8"/>
          <p:cNvSpPr>
            <a:spLocks noGrp="1"/>
          </p:cNvSpPr>
          <p:nvPr>
            <p:ph type="pic" sz="quarter" idx="10" hasCustomPrompt="1"/>
          </p:nvPr>
        </p:nvSpPr>
        <p:spPr>
          <a:xfrm>
            <a:off x="1114447" y="1386766"/>
            <a:ext cx="1761082" cy="1831948"/>
          </a:xfrm>
          <a:prstGeom prst="ellipse">
            <a:avLst/>
          </a:prstGeom>
        </p:spPr>
        <p:txBody>
          <a:bodyPr vert="horz" anchor="ctr" anchorCtr="0"/>
          <a:lstStyle>
            <a:lvl1pPr marL="0" indent="0" algn="ctr">
              <a:spcBef>
                <a:spcPts val="0"/>
              </a:spcBef>
              <a:buNone/>
              <a:defRPr sz="1400" baseline="0">
                <a:solidFill>
                  <a:schemeClr val="tx1"/>
                </a:solidFill>
                <a:latin typeface="+mn-lt"/>
              </a:defRPr>
            </a:lvl1pPr>
          </a:lstStyle>
          <a:p>
            <a:r>
              <a:rPr lang="en-US" dirty="0"/>
              <a:t>Place Speaker </a:t>
            </a:r>
            <a:br>
              <a:rPr lang="en-US" dirty="0"/>
            </a:br>
            <a:r>
              <a:rPr lang="en-US" dirty="0"/>
              <a:t>Photo Here</a:t>
            </a:r>
          </a:p>
        </p:txBody>
      </p:sp>
      <p:sp>
        <p:nvSpPr>
          <p:cNvPr id="17" name="Text Placeholder 12"/>
          <p:cNvSpPr>
            <a:spLocks noGrp="1"/>
          </p:cNvSpPr>
          <p:nvPr>
            <p:ph type="body" sz="quarter" idx="12" hasCustomPrompt="1"/>
          </p:nvPr>
        </p:nvSpPr>
        <p:spPr>
          <a:xfrm>
            <a:off x="3090843" y="2327578"/>
            <a:ext cx="5030269" cy="639129"/>
          </a:xfrm>
          <a:prstGeom prst="rect">
            <a:avLst/>
          </a:prstGeom>
        </p:spPr>
        <p:txBody>
          <a:bodyPr vert="horz" lIns="0" tIns="0" rIns="182880">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baseline="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sp>
        <p:nvSpPr>
          <p:cNvPr id="26" name="Text Placeholder 2"/>
          <p:cNvSpPr>
            <a:spLocks noGrp="1"/>
          </p:cNvSpPr>
          <p:nvPr>
            <p:ph type="body" sz="quarter" idx="13" hasCustomPrompt="1"/>
          </p:nvPr>
        </p:nvSpPr>
        <p:spPr>
          <a:xfrm>
            <a:off x="3090835" y="1791337"/>
            <a:ext cx="5030277" cy="488156"/>
          </a:xfrm>
          <a:prstGeom prst="rect">
            <a:avLst/>
          </a:prstGeom>
        </p:spPr>
        <p:txBody>
          <a:bodyPr vert="horz" lIns="0" rIns="182880" bIns="0" anchor="b" anchorCtr="0"/>
          <a:lstStyle>
            <a:lvl1pPr marL="0" indent="0">
              <a:buNone/>
              <a:defRPr sz="3600" b="1" baseline="0">
                <a:solidFill>
                  <a:schemeClr val="accent3"/>
                </a:solidFill>
              </a:defRPr>
            </a:lvl1pPr>
          </a:lstStyle>
          <a:p>
            <a:pPr lvl="0"/>
            <a:r>
              <a:rPr lang="en-US" dirty="0"/>
              <a:t>Speaker Name</a:t>
            </a:r>
          </a:p>
        </p:txBody>
      </p:sp>
      <p:grpSp>
        <p:nvGrpSpPr>
          <p:cNvPr id="11" name="Group 10"/>
          <p:cNvGrpSpPr/>
          <p:nvPr userDrawn="1"/>
        </p:nvGrpSpPr>
        <p:grpSpPr>
          <a:xfrm>
            <a:off x="0" y="1272"/>
            <a:ext cx="9144000" cy="105844"/>
            <a:chOff x="0" y="5071353"/>
            <a:chExt cx="9144000" cy="72958"/>
          </a:xfrm>
        </p:grpSpPr>
        <p:sp>
          <p:nvSpPr>
            <p:cNvPr id="12" name="Rectangle 11"/>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1" name="Rectangle 20"/>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5"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00" y="4690872"/>
            <a:ext cx="3503279" cy="292608"/>
          </a:xfrm>
          <a:prstGeom prst="rect">
            <a:avLst/>
          </a:prstGeom>
        </p:spPr>
      </p:pic>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3" name="Rectangle 2"/>
          <p:cNvSpPr/>
          <p:nvPr userDrawn="1"/>
        </p:nvSpPr>
        <p:spPr>
          <a:xfrm>
            <a:off x="0" y="138112"/>
            <a:ext cx="9144000" cy="50053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 Placeholder 5"/>
          <p:cNvSpPr>
            <a:spLocks noGrp="1"/>
          </p:cNvSpPr>
          <p:nvPr>
            <p:ph type="body" sz="quarter" idx="10" hasCustomPrompt="1"/>
          </p:nvPr>
        </p:nvSpPr>
        <p:spPr>
          <a:xfrm>
            <a:off x="774914" y="782961"/>
            <a:ext cx="7377193" cy="3138110"/>
          </a:xfrm>
          <a:prstGeom prst="rect">
            <a:avLst/>
          </a:prstGeom>
        </p:spPr>
        <p:txBody>
          <a:bodyPr bIns="365760" anchor="ctr" anchorCtr="0"/>
          <a:lstStyle>
            <a:lvl1pPr marL="0" indent="0">
              <a:buNone/>
              <a:defRPr sz="5400" baseline="0">
                <a:solidFill>
                  <a:schemeClr val="bg1"/>
                </a:solidFill>
              </a:defRPr>
            </a:lvl1pPr>
          </a:lstStyle>
          <a:p>
            <a:pPr lvl="0"/>
            <a:r>
              <a:rPr lang="en-US" dirty="0"/>
              <a:t>Section title goes here</a:t>
            </a:r>
          </a:p>
        </p:txBody>
      </p:sp>
      <p:grpSp>
        <p:nvGrpSpPr>
          <p:cNvPr id="11" name="Group 10"/>
          <p:cNvGrpSpPr/>
          <p:nvPr userDrawn="1"/>
        </p:nvGrpSpPr>
        <p:grpSpPr>
          <a:xfrm>
            <a:off x="0" y="1272"/>
            <a:ext cx="9144000" cy="105844"/>
            <a:chOff x="0" y="5071353"/>
            <a:chExt cx="9144000" cy="72958"/>
          </a:xfrm>
        </p:grpSpPr>
        <p:sp>
          <p:nvSpPr>
            <p:cNvPr id="12" name="Rectangle 11"/>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7" name="Picture 16"/>
          <p:cNvPicPr>
            <a:picLocks noChangeAspect="1"/>
          </p:cNvPicPr>
          <p:nvPr userDrawn="1"/>
        </p:nvPicPr>
        <p:blipFill>
          <a:blip r:embed="rId2"/>
          <a:stretch>
            <a:fillRect/>
          </a:stretch>
        </p:blipFill>
        <p:spPr>
          <a:xfrm>
            <a:off x="8065903" y="4696658"/>
            <a:ext cx="851535" cy="27813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00" y="4690872"/>
            <a:ext cx="3503279" cy="292607"/>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rgbClr val="8A1B61"/>
                </a:solidFill>
              </a:defRPr>
            </a:lvl1pPr>
          </a:lstStyle>
          <a:p>
            <a:pPr lvl="0"/>
            <a:r>
              <a:rPr lang="en-US" dirty="0"/>
              <a:t>Title of slide</a:t>
            </a:r>
          </a:p>
        </p:txBody>
      </p:sp>
      <p:sp>
        <p:nvSpPr>
          <p:cNvPr id="10" name="Text Placeholder 3"/>
          <p:cNvSpPr>
            <a:spLocks noGrp="1"/>
          </p:cNvSpPr>
          <p:nvPr>
            <p:ph type="body" sz="quarter" idx="12"/>
          </p:nvPr>
        </p:nvSpPr>
        <p:spPr>
          <a:xfrm>
            <a:off x="340786" y="1029747"/>
            <a:ext cx="8439148" cy="3141659"/>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grpSp>
        <p:nvGrpSpPr>
          <p:cNvPr id="12" name="Group 11"/>
          <p:cNvGrpSpPr/>
          <p:nvPr userDrawn="1"/>
        </p:nvGrpSpPr>
        <p:grpSpPr>
          <a:xfrm>
            <a:off x="0" y="1272"/>
            <a:ext cx="9144000" cy="105844"/>
            <a:chOff x="0" y="5071353"/>
            <a:chExt cx="9144000" cy="72958"/>
          </a:xfrm>
        </p:grpSpPr>
        <p:sp>
          <p:nvSpPr>
            <p:cNvPr id="13" name="Rectangle 12"/>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6" name="Rectangle 15"/>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1"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00" y="4690872"/>
            <a:ext cx="3503279" cy="292608"/>
          </a:xfrm>
          <a:prstGeom prst="rect">
            <a:avLst/>
          </a:prstGeom>
        </p:spPr>
      </p:pic>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00" y="4690872"/>
            <a:ext cx="3503279" cy="292608"/>
          </a:xfrm>
          <a:prstGeom prst="rect">
            <a:avLst/>
          </a:prstGeom>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2062" b="63310"/>
          <a:stretch/>
        </p:blipFill>
        <p:spPr>
          <a:xfrm>
            <a:off x="0" y="151415"/>
            <a:ext cx="9144000" cy="1781146"/>
          </a:xfrm>
          <a:prstGeom prst="rect">
            <a:avLst/>
          </a:prstGeom>
        </p:spPr>
      </p:pic>
      <p:sp>
        <p:nvSpPr>
          <p:cNvPr id="12" name="Text Placeholder 6"/>
          <p:cNvSpPr>
            <a:spLocks noGrp="1"/>
          </p:cNvSpPr>
          <p:nvPr>
            <p:ph type="body" sz="quarter" idx="10" hasCustomPrompt="1"/>
          </p:nvPr>
        </p:nvSpPr>
        <p:spPr>
          <a:xfrm>
            <a:off x="446881" y="2512262"/>
            <a:ext cx="3525837" cy="463413"/>
          </a:xfrm>
          <a:prstGeom prst="rect">
            <a:avLst/>
          </a:prstGeom>
        </p:spPr>
        <p:txBody>
          <a:bodyPr lIns="0"/>
          <a:lstStyle>
            <a:lvl1pPr marL="0" indent="0">
              <a:buNone/>
              <a:defRPr sz="2800" b="1">
                <a:solidFill>
                  <a:schemeClr val="accent3"/>
                </a:solidFill>
              </a:defRPr>
            </a:lvl1pPr>
          </a:lstStyle>
          <a:p>
            <a:pPr lvl="0"/>
            <a:r>
              <a:rPr lang="en-US" dirty="0"/>
              <a:t>Jane Smith</a:t>
            </a:r>
          </a:p>
        </p:txBody>
      </p:sp>
      <p:sp>
        <p:nvSpPr>
          <p:cNvPr id="13" name="Text Placeholder 40"/>
          <p:cNvSpPr>
            <a:spLocks noGrp="1"/>
          </p:cNvSpPr>
          <p:nvPr>
            <p:ph type="body" sz="quarter" idx="16" hasCustomPrompt="1"/>
          </p:nvPr>
        </p:nvSpPr>
        <p:spPr>
          <a:xfrm>
            <a:off x="446881" y="2991175"/>
            <a:ext cx="3525837" cy="402956"/>
          </a:xfrm>
          <a:prstGeom prst="rect">
            <a:avLst/>
          </a:prstGeom>
        </p:spPr>
        <p:txBody>
          <a:bodyPr lIns="0"/>
          <a:lstStyle>
            <a:lvl1pPr marL="0" indent="0">
              <a:spcBef>
                <a:spcPts val="0"/>
              </a:spcBef>
              <a:buNone/>
              <a:defRPr sz="1400" b="1" cap="all" spc="20" baseline="0"/>
            </a:lvl1pPr>
          </a:lstStyle>
          <a:p>
            <a:pPr lvl="0"/>
            <a:r>
              <a:rPr lang="en-US"/>
              <a:t>NAME OF ORGANIZATION</a:t>
            </a:r>
            <a:endParaRPr lang="en-US" dirty="0"/>
          </a:p>
        </p:txBody>
      </p:sp>
      <p:sp>
        <p:nvSpPr>
          <p:cNvPr id="14" name="Text Placeholder 43"/>
          <p:cNvSpPr>
            <a:spLocks noGrp="1"/>
          </p:cNvSpPr>
          <p:nvPr>
            <p:ph type="body" sz="quarter" idx="17" hasCustomPrompt="1"/>
          </p:nvPr>
        </p:nvSpPr>
        <p:spPr>
          <a:xfrm>
            <a:off x="446880" y="3409629"/>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a:t>email@address.org</a:t>
            </a:r>
            <a:endParaRPr lang="en-US" dirty="0"/>
          </a:p>
          <a:p>
            <a:pPr lvl="0"/>
            <a:r>
              <a:rPr lang="en-US" dirty="0"/>
              <a:t>@</a:t>
            </a:r>
            <a:r>
              <a:rPr lang="en-US" dirty="0" err="1"/>
              <a:t>twitteraccount</a:t>
            </a:r>
            <a:endParaRPr lang="en-US" dirty="0"/>
          </a:p>
        </p:txBody>
      </p:sp>
      <p:sp>
        <p:nvSpPr>
          <p:cNvPr id="15" name="Text Placeholder 6"/>
          <p:cNvSpPr>
            <a:spLocks noGrp="1"/>
          </p:cNvSpPr>
          <p:nvPr>
            <p:ph type="body" sz="quarter" idx="18" hasCustomPrompt="1"/>
          </p:nvPr>
        </p:nvSpPr>
        <p:spPr>
          <a:xfrm>
            <a:off x="4644339" y="2512262"/>
            <a:ext cx="3525837" cy="463413"/>
          </a:xfrm>
          <a:prstGeom prst="rect">
            <a:avLst/>
          </a:prstGeom>
        </p:spPr>
        <p:txBody>
          <a:bodyPr lIns="0"/>
          <a:lstStyle>
            <a:lvl1pPr marL="0" indent="0">
              <a:buNone/>
              <a:defRPr sz="2800" b="1">
                <a:solidFill>
                  <a:schemeClr val="accent3"/>
                </a:solidFill>
              </a:defRPr>
            </a:lvl1pPr>
          </a:lstStyle>
          <a:p>
            <a:pPr lvl="0"/>
            <a:r>
              <a:rPr lang="en-US" dirty="0"/>
              <a:t>Jane Smith</a:t>
            </a:r>
          </a:p>
        </p:txBody>
      </p:sp>
      <p:sp>
        <p:nvSpPr>
          <p:cNvPr id="16" name="Text Placeholder 40"/>
          <p:cNvSpPr>
            <a:spLocks noGrp="1"/>
          </p:cNvSpPr>
          <p:nvPr>
            <p:ph type="body" sz="quarter" idx="19" hasCustomPrompt="1"/>
          </p:nvPr>
        </p:nvSpPr>
        <p:spPr>
          <a:xfrm>
            <a:off x="4644339" y="2991175"/>
            <a:ext cx="3525837" cy="402956"/>
          </a:xfrm>
          <a:prstGeom prst="rect">
            <a:avLst/>
          </a:prstGeom>
        </p:spPr>
        <p:txBody>
          <a:bodyPr lIns="0"/>
          <a:lstStyle>
            <a:lvl1pPr marL="0" indent="0">
              <a:spcBef>
                <a:spcPts val="0"/>
              </a:spcBef>
              <a:buNone/>
              <a:defRPr sz="1400" b="1" cap="all" spc="20" baseline="0"/>
            </a:lvl1pPr>
          </a:lstStyle>
          <a:p>
            <a:pPr lvl="0"/>
            <a:r>
              <a:rPr lang="en-US"/>
              <a:t>NAME OF ORGANIZATION</a:t>
            </a:r>
            <a:endParaRPr lang="en-US" dirty="0"/>
          </a:p>
        </p:txBody>
      </p:sp>
      <p:sp>
        <p:nvSpPr>
          <p:cNvPr id="17" name="Text Placeholder 43"/>
          <p:cNvSpPr>
            <a:spLocks noGrp="1"/>
          </p:cNvSpPr>
          <p:nvPr>
            <p:ph type="body" sz="quarter" idx="20" hasCustomPrompt="1"/>
          </p:nvPr>
        </p:nvSpPr>
        <p:spPr>
          <a:xfrm>
            <a:off x="4644338" y="3409629"/>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a:t>email@address.org</a:t>
            </a:r>
            <a:endParaRPr lang="en-US" dirty="0"/>
          </a:p>
          <a:p>
            <a:pPr lvl="0"/>
            <a:r>
              <a:rPr lang="en-US" dirty="0"/>
              <a:t>@</a:t>
            </a:r>
            <a:r>
              <a:rPr lang="en-US" dirty="0" err="1"/>
              <a:t>twitteraccount</a:t>
            </a:r>
            <a:endParaRPr lang="en-US" dirty="0"/>
          </a:p>
        </p:txBody>
      </p:sp>
      <p:grpSp>
        <p:nvGrpSpPr>
          <p:cNvPr id="24" name="Group 23"/>
          <p:cNvGrpSpPr/>
          <p:nvPr userDrawn="1"/>
        </p:nvGrpSpPr>
        <p:grpSpPr>
          <a:xfrm>
            <a:off x="0" y="1272"/>
            <a:ext cx="9144000" cy="105844"/>
            <a:chOff x="0" y="5071353"/>
            <a:chExt cx="9144000" cy="72958"/>
          </a:xfrm>
        </p:grpSpPr>
        <p:sp>
          <p:nvSpPr>
            <p:cNvPr id="25" name="Rectangle 24"/>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6" name="Rectangle 25"/>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7" name="Rectangle 26"/>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20"/>
          <p:cNvSpPr txBox="1"/>
          <p:nvPr userDrawn="1"/>
        </p:nvSpPr>
        <p:spPr>
          <a:xfrm>
            <a:off x="446880" y="470260"/>
            <a:ext cx="6574971" cy="1107996"/>
          </a:xfrm>
          <a:prstGeom prst="rect">
            <a:avLst/>
          </a:prstGeom>
          <a:noFill/>
        </p:spPr>
        <p:txBody>
          <a:bodyPr wrap="square" lIns="0" rtlCol="0">
            <a:spAutoFit/>
          </a:bodyPr>
          <a:lstStyle/>
          <a:p>
            <a:r>
              <a:rPr lang="en-US" sz="6600" b="1" dirty="0">
                <a:solidFill>
                  <a:schemeClr val="bg1"/>
                </a:solidFill>
              </a:rPr>
              <a:t>Thank you</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00" y="4690872"/>
            <a:ext cx="3503279" cy="29260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5A17D-2907-491E-9800-03E442264419}"/>
              </a:ext>
            </a:extLst>
          </p:cNvPr>
          <p:cNvSpPr>
            <a:spLocks noGrp="1"/>
          </p:cNvSpPr>
          <p:nvPr>
            <p:ph type="dt" sz="half" idx="10"/>
          </p:nvPr>
        </p:nvSpPr>
        <p:spPr/>
        <p:txBody>
          <a:bodyPr/>
          <a:lstStyle/>
          <a:p>
            <a:pPr defTabSz="342900">
              <a:defRPr/>
            </a:pPr>
            <a:fld id="{22B1C9BB-430E-42C8-A1DF-5FC46C1B54B0}" type="datetime1">
              <a:rPr lang="en-US" sz="1350" smtClean="0">
                <a:solidFill>
                  <a:srgbClr val="000000"/>
                </a:solidFill>
                <a:latin typeface="Helvetica"/>
              </a:rPr>
              <a:pPr defTabSz="342900">
                <a:defRPr/>
              </a:pPr>
              <a:t>7/8/2018</a:t>
            </a:fld>
            <a:endParaRPr lang="en-US" sz="1350">
              <a:solidFill>
                <a:srgbClr val="000000"/>
              </a:solidFill>
              <a:latin typeface="Helvetica"/>
            </a:endParaRPr>
          </a:p>
        </p:txBody>
      </p:sp>
      <p:sp>
        <p:nvSpPr>
          <p:cNvPr id="3" name="Footer Placeholder 2">
            <a:extLst>
              <a:ext uri="{FF2B5EF4-FFF2-40B4-BE49-F238E27FC236}">
                <a16:creationId xmlns:a16="http://schemas.microsoft.com/office/drawing/2014/main" id="{52A5C806-C600-4B02-81E5-AE7301D59EF2}"/>
              </a:ext>
            </a:extLst>
          </p:cNvPr>
          <p:cNvSpPr>
            <a:spLocks noGrp="1"/>
          </p:cNvSpPr>
          <p:nvPr>
            <p:ph type="ftr" sz="quarter" idx="11"/>
          </p:nvPr>
        </p:nvSpPr>
        <p:spPr/>
        <p:txBody>
          <a:bodyPr/>
          <a:lstStyle/>
          <a:p>
            <a:pPr defTabSz="342900">
              <a:defRPr/>
            </a:pPr>
            <a:endParaRPr lang="en-US" sz="1350">
              <a:solidFill>
                <a:srgbClr val="000000"/>
              </a:solidFill>
              <a:latin typeface="Helvetica"/>
            </a:endParaRPr>
          </a:p>
        </p:txBody>
      </p:sp>
      <p:sp>
        <p:nvSpPr>
          <p:cNvPr id="4" name="Slide Number Placeholder 3">
            <a:extLst>
              <a:ext uri="{FF2B5EF4-FFF2-40B4-BE49-F238E27FC236}">
                <a16:creationId xmlns:a16="http://schemas.microsoft.com/office/drawing/2014/main" id="{5FEB400A-167E-4438-962F-7B1FB8C5BE8C}"/>
              </a:ext>
            </a:extLst>
          </p:cNvPr>
          <p:cNvSpPr>
            <a:spLocks noGrp="1"/>
          </p:cNvSpPr>
          <p:nvPr>
            <p:ph type="sldNum" sz="quarter" idx="12"/>
          </p:nvPr>
        </p:nvSpPr>
        <p:spPr/>
        <p:txBody>
          <a:bodyPr/>
          <a:lstStyle/>
          <a:p>
            <a:pPr defTabSz="342900">
              <a:defRPr/>
            </a:pPr>
            <a:fld id="{01CDDBA2-D1D8-4042-977E-F4FC51C44923}" type="slidenum">
              <a:rPr lang="en-US" sz="1350" smtClean="0">
                <a:solidFill>
                  <a:srgbClr val="000000"/>
                </a:solidFill>
                <a:latin typeface="Helvetica"/>
              </a:rPr>
              <a:pPr defTabSz="342900">
                <a:defRPr/>
              </a:pPr>
              <a:t>‹#›</a:t>
            </a:fld>
            <a:endParaRPr lang="en-US" sz="1350">
              <a:solidFill>
                <a:srgbClr val="000000"/>
              </a:solidFill>
              <a:latin typeface="Helvetica"/>
            </a:endParaRPr>
          </a:p>
        </p:txBody>
      </p:sp>
    </p:spTree>
    <p:extLst>
      <p:ext uri="{BB962C8B-B14F-4D97-AF65-F5344CB8AC3E}">
        <p14:creationId xmlns:p14="http://schemas.microsoft.com/office/powerpoint/2010/main" val="197828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2D2F81-2364-43FC-B411-15485F46CEDC}" type="datetimeFigureOut">
              <a:rPr lang="en-US" smtClean="0"/>
              <a:t>7/8/2018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CE3FC-7F31-4A98-995F-948DC0755A3F}" type="slidenum">
              <a:rPr lang="en-US" smtClean="0"/>
              <a:t>‹#›</a:t>
            </a:fld>
            <a:endParaRPr lang="en-US"/>
          </a:p>
        </p:txBody>
      </p:sp>
    </p:spTree>
    <p:extLst>
      <p:ext uri="{BB962C8B-B14F-4D97-AF65-F5344CB8AC3E}">
        <p14:creationId xmlns:p14="http://schemas.microsoft.com/office/powerpoint/2010/main" val="47379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2D2F81-2364-43FC-B411-15485F46CEDC}" type="datetimeFigureOut">
              <a:rPr lang="en-US" smtClean="0"/>
              <a:t>7/8/2018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CE3FC-7F31-4A98-995F-948DC0755A3F}" type="slidenum">
              <a:rPr lang="en-US" smtClean="0"/>
              <a:t>‹#›</a:t>
            </a:fld>
            <a:endParaRPr lang="en-US"/>
          </a:p>
        </p:txBody>
      </p:sp>
    </p:spTree>
    <p:extLst>
      <p:ext uri="{BB962C8B-B14F-4D97-AF65-F5344CB8AC3E}">
        <p14:creationId xmlns:p14="http://schemas.microsoft.com/office/powerpoint/2010/main" val="27533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78" r:id="rId1"/>
    <p:sldLayoutId id="2147483652" r:id="rId2"/>
    <p:sldLayoutId id="2147483684" r:id="rId3"/>
    <p:sldLayoutId id="2147483653" r:id="rId4"/>
    <p:sldLayoutId id="2147483658" r:id="rId5"/>
    <p:sldLayoutId id="2147483679"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17" Type="http://schemas.openxmlformats.org/officeDocument/2006/relationships/image" Target="../media/image38.JPG"/><Relationship Id="rId2" Type="http://schemas.openxmlformats.org/officeDocument/2006/relationships/notesSlide" Target="../notesSlides/notesSlide9.xml"/><Relationship Id="rId16"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 Id="rId1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3600" dirty="0"/>
              <a:t>The Smarter Library: A Vision from the Front Page of Wikipedia</a:t>
            </a:r>
          </a:p>
          <a:p>
            <a:endParaRPr lang="en-US" dirty="0"/>
          </a:p>
        </p:txBody>
      </p:sp>
      <p:sp>
        <p:nvSpPr>
          <p:cNvPr id="3" name="Text Placeholder 2"/>
          <p:cNvSpPr>
            <a:spLocks noGrp="1"/>
          </p:cNvSpPr>
          <p:nvPr>
            <p:ph type="body" sz="quarter" idx="13"/>
          </p:nvPr>
        </p:nvSpPr>
        <p:spPr/>
        <p:txBody>
          <a:bodyPr/>
          <a:lstStyle/>
          <a:p>
            <a:r>
              <a:rPr lang="en-US" dirty="0"/>
              <a:t>MERRILEE PROFFITT, OCLC</a:t>
            </a:r>
            <a:br>
              <a:rPr lang="en-US" dirty="0"/>
            </a:br>
            <a:r>
              <a:rPr lang="en-US" dirty="0"/>
              <a:t>JAKE ORLOWITZ, WIKIMEDIA FOUNDATION</a:t>
            </a:r>
            <a:br>
              <a:rPr lang="en-US" dirty="0"/>
            </a:br>
            <a:endParaRPr lang="en-US" dirty="0"/>
          </a:p>
          <a:p>
            <a:endParaRPr lang="en-US" dirty="0"/>
          </a:p>
        </p:txBody>
      </p:sp>
    </p:spTree>
    <p:extLst>
      <p:ext uri="{BB962C8B-B14F-4D97-AF65-F5344CB8AC3E}">
        <p14:creationId xmlns:p14="http://schemas.microsoft.com/office/powerpoint/2010/main" val="134013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BAFB034-AFF0-43B7-8EE4-13716727843B}"/>
              </a:ext>
            </a:extLst>
          </p:cNvPr>
          <p:cNvSpPr txBox="1"/>
          <p:nvPr/>
        </p:nvSpPr>
        <p:spPr>
          <a:xfrm>
            <a:off x="399571" y="99893"/>
            <a:ext cx="8539478" cy="523220"/>
          </a:xfrm>
          <a:prstGeom prst="rect">
            <a:avLst/>
          </a:prstGeom>
          <a:noFill/>
        </p:spPr>
        <p:txBody>
          <a:bodyPr wrap="square" rtlCol="0">
            <a:spAutoFit/>
          </a:bodyPr>
          <a:lstStyle/>
          <a:p>
            <a:pPr defTabSz="457189"/>
            <a:r>
              <a:rPr lang="en-US" sz="2800" b="1" dirty="0">
                <a:solidFill>
                  <a:srgbClr val="AE2573"/>
                </a:solidFill>
                <a:latin typeface="Arial"/>
              </a:rPr>
              <a:t>Wikipedia guides – the human to human element</a:t>
            </a:r>
          </a:p>
        </p:txBody>
      </p:sp>
      <p:sp>
        <p:nvSpPr>
          <p:cNvPr id="52" name="Rectangle 51">
            <a:extLst>
              <a:ext uri="{FF2B5EF4-FFF2-40B4-BE49-F238E27FC236}">
                <a16:creationId xmlns:a16="http://schemas.microsoft.com/office/drawing/2014/main" id="{4C1FB28C-7084-4F71-BDB0-9BBC931504BA}"/>
              </a:ext>
            </a:extLst>
          </p:cNvPr>
          <p:cNvSpPr/>
          <p:nvPr/>
        </p:nvSpPr>
        <p:spPr>
          <a:xfrm>
            <a:off x="5146827" y="746224"/>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50" name="Rectangle 49">
            <a:extLst>
              <a:ext uri="{FF2B5EF4-FFF2-40B4-BE49-F238E27FC236}">
                <a16:creationId xmlns:a16="http://schemas.microsoft.com/office/drawing/2014/main" id="{F70C3F41-3934-45CB-AF0C-6005EF68299E}"/>
              </a:ext>
            </a:extLst>
          </p:cNvPr>
          <p:cNvSpPr/>
          <p:nvPr/>
        </p:nvSpPr>
        <p:spPr>
          <a:xfrm>
            <a:off x="4223133" y="749381"/>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42" name="Rectangle 41">
            <a:extLst>
              <a:ext uri="{FF2B5EF4-FFF2-40B4-BE49-F238E27FC236}">
                <a16:creationId xmlns:a16="http://schemas.microsoft.com/office/drawing/2014/main" id="{65BFBA24-AA0B-45AB-A980-F5024170B7DE}"/>
              </a:ext>
            </a:extLst>
          </p:cNvPr>
          <p:cNvSpPr/>
          <p:nvPr/>
        </p:nvSpPr>
        <p:spPr>
          <a:xfrm>
            <a:off x="2359746" y="749381"/>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pic>
        <p:nvPicPr>
          <p:cNvPr id="22" name="Picture 21" descr="A person looking at the camera&#10;&#10;Description generated with very high confidence">
            <a:extLst>
              <a:ext uri="{FF2B5EF4-FFF2-40B4-BE49-F238E27FC236}">
                <a16:creationId xmlns:a16="http://schemas.microsoft.com/office/drawing/2014/main" id="{1C5D89F0-4A56-43FF-80E4-003641A74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938" y="847690"/>
            <a:ext cx="694345" cy="688460"/>
          </a:xfrm>
          <a:prstGeom prst="rect">
            <a:avLst/>
          </a:prstGeom>
        </p:spPr>
      </p:pic>
      <p:pic>
        <p:nvPicPr>
          <p:cNvPr id="24" name="Picture 23" descr="A person smiling for the camera&#10;&#10;Description generated with very high confidence">
            <a:extLst>
              <a:ext uri="{FF2B5EF4-FFF2-40B4-BE49-F238E27FC236}">
                <a16:creationId xmlns:a16="http://schemas.microsoft.com/office/drawing/2014/main" id="{89414460-AB4D-4749-8451-9344F9DDE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140" y="861820"/>
            <a:ext cx="674370" cy="674370"/>
          </a:xfrm>
          <a:prstGeom prst="rect">
            <a:avLst/>
          </a:prstGeom>
        </p:spPr>
      </p:pic>
      <p:grpSp>
        <p:nvGrpSpPr>
          <p:cNvPr id="45" name="Group 44">
            <a:extLst>
              <a:ext uri="{FF2B5EF4-FFF2-40B4-BE49-F238E27FC236}">
                <a16:creationId xmlns:a16="http://schemas.microsoft.com/office/drawing/2014/main" id="{59D7D645-99A8-410A-8B15-64BDFECE5822}"/>
              </a:ext>
            </a:extLst>
          </p:cNvPr>
          <p:cNvGrpSpPr/>
          <p:nvPr/>
        </p:nvGrpSpPr>
        <p:grpSpPr>
          <a:xfrm>
            <a:off x="5098526" y="3391295"/>
            <a:ext cx="886203" cy="1223609"/>
            <a:chOff x="4632819" y="3432232"/>
            <a:chExt cx="1181604" cy="1631478"/>
          </a:xfrm>
        </p:grpSpPr>
        <p:sp>
          <p:nvSpPr>
            <p:cNvPr id="41" name="Rectangle 40">
              <a:extLst>
                <a:ext uri="{FF2B5EF4-FFF2-40B4-BE49-F238E27FC236}">
                  <a16:creationId xmlns:a16="http://schemas.microsoft.com/office/drawing/2014/main" id="{9FC7575E-9000-441D-91E9-E846BAA6793F}"/>
                </a:ext>
              </a:extLst>
            </p:cNvPr>
            <p:cNvSpPr/>
            <p:nvPr/>
          </p:nvSpPr>
          <p:spPr>
            <a:xfrm>
              <a:off x="4705122" y="3432232"/>
              <a:ext cx="1109301" cy="1631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11" name="TextBox 10">
              <a:extLst>
                <a:ext uri="{FF2B5EF4-FFF2-40B4-BE49-F238E27FC236}">
                  <a16:creationId xmlns:a16="http://schemas.microsoft.com/office/drawing/2014/main" id="{B2E06746-AF05-4676-B3B1-7FAA68BC5F34}"/>
                </a:ext>
              </a:extLst>
            </p:cNvPr>
            <p:cNvSpPr txBox="1"/>
            <p:nvPr/>
          </p:nvSpPr>
          <p:spPr>
            <a:xfrm>
              <a:off x="4632819" y="4500370"/>
              <a:ext cx="1175469" cy="49244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Susan Barnum</a:t>
              </a:r>
            </a:p>
          </p:txBody>
        </p:sp>
        <p:pic>
          <p:nvPicPr>
            <p:cNvPr id="40" name="Picture 39" descr="A person taking a selfie&#10;&#10;Description generated with very high confidence">
              <a:extLst>
                <a:ext uri="{FF2B5EF4-FFF2-40B4-BE49-F238E27FC236}">
                  <a16:creationId xmlns:a16="http://schemas.microsoft.com/office/drawing/2014/main" id="{9ED34FE7-74CB-4356-9015-4826CACCE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593" y="3564748"/>
              <a:ext cx="906780" cy="883920"/>
            </a:xfrm>
            <a:prstGeom prst="rect">
              <a:avLst/>
            </a:prstGeom>
          </p:spPr>
        </p:pic>
      </p:grpSp>
      <p:sp>
        <p:nvSpPr>
          <p:cNvPr id="43" name="TextBox 42">
            <a:extLst>
              <a:ext uri="{FF2B5EF4-FFF2-40B4-BE49-F238E27FC236}">
                <a16:creationId xmlns:a16="http://schemas.microsoft.com/office/drawing/2014/main" id="{97A9DFE9-1E3D-4D2D-84FD-97A0D9197665}"/>
              </a:ext>
            </a:extLst>
          </p:cNvPr>
          <p:cNvSpPr txBox="1"/>
          <p:nvPr/>
        </p:nvSpPr>
        <p:spPr>
          <a:xfrm>
            <a:off x="2305518" y="1550485"/>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Avery </a:t>
            </a:r>
          </a:p>
          <a:p>
            <a:pPr algn="ctr" defTabSz="457189"/>
            <a:r>
              <a:rPr lang="en-US" sz="900" dirty="0">
                <a:solidFill>
                  <a:srgbClr val="000000"/>
                </a:solidFill>
                <a:latin typeface="Arial"/>
              </a:rPr>
              <a:t>Jensen</a:t>
            </a:r>
          </a:p>
        </p:txBody>
      </p:sp>
      <p:sp>
        <p:nvSpPr>
          <p:cNvPr id="46" name="Rectangle 45">
            <a:extLst>
              <a:ext uri="{FF2B5EF4-FFF2-40B4-BE49-F238E27FC236}">
                <a16:creationId xmlns:a16="http://schemas.microsoft.com/office/drawing/2014/main" id="{E63FB747-9FD7-4093-AB85-EE8B65B52601}"/>
              </a:ext>
            </a:extLst>
          </p:cNvPr>
          <p:cNvSpPr/>
          <p:nvPr/>
        </p:nvSpPr>
        <p:spPr>
          <a:xfrm>
            <a:off x="3278148" y="749381"/>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47" name="TextBox 46">
            <a:extLst>
              <a:ext uri="{FF2B5EF4-FFF2-40B4-BE49-F238E27FC236}">
                <a16:creationId xmlns:a16="http://schemas.microsoft.com/office/drawing/2014/main" id="{BE1E2751-4F04-4000-B050-BD73A48F24AE}"/>
              </a:ext>
            </a:extLst>
          </p:cNvPr>
          <p:cNvSpPr txBox="1"/>
          <p:nvPr/>
        </p:nvSpPr>
        <p:spPr>
          <a:xfrm>
            <a:off x="3223920" y="1550485"/>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Emily </a:t>
            </a:r>
          </a:p>
          <a:p>
            <a:pPr algn="ctr" defTabSz="457189"/>
            <a:r>
              <a:rPr lang="en-US" sz="900" dirty="0">
                <a:solidFill>
                  <a:srgbClr val="000000"/>
                </a:solidFill>
                <a:latin typeface="Arial"/>
              </a:rPr>
              <a:t>Jack</a:t>
            </a:r>
          </a:p>
        </p:txBody>
      </p:sp>
      <p:sp>
        <p:nvSpPr>
          <p:cNvPr id="51" name="TextBox 50">
            <a:extLst>
              <a:ext uri="{FF2B5EF4-FFF2-40B4-BE49-F238E27FC236}">
                <a16:creationId xmlns:a16="http://schemas.microsoft.com/office/drawing/2014/main" id="{340B8AB8-AF4C-4632-80BF-BA9B7119FFFB}"/>
              </a:ext>
            </a:extLst>
          </p:cNvPr>
          <p:cNvSpPr txBox="1"/>
          <p:nvPr/>
        </p:nvSpPr>
        <p:spPr>
          <a:xfrm>
            <a:off x="4168907" y="1550485"/>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Jacinta</a:t>
            </a:r>
          </a:p>
          <a:p>
            <a:pPr algn="ctr" defTabSz="457189"/>
            <a:r>
              <a:rPr lang="en-US" sz="900" dirty="0">
                <a:solidFill>
                  <a:srgbClr val="000000"/>
                </a:solidFill>
                <a:latin typeface="Arial"/>
              </a:rPr>
              <a:t>Sutton</a:t>
            </a:r>
          </a:p>
        </p:txBody>
      </p:sp>
      <p:sp>
        <p:nvSpPr>
          <p:cNvPr id="53" name="TextBox 52">
            <a:extLst>
              <a:ext uri="{FF2B5EF4-FFF2-40B4-BE49-F238E27FC236}">
                <a16:creationId xmlns:a16="http://schemas.microsoft.com/office/drawing/2014/main" id="{D22CCAFE-7862-423F-BD8B-00F461974BA8}"/>
              </a:ext>
            </a:extLst>
          </p:cNvPr>
          <p:cNvSpPr txBox="1"/>
          <p:nvPr/>
        </p:nvSpPr>
        <p:spPr>
          <a:xfrm>
            <a:off x="5092599" y="1547328"/>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Jackie Koerner</a:t>
            </a:r>
          </a:p>
        </p:txBody>
      </p:sp>
      <p:pic>
        <p:nvPicPr>
          <p:cNvPr id="54" name="Picture 53" descr="A close up of a sign&#10;&#10;Description generated with very high confidence">
            <a:extLst>
              <a:ext uri="{FF2B5EF4-FFF2-40B4-BE49-F238E27FC236}">
                <a16:creationId xmlns:a16="http://schemas.microsoft.com/office/drawing/2014/main" id="{73C5788A-5F48-4CDD-B188-04F703A7C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4722" y="851390"/>
            <a:ext cx="682021" cy="657220"/>
          </a:xfrm>
          <a:prstGeom prst="rect">
            <a:avLst/>
          </a:prstGeom>
        </p:spPr>
      </p:pic>
      <p:sp>
        <p:nvSpPr>
          <p:cNvPr id="55" name="Rectangle 54">
            <a:extLst>
              <a:ext uri="{FF2B5EF4-FFF2-40B4-BE49-F238E27FC236}">
                <a16:creationId xmlns:a16="http://schemas.microsoft.com/office/drawing/2014/main" id="{EF2D1DEA-799A-4CAC-BCE5-C37C4D2BCA83}"/>
              </a:ext>
            </a:extLst>
          </p:cNvPr>
          <p:cNvSpPr/>
          <p:nvPr/>
        </p:nvSpPr>
        <p:spPr>
          <a:xfrm>
            <a:off x="5149491" y="2093835"/>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56" name="TextBox 55">
            <a:extLst>
              <a:ext uri="{FF2B5EF4-FFF2-40B4-BE49-F238E27FC236}">
                <a16:creationId xmlns:a16="http://schemas.microsoft.com/office/drawing/2014/main" id="{74922FC8-42D0-4457-B366-475E022DE859}"/>
              </a:ext>
            </a:extLst>
          </p:cNvPr>
          <p:cNvSpPr txBox="1"/>
          <p:nvPr/>
        </p:nvSpPr>
        <p:spPr>
          <a:xfrm>
            <a:off x="5095265" y="2894939"/>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Paul </a:t>
            </a:r>
          </a:p>
          <a:p>
            <a:pPr algn="ctr" defTabSz="457189"/>
            <a:r>
              <a:rPr lang="en-US" sz="900" dirty="0">
                <a:solidFill>
                  <a:srgbClr val="000000"/>
                </a:solidFill>
                <a:latin typeface="Arial"/>
              </a:rPr>
              <a:t>Flagg</a:t>
            </a:r>
          </a:p>
        </p:txBody>
      </p:sp>
      <p:pic>
        <p:nvPicPr>
          <p:cNvPr id="58" name="Picture 57" descr="A person looking at the camera&#10;&#10;Description generated with very high confidence">
            <a:extLst>
              <a:ext uri="{FF2B5EF4-FFF2-40B4-BE49-F238E27FC236}">
                <a16:creationId xmlns:a16="http://schemas.microsoft.com/office/drawing/2014/main" id="{26AD750C-29CF-47A4-99C0-6A07DE9385DD}"/>
              </a:ext>
            </a:extLst>
          </p:cNvPr>
          <p:cNvPicPr>
            <a:picLocks noChangeAspect="1"/>
          </p:cNvPicPr>
          <p:nvPr/>
        </p:nvPicPr>
        <p:blipFill rotWithShape="1">
          <a:blip r:embed="rId7">
            <a:extLst>
              <a:ext uri="{28A0092B-C50C-407E-A947-70E740481C1C}">
                <a14:useLocalDpi xmlns:a14="http://schemas.microsoft.com/office/drawing/2010/main" val="0"/>
              </a:ext>
            </a:extLst>
          </a:blip>
          <a:srcRect l="2759" r="4730" b="7724"/>
          <a:stretch/>
        </p:blipFill>
        <p:spPr>
          <a:xfrm>
            <a:off x="5257140" y="2223129"/>
            <a:ext cx="636983" cy="626534"/>
          </a:xfrm>
          <a:prstGeom prst="rect">
            <a:avLst/>
          </a:prstGeom>
        </p:spPr>
      </p:pic>
      <p:sp>
        <p:nvSpPr>
          <p:cNvPr id="59" name="Rectangle 58">
            <a:extLst>
              <a:ext uri="{FF2B5EF4-FFF2-40B4-BE49-F238E27FC236}">
                <a16:creationId xmlns:a16="http://schemas.microsoft.com/office/drawing/2014/main" id="{681708A4-FB05-4218-8E28-52883D88A248}"/>
              </a:ext>
            </a:extLst>
          </p:cNvPr>
          <p:cNvSpPr/>
          <p:nvPr/>
        </p:nvSpPr>
        <p:spPr>
          <a:xfrm>
            <a:off x="6071249" y="2093835"/>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8" name="TextBox 7">
            <a:extLst>
              <a:ext uri="{FF2B5EF4-FFF2-40B4-BE49-F238E27FC236}">
                <a16:creationId xmlns:a16="http://schemas.microsoft.com/office/drawing/2014/main" id="{2C7E6838-345C-4065-B37D-3AF748AC43D0}"/>
              </a:ext>
            </a:extLst>
          </p:cNvPr>
          <p:cNvSpPr txBox="1"/>
          <p:nvPr/>
        </p:nvSpPr>
        <p:spPr>
          <a:xfrm>
            <a:off x="6071249" y="2894939"/>
            <a:ext cx="831976"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Rachel Wexelbaum</a:t>
            </a:r>
          </a:p>
        </p:txBody>
      </p:sp>
      <p:pic>
        <p:nvPicPr>
          <p:cNvPr id="34" name="Picture 33" descr="A picture containing person, man, photo, indoor&#10;&#10;Description generated with very high confidence">
            <a:extLst>
              <a:ext uri="{FF2B5EF4-FFF2-40B4-BE49-F238E27FC236}">
                <a16:creationId xmlns:a16="http://schemas.microsoft.com/office/drawing/2014/main" id="{F8808F72-7BA4-4BFE-B831-B152896414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5765" y="2191234"/>
            <a:ext cx="662940" cy="657225"/>
          </a:xfrm>
          <a:prstGeom prst="rect">
            <a:avLst/>
          </a:prstGeom>
        </p:spPr>
      </p:pic>
      <p:sp>
        <p:nvSpPr>
          <p:cNvPr id="61" name="Rectangle 60">
            <a:extLst>
              <a:ext uri="{FF2B5EF4-FFF2-40B4-BE49-F238E27FC236}">
                <a16:creationId xmlns:a16="http://schemas.microsoft.com/office/drawing/2014/main" id="{871D5014-551F-4E81-B8AE-297902C7347D}"/>
              </a:ext>
            </a:extLst>
          </p:cNvPr>
          <p:cNvSpPr/>
          <p:nvPr/>
        </p:nvSpPr>
        <p:spPr>
          <a:xfrm>
            <a:off x="6071249" y="746224"/>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62" name="TextBox 61">
            <a:extLst>
              <a:ext uri="{FF2B5EF4-FFF2-40B4-BE49-F238E27FC236}">
                <a16:creationId xmlns:a16="http://schemas.microsoft.com/office/drawing/2014/main" id="{0B058A9E-1BB7-4445-9CA3-F099078D1E3E}"/>
              </a:ext>
            </a:extLst>
          </p:cNvPr>
          <p:cNvSpPr txBox="1"/>
          <p:nvPr/>
        </p:nvSpPr>
        <p:spPr>
          <a:xfrm>
            <a:off x="6017022" y="1557125"/>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Jim </a:t>
            </a:r>
          </a:p>
          <a:p>
            <a:pPr algn="ctr" defTabSz="457189"/>
            <a:r>
              <a:rPr lang="en-US" sz="900" dirty="0">
                <a:solidFill>
                  <a:srgbClr val="000000"/>
                </a:solidFill>
                <a:latin typeface="Arial"/>
              </a:rPr>
              <a:t>Hayes</a:t>
            </a:r>
          </a:p>
        </p:txBody>
      </p:sp>
      <p:pic>
        <p:nvPicPr>
          <p:cNvPr id="26" name="Picture 25" descr="A person wearing a suit and tie&#10;&#10;Description generated with very high confidence">
            <a:extLst>
              <a:ext uri="{FF2B5EF4-FFF2-40B4-BE49-F238E27FC236}">
                <a16:creationId xmlns:a16="http://schemas.microsoft.com/office/drawing/2014/main" id="{DF273F24-4E43-4D90-AE12-BD02DEFAE6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5870" y="855043"/>
            <a:ext cx="680085" cy="680085"/>
          </a:xfrm>
          <a:prstGeom prst="rect">
            <a:avLst/>
          </a:prstGeom>
        </p:spPr>
      </p:pic>
      <p:sp>
        <p:nvSpPr>
          <p:cNvPr id="65" name="Rectangle 64">
            <a:extLst>
              <a:ext uri="{FF2B5EF4-FFF2-40B4-BE49-F238E27FC236}">
                <a16:creationId xmlns:a16="http://schemas.microsoft.com/office/drawing/2014/main" id="{1FB6A4B9-F563-41F1-AFAC-031171B595E4}"/>
              </a:ext>
            </a:extLst>
          </p:cNvPr>
          <p:cNvSpPr/>
          <p:nvPr/>
        </p:nvSpPr>
        <p:spPr>
          <a:xfrm>
            <a:off x="2357318" y="3371124"/>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66" name="TextBox 65">
            <a:extLst>
              <a:ext uri="{FF2B5EF4-FFF2-40B4-BE49-F238E27FC236}">
                <a16:creationId xmlns:a16="http://schemas.microsoft.com/office/drawing/2014/main" id="{64D7204B-C421-4E4E-A97A-AE2B36C9857C}"/>
              </a:ext>
            </a:extLst>
          </p:cNvPr>
          <p:cNvSpPr txBox="1"/>
          <p:nvPr/>
        </p:nvSpPr>
        <p:spPr>
          <a:xfrm>
            <a:off x="2341766" y="4187605"/>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Rajene </a:t>
            </a:r>
          </a:p>
          <a:p>
            <a:pPr algn="ctr" defTabSz="457189"/>
            <a:r>
              <a:rPr lang="en-US" sz="900" dirty="0">
                <a:solidFill>
                  <a:srgbClr val="000000"/>
                </a:solidFill>
                <a:latin typeface="Arial"/>
              </a:rPr>
              <a:t>Hardeman</a:t>
            </a:r>
          </a:p>
        </p:txBody>
      </p:sp>
      <p:sp>
        <p:nvSpPr>
          <p:cNvPr id="68" name="Rectangle 67">
            <a:extLst>
              <a:ext uri="{FF2B5EF4-FFF2-40B4-BE49-F238E27FC236}">
                <a16:creationId xmlns:a16="http://schemas.microsoft.com/office/drawing/2014/main" id="{D6A2CB4D-AA19-4AD9-AE80-6C4986008FA5}"/>
              </a:ext>
            </a:extLst>
          </p:cNvPr>
          <p:cNvSpPr/>
          <p:nvPr/>
        </p:nvSpPr>
        <p:spPr>
          <a:xfrm>
            <a:off x="4212609" y="3407643"/>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69" name="TextBox 68">
            <a:extLst>
              <a:ext uri="{FF2B5EF4-FFF2-40B4-BE49-F238E27FC236}">
                <a16:creationId xmlns:a16="http://schemas.microsoft.com/office/drawing/2014/main" id="{5268073D-4865-419F-A09B-62E053B97E45}"/>
              </a:ext>
            </a:extLst>
          </p:cNvPr>
          <p:cNvSpPr txBox="1"/>
          <p:nvPr/>
        </p:nvSpPr>
        <p:spPr>
          <a:xfrm>
            <a:off x="4215246" y="4225253"/>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Sara</a:t>
            </a:r>
          </a:p>
          <a:p>
            <a:pPr algn="ctr" defTabSz="457189"/>
            <a:r>
              <a:rPr lang="en-US" sz="900" dirty="0">
                <a:solidFill>
                  <a:srgbClr val="000000"/>
                </a:solidFill>
                <a:latin typeface="Arial"/>
              </a:rPr>
              <a:t>Marks</a:t>
            </a:r>
          </a:p>
        </p:txBody>
      </p:sp>
      <p:pic>
        <p:nvPicPr>
          <p:cNvPr id="38" name="Picture 37" descr="A close up of a person&#10;&#10;Description generated with high confidence">
            <a:extLst>
              <a:ext uri="{FF2B5EF4-FFF2-40B4-BE49-F238E27FC236}">
                <a16:creationId xmlns:a16="http://schemas.microsoft.com/office/drawing/2014/main" id="{F3C02A6C-618D-4FE6-83F6-8FEEF68596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3984" y="3454905"/>
            <a:ext cx="710464" cy="643048"/>
          </a:xfrm>
          <a:prstGeom prst="rect">
            <a:avLst/>
          </a:prstGeom>
        </p:spPr>
      </p:pic>
      <p:sp>
        <p:nvSpPr>
          <p:cNvPr id="71" name="Rectangle 70">
            <a:extLst>
              <a:ext uri="{FF2B5EF4-FFF2-40B4-BE49-F238E27FC236}">
                <a16:creationId xmlns:a16="http://schemas.microsoft.com/office/drawing/2014/main" id="{1EC00682-99FA-46E5-B76A-BB6CC65FB536}"/>
              </a:ext>
            </a:extLst>
          </p:cNvPr>
          <p:cNvSpPr/>
          <p:nvPr/>
        </p:nvSpPr>
        <p:spPr>
          <a:xfrm>
            <a:off x="3280617" y="2093835"/>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72" name="TextBox 71">
            <a:extLst>
              <a:ext uri="{FF2B5EF4-FFF2-40B4-BE49-F238E27FC236}">
                <a16:creationId xmlns:a16="http://schemas.microsoft.com/office/drawing/2014/main" id="{D848A86D-64E0-43A8-9783-7602A176EA07}"/>
              </a:ext>
            </a:extLst>
          </p:cNvPr>
          <p:cNvSpPr txBox="1"/>
          <p:nvPr/>
        </p:nvSpPr>
        <p:spPr>
          <a:xfrm>
            <a:off x="3226389" y="2904736"/>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Merrilee </a:t>
            </a:r>
          </a:p>
          <a:p>
            <a:pPr algn="ctr" defTabSz="457189"/>
            <a:r>
              <a:rPr lang="en-US" sz="900" dirty="0">
                <a:solidFill>
                  <a:srgbClr val="000000"/>
                </a:solidFill>
                <a:latin typeface="Arial"/>
              </a:rPr>
              <a:t>Proffitt</a:t>
            </a:r>
          </a:p>
        </p:txBody>
      </p:sp>
      <p:pic>
        <p:nvPicPr>
          <p:cNvPr id="30" name="Picture 29" descr="A person smiling for the camera&#10;&#10;Description generated with very high confidence">
            <a:extLst>
              <a:ext uri="{FF2B5EF4-FFF2-40B4-BE49-F238E27FC236}">
                <a16:creationId xmlns:a16="http://schemas.microsoft.com/office/drawing/2014/main" id="{E1E0DCDA-BD6F-4C3E-8CDD-C71B0959F3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77359" y="2175336"/>
            <a:ext cx="662940" cy="662940"/>
          </a:xfrm>
          <a:prstGeom prst="rect">
            <a:avLst/>
          </a:prstGeom>
        </p:spPr>
      </p:pic>
      <p:sp>
        <p:nvSpPr>
          <p:cNvPr id="74" name="Rectangle 73">
            <a:extLst>
              <a:ext uri="{FF2B5EF4-FFF2-40B4-BE49-F238E27FC236}">
                <a16:creationId xmlns:a16="http://schemas.microsoft.com/office/drawing/2014/main" id="{AB40280A-8AF3-4AB2-A5FC-FDA3877733FF}"/>
              </a:ext>
            </a:extLst>
          </p:cNvPr>
          <p:cNvSpPr/>
          <p:nvPr/>
        </p:nvSpPr>
        <p:spPr>
          <a:xfrm>
            <a:off x="3295719" y="3395302"/>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75" name="TextBox 74">
            <a:extLst>
              <a:ext uri="{FF2B5EF4-FFF2-40B4-BE49-F238E27FC236}">
                <a16:creationId xmlns:a16="http://schemas.microsoft.com/office/drawing/2014/main" id="{6D9CA73E-3789-42EB-A264-AD166F7E74C4}"/>
              </a:ext>
            </a:extLst>
          </p:cNvPr>
          <p:cNvSpPr txBox="1"/>
          <p:nvPr/>
        </p:nvSpPr>
        <p:spPr>
          <a:xfrm>
            <a:off x="3262397" y="4205963"/>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Rob </a:t>
            </a:r>
          </a:p>
          <a:p>
            <a:pPr algn="ctr" defTabSz="457189"/>
            <a:r>
              <a:rPr lang="en-US" sz="900" dirty="0">
                <a:solidFill>
                  <a:srgbClr val="000000"/>
                </a:solidFill>
                <a:latin typeface="Arial"/>
              </a:rPr>
              <a:t>Fernandez</a:t>
            </a:r>
          </a:p>
        </p:txBody>
      </p:sp>
      <p:pic>
        <p:nvPicPr>
          <p:cNvPr id="36" name="Picture 35" descr="A person wearing glasses and smiling at the camera&#10;&#10;Description generated with very high confidence">
            <a:extLst>
              <a:ext uri="{FF2B5EF4-FFF2-40B4-BE49-F238E27FC236}">
                <a16:creationId xmlns:a16="http://schemas.microsoft.com/office/drawing/2014/main" id="{3329A920-1863-4BE8-A3C7-B2A215F9E3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57360" y="3476351"/>
            <a:ext cx="697230" cy="702945"/>
          </a:xfrm>
          <a:prstGeom prst="rect">
            <a:avLst/>
          </a:prstGeom>
        </p:spPr>
      </p:pic>
      <p:sp>
        <p:nvSpPr>
          <p:cNvPr id="77" name="Rectangle 76">
            <a:extLst>
              <a:ext uri="{FF2B5EF4-FFF2-40B4-BE49-F238E27FC236}">
                <a16:creationId xmlns:a16="http://schemas.microsoft.com/office/drawing/2014/main" id="{5308AB4B-5BA2-4412-9E8D-D8BB5FD23264}"/>
              </a:ext>
            </a:extLst>
          </p:cNvPr>
          <p:cNvSpPr/>
          <p:nvPr/>
        </p:nvSpPr>
        <p:spPr>
          <a:xfrm>
            <a:off x="2359746" y="2080746"/>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78" name="TextBox 77">
            <a:extLst>
              <a:ext uri="{FF2B5EF4-FFF2-40B4-BE49-F238E27FC236}">
                <a16:creationId xmlns:a16="http://schemas.microsoft.com/office/drawing/2014/main" id="{35D8684C-FDEB-41A8-8356-0F2D926DAA7A}"/>
              </a:ext>
            </a:extLst>
          </p:cNvPr>
          <p:cNvSpPr txBox="1"/>
          <p:nvPr/>
        </p:nvSpPr>
        <p:spPr>
          <a:xfrm>
            <a:off x="2334932" y="2892771"/>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Megan </a:t>
            </a:r>
          </a:p>
          <a:p>
            <a:pPr algn="ctr" defTabSz="457189"/>
            <a:r>
              <a:rPr lang="en-US" sz="900" dirty="0">
                <a:solidFill>
                  <a:srgbClr val="000000"/>
                </a:solidFill>
                <a:latin typeface="Arial"/>
              </a:rPr>
              <a:t>Wacha</a:t>
            </a:r>
          </a:p>
        </p:txBody>
      </p:sp>
      <p:pic>
        <p:nvPicPr>
          <p:cNvPr id="28" name="Picture 27" descr="A close up of a person&#10;&#10;Description generated with high confidence">
            <a:extLst>
              <a:ext uri="{FF2B5EF4-FFF2-40B4-BE49-F238E27FC236}">
                <a16:creationId xmlns:a16="http://schemas.microsoft.com/office/drawing/2014/main" id="{776F2687-0ACE-407E-BF01-AD20276F0C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47120" y="2164496"/>
            <a:ext cx="657225" cy="662940"/>
          </a:xfrm>
          <a:prstGeom prst="rect">
            <a:avLst/>
          </a:prstGeom>
        </p:spPr>
      </p:pic>
      <p:sp>
        <p:nvSpPr>
          <p:cNvPr id="80" name="Rectangle 79">
            <a:extLst>
              <a:ext uri="{FF2B5EF4-FFF2-40B4-BE49-F238E27FC236}">
                <a16:creationId xmlns:a16="http://schemas.microsoft.com/office/drawing/2014/main" id="{828FD4B3-903C-460E-A0FD-D786EC7DD844}"/>
              </a:ext>
            </a:extLst>
          </p:cNvPr>
          <p:cNvSpPr/>
          <p:nvPr/>
        </p:nvSpPr>
        <p:spPr>
          <a:xfrm>
            <a:off x="4223133" y="2093835"/>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81" name="TextBox 80">
            <a:extLst>
              <a:ext uri="{FF2B5EF4-FFF2-40B4-BE49-F238E27FC236}">
                <a16:creationId xmlns:a16="http://schemas.microsoft.com/office/drawing/2014/main" id="{7B2892C5-3DB0-439F-B543-3F2F4C145146}"/>
              </a:ext>
            </a:extLst>
          </p:cNvPr>
          <p:cNvSpPr txBox="1"/>
          <p:nvPr/>
        </p:nvSpPr>
        <p:spPr>
          <a:xfrm>
            <a:off x="4168907" y="2904736"/>
            <a:ext cx="88160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Monika</a:t>
            </a:r>
          </a:p>
          <a:p>
            <a:pPr algn="ctr" defTabSz="457189"/>
            <a:r>
              <a:rPr lang="en-US" sz="900" dirty="0">
                <a:solidFill>
                  <a:srgbClr val="000000"/>
                </a:solidFill>
                <a:latin typeface="Arial"/>
              </a:rPr>
              <a:t>Sengul-Jones</a:t>
            </a:r>
          </a:p>
        </p:txBody>
      </p:sp>
      <p:pic>
        <p:nvPicPr>
          <p:cNvPr id="32" name="Picture 31" descr="A person smiling for the camera&#10;&#10;Description generated with very high confidence">
            <a:extLst>
              <a:ext uri="{FF2B5EF4-FFF2-40B4-BE49-F238E27FC236}">
                <a16:creationId xmlns:a16="http://schemas.microsoft.com/office/drawing/2014/main" id="{BFF854B0-75AB-437F-8D23-3CDA7E05481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99373" y="2198579"/>
            <a:ext cx="674370" cy="680085"/>
          </a:xfrm>
          <a:prstGeom prst="rect">
            <a:avLst/>
          </a:prstGeom>
        </p:spPr>
      </p:pic>
      <p:pic>
        <p:nvPicPr>
          <p:cNvPr id="3" name="Picture 2" descr="A person smiling for the camera&#10;&#10;Description generated with very high confidence">
            <a:extLst>
              <a:ext uri="{FF2B5EF4-FFF2-40B4-BE49-F238E27FC236}">
                <a16:creationId xmlns:a16="http://schemas.microsoft.com/office/drawing/2014/main" id="{29E9635E-259D-42CE-94DB-FDCEE4A6E8B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98825" y="3412080"/>
            <a:ext cx="730628" cy="717922"/>
          </a:xfrm>
          <a:prstGeom prst="rect">
            <a:avLst/>
          </a:prstGeom>
        </p:spPr>
      </p:pic>
      <p:pic>
        <p:nvPicPr>
          <p:cNvPr id="5" name="Picture 4" descr="A person standing in front of a window&#10;&#10;Description generated with very high confidence">
            <a:extLst>
              <a:ext uri="{FF2B5EF4-FFF2-40B4-BE49-F238E27FC236}">
                <a16:creationId xmlns:a16="http://schemas.microsoft.com/office/drawing/2014/main" id="{E09F1E84-CB6A-4D90-B419-E2611A74FEF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65743" y="861820"/>
            <a:ext cx="651510" cy="640080"/>
          </a:xfrm>
          <a:prstGeom prst="rect">
            <a:avLst/>
          </a:prstGeom>
        </p:spPr>
      </p:pic>
      <p:sp>
        <p:nvSpPr>
          <p:cNvPr id="48" name="Rectangle 47">
            <a:extLst>
              <a:ext uri="{FF2B5EF4-FFF2-40B4-BE49-F238E27FC236}">
                <a16:creationId xmlns:a16="http://schemas.microsoft.com/office/drawing/2014/main" id="{DBC0F866-B966-46A0-899B-897093B405F3}"/>
              </a:ext>
            </a:extLst>
          </p:cNvPr>
          <p:cNvSpPr/>
          <p:nvPr/>
        </p:nvSpPr>
        <p:spPr>
          <a:xfrm>
            <a:off x="6089742" y="3399352"/>
            <a:ext cx="831976" cy="122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a:solidFill>
                <a:prstClr val="white"/>
              </a:solidFill>
              <a:latin typeface="Arial"/>
            </a:endParaRPr>
          </a:p>
        </p:txBody>
      </p:sp>
      <p:sp>
        <p:nvSpPr>
          <p:cNvPr id="49" name="TextBox 48">
            <a:extLst>
              <a:ext uri="{FF2B5EF4-FFF2-40B4-BE49-F238E27FC236}">
                <a16:creationId xmlns:a16="http://schemas.microsoft.com/office/drawing/2014/main" id="{6B1DF5A1-566E-4042-ADA2-895A526CA445}"/>
              </a:ext>
            </a:extLst>
          </p:cNvPr>
          <p:cNvSpPr txBox="1"/>
          <p:nvPr/>
        </p:nvSpPr>
        <p:spPr>
          <a:xfrm>
            <a:off x="6089742" y="4200455"/>
            <a:ext cx="831976"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189"/>
            <a:r>
              <a:rPr lang="en-US" sz="900" dirty="0">
                <a:solidFill>
                  <a:srgbClr val="000000"/>
                </a:solidFill>
                <a:latin typeface="Arial"/>
              </a:rPr>
              <a:t>Kerry </a:t>
            </a:r>
          </a:p>
          <a:p>
            <a:pPr algn="ctr" defTabSz="457189"/>
            <a:r>
              <a:rPr lang="en-US" sz="900" dirty="0">
                <a:solidFill>
                  <a:srgbClr val="000000"/>
                </a:solidFill>
                <a:latin typeface="Arial"/>
              </a:rPr>
              <a:t>Raymond</a:t>
            </a:r>
          </a:p>
        </p:txBody>
      </p:sp>
      <p:pic>
        <p:nvPicPr>
          <p:cNvPr id="6" name="Picture 5" descr="A person smiling for the camera&#10;&#10;Description generated with very high confidence">
            <a:extLst>
              <a:ext uri="{FF2B5EF4-FFF2-40B4-BE49-F238E27FC236}">
                <a16:creationId xmlns:a16="http://schemas.microsoft.com/office/drawing/2014/main" id="{001B455C-20E2-42C3-B4D1-C975736B406B}"/>
              </a:ext>
            </a:extLst>
          </p:cNvPr>
          <p:cNvPicPr>
            <a:picLocks noChangeAspect="1"/>
          </p:cNvPicPr>
          <p:nvPr/>
        </p:nvPicPr>
        <p:blipFill>
          <a:blip r:embed="rId17"/>
          <a:stretch>
            <a:fillRect/>
          </a:stretch>
        </p:blipFill>
        <p:spPr>
          <a:xfrm>
            <a:off x="6167378" y="3471400"/>
            <a:ext cx="676701" cy="713951"/>
          </a:xfrm>
          <a:prstGeom prst="rect">
            <a:avLst/>
          </a:prstGeom>
        </p:spPr>
      </p:pic>
    </p:spTree>
    <p:extLst>
      <p:ext uri="{BB962C8B-B14F-4D97-AF65-F5344CB8AC3E}">
        <p14:creationId xmlns:p14="http://schemas.microsoft.com/office/powerpoint/2010/main" val="145491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870586" y="343354"/>
            <a:ext cx="8439000" cy="68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A1B61"/>
              </a:buClr>
              <a:buFont typeface="Arial"/>
              <a:buNone/>
            </a:pPr>
            <a:r>
              <a:rPr lang="en-US"/>
              <a:t>What do public library staff want?</a:t>
            </a:r>
            <a:endParaRPr/>
          </a:p>
        </p:txBody>
      </p:sp>
      <p:sp>
        <p:nvSpPr>
          <p:cNvPr id="492" name="Shape 492"/>
          <p:cNvSpPr txBox="1">
            <a:spLocks noGrp="1"/>
          </p:cNvSpPr>
          <p:nvPr>
            <p:ph type="body" idx="2"/>
          </p:nvPr>
        </p:nvSpPr>
        <p:spPr>
          <a:xfrm>
            <a:off x="160550" y="1029754"/>
            <a:ext cx="5717736" cy="2497217"/>
          </a:xfrm>
          <a:prstGeom prst="rect">
            <a:avLst/>
          </a:prstGeom>
          <a:noFill/>
          <a:ln>
            <a:noFill/>
          </a:ln>
        </p:spPr>
        <p:txBody>
          <a:bodyPr spcFirstLastPara="1" wrap="square" lIns="91425" tIns="91425" rIns="91425" bIns="91425" anchor="t" anchorCtr="0">
            <a:noAutofit/>
          </a:bodyPr>
          <a:lstStyle/>
          <a:p>
            <a:pPr marL="342900" marR="0" lvl="0" indent="-190500" algn="l" rtl="0">
              <a:lnSpc>
                <a:spcPct val="100000"/>
              </a:lnSpc>
              <a:spcBef>
                <a:spcPts val="0"/>
              </a:spcBef>
              <a:spcAft>
                <a:spcPts val="0"/>
              </a:spcAft>
              <a:buClr>
                <a:schemeClr val="dk1"/>
              </a:buClr>
              <a:buSzPts val="2000"/>
              <a:buFont typeface="Arial"/>
              <a:buChar char="•"/>
            </a:pPr>
            <a:r>
              <a:rPr lang="en-US" sz="2000" b="1" dirty="0">
                <a:solidFill>
                  <a:schemeClr val="accent5"/>
                </a:solidFill>
              </a:rPr>
              <a:t>Increase</a:t>
            </a:r>
            <a:r>
              <a:rPr lang="en-US" sz="2000" b="1" dirty="0"/>
              <a:t> </a:t>
            </a:r>
            <a:r>
              <a:rPr lang="en-US" sz="2000" dirty="0"/>
              <a:t>i</a:t>
            </a:r>
            <a:r>
              <a:rPr lang="en-US" sz="2000" b="0" i="0" u="none" strike="noStrike" cap="none" dirty="0">
                <a:solidFill>
                  <a:schemeClr val="dk1"/>
                </a:solidFill>
                <a:latin typeface="Arial"/>
                <a:ea typeface="Arial"/>
                <a:cs typeface="Arial"/>
                <a:sym typeface="Arial"/>
              </a:rPr>
              <a:t>nformation literacy </a:t>
            </a:r>
            <a:endParaRPr sz="2000" dirty="0"/>
          </a:p>
          <a:p>
            <a:pPr marL="342900" marR="0" lvl="0" indent="-190500" algn="l" rtl="0">
              <a:lnSpc>
                <a:spcPct val="100000"/>
              </a:lnSpc>
              <a:spcBef>
                <a:spcPts val="0"/>
              </a:spcBef>
              <a:spcAft>
                <a:spcPts val="0"/>
              </a:spcAft>
              <a:buClr>
                <a:schemeClr val="dk1"/>
              </a:buClr>
              <a:buSzPts val="2000"/>
              <a:buFont typeface="Arial"/>
              <a:buChar char="•"/>
            </a:pPr>
            <a:r>
              <a:rPr lang="en-US" sz="2000" b="1" dirty="0">
                <a:solidFill>
                  <a:schemeClr val="accent6"/>
                </a:solidFill>
              </a:rPr>
              <a:t>Improve</a:t>
            </a:r>
            <a:r>
              <a:rPr lang="en-US" sz="2000" b="1" dirty="0"/>
              <a:t> </a:t>
            </a:r>
            <a:r>
              <a:rPr lang="en-US" sz="2000" b="0" i="0" u="none" strike="noStrike" cap="none" dirty="0">
                <a:solidFill>
                  <a:schemeClr val="dk1"/>
                </a:solidFill>
                <a:latin typeface="Arial"/>
                <a:ea typeface="Arial"/>
                <a:cs typeface="Arial"/>
                <a:sym typeface="Arial"/>
              </a:rPr>
              <a:t>access to </a:t>
            </a:r>
            <a:r>
              <a:rPr lang="en-US" sz="2000" b="1" dirty="0">
                <a:solidFill>
                  <a:schemeClr val="accent6"/>
                </a:solidFill>
              </a:rPr>
              <a:t>authoritative</a:t>
            </a:r>
            <a:r>
              <a:rPr lang="en-US" sz="2000" b="1" i="0" u="none" strike="noStrike" cap="none" dirty="0">
                <a:solidFill>
                  <a:schemeClr val="accent6"/>
                </a:solidFill>
                <a:latin typeface="Arial"/>
                <a:ea typeface="Arial"/>
                <a:cs typeface="Arial"/>
                <a:sym typeface="Arial"/>
              </a:rPr>
              <a:t> </a:t>
            </a:r>
            <a:r>
              <a:rPr lang="en-US" sz="2000" b="1" dirty="0">
                <a:solidFill>
                  <a:schemeClr val="accent6"/>
                </a:solidFill>
              </a:rPr>
              <a:t>information</a:t>
            </a:r>
            <a:r>
              <a:rPr lang="en-US" sz="2000" dirty="0"/>
              <a:t> </a:t>
            </a:r>
            <a:r>
              <a:rPr lang="en-US" sz="2000" b="0" i="0" u="none" strike="noStrike" cap="none" dirty="0">
                <a:solidFill>
                  <a:schemeClr val="dk1"/>
                </a:solidFill>
                <a:latin typeface="Arial"/>
                <a:ea typeface="Arial"/>
                <a:cs typeface="Arial"/>
                <a:sym typeface="Arial"/>
              </a:rPr>
              <a:t>online</a:t>
            </a:r>
            <a:endParaRPr dirty="0"/>
          </a:p>
          <a:p>
            <a:pPr marL="342900" marR="0" lvl="0" indent="-190500" algn="l" rtl="0">
              <a:lnSpc>
                <a:spcPct val="100000"/>
              </a:lnSpc>
              <a:spcBef>
                <a:spcPts val="480"/>
              </a:spcBef>
              <a:spcAft>
                <a:spcPts val="0"/>
              </a:spcAft>
              <a:buClr>
                <a:schemeClr val="dk1"/>
              </a:buClr>
              <a:buSzPts val="2000"/>
              <a:buFont typeface="Arial"/>
              <a:buChar char="•"/>
            </a:pPr>
            <a:r>
              <a:rPr lang="en-US" sz="2000" b="1" i="0" u="none" strike="noStrike" cap="none" dirty="0">
                <a:solidFill>
                  <a:schemeClr val="accent4"/>
                </a:solidFill>
                <a:latin typeface="Arial"/>
                <a:ea typeface="Arial"/>
                <a:cs typeface="Arial"/>
                <a:sym typeface="Arial"/>
              </a:rPr>
              <a:t>Support research </a:t>
            </a:r>
            <a:r>
              <a:rPr lang="en-US" sz="2000" b="0" i="0" u="none" strike="noStrike" cap="none" dirty="0">
                <a:solidFill>
                  <a:schemeClr val="dk1"/>
                </a:solidFill>
                <a:latin typeface="Arial"/>
                <a:ea typeface="Arial"/>
                <a:cs typeface="Arial"/>
                <a:sym typeface="Arial"/>
              </a:rPr>
              <a:t>and </a:t>
            </a:r>
            <a:r>
              <a:rPr lang="en-US" sz="2000" b="1" i="0" u="none" strike="noStrike" cap="none" dirty="0">
                <a:solidFill>
                  <a:schemeClr val="accent4"/>
                </a:solidFill>
                <a:latin typeface="Arial"/>
                <a:ea typeface="Arial"/>
                <a:cs typeface="Arial"/>
                <a:sym typeface="Arial"/>
              </a:rPr>
              <a:t>critical thinking skills</a:t>
            </a:r>
            <a:endParaRPr sz="2000" b="1" i="0" u="none" strike="noStrike" cap="none" dirty="0">
              <a:solidFill>
                <a:schemeClr val="accent4"/>
              </a:solidFill>
              <a:latin typeface="Arial"/>
              <a:ea typeface="Arial"/>
              <a:cs typeface="Arial"/>
              <a:sym typeface="Arial"/>
            </a:endParaRPr>
          </a:p>
          <a:p>
            <a:pPr marL="342900" lvl="0" indent="-190500" rtl="0">
              <a:spcBef>
                <a:spcPts val="480"/>
              </a:spcBef>
              <a:spcAft>
                <a:spcPts val="0"/>
              </a:spcAft>
              <a:buClr>
                <a:schemeClr val="dk1"/>
              </a:buClr>
              <a:buSzPts val="2000"/>
              <a:buFont typeface="Arial"/>
              <a:buChar char="•"/>
            </a:pPr>
            <a:r>
              <a:rPr lang="en-US" sz="2000" b="1" dirty="0">
                <a:solidFill>
                  <a:schemeClr val="tx2"/>
                </a:solidFill>
              </a:rPr>
              <a:t>Raise visibility </a:t>
            </a:r>
            <a:r>
              <a:rPr lang="en-US" sz="2000" dirty="0"/>
              <a:t>of their libraries, communities</a:t>
            </a:r>
            <a:endParaRPr sz="2000" dirty="0"/>
          </a:p>
          <a:p>
            <a:pPr marL="342900" marR="0" lvl="0" indent="-190500" algn="l" rtl="0">
              <a:lnSpc>
                <a:spcPct val="100000"/>
              </a:lnSpc>
              <a:spcBef>
                <a:spcPts val="480"/>
              </a:spcBef>
              <a:spcAft>
                <a:spcPts val="0"/>
              </a:spcAft>
              <a:buClr>
                <a:schemeClr val="dk1"/>
              </a:buClr>
              <a:buSzPts val="2000"/>
              <a:buFont typeface="Arial"/>
              <a:buChar char="•"/>
            </a:pPr>
            <a:r>
              <a:rPr lang="en-US" sz="2000" b="1" i="0" u="none" strike="noStrike" cap="none" dirty="0">
                <a:solidFill>
                  <a:schemeClr val="accent5"/>
                </a:solidFill>
                <a:latin typeface="Arial"/>
                <a:ea typeface="Arial"/>
                <a:cs typeface="Arial"/>
                <a:sym typeface="Arial"/>
              </a:rPr>
              <a:t>Enrich</a:t>
            </a:r>
            <a:r>
              <a:rPr lang="en-US" sz="2000" b="0" i="0" u="none" strike="noStrike" cap="none" dirty="0">
                <a:solidFill>
                  <a:schemeClr val="dk1"/>
                </a:solidFill>
                <a:latin typeface="Arial"/>
                <a:ea typeface="Arial"/>
                <a:cs typeface="Arial"/>
                <a:sym typeface="Arial"/>
              </a:rPr>
              <a:t> community programs</a:t>
            </a:r>
            <a:endParaRPr dirty="0"/>
          </a:p>
          <a:p>
            <a:pPr marL="0" marR="0" lvl="0" indent="0" algn="l" rtl="0">
              <a:lnSpc>
                <a:spcPct val="100000"/>
              </a:lnSpc>
              <a:spcBef>
                <a:spcPts val="480"/>
              </a:spcBef>
              <a:spcAft>
                <a:spcPts val="0"/>
              </a:spcAft>
              <a:buNone/>
            </a:pPr>
            <a:endParaRPr dirty="0"/>
          </a:p>
          <a:p>
            <a:pPr marL="342900" marR="0" lvl="0" indent="-63500" algn="l" rtl="0">
              <a:lnSpc>
                <a:spcPct val="100000"/>
              </a:lnSpc>
              <a:spcBef>
                <a:spcPts val="48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152400" marR="0" lvl="0" indent="0" algn="l" rtl="0">
              <a:lnSpc>
                <a:spcPct val="100000"/>
              </a:lnSpc>
              <a:spcBef>
                <a:spcPts val="480"/>
              </a:spcBef>
              <a:spcAft>
                <a:spcPts val="0"/>
              </a:spcAft>
              <a:buClr>
                <a:schemeClr val="dk1"/>
              </a:buClr>
              <a:buFont typeface="Arial"/>
              <a:buNone/>
            </a:pPr>
            <a:endParaRPr sz="2000" b="0" i="0" u="none" strike="noStrike" cap="none" dirty="0">
              <a:solidFill>
                <a:schemeClr val="dk1"/>
              </a:solidFill>
              <a:latin typeface="Arial"/>
              <a:ea typeface="Arial"/>
              <a:cs typeface="Arial"/>
              <a:sym typeface="Arial"/>
            </a:endParaRPr>
          </a:p>
        </p:txBody>
      </p:sp>
      <p:pic>
        <p:nvPicPr>
          <p:cNvPr id="493" name="Shape 493" descr="A close up of a newspaper  Description generated with high confidence"/>
          <p:cNvPicPr preferRelativeResize="0"/>
          <p:nvPr/>
        </p:nvPicPr>
        <p:blipFill rotWithShape="1">
          <a:blip r:embed="rId3">
            <a:alphaModFix/>
          </a:blip>
          <a:srcRect t="1058" r="3297"/>
          <a:stretch/>
        </p:blipFill>
        <p:spPr>
          <a:xfrm>
            <a:off x="6235355" y="1220825"/>
            <a:ext cx="2638050" cy="2592024"/>
          </a:xfrm>
          <a:prstGeom prst="rect">
            <a:avLst/>
          </a:prstGeom>
          <a:noFill/>
          <a:ln>
            <a:noFill/>
          </a:ln>
        </p:spPr>
      </p:pic>
      <p:sp>
        <p:nvSpPr>
          <p:cNvPr id="494" name="Shape 494"/>
          <p:cNvSpPr txBox="1"/>
          <p:nvPr/>
        </p:nvSpPr>
        <p:spPr>
          <a:xfrm>
            <a:off x="870575" y="4003925"/>
            <a:ext cx="8111100" cy="4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550" b="1" dirty="0"/>
              <a:t>70% of participants have never edited Wikipedia</a:t>
            </a:r>
            <a:endParaRPr dirty="0"/>
          </a:p>
        </p:txBody>
      </p:sp>
    </p:spTree>
    <p:extLst>
      <p:ext uri="{BB962C8B-B14F-4D97-AF65-F5344CB8AC3E}">
        <p14:creationId xmlns:p14="http://schemas.microsoft.com/office/powerpoint/2010/main" val="49145002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sitting at a table using a computer&#10;&#10;Description generated with very high confidence">
            <a:extLst>
              <a:ext uri="{FF2B5EF4-FFF2-40B4-BE49-F238E27FC236}">
                <a16:creationId xmlns:a16="http://schemas.microsoft.com/office/drawing/2014/main" id="{EBDDC1D9-9971-4F83-9FA6-7524B811556A}"/>
              </a:ext>
            </a:extLst>
          </p:cNvPr>
          <p:cNvPicPr>
            <a:picLocks noChangeAspect="1"/>
          </p:cNvPicPr>
          <p:nvPr/>
        </p:nvPicPr>
        <p:blipFill rotWithShape="1">
          <a:blip r:embed="rId3"/>
          <a:srcRect l="25316" r="30373"/>
          <a:stretch/>
        </p:blipFill>
        <p:spPr>
          <a:xfrm>
            <a:off x="2582745" y="-88912"/>
            <a:ext cx="3858843" cy="5802050"/>
          </a:xfrm>
          <a:prstGeom prst="rect">
            <a:avLst/>
          </a:prstGeom>
        </p:spPr>
      </p:pic>
      <p:pic>
        <p:nvPicPr>
          <p:cNvPr id="11" name="Picture 10" descr="A close up of a person smiling for the camera&#10;&#10;Description generated with very high confidence">
            <a:extLst>
              <a:ext uri="{FF2B5EF4-FFF2-40B4-BE49-F238E27FC236}">
                <a16:creationId xmlns:a16="http://schemas.microsoft.com/office/drawing/2014/main" id="{683A3DAE-372D-4281-96B0-B89410DA5080}"/>
              </a:ext>
            </a:extLst>
          </p:cNvPr>
          <p:cNvPicPr>
            <a:picLocks noChangeAspect="1"/>
          </p:cNvPicPr>
          <p:nvPr/>
        </p:nvPicPr>
        <p:blipFill rotWithShape="1">
          <a:blip r:embed="rId4"/>
          <a:srcRect l="24307" t="-2471" r="21373" b="2471"/>
          <a:stretch/>
        </p:blipFill>
        <p:spPr>
          <a:xfrm>
            <a:off x="-34950" y="2381671"/>
            <a:ext cx="2617695" cy="3204621"/>
          </a:xfrm>
          <a:prstGeom prst="rect">
            <a:avLst/>
          </a:prstGeom>
        </p:spPr>
      </p:pic>
      <p:pic>
        <p:nvPicPr>
          <p:cNvPr id="15" name="Picture 14" descr="A person wearing glasses and smiling at the camera&#10;&#10;Description generated with very high confidence">
            <a:extLst>
              <a:ext uri="{FF2B5EF4-FFF2-40B4-BE49-F238E27FC236}">
                <a16:creationId xmlns:a16="http://schemas.microsoft.com/office/drawing/2014/main" id="{909C5421-32A6-4A85-9774-BDA43AAD3576}"/>
              </a:ext>
            </a:extLst>
          </p:cNvPr>
          <p:cNvPicPr>
            <a:picLocks noChangeAspect="1"/>
          </p:cNvPicPr>
          <p:nvPr/>
        </p:nvPicPr>
        <p:blipFill>
          <a:blip r:embed="rId5"/>
          <a:stretch>
            <a:fillRect/>
          </a:stretch>
        </p:blipFill>
        <p:spPr>
          <a:xfrm>
            <a:off x="6370974" y="142213"/>
            <a:ext cx="3760873" cy="5655449"/>
          </a:xfrm>
          <a:prstGeom prst="rect">
            <a:avLst/>
          </a:prstGeom>
        </p:spPr>
      </p:pic>
      <p:pic>
        <p:nvPicPr>
          <p:cNvPr id="13" name="Picture 12" descr="A close up of a person wearing glasses and smiling at the camera&#10;&#10;Description generated with very high confidence">
            <a:extLst>
              <a:ext uri="{FF2B5EF4-FFF2-40B4-BE49-F238E27FC236}">
                <a16:creationId xmlns:a16="http://schemas.microsoft.com/office/drawing/2014/main" id="{624236E8-6B7A-4404-A4CF-B90D23D8BAA3}"/>
              </a:ext>
            </a:extLst>
          </p:cNvPr>
          <p:cNvPicPr>
            <a:picLocks noChangeAspect="1"/>
          </p:cNvPicPr>
          <p:nvPr/>
        </p:nvPicPr>
        <p:blipFill rotWithShape="1">
          <a:blip r:embed="rId6"/>
          <a:srcRect r="31538"/>
          <a:stretch/>
        </p:blipFill>
        <p:spPr>
          <a:xfrm>
            <a:off x="-107576" y="-88912"/>
            <a:ext cx="2690321" cy="2618132"/>
          </a:xfrm>
          <a:prstGeom prst="rect">
            <a:avLst/>
          </a:prstGeom>
        </p:spPr>
      </p:pic>
      <p:sp>
        <p:nvSpPr>
          <p:cNvPr id="18" name="TextBox 17">
            <a:extLst>
              <a:ext uri="{FF2B5EF4-FFF2-40B4-BE49-F238E27FC236}">
                <a16:creationId xmlns:a16="http://schemas.microsoft.com/office/drawing/2014/main" id="{1AE8A802-D382-4CDD-B189-E47E5AAEC588}"/>
              </a:ext>
            </a:extLst>
          </p:cNvPr>
          <p:cNvSpPr txBox="1"/>
          <p:nvPr/>
        </p:nvSpPr>
        <p:spPr>
          <a:xfrm>
            <a:off x="3526973" y="3012141"/>
            <a:ext cx="3234977" cy="2308324"/>
          </a:xfrm>
          <a:prstGeom prst="rect">
            <a:avLst/>
          </a:prstGeom>
          <a:noFill/>
        </p:spPr>
        <p:txBody>
          <a:bodyPr wrap="square" rtlCol="0">
            <a:spAutoFit/>
          </a:bodyPr>
          <a:lstStyle/>
          <a:p>
            <a:r>
              <a:rPr lang="en-US" sz="4800" dirty="0">
                <a:solidFill>
                  <a:schemeClr val="accent5"/>
                </a:solidFill>
              </a:rPr>
              <a:t>Librarians</a:t>
            </a:r>
          </a:p>
          <a:p>
            <a:r>
              <a:rPr lang="en-US" sz="4800" dirty="0">
                <a:solidFill>
                  <a:schemeClr val="accent5"/>
                </a:solidFill>
              </a:rPr>
              <a:t>Who </a:t>
            </a:r>
          </a:p>
          <a:p>
            <a:r>
              <a:rPr lang="en-US" sz="4800" dirty="0">
                <a:solidFill>
                  <a:schemeClr val="accent5"/>
                </a:solidFill>
              </a:rPr>
              <a:t>Wikipedia</a:t>
            </a:r>
          </a:p>
        </p:txBody>
      </p:sp>
    </p:spTree>
    <p:extLst>
      <p:ext uri="{BB962C8B-B14F-4D97-AF65-F5344CB8AC3E}">
        <p14:creationId xmlns:p14="http://schemas.microsoft.com/office/powerpoint/2010/main" val="205112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Mural in Chihuahuita.jpg">
            <a:extLst>
              <a:ext uri="{FF2B5EF4-FFF2-40B4-BE49-F238E27FC236}">
                <a16:creationId xmlns:a16="http://schemas.microsoft.com/office/drawing/2014/main" id="{20F20573-3313-4E49-88C0-5A1E63685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76"/>
            <a:ext cx="3686750" cy="2765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4547E1-A5D0-4F7A-9594-808EDEC7F249}"/>
              </a:ext>
            </a:extLst>
          </p:cNvPr>
          <p:cNvSpPr txBox="1"/>
          <p:nvPr/>
        </p:nvSpPr>
        <p:spPr>
          <a:xfrm>
            <a:off x="5247059" y="4875752"/>
            <a:ext cx="2847529" cy="261610"/>
          </a:xfrm>
          <a:prstGeom prst="rect">
            <a:avLst/>
          </a:prstGeom>
          <a:noFill/>
        </p:spPr>
        <p:txBody>
          <a:bodyPr wrap="square" rtlCol="0">
            <a:spAutoFit/>
          </a:bodyPr>
          <a:lstStyle/>
          <a:p>
            <a:r>
              <a:rPr lang="en-US" sz="1100" dirty="0"/>
              <a:t>Images by Susan Barnum CC BY-SA 4.0</a:t>
            </a:r>
          </a:p>
        </p:txBody>
      </p:sp>
      <p:pic>
        <p:nvPicPr>
          <p:cNvPr id="3076" name="Picture 4" descr="File:Main Library El Paso.jpg">
            <a:extLst>
              <a:ext uri="{FF2B5EF4-FFF2-40B4-BE49-F238E27FC236}">
                <a16:creationId xmlns:a16="http://schemas.microsoft.com/office/drawing/2014/main" id="{428CE348-EA90-4061-9E59-DA4EED967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341" y="270746"/>
            <a:ext cx="3424306" cy="19261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0406D90-05E9-47F6-A90E-C72FEA57CACD}"/>
              </a:ext>
            </a:extLst>
          </p:cNvPr>
          <p:cNvPicPr>
            <a:picLocks noChangeAspect="1"/>
          </p:cNvPicPr>
          <p:nvPr/>
        </p:nvPicPr>
        <p:blipFill>
          <a:blip r:embed="rId5"/>
          <a:stretch>
            <a:fillRect/>
          </a:stretch>
        </p:blipFill>
        <p:spPr>
          <a:xfrm>
            <a:off x="381833" y="1853348"/>
            <a:ext cx="4166643" cy="2811473"/>
          </a:xfrm>
          <a:prstGeom prst="rect">
            <a:avLst/>
          </a:prstGeom>
          <a:ln>
            <a:solidFill>
              <a:schemeClr val="accent6"/>
            </a:solidFill>
          </a:ln>
        </p:spPr>
      </p:pic>
      <p:pic>
        <p:nvPicPr>
          <p:cNvPr id="3078" name="Picture 6" descr="File:Susan Barnum bw.jpg">
            <a:extLst>
              <a:ext uri="{FF2B5EF4-FFF2-40B4-BE49-F238E27FC236}">
                <a16:creationId xmlns:a16="http://schemas.microsoft.com/office/drawing/2014/main" id="{2ED82E2D-BFE7-4771-826F-F03B53D4A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0761" y="2086106"/>
            <a:ext cx="2916052" cy="262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05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6" descr="File:Susan Barnum bw.jpg">
            <a:extLst>
              <a:ext uri="{FF2B5EF4-FFF2-40B4-BE49-F238E27FC236}">
                <a16:creationId xmlns:a16="http://schemas.microsoft.com/office/drawing/2014/main" id="{57F3743E-1C51-49AA-8498-F60BABC2D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952" y="-395168"/>
            <a:ext cx="5552574" cy="500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0A3E4BC-73BA-45D4-9B3A-7B782760D1AD}"/>
              </a:ext>
            </a:extLst>
          </p:cNvPr>
          <p:cNvSpPr/>
          <p:nvPr/>
        </p:nvSpPr>
        <p:spPr>
          <a:xfrm>
            <a:off x="250032" y="931366"/>
            <a:ext cx="2521743" cy="2369880"/>
          </a:xfrm>
          <a:prstGeom prst="rect">
            <a:avLst/>
          </a:prstGeom>
        </p:spPr>
        <p:txBody>
          <a:bodyPr wrap="square">
            <a:spAutoFit/>
          </a:bodyPr>
          <a:lstStyle/>
          <a:p>
            <a:r>
              <a:rPr lang="en-US" sz="4000" dirty="0"/>
              <a:t>“</a:t>
            </a:r>
            <a:r>
              <a:rPr lang="en-US" b="1" dirty="0"/>
              <a:t>…</a:t>
            </a:r>
            <a:r>
              <a:rPr lang="en-US" dirty="0"/>
              <a:t>writing the Wikipedia article </a:t>
            </a:r>
            <a:r>
              <a:rPr lang="en-US" b="1" dirty="0">
                <a:solidFill>
                  <a:schemeClr val="accent6"/>
                </a:solidFill>
              </a:rPr>
              <a:t>makes this information available to everyone</a:t>
            </a:r>
            <a:r>
              <a:rPr lang="en-US" dirty="0"/>
              <a:t>; it has </a:t>
            </a:r>
            <a:r>
              <a:rPr lang="en-US" b="1" dirty="0">
                <a:solidFill>
                  <a:schemeClr val="accent2"/>
                </a:solidFill>
              </a:rPr>
              <a:t>longevity</a:t>
            </a:r>
            <a:r>
              <a:rPr lang="en-US" dirty="0"/>
              <a:t> and </a:t>
            </a:r>
            <a:r>
              <a:rPr lang="en-US" b="1" dirty="0">
                <a:solidFill>
                  <a:schemeClr val="accent2"/>
                </a:solidFill>
              </a:rPr>
              <a:t>visibility</a:t>
            </a:r>
            <a:r>
              <a:rPr lang="en-US" dirty="0"/>
              <a:t>.</a:t>
            </a:r>
          </a:p>
        </p:txBody>
      </p:sp>
      <p:sp>
        <p:nvSpPr>
          <p:cNvPr id="5" name="TextBox 4">
            <a:extLst>
              <a:ext uri="{FF2B5EF4-FFF2-40B4-BE49-F238E27FC236}">
                <a16:creationId xmlns:a16="http://schemas.microsoft.com/office/drawing/2014/main" id="{D51D54CC-24FE-44C0-BBBE-379C15E6A284}"/>
              </a:ext>
            </a:extLst>
          </p:cNvPr>
          <p:cNvSpPr txBox="1"/>
          <p:nvPr/>
        </p:nvSpPr>
        <p:spPr>
          <a:xfrm>
            <a:off x="578643" y="-28575"/>
            <a:ext cx="4650582" cy="584775"/>
          </a:xfrm>
          <a:prstGeom prst="rect">
            <a:avLst/>
          </a:prstGeom>
          <a:noFill/>
        </p:spPr>
        <p:txBody>
          <a:bodyPr wrap="square" rtlCol="0">
            <a:spAutoFit/>
          </a:bodyPr>
          <a:lstStyle/>
          <a:p>
            <a:r>
              <a:rPr lang="en-US" sz="3200" b="1" dirty="0">
                <a:solidFill>
                  <a:schemeClr val="accent6"/>
                </a:solidFill>
              </a:rPr>
              <a:t>The reference librarian</a:t>
            </a:r>
          </a:p>
        </p:txBody>
      </p:sp>
    </p:spTree>
    <p:extLst>
      <p:ext uri="{BB962C8B-B14F-4D97-AF65-F5344CB8AC3E}">
        <p14:creationId xmlns:p14="http://schemas.microsoft.com/office/powerpoint/2010/main" val="302338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
        <p:cNvGrpSpPr/>
        <p:nvPr/>
      </p:nvGrpSpPr>
      <p:grpSpPr>
        <a:xfrm>
          <a:off x="0" y="0"/>
          <a:ext cx="0" cy="0"/>
          <a:chOff x="0" y="0"/>
          <a:chExt cx="0" cy="0"/>
        </a:xfrm>
      </p:grpSpPr>
      <p:pic>
        <p:nvPicPr>
          <p:cNvPr id="4100" name="Picture 4" descr="File:Sheet music cover - GOOD-BYE LITTLE GIRL, GOOD-BYE (c.1918).jpg">
            <a:extLst>
              <a:ext uri="{FF2B5EF4-FFF2-40B4-BE49-F238E27FC236}">
                <a16:creationId xmlns:a16="http://schemas.microsoft.com/office/drawing/2014/main" id="{79EE97BA-C263-4428-A467-AE817620F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6" y="92868"/>
            <a:ext cx="2874202" cy="37504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le:The New York Public Library front.jpg">
            <a:extLst>
              <a:ext uri="{FF2B5EF4-FFF2-40B4-BE49-F238E27FC236}">
                <a16:creationId xmlns:a16="http://schemas.microsoft.com/office/drawing/2014/main" id="{B9F7BF31-DCD6-481E-BB9A-E184AA9A8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3" y="92868"/>
            <a:ext cx="3752011" cy="25003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hoto of Bob Kosovsky">
            <a:extLst>
              <a:ext uri="{FF2B5EF4-FFF2-40B4-BE49-F238E27FC236}">
                <a16:creationId xmlns:a16="http://schemas.microsoft.com/office/drawing/2014/main" id="{982DB669-1B73-4027-8C3E-A731FED28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520" y="2035970"/>
            <a:ext cx="1791301" cy="23860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9FCD0F9-9732-47C3-A9BD-B996A6840C9B}"/>
              </a:ext>
            </a:extLst>
          </p:cNvPr>
          <p:cNvPicPr>
            <a:picLocks noChangeAspect="1"/>
          </p:cNvPicPr>
          <p:nvPr/>
        </p:nvPicPr>
        <p:blipFill>
          <a:blip r:embed="rId6"/>
          <a:stretch>
            <a:fillRect/>
          </a:stretch>
        </p:blipFill>
        <p:spPr>
          <a:xfrm>
            <a:off x="893897" y="900112"/>
            <a:ext cx="5057528" cy="3436144"/>
          </a:xfrm>
          <a:prstGeom prst="rect">
            <a:avLst/>
          </a:prstGeom>
          <a:ln>
            <a:solidFill>
              <a:schemeClr val="accent6">
                <a:alpha val="37000"/>
              </a:schemeClr>
            </a:solidFill>
          </a:ln>
        </p:spPr>
      </p:pic>
      <p:sp>
        <p:nvSpPr>
          <p:cNvPr id="3" name="TextBox 2">
            <a:extLst>
              <a:ext uri="{FF2B5EF4-FFF2-40B4-BE49-F238E27FC236}">
                <a16:creationId xmlns:a16="http://schemas.microsoft.com/office/drawing/2014/main" id="{FF510EB5-2957-4580-900C-5FF9BC77B781}"/>
              </a:ext>
            </a:extLst>
          </p:cNvPr>
          <p:cNvSpPr txBox="1"/>
          <p:nvPr/>
        </p:nvSpPr>
        <p:spPr>
          <a:xfrm>
            <a:off x="4829175" y="4757738"/>
            <a:ext cx="2518703" cy="369332"/>
          </a:xfrm>
          <a:prstGeom prst="rect">
            <a:avLst/>
          </a:prstGeom>
          <a:noFill/>
        </p:spPr>
        <p:txBody>
          <a:bodyPr wrap="none" rtlCol="0">
            <a:spAutoFit/>
          </a:bodyPr>
          <a:lstStyle/>
          <a:p>
            <a:r>
              <a:rPr lang="en-US" dirty="0" err="1"/>
              <a:t>Arnoldius</a:t>
            </a:r>
            <a:r>
              <a:rPr lang="en-US" dirty="0"/>
              <a:t> cc-by-SA 4.0</a:t>
            </a:r>
          </a:p>
        </p:txBody>
      </p:sp>
    </p:spTree>
    <p:extLst>
      <p:ext uri="{BB962C8B-B14F-4D97-AF65-F5344CB8AC3E}">
        <p14:creationId xmlns:p14="http://schemas.microsoft.com/office/powerpoint/2010/main" val="206780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Picture 2" descr="Photo of Bob Kosovsky">
            <a:extLst>
              <a:ext uri="{FF2B5EF4-FFF2-40B4-BE49-F238E27FC236}">
                <a16:creationId xmlns:a16="http://schemas.microsoft.com/office/drawing/2014/main" id="{63074DFB-413A-408A-943C-FF3B1ED40F39}"/>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59966" y="-261466"/>
            <a:ext cx="3663480" cy="4879754"/>
          </a:xfrm>
          <a:prstGeom prst="rect">
            <a:avLst/>
          </a:prstGeom>
          <a:ln w="38100" cap="sq">
            <a:solidFill>
              <a:srgbClr val="000000">
                <a:alpha val="47000"/>
              </a:srgbClr>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10A3E4BC-73BA-45D4-9B3A-7B782760D1AD}"/>
              </a:ext>
            </a:extLst>
          </p:cNvPr>
          <p:cNvSpPr/>
          <p:nvPr/>
        </p:nvSpPr>
        <p:spPr>
          <a:xfrm>
            <a:off x="250032" y="931366"/>
            <a:ext cx="3830190" cy="2923877"/>
          </a:xfrm>
          <a:prstGeom prst="rect">
            <a:avLst/>
          </a:prstGeom>
        </p:spPr>
        <p:txBody>
          <a:bodyPr wrap="square">
            <a:spAutoFit/>
          </a:bodyPr>
          <a:lstStyle/>
          <a:p>
            <a:r>
              <a:rPr lang="en-US" sz="4000" dirty="0"/>
              <a:t>“</a:t>
            </a:r>
            <a:r>
              <a:rPr lang="en-US" b="1" dirty="0"/>
              <a:t>…</a:t>
            </a:r>
            <a:r>
              <a:rPr lang="en-US" dirty="0"/>
              <a:t>I was coming across all of these musicals with no reference information. It would have helped me greatly to have some reference material to contextualize the music. I started to make my own lists, then it hit me: </a:t>
            </a:r>
            <a:r>
              <a:rPr lang="en-US" b="1" dirty="0">
                <a:solidFill>
                  <a:schemeClr val="accent6"/>
                </a:solidFill>
              </a:rPr>
              <a:t>why not do this in Wikipedia so that it will help other people, too?</a:t>
            </a:r>
          </a:p>
        </p:txBody>
      </p:sp>
      <p:sp>
        <p:nvSpPr>
          <p:cNvPr id="5" name="TextBox 4">
            <a:extLst>
              <a:ext uri="{FF2B5EF4-FFF2-40B4-BE49-F238E27FC236}">
                <a16:creationId xmlns:a16="http://schemas.microsoft.com/office/drawing/2014/main" id="{D51D54CC-24FE-44C0-BBBE-379C15E6A284}"/>
              </a:ext>
            </a:extLst>
          </p:cNvPr>
          <p:cNvSpPr txBox="1"/>
          <p:nvPr/>
        </p:nvSpPr>
        <p:spPr>
          <a:xfrm>
            <a:off x="79780" y="0"/>
            <a:ext cx="6581082" cy="584775"/>
          </a:xfrm>
          <a:prstGeom prst="rect">
            <a:avLst/>
          </a:prstGeom>
          <a:noFill/>
        </p:spPr>
        <p:txBody>
          <a:bodyPr wrap="square" rtlCol="0">
            <a:spAutoFit/>
          </a:bodyPr>
          <a:lstStyle/>
          <a:p>
            <a:r>
              <a:rPr lang="en-US" sz="3200" b="1" dirty="0">
                <a:solidFill>
                  <a:schemeClr val="accent6"/>
                </a:solidFill>
              </a:rPr>
              <a:t>The subject specialist / curator</a:t>
            </a:r>
          </a:p>
        </p:txBody>
      </p:sp>
    </p:spTree>
    <p:extLst>
      <p:ext uri="{BB962C8B-B14F-4D97-AF65-F5344CB8AC3E}">
        <p14:creationId xmlns:p14="http://schemas.microsoft.com/office/powerpoint/2010/main" val="89691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B39F63-6787-43CE-AC06-1C8076769FE6}"/>
              </a:ext>
            </a:extLst>
          </p:cNvPr>
          <p:cNvSpPr/>
          <p:nvPr/>
        </p:nvSpPr>
        <p:spPr>
          <a:xfrm>
            <a:off x="1369425" y="687059"/>
            <a:ext cx="4183651" cy="383182"/>
          </a:xfrm>
          <a:prstGeom prst="rect">
            <a:avLst/>
          </a:prstGeom>
        </p:spPr>
        <p:txBody>
          <a:bodyPr wrap="square">
            <a:spAutoFit/>
          </a:bodyPr>
          <a:lstStyle/>
          <a:p>
            <a:pPr defTabSz="685783">
              <a:lnSpc>
                <a:spcPct val="90000"/>
              </a:lnSpc>
              <a:spcBef>
                <a:spcPts val="750"/>
              </a:spcBef>
              <a:defRPr/>
            </a:pPr>
            <a:r>
              <a:rPr lang="en-US" sz="2100" dirty="0">
                <a:solidFill>
                  <a:srgbClr val="44546A"/>
                </a:solidFill>
                <a:latin typeface="Helvetica" panose="020B0604020202020204" pitchFamily="34" charset="0"/>
                <a:cs typeface="Helvetica" panose="020B0604020202020204" pitchFamily="34" charset="0"/>
              </a:rPr>
              <a:t>By the numbers*</a:t>
            </a:r>
          </a:p>
        </p:txBody>
      </p:sp>
      <p:sp>
        <p:nvSpPr>
          <p:cNvPr id="5" name="TextBox 4">
            <a:extLst>
              <a:ext uri="{FF2B5EF4-FFF2-40B4-BE49-F238E27FC236}">
                <a16:creationId xmlns:a16="http://schemas.microsoft.com/office/drawing/2014/main" id="{BF65B1EF-8F3A-4178-8455-122F6F70452F}"/>
              </a:ext>
            </a:extLst>
          </p:cNvPr>
          <p:cNvSpPr txBox="1"/>
          <p:nvPr/>
        </p:nvSpPr>
        <p:spPr>
          <a:xfrm>
            <a:off x="1369426" y="1208370"/>
            <a:ext cx="4831349" cy="3592230"/>
          </a:xfrm>
          <a:prstGeom prst="rect">
            <a:avLst/>
          </a:prstGeom>
          <a:solidFill>
            <a:schemeClr val="bg1"/>
          </a:solidFill>
        </p:spPr>
        <p:txBody>
          <a:bodyPr wrap="square" rtlCol="0">
            <a:noAutofit/>
          </a:bodyPr>
          <a:lstStyle/>
          <a:p>
            <a:pPr marL="214303" indent="-214303" defTabSz="342900">
              <a:buFont typeface="Arial" panose="020B0604020202020204" pitchFamily="34" charset="0"/>
              <a:buChar char="•"/>
              <a:defRPr/>
            </a:pPr>
            <a:r>
              <a:rPr lang="en-US" sz="2100" dirty="0">
                <a:solidFill>
                  <a:srgbClr val="000000"/>
                </a:solidFill>
                <a:latin typeface="Helvetica" panose="020B0604020202020204" pitchFamily="34" charset="0"/>
                <a:cs typeface="Helvetica" panose="020B0604020202020204" pitchFamily="34" charset="0"/>
              </a:rPr>
              <a:t>The </a:t>
            </a:r>
            <a:r>
              <a:rPr lang="en-US" sz="3200" b="1" dirty="0">
                <a:solidFill>
                  <a:schemeClr val="accent6"/>
                </a:solidFill>
                <a:latin typeface="Helvetica" panose="020B0604020202020204" pitchFamily="34" charset="0"/>
                <a:cs typeface="Helvetica" panose="020B0604020202020204" pitchFamily="34" charset="0"/>
              </a:rPr>
              <a:t>236</a:t>
            </a:r>
            <a:r>
              <a:rPr lang="en-US" sz="3200" b="1" dirty="0">
                <a:solidFill>
                  <a:srgbClr val="92D050"/>
                </a:solidFill>
                <a:latin typeface="Helvetica" panose="020B0604020202020204" pitchFamily="34" charset="0"/>
                <a:cs typeface="Helvetica" panose="020B0604020202020204" pitchFamily="34" charset="0"/>
              </a:rPr>
              <a:t> </a:t>
            </a:r>
            <a:r>
              <a:rPr lang="en-US" sz="2100" dirty="0">
                <a:solidFill>
                  <a:srgbClr val="000000"/>
                </a:solidFill>
                <a:latin typeface="Helvetica" panose="020B0604020202020204" pitchFamily="34" charset="0"/>
                <a:cs typeface="Helvetica" panose="020B0604020202020204" pitchFamily="34" charset="0"/>
              </a:rPr>
              <a:t>active participant editors</a:t>
            </a:r>
          </a:p>
          <a:p>
            <a:pPr marL="214303" indent="-214303" defTabSz="342900">
              <a:buFont typeface="Arial" panose="020B0604020202020204" pitchFamily="34" charset="0"/>
              <a:buChar char="•"/>
              <a:defRPr/>
            </a:pPr>
            <a:r>
              <a:rPr lang="en-US" sz="2100" dirty="0">
                <a:solidFill>
                  <a:srgbClr val="000000"/>
                </a:solidFill>
                <a:latin typeface="Helvetica" panose="020B0604020202020204" pitchFamily="34" charset="0"/>
                <a:cs typeface="Helvetica" panose="020B0604020202020204" pitchFamily="34" charset="0"/>
              </a:rPr>
              <a:t>made over </a:t>
            </a:r>
            <a:r>
              <a:rPr lang="en-US" sz="3200" b="1" dirty="0">
                <a:solidFill>
                  <a:schemeClr val="accent6"/>
                </a:solidFill>
                <a:latin typeface="Helvetica" panose="020B0604020202020204" pitchFamily="34" charset="0"/>
                <a:cs typeface="Helvetica" panose="020B0604020202020204" pitchFamily="34" charset="0"/>
              </a:rPr>
              <a:t>5900</a:t>
            </a:r>
            <a:r>
              <a:rPr lang="en-US" sz="2100" dirty="0">
                <a:solidFill>
                  <a:srgbClr val="000000"/>
                </a:solidFill>
                <a:latin typeface="Helvetica" panose="020B0604020202020204" pitchFamily="34" charset="0"/>
                <a:cs typeface="Helvetica" panose="020B0604020202020204" pitchFamily="34" charset="0"/>
              </a:rPr>
              <a:t> edits</a:t>
            </a:r>
          </a:p>
          <a:p>
            <a:pPr marL="214303" indent="-214303" defTabSz="342900">
              <a:buFont typeface="Arial" panose="020B0604020202020204" pitchFamily="34" charset="0"/>
              <a:buChar char="•"/>
              <a:defRPr/>
            </a:pPr>
            <a:r>
              <a:rPr lang="en-US" sz="2100" dirty="0">
                <a:solidFill>
                  <a:srgbClr val="000000"/>
                </a:solidFill>
                <a:latin typeface="Helvetica" panose="020B0604020202020204" pitchFamily="34" charset="0"/>
                <a:cs typeface="Helvetica" panose="020B0604020202020204" pitchFamily="34" charset="0"/>
              </a:rPr>
              <a:t>and </a:t>
            </a:r>
            <a:r>
              <a:rPr lang="en-US" sz="3200" b="1" dirty="0">
                <a:solidFill>
                  <a:schemeClr val="accent6"/>
                </a:solidFill>
                <a:latin typeface="Helvetica" panose="020B0604020202020204" pitchFamily="34" charset="0"/>
                <a:cs typeface="Helvetica" panose="020B0604020202020204" pitchFamily="34" charset="0"/>
              </a:rPr>
              <a:t>369</a:t>
            </a:r>
            <a:r>
              <a:rPr lang="en-US" sz="2100" dirty="0">
                <a:solidFill>
                  <a:srgbClr val="000000"/>
                </a:solidFill>
                <a:latin typeface="Helvetica" panose="020B0604020202020204" pitchFamily="34" charset="0"/>
                <a:cs typeface="Helvetica" panose="020B0604020202020204" pitchFamily="34" charset="0"/>
              </a:rPr>
              <a:t> Commons (photo) uploads</a:t>
            </a:r>
          </a:p>
          <a:p>
            <a:pPr marL="214303" indent="-214303" defTabSz="342900">
              <a:buFont typeface="Arial" panose="020B0604020202020204" pitchFamily="34" charset="0"/>
              <a:buChar char="•"/>
              <a:defRPr/>
            </a:pPr>
            <a:r>
              <a:rPr lang="en-US" sz="2100" dirty="0">
                <a:solidFill>
                  <a:srgbClr val="000000"/>
                </a:solidFill>
                <a:latin typeface="Helvetica" panose="020B0604020202020204" pitchFamily="34" charset="0"/>
                <a:cs typeface="Helvetica" panose="020B0604020202020204" pitchFamily="34" charset="0"/>
              </a:rPr>
              <a:t>to improve </a:t>
            </a:r>
            <a:r>
              <a:rPr lang="en-US" sz="3200" b="1" dirty="0">
                <a:solidFill>
                  <a:schemeClr val="accent6"/>
                </a:solidFill>
                <a:latin typeface="Helvetica" panose="020B0604020202020204" pitchFamily="34" charset="0"/>
                <a:cs typeface="Helvetica" panose="020B0604020202020204" pitchFamily="34" charset="0"/>
              </a:rPr>
              <a:t>799</a:t>
            </a:r>
            <a:r>
              <a:rPr lang="en-US" sz="2100" dirty="0">
                <a:solidFill>
                  <a:srgbClr val="000000"/>
                </a:solidFill>
                <a:latin typeface="Helvetica" panose="020B0604020202020204" pitchFamily="34" charset="0"/>
                <a:cs typeface="Helvetica" panose="020B0604020202020204" pitchFamily="34" charset="0"/>
              </a:rPr>
              <a:t> articles</a:t>
            </a:r>
          </a:p>
          <a:p>
            <a:pPr marL="214303" indent="-214303" defTabSz="342900">
              <a:buFont typeface="Arial" panose="020B0604020202020204" pitchFamily="34" charset="0"/>
              <a:buChar char="•"/>
              <a:defRPr/>
            </a:pPr>
            <a:r>
              <a:rPr lang="en-US" sz="2100" dirty="0">
                <a:solidFill>
                  <a:srgbClr val="000000"/>
                </a:solidFill>
                <a:latin typeface="Helvetica" panose="020B0604020202020204" pitchFamily="34" charset="0"/>
                <a:cs typeface="Helvetica" panose="020B0604020202020204" pitchFamily="34" charset="0"/>
              </a:rPr>
              <a:t>and create </a:t>
            </a:r>
            <a:r>
              <a:rPr lang="en-US" sz="3200" b="1" dirty="0">
                <a:solidFill>
                  <a:schemeClr val="accent6"/>
                </a:solidFill>
                <a:latin typeface="Helvetica" panose="020B0604020202020204" pitchFamily="34" charset="0"/>
                <a:cs typeface="Helvetica" panose="020B0604020202020204" pitchFamily="34" charset="0"/>
              </a:rPr>
              <a:t>6</a:t>
            </a:r>
            <a:r>
              <a:rPr lang="en-US" sz="2100" dirty="0">
                <a:solidFill>
                  <a:srgbClr val="000000"/>
                </a:solidFill>
                <a:latin typeface="Helvetica" panose="020B0604020202020204" pitchFamily="34" charset="0"/>
                <a:cs typeface="Helvetica" panose="020B0604020202020204" pitchFamily="34" charset="0"/>
              </a:rPr>
              <a:t> new articles!</a:t>
            </a:r>
            <a:endParaRPr lang="en-US" sz="2100" dirty="0">
              <a:solidFill>
                <a:srgbClr val="92D050"/>
              </a:solidFill>
              <a:latin typeface="Helvetica" panose="020B0604020202020204" pitchFamily="34" charset="0"/>
              <a:cs typeface="Helvetica" panose="020B0604020202020204" pitchFamily="34" charset="0"/>
            </a:endParaRPr>
          </a:p>
          <a:p>
            <a:pPr defTabSz="342900">
              <a:defRPr/>
            </a:pPr>
            <a:endParaRPr lang="en-US" sz="2100" dirty="0">
              <a:solidFill>
                <a:srgbClr val="000000"/>
              </a:solidFill>
              <a:latin typeface="Helvetica" panose="020B0604020202020204" pitchFamily="34" charset="0"/>
              <a:cs typeface="Helvetica" panose="020B0604020202020204" pitchFamily="34" charset="0"/>
            </a:endParaRPr>
          </a:p>
          <a:p>
            <a:pPr defTabSz="342900">
              <a:defRPr/>
            </a:pPr>
            <a:r>
              <a:rPr lang="en-US" dirty="0">
                <a:solidFill>
                  <a:srgbClr val="000000"/>
                </a:solidFill>
                <a:latin typeface="Helvetica" panose="020B0604020202020204" pitchFamily="34" charset="0"/>
                <a:cs typeface="Helvetica" panose="020B0604020202020204" pitchFamily="34" charset="0"/>
              </a:rPr>
              <a:t>Since the start of the course, there have been </a:t>
            </a:r>
            <a:r>
              <a:rPr lang="en-US" sz="2700" b="1" dirty="0">
                <a:solidFill>
                  <a:schemeClr val="accent6"/>
                </a:solidFill>
                <a:latin typeface="Helvetica" panose="020B0604020202020204" pitchFamily="34" charset="0"/>
                <a:cs typeface="Helvetica" panose="020B0604020202020204" pitchFamily="34" charset="0"/>
              </a:rPr>
              <a:t>36.1m</a:t>
            </a:r>
            <a:r>
              <a:rPr lang="en-US" dirty="0">
                <a:solidFill>
                  <a:srgbClr val="000000"/>
                </a:solidFill>
                <a:latin typeface="Helvetica" panose="020B0604020202020204" pitchFamily="34" charset="0"/>
                <a:cs typeface="Helvetica" panose="020B0604020202020204" pitchFamily="34" charset="0"/>
              </a:rPr>
              <a:t> views of improved articles</a:t>
            </a:r>
          </a:p>
          <a:p>
            <a:pPr defTabSz="342900">
              <a:defRPr/>
            </a:pPr>
            <a:r>
              <a:rPr lang="en-US" sz="1100" dirty="0">
                <a:solidFill>
                  <a:srgbClr val="44546A"/>
                </a:solidFill>
                <a:latin typeface="Helvetica" panose="020B0604020202020204" pitchFamily="34" charset="0"/>
                <a:cs typeface="Helvetica" panose="020B0604020202020204" pitchFamily="34" charset="0"/>
              </a:rPr>
              <a:t>*as of 13 February 2018</a:t>
            </a:r>
            <a:endParaRPr lang="en-US" sz="1100" dirty="0">
              <a:solidFill>
                <a:srgbClr val="000000"/>
              </a:solidFill>
              <a:latin typeface="Helvetica" panose="020B0604020202020204" pitchFamily="34" charset="0"/>
              <a:cs typeface="Helvetica" panose="020B0604020202020204" pitchFamily="34" charset="0"/>
            </a:endParaRPr>
          </a:p>
        </p:txBody>
      </p:sp>
      <p:sp>
        <p:nvSpPr>
          <p:cNvPr id="11" name="Rectangle 10">
            <a:extLst>
              <a:ext uri="{FF2B5EF4-FFF2-40B4-BE49-F238E27FC236}">
                <a16:creationId xmlns:a16="http://schemas.microsoft.com/office/drawing/2014/main" id="{92D84D69-575D-4CDB-A0BB-4F3C39196250}"/>
              </a:ext>
            </a:extLst>
          </p:cNvPr>
          <p:cNvSpPr/>
          <p:nvPr/>
        </p:nvSpPr>
        <p:spPr>
          <a:xfrm>
            <a:off x="1143000" y="1"/>
            <a:ext cx="6858000" cy="552449"/>
          </a:xfrm>
          <a:prstGeom prst="rect">
            <a:avLst/>
          </a:prstGeom>
          <a:solidFill>
            <a:srgbClr val="0F8D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r>
              <a:rPr lang="en-US" sz="2700" dirty="0">
                <a:solidFill>
                  <a:prstClr val="white"/>
                </a:solidFill>
                <a:latin typeface="Helvetica"/>
              </a:rPr>
              <a:t>Librarians rocked the course!</a:t>
            </a:r>
          </a:p>
        </p:txBody>
      </p:sp>
      <p:sp>
        <p:nvSpPr>
          <p:cNvPr id="8" name="Arrow: Up 7">
            <a:extLst>
              <a:ext uri="{FF2B5EF4-FFF2-40B4-BE49-F238E27FC236}">
                <a16:creationId xmlns:a16="http://schemas.microsoft.com/office/drawing/2014/main" id="{10814080-BA37-48AF-9747-1DE2609FA47D}"/>
              </a:ext>
            </a:extLst>
          </p:cNvPr>
          <p:cNvSpPr/>
          <p:nvPr/>
        </p:nvSpPr>
        <p:spPr>
          <a:xfrm>
            <a:off x="5904345" y="314325"/>
            <a:ext cx="2096655" cy="4829175"/>
          </a:xfrm>
          <a:prstGeom prst="upArrow">
            <a:avLst/>
          </a:prstGeom>
          <a:gradFill flip="none" rotWithShape="1">
            <a:gsLst>
              <a:gs pos="0">
                <a:schemeClr val="accent1">
                  <a:lumMod val="5000"/>
                  <a:lumOff val="95000"/>
                </a:schemeClr>
              </a:gs>
              <a:gs pos="95000">
                <a:srgbClr val="0F8D99"/>
              </a:gs>
            </a:gsLst>
            <a:lin ang="16200000" scaled="1"/>
            <a:tileRect/>
          </a:gradFill>
          <a:ln w="34925">
            <a:solidFill>
              <a:srgbClr val="FFD03B"/>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2400">
              <a:solidFill>
                <a:prstClr val="white"/>
              </a:solidFill>
              <a:latin typeface="Helvetica"/>
            </a:endParaRPr>
          </a:p>
        </p:txBody>
      </p:sp>
      <p:pic>
        <p:nvPicPr>
          <p:cNvPr id="3" name="Graphic 2" descr="Rocket">
            <a:extLst>
              <a:ext uri="{FF2B5EF4-FFF2-40B4-BE49-F238E27FC236}">
                <a16:creationId xmlns:a16="http://schemas.microsoft.com/office/drawing/2014/main" id="{D8C88855-B5BC-4CCE-BB8C-9E9E70A826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54346">
            <a:off x="6164002" y="944096"/>
            <a:ext cx="1577340" cy="1577340"/>
          </a:xfrm>
          <a:prstGeom prst="rect">
            <a:avLst/>
          </a:prstGeom>
        </p:spPr>
      </p:pic>
      <p:grpSp>
        <p:nvGrpSpPr>
          <p:cNvPr id="17" name="Group 16">
            <a:extLst>
              <a:ext uri="{FF2B5EF4-FFF2-40B4-BE49-F238E27FC236}">
                <a16:creationId xmlns:a16="http://schemas.microsoft.com/office/drawing/2014/main" id="{11375943-2FBD-408C-A490-AF82293C52E7}"/>
              </a:ext>
            </a:extLst>
          </p:cNvPr>
          <p:cNvGrpSpPr/>
          <p:nvPr/>
        </p:nvGrpSpPr>
        <p:grpSpPr>
          <a:xfrm>
            <a:off x="6705022" y="2533650"/>
            <a:ext cx="504825" cy="2209800"/>
            <a:chOff x="7416029" y="3454400"/>
            <a:chExt cx="673100" cy="2946400"/>
          </a:xfrm>
        </p:grpSpPr>
        <p:cxnSp>
          <p:nvCxnSpPr>
            <p:cNvPr id="14" name="Straight Connector 13">
              <a:extLst>
                <a:ext uri="{FF2B5EF4-FFF2-40B4-BE49-F238E27FC236}">
                  <a16:creationId xmlns:a16="http://schemas.microsoft.com/office/drawing/2014/main" id="{9F533649-F6DC-4CC6-93E1-6C90C37CE6C3}"/>
                </a:ext>
              </a:extLst>
            </p:cNvPr>
            <p:cNvCxnSpPr/>
            <p:nvPr/>
          </p:nvCxnSpPr>
          <p:spPr>
            <a:xfrm>
              <a:off x="7752579" y="3454400"/>
              <a:ext cx="0" cy="2946400"/>
            </a:xfrm>
            <a:prstGeom prst="line">
              <a:avLst/>
            </a:prstGeom>
            <a:ln w="22225">
              <a:solidFill>
                <a:srgbClr val="FFD03B"/>
              </a:solidFill>
            </a:ln>
            <a:effectLst>
              <a:glow rad="63500">
                <a:srgbClr val="FFFF00">
                  <a:alpha val="4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598DA3C-D408-4677-AFD8-D47881E4E091}"/>
                </a:ext>
              </a:extLst>
            </p:cNvPr>
            <p:cNvCxnSpPr/>
            <p:nvPr/>
          </p:nvCxnSpPr>
          <p:spPr>
            <a:xfrm>
              <a:off x="7416029" y="3454400"/>
              <a:ext cx="0" cy="2946400"/>
            </a:xfrm>
            <a:prstGeom prst="line">
              <a:avLst/>
            </a:prstGeom>
            <a:ln w="22225">
              <a:solidFill>
                <a:srgbClr val="FFD03B"/>
              </a:solidFill>
            </a:ln>
            <a:effectLst>
              <a:glow rad="63500">
                <a:srgbClr val="FFFF00">
                  <a:alpha val="4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3767680-1642-4861-8BDA-BF5A9CED0158}"/>
                </a:ext>
              </a:extLst>
            </p:cNvPr>
            <p:cNvCxnSpPr/>
            <p:nvPr/>
          </p:nvCxnSpPr>
          <p:spPr>
            <a:xfrm>
              <a:off x="8089129" y="3454400"/>
              <a:ext cx="0" cy="2946400"/>
            </a:xfrm>
            <a:prstGeom prst="line">
              <a:avLst/>
            </a:prstGeom>
            <a:ln w="22225">
              <a:solidFill>
                <a:srgbClr val="FFD03B"/>
              </a:solidFill>
            </a:ln>
            <a:effectLst>
              <a:glow rad="63500">
                <a:srgbClr val="FFFF00">
                  <a:alpha val="4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3081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146" name="Picture 2" descr="Photo of Kim Gile">
            <a:extLst>
              <a:ext uri="{FF2B5EF4-FFF2-40B4-BE49-F238E27FC236}">
                <a16:creationId xmlns:a16="http://schemas.microsoft.com/office/drawing/2014/main" id="{3A91BE7C-0A7E-4DDC-B53D-3876CD442488}"/>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986938" y="-571344"/>
            <a:ext cx="3857245" cy="5197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624D2B-B871-430D-907E-4F033D06C1B7}"/>
              </a:ext>
            </a:extLst>
          </p:cNvPr>
          <p:cNvSpPr txBox="1"/>
          <p:nvPr/>
        </p:nvSpPr>
        <p:spPr>
          <a:xfrm>
            <a:off x="79780" y="0"/>
            <a:ext cx="6581082" cy="584775"/>
          </a:xfrm>
          <a:prstGeom prst="rect">
            <a:avLst/>
          </a:prstGeom>
          <a:noFill/>
        </p:spPr>
        <p:txBody>
          <a:bodyPr wrap="square" rtlCol="0">
            <a:spAutoFit/>
          </a:bodyPr>
          <a:lstStyle/>
          <a:p>
            <a:r>
              <a:rPr lang="en-US" sz="3200" b="1" dirty="0">
                <a:solidFill>
                  <a:schemeClr val="accent6"/>
                </a:solidFill>
              </a:rPr>
              <a:t>Connecting to other institutions</a:t>
            </a:r>
          </a:p>
        </p:txBody>
      </p:sp>
      <p:sp>
        <p:nvSpPr>
          <p:cNvPr id="6" name="Rectangle 5">
            <a:extLst>
              <a:ext uri="{FF2B5EF4-FFF2-40B4-BE49-F238E27FC236}">
                <a16:creationId xmlns:a16="http://schemas.microsoft.com/office/drawing/2014/main" id="{92B48B92-4405-475A-BF25-D0826861E8CD}"/>
              </a:ext>
            </a:extLst>
          </p:cNvPr>
          <p:cNvSpPr/>
          <p:nvPr/>
        </p:nvSpPr>
        <p:spPr>
          <a:xfrm>
            <a:off x="250032" y="931366"/>
            <a:ext cx="3430620" cy="2923877"/>
          </a:xfrm>
          <a:prstGeom prst="rect">
            <a:avLst/>
          </a:prstGeom>
        </p:spPr>
        <p:txBody>
          <a:bodyPr wrap="square">
            <a:spAutoFit/>
          </a:bodyPr>
          <a:lstStyle/>
          <a:p>
            <a:pPr fontAlgn="base"/>
            <a:r>
              <a:rPr lang="en-US" sz="4000" dirty="0">
                <a:solidFill>
                  <a:srgbClr val="000000"/>
                </a:solidFill>
              </a:rPr>
              <a:t>“</a:t>
            </a:r>
            <a:r>
              <a:rPr lang="en-US" sz="2400" dirty="0"/>
              <a:t>This is a </a:t>
            </a:r>
            <a:r>
              <a:rPr lang="en-US" sz="2400" b="1" dirty="0">
                <a:solidFill>
                  <a:schemeClr val="accent5"/>
                </a:solidFill>
              </a:rPr>
              <a:t>tremendous opportunity </a:t>
            </a:r>
            <a:r>
              <a:rPr lang="en-US" sz="2400" dirty="0"/>
              <a:t>here to make [Wikipedia] a very </a:t>
            </a:r>
            <a:r>
              <a:rPr lang="en-US" sz="2400" b="1" dirty="0">
                <a:solidFill>
                  <a:schemeClr val="accent6"/>
                </a:solidFill>
              </a:rPr>
              <a:t>robust resource for everybody</a:t>
            </a:r>
            <a:r>
              <a:rPr lang="en-US" sz="2400" dirty="0"/>
              <a:t>….</a:t>
            </a:r>
          </a:p>
          <a:p>
            <a:pPr fontAlgn="base"/>
            <a:r>
              <a:rPr lang="en-US" sz="2400" dirty="0"/>
              <a:t>I dare you not to get excited.</a:t>
            </a:r>
            <a:endParaRPr lang="en-US" b="1" dirty="0">
              <a:solidFill>
                <a:schemeClr val="accent6"/>
              </a:solidFill>
            </a:endParaRPr>
          </a:p>
        </p:txBody>
      </p:sp>
    </p:spTree>
    <p:extLst>
      <p:ext uri="{BB962C8B-B14F-4D97-AF65-F5344CB8AC3E}">
        <p14:creationId xmlns:p14="http://schemas.microsoft.com/office/powerpoint/2010/main" val="275711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9218" name="Picture 2" descr="Photo of Denise Davis and Tom Boeche">
            <a:extLst>
              <a:ext uri="{FF2B5EF4-FFF2-40B4-BE49-F238E27FC236}">
                <a16:creationId xmlns:a16="http://schemas.microsoft.com/office/drawing/2014/main" id="{3457CBFC-6DF5-48B4-BB16-9C9570E9229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763079" y="783771"/>
            <a:ext cx="5588302" cy="30176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FB5AC8-2767-498B-8E99-92B5D3C564A8}"/>
              </a:ext>
            </a:extLst>
          </p:cNvPr>
          <p:cNvSpPr txBox="1"/>
          <p:nvPr/>
        </p:nvSpPr>
        <p:spPr>
          <a:xfrm>
            <a:off x="79780" y="0"/>
            <a:ext cx="6581082" cy="584775"/>
          </a:xfrm>
          <a:prstGeom prst="rect">
            <a:avLst/>
          </a:prstGeom>
          <a:noFill/>
        </p:spPr>
        <p:txBody>
          <a:bodyPr wrap="square" rtlCol="0">
            <a:spAutoFit/>
          </a:bodyPr>
          <a:lstStyle/>
          <a:p>
            <a:r>
              <a:rPr lang="en-US" sz="3200" b="1" dirty="0">
                <a:solidFill>
                  <a:schemeClr val="accent6"/>
                </a:solidFill>
              </a:rPr>
              <a:t>Information literacy</a:t>
            </a:r>
          </a:p>
        </p:txBody>
      </p:sp>
      <p:sp>
        <p:nvSpPr>
          <p:cNvPr id="4" name="Rectangle 3">
            <a:extLst>
              <a:ext uri="{FF2B5EF4-FFF2-40B4-BE49-F238E27FC236}">
                <a16:creationId xmlns:a16="http://schemas.microsoft.com/office/drawing/2014/main" id="{20540696-8EF7-4B5A-8AF1-02F95851BA35}"/>
              </a:ext>
            </a:extLst>
          </p:cNvPr>
          <p:cNvSpPr/>
          <p:nvPr/>
        </p:nvSpPr>
        <p:spPr>
          <a:xfrm>
            <a:off x="250032" y="931366"/>
            <a:ext cx="2700637" cy="3200876"/>
          </a:xfrm>
          <a:prstGeom prst="rect">
            <a:avLst/>
          </a:prstGeom>
        </p:spPr>
        <p:txBody>
          <a:bodyPr wrap="square">
            <a:spAutoFit/>
          </a:bodyPr>
          <a:lstStyle/>
          <a:p>
            <a:r>
              <a:rPr lang="en-US" sz="4400" dirty="0"/>
              <a:t>“</a:t>
            </a:r>
            <a:r>
              <a:rPr lang="en-US" sz="2000" b="1" dirty="0"/>
              <a:t>…</a:t>
            </a:r>
            <a:r>
              <a:rPr lang="en-US" sz="2000" dirty="0"/>
              <a:t>I, too, used to poo-poo Wikipedia. Now </a:t>
            </a:r>
            <a:r>
              <a:rPr lang="en-US" sz="2000" b="1" dirty="0">
                <a:solidFill>
                  <a:schemeClr val="accent5"/>
                </a:solidFill>
              </a:rPr>
              <a:t>I consider myself a convert</a:t>
            </a:r>
            <a:r>
              <a:rPr lang="en-US" sz="2000" dirty="0"/>
              <a:t>. I am pushing its value to </a:t>
            </a:r>
            <a:r>
              <a:rPr lang="en-US" sz="2000" b="1" dirty="0">
                <a:solidFill>
                  <a:schemeClr val="accent6"/>
                </a:solidFill>
              </a:rPr>
              <a:t>help students be critical consumers of information</a:t>
            </a:r>
            <a:r>
              <a:rPr lang="en-US" sz="2000" dirty="0"/>
              <a:t>. </a:t>
            </a:r>
          </a:p>
          <a:p>
            <a:endParaRPr lang="en-US" b="1" dirty="0">
              <a:solidFill>
                <a:schemeClr val="accent6"/>
              </a:solidFill>
            </a:endParaRPr>
          </a:p>
        </p:txBody>
      </p:sp>
    </p:spTree>
    <p:extLst>
      <p:ext uri="{BB962C8B-B14F-4D97-AF65-F5344CB8AC3E}">
        <p14:creationId xmlns:p14="http://schemas.microsoft.com/office/powerpoint/2010/main" val="399719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6877956-CA35-43FD-A583-286ACE6D0093}"/>
              </a:ext>
            </a:extLst>
          </p:cNvPr>
          <p:cNvPicPr>
            <a:picLocks noGrp="1" noChangeAspect="1"/>
          </p:cNvPicPr>
          <p:nvPr>
            <p:ph type="pic" sz="quarter" idx="10"/>
          </p:nvPr>
        </p:nvPicPr>
        <p:blipFill>
          <a:blip r:embed="rId3"/>
          <a:stretch>
            <a:fillRect/>
          </a:stretch>
        </p:blipFill>
        <p:spPr>
          <a:xfrm>
            <a:off x="1233797" y="1386766"/>
            <a:ext cx="1522382" cy="1831948"/>
          </a:xfrm>
        </p:spPr>
      </p:pic>
      <p:sp>
        <p:nvSpPr>
          <p:cNvPr id="3" name="Text Placeholder 2"/>
          <p:cNvSpPr>
            <a:spLocks noGrp="1"/>
          </p:cNvSpPr>
          <p:nvPr>
            <p:ph type="body" sz="quarter" idx="12"/>
          </p:nvPr>
        </p:nvSpPr>
        <p:spPr/>
        <p:txBody>
          <a:bodyPr>
            <a:normAutofit fontScale="85000" lnSpcReduction="10000"/>
          </a:bodyPr>
          <a:lstStyle/>
          <a:p>
            <a:r>
              <a:rPr lang="en-US" dirty="0"/>
              <a:t>Senior Program Officer, OCLC Research</a:t>
            </a:r>
          </a:p>
          <a:p>
            <a:r>
              <a:rPr lang="en-US" dirty="0"/>
              <a:t>@</a:t>
            </a:r>
            <a:r>
              <a:rPr lang="en-US" dirty="0" err="1"/>
              <a:t>merrileeIam</a:t>
            </a:r>
            <a:endParaRPr lang="en-US" dirty="0"/>
          </a:p>
        </p:txBody>
      </p:sp>
      <p:sp>
        <p:nvSpPr>
          <p:cNvPr id="4" name="Text Placeholder 3"/>
          <p:cNvSpPr>
            <a:spLocks noGrp="1"/>
          </p:cNvSpPr>
          <p:nvPr>
            <p:ph type="body" sz="quarter" idx="13"/>
          </p:nvPr>
        </p:nvSpPr>
        <p:spPr/>
        <p:txBody>
          <a:bodyPr/>
          <a:lstStyle/>
          <a:p>
            <a:r>
              <a:rPr lang="en-US" dirty="0"/>
              <a:t>Merrilee Proffitt</a:t>
            </a:r>
          </a:p>
        </p:txBody>
      </p:sp>
    </p:spTree>
    <p:extLst>
      <p:ext uri="{BB962C8B-B14F-4D97-AF65-F5344CB8AC3E}">
        <p14:creationId xmlns:p14="http://schemas.microsoft.com/office/powerpoint/2010/main" val="3903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44000">
              <a:schemeClr val="bg2">
                <a:lumMod val="75000"/>
              </a:schemeClr>
            </a:gs>
            <a:gs pos="83000">
              <a:schemeClr val="bg2">
                <a:lumMod val="90000"/>
              </a:schemeClr>
            </a:gs>
            <a:gs pos="100000">
              <a:schemeClr val="bg2">
                <a:lumMod val="90000"/>
              </a:schemeClr>
            </a:gs>
          </a:gsLst>
          <a:lin ang="5400000" scaled="1"/>
          <a:tileRect/>
        </a:gradFill>
        <a:effectLst/>
      </p:bgPr>
    </p:bg>
    <p:spTree>
      <p:nvGrpSpPr>
        <p:cNvPr id="1" name=""/>
        <p:cNvGrpSpPr/>
        <p:nvPr/>
      </p:nvGrpSpPr>
      <p:grpSpPr>
        <a:xfrm>
          <a:off x="0" y="0"/>
          <a:ext cx="0" cy="0"/>
          <a:chOff x="0" y="0"/>
          <a:chExt cx="0" cy="0"/>
        </a:xfrm>
      </p:grpSpPr>
      <p:pic>
        <p:nvPicPr>
          <p:cNvPr id="11266" name="Picture 2" descr="Photo of Samantha Dodd">
            <a:extLst>
              <a:ext uri="{FF2B5EF4-FFF2-40B4-BE49-F238E27FC236}">
                <a16:creationId xmlns:a16="http://schemas.microsoft.com/office/drawing/2014/main" id="{5D53516A-67AA-4355-95EA-607334D9F25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50780" y="788"/>
            <a:ext cx="4539346" cy="4561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D5EA66-50FC-4099-B69F-16513B108ECA}"/>
              </a:ext>
            </a:extLst>
          </p:cNvPr>
          <p:cNvSpPr txBox="1"/>
          <p:nvPr/>
        </p:nvSpPr>
        <p:spPr>
          <a:xfrm>
            <a:off x="79780" y="0"/>
            <a:ext cx="6581082" cy="584775"/>
          </a:xfrm>
          <a:prstGeom prst="rect">
            <a:avLst/>
          </a:prstGeom>
          <a:noFill/>
        </p:spPr>
        <p:txBody>
          <a:bodyPr wrap="square" rtlCol="0">
            <a:spAutoFit/>
          </a:bodyPr>
          <a:lstStyle/>
          <a:p>
            <a:r>
              <a:rPr lang="en-US" sz="3200" b="1" dirty="0">
                <a:solidFill>
                  <a:schemeClr val="accent6"/>
                </a:solidFill>
              </a:rPr>
              <a:t>The campus connector</a:t>
            </a:r>
          </a:p>
        </p:txBody>
      </p:sp>
      <p:sp>
        <p:nvSpPr>
          <p:cNvPr id="4" name="Rectangle 3">
            <a:extLst>
              <a:ext uri="{FF2B5EF4-FFF2-40B4-BE49-F238E27FC236}">
                <a16:creationId xmlns:a16="http://schemas.microsoft.com/office/drawing/2014/main" id="{AECA4AA1-B00B-474B-8260-470C344B3A5F}"/>
              </a:ext>
            </a:extLst>
          </p:cNvPr>
          <p:cNvSpPr/>
          <p:nvPr/>
        </p:nvSpPr>
        <p:spPr>
          <a:xfrm>
            <a:off x="250032" y="931366"/>
            <a:ext cx="2931158" cy="2616101"/>
          </a:xfrm>
          <a:prstGeom prst="rect">
            <a:avLst/>
          </a:prstGeom>
        </p:spPr>
        <p:txBody>
          <a:bodyPr wrap="square">
            <a:spAutoFit/>
          </a:bodyPr>
          <a:lstStyle/>
          <a:p>
            <a:r>
              <a:rPr lang="en-US" sz="4400" dirty="0"/>
              <a:t>“</a:t>
            </a:r>
            <a:r>
              <a:rPr lang="en-US" sz="2000" b="1" dirty="0"/>
              <a:t>…</a:t>
            </a:r>
            <a:r>
              <a:rPr lang="en-US" sz="2000" dirty="0"/>
              <a:t>Think </a:t>
            </a:r>
            <a:r>
              <a:rPr lang="en-US" sz="2000" b="1" dirty="0">
                <a:solidFill>
                  <a:schemeClr val="accent5"/>
                </a:solidFill>
              </a:rPr>
              <a:t>beyond the edit-a-thon</a:t>
            </a:r>
            <a:r>
              <a:rPr lang="en-US" sz="2000" dirty="0"/>
              <a:t>. What we are developing [is] an ongoing Wikipedia project here—</a:t>
            </a:r>
            <a:r>
              <a:rPr lang="en-US" sz="2000" b="1" dirty="0">
                <a:solidFill>
                  <a:schemeClr val="accent6"/>
                </a:solidFill>
              </a:rPr>
              <a:t>with the library as the center of it all</a:t>
            </a:r>
            <a:r>
              <a:rPr lang="en-US" sz="2000" dirty="0"/>
              <a:t>.”</a:t>
            </a:r>
            <a:endParaRPr lang="en-US" sz="2000" b="1" dirty="0">
              <a:solidFill>
                <a:schemeClr val="accent6"/>
              </a:solidFill>
            </a:endParaRPr>
          </a:p>
        </p:txBody>
      </p:sp>
    </p:spTree>
    <p:extLst>
      <p:ext uri="{BB962C8B-B14F-4D97-AF65-F5344CB8AC3E}">
        <p14:creationId xmlns:p14="http://schemas.microsoft.com/office/powerpoint/2010/main" val="363884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2290" name="Picture 2" descr="jean-king">
            <a:extLst>
              <a:ext uri="{FF2B5EF4-FFF2-40B4-BE49-F238E27FC236}">
                <a16:creationId xmlns:a16="http://schemas.microsoft.com/office/drawing/2014/main" id="{BC5DE0FD-0279-4C60-AC7D-466E164EFB3F}"/>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72431" y="-849490"/>
            <a:ext cx="3968364" cy="5714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014956-5D80-4ADC-A0F6-75070D191507}"/>
              </a:ext>
            </a:extLst>
          </p:cNvPr>
          <p:cNvSpPr txBox="1"/>
          <p:nvPr/>
        </p:nvSpPr>
        <p:spPr>
          <a:xfrm>
            <a:off x="79780" y="0"/>
            <a:ext cx="6581082" cy="584775"/>
          </a:xfrm>
          <a:prstGeom prst="rect">
            <a:avLst/>
          </a:prstGeom>
          <a:noFill/>
        </p:spPr>
        <p:txBody>
          <a:bodyPr wrap="square" rtlCol="0">
            <a:spAutoFit/>
          </a:bodyPr>
          <a:lstStyle/>
          <a:p>
            <a:r>
              <a:rPr lang="en-US" sz="3200" b="1" dirty="0">
                <a:solidFill>
                  <a:schemeClr val="accent6"/>
                </a:solidFill>
              </a:rPr>
              <a:t>The individual contributor</a:t>
            </a:r>
          </a:p>
        </p:txBody>
      </p:sp>
      <p:sp>
        <p:nvSpPr>
          <p:cNvPr id="8" name="Rectangle 7">
            <a:extLst>
              <a:ext uri="{FF2B5EF4-FFF2-40B4-BE49-F238E27FC236}">
                <a16:creationId xmlns:a16="http://schemas.microsoft.com/office/drawing/2014/main" id="{82B65B4A-6D3E-47BD-8561-D71D44F2095A}"/>
              </a:ext>
            </a:extLst>
          </p:cNvPr>
          <p:cNvSpPr/>
          <p:nvPr/>
        </p:nvSpPr>
        <p:spPr>
          <a:xfrm>
            <a:off x="250032" y="931366"/>
            <a:ext cx="3830190" cy="3046988"/>
          </a:xfrm>
          <a:prstGeom prst="rect">
            <a:avLst/>
          </a:prstGeom>
        </p:spPr>
        <p:txBody>
          <a:bodyPr wrap="square">
            <a:spAutoFit/>
          </a:bodyPr>
          <a:lstStyle/>
          <a:p>
            <a:r>
              <a:rPr lang="en-US" sz="4800" dirty="0"/>
              <a:t>“</a:t>
            </a:r>
            <a:r>
              <a:rPr lang="en-US" sz="2400" b="1" dirty="0"/>
              <a:t>…</a:t>
            </a:r>
            <a:r>
              <a:rPr lang="en-US" sz="2400" dirty="0"/>
              <a:t>I like that I can add </a:t>
            </a:r>
            <a:r>
              <a:rPr lang="en-US" sz="2400" b="1" dirty="0">
                <a:solidFill>
                  <a:schemeClr val="accent6"/>
                </a:solidFill>
              </a:rPr>
              <a:t>sources that are credible</a:t>
            </a:r>
            <a:r>
              <a:rPr lang="en-US" sz="2400" dirty="0">
                <a:solidFill>
                  <a:schemeClr val="accent6"/>
                </a:solidFill>
              </a:rPr>
              <a:t> </a:t>
            </a:r>
            <a:r>
              <a:rPr lang="en-US" sz="2400" dirty="0"/>
              <a:t>and I am able to find information using my databases that </a:t>
            </a:r>
            <a:r>
              <a:rPr lang="en-US" sz="2400" b="1" dirty="0">
                <a:solidFill>
                  <a:schemeClr val="accent6"/>
                </a:solidFill>
              </a:rPr>
              <a:t>others don’t have immediate access to</a:t>
            </a:r>
            <a:r>
              <a:rPr lang="en-US" sz="2400" dirty="0"/>
              <a:t>. </a:t>
            </a:r>
            <a:endParaRPr lang="en-US" sz="2400" b="1" dirty="0">
              <a:solidFill>
                <a:schemeClr val="accent6"/>
              </a:solidFill>
            </a:endParaRPr>
          </a:p>
        </p:txBody>
      </p:sp>
    </p:spTree>
    <p:extLst>
      <p:ext uri="{BB962C8B-B14F-4D97-AF65-F5344CB8AC3E}">
        <p14:creationId xmlns:p14="http://schemas.microsoft.com/office/powerpoint/2010/main" val="16160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1033119-A1C7-4C28-A22D-024B3EA21A31}"/>
              </a:ext>
            </a:extLst>
          </p:cNvPr>
          <p:cNvGraphicFramePr>
            <a:graphicFrameLocks noGrp="1"/>
          </p:cNvGraphicFramePr>
          <p:nvPr>
            <p:extLst>
              <p:ext uri="{D42A27DB-BD31-4B8C-83A1-F6EECF244321}">
                <p14:modId xmlns:p14="http://schemas.microsoft.com/office/powerpoint/2010/main" val="2257308344"/>
              </p:ext>
            </p:extLst>
          </p:nvPr>
        </p:nvGraphicFramePr>
        <p:xfrm>
          <a:off x="386254" y="938048"/>
          <a:ext cx="8316310" cy="3032760"/>
        </p:xfrm>
        <a:graphic>
          <a:graphicData uri="http://schemas.openxmlformats.org/drawingml/2006/table">
            <a:tbl>
              <a:tblPr firstRow="1" bandRow="1">
                <a:tableStyleId>{5C22544A-7EE6-4342-B048-85BDC9FD1C3A}</a:tableStyleId>
              </a:tblPr>
              <a:tblGrid>
                <a:gridCol w="4741965">
                  <a:extLst>
                    <a:ext uri="{9D8B030D-6E8A-4147-A177-3AD203B41FA5}">
                      <a16:colId xmlns:a16="http://schemas.microsoft.com/office/drawing/2014/main" val="3506214845"/>
                    </a:ext>
                  </a:extLst>
                </a:gridCol>
                <a:gridCol w="1944443">
                  <a:extLst>
                    <a:ext uri="{9D8B030D-6E8A-4147-A177-3AD203B41FA5}">
                      <a16:colId xmlns:a16="http://schemas.microsoft.com/office/drawing/2014/main" val="2541945293"/>
                    </a:ext>
                  </a:extLst>
                </a:gridCol>
                <a:gridCol w="1629902">
                  <a:extLst>
                    <a:ext uri="{9D8B030D-6E8A-4147-A177-3AD203B41FA5}">
                      <a16:colId xmlns:a16="http://schemas.microsoft.com/office/drawing/2014/main" val="699964701"/>
                    </a:ext>
                  </a:extLst>
                </a:gridCol>
              </a:tblGrid>
              <a:tr h="370840">
                <a:tc>
                  <a:txBody>
                    <a:bodyPr/>
                    <a:lstStyle/>
                    <a:p>
                      <a:r>
                        <a:rPr lang="en-US" sz="1600" dirty="0"/>
                        <a:t>Survey questions</a:t>
                      </a:r>
                    </a:p>
                  </a:txBody>
                  <a:tcPr/>
                </a:tc>
                <a:tc>
                  <a:txBody>
                    <a:bodyPr/>
                    <a:lstStyle/>
                    <a:p>
                      <a:r>
                        <a:rPr lang="en-US" sz="1600" dirty="0"/>
                        <a:t>Pre-course</a:t>
                      </a:r>
                    </a:p>
                  </a:txBody>
                  <a:tcPr/>
                </a:tc>
                <a:tc>
                  <a:txBody>
                    <a:bodyPr/>
                    <a:lstStyle/>
                    <a:p>
                      <a:r>
                        <a:rPr lang="en-US" sz="1600" dirty="0"/>
                        <a:t>Post-course</a:t>
                      </a:r>
                    </a:p>
                  </a:txBody>
                  <a:tcPr/>
                </a:tc>
                <a:extLst>
                  <a:ext uri="{0D108BD9-81ED-4DB2-BD59-A6C34878D82A}">
                    <a16:rowId xmlns:a16="http://schemas.microsoft.com/office/drawing/2014/main" val="313523683"/>
                  </a:ext>
                </a:extLst>
              </a:tr>
              <a:tr h="370840">
                <a:tc>
                  <a:txBody>
                    <a:bodyPr/>
                    <a:lstStyle/>
                    <a:p>
                      <a:r>
                        <a:rPr lang="en-US" dirty="0"/>
                        <a:t>I understand how Wikipedia works and can explain to others</a:t>
                      </a:r>
                    </a:p>
                  </a:txBody>
                  <a:tcPr/>
                </a:tc>
                <a:tc>
                  <a:txBody>
                    <a:bodyPr/>
                    <a:lstStyle/>
                    <a:p>
                      <a:pPr algn="ctr"/>
                      <a:r>
                        <a:rPr lang="en-US" dirty="0"/>
                        <a:t>18%</a:t>
                      </a:r>
                    </a:p>
                  </a:txBody>
                  <a:tcPr/>
                </a:tc>
                <a:tc>
                  <a:txBody>
                    <a:bodyPr/>
                    <a:lstStyle/>
                    <a:p>
                      <a:pPr algn="ctr"/>
                      <a:r>
                        <a:rPr lang="en-US" dirty="0"/>
                        <a:t>77%</a:t>
                      </a:r>
                    </a:p>
                  </a:txBody>
                  <a:tcPr/>
                </a:tc>
                <a:extLst>
                  <a:ext uri="{0D108BD9-81ED-4DB2-BD59-A6C34878D82A}">
                    <a16:rowId xmlns:a16="http://schemas.microsoft.com/office/drawing/2014/main" val="2540838535"/>
                  </a:ext>
                </a:extLst>
              </a:tr>
              <a:tr h="370840">
                <a:tc>
                  <a:txBody>
                    <a:bodyPr/>
                    <a:lstStyle/>
                    <a:p>
                      <a:r>
                        <a:rPr lang="en-US" dirty="0"/>
                        <a:t>I do not know how to edit Wikipedia</a:t>
                      </a:r>
                    </a:p>
                  </a:txBody>
                  <a:tcPr/>
                </a:tc>
                <a:tc>
                  <a:txBody>
                    <a:bodyPr/>
                    <a:lstStyle/>
                    <a:p>
                      <a:pPr algn="ctr"/>
                      <a:r>
                        <a:rPr lang="en-US" dirty="0"/>
                        <a:t>61%</a:t>
                      </a:r>
                    </a:p>
                  </a:txBody>
                  <a:tcPr/>
                </a:tc>
                <a:tc>
                  <a:txBody>
                    <a:bodyPr/>
                    <a:lstStyle/>
                    <a:p>
                      <a:pPr algn="ctr"/>
                      <a:r>
                        <a:rPr lang="en-US" dirty="0"/>
                        <a:t>2%</a:t>
                      </a:r>
                    </a:p>
                  </a:txBody>
                  <a:tcPr/>
                </a:tc>
                <a:extLst>
                  <a:ext uri="{0D108BD9-81ED-4DB2-BD59-A6C34878D82A}">
                    <a16:rowId xmlns:a16="http://schemas.microsoft.com/office/drawing/2014/main" val="3824186998"/>
                  </a:ext>
                </a:extLst>
              </a:tr>
              <a:tr h="370840">
                <a:tc>
                  <a:txBody>
                    <a:bodyPr/>
                    <a:lstStyle/>
                    <a:p>
                      <a:r>
                        <a:rPr lang="en-US" dirty="0"/>
                        <a:t>I do not know how to organize an engagement program involving Wikipedia</a:t>
                      </a:r>
                    </a:p>
                  </a:txBody>
                  <a:tcPr/>
                </a:tc>
                <a:tc>
                  <a:txBody>
                    <a:bodyPr/>
                    <a:lstStyle/>
                    <a:p>
                      <a:pPr algn="ctr"/>
                      <a:r>
                        <a:rPr lang="en-US" dirty="0"/>
                        <a:t>69%</a:t>
                      </a:r>
                    </a:p>
                  </a:txBody>
                  <a:tcPr/>
                </a:tc>
                <a:tc>
                  <a:txBody>
                    <a:bodyPr/>
                    <a:lstStyle/>
                    <a:p>
                      <a:pPr algn="ctr"/>
                      <a:r>
                        <a:rPr lang="en-US" dirty="0"/>
                        <a:t>4%</a:t>
                      </a:r>
                    </a:p>
                  </a:txBody>
                  <a:tcPr/>
                </a:tc>
                <a:extLst>
                  <a:ext uri="{0D108BD9-81ED-4DB2-BD59-A6C34878D82A}">
                    <a16:rowId xmlns:a16="http://schemas.microsoft.com/office/drawing/2014/main" val="2398693373"/>
                  </a:ext>
                </a:extLst>
              </a:tr>
              <a:tr h="370840">
                <a:tc>
                  <a:txBody>
                    <a:bodyPr/>
                    <a:lstStyle/>
                    <a:p>
                      <a:r>
                        <a:rPr lang="en-US" dirty="0"/>
                        <a:t>I have helped patrons evaluate information on Wikipedia</a:t>
                      </a:r>
                    </a:p>
                  </a:txBody>
                  <a:tcPr/>
                </a:tc>
                <a:tc>
                  <a:txBody>
                    <a:bodyPr/>
                    <a:lstStyle/>
                    <a:p>
                      <a:pPr algn="ctr"/>
                      <a:r>
                        <a:rPr lang="en-US" dirty="0"/>
                        <a:t>22%</a:t>
                      </a:r>
                    </a:p>
                  </a:txBody>
                  <a:tcPr/>
                </a:tc>
                <a:tc>
                  <a:txBody>
                    <a:bodyPr/>
                    <a:lstStyle/>
                    <a:p>
                      <a:pPr algn="ctr"/>
                      <a:r>
                        <a:rPr lang="en-US" dirty="0"/>
                        <a:t>61%</a:t>
                      </a:r>
                    </a:p>
                  </a:txBody>
                  <a:tcPr/>
                </a:tc>
                <a:extLst>
                  <a:ext uri="{0D108BD9-81ED-4DB2-BD59-A6C34878D82A}">
                    <a16:rowId xmlns:a16="http://schemas.microsoft.com/office/drawing/2014/main" val="3614224030"/>
                  </a:ext>
                </a:extLst>
              </a:tr>
              <a:tr h="370840">
                <a:tc>
                  <a:txBody>
                    <a:bodyPr/>
                    <a:lstStyle/>
                    <a:p>
                      <a:r>
                        <a:rPr lang="en-US" dirty="0"/>
                        <a:t>I have helped a colleague with Wikipedia</a:t>
                      </a:r>
                    </a:p>
                  </a:txBody>
                  <a:tcPr/>
                </a:tc>
                <a:tc>
                  <a:txBody>
                    <a:bodyPr/>
                    <a:lstStyle/>
                    <a:p>
                      <a:pPr algn="ctr"/>
                      <a:r>
                        <a:rPr lang="en-US" dirty="0"/>
                        <a:t>12%</a:t>
                      </a:r>
                    </a:p>
                  </a:txBody>
                  <a:tcPr/>
                </a:tc>
                <a:tc>
                  <a:txBody>
                    <a:bodyPr/>
                    <a:lstStyle/>
                    <a:p>
                      <a:pPr algn="ctr"/>
                      <a:r>
                        <a:rPr lang="en-US" dirty="0"/>
                        <a:t>48%</a:t>
                      </a:r>
                    </a:p>
                  </a:txBody>
                  <a:tcPr/>
                </a:tc>
                <a:extLst>
                  <a:ext uri="{0D108BD9-81ED-4DB2-BD59-A6C34878D82A}">
                    <a16:rowId xmlns:a16="http://schemas.microsoft.com/office/drawing/2014/main" val="215838442"/>
                  </a:ext>
                </a:extLst>
              </a:tr>
            </a:tbl>
          </a:graphicData>
        </a:graphic>
      </p:graphicFrame>
    </p:spTree>
    <p:extLst>
      <p:ext uri="{BB962C8B-B14F-4D97-AF65-F5344CB8AC3E}">
        <p14:creationId xmlns:p14="http://schemas.microsoft.com/office/powerpoint/2010/main" val="85559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0413EC-3277-48B7-BEC5-CB4128006297}"/>
              </a:ext>
            </a:extLst>
          </p:cNvPr>
          <p:cNvSpPr/>
          <p:nvPr/>
        </p:nvSpPr>
        <p:spPr>
          <a:xfrm>
            <a:off x="1143000" y="0"/>
            <a:ext cx="6858000" cy="5143500"/>
          </a:xfrm>
          <a:prstGeom prst="rect">
            <a:avLst/>
          </a:prstGeom>
          <a:solidFill>
            <a:schemeClr val="accent5">
              <a:lumMod val="20000"/>
              <a:lumOff val="8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dirty="0">
              <a:solidFill>
                <a:prstClr val="white"/>
              </a:solidFill>
              <a:latin typeface="Helvetica"/>
            </a:endParaRPr>
          </a:p>
        </p:txBody>
      </p:sp>
      <p:sp>
        <p:nvSpPr>
          <p:cNvPr id="6" name="Rectangle 5">
            <a:extLst>
              <a:ext uri="{FF2B5EF4-FFF2-40B4-BE49-F238E27FC236}">
                <a16:creationId xmlns:a16="http://schemas.microsoft.com/office/drawing/2014/main" id="{8C4D2477-5C78-47C1-812F-8F7FB2E1027B}"/>
              </a:ext>
            </a:extLst>
          </p:cNvPr>
          <p:cNvSpPr/>
          <p:nvPr/>
        </p:nvSpPr>
        <p:spPr>
          <a:xfrm>
            <a:off x="1490598" y="356992"/>
            <a:ext cx="6157978" cy="4396636"/>
          </a:xfrm>
          <a:prstGeom prst="rect">
            <a:avLst/>
          </a:prstGeom>
          <a:solidFill>
            <a:schemeClr val="bg1"/>
          </a:solidFill>
          <a:ln w="136525">
            <a:solidFill>
              <a:schemeClr val="accent6"/>
            </a:solidFill>
          </a:ln>
          <a:effectLst>
            <a:glow rad="228600">
              <a:schemeClr val="bg1">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a:solidFill>
                <a:prstClr val="white"/>
              </a:solidFill>
              <a:latin typeface="Helvetica"/>
            </a:endParaRPr>
          </a:p>
        </p:txBody>
      </p:sp>
      <p:sp>
        <p:nvSpPr>
          <p:cNvPr id="2" name="TextBox 1">
            <a:extLst>
              <a:ext uri="{FF2B5EF4-FFF2-40B4-BE49-F238E27FC236}">
                <a16:creationId xmlns:a16="http://schemas.microsoft.com/office/drawing/2014/main" id="{75894605-0194-4D74-BB6D-3A7E6569F9D2}"/>
              </a:ext>
            </a:extLst>
          </p:cNvPr>
          <p:cNvSpPr txBox="1"/>
          <p:nvPr/>
        </p:nvSpPr>
        <p:spPr>
          <a:xfrm>
            <a:off x="1978573" y="780721"/>
            <a:ext cx="4910958" cy="3771900"/>
          </a:xfrm>
          <a:prstGeom prst="rect">
            <a:avLst/>
          </a:prstGeom>
          <a:noFill/>
        </p:spPr>
        <p:txBody>
          <a:bodyPr wrap="square" rtlCol="0">
            <a:noAutofit/>
          </a:bodyPr>
          <a:lstStyle/>
          <a:p>
            <a:pPr algn="ctr" defTabSz="342900">
              <a:defRPr/>
            </a:pPr>
            <a:r>
              <a:rPr lang="en-US" sz="2300" dirty="0">
                <a:solidFill>
                  <a:srgbClr val="000000">
                    <a:lumMod val="65000"/>
                    <a:lumOff val="35000"/>
                  </a:srgbClr>
                </a:solidFill>
                <a:latin typeface="Helvetica"/>
              </a:rPr>
              <a:t>As I have been talking with my colleagues about this class, almost EVERY person has said, 'but we tell people not to use Wikipedia!’ I … thought the same thing…my mind has been completely changed…</a:t>
            </a:r>
            <a:r>
              <a:rPr lang="en-US" sz="2300" dirty="0">
                <a:solidFill>
                  <a:schemeClr val="accent5"/>
                </a:solidFill>
                <a:latin typeface="Helvetica"/>
              </a:rPr>
              <a:t>I can all but guarantee we are steering people away from a good place to start their research.</a:t>
            </a:r>
          </a:p>
        </p:txBody>
      </p:sp>
      <p:sp>
        <p:nvSpPr>
          <p:cNvPr id="3" name="TextBox 2">
            <a:extLst>
              <a:ext uri="{FF2B5EF4-FFF2-40B4-BE49-F238E27FC236}">
                <a16:creationId xmlns:a16="http://schemas.microsoft.com/office/drawing/2014/main" id="{402EC69C-71A0-4466-95CC-0BFE5F8AB19A}"/>
              </a:ext>
            </a:extLst>
          </p:cNvPr>
          <p:cNvSpPr txBox="1"/>
          <p:nvPr/>
        </p:nvSpPr>
        <p:spPr>
          <a:xfrm>
            <a:off x="1695450" y="461963"/>
            <a:ext cx="514350" cy="542925"/>
          </a:xfrm>
          <a:prstGeom prst="rect">
            <a:avLst/>
          </a:prstGeom>
          <a:noFill/>
        </p:spPr>
        <p:txBody>
          <a:bodyPr wrap="square" rtlCol="0">
            <a:noAutofit/>
          </a:bodyPr>
          <a:lstStyle/>
          <a:p>
            <a:pPr defTabSz="342900">
              <a:defRPr/>
            </a:pPr>
            <a:r>
              <a:rPr lang="en-US" sz="7200" b="1" dirty="0">
                <a:solidFill>
                  <a:schemeClr val="accent6"/>
                </a:solidFill>
                <a:latin typeface="Helvetica"/>
              </a:rPr>
              <a:t>“</a:t>
            </a:r>
          </a:p>
        </p:txBody>
      </p:sp>
      <p:sp>
        <p:nvSpPr>
          <p:cNvPr id="4" name="TextBox 3">
            <a:extLst>
              <a:ext uri="{FF2B5EF4-FFF2-40B4-BE49-F238E27FC236}">
                <a16:creationId xmlns:a16="http://schemas.microsoft.com/office/drawing/2014/main" id="{3C11C4CD-72F8-4C47-9CD1-E3BCE5BDFC8E}"/>
              </a:ext>
            </a:extLst>
          </p:cNvPr>
          <p:cNvSpPr txBox="1"/>
          <p:nvPr/>
        </p:nvSpPr>
        <p:spPr>
          <a:xfrm flipV="1">
            <a:off x="6305550" y="3709988"/>
            <a:ext cx="514350" cy="542925"/>
          </a:xfrm>
          <a:prstGeom prst="rect">
            <a:avLst/>
          </a:prstGeom>
          <a:noFill/>
        </p:spPr>
        <p:txBody>
          <a:bodyPr wrap="square" rtlCol="0">
            <a:noAutofit/>
          </a:bodyPr>
          <a:lstStyle/>
          <a:p>
            <a:pPr defTabSz="342900">
              <a:defRPr/>
            </a:pPr>
            <a:r>
              <a:rPr lang="en-US" sz="7200" b="1" dirty="0">
                <a:solidFill>
                  <a:schemeClr val="accent6"/>
                </a:solidFill>
                <a:latin typeface="Helvetica"/>
              </a:rPr>
              <a:t>“</a:t>
            </a:r>
          </a:p>
        </p:txBody>
      </p:sp>
    </p:spTree>
    <p:extLst>
      <p:ext uri="{BB962C8B-B14F-4D97-AF65-F5344CB8AC3E}">
        <p14:creationId xmlns:p14="http://schemas.microsoft.com/office/powerpoint/2010/main" val="383168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0413EC-3277-48B7-BEC5-CB4128006297}"/>
              </a:ext>
            </a:extLst>
          </p:cNvPr>
          <p:cNvSpPr/>
          <p:nvPr/>
        </p:nvSpPr>
        <p:spPr>
          <a:xfrm>
            <a:off x="1143000" y="0"/>
            <a:ext cx="6858000" cy="5143500"/>
          </a:xfrm>
          <a:prstGeom prst="rect">
            <a:avLst/>
          </a:prstGeom>
          <a:solidFill>
            <a:schemeClr val="accent5">
              <a:lumMod val="20000"/>
              <a:lumOff val="8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dirty="0">
              <a:solidFill>
                <a:prstClr val="white"/>
              </a:solidFill>
              <a:latin typeface="Helvetica"/>
            </a:endParaRPr>
          </a:p>
        </p:txBody>
      </p:sp>
      <p:sp>
        <p:nvSpPr>
          <p:cNvPr id="6" name="Rectangle 5">
            <a:extLst>
              <a:ext uri="{FF2B5EF4-FFF2-40B4-BE49-F238E27FC236}">
                <a16:creationId xmlns:a16="http://schemas.microsoft.com/office/drawing/2014/main" id="{8C4D2477-5C78-47C1-812F-8F7FB2E1027B}"/>
              </a:ext>
            </a:extLst>
          </p:cNvPr>
          <p:cNvSpPr/>
          <p:nvPr/>
        </p:nvSpPr>
        <p:spPr>
          <a:xfrm>
            <a:off x="1490598" y="356992"/>
            <a:ext cx="6157978" cy="4396636"/>
          </a:xfrm>
          <a:prstGeom prst="rect">
            <a:avLst/>
          </a:prstGeom>
          <a:solidFill>
            <a:schemeClr val="bg1"/>
          </a:solidFill>
          <a:ln w="136525">
            <a:solidFill>
              <a:schemeClr val="accent6"/>
            </a:solidFill>
          </a:ln>
          <a:effectLst>
            <a:glow rad="228600">
              <a:schemeClr val="bg1">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a:solidFill>
                <a:prstClr val="white"/>
              </a:solidFill>
              <a:latin typeface="Helvetica"/>
            </a:endParaRPr>
          </a:p>
        </p:txBody>
      </p:sp>
      <p:sp>
        <p:nvSpPr>
          <p:cNvPr id="2" name="TextBox 1">
            <a:extLst>
              <a:ext uri="{FF2B5EF4-FFF2-40B4-BE49-F238E27FC236}">
                <a16:creationId xmlns:a16="http://schemas.microsoft.com/office/drawing/2014/main" id="{75894605-0194-4D74-BB6D-3A7E6569F9D2}"/>
              </a:ext>
            </a:extLst>
          </p:cNvPr>
          <p:cNvSpPr txBox="1"/>
          <p:nvPr/>
        </p:nvSpPr>
        <p:spPr>
          <a:xfrm>
            <a:off x="2088931" y="1245475"/>
            <a:ext cx="4847898" cy="3157373"/>
          </a:xfrm>
          <a:prstGeom prst="rect">
            <a:avLst/>
          </a:prstGeom>
          <a:noFill/>
        </p:spPr>
        <p:txBody>
          <a:bodyPr wrap="square" rtlCol="0">
            <a:noAutofit/>
          </a:bodyPr>
          <a:lstStyle/>
          <a:p>
            <a:pPr algn="ctr" defTabSz="342900">
              <a:defRPr/>
            </a:pPr>
            <a:r>
              <a:rPr lang="en-US" sz="2400" dirty="0">
                <a:solidFill>
                  <a:srgbClr val="000000">
                    <a:lumMod val="65000"/>
                    <a:lumOff val="35000"/>
                  </a:srgbClr>
                </a:solidFill>
                <a:latin typeface="Helvetica"/>
              </a:rPr>
              <a:t>I really liked the foundational information at the beginning, talking about the structure and layers of work going on with Wikipedia. </a:t>
            </a:r>
            <a:r>
              <a:rPr lang="en-US" sz="2400" dirty="0">
                <a:solidFill>
                  <a:schemeClr val="accent5"/>
                </a:solidFill>
                <a:latin typeface="Helvetica"/>
              </a:rPr>
              <a:t>I really had no idea that there were so many checks and balances on the articles.</a:t>
            </a:r>
          </a:p>
          <a:p>
            <a:pPr algn="ctr" defTabSz="342900">
              <a:defRPr/>
            </a:pPr>
            <a:endParaRPr lang="en-US" sz="2400" dirty="0">
              <a:solidFill>
                <a:srgbClr val="000000">
                  <a:lumMod val="65000"/>
                  <a:lumOff val="35000"/>
                </a:srgbClr>
              </a:solidFill>
              <a:latin typeface="Helvetica"/>
            </a:endParaRPr>
          </a:p>
        </p:txBody>
      </p:sp>
      <p:sp>
        <p:nvSpPr>
          <p:cNvPr id="3" name="TextBox 2">
            <a:extLst>
              <a:ext uri="{FF2B5EF4-FFF2-40B4-BE49-F238E27FC236}">
                <a16:creationId xmlns:a16="http://schemas.microsoft.com/office/drawing/2014/main" id="{402EC69C-71A0-4466-95CC-0BFE5F8AB19A}"/>
              </a:ext>
            </a:extLst>
          </p:cNvPr>
          <p:cNvSpPr txBox="1"/>
          <p:nvPr/>
        </p:nvSpPr>
        <p:spPr>
          <a:xfrm>
            <a:off x="1952625" y="974012"/>
            <a:ext cx="514350" cy="542925"/>
          </a:xfrm>
          <a:prstGeom prst="rect">
            <a:avLst/>
          </a:prstGeom>
          <a:noFill/>
        </p:spPr>
        <p:txBody>
          <a:bodyPr wrap="square" rtlCol="0">
            <a:noAutofit/>
          </a:bodyPr>
          <a:lstStyle/>
          <a:p>
            <a:pPr defTabSz="342900">
              <a:defRPr/>
            </a:pPr>
            <a:r>
              <a:rPr lang="en-US" sz="7200" b="1" dirty="0">
                <a:solidFill>
                  <a:schemeClr val="accent6"/>
                </a:solidFill>
                <a:latin typeface="Helvetica"/>
              </a:rPr>
              <a:t>“</a:t>
            </a:r>
          </a:p>
        </p:txBody>
      </p:sp>
      <p:sp>
        <p:nvSpPr>
          <p:cNvPr id="4" name="TextBox 3">
            <a:extLst>
              <a:ext uri="{FF2B5EF4-FFF2-40B4-BE49-F238E27FC236}">
                <a16:creationId xmlns:a16="http://schemas.microsoft.com/office/drawing/2014/main" id="{3C11C4CD-72F8-4C47-9CD1-E3BCE5BDFC8E}"/>
              </a:ext>
            </a:extLst>
          </p:cNvPr>
          <p:cNvSpPr txBox="1"/>
          <p:nvPr/>
        </p:nvSpPr>
        <p:spPr>
          <a:xfrm flipV="1">
            <a:off x="6305550" y="3709988"/>
            <a:ext cx="514350" cy="542925"/>
          </a:xfrm>
          <a:prstGeom prst="rect">
            <a:avLst/>
          </a:prstGeom>
          <a:noFill/>
        </p:spPr>
        <p:txBody>
          <a:bodyPr wrap="square" rtlCol="0">
            <a:noAutofit/>
          </a:bodyPr>
          <a:lstStyle/>
          <a:p>
            <a:pPr defTabSz="342900">
              <a:defRPr/>
            </a:pPr>
            <a:r>
              <a:rPr lang="en-US" sz="7200" b="1" dirty="0">
                <a:solidFill>
                  <a:schemeClr val="accent6"/>
                </a:solidFill>
                <a:latin typeface="Helvetica"/>
              </a:rPr>
              <a:t>“</a:t>
            </a:r>
          </a:p>
        </p:txBody>
      </p:sp>
    </p:spTree>
    <p:extLst>
      <p:ext uri="{BB962C8B-B14F-4D97-AF65-F5344CB8AC3E}">
        <p14:creationId xmlns:p14="http://schemas.microsoft.com/office/powerpoint/2010/main" val="429179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0413EC-3277-48B7-BEC5-CB4128006297}"/>
              </a:ext>
            </a:extLst>
          </p:cNvPr>
          <p:cNvSpPr/>
          <p:nvPr/>
        </p:nvSpPr>
        <p:spPr>
          <a:xfrm>
            <a:off x="1143000" y="0"/>
            <a:ext cx="6858000" cy="5143500"/>
          </a:xfrm>
          <a:prstGeom prst="rect">
            <a:avLst/>
          </a:prstGeom>
          <a:solidFill>
            <a:schemeClr val="accent5">
              <a:lumMod val="20000"/>
              <a:lumOff val="8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dirty="0">
              <a:solidFill>
                <a:prstClr val="white"/>
              </a:solidFill>
              <a:latin typeface="Helvetica"/>
            </a:endParaRPr>
          </a:p>
        </p:txBody>
      </p:sp>
      <p:sp>
        <p:nvSpPr>
          <p:cNvPr id="6" name="Rectangle 5">
            <a:extLst>
              <a:ext uri="{FF2B5EF4-FFF2-40B4-BE49-F238E27FC236}">
                <a16:creationId xmlns:a16="http://schemas.microsoft.com/office/drawing/2014/main" id="{8C4D2477-5C78-47C1-812F-8F7FB2E1027B}"/>
              </a:ext>
            </a:extLst>
          </p:cNvPr>
          <p:cNvSpPr/>
          <p:nvPr/>
        </p:nvSpPr>
        <p:spPr>
          <a:xfrm>
            <a:off x="1490598" y="356992"/>
            <a:ext cx="6157978" cy="4396636"/>
          </a:xfrm>
          <a:prstGeom prst="rect">
            <a:avLst/>
          </a:prstGeom>
          <a:solidFill>
            <a:schemeClr val="bg1"/>
          </a:solidFill>
          <a:ln w="136525">
            <a:solidFill>
              <a:schemeClr val="accent6"/>
            </a:solidFill>
          </a:ln>
          <a:effectLst>
            <a:glow rad="228600">
              <a:schemeClr val="bg1">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a:solidFill>
                <a:prstClr val="white"/>
              </a:solidFill>
              <a:latin typeface="Helvetica"/>
            </a:endParaRPr>
          </a:p>
        </p:txBody>
      </p:sp>
      <p:sp>
        <p:nvSpPr>
          <p:cNvPr id="2" name="TextBox 1">
            <a:extLst>
              <a:ext uri="{FF2B5EF4-FFF2-40B4-BE49-F238E27FC236}">
                <a16:creationId xmlns:a16="http://schemas.microsoft.com/office/drawing/2014/main" id="{75894605-0194-4D74-BB6D-3A7E6569F9D2}"/>
              </a:ext>
            </a:extLst>
          </p:cNvPr>
          <p:cNvSpPr txBox="1"/>
          <p:nvPr/>
        </p:nvSpPr>
        <p:spPr>
          <a:xfrm>
            <a:off x="1695450" y="630949"/>
            <a:ext cx="5953125" cy="3771900"/>
          </a:xfrm>
          <a:prstGeom prst="rect">
            <a:avLst/>
          </a:prstGeom>
          <a:noFill/>
        </p:spPr>
        <p:txBody>
          <a:bodyPr wrap="square" rtlCol="0">
            <a:noAutofit/>
          </a:bodyPr>
          <a:lstStyle/>
          <a:p>
            <a:pPr algn="ctr" defTabSz="342900">
              <a:defRPr/>
            </a:pPr>
            <a:r>
              <a:rPr lang="en-US" sz="2400" dirty="0">
                <a:solidFill>
                  <a:srgbClr val="000000">
                    <a:lumMod val="65000"/>
                    <a:lumOff val="35000"/>
                  </a:srgbClr>
                </a:solidFill>
                <a:latin typeface="Helvetica"/>
              </a:rPr>
              <a:t>I was one of 99% of users who think </a:t>
            </a:r>
            <a:br>
              <a:rPr lang="en-US" sz="2400" dirty="0">
                <a:solidFill>
                  <a:srgbClr val="000000">
                    <a:lumMod val="65000"/>
                    <a:lumOff val="35000"/>
                  </a:srgbClr>
                </a:solidFill>
                <a:latin typeface="Helvetica"/>
              </a:rPr>
            </a:br>
            <a:r>
              <a:rPr lang="en-US" sz="2400" dirty="0">
                <a:solidFill>
                  <a:srgbClr val="000000">
                    <a:lumMod val="65000"/>
                    <a:lumOff val="35000"/>
                  </a:srgbClr>
                </a:solidFill>
                <a:latin typeface="Helvetica"/>
              </a:rPr>
              <a:t>of Wikipedia as a less reliable source. </a:t>
            </a:r>
            <a:br>
              <a:rPr lang="en-US" sz="2400" dirty="0">
                <a:solidFill>
                  <a:srgbClr val="000000">
                    <a:lumMod val="65000"/>
                    <a:lumOff val="35000"/>
                  </a:srgbClr>
                </a:solidFill>
                <a:latin typeface="Helvetica"/>
              </a:rPr>
            </a:br>
            <a:r>
              <a:rPr lang="en-US" sz="2400" dirty="0">
                <a:solidFill>
                  <a:srgbClr val="000000">
                    <a:lumMod val="65000"/>
                    <a:lumOff val="35000"/>
                  </a:srgbClr>
                </a:solidFill>
                <a:latin typeface="Helvetica"/>
              </a:rPr>
              <a:t>I must say that this course was an </a:t>
            </a:r>
            <a:br>
              <a:rPr lang="en-US" sz="2400" dirty="0">
                <a:solidFill>
                  <a:srgbClr val="000000">
                    <a:lumMod val="65000"/>
                    <a:lumOff val="35000"/>
                  </a:srgbClr>
                </a:solidFill>
                <a:latin typeface="Helvetica"/>
              </a:rPr>
            </a:br>
            <a:r>
              <a:rPr lang="en-US" sz="2400" dirty="0">
                <a:solidFill>
                  <a:srgbClr val="000000">
                    <a:lumMod val="65000"/>
                    <a:lumOff val="35000"/>
                  </a:srgbClr>
                </a:solidFill>
                <a:latin typeface="Helvetica"/>
              </a:rPr>
              <a:t>eye opener …</a:t>
            </a:r>
          </a:p>
          <a:p>
            <a:pPr algn="ctr" defTabSz="342900">
              <a:defRPr/>
            </a:pPr>
            <a:endParaRPr lang="en-US" sz="2400" dirty="0">
              <a:solidFill>
                <a:srgbClr val="000000"/>
              </a:solidFill>
              <a:latin typeface="Helvetica"/>
            </a:endParaRPr>
          </a:p>
          <a:p>
            <a:pPr algn="ctr" defTabSz="342900">
              <a:defRPr/>
            </a:pPr>
            <a:r>
              <a:rPr lang="en-US" sz="2400" dirty="0">
                <a:solidFill>
                  <a:schemeClr val="accent5"/>
                </a:solidFill>
                <a:latin typeface="Helvetica"/>
              </a:rPr>
              <a:t>I am a changed librarian now. </a:t>
            </a:r>
            <a:br>
              <a:rPr lang="en-US" sz="2400" dirty="0">
                <a:solidFill>
                  <a:srgbClr val="000000"/>
                </a:solidFill>
                <a:latin typeface="Helvetica"/>
              </a:rPr>
            </a:br>
            <a:r>
              <a:rPr lang="en-US" sz="2400" dirty="0">
                <a:solidFill>
                  <a:srgbClr val="000000">
                    <a:lumMod val="65000"/>
                    <a:lumOff val="35000"/>
                  </a:srgbClr>
                </a:solidFill>
                <a:latin typeface="Helvetica"/>
              </a:rPr>
              <a:t>A librarian who feels the worth of Wikipedia, crowdsourcing and contributing to the larger community.</a:t>
            </a:r>
          </a:p>
        </p:txBody>
      </p:sp>
      <p:sp>
        <p:nvSpPr>
          <p:cNvPr id="3" name="TextBox 2">
            <a:extLst>
              <a:ext uri="{FF2B5EF4-FFF2-40B4-BE49-F238E27FC236}">
                <a16:creationId xmlns:a16="http://schemas.microsoft.com/office/drawing/2014/main" id="{402EC69C-71A0-4466-95CC-0BFE5F8AB19A}"/>
              </a:ext>
            </a:extLst>
          </p:cNvPr>
          <p:cNvSpPr txBox="1"/>
          <p:nvPr/>
        </p:nvSpPr>
        <p:spPr>
          <a:xfrm>
            <a:off x="1695450" y="461963"/>
            <a:ext cx="514350" cy="542925"/>
          </a:xfrm>
          <a:prstGeom prst="rect">
            <a:avLst/>
          </a:prstGeom>
          <a:noFill/>
        </p:spPr>
        <p:txBody>
          <a:bodyPr wrap="square" rtlCol="0">
            <a:noAutofit/>
          </a:bodyPr>
          <a:lstStyle/>
          <a:p>
            <a:pPr defTabSz="342900">
              <a:defRPr/>
            </a:pPr>
            <a:r>
              <a:rPr lang="en-US" sz="7200" b="1" dirty="0">
                <a:solidFill>
                  <a:schemeClr val="accent6"/>
                </a:solidFill>
                <a:latin typeface="Helvetica"/>
              </a:rPr>
              <a:t>“</a:t>
            </a:r>
          </a:p>
        </p:txBody>
      </p:sp>
      <p:sp>
        <p:nvSpPr>
          <p:cNvPr id="4" name="TextBox 3">
            <a:extLst>
              <a:ext uri="{FF2B5EF4-FFF2-40B4-BE49-F238E27FC236}">
                <a16:creationId xmlns:a16="http://schemas.microsoft.com/office/drawing/2014/main" id="{3C11C4CD-72F8-4C47-9CD1-E3BCE5BDFC8E}"/>
              </a:ext>
            </a:extLst>
          </p:cNvPr>
          <p:cNvSpPr txBox="1"/>
          <p:nvPr/>
        </p:nvSpPr>
        <p:spPr>
          <a:xfrm flipV="1">
            <a:off x="6305550" y="3709988"/>
            <a:ext cx="514350" cy="542925"/>
          </a:xfrm>
          <a:prstGeom prst="rect">
            <a:avLst/>
          </a:prstGeom>
          <a:noFill/>
        </p:spPr>
        <p:txBody>
          <a:bodyPr wrap="square" rtlCol="0">
            <a:noAutofit/>
          </a:bodyPr>
          <a:lstStyle/>
          <a:p>
            <a:pPr defTabSz="342900">
              <a:defRPr/>
            </a:pPr>
            <a:r>
              <a:rPr lang="en-US" sz="7200" b="1" dirty="0">
                <a:solidFill>
                  <a:schemeClr val="accent6"/>
                </a:solidFill>
                <a:latin typeface="Helvetica"/>
              </a:rPr>
              <a:t>“</a:t>
            </a:r>
          </a:p>
        </p:txBody>
      </p:sp>
    </p:spTree>
    <p:extLst>
      <p:ext uri="{BB962C8B-B14F-4D97-AF65-F5344CB8AC3E}">
        <p14:creationId xmlns:p14="http://schemas.microsoft.com/office/powerpoint/2010/main" val="583427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D65051-2C29-4FC2-9639-E5166483209A}"/>
              </a:ext>
            </a:extLst>
          </p:cNvPr>
          <p:cNvSpPr txBox="1"/>
          <p:nvPr/>
        </p:nvSpPr>
        <p:spPr>
          <a:xfrm>
            <a:off x="1387258" y="273844"/>
            <a:ext cx="6313118" cy="4517361"/>
          </a:xfrm>
          <a:prstGeom prst="rect">
            <a:avLst/>
          </a:prstGeom>
          <a:noFill/>
        </p:spPr>
        <p:txBody>
          <a:bodyPr wrap="square" rtlCol="0" anchor="ctr">
            <a:noAutofit/>
          </a:bodyPr>
          <a:lstStyle/>
          <a:p>
            <a:pPr algn="ctr" defTabSz="342900">
              <a:lnSpc>
                <a:spcPts val="11250"/>
              </a:lnSpc>
              <a:defRPr/>
            </a:pPr>
            <a:r>
              <a:rPr lang="en-US" sz="15000" b="1" dirty="0">
                <a:solidFill>
                  <a:schemeClr val="accent6">
                    <a:lumMod val="20000"/>
                    <a:lumOff val="80000"/>
                  </a:schemeClr>
                </a:solidFill>
                <a:latin typeface="Arial Black" panose="020B0A04020102020204" pitchFamily="34" charset="0"/>
                <a:cs typeface="Helvetica" panose="020B0604020202020204" pitchFamily="34" charset="0"/>
              </a:rPr>
              <a:t>BE BOLD</a:t>
            </a:r>
          </a:p>
        </p:txBody>
      </p:sp>
      <p:sp>
        <p:nvSpPr>
          <p:cNvPr id="5" name="Title 4">
            <a:extLst>
              <a:ext uri="{FF2B5EF4-FFF2-40B4-BE49-F238E27FC236}">
                <a16:creationId xmlns:a16="http://schemas.microsoft.com/office/drawing/2014/main" id="{48CED0F2-ADBF-4636-8814-13DEE629FFDE}"/>
              </a:ext>
            </a:extLst>
          </p:cNvPr>
          <p:cNvSpPr>
            <a:spLocks noGrp="1"/>
          </p:cNvSpPr>
          <p:nvPr>
            <p:ph type="title" idx="4294967295"/>
          </p:nvPr>
        </p:nvSpPr>
        <p:spPr>
          <a:xfrm>
            <a:off x="1682803" y="113274"/>
            <a:ext cx="5915025" cy="3878262"/>
          </a:xfrm>
        </p:spPr>
        <p:txBody>
          <a:bodyPr>
            <a:noAutofit/>
          </a:bodyPr>
          <a:lstStyle/>
          <a:p>
            <a:pPr>
              <a:lnSpc>
                <a:spcPts val="4275"/>
              </a:lnSpc>
            </a:pPr>
            <a:r>
              <a:rPr lang="en-US" sz="3600" b="1" dirty="0">
                <a:latin typeface="Helvetica" panose="020B0604020202020204" pitchFamily="34" charset="0"/>
                <a:cs typeface="Helvetica" panose="020B0604020202020204" pitchFamily="34" charset="0"/>
              </a:rPr>
              <a:t>Librarians have the power </a:t>
            </a:r>
            <a:br>
              <a:rPr lang="en-US" sz="3600" b="1" dirty="0">
                <a:latin typeface="Helvetica" panose="020B0604020202020204" pitchFamily="34" charset="0"/>
                <a:cs typeface="Helvetica" panose="020B0604020202020204" pitchFamily="34" charset="0"/>
              </a:rPr>
            </a:br>
            <a:r>
              <a:rPr lang="en-US" sz="3600" b="1" dirty="0">
                <a:latin typeface="Helvetica" panose="020B0604020202020204" pitchFamily="34" charset="0"/>
                <a:cs typeface="Helvetica" panose="020B0604020202020204" pitchFamily="34" charset="0"/>
              </a:rPr>
              <a:t>to make Wikipedia </a:t>
            </a:r>
            <a:br>
              <a:rPr lang="en-US" sz="3600" b="1" dirty="0">
                <a:latin typeface="Helvetica" panose="020B0604020202020204" pitchFamily="34" charset="0"/>
                <a:cs typeface="Helvetica" panose="020B0604020202020204" pitchFamily="34" charset="0"/>
              </a:rPr>
            </a:br>
            <a:r>
              <a:rPr lang="en-US" sz="3600" b="1" dirty="0">
                <a:latin typeface="Helvetica" panose="020B0604020202020204" pitchFamily="34" charset="0"/>
                <a:cs typeface="Helvetica" panose="020B0604020202020204" pitchFamily="34" charset="0"/>
              </a:rPr>
              <a:t>better and more reliable</a:t>
            </a:r>
            <a:r>
              <a:rPr lang="en-US"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21485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Merrilee Proffitt	</a:t>
            </a:r>
          </a:p>
        </p:txBody>
      </p:sp>
      <p:sp>
        <p:nvSpPr>
          <p:cNvPr id="10" name="Text Placeholder 9"/>
          <p:cNvSpPr>
            <a:spLocks noGrp="1"/>
          </p:cNvSpPr>
          <p:nvPr>
            <p:ph type="body" sz="quarter" idx="16"/>
          </p:nvPr>
        </p:nvSpPr>
        <p:spPr/>
        <p:txBody>
          <a:bodyPr/>
          <a:lstStyle/>
          <a:p>
            <a:r>
              <a:rPr lang="en-US" dirty="0"/>
              <a:t>OCLC Research</a:t>
            </a:r>
          </a:p>
        </p:txBody>
      </p:sp>
      <p:sp>
        <p:nvSpPr>
          <p:cNvPr id="11" name="Text Placeholder 10"/>
          <p:cNvSpPr>
            <a:spLocks noGrp="1"/>
          </p:cNvSpPr>
          <p:nvPr>
            <p:ph type="body" sz="quarter" idx="17"/>
          </p:nvPr>
        </p:nvSpPr>
        <p:spPr/>
        <p:txBody>
          <a:bodyPr/>
          <a:lstStyle/>
          <a:p>
            <a:r>
              <a:rPr lang="en-US" dirty="0"/>
              <a:t>proffitm@oclc.org</a:t>
            </a:r>
          </a:p>
          <a:p>
            <a:r>
              <a:rPr lang="en-US" dirty="0"/>
              <a:t>@</a:t>
            </a:r>
            <a:r>
              <a:rPr lang="en-US" dirty="0" err="1"/>
              <a:t>merrileeIam</a:t>
            </a:r>
            <a:endParaRPr lang="en-US" dirty="0"/>
          </a:p>
        </p:txBody>
      </p:sp>
      <p:sp>
        <p:nvSpPr>
          <p:cNvPr id="2" name="TextBox 1">
            <a:extLst>
              <a:ext uri="{FF2B5EF4-FFF2-40B4-BE49-F238E27FC236}">
                <a16:creationId xmlns:a16="http://schemas.microsoft.com/office/drawing/2014/main" id="{5A156D01-BE0F-4BFD-85CD-5D92FD531BD7}"/>
              </a:ext>
            </a:extLst>
          </p:cNvPr>
          <p:cNvSpPr txBox="1"/>
          <p:nvPr/>
        </p:nvSpPr>
        <p:spPr>
          <a:xfrm>
            <a:off x="3429000" y="1307812"/>
            <a:ext cx="5297213" cy="584775"/>
          </a:xfrm>
          <a:prstGeom prst="rect">
            <a:avLst/>
          </a:prstGeom>
          <a:noFill/>
        </p:spPr>
        <p:txBody>
          <a:bodyPr wrap="square" rtlCol="0">
            <a:spAutoFit/>
          </a:bodyPr>
          <a:lstStyle/>
          <a:p>
            <a:pPr algn="r"/>
            <a:r>
              <a:rPr lang="en-US" sz="3200" dirty="0">
                <a:solidFill>
                  <a:schemeClr val="bg1"/>
                </a:solidFill>
              </a:rPr>
              <a:t>oc.lc/</a:t>
            </a:r>
            <a:r>
              <a:rPr lang="en-US" sz="3200" dirty="0" err="1">
                <a:solidFill>
                  <a:schemeClr val="bg1"/>
                </a:solidFill>
              </a:rPr>
              <a:t>oclc-wikilib</a:t>
            </a:r>
            <a:endParaRPr lang="en-US" sz="3200" dirty="0">
              <a:solidFill>
                <a:schemeClr val="bg1"/>
              </a:solidFill>
            </a:endParaRPr>
          </a:p>
        </p:txBody>
      </p:sp>
    </p:spTree>
    <p:extLst>
      <p:ext uri="{BB962C8B-B14F-4D97-AF65-F5344CB8AC3E}">
        <p14:creationId xmlns:p14="http://schemas.microsoft.com/office/powerpoint/2010/main" val="8342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Connecting communities of knowledge</a:t>
            </a:r>
          </a:p>
          <a:p>
            <a:endParaRPr lang="en-US" dirty="0"/>
          </a:p>
        </p:txBody>
      </p:sp>
      <p:sp>
        <p:nvSpPr>
          <p:cNvPr id="3" name="Text Placeholder 2"/>
          <p:cNvSpPr>
            <a:spLocks noGrp="1"/>
          </p:cNvSpPr>
          <p:nvPr>
            <p:ph type="body" sz="quarter" idx="12"/>
          </p:nvPr>
        </p:nvSpPr>
        <p:spPr/>
        <p:txBody>
          <a:bodyPr/>
          <a:lstStyle/>
          <a:p>
            <a:r>
              <a:rPr lang="en-US" dirty="0"/>
              <a:t>Work with Wikipedia helps us…</a:t>
            </a:r>
          </a:p>
          <a:p>
            <a:r>
              <a:rPr lang="en-US" dirty="0"/>
              <a:t>Connect collections with people who want and need them</a:t>
            </a:r>
          </a:p>
          <a:p>
            <a:r>
              <a:rPr lang="en-US" dirty="0"/>
              <a:t>Amplify voices of those in our communities</a:t>
            </a:r>
          </a:p>
          <a:p>
            <a:r>
              <a:rPr lang="en-US" dirty="0"/>
              <a:t>Create opportunities to join with others</a:t>
            </a:r>
          </a:p>
          <a:p>
            <a:endParaRPr lang="en-US" dirty="0"/>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340786" y="343304"/>
            <a:ext cx="8439000" cy="686400"/>
          </a:xfrm>
          <a:prstGeom prst="rect">
            <a:avLst/>
          </a:prstGeom>
        </p:spPr>
        <p:txBody>
          <a:bodyPr spcFirstLastPara="1" wrap="square" lIns="91425" tIns="91425" rIns="91425" bIns="91425" anchor="t" anchorCtr="0">
            <a:noAutofit/>
          </a:bodyPr>
          <a:lstStyle/>
          <a:p>
            <a:pPr marL="0" lvl="0" indent="0">
              <a:spcBef>
                <a:spcPts val="720"/>
              </a:spcBef>
              <a:spcAft>
                <a:spcPts val="0"/>
              </a:spcAft>
              <a:buClr>
                <a:schemeClr val="dk1"/>
              </a:buClr>
              <a:buSzPts val="1100"/>
              <a:buFont typeface="Arial"/>
              <a:buNone/>
            </a:pPr>
            <a:r>
              <a:rPr lang="en-US">
                <a:solidFill>
                  <a:schemeClr val="accent3"/>
                </a:solidFill>
              </a:rPr>
              <a:t>Work with Wikipedia helps us to...</a:t>
            </a:r>
            <a:endParaRPr/>
          </a:p>
        </p:txBody>
      </p:sp>
      <p:sp>
        <p:nvSpPr>
          <p:cNvPr id="97" name="Shape 97"/>
          <p:cNvSpPr txBox="1">
            <a:spLocks noGrp="1"/>
          </p:cNvSpPr>
          <p:nvPr>
            <p:ph type="body" idx="2"/>
          </p:nvPr>
        </p:nvSpPr>
        <p:spPr>
          <a:xfrm>
            <a:off x="340786" y="1029747"/>
            <a:ext cx="8439000" cy="3141600"/>
          </a:xfrm>
          <a:prstGeom prst="rect">
            <a:avLst/>
          </a:prstGeom>
        </p:spPr>
        <p:txBody>
          <a:bodyPr spcFirstLastPara="1" wrap="square" lIns="91425" tIns="91425" rIns="91425" bIns="91425" anchor="t" anchorCtr="0">
            <a:noAutofit/>
          </a:bodyPr>
          <a:lstStyle/>
          <a:p>
            <a:pPr marL="0" lvl="0" indent="0" algn="ctr" rtl="0">
              <a:spcBef>
                <a:spcPts val="480"/>
              </a:spcBef>
              <a:spcAft>
                <a:spcPts val="0"/>
              </a:spcAft>
              <a:buClr>
                <a:schemeClr val="dk1"/>
              </a:buClr>
              <a:buSzPts val="1100"/>
              <a:buFont typeface="Arial"/>
              <a:buNone/>
            </a:pPr>
            <a:r>
              <a:rPr lang="en-US" sz="2600" b="1" dirty="0"/>
              <a:t>Reconfirm</a:t>
            </a:r>
            <a:r>
              <a:rPr lang="en-US" sz="2600" dirty="0"/>
              <a:t> and </a:t>
            </a:r>
            <a:r>
              <a:rPr lang="en-US" sz="2600" b="1" dirty="0"/>
              <a:t>extend</a:t>
            </a:r>
            <a:r>
              <a:rPr lang="en-US" sz="2600" dirty="0"/>
              <a:t> our </a:t>
            </a:r>
            <a:r>
              <a:rPr lang="en-US" sz="2600" b="1" dirty="0"/>
              <a:t>professional values</a:t>
            </a:r>
            <a:r>
              <a:rPr lang="en-US" sz="2600" dirty="0"/>
              <a:t> by connecting with an </a:t>
            </a:r>
            <a:r>
              <a:rPr lang="en-US" sz="2600" b="1" dirty="0"/>
              <a:t>allied community</a:t>
            </a:r>
            <a:endParaRPr sz="2600" dirty="0"/>
          </a:p>
          <a:p>
            <a:pPr marL="342900" lvl="0" indent="-190500" rtl="0">
              <a:spcBef>
                <a:spcPts val="480"/>
              </a:spcBef>
              <a:spcAft>
                <a:spcPts val="0"/>
              </a:spcAft>
              <a:buClr>
                <a:schemeClr val="dk1"/>
              </a:buClr>
              <a:buSzPts val="1100"/>
              <a:buFont typeface="Arial"/>
              <a:buNone/>
            </a:pPr>
            <a:endParaRPr sz="1800" dirty="0"/>
          </a:p>
          <a:p>
            <a:pPr marL="0" lvl="0" indent="0">
              <a:spcBef>
                <a:spcPts val="480"/>
              </a:spcBef>
              <a:spcAft>
                <a:spcPts val="0"/>
              </a:spcAft>
              <a:buNone/>
            </a:pPr>
            <a:endParaRPr dirty="0"/>
          </a:p>
        </p:txBody>
      </p:sp>
      <p:pic>
        <p:nvPicPr>
          <p:cNvPr id="15364" name="Picture 4" descr="File:Waterbury Bronson Library 1896 sketch.png">
            <a:extLst>
              <a:ext uri="{FF2B5EF4-FFF2-40B4-BE49-F238E27FC236}">
                <a16:creationId xmlns:a16="http://schemas.microsoft.com/office/drawing/2014/main" id="{45FE3F74-2C13-4A2C-B920-23AF90FDC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27" y="2502748"/>
            <a:ext cx="3794632" cy="19352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7F967B2-0BCB-4706-BBF1-F82D28A2613C}"/>
              </a:ext>
            </a:extLst>
          </p:cNvPr>
          <p:cNvPicPr>
            <a:picLocks noChangeAspect="1"/>
          </p:cNvPicPr>
          <p:nvPr/>
        </p:nvPicPr>
        <p:blipFill rotWithShape="1">
          <a:blip r:embed="rId4"/>
          <a:srcRect t="2676"/>
          <a:stretch/>
        </p:blipFill>
        <p:spPr>
          <a:xfrm>
            <a:off x="4196962" y="2504552"/>
            <a:ext cx="1112705" cy="515914"/>
          </a:xfrm>
          <a:prstGeom prst="rect">
            <a:avLst/>
          </a:prstGeom>
        </p:spPr>
      </p:pic>
      <p:pic>
        <p:nvPicPr>
          <p:cNvPr id="5" name="Picture 4">
            <a:extLst>
              <a:ext uri="{FF2B5EF4-FFF2-40B4-BE49-F238E27FC236}">
                <a16:creationId xmlns:a16="http://schemas.microsoft.com/office/drawing/2014/main" id="{DD12B862-48B4-4604-9440-2B6275B494C3}"/>
              </a:ext>
            </a:extLst>
          </p:cNvPr>
          <p:cNvPicPr>
            <a:picLocks noChangeAspect="1"/>
          </p:cNvPicPr>
          <p:nvPr/>
        </p:nvPicPr>
        <p:blipFill rotWithShape="1">
          <a:blip r:embed="rId5"/>
          <a:srcRect l="16036" r="7435"/>
          <a:stretch/>
        </p:blipFill>
        <p:spPr>
          <a:xfrm>
            <a:off x="4303059" y="3105227"/>
            <a:ext cx="1559859" cy="1066120"/>
          </a:xfrm>
          <a:prstGeom prst="rect">
            <a:avLst/>
          </a:prstGeom>
        </p:spPr>
      </p:pic>
      <p:sp>
        <p:nvSpPr>
          <p:cNvPr id="6" name="TextBox 5">
            <a:extLst>
              <a:ext uri="{FF2B5EF4-FFF2-40B4-BE49-F238E27FC236}">
                <a16:creationId xmlns:a16="http://schemas.microsoft.com/office/drawing/2014/main" id="{82CE801E-F968-45C6-84DA-0F4375D48075}"/>
              </a:ext>
            </a:extLst>
          </p:cNvPr>
          <p:cNvSpPr txBox="1"/>
          <p:nvPr/>
        </p:nvSpPr>
        <p:spPr>
          <a:xfrm>
            <a:off x="4125134" y="4819141"/>
            <a:ext cx="4165937" cy="200055"/>
          </a:xfrm>
          <a:prstGeom prst="rect">
            <a:avLst/>
          </a:prstGeom>
          <a:noFill/>
        </p:spPr>
        <p:txBody>
          <a:bodyPr wrap="square" rtlCol="0">
            <a:spAutoFit/>
          </a:bodyPr>
          <a:lstStyle/>
          <a:p>
            <a:r>
              <a:rPr lang="en-US" sz="700" dirty="0"/>
              <a:t>Image: Waterbury Bronson Library 1896 [Public domain], via Wikimedia Commons</a:t>
            </a:r>
          </a:p>
        </p:txBody>
      </p:sp>
    </p:spTree>
    <p:extLst>
      <p:ext uri="{BB962C8B-B14F-4D97-AF65-F5344CB8AC3E}">
        <p14:creationId xmlns:p14="http://schemas.microsoft.com/office/powerpoint/2010/main" val="263156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group of people sitting at a table in a library&#10;&#10;Description generated with very high confidence">
            <a:extLst>
              <a:ext uri="{FF2B5EF4-FFF2-40B4-BE49-F238E27FC236}">
                <a16:creationId xmlns:a16="http://schemas.microsoft.com/office/drawing/2014/main" id="{6C3E87B4-6569-4C0B-A421-A65A07A2D507}"/>
              </a:ext>
            </a:extLst>
          </p:cNvPr>
          <p:cNvPicPr>
            <a:picLocks noChangeAspect="1"/>
          </p:cNvPicPr>
          <p:nvPr/>
        </p:nvPicPr>
        <p:blipFill>
          <a:blip r:embed="rId3"/>
          <a:stretch>
            <a:fillRect/>
          </a:stretch>
        </p:blipFill>
        <p:spPr>
          <a:xfrm>
            <a:off x="0" y="-189696"/>
            <a:ext cx="9329057" cy="6996793"/>
          </a:xfrm>
          <a:prstGeom prst="rect">
            <a:avLst/>
          </a:prstGeom>
        </p:spPr>
      </p:pic>
      <p:sp>
        <p:nvSpPr>
          <p:cNvPr id="2" name="Rectangle 1">
            <a:extLst>
              <a:ext uri="{FF2B5EF4-FFF2-40B4-BE49-F238E27FC236}">
                <a16:creationId xmlns:a16="http://schemas.microsoft.com/office/drawing/2014/main" id="{5C485151-68BB-4836-9B64-F20B6A6EDF8C}"/>
              </a:ext>
            </a:extLst>
          </p:cNvPr>
          <p:cNvSpPr/>
          <p:nvPr/>
        </p:nvSpPr>
        <p:spPr>
          <a:xfrm>
            <a:off x="0" y="1"/>
            <a:ext cx="9144000" cy="14863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panose="020F0502020204030204"/>
            </a:endParaRPr>
          </a:p>
        </p:txBody>
      </p:sp>
      <p:sp>
        <p:nvSpPr>
          <p:cNvPr id="7" name="Text Placeholder 9">
            <a:extLst>
              <a:ext uri="{FF2B5EF4-FFF2-40B4-BE49-F238E27FC236}">
                <a16:creationId xmlns:a16="http://schemas.microsoft.com/office/drawing/2014/main" id="{C91650A7-1163-4603-869B-B7430687F159}"/>
              </a:ext>
            </a:extLst>
          </p:cNvPr>
          <p:cNvSpPr txBox="1">
            <a:spLocks/>
          </p:cNvSpPr>
          <p:nvPr/>
        </p:nvSpPr>
        <p:spPr>
          <a:xfrm>
            <a:off x="115261" y="1659751"/>
            <a:ext cx="3219610" cy="19181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a:buNone/>
              <a:defRPr/>
            </a:pPr>
            <a:r>
              <a:rPr lang="en-US" sz="2800" b="1" dirty="0">
                <a:solidFill>
                  <a:schemeClr val="bg1"/>
                </a:solidFill>
                <a:latin typeface="Helvetica" panose="020B0604020202020204" pitchFamily="34" charset="0"/>
                <a:cs typeface="Helvetica" panose="020B0604020202020204" pitchFamily="34" charset="0"/>
              </a:rPr>
              <a:t>Strengthening ties between </a:t>
            </a:r>
            <a:br>
              <a:rPr lang="en-US" sz="2800" b="1" dirty="0">
                <a:solidFill>
                  <a:schemeClr val="bg1"/>
                </a:solidFill>
                <a:latin typeface="Helvetica" panose="020B0604020202020204" pitchFamily="34" charset="0"/>
                <a:cs typeface="Helvetica" panose="020B0604020202020204" pitchFamily="34" charset="0"/>
              </a:rPr>
            </a:br>
            <a:r>
              <a:rPr lang="en-US" sz="2800" b="1" dirty="0">
                <a:solidFill>
                  <a:schemeClr val="bg1"/>
                </a:solidFill>
                <a:latin typeface="Helvetica" panose="020B0604020202020204" pitchFamily="34" charset="0"/>
                <a:cs typeface="Helvetica" panose="020B0604020202020204" pitchFamily="34" charset="0"/>
              </a:rPr>
              <a:t>public libraries and Wikipedia</a:t>
            </a:r>
          </a:p>
        </p:txBody>
      </p:sp>
      <p:sp>
        <p:nvSpPr>
          <p:cNvPr id="9" name="Text Placeholder 9">
            <a:extLst>
              <a:ext uri="{FF2B5EF4-FFF2-40B4-BE49-F238E27FC236}">
                <a16:creationId xmlns:a16="http://schemas.microsoft.com/office/drawing/2014/main" id="{AA5693E0-6AB2-4EE1-B81E-BF27C1347973}"/>
              </a:ext>
            </a:extLst>
          </p:cNvPr>
          <p:cNvSpPr txBox="1">
            <a:spLocks/>
          </p:cNvSpPr>
          <p:nvPr/>
        </p:nvSpPr>
        <p:spPr>
          <a:xfrm>
            <a:off x="1536843" y="369696"/>
            <a:ext cx="6075424" cy="10683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a:spcBef>
                <a:spcPts val="450"/>
              </a:spcBef>
              <a:buNone/>
              <a:defRPr/>
            </a:pPr>
            <a:r>
              <a:rPr lang="en-US" sz="3000" b="1" dirty="0">
                <a:solidFill>
                  <a:prstClr val="white"/>
                </a:solidFill>
                <a:latin typeface="Helvetica" panose="020B0604020202020204" pitchFamily="34" charset="0"/>
                <a:cs typeface="Helvetica" panose="020B0604020202020204" pitchFamily="34" charset="0"/>
              </a:rPr>
              <a:t>Wikipedia + Libraries:</a:t>
            </a:r>
          </a:p>
          <a:p>
            <a:pPr marL="0" indent="0" algn="ctr" defTabSz="342900">
              <a:spcBef>
                <a:spcPts val="450"/>
              </a:spcBef>
              <a:buNone/>
              <a:defRPr/>
            </a:pPr>
            <a:r>
              <a:rPr lang="en-US" sz="3000" b="1" dirty="0">
                <a:solidFill>
                  <a:prstClr val="white"/>
                </a:solidFill>
                <a:latin typeface="Helvetica" panose="020B0604020202020204" pitchFamily="34" charset="0"/>
                <a:cs typeface="Helvetica" panose="020B0604020202020204" pitchFamily="34" charset="0"/>
              </a:rPr>
              <a:t>Better Together</a:t>
            </a:r>
          </a:p>
        </p:txBody>
      </p:sp>
      <p:sp>
        <p:nvSpPr>
          <p:cNvPr id="3" name="Rectangle 2">
            <a:extLst>
              <a:ext uri="{FF2B5EF4-FFF2-40B4-BE49-F238E27FC236}">
                <a16:creationId xmlns:a16="http://schemas.microsoft.com/office/drawing/2014/main" id="{39B1B365-5E9A-4CED-A52D-D47E4246D344}"/>
              </a:ext>
            </a:extLst>
          </p:cNvPr>
          <p:cNvSpPr/>
          <p:nvPr/>
        </p:nvSpPr>
        <p:spPr>
          <a:xfrm>
            <a:off x="1143000" y="4942562"/>
            <a:ext cx="4591593" cy="184666"/>
          </a:xfrm>
          <a:prstGeom prst="rect">
            <a:avLst/>
          </a:prstGeom>
        </p:spPr>
        <p:txBody>
          <a:bodyPr wrap="square">
            <a:spAutoFit/>
          </a:bodyPr>
          <a:lstStyle/>
          <a:p>
            <a:pPr lvl="0">
              <a:defRPr/>
            </a:pPr>
            <a:r>
              <a:rPr lang="en-US" sz="600" dirty="0">
                <a:solidFill>
                  <a:schemeClr val="bg1"/>
                </a:solidFill>
                <a:latin typeface="Helvetica"/>
              </a:rPr>
              <a:t>Image: </a:t>
            </a:r>
            <a:r>
              <a:rPr lang="en-US" sz="600" dirty="0" err="1">
                <a:solidFill>
                  <a:schemeClr val="bg1"/>
                </a:solidFill>
                <a:latin typeface="Helvetica"/>
              </a:rPr>
              <a:t>Heathart</a:t>
            </a:r>
            <a:r>
              <a:rPr lang="en-US" sz="600" dirty="0">
                <a:solidFill>
                  <a:schemeClr val="bg1"/>
                </a:solidFill>
                <a:latin typeface="Helvetica"/>
              </a:rPr>
              <a:t> CC BY-SA 4.0 via Wikimedia Commons</a:t>
            </a:r>
          </a:p>
        </p:txBody>
      </p:sp>
      <p:pic>
        <p:nvPicPr>
          <p:cNvPr id="15" name="Picture 2" descr="https://public.boxcloud.com/api/2.0/internal_files/92250477269/versions/98926034133/representations/png_paged_2048x2048/content/1.png?access_token=1!ZZnfniTi84BNh1M0b_Bj7WTjlSbIMhBeymnJEAPpfN3CbH4rL_SfvJSMPqWRixGpsHsOh5v6KlgnhQ-ivklg4FxHoK_wtHBrk4RHZDmk8oOT7sb5fyWiUHm7sWjUI5QPH339DMP0H1vxkfV1KH-qhBrTwW9BocTxUL_otphCTxXIchoM4U1yFURKX5vCWYPc1LqW0KCIrbfa6DLWyhXypDqNHxmkfJ8ogjy1AStHl1fGODzv5P7lnD9Dax7DZOuHFgHYQbQwM_8FT_fdU5SxQruIXC1X4t0uDsIMPhHy9SyfhQlXZ-nXy_SSKY33zuR9Ebo_cFo3XYgi8GdXKePshBJUHEiZSaqQuv1cT3VpGvb4sO14XFBMAGq53AmPMtW-MJrbgmSrF3o6bQ..&amp;shared_link=https%3A%2F%2Fknight.app.box.com%2Fs%2Fkchzigmrgk002eb0ahw8g8pratiyp4lg&amp;box_client_name=box-content-preview&amp;box_client_version=1.28.1">
            <a:extLst>
              <a:ext uri="{FF2B5EF4-FFF2-40B4-BE49-F238E27FC236}">
                <a16:creationId xmlns:a16="http://schemas.microsoft.com/office/drawing/2014/main" id="{6E73EE16-F6A1-46E4-A106-D586BD388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634" y="3201124"/>
            <a:ext cx="2581835" cy="13348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wikimedia foundation logo white">
            <a:extLst>
              <a:ext uri="{FF2B5EF4-FFF2-40B4-BE49-F238E27FC236}">
                <a16:creationId xmlns:a16="http://schemas.microsoft.com/office/drawing/2014/main" id="{A18B3924-4231-4709-BA4E-468145046C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434" y="4175403"/>
            <a:ext cx="1294166" cy="96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9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F8766-3BD1-4084-AD58-F35BF683B249}"/>
              </a:ext>
            </a:extLst>
          </p:cNvPr>
          <p:cNvSpPr>
            <a:spLocks noGrp="1"/>
          </p:cNvSpPr>
          <p:nvPr>
            <p:ph type="body" sz="quarter" idx="12"/>
          </p:nvPr>
        </p:nvSpPr>
        <p:spPr>
          <a:xfrm>
            <a:off x="340786" y="1029747"/>
            <a:ext cx="8439148" cy="3141659"/>
          </a:xfrm>
        </p:spPr>
        <p:txBody>
          <a:bodyPr/>
          <a:lstStyle/>
          <a:p>
            <a:pPr marL="0" indent="0" algn="ctr">
              <a:buNone/>
            </a:pPr>
            <a:r>
              <a:rPr lang="en-US" sz="3600" b="1" dirty="0">
                <a:solidFill>
                  <a:srgbClr val="BC0E83"/>
                </a:solidFill>
              </a:rPr>
              <a:t>Focus on the needs of adult learners</a:t>
            </a:r>
          </a:p>
          <a:p>
            <a:pPr marL="0" indent="0" algn="ctr">
              <a:buNone/>
            </a:pPr>
            <a:r>
              <a:rPr lang="en-US" sz="3600" b="1" dirty="0">
                <a:solidFill>
                  <a:schemeClr val="accent6">
                    <a:lumMod val="60000"/>
                    <a:lumOff val="40000"/>
                  </a:schemeClr>
                </a:solidFill>
              </a:rPr>
              <a:t>Put the “why” before the “how”</a:t>
            </a:r>
          </a:p>
          <a:p>
            <a:pPr marL="0" indent="0" algn="ctr">
              <a:buNone/>
            </a:pPr>
            <a:r>
              <a:rPr lang="en-US" sz="3600" b="1" dirty="0">
                <a:solidFill>
                  <a:schemeClr val="accent5">
                    <a:lumMod val="60000"/>
                    <a:lumOff val="40000"/>
                  </a:schemeClr>
                </a:solidFill>
              </a:rPr>
              <a:t>Meet people where they are</a:t>
            </a:r>
          </a:p>
          <a:p>
            <a:pPr marL="0" indent="0" algn="ctr">
              <a:buNone/>
            </a:pPr>
            <a:r>
              <a:rPr lang="en-US" sz="3600" b="1" dirty="0">
                <a:solidFill>
                  <a:schemeClr val="accent5"/>
                </a:solidFill>
              </a:rPr>
              <a:t>Show, don’t tell</a:t>
            </a:r>
          </a:p>
        </p:txBody>
      </p:sp>
      <p:sp>
        <p:nvSpPr>
          <p:cNvPr id="3" name="Text Placeholder 2">
            <a:extLst>
              <a:ext uri="{FF2B5EF4-FFF2-40B4-BE49-F238E27FC236}">
                <a16:creationId xmlns:a16="http://schemas.microsoft.com/office/drawing/2014/main" id="{099CDF4C-1499-4611-999A-2DD98143D4FA}"/>
              </a:ext>
            </a:extLst>
          </p:cNvPr>
          <p:cNvSpPr>
            <a:spLocks noGrp="1"/>
          </p:cNvSpPr>
          <p:nvPr>
            <p:ph type="body" sz="quarter" idx="13"/>
          </p:nvPr>
        </p:nvSpPr>
        <p:spPr/>
        <p:txBody>
          <a:bodyPr/>
          <a:lstStyle/>
          <a:p>
            <a:pPr algn="ctr"/>
            <a:r>
              <a:rPr lang="en-US" dirty="0"/>
              <a:t>Learning, the </a:t>
            </a:r>
            <a:r>
              <a:rPr lang="en-US" dirty="0" err="1"/>
              <a:t>WebJunction</a:t>
            </a:r>
            <a:r>
              <a:rPr lang="en-US" dirty="0"/>
              <a:t> way</a:t>
            </a:r>
          </a:p>
        </p:txBody>
      </p:sp>
    </p:spTree>
    <p:extLst>
      <p:ext uri="{BB962C8B-B14F-4D97-AF65-F5344CB8AC3E}">
        <p14:creationId xmlns:p14="http://schemas.microsoft.com/office/powerpoint/2010/main" val="56999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6/6b/Eilean_Donan_at_Dusk.jpg">
            <a:extLst>
              <a:ext uri="{FF2B5EF4-FFF2-40B4-BE49-F238E27FC236}">
                <a16:creationId xmlns:a16="http://schemas.microsoft.com/office/drawing/2014/main" id="{AB57B810-54DB-47FF-B481-ACAC5D2F4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8F819B-B811-4B32-9847-B4BA50898F7A}"/>
              </a:ext>
            </a:extLst>
          </p:cNvPr>
          <p:cNvSpPr txBox="1"/>
          <p:nvPr/>
        </p:nvSpPr>
        <p:spPr>
          <a:xfrm>
            <a:off x="822345" y="214792"/>
            <a:ext cx="3847846" cy="584775"/>
          </a:xfrm>
          <a:prstGeom prst="rect">
            <a:avLst/>
          </a:prstGeom>
          <a:noFill/>
        </p:spPr>
        <p:txBody>
          <a:bodyPr wrap="square" rtlCol="0">
            <a:spAutoFit/>
          </a:bodyPr>
          <a:lstStyle/>
          <a:p>
            <a:r>
              <a:rPr lang="en-US" sz="3200" b="1" dirty="0">
                <a:solidFill>
                  <a:schemeClr val="bg1"/>
                </a:solidFill>
              </a:rPr>
              <a:t>Inspire and guide</a:t>
            </a:r>
          </a:p>
        </p:txBody>
      </p:sp>
      <p:sp>
        <p:nvSpPr>
          <p:cNvPr id="3" name="TextBox 2">
            <a:extLst>
              <a:ext uri="{FF2B5EF4-FFF2-40B4-BE49-F238E27FC236}">
                <a16:creationId xmlns:a16="http://schemas.microsoft.com/office/drawing/2014/main" id="{D66DAC5D-5319-411F-B25B-46213E75C142}"/>
              </a:ext>
            </a:extLst>
          </p:cNvPr>
          <p:cNvSpPr txBox="1"/>
          <p:nvPr/>
        </p:nvSpPr>
        <p:spPr>
          <a:xfrm>
            <a:off x="2273752" y="3312818"/>
            <a:ext cx="2985582" cy="584775"/>
          </a:xfrm>
          <a:prstGeom prst="rect">
            <a:avLst/>
          </a:prstGeom>
          <a:noFill/>
        </p:spPr>
        <p:txBody>
          <a:bodyPr wrap="square" rtlCol="0">
            <a:spAutoFit/>
          </a:bodyPr>
          <a:lstStyle/>
          <a:p>
            <a:r>
              <a:rPr lang="en-US" sz="3200" b="1" dirty="0">
                <a:solidFill>
                  <a:schemeClr val="bg1"/>
                </a:solidFill>
              </a:rPr>
              <a:t>Not instruct</a:t>
            </a:r>
          </a:p>
        </p:txBody>
      </p:sp>
      <p:sp>
        <p:nvSpPr>
          <p:cNvPr id="4" name="TextBox 3">
            <a:extLst>
              <a:ext uri="{FF2B5EF4-FFF2-40B4-BE49-F238E27FC236}">
                <a16:creationId xmlns:a16="http://schemas.microsoft.com/office/drawing/2014/main" id="{D0CCF736-61E3-4714-B9B9-E27A913DC4AD}"/>
              </a:ext>
            </a:extLst>
          </p:cNvPr>
          <p:cNvSpPr txBox="1"/>
          <p:nvPr/>
        </p:nvSpPr>
        <p:spPr>
          <a:xfrm>
            <a:off x="4277428" y="4895692"/>
            <a:ext cx="4946351" cy="184666"/>
          </a:xfrm>
          <a:prstGeom prst="rect">
            <a:avLst/>
          </a:prstGeom>
          <a:noFill/>
        </p:spPr>
        <p:txBody>
          <a:bodyPr wrap="square" rtlCol="0">
            <a:spAutoFit/>
          </a:bodyPr>
          <a:lstStyle/>
          <a:p>
            <a:r>
              <a:rPr lang="en-US" sz="600" dirty="0"/>
              <a:t>Image: </a:t>
            </a:r>
            <a:r>
              <a:rPr lang="en-US" sz="600" dirty="0" err="1"/>
              <a:t>Eilean</a:t>
            </a:r>
            <a:r>
              <a:rPr lang="en-US" sz="600" dirty="0"/>
              <a:t> </a:t>
            </a:r>
            <a:r>
              <a:rPr lang="en-US" sz="600" dirty="0" err="1"/>
              <a:t>Donan</a:t>
            </a:r>
            <a:r>
              <a:rPr lang="en-US" sz="600" dirty="0"/>
              <a:t> at </a:t>
            </a:r>
            <a:r>
              <a:rPr lang="en-US" sz="600" dirty="0" err="1"/>
              <a:t>DuskBy</a:t>
            </a:r>
            <a:r>
              <a:rPr lang="en-US" sz="600" dirty="0"/>
              <a:t> </a:t>
            </a:r>
            <a:r>
              <a:rPr lang="en-US" sz="600" dirty="0" err="1"/>
              <a:t>Syxaxis</a:t>
            </a:r>
            <a:r>
              <a:rPr lang="en-US" sz="600" dirty="0"/>
              <a:t> Photography [CC BY-SA 4.0 via Wikimedia Commons]</a:t>
            </a:r>
          </a:p>
        </p:txBody>
      </p:sp>
    </p:spTree>
    <p:extLst>
      <p:ext uri="{BB962C8B-B14F-4D97-AF65-F5344CB8AC3E}">
        <p14:creationId xmlns:p14="http://schemas.microsoft.com/office/powerpoint/2010/main" val="185410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81">
            <a:extLst>
              <a:ext uri="{FF2B5EF4-FFF2-40B4-BE49-F238E27FC236}">
                <a16:creationId xmlns:a16="http://schemas.microsoft.com/office/drawing/2014/main" id="{BDA9BC1B-8A40-457A-B8EF-712065AB0268}"/>
              </a:ext>
            </a:extLst>
          </p:cNvPr>
          <p:cNvSpPr txBox="1">
            <a:spLocks noGrp="1"/>
          </p:cNvSpPr>
          <p:nvPr/>
        </p:nvSpPr>
        <p:spPr>
          <a:xfrm>
            <a:off x="273668" y="191402"/>
            <a:ext cx="8439148" cy="6864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57200" algn="l" rtl="0">
              <a:lnSpc>
                <a:spcPct val="100000"/>
              </a:lnSpc>
              <a:spcBef>
                <a:spcPts val="720"/>
              </a:spcBef>
              <a:spcAft>
                <a:spcPts val="0"/>
              </a:spcAft>
              <a:buClr>
                <a:srgbClr val="8A1B61"/>
              </a:buClr>
              <a:buSzPts val="3600"/>
              <a:buFont typeface="Arial"/>
              <a:buChar char="●"/>
              <a:defRPr sz="3600" b="1" i="0" u="none" strike="noStrike" cap="none">
                <a:solidFill>
                  <a:srgbClr val="8A1B6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marR="0" lvl="0" indent="0" algn="ctr" rtl="0">
              <a:lnSpc>
                <a:spcPct val="100000"/>
              </a:lnSpc>
              <a:spcBef>
                <a:spcPts val="0"/>
              </a:spcBef>
              <a:spcAft>
                <a:spcPts val="0"/>
              </a:spcAft>
              <a:buClr>
                <a:srgbClr val="8A1B61"/>
              </a:buClr>
              <a:buFont typeface="Arial"/>
              <a:buNone/>
            </a:pPr>
            <a:r>
              <a:rPr lang="en-US" sz="3600" b="1" i="0" u="none" strike="noStrike" cap="none" dirty="0">
                <a:solidFill>
                  <a:srgbClr val="8A1B61"/>
                </a:solidFill>
                <a:latin typeface="Arial"/>
                <a:ea typeface="Arial"/>
                <a:cs typeface="Arial"/>
                <a:sym typeface="Arial"/>
              </a:rPr>
              <a:t>Wikipedia + Libraries overview</a:t>
            </a:r>
            <a:endParaRPr dirty="0"/>
          </a:p>
        </p:txBody>
      </p:sp>
      <p:sp>
        <p:nvSpPr>
          <p:cNvPr id="5" name="Shape 482">
            <a:extLst>
              <a:ext uri="{FF2B5EF4-FFF2-40B4-BE49-F238E27FC236}">
                <a16:creationId xmlns:a16="http://schemas.microsoft.com/office/drawing/2014/main" id="{B7A6390F-182C-4596-A769-A35F00D033E4}"/>
              </a:ext>
            </a:extLst>
          </p:cNvPr>
          <p:cNvSpPr txBox="1"/>
          <p:nvPr/>
        </p:nvSpPr>
        <p:spPr>
          <a:xfrm>
            <a:off x="1161232" y="1067998"/>
            <a:ext cx="7709100" cy="3884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Research public library connections</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Build awareness/recruit US public library staff; design curriculum; recruit Wikipedia guides</a:t>
            </a: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Deliver 9-week online training program; </a:t>
            </a:r>
            <a:r>
              <a:rPr lang="en-US" sz="2000"/>
              <a:t>Sept. 13 - Nov. 15, 2017</a:t>
            </a:r>
            <a:endParaRPr/>
          </a:p>
          <a:p>
            <a:pPr marL="0" marR="0" lvl="0" indent="0" algn="l" rtl="0">
              <a:lnSpc>
                <a:spcPct val="100000"/>
              </a:lnSpc>
              <a:spcBef>
                <a:spcPts val="0"/>
              </a:spcBef>
              <a:spcAft>
                <a:spcPts val="0"/>
              </a:spcAft>
              <a:buClr>
                <a:srgbClr val="000000"/>
              </a:buClr>
              <a:buFont typeface="Arial"/>
              <a:buNone/>
            </a:pPr>
            <a:r>
              <a:rPr lang="en-US" sz="2000"/>
              <a:t>Enrolled</a:t>
            </a:r>
            <a:r>
              <a:rPr lang="en-US" sz="2000" b="0" i="0" u="none" strike="noStrike" cap="none">
                <a:solidFill>
                  <a:srgbClr val="000000"/>
                </a:solidFill>
                <a:latin typeface="Arial"/>
                <a:ea typeface="Arial"/>
                <a:cs typeface="Arial"/>
                <a:sym typeface="Arial"/>
              </a:rPr>
              <a:t> ~</a:t>
            </a:r>
            <a:r>
              <a:rPr lang="en-US" sz="2000"/>
              <a:t>300</a:t>
            </a:r>
            <a:r>
              <a:rPr lang="en-US" sz="2000" b="0" i="0" u="none" strike="noStrike" cap="none">
                <a:solidFill>
                  <a:srgbClr val="000000"/>
                </a:solidFill>
                <a:latin typeface="Arial"/>
                <a:ea typeface="Arial"/>
                <a:cs typeface="Arial"/>
                <a:sym typeface="Arial"/>
              </a:rPr>
              <a:t> U.S. public library staff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000"/>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Collect / publish case studies and resources</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Evaluate and share learnings								</a:t>
            </a:r>
            <a:endParaRPr/>
          </a:p>
        </p:txBody>
      </p:sp>
      <p:sp>
        <p:nvSpPr>
          <p:cNvPr id="6" name="Shape 484">
            <a:extLst>
              <a:ext uri="{FF2B5EF4-FFF2-40B4-BE49-F238E27FC236}">
                <a16:creationId xmlns:a16="http://schemas.microsoft.com/office/drawing/2014/main" id="{BC31ACEE-E4A6-4177-8700-9049A0082F2A}"/>
              </a:ext>
            </a:extLst>
          </p:cNvPr>
          <p:cNvSpPr/>
          <p:nvPr/>
        </p:nvSpPr>
        <p:spPr>
          <a:xfrm>
            <a:off x="549892" y="1067721"/>
            <a:ext cx="510404" cy="510404"/>
          </a:xfrm>
          <a:prstGeom prst="ellipse">
            <a:avLst/>
          </a:prstGeom>
          <a:solidFill>
            <a:schemeClr val="accent3">
              <a:alpha val="89803"/>
            </a:schemeClr>
          </a:solidFill>
          <a:ln w="9525" cap="flat" cmpd="sng">
            <a:solidFill>
              <a:schemeClr val="lt2"/>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1</a:t>
            </a:r>
            <a:endParaRPr/>
          </a:p>
        </p:txBody>
      </p:sp>
      <p:sp>
        <p:nvSpPr>
          <p:cNvPr id="7" name="Shape 485">
            <a:extLst>
              <a:ext uri="{FF2B5EF4-FFF2-40B4-BE49-F238E27FC236}">
                <a16:creationId xmlns:a16="http://schemas.microsoft.com/office/drawing/2014/main" id="{1FA5B8B9-6E22-4385-ADB8-A0AD51146E33}"/>
              </a:ext>
            </a:extLst>
          </p:cNvPr>
          <p:cNvSpPr/>
          <p:nvPr/>
        </p:nvSpPr>
        <p:spPr>
          <a:xfrm>
            <a:off x="549892" y="2151080"/>
            <a:ext cx="510404" cy="510404"/>
          </a:xfrm>
          <a:prstGeom prst="ellipse">
            <a:avLst/>
          </a:prstGeom>
          <a:solidFill>
            <a:schemeClr val="accent3">
              <a:alpha val="89803"/>
            </a:schemeClr>
          </a:solidFill>
          <a:ln w="9525" cap="flat" cmpd="sng">
            <a:solidFill>
              <a:schemeClr val="lt2"/>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2</a:t>
            </a:r>
            <a:endParaRPr/>
          </a:p>
        </p:txBody>
      </p:sp>
      <p:sp>
        <p:nvSpPr>
          <p:cNvPr id="8" name="Shape 486">
            <a:extLst>
              <a:ext uri="{FF2B5EF4-FFF2-40B4-BE49-F238E27FC236}">
                <a16:creationId xmlns:a16="http://schemas.microsoft.com/office/drawing/2014/main" id="{9DCB7320-FDBD-4814-9225-AA068DFD01E0}"/>
              </a:ext>
            </a:extLst>
          </p:cNvPr>
          <p:cNvSpPr/>
          <p:nvPr/>
        </p:nvSpPr>
        <p:spPr>
          <a:xfrm>
            <a:off x="549892" y="3234439"/>
            <a:ext cx="510404" cy="510404"/>
          </a:xfrm>
          <a:prstGeom prst="ellipse">
            <a:avLst/>
          </a:prstGeom>
          <a:solidFill>
            <a:schemeClr val="accent3">
              <a:alpha val="89803"/>
            </a:schemeClr>
          </a:solidFill>
          <a:ln w="9525" cap="flat" cmpd="sng">
            <a:solidFill>
              <a:schemeClr val="lt2"/>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Font typeface="Arial"/>
              <a:buNone/>
            </a:pPr>
            <a:r>
              <a:rPr lang="en-US" sz="2400" b="0" i="0" u="none" strike="noStrike" cap="none">
                <a:solidFill>
                  <a:schemeClr val="lt1"/>
                </a:solidFill>
                <a:latin typeface="Arial"/>
                <a:ea typeface="Arial"/>
                <a:cs typeface="Arial"/>
                <a:sym typeface="Arial"/>
              </a:rPr>
              <a:t>3</a:t>
            </a:r>
            <a:endParaRPr/>
          </a:p>
        </p:txBody>
      </p:sp>
    </p:spTree>
    <p:extLst>
      <p:ext uri="{BB962C8B-B14F-4D97-AF65-F5344CB8AC3E}">
        <p14:creationId xmlns:p14="http://schemas.microsoft.com/office/powerpoint/2010/main" val="412773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4ABE1C-4639-42A0-9E98-7653220BCB2B}"/>
              </a:ext>
            </a:extLst>
          </p:cNvPr>
          <p:cNvSpPr>
            <a:spLocks noGrp="1"/>
          </p:cNvSpPr>
          <p:nvPr>
            <p:ph type="body" sz="quarter" idx="13"/>
          </p:nvPr>
        </p:nvSpPr>
        <p:spPr/>
        <p:txBody>
          <a:bodyPr>
            <a:noAutofit/>
          </a:bodyPr>
          <a:lstStyle/>
          <a:p>
            <a:r>
              <a:rPr lang="en-US" dirty="0">
                <a:solidFill>
                  <a:schemeClr val="accent6"/>
                </a:solidFill>
                <a:latin typeface="+mj-lt"/>
                <a:cs typeface="Helvetica" panose="020B0604020202020204" pitchFamily="34" charset="0"/>
              </a:rPr>
              <a:t>Wikipedia + Libraries project team</a:t>
            </a:r>
          </a:p>
        </p:txBody>
      </p:sp>
      <p:sp>
        <p:nvSpPr>
          <p:cNvPr id="3" name="Text Placeholder 2">
            <a:extLst>
              <a:ext uri="{FF2B5EF4-FFF2-40B4-BE49-F238E27FC236}">
                <a16:creationId xmlns:a16="http://schemas.microsoft.com/office/drawing/2014/main" id="{5FFAA9ED-C9CE-4C0B-A91E-FEB867A1236B}"/>
              </a:ext>
            </a:extLst>
          </p:cNvPr>
          <p:cNvSpPr>
            <a:spLocks noGrp="1"/>
          </p:cNvSpPr>
          <p:nvPr>
            <p:ph type="body" sz="quarter" idx="12"/>
          </p:nvPr>
        </p:nvSpPr>
        <p:spPr>
          <a:xfrm>
            <a:off x="647638" y="2709932"/>
            <a:ext cx="1372753" cy="622320"/>
          </a:xfrm>
        </p:spPr>
        <p:txBody>
          <a:bodyPr>
            <a:noAutofit/>
          </a:bodyPr>
          <a:lstStyle/>
          <a:p>
            <a:pPr marL="0" indent="0">
              <a:lnSpc>
                <a:spcPct val="100000"/>
              </a:lnSpc>
              <a:buNone/>
            </a:pPr>
            <a:r>
              <a:rPr lang="en-US" sz="900" b="1" dirty="0">
                <a:latin typeface="Helvetica" panose="020B0604020202020204" pitchFamily="34" charset="0"/>
                <a:cs typeface="Helvetica" panose="020B0604020202020204" pitchFamily="34" charset="0"/>
              </a:rPr>
              <a:t>Monika Sengul-Jones</a:t>
            </a:r>
            <a:br>
              <a:rPr lang="en-US" sz="900" b="0" dirty="0">
                <a:latin typeface="Helvetica" panose="020B0604020202020204" pitchFamily="34" charset="0"/>
                <a:cs typeface="Helvetica" panose="020B0604020202020204" pitchFamily="34" charset="0"/>
              </a:rPr>
            </a:br>
            <a:r>
              <a:rPr lang="en-US" sz="900" b="0" dirty="0">
                <a:latin typeface="Helvetica" panose="020B0604020202020204" pitchFamily="34" charset="0"/>
                <a:cs typeface="Helvetica" panose="020B0604020202020204" pitchFamily="34" charset="0"/>
              </a:rPr>
              <a:t>Wikipedian-in-Residence, Instructor</a:t>
            </a:r>
            <a:br>
              <a:rPr lang="en-US" sz="900" b="0" dirty="0">
                <a:latin typeface="Helvetica" panose="020B0604020202020204" pitchFamily="34" charset="0"/>
                <a:cs typeface="Helvetica" panose="020B0604020202020204" pitchFamily="34" charset="0"/>
              </a:rPr>
            </a:br>
            <a:r>
              <a:rPr lang="en-US" sz="900" b="0" dirty="0">
                <a:latin typeface="Helvetica" panose="020B0604020202020204" pitchFamily="34" charset="0"/>
                <a:cs typeface="Helvetica" panose="020B0604020202020204" pitchFamily="34" charset="0"/>
              </a:rPr>
              <a:t>jonesm@oclc.org</a:t>
            </a:r>
          </a:p>
        </p:txBody>
      </p:sp>
      <p:pic>
        <p:nvPicPr>
          <p:cNvPr id="8" name="Picture 7" descr="A person smiling for the camera&#10;&#10;Description generated with very high confidence">
            <a:extLst>
              <a:ext uri="{FF2B5EF4-FFF2-40B4-BE49-F238E27FC236}">
                <a16:creationId xmlns:a16="http://schemas.microsoft.com/office/drawing/2014/main" id="{EEF3E5F6-CC2A-42B8-8318-D8C3ACE4E72A}"/>
              </a:ext>
            </a:extLst>
          </p:cNvPr>
          <p:cNvPicPr>
            <a:picLocks noChangeAspect="1"/>
          </p:cNvPicPr>
          <p:nvPr/>
        </p:nvPicPr>
        <p:blipFill rotWithShape="1">
          <a:blip r:embed="rId3">
            <a:extLst>
              <a:ext uri="{28A0092B-C50C-407E-A947-70E740481C1C}">
                <a14:useLocalDpi xmlns:a14="http://schemas.microsoft.com/office/drawing/2010/main" val="0"/>
              </a:ext>
            </a:extLst>
          </a:blip>
          <a:srcRect l="40547" t="14535" r="15909" b="10933"/>
          <a:stretch/>
        </p:blipFill>
        <p:spPr>
          <a:xfrm>
            <a:off x="647638" y="1188899"/>
            <a:ext cx="1284789" cy="1466060"/>
          </a:xfrm>
          <a:prstGeom prst="rect">
            <a:avLst/>
          </a:prstGeom>
        </p:spPr>
      </p:pic>
      <p:pic>
        <p:nvPicPr>
          <p:cNvPr id="10" name="Picture 9" descr="A person standing in front of a book shelf&#10;&#10;Description generated with very high confidence">
            <a:extLst>
              <a:ext uri="{FF2B5EF4-FFF2-40B4-BE49-F238E27FC236}">
                <a16:creationId xmlns:a16="http://schemas.microsoft.com/office/drawing/2014/main" id="{F3E75C08-FFEE-4CCF-9EB1-47FB364D5275}"/>
              </a:ext>
            </a:extLst>
          </p:cNvPr>
          <p:cNvPicPr>
            <a:picLocks noChangeAspect="1"/>
          </p:cNvPicPr>
          <p:nvPr/>
        </p:nvPicPr>
        <p:blipFill rotWithShape="1">
          <a:blip r:embed="rId4">
            <a:extLst>
              <a:ext uri="{28A0092B-C50C-407E-A947-70E740481C1C}">
                <a14:useLocalDpi xmlns:a14="http://schemas.microsoft.com/office/drawing/2010/main" val="0"/>
              </a:ext>
            </a:extLst>
          </a:blip>
          <a:srcRect l="33739" t="18368" r="21964" b="32897"/>
          <a:stretch/>
        </p:blipFill>
        <p:spPr>
          <a:xfrm>
            <a:off x="3027662" y="1184183"/>
            <a:ext cx="1336877" cy="1470776"/>
          </a:xfrm>
          <a:prstGeom prst="rect">
            <a:avLst/>
          </a:prstGeom>
        </p:spPr>
      </p:pic>
      <p:sp>
        <p:nvSpPr>
          <p:cNvPr id="11" name="Text Placeholder 4">
            <a:extLst>
              <a:ext uri="{FF2B5EF4-FFF2-40B4-BE49-F238E27FC236}">
                <a16:creationId xmlns:a16="http://schemas.microsoft.com/office/drawing/2014/main" id="{039ED2F7-41D9-4836-884F-EF18C32C5FF3}"/>
              </a:ext>
            </a:extLst>
          </p:cNvPr>
          <p:cNvSpPr txBox="1">
            <a:spLocks/>
          </p:cNvSpPr>
          <p:nvPr/>
        </p:nvSpPr>
        <p:spPr>
          <a:xfrm>
            <a:off x="4479172" y="2643008"/>
            <a:ext cx="1217875" cy="582940"/>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sz="900" dirty="0">
                <a:latin typeface="Helvetica" panose="020B0604020202020204" pitchFamily="34" charset="0"/>
                <a:cs typeface="Helvetica" panose="020B0604020202020204" pitchFamily="34" charset="0"/>
              </a:rPr>
              <a:t>Dale Musselman</a:t>
            </a:r>
            <a:br>
              <a:rPr lang="en-US" sz="900" b="0" dirty="0">
                <a:latin typeface="Helvetica" panose="020B0604020202020204" pitchFamily="34" charset="0"/>
                <a:cs typeface="Helvetica" panose="020B0604020202020204" pitchFamily="34" charset="0"/>
              </a:rPr>
            </a:br>
            <a:r>
              <a:rPr lang="en-US" sz="900" b="0" dirty="0">
                <a:latin typeface="Helvetica" panose="020B0604020202020204" pitchFamily="34" charset="0"/>
                <a:cs typeface="Helvetica" panose="020B0604020202020204" pitchFamily="34" charset="0"/>
              </a:rPr>
              <a:t>Technical Support </a:t>
            </a:r>
            <a:br>
              <a:rPr lang="en-US" sz="900" b="0" dirty="0">
                <a:latin typeface="Helvetica" panose="020B0604020202020204" pitchFamily="34" charset="0"/>
                <a:cs typeface="Helvetica" panose="020B0604020202020204" pitchFamily="34" charset="0"/>
              </a:rPr>
            </a:br>
            <a:r>
              <a:rPr lang="en-US" sz="900" b="0" dirty="0">
                <a:latin typeface="Helvetica" panose="020B0604020202020204" pitchFamily="34" charset="0"/>
                <a:cs typeface="Helvetica" panose="020B0604020202020204" pitchFamily="34" charset="0"/>
              </a:rPr>
              <a:t>musselm@oclc.org </a:t>
            </a:r>
          </a:p>
        </p:txBody>
      </p:sp>
      <p:pic>
        <p:nvPicPr>
          <p:cNvPr id="13" name="Picture 12" descr="A person wearing glasses and smiling at the camera&#10;&#10;Description generated with very high confidence">
            <a:extLst>
              <a:ext uri="{FF2B5EF4-FFF2-40B4-BE49-F238E27FC236}">
                <a16:creationId xmlns:a16="http://schemas.microsoft.com/office/drawing/2014/main" id="{A18A91B5-6B52-46CF-8B82-2B9C9817F6A3}"/>
              </a:ext>
            </a:extLst>
          </p:cNvPr>
          <p:cNvPicPr>
            <a:picLocks noChangeAspect="1"/>
          </p:cNvPicPr>
          <p:nvPr/>
        </p:nvPicPr>
        <p:blipFill rotWithShape="1">
          <a:blip r:embed="rId5">
            <a:extLst>
              <a:ext uri="{28A0092B-C50C-407E-A947-70E740481C1C}">
                <a14:useLocalDpi xmlns:a14="http://schemas.microsoft.com/office/drawing/2010/main" val="0"/>
              </a:ext>
            </a:extLst>
          </a:blip>
          <a:srcRect t="10455" b="4105"/>
          <a:stretch/>
        </p:blipFill>
        <p:spPr>
          <a:xfrm>
            <a:off x="4297656" y="1152230"/>
            <a:ext cx="1256268" cy="1502729"/>
          </a:xfrm>
          <a:prstGeom prst="rect">
            <a:avLst/>
          </a:prstGeom>
        </p:spPr>
      </p:pic>
      <p:sp>
        <p:nvSpPr>
          <p:cNvPr id="14" name="Text Placeholder 2">
            <a:extLst>
              <a:ext uri="{FF2B5EF4-FFF2-40B4-BE49-F238E27FC236}">
                <a16:creationId xmlns:a16="http://schemas.microsoft.com/office/drawing/2014/main" id="{869DB11C-3D43-4599-A5D1-50C2DAF43D47}"/>
              </a:ext>
            </a:extLst>
          </p:cNvPr>
          <p:cNvSpPr txBox="1">
            <a:spLocks/>
          </p:cNvSpPr>
          <p:nvPr/>
        </p:nvSpPr>
        <p:spPr>
          <a:xfrm>
            <a:off x="2016184" y="2747849"/>
            <a:ext cx="1207835" cy="456927"/>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de-DE" sz="900" dirty="0">
                <a:latin typeface="Helvetica" panose="020B0604020202020204" pitchFamily="34" charset="0"/>
                <a:cs typeface="Helvetica" panose="020B0604020202020204" pitchFamily="34" charset="0"/>
              </a:rPr>
              <a:t>Betha Gutsche</a:t>
            </a:r>
            <a:r>
              <a:rPr lang="de-DE" sz="900" b="0" dirty="0">
                <a:latin typeface="Helvetica" panose="020B0604020202020204" pitchFamily="34" charset="0"/>
                <a:cs typeface="Helvetica" panose="020B0604020202020204" pitchFamily="34" charset="0"/>
              </a:rPr>
              <a:t> </a:t>
            </a:r>
            <a:br>
              <a:rPr lang="de-DE" sz="900" b="0" dirty="0">
                <a:latin typeface="Helvetica" panose="020B0604020202020204" pitchFamily="34" charset="0"/>
                <a:cs typeface="Helvetica" panose="020B0604020202020204" pitchFamily="34" charset="0"/>
              </a:rPr>
            </a:br>
            <a:r>
              <a:rPr lang="de-DE" sz="900" b="0" dirty="0">
                <a:latin typeface="Helvetica" panose="020B0604020202020204" pitchFamily="34" charset="0"/>
                <a:cs typeface="Helvetica" panose="020B0604020202020204" pitchFamily="34" charset="0"/>
              </a:rPr>
              <a:t>Instructor</a:t>
            </a:r>
            <a:br>
              <a:rPr lang="de-DE" sz="900" b="0" dirty="0">
                <a:latin typeface="Helvetica" panose="020B0604020202020204" pitchFamily="34" charset="0"/>
                <a:cs typeface="Helvetica" panose="020B0604020202020204" pitchFamily="34" charset="0"/>
              </a:rPr>
            </a:br>
            <a:r>
              <a:rPr lang="de-DE" sz="900" b="0" dirty="0">
                <a:latin typeface="Helvetica" panose="020B0604020202020204" pitchFamily="34" charset="0"/>
                <a:cs typeface="Helvetica" panose="020B0604020202020204" pitchFamily="34" charset="0"/>
              </a:rPr>
              <a:t>gutscheb@oclc.org</a:t>
            </a:r>
            <a:endParaRPr lang="en-US" sz="900" b="0" dirty="0">
              <a:latin typeface="Helvetica" panose="020B0604020202020204" pitchFamily="34" charset="0"/>
              <a:cs typeface="Helvetica" panose="020B0604020202020204" pitchFamily="34" charset="0"/>
            </a:endParaRPr>
          </a:p>
        </p:txBody>
      </p:sp>
      <p:pic>
        <p:nvPicPr>
          <p:cNvPr id="16" name="Picture 15" descr="A person smiling for the camera&#10;&#10;Description generated with very high confidence">
            <a:extLst>
              <a:ext uri="{FF2B5EF4-FFF2-40B4-BE49-F238E27FC236}">
                <a16:creationId xmlns:a16="http://schemas.microsoft.com/office/drawing/2014/main" id="{1B453C13-6CA4-4C6E-9B20-4EC55ED41FF4}"/>
              </a:ext>
            </a:extLst>
          </p:cNvPr>
          <p:cNvPicPr>
            <a:picLocks noChangeAspect="1"/>
          </p:cNvPicPr>
          <p:nvPr/>
        </p:nvPicPr>
        <p:blipFill rotWithShape="1">
          <a:blip r:embed="rId6">
            <a:extLst>
              <a:ext uri="{28A0092B-C50C-407E-A947-70E740481C1C}">
                <a14:useLocalDpi xmlns:a14="http://schemas.microsoft.com/office/drawing/2010/main" val="0"/>
              </a:ext>
            </a:extLst>
          </a:blip>
          <a:srcRect t="10461" r="8579" b="15417"/>
          <a:stretch/>
        </p:blipFill>
        <p:spPr>
          <a:xfrm>
            <a:off x="1932427" y="1188899"/>
            <a:ext cx="1291592" cy="1466060"/>
          </a:xfrm>
          <a:prstGeom prst="rect">
            <a:avLst/>
          </a:prstGeom>
        </p:spPr>
      </p:pic>
      <p:sp>
        <p:nvSpPr>
          <p:cNvPr id="12" name="Text Placeholder 4">
            <a:extLst>
              <a:ext uri="{FF2B5EF4-FFF2-40B4-BE49-F238E27FC236}">
                <a16:creationId xmlns:a16="http://schemas.microsoft.com/office/drawing/2014/main" id="{8E578CC9-CAE8-402E-9AB9-21588E6117C9}"/>
              </a:ext>
            </a:extLst>
          </p:cNvPr>
          <p:cNvSpPr txBox="1">
            <a:spLocks/>
          </p:cNvSpPr>
          <p:nvPr/>
        </p:nvSpPr>
        <p:spPr>
          <a:xfrm>
            <a:off x="5608779" y="2753961"/>
            <a:ext cx="1053146" cy="582940"/>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sz="900" dirty="0">
                <a:latin typeface="Helvetica" panose="020B0604020202020204" pitchFamily="34" charset="0"/>
                <a:cs typeface="Helvetica" panose="020B0604020202020204" pitchFamily="34" charset="0"/>
              </a:rPr>
              <a:t>Merrilee Proffitt</a:t>
            </a:r>
            <a:br>
              <a:rPr lang="en-US" sz="900" b="0" dirty="0">
                <a:latin typeface="Helvetica" panose="020B0604020202020204" pitchFamily="34" charset="0"/>
                <a:cs typeface="Helvetica" panose="020B0604020202020204" pitchFamily="34" charset="0"/>
              </a:rPr>
            </a:br>
            <a:r>
              <a:rPr lang="en-US" sz="900" b="0" dirty="0">
                <a:latin typeface="Helvetica" panose="020B0604020202020204" pitchFamily="34" charset="0"/>
                <a:cs typeface="Helvetica" panose="020B0604020202020204" pitchFamily="34" charset="0"/>
              </a:rPr>
              <a:t>Senior Program Officer</a:t>
            </a:r>
            <a:br>
              <a:rPr lang="en-US" sz="900" b="0" dirty="0">
                <a:latin typeface="Helvetica" panose="020B0604020202020204" pitchFamily="34" charset="0"/>
                <a:cs typeface="Helvetica" panose="020B0604020202020204" pitchFamily="34" charset="0"/>
              </a:rPr>
            </a:br>
            <a:r>
              <a:rPr lang="en-US" sz="900" b="0" dirty="0">
                <a:latin typeface="Helvetica" panose="020B0604020202020204" pitchFamily="34" charset="0"/>
                <a:cs typeface="Helvetica" panose="020B0604020202020204" pitchFamily="34" charset="0"/>
              </a:rPr>
              <a:t>proffitm@oclc.org </a:t>
            </a:r>
          </a:p>
        </p:txBody>
      </p:sp>
      <p:pic>
        <p:nvPicPr>
          <p:cNvPr id="15" name="Picture 14" descr="A person smiling for the camera&#10;&#10;Description generated with very high confidence">
            <a:extLst>
              <a:ext uri="{FF2B5EF4-FFF2-40B4-BE49-F238E27FC236}">
                <a16:creationId xmlns:a16="http://schemas.microsoft.com/office/drawing/2014/main" id="{303D7E81-8FC2-4AE8-B8D0-E102A60DDADD}"/>
              </a:ext>
            </a:extLst>
          </p:cNvPr>
          <p:cNvPicPr>
            <a:picLocks noChangeAspect="1"/>
          </p:cNvPicPr>
          <p:nvPr/>
        </p:nvPicPr>
        <p:blipFill rotWithShape="1">
          <a:blip r:embed="rId7">
            <a:extLst>
              <a:ext uri="{28A0092B-C50C-407E-A947-70E740481C1C}">
                <a14:useLocalDpi xmlns:a14="http://schemas.microsoft.com/office/drawing/2010/main" val="0"/>
              </a:ext>
            </a:extLst>
          </a:blip>
          <a:srcRect l="4727" t="6979" r="9908" b="-1"/>
          <a:stretch/>
        </p:blipFill>
        <p:spPr>
          <a:xfrm>
            <a:off x="5444691" y="1198156"/>
            <a:ext cx="1336877" cy="1456803"/>
          </a:xfrm>
          <a:prstGeom prst="rect">
            <a:avLst/>
          </a:prstGeom>
        </p:spPr>
      </p:pic>
      <p:sp>
        <p:nvSpPr>
          <p:cNvPr id="4" name="TextBox 3">
            <a:extLst>
              <a:ext uri="{FF2B5EF4-FFF2-40B4-BE49-F238E27FC236}">
                <a16:creationId xmlns:a16="http://schemas.microsoft.com/office/drawing/2014/main" id="{4222907E-6011-4427-BD38-01D778A2F255}"/>
              </a:ext>
            </a:extLst>
          </p:cNvPr>
          <p:cNvSpPr txBox="1"/>
          <p:nvPr/>
        </p:nvSpPr>
        <p:spPr>
          <a:xfrm>
            <a:off x="3117183" y="2722532"/>
            <a:ext cx="1247356" cy="507831"/>
          </a:xfrm>
          <a:prstGeom prst="rect">
            <a:avLst/>
          </a:prstGeom>
          <a:noFill/>
        </p:spPr>
        <p:txBody>
          <a:bodyPr wrap="square" rtlCol="0">
            <a:spAutoFit/>
          </a:bodyPr>
          <a:lstStyle/>
          <a:p>
            <a:pPr lvl="0">
              <a:spcBef>
                <a:spcPct val="20000"/>
              </a:spcBef>
            </a:pPr>
            <a:r>
              <a:rPr lang="en-US" sz="900" b="1" dirty="0">
                <a:solidFill>
                  <a:srgbClr val="000000"/>
                </a:solidFill>
                <a:latin typeface="Helvetica" panose="020B0604020202020204" pitchFamily="34" charset="0"/>
                <a:cs typeface="Helvetica" panose="020B0604020202020204" pitchFamily="34" charset="0"/>
              </a:rPr>
              <a:t>Mercy </a:t>
            </a:r>
            <a:r>
              <a:rPr lang="en-US" sz="900" b="1" dirty="0" err="1">
                <a:solidFill>
                  <a:srgbClr val="000000"/>
                </a:solidFill>
                <a:latin typeface="Helvetica" panose="020B0604020202020204" pitchFamily="34" charset="0"/>
                <a:cs typeface="Helvetica" panose="020B0604020202020204" pitchFamily="34" charset="0"/>
              </a:rPr>
              <a:t>Procaccini</a:t>
            </a:r>
            <a:br>
              <a:rPr lang="en-US" sz="900" dirty="0">
                <a:solidFill>
                  <a:srgbClr val="000000"/>
                </a:solidFill>
                <a:latin typeface="Helvetica" panose="020B0604020202020204" pitchFamily="34" charset="0"/>
                <a:cs typeface="Helvetica" panose="020B0604020202020204" pitchFamily="34" charset="0"/>
              </a:rPr>
            </a:br>
            <a:r>
              <a:rPr lang="en-US" sz="900" dirty="0">
                <a:solidFill>
                  <a:srgbClr val="000000"/>
                </a:solidFill>
                <a:latin typeface="Helvetica" panose="020B0604020202020204" pitchFamily="34" charset="0"/>
                <a:cs typeface="Helvetica" panose="020B0604020202020204" pitchFamily="34" charset="0"/>
              </a:rPr>
              <a:t>Project Coordinator</a:t>
            </a:r>
            <a:br>
              <a:rPr lang="en-US" sz="900" dirty="0">
                <a:solidFill>
                  <a:srgbClr val="000000"/>
                </a:solidFill>
                <a:latin typeface="Helvetica" panose="020B0604020202020204" pitchFamily="34" charset="0"/>
                <a:cs typeface="Helvetica" panose="020B0604020202020204" pitchFamily="34" charset="0"/>
              </a:rPr>
            </a:br>
            <a:r>
              <a:rPr lang="en-US" sz="900" dirty="0">
                <a:solidFill>
                  <a:srgbClr val="000000"/>
                </a:solidFill>
                <a:latin typeface="Helvetica" panose="020B0604020202020204" pitchFamily="34" charset="0"/>
                <a:cs typeface="Helvetica" panose="020B0604020202020204" pitchFamily="34" charset="0"/>
              </a:rPr>
              <a:t>procaccm@oclc.org </a:t>
            </a:r>
          </a:p>
        </p:txBody>
      </p:sp>
      <p:pic>
        <p:nvPicPr>
          <p:cNvPr id="1026" name="Picture 2" descr="Sharon Streams">
            <a:extLst>
              <a:ext uri="{FF2B5EF4-FFF2-40B4-BE49-F238E27FC236}">
                <a16:creationId xmlns:a16="http://schemas.microsoft.com/office/drawing/2014/main" id="{5BD99FAB-6A24-4041-BEED-E96B77ED8C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568" y="1226209"/>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4">
            <a:extLst>
              <a:ext uri="{FF2B5EF4-FFF2-40B4-BE49-F238E27FC236}">
                <a16:creationId xmlns:a16="http://schemas.microsoft.com/office/drawing/2014/main" id="{2B67BEA5-775F-4176-8313-01A4E00A72B4}"/>
              </a:ext>
            </a:extLst>
          </p:cNvPr>
          <p:cNvSpPr txBox="1">
            <a:spLocks/>
          </p:cNvSpPr>
          <p:nvPr/>
        </p:nvSpPr>
        <p:spPr>
          <a:xfrm>
            <a:off x="6981767" y="2913306"/>
            <a:ext cx="1053146" cy="582940"/>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sz="900" dirty="0">
                <a:latin typeface="Helvetica" panose="020B0604020202020204" pitchFamily="34" charset="0"/>
                <a:cs typeface="Helvetica" panose="020B0604020202020204" pitchFamily="34" charset="0"/>
              </a:rPr>
              <a:t>Sharon Streams</a:t>
            </a:r>
            <a:br>
              <a:rPr lang="en-US" sz="900" b="0" dirty="0">
                <a:latin typeface="Helvetica" panose="020B0604020202020204" pitchFamily="34" charset="0"/>
                <a:cs typeface="Helvetica" panose="020B0604020202020204" pitchFamily="34" charset="0"/>
              </a:rPr>
            </a:br>
            <a:r>
              <a:rPr lang="en-US" sz="900" b="0" dirty="0" err="1">
                <a:latin typeface="Helvetica" panose="020B0604020202020204" pitchFamily="34" charset="0"/>
                <a:cs typeface="Helvetica" panose="020B0604020202020204" pitchFamily="34" charset="0"/>
              </a:rPr>
              <a:t>WebJunction</a:t>
            </a:r>
            <a:r>
              <a:rPr lang="en-US" sz="900" b="0" dirty="0">
                <a:latin typeface="Helvetica" panose="020B0604020202020204" pitchFamily="34" charset="0"/>
                <a:cs typeface="Helvetica" panose="020B0604020202020204" pitchFamily="34" charset="0"/>
              </a:rPr>
              <a:t> Director</a:t>
            </a:r>
            <a:br>
              <a:rPr lang="en-US" sz="900" b="0" dirty="0">
                <a:latin typeface="Helvetica" panose="020B0604020202020204" pitchFamily="34" charset="0"/>
                <a:cs typeface="Helvetica" panose="020B0604020202020204" pitchFamily="34" charset="0"/>
              </a:rPr>
            </a:br>
            <a:r>
              <a:rPr lang="en-US" sz="900" b="0" dirty="0">
                <a:latin typeface="Helvetica" panose="020B0604020202020204" pitchFamily="34" charset="0"/>
                <a:cs typeface="Helvetica" panose="020B0604020202020204" pitchFamily="34" charset="0"/>
              </a:rPr>
              <a:t>streamss@oclc.org </a:t>
            </a:r>
          </a:p>
        </p:txBody>
      </p:sp>
    </p:spTree>
    <p:extLst>
      <p:ext uri="{BB962C8B-B14F-4D97-AF65-F5344CB8AC3E}">
        <p14:creationId xmlns:p14="http://schemas.microsoft.com/office/powerpoint/2010/main" val="67734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988F0-95B4-4FCA-A550-26E1636850FD}">
  <ds:schemaRefs>
    <ds:schemaRef ds:uri="http://purl.org/dc/elements/1.1/"/>
    <ds:schemaRef ds:uri="6b67d80f-331f-4b51-b18e-81b8c101c29d"/>
    <ds:schemaRef ds:uri="http://purl.org/dc/term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4.xml><?xml version="1.0" encoding="utf-8"?>
<ds:datastoreItem xmlns:ds="http://schemas.openxmlformats.org/officeDocument/2006/customXml" ds:itemID="{0F593AE6-1AD2-44A9-9585-67BB8129610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20812</TotalTime>
  <Words>2257</Words>
  <Application>Microsoft Office PowerPoint</Application>
  <PresentationFormat>On-screen Show (16:9)</PresentationFormat>
  <Paragraphs>235</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Arial Black</vt:lpstr>
      <vt:lpstr>Calibri</vt:lpstr>
      <vt:lpstr>Helvetica</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Librarians have the power  to make Wikipedia  better and more reliable.</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Smarter Library: A Vision from the Front Page of Wikipedia</dc:title>
  <dc:creator>Merrilee Proffitt and Jake Orlowitz</dc:creator>
  <dc:description>Presented during the OCLC EMEA Regional Council Meeting, 20 February 2018, Edinburgh, Scotland (UK)</dc:description>
  <cp:lastModifiedBy>McNicol,Jeanette</cp:lastModifiedBy>
  <cp:revision>243</cp:revision>
  <dcterms:created xsi:type="dcterms:W3CDTF">2015-04-17T19:58:50Z</dcterms:created>
  <dcterms:modified xsi:type="dcterms:W3CDTF">2018-07-08T22:39:07Z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y fmtid="{D5CDD505-2E9C-101B-9397-08002B2CF9AE}" pid="3" name="_NewReviewCycle">
    <vt:lpwstr/>
  </property>
</Properties>
</file>