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4"/>
    <p:sldMasterId id="2147483690" r:id="rId5"/>
    <p:sldMasterId id="2147483691" r:id="rId6"/>
    <p:sldMasterId id="2147483692" r:id="rId7"/>
    <p:sldMasterId id="2147483726" r:id="rId8"/>
    <p:sldMasterId id="2147483734" r:id="rId9"/>
  </p:sldMasterIdLst>
  <p:notesMasterIdLst>
    <p:notesMasterId r:id="rId62"/>
  </p:notesMasterIdLst>
  <p:sldIdLst>
    <p:sldId id="543" r:id="rId10"/>
    <p:sldId id="540" r:id="rId11"/>
    <p:sldId id="541" r:id="rId12"/>
    <p:sldId id="562" r:id="rId13"/>
    <p:sldId id="563" r:id="rId14"/>
    <p:sldId id="565" r:id="rId15"/>
    <p:sldId id="566" r:id="rId16"/>
    <p:sldId id="567" r:id="rId17"/>
    <p:sldId id="568" r:id="rId18"/>
    <p:sldId id="569" r:id="rId19"/>
    <p:sldId id="570" r:id="rId20"/>
    <p:sldId id="571" r:id="rId21"/>
    <p:sldId id="572" r:id="rId22"/>
    <p:sldId id="573" r:id="rId23"/>
    <p:sldId id="256" r:id="rId24"/>
    <p:sldId id="341" r:id="rId25"/>
    <p:sldId id="261" r:id="rId26"/>
    <p:sldId id="309" r:id="rId27"/>
    <p:sldId id="487" r:id="rId28"/>
    <p:sldId id="257" r:id="rId29"/>
    <p:sldId id="258" r:id="rId30"/>
    <p:sldId id="377" r:id="rId31"/>
    <p:sldId id="271" r:id="rId32"/>
    <p:sldId id="516" r:id="rId33"/>
    <p:sldId id="274" r:id="rId34"/>
    <p:sldId id="497" r:id="rId35"/>
    <p:sldId id="520" r:id="rId36"/>
    <p:sldId id="515" r:id="rId37"/>
    <p:sldId id="514" r:id="rId38"/>
    <p:sldId id="523" r:id="rId39"/>
    <p:sldId id="305" r:id="rId40"/>
    <p:sldId id="574" r:id="rId41"/>
    <p:sldId id="575" r:id="rId42"/>
    <p:sldId id="576" r:id="rId43"/>
    <p:sldId id="592" r:id="rId44"/>
    <p:sldId id="577" r:id="rId45"/>
    <p:sldId id="578" r:id="rId46"/>
    <p:sldId id="579" r:id="rId47"/>
    <p:sldId id="580" r:id="rId48"/>
    <p:sldId id="581" r:id="rId49"/>
    <p:sldId id="582" r:id="rId50"/>
    <p:sldId id="583" r:id="rId51"/>
    <p:sldId id="584" r:id="rId52"/>
    <p:sldId id="585" r:id="rId53"/>
    <p:sldId id="590" r:id="rId54"/>
    <p:sldId id="586" r:id="rId55"/>
    <p:sldId id="587" r:id="rId56"/>
    <p:sldId id="591" r:id="rId57"/>
    <p:sldId id="588" r:id="rId58"/>
    <p:sldId id="589" r:id="rId59"/>
    <p:sldId id="544" r:id="rId60"/>
    <p:sldId id="545"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EE3862-8DEF-4F1A-91F9-BFC5C1473949}">
  <a:tblStyle styleId="{08EE3862-8DEF-4F1A-91F9-BFC5C147394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p:restoredTop sz="82187"/>
  </p:normalViewPr>
  <p:slideViewPr>
    <p:cSldViewPr snapToGrid="0" snapToObjects="1">
      <p:cViewPr varScale="1">
        <p:scale>
          <a:sx n="76" d="100"/>
          <a:sy n="76" d="100"/>
        </p:scale>
        <p:origin x="159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3" d="100"/>
          <a:sy n="73" d="100"/>
        </p:scale>
        <p:origin x="421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UFLF%20survey%20dataset%20-%20fina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UFLF%20survey%20dataset%20-%20final.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Concatenated%20Population%20Data_rev28Nov.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Concatenated%20Population%20Data_rev28Nov.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UFLF%20survey%20dataset%20-%20fin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UFLF%20survey%20dataset%20-%20fin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lumMod val="50000"/>
                  </a:schemeClr>
                </a:solidFill>
                <a:latin typeface="+mn-lt"/>
                <a:ea typeface="+mn-ea"/>
                <a:cs typeface="+mn-cs"/>
              </a:defRPr>
            </a:pPr>
            <a:r>
              <a:rPr lang="en-US" sz="1200" b="1" dirty="0">
                <a:solidFill>
                  <a:schemeClr val="bg1">
                    <a:lumMod val="50000"/>
                  </a:schemeClr>
                </a:solidFill>
              </a:rPr>
              <a:t>Respondents</a:t>
            </a:r>
            <a:r>
              <a:rPr lang="en-US" sz="1200" b="1" baseline="0" dirty="0">
                <a:solidFill>
                  <a:schemeClr val="bg1">
                    <a:lumMod val="50000"/>
                  </a:schemeClr>
                </a:solidFill>
              </a:rPr>
              <a:t> by </a:t>
            </a:r>
            <a:r>
              <a:rPr lang="en-US" sz="1200" b="1" dirty="0">
                <a:solidFill>
                  <a:schemeClr val="bg1">
                    <a:lumMod val="50000"/>
                  </a:schemeClr>
                </a:solidFill>
              </a:rPr>
              <a:t>RIM Status </a:t>
            </a:r>
          </a:p>
          <a:p>
            <a:pPr>
              <a:defRPr sz="1400" b="1">
                <a:solidFill>
                  <a:schemeClr val="bg1">
                    <a:lumMod val="50000"/>
                  </a:schemeClr>
                </a:solidFill>
              </a:defRPr>
            </a:pPr>
            <a:r>
              <a:rPr lang="en-US" sz="1200" b="0" dirty="0">
                <a:solidFill>
                  <a:schemeClr val="bg1">
                    <a:lumMod val="50000"/>
                  </a:schemeClr>
                </a:solidFill>
              </a:rPr>
              <a:t>(n=381)</a:t>
            </a:r>
          </a:p>
        </c:rich>
      </c:tx>
      <c:layout>
        <c:manualLayout>
          <c:xMode val="edge"/>
          <c:yMode val="edge"/>
          <c:x val="0.25579866214850028"/>
          <c:y val="8.7919236808220154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14690785665675241"/>
          <c:y val="0.17173267165966966"/>
          <c:w val="0.55446285265997952"/>
          <c:h val="0.78858169373637488"/>
        </c:manualLayout>
      </c:layout>
      <c:pieChart>
        <c:varyColors val="1"/>
        <c:ser>
          <c:idx val="0"/>
          <c:order val="0"/>
          <c:tx>
            <c:strRef>
              <c:f>Sheet1!$B$1</c:f>
              <c:strCache>
                <c:ptCount val="1"/>
                <c:pt idx="0">
                  <c:v>Level of Work</c:v>
                </c:pt>
              </c:strCache>
            </c:strRef>
          </c:tx>
          <c:dPt>
            <c:idx val="0"/>
            <c:bubble3D val="0"/>
            <c:explosion val="7"/>
            <c:spPr>
              <a:solidFill>
                <a:schemeClr val="accent1"/>
              </a:solidFill>
              <a:ln w="19050">
                <a:solidFill>
                  <a:schemeClr val="lt1"/>
                </a:solidFill>
              </a:ln>
              <a:effectLst/>
            </c:spPr>
            <c:extLst>
              <c:ext xmlns:c16="http://schemas.microsoft.com/office/drawing/2014/chart" uri="{C3380CC4-5D6E-409C-BE32-E72D297353CC}">
                <c16:uniqueId val="{00000001-65E5-9D4B-A979-F555579FFF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E5-9D4B-A979-F555579FFF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E5-9D4B-A979-F555579FFFDA}"/>
              </c:ext>
            </c:extLst>
          </c:dPt>
          <c:dPt>
            <c:idx val="3"/>
            <c:bubble3D val="0"/>
            <c:spPr>
              <a:solidFill>
                <a:srgbClr val="007749"/>
              </a:solidFill>
              <a:ln w="19050">
                <a:solidFill>
                  <a:schemeClr val="lt1"/>
                </a:solidFill>
              </a:ln>
              <a:effectLst/>
            </c:spPr>
            <c:extLst>
              <c:ext xmlns:c16="http://schemas.microsoft.com/office/drawing/2014/chart" uri="{C3380CC4-5D6E-409C-BE32-E72D297353CC}">
                <c16:uniqueId val="{00000007-65E5-9D4B-A979-F555579FFF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E5-9D4B-A979-F555579FFFDA}"/>
              </c:ext>
            </c:extLst>
          </c:dPt>
          <c:dLbls>
            <c:dLbl>
              <c:idx val="0"/>
              <c:layout>
                <c:manualLayout>
                  <c:x val="-0.16573005498609877"/>
                  <c:y val="-0.18801604238722505"/>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5E5-9D4B-A979-F555579FFFDA}"/>
                </c:ext>
              </c:extLst>
            </c:dLbl>
            <c:dLbl>
              <c:idx val="1"/>
              <c:layout>
                <c:manualLayout>
                  <c:x val="8.685973202129662E-4"/>
                  <c:y val="8.381132267244884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E5-9D4B-A979-F555579FFFDA}"/>
                </c:ext>
              </c:extLst>
            </c:dLbl>
            <c:dLbl>
              <c:idx val="2"/>
              <c:layout>
                <c:manualLayout>
                  <c:x val="-1.6126133919551439E-2"/>
                  <c:y val="4.2509147580973031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5E5-9D4B-A979-F555579FFFDA}"/>
                </c:ext>
              </c:extLst>
            </c:dLbl>
            <c:dLbl>
              <c:idx val="3"/>
              <c:layout>
                <c:manualLayout>
                  <c:x val="-3.0302704031264321E-2"/>
                  <c:y val="-1.048273252924970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5E5-9D4B-A979-F555579FFFDA}"/>
                </c:ext>
              </c:extLst>
            </c:dLbl>
            <c:dLbl>
              <c:idx val="4"/>
              <c:layout>
                <c:manualLayout>
                  <c:x val="-7.4133175516805205E-2"/>
                  <c:y val="2.6954307268374062E-3"/>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5E5-9D4B-A979-F555579FFFD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Live</c:v>
                </c:pt>
                <c:pt idx="1">
                  <c:v>Implementing</c:v>
                </c:pt>
                <c:pt idx="2">
                  <c:v>Procuring</c:v>
                </c:pt>
                <c:pt idx="3">
                  <c:v>Exploring</c:v>
                </c:pt>
                <c:pt idx="4">
                  <c:v>Not considering</c:v>
                </c:pt>
              </c:strCache>
            </c:strRef>
          </c:cat>
          <c:val>
            <c:numRef>
              <c:f>Sheet1!$B$2:$B$6</c:f>
              <c:numCache>
                <c:formatCode>0</c:formatCode>
                <c:ptCount val="5"/>
                <c:pt idx="0">
                  <c:v>222</c:v>
                </c:pt>
                <c:pt idx="1">
                  <c:v>51</c:v>
                </c:pt>
                <c:pt idx="2">
                  <c:v>13</c:v>
                </c:pt>
                <c:pt idx="3" formatCode="General">
                  <c:v>46</c:v>
                </c:pt>
                <c:pt idx="4" formatCode="General">
                  <c:v>49</c:v>
                </c:pt>
              </c:numCache>
            </c:numRef>
          </c:val>
          <c:extLst>
            <c:ext xmlns:c16="http://schemas.microsoft.com/office/drawing/2014/chart" uri="{C3380CC4-5D6E-409C-BE32-E72D297353CC}">
              <c16:uniqueId val="{0000000A-65E5-9D4B-A979-F555579FFF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mn-cs"/>
              </a:defRPr>
            </a:pPr>
            <a:r>
              <a:rPr lang="en-US" sz="2400"/>
              <a:t>ARL Survey Respondents  (N=58)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'ARL KSA'!$B$1</c:f>
              <c:strCache>
                <c:ptCount val="1"/>
                <c:pt idx="0">
                  <c:v>Today</c:v>
                </c:pt>
              </c:strCache>
            </c:strRef>
          </c:tx>
          <c:spPr>
            <a:solidFill>
              <a:schemeClr val="accent1"/>
            </a:solidFill>
            <a:ln>
              <a:noFill/>
            </a:ln>
            <a:effectLst/>
          </c:spPr>
          <c:invertIfNegative val="0"/>
          <c:cat>
            <c:strRef>
              <c:f>'ARL KSA'!$A$2:$A$10</c:f>
              <c:strCache>
                <c:ptCount val="9"/>
                <c:pt idx="0">
                  <c:v>Convene Campus Community</c:v>
                </c:pt>
                <c:pt idx="1">
                  <c:v>Enable Academic Success</c:v>
                </c:pt>
                <c:pt idx="2">
                  <c:v>Facilitate Information Access</c:v>
                </c:pt>
                <c:pt idx="3">
                  <c:v>Foster Scholarship and Creation</c:v>
                </c:pt>
                <c:pt idx="4">
                  <c:v>Support Off-campus Users</c:v>
                </c:pt>
                <c:pt idx="5">
                  <c:v>Preserve and Promote Unique Collections</c:v>
                </c:pt>
                <c:pt idx="6">
                  <c:v>Provide Study Space</c:v>
                </c:pt>
                <c:pt idx="7">
                  <c:v>Showcase Scholarly Expertise</c:v>
                </c:pt>
                <c:pt idx="8">
                  <c:v>Transform Scholarly Publishing</c:v>
                </c:pt>
              </c:strCache>
            </c:strRef>
          </c:cat>
          <c:val>
            <c:numRef>
              <c:f>'ARL KSA'!$B$2:$B$10</c:f>
              <c:numCache>
                <c:formatCode>General</c:formatCode>
                <c:ptCount val="9"/>
                <c:pt idx="0">
                  <c:v>5.9473684210526336</c:v>
                </c:pt>
                <c:pt idx="1">
                  <c:v>17.885964912280709</c:v>
                </c:pt>
                <c:pt idx="2">
                  <c:v>23.438596491228061</c:v>
                </c:pt>
                <c:pt idx="3">
                  <c:v>11.254385964912281</c:v>
                </c:pt>
                <c:pt idx="4">
                  <c:v>4.7192982456140369</c:v>
                </c:pt>
                <c:pt idx="5">
                  <c:v>12.350877192982461</c:v>
                </c:pt>
                <c:pt idx="6">
                  <c:v>14.359649122807021</c:v>
                </c:pt>
                <c:pt idx="7">
                  <c:v>5.3157894736842106</c:v>
                </c:pt>
                <c:pt idx="8">
                  <c:v>4.7280701754385968</c:v>
                </c:pt>
              </c:numCache>
            </c:numRef>
          </c:val>
          <c:extLst>
            <c:ext xmlns:c16="http://schemas.microsoft.com/office/drawing/2014/chart" uri="{C3380CC4-5D6E-409C-BE32-E72D297353CC}">
              <c16:uniqueId val="{00000000-3C1C-4A4F-9293-FDA6219657C6}"/>
            </c:ext>
          </c:extLst>
        </c:ser>
        <c:ser>
          <c:idx val="1"/>
          <c:order val="1"/>
          <c:tx>
            <c:strRef>
              <c:f>'ARL KSA'!$C$1</c:f>
              <c:strCache>
                <c:ptCount val="1"/>
                <c:pt idx="0">
                  <c:v>Optimally</c:v>
                </c:pt>
              </c:strCache>
            </c:strRef>
          </c:tx>
          <c:spPr>
            <a:solidFill>
              <a:schemeClr val="accent2"/>
            </a:solidFill>
            <a:ln>
              <a:noFill/>
            </a:ln>
            <a:effectLst/>
          </c:spPr>
          <c:invertIfNegative val="0"/>
          <c:cat>
            <c:strRef>
              <c:f>'ARL KSA'!$A$2:$A$10</c:f>
              <c:strCache>
                <c:ptCount val="9"/>
                <c:pt idx="0">
                  <c:v>Convene Campus Community</c:v>
                </c:pt>
                <c:pt idx="1">
                  <c:v>Enable Academic Success</c:v>
                </c:pt>
                <c:pt idx="2">
                  <c:v>Facilitate Information Access</c:v>
                </c:pt>
                <c:pt idx="3">
                  <c:v>Foster Scholarship and Creation</c:v>
                </c:pt>
                <c:pt idx="4">
                  <c:v>Support Off-campus Users</c:v>
                </c:pt>
                <c:pt idx="5">
                  <c:v>Preserve and Promote Unique Collections</c:v>
                </c:pt>
                <c:pt idx="6">
                  <c:v>Provide Study Space</c:v>
                </c:pt>
                <c:pt idx="7">
                  <c:v>Showcase Scholarly Expertise</c:v>
                </c:pt>
                <c:pt idx="8">
                  <c:v>Transform Scholarly Publishing</c:v>
                </c:pt>
              </c:strCache>
            </c:strRef>
          </c:cat>
          <c:val>
            <c:numRef>
              <c:f>'ARL KSA'!$C$2:$C$10</c:f>
              <c:numCache>
                <c:formatCode>General</c:formatCode>
                <c:ptCount val="9"/>
                <c:pt idx="0">
                  <c:v>6.7619047619047619</c:v>
                </c:pt>
                <c:pt idx="1">
                  <c:v>18.083333333333311</c:v>
                </c:pt>
                <c:pt idx="2">
                  <c:v>18.309523809523789</c:v>
                </c:pt>
                <c:pt idx="3">
                  <c:v>13.642857142857141</c:v>
                </c:pt>
                <c:pt idx="4">
                  <c:v>5.2261904761904736</c:v>
                </c:pt>
                <c:pt idx="5">
                  <c:v>12.83333333333333</c:v>
                </c:pt>
                <c:pt idx="6">
                  <c:v>11.5952380952381</c:v>
                </c:pt>
                <c:pt idx="7">
                  <c:v>6.1190476190476186</c:v>
                </c:pt>
                <c:pt idx="8">
                  <c:v>7.4285714285714288</c:v>
                </c:pt>
              </c:numCache>
            </c:numRef>
          </c:val>
          <c:extLst>
            <c:ext xmlns:c16="http://schemas.microsoft.com/office/drawing/2014/chart" uri="{C3380CC4-5D6E-409C-BE32-E72D297353CC}">
              <c16:uniqueId val="{00000001-3C1C-4A4F-9293-FDA6219657C6}"/>
            </c:ext>
          </c:extLst>
        </c:ser>
        <c:dLbls>
          <c:showLegendKey val="0"/>
          <c:showVal val="0"/>
          <c:showCatName val="0"/>
          <c:showSerName val="0"/>
          <c:showPercent val="0"/>
          <c:showBubbleSize val="0"/>
        </c:dLbls>
        <c:gapWidth val="219"/>
        <c:overlap val="-27"/>
        <c:axId val="2113450696"/>
        <c:axId val="2113454392"/>
      </c:barChart>
      <c:catAx>
        <c:axId val="211345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13454392"/>
        <c:crosses val="autoZero"/>
        <c:auto val="1"/>
        <c:lblAlgn val="ctr"/>
        <c:lblOffset val="100"/>
        <c:noMultiLvlLbl val="0"/>
      </c:catAx>
      <c:valAx>
        <c:axId val="2113454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r>
                  <a:rPr lang="en-US" sz="1600" b="0" i="0" baseline="0">
                    <a:effectLst/>
                  </a:rPr>
                  <a:t>Percent of Total Library Expenditures</a:t>
                </a:r>
                <a:endParaRPr lang="en-US" sz="1600">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13450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mn-cs"/>
              </a:defRPr>
            </a:pPr>
            <a:r>
              <a:rPr lang="en-US" sz="2400"/>
              <a:t>ARL Survey Respondents  (N=58)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'ARL KSA'!$B$1</c:f>
              <c:strCache>
                <c:ptCount val="1"/>
                <c:pt idx="0">
                  <c:v>Today</c:v>
                </c:pt>
              </c:strCache>
            </c:strRef>
          </c:tx>
          <c:spPr>
            <a:solidFill>
              <a:schemeClr val="accent1"/>
            </a:solidFill>
            <a:ln>
              <a:noFill/>
            </a:ln>
            <a:effectLst/>
          </c:spPr>
          <c:invertIfNegative val="0"/>
          <c:cat>
            <c:strRef>
              <c:f>'ARL KSA'!$A$2:$A$10</c:f>
              <c:strCache>
                <c:ptCount val="9"/>
                <c:pt idx="0">
                  <c:v>Convene Campus Community</c:v>
                </c:pt>
                <c:pt idx="1">
                  <c:v>Enable Academic Success</c:v>
                </c:pt>
                <c:pt idx="2">
                  <c:v>Facilitate Information Access</c:v>
                </c:pt>
                <c:pt idx="3">
                  <c:v>Foster Scholarship and Creation</c:v>
                </c:pt>
                <c:pt idx="4">
                  <c:v>Support Off-campus Users</c:v>
                </c:pt>
                <c:pt idx="5">
                  <c:v>Preserve and Promote Unique Collections</c:v>
                </c:pt>
                <c:pt idx="6">
                  <c:v>Provide Study Space</c:v>
                </c:pt>
                <c:pt idx="7">
                  <c:v>Showcase Scholarly Expertise</c:v>
                </c:pt>
                <c:pt idx="8">
                  <c:v>Transform Scholarly Publishing</c:v>
                </c:pt>
              </c:strCache>
            </c:strRef>
          </c:cat>
          <c:val>
            <c:numRef>
              <c:f>'ARL KSA'!$B$2:$B$10</c:f>
              <c:numCache>
                <c:formatCode>General</c:formatCode>
                <c:ptCount val="9"/>
                <c:pt idx="0">
                  <c:v>5.9473684210526336</c:v>
                </c:pt>
                <c:pt idx="1">
                  <c:v>17.885964912280709</c:v>
                </c:pt>
                <c:pt idx="2">
                  <c:v>23.438596491228061</c:v>
                </c:pt>
                <c:pt idx="3">
                  <c:v>11.254385964912281</c:v>
                </c:pt>
                <c:pt idx="4">
                  <c:v>4.7192982456140369</c:v>
                </c:pt>
                <c:pt idx="5">
                  <c:v>12.350877192982461</c:v>
                </c:pt>
                <c:pt idx="6">
                  <c:v>14.359649122807021</c:v>
                </c:pt>
                <c:pt idx="7">
                  <c:v>5.3157894736842106</c:v>
                </c:pt>
                <c:pt idx="8">
                  <c:v>4.7280701754385968</c:v>
                </c:pt>
              </c:numCache>
            </c:numRef>
          </c:val>
          <c:extLst>
            <c:ext xmlns:c16="http://schemas.microsoft.com/office/drawing/2014/chart" uri="{C3380CC4-5D6E-409C-BE32-E72D297353CC}">
              <c16:uniqueId val="{00000000-3C1C-4A4F-9293-FDA6219657C6}"/>
            </c:ext>
          </c:extLst>
        </c:ser>
        <c:ser>
          <c:idx val="1"/>
          <c:order val="1"/>
          <c:tx>
            <c:strRef>
              <c:f>'ARL KSA'!$C$1</c:f>
              <c:strCache>
                <c:ptCount val="1"/>
                <c:pt idx="0">
                  <c:v>Optimally</c:v>
                </c:pt>
              </c:strCache>
            </c:strRef>
          </c:tx>
          <c:spPr>
            <a:solidFill>
              <a:schemeClr val="accent2"/>
            </a:solidFill>
            <a:ln>
              <a:noFill/>
            </a:ln>
            <a:effectLst/>
          </c:spPr>
          <c:invertIfNegative val="0"/>
          <c:cat>
            <c:strRef>
              <c:f>'ARL KSA'!$A$2:$A$10</c:f>
              <c:strCache>
                <c:ptCount val="9"/>
                <c:pt idx="0">
                  <c:v>Convene Campus Community</c:v>
                </c:pt>
                <c:pt idx="1">
                  <c:v>Enable Academic Success</c:v>
                </c:pt>
                <c:pt idx="2">
                  <c:v>Facilitate Information Access</c:v>
                </c:pt>
                <c:pt idx="3">
                  <c:v>Foster Scholarship and Creation</c:v>
                </c:pt>
                <c:pt idx="4">
                  <c:v>Support Off-campus Users</c:v>
                </c:pt>
                <c:pt idx="5">
                  <c:v>Preserve and Promote Unique Collections</c:v>
                </c:pt>
                <c:pt idx="6">
                  <c:v>Provide Study Space</c:v>
                </c:pt>
                <c:pt idx="7">
                  <c:v>Showcase Scholarly Expertise</c:v>
                </c:pt>
                <c:pt idx="8">
                  <c:v>Transform Scholarly Publishing</c:v>
                </c:pt>
              </c:strCache>
            </c:strRef>
          </c:cat>
          <c:val>
            <c:numRef>
              <c:f>'ARL KSA'!$C$2:$C$10</c:f>
              <c:numCache>
                <c:formatCode>General</c:formatCode>
                <c:ptCount val="9"/>
                <c:pt idx="0">
                  <c:v>6.7619047619047619</c:v>
                </c:pt>
                <c:pt idx="1">
                  <c:v>18.083333333333311</c:v>
                </c:pt>
                <c:pt idx="2">
                  <c:v>18.309523809523789</c:v>
                </c:pt>
                <c:pt idx="3">
                  <c:v>13.642857142857141</c:v>
                </c:pt>
                <c:pt idx="4">
                  <c:v>5.2261904761904736</c:v>
                </c:pt>
                <c:pt idx="5">
                  <c:v>12.83333333333333</c:v>
                </c:pt>
                <c:pt idx="6">
                  <c:v>11.5952380952381</c:v>
                </c:pt>
                <c:pt idx="7">
                  <c:v>6.1190476190476186</c:v>
                </c:pt>
                <c:pt idx="8">
                  <c:v>7.4285714285714288</c:v>
                </c:pt>
              </c:numCache>
            </c:numRef>
          </c:val>
          <c:extLst>
            <c:ext xmlns:c16="http://schemas.microsoft.com/office/drawing/2014/chart" uri="{C3380CC4-5D6E-409C-BE32-E72D297353CC}">
              <c16:uniqueId val="{00000001-3C1C-4A4F-9293-FDA6219657C6}"/>
            </c:ext>
          </c:extLst>
        </c:ser>
        <c:dLbls>
          <c:showLegendKey val="0"/>
          <c:showVal val="0"/>
          <c:showCatName val="0"/>
          <c:showSerName val="0"/>
          <c:showPercent val="0"/>
          <c:showBubbleSize val="0"/>
        </c:dLbls>
        <c:gapWidth val="219"/>
        <c:overlap val="-27"/>
        <c:axId val="2113450696"/>
        <c:axId val="2113454392"/>
      </c:barChart>
      <c:catAx>
        <c:axId val="211345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13454392"/>
        <c:crosses val="autoZero"/>
        <c:auto val="1"/>
        <c:lblAlgn val="ctr"/>
        <c:lblOffset val="100"/>
        <c:noMultiLvlLbl val="0"/>
      </c:catAx>
      <c:valAx>
        <c:axId val="2113454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r>
                  <a:rPr lang="en-US" sz="1600" b="0" i="0" baseline="0">
                    <a:effectLst/>
                  </a:rPr>
                  <a:t>Percent of Total Library Expenditures</a:t>
                </a:r>
                <a:endParaRPr lang="en-US" sz="1600">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13450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Live RIM</a:t>
            </a:r>
            <a:r>
              <a:rPr lang="en-US" sz="1200" b="1" baseline="0" dirty="0"/>
              <a:t> Systems (n=193)*</a:t>
            </a:r>
          </a:p>
          <a:p>
            <a:pPr>
              <a:defRPr sz="1200" b="1"/>
            </a:pPr>
            <a:r>
              <a:rPr lang="en-US" sz="1100" b="0" baseline="0" dirty="0"/>
              <a:t>Base: Institutions with a live RIM</a:t>
            </a:r>
            <a:endParaRPr lang="en-US" sz="1100" b="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6923492146081833"/>
          <c:y val="0.12834757846721406"/>
          <c:w val="0.39588596201696669"/>
          <c:h val="0.7934350606940404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Profiles (Open source)</c:v>
                </c:pt>
                <c:pt idx="2">
                  <c:v>VIVO (Open source)</c:v>
                </c:pt>
                <c:pt idx="3">
                  <c:v>Converis (Clarivate Analytics)</c:v>
                </c:pt>
                <c:pt idx="4">
                  <c:v>DSpace-CRIS (Open source)</c:v>
                </c:pt>
                <c:pt idx="5">
                  <c:v>Elements (Symplectic)</c:v>
                </c:pt>
                <c:pt idx="6">
                  <c:v>Developed in-house</c:v>
                </c:pt>
                <c:pt idx="7">
                  <c:v>Pure (Elsevier)</c:v>
                </c:pt>
              </c:strCache>
            </c:strRef>
          </c:cat>
          <c:val>
            <c:numRef>
              <c:f>Sheet1!$B$2:$B$9</c:f>
              <c:numCache>
                <c:formatCode>0%</c:formatCode>
                <c:ptCount val="8"/>
                <c:pt idx="0">
                  <c:v>0.36</c:v>
                </c:pt>
                <c:pt idx="1">
                  <c:v>0.01</c:v>
                </c:pt>
                <c:pt idx="2">
                  <c:v>0.04</c:v>
                </c:pt>
                <c:pt idx="3">
                  <c:v>0.1</c:v>
                </c:pt>
                <c:pt idx="4">
                  <c:v>0.1</c:v>
                </c:pt>
                <c:pt idx="5">
                  <c:v>0.12</c:v>
                </c:pt>
                <c:pt idx="6">
                  <c:v>0.28000000000000003</c:v>
                </c:pt>
                <c:pt idx="7">
                  <c:v>0.3</c:v>
                </c:pt>
              </c:numCache>
            </c:numRef>
          </c:val>
          <c:extLst>
            <c:ext xmlns:c16="http://schemas.microsoft.com/office/drawing/2014/chart" uri="{C3380CC4-5D6E-409C-BE32-E72D297353CC}">
              <c16:uniqueId val="{00000000-51CF-F64F-995E-4D6D118F39EA}"/>
            </c:ext>
          </c:extLst>
        </c:ser>
        <c:dLbls>
          <c:showLegendKey val="0"/>
          <c:showVal val="0"/>
          <c:showCatName val="0"/>
          <c:showSerName val="0"/>
          <c:showPercent val="0"/>
          <c:showBubbleSize val="0"/>
        </c:dLbls>
        <c:gapWidth val="56"/>
        <c:axId val="149716184"/>
        <c:axId val="149719712"/>
      </c:barChart>
      <c:catAx>
        <c:axId val="149716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19712"/>
        <c:crosses val="autoZero"/>
        <c:auto val="1"/>
        <c:lblAlgn val="ctr"/>
        <c:lblOffset val="100"/>
        <c:noMultiLvlLbl val="0"/>
      </c:catAx>
      <c:valAx>
        <c:axId val="149719712"/>
        <c:scaling>
          <c:orientation val="minMax"/>
          <c:max val="1"/>
        </c:scaling>
        <c:delete val="1"/>
        <c:axPos val="b"/>
        <c:numFmt formatCode="0%" sourceLinked="1"/>
        <c:majorTickMark val="none"/>
        <c:minorTickMark val="none"/>
        <c:tickLblPos val="nextTo"/>
        <c:crossAx val="149716184"/>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0785665675241"/>
          <c:y val="0.17173267165966966"/>
          <c:w val="0.55446285265997952"/>
          <c:h val="0.78858169373637488"/>
        </c:manualLayout>
      </c:layout>
      <c:pieChart>
        <c:varyColors val="1"/>
        <c:ser>
          <c:idx val="0"/>
          <c:order val="0"/>
          <c:tx>
            <c:strRef>
              <c:f>Sheet1!$B$1</c:f>
              <c:strCache>
                <c:ptCount val="1"/>
                <c:pt idx="0">
                  <c:v>Respondents by RIM status</c:v>
                </c:pt>
              </c:strCache>
            </c:strRef>
          </c:tx>
          <c:dPt>
            <c:idx val="0"/>
            <c:bubble3D val="0"/>
            <c:spPr>
              <a:solidFill>
                <a:schemeClr val="accent1"/>
              </a:solidFill>
              <a:ln w="19050">
                <a:solidFill>
                  <a:schemeClr val="bg1"/>
                </a:solidFill>
              </a:ln>
              <a:effectLst/>
            </c:spPr>
            <c:extLst>
              <c:ext xmlns:c16="http://schemas.microsoft.com/office/drawing/2014/chart" uri="{C3380CC4-5D6E-409C-BE32-E72D297353CC}">
                <c16:uniqueId val="{00000001-B870-4F43-BB5B-DF295EE5CAB9}"/>
              </c:ext>
            </c:extLst>
          </c:dPt>
          <c:dPt>
            <c:idx val="1"/>
            <c:bubble3D val="0"/>
            <c:spPr>
              <a:solidFill>
                <a:schemeClr val="accent1"/>
              </a:solidFill>
              <a:ln w="19050">
                <a:solidFill>
                  <a:schemeClr val="bg1"/>
                </a:solidFill>
              </a:ln>
              <a:effectLst/>
            </c:spPr>
            <c:extLst>
              <c:ext xmlns:c16="http://schemas.microsoft.com/office/drawing/2014/chart" uri="{C3380CC4-5D6E-409C-BE32-E72D297353CC}">
                <c16:uniqueId val="{00000003-B870-4F43-BB5B-DF295EE5CAB9}"/>
              </c:ext>
            </c:extLst>
          </c:dPt>
          <c:dPt>
            <c:idx val="2"/>
            <c:bubble3D val="0"/>
            <c:spPr>
              <a:solidFill>
                <a:schemeClr val="accent1"/>
              </a:solidFill>
              <a:ln w="19050">
                <a:solidFill>
                  <a:schemeClr val="bg1"/>
                </a:solidFill>
              </a:ln>
              <a:effectLst/>
            </c:spPr>
            <c:extLst>
              <c:ext xmlns:c16="http://schemas.microsoft.com/office/drawing/2014/chart" uri="{C3380CC4-5D6E-409C-BE32-E72D297353CC}">
                <c16:uniqueId val="{00000005-B870-4F43-BB5B-DF295EE5CAB9}"/>
              </c:ext>
            </c:extLst>
          </c:dPt>
          <c:dPt>
            <c:idx val="3"/>
            <c:bubble3D val="0"/>
            <c:spPr>
              <a:solidFill>
                <a:schemeClr val="accent1"/>
              </a:solidFill>
              <a:ln w="19050">
                <a:solidFill>
                  <a:schemeClr val="bg1"/>
                </a:solidFill>
              </a:ln>
              <a:effectLst/>
            </c:spPr>
            <c:extLst>
              <c:ext xmlns:c16="http://schemas.microsoft.com/office/drawing/2014/chart" uri="{C3380CC4-5D6E-409C-BE32-E72D297353CC}">
                <c16:uniqueId val="{00000007-B870-4F43-BB5B-DF295EE5CAB9}"/>
              </c:ext>
            </c:extLst>
          </c:dPt>
          <c:dPt>
            <c:idx val="4"/>
            <c:bubble3D val="0"/>
            <c:spPr>
              <a:noFill/>
              <a:ln w="19050">
                <a:noFill/>
              </a:ln>
              <a:effectLst/>
            </c:spPr>
            <c:extLst>
              <c:ext xmlns:c16="http://schemas.microsoft.com/office/drawing/2014/chart" uri="{C3380CC4-5D6E-409C-BE32-E72D297353CC}">
                <c16:uniqueId val="{00000009-B870-4F43-BB5B-DF295EE5CAB9}"/>
              </c:ext>
            </c:extLst>
          </c:dPt>
          <c:dPt>
            <c:idx val="5"/>
            <c:bubble3D val="0"/>
            <c:spPr>
              <a:noFill/>
              <a:ln w="19050">
                <a:noFill/>
              </a:ln>
              <a:effectLst/>
            </c:spPr>
            <c:extLst>
              <c:ext xmlns:c16="http://schemas.microsoft.com/office/drawing/2014/chart" uri="{C3380CC4-5D6E-409C-BE32-E72D297353CC}">
                <c16:uniqueId val="{0000000B-B870-4F43-BB5B-DF295EE5CAB9}"/>
              </c:ext>
            </c:extLst>
          </c:dPt>
          <c:dPt>
            <c:idx val="6"/>
            <c:bubble3D val="0"/>
            <c:spPr>
              <a:noFill/>
              <a:ln w="19050">
                <a:noFill/>
              </a:ln>
              <a:effectLst/>
            </c:spPr>
            <c:extLst>
              <c:ext xmlns:c16="http://schemas.microsoft.com/office/drawing/2014/chart" uri="{C3380CC4-5D6E-409C-BE32-E72D297353CC}">
                <c16:uniqueId val="{0000000D-B870-4F43-BB5B-DF295EE5CAB9}"/>
              </c:ext>
            </c:extLst>
          </c:dPt>
          <c:dPt>
            <c:idx val="7"/>
            <c:bubble3D val="0"/>
            <c:spPr>
              <a:noFill/>
              <a:ln w="19050">
                <a:noFill/>
              </a:ln>
              <a:effectLst/>
            </c:spPr>
            <c:extLst>
              <c:ext xmlns:c16="http://schemas.microsoft.com/office/drawing/2014/chart" uri="{C3380CC4-5D6E-409C-BE32-E72D297353CC}">
                <c16:uniqueId val="{0000000F-B870-4F43-BB5B-DF295EE5CAB9}"/>
              </c:ext>
            </c:extLst>
          </c:dPt>
          <c:dLbls>
            <c:dLbl>
              <c:idx val="0"/>
              <c:layout>
                <c:manualLayout>
                  <c:x val="-5.9638237291357504E-2"/>
                  <c:y val="0.14787038750733644"/>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70-4F43-BB5B-DF295EE5CAB9}"/>
                </c:ext>
              </c:extLst>
            </c:dLbl>
            <c:dLbl>
              <c:idx val="1"/>
              <c:layout>
                <c:manualLayout>
                  <c:x val="-0.12879911547499223"/>
                  <c:y val="-5.0311717258070945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70-4F43-BB5B-DF295EE5CAB9}"/>
                </c:ext>
              </c:extLst>
            </c:dLbl>
            <c:dLbl>
              <c:idx val="2"/>
              <c:layout>
                <c:manualLayout>
                  <c:x val="-8.6853977262390553E-2"/>
                  <c:y val="-0.12124907625396461"/>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70-4F43-BB5B-DF295EE5CAB9}"/>
                </c:ext>
              </c:extLst>
            </c:dLbl>
            <c:dLbl>
              <c:idx val="3"/>
              <c:layout>
                <c:manualLayout>
                  <c:x val="-1.3799540584601824E-2"/>
                  <c:y val="-5.0719630834253231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70-4F43-BB5B-DF295EE5CAB9}"/>
                </c:ext>
              </c:extLst>
            </c:dLbl>
            <c:dLbl>
              <c:idx val="4"/>
              <c:delete val="1"/>
              <c:extLst>
                <c:ext xmlns:c15="http://schemas.microsoft.com/office/drawing/2012/chart" uri="{CE6537A1-D6FC-4f65-9D91-7224C49458BB}"/>
                <c:ext xmlns:c16="http://schemas.microsoft.com/office/drawing/2014/chart" uri="{C3380CC4-5D6E-409C-BE32-E72D297353CC}">
                  <c16:uniqueId val="{00000009-B870-4F43-BB5B-DF295EE5CAB9}"/>
                </c:ext>
              </c:extLst>
            </c:dLbl>
            <c:dLbl>
              <c:idx val="5"/>
              <c:delete val="1"/>
              <c:extLst>
                <c:ext xmlns:c15="http://schemas.microsoft.com/office/drawing/2012/chart" uri="{CE6537A1-D6FC-4f65-9D91-7224C49458BB}"/>
                <c:ext xmlns:c16="http://schemas.microsoft.com/office/drawing/2014/chart" uri="{C3380CC4-5D6E-409C-BE32-E72D297353CC}">
                  <c16:uniqueId val="{0000000B-B870-4F43-BB5B-DF295EE5CAB9}"/>
                </c:ext>
              </c:extLst>
            </c:dLbl>
            <c:dLbl>
              <c:idx val="6"/>
              <c:delete val="1"/>
              <c:extLst>
                <c:ext xmlns:c15="http://schemas.microsoft.com/office/drawing/2012/chart" uri="{CE6537A1-D6FC-4f65-9D91-7224C49458BB}"/>
                <c:ext xmlns:c16="http://schemas.microsoft.com/office/drawing/2014/chart" uri="{C3380CC4-5D6E-409C-BE32-E72D297353CC}">
                  <c16:uniqueId val="{0000000D-B870-4F43-BB5B-DF295EE5CAB9}"/>
                </c:ext>
              </c:extLst>
            </c:dLbl>
            <c:dLbl>
              <c:idx val="7"/>
              <c:delete val="1"/>
              <c:extLst>
                <c:ext xmlns:c15="http://schemas.microsoft.com/office/drawing/2012/chart" uri="{CE6537A1-D6FC-4f65-9D91-7224C49458BB}"/>
                <c:ext xmlns:c16="http://schemas.microsoft.com/office/drawing/2014/chart" uri="{C3380CC4-5D6E-409C-BE32-E72D297353CC}">
                  <c16:uniqueId val="{0000000F-B870-4F43-BB5B-DF295EE5CA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EMEA</c:v>
                </c:pt>
                <c:pt idx="1">
                  <c:v>Americas</c:v>
                </c:pt>
                <c:pt idx="2">
                  <c:v>APAC</c:v>
                </c:pt>
                <c:pt idx="3">
                  <c:v>Unknown</c:v>
                </c:pt>
                <c:pt idx="4">
                  <c:v>Implementing</c:v>
                </c:pt>
                <c:pt idx="5">
                  <c:v>Procuring</c:v>
                </c:pt>
                <c:pt idx="6">
                  <c:v>Exploring</c:v>
                </c:pt>
                <c:pt idx="7">
                  <c:v>Not considering</c:v>
                </c:pt>
              </c:strCache>
            </c:strRef>
          </c:cat>
          <c:val>
            <c:numRef>
              <c:f>Sheet1!$B$2:$B$9</c:f>
              <c:numCache>
                <c:formatCode>General</c:formatCode>
                <c:ptCount val="8"/>
                <c:pt idx="0">
                  <c:v>99</c:v>
                </c:pt>
                <c:pt idx="1">
                  <c:v>31</c:v>
                </c:pt>
                <c:pt idx="2">
                  <c:v>27</c:v>
                </c:pt>
                <c:pt idx="3">
                  <c:v>65</c:v>
                </c:pt>
                <c:pt idx="4">
                  <c:v>51</c:v>
                </c:pt>
                <c:pt idx="5">
                  <c:v>13</c:v>
                </c:pt>
                <c:pt idx="6">
                  <c:v>46</c:v>
                </c:pt>
                <c:pt idx="7">
                  <c:v>49</c:v>
                </c:pt>
              </c:numCache>
            </c:numRef>
          </c:val>
          <c:extLst>
            <c:ext xmlns:c16="http://schemas.microsoft.com/office/drawing/2014/chart" uri="{C3380CC4-5D6E-409C-BE32-E72D297353CC}">
              <c16:uniqueId val="{00000010-B870-4F43-BB5B-DF295EE5CA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Importance</a:t>
            </a:r>
            <a:r>
              <a:rPr lang="en-US" sz="1200" b="1" baseline="0" dirty="0"/>
              <a:t> of Reasons for Pursing RIM Activities </a:t>
            </a:r>
            <a:r>
              <a:rPr lang="en-US" sz="1200" b="0" baseline="0" dirty="0"/>
              <a:t>(n=222)</a:t>
            </a:r>
          </a:p>
          <a:p>
            <a:pPr>
              <a:defRPr sz="1200" b="1"/>
            </a:pPr>
            <a:r>
              <a:rPr lang="en-US" sz="1100" b="0" baseline="0" dirty="0"/>
              <a:t>Base: Institutions with a live RIM</a:t>
            </a:r>
            <a:endParaRPr lang="en-US" sz="1100" b="0" dirty="0"/>
          </a:p>
        </c:rich>
      </c:tx>
      <c:layout>
        <c:manualLayout>
          <c:xMode val="edge"/>
          <c:yMode val="edge"/>
          <c:x val="0.15099923804227394"/>
          <c:y val="2.812500000000000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150161341479536"/>
          <c:y val="0.12940625"/>
          <c:w val="0.47680339749213418"/>
          <c:h val="0.75735506889763782"/>
        </c:manualLayout>
      </c:layout>
      <c:barChart>
        <c:barDir val="bar"/>
        <c:grouping val="percentStacked"/>
        <c:varyColors val="0"/>
        <c:ser>
          <c:idx val="0"/>
          <c:order val="0"/>
          <c:tx>
            <c:strRef>
              <c:f>Sheet1!$B$1</c:f>
              <c:strCache>
                <c:ptCount val="1"/>
                <c:pt idx="0">
                  <c:v>Extremely important</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Sheet1!$B$2:$B$7</c:f>
              <c:numCache>
                <c:formatCode>0%</c:formatCode>
                <c:ptCount val="6"/>
                <c:pt idx="0">
                  <c:v>0.11</c:v>
                </c:pt>
                <c:pt idx="1">
                  <c:v>0.23</c:v>
                </c:pt>
                <c:pt idx="2">
                  <c:v>0.36</c:v>
                </c:pt>
                <c:pt idx="3">
                  <c:v>0.4</c:v>
                </c:pt>
                <c:pt idx="4">
                  <c:v>0.53</c:v>
                </c:pt>
                <c:pt idx="5">
                  <c:v>0.57999999999999996</c:v>
                </c:pt>
              </c:numCache>
            </c:numRef>
          </c:val>
          <c:extLst>
            <c:ext xmlns:c16="http://schemas.microsoft.com/office/drawing/2014/chart" uri="{C3380CC4-5D6E-409C-BE32-E72D297353CC}">
              <c16:uniqueId val="{00000000-3EAD-4E8A-BF4A-E245BE23A120}"/>
            </c:ext>
          </c:extLst>
        </c:ser>
        <c:ser>
          <c:idx val="1"/>
          <c:order val="1"/>
          <c:tx>
            <c:strRef>
              <c:f>Sheet1!$C$1</c:f>
              <c:strCache>
                <c:ptCount val="1"/>
                <c:pt idx="0">
                  <c:v>Important</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Sheet1!$C$2:$C$7</c:f>
              <c:numCache>
                <c:formatCode>0%</c:formatCode>
                <c:ptCount val="6"/>
                <c:pt idx="0">
                  <c:v>0.32</c:v>
                </c:pt>
                <c:pt idx="1">
                  <c:v>0.46</c:v>
                </c:pt>
                <c:pt idx="2">
                  <c:v>0.43</c:v>
                </c:pt>
                <c:pt idx="3">
                  <c:v>0.42</c:v>
                </c:pt>
                <c:pt idx="4">
                  <c:v>0.26</c:v>
                </c:pt>
                <c:pt idx="5">
                  <c:v>0.28000000000000003</c:v>
                </c:pt>
              </c:numCache>
            </c:numRef>
          </c:val>
          <c:extLst>
            <c:ext xmlns:c16="http://schemas.microsoft.com/office/drawing/2014/chart" uri="{C3380CC4-5D6E-409C-BE32-E72D297353CC}">
              <c16:uniqueId val="{00000001-3EAD-4E8A-BF4A-E245BE23A120}"/>
            </c:ext>
          </c:extLst>
        </c:ser>
        <c:ser>
          <c:idx val="2"/>
          <c:order val="2"/>
          <c:tx>
            <c:strRef>
              <c:f>Sheet1!$D$1</c:f>
              <c:strCache>
                <c:ptCount val="1"/>
                <c:pt idx="0">
                  <c:v>Somewhat important</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Sheet1!$D$2:$D$7</c:f>
              <c:numCache>
                <c:formatCode>0%</c:formatCode>
                <c:ptCount val="6"/>
                <c:pt idx="0">
                  <c:v>0.25</c:v>
                </c:pt>
                <c:pt idx="1">
                  <c:v>0.2</c:v>
                </c:pt>
                <c:pt idx="2">
                  <c:v>0.16</c:v>
                </c:pt>
                <c:pt idx="3">
                  <c:v>0.16</c:v>
                </c:pt>
                <c:pt idx="4">
                  <c:v>0.12</c:v>
                </c:pt>
                <c:pt idx="5">
                  <c:v>0.09</c:v>
                </c:pt>
              </c:numCache>
            </c:numRef>
          </c:val>
          <c:extLst>
            <c:ext xmlns:c16="http://schemas.microsoft.com/office/drawing/2014/chart" uri="{C3380CC4-5D6E-409C-BE32-E72D297353CC}">
              <c16:uniqueId val="{00000002-3EAD-4E8A-BF4A-E245BE23A120}"/>
            </c:ext>
          </c:extLst>
        </c:ser>
        <c:ser>
          <c:idx val="3"/>
          <c:order val="3"/>
          <c:tx>
            <c:strRef>
              <c:f>Sheet1!$E$1</c:f>
              <c:strCache>
                <c:ptCount val="1"/>
                <c:pt idx="0">
                  <c:v>Column1</c:v>
                </c:pt>
              </c:strCache>
            </c:strRef>
          </c:tx>
          <c:spPr>
            <a:noFill/>
            <a:ln>
              <a:no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Sheet1!$E$2:$E$7</c:f>
              <c:numCache>
                <c:formatCode>0%</c:formatCode>
                <c:ptCount val="6"/>
                <c:pt idx="0">
                  <c:v>0.01</c:v>
                </c:pt>
                <c:pt idx="1">
                  <c:v>0.01</c:v>
                </c:pt>
                <c:pt idx="2">
                  <c:v>0.01</c:v>
                </c:pt>
                <c:pt idx="3">
                  <c:v>0.01</c:v>
                </c:pt>
                <c:pt idx="4">
                  <c:v>0.01</c:v>
                </c:pt>
                <c:pt idx="5">
                  <c:v>0.01</c:v>
                </c:pt>
              </c:numCache>
            </c:numRef>
          </c:val>
          <c:extLst>
            <c:ext xmlns:c16="http://schemas.microsoft.com/office/drawing/2014/chart" uri="{C3380CC4-5D6E-409C-BE32-E72D297353CC}">
              <c16:uniqueId val="{00000004-3EAD-4E8A-BF4A-E245BE23A120}"/>
            </c:ext>
          </c:extLst>
        </c:ser>
        <c:ser>
          <c:idx val="4"/>
          <c:order val="4"/>
          <c:tx>
            <c:strRef>
              <c:f>Sheet1!$F$1</c:f>
              <c:strCache>
                <c:ptCount val="1"/>
                <c:pt idx="0">
                  <c:v>Not important</c:v>
                </c:pt>
              </c:strCache>
            </c:strRef>
          </c:tx>
          <c:spPr>
            <a:solidFill>
              <a:schemeClr val="accent4"/>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B6E-D042-B36F-60103988D3D3}"/>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B6E-D042-B36F-60103988D3D3}"/>
                </c:ext>
              </c:extLst>
            </c:dLbl>
            <c:dLbl>
              <c:idx val="2"/>
              <c:layout>
                <c:manualLayout>
                  <c:x val="-3.4443686642101824E-2"/>
                  <c:y val="-6.8750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EAD-4E8A-BF4A-E245BE23A120}"/>
                </c:ext>
              </c:extLst>
            </c:dLbl>
            <c:dLbl>
              <c:idx val="3"/>
              <c:layout>
                <c:manualLayout>
                  <c:x val="-4.7133465931297185E-2"/>
                  <c:y val="-5.6250000000000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AD-4E8A-BF4A-E245BE23A120}"/>
                </c:ext>
              </c:extLst>
            </c:dLbl>
            <c:dLbl>
              <c:idx val="4"/>
              <c:layout>
                <c:manualLayout>
                  <c:x val="-1.4502604901937553E-2"/>
                  <c:y val="-7.1875000000000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AD-4E8A-BF4A-E245BE23A120}"/>
                </c:ext>
              </c:extLst>
            </c:dLbl>
            <c:dLbl>
              <c:idx val="5"/>
              <c:layout>
                <c:manualLayout>
                  <c:x val="-3.9882163480328407E-2"/>
                  <c:y val="-8.1250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AD-4E8A-BF4A-E245BE23A12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Sheet1!$F$2:$F$7</c:f>
              <c:numCache>
                <c:formatCode>0%</c:formatCode>
                <c:ptCount val="6"/>
                <c:pt idx="0">
                  <c:v>0.17</c:v>
                </c:pt>
                <c:pt idx="1">
                  <c:v>7.0000000000000007E-2</c:v>
                </c:pt>
                <c:pt idx="2">
                  <c:v>0.02</c:v>
                </c:pt>
                <c:pt idx="3">
                  <c:v>0.01</c:v>
                </c:pt>
                <c:pt idx="4">
                  <c:v>0.05</c:v>
                </c:pt>
                <c:pt idx="5">
                  <c:v>0.03</c:v>
                </c:pt>
              </c:numCache>
            </c:numRef>
          </c:val>
          <c:extLst>
            <c:ext xmlns:c16="http://schemas.microsoft.com/office/drawing/2014/chart" uri="{C3380CC4-5D6E-409C-BE32-E72D297353CC}">
              <c16:uniqueId val="{0000000B-3EAD-4E8A-BF4A-E245BE23A120}"/>
            </c:ext>
          </c:extLst>
        </c:ser>
        <c:ser>
          <c:idx val="5"/>
          <c:order val="5"/>
          <c:tx>
            <c:strRef>
              <c:f>Sheet1!$G$1</c:f>
              <c:strCache>
                <c:ptCount val="1"/>
                <c:pt idx="0">
                  <c:v>N/A or Not sure</c:v>
                </c:pt>
              </c:strCache>
            </c:strRef>
          </c:tx>
          <c:spPr>
            <a:solidFill>
              <a:schemeClr val="bg1">
                <a:lumMod val="50000"/>
              </a:schemeClr>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B6E-D042-B36F-60103988D3D3}"/>
                </c:ext>
              </c:extLst>
            </c:dLbl>
            <c:dLbl>
              <c:idx val="1"/>
              <c:layout>
                <c:manualLayout>
                  <c:x val="2.7192384191132912E-2"/>
                  <c:y val="-6.8750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AD-4E8A-BF4A-E245BE23A120}"/>
                </c:ext>
              </c:extLst>
            </c:dLbl>
            <c:dLbl>
              <c:idx val="2"/>
              <c:layout>
                <c:manualLayout>
                  <c:x val="2.9005209803874974E-2"/>
                  <c:y val="-6.5625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AD-4E8A-BF4A-E245BE23A120}"/>
                </c:ext>
              </c:extLst>
            </c:dLbl>
            <c:dLbl>
              <c:idx val="3"/>
              <c:layout>
                <c:manualLayout>
                  <c:x val="2.1753907352906197E-2"/>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EAD-4E8A-BF4A-E245BE23A120}"/>
                </c:ext>
              </c:extLst>
            </c:dLbl>
            <c:dLbl>
              <c:idx val="4"/>
              <c:layout>
                <c:manualLayout>
                  <c:x val="2.9005209803874974E-2"/>
                  <c:y val="-5.9375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EAD-4E8A-BF4A-E245BE23A120}"/>
                </c:ext>
              </c:extLst>
            </c:dLbl>
            <c:dLbl>
              <c:idx val="5"/>
              <c:layout>
                <c:manualLayout>
                  <c:x val="2.1753907352906197E-2"/>
                  <c:y val="-7.812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EAD-4E8A-BF4A-E245BE23A12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Sheet1!$G$2:$G$7</c:f>
              <c:numCache>
                <c:formatCode>0%</c:formatCode>
                <c:ptCount val="6"/>
                <c:pt idx="0">
                  <c:v>0.14000000000000001</c:v>
                </c:pt>
                <c:pt idx="1">
                  <c:v>0.04</c:v>
                </c:pt>
                <c:pt idx="2">
                  <c:v>0.04</c:v>
                </c:pt>
                <c:pt idx="3">
                  <c:v>0.01</c:v>
                </c:pt>
                <c:pt idx="4">
                  <c:v>0.04</c:v>
                </c:pt>
                <c:pt idx="5">
                  <c:v>0.01</c:v>
                </c:pt>
              </c:numCache>
            </c:numRef>
          </c:val>
          <c:extLst>
            <c:ext xmlns:c16="http://schemas.microsoft.com/office/drawing/2014/chart" uri="{C3380CC4-5D6E-409C-BE32-E72D297353CC}">
              <c16:uniqueId val="{0000000C-3EAD-4E8A-BF4A-E245BE23A120}"/>
            </c:ext>
          </c:extLst>
        </c:ser>
        <c:dLbls>
          <c:showLegendKey val="0"/>
          <c:showVal val="0"/>
          <c:showCatName val="0"/>
          <c:showSerName val="0"/>
          <c:showPercent val="0"/>
          <c:showBubbleSize val="0"/>
        </c:dLbls>
        <c:gapWidth val="118"/>
        <c:overlap val="100"/>
        <c:axId val="213010232"/>
        <c:axId val="213010624"/>
      </c:barChart>
      <c:catAx>
        <c:axId val="21301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010624"/>
        <c:crosses val="autoZero"/>
        <c:auto val="1"/>
        <c:lblAlgn val="ctr"/>
        <c:lblOffset val="100"/>
        <c:noMultiLvlLbl val="0"/>
      </c:catAx>
      <c:valAx>
        <c:axId val="213010624"/>
        <c:scaling>
          <c:orientation val="minMax"/>
        </c:scaling>
        <c:delete val="1"/>
        <c:axPos val="b"/>
        <c:numFmt formatCode="0%" sourceLinked="1"/>
        <c:majorTickMark val="none"/>
        <c:minorTickMark val="none"/>
        <c:tickLblPos val="nextTo"/>
        <c:crossAx val="21301023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Australia (n=21)</a:t>
            </a:r>
            <a:endParaRPr lang="en-US" sz="1100" b="0" dirty="0"/>
          </a:p>
        </c:rich>
      </c:tx>
      <c:layout>
        <c:manualLayout>
          <c:xMode val="edge"/>
          <c:yMode val="edge"/>
          <c:x val="0.5276509227219297"/>
          <c:y val="3.437500000000000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150161341479536"/>
          <c:y val="0.12940625"/>
          <c:w val="0.38052979310592788"/>
          <c:h val="0.75735506889763782"/>
        </c:manualLayout>
      </c:layout>
      <c:barChart>
        <c:barDir val="bar"/>
        <c:grouping val="percentStacked"/>
        <c:varyColors val="0"/>
        <c:ser>
          <c:idx val="0"/>
          <c:order val="0"/>
          <c:tx>
            <c:strRef>
              <c:f>Sheet1!$B$1</c:f>
              <c:strCache>
                <c:ptCount val="1"/>
                <c:pt idx="0">
                  <c:v>Extremely important</c:v>
                </c:pt>
              </c:strCache>
            </c:strRef>
          </c:tx>
          <c:spPr>
            <a:solidFill>
              <a:schemeClr val="accent1"/>
            </a:solidFill>
            <a:ln>
              <a:solidFill>
                <a:schemeClr val="bg1"/>
              </a:solid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Sheet1!$B$2:$B$7</c:f>
              <c:numCache>
                <c:formatCode>0%</c:formatCode>
                <c:ptCount val="6"/>
                <c:pt idx="0">
                  <c:v>0</c:v>
                </c:pt>
                <c:pt idx="1">
                  <c:v>0.1</c:v>
                </c:pt>
                <c:pt idx="2">
                  <c:v>0.33</c:v>
                </c:pt>
                <c:pt idx="3">
                  <c:v>0.48</c:v>
                </c:pt>
                <c:pt idx="4">
                  <c:v>1</c:v>
                </c:pt>
                <c:pt idx="5">
                  <c:v>0.86</c:v>
                </c:pt>
              </c:numCache>
            </c:numRef>
          </c:val>
          <c:extLst>
            <c:ext xmlns:c16="http://schemas.microsoft.com/office/drawing/2014/chart" uri="{C3380CC4-5D6E-409C-BE32-E72D297353CC}">
              <c16:uniqueId val="{00000000-15C7-A644-8BAB-074D595CE8AF}"/>
            </c:ext>
          </c:extLst>
        </c:ser>
        <c:ser>
          <c:idx val="1"/>
          <c:order val="1"/>
          <c:tx>
            <c:strRef>
              <c:f>Sheet1!$C$1</c:f>
              <c:strCache>
                <c:ptCount val="1"/>
                <c:pt idx="0">
                  <c:v>Important</c:v>
                </c:pt>
              </c:strCache>
            </c:strRef>
          </c:tx>
          <c:spPr>
            <a:solidFill>
              <a:schemeClr val="accent2"/>
            </a:solidFill>
            <a:ln>
              <a:solidFill>
                <a:schemeClr val="bg1"/>
              </a:solid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Sheet1!$C$2:$C$7</c:f>
              <c:numCache>
                <c:formatCode>0%</c:formatCode>
                <c:ptCount val="6"/>
                <c:pt idx="0">
                  <c:v>0.33</c:v>
                </c:pt>
                <c:pt idx="1">
                  <c:v>0.48</c:v>
                </c:pt>
                <c:pt idx="2">
                  <c:v>0.52</c:v>
                </c:pt>
                <c:pt idx="3">
                  <c:v>0.43</c:v>
                </c:pt>
                <c:pt idx="4">
                  <c:v>0</c:v>
                </c:pt>
                <c:pt idx="5">
                  <c:v>0.1</c:v>
                </c:pt>
              </c:numCache>
            </c:numRef>
          </c:val>
          <c:extLst>
            <c:ext xmlns:c16="http://schemas.microsoft.com/office/drawing/2014/chart" uri="{C3380CC4-5D6E-409C-BE32-E72D297353CC}">
              <c16:uniqueId val="{00000001-15C7-A644-8BAB-074D595CE8AF}"/>
            </c:ext>
          </c:extLst>
        </c:ser>
        <c:ser>
          <c:idx val="2"/>
          <c:order val="2"/>
          <c:tx>
            <c:strRef>
              <c:f>Sheet1!$D$1</c:f>
              <c:strCache>
                <c:ptCount val="1"/>
                <c:pt idx="0">
                  <c:v>Somewhat important</c:v>
                </c:pt>
              </c:strCache>
            </c:strRef>
          </c:tx>
          <c:spPr>
            <a:solidFill>
              <a:schemeClr val="accent3"/>
            </a:solidFill>
            <a:ln>
              <a:solidFill>
                <a:schemeClr val="bg1"/>
              </a:solid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Sheet1!$D$2:$D$7</c:f>
              <c:numCache>
                <c:formatCode>0%</c:formatCode>
                <c:ptCount val="6"/>
                <c:pt idx="0">
                  <c:v>0.28999999999999998</c:v>
                </c:pt>
                <c:pt idx="1">
                  <c:v>0.28999999999999998</c:v>
                </c:pt>
                <c:pt idx="2">
                  <c:v>0.1</c:v>
                </c:pt>
                <c:pt idx="3">
                  <c:v>0.1</c:v>
                </c:pt>
                <c:pt idx="4">
                  <c:v>0</c:v>
                </c:pt>
                <c:pt idx="5">
                  <c:v>0.05</c:v>
                </c:pt>
              </c:numCache>
            </c:numRef>
          </c:val>
          <c:extLst>
            <c:ext xmlns:c16="http://schemas.microsoft.com/office/drawing/2014/chart" uri="{C3380CC4-5D6E-409C-BE32-E72D297353CC}">
              <c16:uniqueId val="{00000002-15C7-A644-8BAB-074D595CE8AF}"/>
            </c:ext>
          </c:extLst>
        </c:ser>
        <c:ser>
          <c:idx val="3"/>
          <c:order val="3"/>
          <c:tx>
            <c:strRef>
              <c:f>Sheet1!$E$1</c:f>
              <c:strCache>
                <c:ptCount val="1"/>
                <c:pt idx="0">
                  <c:v>Column1</c:v>
                </c:pt>
              </c:strCache>
            </c:strRef>
          </c:tx>
          <c:spPr>
            <a:noFill/>
            <a:ln>
              <a:no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Sheet1!$E$2:$E$7</c:f>
              <c:numCache>
                <c:formatCode>0%</c:formatCode>
                <c:ptCount val="6"/>
                <c:pt idx="0">
                  <c:v>0.01</c:v>
                </c:pt>
                <c:pt idx="1">
                  <c:v>0.01</c:v>
                </c:pt>
                <c:pt idx="2">
                  <c:v>0.01</c:v>
                </c:pt>
                <c:pt idx="3">
                  <c:v>0.01</c:v>
                </c:pt>
                <c:pt idx="4">
                  <c:v>0.01</c:v>
                </c:pt>
                <c:pt idx="5">
                  <c:v>0.01</c:v>
                </c:pt>
              </c:numCache>
            </c:numRef>
          </c:val>
          <c:extLst>
            <c:ext xmlns:c16="http://schemas.microsoft.com/office/drawing/2014/chart" uri="{C3380CC4-5D6E-409C-BE32-E72D297353CC}">
              <c16:uniqueId val="{00000003-15C7-A644-8BAB-074D595CE8AF}"/>
            </c:ext>
          </c:extLst>
        </c:ser>
        <c:ser>
          <c:idx val="4"/>
          <c:order val="4"/>
          <c:tx>
            <c:strRef>
              <c:f>Sheet1!$F$1</c:f>
              <c:strCache>
                <c:ptCount val="1"/>
                <c:pt idx="0">
                  <c:v>Not important</c:v>
                </c:pt>
              </c:strCache>
            </c:strRef>
          </c:tx>
          <c:spPr>
            <a:solidFill>
              <a:schemeClr val="accent4"/>
            </a:solidFill>
            <a:ln>
              <a:solidFill>
                <a:schemeClr val="bg1"/>
              </a:solid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Sheet1!$F$2:$F$7</c:f>
              <c:numCache>
                <c:formatCode>0%</c:formatCode>
                <c:ptCount val="6"/>
                <c:pt idx="0">
                  <c:v>0.24</c:v>
                </c:pt>
                <c:pt idx="1">
                  <c:v>0.14000000000000001</c:v>
                </c:pt>
                <c:pt idx="2">
                  <c:v>0.05</c:v>
                </c:pt>
                <c:pt idx="3">
                  <c:v>0</c:v>
                </c:pt>
                <c:pt idx="4">
                  <c:v>0</c:v>
                </c:pt>
                <c:pt idx="5">
                  <c:v>0</c:v>
                </c:pt>
              </c:numCache>
            </c:numRef>
          </c:val>
          <c:extLst>
            <c:ext xmlns:c16="http://schemas.microsoft.com/office/drawing/2014/chart" uri="{C3380CC4-5D6E-409C-BE32-E72D297353CC}">
              <c16:uniqueId val="{00000004-15C7-A644-8BAB-074D595CE8AF}"/>
            </c:ext>
          </c:extLst>
        </c:ser>
        <c:ser>
          <c:idx val="5"/>
          <c:order val="5"/>
          <c:tx>
            <c:strRef>
              <c:f>Sheet1!$G$1</c:f>
              <c:strCache>
                <c:ptCount val="1"/>
                <c:pt idx="0">
                  <c:v>N/A or Not sure</c:v>
                </c:pt>
              </c:strCache>
            </c:strRef>
          </c:tx>
          <c:spPr>
            <a:solidFill>
              <a:srgbClr val="5E6262"/>
            </a:solidFill>
            <a:ln>
              <a:solidFill>
                <a:schemeClr val="bg1"/>
              </a:solidFill>
            </a:ln>
            <a:effectLst/>
          </c:spPr>
          <c:invertIfNegative val="0"/>
          <c:cat>
            <c:strRef>
              <c:f>Sheet1!$A$2:$A$7</c:f>
              <c:strCache>
                <c:ptCount val="6"/>
                <c:pt idx="0">
                  <c:v>Recording IR facilities and their use</c:v>
                </c:pt>
                <c:pt idx="1">
                  <c:v>Supporting expertise discovery</c:v>
                </c:pt>
                <c:pt idx="2">
                  <c:v>Improving services for researchers</c:v>
                </c:pt>
                <c:pt idx="3">
                  <c:v>Supporting institutional research reputation and strategic decision making</c:v>
                </c:pt>
                <c:pt idx="4">
                  <c:v>Supporting institutional compliance</c:v>
                </c:pt>
                <c:pt idx="5">
                  <c:v>Managing annual academic activity reporting</c:v>
                </c:pt>
              </c:strCache>
            </c:strRef>
          </c:cat>
          <c:val>
            <c:numRef>
              <c:f>Sheet1!$G$2:$G$7</c:f>
              <c:numCache>
                <c:formatCode>0%</c:formatCode>
                <c:ptCount val="6"/>
                <c:pt idx="0">
                  <c:v>0.14000000000000001</c:v>
                </c:pt>
                <c:pt idx="1">
                  <c:v>0</c:v>
                </c:pt>
                <c:pt idx="2">
                  <c:v>0</c:v>
                </c:pt>
                <c:pt idx="3">
                  <c:v>0</c:v>
                </c:pt>
                <c:pt idx="4">
                  <c:v>0</c:v>
                </c:pt>
                <c:pt idx="5">
                  <c:v>0</c:v>
                </c:pt>
              </c:numCache>
            </c:numRef>
          </c:val>
          <c:extLst>
            <c:ext xmlns:c16="http://schemas.microsoft.com/office/drawing/2014/chart" uri="{C3380CC4-5D6E-409C-BE32-E72D297353CC}">
              <c16:uniqueId val="{00000005-15C7-A644-8BAB-074D595CE8AF}"/>
            </c:ext>
          </c:extLst>
        </c:ser>
        <c:dLbls>
          <c:showLegendKey val="0"/>
          <c:showVal val="0"/>
          <c:showCatName val="0"/>
          <c:showSerName val="0"/>
          <c:showPercent val="0"/>
          <c:showBubbleSize val="0"/>
        </c:dLbls>
        <c:gapWidth val="118"/>
        <c:overlap val="100"/>
        <c:axId val="220397008"/>
        <c:axId val="220396680"/>
      </c:barChart>
      <c:catAx>
        <c:axId val="220397008"/>
        <c:scaling>
          <c:orientation val="minMax"/>
        </c:scaling>
        <c:delete val="1"/>
        <c:axPos val="l"/>
        <c:numFmt formatCode="General" sourceLinked="1"/>
        <c:majorTickMark val="none"/>
        <c:minorTickMark val="none"/>
        <c:tickLblPos val="nextTo"/>
        <c:crossAx val="220396680"/>
        <c:crosses val="autoZero"/>
        <c:auto val="1"/>
        <c:lblAlgn val="ctr"/>
        <c:lblOffset val="100"/>
        <c:noMultiLvlLbl val="0"/>
      </c:catAx>
      <c:valAx>
        <c:axId val="220396680"/>
        <c:scaling>
          <c:orientation val="minMax"/>
        </c:scaling>
        <c:delete val="1"/>
        <c:axPos val="b"/>
        <c:numFmt formatCode="0%" sourceLinked="1"/>
        <c:majorTickMark val="none"/>
        <c:minorTickMark val="none"/>
        <c:tickLblPos val="nextTo"/>
        <c:crossAx val="22039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0" i="0" u="none" strike="noStrike" kern="1200" spc="0" baseline="0">
                <a:solidFill>
                  <a:schemeClr val="tx1">
                    <a:lumMod val="65000"/>
                    <a:lumOff val="35000"/>
                  </a:schemeClr>
                </a:solidFill>
                <a:latin typeface="+mn-lt"/>
                <a:ea typeface="+mn-ea"/>
                <a:cs typeface="+mn-cs"/>
              </a:defRPr>
            </a:pPr>
            <a:r>
              <a:rPr lang="en-US" sz="2300"/>
              <a:t>Institutional Directions: Project Population (N=1506)</a:t>
            </a:r>
          </a:p>
        </c:rich>
      </c:tx>
      <c:overlay val="0"/>
      <c:spPr>
        <a:noFill/>
        <a:ln>
          <a:noFill/>
        </a:ln>
        <a:effectLst/>
      </c:spPr>
      <c:txPr>
        <a:bodyPr rot="0" spcFirstLastPara="1" vertOverflow="ellipsis" vert="horz" wrap="square" anchor="ctr" anchorCtr="1"/>
        <a:lstStyle/>
        <a:p>
          <a:pPr>
            <a:defRPr sz="2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'ARL for radar'!$B$101</c:f>
              <c:strCache>
                <c:ptCount val="1"/>
                <c:pt idx="0">
                  <c:v>UFLF Mean</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AFD7"/>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Research</c:v>
              </c:pt>
              <c:pt idx="1">
                <c:v> Liberal Education</c:v>
              </c:pt>
              <c:pt idx="2">
                <c:v> Career</c:v>
              </c:pt>
            </c:strLit>
          </c:cat>
          <c:val>
            <c:numRef>
              <c:f>'ARL for radar'!$G$101:$I$101</c:f>
              <c:numCache>
                <c:formatCode>General</c:formatCode>
                <c:ptCount val="3"/>
                <c:pt idx="0">
                  <c:v>0.08</c:v>
                </c:pt>
                <c:pt idx="1">
                  <c:v>0.62</c:v>
                </c:pt>
                <c:pt idx="2">
                  <c:v>0.3</c:v>
                </c:pt>
              </c:numCache>
            </c:numRef>
          </c:val>
          <c:extLst>
            <c:ext xmlns:c16="http://schemas.microsoft.com/office/drawing/2014/chart" uri="{C3380CC4-5D6E-409C-BE32-E72D297353CC}">
              <c16:uniqueId val="{00000000-DEDF-4BE9-8FFF-312961075B57}"/>
            </c:ext>
          </c:extLst>
        </c:ser>
        <c:dLbls>
          <c:showLegendKey val="0"/>
          <c:showVal val="0"/>
          <c:showCatName val="0"/>
          <c:showSerName val="0"/>
          <c:showPercent val="0"/>
          <c:showBubbleSize val="0"/>
        </c:dLbls>
        <c:axId val="2113247640"/>
        <c:axId val="2113251288"/>
      </c:radarChart>
      <c:catAx>
        <c:axId val="211324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3251288"/>
        <c:crosses val="autoZero"/>
        <c:auto val="1"/>
        <c:lblAlgn val="ctr"/>
        <c:lblOffset val="100"/>
        <c:noMultiLvlLbl val="0"/>
      </c:catAx>
      <c:valAx>
        <c:axId val="211325128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247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0" i="0" u="none" strike="noStrike" kern="1200" spc="0" baseline="0">
                <a:solidFill>
                  <a:schemeClr val="tx1">
                    <a:lumMod val="65000"/>
                    <a:lumOff val="35000"/>
                  </a:schemeClr>
                </a:solidFill>
                <a:latin typeface="+mn-lt"/>
                <a:ea typeface="+mn-ea"/>
                <a:cs typeface="+mn-cs"/>
              </a:defRPr>
            </a:pPr>
            <a:r>
              <a:rPr lang="en-US" sz="2100" dirty="0"/>
              <a:t>Institutional Directions: Population (N=1506)  vs.</a:t>
            </a:r>
            <a:r>
              <a:rPr lang="en-US" sz="2100" baseline="0" dirty="0"/>
              <a:t> ARL (N=98)</a:t>
            </a:r>
            <a:endParaRPr lang="en-US" sz="2100" dirty="0"/>
          </a:p>
        </c:rich>
      </c:tx>
      <c:overlay val="0"/>
      <c:spPr>
        <a:noFill/>
        <a:ln>
          <a:noFill/>
        </a:ln>
        <a:effectLst/>
      </c:spPr>
      <c:txPr>
        <a:bodyPr rot="0" spcFirstLastPara="1" vertOverflow="ellipsis" vert="horz" wrap="square" anchor="ctr" anchorCtr="1"/>
        <a:lstStyle/>
        <a:p>
          <a:pPr>
            <a:defRPr sz="2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'ARL for radar'!$B$101</c:f>
              <c:strCache>
                <c:ptCount val="1"/>
                <c:pt idx="0">
                  <c:v>UFLF Mean</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'ARL for radar'!$G$101:$I$101</c:f>
              <c:numCache>
                <c:formatCode>General</c:formatCode>
                <c:ptCount val="3"/>
                <c:pt idx="0">
                  <c:v>0.08</c:v>
                </c:pt>
                <c:pt idx="1">
                  <c:v>0.62</c:v>
                </c:pt>
                <c:pt idx="2">
                  <c:v>0.3</c:v>
                </c:pt>
              </c:numCache>
            </c:numRef>
          </c:val>
          <c:extLst>
            <c:ext xmlns:c16="http://schemas.microsoft.com/office/drawing/2014/chart" uri="{C3380CC4-5D6E-409C-BE32-E72D297353CC}">
              <c16:uniqueId val="{00000000-DEDF-4BE9-8FFF-312961075B57}"/>
            </c:ext>
          </c:extLst>
        </c:ser>
        <c:ser>
          <c:idx val="1"/>
          <c:order val="1"/>
          <c:tx>
            <c:strRef>
              <c:f>'ARL for radar'!$B$102</c:f>
              <c:strCache>
                <c:ptCount val="1"/>
                <c:pt idx="0">
                  <c:v>ARL Mean</c:v>
                </c:pt>
              </c:strCache>
            </c:strRef>
          </c:tx>
          <c:spPr>
            <a:ln w="28575" cap="rnd">
              <a:solidFill>
                <a:schemeClr val="accent2"/>
              </a:solidFill>
              <a:prstDash val="dash"/>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'ARL for radar'!$G$102:$I$102</c:f>
              <c:numCache>
                <c:formatCode>General</c:formatCode>
                <c:ptCount val="3"/>
                <c:pt idx="0">
                  <c:v>0.43426819701939801</c:v>
                </c:pt>
                <c:pt idx="1">
                  <c:v>0.40799854334355201</c:v>
                </c:pt>
                <c:pt idx="2">
                  <c:v>0.15773325963705001</c:v>
                </c:pt>
              </c:numCache>
            </c:numRef>
          </c:val>
          <c:extLst>
            <c:ext xmlns:c16="http://schemas.microsoft.com/office/drawing/2014/chart" uri="{C3380CC4-5D6E-409C-BE32-E72D297353CC}">
              <c16:uniqueId val="{00000001-DEDF-4BE9-8FFF-312961075B57}"/>
            </c:ext>
          </c:extLst>
        </c:ser>
        <c:dLbls>
          <c:showLegendKey val="0"/>
          <c:showVal val="0"/>
          <c:showCatName val="0"/>
          <c:showSerName val="0"/>
          <c:showPercent val="0"/>
          <c:showBubbleSize val="0"/>
        </c:dLbls>
        <c:axId val="2109472296"/>
        <c:axId val="2109477624"/>
      </c:radarChart>
      <c:catAx>
        <c:axId val="210947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9477624"/>
        <c:crosses val="autoZero"/>
        <c:auto val="1"/>
        <c:lblAlgn val="ctr"/>
        <c:lblOffset val="100"/>
        <c:noMultiLvlLbl val="0"/>
      </c:catAx>
      <c:valAx>
        <c:axId val="2109477624"/>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9472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r>
              <a:rPr lang="en-US" sz="2000" dirty="0"/>
              <a:t>Institutional Directions: ARL Library Director Perceptions (n=58)</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radarChart>
        <c:radarStyle val="marker"/>
        <c:varyColors val="0"/>
        <c:ser>
          <c:idx val="0"/>
          <c:order val="0"/>
          <c:tx>
            <c:v>University Directions</c:v>
          </c:tx>
          <c:spPr>
            <a:ln w="38100" cap="rnd">
              <a:solidFill>
                <a:schemeClr val="accent4"/>
              </a:solidFill>
              <a:round/>
            </a:ln>
            <a:effectLst/>
          </c:spPr>
          <c:marker>
            <c:symbol val="circle"/>
            <c:size val="5"/>
            <c:spPr>
              <a:solidFill>
                <a:schemeClr val="accent4">
                  <a:shade val="76000"/>
                </a:schemeClr>
              </a:solidFill>
              <a:ln w="9525">
                <a:solidFill>
                  <a:schemeClr val="accent4">
                    <a:shade val="76000"/>
                  </a:schemeClr>
                </a:solidFill>
              </a:ln>
              <a:effectLst/>
            </c:spPr>
          </c:marker>
          <c:dLbls>
            <c:dLbl>
              <c:idx val="0"/>
              <c:tx>
                <c:rich>
                  <a:bodyPr/>
                  <a:lstStyle/>
                  <a:p>
                    <a:r>
                      <a:rPr lang="en-US"/>
                      <a:t>.</a:t>
                    </a:r>
                    <a:fld id="{0C6B4472-442D-4DA2-B68B-B6CEB107EAF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86-4D9A-997F-B73A43129EFD}"/>
                </c:ext>
              </c:extLst>
            </c:dLbl>
            <c:dLbl>
              <c:idx val="1"/>
              <c:tx>
                <c:rich>
                  <a:bodyPr/>
                  <a:lstStyle/>
                  <a:p>
                    <a:r>
                      <a:rPr lang="en-US"/>
                      <a:t>.</a:t>
                    </a:r>
                    <a:fld id="{15EC0190-1030-4066-B4CA-77843484B2B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86-4D9A-997F-B73A43129EFD}"/>
                </c:ext>
              </c:extLst>
            </c:dLbl>
            <c:dLbl>
              <c:idx val="2"/>
              <c:tx>
                <c:rich>
                  <a:bodyPr/>
                  <a:lstStyle/>
                  <a:p>
                    <a:r>
                      <a:rPr lang="en-US"/>
                      <a:t>.</a:t>
                    </a:r>
                    <a:fld id="{B446DFAF-C333-4717-B05E-24759ECB002A}"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86-4D9A-997F-B73A43129EFD}"/>
                </c:ext>
              </c:extLst>
            </c:dLbl>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accent4"/>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Research</c:v>
              </c:pt>
              <c:pt idx="1">
                <c:v> Liberal Education</c:v>
              </c:pt>
              <c:pt idx="2">
                <c:v> Career</c:v>
              </c:pt>
            </c:strLit>
          </c:cat>
          <c:val>
            <c:numRef>
              <c:f>'Just ARL'!$D$61:$F$61</c:f>
              <c:numCache>
                <c:formatCode>General</c:formatCode>
                <c:ptCount val="3"/>
                <c:pt idx="0">
                  <c:v>38.298245614035103</c:v>
                </c:pt>
                <c:pt idx="1">
                  <c:v>33.89473684210526</c:v>
                </c:pt>
                <c:pt idx="2">
                  <c:v>27.807017543859651</c:v>
                </c:pt>
              </c:numCache>
            </c:numRef>
          </c:val>
          <c:extLst>
            <c:ext xmlns:c16="http://schemas.microsoft.com/office/drawing/2014/chart" uri="{C3380CC4-5D6E-409C-BE32-E72D297353CC}">
              <c16:uniqueId val="{00000000-B22A-4748-8B23-7298D3F82314}"/>
            </c:ext>
          </c:extLst>
        </c:ser>
        <c:dLbls>
          <c:showLegendKey val="0"/>
          <c:showVal val="0"/>
          <c:showCatName val="0"/>
          <c:showSerName val="0"/>
          <c:showPercent val="0"/>
          <c:showBubbleSize val="0"/>
        </c:dLbls>
        <c:axId val="2113258744"/>
        <c:axId val="2113264344"/>
      </c:radarChart>
      <c:catAx>
        <c:axId val="211325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13264344"/>
        <c:crosses val="autoZero"/>
        <c:auto val="1"/>
        <c:lblAlgn val="ctr"/>
        <c:lblOffset val="100"/>
        <c:noMultiLvlLbl val="0"/>
      </c:catAx>
      <c:valAx>
        <c:axId val="2113264344"/>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258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r>
              <a:rPr lang="en-US" sz="2000" dirty="0"/>
              <a:t>Institutional Directions: ARL Library Director Perceptions (n=58)</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radarChart>
        <c:radarStyle val="marker"/>
        <c:varyColors val="0"/>
        <c:ser>
          <c:idx val="0"/>
          <c:order val="0"/>
          <c:tx>
            <c:v>University Directions</c:v>
          </c:tx>
          <c:spPr>
            <a:ln w="38100" cap="rnd">
              <a:solidFill>
                <a:schemeClr val="accent4">
                  <a:shade val="76000"/>
                </a:schemeClr>
              </a:solidFill>
              <a:round/>
            </a:ln>
            <a:effectLst/>
          </c:spPr>
          <c:marker>
            <c:symbol val="circle"/>
            <c:size val="5"/>
            <c:spPr>
              <a:solidFill>
                <a:schemeClr val="accent4">
                  <a:shade val="76000"/>
                </a:schemeClr>
              </a:solidFill>
              <a:ln w="9525">
                <a:solidFill>
                  <a:schemeClr val="accent4">
                    <a:shade val="76000"/>
                  </a:schemeClr>
                </a:solidFill>
              </a:ln>
              <a:effectLst/>
            </c:spPr>
          </c:marker>
          <c:dLbls>
            <c:dLbl>
              <c:idx val="0"/>
              <c:tx>
                <c:rich>
                  <a:bodyPr/>
                  <a:lstStyle/>
                  <a:p>
                    <a:r>
                      <a:rPr lang="en-US"/>
                      <a:t>.</a:t>
                    </a:r>
                    <a:fld id="{0C6B4472-442D-4DA2-B68B-B6CEB107EAF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86-4D9A-997F-B73A43129EFD}"/>
                </c:ext>
              </c:extLst>
            </c:dLbl>
            <c:dLbl>
              <c:idx val="1"/>
              <c:tx>
                <c:rich>
                  <a:bodyPr/>
                  <a:lstStyle/>
                  <a:p>
                    <a:r>
                      <a:rPr lang="en-US"/>
                      <a:t>.</a:t>
                    </a:r>
                    <a:fld id="{15EC0190-1030-4066-B4CA-77843484B2B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86-4D9A-997F-B73A43129EFD}"/>
                </c:ext>
              </c:extLst>
            </c:dLbl>
            <c:dLbl>
              <c:idx val="2"/>
              <c:tx>
                <c:rich>
                  <a:bodyPr/>
                  <a:lstStyle/>
                  <a:p>
                    <a:r>
                      <a:rPr lang="en-US"/>
                      <a:t>.</a:t>
                    </a:r>
                    <a:fld id="{B446DFAF-C333-4717-B05E-24759ECB002A}"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86-4D9A-997F-B73A43129EFD}"/>
                </c:ext>
              </c:extLst>
            </c:dLbl>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accent4"/>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Research</c:v>
              </c:pt>
              <c:pt idx="1">
                <c:v> Liberal Education</c:v>
              </c:pt>
              <c:pt idx="2">
                <c:v> Career</c:v>
              </c:pt>
            </c:strLit>
          </c:cat>
          <c:val>
            <c:numRef>
              <c:f>'Just ARL'!$D$61:$F$61</c:f>
              <c:numCache>
                <c:formatCode>General</c:formatCode>
                <c:ptCount val="3"/>
                <c:pt idx="0">
                  <c:v>38.298245614035103</c:v>
                </c:pt>
                <c:pt idx="1">
                  <c:v>33.89473684210526</c:v>
                </c:pt>
                <c:pt idx="2">
                  <c:v>27.807017543859651</c:v>
                </c:pt>
              </c:numCache>
            </c:numRef>
          </c:val>
          <c:extLst>
            <c:ext xmlns:c16="http://schemas.microsoft.com/office/drawing/2014/chart" uri="{C3380CC4-5D6E-409C-BE32-E72D297353CC}">
              <c16:uniqueId val="{00000000-B22A-4748-8B23-7298D3F82314}"/>
            </c:ext>
          </c:extLst>
        </c:ser>
        <c:ser>
          <c:idx val="1"/>
          <c:order val="1"/>
          <c:tx>
            <c:v>Library Directions</c:v>
          </c:tx>
          <c:spPr>
            <a:ln w="38100" cap="rnd">
              <a:solidFill>
                <a:schemeClr val="accent4">
                  <a:tint val="77000"/>
                </a:schemeClr>
              </a:solidFill>
              <a:round/>
            </a:ln>
            <a:effectLst/>
          </c:spPr>
          <c:marker>
            <c:symbol val="circle"/>
            <c:size val="5"/>
            <c:spPr>
              <a:solidFill>
                <a:schemeClr val="accent4">
                  <a:tint val="77000"/>
                </a:schemeClr>
              </a:solidFill>
              <a:ln w="9525">
                <a:solidFill>
                  <a:schemeClr val="accent4">
                    <a:tint val="77000"/>
                  </a:schemeClr>
                </a:solidFill>
              </a:ln>
              <a:effectLst/>
            </c:spPr>
          </c:marker>
          <c:cat>
            <c:strLit>
              <c:ptCount val="3"/>
              <c:pt idx="0">
                <c:v>Research</c:v>
              </c:pt>
              <c:pt idx="1">
                <c:v> Liberal Education</c:v>
              </c:pt>
              <c:pt idx="2">
                <c:v> Career</c:v>
              </c:pt>
            </c:strLit>
          </c:cat>
          <c:val>
            <c:numRef>
              <c:f>'Just ARL'!$G$61:$I$61</c:f>
              <c:numCache>
                <c:formatCode>General</c:formatCode>
                <c:ptCount val="3"/>
                <c:pt idx="0">
                  <c:v>38.771929824561411</c:v>
                </c:pt>
                <c:pt idx="1">
                  <c:v>38.771929824561411</c:v>
                </c:pt>
                <c:pt idx="2">
                  <c:v>22.456140350877181</c:v>
                </c:pt>
              </c:numCache>
            </c:numRef>
          </c:val>
          <c:extLst>
            <c:ext xmlns:c16="http://schemas.microsoft.com/office/drawing/2014/chart" uri="{C3380CC4-5D6E-409C-BE32-E72D297353CC}">
              <c16:uniqueId val="{00000001-B22A-4748-8B23-7298D3F82314}"/>
            </c:ext>
          </c:extLst>
        </c:ser>
        <c:dLbls>
          <c:showLegendKey val="0"/>
          <c:showVal val="0"/>
          <c:showCatName val="0"/>
          <c:showSerName val="0"/>
          <c:showPercent val="0"/>
          <c:showBubbleSize val="0"/>
        </c:dLbls>
        <c:axId val="2113258744"/>
        <c:axId val="2113264344"/>
      </c:radarChart>
      <c:catAx>
        <c:axId val="211325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13264344"/>
        <c:crosses val="autoZero"/>
        <c:auto val="1"/>
        <c:lblAlgn val="ctr"/>
        <c:lblOffset val="100"/>
        <c:noMultiLvlLbl val="0"/>
      </c:catAx>
      <c:valAx>
        <c:axId val="2113264344"/>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258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5C782-AA09-4C4F-8F85-9F2BEA7C89C5}" type="doc">
      <dgm:prSet loTypeId="urn:microsoft.com/office/officeart/2005/8/layout/arrow4" loCatId="process" qsTypeId="urn:microsoft.com/office/officeart/2005/8/quickstyle/simple1" qsCatId="simple" csTypeId="urn:microsoft.com/office/officeart/2005/8/colors/accent3_5" csCatId="accent3" phldr="1"/>
      <dgm:spPr/>
      <dgm:t>
        <a:bodyPr/>
        <a:lstStyle/>
        <a:p>
          <a:endParaRPr lang="en-US"/>
        </a:p>
      </dgm:t>
    </dgm:pt>
    <dgm:pt modelId="{3082F7B8-46CD-4836-B81B-9E55540D0425}">
      <dgm:prSet phldrT="[Text]" custT="1"/>
      <dgm:spPr/>
      <dgm:t>
        <a:bodyPr/>
        <a:lstStyle/>
        <a:p>
          <a:r>
            <a:rPr lang="en-US" sz="4000" dirty="0">
              <a:latin typeface="Calibri" panose="020F0502020204030204" pitchFamily="34" charset="0"/>
            </a:rPr>
            <a:t>More investment: “</a:t>
          </a:r>
          <a:r>
            <a:rPr lang="en-US" sz="4000" b="1" dirty="0">
              <a:latin typeface="Calibri" panose="020F0502020204030204" pitchFamily="34" charset="0"/>
            </a:rPr>
            <a:t>inside-out</a:t>
          </a:r>
          <a:r>
            <a:rPr lang="en-US" sz="4000" dirty="0">
              <a:latin typeface="Calibri" panose="020F0502020204030204" pitchFamily="34" charset="0"/>
            </a:rPr>
            <a:t>” activities</a:t>
          </a:r>
        </a:p>
      </dgm:t>
    </dgm:pt>
    <dgm:pt modelId="{D200704B-8AB1-4B54-8BB9-61AD6F93A15E}" type="parTrans" cxnId="{0C1085A4-A7DA-4F43-9D0C-8150CDCF496A}">
      <dgm:prSet/>
      <dgm:spPr/>
      <dgm:t>
        <a:bodyPr/>
        <a:lstStyle/>
        <a:p>
          <a:endParaRPr lang="en-US">
            <a:latin typeface="Calibri" panose="020F0502020204030204" pitchFamily="34" charset="0"/>
          </a:endParaRPr>
        </a:p>
      </dgm:t>
    </dgm:pt>
    <dgm:pt modelId="{B097719A-A365-4F88-B74E-BE5811AA3210}" type="sibTrans" cxnId="{0C1085A4-A7DA-4F43-9D0C-8150CDCF496A}">
      <dgm:prSet/>
      <dgm:spPr/>
      <dgm:t>
        <a:bodyPr/>
        <a:lstStyle/>
        <a:p>
          <a:endParaRPr lang="en-US">
            <a:latin typeface="Calibri" panose="020F0502020204030204" pitchFamily="34" charset="0"/>
          </a:endParaRPr>
        </a:p>
      </dgm:t>
    </dgm:pt>
    <dgm:pt modelId="{187272D3-46E7-4887-A333-C97DC4E1517A}">
      <dgm:prSet phldrT="[Text]" custT="1"/>
      <dgm:spPr/>
      <dgm:t>
        <a:bodyPr/>
        <a:lstStyle/>
        <a:p>
          <a:r>
            <a:rPr lang="en-US" sz="4000">
              <a:latin typeface="Calibri" panose="020F0502020204030204" pitchFamily="34" charset="0"/>
            </a:rPr>
            <a:t>Reduce costs: “</a:t>
          </a:r>
          <a:r>
            <a:rPr lang="en-US" sz="4000" b="1">
              <a:latin typeface="Calibri" panose="020F0502020204030204" pitchFamily="34" charset="0"/>
            </a:rPr>
            <a:t>outside-in</a:t>
          </a:r>
          <a:r>
            <a:rPr lang="en-US" sz="4000">
              <a:latin typeface="Calibri" panose="020F0502020204030204" pitchFamily="34" charset="0"/>
            </a:rPr>
            <a:t>” operations</a:t>
          </a:r>
        </a:p>
      </dgm:t>
    </dgm:pt>
    <dgm:pt modelId="{33D6BD83-1DE2-4CA1-95BF-0E50336BB4AD}" type="parTrans" cxnId="{45DC75B0-6BBF-4E4A-8256-5E3ED2707B5E}">
      <dgm:prSet/>
      <dgm:spPr/>
      <dgm:t>
        <a:bodyPr/>
        <a:lstStyle/>
        <a:p>
          <a:endParaRPr lang="en-US">
            <a:latin typeface="Calibri" panose="020F0502020204030204" pitchFamily="34" charset="0"/>
          </a:endParaRPr>
        </a:p>
      </dgm:t>
    </dgm:pt>
    <dgm:pt modelId="{1D7BCB9D-42CA-49AA-ABBC-AAB5FEFA0F04}" type="sibTrans" cxnId="{45DC75B0-6BBF-4E4A-8256-5E3ED2707B5E}">
      <dgm:prSet/>
      <dgm:spPr/>
      <dgm:t>
        <a:bodyPr/>
        <a:lstStyle/>
        <a:p>
          <a:endParaRPr lang="en-US">
            <a:latin typeface="Calibri" panose="020F0502020204030204" pitchFamily="34" charset="0"/>
          </a:endParaRPr>
        </a:p>
      </dgm:t>
    </dgm:pt>
    <dgm:pt modelId="{31A3C9BC-E08D-49CB-8FB7-C7F00A4685E5}" type="pres">
      <dgm:prSet presAssocID="{5005C782-AA09-4C4F-8F85-9F2BEA7C89C5}" presName="compositeShape" presStyleCnt="0">
        <dgm:presLayoutVars>
          <dgm:chMax val="2"/>
          <dgm:dir/>
          <dgm:resizeHandles val="exact"/>
        </dgm:presLayoutVars>
      </dgm:prSet>
      <dgm:spPr/>
    </dgm:pt>
    <dgm:pt modelId="{EC8607C3-5903-45C2-8674-86BB9D6E3C82}" type="pres">
      <dgm:prSet presAssocID="{3082F7B8-46CD-4836-B81B-9E55540D0425}" presName="upArrow" presStyleLbl="node1" presStyleIdx="0" presStyleCnt="2"/>
      <dgm:spPr/>
    </dgm:pt>
    <dgm:pt modelId="{CAF7CCF2-0228-4410-96BB-8B7DC97B6407}" type="pres">
      <dgm:prSet presAssocID="{3082F7B8-46CD-4836-B81B-9E55540D0425}" presName="upArrowText" presStyleLbl="revTx" presStyleIdx="0" presStyleCnt="2" custScaleX="110729">
        <dgm:presLayoutVars>
          <dgm:chMax val="0"/>
          <dgm:bulletEnabled val="1"/>
        </dgm:presLayoutVars>
      </dgm:prSet>
      <dgm:spPr/>
    </dgm:pt>
    <dgm:pt modelId="{9B930AF3-0CDE-4CC8-B704-65A4DBDB56E1}" type="pres">
      <dgm:prSet presAssocID="{187272D3-46E7-4887-A333-C97DC4E1517A}" presName="downArrow" presStyleLbl="node1" presStyleIdx="1" presStyleCnt="2"/>
      <dgm:spPr/>
    </dgm:pt>
    <dgm:pt modelId="{0A476A75-5EF0-4A52-AB49-EA729D13F476}" type="pres">
      <dgm:prSet presAssocID="{187272D3-46E7-4887-A333-C97DC4E1517A}" presName="downArrowText" presStyleLbl="revTx" presStyleIdx="1" presStyleCnt="2">
        <dgm:presLayoutVars>
          <dgm:chMax val="0"/>
          <dgm:bulletEnabled val="1"/>
        </dgm:presLayoutVars>
      </dgm:prSet>
      <dgm:spPr/>
    </dgm:pt>
  </dgm:ptLst>
  <dgm:cxnLst>
    <dgm:cxn modelId="{1C41218C-665A-4EF3-B65E-754CF2E0037F}" type="presOf" srcId="{3082F7B8-46CD-4836-B81B-9E55540D0425}" destId="{CAF7CCF2-0228-4410-96BB-8B7DC97B6407}" srcOrd="0" destOrd="0" presId="urn:microsoft.com/office/officeart/2005/8/layout/arrow4"/>
    <dgm:cxn modelId="{323C3E93-9050-4663-AEB7-316A37325B46}" type="presOf" srcId="{5005C782-AA09-4C4F-8F85-9F2BEA7C89C5}" destId="{31A3C9BC-E08D-49CB-8FB7-C7F00A4685E5}" srcOrd="0" destOrd="0" presId="urn:microsoft.com/office/officeart/2005/8/layout/arrow4"/>
    <dgm:cxn modelId="{0C1085A4-A7DA-4F43-9D0C-8150CDCF496A}" srcId="{5005C782-AA09-4C4F-8F85-9F2BEA7C89C5}" destId="{3082F7B8-46CD-4836-B81B-9E55540D0425}" srcOrd="0" destOrd="0" parTransId="{D200704B-8AB1-4B54-8BB9-61AD6F93A15E}" sibTransId="{B097719A-A365-4F88-B74E-BE5811AA3210}"/>
    <dgm:cxn modelId="{45DC75B0-6BBF-4E4A-8256-5E3ED2707B5E}" srcId="{5005C782-AA09-4C4F-8F85-9F2BEA7C89C5}" destId="{187272D3-46E7-4887-A333-C97DC4E1517A}" srcOrd="1" destOrd="0" parTransId="{33D6BD83-1DE2-4CA1-95BF-0E50336BB4AD}" sibTransId="{1D7BCB9D-42CA-49AA-ABBC-AAB5FEFA0F04}"/>
    <dgm:cxn modelId="{A32497DD-E1AC-456C-BBA4-741DAE9432FA}" type="presOf" srcId="{187272D3-46E7-4887-A333-C97DC4E1517A}" destId="{0A476A75-5EF0-4A52-AB49-EA729D13F476}" srcOrd="0" destOrd="0" presId="urn:microsoft.com/office/officeart/2005/8/layout/arrow4"/>
    <dgm:cxn modelId="{FCDBCF7B-D812-497B-9098-98BC11827E70}" type="presParOf" srcId="{31A3C9BC-E08D-49CB-8FB7-C7F00A4685E5}" destId="{EC8607C3-5903-45C2-8674-86BB9D6E3C82}" srcOrd="0" destOrd="0" presId="urn:microsoft.com/office/officeart/2005/8/layout/arrow4"/>
    <dgm:cxn modelId="{62EA1A77-ADF5-4B1E-86A6-022F497E152A}" type="presParOf" srcId="{31A3C9BC-E08D-49CB-8FB7-C7F00A4685E5}" destId="{CAF7CCF2-0228-4410-96BB-8B7DC97B6407}" srcOrd="1" destOrd="0" presId="urn:microsoft.com/office/officeart/2005/8/layout/arrow4"/>
    <dgm:cxn modelId="{0AAE3E49-77D3-4F64-8E7F-FA3B1AA48FF3}" type="presParOf" srcId="{31A3C9BC-E08D-49CB-8FB7-C7F00A4685E5}" destId="{9B930AF3-0CDE-4CC8-B704-65A4DBDB56E1}" srcOrd="2" destOrd="0" presId="urn:microsoft.com/office/officeart/2005/8/layout/arrow4"/>
    <dgm:cxn modelId="{D4403C2A-8860-4B96-AAA1-B7BCF165567E}" type="presParOf" srcId="{31A3C9BC-E08D-49CB-8FB7-C7F00A4685E5}" destId="{0A476A75-5EF0-4A52-AB49-EA729D13F47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07C3-5903-45C2-8674-86BB9D6E3C82}">
      <dsp:nvSpPr>
        <dsp:cNvPr id="0" name=""/>
        <dsp:cNvSpPr/>
      </dsp:nvSpPr>
      <dsp:spPr>
        <a:xfrm>
          <a:off x="4134" y="0"/>
          <a:ext cx="2480730" cy="1950720"/>
        </a:xfrm>
        <a:prstGeom prst="upArrow">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7CCF2-0228-4410-96BB-8B7DC97B6407}">
      <dsp:nvSpPr>
        <dsp:cNvPr id="0" name=""/>
        <dsp:cNvSpPr/>
      </dsp:nvSpPr>
      <dsp:spPr>
        <a:xfrm>
          <a:off x="2333455" y="0"/>
          <a:ext cx="4661385"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alibri" panose="020F0502020204030204" pitchFamily="34" charset="0"/>
            </a:rPr>
            <a:t>More investment: “</a:t>
          </a:r>
          <a:r>
            <a:rPr lang="en-US" sz="4000" b="1" kern="1200" dirty="0">
              <a:latin typeface="Calibri" panose="020F0502020204030204" pitchFamily="34" charset="0"/>
            </a:rPr>
            <a:t>inside-out</a:t>
          </a:r>
          <a:r>
            <a:rPr lang="en-US" sz="4000" kern="1200" dirty="0">
              <a:latin typeface="Calibri" panose="020F0502020204030204" pitchFamily="34" charset="0"/>
            </a:rPr>
            <a:t>” activities</a:t>
          </a:r>
        </a:p>
      </dsp:txBody>
      <dsp:txXfrm>
        <a:off x="2333455" y="0"/>
        <a:ext cx="4661385" cy="1950720"/>
      </dsp:txXfrm>
    </dsp:sp>
    <dsp:sp modelId="{9B930AF3-0CDE-4CC8-B704-65A4DBDB56E1}">
      <dsp:nvSpPr>
        <dsp:cNvPr id="0" name=""/>
        <dsp:cNvSpPr/>
      </dsp:nvSpPr>
      <dsp:spPr>
        <a:xfrm>
          <a:off x="748353" y="2113280"/>
          <a:ext cx="2480730" cy="1950720"/>
        </a:xfrm>
        <a:prstGeom prst="downArrow">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76A75-5EF0-4A52-AB49-EA729D13F476}">
      <dsp:nvSpPr>
        <dsp:cNvPr id="0" name=""/>
        <dsp:cNvSpPr/>
      </dsp:nvSpPr>
      <dsp:spPr>
        <a:xfrm>
          <a:off x="3303505" y="2113280"/>
          <a:ext cx="4209723"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en-US" sz="4000" kern="1200">
              <a:latin typeface="Calibri" panose="020F0502020204030204" pitchFamily="34" charset="0"/>
            </a:rPr>
            <a:t>Reduce costs: “</a:t>
          </a:r>
          <a:r>
            <a:rPr lang="en-US" sz="4000" b="1" kern="1200">
              <a:latin typeface="Calibri" panose="020F0502020204030204" pitchFamily="34" charset="0"/>
            </a:rPr>
            <a:t>outside-in</a:t>
          </a:r>
          <a:r>
            <a:rPr lang="en-US" sz="4000" kern="1200">
              <a:latin typeface="Calibri" panose="020F0502020204030204" pitchFamily="34" charset="0"/>
            </a:rPr>
            <a:t>” operations</a:t>
          </a:r>
        </a:p>
      </dsp:txBody>
      <dsp:txXfrm>
        <a:off x="3303505" y="2113280"/>
        <a:ext cx="4209723" cy="195072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0.41778</cdr:x>
      <cdr:y>0.4321</cdr:y>
    </cdr:from>
    <cdr:to>
      <cdr:x>0.53978</cdr:x>
      <cdr:y>0.62826</cdr:y>
    </cdr:to>
    <cdr:sp macro="" textlink="">
      <cdr:nvSpPr>
        <cdr:cNvPr id="2" name="TextBox 1">
          <a:extLst xmlns:a="http://schemas.openxmlformats.org/drawingml/2006/main">
            <a:ext uri="{FF2B5EF4-FFF2-40B4-BE49-F238E27FC236}">
              <a16:creationId xmlns:a16="http://schemas.microsoft.com/office/drawing/2014/main" id="{DB5CDABD-41CE-4747-8255-4C82D3EC04BE}"/>
            </a:ext>
          </a:extLst>
        </cdr:cNvPr>
        <cdr:cNvSpPr txBox="1"/>
      </cdr:nvSpPr>
      <cdr:spPr>
        <a:xfrm xmlns:a="http://schemas.openxmlformats.org/drawingml/2006/main">
          <a:off x="2250510" y="1636610"/>
          <a:ext cx="657225" cy="742950"/>
        </a:xfrm>
        <a:prstGeom xmlns:a="http://schemas.openxmlformats.org/drawingml/2006/main" prst="rect">
          <a:avLst/>
        </a:prstGeom>
        <a:solidFill xmlns:a="http://schemas.openxmlformats.org/drawingml/2006/main">
          <a:schemeClr val="accent2"/>
        </a:solidFill>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bg1"/>
              </a:solidFill>
            </a:rPr>
            <a:t>Live</a:t>
          </a:r>
        </a:p>
        <a:p xmlns:a="http://schemas.openxmlformats.org/drawingml/2006/main">
          <a:pPr algn="ctr"/>
          <a:r>
            <a:rPr lang="en-US" sz="1400" dirty="0">
              <a:solidFill>
                <a:schemeClr val="bg1"/>
              </a:solidFill>
            </a:rPr>
            <a:t>222</a:t>
          </a:r>
        </a:p>
        <a:p xmlns:a="http://schemas.openxmlformats.org/drawingml/2006/main">
          <a:pPr algn="ctr"/>
          <a:r>
            <a:rPr lang="en-US" sz="1400" dirty="0">
              <a:solidFill>
                <a:schemeClr val="bg1"/>
              </a:solidFill>
            </a:rPr>
            <a:t>58%</a:t>
          </a:r>
        </a:p>
      </cdr:txBody>
    </cdr:sp>
  </cdr:relSizeAnchor>
</c:userShapes>
</file>

<file path=ppt/drawings/drawing2.xml><?xml version="1.0" encoding="utf-8"?>
<c:userShapes xmlns:c="http://schemas.openxmlformats.org/drawingml/2006/chart">
  <cdr:relSizeAnchor xmlns:cdr="http://schemas.openxmlformats.org/drawingml/2006/chartDrawing">
    <cdr:from>
      <cdr:x>0.04147</cdr:x>
      <cdr:y>0.87617</cdr:y>
    </cdr:from>
    <cdr:to>
      <cdr:x>0.98368</cdr:x>
      <cdr:y>1</cdr:y>
    </cdr:to>
    <cdr:sp macro="" textlink="">
      <cdr:nvSpPr>
        <cdr:cNvPr id="2" name="TextBox 1">
          <a:extLst xmlns:a="http://schemas.openxmlformats.org/drawingml/2006/main">
            <a:ext uri="{FF2B5EF4-FFF2-40B4-BE49-F238E27FC236}">
              <a16:creationId xmlns:a16="http://schemas.microsoft.com/office/drawing/2014/main" id="{1EB7F376-B719-4963-A42F-227D1EE18603}"/>
            </a:ext>
          </a:extLst>
        </cdr:cNvPr>
        <cdr:cNvSpPr txBox="1"/>
      </cdr:nvSpPr>
      <cdr:spPr>
        <a:xfrm xmlns:a="http://schemas.openxmlformats.org/drawingml/2006/main">
          <a:off x="290513" y="3560763"/>
          <a:ext cx="6600825" cy="503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0.04147</cdr:x>
      <cdr:y>0.87617</cdr:y>
    </cdr:from>
    <cdr:to>
      <cdr:x>0.98368</cdr:x>
      <cdr:y>1</cdr:y>
    </cdr:to>
    <cdr:sp macro="" textlink="">
      <cdr:nvSpPr>
        <cdr:cNvPr id="2" name="TextBox 1">
          <a:extLst xmlns:a="http://schemas.openxmlformats.org/drawingml/2006/main">
            <a:ext uri="{FF2B5EF4-FFF2-40B4-BE49-F238E27FC236}">
              <a16:creationId xmlns:a16="http://schemas.microsoft.com/office/drawing/2014/main" id="{1EB7F376-B719-4963-A42F-227D1EE18603}"/>
            </a:ext>
          </a:extLst>
        </cdr:cNvPr>
        <cdr:cNvSpPr txBox="1"/>
      </cdr:nvSpPr>
      <cdr:spPr>
        <a:xfrm xmlns:a="http://schemas.openxmlformats.org/drawingml/2006/main">
          <a:off x="290513" y="3560763"/>
          <a:ext cx="6600825" cy="503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096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uk-U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uk-U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4902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Shape 5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year euroCRIS and OCLC Research, along with RLP library partners, have been working to survey international practices, which builds upon previous euroCRIS/EUNIS research. Together we developed a survey which ran from October 2017 to January 2018, and we heard back from 381 respondents in 44 countries. We are synthesizing the findings and will publish our findings as an OCLC Research Report later this year. Today you will be getting a sneak peak at our findings. There’s a great deal of data for us to dig through, and we’re early in this process, but we want to share with EARMA some of the findings we think will be of interest to you.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Our goals with this survey are broad, foundational. [discuss general goals, limitations, etc.]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While comprehensive, the survey cannot (and does not intend to) reveal all the nuances of specific geographic environments. Results strongly suggest that follow-up national- or regional-level surveys or scoping exercises could be the logic consequence of this v general insight into global trends</a:t>
            </a:r>
            <a:endParaRPr sz="1200" b="0" i="0" u="none" strike="noStrike" cap="none">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62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34" name="Shape 5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56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Shape 52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Survey (methodological) shortcomings to be mentioned: there is a certain skew in the results due to quite tailored promotion effort (both for specific commercial stakeholders and national threads -- Norway missing is really significant in this sense considering it topped the previous EUNIS/euroCRIS survey in Europe)</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19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half (58%) of respondents indicate their institution has a live RIM system they’ve implemented, and another tenth (13%) are in the process of implementing one. </a:t>
            </a:r>
          </a:p>
          <a:p>
            <a:endParaRPr lang="en-US" dirty="0"/>
          </a:p>
          <a:p>
            <a:r>
              <a:rPr lang="en-US" dirty="0"/>
              <a:t>Of those with a live RIM, just under half are in EMEA, a little over a tenth are in the Americas or Asia Pacific. A sizable portion of them did not indicate their country.</a:t>
            </a:r>
          </a:p>
          <a:p>
            <a:endParaRPr lang="en-US" dirty="0"/>
          </a:p>
          <a:p>
            <a:r>
              <a:rPr lang="en-US" dirty="0"/>
              <a:t>The RIM system most in use among the live institutions (used by nearly a third of them (30%)) is Pure, an offering of Elsevier.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409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Respondents were provided a list of six reasons for pursuing RIM activities and were asked the importance of those reasons for their institution. The reasons most indicated as being “extremely important” include managing annual academic activity reporting and supporting institutional compliance such as funder mandates or national assessment exercises.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88750B-EB82-457F-9D1F-C3DA2E7B4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50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509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2" name="Shape 8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675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https://info.microsoft.com/Harvard-Business-Review-EducationWhitePaper-MGC0001281.html?wt.mc_id=636001_SL_SCL_Linkedin_EDU_HBR_RayFlemingBlog</a:t>
            </a:r>
          </a:p>
          <a:p>
            <a:r>
              <a:rPr lang="en-US" dirty="0"/>
              <a:t>http://qswownews.com/transition-japanese-higher-education/</a:t>
            </a:r>
          </a:p>
          <a:p>
            <a:r>
              <a:rPr lang="en-US" dirty="0"/>
              <a:t>http://www.scmp.com/news/hong-kong/education/article/2132308/smart-city-three-hong-kong-universities-top-10-times-higher</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09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de-D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37</a:t>
            </a:fld>
            <a:endParaRPr kumimoji="0" lang="de-D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4226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E242FB-C156-A14A-9F52-74F252AEF9C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605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uk-U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uk-U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9915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E242FB-C156-A14A-9F52-74F252AEF9C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2930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E27928-95D8-43EF-8391-F4814D837C2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77528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E27928-95D8-43EF-8391-F4814D837C2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43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E242FB-C156-A14A-9F52-74F252AEF9C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163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E27928-95D8-43EF-8391-F4814D837C2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9342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E27928-95D8-43EF-8391-F4814D837C2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855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E27928-95D8-43EF-8391-F4814D837C2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45277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958B2-8CFD-7C43-B1A8-5462CA51E0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27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Shape 3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34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few years ago my colleagues Brian Lavoie and Constance Malpas engaged in research on the Evolving Scholarly Record, examining how the traditional print scholarly record is evolving—as it is increasingly digitized and even born digital, with completely new components —things like research data and preprints. </a:t>
            </a:r>
          </a:p>
          <a:p>
            <a:endParaRPr lang="en-US" sz="1200" b="0" i="0" u="none" strike="noStrike" kern="1200" cap="none" dirty="0">
              <a:solidFill>
                <a:schemeClr val="dk1"/>
              </a:solidFill>
              <a:effectLst/>
              <a:latin typeface="Calibri"/>
              <a:ea typeface="Calibri"/>
              <a:cs typeface="Calibri"/>
              <a:sym typeface="Calibri"/>
            </a:endParaRP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43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Shape 3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 area of recent research for OCLC is research information management, as we recognize this as an important emerging service categories for libraries. We’ve been developing an arc of research to describe, explain, and document international practices in research information management. </a:t>
            </a:r>
            <a:endParaRPr dirty="0"/>
          </a:p>
          <a:p>
            <a:pPr marL="342900" marR="0" lvl="0" indent="-3429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 October we released a position paper on research information management, which I’ll talk a bit more about in a minute. </a:t>
            </a:r>
            <a:endParaRPr dirty="0"/>
          </a:p>
          <a:p>
            <a:pPr marL="342900" marR="0" lvl="0" indent="-3429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 December we also published a research report, conducted in collaboration with LIBER, documenting case studies in persistent identifiers in research information management.</a:t>
            </a:r>
            <a:endParaRPr dirty="0"/>
          </a:p>
          <a:p>
            <a:pPr marL="342900" marR="0" lvl="0" indent="-3429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We have also been collaborating with </a:t>
            </a:r>
            <a:r>
              <a:rPr lang="en-US" sz="1200" b="0" i="0" u="none" strike="noStrike" cap="none" dirty="0" err="1">
                <a:solidFill>
                  <a:schemeClr val="dk1"/>
                </a:solidFill>
                <a:latin typeface="Calibri"/>
                <a:ea typeface="Calibri"/>
                <a:cs typeface="Calibri"/>
                <a:sym typeface="Calibri"/>
              </a:rPr>
              <a:t>euroCRIS</a:t>
            </a:r>
            <a:r>
              <a:rPr lang="en-US" sz="1200" b="0" i="0" u="none" strike="noStrike" cap="none" dirty="0">
                <a:solidFill>
                  <a:schemeClr val="dk1"/>
                </a:solidFill>
                <a:latin typeface="Calibri"/>
                <a:ea typeface="Calibri"/>
                <a:cs typeface="Calibri"/>
                <a:sym typeface="Calibri"/>
              </a:rPr>
              <a:t> on an international survey on Research Information Management Practices.</a:t>
            </a:r>
            <a:endParaRPr sz="1200" b="0" i="0" u="none" strike="noStrike" cap="none" dirty="0">
              <a:solidFill>
                <a:schemeClr val="dk1"/>
              </a:solidFill>
              <a:latin typeface="Calibri"/>
              <a:ea typeface="Calibri"/>
              <a:cs typeface="Calibri"/>
              <a:sym typeface="Calibri"/>
            </a:endParaRPr>
          </a:p>
        </p:txBody>
      </p:sp>
      <p:sp>
        <p:nvSpPr>
          <p:cNvPr id="380" name="Shape 38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3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de-DE" sz="1200" smtClean="0">
                <a:latin typeface="Calibri"/>
                <a:ea typeface="Calibri"/>
                <a:cs typeface="Calibri"/>
                <a:sym typeface="Calibri"/>
              </a:rPr>
              <a:pPr algn="r">
                <a:buSzPct val="25000"/>
              </a:pPr>
              <a:t>18</a:t>
            </a:fld>
            <a:endParaRPr lang="de-DE" sz="1200">
              <a:latin typeface="Calibri"/>
              <a:ea typeface="Calibri"/>
              <a:cs typeface="Calibri"/>
              <a:sym typeface="Calibri"/>
            </a:endParaRPr>
          </a:p>
        </p:txBody>
      </p:sp>
    </p:spTree>
    <p:extLst>
      <p:ext uri="{BB962C8B-B14F-4D97-AF65-F5344CB8AC3E}">
        <p14:creationId xmlns:p14="http://schemas.microsoft.com/office/powerpoint/2010/main" val="137297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spcBef>
                <a:spcPts val="0"/>
              </a:spcBef>
              <a:buNone/>
            </a:pPr>
            <a:endParaRPr lang="en-US" dirty="0"/>
          </a:p>
          <a:p>
            <a:pPr lvl="0">
              <a:spcBef>
                <a:spcPts val="0"/>
              </a:spcBef>
              <a:buNone/>
            </a:pPr>
            <a:r>
              <a:rPr lang="en-US" dirty="0"/>
              <a:t>In this report, we offered a holistic definition of research information management (RIM) as the aggregation, curation, and utilization of metadata about research activities. One of my goals with this position paper was to provide a model for understanding different practices, as RIM practices vary widely by locale. Our model includes overlapping terms like CRIS and RIS, which are commonly used in Europe, as well as other practices like Research Profiling or Research Networking, which we see more commonly used in the Americas. It also synthesize the value proposition of libraries in RIM service provision.</a:t>
            </a:r>
          </a:p>
          <a:p>
            <a:pPr lvl="0">
              <a:spcBef>
                <a:spcPts val="0"/>
              </a:spcBef>
              <a:buNone/>
            </a:pPr>
            <a:endParaRPr lang="en-US" dirty="0"/>
          </a:p>
          <a:p>
            <a:pPr lvl="0">
              <a:spcBef>
                <a:spcPts val="0"/>
              </a:spcBef>
              <a:buNone/>
            </a:pPr>
            <a:r>
              <a:rPr lang="en-US" dirty="0"/>
              <a:t>You can access this report, as well as our other RIM publications, at </a:t>
            </a:r>
            <a:r>
              <a:rPr lang="en-US" dirty="0" err="1"/>
              <a:t>oc.lc</a:t>
            </a:r>
            <a:r>
              <a:rPr lang="en-US" dirty="0"/>
              <a:t>/rim </a:t>
            </a:r>
          </a:p>
          <a:p>
            <a:pPr marL="0" marR="0" lvl="0" indent="0" algn="l" rtl="0">
              <a:lnSpc>
                <a:spcPct val="80000"/>
              </a:lnSpc>
              <a:spcBef>
                <a:spcPts val="0"/>
              </a:spcBef>
              <a:spcAft>
                <a:spcPts val="0"/>
              </a:spcAft>
              <a:buClr>
                <a:schemeClr val="dk1"/>
              </a:buClr>
              <a:buSzPct val="25000"/>
              <a:buFont typeface="Arial"/>
              <a:buNone/>
            </a:pP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E242FB-C156-A14A-9F52-74F252AEF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50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1CE6363-3C36-AE45-892A-D2D07B38BA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29C5921-5CCA-774D-93FF-5B421840B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Needs DOI</a:t>
            </a:r>
          </a:p>
          <a:p>
            <a:pPr eaLnBrk="1" hangingPunct="1">
              <a:spcBef>
                <a:spcPct val="0"/>
              </a:spcBef>
            </a:pPr>
            <a:r>
              <a:rPr lang="en-US" altLang="en-US"/>
              <a:t>Can put up on Landing Page</a:t>
            </a:r>
          </a:p>
        </p:txBody>
      </p:sp>
      <p:sp>
        <p:nvSpPr>
          <p:cNvPr id="5124" name="Slide Number Placeholder 3">
            <a:extLst>
              <a:ext uri="{FF2B5EF4-FFF2-40B4-BE49-F238E27FC236}">
                <a16:creationId xmlns:a16="http://schemas.microsoft.com/office/drawing/2014/main" id="{AA0ADDB4-C6DF-1E46-98C9-CADC1DCB53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520B0-A95B-9247-AD56-5F7B0D7C574B}" type="slidenum">
              <a:rPr lang="en-US" altLang="en-US" smtClean="0"/>
              <a:pPr fontAlgn="base">
                <a:spcBef>
                  <a:spcPct val="0"/>
                </a:spcBef>
                <a:spcAft>
                  <a:spcPct val="0"/>
                </a:spcAft>
              </a:pPr>
              <a:t>20</a:t>
            </a:fld>
            <a:endParaRPr lang="en-US" altLang="en-US"/>
          </a:p>
        </p:txBody>
      </p:sp>
    </p:spTree>
    <p:extLst>
      <p:ext uri="{BB962C8B-B14F-4D97-AF65-F5344CB8AC3E}">
        <p14:creationId xmlns:p14="http://schemas.microsoft.com/office/powerpoint/2010/main" val="191296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5711A2A-9980-CA46-AF02-9E2A9D7C23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52451FE-C83A-734A-8546-A57F60C3C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Needs DOI</a:t>
            </a:r>
          </a:p>
          <a:p>
            <a:pPr eaLnBrk="1" hangingPunct="1">
              <a:spcBef>
                <a:spcPct val="0"/>
              </a:spcBef>
            </a:pPr>
            <a:r>
              <a:rPr lang="en-US" altLang="en-US"/>
              <a:t>Can put up on Landing Page</a:t>
            </a:r>
          </a:p>
        </p:txBody>
      </p:sp>
      <p:sp>
        <p:nvSpPr>
          <p:cNvPr id="7172" name="Slide Number Placeholder 3">
            <a:extLst>
              <a:ext uri="{FF2B5EF4-FFF2-40B4-BE49-F238E27FC236}">
                <a16:creationId xmlns:a16="http://schemas.microsoft.com/office/drawing/2014/main" id="{937C3A62-4912-6143-878D-CAEC1C092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C0A18C-505E-AA4F-961B-661EE880FAFE}" type="slidenum">
              <a:rPr lang="en-US" altLang="en-US" smtClean="0"/>
              <a:pPr fontAlgn="base">
                <a:spcBef>
                  <a:spcPct val="0"/>
                </a:spcBef>
                <a:spcAft>
                  <a:spcPct val="0"/>
                </a:spcAft>
              </a:pPr>
              <a:t>21</a:t>
            </a:fld>
            <a:endParaRPr lang="en-US" altLang="en-US"/>
          </a:p>
        </p:txBody>
      </p:sp>
    </p:spTree>
    <p:extLst>
      <p:ext uri="{BB962C8B-B14F-4D97-AF65-F5344CB8AC3E}">
        <p14:creationId xmlns:p14="http://schemas.microsoft.com/office/powerpoint/2010/main" val="55290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l="23295" b="48278"/>
          <a:stretch/>
        </p:blipFill>
        <p:spPr>
          <a:xfrm>
            <a:off x="3163889" y="4"/>
            <a:ext cx="5980110" cy="1413417"/>
          </a:xfrm>
          <a:prstGeom prst="rect">
            <a:avLst/>
          </a:prstGeom>
          <a:noFill/>
          <a:ln>
            <a:noFill/>
          </a:ln>
        </p:spPr>
      </p:pic>
      <p:sp>
        <p:nvSpPr>
          <p:cNvPr id="12" name="Shape 12"/>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3" name="Shape 13"/>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4" name="Shape 14"/>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5" name="Shape 15"/>
          <p:cNvSpPr/>
          <p:nvPr/>
        </p:nvSpPr>
        <p:spPr>
          <a:xfrm>
            <a:off x="-1" y="3"/>
            <a:ext cx="3190875"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6" name="Shape 16"/>
          <p:cNvSpPr txBox="1">
            <a:spLocks noGrp="1"/>
          </p:cNvSpPr>
          <p:nvPr>
            <p:ph type="body" idx="1"/>
          </p:nvPr>
        </p:nvSpPr>
        <p:spPr>
          <a:xfrm>
            <a:off x="3" y="1773169"/>
            <a:ext cx="3640099" cy="569387"/>
          </a:xfrm>
          <a:prstGeom prst="rect">
            <a:avLst/>
          </a:prstGeom>
          <a:solidFill>
            <a:schemeClr val="accent2"/>
          </a:solid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779470" y="2469870"/>
            <a:ext cx="7754770"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91425" tIns="91425" rIns="91425" bIns="91425" anchor="t" anchorCtr="0"/>
          <a:lstStyle>
            <a:lvl1pPr marL="457200" marR="0" lvl="0" indent="-228600" algn="l" rtl="0">
              <a:spcBef>
                <a:spcPts val="0"/>
              </a:spcBef>
              <a:spcAft>
                <a:spcPts val="0"/>
              </a:spcAft>
              <a:buClr>
                <a:schemeClr val="accent2"/>
              </a:buClr>
              <a:buSzPts val="4400"/>
              <a:buFont typeface="Arial"/>
              <a:buNone/>
              <a:defRPr sz="4400" b="1" i="0" u="none" strike="noStrike" cap="none">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 name="Shape 18"/>
          <p:cNvPicPr preferRelativeResize="0"/>
          <p:nvPr/>
        </p:nvPicPr>
        <p:blipFill rotWithShape="1">
          <a:blip r:embed="rId3">
            <a:alphaModFix/>
          </a:blip>
          <a:srcRect/>
          <a:stretch/>
        </p:blipFill>
        <p:spPr>
          <a:xfrm>
            <a:off x="8176846" y="6422993"/>
            <a:ext cx="820378" cy="291625"/>
          </a:xfrm>
          <a:prstGeom prst="rect">
            <a:avLst/>
          </a:prstGeom>
          <a:noFill/>
          <a:ln>
            <a:noFill/>
          </a:ln>
        </p:spPr>
      </p:pic>
      <p:sp>
        <p:nvSpPr>
          <p:cNvPr id="19" name="Shape 19"/>
          <p:cNvSpPr txBox="1">
            <a:spLocks noGrp="1"/>
          </p:cNvSpPr>
          <p:nvPr>
            <p:ph type="body" idx="3"/>
          </p:nvPr>
        </p:nvSpPr>
        <p:spPr>
          <a:xfrm>
            <a:off x="728694" y="4275963"/>
            <a:ext cx="1860446" cy="40011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4"/>
          </p:nvPr>
        </p:nvSpPr>
        <p:spPr>
          <a:xfrm>
            <a:off x="728695" y="4818452"/>
            <a:ext cx="1367554" cy="307777"/>
          </a:xfrm>
          <a:prstGeom prst="rect">
            <a:avLst/>
          </a:prstGeom>
          <a:noFill/>
          <a:ln>
            <a:noFill/>
          </a:ln>
        </p:spPr>
        <p:txBody>
          <a:bodyPr spcFirstLastPara="1" wrap="square" lIns="91425" tIns="91425" rIns="91425" bIns="91425" anchor="t" anchorCtr="0"/>
          <a:lstStyle>
            <a:lvl1pPr marL="457200" marR="0" lvl="0" indent="-228600" algn="l" rtl="0">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p:nvPr/>
        </p:nvSpPr>
        <p:spPr>
          <a:xfrm>
            <a:off x="3136901" y="1"/>
            <a:ext cx="445693"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628650" y="6356350"/>
            <a:ext cx="2057398" cy="365124"/>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fld id="{37565807-604E-2541-8FA5-7B9247B0A204}" type="datetime1">
              <a:rPr lang="en-US" smtClean="0"/>
              <a:t>5/23/2018</a:t>
            </a:fld>
            <a:endParaRPr/>
          </a:p>
        </p:txBody>
      </p:sp>
      <p:sp>
        <p:nvSpPr>
          <p:cNvPr id="30" name="Shape 30"/>
          <p:cNvSpPr txBox="1">
            <a:spLocks noGrp="1"/>
          </p:cNvSpPr>
          <p:nvPr>
            <p:ph type="ftr" idx="11"/>
          </p:nvPr>
        </p:nvSpPr>
        <p:spPr>
          <a:xfrm>
            <a:off x="3028951" y="6356350"/>
            <a:ext cx="3086099" cy="365124"/>
          </a:xfrm>
          <a:prstGeom prst="rect">
            <a:avLst/>
          </a:prstGeom>
          <a:noFill/>
          <a:ln>
            <a:noFill/>
          </a:ln>
        </p:spPr>
        <p:txBody>
          <a:bodyPr lIns="91425" tIns="91425" rIns="91425" bIns="91425" anchor="ctr" anchorCtr="0"/>
          <a:lstStyle>
            <a:lvl1pPr marL="0" marR="0" lvl="0" indent="0" algn="ctr"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457951" y="6356350"/>
            <a:ext cx="2057398"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de-DE" sz="900" smtClean="0">
                <a:solidFill>
                  <a:srgbClr val="888888"/>
                </a:solidFill>
                <a:latin typeface="Calibri"/>
                <a:ea typeface="Calibri"/>
                <a:cs typeface="Calibri"/>
                <a:sym typeface="Calibri"/>
              </a:rPr>
              <a:pPr algn="r">
                <a:buSzPct val="25000"/>
              </a:pPr>
              <a:t>‹#›</a:t>
            </a:fld>
            <a:endParaRPr lang="de-D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350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9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sym typeface="Arial"/>
            </a:endParaRPr>
          </a:p>
        </p:txBody>
      </p:sp>
      <p:sp>
        <p:nvSpPr>
          <p:cNvPr id="11" name="Text Placeholder 8"/>
          <p:cNvSpPr>
            <a:spLocks noGrp="1"/>
          </p:cNvSpPr>
          <p:nvPr>
            <p:ph type="body" sz="quarter" idx="10" hasCustomPrompt="1"/>
          </p:nvPr>
        </p:nvSpPr>
        <p:spPr>
          <a:xfrm>
            <a:off x="315261" y="1108085"/>
            <a:ext cx="8174038" cy="553998"/>
          </a:xfrm>
          <a:prstGeom prst="rect">
            <a:avLst/>
          </a:prstGeom>
          <a:ln w="28575" cmpd="sng">
            <a:solidFill>
              <a:srgbClr val="FFFFFF"/>
            </a:solidFill>
          </a:ln>
        </p:spPr>
        <p:txBody>
          <a:bodyPr vert="horz" lIns="274320" tIns="45720" rIns="274320" bIns="91440">
            <a:spAutoFit/>
          </a:bodyPr>
          <a:lstStyle>
            <a:lvl1pPr marL="0" marR="0" indent="0" algn="l" defTabSz="342892" rtl="0" eaLnBrk="1" fontAlgn="auto" latinLnBrk="0" hangingPunct="1">
              <a:lnSpc>
                <a:spcPct val="100000"/>
              </a:lnSpc>
              <a:spcBef>
                <a:spcPct val="20000"/>
              </a:spcBef>
              <a:spcAft>
                <a:spcPts val="0"/>
              </a:spcAft>
              <a:buClrTx/>
              <a:buSzTx/>
              <a:buFont typeface="Arial"/>
              <a:buNone/>
              <a:tabLst/>
              <a:defRPr sz="2700" b="1" i="0" cap="all" baseline="0">
                <a:solidFill>
                  <a:schemeClr val="bg1"/>
                </a:solidFill>
              </a:defRPr>
            </a:lvl1pPr>
          </a:lstStyle>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en-US" sz="2700" b="1">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7"/>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5" y="850901"/>
            <a:ext cx="265112"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850907"/>
            <a:ext cx="265112" cy="5432839"/>
          </a:xfrm>
          <a:prstGeom prst="rect">
            <a:avLst/>
          </a:prstGeom>
          <a:solidFill>
            <a:srgbClr val="00AFD7"/>
          </a:solidFill>
        </p:spPr>
        <p:txBody>
          <a:bodyPr vert="horz"/>
          <a:lstStyle>
            <a:lvl1pPr marL="0" indent="0">
              <a:buNone/>
              <a:defRPr baseline="0"/>
            </a:lvl1pPr>
          </a:lstStyle>
          <a:p>
            <a:pPr lvl="0"/>
            <a:r>
              <a:rPr lang="en-US"/>
              <a:t>     </a:t>
            </a:r>
          </a:p>
        </p:txBody>
      </p:sp>
    </p:spTree>
    <p:extLst>
      <p:ext uri="{BB962C8B-B14F-4D97-AF65-F5344CB8AC3E}">
        <p14:creationId xmlns:p14="http://schemas.microsoft.com/office/powerpoint/2010/main" val="37753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ntent- Header">
  <p:cSld name="2_Content- Header">
    <p:spTree>
      <p:nvGrpSpPr>
        <p:cNvPr id="1" name="Shape 96"/>
        <p:cNvGrpSpPr/>
        <p:nvPr/>
      </p:nvGrpSpPr>
      <p:grpSpPr>
        <a:xfrm>
          <a:off x="0" y="0"/>
          <a:ext cx="0" cy="0"/>
          <a:chOff x="0" y="0"/>
          <a:chExt cx="0" cy="0"/>
        </a:xfrm>
      </p:grpSpPr>
      <p:sp>
        <p:nvSpPr>
          <p:cNvPr id="97" name="Shape 97"/>
          <p:cNvSpPr/>
          <p:nvPr/>
        </p:nvSpPr>
        <p:spPr>
          <a:xfrm>
            <a:off x="1" y="6248400"/>
            <a:ext cx="22097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98" name="Shape 98"/>
          <p:cNvSpPr/>
          <p:nvPr/>
        </p:nvSpPr>
        <p:spPr>
          <a:xfrm>
            <a:off x="2209801" y="6248400"/>
            <a:ext cx="1060449"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99" name="Shape 99"/>
          <p:cNvSpPr/>
          <p:nvPr/>
        </p:nvSpPr>
        <p:spPr>
          <a:xfrm>
            <a:off x="3270251" y="6248400"/>
            <a:ext cx="5873749"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0" name="Shape 100"/>
          <p:cNvSpPr txBox="1">
            <a:spLocks noGrp="1"/>
          </p:cNvSpPr>
          <p:nvPr>
            <p:ph type="body" idx="1"/>
          </p:nvPr>
        </p:nvSpPr>
        <p:spPr>
          <a:xfrm>
            <a:off x="340787" y="457739"/>
            <a:ext cx="8439147"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1" name="Shape 101"/>
          <p:cNvPicPr preferRelativeResize="0"/>
          <p:nvPr/>
        </p:nvPicPr>
        <p:blipFill rotWithShape="1">
          <a:blip r:embed="rId2">
            <a:alphaModFix/>
          </a:blip>
          <a:srcRect/>
          <a:stretch/>
        </p:blipFill>
        <p:spPr>
          <a:xfrm>
            <a:off x="8310053" y="6422992"/>
            <a:ext cx="687170" cy="291624"/>
          </a:xfrm>
          <a:prstGeom prst="rect">
            <a:avLst/>
          </a:prstGeom>
          <a:noFill/>
          <a:ln>
            <a:noFill/>
          </a:ln>
        </p:spPr>
      </p:pic>
      <p:sp>
        <p:nvSpPr>
          <p:cNvPr id="102" name="Shape 102"/>
          <p:cNvSpPr txBox="1">
            <a:spLocks noGrp="1"/>
          </p:cNvSpPr>
          <p:nvPr>
            <p:ph type="dt" idx="10"/>
          </p:nvPr>
        </p:nvSpPr>
        <p:spPr>
          <a:xfrm>
            <a:off x="628650" y="6356350"/>
            <a:ext cx="2057398" cy="36512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028951" y="6356350"/>
            <a:ext cx="3086099" cy="36512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457951" y="6356350"/>
            <a:ext cx="2057398" cy="36512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05"/>
        <p:cNvGrpSpPr/>
        <p:nvPr/>
      </p:nvGrpSpPr>
      <p:grpSpPr>
        <a:xfrm>
          <a:off x="0" y="0"/>
          <a:ext cx="0" cy="0"/>
          <a:chOff x="0" y="0"/>
          <a:chExt cx="0" cy="0"/>
        </a:xfrm>
      </p:grpSpPr>
      <p:sp>
        <p:nvSpPr>
          <p:cNvPr id="106" name="Shape 106"/>
          <p:cNvSpPr/>
          <p:nvPr/>
        </p:nvSpPr>
        <p:spPr>
          <a:xfrm>
            <a:off x="1" y="6248400"/>
            <a:ext cx="22097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7" name="Shape 107"/>
          <p:cNvSpPr/>
          <p:nvPr/>
        </p:nvSpPr>
        <p:spPr>
          <a:xfrm>
            <a:off x="2209801" y="6248400"/>
            <a:ext cx="1060449"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8" name="Shape 108"/>
          <p:cNvSpPr/>
          <p:nvPr/>
        </p:nvSpPr>
        <p:spPr>
          <a:xfrm>
            <a:off x="3270251" y="6248400"/>
            <a:ext cx="5873749"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9" name="Shape 109"/>
          <p:cNvSpPr txBox="1">
            <a:spLocks noGrp="1"/>
          </p:cNvSpPr>
          <p:nvPr>
            <p:ph type="body" idx="1"/>
          </p:nvPr>
        </p:nvSpPr>
        <p:spPr>
          <a:xfrm>
            <a:off x="340787" y="1372995"/>
            <a:ext cx="8439147" cy="4475169"/>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340787" y="457739"/>
            <a:ext cx="8439147"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1" name="Shape 111"/>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19"/>
        <p:cNvGrpSpPr/>
        <p:nvPr/>
      </p:nvGrpSpPr>
      <p:grpSpPr>
        <a:xfrm>
          <a:off x="0" y="0"/>
          <a:ext cx="0" cy="0"/>
          <a:chOff x="0" y="0"/>
          <a:chExt cx="0" cy="0"/>
        </a:xfrm>
      </p:grpSpPr>
      <p:pic>
        <p:nvPicPr>
          <p:cNvPr id="120" name="Shape 120" descr="OCLC_H_PMS.eps"/>
          <p:cNvPicPr preferRelativeResize="0"/>
          <p:nvPr/>
        </p:nvPicPr>
        <p:blipFill rotWithShape="1">
          <a:blip r:embed="rId2">
            <a:alphaModFix/>
          </a:blip>
          <a:srcRect/>
          <a:stretch/>
        </p:blipFill>
        <p:spPr>
          <a:xfrm>
            <a:off x="8236925" y="6347608"/>
            <a:ext cx="723437" cy="320913"/>
          </a:xfrm>
          <a:prstGeom prst="rect">
            <a:avLst/>
          </a:prstGeom>
          <a:noFill/>
          <a:ln>
            <a:noFill/>
          </a:ln>
        </p:spPr>
      </p:pic>
      <p:sp>
        <p:nvSpPr>
          <p:cNvPr id="121" name="Shape 121"/>
          <p:cNvSpPr txBox="1">
            <a:spLocks noGrp="1"/>
          </p:cNvSpPr>
          <p:nvPr>
            <p:ph type="dt" idx="10"/>
          </p:nvPr>
        </p:nvSpPr>
        <p:spPr>
          <a:xfrm>
            <a:off x="628650" y="6356350"/>
            <a:ext cx="2057398" cy="36512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028951" y="6356350"/>
            <a:ext cx="3086099" cy="36512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457951" y="6356350"/>
            <a:ext cx="2057398" cy="36512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124"/>
        <p:cNvGrpSpPr/>
        <p:nvPr/>
      </p:nvGrpSpPr>
      <p:grpSpPr>
        <a:xfrm>
          <a:off x="0" y="0"/>
          <a:ext cx="0" cy="0"/>
          <a:chOff x="0" y="0"/>
          <a:chExt cx="0" cy="0"/>
        </a:xfrm>
      </p:grpSpPr>
      <p:sp>
        <p:nvSpPr>
          <p:cNvPr id="125" name="Shape 125"/>
          <p:cNvSpPr>
            <a:spLocks noGrp="1"/>
          </p:cNvSpPr>
          <p:nvPr>
            <p:ph type="pic" idx="2"/>
          </p:nvPr>
        </p:nvSpPr>
        <p:spPr>
          <a:xfrm>
            <a:off x="882650" y="1990726"/>
            <a:ext cx="2016124" cy="257174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p:nvPr/>
        </p:nvSpPr>
        <p:spPr>
          <a:xfrm rot="5400000">
            <a:off x="-846138" y="2833689"/>
            <a:ext cx="2574925" cy="88264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3D527F"/>
              </a:solidFill>
              <a:latin typeface="Arial"/>
              <a:ea typeface="Arial"/>
              <a:cs typeface="Arial"/>
              <a:sym typeface="Arial"/>
            </a:endParaRPr>
          </a:p>
        </p:txBody>
      </p:sp>
      <p:sp>
        <p:nvSpPr>
          <p:cNvPr id="127" name="Shape 127"/>
          <p:cNvSpPr txBox="1">
            <a:spLocks noGrp="1"/>
          </p:cNvSpPr>
          <p:nvPr>
            <p:ph type="body" idx="1"/>
          </p:nvPr>
        </p:nvSpPr>
        <p:spPr>
          <a:xfrm>
            <a:off x="3416307" y="2764533"/>
            <a:ext cx="5727698"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8" name="Shape 128"/>
          <p:cNvCxnSpPr/>
          <p:nvPr/>
        </p:nvCxnSpPr>
        <p:spPr>
          <a:xfrm>
            <a:off x="3416301" y="3616703"/>
            <a:ext cx="5727699" cy="0"/>
          </a:xfrm>
          <a:prstGeom prst="straightConnector1">
            <a:avLst/>
          </a:prstGeom>
          <a:noFill/>
          <a:ln w="19050" cap="flat" cmpd="sng">
            <a:solidFill>
              <a:srgbClr val="3F3F3F"/>
            </a:solidFill>
            <a:prstDash val="solid"/>
            <a:round/>
            <a:headEnd type="none" w="sm" len="sm"/>
            <a:tailEnd type="none" w="sm" len="sm"/>
          </a:ln>
        </p:spPr>
      </p:cxnSp>
      <p:sp>
        <p:nvSpPr>
          <p:cNvPr id="129" name="Shape 129"/>
          <p:cNvSpPr txBox="1">
            <a:spLocks noGrp="1"/>
          </p:cNvSpPr>
          <p:nvPr>
            <p:ph type="body" idx="3"/>
          </p:nvPr>
        </p:nvSpPr>
        <p:spPr>
          <a:xfrm>
            <a:off x="3416301" y="1987551"/>
            <a:ext cx="5727699"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4"/>
          </p:nvPr>
        </p:nvSpPr>
        <p:spPr>
          <a:xfrm>
            <a:off x="882651" y="1990723"/>
            <a:ext cx="161925" cy="2571752"/>
          </a:xfrm>
          <a:prstGeom prst="rect">
            <a:avLst/>
          </a:prstGeom>
          <a:solidFill>
            <a:srgbClr val="236192">
              <a:alpha val="71372"/>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131"/>
        <p:cNvGrpSpPr/>
        <p:nvPr/>
      </p:nvGrpSpPr>
      <p:grpSpPr>
        <a:xfrm>
          <a:off x="0" y="0"/>
          <a:ext cx="0" cy="0"/>
          <a:chOff x="0" y="0"/>
          <a:chExt cx="0" cy="0"/>
        </a:xfrm>
      </p:grpSpPr>
      <p:sp>
        <p:nvSpPr>
          <p:cNvPr id="132" name="Shape 132"/>
          <p:cNvSpPr>
            <a:spLocks noGrp="1"/>
          </p:cNvSpPr>
          <p:nvPr>
            <p:ph type="pic" idx="2"/>
          </p:nvPr>
        </p:nvSpPr>
        <p:spPr>
          <a:xfrm>
            <a:off x="882650" y="550911"/>
            <a:ext cx="2016124" cy="257174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Shape 133"/>
          <p:cNvSpPr/>
          <p:nvPr/>
        </p:nvSpPr>
        <p:spPr>
          <a:xfrm rot="5400000">
            <a:off x="-846138" y="1393874"/>
            <a:ext cx="2574925" cy="88264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3D527F"/>
              </a:solidFill>
              <a:latin typeface="Arial"/>
              <a:ea typeface="Arial"/>
              <a:cs typeface="Arial"/>
              <a:sym typeface="Arial"/>
            </a:endParaRPr>
          </a:p>
        </p:txBody>
      </p:sp>
      <p:sp>
        <p:nvSpPr>
          <p:cNvPr id="134" name="Shape 134"/>
          <p:cNvSpPr txBox="1">
            <a:spLocks noGrp="1"/>
          </p:cNvSpPr>
          <p:nvPr>
            <p:ph type="body" idx="1"/>
          </p:nvPr>
        </p:nvSpPr>
        <p:spPr>
          <a:xfrm>
            <a:off x="3416307" y="1324717"/>
            <a:ext cx="5727698"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35" name="Shape 135"/>
          <p:cNvCxnSpPr/>
          <p:nvPr/>
        </p:nvCxnSpPr>
        <p:spPr>
          <a:xfrm>
            <a:off x="3416301" y="2176888"/>
            <a:ext cx="5727699" cy="0"/>
          </a:xfrm>
          <a:prstGeom prst="straightConnector1">
            <a:avLst/>
          </a:prstGeom>
          <a:noFill/>
          <a:ln w="19050" cap="flat" cmpd="sng">
            <a:solidFill>
              <a:srgbClr val="3F3F3F"/>
            </a:solidFill>
            <a:prstDash val="solid"/>
            <a:round/>
            <a:headEnd type="none" w="sm" len="sm"/>
            <a:tailEnd type="none" w="sm" len="sm"/>
          </a:ln>
        </p:spPr>
      </p:cxnSp>
      <p:sp>
        <p:nvSpPr>
          <p:cNvPr id="136" name="Shape 136"/>
          <p:cNvSpPr txBox="1">
            <a:spLocks noGrp="1"/>
          </p:cNvSpPr>
          <p:nvPr>
            <p:ph type="body" idx="3"/>
          </p:nvPr>
        </p:nvSpPr>
        <p:spPr>
          <a:xfrm>
            <a:off x="3416301" y="547736"/>
            <a:ext cx="5727699"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body" idx="4"/>
          </p:nvPr>
        </p:nvSpPr>
        <p:spPr>
          <a:xfrm>
            <a:off x="882651" y="550908"/>
            <a:ext cx="161925" cy="2571752"/>
          </a:xfrm>
          <a:prstGeom prst="rect">
            <a:avLst/>
          </a:prstGeom>
          <a:solidFill>
            <a:srgbClr val="236192">
              <a:alpha val="71372"/>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Shape 138"/>
          <p:cNvSpPr>
            <a:spLocks noGrp="1"/>
          </p:cNvSpPr>
          <p:nvPr>
            <p:ph type="pic" idx="5"/>
          </p:nvPr>
        </p:nvSpPr>
        <p:spPr>
          <a:xfrm>
            <a:off x="882650" y="3595110"/>
            <a:ext cx="2016124" cy="257174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Shape 139"/>
          <p:cNvSpPr/>
          <p:nvPr/>
        </p:nvSpPr>
        <p:spPr>
          <a:xfrm rot="5400000">
            <a:off x="-846138" y="4438074"/>
            <a:ext cx="2574925" cy="88264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3D527F"/>
              </a:solidFill>
              <a:latin typeface="Arial"/>
              <a:ea typeface="Arial"/>
              <a:cs typeface="Arial"/>
              <a:sym typeface="Arial"/>
            </a:endParaRPr>
          </a:p>
        </p:txBody>
      </p:sp>
      <p:sp>
        <p:nvSpPr>
          <p:cNvPr id="140" name="Shape 140"/>
          <p:cNvSpPr txBox="1">
            <a:spLocks noGrp="1"/>
          </p:cNvSpPr>
          <p:nvPr>
            <p:ph type="body" idx="6"/>
          </p:nvPr>
        </p:nvSpPr>
        <p:spPr>
          <a:xfrm>
            <a:off x="3416307" y="4368915"/>
            <a:ext cx="5727698"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1" name="Shape 141"/>
          <p:cNvCxnSpPr/>
          <p:nvPr/>
        </p:nvCxnSpPr>
        <p:spPr>
          <a:xfrm>
            <a:off x="3416301" y="5221088"/>
            <a:ext cx="5727699" cy="0"/>
          </a:xfrm>
          <a:prstGeom prst="straightConnector1">
            <a:avLst/>
          </a:prstGeom>
          <a:noFill/>
          <a:ln w="19050" cap="flat" cmpd="sng">
            <a:solidFill>
              <a:srgbClr val="3F3F3F"/>
            </a:solidFill>
            <a:prstDash val="solid"/>
            <a:round/>
            <a:headEnd type="none" w="sm" len="sm"/>
            <a:tailEnd type="none" w="sm" len="sm"/>
          </a:ln>
        </p:spPr>
      </p:cxnSp>
      <p:sp>
        <p:nvSpPr>
          <p:cNvPr id="142" name="Shape 142"/>
          <p:cNvSpPr txBox="1">
            <a:spLocks noGrp="1"/>
          </p:cNvSpPr>
          <p:nvPr>
            <p:ph type="body" idx="7"/>
          </p:nvPr>
        </p:nvSpPr>
        <p:spPr>
          <a:xfrm>
            <a:off x="3416301" y="3591935"/>
            <a:ext cx="5727699"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body" idx="8"/>
          </p:nvPr>
        </p:nvSpPr>
        <p:spPr>
          <a:xfrm>
            <a:off x="882651" y="3595108"/>
            <a:ext cx="161925" cy="2571752"/>
          </a:xfrm>
          <a:prstGeom prst="rect">
            <a:avLst/>
          </a:prstGeom>
          <a:solidFill>
            <a:srgbClr val="236192">
              <a:alpha val="71372"/>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44"/>
        <p:cNvGrpSpPr/>
        <p:nvPr/>
      </p:nvGrpSpPr>
      <p:grpSpPr>
        <a:xfrm>
          <a:off x="0" y="0"/>
          <a:ext cx="0" cy="0"/>
          <a:chOff x="0" y="0"/>
          <a:chExt cx="0" cy="0"/>
        </a:xfrm>
      </p:grpSpPr>
      <p:sp>
        <p:nvSpPr>
          <p:cNvPr id="145" name="Shape 145"/>
          <p:cNvSpPr/>
          <p:nvPr/>
        </p:nvSpPr>
        <p:spPr>
          <a:xfrm>
            <a:off x="1" y="6248400"/>
            <a:ext cx="22097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3D527F"/>
              </a:solidFill>
              <a:latin typeface="Arial"/>
              <a:ea typeface="Arial"/>
              <a:cs typeface="Arial"/>
              <a:sym typeface="Arial"/>
            </a:endParaRPr>
          </a:p>
        </p:txBody>
      </p:sp>
      <p:sp>
        <p:nvSpPr>
          <p:cNvPr id="146" name="Shape 146"/>
          <p:cNvSpPr/>
          <p:nvPr/>
        </p:nvSpPr>
        <p:spPr>
          <a:xfrm>
            <a:off x="2209801" y="6248400"/>
            <a:ext cx="1060449"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3D527F"/>
              </a:solidFill>
              <a:latin typeface="Arial"/>
              <a:ea typeface="Arial"/>
              <a:cs typeface="Arial"/>
              <a:sym typeface="Arial"/>
            </a:endParaRPr>
          </a:p>
        </p:txBody>
      </p:sp>
      <p:sp>
        <p:nvSpPr>
          <p:cNvPr id="147" name="Shape 147"/>
          <p:cNvSpPr/>
          <p:nvPr/>
        </p:nvSpPr>
        <p:spPr>
          <a:xfrm>
            <a:off x="3270251" y="6248400"/>
            <a:ext cx="5873749"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3D527F"/>
              </a:solidFill>
              <a:latin typeface="Arial"/>
              <a:ea typeface="Arial"/>
              <a:cs typeface="Arial"/>
              <a:sym typeface="Arial"/>
            </a:endParaRPr>
          </a:p>
        </p:txBody>
      </p:sp>
      <p:pic>
        <p:nvPicPr>
          <p:cNvPr id="148" name="Shape 148"/>
          <p:cNvPicPr preferRelativeResize="0"/>
          <p:nvPr/>
        </p:nvPicPr>
        <p:blipFill rotWithShape="1">
          <a:blip r:embed="rId2">
            <a:alphaModFix/>
          </a:blip>
          <a:srcRect/>
          <a:stretch/>
        </p:blipFill>
        <p:spPr>
          <a:xfrm>
            <a:off x="8310053" y="6422992"/>
            <a:ext cx="687170" cy="291624"/>
          </a:xfrm>
          <a:prstGeom prst="rect">
            <a:avLst/>
          </a:prstGeom>
          <a:noFill/>
          <a:ln>
            <a:noFill/>
          </a:ln>
        </p:spPr>
      </p:pic>
      <p:sp>
        <p:nvSpPr>
          <p:cNvPr id="149" name="Shape 149"/>
          <p:cNvSpPr txBox="1">
            <a:spLocks noGrp="1"/>
          </p:cNvSpPr>
          <p:nvPr>
            <p:ph type="dt" idx="10"/>
          </p:nvPr>
        </p:nvSpPr>
        <p:spPr>
          <a:xfrm>
            <a:off x="628650" y="6356350"/>
            <a:ext cx="2057398" cy="36512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028951" y="6356350"/>
            <a:ext cx="3086099" cy="36512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6457951" y="6356350"/>
            <a:ext cx="2057398" cy="36512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152"/>
        <p:cNvGrpSpPr/>
        <p:nvPr/>
      </p:nvGrpSpPr>
      <p:grpSpPr>
        <a:xfrm>
          <a:off x="0" y="0"/>
          <a:ext cx="0" cy="0"/>
          <a:chOff x="0" y="0"/>
          <a:chExt cx="0" cy="0"/>
        </a:xfrm>
      </p:grpSpPr>
      <p:sp>
        <p:nvSpPr>
          <p:cNvPr id="153" name="Shape 153"/>
          <p:cNvSpPr>
            <a:spLocks noGrp="1"/>
          </p:cNvSpPr>
          <p:nvPr>
            <p:ph type="pic" idx="2"/>
          </p:nvPr>
        </p:nvSpPr>
        <p:spPr>
          <a:xfrm>
            <a:off x="0" y="1"/>
            <a:ext cx="9144000" cy="6857999"/>
          </a:xfrm>
          <a:prstGeom prst="rect">
            <a:avLst/>
          </a:prstGeom>
          <a:noFill/>
          <a:ln>
            <a:noFill/>
          </a:ln>
        </p:spPr>
        <p:txBody>
          <a:bodyPr spcFirstLastPara="1" wrap="square" lIns="91425" tIns="91425" rIns="91425" bIns="91425" anchor="ctr" anchorCtr="0"/>
          <a:lstStyle>
            <a:lvl1pPr marR="0" lvl="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1"/>
          </p:nvPr>
        </p:nvSpPr>
        <p:spPr>
          <a:xfrm>
            <a:off x="7583490" y="-20638"/>
            <a:ext cx="433386" cy="6899275"/>
          </a:xfrm>
          <a:prstGeom prst="rect">
            <a:avLst/>
          </a:prstGeom>
          <a:solidFill>
            <a:schemeClr val="accent1">
              <a:alpha val="77254"/>
            </a:scheme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3"/>
          </p:nvPr>
        </p:nvSpPr>
        <p:spPr>
          <a:xfrm>
            <a:off x="8016879" y="-20638"/>
            <a:ext cx="1127125" cy="6899275"/>
          </a:xfrm>
          <a:prstGeom prst="rect">
            <a:avLst/>
          </a:prstGeom>
          <a:solidFill>
            <a:schemeClr val="accent1"/>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body" idx="4"/>
          </p:nvPr>
        </p:nvSpPr>
        <p:spPr>
          <a:xfrm>
            <a:off x="-14111" y="4997709"/>
            <a:ext cx="6153149" cy="954107"/>
          </a:xfrm>
          <a:prstGeom prst="rect">
            <a:avLst/>
          </a:prstGeom>
          <a:solidFill>
            <a:schemeClr val="lt1"/>
          </a:solid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5"/>
          </p:nvPr>
        </p:nvSpPr>
        <p:spPr>
          <a:xfrm>
            <a:off x="534916" y="5447286"/>
            <a:ext cx="5610224" cy="3524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8" name="Shape 158"/>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29"/>
        <p:cNvGrpSpPr/>
        <p:nvPr/>
      </p:nvGrpSpPr>
      <p:grpSpPr>
        <a:xfrm>
          <a:off x="0" y="0"/>
          <a:ext cx="0" cy="0"/>
          <a:chOff x="0" y="0"/>
          <a:chExt cx="0" cy="0"/>
        </a:xfrm>
      </p:grpSpPr>
      <p:sp>
        <p:nvSpPr>
          <p:cNvPr id="30" name="Shape 30"/>
          <p:cNvSpPr>
            <a:spLocks noGrp="1"/>
          </p:cNvSpPr>
          <p:nvPr>
            <p:ph type="pic" idx="2"/>
          </p:nvPr>
        </p:nvSpPr>
        <p:spPr>
          <a:xfrm>
            <a:off x="882652" y="1990726"/>
            <a:ext cx="2016125" cy="257175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p:nvPr/>
        </p:nvSpPr>
        <p:spPr>
          <a:xfrm rot="5400000">
            <a:off x="-846139" y="2833690"/>
            <a:ext cx="2574927" cy="88265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32" name="Shape 32"/>
          <p:cNvSpPr txBox="1">
            <a:spLocks noGrp="1"/>
          </p:cNvSpPr>
          <p:nvPr>
            <p:ph type="body" idx="1"/>
          </p:nvPr>
        </p:nvSpPr>
        <p:spPr>
          <a:xfrm>
            <a:off x="3416309" y="2764533"/>
            <a:ext cx="5727699"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3" name="Shape 33"/>
          <p:cNvCxnSpPr/>
          <p:nvPr/>
        </p:nvCxnSpPr>
        <p:spPr>
          <a:xfrm>
            <a:off x="3416300" y="3616704"/>
            <a:ext cx="5727700" cy="0"/>
          </a:xfrm>
          <a:prstGeom prst="straightConnector1">
            <a:avLst/>
          </a:prstGeom>
          <a:noFill/>
          <a:ln w="19050" cap="flat" cmpd="sng">
            <a:solidFill>
              <a:srgbClr val="3F3F3F"/>
            </a:solidFill>
            <a:prstDash val="solid"/>
            <a:round/>
            <a:headEnd type="none" w="sm" len="sm"/>
            <a:tailEnd type="none" w="sm" len="sm"/>
          </a:ln>
        </p:spPr>
      </p:cxnSp>
      <p:sp>
        <p:nvSpPr>
          <p:cNvPr id="34" name="Shape 34"/>
          <p:cNvSpPr txBox="1">
            <a:spLocks noGrp="1"/>
          </p:cNvSpPr>
          <p:nvPr>
            <p:ph type="body" idx="3"/>
          </p:nvPr>
        </p:nvSpPr>
        <p:spPr>
          <a:xfrm>
            <a:off x="3416300" y="1987552"/>
            <a:ext cx="5727700" cy="650875"/>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882652" y="1990724"/>
            <a:ext cx="161925" cy="2571752"/>
          </a:xfrm>
          <a:prstGeom prst="rect">
            <a:avLst/>
          </a:prstGeom>
          <a:solidFill>
            <a:srgbClr val="236192">
              <a:alpha val="71764"/>
            </a:srgb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63"/>
        <p:cNvGrpSpPr/>
        <p:nvPr/>
      </p:nvGrpSpPr>
      <p:grpSpPr>
        <a:xfrm>
          <a:off x="0" y="0"/>
          <a:ext cx="0" cy="0"/>
          <a:chOff x="0" y="0"/>
          <a:chExt cx="0" cy="0"/>
        </a:xfrm>
      </p:grpSpPr>
      <p:sp>
        <p:nvSpPr>
          <p:cNvPr id="164" name="Shape 164"/>
          <p:cNvSpPr/>
          <p:nvPr/>
        </p:nvSpPr>
        <p:spPr>
          <a:xfrm>
            <a:off x="0" y="1"/>
            <a:ext cx="9144000" cy="6857999"/>
          </a:xfrm>
          <a:prstGeom prst="rect">
            <a:avLst/>
          </a:prstGeom>
          <a:solidFill>
            <a:srgbClr val="00AFD7"/>
          </a:solidFill>
          <a:ln w="9525" cap="flat" cmpd="sng">
            <a:solidFill>
              <a:srgbClr val="00ADD7"/>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165" name="Shape 165"/>
          <p:cNvSpPr txBox="1">
            <a:spLocks noGrp="1"/>
          </p:cNvSpPr>
          <p:nvPr>
            <p:ph type="body" idx="1"/>
          </p:nvPr>
        </p:nvSpPr>
        <p:spPr>
          <a:xfrm>
            <a:off x="315260" y="1108082"/>
            <a:ext cx="8174037" cy="861775"/>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body" idx="2"/>
          </p:nvPr>
        </p:nvSpPr>
        <p:spPr>
          <a:xfrm>
            <a:off x="176214" y="850901"/>
            <a:ext cx="265111" cy="6007100"/>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body" idx="3"/>
          </p:nvPr>
        </p:nvSpPr>
        <p:spPr>
          <a:xfrm>
            <a:off x="8411957" y="850900"/>
            <a:ext cx="265111" cy="5432837"/>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8" name="Shape 168"/>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28650" y="365127"/>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350"/>
            </a:lvl2pPr>
            <a:lvl3pPr lvl="2">
              <a:spcBef>
                <a:spcPts val="0"/>
              </a:spcBef>
              <a:spcAft>
                <a:spcPts val="0"/>
              </a:spcAft>
              <a:buSzPts val="1400"/>
              <a:buFont typeface="Arial"/>
              <a:buNone/>
              <a:defRPr sz="1350"/>
            </a:lvl3pPr>
            <a:lvl4pPr lvl="3">
              <a:spcBef>
                <a:spcPts val="0"/>
              </a:spcBef>
              <a:spcAft>
                <a:spcPts val="0"/>
              </a:spcAft>
              <a:buSzPts val="1400"/>
              <a:buFont typeface="Arial"/>
              <a:buNone/>
              <a:defRPr sz="1350"/>
            </a:lvl4pPr>
            <a:lvl5pPr lvl="4">
              <a:spcBef>
                <a:spcPts val="0"/>
              </a:spcBef>
              <a:spcAft>
                <a:spcPts val="0"/>
              </a:spcAft>
              <a:buSzPts val="1400"/>
              <a:buFont typeface="Arial"/>
              <a:buNone/>
              <a:defRPr sz="1350"/>
            </a:lvl5pPr>
            <a:lvl6pPr lvl="5">
              <a:spcBef>
                <a:spcPts val="0"/>
              </a:spcBef>
              <a:spcAft>
                <a:spcPts val="0"/>
              </a:spcAft>
              <a:buSzPts val="1400"/>
              <a:buFont typeface="Arial"/>
              <a:buNone/>
              <a:defRPr sz="1350"/>
            </a:lvl6pPr>
            <a:lvl7pPr lvl="6">
              <a:spcBef>
                <a:spcPts val="0"/>
              </a:spcBef>
              <a:spcAft>
                <a:spcPts val="0"/>
              </a:spcAft>
              <a:buSzPts val="1400"/>
              <a:buFont typeface="Arial"/>
              <a:buNone/>
              <a:defRPr sz="1350"/>
            </a:lvl7pPr>
            <a:lvl8pPr lvl="7">
              <a:spcBef>
                <a:spcPts val="0"/>
              </a:spcBef>
              <a:spcAft>
                <a:spcPts val="0"/>
              </a:spcAft>
              <a:buSzPts val="1400"/>
              <a:buFont typeface="Arial"/>
              <a:buNone/>
              <a:defRPr sz="1350"/>
            </a:lvl8pPr>
            <a:lvl9pPr lvl="8">
              <a:spcBef>
                <a:spcPts val="0"/>
              </a:spcBef>
              <a:spcAft>
                <a:spcPts val="0"/>
              </a:spcAft>
              <a:buSzPts val="1400"/>
              <a:buFont typeface="Arial"/>
              <a:buNone/>
              <a:defRPr sz="1350"/>
            </a:lvl9pPr>
          </a:lstStyle>
          <a:p>
            <a:endParaRPr/>
          </a:p>
        </p:txBody>
      </p:sp>
      <p:sp>
        <p:nvSpPr>
          <p:cNvPr id="171" name="Shape 171"/>
          <p:cNvSpPr txBox="1">
            <a:spLocks noGrp="1"/>
          </p:cNvSpPr>
          <p:nvPr>
            <p:ph type="body" idx="1"/>
          </p:nvPr>
        </p:nvSpPr>
        <p:spPr>
          <a:xfrm>
            <a:off x="628650" y="1825625"/>
            <a:ext cx="7886700" cy="43513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628650" y="6356352"/>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900">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028950" y="6356352"/>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900">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1pPr>
            <a:lvl2pPr marL="0" marR="0" lvl="1"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2pPr>
            <a:lvl3pPr marL="0" marR="0" lvl="2"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3pPr>
            <a:lvl4pPr marL="0" marR="0" lvl="3"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4pPr>
            <a:lvl5pPr marL="0" marR="0" lvl="4"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5pPr>
            <a:lvl6pPr marL="0" marR="0" lvl="5"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6pPr>
            <a:lvl7pPr marL="0" marR="0" lvl="6"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7pPr>
            <a:lvl8pPr marL="0" marR="0" lvl="7"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8pPr>
            <a:lvl9pPr marL="0" marR="0" lvl="8" indent="0" algn="r" rtl="0">
              <a:spcBef>
                <a:spcPts val="0"/>
              </a:spcBef>
              <a:buClr>
                <a:schemeClr val="dk1"/>
              </a:buClr>
              <a:buSzPts val="1200"/>
              <a:buFont typeface="Calibri"/>
              <a:buNone/>
              <a:defRPr sz="1200" b="1">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0B6119-79A3-6146-8577-42553420051B}"/>
              </a:ext>
            </a:extLst>
          </p:cNvPr>
          <p:cNvSpPr>
            <a:spLocks noGrp="1"/>
          </p:cNvSpPr>
          <p:nvPr>
            <p:ph type="dt" sz="half" idx="10"/>
          </p:nvPr>
        </p:nvSpPr>
        <p:spPr/>
        <p:txBody>
          <a:bodyPr/>
          <a:lstStyle>
            <a:lvl1pPr>
              <a:defRPr/>
            </a:lvl1pPr>
          </a:lstStyle>
          <a:p>
            <a:pPr>
              <a:defRPr/>
            </a:pPr>
            <a:fld id="{7A89162B-6905-0640-86FF-7C5708B4AC86}" type="datetimeFigureOut">
              <a:rPr lang="en-US"/>
              <a:pPr>
                <a:defRPr/>
              </a:pPr>
              <a:t>5/23/2018</a:t>
            </a:fld>
            <a:endParaRPr lang="en-US"/>
          </a:p>
        </p:txBody>
      </p:sp>
      <p:sp>
        <p:nvSpPr>
          <p:cNvPr id="3" name="Footer Placeholder 4">
            <a:extLst>
              <a:ext uri="{FF2B5EF4-FFF2-40B4-BE49-F238E27FC236}">
                <a16:creationId xmlns:a16="http://schemas.microsoft.com/office/drawing/2014/main" id="{25EB3270-DAD6-E343-BDA7-983E1068D8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0D7C95-0621-8F4A-BD1F-4B4E1C07D39A}"/>
              </a:ext>
            </a:extLst>
          </p:cNvPr>
          <p:cNvSpPr>
            <a:spLocks noGrp="1"/>
          </p:cNvSpPr>
          <p:nvPr>
            <p:ph type="sldNum" sz="quarter" idx="12"/>
          </p:nvPr>
        </p:nvSpPr>
        <p:spPr/>
        <p:txBody>
          <a:bodyPr/>
          <a:lstStyle>
            <a:lvl1pPr>
              <a:defRPr/>
            </a:lvl1pPr>
          </a:lstStyle>
          <a:p>
            <a:pPr>
              <a:defRPr/>
            </a:pPr>
            <a:fld id="{DDEC2820-A77C-284F-97A2-474893AF60CB}" type="slidenum">
              <a:rPr lang="en-US"/>
              <a:pPr>
                <a:defRPr/>
              </a:pPr>
              <a:t>‹#›</a:t>
            </a:fld>
            <a:endParaRPr lang="en-US"/>
          </a:p>
        </p:txBody>
      </p:sp>
    </p:spTree>
    <p:extLst>
      <p:ext uri="{BB962C8B-B14F-4D97-AF65-F5344CB8AC3E}">
        <p14:creationId xmlns:p14="http://schemas.microsoft.com/office/powerpoint/2010/main" val="156945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0" name="TextBox 8"/>
          <p:cNvSpPr txBox="1">
            <a:spLocks noChangeArrowheads="1"/>
          </p:cNvSpPr>
          <p:nvPr userDrawn="1"/>
        </p:nvSpPr>
        <p:spPr bwMode="auto">
          <a:xfrm>
            <a:off x="5924930" y="4935541"/>
            <a:ext cx="422275" cy="144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338">
                <a:solidFill>
                  <a:schemeClr val="bg1"/>
                </a:solidFill>
              </a:rPr>
              <a:t>SM</a:t>
            </a:r>
          </a:p>
        </p:txBody>
      </p:sp>
      <p:sp>
        <p:nvSpPr>
          <p:cNvPr id="11" name="Rectangle 10"/>
          <p:cNvSpPr/>
          <p:nvPr userDrawn="1"/>
        </p:nvSpPr>
        <p:spPr>
          <a:xfrm>
            <a:off x="0" y="4827589"/>
            <a:ext cx="635000" cy="60325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2" name="Text Placeholder 18"/>
          <p:cNvSpPr>
            <a:spLocks noGrp="1"/>
          </p:cNvSpPr>
          <p:nvPr>
            <p:ph type="body" sz="quarter" idx="10" hasCustomPrompt="1"/>
          </p:nvPr>
        </p:nvSpPr>
        <p:spPr>
          <a:xfrm>
            <a:off x="731841" y="1108608"/>
            <a:ext cx="2825453" cy="1122487"/>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3094"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08544" y="2860154"/>
            <a:ext cx="3887788" cy="405719"/>
          </a:xfrm>
          <a:prstGeom prst="rect">
            <a:avLst/>
          </a:prstGeom>
        </p:spPr>
        <p:txBody>
          <a:bodyPr vert="horz">
            <a:normAutofit/>
          </a:bodyPr>
          <a:lstStyle>
            <a:lvl1pPr marL="0" indent="0">
              <a:buNone/>
              <a:defRPr sz="1013"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08357" y="3229584"/>
            <a:ext cx="3887788" cy="359027"/>
          </a:xfrm>
          <a:prstGeom prst="rect">
            <a:avLst/>
          </a:prstGeom>
        </p:spPr>
        <p:txBody>
          <a:bodyPr vert="horz">
            <a:normAutofit/>
          </a:bodyPr>
          <a:lstStyle>
            <a:lvl1pPr marL="0" indent="0">
              <a:buNone/>
              <a:defRPr sz="788"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08357" y="3588614"/>
            <a:ext cx="3887788" cy="305495"/>
          </a:xfrm>
          <a:prstGeom prst="rect">
            <a:avLst/>
          </a:prstGeom>
        </p:spPr>
        <p:txBody>
          <a:bodyPr vert="horz">
            <a:normAutofit/>
          </a:bodyPr>
          <a:lstStyle>
            <a:lvl1pPr marL="0" indent="0">
              <a:buNone/>
              <a:defRPr sz="788"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4" y="587633"/>
            <a:ext cx="3679825" cy="431657"/>
          </a:xfrm>
          <a:prstGeom prst="rect">
            <a:avLst/>
          </a:prstGeom>
          <a:solidFill>
            <a:srgbClr val="236192"/>
          </a:solidFill>
        </p:spPr>
        <p:txBody>
          <a:bodyPr vert="horz" wrap="square" lIns="640080" tIns="91440" bIns="164592">
            <a:spAutoFit/>
          </a:bodyPr>
          <a:lstStyle>
            <a:lvl1pPr marL="0" indent="0">
              <a:buNone/>
              <a:defRPr sz="1125" baseline="0">
                <a:solidFill>
                  <a:schemeClr val="bg1"/>
                </a:solidFill>
              </a:defRPr>
            </a:lvl1pPr>
          </a:lstStyle>
          <a:p>
            <a:pPr lvl="0"/>
            <a:r>
              <a:rPr lang="en-US"/>
              <a:t>Event Title</a:t>
            </a:r>
          </a:p>
        </p:txBody>
      </p:sp>
      <p:sp>
        <p:nvSpPr>
          <p:cNvPr id="2" name="Rectangle 1"/>
          <p:cNvSpPr/>
          <p:nvPr userDrawn="1"/>
        </p:nvSpPr>
        <p:spPr>
          <a:xfrm>
            <a:off x="927100" y="4827589"/>
            <a:ext cx="8216900" cy="60325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125" b="1">
                <a:solidFill>
                  <a:schemeClr val="bg1"/>
                </a:solidFill>
                <a:latin typeface="+mj-lt"/>
              </a:rPr>
              <a:t>Together we make breakthroughs</a:t>
            </a:r>
            <a:r>
              <a:rPr lang="en-US" sz="1125" b="1" baseline="0">
                <a:solidFill>
                  <a:schemeClr val="bg1"/>
                </a:solidFill>
                <a:latin typeface="+mj-lt"/>
              </a:rPr>
              <a:t> possible.</a:t>
            </a:r>
            <a:endParaRPr lang="en-US" sz="1125" b="1">
              <a:solidFill>
                <a:schemeClr val="bg1"/>
              </a:solidFill>
              <a:latin typeface="+mj-lt"/>
            </a:endParaRPr>
          </a:p>
        </p:txBody>
      </p:sp>
      <p:pic>
        <p:nvPicPr>
          <p:cNvPr id="1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7"/>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1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2025"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6"/>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28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1"/>
        <p:cNvGrpSpPr/>
        <p:nvPr/>
      </p:nvGrpSpPr>
      <p:grpSpPr>
        <a:xfrm>
          <a:off x="0" y="0"/>
          <a:ext cx="0" cy="0"/>
          <a:chOff x="0" y="0"/>
          <a:chExt cx="0" cy="0"/>
        </a:xfrm>
      </p:grpSpPr>
      <p:cxnSp>
        <p:nvCxnSpPr>
          <p:cNvPr id="192" name="Shape 192"/>
          <p:cNvCxnSpPr/>
          <p:nvPr/>
        </p:nvCxnSpPr>
        <p:spPr>
          <a:xfrm>
            <a:off x="457200" y="6251575"/>
            <a:ext cx="8237538" cy="0"/>
          </a:xfrm>
          <a:prstGeom prst="straightConnector1">
            <a:avLst/>
          </a:prstGeom>
          <a:noFill/>
          <a:ln w="9525" cap="flat" cmpd="sng">
            <a:solidFill>
              <a:srgbClr val="7F7F7F"/>
            </a:solidFill>
            <a:prstDash val="solid"/>
            <a:miter lim="800000"/>
            <a:headEnd type="none" w="sm" len="sm"/>
            <a:tailEnd type="none" w="sm" len="sm"/>
          </a:ln>
        </p:spPr>
      </p:cxnSp>
      <p:sp>
        <p:nvSpPr>
          <p:cNvPr id="193" name="Shape 193"/>
          <p:cNvSpPr txBox="1">
            <a:spLocks noGrp="1"/>
          </p:cNvSpPr>
          <p:nvPr>
            <p:ph type="title"/>
          </p:nvPr>
        </p:nvSpPr>
        <p:spPr>
          <a:xfrm>
            <a:off x="458788" y="1057275"/>
            <a:ext cx="8229600" cy="66182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a:off x="457200" y="1812022"/>
            <a:ext cx="8229600" cy="431414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97"/>
        <p:cNvGrpSpPr/>
        <p:nvPr/>
      </p:nvGrpSpPr>
      <p:grpSpPr>
        <a:xfrm>
          <a:off x="0" y="0"/>
          <a:ext cx="0" cy="0"/>
          <a:chOff x="0" y="0"/>
          <a:chExt cx="0" cy="0"/>
        </a:xfrm>
      </p:grpSpPr>
      <p:sp>
        <p:nvSpPr>
          <p:cNvPr id="198" name="Shape 198"/>
          <p:cNvSpPr/>
          <p:nvPr/>
        </p:nvSpPr>
        <p:spPr>
          <a:xfrm>
            <a:off x="0" y="1"/>
            <a:ext cx="9144000" cy="6857999"/>
          </a:xfrm>
          <a:prstGeom prst="rect">
            <a:avLst/>
          </a:prstGeom>
          <a:solidFill>
            <a:srgbClr val="00AFD7"/>
          </a:solidFill>
          <a:ln w="9525" cap="flat" cmpd="sng">
            <a:solidFill>
              <a:srgbClr val="00ADD7"/>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99" name="Shape 199"/>
          <p:cNvSpPr txBox="1">
            <a:spLocks noGrp="1"/>
          </p:cNvSpPr>
          <p:nvPr>
            <p:ph type="body" idx="1"/>
          </p:nvPr>
        </p:nvSpPr>
        <p:spPr>
          <a:xfrm>
            <a:off x="315260" y="1108082"/>
            <a:ext cx="8174037" cy="861775"/>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body" idx="2"/>
          </p:nvPr>
        </p:nvSpPr>
        <p:spPr>
          <a:xfrm>
            <a:off x="176214" y="850901"/>
            <a:ext cx="265111" cy="6007100"/>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body" idx="3"/>
          </p:nvPr>
        </p:nvSpPr>
        <p:spPr>
          <a:xfrm>
            <a:off x="8411957" y="850900"/>
            <a:ext cx="265111" cy="5432837"/>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02" name="Shape 202"/>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203"/>
        <p:cNvGrpSpPr/>
        <p:nvPr/>
      </p:nvGrpSpPr>
      <p:grpSpPr>
        <a:xfrm>
          <a:off x="0" y="0"/>
          <a:ext cx="0" cy="0"/>
          <a:chOff x="0" y="0"/>
          <a:chExt cx="0" cy="0"/>
        </a:xfrm>
      </p:grpSpPr>
      <p:sp>
        <p:nvSpPr>
          <p:cNvPr id="204" name="Shape 204"/>
          <p:cNvSpPr/>
          <p:nvPr/>
        </p:nvSpPr>
        <p:spPr>
          <a:xfrm>
            <a:off x="1" y="6248400"/>
            <a:ext cx="22097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3D527F"/>
              </a:solidFill>
              <a:latin typeface="Arial"/>
              <a:ea typeface="Arial"/>
              <a:cs typeface="Arial"/>
              <a:sym typeface="Arial"/>
            </a:endParaRPr>
          </a:p>
        </p:txBody>
      </p:sp>
      <p:sp>
        <p:nvSpPr>
          <p:cNvPr id="205" name="Shape 205"/>
          <p:cNvSpPr/>
          <p:nvPr/>
        </p:nvSpPr>
        <p:spPr>
          <a:xfrm>
            <a:off x="2209801" y="6248400"/>
            <a:ext cx="1060449"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3D527F"/>
              </a:solidFill>
              <a:latin typeface="Arial"/>
              <a:ea typeface="Arial"/>
              <a:cs typeface="Arial"/>
              <a:sym typeface="Arial"/>
            </a:endParaRPr>
          </a:p>
        </p:txBody>
      </p:sp>
      <p:sp>
        <p:nvSpPr>
          <p:cNvPr id="206" name="Shape 206"/>
          <p:cNvSpPr/>
          <p:nvPr/>
        </p:nvSpPr>
        <p:spPr>
          <a:xfrm>
            <a:off x="3270251" y="6248400"/>
            <a:ext cx="5873749"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3D527F"/>
              </a:solidFill>
              <a:latin typeface="Arial"/>
              <a:ea typeface="Arial"/>
              <a:cs typeface="Arial"/>
              <a:sym typeface="Arial"/>
            </a:endParaRPr>
          </a:p>
        </p:txBody>
      </p:sp>
      <p:sp>
        <p:nvSpPr>
          <p:cNvPr id="207" name="Shape 207"/>
          <p:cNvSpPr txBox="1">
            <a:spLocks noGrp="1"/>
          </p:cNvSpPr>
          <p:nvPr>
            <p:ph type="body" idx="1"/>
          </p:nvPr>
        </p:nvSpPr>
        <p:spPr>
          <a:xfrm>
            <a:off x="340787" y="457739"/>
            <a:ext cx="8439147" cy="91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08" name="Shape 208"/>
          <p:cNvPicPr preferRelativeResize="0"/>
          <p:nvPr/>
        </p:nvPicPr>
        <p:blipFill rotWithShape="1">
          <a:blip r:embed="rId2">
            <a:alphaModFix/>
          </a:blip>
          <a:srcRect/>
          <a:stretch/>
        </p:blipFill>
        <p:spPr>
          <a:xfrm>
            <a:off x="8310053" y="6422992"/>
            <a:ext cx="687170" cy="291624"/>
          </a:xfrm>
          <a:prstGeom prst="rect">
            <a:avLst/>
          </a:prstGeom>
          <a:noFill/>
          <a:ln>
            <a:noFill/>
          </a:ln>
        </p:spPr>
      </p:pic>
      <p:sp>
        <p:nvSpPr>
          <p:cNvPr id="209" name="Shape 209"/>
          <p:cNvSpPr txBox="1">
            <a:spLocks noGrp="1"/>
          </p:cNvSpPr>
          <p:nvPr>
            <p:ph type="dt" idx="10"/>
          </p:nvPr>
        </p:nvSpPr>
        <p:spPr>
          <a:xfrm>
            <a:off x="628650" y="6356350"/>
            <a:ext cx="2057398" cy="36512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ftr" idx="11"/>
          </p:nvPr>
        </p:nvSpPr>
        <p:spPr>
          <a:xfrm>
            <a:off x="3028951" y="6356350"/>
            <a:ext cx="3086099" cy="36512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sldNum" idx="12"/>
          </p:nvPr>
        </p:nvSpPr>
        <p:spPr>
          <a:xfrm>
            <a:off x="6457951" y="6356350"/>
            <a:ext cx="2057398" cy="36512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2"/>
        <p:cNvGrpSpPr/>
        <p:nvPr/>
      </p:nvGrpSpPr>
      <p:grpSpPr>
        <a:xfrm>
          <a:off x="0" y="0"/>
          <a:ext cx="0" cy="0"/>
          <a:chOff x="0" y="0"/>
          <a:chExt cx="0" cy="0"/>
        </a:xfrm>
      </p:grpSpPr>
      <p:sp>
        <p:nvSpPr>
          <p:cNvPr id="213" name="Shape 213"/>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215" name="Shape 215" descr="University_Library_rings.jpg"/>
          <p:cNvPicPr preferRelativeResize="0"/>
          <p:nvPr/>
        </p:nvPicPr>
        <p:blipFill rotWithShape="1">
          <a:blip r:embed="rId2">
            <a:alphaModFix/>
          </a:blip>
          <a:srcRect/>
          <a:stretch/>
        </p:blipFill>
        <p:spPr>
          <a:xfrm>
            <a:off x="7472269" y="5318996"/>
            <a:ext cx="1671731" cy="1538657"/>
          </a:xfrm>
          <a:prstGeom prst="rect">
            <a:avLst/>
          </a:prstGeom>
          <a:noFill/>
          <a:ln>
            <a:noFill/>
          </a:ln>
        </p:spPr>
      </p:pic>
      <p:sp>
        <p:nvSpPr>
          <p:cNvPr id="216" name="Shape 2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217" name="Shape 217"/>
          <p:cNvPicPr preferRelativeResize="0"/>
          <p:nvPr/>
        </p:nvPicPr>
        <p:blipFill rotWithShape="1">
          <a:blip r:embed="rId3">
            <a:alphaModFix/>
          </a:blip>
          <a:srcRect/>
          <a:stretch/>
        </p:blipFill>
        <p:spPr>
          <a:xfrm>
            <a:off x="618098" y="551824"/>
            <a:ext cx="7909428" cy="4914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36"/>
        <p:cNvGrpSpPr/>
        <p:nvPr/>
      </p:nvGrpSpPr>
      <p:grpSpPr>
        <a:xfrm>
          <a:off x="0" y="0"/>
          <a:ext cx="0" cy="0"/>
          <a:chOff x="0" y="0"/>
          <a:chExt cx="0" cy="0"/>
        </a:xfrm>
      </p:grpSpPr>
      <p:sp>
        <p:nvSpPr>
          <p:cNvPr id="37" name="Shape 37"/>
          <p:cNvSpPr>
            <a:spLocks noGrp="1"/>
          </p:cNvSpPr>
          <p:nvPr>
            <p:ph type="pic" idx="2"/>
          </p:nvPr>
        </p:nvSpPr>
        <p:spPr>
          <a:xfrm>
            <a:off x="882652" y="550911"/>
            <a:ext cx="2016125" cy="257175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Shape 38"/>
          <p:cNvSpPr/>
          <p:nvPr/>
        </p:nvSpPr>
        <p:spPr>
          <a:xfrm rot="5400000">
            <a:off x="-846139" y="1393875"/>
            <a:ext cx="2574927" cy="88265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39" name="Shape 39"/>
          <p:cNvSpPr txBox="1">
            <a:spLocks noGrp="1"/>
          </p:cNvSpPr>
          <p:nvPr>
            <p:ph type="body" idx="1"/>
          </p:nvPr>
        </p:nvSpPr>
        <p:spPr>
          <a:xfrm>
            <a:off x="3416309" y="1324718"/>
            <a:ext cx="5727699"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0" name="Shape 40"/>
          <p:cNvCxnSpPr/>
          <p:nvPr/>
        </p:nvCxnSpPr>
        <p:spPr>
          <a:xfrm>
            <a:off x="3416300" y="2176889"/>
            <a:ext cx="5727700" cy="0"/>
          </a:xfrm>
          <a:prstGeom prst="straightConnector1">
            <a:avLst/>
          </a:prstGeom>
          <a:noFill/>
          <a:ln w="19050" cap="flat" cmpd="sng">
            <a:solidFill>
              <a:srgbClr val="3F3F3F"/>
            </a:solidFill>
            <a:prstDash val="solid"/>
            <a:round/>
            <a:headEnd type="none" w="sm" len="sm"/>
            <a:tailEnd type="none" w="sm" len="sm"/>
          </a:ln>
        </p:spPr>
      </p:cxnSp>
      <p:sp>
        <p:nvSpPr>
          <p:cNvPr id="41" name="Shape 41"/>
          <p:cNvSpPr txBox="1">
            <a:spLocks noGrp="1"/>
          </p:cNvSpPr>
          <p:nvPr>
            <p:ph type="body" idx="3"/>
          </p:nvPr>
        </p:nvSpPr>
        <p:spPr>
          <a:xfrm>
            <a:off x="3416300" y="547737"/>
            <a:ext cx="5727700" cy="650875"/>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4"/>
          </p:nvPr>
        </p:nvSpPr>
        <p:spPr>
          <a:xfrm>
            <a:off x="882652" y="550909"/>
            <a:ext cx="161925" cy="2571752"/>
          </a:xfrm>
          <a:prstGeom prst="rect">
            <a:avLst/>
          </a:prstGeom>
          <a:solidFill>
            <a:srgbClr val="236192">
              <a:alpha val="71764"/>
            </a:srgb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Shape 43"/>
          <p:cNvSpPr>
            <a:spLocks noGrp="1"/>
          </p:cNvSpPr>
          <p:nvPr>
            <p:ph type="pic" idx="5"/>
          </p:nvPr>
        </p:nvSpPr>
        <p:spPr>
          <a:xfrm>
            <a:off x="882652" y="3595110"/>
            <a:ext cx="2016125" cy="257175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p:nvPr/>
        </p:nvSpPr>
        <p:spPr>
          <a:xfrm rot="5400000">
            <a:off x="-846139" y="4438074"/>
            <a:ext cx="2574927" cy="88265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45" name="Shape 45"/>
          <p:cNvSpPr txBox="1">
            <a:spLocks noGrp="1"/>
          </p:cNvSpPr>
          <p:nvPr>
            <p:ph type="body" idx="6"/>
          </p:nvPr>
        </p:nvSpPr>
        <p:spPr>
          <a:xfrm>
            <a:off x="3416309" y="4368917"/>
            <a:ext cx="5727699"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 name="Shape 46"/>
          <p:cNvCxnSpPr/>
          <p:nvPr/>
        </p:nvCxnSpPr>
        <p:spPr>
          <a:xfrm>
            <a:off x="3416300" y="5221088"/>
            <a:ext cx="5727700" cy="0"/>
          </a:xfrm>
          <a:prstGeom prst="straightConnector1">
            <a:avLst/>
          </a:prstGeom>
          <a:noFill/>
          <a:ln w="19050" cap="flat" cmpd="sng">
            <a:solidFill>
              <a:srgbClr val="3F3F3F"/>
            </a:solidFill>
            <a:prstDash val="solid"/>
            <a:round/>
            <a:headEnd type="none" w="sm" len="sm"/>
            <a:tailEnd type="none" w="sm" len="sm"/>
          </a:ln>
        </p:spPr>
      </p:cxnSp>
      <p:sp>
        <p:nvSpPr>
          <p:cNvPr id="47" name="Shape 47"/>
          <p:cNvSpPr txBox="1">
            <a:spLocks noGrp="1"/>
          </p:cNvSpPr>
          <p:nvPr>
            <p:ph type="body" idx="7"/>
          </p:nvPr>
        </p:nvSpPr>
        <p:spPr>
          <a:xfrm>
            <a:off x="3416300" y="3591936"/>
            <a:ext cx="5727700" cy="650875"/>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8"/>
          </p:nvPr>
        </p:nvSpPr>
        <p:spPr>
          <a:xfrm>
            <a:off x="882652" y="3595108"/>
            <a:ext cx="161925" cy="2571752"/>
          </a:xfrm>
          <a:prstGeom prst="rect">
            <a:avLst/>
          </a:prstGeom>
          <a:solidFill>
            <a:srgbClr val="236192">
              <a:alpha val="71764"/>
            </a:srgb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New Section">
  <p:cSld name="1_New Section">
    <p:spTree>
      <p:nvGrpSpPr>
        <p:cNvPr id="1" name="Shape 218"/>
        <p:cNvGrpSpPr/>
        <p:nvPr/>
      </p:nvGrpSpPr>
      <p:grpSpPr>
        <a:xfrm>
          <a:off x="0" y="0"/>
          <a:ext cx="0" cy="0"/>
          <a:chOff x="0" y="0"/>
          <a:chExt cx="0" cy="0"/>
        </a:xfrm>
      </p:grpSpPr>
      <p:sp>
        <p:nvSpPr>
          <p:cNvPr id="219" name="Shape 219"/>
          <p:cNvSpPr/>
          <p:nvPr/>
        </p:nvSpPr>
        <p:spPr>
          <a:xfrm>
            <a:off x="0" y="184149"/>
            <a:ext cx="9144000" cy="667385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Shape 220"/>
          <p:cNvSpPr txBox="1">
            <a:spLocks noGrp="1"/>
          </p:cNvSpPr>
          <p:nvPr>
            <p:ph type="body" idx="1"/>
          </p:nvPr>
        </p:nvSpPr>
        <p:spPr>
          <a:xfrm>
            <a:off x="774915" y="1043948"/>
            <a:ext cx="7377193" cy="4184147"/>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21" name="Shape 221"/>
          <p:cNvGrpSpPr/>
          <p:nvPr/>
        </p:nvGrpSpPr>
        <p:grpSpPr>
          <a:xfrm>
            <a:off x="0" y="1696"/>
            <a:ext cx="9144000" cy="141125"/>
            <a:chOff x="0" y="5071353"/>
            <a:chExt cx="9144000" cy="72958"/>
          </a:xfrm>
        </p:grpSpPr>
        <p:sp>
          <p:nvSpPr>
            <p:cNvPr id="222" name="Shape 222"/>
            <p:cNvSpPr/>
            <p:nvPr/>
          </p:nvSpPr>
          <p:spPr>
            <a:xfrm>
              <a:off x="0" y="5071353"/>
              <a:ext cx="2209800" cy="72958"/>
            </a:xfrm>
            <a:prstGeom prst="rect">
              <a:avLst/>
            </a:prstGeom>
            <a:solidFill>
              <a:srgbClr val="AE2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Calibri"/>
                <a:ea typeface="Calibri"/>
                <a:cs typeface="Calibri"/>
                <a:sym typeface="Calibri"/>
              </a:endParaRPr>
            </a:p>
          </p:txBody>
        </p:sp>
        <p:sp>
          <p:nvSpPr>
            <p:cNvPr id="223" name="Shape 223"/>
            <p:cNvSpPr/>
            <p:nvPr/>
          </p:nvSpPr>
          <p:spPr>
            <a:xfrm>
              <a:off x="2209800" y="5071353"/>
              <a:ext cx="1060450" cy="72958"/>
            </a:xfrm>
            <a:prstGeom prst="rect">
              <a:avLst/>
            </a:prstGeom>
            <a:solidFill>
              <a:srgbClr val="D270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Calibri"/>
                <a:ea typeface="Calibri"/>
                <a:cs typeface="Calibri"/>
                <a:sym typeface="Calibri"/>
              </a:endParaRPr>
            </a:p>
          </p:txBody>
        </p:sp>
        <p:sp>
          <p:nvSpPr>
            <p:cNvPr id="224" name="Shape 224"/>
            <p:cNvSpPr/>
            <p:nvPr/>
          </p:nvSpPr>
          <p:spPr>
            <a:xfrm>
              <a:off x="3270250" y="5071353"/>
              <a:ext cx="5873750" cy="72958"/>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Calibri"/>
                <a:ea typeface="Calibri"/>
                <a:cs typeface="Calibri"/>
                <a:sym typeface="Calibri"/>
              </a:endParaRPr>
            </a:p>
          </p:txBody>
        </p:sp>
      </p:grpSp>
      <p:pic>
        <p:nvPicPr>
          <p:cNvPr id="225" name="Shape 225"/>
          <p:cNvPicPr preferRelativeResize="0"/>
          <p:nvPr/>
        </p:nvPicPr>
        <p:blipFill rotWithShape="1">
          <a:blip r:embed="rId2">
            <a:alphaModFix/>
          </a:blip>
          <a:srcRect/>
          <a:stretch/>
        </p:blipFill>
        <p:spPr>
          <a:xfrm>
            <a:off x="8065904" y="6262211"/>
            <a:ext cx="851535" cy="370840"/>
          </a:xfrm>
          <a:prstGeom prst="rect">
            <a:avLst/>
          </a:prstGeom>
          <a:noFill/>
          <a:ln>
            <a:noFill/>
          </a:ln>
        </p:spPr>
      </p:pic>
      <p:pic>
        <p:nvPicPr>
          <p:cNvPr id="226" name="Shape 226"/>
          <p:cNvPicPr preferRelativeResize="0"/>
          <p:nvPr/>
        </p:nvPicPr>
        <p:blipFill rotWithShape="1">
          <a:blip r:embed="rId3">
            <a:alphaModFix/>
          </a:blip>
          <a:srcRect/>
          <a:stretch/>
        </p:blipFill>
        <p:spPr>
          <a:xfrm>
            <a:off x="177901" y="6254497"/>
            <a:ext cx="3503279" cy="390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340786" y="457739"/>
            <a:ext cx="8439148" cy="91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A1B61"/>
              </a:buClr>
              <a:buSzPts val="3600"/>
              <a:buFont typeface="Arial"/>
              <a:buNone/>
              <a:defRPr sz="3600" b="1" i="0" u="none" strike="noStrike" cap="none">
                <a:solidFill>
                  <a:srgbClr val="8A1B6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body" idx="2"/>
          </p:nvPr>
        </p:nvSpPr>
        <p:spPr>
          <a:xfrm>
            <a:off x="340786" y="1372996"/>
            <a:ext cx="8439148" cy="4188879"/>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grpSp>
        <p:nvGrpSpPr>
          <p:cNvPr id="230" name="Shape 230"/>
          <p:cNvGrpSpPr/>
          <p:nvPr/>
        </p:nvGrpSpPr>
        <p:grpSpPr>
          <a:xfrm>
            <a:off x="0" y="1696"/>
            <a:ext cx="9144000" cy="141125"/>
            <a:chOff x="0" y="5071353"/>
            <a:chExt cx="9144000" cy="72958"/>
          </a:xfrm>
        </p:grpSpPr>
        <p:sp>
          <p:nvSpPr>
            <p:cNvPr id="231" name="Shape 231"/>
            <p:cNvSpPr/>
            <p:nvPr/>
          </p:nvSpPr>
          <p:spPr>
            <a:xfrm>
              <a:off x="0" y="5071353"/>
              <a:ext cx="2209800" cy="72958"/>
            </a:xfrm>
            <a:prstGeom prst="rect">
              <a:avLst/>
            </a:prstGeom>
            <a:solidFill>
              <a:srgbClr val="AE2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Calibri"/>
                <a:ea typeface="Calibri"/>
                <a:cs typeface="Calibri"/>
                <a:sym typeface="Calibri"/>
              </a:endParaRPr>
            </a:p>
          </p:txBody>
        </p:sp>
        <p:sp>
          <p:nvSpPr>
            <p:cNvPr id="232" name="Shape 232"/>
            <p:cNvSpPr/>
            <p:nvPr/>
          </p:nvSpPr>
          <p:spPr>
            <a:xfrm>
              <a:off x="2209800" y="5071353"/>
              <a:ext cx="1060450" cy="72958"/>
            </a:xfrm>
            <a:prstGeom prst="rect">
              <a:avLst/>
            </a:prstGeom>
            <a:solidFill>
              <a:srgbClr val="D270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Calibri"/>
                <a:ea typeface="Calibri"/>
                <a:cs typeface="Calibri"/>
                <a:sym typeface="Calibri"/>
              </a:endParaRPr>
            </a:p>
          </p:txBody>
        </p:sp>
        <p:sp>
          <p:nvSpPr>
            <p:cNvPr id="233" name="Shape 233"/>
            <p:cNvSpPr/>
            <p:nvPr/>
          </p:nvSpPr>
          <p:spPr>
            <a:xfrm>
              <a:off x="3270250" y="5071353"/>
              <a:ext cx="5873750" cy="72958"/>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Calibri"/>
                <a:ea typeface="Calibri"/>
                <a:cs typeface="Calibri"/>
                <a:sym typeface="Calibri"/>
              </a:endParaRPr>
            </a:p>
          </p:txBody>
        </p:sp>
      </p:grpSp>
      <p:pic>
        <p:nvPicPr>
          <p:cNvPr id="234" name="Shape 234" descr="OCLC_H_PMS.eps"/>
          <p:cNvPicPr preferRelativeResize="0"/>
          <p:nvPr/>
        </p:nvPicPr>
        <p:blipFill rotWithShape="1">
          <a:blip r:embed="rId2">
            <a:alphaModFix/>
          </a:blip>
          <a:srcRect/>
          <a:stretch/>
        </p:blipFill>
        <p:spPr>
          <a:xfrm>
            <a:off x="8065903" y="6255761"/>
            <a:ext cx="858624" cy="380881"/>
          </a:xfrm>
          <a:prstGeom prst="rect">
            <a:avLst/>
          </a:prstGeom>
          <a:noFill/>
          <a:ln>
            <a:noFill/>
          </a:ln>
        </p:spPr>
      </p:pic>
      <p:pic>
        <p:nvPicPr>
          <p:cNvPr id="235" name="Shape 235"/>
          <p:cNvPicPr preferRelativeResize="0"/>
          <p:nvPr/>
        </p:nvPicPr>
        <p:blipFill rotWithShape="1">
          <a:blip r:embed="rId3">
            <a:alphaModFix/>
          </a:blip>
          <a:srcRect/>
          <a:stretch/>
        </p:blipFill>
        <p:spPr>
          <a:xfrm>
            <a:off x="177901" y="6254496"/>
            <a:ext cx="3503279" cy="3901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New Section">
    <p:spTree>
      <p:nvGrpSpPr>
        <p:cNvPr id="1" name="Shape 32"/>
        <p:cNvGrpSpPr/>
        <p:nvPr/>
      </p:nvGrpSpPr>
      <p:grpSpPr>
        <a:xfrm>
          <a:off x="0" y="0"/>
          <a:ext cx="0" cy="0"/>
          <a:chOff x="0" y="0"/>
          <a:chExt cx="0" cy="0"/>
        </a:xfrm>
      </p:grpSpPr>
      <p:sp>
        <p:nvSpPr>
          <p:cNvPr id="33" name="Shape 33"/>
          <p:cNvSpPr/>
          <p:nvPr/>
        </p:nvSpPr>
        <p:spPr>
          <a:xfrm>
            <a:off x="0" y="1"/>
            <a:ext cx="9144000" cy="68579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algn="ctr" defTabSz="914400"/>
            <a:endParaRPr sz="1400" kern="0">
              <a:solidFill>
                <a:srgbClr val="FFFFFF"/>
              </a:solidFill>
              <a:ea typeface="Arial"/>
              <a:cs typeface="Arial"/>
              <a:sym typeface="Arial"/>
            </a:endParaRPr>
          </a:p>
        </p:txBody>
      </p:sp>
      <p:sp>
        <p:nvSpPr>
          <p:cNvPr id="34" name="Shape 34"/>
          <p:cNvSpPr txBox="1">
            <a:spLocks noGrp="1"/>
          </p:cNvSpPr>
          <p:nvPr>
            <p:ph type="body" idx="1"/>
          </p:nvPr>
        </p:nvSpPr>
        <p:spPr>
          <a:xfrm>
            <a:off x="315260" y="1108082"/>
            <a:ext cx="8174037" cy="861775"/>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176214" y="850901"/>
            <a:ext cx="265111" cy="6007100"/>
          </a:xfrm>
          <a:prstGeom prst="rect">
            <a:avLst/>
          </a:prstGeom>
          <a:solidFill>
            <a:srgbClr val="00AFD7"/>
          </a:solid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3"/>
          </p:nvPr>
        </p:nvSpPr>
        <p:spPr>
          <a:xfrm>
            <a:off x="8411957" y="850900"/>
            <a:ext cx="265111" cy="5432837"/>
          </a:xfrm>
          <a:prstGeom prst="rect">
            <a:avLst/>
          </a:prstGeom>
          <a:solidFill>
            <a:srgbClr val="00AFD7"/>
          </a:solid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7" name="Shape 37"/>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extLst>
      <p:ext uri="{BB962C8B-B14F-4D97-AF65-F5344CB8AC3E}">
        <p14:creationId xmlns:p14="http://schemas.microsoft.com/office/powerpoint/2010/main" val="1291226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237"/>
        <p:cNvGrpSpPr/>
        <p:nvPr/>
      </p:nvGrpSpPr>
      <p:grpSpPr>
        <a:xfrm>
          <a:off x="0" y="0"/>
          <a:ext cx="0" cy="0"/>
          <a:chOff x="0" y="0"/>
          <a:chExt cx="0" cy="0"/>
        </a:xfrm>
      </p:grpSpPr>
      <p:sp>
        <p:nvSpPr>
          <p:cNvPr id="238" name="Shape 238"/>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39" name="Shape 239"/>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40" name="Shape 240"/>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pic>
        <p:nvPicPr>
          <p:cNvPr id="241" name="Shape 241"/>
          <p:cNvPicPr preferRelativeResize="0"/>
          <p:nvPr/>
        </p:nvPicPr>
        <p:blipFill rotWithShape="1">
          <a:blip r:embed="rId2">
            <a:alphaModFix/>
          </a:blip>
          <a:srcRect/>
          <a:stretch/>
        </p:blipFill>
        <p:spPr>
          <a:xfrm>
            <a:off x="8310054" y="6422993"/>
            <a:ext cx="687170"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2">
            <a:alphaModFix/>
          </a:blip>
          <a:srcRect l="23295" b="48278"/>
          <a:stretch/>
        </p:blipFill>
        <p:spPr>
          <a:xfrm>
            <a:off x="3163889" y="4"/>
            <a:ext cx="5980110" cy="1413417"/>
          </a:xfrm>
          <a:prstGeom prst="rect">
            <a:avLst/>
          </a:prstGeom>
          <a:noFill/>
          <a:ln>
            <a:noFill/>
          </a:ln>
        </p:spPr>
      </p:pic>
      <p:sp>
        <p:nvSpPr>
          <p:cNvPr id="259" name="Shape 259"/>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60" name="Shape 260"/>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61" name="Shape 261"/>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62" name="Shape 262"/>
          <p:cNvSpPr/>
          <p:nvPr/>
        </p:nvSpPr>
        <p:spPr>
          <a:xfrm>
            <a:off x="-1" y="3"/>
            <a:ext cx="3190875"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63" name="Shape 263"/>
          <p:cNvSpPr txBox="1">
            <a:spLocks noGrp="1"/>
          </p:cNvSpPr>
          <p:nvPr>
            <p:ph type="body" idx="1"/>
          </p:nvPr>
        </p:nvSpPr>
        <p:spPr>
          <a:xfrm>
            <a:off x="3" y="1773169"/>
            <a:ext cx="3640099" cy="569387"/>
          </a:xfrm>
          <a:prstGeom prst="rect">
            <a:avLst/>
          </a:prstGeom>
          <a:solidFill>
            <a:schemeClr val="accent2"/>
          </a:solid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1600"/>
              <a:buFont typeface="Arial"/>
              <a:buNone/>
              <a:defRPr sz="1600">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body" idx="2"/>
          </p:nvPr>
        </p:nvSpPr>
        <p:spPr>
          <a:xfrm>
            <a:off x="779470" y="2469870"/>
            <a:ext cx="7754770"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91425" tIns="91425" rIns="91425" bIns="91425" anchor="t" anchorCtr="0"/>
          <a:lstStyle>
            <a:lvl1pPr marL="457200" marR="0" lvl="0" indent="-228600" algn="l" rtl="0">
              <a:spcBef>
                <a:spcPts val="0"/>
              </a:spcBef>
              <a:spcAft>
                <a:spcPts val="0"/>
              </a:spcAft>
              <a:buClr>
                <a:schemeClr val="accent2"/>
              </a:buClr>
              <a:buSzPts val="4400"/>
              <a:buFont typeface="Arial"/>
              <a:buNone/>
              <a:defRPr sz="4400" b="1">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5" name="Shape 265"/>
          <p:cNvPicPr preferRelativeResize="0"/>
          <p:nvPr/>
        </p:nvPicPr>
        <p:blipFill rotWithShape="1">
          <a:blip r:embed="rId3">
            <a:alphaModFix/>
          </a:blip>
          <a:srcRect/>
          <a:stretch/>
        </p:blipFill>
        <p:spPr>
          <a:xfrm>
            <a:off x="8310054" y="6422993"/>
            <a:ext cx="687170" cy="291625"/>
          </a:xfrm>
          <a:prstGeom prst="rect">
            <a:avLst/>
          </a:prstGeom>
          <a:noFill/>
          <a:ln>
            <a:noFill/>
          </a:ln>
        </p:spPr>
      </p:pic>
      <p:sp>
        <p:nvSpPr>
          <p:cNvPr id="266" name="Shape 266"/>
          <p:cNvSpPr txBox="1">
            <a:spLocks noGrp="1"/>
          </p:cNvSpPr>
          <p:nvPr>
            <p:ph type="body" idx="3"/>
          </p:nvPr>
        </p:nvSpPr>
        <p:spPr>
          <a:xfrm>
            <a:off x="728694" y="4275963"/>
            <a:ext cx="1860446" cy="40011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1">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body" idx="4"/>
          </p:nvPr>
        </p:nvSpPr>
        <p:spPr>
          <a:xfrm>
            <a:off x="728695" y="4818452"/>
            <a:ext cx="1367554" cy="307777"/>
          </a:xfrm>
          <a:prstGeom prst="rect">
            <a:avLst/>
          </a:prstGeom>
          <a:noFill/>
          <a:ln>
            <a:noFill/>
          </a:ln>
        </p:spPr>
        <p:txBody>
          <a:bodyPr spcFirstLastPara="1" wrap="square" lIns="91425" tIns="91425" rIns="91425" bIns="91425" anchor="t" anchorCtr="0"/>
          <a:lstStyle>
            <a:lvl1pPr marL="457200" marR="0" lvl="0" indent="-228600" algn="l" rtl="0">
              <a:spcBef>
                <a:spcPts val="340"/>
              </a:spcBef>
              <a:spcAft>
                <a:spcPts val="0"/>
              </a:spcAft>
              <a:buClr>
                <a:schemeClr val="dk1"/>
              </a:buClr>
              <a:buSzPts val="1700"/>
              <a:buFont typeface="Arial"/>
              <a:buNone/>
              <a:defRPr sz="1700" b="0">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Shape 268"/>
          <p:cNvSpPr/>
          <p:nvPr/>
        </p:nvSpPr>
        <p:spPr>
          <a:xfrm>
            <a:off x="3136901" y="1"/>
            <a:ext cx="445693"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69" name="Shape 269"/>
          <p:cNvSpPr txBox="1"/>
          <p:nvPr/>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chemeClr val="lt1"/>
                </a:solidFill>
                <a:latin typeface="Arial"/>
                <a:ea typeface="Arial"/>
                <a:cs typeface="Arial"/>
                <a:sym typeface="Arial"/>
              </a:rPr>
              <a:t>Confidential. Not for distribution.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270"/>
        <p:cNvGrpSpPr/>
        <p:nvPr/>
      </p:nvGrpSpPr>
      <p:grpSpPr>
        <a:xfrm>
          <a:off x="0" y="0"/>
          <a:ext cx="0" cy="0"/>
          <a:chOff x="0" y="0"/>
          <a:chExt cx="0" cy="0"/>
        </a:xfrm>
      </p:grpSpPr>
      <p:sp>
        <p:nvSpPr>
          <p:cNvPr id="271" name="Shape 271"/>
          <p:cNvSpPr>
            <a:spLocks noGrp="1"/>
          </p:cNvSpPr>
          <p:nvPr>
            <p:ph type="pic" idx="2"/>
          </p:nvPr>
        </p:nvSpPr>
        <p:spPr>
          <a:xfrm>
            <a:off x="882652" y="1990726"/>
            <a:ext cx="2016125" cy="257175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Shape 272"/>
          <p:cNvSpPr/>
          <p:nvPr/>
        </p:nvSpPr>
        <p:spPr>
          <a:xfrm rot="5400000">
            <a:off x="-846139" y="2833690"/>
            <a:ext cx="2574927" cy="88265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73" name="Shape 273"/>
          <p:cNvSpPr txBox="1">
            <a:spLocks noGrp="1"/>
          </p:cNvSpPr>
          <p:nvPr>
            <p:ph type="body" idx="1"/>
          </p:nvPr>
        </p:nvSpPr>
        <p:spPr>
          <a:xfrm>
            <a:off x="3416309" y="2764533"/>
            <a:ext cx="5727699"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74" name="Shape 274"/>
          <p:cNvCxnSpPr/>
          <p:nvPr/>
        </p:nvCxnSpPr>
        <p:spPr>
          <a:xfrm>
            <a:off x="3416300" y="3616704"/>
            <a:ext cx="5727700" cy="0"/>
          </a:xfrm>
          <a:prstGeom prst="straightConnector1">
            <a:avLst/>
          </a:prstGeom>
          <a:noFill/>
          <a:ln w="19050" cap="flat" cmpd="sng">
            <a:solidFill>
              <a:srgbClr val="3F3F3F"/>
            </a:solidFill>
            <a:prstDash val="solid"/>
            <a:round/>
            <a:headEnd type="none" w="sm" len="sm"/>
            <a:tailEnd type="none" w="sm" len="sm"/>
          </a:ln>
        </p:spPr>
      </p:cxnSp>
      <p:sp>
        <p:nvSpPr>
          <p:cNvPr id="275" name="Shape 275"/>
          <p:cNvSpPr txBox="1">
            <a:spLocks noGrp="1"/>
          </p:cNvSpPr>
          <p:nvPr>
            <p:ph type="body" idx="3"/>
          </p:nvPr>
        </p:nvSpPr>
        <p:spPr>
          <a:xfrm>
            <a:off x="3416300" y="1987552"/>
            <a:ext cx="5727700" cy="650875"/>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236192"/>
              </a:buClr>
              <a:buSzPts val="3600"/>
              <a:buFont typeface="Arial"/>
              <a:buNone/>
              <a:defRPr sz="36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body" idx="4"/>
          </p:nvPr>
        </p:nvSpPr>
        <p:spPr>
          <a:xfrm>
            <a:off x="882652" y="1990724"/>
            <a:ext cx="161925" cy="2571752"/>
          </a:xfrm>
          <a:prstGeom prst="rect">
            <a:avLst/>
          </a:prstGeom>
          <a:solidFill>
            <a:srgbClr val="236192">
              <a:alpha val="71764"/>
            </a:srgb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278"/>
        <p:cNvGrpSpPr/>
        <p:nvPr/>
      </p:nvGrpSpPr>
      <p:grpSpPr>
        <a:xfrm>
          <a:off x="0" y="0"/>
          <a:ext cx="0" cy="0"/>
          <a:chOff x="0" y="0"/>
          <a:chExt cx="0" cy="0"/>
        </a:xfrm>
      </p:grpSpPr>
      <p:sp>
        <p:nvSpPr>
          <p:cNvPr id="279" name="Shape 279"/>
          <p:cNvSpPr>
            <a:spLocks noGrp="1"/>
          </p:cNvSpPr>
          <p:nvPr>
            <p:ph type="pic" idx="2"/>
          </p:nvPr>
        </p:nvSpPr>
        <p:spPr>
          <a:xfrm>
            <a:off x="882652" y="550911"/>
            <a:ext cx="2016125" cy="257175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Shape 280"/>
          <p:cNvSpPr/>
          <p:nvPr/>
        </p:nvSpPr>
        <p:spPr>
          <a:xfrm rot="5400000">
            <a:off x="-846139" y="1393875"/>
            <a:ext cx="2574927" cy="88265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81" name="Shape 281"/>
          <p:cNvSpPr txBox="1">
            <a:spLocks noGrp="1"/>
          </p:cNvSpPr>
          <p:nvPr>
            <p:ph type="body" idx="1"/>
          </p:nvPr>
        </p:nvSpPr>
        <p:spPr>
          <a:xfrm>
            <a:off x="3416309" y="1324718"/>
            <a:ext cx="5727699"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82" name="Shape 282"/>
          <p:cNvCxnSpPr/>
          <p:nvPr/>
        </p:nvCxnSpPr>
        <p:spPr>
          <a:xfrm>
            <a:off x="3416300" y="2176889"/>
            <a:ext cx="5727700" cy="0"/>
          </a:xfrm>
          <a:prstGeom prst="straightConnector1">
            <a:avLst/>
          </a:prstGeom>
          <a:noFill/>
          <a:ln w="19050" cap="flat" cmpd="sng">
            <a:solidFill>
              <a:srgbClr val="3F3F3F"/>
            </a:solidFill>
            <a:prstDash val="solid"/>
            <a:round/>
            <a:headEnd type="none" w="sm" len="sm"/>
            <a:tailEnd type="none" w="sm" len="sm"/>
          </a:ln>
        </p:spPr>
      </p:cxnSp>
      <p:sp>
        <p:nvSpPr>
          <p:cNvPr id="283" name="Shape 283"/>
          <p:cNvSpPr txBox="1">
            <a:spLocks noGrp="1"/>
          </p:cNvSpPr>
          <p:nvPr>
            <p:ph type="body" idx="3"/>
          </p:nvPr>
        </p:nvSpPr>
        <p:spPr>
          <a:xfrm>
            <a:off x="3416300" y="547737"/>
            <a:ext cx="5727700" cy="650875"/>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236192"/>
              </a:buClr>
              <a:buSzPts val="3600"/>
              <a:buFont typeface="Arial"/>
              <a:buNone/>
              <a:defRPr sz="36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Shape 284"/>
          <p:cNvSpPr txBox="1">
            <a:spLocks noGrp="1"/>
          </p:cNvSpPr>
          <p:nvPr>
            <p:ph type="body" idx="4"/>
          </p:nvPr>
        </p:nvSpPr>
        <p:spPr>
          <a:xfrm>
            <a:off x="882652" y="550909"/>
            <a:ext cx="161925" cy="2571752"/>
          </a:xfrm>
          <a:prstGeom prst="rect">
            <a:avLst/>
          </a:prstGeom>
          <a:solidFill>
            <a:srgbClr val="236192">
              <a:alpha val="71764"/>
            </a:srgb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Shape 285"/>
          <p:cNvSpPr>
            <a:spLocks noGrp="1"/>
          </p:cNvSpPr>
          <p:nvPr>
            <p:ph type="pic" idx="5"/>
          </p:nvPr>
        </p:nvSpPr>
        <p:spPr>
          <a:xfrm>
            <a:off x="882652" y="3595110"/>
            <a:ext cx="2016125" cy="257175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Shape 286"/>
          <p:cNvSpPr/>
          <p:nvPr/>
        </p:nvSpPr>
        <p:spPr>
          <a:xfrm rot="5400000">
            <a:off x="-846139" y="4438074"/>
            <a:ext cx="2574927" cy="88265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87" name="Shape 287"/>
          <p:cNvSpPr txBox="1">
            <a:spLocks noGrp="1"/>
          </p:cNvSpPr>
          <p:nvPr>
            <p:ph type="body" idx="6"/>
          </p:nvPr>
        </p:nvSpPr>
        <p:spPr>
          <a:xfrm>
            <a:off x="3416309" y="4368917"/>
            <a:ext cx="5727699"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88" name="Shape 288"/>
          <p:cNvCxnSpPr/>
          <p:nvPr/>
        </p:nvCxnSpPr>
        <p:spPr>
          <a:xfrm>
            <a:off x="3416300" y="5221088"/>
            <a:ext cx="5727700" cy="0"/>
          </a:xfrm>
          <a:prstGeom prst="straightConnector1">
            <a:avLst/>
          </a:prstGeom>
          <a:noFill/>
          <a:ln w="19050" cap="flat" cmpd="sng">
            <a:solidFill>
              <a:srgbClr val="3F3F3F"/>
            </a:solidFill>
            <a:prstDash val="solid"/>
            <a:round/>
            <a:headEnd type="none" w="sm" len="sm"/>
            <a:tailEnd type="none" w="sm" len="sm"/>
          </a:ln>
        </p:spPr>
      </p:cxnSp>
      <p:sp>
        <p:nvSpPr>
          <p:cNvPr id="289" name="Shape 289"/>
          <p:cNvSpPr txBox="1">
            <a:spLocks noGrp="1"/>
          </p:cNvSpPr>
          <p:nvPr>
            <p:ph type="body" idx="7"/>
          </p:nvPr>
        </p:nvSpPr>
        <p:spPr>
          <a:xfrm>
            <a:off x="3416300" y="3591936"/>
            <a:ext cx="5727700" cy="650875"/>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236192"/>
              </a:buClr>
              <a:buSzPts val="3600"/>
              <a:buFont typeface="Arial"/>
              <a:buNone/>
              <a:defRPr sz="36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body" idx="8"/>
          </p:nvPr>
        </p:nvSpPr>
        <p:spPr>
          <a:xfrm>
            <a:off x="882652" y="3595108"/>
            <a:ext cx="161925" cy="2571752"/>
          </a:xfrm>
          <a:prstGeom prst="rect">
            <a:avLst/>
          </a:prstGeom>
          <a:solidFill>
            <a:srgbClr val="236192">
              <a:alpha val="71764"/>
            </a:srgb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300"/>
        <p:cNvGrpSpPr/>
        <p:nvPr/>
      </p:nvGrpSpPr>
      <p:grpSpPr>
        <a:xfrm>
          <a:off x="0" y="0"/>
          <a:ext cx="0" cy="0"/>
          <a:chOff x="0" y="0"/>
          <a:chExt cx="0" cy="0"/>
        </a:xfrm>
      </p:grpSpPr>
      <p:pic>
        <p:nvPicPr>
          <p:cNvPr id="301" name="Shape 301" descr="OCLC_H_PMS.eps"/>
          <p:cNvPicPr preferRelativeResize="0"/>
          <p:nvPr/>
        </p:nvPicPr>
        <p:blipFill rotWithShape="1">
          <a:blip r:embed="rId2">
            <a:alphaModFix/>
          </a:blip>
          <a:srcRect/>
          <a:stretch/>
        </p:blipFill>
        <p:spPr>
          <a:xfrm>
            <a:off x="8236925" y="6347609"/>
            <a:ext cx="723437"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303"/>
        <p:cNvGrpSpPr/>
        <p:nvPr/>
      </p:nvGrpSpPr>
      <p:grpSpPr>
        <a:xfrm>
          <a:off x="0" y="0"/>
          <a:ext cx="0" cy="0"/>
          <a:chOff x="0" y="0"/>
          <a:chExt cx="0" cy="0"/>
        </a:xfrm>
      </p:grpSpPr>
      <p:sp>
        <p:nvSpPr>
          <p:cNvPr id="304" name="Shape 304"/>
          <p:cNvSpPr>
            <a:spLocks noGrp="1"/>
          </p:cNvSpPr>
          <p:nvPr>
            <p:ph type="pic" idx="2"/>
          </p:nvPr>
        </p:nvSpPr>
        <p:spPr>
          <a:xfrm>
            <a:off x="0" y="-1"/>
            <a:ext cx="9144000" cy="6858000"/>
          </a:xfrm>
          <a:prstGeom prst="rect">
            <a:avLst/>
          </a:prstGeom>
          <a:noFill/>
          <a:ln>
            <a:noFill/>
          </a:ln>
        </p:spPr>
        <p:txBody>
          <a:bodyPr spcFirstLastPara="1" wrap="square" lIns="91425" tIns="91425" rIns="91425" bIns="91425" anchor="ctr" anchorCtr="0"/>
          <a:lstStyle>
            <a:lvl1pPr marR="0" lvl="0" algn="l" rtl="0">
              <a:spcBef>
                <a:spcPts val="380"/>
              </a:spcBef>
              <a:spcAft>
                <a:spcPts val="0"/>
              </a:spcAft>
              <a:buClr>
                <a:schemeClr val="dk1"/>
              </a:buClr>
              <a:buSzPts val="1900"/>
              <a:buFont typeface="Arial"/>
              <a:buNone/>
              <a:defRPr sz="1900">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Shape 305"/>
          <p:cNvSpPr txBox="1">
            <a:spLocks noGrp="1"/>
          </p:cNvSpPr>
          <p:nvPr>
            <p:ph type="body" idx="1"/>
          </p:nvPr>
        </p:nvSpPr>
        <p:spPr>
          <a:xfrm>
            <a:off x="7583492" y="-20638"/>
            <a:ext cx="433387" cy="6899276"/>
          </a:xfrm>
          <a:prstGeom prst="rect">
            <a:avLst/>
          </a:prstGeom>
          <a:solidFill>
            <a:schemeClr val="accent1">
              <a:alpha val="77647"/>
            </a:scheme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body" idx="3"/>
          </p:nvPr>
        </p:nvSpPr>
        <p:spPr>
          <a:xfrm>
            <a:off x="8016879" y="-20638"/>
            <a:ext cx="1127125" cy="6899276"/>
          </a:xfrm>
          <a:prstGeom prst="rect">
            <a:avLst/>
          </a:prstGeom>
          <a:solidFill>
            <a:schemeClr val="accent1"/>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body" idx="4"/>
          </p:nvPr>
        </p:nvSpPr>
        <p:spPr>
          <a:xfrm>
            <a:off x="-14111" y="4997709"/>
            <a:ext cx="6153150" cy="954107"/>
          </a:xfrm>
          <a:prstGeom prst="rect">
            <a:avLst/>
          </a:prstGeom>
          <a:solidFill>
            <a:schemeClr val="lt1"/>
          </a:solidFill>
          <a:ln>
            <a:noFill/>
          </a:ln>
        </p:spPr>
        <p:txBody>
          <a:bodyPr spcFirstLastPara="1" wrap="square" lIns="91425" tIns="91425" rIns="91425" bIns="91425" anchor="t" anchorCtr="0"/>
          <a:lstStyle>
            <a:lvl1pPr marL="457200" marR="0" lvl="0" indent="-228600" algn="l" rtl="0">
              <a:spcBef>
                <a:spcPts val="480"/>
              </a:spcBef>
              <a:spcAft>
                <a:spcPts val="0"/>
              </a:spcAft>
              <a:buClr>
                <a:srgbClr val="236192"/>
              </a:buClr>
              <a:buSzPts val="2400"/>
              <a:buFont typeface="Arial"/>
              <a:buNone/>
              <a:defRPr sz="24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body" idx="5"/>
          </p:nvPr>
        </p:nvSpPr>
        <p:spPr>
          <a:xfrm>
            <a:off x="534918" y="5447286"/>
            <a:ext cx="5610225" cy="3524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800"/>
              <a:buFont typeface="Arial"/>
              <a:buNone/>
              <a:defRPr sz="1800" b="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09" name="Shape 309"/>
          <p:cNvPicPr preferRelativeResize="0"/>
          <p:nvPr/>
        </p:nvPicPr>
        <p:blipFill rotWithShape="1">
          <a:blip r:embed="rId2">
            <a:alphaModFix/>
          </a:blip>
          <a:srcRect/>
          <a:stretch/>
        </p:blipFill>
        <p:spPr>
          <a:xfrm>
            <a:off x="8310054" y="6422993"/>
            <a:ext cx="687170" cy="291625"/>
          </a:xfrm>
          <a:prstGeom prst="rect">
            <a:avLst/>
          </a:prstGeom>
          <a:noFill/>
          <a:ln>
            <a:noFill/>
          </a:ln>
        </p:spPr>
      </p:pic>
      <p:sp>
        <p:nvSpPr>
          <p:cNvPr id="310" name="Shape 310"/>
          <p:cNvSpPr txBox="1"/>
          <p:nvPr userDrawn="1"/>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Confidential. Not for distribution.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240428" y="259643"/>
            <a:ext cx="3980966" cy="1041400"/>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236192"/>
              </a:buClr>
              <a:buSzPts val="3200"/>
              <a:buFont typeface="Arial"/>
              <a:buNone/>
              <a:defRPr sz="32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Shape 313"/>
          <p:cNvSpPr/>
          <p:nvPr/>
        </p:nvSpPr>
        <p:spPr>
          <a:xfrm rot="10800000">
            <a:off x="11338" y="5850668"/>
            <a:ext cx="9144000" cy="239713"/>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314" name="Shape 314"/>
          <p:cNvSpPr txBox="1">
            <a:spLocks noGrp="1"/>
          </p:cNvSpPr>
          <p:nvPr>
            <p:ph type="body" idx="2"/>
          </p:nvPr>
        </p:nvSpPr>
        <p:spPr>
          <a:xfrm>
            <a:off x="240615" y="1321005"/>
            <a:ext cx="3887788" cy="405719"/>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Shape 315"/>
          <p:cNvSpPr txBox="1">
            <a:spLocks noGrp="1"/>
          </p:cNvSpPr>
          <p:nvPr>
            <p:ph type="body" idx="3"/>
          </p:nvPr>
        </p:nvSpPr>
        <p:spPr>
          <a:xfrm>
            <a:off x="240428" y="1690435"/>
            <a:ext cx="3887788" cy="35902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6" name="Shape 316"/>
          <p:cNvSpPr txBox="1">
            <a:spLocks noGrp="1"/>
          </p:cNvSpPr>
          <p:nvPr>
            <p:ph type="body" idx="4"/>
          </p:nvPr>
        </p:nvSpPr>
        <p:spPr>
          <a:xfrm>
            <a:off x="240428" y="2010979"/>
            <a:ext cx="3887788" cy="305495"/>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236192"/>
              </a:buClr>
              <a:buSzPts val="1400"/>
              <a:buFont typeface="Arial"/>
              <a:buNone/>
              <a:defRPr sz="14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7" name="Shape 317" descr="OCLC_H_PMS.eps"/>
          <p:cNvPicPr preferRelativeResize="0"/>
          <p:nvPr/>
        </p:nvPicPr>
        <p:blipFill rotWithShape="1">
          <a:blip r:embed="rId2">
            <a:alphaModFix/>
          </a:blip>
          <a:srcRect/>
          <a:stretch/>
        </p:blipFill>
        <p:spPr>
          <a:xfrm>
            <a:off x="8236925" y="6347609"/>
            <a:ext cx="723437" cy="320913"/>
          </a:xfrm>
          <a:prstGeom prst="rect">
            <a:avLst/>
          </a:prstGeom>
          <a:noFill/>
          <a:ln>
            <a:noFill/>
          </a:ln>
        </p:spPr>
      </p:pic>
      <p:sp>
        <p:nvSpPr>
          <p:cNvPr id="318" name="Shape 318"/>
          <p:cNvSpPr txBox="1"/>
          <p:nvPr/>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Confidential. Not for distribution.</a:t>
            </a:r>
            <a:endParaRPr/>
          </a:p>
        </p:txBody>
      </p:sp>
      <p:pic>
        <p:nvPicPr>
          <p:cNvPr id="319" name="Shape 319"/>
          <p:cNvPicPr preferRelativeResize="0"/>
          <p:nvPr/>
        </p:nvPicPr>
        <p:blipFill/>
        <p:spPr>
          <a:xfrm>
            <a:off x="4583338" y="0"/>
            <a:ext cx="4578960" cy="5850667"/>
          </a:xfrm>
          <a:prstGeom prst="rect">
            <a:avLst/>
          </a:prstGeom>
          <a:solidFill>
            <a:srgbClr val="FFFFFF"/>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49"/>
        <p:cNvGrpSpPr/>
        <p:nvPr/>
      </p:nvGrpSpPr>
      <p:grpSpPr>
        <a:xfrm>
          <a:off x="0" y="0"/>
          <a:ext cx="0" cy="0"/>
          <a:chOff x="0" y="0"/>
          <a:chExt cx="0" cy="0"/>
        </a:xfrm>
      </p:grpSpPr>
      <p:sp>
        <p:nvSpPr>
          <p:cNvPr id="50" name="Shape 50"/>
          <p:cNvSpPr/>
          <p:nvPr/>
        </p:nvSpPr>
        <p:spPr>
          <a:xfrm>
            <a:off x="0" y="0"/>
            <a:ext cx="9144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Shape 51"/>
          <p:cNvSpPr txBox="1">
            <a:spLocks noGrp="1"/>
          </p:cNvSpPr>
          <p:nvPr>
            <p:ph type="body" idx="1"/>
          </p:nvPr>
        </p:nvSpPr>
        <p:spPr>
          <a:xfrm>
            <a:off x="315259" y="1108082"/>
            <a:ext cx="8174038" cy="64633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176213" y="850901"/>
            <a:ext cx="265112" cy="6007100"/>
          </a:xfrm>
          <a:prstGeom prst="rect">
            <a:avLst/>
          </a:prstGeom>
          <a:solidFill>
            <a:srgbClr val="00AFD7"/>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3"/>
          </p:nvPr>
        </p:nvSpPr>
        <p:spPr>
          <a:xfrm>
            <a:off x="8411956" y="850902"/>
            <a:ext cx="265112" cy="5432839"/>
          </a:xfrm>
          <a:prstGeom prst="rect">
            <a:avLst/>
          </a:prstGeom>
          <a:solidFill>
            <a:srgbClr val="00AFD7"/>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4" name="Shape 54"/>
          <p:cNvPicPr preferRelativeResize="0"/>
          <p:nvPr/>
        </p:nvPicPr>
        <p:blipFill rotWithShape="1">
          <a:blip r:embed="rId2">
            <a:alphaModFix/>
          </a:blip>
          <a:srcRect/>
          <a:stretch/>
        </p:blipFill>
        <p:spPr>
          <a:xfrm>
            <a:off x="8310054" y="6422993"/>
            <a:ext cx="687170"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320"/>
        <p:cNvGrpSpPr/>
        <p:nvPr/>
      </p:nvGrpSpPr>
      <p:grpSpPr>
        <a:xfrm>
          <a:off x="0" y="0"/>
          <a:ext cx="0" cy="0"/>
          <a:chOff x="0" y="0"/>
          <a:chExt cx="0" cy="0"/>
        </a:xfrm>
      </p:grpSpPr>
      <p:sp>
        <p:nvSpPr>
          <p:cNvPr id="321" name="Shape 321"/>
          <p:cNvSpPr/>
          <p:nvPr/>
        </p:nvSpPr>
        <p:spPr>
          <a:xfrm rot="-5400000">
            <a:off x="375903" y="5198014"/>
            <a:ext cx="810295" cy="2921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322" name="Shape 322"/>
          <p:cNvSpPr txBox="1"/>
          <p:nvPr/>
        </p:nvSpPr>
        <p:spPr>
          <a:xfrm>
            <a:off x="5924930" y="4935539"/>
            <a:ext cx="422275"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SM</a:t>
            </a:r>
            <a:endParaRPr/>
          </a:p>
        </p:txBody>
      </p:sp>
      <p:sp>
        <p:nvSpPr>
          <p:cNvPr id="323" name="Shape 323"/>
          <p:cNvSpPr/>
          <p:nvPr/>
        </p:nvSpPr>
        <p:spPr>
          <a:xfrm>
            <a:off x="0" y="4938917"/>
            <a:ext cx="635000"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324" name="Shape 324"/>
          <p:cNvSpPr txBox="1">
            <a:spLocks noGrp="1"/>
          </p:cNvSpPr>
          <p:nvPr>
            <p:ph type="body" idx="1"/>
          </p:nvPr>
        </p:nvSpPr>
        <p:spPr>
          <a:xfrm>
            <a:off x="731839" y="1108608"/>
            <a:ext cx="4180568" cy="1400383"/>
          </a:xfrm>
          <a:prstGeom prst="rect">
            <a:avLst/>
          </a:prstGeom>
          <a:noFill/>
          <a:ln w="101600" cap="flat" cmpd="sng">
            <a:solidFill>
              <a:srgbClr val="236192"/>
            </a:solidFill>
            <a:prstDash val="solid"/>
            <a:miter lim="800000"/>
            <a:headEnd type="none" w="sm" len="sm"/>
            <a:tailEnd type="none" w="sm" len="sm"/>
          </a:ln>
        </p:spPr>
        <p:txBody>
          <a:bodyPr spcFirstLastPara="1" wrap="square" lIns="91425" tIns="91425" rIns="91425" bIns="91425" anchor="t" anchorCtr="0"/>
          <a:lstStyle>
            <a:lvl1pPr marL="457200" marR="0" lvl="0" indent="-228600" algn="l" rtl="0">
              <a:spcBef>
                <a:spcPts val="0"/>
              </a:spcBef>
              <a:spcAft>
                <a:spcPts val="0"/>
              </a:spcAft>
              <a:buClr>
                <a:srgbClr val="236192"/>
              </a:buClr>
              <a:buSzPts val="5500"/>
              <a:buFont typeface="Arial"/>
              <a:buNone/>
              <a:defRPr sz="5500" b="1">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body" idx="2"/>
          </p:nvPr>
        </p:nvSpPr>
        <p:spPr>
          <a:xfrm>
            <a:off x="698251" y="3196723"/>
            <a:ext cx="3887788" cy="405719"/>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rgbClr val="000000"/>
              </a:buClr>
              <a:buSzPts val="1800"/>
              <a:buFont typeface="Arial"/>
              <a:buNone/>
              <a:defRPr sz="1800" b="1">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body" idx="3"/>
          </p:nvPr>
        </p:nvSpPr>
        <p:spPr>
          <a:xfrm>
            <a:off x="698064" y="3584169"/>
            <a:ext cx="3887788" cy="35902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000000"/>
              </a:buClr>
              <a:buSzPts val="1400"/>
              <a:buFont typeface="Arial"/>
              <a:buNone/>
              <a:defRPr sz="1400" b="0">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txBox="1">
            <a:spLocks noGrp="1"/>
          </p:cNvSpPr>
          <p:nvPr>
            <p:ph type="body" idx="4"/>
          </p:nvPr>
        </p:nvSpPr>
        <p:spPr>
          <a:xfrm>
            <a:off x="698064" y="3943199"/>
            <a:ext cx="3887788" cy="305495"/>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2"/>
              </a:buClr>
              <a:buSzPts val="1400"/>
              <a:buFont typeface="Arial"/>
              <a:buNone/>
              <a:defRPr sz="1400" b="1">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8" name="Shape 328"/>
          <p:cNvSpPr txBox="1">
            <a:spLocks noGrp="1"/>
          </p:cNvSpPr>
          <p:nvPr>
            <p:ph type="body" idx="5"/>
          </p:nvPr>
        </p:nvSpPr>
        <p:spPr>
          <a:xfrm>
            <a:off x="2" y="416590"/>
            <a:ext cx="3679825" cy="566309"/>
          </a:xfrm>
          <a:prstGeom prst="rect">
            <a:avLst/>
          </a:prstGeom>
          <a:solidFill>
            <a:srgbClr val="236192"/>
          </a:solidFill>
          <a:ln>
            <a:noFill/>
          </a:ln>
        </p:spPr>
        <p:txBody>
          <a:bodyPr spcFirstLastPara="1" wrap="square" lIns="91425" tIns="91425" rIns="91425" bIns="91425" anchor="t" anchorCtr="0"/>
          <a:lstStyle>
            <a:lvl1pPr marL="457200" marR="0" lvl="0" indent="-228600" algn="l" rtl="0">
              <a:spcBef>
                <a:spcPts val="400"/>
              </a:spcBef>
              <a:spcAft>
                <a:spcPts val="0"/>
              </a:spcAft>
              <a:buClr>
                <a:schemeClr val="lt1"/>
              </a:buClr>
              <a:buSzPts val="2000"/>
              <a:buFont typeface="Arial"/>
              <a:buNone/>
              <a:defRPr sz="2000">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29" name="Shape 329" descr="ppt-because-tag.psd"/>
          <p:cNvPicPr preferRelativeResize="0"/>
          <p:nvPr/>
        </p:nvPicPr>
        <p:blipFill rotWithShape="1">
          <a:blip r:embed="rId2">
            <a:alphaModFix/>
          </a:blip>
          <a:srcRect/>
          <a:stretch/>
        </p:blipFill>
        <p:spPr>
          <a:xfrm>
            <a:off x="927100" y="4938917"/>
            <a:ext cx="8216894" cy="810295"/>
          </a:xfrm>
          <a:prstGeom prst="rect">
            <a:avLst/>
          </a:prstGeom>
          <a:noFill/>
          <a:ln>
            <a:noFill/>
          </a:ln>
        </p:spPr>
      </p:pic>
      <p:sp>
        <p:nvSpPr>
          <p:cNvPr id="330" name="Shape 330"/>
          <p:cNvSpPr txBox="1"/>
          <p:nvPr/>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Confidential. Not for distribution.</a:t>
            </a:r>
            <a:endParaRPr/>
          </a:p>
        </p:txBody>
      </p:sp>
      <p:pic>
        <p:nvPicPr>
          <p:cNvPr id="331" name="Shape 331" descr="OCLC_H_PMS.eps"/>
          <p:cNvPicPr preferRelativeResize="0"/>
          <p:nvPr/>
        </p:nvPicPr>
        <p:blipFill rotWithShape="1">
          <a:blip r:embed="rId3">
            <a:alphaModFix/>
          </a:blip>
          <a:srcRect/>
          <a:stretch/>
        </p:blipFill>
        <p:spPr>
          <a:xfrm>
            <a:off x="8236925" y="6347609"/>
            <a:ext cx="723437" cy="320913"/>
          </a:xfrm>
          <a:prstGeom prst="rect">
            <a:avLst/>
          </a:prstGeom>
          <a:noFill/>
          <a:ln>
            <a:noFill/>
          </a:ln>
        </p:spPr>
      </p:pic>
      <p:pic>
        <p:nvPicPr>
          <p:cNvPr id="332" name="Shape 332"/>
          <p:cNvPicPr preferRelativeResize="0"/>
          <p:nvPr/>
        </p:nvPicPr>
        <p:blipFill rotWithShape="1">
          <a:blip r:embed="rId4">
            <a:alphaModFix/>
          </a:blip>
          <a:srcRect l="67120"/>
          <a:stretch/>
        </p:blipFill>
        <p:spPr>
          <a:xfrm rot="-5400000">
            <a:off x="5812494" y="5104250"/>
            <a:ext cx="116923" cy="317500"/>
          </a:xfrm>
          <a:prstGeom prst="rect">
            <a:avLst/>
          </a:prstGeom>
          <a:noFill/>
          <a:ln>
            <a:noFill/>
          </a:ln>
        </p:spPr>
      </p:pic>
      <p:pic>
        <p:nvPicPr>
          <p:cNvPr id="333" name="Shape 333"/>
          <p:cNvPicPr preferRelativeResize="0"/>
          <p:nvPr/>
        </p:nvPicPr>
        <p:blipFill/>
        <p:spPr>
          <a:xfrm>
            <a:off x="5784851" y="5206655"/>
            <a:ext cx="86105" cy="114807"/>
          </a:xfrm>
          <a:prstGeom prst="rect">
            <a:avLst/>
          </a:prstGeom>
          <a:solidFill>
            <a:srgbClr val="FFFFFF"/>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
        <p:cNvGrpSpPr/>
        <p:nvPr/>
      </p:nvGrpSpPr>
      <p:grpSpPr>
        <a:xfrm>
          <a:off x="0" y="0"/>
          <a:ext cx="0" cy="0"/>
          <a:chOff x="0" y="0"/>
          <a:chExt cx="0" cy="0"/>
        </a:xfrm>
      </p:grpSpPr>
      <p:sp>
        <p:nvSpPr>
          <p:cNvPr id="23" name="Shape 23"/>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4" name="Shape 24"/>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5" name="Shape 25"/>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6" name="Shape 26"/>
          <p:cNvSpPr txBox="1">
            <a:spLocks noGrp="1"/>
          </p:cNvSpPr>
          <p:nvPr>
            <p:ph type="body" idx="1"/>
          </p:nvPr>
        </p:nvSpPr>
        <p:spPr>
          <a:xfrm>
            <a:off x="340786" y="457739"/>
            <a:ext cx="8439148"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8310054" y="6422993"/>
            <a:ext cx="687170" cy="291625"/>
          </a:xfrm>
          <a:prstGeom prst="rect">
            <a:avLst/>
          </a:prstGeom>
          <a:noFill/>
          <a:ln>
            <a:noFill/>
          </a:ln>
        </p:spPr>
      </p:pic>
      <p:sp>
        <p:nvSpPr>
          <p:cNvPr id="28" name="Shape 28"/>
          <p:cNvSpPr txBox="1">
            <a:spLocks noGrp="1"/>
          </p:cNvSpPr>
          <p:nvPr>
            <p:ph type="body" idx="2"/>
          </p:nvPr>
        </p:nvSpPr>
        <p:spPr>
          <a:xfrm>
            <a:off x="340786" y="1372996"/>
            <a:ext cx="8439148" cy="4475171"/>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8824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64"/>
        <p:cNvGrpSpPr/>
        <p:nvPr/>
      </p:nvGrpSpPr>
      <p:grpSpPr>
        <a:xfrm>
          <a:off x="0" y="0"/>
          <a:ext cx="0" cy="0"/>
          <a:chOff x="0" y="0"/>
          <a:chExt cx="0" cy="0"/>
        </a:xfrm>
      </p:grpSpPr>
      <p:sp>
        <p:nvSpPr>
          <p:cNvPr id="65" name="Shape 65"/>
          <p:cNvSpPr>
            <a:spLocks noGrp="1"/>
          </p:cNvSpPr>
          <p:nvPr>
            <p:ph type="pic" idx="2"/>
          </p:nvPr>
        </p:nvSpPr>
        <p:spPr>
          <a:xfrm>
            <a:off x="882650" y="1990726"/>
            <a:ext cx="2016124" cy="257174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Shape 66"/>
          <p:cNvSpPr/>
          <p:nvPr/>
        </p:nvSpPr>
        <p:spPr>
          <a:xfrm rot="5400000">
            <a:off x="-846138" y="2833689"/>
            <a:ext cx="2574925" cy="882649"/>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67" name="Shape 67"/>
          <p:cNvSpPr txBox="1">
            <a:spLocks noGrp="1"/>
          </p:cNvSpPr>
          <p:nvPr>
            <p:ph type="body" idx="1"/>
          </p:nvPr>
        </p:nvSpPr>
        <p:spPr>
          <a:xfrm>
            <a:off x="3416307" y="2764533"/>
            <a:ext cx="5727698" cy="8521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8" name="Shape 68"/>
          <p:cNvCxnSpPr/>
          <p:nvPr/>
        </p:nvCxnSpPr>
        <p:spPr>
          <a:xfrm>
            <a:off x="3416301" y="3616703"/>
            <a:ext cx="5727699" cy="0"/>
          </a:xfrm>
          <a:prstGeom prst="straightConnector1">
            <a:avLst/>
          </a:prstGeom>
          <a:noFill/>
          <a:ln w="19050" cap="flat" cmpd="sng">
            <a:solidFill>
              <a:srgbClr val="3F3F3F"/>
            </a:solidFill>
            <a:prstDash val="solid"/>
            <a:round/>
            <a:headEnd type="none" w="med" len="med"/>
            <a:tailEnd type="none" w="med" len="med"/>
          </a:ln>
        </p:spPr>
      </p:cxnSp>
      <p:sp>
        <p:nvSpPr>
          <p:cNvPr id="69" name="Shape 69"/>
          <p:cNvSpPr txBox="1">
            <a:spLocks noGrp="1"/>
          </p:cNvSpPr>
          <p:nvPr>
            <p:ph type="body" idx="3"/>
          </p:nvPr>
        </p:nvSpPr>
        <p:spPr>
          <a:xfrm>
            <a:off x="3416301" y="1987551"/>
            <a:ext cx="5727699" cy="650875"/>
          </a:xfrm>
          <a:prstGeom prst="rect">
            <a:avLst/>
          </a:prstGeom>
          <a:noFill/>
          <a:ln>
            <a:noFill/>
          </a:ln>
        </p:spPr>
        <p:txBody>
          <a:bodyPr lIns="91425" tIns="91425" rIns="91425" bIns="91425" anchor="t" anchorCtr="0"/>
          <a:lstStyle>
            <a:lvl1pPr marL="0" marR="0" lvl="0" indent="0" algn="l" rtl="0">
              <a:spcBef>
                <a:spcPts val="720"/>
              </a:spcBef>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4"/>
          </p:nvPr>
        </p:nvSpPr>
        <p:spPr>
          <a:xfrm>
            <a:off x="882651" y="1990723"/>
            <a:ext cx="161925" cy="2571752"/>
          </a:xfrm>
          <a:prstGeom prst="rect">
            <a:avLst/>
          </a:prstGeom>
          <a:solidFill>
            <a:srgbClr val="236192">
              <a:alpha val="71764"/>
            </a:srgb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26539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71"/>
        <p:cNvGrpSpPr/>
        <p:nvPr/>
      </p:nvGrpSpPr>
      <p:grpSpPr>
        <a:xfrm>
          <a:off x="0" y="0"/>
          <a:ext cx="0" cy="0"/>
          <a:chOff x="0" y="0"/>
          <a:chExt cx="0" cy="0"/>
        </a:xfrm>
      </p:grpSpPr>
      <p:sp>
        <p:nvSpPr>
          <p:cNvPr id="72" name="Shape 72"/>
          <p:cNvSpPr>
            <a:spLocks noGrp="1"/>
          </p:cNvSpPr>
          <p:nvPr>
            <p:ph type="pic" idx="2"/>
          </p:nvPr>
        </p:nvSpPr>
        <p:spPr>
          <a:xfrm>
            <a:off x="882650" y="550911"/>
            <a:ext cx="2016124" cy="257174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Shape 73"/>
          <p:cNvSpPr/>
          <p:nvPr/>
        </p:nvSpPr>
        <p:spPr>
          <a:xfrm rot="5400000">
            <a:off x="-846138" y="1393874"/>
            <a:ext cx="2574925" cy="882649"/>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74" name="Shape 74"/>
          <p:cNvSpPr txBox="1">
            <a:spLocks noGrp="1"/>
          </p:cNvSpPr>
          <p:nvPr>
            <p:ph type="body" idx="1"/>
          </p:nvPr>
        </p:nvSpPr>
        <p:spPr>
          <a:xfrm>
            <a:off x="3416307" y="1324717"/>
            <a:ext cx="5727698" cy="8521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5" name="Shape 75"/>
          <p:cNvCxnSpPr/>
          <p:nvPr/>
        </p:nvCxnSpPr>
        <p:spPr>
          <a:xfrm>
            <a:off x="3416301" y="2176888"/>
            <a:ext cx="5727699" cy="0"/>
          </a:xfrm>
          <a:prstGeom prst="straightConnector1">
            <a:avLst/>
          </a:prstGeom>
          <a:noFill/>
          <a:ln w="19050" cap="flat" cmpd="sng">
            <a:solidFill>
              <a:srgbClr val="3F3F3F"/>
            </a:solidFill>
            <a:prstDash val="solid"/>
            <a:round/>
            <a:headEnd type="none" w="med" len="med"/>
            <a:tailEnd type="none" w="med" len="med"/>
          </a:ln>
        </p:spPr>
      </p:cxnSp>
      <p:sp>
        <p:nvSpPr>
          <p:cNvPr id="76" name="Shape 76"/>
          <p:cNvSpPr txBox="1">
            <a:spLocks noGrp="1"/>
          </p:cNvSpPr>
          <p:nvPr>
            <p:ph type="body" idx="3"/>
          </p:nvPr>
        </p:nvSpPr>
        <p:spPr>
          <a:xfrm>
            <a:off x="3416301" y="547736"/>
            <a:ext cx="5727699" cy="650875"/>
          </a:xfrm>
          <a:prstGeom prst="rect">
            <a:avLst/>
          </a:prstGeom>
          <a:noFill/>
          <a:ln>
            <a:noFill/>
          </a:ln>
        </p:spPr>
        <p:txBody>
          <a:bodyPr lIns="91425" tIns="91425" rIns="91425" bIns="91425" anchor="t" anchorCtr="0"/>
          <a:lstStyle>
            <a:lvl1pPr marL="0" marR="0" lvl="0" indent="0" algn="l" rtl="0">
              <a:spcBef>
                <a:spcPts val="720"/>
              </a:spcBef>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882651" y="550908"/>
            <a:ext cx="161925" cy="2571752"/>
          </a:xfrm>
          <a:prstGeom prst="rect">
            <a:avLst/>
          </a:prstGeom>
          <a:solidFill>
            <a:srgbClr val="236192">
              <a:alpha val="71764"/>
            </a:srgb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Shape 78"/>
          <p:cNvSpPr>
            <a:spLocks noGrp="1"/>
          </p:cNvSpPr>
          <p:nvPr>
            <p:ph type="pic" idx="5"/>
          </p:nvPr>
        </p:nvSpPr>
        <p:spPr>
          <a:xfrm>
            <a:off x="882650" y="3595110"/>
            <a:ext cx="2016124" cy="257174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Shape 79"/>
          <p:cNvSpPr/>
          <p:nvPr/>
        </p:nvSpPr>
        <p:spPr>
          <a:xfrm rot="5400000">
            <a:off x="-846138" y="4438074"/>
            <a:ext cx="2574925" cy="882649"/>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80" name="Shape 80"/>
          <p:cNvSpPr txBox="1">
            <a:spLocks noGrp="1"/>
          </p:cNvSpPr>
          <p:nvPr>
            <p:ph type="body" idx="6"/>
          </p:nvPr>
        </p:nvSpPr>
        <p:spPr>
          <a:xfrm>
            <a:off x="3416307" y="4368915"/>
            <a:ext cx="5727698" cy="8521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1" name="Shape 81"/>
          <p:cNvCxnSpPr/>
          <p:nvPr/>
        </p:nvCxnSpPr>
        <p:spPr>
          <a:xfrm>
            <a:off x="3416301" y="5221088"/>
            <a:ext cx="5727699" cy="0"/>
          </a:xfrm>
          <a:prstGeom prst="straightConnector1">
            <a:avLst/>
          </a:prstGeom>
          <a:noFill/>
          <a:ln w="19050" cap="flat" cmpd="sng">
            <a:solidFill>
              <a:srgbClr val="3F3F3F"/>
            </a:solidFill>
            <a:prstDash val="solid"/>
            <a:round/>
            <a:headEnd type="none" w="med" len="med"/>
            <a:tailEnd type="none" w="med" len="med"/>
          </a:ln>
        </p:spPr>
      </p:cxnSp>
      <p:sp>
        <p:nvSpPr>
          <p:cNvPr id="82" name="Shape 82"/>
          <p:cNvSpPr txBox="1">
            <a:spLocks noGrp="1"/>
          </p:cNvSpPr>
          <p:nvPr>
            <p:ph type="body" idx="7"/>
          </p:nvPr>
        </p:nvSpPr>
        <p:spPr>
          <a:xfrm>
            <a:off x="3416301" y="3591935"/>
            <a:ext cx="5727699" cy="650875"/>
          </a:xfrm>
          <a:prstGeom prst="rect">
            <a:avLst/>
          </a:prstGeom>
          <a:noFill/>
          <a:ln>
            <a:noFill/>
          </a:ln>
        </p:spPr>
        <p:txBody>
          <a:bodyPr lIns="91425" tIns="91425" rIns="91425" bIns="91425" anchor="t" anchorCtr="0"/>
          <a:lstStyle>
            <a:lvl1pPr marL="0" marR="0" lvl="0" indent="0" algn="l" rtl="0">
              <a:spcBef>
                <a:spcPts val="720"/>
              </a:spcBef>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8"/>
          </p:nvPr>
        </p:nvSpPr>
        <p:spPr>
          <a:xfrm>
            <a:off x="882651" y="3595108"/>
            <a:ext cx="161925" cy="2571752"/>
          </a:xfrm>
          <a:prstGeom prst="rect">
            <a:avLst/>
          </a:prstGeom>
          <a:solidFill>
            <a:srgbClr val="236192">
              <a:alpha val="71764"/>
            </a:srgb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93530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97"/>
        <p:cNvGrpSpPr/>
        <p:nvPr/>
      </p:nvGrpSpPr>
      <p:grpSpPr>
        <a:xfrm>
          <a:off x="0" y="0"/>
          <a:ext cx="0" cy="0"/>
          <a:chOff x="0" y="0"/>
          <a:chExt cx="0" cy="0"/>
        </a:xfrm>
      </p:grpSpPr>
      <p:sp>
        <p:nvSpPr>
          <p:cNvPr id="98" name="Shape 98"/>
          <p:cNvSpPr>
            <a:spLocks noGrp="1"/>
          </p:cNvSpPr>
          <p:nvPr>
            <p:ph type="pic" idx="2"/>
          </p:nvPr>
        </p:nvSpPr>
        <p:spPr>
          <a:xfrm>
            <a:off x="0" y="1"/>
            <a:ext cx="9144000" cy="6857999"/>
          </a:xfrm>
          <a:prstGeom prst="rect">
            <a:avLst/>
          </a:prstGeom>
          <a:noFill/>
          <a:ln>
            <a:noFill/>
          </a:ln>
        </p:spPr>
        <p:txBody>
          <a:bodyPr lIns="91425" tIns="91425" rIns="91425" bIns="91425" anchor="ctr" anchorCtr="0"/>
          <a:lstStyle>
            <a:lvl1pPr marL="0" marR="0" lvl="0" indent="0" algn="l" rtl="0">
              <a:spcBef>
                <a:spcPts val="380"/>
              </a:spcBef>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1"/>
          </p:nvPr>
        </p:nvSpPr>
        <p:spPr>
          <a:xfrm>
            <a:off x="7583490" y="-20638"/>
            <a:ext cx="433386" cy="6899275"/>
          </a:xfrm>
          <a:prstGeom prst="rect">
            <a:avLst/>
          </a:prstGeom>
          <a:solidFill>
            <a:schemeClr val="accent1">
              <a:alpha val="77647"/>
            </a:scheme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body" idx="3"/>
          </p:nvPr>
        </p:nvSpPr>
        <p:spPr>
          <a:xfrm>
            <a:off x="8016879" y="-20638"/>
            <a:ext cx="1127125" cy="6899275"/>
          </a:xfrm>
          <a:prstGeom prst="rect">
            <a:avLst/>
          </a:prstGeom>
          <a:solidFill>
            <a:schemeClr val="accent1"/>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body" idx="4"/>
          </p:nvPr>
        </p:nvSpPr>
        <p:spPr>
          <a:xfrm>
            <a:off x="-14111" y="4997709"/>
            <a:ext cx="6153149" cy="954107"/>
          </a:xfrm>
          <a:prstGeom prst="rect">
            <a:avLst/>
          </a:prstGeom>
          <a:solidFill>
            <a:schemeClr val="lt1"/>
          </a:solidFill>
          <a:ln>
            <a:noFill/>
          </a:ln>
        </p:spPr>
        <p:txBody>
          <a:bodyPr lIns="91425" tIns="91425" rIns="91425" bIns="91425" anchor="t" anchorCtr="0"/>
          <a:lstStyle>
            <a:lvl1pPr marL="0" marR="0" lvl="0" indent="0" algn="l" rtl="0">
              <a:spcBef>
                <a:spcPts val="480"/>
              </a:spcBef>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5"/>
          </p:nvPr>
        </p:nvSpPr>
        <p:spPr>
          <a:xfrm>
            <a:off x="534916" y="5447286"/>
            <a:ext cx="5610224" cy="352425"/>
          </a:xfrm>
          <a:prstGeom prst="rect">
            <a:avLst/>
          </a:prstGeom>
          <a:noFill/>
          <a:ln>
            <a:noFill/>
          </a:ln>
        </p:spPr>
        <p:txBody>
          <a:bodyPr lIns="91425" tIns="91425" rIns="91425" bIns="91425" anchor="t" anchorCtr="0"/>
          <a:lstStyle>
            <a:lvl1pPr marL="0" marR="0" lvl="0" indent="0" algn="l" rtl="0">
              <a:spcBef>
                <a:spcPts val="360"/>
              </a:spcBef>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3" name="Shape 103"/>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extLst>
      <p:ext uri="{BB962C8B-B14F-4D97-AF65-F5344CB8AC3E}">
        <p14:creationId xmlns:p14="http://schemas.microsoft.com/office/powerpoint/2010/main" val="2615724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7"/>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7" name="Shape 27"/>
          <p:cNvSpPr txBox="1">
            <a:spLocks noGrp="1"/>
          </p:cNvSpPr>
          <p:nvPr>
            <p:ph type="body" idx="1"/>
          </p:nvPr>
        </p:nvSpPr>
        <p:spPr>
          <a:xfrm>
            <a:off x="628650" y="1825625"/>
            <a:ext cx="7886700" cy="4351339"/>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2"/>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2"/>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dk1"/>
                </a:solidFill>
                <a:latin typeface="Calibri"/>
                <a:ea typeface="Calibri"/>
                <a:cs typeface="Calibri"/>
                <a:sym typeface="Calibri"/>
              </a:defRPr>
            </a:lvl1pPr>
            <a:lvl2pPr marL="0" marR="0" lvl="1" indent="0" algn="r" rtl="0">
              <a:spcBef>
                <a:spcPts val="0"/>
              </a:spcBef>
              <a:buNone/>
              <a:defRPr sz="1200" b="1">
                <a:solidFill>
                  <a:schemeClr val="dk1"/>
                </a:solidFill>
                <a:latin typeface="Calibri"/>
                <a:ea typeface="Calibri"/>
                <a:cs typeface="Calibri"/>
                <a:sym typeface="Calibri"/>
              </a:defRPr>
            </a:lvl2pPr>
            <a:lvl3pPr marL="0" marR="0" lvl="2" indent="0" algn="r" rtl="0">
              <a:spcBef>
                <a:spcPts val="0"/>
              </a:spcBef>
              <a:buNone/>
              <a:defRPr sz="1200" b="1">
                <a:solidFill>
                  <a:schemeClr val="dk1"/>
                </a:solidFill>
                <a:latin typeface="Calibri"/>
                <a:ea typeface="Calibri"/>
                <a:cs typeface="Calibri"/>
                <a:sym typeface="Calibri"/>
              </a:defRPr>
            </a:lvl3pPr>
            <a:lvl4pPr marL="0" marR="0" lvl="3" indent="0" algn="r" rtl="0">
              <a:spcBef>
                <a:spcPts val="0"/>
              </a:spcBef>
              <a:buNone/>
              <a:defRPr sz="1200" b="1">
                <a:solidFill>
                  <a:schemeClr val="dk1"/>
                </a:solidFill>
                <a:latin typeface="Calibri"/>
                <a:ea typeface="Calibri"/>
                <a:cs typeface="Calibri"/>
                <a:sym typeface="Calibri"/>
              </a:defRPr>
            </a:lvl4pPr>
            <a:lvl5pPr marL="0" marR="0" lvl="4" indent="0" algn="r" rtl="0">
              <a:spcBef>
                <a:spcPts val="0"/>
              </a:spcBef>
              <a:buNone/>
              <a:defRPr sz="1200" b="1">
                <a:solidFill>
                  <a:schemeClr val="dk1"/>
                </a:solidFill>
                <a:latin typeface="Calibri"/>
                <a:ea typeface="Calibri"/>
                <a:cs typeface="Calibri"/>
                <a:sym typeface="Calibri"/>
              </a:defRPr>
            </a:lvl5pPr>
            <a:lvl6pPr marL="0" marR="0" lvl="5" indent="0" algn="r" rtl="0">
              <a:spcBef>
                <a:spcPts val="0"/>
              </a:spcBef>
              <a:buNone/>
              <a:defRPr sz="1200" b="1">
                <a:solidFill>
                  <a:schemeClr val="dk1"/>
                </a:solidFill>
                <a:latin typeface="Calibri"/>
                <a:ea typeface="Calibri"/>
                <a:cs typeface="Calibri"/>
                <a:sym typeface="Calibri"/>
              </a:defRPr>
            </a:lvl6pPr>
            <a:lvl7pPr marL="0" marR="0" lvl="6" indent="0" algn="r" rtl="0">
              <a:spcBef>
                <a:spcPts val="0"/>
              </a:spcBef>
              <a:buNone/>
              <a:defRPr sz="1200" b="1">
                <a:solidFill>
                  <a:schemeClr val="dk1"/>
                </a:solidFill>
                <a:latin typeface="Calibri"/>
                <a:ea typeface="Calibri"/>
                <a:cs typeface="Calibri"/>
                <a:sym typeface="Calibri"/>
              </a:defRPr>
            </a:lvl7pPr>
            <a:lvl8pPr marL="0" marR="0" lvl="7" indent="0" algn="r" rtl="0">
              <a:spcBef>
                <a:spcPts val="0"/>
              </a:spcBef>
              <a:buNone/>
              <a:defRPr sz="1200" b="1">
                <a:solidFill>
                  <a:schemeClr val="dk1"/>
                </a:solidFill>
                <a:latin typeface="Calibri"/>
                <a:ea typeface="Calibri"/>
                <a:cs typeface="Calibri"/>
                <a:sym typeface="Calibri"/>
              </a:defRPr>
            </a:lvl8pPr>
            <a:lvl9pPr marL="0" marR="0" lvl="8" indent="0" algn="r" rtl="0">
              <a:spcBef>
                <a:spcPts val="0"/>
              </a:spcBef>
              <a:buNone/>
              <a:defRPr sz="1200" b="1">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7630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r>
              <a:rPr lang="en-US" sz="75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000">
                <a:solidFill>
                  <a:schemeClr val="bg1"/>
                </a:solidFill>
                <a:latin typeface="Segoe UI" panose="020B0502040204020203" pitchFamily="34" charset="0"/>
                <a:ea typeface="Segoe UI" panose="020B0502040204020203" pitchFamily="34" charset="0"/>
                <a:cs typeface="Segoe UI" panose="020B0502040204020203" pitchFamily="34" charset="0"/>
              </a:rPr>
              <a:t>University Futures, Library Futures</a:t>
            </a:r>
            <a:endParaRPr lang="en-US" sz="75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43461" y="6387549"/>
            <a:ext cx="807644" cy="310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95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6255761"/>
            <a:ext cx="858624" cy="380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3"/>
          <a:stretch>
            <a:fillRect/>
          </a:stretch>
        </p:blipFill>
        <p:spPr>
          <a:xfrm>
            <a:off x="177900" y="6250599"/>
            <a:ext cx="2449105" cy="391204"/>
          </a:xfrm>
          <a:prstGeom prst="rect">
            <a:avLst/>
          </a:prstGeom>
        </p:spPr>
      </p:pic>
    </p:spTree>
    <p:extLst>
      <p:ext uri="{BB962C8B-B14F-4D97-AF65-F5344CB8AC3E}">
        <p14:creationId xmlns:p14="http://schemas.microsoft.com/office/powerpoint/2010/main" val="128932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
        <p:nvSpPr>
          <p:cNvPr id="11" name="Text Placeholder 8"/>
          <p:cNvSpPr>
            <a:spLocks noGrp="1"/>
          </p:cNvSpPr>
          <p:nvPr>
            <p:ph type="body" sz="quarter" idx="10" hasCustomPrompt="1"/>
          </p:nvPr>
        </p:nvSpPr>
        <p:spPr>
          <a:xfrm>
            <a:off x="315261" y="1108085"/>
            <a:ext cx="8174038" cy="553998"/>
          </a:xfrm>
          <a:prstGeom prst="rect">
            <a:avLst/>
          </a:prstGeom>
          <a:ln w="28575" cmpd="sng">
            <a:solidFill>
              <a:srgbClr val="FFFFFF"/>
            </a:solidFill>
          </a:ln>
        </p:spPr>
        <p:txBody>
          <a:bodyPr vert="horz" lIns="274320" tIns="45720" rIns="274320" bIns="91440">
            <a:spAutoFit/>
          </a:bodyPr>
          <a:lstStyle>
            <a:lvl1pPr marL="0" marR="0" indent="0" algn="l" defTabSz="342892" rtl="0" eaLnBrk="1" fontAlgn="auto" latinLnBrk="0" hangingPunct="1">
              <a:lnSpc>
                <a:spcPct val="100000"/>
              </a:lnSpc>
              <a:spcBef>
                <a:spcPct val="20000"/>
              </a:spcBef>
              <a:spcAft>
                <a:spcPts val="0"/>
              </a:spcAft>
              <a:buClrTx/>
              <a:buSzTx/>
              <a:buFont typeface="Arial"/>
              <a:buNone/>
              <a:tabLst/>
              <a:defRPr sz="2700" b="1" i="0" cap="all" baseline="0">
                <a:solidFill>
                  <a:schemeClr val="bg1"/>
                </a:solidFill>
              </a:defRPr>
            </a:lvl1pPr>
          </a:lstStyle>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en-US" sz="2700" b="1">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7"/>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5" y="850901"/>
            <a:ext cx="265112"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850907"/>
            <a:ext cx="265112" cy="5432839"/>
          </a:xfrm>
          <a:prstGeom prst="rect">
            <a:avLst/>
          </a:prstGeom>
          <a:solidFill>
            <a:srgbClr val="00AFD7"/>
          </a:solidFill>
        </p:spPr>
        <p:txBody>
          <a:bodyPr vert="horz"/>
          <a:lstStyle>
            <a:lvl1pPr marL="0" indent="0">
              <a:buNone/>
              <a:defRPr baseline="0"/>
            </a:lvl1pPr>
          </a:lstStyle>
          <a:p>
            <a:pPr lvl="0"/>
            <a:r>
              <a:rPr lang="en-US"/>
              <a:t>     </a:t>
            </a:r>
          </a:p>
        </p:txBody>
      </p:sp>
    </p:spTree>
    <p:extLst>
      <p:ext uri="{BB962C8B-B14F-4D97-AF65-F5344CB8AC3E}">
        <p14:creationId xmlns:p14="http://schemas.microsoft.com/office/powerpoint/2010/main" val="23179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7"/>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41" y="1135925"/>
            <a:ext cx="8181975" cy="4475171"/>
          </a:xfrm>
          <a:prstGeom prst="rect">
            <a:avLst/>
          </a:prstGeom>
        </p:spPr>
        <p:txBody>
          <a:bodyPr vert="horz"/>
          <a:lstStyle>
            <a:lvl1pPr marL="257168" indent="-257168">
              <a:buFont typeface="Arial"/>
              <a:buChar char="•"/>
              <a:defRPr sz="1800" baseline="0"/>
            </a:lvl1pPr>
          </a:lstStyle>
          <a:p>
            <a:pPr lvl="0"/>
            <a:r>
              <a:rPr lang="en-US"/>
              <a:t>Click to add copy</a:t>
            </a:r>
          </a:p>
        </p:txBody>
      </p:sp>
      <p:sp>
        <p:nvSpPr>
          <p:cNvPr id="6" name="Text Placeholder 5"/>
          <p:cNvSpPr>
            <a:spLocks noGrp="1"/>
          </p:cNvSpPr>
          <p:nvPr>
            <p:ph type="body" sz="quarter" idx="13" hasCustomPrompt="1"/>
          </p:nvPr>
        </p:nvSpPr>
        <p:spPr>
          <a:xfrm>
            <a:off x="477841" y="220663"/>
            <a:ext cx="8181975" cy="915256"/>
          </a:xfrm>
          <a:prstGeom prst="rect">
            <a:avLst/>
          </a:prstGeom>
        </p:spPr>
        <p:txBody>
          <a:bodyPr vert="horz"/>
          <a:lstStyle>
            <a:lvl1pPr marL="0" indent="0">
              <a:buNone/>
              <a:defRPr sz="2700" b="1" baseline="0">
                <a:solidFill>
                  <a:schemeClr val="tx2"/>
                </a:solidFill>
              </a:defRPr>
            </a:lvl1pPr>
          </a:lstStyle>
          <a:p>
            <a:pPr lvl="0"/>
            <a:r>
              <a:rPr lang="en-US"/>
              <a:t>Title of slide</a:t>
            </a:r>
          </a:p>
        </p:txBody>
      </p:sp>
    </p:spTree>
    <p:extLst>
      <p:ext uri="{BB962C8B-B14F-4D97-AF65-F5344CB8AC3E}">
        <p14:creationId xmlns:p14="http://schemas.microsoft.com/office/powerpoint/2010/main" val="255573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55"/>
        <p:cNvGrpSpPr/>
        <p:nvPr/>
      </p:nvGrpSpPr>
      <p:grpSpPr>
        <a:xfrm>
          <a:off x="0" y="0"/>
          <a:ext cx="0" cy="0"/>
          <a:chOff x="0" y="0"/>
          <a:chExt cx="0" cy="0"/>
        </a:xfrm>
      </p:grpSpPr>
      <p:sp>
        <p:nvSpPr>
          <p:cNvPr id="56" name="Shape 56"/>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7" name="Shape 57"/>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8" name="Shape 58"/>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9" name="Shape 59"/>
          <p:cNvSpPr txBox="1">
            <a:spLocks noGrp="1"/>
          </p:cNvSpPr>
          <p:nvPr>
            <p:ph type="body" idx="1"/>
          </p:nvPr>
        </p:nvSpPr>
        <p:spPr>
          <a:xfrm>
            <a:off x="340786" y="457739"/>
            <a:ext cx="8439148"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0" name="Shape 60"/>
          <p:cNvPicPr preferRelativeResize="0"/>
          <p:nvPr/>
        </p:nvPicPr>
        <p:blipFill rotWithShape="1">
          <a:blip r:embed="rId2">
            <a:alphaModFix/>
          </a:blip>
          <a:srcRect/>
          <a:stretch/>
        </p:blipFill>
        <p:spPr>
          <a:xfrm>
            <a:off x="8310054" y="6422993"/>
            <a:ext cx="687170"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r>
              <a:rPr lang="en-US" sz="1000" dirty="0">
                <a:solidFill>
                  <a:schemeClr val="bg1"/>
                </a:solidFill>
              </a:rPr>
              <a:t>  University Futures, Library Futures</a:t>
            </a: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43461" y="6387549"/>
            <a:ext cx="807644" cy="310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36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6255761"/>
            <a:ext cx="858624" cy="380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stretch>
            <a:fillRect/>
          </a:stretch>
        </p:blipFill>
        <p:spPr>
          <a:xfrm>
            <a:off x="177900" y="6250599"/>
            <a:ext cx="2449105" cy="391204"/>
          </a:xfrm>
          <a:prstGeom prst="rect">
            <a:avLst/>
          </a:prstGeom>
        </p:spPr>
      </p:pic>
    </p:spTree>
    <p:extLst>
      <p:ext uri="{BB962C8B-B14F-4D97-AF65-F5344CB8AC3E}">
        <p14:creationId xmlns:p14="http://schemas.microsoft.com/office/powerpoint/2010/main" val="25433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61"/>
        <p:cNvGrpSpPr/>
        <p:nvPr/>
      </p:nvGrpSpPr>
      <p:grpSpPr>
        <a:xfrm>
          <a:off x="0" y="0"/>
          <a:ext cx="0" cy="0"/>
          <a:chOff x="0" y="0"/>
          <a:chExt cx="0" cy="0"/>
        </a:xfrm>
      </p:grpSpPr>
      <p:sp>
        <p:nvSpPr>
          <p:cNvPr id="62" name="Shape 62"/>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63" name="Shape 63"/>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64" name="Shape 64"/>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pic>
        <p:nvPicPr>
          <p:cNvPr id="65" name="Shape 65"/>
          <p:cNvPicPr preferRelativeResize="0"/>
          <p:nvPr/>
        </p:nvPicPr>
        <p:blipFill rotWithShape="1">
          <a:blip r:embed="rId2">
            <a:alphaModFix/>
          </a:blip>
          <a:srcRect/>
          <a:stretch/>
        </p:blipFill>
        <p:spPr>
          <a:xfrm>
            <a:off x="8310054" y="6422993"/>
            <a:ext cx="687170"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66"/>
        <p:cNvGrpSpPr/>
        <p:nvPr/>
      </p:nvGrpSpPr>
      <p:grpSpPr>
        <a:xfrm>
          <a:off x="0" y="0"/>
          <a:ext cx="0" cy="0"/>
          <a:chOff x="0" y="0"/>
          <a:chExt cx="0" cy="0"/>
        </a:xfrm>
      </p:grpSpPr>
      <p:pic>
        <p:nvPicPr>
          <p:cNvPr id="67" name="Shape 67" descr="OCLC_H_PMS.eps"/>
          <p:cNvPicPr preferRelativeResize="0"/>
          <p:nvPr/>
        </p:nvPicPr>
        <p:blipFill rotWithShape="1">
          <a:blip r:embed="rId2">
            <a:alphaModFix/>
          </a:blip>
          <a:srcRect/>
          <a:stretch/>
        </p:blipFill>
        <p:spPr>
          <a:xfrm>
            <a:off x="8236925" y="6347609"/>
            <a:ext cx="723437"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0" y="-1"/>
            <a:ext cx="9144000" cy="6858000"/>
          </a:xfrm>
          <a:prstGeom prst="rect">
            <a:avLst/>
          </a:prstGeom>
          <a:noFill/>
          <a:ln>
            <a:noFill/>
          </a:ln>
        </p:spPr>
        <p:txBody>
          <a:bodyPr spcFirstLastPara="1" wrap="square" lIns="91425" tIns="91425" rIns="91425" bIns="91425" anchor="ctr" anchorCtr="0"/>
          <a:lstStyle>
            <a:lvl1pPr marR="0" lvl="0"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7583492" y="-20638"/>
            <a:ext cx="433387" cy="6899276"/>
          </a:xfrm>
          <a:prstGeom prst="rect">
            <a:avLst/>
          </a:prstGeom>
          <a:solidFill>
            <a:schemeClr val="accent1">
              <a:alpha val="77647"/>
            </a:schemeClr>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3"/>
          </p:nvPr>
        </p:nvSpPr>
        <p:spPr>
          <a:xfrm>
            <a:off x="8016879" y="-20638"/>
            <a:ext cx="1127125" cy="6899276"/>
          </a:xfrm>
          <a:prstGeom prst="rect">
            <a:avLst/>
          </a:prstGeom>
          <a:solidFill>
            <a:schemeClr val="accent1"/>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body" idx="4"/>
          </p:nvPr>
        </p:nvSpPr>
        <p:spPr>
          <a:xfrm>
            <a:off x="-14111" y="4997709"/>
            <a:ext cx="6153150" cy="954107"/>
          </a:xfrm>
          <a:prstGeom prst="rect">
            <a:avLst/>
          </a:prstGeom>
          <a:solidFill>
            <a:schemeClr val="lt1"/>
          </a:solidFill>
          <a:ln>
            <a:noFill/>
          </a:ln>
        </p:spPr>
        <p:txBody>
          <a:bodyPr spcFirstLastPara="1" wrap="square" lIns="91425" tIns="91425" rIns="91425" bIns="91425" anchor="t" anchorCtr="0"/>
          <a:lstStyle>
            <a:lvl1pPr marL="457200" marR="0" lvl="0" indent="-228600" algn="l" rtl="0">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body" idx="5"/>
          </p:nvPr>
        </p:nvSpPr>
        <p:spPr>
          <a:xfrm>
            <a:off x="534918" y="5447286"/>
            <a:ext cx="5610225" cy="3524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4" name="Shape 74"/>
          <p:cNvPicPr preferRelativeResize="0"/>
          <p:nvPr/>
        </p:nvPicPr>
        <p:blipFill rotWithShape="1">
          <a:blip r:embed="rId2">
            <a:alphaModFix/>
          </a:blip>
          <a:srcRect/>
          <a:stretch/>
        </p:blipFill>
        <p:spPr>
          <a:xfrm>
            <a:off x="8310054" y="6422993"/>
            <a:ext cx="687170"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83"/>
        <p:cNvGrpSpPr/>
        <p:nvPr/>
      </p:nvGrpSpPr>
      <p:grpSpPr>
        <a:xfrm>
          <a:off x="0" y="0"/>
          <a:ext cx="0" cy="0"/>
          <a:chOff x="0" y="0"/>
          <a:chExt cx="0" cy="0"/>
        </a:xfrm>
      </p:grpSpPr>
      <p:pic>
        <p:nvPicPr>
          <p:cNvPr id="84" name="Shape 84" descr="ppt-because-tag.psd"/>
          <p:cNvPicPr preferRelativeResize="0"/>
          <p:nvPr/>
        </p:nvPicPr>
        <p:blipFill rotWithShape="1">
          <a:blip r:embed="rId2">
            <a:alphaModFix/>
          </a:blip>
          <a:srcRect/>
          <a:stretch/>
        </p:blipFill>
        <p:spPr>
          <a:xfrm>
            <a:off x="927100" y="4938917"/>
            <a:ext cx="8216894" cy="810295"/>
          </a:xfrm>
          <a:prstGeom prst="rect">
            <a:avLst/>
          </a:prstGeom>
          <a:noFill/>
          <a:ln>
            <a:noFill/>
          </a:ln>
        </p:spPr>
      </p:pic>
      <p:sp>
        <p:nvSpPr>
          <p:cNvPr id="85" name="Shape 85"/>
          <p:cNvSpPr/>
          <p:nvPr/>
        </p:nvSpPr>
        <p:spPr>
          <a:xfrm rot="-5400000">
            <a:off x="375903" y="5198014"/>
            <a:ext cx="810295" cy="2921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86" name="Shape 86"/>
          <p:cNvSpPr/>
          <p:nvPr/>
        </p:nvSpPr>
        <p:spPr>
          <a:xfrm>
            <a:off x="0" y="4938917"/>
            <a:ext cx="635000"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87" name="Shape 87"/>
          <p:cNvSpPr txBox="1">
            <a:spLocks noGrp="1"/>
          </p:cNvSpPr>
          <p:nvPr>
            <p:ph type="body" idx="1"/>
          </p:nvPr>
        </p:nvSpPr>
        <p:spPr>
          <a:xfrm>
            <a:off x="731839" y="1108608"/>
            <a:ext cx="4180568" cy="1400383"/>
          </a:xfrm>
          <a:prstGeom prst="rect">
            <a:avLst/>
          </a:prstGeom>
          <a:noFill/>
          <a:ln w="101600" cap="flat" cmpd="sng">
            <a:solidFill>
              <a:srgbClr val="236192"/>
            </a:solidFill>
            <a:prstDash val="solid"/>
            <a:miter lim="800000"/>
            <a:headEnd type="none" w="sm" len="sm"/>
            <a:tailEnd type="none" w="sm" len="sm"/>
          </a:ln>
        </p:spPr>
        <p:txBody>
          <a:bodyPr spcFirstLastPara="1" wrap="square" lIns="91425" tIns="91425" rIns="91425" bIns="91425" anchor="t" anchorCtr="0"/>
          <a:lstStyle>
            <a:lvl1pPr marL="457200" marR="0" lvl="0" indent="-228600" algn="l" rtl="0">
              <a:spcBef>
                <a:spcPts val="0"/>
              </a:spcBef>
              <a:spcAft>
                <a:spcPts val="0"/>
              </a:spcAft>
              <a:buClr>
                <a:srgbClr val="236192"/>
              </a:buClr>
              <a:buSzPts val="5500"/>
              <a:buFont typeface="Arial"/>
              <a:buNone/>
              <a:defRPr sz="55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2"/>
          </p:nvPr>
        </p:nvSpPr>
        <p:spPr>
          <a:xfrm>
            <a:off x="698251" y="3196723"/>
            <a:ext cx="3887788" cy="405719"/>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body" idx="3"/>
          </p:nvPr>
        </p:nvSpPr>
        <p:spPr>
          <a:xfrm>
            <a:off x="698064" y="3584169"/>
            <a:ext cx="3887788" cy="35902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body" idx="4"/>
          </p:nvPr>
        </p:nvSpPr>
        <p:spPr>
          <a:xfrm>
            <a:off x="698064" y="3943199"/>
            <a:ext cx="3887788" cy="305495"/>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5"/>
          </p:nvPr>
        </p:nvSpPr>
        <p:spPr>
          <a:xfrm>
            <a:off x="2" y="416590"/>
            <a:ext cx="3679825" cy="566309"/>
          </a:xfrm>
          <a:prstGeom prst="rect">
            <a:avLst/>
          </a:prstGeom>
          <a:solidFill>
            <a:srgbClr val="236192"/>
          </a:solidFill>
          <a:ln>
            <a:noFill/>
          </a:ln>
        </p:spPr>
        <p:txBody>
          <a:bodyPr spcFirstLastPara="1" wrap="square" lIns="91425" tIns="91425" rIns="91425" bIns="91425" anchor="t"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Shape 92" descr="OCLC_H_PMS.eps"/>
          <p:cNvPicPr preferRelativeResize="0"/>
          <p:nvPr/>
        </p:nvPicPr>
        <p:blipFill rotWithShape="1">
          <a:blip r:embed="rId3">
            <a:alphaModFix/>
          </a:blip>
          <a:srcRect/>
          <a:stretch/>
        </p:blipFill>
        <p:spPr>
          <a:xfrm>
            <a:off x="8236925" y="6347609"/>
            <a:ext cx="723437" cy="320913"/>
          </a:xfrm>
          <a:prstGeom prst="rect">
            <a:avLst/>
          </a:prstGeom>
          <a:noFill/>
          <a:ln>
            <a:noFill/>
          </a:ln>
        </p:spPr>
      </p:pic>
      <p:pic>
        <p:nvPicPr>
          <p:cNvPr id="93" name="Shape 93"/>
          <p:cNvPicPr preferRelativeResize="0"/>
          <p:nvPr/>
        </p:nvPicPr>
        <p:blipFill rotWithShape="1">
          <a:blip r:embed="rId4">
            <a:alphaModFix/>
          </a:blip>
          <a:srcRect l="67120"/>
          <a:stretch/>
        </p:blipFill>
        <p:spPr>
          <a:xfrm rot="-5400000">
            <a:off x="5812494" y="5104250"/>
            <a:ext cx="116923" cy="317500"/>
          </a:xfrm>
          <a:prstGeom prst="rect">
            <a:avLst/>
          </a:prstGeom>
          <a:noFill/>
          <a:ln>
            <a:noFill/>
          </a:ln>
        </p:spPr>
      </p:pic>
      <p:pic>
        <p:nvPicPr>
          <p:cNvPr id="94" name="Shape 94"/>
          <p:cNvPicPr preferRelativeResize="0"/>
          <p:nvPr/>
        </p:nvPicPr>
        <p:blipFill/>
        <p:spPr>
          <a:xfrm>
            <a:off x="5784851" y="5206655"/>
            <a:ext cx="86105" cy="114807"/>
          </a:xfrm>
          <a:prstGeom prst="rect">
            <a:avLst/>
          </a:prstGeom>
          <a:solidFill>
            <a:srgbClr val="FFFFFF"/>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6.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96" r:id="rId10"/>
    <p:sldLayoutId id="2147483723" r:id="rId11"/>
    <p:sldLayoutId id="214748374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8" r:id="rId8"/>
    <p:sldLayoutId id="2147483669" r:id="rId9"/>
    <p:sldLayoutId id="2147483715"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dt" idx="10"/>
          </p:nvPr>
        </p:nvSpPr>
        <p:spPr>
          <a:xfrm>
            <a:off x="628650" y="6356350"/>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3028950" y="635635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9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81" r:id="rId2"/>
    <p:sldLayoutId id="2147483682" r:id="rId3"/>
    <p:sldLayoutId id="2147483683" r:id="rId4"/>
    <p:sldLayoutId id="2147483685" r:id="rId5"/>
    <p:sldLayoutId id="2147483686" r:id="rId6"/>
    <p:sldLayoutId id="2147483687" r:id="rId7"/>
    <p:sldLayoutId id="2147483688" r:id="rId8"/>
    <p:sldLayoutId id="2147483695"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87946548"/>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73094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8" r:id="rId3"/>
    <p:sldLayoutId id="214748373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doi.org/10.25333/C3NK88" TargetMode="External"/><Relationship Id="rId5" Type="http://schemas.openxmlformats.org/officeDocument/2006/relationships/hyperlink" Target="http://www.oclc.org/research" TargetMode="Externa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s://doi.org/10.25333/C3NK88" TargetMode="External"/><Relationship Id="rId5" Type="http://schemas.openxmlformats.org/officeDocument/2006/relationships/hyperlink" Target="http://www.oclc.org/research" TargetMode="Externa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creativecommons.org/licenses/by/4.0/" TargetMode="External"/><Relationship Id="rId5" Type="http://schemas.openxmlformats.org/officeDocument/2006/relationships/hyperlink" Target="http://www.oclc.org/research"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chart" Target="../charts/chart1.xml"/><Relationship Id="rId7" Type="http://schemas.openxmlformats.org/officeDocument/2006/relationships/hyperlink" Target="http://www.oclc.org/research"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s://creativecommons.org/licenses/by/4.0/" TargetMode="External"/><Relationship Id="rId5" Type="http://schemas.openxmlformats.org/officeDocument/2006/relationships/hyperlink" Target="http://www.oclc.org/research"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doi.org/10.5281/zenodo.1218067"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5333/C3NK88"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www.eurocris.org/news/cris-ir-survey-report" TargetMode="External"/><Relationship Id="rId4" Type="http://schemas.openxmlformats.org/officeDocument/2006/relationships/hyperlink" Target="https://doi.org/10.25333/C32K7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oc.lc./libfutures" TargetMode="Externa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hyperlink" Target="oc.lc./libfutures" TargetMode="External"/><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50.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50.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93202-6E0C-4AAC-A6E7-CD0AB2C95315}"/>
              </a:ext>
            </a:extLst>
          </p:cNvPr>
          <p:cNvSpPr txBox="1"/>
          <p:nvPr/>
        </p:nvSpPr>
        <p:spPr>
          <a:xfrm>
            <a:off x="3287774" y="4550203"/>
            <a:ext cx="258404" cy="248209"/>
          </a:xfrm>
          <a:prstGeom prst="rect">
            <a:avLst/>
          </a:prstGeom>
          <a:noFill/>
        </p:spPr>
        <p:txBody>
          <a:bodyPr wrap="none" rtlCol="0">
            <a:spAutoFit/>
          </a:bodyPr>
          <a:lstStyle/>
          <a:p>
            <a:r>
              <a:rPr lang="en-US" sz="1013"/>
              <a:t>  </a:t>
            </a:r>
          </a:p>
        </p:txBody>
      </p:sp>
      <p:sp>
        <p:nvSpPr>
          <p:cNvPr id="5" name="Rectangle 2">
            <a:extLst>
              <a:ext uri="{FF2B5EF4-FFF2-40B4-BE49-F238E27FC236}">
                <a16:creationId xmlns:a16="http://schemas.microsoft.com/office/drawing/2014/main" id="{DA2DA77A-F914-4DEE-8D94-510A8E4DA373}"/>
              </a:ext>
            </a:extLst>
          </p:cNvPr>
          <p:cNvSpPr>
            <a:spLocks noChangeArrowheads="1"/>
          </p:cNvSpPr>
          <p:nvPr/>
        </p:nvSpPr>
        <p:spPr bwMode="auto">
          <a:xfrm>
            <a:off x="1700214" y="1352115"/>
            <a:ext cx="5572125" cy="37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r>
              <a:rPr lang="en-US" sz="2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The </a:t>
            </a:r>
            <a:r>
              <a:rPr lang="en-US" sz="2400" dirty="0">
                <a:latin typeface="Arial" panose="020B0604020202020204" pitchFamily="34" charset="0"/>
                <a:ea typeface="Times New Roman" panose="02020603050405020304" pitchFamily="18" charset="0"/>
                <a:cs typeface="Times New Roman" panose="02020603050405020304" pitchFamily="18" charset="0"/>
              </a:rPr>
              <a:t>OCLC Research Library Partnership provides a unique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transnational</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cs typeface="Times New Roman" panose="02020603050405020304" pitchFamily="18" charset="0"/>
              </a:rPr>
              <a:t>collaborative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network of peers </a:t>
            </a:r>
            <a:r>
              <a:rPr lang="en-US" sz="2400" dirty="0">
                <a:latin typeface="Arial" panose="020B0604020202020204" pitchFamily="34" charset="0"/>
                <a:ea typeface="Times New Roman" panose="02020603050405020304" pitchFamily="18" charset="0"/>
                <a:cs typeface="Times New Roman" panose="02020603050405020304" pitchFamily="18" charset="0"/>
              </a:rPr>
              <a:t>to address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common issues </a:t>
            </a:r>
            <a:r>
              <a:rPr lang="en-US" sz="2400" dirty="0">
                <a:latin typeface="Arial" panose="020B0604020202020204" pitchFamily="34" charset="0"/>
                <a:ea typeface="Times New Roman" panose="02020603050405020304" pitchFamily="18" charset="0"/>
                <a:cs typeface="Times New Roman" panose="02020603050405020304" pitchFamily="18" charset="0"/>
              </a:rPr>
              <a:t>as well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rPr>
              <a:t>as the opportunity to </a:t>
            </a:r>
            <a:r>
              <a:rPr lang="en-US" sz="2400" b="1" dirty="0">
                <a:solidFill>
                  <a:schemeClr val="accent2"/>
                </a:solidFill>
                <a:latin typeface="Arial" panose="020B0604020202020204" pitchFamily="34" charset="0"/>
                <a:ea typeface="Times New Roman" panose="02020603050405020304" pitchFamily="18" charset="0"/>
              </a:rPr>
              <a:t>engage directly</a:t>
            </a:r>
            <a:r>
              <a:rPr lang="en-US" sz="2400" b="1" dirty="0">
                <a:latin typeface="Arial" panose="020B0604020202020204" pitchFamily="34" charset="0"/>
                <a:ea typeface="Times New Roman" panose="02020603050405020304" pitchFamily="18" charset="0"/>
              </a:rPr>
              <a:t> </a:t>
            </a:r>
            <a:r>
              <a:rPr lang="en-US" sz="2400" dirty="0">
                <a:latin typeface="Arial" panose="020B0604020202020204" pitchFamily="34" charset="0"/>
                <a:ea typeface="Times New Roman" panose="02020603050405020304" pitchFamily="18" charset="0"/>
              </a:rPr>
              <a:t>with OCLC Research</a:t>
            </a:r>
          </a:p>
          <a:p>
            <a:pPr algn="ctr"/>
            <a:endParaRPr lang="en-US" altLang="en-US" sz="2400" dirty="0">
              <a:latin typeface="Arial" panose="020B0604020202020204" pitchFamily="34" charset="0"/>
            </a:endParaRPr>
          </a:p>
          <a:p>
            <a:pPr algn="ctr"/>
            <a:r>
              <a:rPr lang="en-US" altLang="en-US" sz="2400" b="1" dirty="0">
                <a:latin typeface="Arial" panose="020B0604020202020204" pitchFamily="34" charset="0"/>
              </a:rPr>
              <a:t>Thank you </a:t>
            </a:r>
            <a:r>
              <a:rPr lang="en-US" altLang="en-US" sz="2400" dirty="0">
                <a:latin typeface="Arial" panose="020B0604020202020204" pitchFamily="34" charset="0"/>
              </a:rPr>
              <a:t>for </a:t>
            </a:r>
            <a:r>
              <a:rPr lang="en-US" altLang="en-US" sz="2400" b="1" dirty="0">
                <a:latin typeface="Arial" panose="020B0604020202020204" pitchFamily="34" charset="0"/>
              </a:rPr>
              <a:t>underwriting</a:t>
            </a:r>
            <a:r>
              <a:rPr lang="en-US" altLang="en-US" sz="2400" dirty="0">
                <a:latin typeface="Arial" panose="020B0604020202020204" pitchFamily="34" charset="0"/>
              </a:rPr>
              <a:t> and </a:t>
            </a:r>
            <a:r>
              <a:rPr lang="en-US" altLang="en-US" sz="2400" b="1" dirty="0">
                <a:latin typeface="Arial" panose="020B0604020202020204" pitchFamily="34" charset="0"/>
              </a:rPr>
              <a:t>participating</a:t>
            </a:r>
            <a:r>
              <a:rPr lang="en-US" altLang="en-US" sz="2400" dirty="0">
                <a:latin typeface="Arial" panose="020B0604020202020204" pitchFamily="34" charset="0"/>
              </a:rPr>
              <a:t> in our programs</a:t>
            </a:r>
          </a:p>
        </p:txBody>
      </p:sp>
    </p:spTree>
    <p:extLst>
      <p:ext uri="{BB962C8B-B14F-4D97-AF65-F5344CB8AC3E}">
        <p14:creationId xmlns:p14="http://schemas.microsoft.com/office/powerpoint/2010/main" val="363954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Evolving Systems Environments</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29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Stewardship Responsibilities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&amp; Collections Management</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949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Engaging the Challenges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of Diversifying Our Collections</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041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3"/>
          </p:nvPr>
        </p:nvSpPr>
        <p:spPr/>
        <p:txBody>
          <a:bodyPr/>
          <a:lstStyle/>
          <a:p>
            <a:endParaRPr lang="en-US" dirty="0"/>
          </a:p>
        </p:txBody>
      </p:sp>
      <p:sp>
        <p:nvSpPr>
          <p:cNvPr id="5" name="Text Placeholder 4"/>
          <p:cNvSpPr>
            <a:spLocks noGrp="1"/>
          </p:cNvSpPr>
          <p:nvPr>
            <p:ph type="body" idx="4"/>
          </p:nvPr>
        </p:nvSpPr>
        <p:spPr>
          <a:xfrm>
            <a:off x="183445" y="1077198"/>
            <a:ext cx="6589888" cy="787846"/>
          </a:xfrm>
        </p:spPr>
        <p:txBody>
          <a:bodyPr/>
          <a:lstStyle/>
          <a:p>
            <a:r>
              <a:rPr lang="en-US" sz="3200" dirty="0"/>
              <a:t>Next Steps</a:t>
            </a:r>
          </a:p>
        </p:txBody>
      </p:sp>
      <p:sp>
        <p:nvSpPr>
          <p:cNvPr id="6" name="Text Placeholder 5"/>
          <p:cNvSpPr>
            <a:spLocks noGrp="1"/>
          </p:cNvSpPr>
          <p:nvPr>
            <p:ph type="body" idx="5"/>
          </p:nvPr>
        </p:nvSpPr>
        <p:spPr>
          <a:xfrm>
            <a:off x="534915" y="2028928"/>
            <a:ext cx="6859307" cy="4391628"/>
          </a:xfrm>
        </p:spPr>
        <p:txBody>
          <a:bodyPr/>
          <a:lstStyle/>
          <a:p>
            <a:pPr marL="571500" indent="-342900">
              <a:lnSpc>
                <a:spcPct val="80000"/>
              </a:lnSpc>
              <a:buFont typeface="Wingdings" charset="2"/>
              <a:buChar char="u"/>
            </a:pPr>
            <a:r>
              <a:rPr lang="en-US" sz="2400" dirty="0"/>
              <a:t>Broader Involvement and Input</a:t>
            </a:r>
          </a:p>
          <a:p>
            <a:pPr marL="228600" indent="0">
              <a:lnSpc>
                <a:spcPct val="80000"/>
              </a:lnSpc>
            </a:pPr>
            <a:endParaRPr lang="en-US" sz="2400" dirty="0"/>
          </a:p>
          <a:p>
            <a:pPr marL="571500" indent="-342900">
              <a:buFont typeface="Wingdings" charset="2"/>
              <a:buChar char="u"/>
            </a:pPr>
            <a:r>
              <a:rPr lang="en-US" sz="2400" dirty="0"/>
              <a:t>Highlight Forward Thinking Work in the Areas of Investigation</a:t>
            </a:r>
          </a:p>
          <a:p>
            <a:pPr marL="228600" indent="0">
              <a:lnSpc>
                <a:spcPct val="80000"/>
              </a:lnSpc>
            </a:pPr>
            <a:endParaRPr lang="en-US" sz="2400" dirty="0"/>
          </a:p>
          <a:p>
            <a:pPr marL="571500" indent="-342900">
              <a:lnSpc>
                <a:spcPct val="80000"/>
              </a:lnSpc>
              <a:buFont typeface="Wingdings" charset="2"/>
              <a:buChar char="u"/>
            </a:pPr>
            <a:r>
              <a:rPr lang="en-US" sz="2400" dirty="0"/>
              <a:t>Identify Areas for OCLC / RLP Action</a:t>
            </a:r>
          </a:p>
          <a:p>
            <a:pPr marL="228600" indent="0"/>
            <a:endParaRPr lang="en-US" sz="2400" dirty="0"/>
          </a:p>
          <a:p>
            <a:pPr marL="571500" indent="-342900">
              <a:buFont typeface="Wingdings" charset="2"/>
              <a:buChar char="u"/>
            </a:pPr>
            <a:r>
              <a:rPr lang="en-US" sz="2400" dirty="0"/>
              <a:t>Encourage Action From and Collaboration with Allied Organizations and Individuals</a:t>
            </a:r>
          </a:p>
          <a:p>
            <a:pPr marL="228600" indent="0">
              <a:lnSpc>
                <a:spcPct val="80000"/>
              </a:lnSpc>
            </a:pPr>
            <a:endParaRPr lang="en-US" sz="2400" dirty="0"/>
          </a:p>
          <a:p>
            <a:pPr marL="228600" indent="0">
              <a:lnSpc>
                <a:spcPct val="80000"/>
              </a:lnSpc>
            </a:pPr>
            <a:endParaRPr lang="en-US" dirty="0"/>
          </a:p>
        </p:txBody>
      </p:sp>
    </p:spTree>
    <p:extLst>
      <p:ext uri="{BB962C8B-B14F-4D97-AF65-F5344CB8AC3E}">
        <p14:creationId xmlns:p14="http://schemas.microsoft.com/office/powerpoint/2010/main" val="23791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p:txBody>
          <a:bodyPr/>
          <a:lstStyle/>
          <a:p>
            <a:r>
              <a:rPr lang="en-US" dirty="0"/>
              <a:t>Read the Full Paper</a:t>
            </a:r>
          </a:p>
        </p:txBody>
      </p:sp>
      <p:sp>
        <p:nvSpPr>
          <p:cNvPr id="4" name="Text Placeholder 3">
            <a:extLst>
              <a:ext uri="{FF2B5EF4-FFF2-40B4-BE49-F238E27FC236}">
                <a16:creationId xmlns:a16="http://schemas.microsoft.com/office/drawing/2014/main" id="{2E0792E2-5DD5-2241-902D-ECB5CB83BA6C}"/>
              </a:ext>
            </a:extLst>
          </p:cNvPr>
          <p:cNvSpPr>
            <a:spLocks noGrp="1"/>
          </p:cNvSpPr>
          <p:nvPr>
            <p:ph type="body" idx="2"/>
          </p:nvPr>
        </p:nvSpPr>
        <p:spPr>
          <a:xfrm>
            <a:off x="602043" y="1372995"/>
            <a:ext cx="4770057" cy="4897176"/>
          </a:xfrm>
        </p:spPr>
        <p:txBody>
          <a:bodyPr>
            <a:normAutofit/>
          </a:bodyPr>
          <a:lstStyle/>
          <a:p>
            <a:pPr marL="76200" indent="0">
              <a:buNone/>
            </a:pPr>
            <a:endParaRPr lang="en-US" dirty="0"/>
          </a:p>
          <a:p>
            <a:endParaRPr lang="en-US" dirty="0"/>
          </a:p>
        </p:txBody>
      </p:sp>
      <p:sp>
        <p:nvSpPr>
          <p:cNvPr id="7" name="Shape 734">
            <a:extLst>
              <a:ext uri="{FF2B5EF4-FFF2-40B4-BE49-F238E27FC236}">
                <a16:creationId xmlns:a16="http://schemas.microsoft.com/office/drawing/2014/main" id="{63074A96-D416-9C43-87E5-EA54005D24F2}"/>
              </a:ext>
            </a:extLst>
          </p:cNvPr>
          <p:cNvSpPr/>
          <p:nvPr/>
        </p:nvSpPr>
        <p:spPr>
          <a:xfrm>
            <a:off x="602042" y="3169662"/>
            <a:ext cx="4336847" cy="56978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doi:10.25333/C3C34F</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descr="research-and-learning-cover-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1485884"/>
            <a:ext cx="3232761" cy="3989227"/>
          </a:xfrm>
          <a:prstGeom prst="rect">
            <a:avLst/>
          </a:prstGeom>
          <a:ln>
            <a:solidFill>
              <a:schemeClr val="accent3"/>
            </a:solidFill>
          </a:ln>
        </p:spPr>
      </p:pic>
    </p:spTree>
    <p:extLst>
      <p:ext uri="{BB962C8B-B14F-4D97-AF65-F5344CB8AC3E}">
        <p14:creationId xmlns:p14="http://schemas.microsoft.com/office/powerpoint/2010/main" val="122685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0" y="1900483"/>
            <a:ext cx="1934376" cy="569387"/>
          </a:xfrm>
          <a:prstGeom prst="rect">
            <a:avLst/>
          </a:prstGeom>
          <a:solidFill>
            <a:schemeClr val="accent2"/>
          </a:solidFill>
          <a:ln>
            <a:noFill/>
          </a:ln>
        </p:spPr>
        <p:txBody>
          <a:bodyPr spcFirstLastPara="1" wrap="square" lIns="457200" tIns="137150" rIns="274300" bIns="182875"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dirty="0"/>
              <a:t>23 May</a:t>
            </a:r>
            <a:r>
              <a:rPr lang="en-US" sz="1600" b="0" i="0" u="none" strike="noStrike" cap="none" dirty="0">
                <a:solidFill>
                  <a:schemeClr val="lt1"/>
                </a:solidFill>
                <a:latin typeface="Arial"/>
                <a:ea typeface="Arial"/>
                <a:cs typeface="Arial"/>
                <a:sym typeface="Arial"/>
              </a:rPr>
              <a:t> 2018</a:t>
            </a:r>
            <a:endParaRPr dirty="0"/>
          </a:p>
        </p:txBody>
      </p:sp>
      <p:sp>
        <p:nvSpPr>
          <p:cNvPr id="340" name="Shape 340"/>
          <p:cNvSpPr txBox="1">
            <a:spLocks noGrp="1"/>
          </p:cNvSpPr>
          <p:nvPr>
            <p:ph type="body" idx="2"/>
          </p:nvPr>
        </p:nvSpPr>
        <p:spPr>
          <a:xfrm>
            <a:off x="779470" y="2469870"/>
            <a:ext cx="7754770"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ctr" anchorCtr="0">
            <a:noAutofit/>
          </a:bodyPr>
          <a:lstStyle/>
          <a:p>
            <a:pPr marL="0" lvl="0" indent="0">
              <a:lnSpc>
                <a:spcPct val="80000"/>
              </a:lnSpc>
              <a:buSzPts val="2400"/>
            </a:pPr>
            <a:r>
              <a:rPr lang="en-US" sz="2400" b="1" i="0" u="none" strike="noStrike" cap="none" dirty="0">
                <a:solidFill>
                  <a:schemeClr val="accent2"/>
                </a:solidFill>
                <a:latin typeface="Arial"/>
                <a:ea typeface="Arial"/>
                <a:cs typeface="Arial"/>
                <a:sym typeface="Arial"/>
              </a:rPr>
              <a:t>Overview of i</a:t>
            </a:r>
            <a:r>
              <a:rPr lang="en-US" sz="2400" dirty="0"/>
              <a:t>nvestigations into Research Information Management (RIM)</a:t>
            </a:r>
            <a:endParaRPr sz="1100" b="1" i="0" u="none" strike="noStrike" cap="none" dirty="0">
              <a:solidFill>
                <a:schemeClr val="accent2"/>
              </a:solidFill>
              <a:latin typeface="Arial"/>
              <a:ea typeface="Arial"/>
              <a:cs typeface="Arial"/>
              <a:sym typeface="Arial"/>
            </a:endParaRPr>
          </a:p>
        </p:txBody>
      </p:sp>
      <p:sp>
        <p:nvSpPr>
          <p:cNvPr id="341" name="Shape 341"/>
          <p:cNvSpPr txBox="1">
            <a:spLocks noGrp="1"/>
          </p:cNvSpPr>
          <p:nvPr>
            <p:ph type="body" idx="3"/>
          </p:nvPr>
        </p:nvSpPr>
        <p:spPr>
          <a:xfrm>
            <a:off x="779476" y="4278750"/>
            <a:ext cx="7562700" cy="13419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Rebecca Bryant, PhD, </a:t>
            </a:r>
            <a:r>
              <a:rPr lang="en-US" sz="1400" b="0" i="0" u="none" strike="noStrike" cap="none" dirty="0">
                <a:solidFill>
                  <a:schemeClr val="dk1"/>
                </a:solidFill>
                <a:latin typeface="Arial"/>
                <a:ea typeface="Arial"/>
                <a:cs typeface="Arial"/>
                <a:sym typeface="Arial"/>
              </a:rPr>
              <a:t>Senior Program Officer, OCLC Research</a:t>
            </a:r>
            <a:endParaRPr sz="1400" b="0" dirty="0"/>
          </a:p>
          <a:p>
            <a:pPr marL="0" lvl="0" indent="0">
              <a:spcBef>
                <a:spcPts val="0"/>
              </a:spcBef>
              <a:buSzPts val="1400"/>
            </a:pPr>
            <a:r>
              <a:rPr lang="en-US" sz="1400" b="0" u="sng" dirty="0">
                <a:solidFill>
                  <a:schemeClr val="hlink"/>
                </a:solidFill>
              </a:rPr>
              <a:t>bryantr@oclc.org</a:t>
            </a:r>
            <a:r>
              <a:rPr lang="en-US" sz="1400" b="0" dirty="0">
                <a:solidFill>
                  <a:schemeClr val="tx1"/>
                </a:solidFill>
              </a:rPr>
              <a:t> @RebeccaBryant18</a:t>
            </a:r>
            <a:endParaRPr sz="1400" b="0" i="0" u="none" strike="noStrike" cap="none" dirty="0">
              <a:solidFill>
                <a:schemeClr val="tx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1FAF3257-B039-4FAF-A235-EB67BA59D0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640" y="857250"/>
            <a:ext cx="10175332" cy="5388428"/>
          </a:xfrm>
          <a:prstGeom prst="rect">
            <a:avLst/>
          </a:prstGeom>
          <a:solidFill>
            <a:schemeClr val="lt1"/>
          </a:solidFill>
        </p:spPr>
      </p:pic>
      <p:sp>
        <p:nvSpPr>
          <p:cNvPr id="11" name="Rectangle 19">
            <a:extLst>
              <a:ext uri="{FF2B5EF4-FFF2-40B4-BE49-F238E27FC236}">
                <a16:creationId xmlns:a16="http://schemas.microsoft.com/office/drawing/2014/main" id="{78119851-813C-4141-B98C-E1FD3990721E}"/>
              </a:ext>
            </a:extLst>
          </p:cNvPr>
          <p:cNvSpPr/>
          <p:nvPr/>
        </p:nvSpPr>
        <p:spPr>
          <a:xfrm>
            <a:off x="6042986" y="5393844"/>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/rim</a:t>
            </a:r>
          </a:p>
        </p:txBody>
      </p:sp>
      <p:pic>
        <p:nvPicPr>
          <p:cNvPr id="13" name="Picture 2">
            <a:extLst>
              <a:ext uri="{FF2B5EF4-FFF2-40B4-BE49-F238E27FC236}">
                <a16:creationId xmlns:a16="http://schemas.microsoft.com/office/drawing/2014/main" id="{409C1C77-575D-417C-8BDD-A083468F21C1}"/>
              </a:ext>
            </a:extLst>
          </p:cNvPr>
          <p:cNvPicPr>
            <a:picLocks noChangeAspect="1"/>
          </p:cNvPicPr>
          <p:nvPr/>
        </p:nvPicPr>
        <p:blipFill>
          <a:blip r:embed="rId4"/>
          <a:stretch>
            <a:fillRect/>
          </a:stretch>
        </p:blipFill>
        <p:spPr>
          <a:xfrm>
            <a:off x="1305181" y="2722776"/>
            <a:ext cx="1597627" cy="2054092"/>
          </a:xfrm>
          <a:prstGeom prst="rect">
            <a:avLst/>
          </a:prstGeom>
          <a:ln w="22225">
            <a:solidFill>
              <a:schemeClr val="bg1"/>
            </a:solidFill>
          </a:ln>
        </p:spPr>
      </p:pic>
      <p:pic>
        <p:nvPicPr>
          <p:cNvPr id="14" name="Picture 1">
            <a:extLst>
              <a:ext uri="{FF2B5EF4-FFF2-40B4-BE49-F238E27FC236}">
                <a16:creationId xmlns:a16="http://schemas.microsoft.com/office/drawing/2014/main" id="{4952950A-3C82-492C-91D7-3BDC55C50EE9}"/>
              </a:ext>
            </a:extLst>
          </p:cNvPr>
          <p:cNvPicPr>
            <a:picLocks noChangeAspect="1"/>
          </p:cNvPicPr>
          <p:nvPr/>
        </p:nvPicPr>
        <p:blipFill>
          <a:blip r:embed="rId5"/>
          <a:stretch>
            <a:fillRect/>
          </a:stretch>
        </p:blipFill>
        <p:spPr>
          <a:xfrm>
            <a:off x="501192" y="1808263"/>
            <a:ext cx="1632494" cy="2095500"/>
          </a:xfrm>
          <a:prstGeom prst="rect">
            <a:avLst/>
          </a:prstGeom>
          <a:ln w="22225">
            <a:solidFill>
              <a:schemeClr val="bg1"/>
            </a:solidFill>
          </a:ln>
        </p:spPr>
      </p:pic>
      <p:cxnSp>
        <p:nvCxnSpPr>
          <p:cNvPr id="15" name="Straight Arrow Connector 9">
            <a:extLst>
              <a:ext uri="{FF2B5EF4-FFF2-40B4-BE49-F238E27FC236}">
                <a16:creationId xmlns:a16="http://schemas.microsoft.com/office/drawing/2014/main" id="{54BB0C51-32A3-4E1F-9CA3-4CE5EAE792E6}"/>
              </a:ext>
            </a:extLst>
          </p:cNvPr>
          <p:cNvCxnSpPr/>
          <p:nvPr/>
        </p:nvCxnSpPr>
        <p:spPr>
          <a:xfrm>
            <a:off x="3166160" y="3313579"/>
            <a:ext cx="968188" cy="0"/>
          </a:xfrm>
          <a:prstGeom prst="straightConnector1">
            <a:avLst/>
          </a:prstGeom>
          <a:ln w="104775">
            <a:solidFill>
              <a:schemeClr val="accent6"/>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6" name="Rectangle 12">
            <a:extLst>
              <a:ext uri="{FF2B5EF4-FFF2-40B4-BE49-F238E27FC236}">
                <a16:creationId xmlns:a16="http://schemas.microsoft.com/office/drawing/2014/main" id="{9B7681B2-D2B9-4FEE-B7F6-86198C38FBE5}"/>
              </a:ext>
            </a:extLst>
          </p:cNvPr>
          <p:cNvSpPr/>
          <p:nvPr/>
        </p:nvSpPr>
        <p:spPr>
          <a:xfrm>
            <a:off x="501193" y="5343920"/>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a:t>
            </a:r>
            <a:r>
              <a:rPr lang="en-US" sz="1575" b="1" dirty="0" err="1">
                <a:solidFill>
                  <a:schemeClr val="bg1"/>
                </a:solidFill>
              </a:rPr>
              <a:t>esr</a:t>
            </a:r>
            <a:endParaRPr lang="en-US" sz="1575" b="1" dirty="0">
              <a:solidFill>
                <a:schemeClr val="bg1"/>
              </a:solidFill>
            </a:endParaRPr>
          </a:p>
        </p:txBody>
      </p:sp>
      <p:pic>
        <p:nvPicPr>
          <p:cNvPr id="18" name="Shape 387">
            <a:extLst>
              <a:ext uri="{FF2B5EF4-FFF2-40B4-BE49-F238E27FC236}">
                <a16:creationId xmlns:a16="http://schemas.microsoft.com/office/drawing/2014/main" id="{FEFAE936-1323-DB4E-B85D-E3525979A1B7}"/>
              </a:ext>
            </a:extLst>
          </p:cNvPr>
          <p:cNvPicPr preferRelativeResize="0"/>
          <p:nvPr/>
        </p:nvPicPr>
        <p:blipFill rotWithShape="1">
          <a:blip r:embed="rId6">
            <a:alphaModFix/>
          </a:blip>
          <a:srcRect/>
          <a:stretch/>
        </p:blipFill>
        <p:spPr>
          <a:xfrm>
            <a:off x="4572000" y="1886737"/>
            <a:ext cx="1553687" cy="1942524"/>
          </a:xfrm>
          <a:prstGeom prst="rect">
            <a:avLst/>
          </a:prstGeom>
          <a:noFill/>
          <a:ln w="31750" cap="flat" cmpd="sng">
            <a:solidFill>
              <a:schemeClr val="lt1"/>
            </a:solidFill>
            <a:prstDash val="solid"/>
            <a:round/>
            <a:headEnd type="none" w="sm" len="sm"/>
            <a:tailEnd type="none" w="sm" len="sm"/>
          </a:ln>
        </p:spPr>
      </p:pic>
      <p:pic>
        <p:nvPicPr>
          <p:cNvPr id="19" name="Shape 388">
            <a:extLst>
              <a:ext uri="{FF2B5EF4-FFF2-40B4-BE49-F238E27FC236}">
                <a16:creationId xmlns:a16="http://schemas.microsoft.com/office/drawing/2014/main" id="{D548CC6D-1239-004A-B1A6-EAD304E7A349}"/>
              </a:ext>
            </a:extLst>
          </p:cNvPr>
          <p:cNvPicPr preferRelativeResize="0"/>
          <p:nvPr/>
        </p:nvPicPr>
        <p:blipFill rotWithShape="1">
          <a:blip r:embed="rId7">
            <a:alphaModFix/>
          </a:blip>
          <a:srcRect/>
          <a:stretch/>
        </p:blipFill>
        <p:spPr>
          <a:xfrm>
            <a:off x="5774549" y="2959011"/>
            <a:ext cx="1594437" cy="1941305"/>
          </a:xfrm>
          <a:prstGeom prst="rect">
            <a:avLst/>
          </a:prstGeom>
          <a:noFill/>
          <a:ln w="31750" cap="flat" cmpd="sng">
            <a:solidFill>
              <a:schemeClr val="lt1"/>
            </a:solidFill>
            <a:prstDash val="solid"/>
            <a:round/>
            <a:headEnd type="none" w="sm" len="sm"/>
            <a:tailEnd type="none" w="sm" len="sm"/>
          </a:ln>
        </p:spPr>
      </p:pic>
      <p:pic>
        <p:nvPicPr>
          <p:cNvPr id="21" name="Shape 385" descr="http://www.oclc.org/content/dam/research/images/publications/rdm-cover-1.png">
            <a:extLst>
              <a:ext uri="{FF2B5EF4-FFF2-40B4-BE49-F238E27FC236}">
                <a16:creationId xmlns:a16="http://schemas.microsoft.com/office/drawing/2014/main" id="{00843A2A-342B-F84E-B9C2-46CBA82D67D0}"/>
              </a:ext>
            </a:extLst>
          </p:cNvPr>
          <p:cNvPicPr preferRelativeResize="0"/>
          <p:nvPr/>
        </p:nvPicPr>
        <p:blipFill rotWithShape="1">
          <a:blip r:embed="rId8">
            <a:alphaModFix amt="0"/>
          </a:blip>
          <a:srcRect/>
          <a:stretch/>
        </p:blipFill>
        <p:spPr>
          <a:xfrm>
            <a:off x="6833354" y="1892989"/>
            <a:ext cx="1600241" cy="2010774"/>
          </a:xfrm>
          <a:prstGeom prst="rect">
            <a:avLst/>
          </a:prstGeom>
          <a:solidFill>
            <a:schemeClr val="accent6"/>
          </a:solidFill>
          <a:ln w="31750" cap="flat" cmpd="sng">
            <a:solidFill>
              <a:schemeClr val="lt1"/>
            </a:solidFill>
            <a:prstDash val="solid"/>
            <a:miter lim="800000"/>
            <a:headEnd type="none" w="sm" len="sm"/>
            <a:tailEnd type="none" w="sm" len="sm"/>
          </a:ln>
        </p:spPr>
      </p:pic>
      <p:sp>
        <p:nvSpPr>
          <p:cNvPr id="22" name="Shape 386">
            <a:extLst>
              <a:ext uri="{FF2B5EF4-FFF2-40B4-BE49-F238E27FC236}">
                <a16:creationId xmlns:a16="http://schemas.microsoft.com/office/drawing/2014/main" id="{50250718-2749-2B44-9550-3E458906AA88}"/>
              </a:ext>
            </a:extLst>
          </p:cNvPr>
          <p:cNvSpPr/>
          <p:nvPr/>
        </p:nvSpPr>
        <p:spPr>
          <a:xfrm>
            <a:off x="6925601" y="1979985"/>
            <a:ext cx="1359712" cy="12791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i="1" dirty="0">
                <a:solidFill>
                  <a:schemeClr val="lt1"/>
                </a:solidFill>
                <a:latin typeface="Arial"/>
                <a:ea typeface="Arial"/>
                <a:cs typeface="Arial"/>
                <a:sym typeface="Arial"/>
              </a:rPr>
              <a:t>Survey of Research Information Management Practices </a:t>
            </a:r>
            <a:endParaRPr dirty="0"/>
          </a:p>
          <a:p>
            <a:pPr marL="0" marR="0" lvl="0" indent="0" algn="l" rtl="0">
              <a:spcBef>
                <a:spcPts val="0"/>
              </a:spcBef>
              <a:spcAft>
                <a:spcPts val="0"/>
              </a:spcAft>
              <a:buNone/>
            </a:pPr>
            <a:endParaRPr sz="1400" b="1" dirty="0">
              <a:solidFill>
                <a:schemeClr val="lt1"/>
              </a:solidFill>
              <a:latin typeface="Arial"/>
              <a:ea typeface="Arial"/>
              <a:cs typeface="Arial"/>
              <a:sym typeface="Arial"/>
            </a:endParaRPr>
          </a:p>
          <a:p>
            <a:pPr marL="0" marR="0" lvl="0" indent="0" algn="l" rtl="0">
              <a:spcBef>
                <a:spcPts val="0"/>
              </a:spcBef>
              <a:spcAft>
                <a:spcPts val="0"/>
              </a:spcAft>
              <a:buNone/>
            </a:pPr>
            <a:endParaRPr sz="1400" b="1" dirty="0">
              <a:solidFill>
                <a:schemeClr val="lt1"/>
              </a:solidFill>
              <a:latin typeface="Arial"/>
              <a:ea typeface="Arial"/>
              <a:cs typeface="Arial"/>
              <a:sym typeface="Arial"/>
            </a:endParaRPr>
          </a:p>
          <a:p>
            <a:pPr marL="0" marR="0" lvl="0" indent="0" algn="l" rtl="0">
              <a:spcBef>
                <a:spcPts val="0"/>
              </a:spcBef>
              <a:spcAft>
                <a:spcPts val="0"/>
              </a:spcAft>
              <a:buNone/>
            </a:pPr>
            <a:r>
              <a:rPr lang="en-US" sz="1200" b="1" dirty="0">
                <a:solidFill>
                  <a:schemeClr val="lt1"/>
                </a:solidFill>
                <a:latin typeface="Arial"/>
                <a:ea typeface="Arial"/>
                <a:cs typeface="Arial"/>
                <a:sym typeface="Arial"/>
              </a:rPr>
              <a:t>(report coming 2018)</a:t>
            </a:r>
            <a:endParaRPr sz="1200" dirty="0"/>
          </a:p>
        </p:txBody>
      </p:sp>
    </p:spTree>
    <p:extLst>
      <p:ext uri="{BB962C8B-B14F-4D97-AF65-F5344CB8AC3E}">
        <p14:creationId xmlns:p14="http://schemas.microsoft.com/office/powerpoint/2010/main" val="360729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a:stretch/>
        </p:blipFill>
        <p:spPr>
          <a:xfrm>
            <a:off x="-684089" y="751546"/>
            <a:ext cx="10175332" cy="5249204"/>
          </a:xfrm>
          <a:prstGeom prst="rect">
            <a:avLst/>
          </a:prstGeom>
          <a:solidFill>
            <a:schemeClr val="lt1"/>
          </a:solidFill>
          <a:ln>
            <a:noFill/>
          </a:ln>
        </p:spPr>
      </p:pic>
      <p:sp>
        <p:nvSpPr>
          <p:cNvPr id="383" name="Shape 383"/>
          <p:cNvSpPr/>
          <p:nvPr/>
        </p:nvSpPr>
        <p:spPr>
          <a:xfrm>
            <a:off x="1" y="5337717"/>
            <a:ext cx="3298841" cy="415498"/>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0" i="0" u="none" strike="noStrike" cap="none" dirty="0" err="1">
                <a:solidFill>
                  <a:schemeClr val="lt1"/>
                </a:solidFill>
                <a:latin typeface="Arial"/>
                <a:ea typeface="Arial"/>
                <a:cs typeface="Arial"/>
                <a:sym typeface="Arial"/>
              </a:rPr>
              <a:t>oc.lc</a:t>
            </a:r>
            <a:r>
              <a:rPr lang="en-US" sz="2100" b="0" i="0" u="none" strike="noStrike" cap="none" dirty="0">
                <a:solidFill>
                  <a:schemeClr val="lt1"/>
                </a:solidFill>
                <a:latin typeface="Arial"/>
                <a:ea typeface="Arial"/>
                <a:cs typeface="Arial"/>
                <a:sym typeface="Arial"/>
              </a:rPr>
              <a:t>/rim</a:t>
            </a:r>
            <a:endParaRPr dirty="0"/>
          </a:p>
        </p:txBody>
      </p:sp>
      <p:sp>
        <p:nvSpPr>
          <p:cNvPr id="384" name="Shape 384"/>
          <p:cNvSpPr txBox="1"/>
          <p:nvPr/>
        </p:nvSpPr>
        <p:spPr>
          <a:xfrm>
            <a:off x="533586" y="1061241"/>
            <a:ext cx="84308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chemeClr val="lt1"/>
                </a:solidFill>
                <a:latin typeface="Arial"/>
                <a:ea typeface="Arial"/>
                <a:cs typeface="Arial"/>
                <a:sym typeface="Arial"/>
              </a:rPr>
              <a:t>Research Information Management</a:t>
            </a:r>
            <a:endParaRPr/>
          </a:p>
        </p:txBody>
      </p:sp>
      <p:pic>
        <p:nvPicPr>
          <p:cNvPr id="385" name="Shape 385" descr="http://www.oclc.org/content/dam/research/images/publications/rdm-cover-1.png"/>
          <p:cNvPicPr preferRelativeResize="0"/>
          <p:nvPr/>
        </p:nvPicPr>
        <p:blipFill rotWithShape="1">
          <a:blip r:embed="rId4">
            <a:alphaModFix amt="0"/>
          </a:blip>
          <a:srcRect/>
          <a:stretch/>
        </p:blipFill>
        <p:spPr>
          <a:xfrm>
            <a:off x="6316412" y="1577866"/>
            <a:ext cx="2579885" cy="3338190"/>
          </a:xfrm>
          <a:prstGeom prst="rect">
            <a:avLst/>
          </a:prstGeom>
          <a:solidFill>
            <a:schemeClr val="accent6"/>
          </a:solidFill>
          <a:ln w="31750" cap="flat" cmpd="sng">
            <a:solidFill>
              <a:schemeClr val="lt1"/>
            </a:solidFill>
            <a:prstDash val="solid"/>
            <a:miter lim="800000"/>
            <a:headEnd type="none" w="sm" len="sm"/>
            <a:tailEnd type="none" w="sm" len="sm"/>
          </a:ln>
        </p:spPr>
      </p:pic>
      <p:sp>
        <p:nvSpPr>
          <p:cNvPr id="386" name="Shape 386"/>
          <p:cNvSpPr/>
          <p:nvPr/>
        </p:nvSpPr>
        <p:spPr>
          <a:xfrm>
            <a:off x="6505327" y="1762207"/>
            <a:ext cx="2192107"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dirty="0">
                <a:solidFill>
                  <a:schemeClr val="lt1"/>
                </a:solidFill>
                <a:latin typeface="Arial"/>
                <a:ea typeface="Arial"/>
                <a:cs typeface="Arial"/>
                <a:sym typeface="Arial"/>
              </a:rPr>
              <a:t>Survey of Research Information Management Practices </a:t>
            </a:r>
            <a:endParaRPr dirty="0"/>
          </a:p>
          <a:p>
            <a:pPr marL="0" marR="0" lvl="0" indent="0" algn="l" rtl="0">
              <a:spcBef>
                <a:spcPts val="0"/>
              </a:spcBef>
              <a:spcAft>
                <a:spcPts val="0"/>
              </a:spcAft>
              <a:buNone/>
            </a:pPr>
            <a:endParaRPr sz="1400" b="1" dirty="0">
              <a:solidFill>
                <a:schemeClr val="lt1"/>
              </a:solidFill>
              <a:latin typeface="Arial"/>
              <a:ea typeface="Arial"/>
              <a:cs typeface="Arial"/>
              <a:sym typeface="Arial"/>
            </a:endParaRPr>
          </a:p>
          <a:p>
            <a:pPr marL="0" marR="0" lvl="0" indent="0" algn="l" rtl="0">
              <a:spcBef>
                <a:spcPts val="0"/>
              </a:spcBef>
              <a:spcAft>
                <a:spcPts val="0"/>
              </a:spcAft>
              <a:buNone/>
            </a:pPr>
            <a:endParaRPr sz="1400" b="1" dirty="0">
              <a:solidFill>
                <a:schemeClr val="lt1"/>
              </a:solidFill>
              <a:latin typeface="Arial"/>
              <a:ea typeface="Arial"/>
              <a:cs typeface="Arial"/>
              <a:sym typeface="Arial"/>
            </a:endParaRPr>
          </a:p>
          <a:p>
            <a:pPr marL="0" marR="0" lvl="0" indent="0" algn="l" rtl="0">
              <a:spcBef>
                <a:spcPts val="0"/>
              </a:spcBef>
              <a:spcAft>
                <a:spcPts val="0"/>
              </a:spcAft>
              <a:buNone/>
            </a:pPr>
            <a:r>
              <a:rPr lang="en-US" sz="1400" b="1" dirty="0">
                <a:solidFill>
                  <a:schemeClr val="lt1"/>
                </a:solidFill>
                <a:latin typeface="Arial"/>
                <a:ea typeface="Arial"/>
                <a:cs typeface="Arial"/>
                <a:sym typeface="Arial"/>
              </a:rPr>
              <a:t>(report coming 2018)</a:t>
            </a:r>
            <a:endParaRPr dirty="0"/>
          </a:p>
        </p:txBody>
      </p:sp>
      <p:pic>
        <p:nvPicPr>
          <p:cNvPr id="387" name="Shape 387"/>
          <p:cNvPicPr preferRelativeResize="0"/>
          <p:nvPr/>
        </p:nvPicPr>
        <p:blipFill rotWithShape="1">
          <a:blip r:embed="rId5">
            <a:alphaModFix/>
          </a:blip>
          <a:srcRect/>
          <a:stretch/>
        </p:blipFill>
        <p:spPr>
          <a:xfrm>
            <a:off x="526035" y="1577866"/>
            <a:ext cx="2590739" cy="3338190"/>
          </a:xfrm>
          <a:prstGeom prst="rect">
            <a:avLst/>
          </a:prstGeom>
          <a:noFill/>
          <a:ln w="31750" cap="flat" cmpd="sng">
            <a:solidFill>
              <a:schemeClr val="lt1"/>
            </a:solidFill>
            <a:prstDash val="solid"/>
            <a:round/>
            <a:headEnd type="none" w="sm" len="sm"/>
            <a:tailEnd type="none" w="sm" len="sm"/>
          </a:ln>
        </p:spPr>
      </p:pic>
      <p:pic>
        <p:nvPicPr>
          <p:cNvPr id="388" name="Shape 388"/>
          <p:cNvPicPr preferRelativeResize="0"/>
          <p:nvPr/>
        </p:nvPicPr>
        <p:blipFill rotWithShape="1">
          <a:blip r:embed="rId6">
            <a:alphaModFix/>
          </a:blip>
          <a:srcRect/>
          <a:stretch/>
        </p:blipFill>
        <p:spPr>
          <a:xfrm>
            <a:off x="3451143" y="1577867"/>
            <a:ext cx="2595686" cy="3336095"/>
          </a:xfrm>
          <a:prstGeom prst="rect">
            <a:avLst/>
          </a:prstGeom>
          <a:noFill/>
          <a:ln w="31750" cap="flat" cmpd="sng">
            <a:solidFill>
              <a:schemeClr val="lt1"/>
            </a:solidFill>
            <a:prstDash val="solid"/>
            <a:round/>
            <a:headEnd type="none" w="sm" len="sm"/>
            <a:tailEnd type="none" w="sm" len="sm"/>
          </a:ln>
        </p:spPr>
      </p:pic>
      <p:pic>
        <p:nvPicPr>
          <p:cNvPr id="389" name="Shape 389"/>
          <p:cNvPicPr preferRelativeResize="0"/>
          <p:nvPr/>
        </p:nvPicPr>
        <p:blipFill rotWithShape="1">
          <a:blip r:embed="rId7">
            <a:alphaModFix/>
          </a:blip>
          <a:srcRect/>
          <a:stretch/>
        </p:blipFill>
        <p:spPr>
          <a:xfrm>
            <a:off x="6841546" y="4101309"/>
            <a:ext cx="1373187" cy="805566"/>
          </a:xfrm>
          <a:prstGeom prst="rect">
            <a:avLst/>
          </a:prstGeom>
          <a:noFill/>
          <a:ln w="9525" cap="flat" cmpd="sng">
            <a:solidFill>
              <a:schemeClr val="accent6"/>
            </a:solidFill>
            <a:prstDash val="solid"/>
            <a:round/>
            <a:headEnd type="none" w="sm" len="sm"/>
            <a:tailEnd type="none" w="sm" len="sm"/>
          </a:ln>
        </p:spPr>
      </p:pic>
      <p:pic>
        <p:nvPicPr>
          <p:cNvPr id="390" name="Shape 390"/>
          <p:cNvPicPr preferRelativeResize="0"/>
          <p:nvPr/>
        </p:nvPicPr>
        <p:blipFill rotWithShape="1">
          <a:blip r:embed="rId8">
            <a:alphaModFix/>
          </a:blip>
          <a:srcRect/>
          <a:stretch/>
        </p:blipFill>
        <p:spPr>
          <a:xfrm>
            <a:off x="6897802" y="4566889"/>
            <a:ext cx="1316931" cy="297737"/>
          </a:xfrm>
          <a:prstGeom prst="rect">
            <a:avLst/>
          </a:prstGeom>
          <a:noFill/>
          <a:ln w="9525" cap="flat" cmpd="sng">
            <a:solidFill>
              <a:schemeClr val="accent6"/>
            </a:solidFill>
            <a:prstDash val="solid"/>
            <a:round/>
            <a:headEnd type="none" w="sm" len="sm"/>
            <a:tailEnd type="none" w="sm" len="sm"/>
          </a:ln>
        </p:spPr>
      </p:pic>
      <p:sp>
        <p:nvSpPr>
          <p:cNvPr id="391" name="Shape 391"/>
          <p:cNvSpPr/>
          <p:nvPr/>
        </p:nvSpPr>
        <p:spPr>
          <a:xfrm flipH="1">
            <a:off x="300271" y="5788554"/>
            <a:ext cx="45719" cy="45719"/>
          </a:xfrm>
          <a:prstGeom prst="ellipse">
            <a:avLst/>
          </a:prstGeom>
          <a:solidFill>
            <a:srgbClr val="3F3F3F"/>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84981" y="430293"/>
            <a:ext cx="8174037" cy="1331371"/>
          </a:xfrm>
        </p:spPr>
        <p:txBody>
          <a:bodyPr>
            <a:normAutofit/>
          </a:bodyPr>
          <a:lstStyle/>
          <a:p>
            <a:r>
              <a:rPr lang="en-US" b="0" dirty="0"/>
              <a:t>Research Information Management: Defining RIM and the Library’s Role</a:t>
            </a:r>
            <a:endParaRPr lang="en-US" dirty="0"/>
          </a:p>
        </p:txBody>
      </p:sp>
      <p:sp>
        <p:nvSpPr>
          <p:cNvPr id="5" name="TextBox 4"/>
          <p:cNvSpPr txBox="1"/>
          <p:nvPr/>
        </p:nvSpPr>
        <p:spPr>
          <a:xfrm>
            <a:off x="4636889" y="2676764"/>
            <a:ext cx="3852408" cy="1600438"/>
          </a:xfrm>
          <a:prstGeom prst="rect">
            <a:avLst/>
          </a:prstGeom>
          <a:noFill/>
          <a:ln w="19050">
            <a:solidFill>
              <a:schemeClr val="bg1"/>
            </a:solidFill>
          </a:ln>
        </p:spPr>
        <p:txBody>
          <a:bodyPr wrap="square" rtlCol="0">
            <a:spAutoFit/>
          </a:bodyPr>
          <a:lstStyle/>
          <a:p>
            <a:pPr marL="285750" indent="-285750">
              <a:buFont typeface="Arial" charset="0"/>
              <a:buChar char="•"/>
            </a:pPr>
            <a:r>
              <a:rPr lang="en-US">
                <a:solidFill>
                  <a:srgbClr val="FFFFFF"/>
                </a:solidFill>
              </a:rPr>
              <a:t>Provides an international framework for understanding RIM practices</a:t>
            </a:r>
          </a:p>
          <a:p>
            <a:pPr marL="285750" indent="-285750">
              <a:buFont typeface="Arial" charset="0"/>
              <a:buChar char="•"/>
            </a:pPr>
            <a:r>
              <a:rPr lang="en-US">
                <a:solidFill>
                  <a:srgbClr val="FFFFFF"/>
                </a:solidFill>
              </a:rPr>
              <a:t>Synthesizes the value proposition of libraries in RIM service provision</a:t>
            </a:r>
          </a:p>
          <a:p>
            <a:pPr marL="285750" indent="-285750">
              <a:buFont typeface="Arial" charset="0"/>
              <a:buChar char="•"/>
            </a:pPr>
            <a:r>
              <a:rPr lang="en-US">
                <a:solidFill>
                  <a:srgbClr val="FFFFFF"/>
                </a:solidFill>
              </a:rPr>
              <a:t>Developed in collaboration with RLP member librarians on 3 continents</a:t>
            </a:r>
          </a:p>
          <a:p>
            <a:pPr marL="285750" indent="-285750">
              <a:buFont typeface="Arial" charset="0"/>
              <a:buChar char="•"/>
            </a:pPr>
            <a:r>
              <a:rPr lang="en-US" err="1">
                <a:solidFill>
                  <a:srgbClr val="FFFFFF"/>
                </a:solidFill>
              </a:rPr>
              <a:t>oc.lc</a:t>
            </a:r>
            <a:r>
              <a:rPr lang="en-US">
                <a:solidFill>
                  <a:srgbClr val="FFFFFF"/>
                </a:solidFill>
              </a:rPr>
              <a:t>/rim </a:t>
            </a:r>
          </a:p>
        </p:txBody>
      </p:sp>
      <p:pic>
        <p:nvPicPr>
          <p:cNvPr id="2" name="Picture 1"/>
          <p:cNvPicPr>
            <a:picLocks noChangeAspect="1"/>
          </p:cNvPicPr>
          <p:nvPr/>
        </p:nvPicPr>
        <p:blipFill>
          <a:blip r:embed="rId3"/>
          <a:stretch>
            <a:fillRect/>
          </a:stretch>
        </p:blipFill>
        <p:spPr>
          <a:xfrm>
            <a:off x="601315" y="1966823"/>
            <a:ext cx="3539363" cy="4560500"/>
          </a:xfrm>
          <a:prstGeom prst="rect">
            <a:avLst/>
          </a:prstGeom>
          <a:effectLst>
            <a:innerShdw blurRad="114300">
              <a:prstClr val="black"/>
            </a:innerShdw>
          </a:effectLst>
        </p:spPr>
      </p:pic>
      <p:sp>
        <p:nvSpPr>
          <p:cNvPr id="6" name="Shape 383">
            <a:extLst>
              <a:ext uri="{FF2B5EF4-FFF2-40B4-BE49-F238E27FC236}">
                <a16:creationId xmlns:a16="http://schemas.microsoft.com/office/drawing/2014/main" id="{09F3D7AD-C496-AA49-BB58-1241EB0E3FA5}"/>
              </a:ext>
            </a:extLst>
          </p:cNvPr>
          <p:cNvSpPr/>
          <p:nvPr/>
        </p:nvSpPr>
        <p:spPr>
          <a:xfrm>
            <a:off x="484981" y="6319574"/>
            <a:ext cx="3298841" cy="415498"/>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0" i="0" u="none" strike="noStrike" cap="none" dirty="0" err="1">
                <a:solidFill>
                  <a:schemeClr val="lt1"/>
                </a:solidFill>
                <a:latin typeface="Arial"/>
                <a:ea typeface="Arial"/>
                <a:cs typeface="Arial"/>
                <a:sym typeface="Arial"/>
              </a:rPr>
              <a:t>oc.lc</a:t>
            </a:r>
            <a:r>
              <a:rPr lang="en-US" sz="2100" b="0" i="0" u="none" strike="noStrike" cap="none" dirty="0">
                <a:solidFill>
                  <a:schemeClr val="lt1"/>
                </a:solidFill>
                <a:latin typeface="Arial"/>
                <a:ea typeface="Arial"/>
                <a:cs typeface="Arial"/>
                <a:sym typeface="Arial"/>
              </a:rPr>
              <a:t>/rim</a:t>
            </a:r>
            <a:endParaRPr dirty="0"/>
          </a:p>
        </p:txBody>
      </p:sp>
    </p:spTree>
    <p:extLst>
      <p:ext uri="{BB962C8B-B14F-4D97-AF65-F5344CB8AC3E}">
        <p14:creationId xmlns:p14="http://schemas.microsoft.com/office/powerpoint/2010/main" val="369714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BB213295-5BFC-4FD3-9E02-8AC43DC7B233}"/>
              </a:ext>
            </a:extLst>
          </p:cNvPr>
          <p:cNvPicPr>
            <a:picLocks noChangeAspect="1"/>
          </p:cNvPicPr>
          <p:nvPr/>
        </p:nvPicPr>
        <p:blipFill>
          <a:blip r:embed="rId3"/>
          <a:stretch>
            <a:fillRect/>
          </a:stretch>
        </p:blipFill>
        <p:spPr>
          <a:xfrm>
            <a:off x="5535053" y="1088546"/>
            <a:ext cx="3315576" cy="4272148"/>
          </a:xfrm>
          <a:prstGeom prst="rect">
            <a:avLst/>
          </a:prstGeom>
          <a:ln w="25400">
            <a:solidFill>
              <a:schemeClr val="accent6"/>
            </a:solidFill>
          </a:ln>
          <a:effectLst/>
        </p:spPr>
      </p:pic>
      <p:sp>
        <p:nvSpPr>
          <p:cNvPr id="6" name="Rectangle 5">
            <a:extLst>
              <a:ext uri="{FF2B5EF4-FFF2-40B4-BE49-F238E27FC236}">
                <a16:creationId xmlns:a16="http://schemas.microsoft.com/office/drawing/2014/main" id="{8EEF1183-CE22-D748-A3A6-BB8736C2788A}"/>
              </a:ext>
            </a:extLst>
          </p:cNvPr>
          <p:cNvSpPr/>
          <p:nvPr/>
        </p:nvSpPr>
        <p:spPr>
          <a:xfrm>
            <a:off x="0" y="6195513"/>
            <a:ext cx="3298841" cy="415498"/>
          </a:xfrm>
          <a:prstGeom prst="rect">
            <a:avLst/>
          </a:prstGeom>
          <a:solidFill>
            <a:srgbClr val="A9306F"/>
          </a:solidFill>
        </p:spPr>
        <p:txBody>
          <a:bodyPr wrap="square">
            <a:spAutoFit/>
          </a:bodyPr>
          <a:lstStyle/>
          <a:p>
            <a:pPr algn="ctr"/>
            <a:r>
              <a:rPr lang="en-US" sz="2100" dirty="0" err="1">
                <a:solidFill>
                  <a:schemeClr val="bg1"/>
                </a:solidFill>
              </a:rPr>
              <a:t>oc.lc</a:t>
            </a:r>
            <a:r>
              <a:rPr lang="en-US" sz="2100" dirty="0">
                <a:solidFill>
                  <a:schemeClr val="bg1"/>
                </a:solidFill>
              </a:rPr>
              <a:t>/rim</a:t>
            </a:r>
          </a:p>
        </p:txBody>
      </p:sp>
      <p:sp>
        <p:nvSpPr>
          <p:cNvPr id="5" name="TextBox 4">
            <a:extLst>
              <a:ext uri="{FF2B5EF4-FFF2-40B4-BE49-F238E27FC236}">
                <a16:creationId xmlns:a16="http://schemas.microsoft.com/office/drawing/2014/main" id="{332C9900-E7D6-BE49-85E8-EC62AC6FF028}"/>
              </a:ext>
            </a:extLst>
          </p:cNvPr>
          <p:cNvSpPr txBox="1"/>
          <p:nvPr/>
        </p:nvSpPr>
        <p:spPr>
          <a:xfrm>
            <a:off x="337180" y="1095142"/>
            <a:ext cx="5324584" cy="1661993"/>
          </a:xfrm>
          <a:prstGeom prst="rect">
            <a:avLst/>
          </a:prstGeom>
          <a:noFill/>
        </p:spPr>
        <p:txBody>
          <a:bodyPr wrap="square" rtlCol="0">
            <a:spAutoFit/>
          </a:bodyPr>
          <a:lstStyle/>
          <a:p>
            <a:r>
              <a:rPr lang="de-DE" sz="2800" dirty="0">
                <a:solidFill>
                  <a:srgbClr val="AE2373"/>
                </a:solidFill>
                <a:ea typeface="Arial"/>
                <a:cs typeface="Arial"/>
                <a:sym typeface="Arial"/>
              </a:rPr>
              <a:t>The </a:t>
            </a:r>
            <a:r>
              <a:rPr lang="de-DE" sz="2800" dirty="0" err="1">
                <a:solidFill>
                  <a:srgbClr val="AE2373"/>
                </a:solidFill>
                <a:ea typeface="Arial"/>
                <a:cs typeface="Arial"/>
                <a:sym typeface="Arial"/>
              </a:rPr>
              <a:t>aggregation</a:t>
            </a:r>
            <a:r>
              <a:rPr lang="de-DE" sz="2800" dirty="0">
                <a:solidFill>
                  <a:srgbClr val="AE2373"/>
                </a:solidFill>
                <a:ea typeface="Arial"/>
                <a:cs typeface="Arial"/>
                <a:sym typeface="Arial"/>
              </a:rPr>
              <a:t>, </a:t>
            </a:r>
            <a:r>
              <a:rPr lang="de-DE" sz="2800" dirty="0" err="1">
                <a:solidFill>
                  <a:srgbClr val="AE2373"/>
                </a:solidFill>
                <a:ea typeface="Arial"/>
                <a:cs typeface="Arial"/>
                <a:sym typeface="Arial"/>
              </a:rPr>
              <a:t>curation</a:t>
            </a:r>
            <a:r>
              <a:rPr lang="de-DE" sz="2800" dirty="0">
                <a:solidFill>
                  <a:srgbClr val="AE2373"/>
                </a:solidFill>
                <a:ea typeface="Arial"/>
                <a:cs typeface="Arial"/>
                <a:sym typeface="Arial"/>
              </a:rPr>
              <a:t>, &amp; </a:t>
            </a:r>
            <a:r>
              <a:rPr lang="de-DE" sz="2800" dirty="0" err="1">
                <a:solidFill>
                  <a:srgbClr val="AE2373"/>
                </a:solidFill>
                <a:ea typeface="Arial"/>
                <a:cs typeface="Arial"/>
                <a:sym typeface="Arial"/>
              </a:rPr>
              <a:t>utilization</a:t>
            </a:r>
            <a:r>
              <a:rPr lang="de-DE" sz="2800" dirty="0">
                <a:solidFill>
                  <a:srgbClr val="AE2373"/>
                </a:solidFill>
                <a:ea typeface="Arial"/>
                <a:cs typeface="Arial"/>
                <a:sym typeface="Arial"/>
              </a:rPr>
              <a:t> </a:t>
            </a:r>
            <a:r>
              <a:rPr lang="de-DE" sz="2800" dirty="0" err="1">
                <a:solidFill>
                  <a:srgbClr val="AE2373"/>
                </a:solidFill>
                <a:ea typeface="Arial"/>
                <a:cs typeface="Arial"/>
                <a:sym typeface="Arial"/>
              </a:rPr>
              <a:t>of</a:t>
            </a:r>
            <a:r>
              <a:rPr lang="de-DE" sz="2800" dirty="0">
                <a:solidFill>
                  <a:srgbClr val="AE2373"/>
                </a:solidFill>
                <a:ea typeface="Arial"/>
                <a:cs typeface="Arial"/>
                <a:sym typeface="Arial"/>
              </a:rPr>
              <a:t> </a:t>
            </a:r>
            <a:r>
              <a:rPr lang="de-DE" sz="2800" dirty="0" err="1">
                <a:solidFill>
                  <a:srgbClr val="AE2373"/>
                </a:solidFill>
                <a:ea typeface="Arial"/>
                <a:cs typeface="Arial"/>
                <a:sym typeface="Arial"/>
              </a:rPr>
              <a:t>metadata</a:t>
            </a:r>
            <a:r>
              <a:rPr lang="de-DE" sz="2800" dirty="0">
                <a:solidFill>
                  <a:srgbClr val="AE2373"/>
                </a:solidFill>
                <a:ea typeface="Arial"/>
                <a:cs typeface="Arial"/>
                <a:sym typeface="Arial"/>
              </a:rPr>
              <a:t> </a:t>
            </a:r>
            <a:r>
              <a:rPr lang="de-DE" sz="2800" dirty="0" err="1">
                <a:solidFill>
                  <a:srgbClr val="AE2373"/>
                </a:solidFill>
                <a:ea typeface="Arial"/>
                <a:cs typeface="Arial"/>
                <a:sym typeface="Arial"/>
              </a:rPr>
              <a:t>about</a:t>
            </a:r>
            <a:r>
              <a:rPr lang="de-DE" sz="2800" dirty="0">
                <a:solidFill>
                  <a:srgbClr val="AE2373"/>
                </a:solidFill>
                <a:ea typeface="Arial"/>
                <a:cs typeface="Arial"/>
                <a:sym typeface="Arial"/>
              </a:rPr>
              <a:t> </a:t>
            </a:r>
            <a:r>
              <a:rPr lang="de-DE" sz="2800" dirty="0" err="1">
                <a:solidFill>
                  <a:srgbClr val="AE2373"/>
                </a:solidFill>
                <a:ea typeface="Arial"/>
                <a:cs typeface="Arial"/>
                <a:sym typeface="Arial"/>
              </a:rPr>
              <a:t>research</a:t>
            </a:r>
            <a:r>
              <a:rPr lang="de-DE" sz="2800" dirty="0">
                <a:solidFill>
                  <a:srgbClr val="AE2373"/>
                </a:solidFill>
                <a:ea typeface="Arial"/>
                <a:cs typeface="Arial"/>
                <a:sym typeface="Arial"/>
              </a:rPr>
              <a:t> </a:t>
            </a:r>
            <a:r>
              <a:rPr lang="de-DE" sz="2800" dirty="0" err="1">
                <a:solidFill>
                  <a:srgbClr val="AE2373"/>
                </a:solidFill>
                <a:ea typeface="Arial"/>
                <a:cs typeface="Arial"/>
                <a:sym typeface="Arial"/>
              </a:rPr>
              <a:t>activities</a:t>
            </a:r>
            <a:endParaRPr lang="de-DE" sz="2800" dirty="0">
              <a:solidFill>
                <a:srgbClr val="AE2373"/>
              </a:solidFill>
              <a:ea typeface="Arial"/>
              <a:cs typeface="Arial"/>
              <a:sym typeface="Arial"/>
            </a:endParaRPr>
          </a:p>
          <a:p>
            <a:endParaRPr lang="en-US" dirty="0"/>
          </a:p>
        </p:txBody>
      </p:sp>
      <p:sp>
        <p:nvSpPr>
          <p:cNvPr id="7" name="TextBox 6">
            <a:extLst>
              <a:ext uri="{FF2B5EF4-FFF2-40B4-BE49-F238E27FC236}">
                <a16:creationId xmlns:a16="http://schemas.microsoft.com/office/drawing/2014/main" id="{C7F638ED-4888-2C42-A89F-B5F351AC04CE}"/>
              </a:ext>
            </a:extLst>
          </p:cNvPr>
          <p:cNvSpPr txBox="1"/>
          <p:nvPr/>
        </p:nvSpPr>
        <p:spPr>
          <a:xfrm>
            <a:off x="411481" y="2757135"/>
            <a:ext cx="5250284" cy="3221395"/>
          </a:xfrm>
          <a:prstGeom prst="rect">
            <a:avLst/>
          </a:prstGeom>
          <a:noFill/>
        </p:spPr>
        <p:txBody>
          <a:bodyPr wrap="square" rtlCol="0">
            <a:spAutoFit/>
          </a:bodyPr>
          <a:lstStyle/>
          <a:p>
            <a:pPr>
              <a:lnSpc>
                <a:spcPct val="80000"/>
              </a:lnSpc>
              <a:buClr>
                <a:schemeClr val="dk1"/>
              </a:buClr>
              <a:buSzPct val="25000"/>
            </a:pPr>
            <a:r>
              <a:rPr lang="de-DE" sz="2400" b="1" dirty="0" err="1">
                <a:solidFill>
                  <a:schemeClr val="dk1"/>
                </a:solidFill>
                <a:ea typeface="Arial"/>
                <a:cs typeface="Arial"/>
                <a:sym typeface="Arial"/>
              </a:rPr>
              <a:t>Overlapping</a:t>
            </a:r>
            <a:r>
              <a:rPr lang="de-DE" sz="2400" b="1" dirty="0">
                <a:solidFill>
                  <a:schemeClr val="dk1"/>
                </a:solidFill>
                <a:ea typeface="Arial"/>
                <a:cs typeface="Arial"/>
                <a:sym typeface="Arial"/>
              </a:rPr>
              <a:t> </a:t>
            </a:r>
            <a:r>
              <a:rPr lang="de-DE" sz="2400" b="1" dirty="0" err="1">
                <a:solidFill>
                  <a:schemeClr val="dk1"/>
                </a:solidFill>
                <a:ea typeface="Arial"/>
                <a:cs typeface="Arial"/>
                <a:sym typeface="Arial"/>
              </a:rPr>
              <a:t>terms</a:t>
            </a:r>
            <a:r>
              <a:rPr lang="de-DE" sz="2400" b="1" dirty="0">
                <a:solidFill>
                  <a:schemeClr val="dk1"/>
                </a:solidFill>
                <a:ea typeface="Arial"/>
                <a:cs typeface="Arial"/>
                <a:sym typeface="Arial"/>
              </a:rPr>
              <a:t>:</a:t>
            </a:r>
          </a:p>
          <a:p>
            <a:pPr>
              <a:lnSpc>
                <a:spcPct val="80000"/>
              </a:lnSpc>
              <a:buClr>
                <a:schemeClr val="dk1"/>
              </a:buClr>
              <a:buSzPct val="25000"/>
            </a:pPr>
            <a:endParaRPr lang="de-DE" sz="2000" dirty="0">
              <a:solidFill>
                <a:schemeClr val="dk1"/>
              </a:solidFill>
              <a:ea typeface="Arial"/>
              <a:cs typeface="Arial"/>
              <a:sym typeface="Arial"/>
            </a:endParaRPr>
          </a:p>
          <a:p>
            <a:pPr marL="800100" lvl="1" indent="-342900">
              <a:lnSpc>
                <a:spcPct val="80000"/>
              </a:lnSpc>
              <a:spcBef>
                <a:spcPts val="444"/>
              </a:spcBef>
              <a:buSzPct val="100909"/>
              <a:buFont typeface="Arial" panose="020B0604020202020204" pitchFamily="34" charset="0"/>
              <a:buChar char="•"/>
            </a:pPr>
            <a:r>
              <a:rPr lang="de-DE" sz="2200" dirty="0">
                <a:solidFill>
                  <a:schemeClr val="dk1"/>
                </a:solidFill>
                <a:ea typeface="Arial"/>
                <a:cs typeface="Arial"/>
                <a:sym typeface="Arial"/>
              </a:rPr>
              <a:t>CRIS (</a:t>
            </a:r>
            <a:r>
              <a:rPr lang="de-DE" sz="2200" dirty="0" err="1">
                <a:solidFill>
                  <a:schemeClr val="dk1"/>
                </a:solidFill>
                <a:ea typeface="Arial"/>
                <a:cs typeface="Arial"/>
                <a:sym typeface="Arial"/>
              </a:rPr>
              <a:t>Current</a:t>
            </a:r>
            <a:r>
              <a:rPr lang="de-DE" sz="2200" dirty="0">
                <a:solidFill>
                  <a:schemeClr val="dk1"/>
                </a:solidFill>
                <a:ea typeface="Arial"/>
                <a:cs typeface="Arial"/>
                <a:sym typeface="Arial"/>
              </a:rPr>
              <a:t> Research Information System)</a:t>
            </a:r>
          </a:p>
          <a:p>
            <a:pPr marL="800100" lvl="1" indent="-342900">
              <a:lnSpc>
                <a:spcPct val="80000"/>
              </a:lnSpc>
              <a:spcBef>
                <a:spcPts val="444"/>
              </a:spcBef>
              <a:buSzPct val="100909"/>
              <a:buFont typeface="Arial" panose="020B0604020202020204" pitchFamily="34" charset="0"/>
              <a:buChar char="•"/>
            </a:pPr>
            <a:r>
              <a:rPr lang="de-DE" sz="2200" dirty="0">
                <a:solidFill>
                  <a:schemeClr val="dk1"/>
                </a:solidFill>
                <a:ea typeface="Arial"/>
                <a:cs typeface="Arial"/>
                <a:sym typeface="Arial"/>
              </a:rPr>
              <a:t>RIS (Research Information System)</a:t>
            </a:r>
          </a:p>
          <a:p>
            <a:pPr marL="800100" lvl="1" indent="-342900">
              <a:lnSpc>
                <a:spcPct val="80000"/>
              </a:lnSpc>
              <a:spcBef>
                <a:spcPts val="444"/>
              </a:spcBef>
              <a:buSzPct val="100909"/>
              <a:buFont typeface="Arial" panose="020B0604020202020204" pitchFamily="34" charset="0"/>
              <a:buChar char="•"/>
            </a:pPr>
            <a:r>
              <a:rPr lang="de-DE" sz="2200" dirty="0">
                <a:solidFill>
                  <a:schemeClr val="dk1"/>
                </a:solidFill>
                <a:ea typeface="Arial"/>
                <a:cs typeface="Arial"/>
                <a:sym typeface="Arial"/>
              </a:rPr>
              <a:t>RNS (Research Networking System) RPS (Research </a:t>
            </a:r>
            <a:r>
              <a:rPr lang="de-DE" sz="2200" dirty="0" err="1">
                <a:solidFill>
                  <a:schemeClr val="dk1"/>
                </a:solidFill>
                <a:ea typeface="Arial"/>
                <a:cs typeface="Arial"/>
                <a:sym typeface="Arial"/>
              </a:rPr>
              <a:t>Profiling</a:t>
            </a:r>
            <a:r>
              <a:rPr lang="de-DE" sz="2200" dirty="0">
                <a:solidFill>
                  <a:schemeClr val="dk1"/>
                </a:solidFill>
                <a:ea typeface="Arial"/>
                <a:cs typeface="Arial"/>
                <a:sym typeface="Arial"/>
              </a:rPr>
              <a:t> System)</a:t>
            </a:r>
          </a:p>
          <a:p>
            <a:pPr marL="800100" lvl="1" indent="-342900">
              <a:lnSpc>
                <a:spcPct val="80000"/>
              </a:lnSpc>
              <a:spcBef>
                <a:spcPts val="444"/>
              </a:spcBef>
              <a:buSzPct val="100909"/>
              <a:buFont typeface="Arial" panose="020B0604020202020204" pitchFamily="34" charset="0"/>
              <a:buChar char="•"/>
            </a:pPr>
            <a:r>
              <a:rPr lang="de-DE" sz="2200" dirty="0"/>
              <a:t>FAR (</a:t>
            </a:r>
            <a:r>
              <a:rPr lang="de-DE" sz="2200" dirty="0" err="1"/>
              <a:t>Faculty</a:t>
            </a:r>
            <a:r>
              <a:rPr lang="de-DE" sz="2200" dirty="0"/>
              <a:t> </a:t>
            </a:r>
            <a:r>
              <a:rPr lang="de-DE" sz="2200" dirty="0" err="1"/>
              <a:t>Activity</a:t>
            </a:r>
            <a:r>
              <a:rPr lang="de-DE" sz="2200" dirty="0"/>
              <a:t> Reporting)</a:t>
            </a:r>
          </a:p>
          <a:p>
            <a:endParaRPr lang="en-US" dirty="0"/>
          </a:p>
        </p:txBody>
      </p:sp>
      <p:sp>
        <p:nvSpPr>
          <p:cNvPr id="9" name="Text Placeholder 8">
            <a:extLst>
              <a:ext uri="{FF2B5EF4-FFF2-40B4-BE49-F238E27FC236}">
                <a16:creationId xmlns:a16="http://schemas.microsoft.com/office/drawing/2014/main" id="{64D87766-7771-5240-BE7F-69F259600709}"/>
              </a:ext>
            </a:extLst>
          </p:cNvPr>
          <p:cNvSpPr>
            <a:spLocks noGrp="1"/>
          </p:cNvSpPr>
          <p:nvPr>
            <p:ph type="body" idx="1"/>
          </p:nvPr>
        </p:nvSpPr>
        <p:spPr>
          <a:xfrm>
            <a:off x="337180" y="179886"/>
            <a:ext cx="8776328" cy="915256"/>
          </a:xfrm>
        </p:spPr>
        <p:txBody>
          <a:bodyPr>
            <a:normAutofit fontScale="92500"/>
          </a:bodyPr>
          <a:lstStyle/>
          <a:p>
            <a:r>
              <a:rPr lang="en-US" sz="2800" dirty="0"/>
              <a:t>What is Research Information Management (RIM)?</a:t>
            </a:r>
          </a:p>
        </p:txBody>
      </p:sp>
      <p:pic>
        <p:nvPicPr>
          <p:cNvPr id="13" name="Shape 256">
            <a:extLst>
              <a:ext uri="{FF2B5EF4-FFF2-40B4-BE49-F238E27FC236}">
                <a16:creationId xmlns:a16="http://schemas.microsoft.com/office/drawing/2014/main" id="{EDA6E89A-13C7-4E5E-9277-56B7DB4817EC}"/>
              </a:ext>
            </a:extLst>
          </p:cNvPr>
          <p:cNvPicPr preferRelativeResize="0"/>
          <p:nvPr/>
        </p:nvPicPr>
        <p:blipFill rotWithShape="1">
          <a:blip r:embed="rId4">
            <a:alphaModFix/>
          </a:blip>
          <a:srcRect/>
          <a:stretch/>
        </p:blipFill>
        <p:spPr>
          <a:xfrm>
            <a:off x="0" y="3843401"/>
            <a:ext cx="822960" cy="822960"/>
          </a:xfrm>
          <a:prstGeom prst="rect">
            <a:avLst/>
          </a:prstGeom>
          <a:noFill/>
          <a:ln>
            <a:noFill/>
          </a:ln>
        </p:spPr>
      </p:pic>
    </p:spTree>
    <p:extLst>
      <p:ext uri="{BB962C8B-B14F-4D97-AF65-F5344CB8AC3E}">
        <p14:creationId xmlns:p14="http://schemas.microsoft.com/office/powerpoint/2010/main" val="96493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58142-3C23-4186-BF92-D57B470056B2}"/>
              </a:ext>
            </a:extLst>
          </p:cNvPr>
          <p:cNvSpPr>
            <a:spLocks noGrp="1"/>
          </p:cNvSpPr>
          <p:nvPr>
            <p:ph type="body" idx="1"/>
          </p:nvPr>
        </p:nvSpPr>
        <p:spPr>
          <a:xfrm>
            <a:off x="3" y="1773169"/>
            <a:ext cx="4089676" cy="569387"/>
          </a:xfrm>
        </p:spPr>
        <p:txBody>
          <a:bodyPr/>
          <a:lstStyle/>
          <a:p>
            <a:r>
              <a:rPr lang="en-US" dirty="0"/>
              <a:t>OCLC Research Library Partnership</a:t>
            </a:r>
          </a:p>
        </p:txBody>
      </p:sp>
      <p:sp>
        <p:nvSpPr>
          <p:cNvPr id="3" name="Text Placeholder 2">
            <a:extLst>
              <a:ext uri="{FF2B5EF4-FFF2-40B4-BE49-F238E27FC236}">
                <a16:creationId xmlns:a16="http://schemas.microsoft.com/office/drawing/2014/main" id="{5840C608-BFF1-4DF6-9130-71CB035C6766}"/>
              </a:ext>
            </a:extLst>
          </p:cNvPr>
          <p:cNvSpPr>
            <a:spLocks noGrp="1"/>
          </p:cNvSpPr>
          <p:nvPr>
            <p:ph type="body" idx="2"/>
          </p:nvPr>
        </p:nvSpPr>
        <p:spPr>
          <a:xfrm>
            <a:off x="356906" y="2349014"/>
            <a:ext cx="8535352" cy="1831100"/>
          </a:xfrm>
        </p:spPr>
        <p:txBody>
          <a:bodyPr/>
          <a:lstStyle/>
          <a:p>
            <a:r>
              <a:rPr lang="en-US" sz="3600" b="0" dirty="0"/>
              <a:t>	Overview of Three Areas of Research by the OCLC Research Library Partnership</a:t>
            </a:r>
          </a:p>
          <a:p>
            <a:endParaRPr lang="en-US" dirty="0"/>
          </a:p>
        </p:txBody>
      </p:sp>
    </p:spTree>
    <p:extLst>
      <p:ext uri="{BB962C8B-B14F-4D97-AF65-F5344CB8AC3E}">
        <p14:creationId xmlns:p14="http://schemas.microsoft.com/office/powerpoint/2010/main" val="172555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5126D79-5EBB-4B36-A155-CD01529A6E15}"/>
              </a:ext>
            </a:extLst>
          </p:cNvPr>
          <p:cNvCxnSpPr/>
          <p:nvPr/>
        </p:nvCxnSpPr>
        <p:spPr>
          <a:xfrm>
            <a:off x="0" y="6481763"/>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099" name="Picture 3">
            <a:extLst>
              <a:ext uri="{FF2B5EF4-FFF2-40B4-BE49-F238E27FC236}">
                <a16:creationId xmlns:a16="http://schemas.microsoft.com/office/drawing/2014/main" id="{1BAABC20-3BAB-D848-9222-8A16AFA13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6538913"/>
            <a:ext cx="8175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a:extLst>
              <a:ext uri="{FF2B5EF4-FFF2-40B4-BE49-F238E27FC236}">
                <a16:creationId xmlns:a16="http://schemas.microsoft.com/office/drawing/2014/main" id="{B3E0E37E-ACB5-F34E-9122-AFF57F1941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a:extLst>
              <a:ext uri="{FF2B5EF4-FFF2-40B4-BE49-F238E27FC236}">
                <a16:creationId xmlns:a16="http://schemas.microsoft.com/office/drawing/2014/main" id="{48AF9266-1F15-6E4A-9AD6-2ED8B9314070}"/>
              </a:ext>
            </a:extLst>
          </p:cNvPr>
          <p:cNvSpPr>
            <a:spLocks noChangeArrowheads="1"/>
          </p:cNvSpPr>
          <p:nvPr/>
        </p:nvSpPr>
        <p:spPr bwMode="auto">
          <a:xfrm>
            <a:off x="981075" y="6454775"/>
            <a:ext cx="8080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t>“RIM Metadata” by </a:t>
            </a:r>
            <a:r>
              <a:rPr lang="en-US" altLang="en-US" sz="1000">
                <a:hlinkClick r:id="rId5"/>
              </a:rPr>
              <a:t>OCLC Research</a:t>
            </a:r>
            <a:r>
              <a:rPr lang="en-US" altLang="en-US" sz="1000" i="1"/>
              <a:t>, </a:t>
            </a:r>
            <a:r>
              <a:rPr lang="en-US" altLang="en-US" sz="1000"/>
              <a:t>from </a:t>
            </a:r>
            <a:r>
              <a:rPr lang="en-US" altLang="en-US" sz="1000" i="1"/>
              <a:t>Research Information Management: Defining RIM and the Library’s Role</a:t>
            </a:r>
            <a:r>
              <a:rPr lang="en-US" altLang="en-US" sz="1000"/>
              <a:t> (</a:t>
            </a:r>
            <a:r>
              <a:rPr lang="en-US" altLang="en-US" sz="1000">
                <a:hlinkClick r:id="rId6"/>
              </a:rPr>
              <a:t>d</a:t>
            </a:r>
            <a:r>
              <a:rPr lang="mr-IN" altLang="en-US" sz="1000">
                <a:hlinkClick r:id="rId6"/>
              </a:rPr>
              <a:t>oi.org/10.25333/C3NK88</a:t>
            </a:r>
            <a:r>
              <a:rPr lang="en-US" altLang="en-US" sz="1000"/>
              <a:t>),</a:t>
            </a:r>
            <a:r>
              <a:rPr lang="en-US" altLang="en-US" sz="1000" i="1"/>
              <a:t> </a:t>
            </a:r>
            <a:r>
              <a:rPr lang="en-US" altLang="en-US" sz="1000">
                <a:hlinkClick r:id="rId7"/>
              </a:rPr>
              <a:t>CC BY 4.0</a:t>
            </a:r>
            <a:br>
              <a:rPr lang="en-US" altLang="en-US" sz="1100"/>
            </a:br>
            <a:endParaRPr lang="en-US" altLang="en-US" sz="1100"/>
          </a:p>
        </p:txBody>
      </p:sp>
    </p:spTree>
    <p:extLst>
      <p:ext uri="{BB962C8B-B14F-4D97-AF65-F5344CB8AC3E}">
        <p14:creationId xmlns:p14="http://schemas.microsoft.com/office/powerpoint/2010/main" val="406536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20A4D9-2B32-4EB8-88CF-AB96B89F263F}"/>
              </a:ext>
            </a:extLst>
          </p:cNvPr>
          <p:cNvCxnSpPr/>
          <p:nvPr/>
        </p:nvCxnSpPr>
        <p:spPr>
          <a:xfrm>
            <a:off x="0" y="6481763"/>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6147" name="Picture 3">
            <a:extLst>
              <a:ext uri="{FF2B5EF4-FFF2-40B4-BE49-F238E27FC236}">
                <a16:creationId xmlns:a16="http://schemas.microsoft.com/office/drawing/2014/main" id="{DDF2F173-864E-884A-8221-0ED346ABC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6538913"/>
            <a:ext cx="8175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a:extLst>
              <a:ext uri="{FF2B5EF4-FFF2-40B4-BE49-F238E27FC236}">
                <a16:creationId xmlns:a16="http://schemas.microsoft.com/office/drawing/2014/main" id="{22BD752B-1773-B245-A575-A0E5CA49F2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7">
            <a:extLst>
              <a:ext uri="{FF2B5EF4-FFF2-40B4-BE49-F238E27FC236}">
                <a16:creationId xmlns:a16="http://schemas.microsoft.com/office/drawing/2014/main" id="{61A24836-5F8D-C94C-B2F0-964388C73008}"/>
              </a:ext>
            </a:extLst>
          </p:cNvPr>
          <p:cNvSpPr>
            <a:spLocks noChangeArrowheads="1"/>
          </p:cNvSpPr>
          <p:nvPr/>
        </p:nvSpPr>
        <p:spPr bwMode="auto">
          <a:xfrm>
            <a:off x="981075" y="6454775"/>
            <a:ext cx="8080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t>“RIM Uses” by </a:t>
            </a:r>
            <a:r>
              <a:rPr lang="en-US" altLang="en-US" sz="1000">
                <a:hlinkClick r:id="rId5"/>
              </a:rPr>
              <a:t>OCLC Research</a:t>
            </a:r>
            <a:r>
              <a:rPr lang="en-US" altLang="en-US" sz="1000" i="1"/>
              <a:t>, </a:t>
            </a:r>
            <a:r>
              <a:rPr lang="en-US" altLang="en-US" sz="1000"/>
              <a:t>from </a:t>
            </a:r>
            <a:r>
              <a:rPr lang="en-US" altLang="en-US" sz="1000" i="1"/>
              <a:t>Research Information Management: Defining RIM and the Library’s Role</a:t>
            </a:r>
            <a:r>
              <a:rPr lang="en-US" altLang="en-US" sz="1000"/>
              <a:t> (</a:t>
            </a:r>
            <a:r>
              <a:rPr lang="en-US" altLang="en-US" sz="1000">
                <a:hlinkClick r:id="rId6"/>
              </a:rPr>
              <a:t>d</a:t>
            </a:r>
            <a:r>
              <a:rPr lang="mr-IN" altLang="en-US" sz="1000">
                <a:hlinkClick r:id="rId6"/>
              </a:rPr>
              <a:t>oi.org/10.25333/C3NK88</a:t>
            </a:r>
            <a:r>
              <a:rPr lang="en-US" altLang="en-US" sz="1000"/>
              <a:t>),</a:t>
            </a:r>
            <a:r>
              <a:rPr lang="en-US" altLang="en-US" sz="1000" i="1"/>
              <a:t> </a:t>
            </a:r>
            <a:r>
              <a:rPr lang="en-US" altLang="en-US" sz="1000">
                <a:hlinkClick r:id="rId7"/>
              </a:rPr>
              <a:t>CC BY 4.0</a:t>
            </a:r>
            <a:br>
              <a:rPr lang="en-US" altLang="en-US" sz="1100"/>
            </a:br>
            <a:endParaRPr lang="en-US" altLang="en-US" sz="1100"/>
          </a:p>
        </p:txBody>
      </p:sp>
    </p:spTree>
    <p:extLst>
      <p:ext uri="{BB962C8B-B14F-4D97-AF65-F5344CB8AC3E}">
        <p14:creationId xmlns:p14="http://schemas.microsoft.com/office/powerpoint/2010/main" val="201099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B344F-87CB-5F47-9E18-E3265741C82F}"/>
              </a:ext>
            </a:extLst>
          </p:cNvPr>
          <p:cNvPicPr>
            <a:picLocks noChangeAspect="1"/>
          </p:cNvPicPr>
          <p:nvPr/>
        </p:nvPicPr>
        <p:blipFill>
          <a:blip r:embed="rId2"/>
          <a:stretch>
            <a:fillRect/>
          </a:stretch>
        </p:blipFill>
        <p:spPr>
          <a:xfrm>
            <a:off x="1272448" y="1113325"/>
            <a:ext cx="7008339" cy="4733189"/>
          </a:xfrm>
          <a:prstGeom prst="rect">
            <a:avLst/>
          </a:prstGeom>
        </p:spPr>
      </p:pic>
    </p:spTree>
    <p:extLst>
      <p:ext uri="{BB962C8B-B14F-4D97-AF65-F5344CB8AC3E}">
        <p14:creationId xmlns:p14="http://schemas.microsoft.com/office/powerpoint/2010/main" val="360417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315261" y="423526"/>
            <a:ext cx="8489525" cy="133137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Survey of Research Information Management Practices</a:t>
            </a:r>
            <a:endParaRPr sz="3600" b="1" i="0" u="none" strike="noStrike" cap="none">
              <a:solidFill>
                <a:schemeClr val="lt1"/>
              </a:solidFill>
              <a:latin typeface="Arial"/>
              <a:ea typeface="Arial"/>
              <a:cs typeface="Arial"/>
              <a:sym typeface="Arial"/>
            </a:endParaRPr>
          </a:p>
        </p:txBody>
      </p:sp>
      <p:sp>
        <p:nvSpPr>
          <p:cNvPr id="508" name="Shape 508"/>
          <p:cNvSpPr txBox="1"/>
          <p:nvPr/>
        </p:nvSpPr>
        <p:spPr>
          <a:xfrm>
            <a:off x="315260" y="1867799"/>
            <a:ext cx="8489525" cy="4185761"/>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85750" marR="0" lvl="1" indent="-28575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Joint project between</a:t>
            </a:r>
            <a:endParaRPr dirty="0"/>
          </a:p>
          <a:p>
            <a:pPr marL="2286000" marR="0" lvl="6" indent="0" algn="l" rtl="0">
              <a:spcBef>
                <a:spcPts val="600"/>
              </a:spcBef>
              <a:spcAft>
                <a:spcPts val="0"/>
              </a:spcAft>
              <a:buNone/>
            </a:pPr>
            <a:endParaRPr sz="2400" b="0" i="0" u="none" strike="noStrike" cap="none" dirty="0">
              <a:solidFill>
                <a:schemeClr val="lt1"/>
              </a:solidFill>
              <a:latin typeface="Calibri"/>
              <a:ea typeface="Calibri"/>
              <a:cs typeface="Calibri"/>
              <a:sym typeface="Calibri"/>
            </a:endParaRPr>
          </a:p>
          <a:p>
            <a:pPr marL="2286000" marR="0" lvl="6" indent="0" algn="l" rtl="0">
              <a:spcBef>
                <a:spcPts val="600"/>
              </a:spcBef>
              <a:spcAft>
                <a:spcPts val="0"/>
              </a:spcAft>
              <a:buNone/>
            </a:pPr>
            <a:endParaRPr sz="2400" b="0" i="0" u="none" strike="noStrike" cap="none" dirty="0">
              <a:solidFill>
                <a:schemeClr val="lt1"/>
              </a:solidFill>
              <a:latin typeface="Calibri"/>
              <a:ea typeface="Calibri"/>
              <a:cs typeface="Calibri"/>
              <a:sym typeface="Calibri"/>
            </a:endParaRPr>
          </a:p>
          <a:p>
            <a:pPr marL="495300" marR="0" lvl="0" indent="-34290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Survey Goals</a:t>
            </a:r>
            <a:endParaRPr dirty="0"/>
          </a:p>
          <a:p>
            <a:pPr marL="742950" marR="0" lvl="1" indent="-285750" algn="l" rtl="0">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To collect data about RIM </a:t>
            </a:r>
            <a:r>
              <a:rPr lang="en-US" sz="1600" dirty="0">
                <a:solidFill>
                  <a:schemeClr val="lt1"/>
                </a:solidFill>
                <a:latin typeface="Calibri"/>
                <a:ea typeface="Calibri"/>
                <a:cs typeface="Calibri"/>
                <a:sym typeface="Calibri"/>
              </a:rPr>
              <a:t>practices worldwide</a:t>
            </a:r>
            <a:r>
              <a:rPr lang="en-US" sz="1600" b="0" i="0" u="none" strike="noStrike" cap="none" dirty="0">
                <a:solidFill>
                  <a:schemeClr val="lt1"/>
                </a:solidFill>
                <a:latin typeface="Calibri"/>
                <a:ea typeface="Calibri"/>
                <a:cs typeface="Calibri"/>
                <a:sym typeface="Calibri"/>
              </a:rPr>
              <a:t>, in order to identify national and regional practices</a:t>
            </a:r>
            <a:endParaRPr sz="1600" b="0" i="0" u="none" strike="noStrike" cap="none" dirty="0">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dirty="0">
                <a:solidFill>
                  <a:schemeClr val="lt1"/>
                </a:solidFill>
                <a:latin typeface="Calibri"/>
                <a:ea typeface="Calibri"/>
                <a:cs typeface="Calibri"/>
                <a:sym typeface="Calibri"/>
              </a:rPr>
              <a:t>To gather evidence on the increasing role played by research libraries in RIM practices</a:t>
            </a:r>
            <a:endParaRPr sz="1600" dirty="0">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To inform the research community about the goals, purposes, and scope of </a:t>
            </a:r>
            <a:r>
              <a:rPr lang="en-US" sz="1600" dirty="0">
                <a:solidFill>
                  <a:schemeClr val="lt1"/>
                </a:solidFill>
                <a:latin typeface="Calibri"/>
                <a:ea typeface="Calibri"/>
                <a:cs typeface="Calibri"/>
                <a:sym typeface="Calibri"/>
              </a:rPr>
              <a:t>RIM</a:t>
            </a:r>
            <a:r>
              <a:rPr lang="en-US" sz="1600" b="0" i="0" u="none" strike="noStrike" cap="none" dirty="0">
                <a:solidFill>
                  <a:schemeClr val="lt1"/>
                </a:solidFill>
                <a:latin typeface="Calibri"/>
                <a:ea typeface="Calibri"/>
                <a:cs typeface="Calibri"/>
                <a:sym typeface="Calibri"/>
              </a:rPr>
              <a:t> practices</a:t>
            </a:r>
            <a:endParaRPr sz="1600" dirty="0">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To examine and report on the institutional stakeholders, workflows, interoperability, and standards in use. </a:t>
            </a:r>
            <a:endParaRPr dirty="0"/>
          </a:p>
          <a:p>
            <a:pPr marL="742950" marR="0" lvl="1" indent="-285750" algn="l" rtl="0">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To serve as a foundation for future research.</a:t>
            </a:r>
            <a:endParaRPr sz="1600" b="0" i="0" u="none" strike="noStrike" cap="none" dirty="0">
              <a:solidFill>
                <a:schemeClr val="lt1"/>
              </a:solidFill>
              <a:latin typeface="Calibri"/>
              <a:ea typeface="Calibri"/>
              <a:cs typeface="Calibri"/>
              <a:sym typeface="Calibri"/>
            </a:endParaRPr>
          </a:p>
          <a:p>
            <a:pPr marL="15240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495300" marR="0" lvl="0" indent="-34290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Report expected later in 2018</a:t>
            </a:r>
            <a:endParaRPr dirty="0"/>
          </a:p>
        </p:txBody>
      </p:sp>
      <p:pic>
        <p:nvPicPr>
          <p:cNvPr id="509" name="Shape 509"/>
          <p:cNvPicPr preferRelativeResize="0"/>
          <p:nvPr/>
        </p:nvPicPr>
        <p:blipFill rotWithShape="1">
          <a:blip r:embed="rId3">
            <a:alphaModFix/>
          </a:blip>
          <a:srcRect/>
          <a:stretch/>
        </p:blipFill>
        <p:spPr>
          <a:xfrm>
            <a:off x="3448683" y="2436028"/>
            <a:ext cx="1668603" cy="984476"/>
          </a:xfrm>
          <a:prstGeom prst="rect">
            <a:avLst/>
          </a:prstGeom>
          <a:noFill/>
          <a:ln>
            <a:noFill/>
          </a:ln>
        </p:spPr>
      </p:pic>
      <p:pic>
        <p:nvPicPr>
          <p:cNvPr id="510" name="Shape 510"/>
          <p:cNvPicPr preferRelativeResize="0"/>
          <p:nvPr/>
        </p:nvPicPr>
        <p:blipFill rotWithShape="1">
          <a:blip r:embed="rId4">
            <a:alphaModFix/>
          </a:blip>
          <a:srcRect/>
          <a:stretch/>
        </p:blipFill>
        <p:spPr>
          <a:xfrm>
            <a:off x="979991" y="2448554"/>
            <a:ext cx="2107952" cy="403651"/>
          </a:xfrm>
          <a:prstGeom prst="rect">
            <a:avLst/>
          </a:prstGeom>
          <a:noFill/>
          <a:ln>
            <a:noFill/>
          </a:ln>
        </p:spPr>
      </p:pic>
      <p:sp>
        <p:nvSpPr>
          <p:cNvPr id="511" name="Shape 511"/>
          <p:cNvSpPr/>
          <p:nvPr/>
        </p:nvSpPr>
        <p:spPr>
          <a:xfrm>
            <a:off x="0" y="6442502"/>
            <a:ext cx="3298841" cy="415498"/>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oc.lc/rim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340775" y="329501"/>
            <a:ext cx="8439300" cy="1043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2"/>
              </a:buClr>
              <a:buSzPts val="2800"/>
              <a:buFont typeface="Arial"/>
              <a:buNone/>
            </a:pPr>
            <a:r>
              <a:rPr lang="en-US" sz="2800">
                <a:solidFill>
                  <a:srgbClr val="1F497D"/>
                </a:solidFill>
              </a:rPr>
              <a:t>RIM Survey responses: geographic overview</a:t>
            </a:r>
            <a:br>
              <a:rPr lang="en-US" sz="2800" b="1" i="0" u="none" strike="noStrike" cap="none">
                <a:solidFill>
                  <a:srgbClr val="1F497D"/>
                </a:solidFill>
                <a:latin typeface="Arial"/>
                <a:ea typeface="Arial"/>
                <a:cs typeface="Arial"/>
                <a:sym typeface="Arial"/>
              </a:rPr>
            </a:br>
            <a:br>
              <a:rPr lang="en-US" sz="1000" b="1" i="0" u="none" strike="noStrike" cap="none">
                <a:solidFill>
                  <a:srgbClr val="1F497D"/>
                </a:solidFill>
                <a:latin typeface="Arial"/>
                <a:ea typeface="Arial"/>
                <a:cs typeface="Arial"/>
                <a:sym typeface="Arial"/>
              </a:rPr>
            </a:br>
            <a:r>
              <a:rPr lang="en-US" sz="1000" b="1" i="0" u="none" strike="noStrike" cap="none">
                <a:solidFill>
                  <a:srgbClr val="1F497D"/>
                </a:solidFill>
                <a:latin typeface="Arial"/>
                <a:ea typeface="Arial"/>
                <a:cs typeface="Arial"/>
                <a:sym typeface="Arial"/>
              </a:rPr>
              <a:t>	</a:t>
            </a:r>
            <a:r>
              <a:rPr lang="en-US" sz="2400" b="1" i="0" u="none" strike="noStrike" cap="none">
                <a:solidFill>
                  <a:srgbClr val="1F497D"/>
                </a:solidFill>
                <a:latin typeface="Arial"/>
                <a:ea typeface="Arial"/>
                <a:cs typeface="Arial"/>
                <a:sym typeface="Arial"/>
              </a:rPr>
              <a:t>381 survey respondents from 44 countries</a:t>
            </a:r>
            <a:endParaRPr sz="2400" b="1" i="0" u="none" strike="noStrike" cap="none">
              <a:solidFill>
                <a:srgbClr val="1F497D"/>
              </a:solidFill>
              <a:latin typeface="Arial"/>
              <a:ea typeface="Arial"/>
              <a:cs typeface="Arial"/>
              <a:sym typeface="Arial"/>
            </a:endParaRPr>
          </a:p>
          <a:p>
            <a:pPr marL="0" marR="0" lvl="0" indent="0" algn="l" rtl="0">
              <a:lnSpc>
                <a:spcPct val="90000"/>
              </a:lnSpc>
              <a:spcBef>
                <a:spcPts val="500"/>
              </a:spcBef>
              <a:spcAft>
                <a:spcPts val="0"/>
              </a:spcAft>
              <a:buClr>
                <a:schemeClr val="dk2"/>
              </a:buClr>
              <a:buSzPts val="2500"/>
              <a:buFont typeface="Arial"/>
              <a:buNone/>
            </a:pPr>
            <a:endParaRPr sz="2500" b="1" i="0" u="none" strike="noStrike" cap="none">
              <a:solidFill>
                <a:schemeClr val="dk2"/>
              </a:solidFill>
              <a:latin typeface="Arial"/>
              <a:ea typeface="Arial"/>
              <a:cs typeface="Arial"/>
              <a:sym typeface="Arial"/>
            </a:endParaRPr>
          </a:p>
        </p:txBody>
      </p:sp>
      <p:pic>
        <p:nvPicPr>
          <p:cNvPr id="537" name="Shape 537"/>
          <p:cNvPicPr preferRelativeResize="0"/>
          <p:nvPr/>
        </p:nvPicPr>
        <p:blipFill rotWithShape="1">
          <a:blip r:embed="rId3">
            <a:alphaModFix/>
          </a:blip>
          <a:srcRect/>
          <a:stretch/>
        </p:blipFill>
        <p:spPr>
          <a:xfrm>
            <a:off x="-635122" y="1155021"/>
            <a:ext cx="5724000" cy="4398900"/>
          </a:xfrm>
          <a:prstGeom prst="rect">
            <a:avLst/>
          </a:prstGeom>
          <a:noFill/>
          <a:ln>
            <a:noFill/>
          </a:ln>
        </p:spPr>
      </p:pic>
      <p:graphicFrame>
        <p:nvGraphicFramePr>
          <p:cNvPr id="538" name="Shape 538"/>
          <p:cNvGraphicFramePr/>
          <p:nvPr/>
        </p:nvGraphicFramePr>
        <p:xfrm>
          <a:off x="3841367" y="1601078"/>
          <a:ext cx="4431650" cy="3449630"/>
        </p:xfrm>
        <a:graphic>
          <a:graphicData uri="http://schemas.openxmlformats.org/drawingml/2006/table">
            <a:tbl>
              <a:tblPr>
                <a:noFill/>
                <a:tableStyleId>{08EE3862-8DEF-4F1A-91F9-BFC5C1473949}</a:tableStyleId>
              </a:tblPr>
              <a:tblGrid>
                <a:gridCol w="1409475">
                  <a:extLst>
                    <a:ext uri="{9D8B030D-6E8A-4147-A177-3AD203B41FA5}">
                      <a16:colId xmlns:a16="http://schemas.microsoft.com/office/drawing/2014/main" val="20000"/>
                    </a:ext>
                  </a:extLst>
                </a:gridCol>
                <a:gridCol w="881275">
                  <a:extLst>
                    <a:ext uri="{9D8B030D-6E8A-4147-A177-3AD203B41FA5}">
                      <a16:colId xmlns:a16="http://schemas.microsoft.com/office/drawing/2014/main" val="20001"/>
                    </a:ext>
                  </a:extLst>
                </a:gridCol>
                <a:gridCol w="1344475">
                  <a:extLst>
                    <a:ext uri="{9D8B030D-6E8A-4147-A177-3AD203B41FA5}">
                      <a16:colId xmlns:a16="http://schemas.microsoft.com/office/drawing/2014/main" val="20002"/>
                    </a:ext>
                  </a:extLst>
                </a:gridCol>
                <a:gridCol w="796425">
                  <a:extLst>
                    <a:ext uri="{9D8B030D-6E8A-4147-A177-3AD203B41FA5}">
                      <a16:colId xmlns:a16="http://schemas.microsoft.com/office/drawing/2014/main" val="20003"/>
                    </a:ext>
                  </a:extLst>
                </a:gridCol>
              </a:tblGrid>
              <a:tr h="340550">
                <a:tc>
                  <a:txBody>
                    <a:bodyPr/>
                    <a:lstStyle/>
                    <a:p>
                      <a:pPr marL="0" marR="0" lvl="0" indent="0" algn="r" rtl="0">
                        <a:spcBef>
                          <a:spcPts val="0"/>
                        </a:spcBef>
                        <a:spcAft>
                          <a:spcPts val="0"/>
                        </a:spcAft>
                        <a:buNone/>
                      </a:pPr>
                      <a:r>
                        <a:rPr lang="en-US" sz="1100" u="none" strike="noStrike" cap="none"/>
                        <a:t>Country</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36192"/>
                    </a:solidFill>
                  </a:tcPr>
                </a:tc>
                <a:tc>
                  <a:txBody>
                    <a:bodyPr/>
                    <a:lstStyle/>
                    <a:p>
                      <a:pPr marL="0" marR="0" lvl="0" indent="0" algn="r" rtl="0">
                        <a:spcBef>
                          <a:spcPts val="0"/>
                        </a:spcBef>
                        <a:spcAft>
                          <a:spcPts val="0"/>
                        </a:spcAft>
                        <a:buNone/>
                      </a:pPr>
                      <a:r>
                        <a:rPr lang="en-US" sz="1100" u="none" strike="noStrike" cap="none"/>
                        <a:t># Resp.</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36192"/>
                    </a:solidFill>
                  </a:tcPr>
                </a:tc>
                <a:tc>
                  <a:txBody>
                    <a:bodyPr/>
                    <a:lstStyle/>
                    <a:p>
                      <a:pPr marL="0" marR="0" lvl="0" indent="0" algn="r" rtl="0">
                        <a:spcBef>
                          <a:spcPts val="0"/>
                        </a:spcBef>
                        <a:spcAft>
                          <a:spcPts val="0"/>
                        </a:spcAft>
                        <a:buNone/>
                      </a:pPr>
                      <a:r>
                        <a:rPr lang="en-US" sz="1100" u="none" strike="noStrike" cap="none"/>
                        <a:t>Country</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36192"/>
                    </a:solidFill>
                  </a:tcPr>
                </a:tc>
                <a:tc>
                  <a:txBody>
                    <a:bodyPr/>
                    <a:lstStyle/>
                    <a:p>
                      <a:pPr marL="0" marR="0" lvl="0" indent="0" algn="r" rtl="0">
                        <a:spcBef>
                          <a:spcPts val="0"/>
                        </a:spcBef>
                        <a:spcAft>
                          <a:spcPts val="0"/>
                        </a:spcAft>
                        <a:buNone/>
                      </a:pPr>
                      <a:r>
                        <a:rPr lang="en-US" sz="1100" u="none" strike="noStrike" cap="none"/>
                        <a:t># Resp.</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36192"/>
                    </a:solidFill>
                  </a:tcPr>
                </a:tc>
                <a:extLst>
                  <a:ext uri="{0D108BD9-81ED-4DB2-BD59-A6C34878D82A}">
                    <a16:rowId xmlns:a16="http://schemas.microsoft.com/office/drawing/2014/main" val="10000"/>
                  </a:ext>
                </a:extLst>
              </a:tr>
              <a:tr h="144850">
                <a:tc>
                  <a:txBody>
                    <a:bodyPr/>
                    <a:lstStyle/>
                    <a:p>
                      <a:pPr marL="0" marR="0" lvl="0" indent="0" algn="r" rtl="0">
                        <a:spcBef>
                          <a:spcPts val="0"/>
                        </a:spcBef>
                        <a:spcAft>
                          <a:spcPts val="0"/>
                        </a:spcAft>
                        <a:buNone/>
                      </a:pPr>
                      <a:r>
                        <a:rPr lang="en-US" sz="1100" u="none" strike="noStrike" cap="none"/>
                        <a:t>United Kingdom</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39 (10%)</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Canada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4 (1%)</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extLst>
                  <a:ext uri="{0D108BD9-81ED-4DB2-BD59-A6C34878D82A}">
                    <a16:rowId xmlns:a16="http://schemas.microsoft.com/office/drawing/2014/main" val="10001"/>
                  </a:ext>
                </a:extLst>
              </a:tr>
              <a:tr h="139700">
                <a:tc>
                  <a:txBody>
                    <a:bodyPr/>
                    <a:lstStyle/>
                    <a:p>
                      <a:pPr marL="0" marR="0" lvl="0" indent="0" algn="r" rtl="0">
                        <a:spcBef>
                          <a:spcPts val="0"/>
                        </a:spcBef>
                        <a:spcAft>
                          <a:spcPts val="0"/>
                        </a:spcAft>
                        <a:buNone/>
                      </a:pPr>
                      <a:r>
                        <a:rPr lang="en-US" sz="1100" u="none" strike="noStrike" cap="none"/>
                        <a:t>United States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39 (10%)</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South Africa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4 (1%)</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extLst>
                  <a:ext uri="{0D108BD9-81ED-4DB2-BD59-A6C34878D82A}">
                    <a16:rowId xmlns:a16="http://schemas.microsoft.com/office/drawing/2014/main" val="10002"/>
                  </a:ext>
                </a:extLst>
              </a:tr>
              <a:tr h="152725">
                <a:tc>
                  <a:txBody>
                    <a:bodyPr/>
                    <a:lstStyle/>
                    <a:p>
                      <a:pPr marL="0" marR="0" lvl="0" indent="0" algn="r" rtl="0">
                        <a:spcBef>
                          <a:spcPts val="0"/>
                        </a:spcBef>
                        <a:spcAft>
                          <a:spcPts val="0"/>
                        </a:spcAft>
                        <a:buNone/>
                      </a:pPr>
                      <a:r>
                        <a:rPr lang="en-US" sz="1100" u="none" strike="noStrike" cap="none"/>
                        <a:t>Peru</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39 (10%)</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Andorra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3 (1%)</a:t>
                      </a:r>
                      <a:endParaRPr sz="18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extLst>
                  <a:ext uri="{0D108BD9-81ED-4DB2-BD59-A6C34878D82A}">
                    <a16:rowId xmlns:a16="http://schemas.microsoft.com/office/drawing/2014/main" val="10003"/>
                  </a:ext>
                </a:extLst>
              </a:tr>
              <a:tr h="152725">
                <a:tc>
                  <a:txBody>
                    <a:bodyPr/>
                    <a:lstStyle/>
                    <a:p>
                      <a:pPr marL="0" marR="0" lvl="0" indent="0" algn="r" rtl="0">
                        <a:spcBef>
                          <a:spcPts val="0"/>
                        </a:spcBef>
                        <a:spcAft>
                          <a:spcPts val="0"/>
                        </a:spcAft>
                        <a:buNone/>
                      </a:pPr>
                      <a:r>
                        <a:rPr lang="en-US" sz="1100" u="none" strike="noStrike" cap="none" dirty="0"/>
                        <a:t>Italy</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28 (7%)</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Colombia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3 (1%)</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extLst>
                  <a:ext uri="{0D108BD9-81ED-4DB2-BD59-A6C34878D82A}">
                    <a16:rowId xmlns:a16="http://schemas.microsoft.com/office/drawing/2014/main" val="10004"/>
                  </a:ext>
                </a:extLst>
              </a:tr>
              <a:tr h="152725">
                <a:tc>
                  <a:txBody>
                    <a:bodyPr/>
                    <a:lstStyle/>
                    <a:p>
                      <a:pPr marL="0" marR="0" lvl="0" indent="0" algn="r" rtl="0">
                        <a:spcBef>
                          <a:spcPts val="0"/>
                        </a:spcBef>
                        <a:spcAft>
                          <a:spcPts val="0"/>
                        </a:spcAft>
                        <a:buNone/>
                      </a:pPr>
                      <a:r>
                        <a:rPr lang="en-US" sz="1100" u="none" strike="noStrike" cap="none"/>
                        <a:t>Australia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24 (6%)</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Finland</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3 (1%)</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extLst>
                  <a:ext uri="{0D108BD9-81ED-4DB2-BD59-A6C34878D82A}">
                    <a16:rowId xmlns:a16="http://schemas.microsoft.com/office/drawing/2014/main" val="10005"/>
                  </a:ext>
                </a:extLst>
              </a:tr>
              <a:tr h="139700">
                <a:tc>
                  <a:txBody>
                    <a:bodyPr/>
                    <a:lstStyle/>
                    <a:p>
                      <a:pPr marL="0" marR="0" lvl="0" indent="0" algn="r" rtl="0">
                        <a:spcBef>
                          <a:spcPts val="0"/>
                        </a:spcBef>
                        <a:spcAft>
                          <a:spcPts val="0"/>
                        </a:spcAft>
                        <a:buNone/>
                      </a:pPr>
                      <a:r>
                        <a:rPr lang="en-US" sz="1100" u="none" strike="noStrike" cap="none"/>
                        <a:t>Germany</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14 (4%)</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India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3 (1%)</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extLst>
                  <a:ext uri="{0D108BD9-81ED-4DB2-BD59-A6C34878D82A}">
                    <a16:rowId xmlns:a16="http://schemas.microsoft.com/office/drawing/2014/main" val="10006"/>
                  </a:ext>
                </a:extLst>
              </a:tr>
              <a:tr h="139700">
                <a:tc>
                  <a:txBody>
                    <a:bodyPr/>
                    <a:lstStyle/>
                    <a:p>
                      <a:pPr marL="0" marR="0" lvl="0" indent="0" algn="r" rtl="0">
                        <a:spcBef>
                          <a:spcPts val="0"/>
                        </a:spcBef>
                        <a:spcAft>
                          <a:spcPts val="0"/>
                        </a:spcAft>
                        <a:buNone/>
                      </a:pPr>
                      <a:r>
                        <a:rPr lang="en-US" sz="1100" u="none" strike="noStrike" cap="none"/>
                        <a:t>Netherlands </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10 (3%)</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Japan</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lnSpc>
                          <a:spcPct val="100000"/>
                        </a:lnSpc>
                        <a:spcBef>
                          <a:spcPts val="0"/>
                        </a:spcBef>
                        <a:spcAft>
                          <a:spcPts val="0"/>
                        </a:spcAft>
                        <a:buClr>
                          <a:schemeClr val="dk1"/>
                        </a:buClr>
                        <a:buSzPts val="1100"/>
                        <a:buFont typeface="Calibri"/>
                        <a:buNone/>
                      </a:pPr>
                      <a:r>
                        <a:rPr lang="en-US" sz="1100" u="none" strike="noStrike" cap="none"/>
                        <a:t>3 (1%)</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extLst>
                  <a:ext uri="{0D108BD9-81ED-4DB2-BD59-A6C34878D82A}">
                    <a16:rowId xmlns:a16="http://schemas.microsoft.com/office/drawing/2014/main" val="10007"/>
                  </a:ext>
                </a:extLst>
              </a:tr>
              <a:tr h="177425">
                <a:tc>
                  <a:txBody>
                    <a:bodyPr/>
                    <a:lstStyle/>
                    <a:p>
                      <a:pPr marL="0" marR="0" lvl="0" indent="0" algn="r" rtl="0">
                        <a:spcBef>
                          <a:spcPts val="0"/>
                        </a:spcBef>
                        <a:spcAft>
                          <a:spcPts val="0"/>
                        </a:spcAft>
                        <a:buNone/>
                      </a:pPr>
                      <a:r>
                        <a:rPr lang="en-US" sz="1100" u="none" strike="noStrike" cap="none"/>
                        <a:t>Portugal</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7 (2%)</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Austria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2 (0.5%)</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extLst>
                  <a:ext uri="{0D108BD9-81ED-4DB2-BD59-A6C34878D82A}">
                    <a16:rowId xmlns:a16="http://schemas.microsoft.com/office/drawing/2014/main" val="10008"/>
                  </a:ext>
                </a:extLst>
              </a:tr>
              <a:tr h="139700">
                <a:tc>
                  <a:txBody>
                    <a:bodyPr/>
                    <a:lstStyle/>
                    <a:p>
                      <a:pPr marL="0" marR="0" lvl="0" indent="0" algn="r" rtl="0">
                        <a:spcBef>
                          <a:spcPts val="0"/>
                        </a:spcBef>
                        <a:spcAft>
                          <a:spcPts val="0"/>
                        </a:spcAft>
                        <a:buNone/>
                      </a:pPr>
                      <a:r>
                        <a:rPr lang="en-US" sz="1100" u="none" strike="noStrike" cap="none"/>
                        <a:t>Poland</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6 (2%)</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Bahrain</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 (0.5%)</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extLst>
                  <a:ext uri="{0D108BD9-81ED-4DB2-BD59-A6C34878D82A}">
                    <a16:rowId xmlns:a16="http://schemas.microsoft.com/office/drawing/2014/main" val="10009"/>
                  </a:ext>
                </a:extLst>
              </a:tr>
              <a:tr h="195300">
                <a:tc>
                  <a:txBody>
                    <a:bodyPr/>
                    <a:lstStyle/>
                    <a:p>
                      <a:pPr marL="0" marR="0" lvl="0" indent="0" algn="r" rtl="0">
                        <a:spcBef>
                          <a:spcPts val="0"/>
                        </a:spcBef>
                        <a:spcAft>
                          <a:spcPts val="0"/>
                        </a:spcAft>
                        <a:buNone/>
                      </a:pPr>
                      <a:r>
                        <a:rPr lang="en-US" sz="1100" u="none" strike="noStrike" cap="none"/>
                        <a:t>Spain</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6 (2%)</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lnSpc>
                          <a:spcPct val="100000"/>
                        </a:lnSpc>
                        <a:spcBef>
                          <a:spcPts val="0"/>
                        </a:spcBef>
                        <a:spcAft>
                          <a:spcPts val="0"/>
                        </a:spcAft>
                        <a:buClr>
                          <a:schemeClr val="dk1"/>
                        </a:buClr>
                        <a:buSzPts val="1100"/>
                        <a:buFont typeface="Calibri"/>
                        <a:buNone/>
                      </a:pPr>
                      <a:r>
                        <a:rPr lang="en-US" sz="1100" u="none" strike="noStrike" cap="none"/>
                        <a:t>China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 (0.5%)</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extLst>
                  <a:ext uri="{0D108BD9-81ED-4DB2-BD59-A6C34878D82A}">
                    <a16:rowId xmlns:a16="http://schemas.microsoft.com/office/drawing/2014/main" val="10010"/>
                  </a:ext>
                </a:extLst>
              </a:tr>
              <a:tr h="198975">
                <a:tc>
                  <a:txBody>
                    <a:bodyPr/>
                    <a:lstStyle/>
                    <a:p>
                      <a:pPr marL="0" marR="0" lvl="0" indent="0" algn="r" rtl="0">
                        <a:spcBef>
                          <a:spcPts val="0"/>
                        </a:spcBef>
                        <a:spcAft>
                          <a:spcPts val="0"/>
                        </a:spcAft>
                        <a:buNone/>
                      </a:pPr>
                      <a:r>
                        <a:rPr lang="en-US" sz="1100" u="none" strike="noStrike" cap="none"/>
                        <a:t>Belgium</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spcBef>
                          <a:spcPts val="0"/>
                        </a:spcBef>
                        <a:spcAft>
                          <a:spcPts val="0"/>
                        </a:spcAft>
                        <a:buNone/>
                      </a:pPr>
                      <a:r>
                        <a:rPr lang="en-US" sz="1100" u="none" strike="noStrike" cap="none"/>
                        <a:t>5 (2%)</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lnSpc>
                          <a:spcPct val="100000"/>
                        </a:lnSpc>
                        <a:spcBef>
                          <a:spcPts val="0"/>
                        </a:spcBef>
                        <a:spcAft>
                          <a:spcPts val="0"/>
                        </a:spcAft>
                        <a:buClr>
                          <a:schemeClr val="dk1"/>
                        </a:buClr>
                        <a:buSzPts val="1100"/>
                        <a:buFont typeface="Calibri"/>
                        <a:buNone/>
                      </a:pPr>
                      <a:r>
                        <a:rPr lang="en-US" sz="1100" u="none" strike="noStrike" cap="none"/>
                        <a:t>Denmark</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 (0.5%)</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1DB"/>
                    </a:solidFill>
                  </a:tcPr>
                </a:tc>
                <a:extLst>
                  <a:ext uri="{0D108BD9-81ED-4DB2-BD59-A6C34878D82A}">
                    <a16:rowId xmlns:a16="http://schemas.microsoft.com/office/drawing/2014/main" val="10011"/>
                  </a:ext>
                </a:extLst>
              </a:tr>
              <a:tr h="135700">
                <a:tc>
                  <a:txBody>
                    <a:bodyPr/>
                    <a:lstStyle/>
                    <a:p>
                      <a:pPr marL="0" marR="0" lvl="0" indent="0" algn="r" rtl="0">
                        <a:spcBef>
                          <a:spcPts val="0"/>
                        </a:spcBef>
                        <a:spcAft>
                          <a:spcPts val="0"/>
                        </a:spcAft>
                        <a:buNone/>
                      </a:pPr>
                      <a:r>
                        <a:rPr lang="en-US" sz="1100" u="none" strike="noStrike" cap="none"/>
                        <a:t>Ireland</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spcBef>
                          <a:spcPts val="0"/>
                        </a:spcBef>
                        <a:spcAft>
                          <a:spcPts val="0"/>
                        </a:spcAft>
                        <a:buNone/>
                      </a:pPr>
                      <a:r>
                        <a:rPr lang="en-US" sz="1100" u="none" strike="noStrike" cap="none"/>
                        <a:t>5 (2%)</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lnSpc>
                          <a:spcPct val="100000"/>
                        </a:lnSpc>
                        <a:spcBef>
                          <a:spcPts val="0"/>
                        </a:spcBef>
                        <a:spcAft>
                          <a:spcPts val="0"/>
                        </a:spcAft>
                        <a:buClr>
                          <a:schemeClr val="dk1"/>
                        </a:buClr>
                        <a:buSzPts val="1100"/>
                        <a:buFont typeface="Calibri"/>
                        <a:buNone/>
                      </a:pPr>
                      <a:r>
                        <a:rPr lang="en-US" sz="1100" u="none" strike="noStrike" cap="none"/>
                        <a:t>New Zealand</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2 (0.5%)</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EE"/>
                    </a:solidFill>
                  </a:tcPr>
                </a:tc>
                <a:extLst>
                  <a:ext uri="{0D108BD9-81ED-4DB2-BD59-A6C34878D82A}">
                    <a16:rowId xmlns:a16="http://schemas.microsoft.com/office/drawing/2014/main" val="10012"/>
                  </a:ext>
                </a:extLst>
              </a:tr>
            </a:tbl>
          </a:graphicData>
        </a:graphic>
      </p:graphicFrame>
      <p:sp>
        <p:nvSpPr>
          <p:cNvPr id="539" name="Shape 539"/>
          <p:cNvSpPr txBox="1"/>
          <p:nvPr/>
        </p:nvSpPr>
        <p:spPr>
          <a:xfrm>
            <a:off x="3677180" y="5134507"/>
            <a:ext cx="50223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00000"/>
                </a:solidFill>
                <a:latin typeface="Arial"/>
                <a:ea typeface="Arial"/>
                <a:cs typeface="Arial"/>
                <a:sym typeface="Arial"/>
              </a:rPr>
              <a:t>1 respondent from each of the following countries: Afghanistan, Albania, Azerbaijan, Barbados, Belize, Brazil, Hungary, Lebanon, Mexico, Namibia, Russia, Saudi Arabia, Slovakia, Sri Lanka, Sweden, Trinidad and Tobago, Turkey, Uganda, United Arab Emirates and Uruguay</a:t>
            </a:r>
            <a:endParaRPr/>
          </a:p>
        </p:txBody>
      </p:sp>
      <p:pic>
        <p:nvPicPr>
          <p:cNvPr id="9" name="Shape 540">
            <a:extLst>
              <a:ext uri="{FF2B5EF4-FFF2-40B4-BE49-F238E27FC236}">
                <a16:creationId xmlns:a16="http://schemas.microsoft.com/office/drawing/2014/main" id="{598DB15C-DB75-984C-96EA-335C97CE0A7A}"/>
              </a:ext>
            </a:extLst>
          </p:cNvPr>
          <p:cNvPicPr preferRelativeResize="0"/>
          <p:nvPr/>
        </p:nvPicPr>
        <p:blipFill rotWithShape="1">
          <a:blip r:embed="rId4">
            <a:alphaModFix/>
          </a:blip>
          <a:srcRect/>
          <a:stretch/>
        </p:blipFill>
        <p:spPr>
          <a:xfrm>
            <a:off x="340787" y="5933829"/>
            <a:ext cx="659301" cy="232254"/>
          </a:xfrm>
          <a:prstGeom prst="rect">
            <a:avLst/>
          </a:prstGeom>
          <a:noFill/>
          <a:ln>
            <a:noFill/>
          </a:ln>
        </p:spPr>
      </p:pic>
      <p:sp>
        <p:nvSpPr>
          <p:cNvPr id="10" name="Shape 541">
            <a:extLst>
              <a:ext uri="{FF2B5EF4-FFF2-40B4-BE49-F238E27FC236}">
                <a16:creationId xmlns:a16="http://schemas.microsoft.com/office/drawing/2014/main" id="{30E3A9AB-72C5-6141-BFF9-B76017BB82D2}"/>
              </a:ext>
            </a:extLst>
          </p:cNvPr>
          <p:cNvSpPr/>
          <p:nvPr/>
        </p:nvSpPr>
        <p:spPr>
          <a:xfrm>
            <a:off x="1000088" y="5904007"/>
            <a:ext cx="1600243" cy="3970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E2373"/>
              </a:buClr>
              <a:buSzPts val="750"/>
              <a:buFont typeface="Arial"/>
              <a:buNone/>
            </a:pPr>
            <a:r>
              <a:rPr lang="en-US" sz="750" b="0" i="0" u="none" strike="noStrike" cap="none" dirty="0">
                <a:solidFill>
                  <a:srgbClr val="AE2373"/>
                </a:solidFill>
                <a:latin typeface="Calibri"/>
                <a:ea typeface="Calibri"/>
                <a:cs typeface="Calibri"/>
                <a:sym typeface="Calibri"/>
              </a:rPr>
              <a:t> by </a:t>
            </a:r>
            <a:r>
              <a:rPr lang="en-US" sz="750" b="0" i="0" u="sng" strike="noStrike" cap="none" dirty="0">
                <a:solidFill>
                  <a:schemeClr val="hlink"/>
                </a:solidFill>
                <a:latin typeface="Calibri"/>
                <a:ea typeface="Calibri"/>
                <a:cs typeface="Calibri"/>
                <a:sym typeface="Calibri"/>
                <a:hlinkClick r:id="rId5"/>
              </a:rPr>
              <a:t>OCLC Research</a:t>
            </a:r>
            <a:r>
              <a:rPr lang="en-US" sz="750" b="0" i="0" u="none" strike="noStrike" cap="none" dirty="0">
                <a:solidFill>
                  <a:srgbClr val="AE2373"/>
                </a:solidFill>
                <a:latin typeface="Calibri"/>
                <a:ea typeface="Calibri"/>
                <a:cs typeface="Calibri"/>
                <a:sym typeface="Calibri"/>
              </a:rPr>
              <a:t> </a:t>
            </a:r>
            <a:r>
              <a:rPr lang="en-US" sz="750" b="0" i="0" u="sng" strike="noStrike" cap="none" dirty="0">
                <a:solidFill>
                  <a:schemeClr val="hlink"/>
                </a:solidFill>
                <a:latin typeface="Calibri"/>
                <a:ea typeface="Calibri"/>
                <a:cs typeface="Calibri"/>
                <a:sym typeface="Calibri"/>
                <a:hlinkClick r:id="rId6"/>
              </a:rPr>
              <a:t>CC BY 4.0</a:t>
            </a:r>
            <a:br>
              <a:rPr lang="en-US" sz="825" b="0" i="0" u="none" strike="noStrike" cap="none" dirty="0">
                <a:solidFill>
                  <a:srgbClr val="000000"/>
                </a:solidFill>
                <a:latin typeface="Calibri"/>
                <a:ea typeface="Calibri"/>
                <a:cs typeface="Calibri"/>
                <a:sym typeface="Calibri"/>
              </a:rPr>
            </a:br>
            <a:endParaRPr sz="825" b="0" i="0" u="none" strike="noStrike" cap="none" dirty="0">
              <a:solidFill>
                <a:srgbClr val="000000"/>
              </a:solidFill>
              <a:latin typeface="Calibri"/>
              <a:ea typeface="Calibri"/>
              <a:cs typeface="Calibri"/>
              <a:sym typeface="Calibri"/>
            </a:endParaRPr>
          </a:p>
        </p:txBody>
      </p:sp>
      <p:sp>
        <p:nvSpPr>
          <p:cNvPr id="11" name="Shape 542">
            <a:extLst>
              <a:ext uri="{FF2B5EF4-FFF2-40B4-BE49-F238E27FC236}">
                <a16:creationId xmlns:a16="http://schemas.microsoft.com/office/drawing/2014/main" id="{C9C3DE47-ACB7-8546-B146-8CC649207EBF}"/>
              </a:ext>
            </a:extLst>
          </p:cNvPr>
          <p:cNvSpPr txBox="1"/>
          <p:nvPr/>
        </p:nvSpPr>
        <p:spPr>
          <a:xfrm>
            <a:off x="2206654" y="5911380"/>
            <a:ext cx="55278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Research Information Management (RIM) Systems: International Survey of Libraries, preliminary results (2018)</a:t>
            </a:r>
            <a:endParaRPr dirty="0"/>
          </a:p>
        </p:txBody>
      </p:sp>
      <p:sp>
        <p:nvSpPr>
          <p:cNvPr id="3" name="Oval 2">
            <a:extLst>
              <a:ext uri="{FF2B5EF4-FFF2-40B4-BE49-F238E27FC236}">
                <a16:creationId xmlns:a16="http://schemas.microsoft.com/office/drawing/2014/main" id="{C05CFDB6-6B01-5C4C-AD05-D66EF146AA8C}"/>
              </a:ext>
            </a:extLst>
          </p:cNvPr>
          <p:cNvSpPr/>
          <p:nvPr/>
        </p:nvSpPr>
        <p:spPr>
          <a:xfrm>
            <a:off x="3575438" y="2888645"/>
            <a:ext cx="3105509" cy="4658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23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340787" y="1373039"/>
            <a:ext cx="4006964" cy="4678983"/>
          </a:xfrm>
          <a:prstGeom prst="rect">
            <a:avLst/>
          </a:prstGeom>
          <a:noFill/>
          <a:ln>
            <a:noFill/>
          </a:ln>
        </p:spPr>
        <p:txBody>
          <a:bodyPr spcFirstLastPara="1" wrap="square" lIns="91425" tIns="91425" rIns="91425" bIns="91425" anchor="t" anchorCtr="0">
            <a:normAutofit/>
          </a:bodyPr>
          <a:lstStyle/>
          <a:p>
            <a:pPr marL="171450" indent="-171450"/>
            <a:r>
              <a:rPr lang="en-US" dirty="0"/>
              <a:t>Inherent difficulties of evaluating RIM practices internationally—with differences in practices, terminology, maturity, and local or national scope </a:t>
            </a:r>
          </a:p>
          <a:p>
            <a:pPr marL="171450" indent="-171450"/>
            <a:r>
              <a:rPr lang="en-US" dirty="0"/>
              <a:t>Large, but fairly heterogeneous sample</a:t>
            </a:r>
          </a:p>
          <a:p>
            <a:pPr marL="628650" lvl="1" indent="-171450"/>
            <a:r>
              <a:rPr lang="en-US" sz="2000" dirty="0"/>
              <a:t>Some resulting sub-samples may be too small for significance</a:t>
            </a:r>
          </a:p>
          <a:p>
            <a:pPr marL="457200" lvl="0" indent="0" rtl="0">
              <a:spcBef>
                <a:spcPts val="480"/>
              </a:spcBef>
              <a:spcAft>
                <a:spcPts val="0"/>
              </a:spcAft>
              <a:buClr>
                <a:schemeClr val="dk1"/>
              </a:buClr>
              <a:buSzPts val="1100"/>
              <a:buFont typeface="Arial"/>
              <a:buNone/>
            </a:pPr>
            <a:endParaRPr sz="1800" dirty="0"/>
          </a:p>
        </p:txBody>
      </p:sp>
      <p:sp>
        <p:nvSpPr>
          <p:cNvPr id="531" name="Shape 531"/>
          <p:cNvSpPr txBox="1">
            <a:spLocks noGrp="1"/>
          </p:cNvSpPr>
          <p:nvPr>
            <p:ph type="body" idx="2"/>
          </p:nvPr>
        </p:nvSpPr>
        <p:spPr>
          <a:xfrm>
            <a:off x="340787" y="457739"/>
            <a:ext cx="8439000" cy="91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500"/>
              <a:buFont typeface="Arial"/>
              <a:buNone/>
            </a:pPr>
            <a:r>
              <a:rPr lang="en-US" sz="3600" dirty="0"/>
              <a:t>Limitations and strengths</a:t>
            </a:r>
            <a:endParaRPr sz="3600" dirty="0"/>
          </a:p>
        </p:txBody>
      </p:sp>
      <p:sp>
        <p:nvSpPr>
          <p:cNvPr id="3" name="TextBox 2">
            <a:extLst>
              <a:ext uri="{FF2B5EF4-FFF2-40B4-BE49-F238E27FC236}">
                <a16:creationId xmlns:a16="http://schemas.microsoft.com/office/drawing/2014/main" id="{F57B04FC-5214-B74E-88F5-00F80C41BA03}"/>
              </a:ext>
            </a:extLst>
          </p:cNvPr>
          <p:cNvSpPr txBox="1"/>
          <p:nvPr/>
        </p:nvSpPr>
        <p:spPr>
          <a:xfrm>
            <a:off x="4608342" y="1545568"/>
            <a:ext cx="3910853" cy="4652556"/>
          </a:xfrm>
          <a:prstGeom prst="rect">
            <a:avLst/>
          </a:prstGeom>
          <a:noFill/>
        </p:spPr>
        <p:txBody>
          <a:bodyPr wrap="square" rtlCol="0">
            <a:spAutoFit/>
          </a:bodyPr>
          <a:lstStyle/>
          <a:p>
            <a:pPr marL="520700" lvl="0" indent="-342900">
              <a:spcBef>
                <a:spcPts val="480"/>
              </a:spcBef>
              <a:buClr>
                <a:schemeClr val="dk1"/>
              </a:buClr>
              <a:buSzPts val="2000"/>
              <a:buFont typeface="Arial" panose="020B0604020202020204" pitchFamily="34" charset="0"/>
              <a:buChar char="•"/>
            </a:pPr>
            <a:r>
              <a:rPr lang="en-US" sz="2400" dirty="0"/>
              <a:t>Widest insight ever on the degree of RIM practice implementation</a:t>
            </a:r>
            <a:br>
              <a:rPr lang="en-US" sz="2400" dirty="0"/>
            </a:br>
            <a:endParaRPr lang="en-US" sz="2400" dirty="0"/>
          </a:p>
          <a:p>
            <a:pPr marL="520700" lvl="0" indent="-342900">
              <a:spcBef>
                <a:spcPts val="480"/>
              </a:spcBef>
              <a:buClr>
                <a:schemeClr val="dk1"/>
              </a:buClr>
              <a:buSzPts val="2000"/>
              <a:buFont typeface="Arial" panose="020B0604020202020204" pitchFamily="34" charset="0"/>
              <a:buChar char="•"/>
            </a:pPr>
            <a:r>
              <a:rPr lang="en-US" sz="2400" dirty="0"/>
              <a:t>Reveals that RIM is </a:t>
            </a:r>
            <a:r>
              <a:rPr lang="en-US" sz="2400" dirty="0" err="1"/>
              <a:t>practised</a:t>
            </a:r>
            <a:r>
              <a:rPr lang="en-US" sz="2400" dirty="0"/>
              <a:t> worldwide, with European representation by far the strongest</a:t>
            </a:r>
            <a:br>
              <a:rPr lang="en-US" sz="2400" dirty="0">
                <a:solidFill>
                  <a:schemeClr val="dk1"/>
                </a:solidFill>
              </a:rPr>
            </a:br>
            <a:endParaRPr lang="en-US" sz="2400" dirty="0">
              <a:solidFill>
                <a:schemeClr val="dk1"/>
              </a:solidFill>
            </a:endParaRPr>
          </a:p>
          <a:p>
            <a:pPr marL="495300" lvl="0" indent="-317500">
              <a:spcBef>
                <a:spcPts val="480"/>
              </a:spcBef>
              <a:buClr>
                <a:schemeClr val="dk1"/>
              </a:buClr>
              <a:buSzPts val="2000"/>
              <a:buFont typeface="Arial"/>
              <a:buChar char="•"/>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7980FD3-874C-6F4E-8115-30DDE2CBCB6B}"/>
              </a:ext>
            </a:extLst>
          </p:cNvPr>
          <p:cNvGraphicFramePr/>
          <p:nvPr>
            <p:extLst/>
          </p:nvPr>
        </p:nvGraphicFramePr>
        <p:xfrm>
          <a:off x="274757" y="1518153"/>
          <a:ext cx="5386846" cy="3787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5BD3B1A-9A26-E749-A17C-8AE24642559A}"/>
              </a:ext>
            </a:extLst>
          </p:cNvPr>
          <p:cNvGraphicFramePr/>
          <p:nvPr>
            <p:extLst/>
          </p:nvPr>
        </p:nvGraphicFramePr>
        <p:xfrm>
          <a:off x="4629150" y="1866847"/>
          <a:ext cx="4339876" cy="357209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8975E3D-C552-5244-A848-D9E2CC58768A}"/>
              </a:ext>
            </a:extLst>
          </p:cNvPr>
          <p:cNvSpPr txBox="1"/>
          <p:nvPr/>
        </p:nvSpPr>
        <p:spPr>
          <a:xfrm>
            <a:off x="5014914" y="5184547"/>
            <a:ext cx="3954113" cy="276999"/>
          </a:xfrm>
          <a:prstGeom prst="rect">
            <a:avLst/>
          </a:prstGeom>
          <a:noFill/>
        </p:spPr>
        <p:txBody>
          <a:bodyPr wrap="square" rtlCol="0">
            <a:spAutoFit/>
          </a:bodyPr>
          <a:lstStyle/>
          <a:p>
            <a:r>
              <a:rPr lang="en-US" sz="1200" dirty="0">
                <a:solidFill>
                  <a:srgbClr val="000000"/>
                </a:solidFill>
                <a:latin typeface="Arial"/>
              </a:rPr>
              <a:t>*Note: 29 respondents did not provide their RIM system</a:t>
            </a:r>
          </a:p>
        </p:txBody>
      </p:sp>
      <p:graphicFrame>
        <p:nvGraphicFramePr>
          <p:cNvPr id="6" name="Chart 5">
            <a:extLst>
              <a:ext uri="{FF2B5EF4-FFF2-40B4-BE49-F238E27FC236}">
                <a16:creationId xmlns:a16="http://schemas.microsoft.com/office/drawing/2014/main" id="{DB12F92E-07E9-0D4B-BFC8-2352C96D1970}"/>
              </a:ext>
            </a:extLst>
          </p:cNvPr>
          <p:cNvGraphicFramePr/>
          <p:nvPr>
            <p:extLst>
              <p:ext uri="{D42A27DB-BD31-4B8C-83A1-F6EECF244321}">
                <p14:modId xmlns:p14="http://schemas.microsoft.com/office/powerpoint/2010/main" val="261463198"/>
              </p:ext>
            </p:extLst>
          </p:nvPr>
        </p:nvGraphicFramePr>
        <p:xfrm>
          <a:off x="403345" y="1535479"/>
          <a:ext cx="5386846" cy="3787567"/>
        </p:xfrm>
        <a:graphic>
          <a:graphicData uri="http://schemas.openxmlformats.org/drawingml/2006/chart">
            <c:chart xmlns:c="http://schemas.openxmlformats.org/drawingml/2006/chart" xmlns:r="http://schemas.openxmlformats.org/officeDocument/2006/relationships" r:id="rId5"/>
          </a:graphicData>
        </a:graphic>
      </p:graphicFrame>
      <p:sp>
        <p:nvSpPr>
          <p:cNvPr id="7" name="Shape 556">
            <a:extLst>
              <a:ext uri="{FF2B5EF4-FFF2-40B4-BE49-F238E27FC236}">
                <a16:creationId xmlns:a16="http://schemas.microsoft.com/office/drawing/2014/main" id="{42CE4B26-9757-DC45-97D3-F82B900E3FD9}"/>
              </a:ext>
            </a:extLst>
          </p:cNvPr>
          <p:cNvSpPr txBox="1"/>
          <p:nvPr/>
        </p:nvSpPr>
        <p:spPr>
          <a:xfrm>
            <a:off x="485300" y="457200"/>
            <a:ext cx="8404500" cy="803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1F497D"/>
                </a:solidFill>
              </a:rPr>
              <a:t>Research Information Management Systems</a:t>
            </a:r>
            <a:br>
              <a:rPr lang="en-US" sz="2400" b="1" dirty="0">
                <a:solidFill>
                  <a:srgbClr val="1F497D"/>
                </a:solidFill>
              </a:rPr>
            </a:br>
            <a:br>
              <a:rPr lang="en-US" sz="1000" b="1" dirty="0">
                <a:solidFill>
                  <a:srgbClr val="1F497D"/>
                </a:solidFill>
              </a:rPr>
            </a:br>
            <a:r>
              <a:rPr lang="en-US" sz="1800" b="1" dirty="0">
                <a:solidFill>
                  <a:srgbClr val="1F497D"/>
                </a:solidFill>
              </a:rPr>
              <a:t>	</a:t>
            </a:r>
            <a:r>
              <a:rPr lang="en-US" sz="1800" b="1" dirty="0">
                <a:solidFill>
                  <a:srgbClr val="1F497D"/>
                </a:solidFill>
                <a:latin typeface="Arial"/>
                <a:ea typeface="Arial"/>
                <a:cs typeface="Arial"/>
                <a:sym typeface="Arial"/>
              </a:rPr>
              <a:t>Well over half (58%) have a live RIM System</a:t>
            </a:r>
            <a:endParaRPr sz="1800" dirty="0"/>
          </a:p>
        </p:txBody>
      </p:sp>
      <p:pic>
        <p:nvPicPr>
          <p:cNvPr id="11" name="Shape 540">
            <a:extLst>
              <a:ext uri="{FF2B5EF4-FFF2-40B4-BE49-F238E27FC236}">
                <a16:creationId xmlns:a16="http://schemas.microsoft.com/office/drawing/2014/main" id="{241D8B87-95D3-8846-BEE5-BD0A6D7EFADF}"/>
              </a:ext>
            </a:extLst>
          </p:cNvPr>
          <p:cNvPicPr preferRelativeResize="0"/>
          <p:nvPr/>
        </p:nvPicPr>
        <p:blipFill rotWithShape="1">
          <a:blip r:embed="rId6">
            <a:alphaModFix/>
          </a:blip>
          <a:srcRect/>
          <a:stretch/>
        </p:blipFill>
        <p:spPr>
          <a:xfrm>
            <a:off x="340787" y="5933829"/>
            <a:ext cx="659301" cy="232254"/>
          </a:xfrm>
          <a:prstGeom prst="rect">
            <a:avLst/>
          </a:prstGeom>
          <a:noFill/>
          <a:ln>
            <a:noFill/>
          </a:ln>
        </p:spPr>
      </p:pic>
      <p:sp>
        <p:nvSpPr>
          <p:cNvPr id="12" name="Shape 541">
            <a:extLst>
              <a:ext uri="{FF2B5EF4-FFF2-40B4-BE49-F238E27FC236}">
                <a16:creationId xmlns:a16="http://schemas.microsoft.com/office/drawing/2014/main" id="{851C163B-369F-FD4F-8A72-AE92869D9DE0}"/>
              </a:ext>
            </a:extLst>
          </p:cNvPr>
          <p:cNvSpPr/>
          <p:nvPr/>
        </p:nvSpPr>
        <p:spPr>
          <a:xfrm>
            <a:off x="1000088" y="5904007"/>
            <a:ext cx="1600243" cy="3970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E2373"/>
              </a:buClr>
              <a:buSzPts val="750"/>
              <a:buFont typeface="Arial"/>
              <a:buNone/>
            </a:pPr>
            <a:r>
              <a:rPr lang="en-US" sz="750" b="0" i="0" u="none" strike="noStrike" cap="none" dirty="0">
                <a:solidFill>
                  <a:srgbClr val="AE2373"/>
                </a:solidFill>
                <a:latin typeface="Calibri"/>
                <a:ea typeface="Calibri"/>
                <a:cs typeface="Calibri"/>
                <a:sym typeface="Calibri"/>
              </a:rPr>
              <a:t> by </a:t>
            </a:r>
            <a:r>
              <a:rPr lang="en-US" sz="750" b="0" i="0" u="sng" strike="noStrike" cap="none" dirty="0">
                <a:solidFill>
                  <a:schemeClr val="hlink"/>
                </a:solidFill>
                <a:latin typeface="Calibri"/>
                <a:ea typeface="Calibri"/>
                <a:cs typeface="Calibri"/>
                <a:sym typeface="Calibri"/>
                <a:hlinkClick r:id="rId7"/>
              </a:rPr>
              <a:t>OCLC Research</a:t>
            </a:r>
            <a:r>
              <a:rPr lang="en-US" sz="750" b="0" i="0" u="none" strike="noStrike" cap="none" dirty="0">
                <a:solidFill>
                  <a:srgbClr val="AE2373"/>
                </a:solidFill>
                <a:latin typeface="Calibri"/>
                <a:ea typeface="Calibri"/>
                <a:cs typeface="Calibri"/>
                <a:sym typeface="Calibri"/>
              </a:rPr>
              <a:t> </a:t>
            </a:r>
            <a:r>
              <a:rPr lang="en-US" sz="750" b="0" i="0" u="sng" strike="noStrike" cap="none" dirty="0">
                <a:solidFill>
                  <a:schemeClr val="hlink"/>
                </a:solidFill>
                <a:latin typeface="Calibri"/>
                <a:ea typeface="Calibri"/>
                <a:cs typeface="Calibri"/>
                <a:sym typeface="Calibri"/>
                <a:hlinkClick r:id="rId8"/>
              </a:rPr>
              <a:t>CC BY 4.0</a:t>
            </a:r>
            <a:br>
              <a:rPr lang="en-US" sz="825" b="0" i="0" u="none" strike="noStrike" cap="none" dirty="0">
                <a:solidFill>
                  <a:srgbClr val="000000"/>
                </a:solidFill>
                <a:latin typeface="Calibri"/>
                <a:ea typeface="Calibri"/>
                <a:cs typeface="Calibri"/>
                <a:sym typeface="Calibri"/>
              </a:rPr>
            </a:br>
            <a:endParaRPr sz="825" b="0" i="0" u="none" strike="noStrike" cap="none" dirty="0">
              <a:solidFill>
                <a:srgbClr val="000000"/>
              </a:solidFill>
              <a:latin typeface="Calibri"/>
              <a:ea typeface="Calibri"/>
              <a:cs typeface="Calibri"/>
              <a:sym typeface="Calibri"/>
            </a:endParaRPr>
          </a:p>
        </p:txBody>
      </p:sp>
      <p:sp>
        <p:nvSpPr>
          <p:cNvPr id="13" name="Shape 542">
            <a:extLst>
              <a:ext uri="{FF2B5EF4-FFF2-40B4-BE49-F238E27FC236}">
                <a16:creationId xmlns:a16="http://schemas.microsoft.com/office/drawing/2014/main" id="{8836A454-9481-FB45-B3A3-018F134559E3}"/>
              </a:ext>
            </a:extLst>
          </p:cNvPr>
          <p:cNvSpPr txBox="1"/>
          <p:nvPr/>
        </p:nvSpPr>
        <p:spPr>
          <a:xfrm>
            <a:off x="2206654" y="5911380"/>
            <a:ext cx="55278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Research Information Management (RIM) Systems: International Survey of Libraries, preliminary results (2018)</a:t>
            </a:r>
            <a:endParaRPr dirty="0"/>
          </a:p>
        </p:txBody>
      </p:sp>
    </p:spTree>
    <p:extLst>
      <p:ext uri="{BB962C8B-B14F-4D97-AF65-F5344CB8AC3E}">
        <p14:creationId xmlns:p14="http://schemas.microsoft.com/office/powerpoint/2010/main" val="118677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AB922F9-5ED8-464C-8BE9-7ECB6061B523}"/>
              </a:ext>
            </a:extLst>
          </p:cNvPr>
          <p:cNvGraphicFramePr/>
          <p:nvPr>
            <p:extLst>
              <p:ext uri="{D42A27DB-BD31-4B8C-83A1-F6EECF244321}">
                <p14:modId xmlns:p14="http://schemas.microsoft.com/office/powerpoint/2010/main" val="3936574381"/>
              </p:ext>
            </p:extLst>
          </p:nvPr>
        </p:nvGraphicFramePr>
        <p:xfrm>
          <a:off x="185512" y="1501111"/>
          <a:ext cx="6002771" cy="39234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29883DA-70D1-4C50-AC88-7CF42249BB73}"/>
              </a:ext>
            </a:extLst>
          </p:cNvPr>
          <p:cNvSpPr txBox="1"/>
          <p:nvPr/>
        </p:nvSpPr>
        <p:spPr>
          <a:xfrm>
            <a:off x="1111822" y="448370"/>
            <a:ext cx="6916994" cy="1077218"/>
          </a:xfrm>
          <a:prstGeom prst="rect">
            <a:avLst/>
          </a:prstGeom>
          <a:noFill/>
        </p:spPr>
        <p:txBody>
          <a:bodyPr wrap="square" rtlCol="0">
            <a:spAutoFit/>
          </a:bodyPr>
          <a:lstStyle/>
          <a:p>
            <a:pPr algn="ctr"/>
            <a:r>
              <a:rPr lang="en-US" sz="3200" b="1" dirty="0">
                <a:solidFill>
                  <a:srgbClr val="1F497D"/>
                </a:solidFill>
                <a:latin typeface="Arial"/>
              </a:rPr>
              <a:t>Reporting and compliance drive RIM adoption</a:t>
            </a:r>
          </a:p>
        </p:txBody>
      </p:sp>
      <p:pic>
        <p:nvPicPr>
          <p:cNvPr id="6" name="Shape 540">
            <a:extLst>
              <a:ext uri="{FF2B5EF4-FFF2-40B4-BE49-F238E27FC236}">
                <a16:creationId xmlns:a16="http://schemas.microsoft.com/office/drawing/2014/main" id="{E8FA99FD-D1AE-2346-AFBE-73A917627574}"/>
              </a:ext>
            </a:extLst>
          </p:cNvPr>
          <p:cNvPicPr preferRelativeResize="0"/>
          <p:nvPr/>
        </p:nvPicPr>
        <p:blipFill rotWithShape="1">
          <a:blip r:embed="rId4">
            <a:alphaModFix/>
          </a:blip>
          <a:srcRect/>
          <a:stretch/>
        </p:blipFill>
        <p:spPr>
          <a:xfrm>
            <a:off x="340787" y="5933829"/>
            <a:ext cx="659301" cy="232254"/>
          </a:xfrm>
          <a:prstGeom prst="rect">
            <a:avLst/>
          </a:prstGeom>
          <a:noFill/>
          <a:ln>
            <a:noFill/>
          </a:ln>
        </p:spPr>
      </p:pic>
      <p:sp>
        <p:nvSpPr>
          <p:cNvPr id="7" name="Shape 541">
            <a:extLst>
              <a:ext uri="{FF2B5EF4-FFF2-40B4-BE49-F238E27FC236}">
                <a16:creationId xmlns:a16="http://schemas.microsoft.com/office/drawing/2014/main" id="{21D80ADB-69CA-A74B-817E-F69587D51C43}"/>
              </a:ext>
            </a:extLst>
          </p:cNvPr>
          <p:cNvSpPr/>
          <p:nvPr/>
        </p:nvSpPr>
        <p:spPr>
          <a:xfrm>
            <a:off x="1000088" y="5904007"/>
            <a:ext cx="1600243" cy="3970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E2373"/>
              </a:buClr>
              <a:buSzPts val="750"/>
              <a:buFont typeface="Arial"/>
              <a:buNone/>
            </a:pPr>
            <a:r>
              <a:rPr lang="en-US" sz="750" b="0" i="0" u="none" strike="noStrike" cap="none" dirty="0">
                <a:solidFill>
                  <a:srgbClr val="AE2373"/>
                </a:solidFill>
                <a:latin typeface="Calibri"/>
                <a:ea typeface="Calibri"/>
                <a:cs typeface="Calibri"/>
                <a:sym typeface="Calibri"/>
              </a:rPr>
              <a:t> by </a:t>
            </a:r>
            <a:r>
              <a:rPr lang="en-US" sz="750" b="0" i="0" u="sng" strike="noStrike" cap="none" dirty="0">
                <a:solidFill>
                  <a:schemeClr val="hlink"/>
                </a:solidFill>
                <a:latin typeface="Calibri"/>
                <a:ea typeface="Calibri"/>
                <a:cs typeface="Calibri"/>
                <a:sym typeface="Calibri"/>
                <a:hlinkClick r:id="rId5"/>
              </a:rPr>
              <a:t>OCLC Research</a:t>
            </a:r>
            <a:r>
              <a:rPr lang="en-US" sz="750" b="0" i="0" u="none" strike="noStrike" cap="none" dirty="0">
                <a:solidFill>
                  <a:srgbClr val="AE2373"/>
                </a:solidFill>
                <a:latin typeface="Calibri"/>
                <a:ea typeface="Calibri"/>
                <a:cs typeface="Calibri"/>
                <a:sym typeface="Calibri"/>
              </a:rPr>
              <a:t> </a:t>
            </a:r>
            <a:r>
              <a:rPr lang="en-US" sz="750" b="0" i="0" u="sng" strike="noStrike" cap="none" dirty="0">
                <a:solidFill>
                  <a:schemeClr val="hlink"/>
                </a:solidFill>
                <a:latin typeface="Calibri"/>
                <a:ea typeface="Calibri"/>
                <a:cs typeface="Calibri"/>
                <a:sym typeface="Calibri"/>
                <a:hlinkClick r:id="rId6"/>
              </a:rPr>
              <a:t>CC BY 4.0</a:t>
            </a:r>
            <a:br>
              <a:rPr lang="en-US" sz="825" b="0" i="0" u="none" strike="noStrike" cap="none" dirty="0">
                <a:solidFill>
                  <a:srgbClr val="000000"/>
                </a:solidFill>
                <a:latin typeface="Calibri"/>
                <a:ea typeface="Calibri"/>
                <a:cs typeface="Calibri"/>
                <a:sym typeface="Calibri"/>
              </a:rPr>
            </a:br>
            <a:endParaRPr sz="825" b="0" i="0" u="none" strike="noStrike" cap="none" dirty="0">
              <a:solidFill>
                <a:srgbClr val="000000"/>
              </a:solidFill>
              <a:latin typeface="Calibri"/>
              <a:ea typeface="Calibri"/>
              <a:cs typeface="Calibri"/>
              <a:sym typeface="Calibri"/>
            </a:endParaRPr>
          </a:p>
        </p:txBody>
      </p:sp>
      <p:sp>
        <p:nvSpPr>
          <p:cNvPr id="8" name="Shape 542">
            <a:extLst>
              <a:ext uri="{FF2B5EF4-FFF2-40B4-BE49-F238E27FC236}">
                <a16:creationId xmlns:a16="http://schemas.microsoft.com/office/drawing/2014/main" id="{CDCCC691-57E1-6B45-975B-BF82745CB497}"/>
              </a:ext>
            </a:extLst>
          </p:cNvPr>
          <p:cNvSpPr txBox="1"/>
          <p:nvPr/>
        </p:nvSpPr>
        <p:spPr>
          <a:xfrm>
            <a:off x="2206654" y="5911380"/>
            <a:ext cx="55278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Research Information Management (RIM) Systems: International Survey of Libraries, preliminary results (2018)</a:t>
            </a:r>
            <a:endParaRPr dirty="0"/>
          </a:p>
        </p:txBody>
      </p:sp>
      <p:graphicFrame>
        <p:nvGraphicFramePr>
          <p:cNvPr id="9" name="Chart 8">
            <a:extLst>
              <a:ext uri="{FF2B5EF4-FFF2-40B4-BE49-F238E27FC236}">
                <a16:creationId xmlns:a16="http://schemas.microsoft.com/office/drawing/2014/main" id="{5F680E4C-DA60-1F4D-831A-904B0D26502A}"/>
              </a:ext>
            </a:extLst>
          </p:cNvPr>
          <p:cNvGraphicFramePr/>
          <p:nvPr>
            <p:extLst>
              <p:ext uri="{D42A27DB-BD31-4B8C-83A1-F6EECF244321}">
                <p14:modId xmlns:p14="http://schemas.microsoft.com/office/powerpoint/2010/main" val="3065910950"/>
              </p:ext>
            </p:extLst>
          </p:nvPr>
        </p:nvGraphicFramePr>
        <p:xfrm>
          <a:off x="3461841" y="1556220"/>
          <a:ext cx="5829373" cy="3837662"/>
        </p:xfrm>
        <a:graphic>
          <a:graphicData uri="http://schemas.openxmlformats.org/drawingml/2006/chart">
            <c:chart xmlns:c="http://schemas.openxmlformats.org/drawingml/2006/chart" xmlns:r="http://schemas.openxmlformats.org/officeDocument/2006/relationships" r:id="rId7"/>
          </a:graphicData>
        </a:graphic>
      </p:graphicFrame>
      <p:sp>
        <p:nvSpPr>
          <p:cNvPr id="10" name="Oval 9">
            <a:extLst>
              <a:ext uri="{FF2B5EF4-FFF2-40B4-BE49-F238E27FC236}">
                <a16:creationId xmlns:a16="http://schemas.microsoft.com/office/drawing/2014/main" id="{557AEFAE-F343-2F4D-946E-E910D1BA7861}"/>
              </a:ext>
            </a:extLst>
          </p:cNvPr>
          <p:cNvSpPr/>
          <p:nvPr/>
        </p:nvSpPr>
        <p:spPr>
          <a:xfrm>
            <a:off x="5870065" y="2012453"/>
            <a:ext cx="3105509" cy="10758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7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p:txBody>
          <a:bodyPr/>
          <a:lstStyle/>
          <a:p>
            <a:r>
              <a:rPr lang="en-US" dirty="0"/>
              <a:t>Other summary findings</a:t>
            </a:r>
          </a:p>
        </p:txBody>
      </p:sp>
      <p:sp>
        <p:nvSpPr>
          <p:cNvPr id="4" name="Text Placeholder 3">
            <a:extLst>
              <a:ext uri="{FF2B5EF4-FFF2-40B4-BE49-F238E27FC236}">
                <a16:creationId xmlns:a16="http://schemas.microsoft.com/office/drawing/2014/main" id="{2E0792E2-5DD5-2241-902D-ECB5CB83BA6C}"/>
              </a:ext>
            </a:extLst>
          </p:cNvPr>
          <p:cNvSpPr>
            <a:spLocks noGrp="1"/>
          </p:cNvSpPr>
          <p:nvPr>
            <p:ph type="body" idx="2"/>
          </p:nvPr>
        </p:nvSpPr>
        <p:spPr>
          <a:xfrm>
            <a:off x="602043" y="1372995"/>
            <a:ext cx="4770057" cy="4897176"/>
          </a:xfrm>
        </p:spPr>
        <p:txBody>
          <a:bodyPr>
            <a:normAutofit/>
          </a:bodyPr>
          <a:lstStyle/>
          <a:p>
            <a:pPr>
              <a:buFont typeface="Arial" panose="020B0604020202020204" pitchFamily="34" charset="0"/>
              <a:buChar char="•"/>
            </a:pPr>
            <a:r>
              <a:rPr lang="en-US" dirty="0"/>
              <a:t>Libraries are playing a larger role in RIM, as it increasingly intersects with areas of library expertise:</a:t>
            </a:r>
          </a:p>
          <a:p>
            <a:pPr lvl="1">
              <a:buFont typeface="Wingdings" pitchFamily="2" charset="2"/>
              <a:buChar char="§"/>
            </a:pPr>
            <a:r>
              <a:rPr lang="en-US" dirty="0"/>
              <a:t>Open access</a:t>
            </a:r>
          </a:p>
          <a:p>
            <a:pPr lvl="1">
              <a:buFont typeface="Wingdings" pitchFamily="2" charset="2"/>
              <a:buChar char="§"/>
            </a:pPr>
            <a:r>
              <a:rPr lang="en-US" dirty="0"/>
              <a:t>Author rights</a:t>
            </a:r>
          </a:p>
          <a:p>
            <a:pPr lvl="1">
              <a:buFont typeface="Wingdings" pitchFamily="2" charset="2"/>
              <a:buChar char="§"/>
            </a:pPr>
            <a:r>
              <a:rPr lang="en-US" dirty="0"/>
              <a:t>Publications metadata management &amp; validation</a:t>
            </a:r>
          </a:p>
          <a:p>
            <a:pPr lvl="1">
              <a:buFont typeface="Wingdings" pitchFamily="2" charset="2"/>
              <a:buChar char="§"/>
            </a:pPr>
            <a:r>
              <a:rPr lang="en-US" dirty="0"/>
              <a:t>Training &amp; support for researchers</a:t>
            </a:r>
          </a:p>
          <a:p>
            <a:pPr>
              <a:buFont typeface="Arial" panose="020B0604020202020204" pitchFamily="34" charset="0"/>
              <a:buChar char="•"/>
            </a:pPr>
            <a:r>
              <a:rPr lang="en-US" dirty="0"/>
              <a:t>Congruent with a recent position paper by OCLC</a:t>
            </a:r>
          </a:p>
          <a:p>
            <a:pPr marL="76200" indent="0">
              <a:buNone/>
            </a:pPr>
            <a:endParaRPr lang="en-US" dirty="0"/>
          </a:p>
          <a:p>
            <a:endParaRPr lang="en-US" dirty="0"/>
          </a:p>
        </p:txBody>
      </p:sp>
      <p:pic>
        <p:nvPicPr>
          <p:cNvPr id="6" name="Shape 735">
            <a:extLst>
              <a:ext uri="{FF2B5EF4-FFF2-40B4-BE49-F238E27FC236}">
                <a16:creationId xmlns:a16="http://schemas.microsoft.com/office/drawing/2014/main" id="{7CD64C47-B15E-2444-9E2D-007681051D46}"/>
              </a:ext>
            </a:extLst>
          </p:cNvPr>
          <p:cNvPicPr preferRelativeResize="0"/>
          <p:nvPr/>
        </p:nvPicPr>
        <p:blipFill rotWithShape="1">
          <a:blip r:embed="rId2">
            <a:alphaModFix/>
          </a:blip>
          <a:srcRect/>
          <a:stretch/>
        </p:blipFill>
        <p:spPr>
          <a:xfrm>
            <a:off x="5464358" y="1372995"/>
            <a:ext cx="3315576" cy="4272148"/>
          </a:xfrm>
          <a:prstGeom prst="rect">
            <a:avLst/>
          </a:prstGeom>
          <a:noFill/>
          <a:ln w="25400" cap="flat" cmpd="sng">
            <a:solidFill>
              <a:srgbClr val="75246A"/>
            </a:solidFill>
            <a:prstDash val="solid"/>
            <a:round/>
            <a:headEnd type="none" w="sm" len="sm"/>
            <a:tailEnd type="none" w="sm" len="sm"/>
          </a:ln>
        </p:spPr>
      </p:pic>
      <p:sp>
        <p:nvSpPr>
          <p:cNvPr id="7" name="Shape 734">
            <a:extLst>
              <a:ext uri="{FF2B5EF4-FFF2-40B4-BE49-F238E27FC236}">
                <a16:creationId xmlns:a16="http://schemas.microsoft.com/office/drawing/2014/main" id="{63074A96-D416-9C43-87E5-EA54005D24F2}"/>
              </a:ext>
            </a:extLst>
          </p:cNvPr>
          <p:cNvSpPr/>
          <p:nvPr/>
        </p:nvSpPr>
        <p:spPr>
          <a:xfrm>
            <a:off x="0" y="6231775"/>
            <a:ext cx="3298841" cy="415498"/>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dirty="0" err="1">
                <a:solidFill>
                  <a:schemeClr val="lt1"/>
                </a:solidFill>
                <a:latin typeface="Calibri"/>
                <a:ea typeface="Calibri"/>
                <a:cs typeface="Calibri"/>
                <a:sym typeface="Calibri"/>
              </a:rPr>
              <a:t>oc.lc</a:t>
            </a:r>
            <a:r>
              <a:rPr lang="en-US" sz="2100" dirty="0">
                <a:solidFill>
                  <a:schemeClr val="lt1"/>
                </a:solidFill>
                <a:latin typeface="Calibri"/>
                <a:ea typeface="Calibri"/>
                <a:cs typeface="Calibri"/>
                <a:sym typeface="Calibri"/>
              </a:rPr>
              <a:t>/rim</a:t>
            </a:r>
            <a:endParaRPr dirty="0"/>
          </a:p>
        </p:txBody>
      </p:sp>
    </p:spTree>
    <p:extLst>
      <p:ext uri="{BB962C8B-B14F-4D97-AF65-F5344CB8AC3E}">
        <p14:creationId xmlns:p14="http://schemas.microsoft.com/office/powerpoint/2010/main" val="300238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p:txBody>
          <a:bodyPr/>
          <a:lstStyle/>
          <a:p>
            <a:r>
              <a:rPr lang="en-US" dirty="0"/>
              <a:t>Other summary findings</a:t>
            </a:r>
          </a:p>
        </p:txBody>
      </p:sp>
      <p:sp>
        <p:nvSpPr>
          <p:cNvPr id="4" name="Text Placeholder 3">
            <a:extLst>
              <a:ext uri="{FF2B5EF4-FFF2-40B4-BE49-F238E27FC236}">
                <a16:creationId xmlns:a16="http://schemas.microsoft.com/office/drawing/2014/main" id="{2E0792E2-5DD5-2241-902D-ECB5CB83BA6C}"/>
              </a:ext>
            </a:extLst>
          </p:cNvPr>
          <p:cNvSpPr>
            <a:spLocks noGrp="1"/>
          </p:cNvSpPr>
          <p:nvPr>
            <p:ph type="body" idx="2"/>
          </p:nvPr>
        </p:nvSpPr>
        <p:spPr>
          <a:xfrm>
            <a:off x="340787" y="1372995"/>
            <a:ext cx="5031314" cy="4897176"/>
          </a:xfrm>
        </p:spPr>
        <p:txBody>
          <a:bodyPr>
            <a:normAutofit/>
          </a:bodyPr>
          <a:lstStyle/>
          <a:p>
            <a:r>
              <a:rPr lang="en-US" dirty="0"/>
              <a:t>Congruent with our qualitative </a:t>
            </a:r>
            <a:r>
              <a:rPr lang="en-US" i="1" dirty="0"/>
              <a:t>Convenience and Compliance </a:t>
            </a:r>
            <a:r>
              <a:rPr lang="en-US" dirty="0"/>
              <a:t>findings</a:t>
            </a:r>
          </a:p>
          <a:p>
            <a:r>
              <a:rPr lang="en-US" dirty="0"/>
              <a:t>Strong adoption of person identifiers</a:t>
            </a:r>
          </a:p>
          <a:p>
            <a:pPr lvl="1">
              <a:buFont typeface="Courier New" panose="02070309020205020404" pitchFamily="49" charset="0"/>
              <a:buChar char="o"/>
            </a:pPr>
            <a:r>
              <a:rPr lang="en-US" b="1" dirty="0">
                <a:solidFill>
                  <a:schemeClr val="accent2"/>
                </a:solidFill>
              </a:rPr>
              <a:t>ORCID becoming a </a:t>
            </a:r>
            <a:r>
              <a:rPr lang="en-US" b="1" i="1" dirty="0">
                <a:solidFill>
                  <a:schemeClr val="accent2"/>
                </a:solidFill>
              </a:rPr>
              <a:t>de facto </a:t>
            </a:r>
            <a:r>
              <a:rPr lang="en-US" b="1" dirty="0">
                <a:solidFill>
                  <a:schemeClr val="accent2"/>
                </a:solidFill>
              </a:rPr>
              <a:t>standard</a:t>
            </a:r>
            <a:r>
              <a:rPr lang="en-US" dirty="0"/>
              <a:t> in scholarly literature, but other identifiers also needed and used</a:t>
            </a:r>
          </a:p>
          <a:p>
            <a:pPr>
              <a:buFont typeface="Courier New" panose="02070309020205020404" pitchFamily="49" charset="0"/>
              <a:buChar char="o"/>
            </a:pPr>
            <a:r>
              <a:rPr lang="en-US" b="1" dirty="0">
                <a:solidFill>
                  <a:schemeClr val="accent2"/>
                </a:solidFill>
              </a:rPr>
              <a:t>Organizational identifiers largely unused</a:t>
            </a:r>
            <a:endParaRPr lang="en-US" dirty="0"/>
          </a:p>
          <a:p>
            <a:pPr>
              <a:buFont typeface="Courier New" panose="02070309020205020404" pitchFamily="49" charset="0"/>
              <a:buChar char="o"/>
            </a:pPr>
            <a:endParaRPr lang="en-US" dirty="0"/>
          </a:p>
          <a:p>
            <a:endParaRPr lang="en-US" dirty="0"/>
          </a:p>
        </p:txBody>
      </p:sp>
      <p:pic>
        <p:nvPicPr>
          <p:cNvPr id="5" name="Shape 713">
            <a:extLst>
              <a:ext uri="{FF2B5EF4-FFF2-40B4-BE49-F238E27FC236}">
                <a16:creationId xmlns:a16="http://schemas.microsoft.com/office/drawing/2014/main" id="{307D29E6-AB40-0944-9EAC-E7B5C8B84798}"/>
              </a:ext>
            </a:extLst>
          </p:cNvPr>
          <p:cNvPicPr preferRelativeResize="0"/>
          <p:nvPr/>
        </p:nvPicPr>
        <p:blipFill rotWithShape="1">
          <a:blip r:embed="rId3">
            <a:alphaModFix/>
          </a:blip>
          <a:srcRect/>
          <a:stretch/>
        </p:blipFill>
        <p:spPr>
          <a:xfrm>
            <a:off x="5567208" y="1597974"/>
            <a:ext cx="3212726" cy="4025213"/>
          </a:xfrm>
          <a:prstGeom prst="rect">
            <a:avLst/>
          </a:prstGeom>
          <a:noFill/>
          <a:ln w="9525" cap="flat" cmpd="sng">
            <a:solidFill>
              <a:schemeClr val="accent2"/>
            </a:solidFill>
            <a:prstDash val="solid"/>
            <a:round/>
            <a:headEnd type="none" w="sm" len="sm"/>
            <a:tailEnd type="none" w="sm" len="sm"/>
          </a:ln>
        </p:spPr>
      </p:pic>
      <p:sp>
        <p:nvSpPr>
          <p:cNvPr id="7" name="Shape 734">
            <a:extLst>
              <a:ext uri="{FF2B5EF4-FFF2-40B4-BE49-F238E27FC236}">
                <a16:creationId xmlns:a16="http://schemas.microsoft.com/office/drawing/2014/main" id="{26A961C8-FEBD-2F47-B870-8290E9427C3D}"/>
              </a:ext>
            </a:extLst>
          </p:cNvPr>
          <p:cNvSpPr/>
          <p:nvPr/>
        </p:nvSpPr>
        <p:spPr>
          <a:xfrm>
            <a:off x="0" y="6270171"/>
            <a:ext cx="3298841" cy="415498"/>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dirty="0" err="1">
                <a:solidFill>
                  <a:schemeClr val="lt1"/>
                </a:solidFill>
                <a:latin typeface="Calibri"/>
                <a:ea typeface="Calibri"/>
                <a:cs typeface="Calibri"/>
                <a:sym typeface="Calibri"/>
              </a:rPr>
              <a:t>oc.lc</a:t>
            </a:r>
            <a:r>
              <a:rPr lang="en-US" sz="2100" dirty="0">
                <a:solidFill>
                  <a:schemeClr val="lt1"/>
                </a:solidFill>
                <a:latin typeface="Calibri"/>
                <a:ea typeface="Calibri"/>
                <a:cs typeface="Calibri"/>
                <a:sym typeface="Calibri"/>
              </a:rPr>
              <a:t>/rim</a:t>
            </a:r>
            <a:endParaRPr dirty="0"/>
          </a:p>
        </p:txBody>
      </p:sp>
    </p:spTree>
    <p:extLst>
      <p:ext uri="{BB962C8B-B14F-4D97-AF65-F5344CB8AC3E}">
        <p14:creationId xmlns:p14="http://schemas.microsoft.com/office/powerpoint/2010/main" val="285072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oclc.org/content/dam/research/images/people/tennant-list.png">
            <a:extLst>
              <a:ext uri="{FF2B5EF4-FFF2-40B4-BE49-F238E27FC236}">
                <a16:creationId xmlns:a16="http://schemas.microsoft.com/office/drawing/2014/main" id="{D01247DF-0735-475B-ADE1-78B23F44D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649" y="1283360"/>
            <a:ext cx="1449736" cy="1921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veraging Wikipedia book cover">
            <a:extLst>
              <a:ext uri="{FF2B5EF4-FFF2-40B4-BE49-F238E27FC236}">
                <a16:creationId xmlns:a16="http://schemas.microsoft.com/office/drawing/2014/main" id="{F142F219-0F51-4906-BBC5-E4C41C775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701" y="1222289"/>
            <a:ext cx="1803989" cy="19824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clc.org/content/dam/research/images/people/bryant-2016-list.png">
            <a:extLst>
              <a:ext uri="{FF2B5EF4-FFF2-40B4-BE49-F238E27FC236}">
                <a16:creationId xmlns:a16="http://schemas.microsoft.com/office/drawing/2014/main" id="{70824294-C665-4C69-A9F6-E75D81EB4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729" y="1222289"/>
            <a:ext cx="1504506" cy="19824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lph LeVan">
            <a:extLst>
              <a:ext uri="{FF2B5EF4-FFF2-40B4-BE49-F238E27FC236}">
                <a16:creationId xmlns:a16="http://schemas.microsoft.com/office/drawing/2014/main" id="{FE8C090E-7C6B-4E43-86D1-8DEE1F7B4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048" y="1213021"/>
            <a:ext cx="1502809" cy="1991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10875C-F052-46CC-ADE0-F49672AA1B01}"/>
              </a:ext>
            </a:extLst>
          </p:cNvPr>
          <p:cNvSpPr txBox="1"/>
          <p:nvPr/>
        </p:nvSpPr>
        <p:spPr>
          <a:xfrm>
            <a:off x="1174173" y="3213389"/>
            <a:ext cx="7561983"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Roy</a:t>
            </a:r>
            <a:r>
              <a:rPr lang="en-US" b="1" dirty="0">
                <a:solidFill>
                  <a:schemeClr val="tx1"/>
                </a:solidFill>
              </a:rPr>
              <a:t> Tennant</a:t>
            </a:r>
            <a:r>
              <a:rPr lang="en-US" b="1" dirty="0"/>
              <a:t>                  Chela Weber                Rebecca Bryant           Constance Malpas</a:t>
            </a:r>
          </a:p>
        </p:txBody>
      </p:sp>
    </p:spTree>
    <p:extLst>
      <p:ext uri="{BB962C8B-B14F-4D97-AF65-F5344CB8AC3E}">
        <p14:creationId xmlns:p14="http://schemas.microsoft.com/office/powerpoint/2010/main" val="22258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A92FC6-625E-0749-A43F-312AF854AFDF}"/>
              </a:ext>
            </a:extLst>
          </p:cNvPr>
          <p:cNvSpPr>
            <a:spLocks noGrp="1"/>
          </p:cNvSpPr>
          <p:nvPr>
            <p:ph type="body" idx="1"/>
          </p:nvPr>
        </p:nvSpPr>
        <p:spPr>
          <a:xfrm>
            <a:off x="340788" y="1372995"/>
            <a:ext cx="4093190" cy="4475169"/>
          </a:xfrm>
        </p:spPr>
        <p:txBody>
          <a:bodyPr/>
          <a:lstStyle/>
          <a:p>
            <a:pPr fontAlgn="base"/>
            <a:r>
              <a:rPr lang="en-US" b="1" dirty="0" err="1">
                <a:solidFill>
                  <a:schemeClr val="accent3"/>
                </a:solidFill>
              </a:rPr>
              <a:t>oc.lc</a:t>
            </a:r>
            <a:r>
              <a:rPr lang="en-US" b="1" dirty="0">
                <a:solidFill>
                  <a:schemeClr val="accent3"/>
                </a:solidFill>
              </a:rPr>
              <a:t>/rim</a:t>
            </a:r>
          </a:p>
          <a:p>
            <a:pPr fontAlgn="base"/>
            <a:r>
              <a:rPr lang="en-US" dirty="0"/>
              <a:t>Slides available with more details from April 2018 presentation delivered at 24th EARMA Conference in Brussels</a:t>
            </a:r>
          </a:p>
          <a:p>
            <a:pPr fontAlgn="base"/>
            <a:r>
              <a:rPr lang="en-US" u="sng" dirty="0">
                <a:hlinkClick r:id="rId2"/>
              </a:rPr>
              <a:t>http://doi.org/10.5281/zenodo.1218067</a:t>
            </a:r>
            <a:endParaRPr lang="en-US" u="sng" dirty="0"/>
          </a:p>
          <a:p>
            <a:pPr fontAlgn="base"/>
            <a:r>
              <a:rPr lang="en-US" dirty="0"/>
              <a:t>Report forthcoming later in 2018</a:t>
            </a:r>
          </a:p>
          <a:p>
            <a:endParaRPr lang="en-US" dirty="0"/>
          </a:p>
        </p:txBody>
      </p:sp>
      <p:sp>
        <p:nvSpPr>
          <p:cNvPr id="6" name="Text Placeholder 5">
            <a:extLst>
              <a:ext uri="{FF2B5EF4-FFF2-40B4-BE49-F238E27FC236}">
                <a16:creationId xmlns:a16="http://schemas.microsoft.com/office/drawing/2014/main" id="{110ADAA6-8D82-264C-B00A-3D2F8A596BD9}"/>
              </a:ext>
            </a:extLst>
          </p:cNvPr>
          <p:cNvSpPr>
            <a:spLocks noGrp="1"/>
          </p:cNvSpPr>
          <p:nvPr>
            <p:ph type="body" idx="2"/>
          </p:nvPr>
        </p:nvSpPr>
        <p:spPr/>
        <p:txBody>
          <a:bodyPr/>
          <a:lstStyle/>
          <a:p>
            <a:r>
              <a:rPr lang="en-US" sz="4000" dirty="0"/>
              <a:t>Learn more</a:t>
            </a:r>
          </a:p>
        </p:txBody>
      </p:sp>
      <p:pic>
        <p:nvPicPr>
          <p:cNvPr id="7" name="Picture 6">
            <a:extLst>
              <a:ext uri="{FF2B5EF4-FFF2-40B4-BE49-F238E27FC236}">
                <a16:creationId xmlns:a16="http://schemas.microsoft.com/office/drawing/2014/main" id="{6DEDF500-3527-1F4B-9291-AC339D3F5A65}"/>
              </a:ext>
            </a:extLst>
          </p:cNvPr>
          <p:cNvPicPr>
            <a:picLocks noChangeAspect="1"/>
          </p:cNvPicPr>
          <p:nvPr/>
        </p:nvPicPr>
        <p:blipFill>
          <a:blip r:embed="rId3"/>
          <a:stretch>
            <a:fillRect/>
          </a:stretch>
        </p:blipFill>
        <p:spPr>
          <a:xfrm>
            <a:off x="4433978" y="1799736"/>
            <a:ext cx="4572000" cy="3258528"/>
          </a:xfrm>
          <a:prstGeom prst="rect">
            <a:avLst/>
          </a:prstGeom>
          <a:ln>
            <a:solidFill>
              <a:schemeClr val="tx1"/>
            </a:solidFill>
          </a:ln>
        </p:spPr>
      </p:pic>
    </p:spTree>
    <p:extLst>
      <p:ext uri="{BB962C8B-B14F-4D97-AF65-F5344CB8AC3E}">
        <p14:creationId xmlns:p14="http://schemas.microsoft.com/office/powerpoint/2010/main" val="13474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body" idx="1"/>
          </p:nvPr>
        </p:nvSpPr>
        <p:spPr>
          <a:xfrm>
            <a:off x="340787" y="1135627"/>
            <a:ext cx="8439147" cy="4712538"/>
          </a:xfrm>
          <a:prstGeom prst="rect">
            <a:avLst/>
          </a:prstGeom>
          <a:noFill/>
          <a:ln>
            <a:noFill/>
          </a:ln>
        </p:spPr>
        <p:txBody>
          <a:bodyPr spcFirstLastPara="1" wrap="square" lIns="91425" tIns="91425" rIns="91425" bIns="91425" anchor="t" anchorCtr="0">
            <a:noAutofit/>
          </a:bodyPr>
          <a:lstStyle/>
          <a:p>
            <a:pPr marL="457200" marR="0" lvl="0" indent="-457200" algn="l" rtl="0">
              <a:lnSpc>
                <a:spcPct val="80000"/>
              </a:lnSpc>
              <a:spcBef>
                <a:spcPts val="0"/>
              </a:spcBef>
              <a:spcAft>
                <a:spcPts val="0"/>
              </a:spcAft>
              <a:buClr>
                <a:schemeClr val="dk1"/>
              </a:buClr>
              <a:buSzPts val="1679"/>
              <a:buFont typeface="Arial"/>
              <a:buNone/>
            </a:pPr>
            <a:r>
              <a:rPr lang="en-US" sz="1679" b="0" i="0" u="none" strike="noStrike" cap="none" dirty="0">
                <a:solidFill>
                  <a:schemeClr val="dk1"/>
                </a:solidFill>
                <a:latin typeface="Arial"/>
                <a:ea typeface="Arial"/>
                <a:cs typeface="Arial"/>
                <a:sym typeface="Arial"/>
              </a:rPr>
              <a:t>Bryant, Rebecca, Anna Clements, Carol </a:t>
            </a:r>
            <a:r>
              <a:rPr lang="en-US" sz="1679" b="0" i="0" u="none" strike="noStrike" cap="none" dirty="0" err="1">
                <a:solidFill>
                  <a:schemeClr val="dk1"/>
                </a:solidFill>
                <a:latin typeface="Arial"/>
                <a:ea typeface="Arial"/>
                <a:cs typeface="Arial"/>
                <a:sym typeface="Arial"/>
              </a:rPr>
              <a:t>Feltes</a:t>
            </a:r>
            <a:r>
              <a:rPr lang="en-US" sz="1679" b="0" i="0" u="none" strike="noStrike" cap="none" dirty="0">
                <a:solidFill>
                  <a:schemeClr val="dk1"/>
                </a:solidFill>
                <a:latin typeface="Arial"/>
                <a:ea typeface="Arial"/>
                <a:cs typeface="Arial"/>
                <a:sym typeface="Arial"/>
              </a:rPr>
              <a:t>, David </a:t>
            </a:r>
            <a:r>
              <a:rPr lang="en-US" sz="1679" b="0" i="0" u="none" strike="noStrike" cap="none" dirty="0" err="1">
                <a:solidFill>
                  <a:schemeClr val="dk1"/>
                </a:solidFill>
                <a:latin typeface="Arial"/>
                <a:ea typeface="Arial"/>
                <a:cs typeface="Arial"/>
                <a:sym typeface="Arial"/>
              </a:rPr>
              <a:t>Groenewegen</a:t>
            </a:r>
            <a:r>
              <a:rPr lang="en-US" sz="1679" b="0" i="0" u="none" strike="noStrike" cap="none" dirty="0">
                <a:solidFill>
                  <a:schemeClr val="dk1"/>
                </a:solidFill>
                <a:latin typeface="Arial"/>
                <a:ea typeface="Arial"/>
                <a:cs typeface="Arial"/>
                <a:sym typeface="Arial"/>
              </a:rPr>
              <a:t>, Simon </a:t>
            </a:r>
            <a:r>
              <a:rPr lang="en-US" sz="1679" b="0" i="0" u="none" strike="noStrike" cap="none" dirty="0" err="1">
                <a:solidFill>
                  <a:schemeClr val="dk1"/>
                </a:solidFill>
                <a:latin typeface="Arial"/>
                <a:ea typeface="Arial"/>
                <a:cs typeface="Arial"/>
                <a:sym typeface="Arial"/>
              </a:rPr>
              <a:t>Huggard</a:t>
            </a:r>
            <a:r>
              <a:rPr lang="en-US" sz="1679" b="0" i="0" u="none" strike="noStrike" cap="none" dirty="0">
                <a:solidFill>
                  <a:schemeClr val="dk1"/>
                </a:solidFill>
                <a:latin typeface="Arial"/>
                <a:ea typeface="Arial"/>
                <a:cs typeface="Arial"/>
                <a:sym typeface="Arial"/>
              </a:rPr>
              <a:t>, Holly Mercer, Roxanne </a:t>
            </a:r>
            <a:r>
              <a:rPr lang="en-US" sz="1679" b="0" i="0" u="none" strike="noStrike" cap="none" dirty="0" err="1">
                <a:solidFill>
                  <a:schemeClr val="dk1"/>
                </a:solidFill>
                <a:latin typeface="Arial"/>
                <a:ea typeface="Arial"/>
                <a:cs typeface="Arial"/>
                <a:sym typeface="Arial"/>
              </a:rPr>
              <a:t>Missingham</a:t>
            </a:r>
            <a:r>
              <a:rPr lang="en-US" sz="1679" b="0" i="0" u="none" strike="noStrike" cap="none" dirty="0">
                <a:solidFill>
                  <a:schemeClr val="dk1"/>
                </a:solidFill>
                <a:latin typeface="Arial"/>
                <a:ea typeface="Arial"/>
                <a:cs typeface="Arial"/>
                <a:sym typeface="Arial"/>
              </a:rPr>
              <a:t>, </a:t>
            </a:r>
            <a:r>
              <a:rPr lang="en-US" sz="1679" b="0" i="0" u="none" strike="noStrike" cap="none" dirty="0" err="1">
                <a:solidFill>
                  <a:schemeClr val="dk1"/>
                </a:solidFill>
                <a:latin typeface="Arial"/>
                <a:ea typeface="Arial"/>
                <a:cs typeface="Arial"/>
                <a:sym typeface="Arial"/>
              </a:rPr>
              <a:t>Maliaca</a:t>
            </a:r>
            <a:r>
              <a:rPr lang="en-US" sz="1679" b="0" i="0" u="none" strike="noStrike" cap="none" dirty="0">
                <a:solidFill>
                  <a:schemeClr val="dk1"/>
                </a:solidFill>
                <a:latin typeface="Arial"/>
                <a:ea typeface="Arial"/>
                <a:cs typeface="Arial"/>
                <a:sym typeface="Arial"/>
              </a:rPr>
              <a:t> </a:t>
            </a:r>
            <a:r>
              <a:rPr lang="en-US" sz="1679" b="0" i="0" u="none" strike="noStrike" cap="none" dirty="0" err="1">
                <a:solidFill>
                  <a:schemeClr val="dk1"/>
                </a:solidFill>
                <a:latin typeface="Arial"/>
                <a:ea typeface="Arial"/>
                <a:cs typeface="Arial"/>
                <a:sym typeface="Arial"/>
              </a:rPr>
              <a:t>Oxnam</a:t>
            </a:r>
            <a:r>
              <a:rPr lang="en-US" sz="1679" b="0" i="0" u="none" strike="noStrike" cap="none" dirty="0">
                <a:solidFill>
                  <a:schemeClr val="dk1"/>
                </a:solidFill>
                <a:latin typeface="Arial"/>
                <a:ea typeface="Arial"/>
                <a:cs typeface="Arial"/>
                <a:sym typeface="Arial"/>
              </a:rPr>
              <a:t>, Anne </a:t>
            </a:r>
            <a:r>
              <a:rPr lang="en-US" sz="1679" b="0" i="0" u="none" strike="noStrike" cap="none" dirty="0" err="1">
                <a:solidFill>
                  <a:schemeClr val="dk1"/>
                </a:solidFill>
                <a:latin typeface="Arial"/>
                <a:ea typeface="Arial"/>
                <a:cs typeface="Arial"/>
                <a:sym typeface="Arial"/>
              </a:rPr>
              <a:t>Rauh</a:t>
            </a:r>
            <a:r>
              <a:rPr lang="en-US" sz="1679" b="0" i="0" u="none" strike="noStrike" cap="none" dirty="0">
                <a:solidFill>
                  <a:schemeClr val="dk1"/>
                </a:solidFill>
                <a:latin typeface="Arial"/>
                <a:ea typeface="Arial"/>
                <a:cs typeface="Arial"/>
                <a:sym typeface="Arial"/>
              </a:rPr>
              <a:t> and John Wright. 2017. </a:t>
            </a:r>
            <a:r>
              <a:rPr lang="en-US" sz="1679" b="0" i="1" u="none" strike="noStrike" cap="none" dirty="0">
                <a:solidFill>
                  <a:schemeClr val="dk1"/>
                </a:solidFill>
                <a:latin typeface="Arial"/>
                <a:ea typeface="Arial"/>
                <a:cs typeface="Arial"/>
                <a:sym typeface="Arial"/>
              </a:rPr>
              <a:t>Research Information Management: Defining RIM and the Library’s Role</a:t>
            </a:r>
            <a:r>
              <a:rPr lang="en-US" sz="1679" b="0" i="0" u="none" strike="noStrike" cap="none" dirty="0">
                <a:solidFill>
                  <a:schemeClr val="dk1"/>
                </a:solidFill>
                <a:latin typeface="Arial"/>
                <a:ea typeface="Arial"/>
                <a:cs typeface="Arial"/>
                <a:sym typeface="Arial"/>
              </a:rPr>
              <a:t>. Dublin, OH: OCLC Research. doi:</a:t>
            </a:r>
            <a:r>
              <a:rPr lang="en-US" sz="1679" b="0" i="0" u="sng" strike="noStrike" cap="none" dirty="0">
                <a:solidFill>
                  <a:schemeClr val="hlink"/>
                </a:solidFill>
                <a:latin typeface="Arial"/>
                <a:ea typeface="Arial"/>
                <a:cs typeface="Arial"/>
                <a:sym typeface="Arial"/>
                <a:hlinkClick r:id="rId3"/>
              </a:rPr>
              <a:t>10.25333/C3NK88</a:t>
            </a:r>
            <a:endParaRPr sz="1679" b="0" i="0" u="none" strike="noStrike" cap="none" dirty="0">
              <a:solidFill>
                <a:schemeClr val="dk1"/>
              </a:solidFill>
              <a:latin typeface="Arial"/>
              <a:ea typeface="Arial"/>
              <a:cs typeface="Arial"/>
              <a:sym typeface="Arial"/>
            </a:endParaRPr>
          </a:p>
          <a:p>
            <a:pPr marL="457200" marR="0" lvl="0" indent="-457200" algn="l" rtl="0">
              <a:lnSpc>
                <a:spcPct val="80000"/>
              </a:lnSpc>
              <a:spcBef>
                <a:spcPts val="480"/>
              </a:spcBef>
              <a:spcAft>
                <a:spcPts val="0"/>
              </a:spcAft>
              <a:buClr>
                <a:schemeClr val="dk1"/>
              </a:buClr>
              <a:buSzPts val="1680"/>
              <a:buFont typeface="Arial"/>
              <a:buNone/>
            </a:pPr>
            <a:endParaRPr sz="1679" b="0" i="0" u="none" strike="noStrike" cap="none" dirty="0">
              <a:solidFill>
                <a:schemeClr val="dk1"/>
              </a:solidFill>
              <a:latin typeface="Arial"/>
              <a:ea typeface="Arial"/>
              <a:cs typeface="Arial"/>
              <a:sym typeface="Arial"/>
            </a:endParaRPr>
          </a:p>
          <a:p>
            <a:pPr marL="457200" marR="0" lvl="0" indent="-457200" algn="l" rtl="0">
              <a:lnSpc>
                <a:spcPct val="80000"/>
              </a:lnSpc>
              <a:spcBef>
                <a:spcPts val="480"/>
              </a:spcBef>
              <a:spcAft>
                <a:spcPts val="0"/>
              </a:spcAft>
              <a:buClr>
                <a:schemeClr val="dk1"/>
              </a:buClr>
              <a:buSzPts val="1679"/>
              <a:buFont typeface="Arial"/>
              <a:buNone/>
            </a:pPr>
            <a:r>
              <a:rPr lang="en-US" sz="1679" b="0" i="0" u="none" strike="noStrike" cap="none" dirty="0">
                <a:solidFill>
                  <a:schemeClr val="dk1"/>
                </a:solidFill>
                <a:latin typeface="Arial"/>
                <a:ea typeface="Arial"/>
                <a:cs typeface="Arial"/>
                <a:sym typeface="Arial"/>
              </a:rPr>
              <a:t>Bryant, Rebecca, Annette Dortmund, and Constance </a:t>
            </a:r>
            <a:r>
              <a:rPr lang="en-US" sz="1679" b="0" i="0" u="none" strike="noStrike" cap="none" dirty="0" err="1">
                <a:solidFill>
                  <a:schemeClr val="dk1"/>
                </a:solidFill>
                <a:latin typeface="Arial"/>
                <a:ea typeface="Arial"/>
                <a:cs typeface="Arial"/>
                <a:sym typeface="Arial"/>
              </a:rPr>
              <a:t>Malpas</a:t>
            </a:r>
            <a:r>
              <a:rPr lang="en-US" sz="1679" b="0" i="0" u="none" strike="noStrike" cap="none" dirty="0">
                <a:solidFill>
                  <a:schemeClr val="dk1"/>
                </a:solidFill>
                <a:latin typeface="Arial"/>
                <a:ea typeface="Arial"/>
                <a:cs typeface="Arial"/>
                <a:sym typeface="Arial"/>
              </a:rPr>
              <a:t>. 2017. </a:t>
            </a:r>
            <a:br>
              <a:rPr lang="en-US" sz="1679" b="0" i="0" u="none" strike="noStrike" cap="none" dirty="0">
                <a:solidFill>
                  <a:schemeClr val="dk1"/>
                </a:solidFill>
                <a:latin typeface="Arial"/>
                <a:ea typeface="Arial"/>
                <a:cs typeface="Arial"/>
                <a:sym typeface="Arial"/>
              </a:rPr>
            </a:br>
            <a:r>
              <a:rPr lang="en-US" sz="1679" b="0" i="1" u="none" strike="noStrike" cap="none" dirty="0">
                <a:solidFill>
                  <a:schemeClr val="dk1"/>
                </a:solidFill>
                <a:latin typeface="Arial"/>
                <a:ea typeface="Arial"/>
                <a:cs typeface="Arial"/>
                <a:sym typeface="Arial"/>
              </a:rPr>
              <a:t>Convenience and Compliance: Case Studies on Persistent Identifiers in European Research Information</a:t>
            </a:r>
            <a:r>
              <a:rPr lang="en-US" sz="1679" b="0" i="0" u="none" strike="noStrike" cap="none" dirty="0">
                <a:solidFill>
                  <a:schemeClr val="dk1"/>
                </a:solidFill>
                <a:latin typeface="Arial"/>
                <a:ea typeface="Arial"/>
                <a:cs typeface="Arial"/>
                <a:sym typeface="Arial"/>
              </a:rPr>
              <a:t>. Dublin, Ohio: OCLC Research. doi:</a:t>
            </a:r>
            <a:r>
              <a:rPr lang="en-US" sz="1679" b="0" i="0" u="sng" strike="noStrike" cap="none" dirty="0">
                <a:solidFill>
                  <a:schemeClr val="hlink"/>
                </a:solidFill>
                <a:latin typeface="Arial"/>
                <a:ea typeface="Arial"/>
                <a:cs typeface="Arial"/>
                <a:sym typeface="Arial"/>
                <a:hlinkClick r:id="rId4"/>
              </a:rPr>
              <a:t>10.25333/C32K7M</a:t>
            </a:r>
            <a:endParaRPr sz="1679" b="0" i="0" u="none" strike="noStrike" cap="none" dirty="0">
              <a:solidFill>
                <a:schemeClr val="dk1"/>
              </a:solidFill>
              <a:latin typeface="Arial"/>
              <a:ea typeface="Arial"/>
              <a:cs typeface="Arial"/>
              <a:sym typeface="Arial"/>
            </a:endParaRPr>
          </a:p>
          <a:p>
            <a:pPr marL="457200" marR="0" lvl="0" indent="-457200" algn="l" rtl="0">
              <a:lnSpc>
                <a:spcPct val="80000"/>
              </a:lnSpc>
              <a:spcBef>
                <a:spcPts val="480"/>
              </a:spcBef>
              <a:spcAft>
                <a:spcPts val="0"/>
              </a:spcAft>
              <a:buClr>
                <a:schemeClr val="dk1"/>
              </a:buClr>
              <a:buSzPts val="1680"/>
              <a:buFont typeface="Arial"/>
              <a:buNone/>
            </a:pPr>
            <a:endParaRPr sz="1679" b="0" i="0" u="none" strike="noStrike" cap="none" dirty="0">
              <a:solidFill>
                <a:schemeClr val="dk1"/>
              </a:solidFill>
              <a:latin typeface="Arial"/>
              <a:ea typeface="Arial"/>
              <a:cs typeface="Arial"/>
              <a:sym typeface="Arial"/>
            </a:endParaRPr>
          </a:p>
          <a:p>
            <a:pPr marL="457200" marR="0" lvl="0" indent="-457200" algn="l" rtl="0">
              <a:lnSpc>
                <a:spcPct val="80000"/>
              </a:lnSpc>
              <a:spcBef>
                <a:spcPts val="480"/>
              </a:spcBef>
              <a:spcAft>
                <a:spcPts val="0"/>
              </a:spcAft>
              <a:buClr>
                <a:schemeClr val="dk1"/>
              </a:buClr>
              <a:buSzPts val="1679"/>
              <a:buFont typeface="Arial"/>
              <a:buNone/>
            </a:pPr>
            <a:r>
              <a:rPr lang="en-US" sz="1679" b="0" i="0" u="none" strike="noStrike" cap="none" dirty="0" err="1">
                <a:solidFill>
                  <a:schemeClr val="dk1"/>
                </a:solidFill>
                <a:latin typeface="Arial"/>
                <a:ea typeface="Arial"/>
                <a:cs typeface="Arial"/>
                <a:sym typeface="Arial"/>
              </a:rPr>
              <a:t>euroCRIS</a:t>
            </a:r>
            <a:r>
              <a:rPr lang="en-US" sz="1679" b="0" i="0" u="none" strike="noStrike" cap="none" dirty="0">
                <a:solidFill>
                  <a:schemeClr val="dk1"/>
                </a:solidFill>
                <a:latin typeface="Arial"/>
                <a:ea typeface="Arial"/>
                <a:cs typeface="Arial"/>
                <a:sym typeface="Arial"/>
              </a:rPr>
              <a:t> &amp; OCLC Research. </a:t>
            </a:r>
            <a:r>
              <a:rPr lang="en-US" sz="1679" b="0" i="1" u="none" strike="noStrike" cap="none" dirty="0">
                <a:solidFill>
                  <a:schemeClr val="dk1"/>
                </a:solidFill>
                <a:latin typeface="Arial"/>
                <a:ea typeface="Arial"/>
                <a:cs typeface="Arial"/>
                <a:sym typeface="Arial"/>
              </a:rPr>
              <a:t>International Survey on Research Information Management Practices. </a:t>
            </a:r>
            <a:r>
              <a:rPr lang="en-US" sz="1679" b="0" i="0" u="none" strike="noStrike" cap="none" dirty="0">
                <a:solidFill>
                  <a:schemeClr val="dk1"/>
                </a:solidFill>
                <a:latin typeface="Arial"/>
                <a:ea typeface="Arial"/>
                <a:cs typeface="Arial"/>
                <a:sym typeface="Arial"/>
              </a:rPr>
              <a:t>Publication of results as an OCLC Research report </a:t>
            </a:r>
            <a:r>
              <a:rPr lang="en-US" sz="1679" b="1" i="0" u="sng" strike="noStrike" cap="none" dirty="0">
                <a:solidFill>
                  <a:schemeClr val="dk1"/>
                </a:solidFill>
                <a:latin typeface="Arial"/>
                <a:ea typeface="Arial"/>
                <a:cs typeface="Arial"/>
                <a:sym typeface="Arial"/>
              </a:rPr>
              <a:t>expected in 2018</a:t>
            </a:r>
            <a:endParaRPr dirty="0"/>
          </a:p>
          <a:p>
            <a:pPr marL="457200" marR="0" lvl="0" indent="-457200" algn="l" rtl="0">
              <a:lnSpc>
                <a:spcPct val="80000"/>
              </a:lnSpc>
              <a:spcBef>
                <a:spcPts val="480"/>
              </a:spcBef>
              <a:spcAft>
                <a:spcPts val="0"/>
              </a:spcAft>
              <a:buClr>
                <a:schemeClr val="dk1"/>
              </a:buClr>
              <a:buSzPts val="1680"/>
              <a:buFont typeface="Arial"/>
              <a:buNone/>
            </a:pPr>
            <a:endParaRPr sz="1679" b="0" i="0" u="sng" strike="noStrike" cap="none" dirty="0">
              <a:solidFill>
                <a:schemeClr val="dk1"/>
              </a:solidFill>
              <a:latin typeface="Arial"/>
              <a:ea typeface="Arial"/>
              <a:cs typeface="Arial"/>
              <a:sym typeface="Arial"/>
            </a:endParaRPr>
          </a:p>
          <a:p>
            <a:pPr marL="457200" marR="0" lvl="0" indent="-457200" algn="l" rtl="0">
              <a:lnSpc>
                <a:spcPct val="80000"/>
              </a:lnSpc>
              <a:spcBef>
                <a:spcPts val="480"/>
              </a:spcBef>
              <a:spcAft>
                <a:spcPts val="0"/>
              </a:spcAft>
              <a:buClr>
                <a:schemeClr val="dk1"/>
              </a:buClr>
              <a:buSzPts val="1679"/>
              <a:buFont typeface="Arial"/>
              <a:buNone/>
            </a:pPr>
            <a:r>
              <a:rPr lang="en-US" sz="1679" b="0" i="0" u="none" strike="noStrike" cap="none" dirty="0">
                <a:solidFill>
                  <a:schemeClr val="dk1"/>
                </a:solidFill>
                <a:latin typeface="Arial"/>
                <a:ea typeface="Arial"/>
                <a:cs typeface="Arial"/>
                <a:sym typeface="Arial"/>
              </a:rPr>
              <a:t>Ribeiro, </a:t>
            </a:r>
            <a:r>
              <a:rPr lang="en-US" sz="1679" b="0" i="0" u="none" strike="noStrike" cap="none" dirty="0" err="1">
                <a:solidFill>
                  <a:schemeClr val="dk1"/>
                </a:solidFill>
                <a:latin typeface="Arial"/>
                <a:ea typeface="Arial"/>
                <a:cs typeface="Arial"/>
                <a:sym typeface="Arial"/>
              </a:rPr>
              <a:t>Lígia</a:t>
            </a:r>
            <a:r>
              <a:rPr lang="en-US" sz="1679" b="0" i="0" u="none" strike="noStrike" cap="none" dirty="0">
                <a:solidFill>
                  <a:schemeClr val="dk1"/>
                </a:solidFill>
                <a:latin typeface="Arial"/>
                <a:ea typeface="Arial"/>
                <a:cs typeface="Arial"/>
                <a:sym typeface="Arial"/>
              </a:rPr>
              <a:t>, Pablo De Castro, and Michele </a:t>
            </a:r>
            <a:r>
              <a:rPr lang="en-US" sz="1679" b="0" i="0" u="none" strike="noStrike" cap="none" dirty="0" err="1">
                <a:solidFill>
                  <a:schemeClr val="dk1"/>
                </a:solidFill>
                <a:latin typeface="Arial"/>
                <a:ea typeface="Arial"/>
                <a:cs typeface="Arial"/>
                <a:sym typeface="Arial"/>
              </a:rPr>
              <a:t>Mennielli</a:t>
            </a:r>
            <a:r>
              <a:rPr lang="en-US" sz="1679" b="0" i="0" u="none" strike="noStrike" cap="none" dirty="0">
                <a:solidFill>
                  <a:schemeClr val="dk1"/>
                </a:solidFill>
                <a:latin typeface="Arial"/>
                <a:ea typeface="Arial"/>
                <a:cs typeface="Arial"/>
                <a:sym typeface="Arial"/>
              </a:rPr>
              <a:t>. “EUNIS-</a:t>
            </a:r>
            <a:r>
              <a:rPr lang="en-US" sz="1679" b="0" i="0" u="none" strike="noStrike" cap="none" dirty="0" err="1">
                <a:solidFill>
                  <a:schemeClr val="dk1"/>
                </a:solidFill>
                <a:latin typeface="Arial"/>
                <a:ea typeface="Arial"/>
                <a:cs typeface="Arial"/>
                <a:sym typeface="Arial"/>
              </a:rPr>
              <a:t>EuroCRIS</a:t>
            </a:r>
            <a:r>
              <a:rPr lang="en-US" sz="1679" b="0" i="0" u="none" strike="noStrike" cap="none" dirty="0">
                <a:solidFill>
                  <a:schemeClr val="dk1"/>
                </a:solidFill>
                <a:latin typeface="Arial"/>
                <a:ea typeface="Arial"/>
                <a:cs typeface="Arial"/>
                <a:sym typeface="Arial"/>
              </a:rPr>
              <a:t> Joint Survey on CRIS and IR,” 2016. </a:t>
            </a:r>
            <a:r>
              <a:rPr lang="en-US" sz="1679" b="0" i="0" u="sng" strike="noStrike" cap="none" dirty="0">
                <a:solidFill>
                  <a:schemeClr val="hlink"/>
                </a:solidFill>
                <a:latin typeface="Arial"/>
                <a:ea typeface="Arial"/>
                <a:cs typeface="Arial"/>
                <a:sym typeface="Arial"/>
                <a:hlinkClick r:id="rId5"/>
              </a:rPr>
              <a:t>http://www.eurocris.org/news/cris-ir-survey-report</a:t>
            </a:r>
            <a:r>
              <a:rPr lang="en-US" sz="1679" b="0" i="0" u="none" strike="noStrike" cap="none" dirty="0">
                <a:solidFill>
                  <a:schemeClr val="dk1"/>
                </a:solidFill>
                <a:latin typeface="Arial"/>
                <a:ea typeface="Arial"/>
                <a:cs typeface="Arial"/>
                <a:sym typeface="Arial"/>
              </a:rPr>
              <a:t>. </a:t>
            </a:r>
            <a:endParaRPr dirty="0"/>
          </a:p>
          <a:p>
            <a:pPr marL="457200" marR="0" lvl="0" indent="-457200" algn="l" rtl="0">
              <a:lnSpc>
                <a:spcPct val="80000"/>
              </a:lnSpc>
              <a:spcBef>
                <a:spcPts val="480"/>
              </a:spcBef>
              <a:spcAft>
                <a:spcPts val="0"/>
              </a:spcAft>
              <a:buClr>
                <a:schemeClr val="dk1"/>
              </a:buClr>
              <a:buSzPts val="1680"/>
              <a:buFont typeface="Arial"/>
              <a:buNone/>
            </a:pPr>
            <a:endParaRPr sz="1679" b="0" i="0" u="sng" strike="noStrike" cap="none" dirty="0">
              <a:solidFill>
                <a:schemeClr val="dk1"/>
              </a:solidFill>
              <a:latin typeface="Arial"/>
              <a:ea typeface="Arial"/>
              <a:cs typeface="Arial"/>
              <a:sym typeface="Arial"/>
            </a:endParaRPr>
          </a:p>
        </p:txBody>
      </p:sp>
      <p:sp>
        <p:nvSpPr>
          <p:cNvPr id="805" name="Shape 805"/>
          <p:cNvSpPr txBox="1">
            <a:spLocks noGrp="1"/>
          </p:cNvSpPr>
          <p:nvPr>
            <p:ph type="body" idx="2"/>
          </p:nvPr>
        </p:nvSpPr>
        <p:spPr>
          <a:xfrm>
            <a:off x="340787" y="457739"/>
            <a:ext cx="8439147" cy="9152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500"/>
              <a:buFont typeface="Arial"/>
              <a:buNone/>
            </a:pPr>
            <a:r>
              <a:rPr lang="en-US" sz="3200" b="1" i="0" u="none" strike="noStrike" cap="none" dirty="0">
                <a:solidFill>
                  <a:schemeClr val="bg2"/>
                </a:solidFill>
                <a:sym typeface="Arial"/>
              </a:rPr>
              <a:t>References</a:t>
            </a:r>
            <a:endParaRPr sz="3200" dirty="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 y="1773169"/>
            <a:ext cx="2237588" cy="569387"/>
          </a:xfrm>
        </p:spPr>
        <p:txBody>
          <a:bodyPr/>
          <a:lstStyle/>
          <a:p>
            <a:r>
              <a:rPr lang="en-US" sz="2400" dirty="0">
                <a:latin typeface="Calibri" panose="020F0502020204030204" pitchFamily="34" charset="0"/>
              </a:rPr>
              <a:t>23 May 2018</a:t>
            </a:r>
          </a:p>
        </p:txBody>
      </p:sp>
      <p:sp>
        <p:nvSpPr>
          <p:cNvPr id="3" name="Text Placeholder 2"/>
          <p:cNvSpPr>
            <a:spLocks noGrp="1"/>
          </p:cNvSpPr>
          <p:nvPr>
            <p:ph type="body" idx="2"/>
          </p:nvPr>
        </p:nvSpPr>
        <p:spPr>
          <a:xfrm>
            <a:off x="779470" y="2469870"/>
            <a:ext cx="7754770" cy="1806093"/>
          </a:xfrm>
        </p:spPr>
        <p:txBody>
          <a:bodyPr wrap="square" anchor="ctr" anchorCtr="0"/>
          <a:lstStyle/>
          <a:p>
            <a:pPr marL="274320"/>
            <a:r>
              <a:rPr lang="en-US" sz="3600" dirty="0">
                <a:latin typeface="Calibri" panose="020F0502020204030204" pitchFamily="34" charset="0"/>
              </a:rPr>
              <a:t>University Futures, Library Futures: </a:t>
            </a:r>
            <a:r>
              <a:rPr lang="en-US" sz="3400" i="1" dirty="0">
                <a:latin typeface="Calibri" panose="020F0502020204030204" pitchFamily="34" charset="0"/>
              </a:rPr>
              <a:t>institutional differentiation and the organization of academic libraries</a:t>
            </a:r>
          </a:p>
        </p:txBody>
      </p:sp>
      <p:sp>
        <p:nvSpPr>
          <p:cNvPr id="4" name="Text Placeholder 3"/>
          <p:cNvSpPr>
            <a:spLocks noGrp="1"/>
          </p:cNvSpPr>
          <p:nvPr>
            <p:ph type="body" idx="3"/>
          </p:nvPr>
        </p:nvSpPr>
        <p:spPr>
          <a:xfrm>
            <a:off x="728693" y="4329753"/>
            <a:ext cx="7533612" cy="400110"/>
          </a:xfrm>
        </p:spPr>
        <p:txBody>
          <a:bodyPr/>
          <a:lstStyle/>
          <a:p>
            <a:r>
              <a:rPr lang="en-US" dirty="0"/>
              <a:t>Constance Malpas</a:t>
            </a:r>
            <a:endParaRPr lang="en-US" b="0" dirty="0"/>
          </a:p>
          <a:p>
            <a:r>
              <a:rPr lang="en-US" b="0" dirty="0"/>
              <a:t>Strategic Intelligence Manager and Research Scientist</a:t>
            </a:r>
            <a:endParaRPr lang="en-US" dirty="0"/>
          </a:p>
        </p:txBody>
      </p:sp>
      <p:sp>
        <p:nvSpPr>
          <p:cNvPr id="5" name="Text Placeholder 4"/>
          <p:cNvSpPr>
            <a:spLocks noGrp="1"/>
          </p:cNvSpPr>
          <p:nvPr>
            <p:ph type="body" idx="4"/>
          </p:nvPr>
        </p:nvSpPr>
        <p:spPr>
          <a:xfrm>
            <a:off x="728693" y="5055477"/>
            <a:ext cx="5692669" cy="307777"/>
          </a:xfrm>
        </p:spPr>
        <p:txBody>
          <a:bodyPr/>
          <a:lstStyle/>
          <a:p>
            <a:r>
              <a:rPr lang="en-US" dirty="0"/>
              <a:t>malpasc@oclc.org | @</a:t>
            </a:r>
            <a:r>
              <a:rPr lang="en-US" dirty="0" err="1"/>
              <a:t>ConstanceM</a:t>
            </a:r>
            <a:endParaRPr lang="en-US" dirty="0"/>
          </a:p>
        </p:txBody>
      </p:sp>
    </p:spTree>
    <p:extLst>
      <p:ext uri="{BB962C8B-B14F-4D97-AF65-F5344CB8AC3E}">
        <p14:creationId xmlns:p14="http://schemas.microsoft.com/office/powerpoint/2010/main" val="3338958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E15B2-1622-4D8F-95A2-83666A02066A}"/>
              </a:ext>
            </a:extLst>
          </p:cNvPr>
          <p:cNvSpPr>
            <a:spLocks noGrp="1"/>
          </p:cNvSpPr>
          <p:nvPr>
            <p:ph type="body" sz="quarter" idx="13"/>
          </p:nvPr>
        </p:nvSpPr>
        <p:spPr/>
        <p:txBody>
          <a:bodyPr vert="horz" tIns="182880"/>
          <a:lstStyle/>
          <a:p>
            <a:r>
              <a:rPr lang="en-US" sz="3600" dirty="0"/>
              <a:t>University Futures, Library Futures</a:t>
            </a:r>
          </a:p>
        </p:txBody>
      </p:sp>
      <p:sp>
        <p:nvSpPr>
          <p:cNvPr id="3" name="Text Placeholder 2">
            <a:extLst>
              <a:ext uri="{FF2B5EF4-FFF2-40B4-BE49-F238E27FC236}">
                <a16:creationId xmlns:a16="http://schemas.microsoft.com/office/drawing/2014/main" id="{334847B8-9E05-4F4F-BB12-CC1FA5060FCD}"/>
              </a:ext>
            </a:extLst>
          </p:cNvPr>
          <p:cNvSpPr>
            <a:spLocks noGrp="1"/>
          </p:cNvSpPr>
          <p:nvPr>
            <p:ph type="body" sz="quarter" idx="12"/>
          </p:nvPr>
        </p:nvSpPr>
        <p:spPr>
          <a:xfrm>
            <a:off x="477841" y="1214721"/>
            <a:ext cx="8181975" cy="4559778"/>
          </a:xfrm>
        </p:spPr>
        <p:txBody>
          <a:bodyPr vert="horz" anchor="t">
            <a:normAutofit/>
          </a:bodyPr>
          <a:lstStyle/>
          <a:p>
            <a:pPr marL="256540" indent="-256540">
              <a:spcBef>
                <a:spcPts val="600"/>
              </a:spcBef>
            </a:pPr>
            <a:r>
              <a:rPr lang="en-US" sz="2400" dirty="0"/>
              <a:t>OCLC Research and Ithaka S+R collaboration with support from Andrew W. Mellon Foundation</a:t>
            </a:r>
            <a:endParaRPr lang="en-US" dirty="0"/>
          </a:p>
          <a:p>
            <a:pPr marL="256540" indent="-256540">
              <a:spcBef>
                <a:spcPts val="600"/>
              </a:spcBef>
            </a:pPr>
            <a:r>
              <a:rPr lang="en-US" sz="2400" dirty="0"/>
              <a:t>Examining impact of increasing </a:t>
            </a:r>
            <a:r>
              <a:rPr lang="en-US" sz="2400" b="1" dirty="0"/>
              <a:t>differentiation of US higher education</a:t>
            </a:r>
            <a:r>
              <a:rPr lang="en-US" sz="2400" dirty="0"/>
              <a:t> on the </a:t>
            </a:r>
            <a:r>
              <a:rPr lang="en-US" sz="2400" b="1" dirty="0"/>
              <a:t>organization of academic libraries</a:t>
            </a:r>
            <a:endParaRPr lang="en-US" sz="2400" b="1" dirty="0">
              <a:cs typeface="Segoe UI"/>
            </a:endParaRPr>
          </a:p>
          <a:p>
            <a:pPr marL="256540" indent="-256540">
              <a:spcBef>
                <a:spcPts val="600"/>
              </a:spcBef>
            </a:pPr>
            <a:r>
              <a:rPr lang="en-US" sz="2400" dirty="0"/>
              <a:t>Shift from </a:t>
            </a:r>
            <a:r>
              <a:rPr lang="en-US" sz="2400" b="1" dirty="0"/>
              <a:t>collection-centric model</a:t>
            </a:r>
            <a:r>
              <a:rPr lang="en-US" sz="2400" dirty="0"/>
              <a:t> of excellence to </a:t>
            </a:r>
            <a:r>
              <a:rPr lang="en-US" sz="2400" b="1" dirty="0"/>
              <a:t>engagement-oriented model </a:t>
            </a:r>
            <a:r>
              <a:rPr lang="en-US" sz="2400" dirty="0"/>
              <a:t>supporting distinctive needs of parent institution; teaching, learning, research workflows</a:t>
            </a:r>
            <a:endParaRPr lang="en-US" sz="2400" dirty="0">
              <a:cs typeface="Segoe UI"/>
            </a:endParaRPr>
          </a:p>
          <a:p>
            <a:pPr marL="256540" indent="-256540">
              <a:spcBef>
                <a:spcPts val="600"/>
              </a:spcBef>
            </a:pPr>
            <a:r>
              <a:rPr lang="en-US" sz="2400" dirty="0"/>
              <a:t>More information: </a:t>
            </a:r>
            <a:r>
              <a:rPr lang="en-US" sz="2400" dirty="0">
                <a:hlinkClick r:id="rId2"/>
              </a:rPr>
              <a:t>oc.lc/</a:t>
            </a:r>
            <a:r>
              <a:rPr lang="en-US" sz="2400" dirty="0" err="1">
                <a:hlinkClick r:id="rId2"/>
              </a:rPr>
              <a:t>libfutures</a:t>
            </a:r>
            <a:r>
              <a:rPr lang="en-US" sz="2400" dirty="0">
                <a:hlinkClick r:id="rId2"/>
              </a:rPr>
              <a:t> </a:t>
            </a:r>
            <a:endParaRPr lang="en-US" sz="2400" dirty="0">
              <a:cs typeface="Segoe UI"/>
            </a:endParaRPr>
          </a:p>
          <a:p>
            <a:pPr marL="256540" indent="-256540">
              <a:spcBef>
                <a:spcPts val="600"/>
              </a:spcBef>
            </a:pPr>
            <a:r>
              <a:rPr lang="en-US" sz="2400" dirty="0">
                <a:cs typeface="Segoe UI"/>
              </a:rPr>
              <a:t>Final report anticipated </a:t>
            </a:r>
            <a:r>
              <a:rPr lang="en-US" sz="2400" b="1" dirty="0">
                <a:cs typeface="Segoe UI"/>
              </a:rPr>
              <a:t>Summer 2018</a:t>
            </a:r>
          </a:p>
          <a:p>
            <a:pPr marL="0" indent="0">
              <a:spcBef>
                <a:spcPts val="600"/>
              </a:spcBef>
              <a:buNone/>
            </a:pPr>
            <a:endParaRPr lang="en-US" sz="2400" dirty="0">
              <a:cs typeface="Segoe UI"/>
            </a:endParaRPr>
          </a:p>
          <a:p>
            <a:pPr marL="256540" indent="-256540">
              <a:spcBef>
                <a:spcPts val="600"/>
              </a:spcBef>
            </a:pPr>
            <a:endParaRPr lang="en-US" sz="2400" dirty="0">
              <a:cs typeface="Segoe UI"/>
            </a:endParaRPr>
          </a:p>
        </p:txBody>
      </p:sp>
    </p:spTree>
    <p:extLst>
      <p:ext uri="{BB962C8B-B14F-4D97-AF65-F5344CB8AC3E}">
        <p14:creationId xmlns:p14="http://schemas.microsoft.com/office/powerpoint/2010/main" val="38690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E15B2-1622-4D8F-95A2-83666A02066A}"/>
              </a:ext>
            </a:extLst>
          </p:cNvPr>
          <p:cNvSpPr>
            <a:spLocks noGrp="1"/>
          </p:cNvSpPr>
          <p:nvPr>
            <p:ph type="body" sz="quarter" idx="13"/>
          </p:nvPr>
        </p:nvSpPr>
        <p:spPr/>
        <p:txBody>
          <a:bodyPr vert="horz" tIns="182880"/>
          <a:lstStyle/>
          <a:p>
            <a:r>
              <a:rPr lang="en-US" sz="3600"/>
              <a:t>Why focus on US higher education?</a:t>
            </a:r>
          </a:p>
        </p:txBody>
      </p:sp>
      <p:sp>
        <p:nvSpPr>
          <p:cNvPr id="3" name="Text Placeholder 2">
            <a:extLst>
              <a:ext uri="{FF2B5EF4-FFF2-40B4-BE49-F238E27FC236}">
                <a16:creationId xmlns:a16="http://schemas.microsoft.com/office/drawing/2014/main" id="{334847B8-9E05-4F4F-BB12-CC1FA5060FCD}"/>
              </a:ext>
            </a:extLst>
          </p:cNvPr>
          <p:cNvSpPr>
            <a:spLocks noGrp="1"/>
          </p:cNvSpPr>
          <p:nvPr>
            <p:ph type="body" sz="quarter" idx="12"/>
          </p:nvPr>
        </p:nvSpPr>
        <p:spPr>
          <a:xfrm>
            <a:off x="477841" y="1227551"/>
            <a:ext cx="8181975" cy="4684734"/>
          </a:xfrm>
        </p:spPr>
        <p:txBody>
          <a:bodyPr>
            <a:normAutofit fontScale="92500"/>
          </a:bodyPr>
          <a:lstStyle/>
          <a:p>
            <a:pPr>
              <a:spcBef>
                <a:spcPts val="600"/>
              </a:spcBef>
            </a:pPr>
            <a:r>
              <a:rPr lang="en-US" sz="2800" b="1" dirty="0"/>
              <a:t>Large, heterogeneous system </a:t>
            </a:r>
            <a:r>
              <a:rPr lang="en-US" sz="2800" dirty="0"/>
              <a:t>of &gt;4000 institutions</a:t>
            </a:r>
          </a:p>
          <a:p>
            <a:pPr>
              <a:spcBef>
                <a:spcPts val="600"/>
              </a:spcBef>
            </a:pPr>
            <a:r>
              <a:rPr lang="en-US" sz="2800" dirty="0"/>
              <a:t>Comprehensive national </a:t>
            </a:r>
            <a:r>
              <a:rPr lang="en-US" sz="2800" b="1" dirty="0"/>
              <a:t>statistical reporting</a:t>
            </a:r>
          </a:p>
          <a:p>
            <a:pPr>
              <a:spcBef>
                <a:spcPts val="600"/>
              </a:spcBef>
            </a:pPr>
            <a:r>
              <a:rPr lang="en-US" sz="2800" dirty="0"/>
              <a:t>Rapid </a:t>
            </a:r>
            <a:r>
              <a:rPr lang="en-US" sz="2800" b="1" dirty="0"/>
              <a:t>transformation </a:t>
            </a:r>
            <a:r>
              <a:rPr lang="en-US" sz="2800" dirty="0"/>
              <a:t>of sector driven by </a:t>
            </a:r>
          </a:p>
          <a:p>
            <a:pPr lvl="1">
              <a:spcBef>
                <a:spcPts val="600"/>
              </a:spcBef>
            </a:pPr>
            <a:r>
              <a:rPr lang="en-US" sz="2800" dirty="0"/>
              <a:t>Reductions in state-level funding (ROI of HE)</a:t>
            </a:r>
          </a:p>
          <a:p>
            <a:pPr lvl="1">
              <a:spcBef>
                <a:spcPts val="600"/>
              </a:spcBef>
            </a:pPr>
            <a:r>
              <a:rPr lang="en-US" sz="2800" dirty="0"/>
              <a:t>Demographic change: growth of New Traditional</a:t>
            </a:r>
          </a:p>
          <a:p>
            <a:pPr lvl="1">
              <a:spcBef>
                <a:spcPts val="600"/>
              </a:spcBef>
            </a:pPr>
            <a:r>
              <a:rPr lang="en-US" sz="2800" dirty="0"/>
              <a:t>Disruption in digital environment (LMS, online </a:t>
            </a:r>
            <a:r>
              <a:rPr lang="en-US" sz="2800" dirty="0" err="1"/>
              <a:t>ed</a:t>
            </a:r>
            <a:r>
              <a:rPr lang="en-US" sz="2800" dirty="0"/>
              <a:t>, analytics,  RIM, etc.)</a:t>
            </a:r>
          </a:p>
          <a:p>
            <a:pPr>
              <a:spcBef>
                <a:spcPts val="600"/>
              </a:spcBef>
            </a:pPr>
            <a:r>
              <a:rPr lang="en-US" sz="2800" dirty="0"/>
              <a:t>Model </a:t>
            </a:r>
            <a:r>
              <a:rPr lang="en-US" sz="2800" b="1" dirty="0"/>
              <a:t>can be extended to other geographies </a:t>
            </a:r>
            <a:r>
              <a:rPr lang="en-US" sz="2800" dirty="0"/>
              <a:t>and statistical sources</a:t>
            </a:r>
          </a:p>
          <a:p>
            <a:pPr marL="0" indent="0">
              <a:spcBef>
                <a:spcPts val="600"/>
              </a:spcBef>
              <a:buNone/>
            </a:pPr>
            <a:endParaRPr lang="en-US" sz="2800" dirty="0"/>
          </a:p>
          <a:p>
            <a:pPr>
              <a:spcBef>
                <a:spcPts val="600"/>
              </a:spcBef>
            </a:pPr>
            <a:endParaRPr lang="en-US" sz="2800" dirty="0"/>
          </a:p>
        </p:txBody>
      </p:sp>
    </p:spTree>
    <p:extLst>
      <p:ext uri="{BB962C8B-B14F-4D97-AF65-F5344CB8AC3E}">
        <p14:creationId xmlns:p14="http://schemas.microsoft.com/office/powerpoint/2010/main" val="42570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BDA18E-CC69-4A77-B88A-32695D989F5A}"/>
              </a:ext>
            </a:extLst>
          </p:cNvPr>
          <p:cNvPicPr>
            <a:picLocks noChangeAspect="1"/>
          </p:cNvPicPr>
          <p:nvPr/>
        </p:nvPicPr>
        <p:blipFill>
          <a:blip r:embed="rId3"/>
          <a:stretch>
            <a:fillRect/>
          </a:stretch>
        </p:blipFill>
        <p:spPr>
          <a:xfrm>
            <a:off x="5058941" y="0"/>
            <a:ext cx="4039173" cy="6858000"/>
          </a:xfrm>
          <a:prstGeom prst="rect">
            <a:avLst/>
          </a:prstGeom>
        </p:spPr>
      </p:pic>
      <p:grpSp>
        <p:nvGrpSpPr>
          <p:cNvPr id="8" name="Group 7">
            <a:extLst>
              <a:ext uri="{FF2B5EF4-FFF2-40B4-BE49-F238E27FC236}">
                <a16:creationId xmlns:a16="http://schemas.microsoft.com/office/drawing/2014/main" id="{A4FA8EF7-A3EF-4630-9BDD-6D16F0A2B416}"/>
              </a:ext>
            </a:extLst>
          </p:cNvPr>
          <p:cNvGrpSpPr/>
          <p:nvPr/>
        </p:nvGrpSpPr>
        <p:grpSpPr>
          <a:xfrm>
            <a:off x="0" y="50337"/>
            <a:ext cx="3227294" cy="3398380"/>
            <a:chOff x="0" y="193643"/>
            <a:chExt cx="3227294" cy="3398380"/>
          </a:xfrm>
        </p:grpSpPr>
        <p:pic>
          <p:nvPicPr>
            <p:cNvPr id="2" name="Picture 1">
              <a:extLst>
                <a:ext uri="{FF2B5EF4-FFF2-40B4-BE49-F238E27FC236}">
                  <a16:creationId xmlns:a16="http://schemas.microsoft.com/office/drawing/2014/main" id="{66C81785-0C2B-462D-BD13-A4E72C58245A}"/>
                </a:ext>
              </a:extLst>
            </p:cNvPr>
            <p:cNvPicPr>
              <a:picLocks noChangeAspect="1"/>
            </p:cNvPicPr>
            <p:nvPr/>
          </p:nvPicPr>
          <p:blipFill rotWithShape="1">
            <a:blip r:embed="rId4"/>
            <a:srcRect t="47680"/>
            <a:stretch/>
          </p:blipFill>
          <p:spPr>
            <a:xfrm>
              <a:off x="0" y="1278367"/>
              <a:ext cx="3227294" cy="2313656"/>
            </a:xfrm>
            <a:prstGeom prst="rect">
              <a:avLst/>
            </a:prstGeom>
          </p:spPr>
        </p:pic>
        <p:pic>
          <p:nvPicPr>
            <p:cNvPr id="7" name="Picture 6">
              <a:extLst>
                <a:ext uri="{FF2B5EF4-FFF2-40B4-BE49-F238E27FC236}">
                  <a16:creationId xmlns:a16="http://schemas.microsoft.com/office/drawing/2014/main" id="{17D52443-1697-4792-904F-114089F95DD6}"/>
                </a:ext>
              </a:extLst>
            </p:cNvPr>
            <p:cNvPicPr>
              <a:picLocks noChangeAspect="1"/>
            </p:cNvPicPr>
            <p:nvPr/>
          </p:nvPicPr>
          <p:blipFill rotWithShape="1">
            <a:blip r:embed="rId4"/>
            <a:srcRect t="4379" b="71092"/>
            <a:stretch/>
          </p:blipFill>
          <p:spPr>
            <a:xfrm>
              <a:off x="0" y="193643"/>
              <a:ext cx="3227294" cy="1084724"/>
            </a:xfrm>
            <a:prstGeom prst="rect">
              <a:avLst/>
            </a:prstGeom>
          </p:spPr>
        </p:pic>
      </p:grpSp>
      <p:grpSp>
        <p:nvGrpSpPr>
          <p:cNvPr id="6" name="Group 5">
            <a:extLst>
              <a:ext uri="{FF2B5EF4-FFF2-40B4-BE49-F238E27FC236}">
                <a16:creationId xmlns:a16="http://schemas.microsoft.com/office/drawing/2014/main" id="{28CD5402-4279-4A53-91F5-00A25946DD96}"/>
              </a:ext>
            </a:extLst>
          </p:cNvPr>
          <p:cNvGrpSpPr/>
          <p:nvPr/>
        </p:nvGrpSpPr>
        <p:grpSpPr>
          <a:xfrm>
            <a:off x="1312435" y="2656481"/>
            <a:ext cx="3689873" cy="3839208"/>
            <a:chOff x="2634867" y="0"/>
            <a:chExt cx="3874265" cy="4175760"/>
          </a:xfrm>
        </p:grpSpPr>
        <p:pic>
          <p:nvPicPr>
            <p:cNvPr id="4" name="Picture 3">
              <a:extLst>
                <a:ext uri="{FF2B5EF4-FFF2-40B4-BE49-F238E27FC236}">
                  <a16:creationId xmlns:a16="http://schemas.microsoft.com/office/drawing/2014/main" id="{A18968A9-3D45-48AD-863D-CA796ADB9BB4}"/>
                </a:ext>
              </a:extLst>
            </p:cNvPr>
            <p:cNvPicPr>
              <a:picLocks noChangeAspect="1"/>
            </p:cNvPicPr>
            <p:nvPr/>
          </p:nvPicPr>
          <p:blipFill rotWithShape="1">
            <a:blip r:embed="rId5"/>
            <a:srcRect b="91686"/>
            <a:stretch/>
          </p:blipFill>
          <p:spPr>
            <a:xfrm>
              <a:off x="2634867" y="0"/>
              <a:ext cx="3874265" cy="570155"/>
            </a:xfrm>
            <a:prstGeom prst="rect">
              <a:avLst/>
            </a:prstGeom>
          </p:spPr>
        </p:pic>
        <p:pic>
          <p:nvPicPr>
            <p:cNvPr id="5" name="Picture 4">
              <a:extLst>
                <a:ext uri="{FF2B5EF4-FFF2-40B4-BE49-F238E27FC236}">
                  <a16:creationId xmlns:a16="http://schemas.microsoft.com/office/drawing/2014/main" id="{3EAA055F-2E87-422A-851D-62CE2A704DEF}"/>
                </a:ext>
              </a:extLst>
            </p:cNvPr>
            <p:cNvPicPr>
              <a:picLocks noChangeAspect="1"/>
            </p:cNvPicPr>
            <p:nvPr/>
          </p:nvPicPr>
          <p:blipFill rotWithShape="1">
            <a:blip r:embed="rId5"/>
            <a:srcRect t="36366" b="11059"/>
            <a:stretch/>
          </p:blipFill>
          <p:spPr>
            <a:xfrm>
              <a:off x="2634867" y="570155"/>
              <a:ext cx="3874265" cy="3605605"/>
            </a:xfrm>
            <a:prstGeom prst="rect">
              <a:avLst/>
            </a:prstGeom>
          </p:spPr>
        </p:pic>
      </p:grpSp>
    </p:spTree>
    <p:extLst>
      <p:ext uri="{BB962C8B-B14F-4D97-AF65-F5344CB8AC3E}">
        <p14:creationId xmlns:p14="http://schemas.microsoft.com/office/powerpoint/2010/main" val="2451663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575CA-ED4A-4523-AA78-BA20B118DE19}"/>
              </a:ext>
            </a:extLst>
          </p:cNvPr>
          <p:cNvSpPr>
            <a:spLocks noGrp="1"/>
          </p:cNvSpPr>
          <p:nvPr>
            <p:ph type="body" sz="quarter" idx="12"/>
          </p:nvPr>
        </p:nvSpPr>
        <p:spPr>
          <a:xfrm>
            <a:off x="477841" y="1173503"/>
            <a:ext cx="8181975" cy="4475171"/>
          </a:xfrm>
        </p:spPr>
        <p:txBody>
          <a:bodyPr/>
          <a:lstStyle/>
          <a:p>
            <a:pPr>
              <a:spcBef>
                <a:spcPts val="1200"/>
              </a:spcBef>
            </a:pPr>
            <a:r>
              <a:rPr lang="en-US" sz="2600" dirty="0"/>
              <a:t>Can we move </a:t>
            </a:r>
            <a:r>
              <a:rPr lang="en-US" sz="2600" b="1" dirty="0"/>
              <a:t>beyond Carnegie Classification </a:t>
            </a:r>
            <a:r>
              <a:rPr lang="en-US" sz="2600" dirty="0"/>
              <a:t>to explore institutional differentiation in terms of universities’ investments and enrollment profiles?</a:t>
            </a:r>
          </a:p>
          <a:p>
            <a:pPr lvl="1">
              <a:spcBef>
                <a:spcPts val="1200"/>
              </a:spcBef>
            </a:pPr>
            <a:r>
              <a:rPr lang="en-US" sz="2600" dirty="0"/>
              <a:t>Literature review</a:t>
            </a:r>
          </a:p>
          <a:p>
            <a:pPr lvl="1">
              <a:spcBef>
                <a:spcPts val="1200"/>
              </a:spcBef>
            </a:pPr>
            <a:r>
              <a:rPr lang="en-US" sz="2600" dirty="0"/>
              <a:t>Institution typology and index</a:t>
            </a:r>
          </a:p>
          <a:p>
            <a:pPr>
              <a:spcBef>
                <a:spcPts val="1200"/>
              </a:spcBef>
            </a:pPr>
            <a:r>
              <a:rPr lang="en-US" sz="2600" dirty="0"/>
              <a:t>Is a shared view emerging of </a:t>
            </a:r>
            <a:r>
              <a:rPr lang="en-US" sz="2600" b="1" dirty="0"/>
              <a:t>what an academic library should look like</a:t>
            </a:r>
            <a:r>
              <a:rPr lang="en-US" sz="2600" dirty="0"/>
              <a:t> in different institution types?</a:t>
            </a:r>
          </a:p>
          <a:p>
            <a:pPr lvl="1">
              <a:spcBef>
                <a:spcPts val="1200"/>
              </a:spcBef>
            </a:pPr>
            <a:r>
              <a:rPr lang="en-US" sz="2600" dirty="0"/>
              <a:t>Survey</a:t>
            </a:r>
          </a:p>
          <a:p>
            <a:pPr lvl="1">
              <a:spcBef>
                <a:spcPts val="1200"/>
              </a:spcBef>
            </a:pPr>
            <a:r>
              <a:rPr lang="en-US" sz="2600" dirty="0"/>
              <a:t>Focus Groups</a:t>
            </a:r>
          </a:p>
        </p:txBody>
      </p:sp>
      <p:sp>
        <p:nvSpPr>
          <p:cNvPr id="3" name="Text Placeholder 2">
            <a:extLst>
              <a:ext uri="{FF2B5EF4-FFF2-40B4-BE49-F238E27FC236}">
                <a16:creationId xmlns:a16="http://schemas.microsoft.com/office/drawing/2014/main" id="{1D1387FA-CEBB-46EC-9642-9A40D2020802}"/>
              </a:ext>
            </a:extLst>
          </p:cNvPr>
          <p:cNvSpPr>
            <a:spLocks noGrp="1"/>
          </p:cNvSpPr>
          <p:nvPr>
            <p:ph type="body" sz="quarter" idx="13"/>
          </p:nvPr>
        </p:nvSpPr>
        <p:spPr/>
        <p:txBody>
          <a:bodyPr vert="horz" tIns="182880"/>
          <a:lstStyle/>
          <a:p>
            <a:r>
              <a:rPr lang="en-US" sz="3600" dirty="0"/>
              <a:t>Key questions</a:t>
            </a:r>
          </a:p>
        </p:txBody>
      </p:sp>
    </p:spTree>
    <p:extLst>
      <p:ext uri="{BB962C8B-B14F-4D97-AF65-F5344CB8AC3E}">
        <p14:creationId xmlns:p14="http://schemas.microsoft.com/office/powerpoint/2010/main" val="36655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23645-110F-48B1-9DD6-C6C7C9AC2FE6}"/>
              </a:ext>
            </a:extLst>
          </p:cNvPr>
          <p:cNvSpPr>
            <a:spLocks noGrp="1"/>
          </p:cNvSpPr>
          <p:nvPr>
            <p:ph type="body" sz="quarter" idx="13"/>
          </p:nvPr>
        </p:nvSpPr>
        <p:spPr/>
        <p:txBody>
          <a:bodyPr vert="horz" tIns="182880"/>
          <a:lstStyle/>
          <a:p>
            <a:r>
              <a:rPr lang="en-US" sz="3600" dirty="0"/>
              <a:t>Institution Typology</a:t>
            </a:r>
          </a:p>
        </p:txBody>
      </p:sp>
      <p:sp>
        <p:nvSpPr>
          <p:cNvPr id="3" name="Text Placeholder 2">
            <a:extLst>
              <a:ext uri="{FF2B5EF4-FFF2-40B4-BE49-F238E27FC236}">
                <a16:creationId xmlns:a16="http://schemas.microsoft.com/office/drawing/2014/main" id="{2F6E6825-09FB-4280-B0D6-D572E5100258}"/>
              </a:ext>
            </a:extLst>
          </p:cNvPr>
          <p:cNvSpPr>
            <a:spLocks noGrp="1"/>
          </p:cNvSpPr>
          <p:nvPr>
            <p:ph type="body" sz="quarter" idx="12"/>
          </p:nvPr>
        </p:nvSpPr>
        <p:spPr>
          <a:xfrm>
            <a:off x="477841" y="1135925"/>
            <a:ext cx="8181975" cy="4926672"/>
          </a:xfrm>
        </p:spPr>
        <p:txBody>
          <a:bodyPr>
            <a:noAutofit/>
          </a:bodyPr>
          <a:lstStyle/>
          <a:p>
            <a:r>
              <a:rPr lang="en-US" sz="2400" b="1" dirty="0"/>
              <a:t>Population:</a:t>
            </a:r>
            <a:r>
              <a:rPr lang="en-US" sz="2400" dirty="0"/>
              <a:t> 1506 US higher education institutions (HEI) comprising four-year public and private non-profit degree-granting colleges and universities</a:t>
            </a:r>
          </a:p>
          <a:p>
            <a:r>
              <a:rPr lang="en-US" sz="2400" b="1" dirty="0"/>
              <a:t>Unit of analysis: </a:t>
            </a:r>
            <a:r>
              <a:rPr lang="en-US" sz="2400" dirty="0"/>
              <a:t>institution as defined by IPEDS unit ID</a:t>
            </a:r>
          </a:p>
          <a:p>
            <a:r>
              <a:rPr lang="en-US" sz="2400" dirty="0"/>
              <a:t>Institutional profiles derived from 2015 IPEDS survey data:</a:t>
            </a:r>
          </a:p>
          <a:p>
            <a:pPr lvl="1"/>
            <a:r>
              <a:rPr lang="en-US" sz="2400" b="1" i="1" dirty="0"/>
              <a:t>What</a:t>
            </a:r>
            <a:r>
              <a:rPr lang="en-US" sz="2400" dirty="0"/>
              <a:t> colleges and universities do (research, liberal education, career preparation)</a:t>
            </a:r>
          </a:p>
          <a:p>
            <a:pPr lvl="1"/>
            <a:r>
              <a:rPr lang="en-US" sz="2400" b="1" i="1" dirty="0"/>
              <a:t>How</a:t>
            </a:r>
            <a:r>
              <a:rPr lang="en-US" sz="2400" i="1" dirty="0"/>
              <a:t>/</a:t>
            </a:r>
            <a:r>
              <a:rPr lang="en-US" sz="2400" b="1" i="1" dirty="0"/>
              <a:t>for whom</a:t>
            </a:r>
            <a:r>
              <a:rPr lang="en-US" sz="2400" dirty="0"/>
              <a:t> they do it (traditional vs. ‘new traditional’)</a:t>
            </a:r>
          </a:p>
          <a:p>
            <a:r>
              <a:rPr lang="en-US" sz="2400" b="1" dirty="0"/>
              <a:t>Literature review, </a:t>
            </a:r>
            <a:r>
              <a:rPr lang="en-US" sz="2400" dirty="0"/>
              <a:t>details on </a:t>
            </a:r>
            <a:r>
              <a:rPr lang="en-US" sz="2400" b="1" dirty="0"/>
              <a:t>model and scoring formula</a:t>
            </a:r>
            <a:r>
              <a:rPr lang="en-US" sz="2400" dirty="0"/>
              <a:t>: </a:t>
            </a:r>
            <a:r>
              <a:rPr lang="en-US" sz="2400" dirty="0">
                <a:hlinkClick r:id="rId3" action="ppaction://hlinkfile"/>
              </a:rPr>
              <a:t>oc.lc/</a:t>
            </a:r>
            <a:r>
              <a:rPr lang="en-US" sz="2400" dirty="0" err="1">
                <a:hlinkClick r:id="rId3" action="ppaction://hlinkfile"/>
              </a:rPr>
              <a:t>libfutures</a:t>
            </a:r>
            <a:r>
              <a:rPr lang="en-US" sz="2400" dirty="0">
                <a:hlinkClick r:id="rId3" action="ppaction://hlinkfile"/>
              </a:rPr>
              <a:t>  </a:t>
            </a:r>
            <a:endParaRPr lang="en-US" sz="2400" dirty="0"/>
          </a:p>
          <a:p>
            <a:pPr marL="0" indent="0">
              <a:buNone/>
            </a:pPr>
            <a:endParaRPr lang="en-US" sz="24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42561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EE39A-7EF7-41A5-A457-8C8F85B38642}"/>
              </a:ext>
            </a:extLst>
          </p:cNvPr>
          <p:cNvSpPr>
            <a:spLocks noGrp="1"/>
          </p:cNvSpPr>
          <p:nvPr>
            <p:ph type="body" sz="quarter" idx="10"/>
          </p:nvPr>
        </p:nvSpPr>
        <p:spPr>
          <a:xfrm>
            <a:off x="315261" y="1108085"/>
            <a:ext cx="8174038" cy="600164"/>
          </a:xfrm>
        </p:spPr>
        <p:txBody>
          <a:bodyPr lIns="365760" tIns="91440" rIns="365760"/>
          <a:lstStyle/>
          <a:p>
            <a:r>
              <a:rPr lang="en-US"/>
              <a:t>University directions</a:t>
            </a:r>
          </a:p>
        </p:txBody>
      </p:sp>
      <p:sp>
        <p:nvSpPr>
          <p:cNvPr id="3" name="Text Placeholder 2">
            <a:extLst>
              <a:ext uri="{FF2B5EF4-FFF2-40B4-BE49-F238E27FC236}">
                <a16:creationId xmlns:a16="http://schemas.microsoft.com/office/drawing/2014/main" id="{25F8BAC8-9BEF-4EEE-9990-AE96CF10C8D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0E160A8-5D97-435D-8497-D933320A756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8560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304596F2-17E0-4F53-9700-DA376FCEA7EB}"/>
              </a:ext>
            </a:extLst>
          </p:cNvPr>
          <p:cNvSpPr/>
          <p:nvPr/>
        </p:nvSpPr>
        <p:spPr>
          <a:xfrm>
            <a:off x="2638120" y="2059061"/>
            <a:ext cx="3783752" cy="3007531"/>
          </a:xfrm>
          <a:prstGeom prst="triangle">
            <a:avLst/>
          </a:prstGeom>
          <a:solidFill>
            <a:schemeClr val="accent1">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solidFill>
              <a:effectLst/>
              <a:uLnTx/>
              <a:uFillTx/>
              <a:latin typeface="Segoe UI"/>
              <a:ea typeface="+mn-ea"/>
              <a:cs typeface="+mn-cs"/>
              <a:sym typeface="Arial"/>
            </a:endParaRPr>
          </a:p>
        </p:txBody>
      </p:sp>
      <p:sp>
        <p:nvSpPr>
          <p:cNvPr id="5" name="TextBox 4">
            <a:extLst>
              <a:ext uri="{FF2B5EF4-FFF2-40B4-BE49-F238E27FC236}">
                <a16:creationId xmlns:a16="http://schemas.microsoft.com/office/drawing/2014/main" id="{A8CFCF0F-EE20-478B-BD4C-6A079424ECFA}"/>
              </a:ext>
            </a:extLst>
          </p:cNvPr>
          <p:cNvSpPr txBox="1"/>
          <p:nvPr/>
        </p:nvSpPr>
        <p:spPr>
          <a:xfrm>
            <a:off x="3983354" y="1644046"/>
            <a:ext cx="13404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Research</a:t>
            </a:r>
          </a:p>
        </p:txBody>
      </p:sp>
      <p:sp>
        <p:nvSpPr>
          <p:cNvPr id="6" name="TextBox 5">
            <a:extLst>
              <a:ext uri="{FF2B5EF4-FFF2-40B4-BE49-F238E27FC236}">
                <a16:creationId xmlns:a16="http://schemas.microsoft.com/office/drawing/2014/main" id="{C53E1AFC-52FE-4CE3-814E-BF805123284D}"/>
              </a:ext>
            </a:extLst>
          </p:cNvPr>
          <p:cNvSpPr txBox="1"/>
          <p:nvPr/>
        </p:nvSpPr>
        <p:spPr>
          <a:xfrm>
            <a:off x="6567508" y="4937933"/>
            <a:ext cx="23358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Liberal Education</a:t>
            </a:r>
          </a:p>
        </p:txBody>
      </p:sp>
      <p:sp>
        <p:nvSpPr>
          <p:cNvPr id="7" name="TextBox 6">
            <a:extLst>
              <a:ext uri="{FF2B5EF4-FFF2-40B4-BE49-F238E27FC236}">
                <a16:creationId xmlns:a16="http://schemas.microsoft.com/office/drawing/2014/main" id="{6EC84C56-910B-4A0A-AC69-A191C0D52643}"/>
              </a:ext>
            </a:extLst>
          </p:cNvPr>
          <p:cNvSpPr txBox="1"/>
          <p:nvPr/>
        </p:nvSpPr>
        <p:spPr>
          <a:xfrm>
            <a:off x="1576850" y="4937933"/>
            <a:ext cx="997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Career</a:t>
            </a:r>
          </a:p>
        </p:txBody>
      </p:sp>
      <p:sp>
        <p:nvSpPr>
          <p:cNvPr id="8" name="Rectangle 7">
            <a:extLst>
              <a:ext uri="{FF2B5EF4-FFF2-40B4-BE49-F238E27FC236}">
                <a16:creationId xmlns:a16="http://schemas.microsoft.com/office/drawing/2014/main" id="{C417D20C-7A86-4E38-A568-C0CD5E894975}"/>
              </a:ext>
            </a:extLst>
          </p:cNvPr>
          <p:cNvSpPr/>
          <p:nvPr/>
        </p:nvSpPr>
        <p:spPr>
          <a:xfrm>
            <a:off x="5441786" y="1470048"/>
            <a:ext cx="27523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primary focus on doctoral research and scholarship</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Rectangle 8">
            <a:extLst>
              <a:ext uri="{FF2B5EF4-FFF2-40B4-BE49-F238E27FC236}">
                <a16:creationId xmlns:a16="http://schemas.microsoft.com/office/drawing/2014/main" id="{F2BC0B61-CCA7-427B-A417-1193372BE8D9}"/>
              </a:ext>
            </a:extLst>
          </p:cNvPr>
          <p:cNvSpPr/>
          <p:nvPr/>
        </p:nvSpPr>
        <p:spPr>
          <a:xfrm>
            <a:off x="6361428" y="3815216"/>
            <a:ext cx="27523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primary focus on interdisciplinary baccalaureate education</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Rectangle 9">
            <a:extLst>
              <a:ext uri="{FF2B5EF4-FFF2-40B4-BE49-F238E27FC236}">
                <a16:creationId xmlns:a16="http://schemas.microsoft.com/office/drawing/2014/main" id="{1387566A-E432-42D1-AB8C-C1DB1C37714F}"/>
              </a:ext>
            </a:extLst>
          </p:cNvPr>
          <p:cNvSpPr/>
          <p:nvPr/>
        </p:nvSpPr>
        <p:spPr>
          <a:xfrm>
            <a:off x="550569" y="3815216"/>
            <a:ext cx="275122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primary focus on preparation for career professions</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Isosceles Triangle 18">
            <a:extLst>
              <a:ext uri="{FF2B5EF4-FFF2-40B4-BE49-F238E27FC236}">
                <a16:creationId xmlns:a16="http://schemas.microsoft.com/office/drawing/2014/main" id="{12E95577-5D27-4C00-B7E0-13FE6749D2B6}"/>
              </a:ext>
            </a:extLst>
          </p:cNvPr>
          <p:cNvSpPr/>
          <p:nvPr/>
        </p:nvSpPr>
        <p:spPr>
          <a:xfrm>
            <a:off x="3973306" y="3314819"/>
            <a:ext cx="1060704" cy="914400"/>
          </a:xfrm>
          <a:prstGeom prst="triangl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solidFill>
              <a:effectLst/>
              <a:uLnTx/>
              <a:uFillTx/>
              <a:latin typeface="Segoe UI"/>
              <a:ea typeface="+mn-ea"/>
              <a:cs typeface="+mn-cs"/>
              <a:sym typeface="Arial"/>
            </a:endParaRPr>
          </a:p>
        </p:txBody>
      </p:sp>
      <p:cxnSp>
        <p:nvCxnSpPr>
          <p:cNvPr id="12" name="Straight Arrow Connector 11">
            <a:extLst>
              <a:ext uri="{FF2B5EF4-FFF2-40B4-BE49-F238E27FC236}">
                <a16:creationId xmlns:a16="http://schemas.microsoft.com/office/drawing/2014/main" id="{32CD7E27-3425-49AA-860E-CA640812BEFC}"/>
              </a:ext>
            </a:extLst>
          </p:cNvPr>
          <p:cNvCxnSpPr>
            <a:cxnSpLocks/>
          </p:cNvCxnSpPr>
          <p:nvPr/>
        </p:nvCxnSpPr>
        <p:spPr>
          <a:xfrm flipV="1">
            <a:off x="4511215" y="2923127"/>
            <a:ext cx="0" cy="970547"/>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1BB6E61-BB74-4227-B5AC-59AC2B63F3AB}"/>
              </a:ext>
            </a:extLst>
          </p:cNvPr>
          <p:cNvCxnSpPr>
            <a:cxnSpLocks/>
          </p:cNvCxnSpPr>
          <p:nvPr/>
        </p:nvCxnSpPr>
        <p:spPr>
          <a:xfrm>
            <a:off x="4503659" y="3908788"/>
            <a:ext cx="785543" cy="516941"/>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01CAEB-9A6A-4977-9219-22A4B7F5885D}"/>
              </a:ext>
            </a:extLst>
          </p:cNvPr>
          <p:cNvCxnSpPr>
            <a:cxnSpLocks/>
          </p:cNvCxnSpPr>
          <p:nvPr/>
        </p:nvCxnSpPr>
        <p:spPr>
          <a:xfrm flipH="1">
            <a:off x="3724314" y="3908788"/>
            <a:ext cx="786384" cy="516941"/>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549BAE4E-3CC3-4793-B910-C91498E10F6A}"/>
              </a:ext>
            </a:extLst>
          </p:cNvPr>
          <p:cNvGrpSpPr/>
          <p:nvPr/>
        </p:nvGrpSpPr>
        <p:grpSpPr>
          <a:xfrm>
            <a:off x="172342" y="191980"/>
            <a:ext cx="6258896" cy="1569660"/>
            <a:chOff x="173024" y="176596"/>
            <a:chExt cx="3444471" cy="1569660"/>
          </a:xfrm>
        </p:grpSpPr>
        <p:sp>
          <p:nvSpPr>
            <p:cNvPr id="2" name="Rectangle 1">
              <a:extLst>
                <a:ext uri="{FF2B5EF4-FFF2-40B4-BE49-F238E27FC236}">
                  <a16:creationId xmlns:a16="http://schemas.microsoft.com/office/drawing/2014/main" id="{54E4C288-11D0-4D40-9A98-959C2A840335}"/>
                </a:ext>
              </a:extLst>
            </p:cNvPr>
            <p:cNvSpPr/>
            <p:nvPr/>
          </p:nvSpPr>
          <p:spPr>
            <a:xfrm>
              <a:off x="173024" y="176596"/>
              <a:ext cx="3444471" cy="91179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mn-ea"/>
                <a:cs typeface="+mn-cs"/>
                <a:sym typeface="Arial"/>
              </a:endParaRPr>
            </a:p>
          </p:txBody>
        </p:sp>
        <p:sp>
          <p:nvSpPr>
            <p:cNvPr id="18" name="TextBox 17">
              <a:extLst>
                <a:ext uri="{FF2B5EF4-FFF2-40B4-BE49-F238E27FC236}">
                  <a16:creationId xmlns:a16="http://schemas.microsoft.com/office/drawing/2014/main" id="{20CB292D-7D02-45E8-87EC-99B6A75A7930}"/>
                </a:ext>
              </a:extLst>
            </p:cNvPr>
            <p:cNvSpPr txBox="1"/>
            <p:nvPr/>
          </p:nvSpPr>
          <p:spPr>
            <a:xfrm>
              <a:off x="173024" y="176596"/>
              <a:ext cx="344447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pitchFamily="34" charset="0"/>
                  <a:cs typeface="Arial"/>
                  <a:sym typeface="Arial"/>
                </a:rPr>
                <a:t>Most four-year institutions exhibit multiple tendencies; they have several ‘lines of business’</a:t>
              </a:r>
            </a:p>
          </p:txBody>
        </p:sp>
      </p:grpSp>
      <p:pic>
        <p:nvPicPr>
          <p:cNvPr id="3" name="Graphic 2" descr="Microscope">
            <a:extLst>
              <a:ext uri="{FF2B5EF4-FFF2-40B4-BE49-F238E27FC236}">
                <a16:creationId xmlns:a16="http://schemas.microsoft.com/office/drawing/2014/main" id="{83B3CFCB-E552-4B09-9C0B-2035E004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6410" y="2137232"/>
            <a:ext cx="548640" cy="548640"/>
          </a:xfrm>
          <a:prstGeom prst="rect">
            <a:avLst/>
          </a:prstGeom>
        </p:spPr>
      </p:pic>
      <p:pic>
        <p:nvPicPr>
          <p:cNvPr id="16" name="Graphic 15" descr="Meeting">
            <a:extLst>
              <a:ext uri="{FF2B5EF4-FFF2-40B4-BE49-F238E27FC236}">
                <a16:creationId xmlns:a16="http://schemas.microsoft.com/office/drawing/2014/main" id="{0BB05705-03C1-44A8-918A-B6B2AE9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1886" y="4589072"/>
            <a:ext cx="548640" cy="548640"/>
          </a:xfrm>
          <a:prstGeom prst="rect">
            <a:avLst/>
          </a:prstGeom>
        </p:spPr>
      </p:pic>
      <p:pic>
        <p:nvPicPr>
          <p:cNvPr id="20" name="Graphic 19" descr="Briefcase">
            <a:extLst>
              <a:ext uri="{FF2B5EF4-FFF2-40B4-BE49-F238E27FC236}">
                <a16:creationId xmlns:a16="http://schemas.microsoft.com/office/drawing/2014/main" id="{6CDC6BC8-5BD7-4F9E-98B5-66AE7481F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00560" y="4566401"/>
            <a:ext cx="548640" cy="548640"/>
          </a:xfrm>
          <a:prstGeom prst="rect">
            <a:avLst/>
          </a:prstGeom>
        </p:spPr>
      </p:pic>
    </p:spTree>
    <p:extLst>
      <p:ext uri="{BB962C8B-B14F-4D97-AF65-F5344CB8AC3E}">
        <p14:creationId xmlns:p14="http://schemas.microsoft.com/office/powerpoint/2010/main" val="2778123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a:t>23 May 2018</a:t>
            </a:r>
          </a:p>
        </p:txBody>
      </p:sp>
      <p:sp>
        <p:nvSpPr>
          <p:cNvPr id="3" name="Text Placeholder 2"/>
          <p:cNvSpPr>
            <a:spLocks noGrp="1"/>
          </p:cNvSpPr>
          <p:nvPr>
            <p:ph type="body" idx="2"/>
          </p:nvPr>
        </p:nvSpPr>
        <p:spPr/>
        <p:txBody>
          <a:bodyPr/>
          <a:lstStyle/>
          <a:p>
            <a:r>
              <a:rPr lang="en-US" sz="3200" dirty="0"/>
              <a:t>Research &amp; Learning Agenda for Archives, Special, and Distinctive Collections in Research Libraries</a:t>
            </a:r>
          </a:p>
        </p:txBody>
      </p:sp>
      <p:sp>
        <p:nvSpPr>
          <p:cNvPr id="4" name="Text Placeholder 3"/>
          <p:cNvSpPr>
            <a:spLocks noGrp="1"/>
          </p:cNvSpPr>
          <p:nvPr>
            <p:ph type="body" idx="3"/>
          </p:nvPr>
        </p:nvSpPr>
        <p:spPr>
          <a:xfrm>
            <a:off x="728693" y="4275963"/>
            <a:ext cx="7533612" cy="400110"/>
          </a:xfrm>
        </p:spPr>
        <p:txBody>
          <a:bodyPr/>
          <a:lstStyle/>
          <a:p>
            <a:r>
              <a:rPr lang="en-US" dirty="0"/>
              <a:t>Chela Scott Weber</a:t>
            </a:r>
            <a:r>
              <a:rPr lang="en-US" b="0" dirty="0"/>
              <a:t>, Senior Program Officer, OCLC Research</a:t>
            </a:r>
            <a:endParaRPr lang="en-US" dirty="0"/>
          </a:p>
        </p:txBody>
      </p:sp>
      <p:sp>
        <p:nvSpPr>
          <p:cNvPr id="5" name="Text Placeholder 4"/>
          <p:cNvSpPr>
            <a:spLocks noGrp="1"/>
          </p:cNvSpPr>
          <p:nvPr>
            <p:ph type="body" idx="4"/>
          </p:nvPr>
        </p:nvSpPr>
        <p:spPr>
          <a:xfrm>
            <a:off x="793767" y="4705782"/>
            <a:ext cx="5692669" cy="307777"/>
          </a:xfrm>
        </p:spPr>
        <p:txBody>
          <a:bodyPr/>
          <a:lstStyle/>
          <a:p>
            <a:r>
              <a:rPr lang="en-US" dirty="0" err="1"/>
              <a:t>weberc@oclc.org</a:t>
            </a:r>
            <a:r>
              <a:rPr lang="en-US" dirty="0"/>
              <a:t>  |  @</a:t>
            </a:r>
            <a:r>
              <a:rPr lang="en-US" dirty="0" err="1"/>
              <a:t>partly_cloudy</a:t>
            </a:r>
            <a:r>
              <a:rPr lang="en-US" dirty="0"/>
              <a:t> </a:t>
            </a:r>
          </a:p>
        </p:txBody>
      </p:sp>
    </p:spTree>
    <p:extLst>
      <p:ext uri="{BB962C8B-B14F-4D97-AF65-F5344CB8AC3E}">
        <p14:creationId xmlns:p14="http://schemas.microsoft.com/office/powerpoint/2010/main" val="1426185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89A841-CEB6-45F8-A21E-2A5E423C2900}"/>
              </a:ext>
            </a:extLst>
          </p:cNvPr>
          <p:cNvSpPr txBox="1"/>
          <p:nvPr/>
        </p:nvSpPr>
        <p:spPr>
          <a:xfrm>
            <a:off x="385129" y="336721"/>
            <a:ext cx="8360228" cy="769441"/>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0" i="0" u="none" strike="noStrike" kern="0" cap="none" spc="0" normalizeH="0" baseline="0" noProof="0" dirty="0">
                <a:ln>
                  <a:noFill/>
                </a:ln>
                <a:solidFill>
                  <a:prstClr val="white"/>
                </a:solidFill>
                <a:effectLst/>
                <a:uLnTx/>
                <a:uFillTx/>
                <a:latin typeface="Calibri" panose="020F0502020204030204" pitchFamily="34" charset="0"/>
                <a:cs typeface="Arial"/>
                <a:sym typeface="Arial"/>
              </a:rPr>
              <a:t>Model can be used to examine groups of institutions for conformance to type (institutional isomorphism)</a:t>
            </a:r>
          </a:p>
        </p:txBody>
      </p:sp>
      <p:pic>
        <p:nvPicPr>
          <p:cNvPr id="9" name="Picture 8">
            <a:extLst>
              <a:ext uri="{FF2B5EF4-FFF2-40B4-BE49-F238E27FC236}">
                <a16:creationId xmlns:a16="http://schemas.microsoft.com/office/drawing/2014/main" id="{EBA043F5-EBA8-40AF-834D-75273D598ED9}"/>
              </a:ext>
            </a:extLst>
          </p:cNvPr>
          <p:cNvPicPr>
            <a:picLocks noChangeAspect="1"/>
          </p:cNvPicPr>
          <p:nvPr/>
        </p:nvPicPr>
        <p:blipFill rotWithShape="1">
          <a:blip r:embed="rId3"/>
          <a:srcRect l="14791" t="1596" r="6198" b="19544"/>
          <a:stretch/>
        </p:blipFill>
        <p:spPr>
          <a:xfrm>
            <a:off x="3284512" y="3824453"/>
            <a:ext cx="3344332" cy="2420792"/>
          </a:xfrm>
          <a:prstGeom prst="rect">
            <a:avLst/>
          </a:prstGeom>
        </p:spPr>
      </p:pic>
      <p:pic>
        <p:nvPicPr>
          <p:cNvPr id="10" name="Picture 9">
            <a:extLst>
              <a:ext uri="{FF2B5EF4-FFF2-40B4-BE49-F238E27FC236}">
                <a16:creationId xmlns:a16="http://schemas.microsoft.com/office/drawing/2014/main" id="{3C04F677-A44B-4A5B-99B5-0274DE3C44CF}"/>
              </a:ext>
            </a:extLst>
          </p:cNvPr>
          <p:cNvPicPr>
            <a:picLocks noChangeAspect="1"/>
          </p:cNvPicPr>
          <p:nvPr/>
        </p:nvPicPr>
        <p:blipFill rotWithShape="1">
          <a:blip r:embed="rId4"/>
          <a:srcRect l="5596" t="1372" r="4152" b="18629"/>
          <a:stretch/>
        </p:blipFill>
        <p:spPr>
          <a:xfrm>
            <a:off x="384084" y="1614311"/>
            <a:ext cx="3614419" cy="2322876"/>
          </a:xfrm>
          <a:prstGeom prst="rect">
            <a:avLst/>
          </a:prstGeom>
        </p:spPr>
      </p:pic>
      <p:pic>
        <p:nvPicPr>
          <p:cNvPr id="11" name="Picture 10">
            <a:extLst>
              <a:ext uri="{FF2B5EF4-FFF2-40B4-BE49-F238E27FC236}">
                <a16:creationId xmlns:a16="http://schemas.microsoft.com/office/drawing/2014/main" id="{91EB4354-1A9D-406A-854B-5EDFA0BD1455}"/>
              </a:ext>
            </a:extLst>
          </p:cNvPr>
          <p:cNvPicPr>
            <a:picLocks noChangeAspect="1"/>
          </p:cNvPicPr>
          <p:nvPr/>
        </p:nvPicPr>
        <p:blipFill rotWithShape="1">
          <a:blip r:embed="rId5"/>
          <a:srcRect l="11653" t="1281" r="4448" b="13674"/>
          <a:stretch/>
        </p:blipFill>
        <p:spPr>
          <a:xfrm>
            <a:off x="5504944" y="1614311"/>
            <a:ext cx="3263298" cy="2400016"/>
          </a:xfrm>
          <a:prstGeom prst="rect">
            <a:avLst/>
          </a:prstGeom>
        </p:spPr>
      </p:pic>
    </p:spTree>
    <p:extLst>
      <p:ext uri="{BB962C8B-B14F-4D97-AF65-F5344CB8AC3E}">
        <p14:creationId xmlns:p14="http://schemas.microsoft.com/office/powerpoint/2010/main" val="15037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3C2CA1D-2536-483C-AEE1-270A0E36FF45}"/>
              </a:ext>
            </a:extLst>
          </p:cNvPr>
          <p:cNvGraphicFramePr>
            <a:graphicFrameLocks/>
          </p:cNvGraphicFramePr>
          <p:nvPr>
            <p:extLst/>
          </p:nvPr>
        </p:nvGraphicFramePr>
        <p:xfrm>
          <a:off x="-318956" y="758283"/>
          <a:ext cx="9300118" cy="5341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95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10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3C2CA1D-2536-483C-AEE1-270A0E36FF45}"/>
              </a:ext>
            </a:extLst>
          </p:cNvPr>
          <p:cNvGraphicFramePr>
            <a:graphicFrameLocks/>
          </p:cNvGraphicFramePr>
          <p:nvPr>
            <p:extLst/>
          </p:nvPr>
        </p:nvGraphicFramePr>
        <p:xfrm>
          <a:off x="-266164" y="750803"/>
          <a:ext cx="9544594" cy="52440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5E6A3C4-3FF6-4A61-8842-4154769BA87E}"/>
              </a:ext>
            </a:extLst>
          </p:cNvPr>
          <p:cNvSpPr txBox="1"/>
          <p:nvPr/>
        </p:nvSpPr>
        <p:spPr>
          <a:xfrm>
            <a:off x="5615874" y="2258142"/>
            <a:ext cx="3365013" cy="923330"/>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cs typeface="Arial"/>
                <a:sym typeface="Arial"/>
              </a:rPr>
              <a:t>…little to suggest that ARL directions should be normative for academic libraries in general</a:t>
            </a:r>
          </a:p>
        </p:txBody>
      </p:sp>
      <p:cxnSp>
        <p:nvCxnSpPr>
          <p:cNvPr id="6" name="Straight Arrow Connector 5">
            <a:extLst>
              <a:ext uri="{FF2B5EF4-FFF2-40B4-BE49-F238E27FC236}">
                <a16:creationId xmlns:a16="http://schemas.microsoft.com/office/drawing/2014/main" id="{D1FBDFF1-F39F-4483-A833-4C62DAF1DD4B}"/>
              </a:ext>
            </a:extLst>
          </p:cNvPr>
          <p:cNvCxnSpPr/>
          <p:nvPr/>
        </p:nvCxnSpPr>
        <p:spPr>
          <a:xfrm flipH="1">
            <a:off x="5867572" y="3290605"/>
            <a:ext cx="1400628" cy="464457"/>
          </a:xfrm>
          <a:prstGeom prst="straightConnector1">
            <a:avLst/>
          </a:prstGeom>
          <a:ln>
            <a:solidFill>
              <a:schemeClr val="tx2"/>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60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EE39A-7EF7-41A5-A457-8C8F85B38642}"/>
              </a:ext>
            </a:extLst>
          </p:cNvPr>
          <p:cNvSpPr>
            <a:spLocks noGrp="1"/>
          </p:cNvSpPr>
          <p:nvPr>
            <p:ph type="body" sz="quarter" idx="10"/>
          </p:nvPr>
        </p:nvSpPr>
        <p:spPr>
          <a:xfrm>
            <a:off x="315261" y="1108085"/>
            <a:ext cx="8174038" cy="600164"/>
          </a:xfrm>
        </p:spPr>
        <p:txBody>
          <a:bodyPr lIns="365760" tIns="91440" rIns="365760"/>
          <a:lstStyle/>
          <a:p>
            <a:r>
              <a:rPr lang="en-US" dirty="0"/>
              <a:t>library directions</a:t>
            </a:r>
          </a:p>
        </p:txBody>
      </p:sp>
      <p:sp>
        <p:nvSpPr>
          <p:cNvPr id="3" name="Text Placeholder 2">
            <a:extLst>
              <a:ext uri="{FF2B5EF4-FFF2-40B4-BE49-F238E27FC236}">
                <a16:creationId xmlns:a16="http://schemas.microsoft.com/office/drawing/2014/main" id="{25F8BAC8-9BEF-4EEE-9990-AE96CF10C8D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0E160A8-5D97-435D-8497-D933320A756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220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5F55F7F-0883-49DE-BFF7-A0D16EAD2539}"/>
              </a:ext>
            </a:extLst>
          </p:cNvPr>
          <p:cNvGraphicFramePr>
            <a:graphicFrameLocks/>
          </p:cNvGraphicFramePr>
          <p:nvPr>
            <p:extLst/>
          </p:nvPr>
        </p:nvGraphicFramePr>
        <p:xfrm>
          <a:off x="381930" y="991065"/>
          <a:ext cx="8380141" cy="5586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193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5F55F7F-0883-49DE-BFF7-A0D16EAD2539}"/>
              </a:ext>
            </a:extLst>
          </p:cNvPr>
          <p:cNvGraphicFramePr>
            <a:graphicFrameLocks/>
          </p:cNvGraphicFramePr>
          <p:nvPr>
            <p:extLst/>
          </p:nvPr>
        </p:nvGraphicFramePr>
        <p:xfrm>
          <a:off x="381930" y="991065"/>
          <a:ext cx="8380141" cy="55867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AE0BA5C-F376-4BAB-9B9B-3E5CF98D9955}"/>
              </a:ext>
            </a:extLst>
          </p:cNvPr>
          <p:cNvSpPr txBox="1"/>
          <p:nvPr/>
        </p:nvSpPr>
        <p:spPr>
          <a:xfrm>
            <a:off x="6148874" y="2714043"/>
            <a:ext cx="199285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0" dirty="0">
                <a:ln>
                  <a:noFill/>
                </a:ln>
                <a:solidFill>
                  <a:srgbClr val="0C6E48"/>
                </a:solidFill>
                <a:effectLst/>
                <a:uLnTx/>
                <a:uFillTx/>
                <a:latin typeface="Calibri" panose="020F0502020204030204" pitchFamily="34" charset="0"/>
                <a:cs typeface="Arial"/>
                <a:sym typeface="Arial"/>
              </a:rPr>
              <a:t>Confidence?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0" dirty="0">
                <a:ln>
                  <a:noFill/>
                </a:ln>
                <a:solidFill>
                  <a:srgbClr val="0C6E48"/>
                </a:solidFill>
                <a:effectLst/>
                <a:uLnTx/>
                <a:uFillTx/>
                <a:latin typeface="Calibri" panose="020F0502020204030204" pitchFamily="34" charset="0"/>
                <a:cs typeface="Arial"/>
                <a:sym typeface="Arial"/>
              </a:rPr>
              <a:t>Complacency?</a:t>
            </a:r>
          </a:p>
        </p:txBody>
      </p:sp>
    </p:spTree>
    <p:extLst>
      <p:ext uri="{BB962C8B-B14F-4D97-AF65-F5344CB8AC3E}">
        <p14:creationId xmlns:p14="http://schemas.microsoft.com/office/powerpoint/2010/main" val="28827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DF85F20-A018-4507-9155-13CCDA987ACB}"/>
              </a:ext>
            </a:extLst>
          </p:cNvPr>
          <p:cNvGrpSpPr/>
          <p:nvPr/>
        </p:nvGrpSpPr>
        <p:grpSpPr>
          <a:xfrm>
            <a:off x="637441" y="1118856"/>
            <a:ext cx="8126738" cy="4392080"/>
            <a:chOff x="1576850" y="595201"/>
            <a:chExt cx="6850180" cy="3680786"/>
          </a:xfrm>
        </p:grpSpPr>
        <p:sp>
          <p:nvSpPr>
            <p:cNvPr id="4" name="Isosceles Triangle 3">
              <a:extLst>
                <a:ext uri="{FF2B5EF4-FFF2-40B4-BE49-F238E27FC236}">
                  <a16:creationId xmlns:a16="http://schemas.microsoft.com/office/drawing/2014/main" id="{304596F2-17E0-4F53-9700-DA376FCEA7EB}"/>
                </a:ext>
              </a:extLst>
            </p:cNvPr>
            <p:cNvSpPr/>
            <p:nvPr/>
          </p:nvSpPr>
          <p:spPr>
            <a:xfrm>
              <a:off x="2638120" y="1010216"/>
              <a:ext cx="3783752" cy="3007531"/>
            </a:xfrm>
            <a:prstGeom prst="triangle">
              <a:avLst/>
            </a:prstGeom>
            <a:solidFill>
              <a:schemeClr val="accent1">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solidFill>
                <a:effectLst/>
                <a:uLnTx/>
                <a:uFillTx/>
                <a:latin typeface="Segoe UI"/>
                <a:ea typeface="+mn-ea"/>
                <a:cs typeface="+mn-cs"/>
                <a:sym typeface="Arial"/>
              </a:endParaRPr>
            </a:p>
          </p:txBody>
        </p:sp>
        <p:sp>
          <p:nvSpPr>
            <p:cNvPr id="5" name="TextBox 4">
              <a:extLst>
                <a:ext uri="{FF2B5EF4-FFF2-40B4-BE49-F238E27FC236}">
                  <a16:creationId xmlns:a16="http://schemas.microsoft.com/office/drawing/2014/main" id="{A8CFCF0F-EE20-478B-BD4C-6A079424ECFA}"/>
                </a:ext>
              </a:extLst>
            </p:cNvPr>
            <p:cNvSpPr txBox="1"/>
            <p:nvPr/>
          </p:nvSpPr>
          <p:spPr>
            <a:xfrm>
              <a:off x="3983353" y="595201"/>
              <a:ext cx="1135280" cy="3868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a:ln>
                    <a:noFill/>
                  </a:ln>
                  <a:solidFill>
                    <a:srgbClr val="000000"/>
                  </a:solidFill>
                  <a:effectLst/>
                  <a:uLnTx/>
                  <a:uFillTx/>
                  <a:latin typeface="Calibri" panose="020F0502020204030204" pitchFamily="34" charset="0"/>
                  <a:cs typeface="Arial"/>
                  <a:sym typeface="Arial"/>
                </a:rPr>
                <a:t>Research</a:t>
              </a:r>
            </a:p>
          </p:txBody>
        </p:sp>
        <p:sp>
          <p:nvSpPr>
            <p:cNvPr id="6" name="TextBox 5">
              <a:extLst>
                <a:ext uri="{FF2B5EF4-FFF2-40B4-BE49-F238E27FC236}">
                  <a16:creationId xmlns:a16="http://schemas.microsoft.com/office/drawing/2014/main" id="{C53E1AFC-52FE-4CE3-814E-BF805123284D}"/>
                </a:ext>
              </a:extLst>
            </p:cNvPr>
            <p:cNvSpPr txBox="1"/>
            <p:nvPr/>
          </p:nvSpPr>
          <p:spPr>
            <a:xfrm>
              <a:off x="6567507" y="3889088"/>
              <a:ext cx="1859523" cy="3611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000000"/>
                  </a:solidFill>
                  <a:effectLst/>
                  <a:uLnTx/>
                  <a:uFillTx/>
                  <a:latin typeface="Calibri" panose="020F0502020204030204" pitchFamily="34" charset="0"/>
                  <a:cs typeface="Arial"/>
                  <a:sym typeface="Arial"/>
                </a:rPr>
                <a:t>Liberal Education</a:t>
              </a:r>
            </a:p>
          </p:txBody>
        </p:sp>
        <p:sp>
          <p:nvSpPr>
            <p:cNvPr id="7" name="TextBox 6">
              <a:extLst>
                <a:ext uri="{FF2B5EF4-FFF2-40B4-BE49-F238E27FC236}">
                  <a16:creationId xmlns:a16="http://schemas.microsoft.com/office/drawing/2014/main" id="{6EC84C56-910B-4A0A-AC69-A191C0D52643}"/>
                </a:ext>
              </a:extLst>
            </p:cNvPr>
            <p:cNvSpPr txBox="1"/>
            <p:nvPr/>
          </p:nvSpPr>
          <p:spPr>
            <a:xfrm>
              <a:off x="1576850" y="3889088"/>
              <a:ext cx="867742" cy="3868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a:ln>
                    <a:noFill/>
                  </a:ln>
                  <a:solidFill>
                    <a:srgbClr val="000000"/>
                  </a:solidFill>
                  <a:effectLst/>
                  <a:uLnTx/>
                  <a:uFillTx/>
                  <a:latin typeface="Calibri" panose="020F0502020204030204" pitchFamily="34" charset="0"/>
                  <a:cs typeface="Arial"/>
                  <a:sym typeface="Arial"/>
                </a:rPr>
                <a:t>Career</a:t>
              </a:r>
            </a:p>
          </p:txBody>
        </p:sp>
        <p:sp>
          <p:nvSpPr>
            <p:cNvPr id="19" name="Isosceles Triangle 18">
              <a:extLst>
                <a:ext uri="{FF2B5EF4-FFF2-40B4-BE49-F238E27FC236}">
                  <a16:creationId xmlns:a16="http://schemas.microsoft.com/office/drawing/2014/main" id="{12E95577-5D27-4C00-B7E0-13FE6749D2B6}"/>
                </a:ext>
              </a:extLst>
            </p:cNvPr>
            <p:cNvSpPr/>
            <p:nvPr/>
          </p:nvSpPr>
          <p:spPr>
            <a:xfrm>
              <a:off x="3973306" y="2265975"/>
              <a:ext cx="1060704" cy="914400"/>
            </a:xfrm>
            <a:prstGeom prst="triangl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solidFill>
                <a:effectLst/>
                <a:uLnTx/>
                <a:uFillTx/>
                <a:latin typeface="Segoe UI"/>
                <a:ea typeface="+mn-ea"/>
                <a:cs typeface="+mn-cs"/>
                <a:sym typeface="Arial"/>
              </a:endParaRPr>
            </a:p>
          </p:txBody>
        </p:sp>
        <p:cxnSp>
          <p:nvCxnSpPr>
            <p:cNvPr id="12" name="Straight Arrow Connector 11">
              <a:extLst>
                <a:ext uri="{FF2B5EF4-FFF2-40B4-BE49-F238E27FC236}">
                  <a16:creationId xmlns:a16="http://schemas.microsoft.com/office/drawing/2014/main" id="{32CD7E27-3425-49AA-860E-CA640812BEFC}"/>
                </a:ext>
              </a:extLst>
            </p:cNvPr>
            <p:cNvCxnSpPr/>
            <p:nvPr/>
          </p:nvCxnSpPr>
          <p:spPr>
            <a:xfrm flipV="1">
              <a:off x="4511215" y="1874282"/>
              <a:ext cx="0" cy="970547"/>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1BB6E61-BB74-4227-B5AC-59AC2B63F3AB}"/>
                </a:ext>
              </a:extLst>
            </p:cNvPr>
            <p:cNvCxnSpPr>
              <a:cxnSpLocks/>
            </p:cNvCxnSpPr>
            <p:nvPr/>
          </p:nvCxnSpPr>
          <p:spPr>
            <a:xfrm>
              <a:off x="4503658" y="2859943"/>
              <a:ext cx="785543" cy="516941"/>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01CAEB-9A6A-4977-9219-22A4B7F5885D}"/>
                </a:ext>
              </a:extLst>
            </p:cNvPr>
            <p:cNvCxnSpPr>
              <a:cxnSpLocks/>
            </p:cNvCxnSpPr>
            <p:nvPr/>
          </p:nvCxnSpPr>
          <p:spPr>
            <a:xfrm flipH="1">
              <a:off x="3724314" y="2859943"/>
              <a:ext cx="786384" cy="516941"/>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 name="Graphic 2" descr="Microscope">
              <a:extLst>
                <a:ext uri="{FF2B5EF4-FFF2-40B4-BE49-F238E27FC236}">
                  <a16:creationId xmlns:a16="http://schemas.microsoft.com/office/drawing/2014/main" id="{83B3CFCB-E552-4B09-9C0B-2035E004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6410" y="1088388"/>
              <a:ext cx="548640" cy="548640"/>
            </a:xfrm>
            <a:prstGeom prst="rect">
              <a:avLst/>
            </a:prstGeom>
          </p:spPr>
        </p:pic>
        <p:pic>
          <p:nvPicPr>
            <p:cNvPr id="16" name="Graphic 15" descr="Meeting">
              <a:extLst>
                <a:ext uri="{FF2B5EF4-FFF2-40B4-BE49-F238E27FC236}">
                  <a16:creationId xmlns:a16="http://schemas.microsoft.com/office/drawing/2014/main" id="{0BB05705-03C1-44A8-918A-B6B2AE9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1886" y="3540228"/>
              <a:ext cx="548640" cy="548640"/>
            </a:xfrm>
            <a:prstGeom prst="rect">
              <a:avLst/>
            </a:prstGeom>
          </p:spPr>
        </p:pic>
        <p:pic>
          <p:nvPicPr>
            <p:cNvPr id="20" name="Graphic 19" descr="Briefcase">
              <a:extLst>
                <a:ext uri="{FF2B5EF4-FFF2-40B4-BE49-F238E27FC236}">
                  <a16:creationId xmlns:a16="http://schemas.microsoft.com/office/drawing/2014/main" id="{6CDC6BC8-5BD7-4F9E-98B5-66AE7481F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00560" y="3517557"/>
              <a:ext cx="548640" cy="548640"/>
            </a:xfrm>
            <a:prstGeom prst="rect">
              <a:avLst/>
            </a:prstGeom>
          </p:spPr>
        </p:pic>
      </p:grpSp>
      <p:sp>
        <p:nvSpPr>
          <p:cNvPr id="17" name="TextBox 16">
            <a:extLst>
              <a:ext uri="{FF2B5EF4-FFF2-40B4-BE49-F238E27FC236}">
                <a16:creationId xmlns:a16="http://schemas.microsoft.com/office/drawing/2014/main" id="{EF18210A-2143-4837-87BD-423702F03C04}"/>
              </a:ext>
            </a:extLst>
          </p:cNvPr>
          <p:cNvSpPr txBox="1"/>
          <p:nvPr/>
        </p:nvSpPr>
        <p:spPr>
          <a:xfrm>
            <a:off x="5057924" y="972157"/>
            <a:ext cx="3801041" cy="175432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AE2573"/>
                </a:solidFill>
                <a:effectLst/>
                <a:uLnTx/>
                <a:uFillTx/>
                <a:latin typeface="Calibri" panose="020F0502020204030204" pitchFamily="34" charset="0"/>
                <a:cs typeface="Arial"/>
                <a:sym typeface="Arial"/>
              </a:rPr>
              <a:t>Research Data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AE2573"/>
                </a:solidFill>
                <a:effectLst/>
                <a:uLnTx/>
                <a:uFillTx/>
                <a:latin typeface="Calibri" panose="020F0502020204030204" pitchFamily="34" charset="0"/>
                <a:cs typeface="Arial"/>
                <a:sym typeface="Arial"/>
              </a:rPr>
              <a:t>GIS, visualization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AE2573"/>
                </a:solidFill>
                <a:effectLst/>
                <a:uLnTx/>
                <a:uFillTx/>
                <a:latin typeface="Calibri" panose="020F0502020204030204" pitchFamily="34" charset="0"/>
                <a:cs typeface="Arial"/>
                <a:sym typeface="Arial"/>
              </a:rPr>
              <a:t>Library as publisher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AE2573"/>
                </a:solidFill>
                <a:effectLst/>
                <a:uLnTx/>
                <a:uFillTx/>
                <a:latin typeface="Calibri" panose="020F0502020204030204" pitchFamily="34" charset="0"/>
                <a:cs typeface="Arial"/>
                <a:sym typeface="Arial"/>
              </a:rPr>
              <a:t>Research information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AE2573"/>
                </a:solidFill>
                <a:effectLst/>
                <a:uLnTx/>
                <a:uFillTx/>
                <a:latin typeface="Calibri" panose="020F0502020204030204" pitchFamily="34" charset="0"/>
                <a:cs typeface="Arial"/>
                <a:sym typeface="Arial"/>
              </a:rPr>
              <a:t>Collective collections, shared print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AE2573"/>
                </a:solidFill>
                <a:effectLst/>
                <a:uLnTx/>
                <a:uFillTx/>
                <a:latin typeface="Calibri" panose="020F0502020204030204" pitchFamily="34" charset="0"/>
                <a:cs typeface="Arial"/>
                <a:sym typeface="Arial"/>
              </a:rPr>
              <a:t>…</a:t>
            </a:r>
          </a:p>
        </p:txBody>
      </p:sp>
      <p:sp>
        <p:nvSpPr>
          <p:cNvPr id="21" name="TextBox 20">
            <a:extLst>
              <a:ext uri="{FF2B5EF4-FFF2-40B4-BE49-F238E27FC236}">
                <a16:creationId xmlns:a16="http://schemas.microsoft.com/office/drawing/2014/main" id="{CAC23B59-D241-4C32-8125-3F933F3F7BE0}"/>
              </a:ext>
            </a:extLst>
          </p:cNvPr>
          <p:cNvSpPr txBox="1"/>
          <p:nvPr/>
        </p:nvSpPr>
        <p:spPr>
          <a:xfrm>
            <a:off x="6099030" y="2899145"/>
            <a:ext cx="3318045" cy="19774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F6BE00">
                    <a:lumMod val="50000"/>
                  </a:srgbClr>
                </a:solidFill>
                <a:effectLst/>
                <a:uLnTx/>
                <a:uFillTx/>
                <a:latin typeface="Calibri" panose="020F0502020204030204" pitchFamily="34" charset="0"/>
                <a:cs typeface="Arial"/>
                <a:sym typeface="Arial"/>
              </a:rPr>
              <a:t>Instructional design, LMS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F6BE00">
                    <a:lumMod val="50000"/>
                  </a:srgbClr>
                </a:solidFill>
                <a:effectLst/>
                <a:uLnTx/>
                <a:uFillTx/>
                <a:latin typeface="Calibri" panose="020F0502020204030204" pitchFamily="34" charset="0"/>
                <a:cs typeface="Arial"/>
                <a:sym typeface="Arial"/>
              </a:rPr>
              <a:t>Digital humanities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F6BE00">
                    <a:lumMod val="50000"/>
                  </a:srgbClr>
                </a:solidFill>
                <a:effectLst/>
                <a:uLnTx/>
                <a:uFillTx/>
                <a:latin typeface="Calibri" panose="020F0502020204030204" pitchFamily="34" charset="0"/>
                <a:cs typeface="Arial"/>
                <a:sym typeface="Arial"/>
              </a:rPr>
              <a:t>Digital, data literacy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F6BE00">
                    <a:lumMod val="50000"/>
                  </a:srgbClr>
                </a:solidFill>
                <a:effectLst/>
                <a:uLnTx/>
                <a:uFillTx/>
                <a:latin typeface="Calibri" panose="020F0502020204030204" pitchFamily="34" charset="0"/>
                <a:cs typeface="Arial"/>
                <a:sym typeface="Arial"/>
              </a:rPr>
              <a:t>Makerspace, Fab-lab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F6BE00">
                    <a:lumMod val="50000"/>
                  </a:srgbClr>
                </a:solidFill>
                <a:effectLst/>
                <a:uLnTx/>
                <a:uFillTx/>
                <a:latin typeface="Calibri" panose="020F0502020204030204" pitchFamily="34" charset="0"/>
                <a:cs typeface="Arial"/>
                <a:sym typeface="Arial"/>
              </a:rPr>
              <a:t>Special collections in the classroom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F6BE00">
                    <a:lumMod val="50000"/>
                  </a:srgbClr>
                </a:solidFill>
                <a:effectLst/>
                <a:uLnTx/>
                <a:uFillTx/>
                <a:latin typeface="Calibri" panose="020F0502020204030204" pitchFamily="34" charset="0"/>
                <a:cs typeface="Arial"/>
                <a:sym typeface="Arial"/>
              </a:rPr>
              <a:t>…</a:t>
            </a:r>
          </a:p>
        </p:txBody>
      </p:sp>
      <p:sp>
        <p:nvSpPr>
          <p:cNvPr id="22" name="TextBox 21">
            <a:extLst>
              <a:ext uri="{FF2B5EF4-FFF2-40B4-BE49-F238E27FC236}">
                <a16:creationId xmlns:a16="http://schemas.microsoft.com/office/drawing/2014/main" id="{A6474076-6C59-4543-B19E-4606A33854F5}"/>
              </a:ext>
            </a:extLst>
          </p:cNvPr>
          <p:cNvSpPr txBox="1"/>
          <p:nvPr/>
        </p:nvSpPr>
        <p:spPr>
          <a:xfrm>
            <a:off x="1" y="3322056"/>
            <a:ext cx="261967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1F497D">
                    <a:lumMod val="75000"/>
                  </a:srgbClr>
                </a:solidFill>
                <a:effectLst/>
                <a:uLnTx/>
                <a:uFillTx/>
                <a:latin typeface="Calibri" panose="020F0502020204030204" pitchFamily="34" charset="0"/>
                <a:cs typeface="Arial"/>
                <a:sym typeface="Arial"/>
              </a:rPr>
              <a:t>Skills-building, test prep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1F497D">
                    <a:lumMod val="75000"/>
                  </a:srgbClr>
                </a:solidFill>
                <a:effectLst/>
                <a:uLnTx/>
                <a:uFillTx/>
                <a:latin typeface="Calibri" panose="020F0502020204030204" pitchFamily="34" charset="0"/>
                <a:cs typeface="Arial"/>
                <a:sym typeface="Arial"/>
              </a:rPr>
              <a:t>Program-level resource guides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0" cap="none" spc="0" normalizeH="0" baseline="0" noProof="0" dirty="0">
                <a:ln>
                  <a:noFill/>
                </a:ln>
                <a:solidFill>
                  <a:srgbClr val="1F497D">
                    <a:lumMod val="75000"/>
                  </a:srgbClr>
                </a:solidFill>
                <a:effectLst/>
                <a:uLnTx/>
                <a:uFillTx/>
                <a:latin typeface="Calibri" panose="020F0502020204030204" pitchFamily="34" charset="0"/>
                <a:cs typeface="Arial"/>
                <a:sym typeface="Arial"/>
              </a:rPr>
              <a:t>E-portfolios</a:t>
            </a:r>
          </a:p>
        </p:txBody>
      </p:sp>
      <p:grpSp>
        <p:nvGrpSpPr>
          <p:cNvPr id="23" name="Group 22">
            <a:extLst>
              <a:ext uri="{FF2B5EF4-FFF2-40B4-BE49-F238E27FC236}">
                <a16:creationId xmlns:a16="http://schemas.microsoft.com/office/drawing/2014/main" id="{2171E77C-87FF-423C-BDBC-4F00941C60CF}"/>
              </a:ext>
            </a:extLst>
          </p:cNvPr>
          <p:cNvGrpSpPr/>
          <p:nvPr/>
        </p:nvGrpSpPr>
        <p:grpSpPr>
          <a:xfrm>
            <a:off x="39699" y="50212"/>
            <a:ext cx="3452706" cy="477054"/>
            <a:chOff x="283779" y="271422"/>
            <a:chExt cx="3239814" cy="2425959"/>
          </a:xfrm>
          <a:solidFill>
            <a:schemeClr val="tx2"/>
          </a:solidFill>
        </p:grpSpPr>
        <p:sp>
          <p:nvSpPr>
            <p:cNvPr id="24" name="Rectangle 23">
              <a:extLst>
                <a:ext uri="{FF2B5EF4-FFF2-40B4-BE49-F238E27FC236}">
                  <a16:creationId xmlns:a16="http://schemas.microsoft.com/office/drawing/2014/main" id="{08946BC2-2247-4D4F-98F8-940358E8696B}"/>
                </a:ext>
              </a:extLst>
            </p:cNvPr>
            <p:cNvSpPr/>
            <p:nvPr/>
          </p:nvSpPr>
          <p:spPr>
            <a:xfrm>
              <a:off x="283779" y="271422"/>
              <a:ext cx="3239814" cy="120032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500" b="0" i="0" u="none" strike="noStrike" kern="0" cap="none" spc="0" normalizeH="0" baseline="0" noProof="0">
                <a:ln>
                  <a:noFill/>
                </a:ln>
                <a:solidFill>
                  <a:prstClr val="white"/>
                </a:solidFill>
                <a:effectLst/>
                <a:uLnTx/>
                <a:uFillTx/>
                <a:latin typeface="Calibri" panose="020F0502020204030204" pitchFamily="34" charset="0"/>
                <a:ea typeface="+mn-ea"/>
                <a:cs typeface="+mn-cs"/>
                <a:sym typeface="Arial"/>
              </a:endParaRPr>
            </a:p>
          </p:txBody>
        </p:sp>
        <p:sp>
          <p:nvSpPr>
            <p:cNvPr id="25" name="TextBox 24">
              <a:extLst>
                <a:ext uri="{FF2B5EF4-FFF2-40B4-BE49-F238E27FC236}">
                  <a16:creationId xmlns:a16="http://schemas.microsoft.com/office/drawing/2014/main" id="{1A68C850-294D-4FDB-9158-2ED2666235F4}"/>
                </a:ext>
              </a:extLst>
            </p:cNvPr>
            <p:cNvSpPr txBox="1"/>
            <p:nvPr/>
          </p:nvSpPr>
          <p:spPr>
            <a:xfrm>
              <a:off x="283779" y="271422"/>
              <a:ext cx="3239814" cy="242595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500" b="0" i="0" u="none" strike="noStrike" kern="0" cap="none" spc="0" normalizeH="0" baseline="0" noProof="0" dirty="0">
                  <a:ln>
                    <a:noFill/>
                  </a:ln>
                  <a:solidFill>
                    <a:prstClr val="white"/>
                  </a:solidFill>
                  <a:effectLst/>
                  <a:uLnTx/>
                  <a:uFillTx/>
                  <a:latin typeface="Calibri" panose="020F0502020204030204" pitchFamily="34" charset="0"/>
                  <a:cs typeface="Arial"/>
                  <a:sym typeface="Arial"/>
                </a:rPr>
                <a:t>Library service directions</a:t>
              </a:r>
            </a:p>
          </p:txBody>
        </p:sp>
      </p:grpSp>
    </p:spTree>
    <p:extLst>
      <p:ext uri="{BB962C8B-B14F-4D97-AF65-F5344CB8AC3E}">
        <p14:creationId xmlns:p14="http://schemas.microsoft.com/office/powerpoint/2010/main" val="411054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5E46CF7-67F7-4028-B356-683D32DDCE4F}"/>
              </a:ext>
            </a:extLst>
          </p:cNvPr>
          <p:cNvGraphicFramePr>
            <a:graphicFrameLocks/>
          </p:cNvGraphicFramePr>
          <p:nvPr>
            <p:extLst/>
          </p:nvPr>
        </p:nvGraphicFramePr>
        <p:xfrm>
          <a:off x="135295" y="997209"/>
          <a:ext cx="8910734" cy="4534678"/>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Shape 5">
            <a:extLst>
              <a:ext uri="{FF2B5EF4-FFF2-40B4-BE49-F238E27FC236}">
                <a16:creationId xmlns:a16="http://schemas.microsoft.com/office/drawing/2014/main" id="{E80A133F-F162-4064-8476-54DED3C667AA}"/>
              </a:ext>
            </a:extLst>
          </p:cNvPr>
          <p:cNvSpPr/>
          <p:nvPr/>
        </p:nvSpPr>
        <p:spPr>
          <a:xfrm>
            <a:off x="6260253" y="3992097"/>
            <a:ext cx="876580" cy="815004"/>
          </a:xfrm>
          <a:custGeom>
            <a:avLst/>
            <a:gdLst>
              <a:gd name="connsiteX0" fmla="*/ 912804 w 1206315"/>
              <a:gd name="connsiteY0" fmla="*/ 67733 h 936978"/>
              <a:gd name="connsiteX1" fmla="*/ 777337 w 1206315"/>
              <a:gd name="connsiteY1" fmla="*/ 45155 h 936978"/>
              <a:gd name="connsiteX2" fmla="*/ 630582 w 1206315"/>
              <a:gd name="connsiteY2" fmla="*/ 33867 h 936978"/>
              <a:gd name="connsiteX3" fmla="*/ 585426 w 1206315"/>
              <a:gd name="connsiteY3" fmla="*/ 22578 h 936978"/>
              <a:gd name="connsiteX4" fmla="*/ 517693 w 1206315"/>
              <a:gd name="connsiteY4" fmla="*/ 0 h 936978"/>
              <a:gd name="connsiteX5" fmla="*/ 427382 w 1206315"/>
              <a:gd name="connsiteY5" fmla="*/ 11289 h 936978"/>
              <a:gd name="connsiteX6" fmla="*/ 382226 w 1206315"/>
              <a:gd name="connsiteY6" fmla="*/ 33867 h 936978"/>
              <a:gd name="connsiteX7" fmla="*/ 314493 w 1206315"/>
              <a:gd name="connsiteY7" fmla="*/ 56444 h 936978"/>
              <a:gd name="connsiteX8" fmla="*/ 280626 w 1206315"/>
              <a:gd name="connsiteY8" fmla="*/ 67733 h 936978"/>
              <a:gd name="connsiteX9" fmla="*/ 201604 w 1206315"/>
              <a:gd name="connsiteY9" fmla="*/ 90311 h 936978"/>
              <a:gd name="connsiteX10" fmla="*/ 167737 w 1206315"/>
              <a:gd name="connsiteY10" fmla="*/ 112889 h 936978"/>
              <a:gd name="connsiteX11" fmla="*/ 156449 w 1206315"/>
              <a:gd name="connsiteY11" fmla="*/ 146755 h 936978"/>
              <a:gd name="connsiteX12" fmla="*/ 100004 w 1206315"/>
              <a:gd name="connsiteY12" fmla="*/ 214489 h 936978"/>
              <a:gd name="connsiteX13" fmla="*/ 77426 w 1206315"/>
              <a:gd name="connsiteY13" fmla="*/ 259644 h 936978"/>
              <a:gd name="connsiteX14" fmla="*/ 9693 w 1206315"/>
              <a:gd name="connsiteY14" fmla="*/ 327378 h 936978"/>
              <a:gd name="connsiteX15" fmla="*/ 20982 w 1206315"/>
              <a:gd name="connsiteY15" fmla="*/ 395111 h 936978"/>
              <a:gd name="connsiteX16" fmla="*/ 66137 w 1206315"/>
              <a:gd name="connsiteY16" fmla="*/ 790222 h 936978"/>
              <a:gd name="connsiteX17" fmla="*/ 100004 w 1206315"/>
              <a:gd name="connsiteY17" fmla="*/ 801511 h 936978"/>
              <a:gd name="connsiteX18" fmla="*/ 111293 w 1206315"/>
              <a:gd name="connsiteY18" fmla="*/ 835378 h 936978"/>
              <a:gd name="connsiteX19" fmla="*/ 167737 w 1206315"/>
              <a:gd name="connsiteY19" fmla="*/ 903111 h 936978"/>
              <a:gd name="connsiteX20" fmla="*/ 201604 w 1206315"/>
              <a:gd name="connsiteY20" fmla="*/ 914400 h 936978"/>
              <a:gd name="connsiteX21" fmla="*/ 246760 w 1206315"/>
              <a:gd name="connsiteY21" fmla="*/ 936978 h 936978"/>
              <a:gd name="connsiteX22" fmla="*/ 675737 w 1206315"/>
              <a:gd name="connsiteY22" fmla="*/ 925689 h 936978"/>
              <a:gd name="connsiteX23" fmla="*/ 732182 w 1206315"/>
              <a:gd name="connsiteY23" fmla="*/ 914400 h 936978"/>
              <a:gd name="connsiteX24" fmla="*/ 811204 w 1206315"/>
              <a:gd name="connsiteY24" fmla="*/ 891822 h 936978"/>
              <a:gd name="connsiteX25" fmla="*/ 924093 w 1206315"/>
              <a:gd name="connsiteY25" fmla="*/ 857955 h 936978"/>
              <a:gd name="connsiteX26" fmla="*/ 969249 w 1206315"/>
              <a:gd name="connsiteY26" fmla="*/ 835378 h 936978"/>
              <a:gd name="connsiteX27" fmla="*/ 1003115 w 1206315"/>
              <a:gd name="connsiteY27" fmla="*/ 824089 h 936978"/>
              <a:gd name="connsiteX28" fmla="*/ 1059560 w 1206315"/>
              <a:gd name="connsiteY28" fmla="*/ 790222 h 936978"/>
              <a:gd name="connsiteX29" fmla="*/ 1082137 w 1206315"/>
              <a:gd name="connsiteY29" fmla="*/ 756355 h 936978"/>
              <a:gd name="connsiteX30" fmla="*/ 1127293 w 1206315"/>
              <a:gd name="connsiteY30" fmla="*/ 733778 h 936978"/>
              <a:gd name="connsiteX31" fmla="*/ 1161160 w 1206315"/>
              <a:gd name="connsiteY31" fmla="*/ 711200 h 936978"/>
              <a:gd name="connsiteX32" fmla="*/ 1183737 w 1206315"/>
              <a:gd name="connsiteY32" fmla="*/ 643467 h 936978"/>
              <a:gd name="connsiteX33" fmla="*/ 1206315 w 1206315"/>
              <a:gd name="connsiteY33" fmla="*/ 462844 h 936978"/>
              <a:gd name="connsiteX34" fmla="*/ 1183737 w 1206315"/>
              <a:gd name="connsiteY34" fmla="*/ 349955 h 936978"/>
              <a:gd name="connsiteX35" fmla="*/ 1104715 w 1206315"/>
              <a:gd name="connsiteY35" fmla="*/ 248355 h 936978"/>
              <a:gd name="connsiteX36" fmla="*/ 1082137 w 1206315"/>
              <a:gd name="connsiteY36" fmla="*/ 214489 h 936978"/>
              <a:gd name="connsiteX37" fmla="*/ 1048271 w 1206315"/>
              <a:gd name="connsiteY37" fmla="*/ 180622 h 936978"/>
              <a:gd name="connsiteX38" fmla="*/ 1025693 w 1206315"/>
              <a:gd name="connsiteY38" fmla="*/ 146755 h 936978"/>
              <a:gd name="connsiteX39" fmla="*/ 957960 w 1206315"/>
              <a:gd name="connsiteY39" fmla="*/ 101600 h 936978"/>
              <a:gd name="connsiteX40" fmla="*/ 912804 w 1206315"/>
              <a:gd name="connsiteY40" fmla="*/ 67733 h 9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6315" h="936978">
                <a:moveTo>
                  <a:pt x="912804" y="67733"/>
                </a:moveTo>
                <a:cubicBezTo>
                  <a:pt x="882700" y="58326"/>
                  <a:pt x="833346" y="50756"/>
                  <a:pt x="777337" y="45155"/>
                </a:cubicBezTo>
                <a:cubicBezTo>
                  <a:pt x="728518" y="40273"/>
                  <a:pt x="679500" y="37630"/>
                  <a:pt x="630582" y="33867"/>
                </a:cubicBezTo>
                <a:cubicBezTo>
                  <a:pt x="615530" y="30104"/>
                  <a:pt x="600287" y="27036"/>
                  <a:pt x="585426" y="22578"/>
                </a:cubicBezTo>
                <a:cubicBezTo>
                  <a:pt x="562631" y="15739"/>
                  <a:pt x="517693" y="0"/>
                  <a:pt x="517693" y="0"/>
                </a:cubicBezTo>
                <a:cubicBezTo>
                  <a:pt x="487589" y="3763"/>
                  <a:pt x="456814" y="3931"/>
                  <a:pt x="427382" y="11289"/>
                </a:cubicBezTo>
                <a:cubicBezTo>
                  <a:pt x="411056" y="15371"/>
                  <a:pt x="397851" y="27617"/>
                  <a:pt x="382226" y="33867"/>
                </a:cubicBezTo>
                <a:cubicBezTo>
                  <a:pt x="360129" y="42706"/>
                  <a:pt x="337071" y="48918"/>
                  <a:pt x="314493" y="56444"/>
                </a:cubicBezTo>
                <a:cubicBezTo>
                  <a:pt x="303204" y="60207"/>
                  <a:pt x="292170" y="64847"/>
                  <a:pt x="280626" y="67733"/>
                </a:cubicBezTo>
                <a:cubicBezTo>
                  <a:pt x="266159" y="71350"/>
                  <a:pt x="217799" y="82214"/>
                  <a:pt x="201604" y="90311"/>
                </a:cubicBezTo>
                <a:cubicBezTo>
                  <a:pt x="189469" y="96379"/>
                  <a:pt x="179026" y="105363"/>
                  <a:pt x="167737" y="112889"/>
                </a:cubicBezTo>
                <a:cubicBezTo>
                  <a:pt x="163974" y="124178"/>
                  <a:pt x="163049" y="136854"/>
                  <a:pt x="156449" y="146755"/>
                </a:cubicBezTo>
                <a:cubicBezTo>
                  <a:pt x="63043" y="286865"/>
                  <a:pt x="173883" y="85202"/>
                  <a:pt x="100004" y="214489"/>
                </a:cubicBezTo>
                <a:cubicBezTo>
                  <a:pt x="91655" y="229100"/>
                  <a:pt x="87939" y="246503"/>
                  <a:pt x="77426" y="259644"/>
                </a:cubicBezTo>
                <a:cubicBezTo>
                  <a:pt x="57480" y="284577"/>
                  <a:pt x="9693" y="327378"/>
                  <a:pt x="9693" y="327378"/>
                </a:cubicBezTo>
                <a:cubicBezTo>
                  <a:pt x="13456" y="349956"/>
                  <a:pt x="19779" y="372254"/>
                  <a:pt x="20982" y="395111"/>
                </a:cubicBezTo>
                <a:cubicBezTo>
                  <a:pt x="24793" y="467513"/>
                  <a:pt x="-51858" y="711557"/>
                  <a:pt x="66137" y="790222"/>
                </a:cubicBezTo>
                <a:cubicBezTo>
                  <a:pt x="76038" y="796823"/>
                  <a:pt x="88715" y="797748"/>
                  <a:pt x="100004" y="801511"/>
                </a:cubicBezTo>
                <a:cubicBezTo>
                  <a:pt x="103767" y="812800"/>
                  <a:pt x="105971" y="824735"/>
                  <a:pt x="111293" y="835378"/>
                </a:cubicBezTo>
                <a:cubicBezTo>
                  <a:pt x="121704" y="856200"/>
                  <a:pt x="149015" y="890629"/>
                  <a:pt x="167737" y="903111"/>
                </a:cubicBezTo>
                <a:cubicBezTo>
                  <a:pt x="177638" y="909712"/>
                  <a:pt x="190666" y="909712"/>
                  <a:pt x="201604" y="914400"/>
                </a:cubicBezTo>
                <a:cubicBezTo>
                  <a:pt x="217072" y="921029"/>
                  <a:pt x="231708" y="929452"/>
                  <a:pt x="246760" y="936978"/>
                </a:cubicBezTo>
                <a:cubicBezTo>
                  <a:pt x="389752" y="933215"/>
                  <a:pt x="532850" y="932335"/>
                  <a:pt x="675737" y="925689"/>
                </a:cubicBezTo>
                <a:cubicBezTo>
                  <a:pt x="694904" y="924798"/>
                  <a:pt x="713451" y="918562"/>
                  <a:pt x="732182" y="914400"/>
                </a:cubicBezTo>
                <a:cubicBezTo>
                  <a:pt x="811583" y="896755"/>
                  <a:pt x="745206" y="910678"/>
                  <a:pt x="811204" y="891822"/>
                </a:cubicBezTo>
                <a:cubicBezTo>
                  <a:pt x="849018" y="881018"/>
                  <a:pt x="888318" y="875842"/>
                  <a:pt x="924093" y="857955"/>
                </a:cubicBezTo>
                <a:cubicBezTo>
                  <a:pt x="939145" y="850429"/>
                  <a:pt x="953781" y="842007"/>
                  <a:pt x="969249" y="835378"/>
                </a:cubicBezTo>
                <a:cubicBezTo>
                  <a:pt x="980186" y="830691"/>
                  <a:pt x="992472" y="829411"/>
                  <a:pt x="1003115" y="824089"/>
                </a:cubicBezTo>
                <a:cubicBezTo>
                  <a:pt x="1022740" y="814276"/>
                  <a:pt x="1040745" y="801511"/>
                  <a:pt x="1059560" y="790222"/>
                </a:cubicBezTo>
                <a:cubicBezTo>
                  <a:pt x="1067086" y="778933"/>
                  <a:pt x="1071714" y="765041"/>
                  <a:pt x="1082137" y="756355"/>
                </a:cubicBezTo>
                <a:cubicBezTo>
                  <a:pt x="1095065" y="745582"/>
                  <a:pt x="1112682" y="742127"/>
                  <a:pt x="1127293" y="733778"/>
                </a:cubicBezTo>
                <a:cubicBezTo>
                  <a:pt x="1139073" y="727047"/>
                  <a:pt x="1149871" y="718726"/>
                  <a:pt x="1161160" y="711200"/>
                </a:cubicBezTo>
                <a:cubicBezTo>
                  <a:pt x="1168686" y="688622"/>
                  <a:pt x="1181912" y="667196"/>
                  <a:pt x="1183737" y="643467"/>
                </a:cubicBezTo>
                <a:cubicBezTo>
                  <a:pt x="1195939" y="484846"/>
                  <a:pt x="1179511" y="543256"/>
                  <a:pt x="1206315" y="462844"/>
                </a:cubicBezTo>
                <a:cubicBezTo>
                  <a:pt x="1203510" y="443211"/>
                  <a:pt x="1198893" y="377237"/>
                  <a:pt x="1183737" y="349955"/>
                </a:cubicBezTo>
                <a:cubicBezTo>
                  <a:pt x="1126677" y="247246"/>
                  <a:pt x="1159563" y="314172"/>
                  <a:pt x="1104715" y="248355"/>
                </a:cubicBezTo>
                <a:cubicBezTo>
                  <a:pt x="1096029" y="237932"/>
                  <a:pt x="1090823" y="224912"/>
                  <a:pt x="1082137" y="214489"/>
                </a:cubicBezTo>
                <a:cubicBezTo>
                  <a:pt x="1071917" y="202224"/>
                  <a:pt x="1058491" y="192887"/>
                  <a:pt x="1048271" y="180622"/>
                </a:cubicBezTo>
                <a:cubicBezTo>
                  <a:pt x="1039585" y="170199"/>
                  <a:pt x="1035904" y="155689"/>
                  <a:pt x="1025693" y="146755"/>
                </a:cubicBezTo>
                <a:cubicBezTo>
                  <a:pt x="1005272" y="128887"/>
                  <a:pt x="983702" y="110181"/>
                  <a:pt x="957960" y="101600"/>
                </a:cubicBezTo>
                <a:cubicBezTo>
                  <a:pt x="913996" y="86945"/>
                  <a:pt x="942908" y="77140"/>
                  <a:pt x="912804" y="67733"/>
                </a:cubicBezTo>
                <a:close/>
              </a:path>
            </a:pathLst>
          </a:cu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Freeform: Shape 6">
            <a:extLst>
              <a:ext uri="{FF2B5EF4-FFF2-40B4-BE49-F238E27FC236}">
                <a16:creationId xmlns:a16="http://schemas.microsoft.com/office/drawing/2014/main" id="{520A0F23-F9ED-4667-B539-1EB84A09D65E}"/>
              </a:ext>
            </a:extLst>
          </p:cNvPr>
          <p:cNvSpPr/>
          <p:nvPr/>
        </p:nvSpPr>
        <p:spPr>
          <a:xfrm>
            <a:off x="1884790" y="3994866"/>
            <a:ext cx="876580" cy="815004"/>
          </a:xfrm>
          <a:custGeom>
            <a:avLst/>
            <a:gdLst>
              <a:gd name="connsiteX0" fmla="*/ 912804 w 1206315"/>
              <a:gd name="connsiteY0" fmla="*/ 67733 h 936978"/>
              <a:gd name="connsiteX1" fmla="*/ 777337 w 1206315"/>
              <a:gd name="connsiteY1" fmla="*/ 45155 h 936978"/>
              <a:gd name="connsiteX2" fmla="*/ 630582 w 1206315"/>
              <a:gd name="connsiteY2" fmla="*/ 33867 h 936978"/>
              <a:gd name="connsiteX3" fmla="*/ 585426 w 1206315"/>
              <a:gd name="connsiteY3" fmla="*/ 22578 h 936978"/>
              <a:gd name="connsiteX4" fmla="*/ 517693 w 1206315"/>
              <a:gd name="connsiteY4" fmla="*/ 0 h 936978"/>
              <a:gd name="connsiteX5" fmla="*/ 427382 w 1206315"/>
              <a:gd name="connsiteY5" fmla="*/ 11289 h 936978"/>
              <a:gd name="connsiteX6" fmla="*/ 382226 w 1206315"/>
              <a:gd name="connsiteY6" fmla="*/ 33867 h 936978"/>
              <a:gd name="connsiteX7" fmla="*/ 314493 w 1206315"/>
              <a:gd name="connsiteY7" fmla="*/ 56444 h 936978"/>
              <a:gd name="connsiteX8" fmla="*/ 280626 w 1206315"/>
              <a:gd name="connsiteY8" fmla="*/ 67733 h 936978"/>
              <a:gd name="connsiteX9" fmla="*/ 201604 w 1206315"/>
              <a:gd name="connsiteY9" fmla="*/ 90311 h 936978"/>
              <a:gd name="connsiteX10" fmla="*/ 167737 w 1206315"/>
              <a:gd name="connsiteY10" fmla="*/ 112889 h 936978"/>
              <a:gd name="connsiteX11" fmla="*/ 156449 w 1206315"/>
              <a:gd name="connsiteY11" fmla="*/ 146755 h 936978"/>
              <a:gd name="connsiteX12" fmla="*/ 100004 w 1206315"/>
              <a:gd name="connsiteY12" fmla="*/ 214489 h 936978"/>
              <a:gd name="connsiteX13" fmla="*/ 77426 w 1206315"/>
              <a:gd name="connsiteY13" fmla="*/ 259644 h 936978"/>
              <a:gd name="connsiteX14" fmla="*/ 9693 w 1206315"/>
              <a:gd name="connsiteY14" fmla="*/ 327378 h 936978"/>
              <a:gd name="connsiteX15" fmla="*/ 20982 w 1206315"/>
              <a:gd name="connsiteY15" fmla="*/ 395111 h 936978"/>
              <a:gd name="connsiteX16" fmla="*/ 66137 w 1206315"/>
              <a:gd name="connsiteY16" fmla="*/ 790222 h 936978"/>
              <a:gd name="connsiteX17" fmla="*/ 100004 w 1206315"/>
              <a:gd name="connsiteY17" fmla="*/ 801511 h 936978"/>
              <a:gd name="connsiteX18" fmla="*/ 111293 w 1206315"/>
              <a:gd name="connsiteY18" fmla="*/ 835378 h 936978"/>
              <a:gd name="connsiteX19" fmla="*/ 167737 w 1206315"/>
              <a:gd name="connsiteY19" fmla="*/ 903111 h 936978"/>
              <a:gd name="connsiteX20" fmla="*/ 201604 w 1206315"/>
              <a:gd name="connsiteY20" fmla="*/ 914400 h 936978"/>
              <a:gd name="connsiteX21" fmla="*/ 246760 w 1206315"/>
              <a:gd name="connsiteY21" fmla="*/ 936978 h 936978"/>
              <a:gd name="connsiteX22" fmla="*/ 675737 w 1206315"/>
              <a:gd name="connsiteY22" fmla="*/ 925689 h 936978"/>
              <a:gd name="connsiteX23" fmla="*/ 732182 w 1206315"/>
              <a:gd name="connsiteY23" fmla="*/ 914400 h 936978"/>
              <a:gd name="connsiteX24" fmla="*/ 811204 w 1206315"/>
              <a:gd name="connsiteY24" fmla="*/ 891822 h 936978"/>
              <a:gd name="connsiteX25" fmla="*/ 924093 w 1206315"/>
              <a:gd name="connsiteY25" fmla="*/ 857955 h 936978"/>
              <a:gd name="connsiteX26" fmla="*/ 969249 w 1206315"/>
              <a:gd name="connsiteY26" fmla="*/ 835378 h 936978"/>
              <a:gd name="connsiteX27" fmla="*/ 1003115 w 1206315"/>
              <a:gd name="connsiteY27" fmla="*/ 824089 h 936978"/>
              <a:gd name="connsiteX28" fmla="*/ 1059560 w 1206315"/>
              <a:gd name="connsiteY28" fmla="*/ 790222 h 936978"/>
              <a:gd name="connsiteX29" fmla="*/ 1082137 w 1206315"/>
              <a:gd name="connsiteY29" fmla="*/ 756355 h 936978"/>
              <a:gd name="connsiteX30" fmla="*/ 1127293 w 1206315"/>
              <a:gd name="connsiteY30" fmla="*/ 733778 h 936978"/>
              <a:gd name="connsiteX31" fmla="*/ 1161160 w 1206315"/>
              <a:gd name="connsiteY31" fmla="*/ 711200 h 936978"/>
              <a:gd name="connsiteX32" fmla="*/ 1183737 w 1206315"/>
              <a:gd name="connsiteY32" fmla="*/ 643467 h 936978"/>
              <a:gd name="connsiteX33" fmla="*/ 1206315 w 1206315"/>
              <a:gd name="connsiteY33" fmla="*/ 462844 h 936978"/>
              <a:gd name="connsiteX34" fmla="*/ 1183737 w 1206315"/>
              <a:gd name="connsiteY34" fmla="*/ 349955 h 936978"/>
              <a:gd name="connsiteX35" fmla="*/ 1104715 w 1206315"/>
              <a:gd name="connsiteY35" fmla="*/ 248355 h 936978"/>
              <a:gd name="connsiteX36" fmla="*/ 1082137 w 1206315"/>
              <a:gd name="connsiteY36" fmla="*/ 214489 h 936978"/>
              <a:gd name="connsiteX37" fmla="*/ 1048271 w 1206315"/>
              <a:gd name="connsiteY37" fmla="*/ 180622 h 936978"/>
              <a:gd name="connsiteX38" fmla="*/ 1025693 w 1206315"/>
              <a:gd name="connsiteY38" fmla="*/ 146755 h 936978"/>
              <a:gd name="connsiteX39" fmla="*/ 957960 w 1206315"/>
              <a:gd name="connsiteY39" fmla="*/ 101600 h 936978"/>
              <a:gd name="connsiteX40" fmla="*/ 912804 w 1206315"/>
              <a:gd name="connsiteY40" fmla="*/ 67733 h 9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6315" h="936978">
                <a:moveTo>
                  <a:pt x="912804" y="67733"/>
                </a:moveTo>
                <a:cubicBezTo>
                  <a:pt x="882700" y="58326"/>
                  <a:pt x="833346" y="50756"/>
                  <a:pt x="777337" y="45155"/>
                </a:cubicBezTo>
                <a:cubicBezTo>
                  <a:pt x="728518" y="40273"/>
                  <a:pt x="679500" y="37630"/>
                  <a:pt x="630582" y="33867"/>
                </a:cubicBezTo>
                <a:cubicBezTo>
                  <a:pt x="615530" y="30104"/>
                  <a:pt x="600287" y="27036"/>
                  <a:pt x="585426" y="22578"/>
                </a:cubicBezTo>
                <a:cubicBezTo>
                  <a:pt x="562631" y="15739"/>
                  <a:pt x="517693" y="0"/>
                  <a:pt x="517693" y="0"/>
                </a:cubicBezTo>
                <a:cubicBezTo>
                  <a:pt x="487589" y="3763"/>
                  <a:pt x="456814" y="3931"/>
                  <a:pt x="427382" y="11289"/>
                </a:cubicBezTo>
                <a:cubicBezTo>
                  <a:pt x="411056" y="15371"/>
                  <a:pt x="397851" y="27617"/>
                  <a:pt x="382226" y="33867"/>
                </a:cubicBezTo>
                <a:cubicBezTo>
                  <a:pt x="360129" y="42706"/>
                  <a:pt x="337071" y="48918"/>
                  <a:pt x="314493" y="56444"/>
                </a:cubicBezTo>
                <a:cubicBezTo>
                  <a:pt x="303204" y="60207"/>
                  <a:pt x="292170" y="64847"/>
                  <a:pt x="280626" y="67733"/>
                </a:cubicBezTo>
                <a:cubicBezTo>
                  <a:pt x="266159" y="71350"/>
                  <a:pt x="217799" y="82214"/>
                  <a:pt x="201604" y="90311"/>
                </a:cubicBezTo>
                <a:cubicBezTo>
                  <a:pt x="189469" y="96379"/>
                  <a:pt x="179026" y="105363"/>
                  <a:pt x="167737" y="112889"/>
                </a:cubicBezTo>
                <a:cubicBezTo>
                  <a:pt x="163974" y="124178"/>
                  <a:pt x="163049" y="136854"/>
                  <a:pt x="156449" y="146755"/>
                </a:cubicBezTo>
                <a:cubicBezTo>
                  <a:pt x="63043" y="286865"/>
                  <a:pt x="173883" y="85202"/>
                  <a:pt x="100004" y="214489"/>
                </a:cubicBezTo>
                <a:cubicBezTo>
                  <a:pt x="91655" y="229100"/>
                  <a:pt x="87939" y="246503"/>
                  <a:pt x="77426" y="259644"/>
                </a:cubicBezTo>
                <a:cubicBezTo>
                  <a:pt x="57480" y="284577"/>
                  <a:pt x="9693" y="327378"/>
                  <a:pt x="9693" y="327378"/>
                </a:cubicBezTo>
                <a:cubicBezTo>
                  <a:pt x="13456" y="349956"/>
                  <a:pt x="19779" y="372254"/>
                  <a:pt x="20982" y="395111"/>
                </a:cubicBezTo>
                <a:cubicBezTo>
                  <a:pt x="24793" y="467513"/>
                  <a:pt x="-51858" y="711557"/>
                  <a:pt x="66137" y="790222"/>
                </a:cubicBezTo>
                <a:cubicBezTo>
                  <a:pt x="76038" y="796823"/>
                  <a:pt x="88715" y="797748"/>
                  <a:pt x="100004" y="801511"/>
                </a:cubicBezTo>
                <a:cubicBezTo>
                  <a:pt x="103767" y="812800"/>
                  <a:pt x="105971" y="824735"/>
                  <a:pt x="111293" y="835378"/>
                </a:cubicBezTo>
                <a:cubicBezTo>
                  <a:pt x="121704" y="856200"/>
                  <a:pt x="149015" y="890629"/>
                  <a:pt x="167737" y="903111"/>
                </a:cubicBezTo>
                <a:cubicBezTo>
                  <a:pt x="177638" y="909712"/>
                  <a:pt x="190666" y="909712"/>
                  <a:pt x="201604" y="914400"/>
                </a:cubicBezTo>
                <a:cubicBezTo>
                  <a:pt x="217072" y="921029"/>
                  <a:pt x="231708" y="929452"/>
                  <a:pt x="246760" y="936978"/>
                </a:cubicBezTo>
                <a:cubicBezTo>
                  <a:pt x="389752" y="933215"/>
                  <a:pt x="532850" y="932335"/>
                  <a:pt x="675737" y="925689"/>
                </a:cubicBezTo>
                <a:cubicBezTo>
                  <a:pt x="694904" y="924798"/>
                  <a:pt x="713451" y="918562"/>
                  <a:pt x="732182" y="914400"/>
                </a:cubicBezTo>
                <a:cubicBezTo>
                  <a:pt x="811583" y="896755"/>
                  <a:pt x="745206" y="910678"/>
                  <a:pt x="811204" y="891822"/>
                </a:cubicBezTo>
                <a:cubicBezTo>
                  <a:pt x="849018" y="881018"/>
                  <a:pt x="888318" y="875842"/>
                  <a:pt x="924093" y="857955"/>
                </a:cubicBezTo>
                <a:cubicBezTo>
                  <a:pt x="939145" y="850429"/>
                  <a:pt x="953781" y="842007"/>
                  <a:pt x="969249" y="835378"/>
                </a:cubicBezTo>
                <a:cubicBezTo>
                  <a:pt x="980186" y="830691"/>
                  <a:pt x="992472" y="829411"/>
                  <a:pt x="1003115" y="824089"/>
                </a:cubicBezTo>
                <a:cubicBezTo>
                  <a:pt x="1022740" y="814276"/>
                  <a:pt x="1040745" y="801511"/>
                  <a:pt x="1059560" y="790222"/>
                </a:cubicBezTo>
                <a:cubicBezTo>
                  <a:pt x="1067086" y="778933"/>
                  <a:pt x="1071714" y="765041"/>
                  <a:pt x="1082137" y="756355"/>
                </a:cubicBezTo>
                <a:cubicBezTo>
                  <a:pt x="1095065" y="745582"/>
                  <a:pt x="1112682" y="742127"/>
                  <a:pt x="1127293" y="733778"/>
                </a:cubicBezTo>
                <a:cubicBezTo>
                  <a:pt x="1139073" y="727047"/>
                  <a:pt x="1149871" y="718726"/>
                  <a:pt x="1161160" y="711200"/>
                </a:cubicBezTo>
                <a:cubicBezTo>
                  <a:pt x="1168686" y="688622"/>
                  <a:pt x="1181912" y="667196"/>
                  <a:pt x="1183737" y="643467"/>
                </a:cubicBezTo>
                <a:cubicBezTo>
                  <a:pt x="1195939" y="484846"/>
                  <a:pt x="1179511" y="543256"/>
                  <a:pt x="1206315" y="462844"/>
                </a:cubicBezTo>
                <a:cubicBezTo>
                  <a:pt x="1203510" y="443211"/>
                  <a:pt x="1198893" y="377237"/>
                  <a:pt x="1183737" y="349955"/>
                </a:cubicBezTo>
                <a:cubicBezTo>
                  <a:pt x="1126677" y="247246"/>
                  <a:pt x="1159563" y="314172"/>
                  <a:pt x="1104715" y="248355"/>
                </a:cubicBezTo>
                <a:cubicBezTo>
                  <a:pt x="1096029" y="237932"/>
                  <a:pt x="1090823" y="224912"/>
                  <a:pt x="1082137" y="214489"/>
                </a:cubicBezTo>
                <a:cubicBezTo>
                  <a:pt x="1071917" y="202224"/>
                  <a:pt x="1058491" y="192887"/>
                  <a:pt x="1048271" y="180622"/>
                </a:cubicBezTo>
                <a:cubicBezTo>
                  <a:pt x="1039585" y="170199"/>
                  <a:pt x="1035904" y="155689"/>
                  <a:pt x="1025693" y="146755"/>
                </a:cubicBezTo>
                <a:cubicBezTo>
                  <a:pt x="1005272" y="128887"/>
                  <a:pt x="983702" y="110181"/>
                  <a:pt x="957960" y="101600"/>
                </a:cubicBezTo>
                <a:cubicBezTo>
                  <a:pt x="913996" y="86945"/>
                  <a:pt x="942908" y="77140"/>
                  <a:pt x="912804" y="67733"/>
                </a:cubicBezTo>
                <a:close/>
              </a:path>
            </a:pathLst>
          </a:cu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Freeform: Shape 7">
            <a:extLst>
              <a:ext uri="{FF2B5EF4-FFF2-40B4-BE49-F238E27FC236}">
                <a16:creationId xmlns:a16="http://schemas.microsoft.com/office/drawing/2014/main" id="{2D963290-1046-4FF3-B890-9FC425E434BA}"/>
              </a:ext>
            </a:extLst>
          </p:cNvPr>
          <p:cNvSpPr/>
          <p:nvPr/>
        </p:nvSpPr>
        <p:spPr>
          <a:xfrm>
            <a:off x="2693896" y="3989324"/>
            <a:ext cx="876580" cy="815004"/>
          </a:xfrm>
          <a:custGeom>
            <a:avLst/>
            <a:gdLst>
              <a:gd name="connsiteX0" fmla="*/ 912804 w 1206315"/>
              <a:gd name="connsiteY0" fmla="*/ 67733 h 936978"/>
              <a:gd name="connsiteX1" fmla="*/ 777337 w 1206315"/>
              <a:gd name="connsiteY1" fmla="*/ 45155 h 936978"/>
              <a:gd name="connsiteX2" fmla="*/ 630582 w 1206315"/>
              <a:gd name="connsiteY2" fmla="*/ 33867 h 936978"/>
              <a:gd name="connsiteX3" fmla="*/ 585426 w 1206315"/>
              <a:gd name="connsiteY3" fmla="*/ 22578 h 936978"/>
              <a:gd name="connsiteX4" fmla="*/ 517693 w 1206315"/>
              <a:gd name="connsiteY4" fmla="*/ 0 h 936978"/>
              <a:gd name="connsiteX5" fmla="*/ 427382 w 1206315"/>
              <a:gd name="connsiteY5" fmla="*/ 11289 h 936978"/>
              <a:gd name="connsiteX6" fmla="*/ 382226 w 1206315"/>
              <a:gd name="connsiteY6" fmla="*/ 33867 h 936978"/>
              <a:gd name="connsiteX7" fmla="*/ 314493 w 1206315"/>
              <a:gd name="connsiteY7" fmla="*/ 56444 h 936978"/>
              <a:gd name="connsiteX8" fmla="*/ 280626 w 1206315"/>
              <a:gd name="connsiteY8" fmla="*/ 67733 h 936978"/>
              <a:gd name="connsiteX9" fmla="*/ 201604 w 1206315"/>
              <a:gd name="connsiteY9" fmla="*/ 90311 h 936978"/>
              <a:gd name="connsiteX10" fmla="*/ 167737 w 1206315"/>
              <a:gd name="connsiteY10" fmla="*/ 112889 h 936978"/>
              <a:gd name="connsiteX11" fmla="*/ 156449 w 1206315"/>
              <a:gd name="connsiteY11" fmla="*/ 146755 h 936978"/>
              <a:gd name="connsiteX12" fmla="*/ 100004 w 1206315"/>
              <a:gd name="connsiteY12" fmla="*/ 214489 h 936978"/>
              <a:gd name="connsiteX13" fmla="*/ 77426 w 1206315"/>
              <a:gd name="connsiteY13" fmla="*/ 259644 h 936978"/>
              <a:gd name="connsiteX14" fmla="*/ 9693 w 1206315"/>
              <a:gd name="connsiteY14" fmla="*/ 327378 h 936978"/>
              <a:gd name="connsiteX15" fmla="*/ 20982 w 1206315"/>
              <a:gd name="connsiteY15" fmla="*/ 395111 h 936978"/>
              <a:gd name="connsiteX16" fmla="*/ 66137 w 1206315"/>
              <a:gd name="connsiteY16" fmla="*/ 790222 h 936978"/>
              <a:gd name="connsiteX17" fmla="*/ 100004 w 1206315"/>
              <a:gd name="connsiteY17" fmla="*/ 801511 h 936978"/>
              <a:gd name="connsiteX18" fmla="*/ 111293 w 1206315"/>
              <a:gd name="connsiteY18" fmla="*/ 835378 h 936978"/>
              <a:gd name="connsiteX19" fmla="*/ 167737 w 1206315"/>
              <a:gd name="connsiteY19" fmla="*/ 903111 h 936978"/>
              <a:gd name="connsiteX20" fmla="*/ 201604 w 1206315"/>
              <a:gd name="connsiteY20" fmla="*/ 914400 h 936978"/>
              <a:gd name="connsiteX21" fmla="*/ 246760 w 1206315"/>
              <a:gd name="connsiteY21" fmla="*/ 936978 h 936978"/>
              <a:gd name="connsiteX22" fmla="*/ 675737 w 1206315"/>
              <a:gd name="connsiteY22" fmla="*/ 925689 h 936978"/>
              <a:gd name="connsiteX23" fmla="*/ 732182 w 1206315"/>
              <a:gd name="connsiteY23" fmla="*/ 914400 h 936978"/>
              <a:gd name="connsiteX24" fmla="*/ 811204 w 1206315"/>
              <a:gd name="connsiteY24" fmla="*/ 891822 h 936978"/>
              <a:gd name="connsiteX25" fmla="*/ 924093 w 1206315"/>
              <a:gd name="connsiteY25" fmla="*/ 857955 h 936978"/>
              <a:gd name="connsiteX26" fmla="*/ 969249 w 1206315"/>
              <a:gd name="connsiteY26" fmla="*/ 835378 h 936978"/>
              <a:gd name="connsiteX27" fmla="*/ 1003115 w 1206315"/>
              <a:gd name="connsiteY27" fmla="*/ 824089 h 936978"/>
              <a:gd name="connsiteX28" fmla="*/ 1059560 w 1206315"/>
              <a:gd name="connsiteY28" fmla="*/ 790222 h 936978"/>
              <a:gd name="connsiteX29" fmla="*/ 1082137 w 1206315"/>
              <a:gd name="connsiteY29" fmla="*/ 756355 h 936978"/>
              <a:gd name="connsiteX30" fmla="*/ 1127293 w 1206315"/>
              <a:gd name="connsiteY30" fmla="*/ 733778 h 936978"/>
              <a:gd name="connsiteX31" fmla="*/ 1161160 w 1206315"/>
              <a:gd name="connsiteY31" fmla="*/ 711200 h 936978"/>
              <a:gd name="connsiteX32" fmla="*/ 1183737 w 1206315"/>
              <a:gd name="connsiteY32" fmla="*/ 643467 h 936978"/>
              <a:gd name="connsiteX33" fmla="*/ 1206315 w 1206315"/>
              <a:gd name="connsiteY33" fmla="*/ 462844 h 936978"/>
              <a:gd name="connsiteX34" fmla="*/ 1183737 w 1206315"/>
              <a:gd name="connsiteY34" fmla="*/ 349955 h 936978"/>
              <a:gd name="connsiteX35" fmla="*/ 1104715 w 1206315"/>
              <a:gd name="connsiteY35" fmla="*/ 248355 h 936978"/>
              <a:gd name="connsiteX36" fmla="*/ 1082137 w 1206315"/>
              <a:gd name="connsiteY36" fmla="*/ 214489 h 936978"/>
              <a:gd name="connsiteX37" fmla="*/ 1048271 w 1206315"/>
              <a:gd name="connsiteY37" fmla="*/ 180622 h 936978"/>
              <a:gd name="connsiteX38" fmla="*/ 1025693 w 1206315"/>
              <a:gd name="connsiteY38" fmla="*/ 146755 h 936978"/>
              <a:gd name="connsiteX39" fmla="*/ 957960 w 1206315"/>
              <a:gd name="connsiteY39" fmla="*/ 101600 h 936978"/>
              <a:gd name="connsiteX40" fmla="*/ 912804 w 1206315"/>
              <a:gd name="connsiteY40" fmla="*/ 67733 h 9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6315" h="936978">
                <a:moveTo>
                  <a:pt x="912804" y="67733"/>
                </a:moveTo>
                <a:cubicBezTo>
                  <a:pt x="882700" y="58326"/>
                  <a:pt x="833346" y="50756"/>
                  <a:pt x="777337" y="45155"/>
                </a:cubicBezTo>
                <a:cubicBezTo>
                  <a:pt x="728518" y="40273"/>
                  <a:pt x="679500" y="37630"/>
                  <a:pt x="630582" y="33867"/>
                </a:cubicBezTo>
                <a:cubicBezTo>
                  <a:pt x="615530" y="30104"/>
                  <a:pt x="600287" y="27036"/>
                  <a:pt x="585426" y="22578"/>
                </a:cubicBezTo>
                <a:cubicBezTo>
                  <a:pt x="562631" y="15739"/>
                  <a:pt x="517693" y="0"/>
                  <a:pt x="517693" y="0"/>
                </a:cubicBezTo>
                <a:cubicBezTo>
                  <a:pt x="487589" y="3763"/>
                  <a:pt x="456814" y="3931"/>
                  <a:pt x="427382" y="11289"/>
                </a:cubicBezTo>
                <a:cubicBezTo>
                  <a:pt x="411056" y="15371"/>
                  <a:pt x="397851" y="27617"/>
                  <a:pt x="382226" y="33867"/>
                </a:cubicBezTo>
                <a:cubicBezTo>
                  <a:pt x="360129" y="42706"/>
                  <a:pt x="337071" y="48918"/>
                  <a:pt x="314493" y="56444"/>
                </a:cubicBezTo>
                <a:cubicBezTo>
                  <a:pt x="303204" y="60207"/>
                  <a:pt x="292170" y="64847"/>
                  <a:pt x="280626" y="67733"/>
                </a:cubicBezTo>
                <a:cubicBezTo>
                  <a:pt x="266159" y="71350"/>
                  <a:pt x="217799" y="82214"/>
                  <a:pt x="201604" y="90311"/>
                </a:cubicBezTo>
                <a:cubicBezTo>
                  <a:pt x="189469" y="96379"/>
                  <a:pt x="179026" y="105363"/>
                  <a:pt x="167737" y="112889"/>
                </a:cubicBezTo>
                <a:cubicBezTo>
                  <a:pt x="163974" y="124178"/>
                  <a:pt x="163049" y="136854"/>
                  <a:pt x="156449" y="146755"/>
                </a:cubicBezTo>
                <a:cubicBezTo>
                  <a:pt x="63043" y="286865"/>
                  <a:pt x="173883" y="85202"/>
                  <a:pt x="100004" y="214489"/>
                </a:cubicBezTo>
                <a:cubicBezTo>
                  <a:pt x="91655" y="229100"/>
                  <a:pt x="87939" y="246503"/>
                  <a:pt x="77426" y="259644"/>
                </a:cubicBezTo>
                <a:cubicBezTo>
                  <a:pt x="57480" y="284577"/>
                  <a:pt x="9693" y="327378"/>
                  <a:pt x="9693" y="327378"/>
                </a:cubicBezTo>
                <a:cubicBezTo>
                  <a:pt x="13456" y="349956"/>
                  <a:pt x="19779" y="372254"/>
                  <a:pt x="20982" y="395111"/>
                </a:cubicBezTo>
                <a:cubicBezTo>
                  <a:pt x="24793" y="467513"/>
                  <a:pt x="-51858" y="711557"/>
                  <a:pt x="66137" y="790222"/>
                </a:cubicBezTo>
                <a:cubicBezTo>
                  <a:pt x="76038" y="796823"/>
                  <a:pt x="88715" y="797748"/>
                  <a:pt x="100004" y="801511"/>
                </a:cubicBezTo>
                <a:cubicBezTo>
                  <a:pt x="103767" y="812800"/>
                  <a:pt x="105971" y="824735"/>
                  <a:pt x="111293" y="835378"/>
                </a:cubicBezTo>
                <a:cubicBezTo>
                  <a:pt x="121704" y="856200"/>
                  <a:pt x="149015" y="890629"/>
                  <a:pt x="167737" y="903111"/>
                </a:cubicBezTo>
                <a:cubicBezTo>
                  <a:pt x="177638" y="909712"/>
                  <a:pt x="190666" y="909712"/>
                  <a:pt x="201604" y="914400"/>
                </a:cubicBezTo>
                <a:cubicBezTo>
                  <a:pt x="217072" y="921029"/>
                  <a:pt x="231708" y="929452"/>
                  <a:pt x="246760" y="936978"/>
                </a:cubicBezTo>
                <a:cubicBezTo>
                  <a:pt x="389752" y="933215"/>
                  <a:pt x="532850" y="932335"/>
                  <a:pt x="675737" y="925689"/>
                </a:cubicBezTo>
                <a:cubicBezTo>
                  <a:pt x="694904" y="924798"/>
                  <a:pt x="713451" y="918562"/>
                  <a:pt x="732182" y="914400"/>
                </a:cubicBezTo>
                <a:cubicBezTo>
                  <a:pt x="811583" y="896755"/>
                  <a:pt x="745206" y="910678"/>
                  <a:pt x="811204" y="891822"/>
                </a:cubicBezTo>
                <a:cubicBezTo>
                  <a:pt x="849018" y="881018"/>
                  <a:pt x="888318" y="875842"/>
                  <a:pt x="924093" y="857955"/>
                </a:cubicBezTo>
                <a:cubicBezTo>
                  <a:pt x="939145" y="850429"/>
                  <a:pt x="953781" y="842007"/>
                  <a:pt x="969249" y="835378"/>
                </a:cubicBezTo>
                <a:cubicBezTo>
                  <a:pt x="980186" y="830691"/>
                  <a:pt x="992472" y="829411"/>
                  <a:pt x="1003115" y="824089"/>
                </a:cubicBezTo>
                <a:cubicBezTo>
                  <a:pt x="1022740" y="814276"/>
                  <a:pt x="1040745" y="801511"/>
                  <a:pt x="1059560" y="790222"/>
                </a:cubicBezTo>
                <a:cubicBezTo>
                  <a:pt x="1067086" y="778933"/>
                  <a:pt x="1071714" y="765041"/>
                  <a:pt x="1082137" y="756355"/>
                </a:cubicBezTo>
                <a:cubicBezTo>
                  <a:pt x="1095065" y="745582"/>
                  <a:pt x="1112682" y="742127"/>
                  <a:pt x="1127293" y="733778"/>
                </a:cubicBezTo>
                <a:cubicBezTo>
                  <a:pt x="1139073" y="727047"/>
                  <a:pt x="1149871" y="718726"/>
                  <a:pt x="1161160" y="711200"/>
                </a:cubicBezTo>
                <a:cubicBezTo>
                  <a:pt x="1168686" y="688622"/>
                  <a:pt x="1181912" y="667196"/>
                  <a:pt x="1183737" y="643467"/>
                </a:cubicBezTo>
                <a:cubicBezTo>
                  <a:pt x="1195939" y="484846"/>
                  <a:pt x="1179511" y="543256"/>
                  <a:pt x="1206315" y="462844"/>
                </a:cubicBezTo>
                <a:cubicBezTo>
                  <a:pt x="1203510" y="443211"/>
                  <a:pt x="1198893" y="377237"/>
                  <a:pt x="1183737" y="349955"/>
                </a:cubicBezTo>
                <a:cubicBezTo>
                  <a:pt x="1126677" y="247246"/>
                  <a:pt x="1159563" y="314172"/>
                  <a:pt x="1104715" y="248355"/>
                </a:cubicBezTo>
                <a:cubicBezTo>
                  <a:pt x="1096029" y="237932"/>
                  <a:pt x="1090823" y="224912"/>
                  <a:pt x="1082137" y="214489"/>
                </a:cubicBezTo>
                <a:cubicBezTo>
                  <a:pt x="1071917" y="202224"/>
                  <a:pt x="1058491" y="192887"/>
                  <a:pt x="1048271" y="180622"/>
                </a:cubicBezTo>
                <a:cubicBezTo>
                  <a:pt x="1039585" y="170199"/>
                  <a:pt x="1035904" y="155689"/>
                  <a:pt x="1025693" y="146755"/>
                </a:cubicBezTo>
                <a:cubicBezTo>
                  <a:pt x="1005272" y="128887"/>
                  <a:pt x="983702" y="110181"/>
                  <a:pt x="957960" y="101600"/>
                </a:cubicBezTo>
                <a:cubicBezTo>
                  <a:pt x="913996" y="86945"/>
                  <a:pt x="942908" y="77140"/>
                  <a:pt x="912804" y="67733"/>
                </a:cubicBezTo>
                <a:close/>
              </a:path>
            </a:pathLst>
          </a:cu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1917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5E46CF7-67F7-4028-B356-683D32DDCE4F}"/>
              </a:ext>
            </a:extLst>
          </p:cNvPr>
          <p:cNvGraphicFramePr>
            <a:graphicFrameLocks/>
          </p:cNvGraphicFramePr>
          <p:nvPr>
            <p:extLst/>
          </p:nvPr>
        </p:nvGraphicFramePr>
        <p:xfrm>
          <a:off x="135295" y="997209"/>
          <a:ext cx="8910734" cy="45346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1C80EC1-703F-40F8-827C-5A710BD0304A}"/>
              </a:ext>
            </a:extLst>
          </p:cNvPr>
          <p:cNvSpPr txBox="1"/>
          <p:nvPr/>
        </p:nvSpPr>
        <p:spPr>
          <a:xfrm>
            <a:off x="3795387" y="1571323"/>
            <a:ext cx="4233797" cy="923330"/>
          </a:xfrm>
          <a:prstGeom prst="rect">
            <a:avLst/>
          </a:prstGeom>
          <a:noFill/>
          <a:ln w="28575">
            <a:solidFill>
              <a:srgbClr val="FF0000"/>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sym typeface="Arial"/>
              </a:rPr>
              <a:t>Ideally, investments in </a:t>
            </a:r>
            <a:r>
              <a:rPr kumimoji="0" lang="en-US" sz="1800" b="1" i="0" u="none" strike="noStrike" kern="0" cap="none" spc="0" normalizeH="0" baseline="0" noProof="0" dirty="0">
                <a:ln>
                  <a:noFill/>
                </a:ln>
                <a:solidFill>
                  <a:srgbClr val="1F497D"/>
                </a:solidFill>
                <a:effectLst/>
                <a:uLnTx/>
                <a:uFillTx/>
                <a:latin typeface="Segoe UI" panose="020B0502040204020203" pitchFamily="34" charset="0"/>
                <a:ea typeface="Segoe UI" panose="020B0502040204020203" pitchFamily="34" charset="0"/>
                <a:cs typeface="Segoe UI" panose="020B0502040204020203" pitchFamily="34" charset="0"/>
                <a:sym typeface="Arial"/>
              </a:rPr>
              <a:t>student success</a:t>
            </a:r>
            <a:r>
              <a:rPr kumimoji="0" lang="en-US" sz="1800" b="0" i="0" u="none" strike="noStrike" kern="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sym typeface="Arial"/>
              </a:rPr>
              <a:t> would meet or exceed investments in information access</a:t>
            </a:r>
          </a:p>
        </p:txBody>
      </p:sp>
      <p:sp>
        <p:nvSpPr>
          <p:cNvPr id="3" name="Rectangle 2">
            <a:extLst>
              <a:ext uri="{FF2B5EF4-FFF2-40B4-BE49-F238E27FC236}">
                <a16:creationId xmlns:a16="http://schemas.microsoft.com/office/drawing/2014/main" id="{BC9E996D-984A-4FEE-984D-A9B943D2ED45}"/>
              </a:ext>
            </a:extLst>
          </p:cNvPr>
          <p:cNvSpPr/>
          <p:nvPr/>
        </p:nvSpPr>
        <p:spPr>
          <a:xfrm>
            <a:off x="2260691" y="2236481"/>
            <a:ext cx="1183967" cy="295751"/>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73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68BF8E9-4270-425A-9B01-5A56D04F90F5}"/>
              </a:ext>
            </a:extLst>
          </p:cNvPr>
          <p:cNvGraphicFramePr/>
          <p:nvPr>
            <p:extLst/>
          </p:nvPr>
        </p:nvGraphicFramePr>
        <p:xfrm>
          <a:off x="105747" y="1190306"/>
          <a:ext cx="75173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CF5A9A9-1CA9-498D-A895-B5C351391C8F}"/>
              </a:ext>
            </a:extLst>
          </p:cNvPr>
          <p:cNvSpPr txBox="1"/>
          <p:nvPr/>
        </p:nvSpPr>
        <p:spPr>
          <a:xfrm>
            <a:off x="910058" y="1383652"/>
            <a:ext cx="90441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9600" b="1" i="0" u="none" strike="noStrike" kern="0" cap="none" spc="0" normalizeH="0" baseline="0" noProof="0" dirty="0">
                <a:ln>
                  <a:noFill/>
                </a:ln>
                <a:solidFill>
                  <a:srgbClr val="FFFFFF"/>
                </a:solidFill>
                <a:effectLst/>
                <a:uLnTx/>
                <a:uFillTx/>
                <a:latin typeface="Arial"/>
                <a:cs typeface="Arial"/>
                <a:sym typeface="Arial"/>
              </a:rPr>
              <a:t>+</a:t>
            </a:r>
          </a:p>
        </p:txBody>
      </p:sp>
      <p:sp>
        <p:nvSpPr>
          <p:cNvPr id="4" name="TextBox 3">
            <a:extLst>
              <a:ext uri="{FF2B5EF4-FFF2-40B4-BE49-F238E27FC236}">
                <a16:creationId xmlns:a16="http://schemas.microsoft.com/office/drawing/2014/main" id="{7D66CFF8-F903-4D3D-9875-71536811C521}"/>
              </a:ext>
            </a:extLst>
          </p:cNvPr>
          <p:cNvSpPr txBox="1"/>
          <p:nvPr/>
        </p:nvSpPr>
        <p:spPr>
          <a:xfrm>
            <a:off x="1731458" y="3158412"/>
            <a:ext cx="675185"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500" b="1" i="0" u="none" strike="noStrike" kern="0" cap="none" spc="0" normalizeH="0" baseline="0" noProof="0">
                <a:ln>
                  <a:noFill/>
                </a:ln>
                <a:solidFill>
                  <a:srgbClr val="FFFFFF"/>
                </a:solidFill>
                <a:effectLst/>
                <a:uLnTx/>
                <a:uFillTx/>
                <a:latin typeface="Arial"/>
                <a:cs typeface="Arial"/>
                <a:sym typeface="Arial"/>
              </a:rPr>
              <a:t>-</a:t>
            </a:r>
          </a:p>
        </p:txBody>
      </p:sp>
      <p:sp>
        <p:nvSpPr>
          <p:cNvPr id="5" name="TextBox 4">
            <a:extLst>
              <a:ext uri="{FF2B5EF4-FFF2-40B4-BE49-F238E27FC236}">
                <a16:creationId xmlns:a16="http://schemas.microsoft.com/office/drawing/2014/main" id="{8FED98FD-C6E3-41F5-B6DF-2CAB3E6E4C6D}"/>
              </a:ext>
            </a:extLst>
          </p:cNvPr>
          <p:cNvSpPr txBox="1"/>
          <p:nvPr/>
        </p:nvSpPr>
        <p:spPr>
          <a:xfrm>
            <a:off x="6624757" y="3863045"/>
            <a:ext cx="2246128" cy="1323439"/>
          </a:xfrm>
          <a:prstGeom prst="rect">
            <a:avLst/>
          </a:prstGeom>
          <a:solidFill>
            <a:srgbClr val="C48DB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Collections agenda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Physical inventory</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Space management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a:t>
            </a:r>
          </a:p>
        </p:txBody>
      </p:sp>
      <p:sp>
        <p:nvSpPr>
          <p:cNvPr id="6" name="TextBox 5">
            <a:extLst>
              <a:ext uri="{FF2B5EF4-FFF2-40B4-BE49-F238E27FC236}">
                <a16:creationId xmlns:a16="http://schemas.microsoft.com/office/drawing/2014/main" id="{2C2EDFDD-D474-48ED-80CB-85C6EFC879C8}"/>
              </a:ext>
            </a:extLst>
          </p:cNvPr>
          <p:cNvSpPr txBox="1"/>
          <p:nvPr/>
        </p:nvSpPr>
        <p:spPr>
          <a:xfrm>
            <a:off x="6076530" y="1864956"/>
            <a:ext cx="2794355" cy="1323439"/>
          </a:xfrm>
          <a:prstGeom prst="rect">
            <a:avLst/>
          </a:prstGeom>
          <a:solidFill>
            <a:srgbClr val="95317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a:ln>
                  <a:noFill/>
                </a:ln>
                <a:solidFill>
                  <a:srgbClr val="FFFFFF"/>
                </a:solidFill>
                <a:effectLst/>
                <a:uLnTx/>
                <a:uFillTx/>
                <a:latin typeface="Calibri" panose="020F0502020204030204" pitchFamily="34" charset="0"/>
                <a:cs typeface="Arial"/>
                <a:sym typeface="Arial"/>
              </a:rPr>
              <a:t>Engagement agenda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a:ln>
                  <a:noFill/>
                </a:ln>
                <a:solidFill>
                  <a:srgbClr val="FFFFFF"/>
                </a:solidFill>
                <a:effectLst/>
                <a:uLnTx/>
                <a:uFillTx/>
                <a:latin typeface="Calibri" panose="020F0502020204030204" pitchFamily="34" charset="0"/>
                <a:cs typeface="Arial"/>
                <a:sym typeface="Arial"/>
              </a:rPr>
              <a:t>Workflow support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a:ln>
                  <a:noFill/>
                </a:ln>
                <a:solidFill>
                  <a:srgbClr val="FFFFFF"/>
                </a:solidFill>
                <a:effectLst/>
                <a:uLnTx/>
                <a:uFillTx/>
                <a:latin typeface="Calibri" panose="020F0502020204030204" pitchFamily="34" charset="0"/>
                <a:cs typeface="Arial"/>
                <a:sym typeface="Arial"/>
              </a:rPr>
              <a:t>Reputation management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a:ln>
                  <a:noFill/>
                </a:ln>
                <a:solidFill>
                  <a:srgbClr val="FFFFFF"/>
                </a:solidFill>
                <a:effectLst/>
                <a:uLnTx/>
                <a:uFillTx/>
                <a:latin typeface="Calibri" panose="020F0502020204030204" pitchFamily="34" charset="0"/>
                <a:cs typeface="Arial"/>
                <a:sym typeface="Arial"/>
              </a:rPr>
              <a:t>…</a:t>
            </a:r>
          </a:p>
        </p:txBody>
      </p:sp>
    </p:spTree>
    <p:extLst>
      <p:ext uri="{BB962C8B-B14F-4D97-AF65-F5344CB8AC3E}">
        <p14:creationId xmlns:p14="http://schemas.microsoft.com/office/powerpoint/2010/main" val="11196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C8607C3-5903-45C2-8674-86BB9D6E3C82}"/>
                                            </p:graphicEl>
                                          </p:spTgt>
                                        </p:tgtEl>
                                        <p:attrNameLst>
                                          <p:attrName>style.visibility</p:attrName>
                                        </p:attrNameLst>
                                      </p:cBhvr>
                                      <p:to>
                                        <p:strVal val="visible"/>
                                      </p:to>
                                    </p:set>
                                    <p:animEffect transition="in" filter="fade">
                                      <p:cBhvr>
                                        <p:cTn id="7" dur="500"/>
                                        <p:tgtEl>
                                          <p:spTgt spid="2">
                                            <p:graphicEl>
                                              <a:dgm id="{EC8607C3-5903-45C2-8674-86BB9D6E3C8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CAF7CCF2-0228-4410-96BB-8B7DC97B6407}"/>
                                            </p:graphicEl>
                                          </p:spTgt>
                                        </p:tgtEl>
                                        <p:attrNameLst>
                                          <p:attrName>style.visibility</p:attrName>
                                        </p:attrNameLst>
                                      </p:cBhvr>
                                      <p:to>
                                        <p:strVal val="visible"/>
                                      </p:to>
                                    </p:set>
                                    <p:animEffect transition="in" filter="fade">
                                      <p:cBhvr>
                                        <p:cTn id="10" dur="500"/>
                                        <p:tgtEl>
                                          <p:spTgt spid="2">
                                            <p:graphicEl>
                                              <a:dgm id="{CAF7CCF2-0228-4410-96BB-8B7DC97B640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9B930AF3-0CDE-4CC8-B704-65A4DBDB56E1}"/>
                                            </p:graphicEl>
                                          </p:spTgt>
                                        </p:tgtEl>
                                        <p:attrNameLst>
                                          <p:attrName>style.visibility</p:attrName>
                                        </p:attrNameLst>
                                      </p:cBhvr>
                                      <p:to>
                                        <p:strVal val="visible"/>
                                      </p:to>
                                    </p:set>
                                    <p:animEffect transition="in" filter="fade">
                                      <p:cBhvr>
                                        <p:cTn id="20" dur="500"/>
                                        <p:tgtEl>
                                          <p:spTgt spid="2">
                                            <p:graphicEl>
                                              <a:dgm id="{9B930AF3-0CDE-4CC8-B704-65A4DBDB56E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0A476A75-5EF0-4A52-AB49-EA729D13F476}"/>
                                            </p:graphicEl>
                                          </p:spTgt>
                                        </p:tgtEl>
                                        <p:attrNameLst>
                                          <p:attrName>style.visibility</p:attrName>
                                        </p:attrNameLst>
                                      </p:cBhvr>
                                      <p:to>
                                        <p:strVal val="visible"/>
                                      </p:to>
                                    </p:set>
                                    <p:animEffect transition="in" filter="fade">
                                      <p:cBhvr>
                                        <p:cTn id="23" dur="500"/>
                                        <p:tgtEl>
                                          <p:spTgt spid="2">
                                            <p:graphicEl>
                                              <a:dgm id="{0A476A75-5EF0-4A52-AB49-EA729D13F4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3"/>
          </p:nvPr>
        </p:nvSpPr>
        <p:spPr/>
        <p:txBody>
          <a:bodyPr/>
          <a:lstStyle/>
          <a:p>
            <a:endParaRPr lang="en-US" dirty="0"/>
          </a:p>
        </p:txBody>
      </p:sp>
      <p:sp>
        <p:nvSpPr>
          <p:cNvPr id="5" name="Text Placeholder 4"/>
          <p:cNvSpPr>
            <a:spLocks noGrp="1"/>
          </p:cNvSpPr>
          <p:nvPr>
            <p:ph type="body" idx="4"/>
          </p:nvPr>
        </p:nvSpPr>
        <p:spPr>
          <a:xfrm>
            <a:off x="183445" y="1077198"/>
            <a:ext cx="6589888" cy="787846"/>
          </a:xfrm>
        </p:spPr>
        <p:txBody>
          <a:bodyPr/>
          <a:lstStyle/>
          <a:p>
            <a:r>
              <a:rPr lang="en-US" sz="3200" dirty="0"/>
              <a:t>Iterative, Participatory Process</a:t>
            </a:r>
          </a:p>
        </p:txBody>
      </p:sp>
      <p:sp>
        <p:nvSpPr>
          <p:cNvPr id="6" name="Text Placeholder 5"/>
          <p:cNvSpPr>
            <a:spLocks noGrp="1"/>
          </p:cNvSpPr>
          <p:nvPr>
            <p:ph type="body" idx="5"/>
          </p:nvPr>
        </p:nvSpPr>
        <p:spPr>
          <a:xfrm>
            <a:off x="534915" y="2028928"/>
            <a:ext cx="6859307" cy="4391628"/>
          </a:xfrm>
        </p:spPr>
        <p:txBody>
          <a:bodyPr/>
          <a:lstStyle/>
          <a:p>
            <a:pPr marL="571500" indent="-342900">
              <a:lnSpc>
                <a:spcPct val="80000"/>
              </a:lnSpc>
              <a:buFont typeface="Wingdings" charset="2"/>
              <a:buChar char="u"/>
            </a:pPr>
            <a:r>
              <a:rPr lang="en-US" sz="2400" dirty="0"/>
              <a:t>Advisory Board</a:t>
            </a:r>
          </a:p>
          <a:p>
            <a:pPr marL="228600" indent="0">
              <a:lnSpc>
                <a:spcPct val="80000"/>
              </a:lnSpc>
            </a:pPr>
            <a:endParaRPr lang="en-US" sz="2400" dirty="0"/>
          </a:p>
          <a:p>
            <a:pPr marL="571500" indent="-342900">
              <a:lnSpc>
                <a:spcPct val="80000"/>
              </a:lnSpc>
              <a:buFont typeface="Wingdings" charset="2"/>
              <a:buChar char="u"/>
            </a:pPr>
            <a:r>
              <a:rPr lang="en-US" sz="2400" dirty="0"/>
              <a:t>Discussions with Colleagues, April-May 2017</a:t>
            </a:r>
          </a:p>
          <a:p>
            <a:pPr marL="228600" indent="0">
              <a:lnSpc>
                <a:spcPct val="80000"/>
              </a:lnSpc>
            </a:pPr>
            <a:endParaRPr lang="en-US" sz="2400" dirty="0"/>
          </a:p>
          <a:p>
            <a:pPr marL="571500" indent="-342900">
              <a:lnSpc>
                <a:spcPct val="80000"/>
              </a:lnSpc>
              <a:buFont typeface="Wingdings" charset="2"/>
              <a:buChar char="u"/>
            </a:pPr>
            <a:r>
              <a:rPr lang="en-US" sz="2400" dirty="0"/>
              <a:t>Workshop early draft at RBMS, June 2017</a:t>
            </a:r>
          </a:p>
          <a:p>
            <a:pPr marL="228600" indent="0">
              <a:lnSpc>
                <a:spcPct val="80000"/>
              </a:lnSpc>
            </a:pPr>
            <a:endParaRPr lang="en-US" sz="2400" dirty="0"/>
          </a:p>
          <a:p>
            <a:pPr marL="571500" indent="-342900">
              <a:lnSpc>
                <a:spcPct val="80000"/>
              </a:lnSpc>
              <a:buFont typeface="Wingdings" charset="2"/>
              <a:buChar char="u"/>
            </a:pPr>
            <a:r>
              <a:rPr lang="en-US" sz="2400" dirty="0"/>
              <a:t>Workshop later stage draft at SAA, July 2017</a:t>
            </a:r>
          </a:p>
          <a:p>
            <a:pPr marL="228600" indent="0">
              <a:lnSpc>
                <a:spcPct val="80000"/>
              </a:lnSpc>
            </a:pPr>
            <a:endParaRPr lang="en-US" sz="2400" dirty="0"/>
          </a:p>
          <a:p>
            <a:pPr marL="571500" indent="-342900">
              <a:lnSpc>
                <a:spcPct val="80000"/>
              </a:lnSpc>
              <a:buFont typeface="Wingdings" charset="2"/>
              <a:buChar char="u"/>
            </a:pPr>
            <a:r>
              <a:rPr lang="en-US" sz="2400" dirty="0"/>
              <a:t>Open Community Comment, August 2017</a:t>
            </a:r>
          </a:p>
          <a:p>
            <a:endParaRPr lang="en-US" dirty="0"/>
          </a:p>
        </p:txBody>
      </p:sp>
    </p:spTree>
    <p:extLst>
      <p:ext uri="{BB962C8B-B14F-4D97-AF65-F5344CB8AC3E}">
        <p14:creationId xmlns:p14="http://schemas.microsoft.com/office/powerpoint/2010/main" val="3878360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0605185-6A6D-4510-A8D9-3DE459E984FD}"/>
              </a:ext>
            </a:extLst>
          </p:cNvPr>
          <p:cNvSpPr txBox="1">
            <a:spLocks/>
          </p:cNvSpPr>
          <p:nvPr/>
        </p:nvSpPr>
        <p:spPr>
          <a:xfrm>
            <a:off x="477841" y="253145"/>
            <a:ext cx="8181975" cy="686442"/>
          </a:xfrm>
          <a:prstGeom prst="rect">
            <a:avLst/>
          </a:prstGeom>
        </p:spPr>
        <p:txBody>
          <a:bodyPr tIns="182880"/>
          <a:lst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92"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rgbClr val="1F497D"/>
                </a:solidFill>
                <a:effectLst/>
                <a:uLnTx/>
                <a:uFillTx/>
                <a:latin typeface="Segoe UI"/>
                <a:ea typeface="+mn-ea"/>
                <a:cs typeface="+mn-cs"/>
                <a:sym typeface="Arial"/>
              </a:rPr>
              <a:t>OCLC Research Library Partnership</a:t>
            </a:r>
          </a:p>
        </p:txBody>
      </p:sp>
      <p:sp>
        <p:nvSpPr>
          <p:cNvPr id="5" name="Text Placeholder 2">
            <a:extLst>
              <a:ext uri="{FF2B5EF4-FFF2-40B4-BE49-F238E27FC236}">
                <a16:creationId xmlns:a16="http://schemas.microsoft.com/office/drawing/2014/main" id="{64CD2785-AE8B-4F84-843F-DCE476223D48}"/>
              </a:ext>
            </a:extLst>
          </p:cNvPr>
          <p:cNvSpPr txBox="1">
            <a:spLocks/>
          </p:cNvSpPr>
          <p:nvPr/>
        </p:nvSpPr>
        <p:spPr>
          <a:xfrm>
            <a:off x="477841" y="1709194"/>
            <a:ext cx="8181975" cy="3356378"/>
          </a:xfrm>
          <a:prstGeom prst="rect">
            <a:avLst/>
          </a:prstGeom>
        </p:spPr>
        <p:txBody>
          <a:bodyPr>
            <a:normAutofit/>
          </a:bodyPr>
          <a:lst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endParaRPr kumimoji="0" lang="en-US" sz="2400" b="0" i="0" u="none" strike="noStrike" kern="1200" cap="none" spc="0" normalizeH="0" baseline="0" noProof="0">
              <a:ln>
                <a:noFill/>
              </a:ln>
              <a:solidFill>
                <a:srgbClr val="000000"/>
              </a:solidFill>
              <a:effectLst/>
              <a:uLnTx/>
              <a:uFillTx/>
              <a:latin typeface="Segoe UI"/>
              <a:ea typeface="+mn-ea"/>
              <a:cs typeface="+mn-cs"/>
              <a:sym typeface="Arial"/>
            </a:endParaRP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endParaRPr kumimoji="0" lang="en-US" sz="2400" b="0" i="0" u="none" strike="noStrike" kern="1200" cap="none" spc="0" normalizeH="0" baseline="0" noProof="0">
              <a:ln>
                <a:noFill/>
              </a:ln>
              <a:solidFill>
                <a:srgbClr val="000000"/>
              </a:solidFill>
              <a:effectLst/>
              <a:uLnTx/>
              <a:uFillTx/>
              <a:latin typeface="Segoe UI"/>
              <a:ea typeface="+mn-ea"/>
              <a:cs typeface="+mn-cs"/>
              <a:sym typeface="Arial"/>
            </a:endParaRPr>
          </a:p>
        </p:txBody>
      </p:sp>
      <p:sp>
        <p:nvSpPr>
          <p:cNvPr id="6" name="Text Placeholder 2">
            <a:extLst>
              <a:ext uri="{FF2B5EF4-FFF2-40B4-BE49-F238E27FC236}">
                <a16:creationId xmlns:a16="http://schemas.microsoft.com/office/drawing/2014/main" id="{ED97E70B-A518-4BB8-AF69-7EFBE2D7C535}"/>
              </a:ext>
            </a:extLst>
          </p:cNvPr>
          <p:cNvSpPr txBox="1">
            <a:spLocks/>
          </p:cNvSpPr>
          <p:nvPr/>
        </p:nvSpPr>
        <p:spPr>
          <a:xfrm>
            <a:off x="477841" y="1186841"/>
            <a:ext cx="8181975" cy="4484318"/>
          </a:xfrm>
          <a:prstGeom prst="rect">
            <a:avLst/>
          </a:prstGeom>
        </p:spPr>
        <p:txBody>
          <a:bodyPr>
            <a:normAutofit lnSpcReduction="10000"/>
          </a:bodyPr>
          <a:lst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sym typeface="Arial"/>
              </a:rPr>
              <a:t>Programs and research that </a:t>
            </a:r>
            <a:r>
              <a:rPr kumimoji="0" lang="en-US" sz="2800" b="1" i="0" u="none" strike="noStrike" kern="1200" cap="none" spc="0" normalizeH="0" baseline="0" noProof="0" dirty="0">
                <a:ln>
                  <a:noFill/>
                </a:ln>
                <a:solidFill>
                  <a:srgbClr val="000000"/>
                </a:solidFill>
                <a:effectLst/>
                <a:uLnTx/>
                <a:uFillTx/>
                <a:latin typeface="Segoe UI"/>
                <a:ea typeface="+mn-ea"/>
                <a:cs typeface="+mn-cs"/>
                <a:sym typeface="Arial"/>
              </a:rPr>
              <a:t>improve library alignment with institutional priorities </a:t>
            </a:r>
            <a:r>
              <a:rPr kumimoji="0" lang="en-US" sz="2800" b="0" i="0" u="none" strike="noStrike" kern="1200" cap="none" spc="0" normalizeH="0" baseline="0" noProof="0" dirty="0">
                <a:ln>
                  <a:noFill/>
                </a:ln>
                <a:solidFill>
                  <a:srgbClr val="000000"/>
                </a:solidFill>
                <a:effectLst/>
                <a:uLnTx/>
                <a:uFillTx/>
                <a:latin typeface="Segoe UI"/>
                <a:ea typeface="+mn-ea"/>
                <a:cs typeface="+mn-cs"/>
                <a:sym typeface="Arial"/>
              </a:rPr>
              <a:t>of research universities</a:t>
            </a: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rPr>
              <a:t>RIM: library roles in managing institutional reputation</a:t>
            </a: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rPr>
              <a:t>RDM: support for emerging research workflows</a:t>
            </a: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rPr>
              <a:t>Shared Print: operationalizing collective collections</a:t>
            </a: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sym typeface="Arial"/>
              </a:rPr>
              <a:t>Opportunities to </a:t>
            </a:r>
            <a:r>
              <a:rPr kumimoji="0" lang="en-US" sz="2800" b="1" i="0" u="none" strike="noStrike" kern="1200" cap="none" spc="0" normalizeH="0" baseline="0" noProof="0" dirty="0">
                <a:ln>
                  <a:noFill/>
                </a:ln>
                <a:solidFill>
                  <a:srgbClr val="000000"/>
                </a:solidFill>
                <a:effectLst/>
                <a:uLnTx/>
                <a:uFillTx/>
                <a:latin typeface="Segoe UI"/>
                <a:ea typeface="+mn-ea"/>
                <a:cs typeface="+mn-cs"/>
                <a:sym typeface="Arial"/>
              </a:rPr>
              <a:t>shape and lead community change</a:t>
            </a: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rPr>
              <a:t>Case studies, implementation partners</a:t>
            </a: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rPr>
              <a:t>Scaling learning with works-in-progress webinars, events</a:t>
            </a: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endParaRP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endParaRPr>
          </a:p>
          <a:p>
            <a:pPr marL="557199" marR="0" lvl="1" indent="-214308" algn="l" defTabSz="342892" rtl="0" eaLnBrk="1" fontAlgn="auto" latinLnBrk="0" hangingPunct="1">
              <a:lnSpc>
                <a:spcPct val="100000"/>
              </a:lnSpc>
              <a:spcBef>
                <a:spcPts val="60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sym typeface="Arial"/>
            </a:endParaRPr>
          </a:p>
          <a:p>
            <a:pPr marL="0" marR="0" lvl="0" indent="0" algn="l" defTabSz="342892" rtl="0" eaLnBrk="1" fontAlgn="auto" latinLnBrk="0" hangingPunct="1">
              <a:lnSpc>
                <a:spcPct val="100000"/>
              </a:lnSpc>
              <a:spcBef>
                <a:spcPts val="600"/>
              </a:spcBef>
              <a:spcAft>
                <a:spcPts val="0"/>
              </a:spcAft>
              <a:buClrTx/>
              <a:buSzTx/>
              <a:buFont typeface="Arial"/>
              <a:buNone/>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mn-cs"/>
              <a:sym typeface="Arial"/>
            </a:endParaRP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mn-cs"/>
              <a:sym typeface="Arial"/>
            </a:endParaRPr>
          </a:p>
        </p:txBody>
      </p:sp>
    </p:spTree>
    <p:extLst>
      <p:ext uri="{BB962C8B-B14F-4D97-AF65-F5344CB8AC3E}">
        <p14:creationId xmlns:p14="http://schemas.microsoft.com/office/powerpoint/2010/main" val="19864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7072" y="1393380"/>
            <a:ext cx="4144724" cy="1598643"/>
          </a:xfrm>
        </p:spPr>
        <p:txBody>
          <a:bodyPr/>
          <a:lstStyle/>
          <a:p>
            <a:r>
              <a:rPr lang="en-US" dirty="0"/>
              <a:t>Thank you!</a:t>
            </a:r>
          </a:p>
          <a:p>
            <a:r>
              <a:rPr lang="en-US" dirty="0"/>
              <a:t>Your questions?</a:t>
            </a:r>
          </a:p>
        </p:txBody>
      </p:sp>
      <p:sp>
        <p:nvSpPr>
          <p:cNvPr id="7" name="Rectangle 6"/>
          <p:cNvSpPr/>
          <p:nvPr/>
        </p:nvSpPr>
        <p:spPr>
          <a:xfrm>
            <a:off x="2610425" y="4936023"/>
            <a:ext cx="3024992" cy="157287"/>
          </a:xfrm>
          <a:prstGeom prst="rect">
            <a:avLst/>
          </a:prstGeom>
        </p:spPr>
        <p:txBody>
          <a:bodyPr wrap="square" anchor="ctr">
            <a:spAutoFit/>
          </a:bodyPr>
          <a:lstStyle/>
          <a:p>
            <a:pPr defTabSz="514350">
              <a:defRPr/>
            </a:pPr>
            <a:r>
              <a:rPr lang="en-US" sz="422" dirty="0">
                <a:solidFill>
                  <a:srgbClr val="787D83"/>
                </a:solidFill>
                <a:latin typeface="Calibri"/>
              </a:rPr>
              <a:t>©2018 OCLC. This work is licensed under a Creative Commons Attribution 4.0 International License.</a:t>
            </a:r>
            <a:endParaRPr lang="en-US" sz="591" dirty="0">
              <a:solidFill>
                <a:prstClr val="white">
                  <a:lumMod val="65000"/>
                </a:prstClr>
              </a:solidFill>
              <a:latin typeface="Calibri"/>
              <a:ea typeface="Open Sans" pitchFamily="34" charset="0"/>
              <a:cs typeface="Open Sans" pitchFamily="34" charset="0"/>
            </a:endParaRPr>
          </a:p>
        </p:txBody>
      </p:sp>
      <p:pic>
        <p:nvPicPr>
          <p:cNvPr id="11" name="Picture 10"/>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40657" y="4853977"/>
            <a:ext cx="342507" cy="182615"/>
          </a:xfrm>
          <a:prstGeom prst="rect">
            <a:avLst/>
          </a:prstGeom>
        </p:spPr>
      </p:pic>
    </p:spTree>
    <p:extLst>
      <p:ext uri="{BB962C8B-B14F-4D97-AF65-F5344CB8AC3E}">
        <p14:creationId xmlns:p14="http://schemas.microsoft.com/office/powerpoint/2010/main" val="2541311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93202-6E0C-4AAC-A6E7-CD0AB2C95315}"/>
              </a:ext>
            </a:extLst>
          </p:cNvPr>
          <p:cNvSpPr txBox="1"/>
          <p:nvPr/>
        </p:nvSpPr>
        <p:spPr>
          <a:xfrm>
            <a:off x="3287774" y="4550203"/>
            <a:ext cx="258404" cy="248209"/>
          </a:xfrm>
          <a:prstGeom prst="rect">
            <a:avLst/>
          </a:prstGeom>
          <a:noFill/>
        </p:spPr>
        <p:txBody>
          <a:bodyPr wrap="none" rtlCol="0">
            <a:spAutoFit/>
          </a:bodyPr>
          <a:lstStyle/>
          <a:p>
            <a:r>
              <a:rPr lang="en-US" sz="1013"/>
              <a:t>  </a:t>
            </a:r>
          </a:p>
        </p:txBody>
      </p:sp>
      <p:sp>
        <p:nvSpPr>
          <p:cNvPr id="5" name="Rectangle 2">
            <a:extLst>
              <a:ext uri="{FF2B5EF4-FFF2-40B4-BE49-F238E27FC236}">
                <a16:creationId xmlns:a16="http://schemas.microsoft.com/office/drawing/2014/main" id="{DA2DA77A-F914-4DEE-8D94-510A8E4DA373}"/>
              </a:ext>
            </a:extLst>
          </p:cNvPr>
          <p:cNvSpPr>
            <a:spLocks noChangeArrowheads="1"/>
          </p:cNvSpPr>
          <p:nvPr/>
        </p:nvSpPr>
        <p:spPr bwMode="auto">
          <a:xfrm>
            <a:off x="1700214" y="1352115"/>
            <a:ext cx="5572125" cy="37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r>
              <a:rPr lang="en-US" sz="2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The </a:t>
            </a:r>
            <a:r>
              <a:rPr lang="en-US" sz="2400" dirty="0">
                <a:latin typeface="Arial" panose="020B0604020202020204" pitchFamily="34" charset="0"/>
                <a:ea typeface="Times New Roman" panose="02020603050405020304" pitchFamily="18" charset="0"/>
                <a:cs typeface="Times New Roman" panose="02020603050405020304" pitchFamily="18" charset="0"/>
              </a:rPr>
              <a:t>OCLC Research Library Partnership provides a unique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transnational</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cs typeface="Times New Roman" panose="02020603050405020304" pitchFamily="18" charset="0"/>
              </a:rPr>
              <a:t>collaborative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network of peers </a:t>
            </a:r>
            <a:r>
              <a:rPr lang="en-US" sz="2400" dirty="0">
                <a:latin typeface="Arial" panose="020B0604020202020204" pitchFamily="34" charset="0"/>
                <a:ea typeface="Times New Roman" panose="02020603050405020304" pitchFamily="18" charset="0"/>
                <a:cs typeface="Times New Roman" panose="02020603050405020304" pitchFamily="18" charset="0"/>
              </a:rPr>
              <a:t>to address </a:t>
            </a:r>
            <a:r>
              <a:rPr lang="en-US"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common issues </a:t>
            </a:r>
            <a:r>
              <a:rPr lang="en-US" sz="2400" dirty="0">
                <a:latin typeface="Arial" panose="020B0604020202020204" pitchFamily="34" charset="0"/>
                <a:ea typeface="Times New Roman" panose="02020603050405020304" pitchFamily="18" charset="0"/>
                <a:cs typeface="Times New Roman" panose="02020603050405020304" pitchFamily="18" charset="0"/>
              </a:rPr>
              <a:t>as well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Arial" panose="020B0604020202020204" pitchFamily="34" charset="0"/>
                <a:ea typeface="Times New Roman" panose="02020603050405020304" pitchFamily="18" charset="0"/>
              </a:rPr>
              <a:t>as the opportunity to </a:t>
            </a:r>
            <a:r>
              <a:rPr lang="en-US" sz="2400" b="1" dirty="0">
                <a:solidFill>
                  <a:schemeClr val="accent2"/>
                </a:solidFill>
                <a:latin typeface="Arial" panose="020B0604020202020204" pitchFamily="34" charset="0"/>
                <a:ea typeface="Times New Roman" panose="02020603050405020304" pitchFamily="18" charset="0"/>
              </a:rPr>
              <a:t>engage directly</a:t>
            </a:r>
            <a:r>
              <a:rPr lang="en-US" sz="2400" b="1" dirty="0">
                <a:latin typeface="Arial" panose="020B0604020202020204" pitchFamily="34" charset="0"/>
                <a:ea typeface="Times New Roman" panose="02020603050405020304" pitchFamily="18" charset="0"/>
              </a:rPr>
              <a:t> </a:t>
            </a:r>
            <a:r>
              <a:rPr lang="en-US" sz="2400" dirty="0">
                <a:latin typeface="Arial" panose="020B0604020202020204" pitchFamily="34" charset="0"/>
                <a:ea typeface="Times New Roman" panose="02020603050405020304" pitchFamily="18" charset="0"/>
              </a:rPr>
              <a:t>with OCLC Research</a:t>
            </a:r>
          </a:p>
          <a:p>
            <a:pPr algn="ctr"/>
            <a:endParaRPr lang="en-US" altLang="en-US" sz="2400" dirty="0">
              <a:latin typeface="Arial" panose="020B0604020202020204" pitchFamily="34" charset="0"/>
            </a:endParaRPr>
          </a:p>
          <a:p>
            <a:pPr algn="ctr"/>
            <a:r>
              <a:rPr lang="en-US" altLang="en-US" sz="2400" b="1" dirty="0">
                <a:latin typeface="Arial" panose="020B0604020202020204" pitchFamily="34" charset="0"/>
              </a:rPr>
              <a:t>Thank you </a:t>
            </a:r>
            <a:r>
              <a:rPr lang="en-US" altLang="en-US" sz="2400" dirty="0">
                <a:latin typeface="Arial" panose="020B0604020202020204" pitchFamily="34" charset="0"/>
              </a:rPr>
              <a:t>for </a:t>
            </a:r>
            <a:r>
              <a:rPr lang="en-US" altLang="en-US" sz="2400" b="1" dirty="0">
                <a:latin typeface="Arial" panose="020B0604020202020204" pitchFamily="34" charset="0"/>
              </a:rPr>
              <a:t>underwriting</a:t>
            </a:r>
            <a:r>
              <a:rPr lang="en-US" altLang="en-US" sz="2400" dirty="0">
                <a:latin typeface="Arial" panose="020B0604020202020204" pitchFamily="34" charset="0"/>
              </a:rPr>
              <a:t> and </a:t>
            </a:r>
            <a:r>
              <a:rPr lang="en-US" altLang="en-US" sz="2400" b="1" dirty="0">
                <a:latin typeface="Arial" panose="020B0604020202020204" pitchFamily="34" charset="0"/>
              </a:rPr>
              <a:t>participating</a:t>
            </a:r>
            <a:r>
              <a:rPr lang="en-US" altLang="en-US" sz="2400" dirty="0">
                <a:latin typeface="Arial" panose="020B0604020202020204" pitchFamily="34" charset="0"/>
              </a:rPr>
              <a:t> in our programs</a:t>
            </a:r>
          </a:p>
        </p:txBody>
      </p:sp>
    </p:spTree>
    <p:extLst>
      <p:ext uri="{BB962C8B-B14F-4D97-AF65-F5344CB8AC3E}">
        <p14:creationId xmlns:p14="http://schemas.microsoft.com/office/powerpoint/2010/main" val="345528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Convergence of the Special Collections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&amp; the Research Library</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6087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solidFill>
              <a:schemeClr val="accent3">
                <a:lumMod val="60000"/>
                <a:lumOff val="40000"/>
              </a:schemeClr>
            </a:solid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Advocating for Archives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&amp; Special Collections</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6977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Next Steps for Born-Digital</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43126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340786" y="1020100"/>
            <a:ext cx="8439148" cy="915256"/>
          </a:xfrm>
        </p:spPr>
        <p:txBody>
          <a:bodyPr/>
          <a:lstStyle/>
          <a:p>
            <a:r>
              <a:rPr lang="en-US" dirty="0"/>
              <a:t>Areas of Investigation</a:t>
            </a:r>
          </a:p>
        </p:txBody>
      </p:sp>
      <p:sp>
        <p:nvSpPr>
          <p:cNvPr id="7" name="Shape 734">
            <a:extLst>
              <a:ext uri="{FF2B5EF4-FFF2-40B4-BE49-F238E27FC236}">
                <a16:creationId xmlns:a16="http://schemas.microsoft.com/office/drawing/2014/main" id="{63074A96-D416-9C43-87E5-EA54005D24F2}"/>
              </a:ext>
            </a:extLst>
          </p:cNvPr>
          <p:cNvSpPr/>
          <p:nvPr/>
        </p:nvSpPr>
        <p:spPr>
          <a:xfrm>
            <a:off x="1067067" y="2132130"/>
            <a:ext cx="7035098" cy="225055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Calibri"/>
                <a:cs typeface="Calibri"/>
                <a:sym typeface="Calibri"/>
              </a:rPr>
              <a:t>Addressing Audio-Visual Collections</a:t>
            </a:r>
            <a:endParaRPr kumimoji="0" sz="3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881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3" ma:contentTypeDescription="Create a new document." ma:contentTypeScope="" ma:versionID="0031833208e652ec674e03630ef57929">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8dd6b7e438eed5f2ff8b2ac683f8c5cb"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1A403-6771-4194-A11E-5B523DB9B03C}">
  <ds:schemaRefs>
    <ds:schemaRef ds:uri="http://schemas.microsoft.com/sharepoint/v3/contenttype/forms"/>
  </ds:schemaRefs>
</ds:datastoreItem>
</file>

<file path=customXml/itemProps2.xml><?xml version="1.0" encoding="utf-8"?>
<ds:datastoreItem xmlns:ds="http://schemas.openxmlformats.org/officeDocument/2006/customXml" ds:itemID="{3C5D16CF-8CA3-425C-9610-BFCBB41123D7}">
  <ds:schemaRefs>
    <ds:schemaRef ds:uri="c908eeb5-9d00-41e0-9796-81e9ccc774c3"/>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9b9db491-4385-45f1-9eb7-7d00055b11bb"/>
    <ds:schemaRef ds:uri="http://purl.org/dc/terms/"/>
  </ds:schemaRefs>
</ds:datastoreItem>
</file>

<file path=customXml/itemProps3.xml><?xml version="1.0" encoding="utf-8"?>
<ds:datastoreItem xmlns:ds="http://schemas.openxmlformats.org/officeDocument/2006/customXml" ds:itemID="{CA7C0AE9-95CE-480F-A9E9-DB71FFDD1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648</TotalTime>
  <Words>2573</Words>
  <Application>Microsoft Office PowerPoint</Application>
  <PresentationFormat>On-screen Show (4:3)</PresentationFormat>
  <Paragraphs>376</Paragraphs>
  <Slides>52</Slides>
  <Notes>27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52</vt:i4>
      </vt:variant>
    </vt:vector>
  </HeadingPairs>
  <TitlesOfParts>
    <vt:vector size="66" baseType="lpstr">
      <vt:lpstr>ＭＳ Ｐゴシック</vt:lpstr>
      <vt:lpstr>Arial</vt:lpstr>
      <vt:lpstr>Calibri</vt:lpstr>
      <vt:lpstr>Courier New</vt:lpstr>
      <vt:lpstr>Open Sans</vt:lpstr>
      <vt:lpstr>Segoe UI</vt:lpstr>
      <vt:lpstr>Times New Roman</vt:lpstr>
      <vt:lpstr>Wingdings</vt:lpstr>
      <vt:lpstr>1_Nonconfidential</vt:lpstr>
      <vt:lpstr>Nonconfidential</vt:lpstr>
      <vt:lpstr>standard slide</vt:lpstr>
      <vt:lpstr>Confidential</vt:lpstr>
      <vt:lpstr>2_Nonconfidential</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Three Areas of Research by the OCLC Research Library Partnership</dc:title>
  <dc:creator>Roy Tennant, Chela Weber, Rebecca Bryant, Constance Malpas</dc:creator>
  <cp:lastModifiedBy>McNicol,Jeanette</cp:lastModifiedBy>
  <cp:revision>121</cp:revision>
  <dcterms:modified xsi:type="dcterms:W3CDTF">2018-05-23T21:57:16Z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