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comments/comment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453" r:id="rId2"/>
    <p:sldId id="474" r:id="rId3"/>
    <p:sldId id="504" r:id="rId4"/>
    <p:sldId id="508" r:id="rId5"/>
    <p:sldId id="465" r:id="rId6"/>
    <p:sldId id="510" r:id="rId7"/>
    <p:sldId id="473" r:id="rId8"/>
    <p:sldId id="466" r:id="rId9"/>
    <p:sldId id="469" r:id="rId10"/>
    <p:sldId id="470" r:id="rId11"/>
    <p:sldId id="532" r:id="rId12"/>
    <p:sldId id="531" r:id="rId13"/>
    <p:sldId id="472" r:id="rId14"/>
    <p:sldId id="511" r:id="rId15"/>
    <p:sldId id="513" r:id="rId16"/>
    <p:sldId id="512" r:id="rId17"/>
    <p:sldId id="505" r:id="rId18"/>
    <p:sldId id="515" r:id="rId19"/>
    <p:sldId id="517" r:id="rId20"/>
    <p:sldId id="516" r:id="rId21"/>
    <p:sldId id="514" r:id="rId22"/>
    <p:sldId id="520" r:id="rId23"/>
    <p:sldId id="518" r:id="rId24"/>
    <p:sldId id="522" r:id="rId25"/>
    <p:sldId id="519" r:id="rId26"/>
    <p:sldId id="524" r:id="rId27"/>
    <p:sldId id="509" r:id="rId28"/>
    <p:sldId id="468" r:id="rId29"/>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userDrawn="1">
          <p15:clr>
            <a:srgbClr val="A4A3A4"/>
          </p15:clr>
        </p15:guide>
        <p15:guide id="2" pos="74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sie,Dennis" initials="M" lastIdx="1" clrIdx="0">
    <p:extLst>
      <p:ext uri="{19B8F6BF-5375-455C-9EA6-DF929625EA0E}">
        <p15:presenceInfo xmlns:p15="http://schemas.microsoft.com/office/powerpoint/2012/main" userId="S-1-5-21-2132901703-1472156187-1681070327-32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70C0"/>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2" autoAdjust="0"/>
    <p:restoredTop sz="78741" autoAdjust="0"/>
  </p:normalViewPr>
  <p:slideViewPr>
    <p:cSldViewPr snapToGrid="0" snapToObjects="1">
      <p:cViewPr varScale="1">
        <p:scale>
          <a:sx n="78" d="100"/>
          <a:sy n="78" d="100"/>
        </p:scale>
        <p:origin x="1272" y="84"/>
      </p:cViewPr>
      <p:guideLst>
        <p:guide orient="horz" pos="2411"/>
        <p:guide pos="743"/>
      </p:guideLst>
    </p:cSldViewPr>
  </p:slideViewPr>
  <p:notesTextViewPr>
    <p:cViewPr>
      <p:scale>
        <a:sx n="100" d="100"/>
        <a:sy n="100" d="100"/>
      </p:scale>
      <p:origin x="0" y="0"/>
    </p:cViewPr>
  </p:notesTextViewPr>
  <p:sorterViewPr>
    <p:cViewPr>
      <p:scale>
        <a:sx n="100" d="100"/>
        <a:sy n="100" d="100"/>
      </p:scale>
      <p:origin x="0" y="-7566"/>
    </p:cViewPr>
  </p:sorterViewPr>
  <p:notesViewPr>
    <p:cSldViewPr snapToGrid="0" snapToObjects="1">
      <p:cViewPr varScale="1">
        <p:scale>
          <a:sx n="65" d="100"/>
          <a:sy n="65" d="100"/>
        </p:scale>
        <p:origin x="312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Share within ADGC?</c:v>
                </c:pt>
              </c:strCache>
            </c:strRef>
          </c:tx>
          <c:dPt>
            <c:idx val="0"/>
            <c:bubble3D val="0"/>
            <c:explosion val="7"/>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FD-4223-A91D-E680D716C57E}"/>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666-4255-94DC-C419CAE6819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c:v>
                </c:pt>
                <c:pt idx="1">
                  <c:v>Maybe</c:v>
                </c:pt>
              </c:strCache>
            </c:strRef>
          </c:cat>
          <c:val>
            <c:numRef>
              <c:f>Sheet1!$B$2:$B$5</c:f>
              <c:numCache>
                <c:formatCode>General</c:formatCode>
                <c:ptCount val="2"/>
                <c:pt idx="0">
                  <c:v>8</c:v>
                </c:pt>
                <c:pt idx="1">
                  <c:v>19</c:v>
                </c:pt>
              </c:numCache>
            </c:numRef>
          </c:val>
          <c:extLst>
            <c:ext xmlns:c16="http://schemas.microsoft.com/office/drawing/2014/chart" uri="{C3380CC4-5D6E-409C-BE32-E72D297353CC}">
              <c16:uniqueId val="{00000000-78FD-4223-A91D-E680D716C57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9-27T20:27:02.209"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9-27T20:27:02.209"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2/10/2019</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BC0A1E7B-A08C-462E-B68D-F35FC16695A8}" type="datetimeFigureOut">
              <a:rPr lang="en-US" smtClean="0"/>
              <a:t>2/10/2019</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7"/>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7"/>
            <a:ext cx="3041968" cy="467450"/>
          </a:xfrm>
          <a:prstGeom prst="rect">
            <a:avLst/>
          </a:prstGeom>
        </p:spPr>
        <p:txBody>
          <a:bodyPr vert="horz" lIns="93287" tIns="46644" rIns="93287" bIns="46644" rtlCol="0" anchor="b"/>
          <a:lstStyle>
            <a:lvl1pPr algn="r">
              <a:defRPr sz="1200"/>
            </a:lvl1pPr>
          </a:lstStyle>
          <a:p>
            <a:fld id="{9D9B813A-722E-4194-B2CB-A10BACD61A38}" type="slidenum">
              <a:rPr lang="en-US" smtClean="0"/>
              <a:t>‹#›</a:t>
            </a:fld>
            <a:endParaRPr lang="en-US"/>
          </a:p>
        </p:txBody>
      </p:sp>
    </p:spTree>
    <p:extLst>
      <p:ext uri="{BB962C8B-B14F-4D97-AF65-F5344CB8AC3E}">
        <p14:creationId xmlns:p14="http://schemas.microsoft.com/office/powerpoint/2010/main" val="277551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a:xfrm>
            <a:off x="468923" y="4478479"/>
            <a:ext cx="6096000" cy="4359998"/>
          </a:xfrm>
        </p:spPr>
        <p:txBody>
          <a:bodyPr/>
          <a:lstStyle/>
          <a:p>
            <a:r>
              <a:rPr lang="en-US" sz="1600" dirty="0"/>
              <a:t>Good morning.  I am honored and delighted to be here.  I’d like to thank Kathleen for suggesting this session.  Aimee and Robyn for their fine work and for being wonderful co-panelists.  Thanks also to the conference organizers.  And to all of you for traveling to be here.</a:t>
            </a:r>
          </a:p>
          <a:p>
            <a:endParaRPr lang="en-US" sz="1600" dirty="0"/>
          </a:p>
          <a:p>
            <a:r>
              <a:rPr lang="en-US" sz="1600" dirty="0"/>
              <a:t>Aimee and Robyn did the heavy lifting.  They laid out all the issues regarding the sharing of art research materials via interlibrary loan, and offered possible solutions to each of those challenges.</a:t>
            </a:r>
          </a:p>
          <a:p>
            <a:endParaRPr lang="en-US" sz="1600" dirty="0"/>
          </a:p>
          <a:p>
            <a:r>
              <a:rPr lang="en-US" sz="1600" dirty="0"/>
              <a:t>Now my job is an easy one.  I get to stand up here and say, let’s do this!  Let’s share art materials among ourselves, based on this marvelous discovery tool we’ve built!</a:t>
            </a:r>
          </a:p>
          <a:p>
            <a:endParaRPr lang="en-US" sz="1600" dirty="0"/>
          </a:p>
          <a:p>
            <a:r>
              <a:rPr lang="en-US" sz="1600" dirty="0"/>
              <a:t>You see the title of my presentation is RS of AM: T&amp;P.  Building on what Aimee and Robyn said, my message is a simple one: in theory we can do this, quite easily, because many of us already have been through lots of practice. The library community is already quite good at this.</a:t>
            </a:r>
          </a:p>
        </p:txBody>
      </p:sp>
      <p:sp>
        <p:nvSpPr>
          <p:cNvPr id="4" name="Slide Number Placeholder 3"/>
          <p:cNvSpPr>
            <a:spLocks noGrp="1"/>
          </p:cNvSpPr>
          <p:nvPr>
            <p:ph type="sldNum" sz="quarter" idx="10"/>
          </p:nvPr>
        </p:nvSpPr>
        <p:spPr/>
        <p:txBody>
          <a:bodyPr/>
          <a:lstStyle/>
          <a:p>
            <a:fld id="{9D9B813A-722E-4194-B2CB-A10BACD61A38}" type="slidenum">
              <a:rPr lang="en-US" smtClean="0"/>
              <a:t>1</a:t>
            </a:fld>
            <a:endParaRPr lang="en-US"/>
          </a:p>
        </p:txBody>
      </p:sp>
    </p:spTree>
    <p:extLst>
      <p:ext uri="{BB962C8B-B14F-4D97-AF65-F5344CB8AC3E}">
        <p14:creationId xmlns:p14="http://schemas.microsoft.com/office/powerpoint/2010/main" val="3658926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reason I am telling you this is because the data set provides ample evidence that art museum libraries and art research centers have been sharing resources for a long time – and sharing quiet a lot of resources, with all sorts of partners.</a:t>
            </a:r>
          </a:p>
          <a:p>
            <a:endParaRPr lang="en-US" dirty="0"/>
          </a:p>
          <a:p>
            <a:r>
              <a:rPr lang="en-US" dirty="0"/>
              <a:t>You see from these numbers that the art-related libraries in the OCLC Research Library Partnership shared more with other types of libraries (click click) than they did with their art library peers (click click).  </a:t>
            </a:r>
          </a:p>
          <a:p>
            <a:endParaRPr lang="en-US" dirty="0"/>
          </a:p>
          <a:p>
            <a:r>
              <a:rPr lang="en-US" dirty="0"/>
              <a:t>Both with other types of libraries and with art-related libraries, more originals were borrowed and loaned than copies.  By a wide margin.</a:t>
            </a:r>
          </a:p>
          <a:p>
            <a:endParaRPr lang="en-US" dirty="0"/>
          </a:p>
          <a:p>
            <a:r>
              <a:rPr lang="en-US" dirty="0"/>
              <a:t>So a great deal of material was shared from 2007 to 2013.</a:t>
            </a:r>
          </a:p>
          <a:p>
            <a:endParaRPr lang="en-US" dirty="0"/>
          </a:p>
          <a:p>
            <a:r>
              <a:rPr lang="en-US" dirty="0"/>
              <a:t>They all got really good at doing this.</a:t>
            </a:r>
          </a:p>
          <a:p>
            <a:endParaRPr lang="en-US" dirty="0"/>
          </a:p>
          <a:p>
            <a:r>
              <a:rPr lang="en-US" dirty="0"/>
              <a:t>Some of these libraries are part of the ADGC group.  And answered the survey.  And indicated they want to share with this group just like they did with SHARES.</a:t>
            </a:r>
          </a:p>
        </p:txBody>
      </p:sp>
      <p:sp>
        <p:nvSpPr>
          <p:cNvPr id="4" name="Slide Number Placeholder 3"/>
          <p:cNvSpPr>
            <a:spLocks noGrp="1"/>
          </p:cNvSpPr>
          <p:nvPr>
            <p:ph type="sldNum" sz="quarter" idx="10"/>
          </p:nvPr>
        </p:nvSpPr>
        <p:spPr/>
        <p:txBody>
          <a:bodyPr/>
          <a:lstStyle/>
          <a:p>
            <a:fld id="{9D9B813A-722E-4194-B2CB-A10BACD61A38}" type="slidenum">
              <a:rPr lang="en-US" smtClean="0"/>
              <a:t>10</a:t>
            </a:fld>
            <a:endParaRPr lang="en-US"/>
          </a:p>
        </p:txBody>
      </p:sp>
    </p:spTree>
    <p:extLst>
      <p:ext uri="{BB962C8B-B14F-4D97-AF65-F5344CB8AC3E}">
        <p14:creationId xmlns:p14="http://schemas.microsoft.com/office/powerpoint/2010/main" val="258707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data point that I had added to my enhanced data set was the number of holding libraries indicated for each borrowed or loaned item in </a:t>
            </a:r>
            <a:r>
              <a:rPr lang="en-US" dirty="0" err="1"/>
              <a:t>WorldCat</a:t>
            </a:r>
            <a:r>
              <a:rPr lang="en-US" dirty="0"/>
              <a:t>.</a:t>
            </a:r>
          </a:p>
          <a:p>
            <a:endParaRPr lang="en-US" dirty="0"/>
          </a:p>
          <a:p>
            <a:r>
              <a:rPr lang="en-US" dirty="0"/>
              <a:t>The 22 art-related libraries in the study were able to fill requests for 8277 items for which they were listed as the only owning library in </a:t>
            </a:r>
            <a:r>
              <a:rPr lang="en-US" dirty="0" err="1"/>
              <a:t>WorldCat</a:t>
            </a:r>
            <a:r>
              <a:rPr lang="en-US" dirty="0"/>
              <a:t>.</a:t>
            </a:r>
          </a:p>
          <a:p>
            <a:endParaRPr lang="en-US" dirty="0"/>
          </a:p>
          <a:p>
            <a:r>
              <a:rPr lang="en-US" dirty="0"/>
              <a:t>This was perhaps the borrowers’ one chance to get these items for their researcher.</a:t>
            </a:r>
          </a:p>
          <a:p>
            <a:endParaRPr lang="en-US" dirty="0"/>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11</a:t>
            </a:fld>
            <a:endParaRPr lang="en-US"/>
          </a:p>
        </p:txBody>
      </p:sp>
    </p:spTree>
    <p:extLst>
      <p:ext uri="{BB962C8B-B14F-4D97-AF65-F5344CB8AC3E}">
        <p14:creationId xmlns:p14="http://schemas.microsoft.com/office/powerpoint/2010/main" val="2548952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half of these filled requests were for physical items that were shipped out and then returned.</a:t>
            </a:r>
          </a:p>
          <a:p>
            <a:endParaRPr lang="en-US" dirty="0"/>
          </a:p>
          <a:p>
            <a:r>
              <a:rPr lang="en-US" dirty="0"/>
              <a:t>In many cases special handling was required on the part of the borrower.  And these items got to the researcher and then came back.</a:t>
            </a:r>
          </a:p>
          <a:p>
            <a:endParaRPr lang="en-US" dirty="0"/>
          </a:p>
          <a:p>
            <a:r>
              <a:rPr lang="en-US" dirty="0"/>
              <a:t>No bad thing happened.</a:t>
            </a:r>
          </a:p>
          <a:p>
            <a:endParaRPr lang="en-US" dirty="0"/>
          </a:p>
          <a:p>
            <a:r>
              <a:rPr lang="en-US" dirty="0"/>
              <a:t>My point is not that you should do this, too.  But that such sharing is already being done and done well.  </a:t>
            </a:r>
          </a:p>
          <a:p>
            <a:endParaRPr lang="en-US" dirty="0"/>
          </a:p>
          <a:p>
            <a:r>
              <a:rPr lang="en-US" dirty="0"/>
              <a:t>And with the proper amount of trust, and with proper handling protocols in place, such sharing can be done without harm to the material.</a:t>
            </a:r>
          </a:p>
        </p:txBody>
      </p:sp>
      <p:sp>
        <p:nvSpPr>
          <p:cNvPr id="4" name="Slide Number Placeholder 3"/>
          <p:cNvSpPr>
            <a:spLocks noGrp="1"/>
          </p:cNvSpPr>
          <p:nvPr>
            <p:ph type="sldNum" sz="quarter" idx="10"/>
          </p:nvPr>
        </p:nvSpPr>
        <p:spPr/>
        <p:txBody>
          <a:bodyPr/>
          <a:lstStyle/>
          <a:p>
            <a:fld id="{9D9B813A-722E-4194-B2CB-A10BACD61A38}" type="slidenum">
              <a:rPr lang="en-US" smtClean="0"/>
              <a:t>12</a:t>
            </a:fld>
            <a:endParaRPr lang="en-US"/>
          </a:p>
        </p:txBody>
      </p:sp>
    </p:spTree>
    <p:extLst>
      <p:ext uri="{BB962C8B-B14F-4D97-AF65-F5344CB8AC3E}">
        <p14:creationId xmlns:p14="http://schemas.microsoft.com/office/powerpoint/2010/main" val="95836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my takeaways from all this talking about SHARES.</a:t>
            </a:r>
          </a:p>
          <a:p>
            <a:endParaRPr lang="en-US" dirty="0"/>
          </a:p>
          <a:p>
            <a:r>
              <a:rPr lang="en-US" dirty="0"/>
              <a:t>We know how to do this.  You know how to do this.</a:t>
            </a:r>
          </a:p>
          <a:p>
            <a:endParaRPr lang="en-US" dirty="0"/>
          </a:p>
          <a:p>
            <a:r>
              <a:rPr lang="en-US" dirty="0"/>
              <a:t>Let’s do this.</a:t>
            </a:r>
          </a:p>
          <a:p>
            <a:endParaRPr lang="en-US" dirty="0"/>
          </a:p>
          <a:p>
            <a:r>
              <a:rPr lang="en-US" dirty="0"/>
              <a:t>SHARES can be a useful model, perhaps, for the ADGC members.</a:t>
            </a:r>
          </a:p>
        </p:txBody>
      </p:sp>
      <p:sp>
        <p:nvSpPr>
          <p:cNvPr id="4" name="Slide Number Placeholder 3"/>
          <p:cNvSpPr>
            <a:spLocks noGrp="1"/>
          </p:cNvSpPr>
          <p:nvPr>
            <p:ph type="sldNum" sz="quarter" idx="10"/>
          </p:nvPr>
        </p:nvSpPr>
        <p:spPr/>
        <p:txBody>
          <a:bodyPr/>
          <a:lstStyle/>
          <a:p>
            <a:fld id="{9D9B813A-722E-4194-B2CB-A10BACD61A38}" type="slidenum">
              <a:rPr lang="en-US" smtClean="0"/>
              <a:t>13</a:t>
            </a:fld>
            <a:endParaRPr lang="en-US"/>
          </a:p>
        </p:txBody>
      </p:sp>
    </p:spTree>
    <p:extLst>
      <p:ext uri="{BB962C8B-B14F-4D97-AF65-F5344CB8AC3E}">
        <p14:creationId xmlns:p14="http://schemas.microsoft.com/office/powerpoint/2010/main" val="2012383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more than one way to share resources.</a:t>
            </a:r>
          </a:p>
          <a:p>
            <a:endParaRPr lang="en-US" dirty="0"/>
          </a:p>
          <a:p>
            <a:r>
              <a:rPr lang="en-US" dirty="0"/>
              <a:t>It doesn’t have to involve putting the only copy of a book for which you are the only owner in a box and sending it across the world.  That is not for everybody.</a:t>
            </a:r>
          </a:p>
          <a:p>
            <a:endParaRPr lang="en-US" dirty="0"/>
          </a:p>
          <a:p>
            <a:r>
              <a:rPr lang="en-US" dirty="0"/>
              <a:t>But there are enough ways to go about sharing art materials through interlibrary loan that Aimee, Robyn and I hope we can find some level of participation that can include all ADGC members.</a:t>
            </a:r>
          </a:p>
        </p:txBody>
      </p:sp>
      <p:sp>
        <p:nvSpPr>
          <p:cNvPr id="4" name="Slide Number Placeholder 3"/>
          <p:cNvSpPr>
            <a:spLocks noGrp="1"/>
          </p:cNvSpPr>
          <p:nvPr>
            <p:ph type="sldNum" sz="quarter" idx="10"/>
          </p:nvPr>
        </p:nvSpPr>
        <p:spPr/>
        <p:txBody>
          <a:bodyPr/>
          <a:lstStyle/>
          <a:p>
            <a:fld id="{9D9B813A-722E-4194-B2CB-A10BACD61A38}" type="slidenum">
              <a:rPr lang="en-US" smtClean="0"/>
              <a:t>14</a:t>
            </a:fld>
            <a:endParaRPr lang="en-US"/>
          </a:p>
        </p:txBody>
      </p:sp>
    </p:spTree>
    <p:extLst>
      <p:ext uri="{BB962C8B-B14F-4D97-AF65-F5344CB8AC3E}">
        <p14:creationId xmlns:p14="http://schemas.microsoft.com/office/powerpoint/2010/main" val="238747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there is the technical matter of how requests will be sent, managed, and tracked.  There are options that are highly automated.</a:t>
            </a:r>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15</a:t>
            </a:fld>
            <a:endParaRPr lang="en-US"/>
          </a:p>
        </p:txBody>
      </p:sp>
    </p:spTree>
    <p:extLst>
      <p:ext uri="{BB962C8B-B14F-4D97-AF65-F5344CB8AC3E}">
        <p14:creationId xmlns:p14="http://schemas.microsoft.com/office/powerpoint/2010/main" val="279747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my OCLC colleague Frank van </a:t>
            </a:r>
            <a:r>
              <a:rPr lang="en-US" dirty="0" err="1"/>
              <a:t>Klaveren</a:t>
            </a:r>
            <a:r>
              <a:rPr lang="en-US" dirty="0"/>
              <a:t> tells me that he could put a request button into the ADGC interface, and that if a library user from one of the member institutions sees an item she wants, she can click on that request button.  And the fact that she would like to request that item can be made known electronically to her home library.  If her home library uses OCLC’s </a:t>
            </a:r>
            <a:r>
              <a:rPr lang="en-US" dirty="0" err="1"/>
              <a:t>Tipasa</a:t>
            </a:r>
            <a:r>
              <a:rPr lang="en-US" dirty="0"/>
              <a:t> or </a:t>
            </a:r>
            <a:r>
              <a:rPr lang="en-US" dirty="0" err="1"/>
              <a:t>ILLiad</a:t>
            </a:r>
            <a:r>
              <a:rPr lang="en-US" dirty="0"/>
              <a:t>, the request can automatically be dropped into the borrowing queue for processing.  If the home library does not use </a:t>
            </a:r>
            <a:r>
              <a:rPr lang="en-US" dirty="0" err="1"/>
              <a:t>Tipasa</a:t>
            </a:r>
            <a:r>
              <a:rPr lang="en-US" dirty="0"/>
              <a:t> or </a:t>
            </a:r>
            <a:r>
              <a:rPr lang="en-US" dirty="0" err="1"/>
              <a:t>ILLiad</a:t>
            </a:r>
            <a:r>
              <a:rPr lang="en-US" dirty="0"/>
              <a:t>, Frank tells me that the patron can be taken to other places when she pushes the request button, such as an interlibrary loan request form on her home library’s Web site.</a:t>
            </a:r>
          </a:p>
          <a:p>
            <a:endParaRPr lang="en-US" dirty="0"/>
          </a:p>
          <a:p>
            <a:r>
              <a:rPr lang="en-US" dirty="0"/>
              <a:t>This, as I say, is possible.  It is not in place right now.  But Frank, who will take part in our panel discussion after my presentation, tells me that this is possible.</a:t>
            </a:r>
          </a:p>
          <a:p>
            <a:endParaRPr lang="en-US" dirty="0"/>
          </a:p>
          <a:p>
            <a:r>
              <a:rPr lang="en-US" dirty="0"/>
              <a:t>So this would be an example of a highly automated technical environment for sharing among the ADGC members.</a:t>
            </a:r>
          </a:p>
        </p:txBody>
      </p:sp>
      <p:sp>
        <p:nvSpPr>
          <p:cNvPr id="4" name="Slide Number Placeholder 3"/>
          <p:cNvSpPr>
            <a:spLocks noGrp="1"/>
          </p:cNvSpPr>
          <p:nvPr>
            <p:ph type="sldNum" sz="quarter" idx="10"/>
          </p:nvPr>
        </p:nvSpPr>
        <p:spPr/>
        <p:txBody>
          <a:bodyPr/>
          <a:lstStyle/>
          <a:p>
            <a:fld id="{9D9B813A-722E-4194-B2CB-A10BACD61A38}" type="slidenum">
              <a:rPr lang="en-US" smtClean="0"/>
              <a:t>16</a:t>
            </a:fld>
            <a:endParaRPr lang="en-US"/>
          </a:p>
        </p:txBody>
      </p:sp>
    </p:spTree>
    <p:extLst>
      <p:ext uri="{BB962C8B-B14F-4D97-AF65-F5344CB8AC3E}">
        <p14:creationId xmlns:p14="http://schemas.microsoft.com/office/powerpoint/2010/main" val="193420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extreme end of the continuum would be to not automate the sharing processes at all.  Informal requesting and processing using email.</a:t>
            </a:r>
          </a:p>
        </p:txBody>
      </p:sp>
      <p:sp>
        <p:nvSpPr>
          <p:cNvPr id="4" name="Slide Number Placeholder 3"/>
          <p:cNvSpPr>
            <a:spLocks noGrp="1"/>
          </p:cNvSpPr>
          <p:nvPr>
            <p:ph type="sldNum" sz="quarter" idx="10"/>
          </p:nvPr>
        </p:nvSpPr>
        <p:spPr/>
        <p:txBody>
          <a:bodyPr/>
          <a:lstStyle/>
          <a:p>
            <a:fld id="{9D9B813A-722E-4194-B2CB-A10BACD61A38}" type="slidenum">
              <a:rPr lang="en-US" smtClean="0"/>
              <a:t>17</a:t>
            </a:fld>
            <a:endParaRPr lang="en-US"/>
          </a:p>
        </p:txBody>
      </p:sp>
    </p:spTree>
    <p:extLst>
      <p:ext uri="{BB962C8B-B14F-4D97-AF65-F5344CB8AC3E}">
        <p14:creationId xmlns:p14="http://schemas.microsoft.com/office/powerpoint/2010/main" val="2538439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December of last year, a retired professor of epidemiology at the University of Pittsburgh contacted me with the details of an ambitious plan that he had set in motion with the help of a worldwide network of scholars and a few scattered library professionals – all people he had worked with in the course of his academic career.</a:t>
            </a:r>
          </a:p>
          <a:p>
            <a:endParaRPr lang="en-US" dirty="0"/>
          </a:p>
          <a:p>
            <a:r>
              <a:rPr lang="en-US" dirty="0"/>
              <a:t>As he put it, his mission is to markedly improve research in Arab and African countries by providing access to research methods and statistics books. In the previous 2 years this retired professor and his colleagues had built what he called the largest research methods library in the world with over 12,000 research methods books.  And he found a home for them at the Library of Alexandria in Egypt.</a:t>
            </a:r>
          </a:p>
          <a:p>
            <a:endParaRPr lang="en-US" dirty="0"/>
          </a:p>
          <a:p>
            <a:r>
              <a:rPr lang="en-US" dirty="0"/>
              <a:t>Now he was seeking some advice on how they could go about sharing this resources with scholars throughout the Arab and African countries.</a:t>
            </a:r>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18</a:t>
            </a:fld>
            <a:endParaRPr lang="en-US"/>
          </a:p>
        </p:txBody>
      </p:sp>
    </p:spTree>
    <p:extLst>
      <p:ext uri="{BB962C8B-B14F-4D97-AF65-F5344CB8AC3E}">
        <p14:creationId xmlns:p14="http://schemas.microsoft.com/office/powerpoint/2010/main" val="3837329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library of Alexandria was willing to make the materials available.  The two big questions were how would the scholars discover the materials they needed, and how would requests for those materials be sent, processed, and tracked.</a:t>
            </a:r>
          </a:p>
          <a:p>
            <a:endParaRPr lang="en-US" dirty="0"/>
          </a:p>
          <a:p>
            <a:r>
              <a:rPr lang="en-US" dirty="0"/>
              <a:t>Money was definitely an issue.  So a tech-heavy automated solution was not an option.</a:t>
            </a:r>
          </a:p>
          <a:p>
            <a:endParaRPr lang="en-US" dirty="0"/>
          </a:p>
          <a:p>
            <a:r>
              <a:rPr lang="en-US" dirty="0"/>
              <a:t>I brought in a couple of colleagues from SHARES institutions who also happen to be members of the IFLA Document Delivery and Resource Sharing committee.  Together we walked the professor and his co-conspirator at the Library of Alexandria through the pros and cons of various approaches.</a:t>
            </a:r>
          </a:p>
          <a:p>
            <a:endParaRPr lang="en-US" dirty="0"/>
          </a:p>
          <a:p>
            <a:r>
              <a:rPr lang="en-US" dirty="0"/>
              <a:t>And the end result was a solution as elegant as it was simple.</a:t>
            </a:r>
          </a:p>
        </p:txBody>
      </p:sp>
      <p:sp>
        <p:nvSpPr>
          <p:cNvPr id="4" name="Slide Number Placeholder 3"/>
          <p:cNvSpPr>
            <a:spLocks noGrp="1"/>
          </p:cNvSpPr>
          <p:nvPr>
            <p:ph type="sldNum" sz="quarter" idx="10"/>
          </p:nvPr>
        </p:nvSpPr>
        <p:spPr/>
        <p:txBody>
          <a:bodyPr/>
          <a:lstStyle/>
          <a:p>
            <a:fld id="{9D9B813A-722E-4194-B2CB-A10BACD61A38}" type="slidenum">
              <a:rPr lang="en-US" smtClean="0"/>
              <a:t>19</a:t>
            </a:fld>
            <a:endParaRPr lang="en-US"/>
          </a:p>
        </p:txBody>
      </p:sp>
    </p:spTree>
    <p:extLst>
      <p:ext uri="{BB962C8B-B14F-4D97-AF65-F5344CB8AC3E}">
        <p14:creationId xmlns:p14="http://schemas.microsoft.com/office/powerpoint/2010/main" val="101923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this fantastic discovery resource.  Our library users have it.  Anyone can search it.  But of course if a researcher finds that a resource of interest exists.  The first thing they want to do is – gain access.  </a:t>
            </a:r>
          </a:p>
        </p:txBody>
      </p:sp>
      <p:sp>
        <p:nvSpPr>
          <p:cNvPr id="4" name="Slide Number Placeholder 3"/>
          <p:cNvSpPr>
            <a:spLocks noGrp="1"/>
          </p:cNvSpPr>
          <p:nvPr>
            <p:ph type="sldNum" sz="quarter" idx="10"/>
          </p:nvPr>
        </p:nvSpPr>
        <p:spPr/>
        <p:txBody>
          <a:bodyPr/>
          <a:lstStyle/>
          <a:p>
            <a:fld id="{9D9B813A-722E-4194-B2CB-A10BACD61A38}" type="slidenum">
              <a:rPr lang="en-US" smtClean="0"/>
              <a:t>2</a:t>
            </a:fld>
            <a:endParaRPr lang="en-US"/>
          </a:p>
        </p:txBody>
      </p:sp>
    </p:spTree>
    <p:extLst>
      <p:ext uri="{BB962C8B-B14F-4D97-AF65-F5344CB8AC3E}">
        <p14:creationId xmlns:p14="http://schemas.microsoft.com/office/powerpoint/2010/main" val="3020176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goal is to make these resources available to Scholars of all Arab and African nations, the professor and his crew decided to start with a pilot project with Addis </a:t>
            </a:r>
            <a:r>
              <a:rPr lang="en-US" dirty="0" err="1"/>
              <a:t>Abbaba</a:t>
            </a:r>
            <a:r>
              <a:rPr lang="en-US" dirty="0"/>
              <a:t> University.  Scholars at AAU can search the online catalog of the Library of Alexandria via the Internet.</a:t>
            </a:r>
          </a:p>
          <a:p>
            <a:endParaRPr lang="en-US" dirty="0"/>
          </a:p>
          <a:p>
            <a:r>
              <a:rPr lang="en-US" dirty="0"/>
              <a:t>Requests for items are made using free tools such as Gmail and Google forms.</a:t>
            </a:r>
          </a:p>
          <a:p>
            <a:endParaRPr lang="en-US" dirty="0"/>
          </a:p>
          <a:p>
            <a:r>
              <a:rPr lang="en-US" dirty="0"/>
              <a:t>Requesters are required to register, for free, as a user of </a:t>
            </a:r>
            <a:r>
              <a:rPr lang="en-US" dirty="0" err="1"/>
              <a:t>Biblioteca</a:t>
            </a:r>
            <a:r>
              <a:rPr lang="en-US" dirty="0"/>
              <a:t> Alexandrina </a:t>
            </a:r>
            <a:br>
              <a:rPr lang="en-US" dirty="0"/>
            </a:br>
            <a:r>
              <a:rPr lang="en-US" dirty="0"/>
              <a:t>Information for Africa, or BAIFA.</a:t>
            </a:r>
          </a:p>
          <a:p>
            <a:endParaRPr lang="en-US" dirty="0"/>
          </a:p>
          <a:p>
            <a:r>
              <a:rPr lang="en-US" dirty="0"/>
              <a:t>They are starting out asking for scans of book chapters.  </a:t>
            </a:r>
          </a:p>
          <a:p>
            <a:endParaRPr lang="en-US" dirty="0"/>
          </a:p>
          <a:p>
            <a:r>
              <a:rPr lang="en-US" dirty="0"/>
              <a:t>Filled requests are satisfied by emailing the patron with a link to a scan of the requested material, which is available to the user for a week.</a:t>
            </a:r>
          </a:p>
          <a:p>
            <a:endParaRPr lang="en-US" dirty="0"/>
          </a:p>
          <a:p>
            <a:r>
              <a:rPr lang="en-US" dirty="0"/>
              <a:t>A resource sharing system that is not very automated at all, but quite effective so far, with plans for growth throughout all the Arab and African countries.</a:t>
            </a:r>
          </a:p>
        </p:txBody>
      </p:sp>
      <p:sp>
        <p:nvSpPr>
          <p:cNvPr id="4" name="Slide Number Placeholder 3"/>
          <p:cNvSpPr>
            <a:spLocks noGrp="1"/>
          </p:cNvSpPr>
          <p:nvPr>
            <p:ph type="sldNum" sz="quarter" idx="10"/>
          </p:nvPr>
        </p:nvSpPr>
        <p:spPr/>
        <p:txBody>
          <a:bodyPr/>
          <a:lstStyle/>
          <a:p>
            <a:fld id="{9D9B813A-722E-4194-B2CB-A10BACD61A38}" type="slidenum">
              <a:rPr lang="en-US" smtClean="0"/>
              <a:t>20</a:t>
            </a:fld>
            <a:endParaRPr lang="en-US"/>
          </a:p>
        </p:txBody>
      </p:sp>
    </p:spTree>
    <p:extLst>
      <p:ext uri="{BB962C8B-B14F-4D97-AF65-F5344CB8AC3E}">
        <p14:creationId xmlns:p14="http://schemas.microsoft.com/office/powerpoint/2010/main" val="2893133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B813A-722E-4194-B2CB-A10BACD61A38}" type="slidenum">
              <a:rPr lang="en-US" smtClean="0"/>
              <a:t>21</a:t>
            </a:fld>
            <a:endParaRPr lang="en-US"/>
          </a:p>
        </p:txBody>
      </p:sp>
    </p:spTree>
    <p:extLst>
      <p:ext uri="{BB962C8B-B14F-4D97-AF65-F5344CB8AC3E}">
        <p14:creationId xmlns:p14="http://schemas.microsoft.com/office/powerpoint/2010/main" val="3640347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are many other variations available along the way, on the continuum between highly automated and not automated at all.</a:t>
            </a:r>
          </a:p>
        </p:txBody>
      </p:sp>
      <p:sp>
        <p:nvSpPr>
          <p:cNvPr id="4" name="Slide Number Placeholder 3"/>
          <p:cNvSpPr>
            <a:spLocks noGrp="1"/>
          </p:cNvSpPr>
          <p:nvPr>
            <p:ph type="sldNum" sz="quarter" idx="10"/>
          </p:nvPr>
        </p:nvSpPr>
        <p:spPr/>
        <p:txBody>
          <a:bodyPr/>
          <a:lstStyle/>
          <a:p>
            <a:fld id="{9D9B813A-722E-4194-B2CB-A10BACD61A38}" type="slidenum">
              <a:rPr lang="en-US" smtClean="0"/>
              <a:t>22</a:t>
            </a:fld>
            <a:endParaRPr lang="en-US"/>
          </a:p>
        </p:txBody>
      </p:sp>
    </p:spTree>
    <p:extLst>
      <p:ext uri="{BB962C8B-B14F-4D97-AF65-F5344CB8AC3E}">
        <p14:creationId xmlns:p14="http://schemas.microsoft.com/office/powerpoint/2010/main" val="2790225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so obvious that it probably doesn’t need to be said, but there are also many options as far as how much participation for the ADGC membership is most workable when it comes to getting started with sharing resources among the group.</a:t>
            </a:r>
          </a:p>
          <a:p>
            <a:endParaRPr lang="en-US" dirty="0"/>
          </a:p>
          <a:p>
            <a:r>
              <a:rPr lang="en-US" dirty="0"/>
              <a:t>One option would be to find a way for full participation – all 51 member libraries in the resource sharing pool at once.</a:t>
            </a:r>
          </a:p>
        </p:txBody>
      </p:sp>
      <p:sp>
        <p:nvSpPr>
          <p:cNvPr id="4" name="Slide Number Placeholder 3"/>
          <p:cNvSpPr>
            <a:spLocks noGrp="1"/>
          </p:cNvSpPr>
          <p:nvPr>
            <p:ph type="sldNum" sz="quarter" idx="10"/>
          </p:nvPr>
        </p:nvSpPr>
        <p:spPr/>
        <p:txBody>
          <a:bodyPr/>
          <a:lstStyle/>
          <a:p>
            <a:fld id="{9D9B813A-722E-4194-B2CB-A10BACD61A38}" type="slidenum">
              <a:rPr lang="en-US" smtClean="0"/>
              <a:t>23</a:t>
            </a:fld>
            <a:endParaRPr lang="en-US"/>
          </a:p>
        </p:txBody>
      </p:sp>
    </p:spTree>
    <p:extLst>
      <p:ext uri="{BB962C8B-B14F-4D97-AF65-F5344CB8AC3E}">
        <p14:creationId xmlns:p14="http://schemas.microsoft.com/office/powerpoint/2010/main" val="880319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we could start on a smaller scale and begin with a subset of institutions who are willing to go first and share what they learn with the whole group.</a:t>
            </a:r>
          </a:p>
          <a:p>
            <a:endParaRPr lang="en-US" dirty="0"/>
          </a:p>
          <a:p>
            <a:r>
              <a:rPr lang="en-US" dirty="0"/>
              <a:t>Much like our professor of epidemiology wanted to share with all of Africa but started out with a pilot project between two libraries.</a:t>
            </a:r>
          </a:p>
        </p:txBody>
      </p:sp>
      <p:sp>
        <p:nvSpPr>
          <p:cNvPr id="4" name="Slide Number Placeholder 3"/>
          <p:cNvSpPr>
            <a:spLocks noGrp="1"/>
          </p:cNvSpPr>
          <p:nvPr>
            <p:ph type="sldNum" sz="quarter" idx="10"/>
          </p:nvPr>
        </p:nvSpPr>
        <p:spPr/>
        <p:txBody>
          <a:bodyPr/>
          <a:lstStyle/>
          <a:p>
            <a:fld id="{9D9B813A-722E-4194-B2CB-A10BACD61A38}" type="slidenum">
              <a:rPr lang="en-US" smtClean="0"/>
              <a:t>24</a:t>
            </a:fld>
            <a:endParaRPr lang="en-US"/>
          </a:p>
        </p:txBody>
      </p:sp>
    </p:spTree>
    <p:extLst>
      <p:ext uri="{BB962C8B-B14F-4D97-AF65-F5344CB8AC3E}">
        <p14:creationId xmlns:p14="http://schemas.microsoft.com/office/powerpoint/2010/main" val="90673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start out by diving into the deep end of the pool, sharing both copies and </a:t>
            </a:r>
            <a:r>
              <a:rPr lang="en-US" dirty="0" err="1"/>
              <a:t>returnables</a:t>
            </a:r>
            <a:r>
              <a:rPr lang="en-US" dirty="0"/>
              <a:t>.</a:t>
            </a:r>
          </a:p>
        </p:txBody>
      </p:sp>
      <p:sp>
        <p:nvSpPr>
          <p:cNvPr id="4" name="Slide Number Placeholder 3"/>
          <p:cNvSpPr>
            <a:spLocks noGrp="1"/>
          </p:cNvSpPr>
          <p:nvPr>
            <p:ph type="sldNum" sz="quarter" idx="10"/>
          </p:nvPr>
        </p:nvSpPr>
        <p:spPr/>
        <p:txBody>
          <a:bodyPr/>
          <a:lstStyle/>
          <a:p>
            <a:fld id="{9D9B813A-722E-4194-B2CB-A10BACD61A38}" type="slidenum">
              <a:rPr lang="en-US" smtClean="0"/>
              <a:t>25</a:t>
            </a:fld>
            <a:endParaRPr lang="en-US"/>
          </a:p>
        </p:txBody>
      </p:sp>
    </p:spTree>
    <p:extLst>
      <p:ext uri="{BB962C8B-B14F-4D97-AF65-F5344CB8AC3E}">
        <p14:creationId xmlns:p14="http://schemas.microsoft.com/office/powerpoint/2010/main" val="2482274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we can start on a more limited scale and limit the sharing at first to scanning articles or book chapters for researchers at other ADGC libraries.</a:t>
            </a:r>
          </a:p>
        </p:txBody>
      </p:sp>
      <p:sp>
        <p:nvSpPr>
          <p:cNvPr id="4" name="Slide Number Placeholder 3"/>
          <p:cNvSpPr>
            <a:spLocks noGrp="1"/>
          </p:cNvSpPr>
          <p:nvPr>
            <p:ph type="sldNum" sz="quarter" idx="10"/>
          </p:nvPr>
        </p:nvSpPr>
        <p:spPr/>
        <p:txBody>
          <a:bodyPr/>
          <a:lstStyle/>
          <a:p>
            <a:fld id="{9D9B813A-722E-4194-B2CB-A10BACD61A38}" type="slidenum">
              <a:rPr lang="en-US" smtClean="0"/>
              <a:t>26</a:t>
            </a:fld>
            <a:endParaRPr lang="en-US"/>
          </a:p>
        </p:txBody>
      </p:sp>
    </p:spTree>
    <p:extLst>
      <p:ext uri="{BB962C8B-B14F-4D97-AF65-F5344CB8AC3E}">
        <p14:creationId xmlns:p14="http://schemas.microsoft.com/office/powerpoint/2010/main" val="2639382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end my prepared remarks by emphasizing what Aimee and Robyn said – let’s do this.  We’d like to leave this conference with a concrete way forward for gathering interested parties from among the ADGC member institutions together and getting very practical and specific about sharing resources among the ADGC member libraries.  We know how to do this.  Many of you are already sharing resources internationally.  Let’s get together now, during this last quarter of calendar year 2018, and work through any issues that stand between us and using the ADGC as the driving force behind a truly global resource sharing network for art-related materials.</a:t>
            </a:r>
          </a:p>
        </p:txBody>
      </p:sp>
      <p:sp>
        <p:nvSpPr>
          <p:cNvPr id="4" name="Slide Number Placeholder 3"/>
          <p:cNvSpPr>
            <a:spLocks noGrp="1"/>
          </p:cNvSpPr>
          <p:nvPr>
            <p:ph type="sldNum" sz="quarter" idx="10"/>
          </p:nvPr>
        </p:nvSpPr>
        <p:spPr/>
        <p:txBody>
          <a:bodyPr/>
          <a:lstStyle/>
          <a:p>
            <a:fld id="{9D9B813A-722E-4194-B2CB-A10BACD61A38}" type="slidenum">
              <a:rPr lang="en-US" smtClean="0"/>
              <a:t>27</a:t>
            </a:fld>
            <a:endParaRPr lang="en-US"/>
          </a:p>
        </p:txBody>
      </p:sp>
    </p:spTree>
    <p:extLst>
      <p:ext uri="{BB962C8B-B14F-4D97-AF65-F5344CB8AC3E}">
        <p14:creationId xmlns:p14="http://schemas.microsoft.com/office/powerpoint/2010/main" val="3742219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sz="1800" dirty="0"/>
              <a:t>Thank you for listening.  I believe we will now be moving into the panel discussion.</a:t>
            </a:r>
          </a:p>
        </p:txBody>
      </p:sp>
      <p:sp>
        <p:nvSpPr>
          <p:cNvPr id="4" name="Slide Number Placeholder 3"/>
          <p:cNvSpPr>
            <a:spLocks noGrp="1"/>
          </p:cNvSpPr>
          <p:nvPr>
            <p:ph type="sldNum" sz="quarter" idx="10"/>
          </p:nvPr>
        </p:nvSpPr>
        <p:spPr/>
        <p:txBody>
          <a:bodyPr/>
          <a:lstStyle/>
          <a:p>
            <a:fld id="{9D9B813A-722E-4194-B2CB-A10BACD61A38}" type="slidenum">
              <a:rPr lang="en-US" smtClean="0"/>
              <a:t>28</a:t>
            </a:fld>
            <a:endParaRPr lang="en-US"/>
          </a:p>
        </p:txBody>
      </p:sp>
    </p:spTree>
    <p:extLst>
      <p:ext uri="{BB962C8B-B14F-4D97-AF65-F5344CB8AC3E}">
        <p14:creationId xmlns:p14="http://schemas.microsoft.com/office/powerpoint/2010/main" val="293929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want to have the item in their hands – yesterday if possible!</a:t>
            </a:r>
          </a:p>
          <a:p>
            <a:endParaRPr lang="en-US" dirty="0"/>
          </a:p>
          <a:p>
            <a:r>
              <a:rPr lang="en-US" dirty="0"/>
              <a:t>So we are in a position where we can take this fantastic discovery tool and increase its value exponentially – by agreeing to share the research materials discovered here with each other.  To provide access to the vast trove of art material in this catalog to each other’s researchers.</a:t>
            </a:r>
          </a:p>
        </p:txBody>
      </p:sp>
      <p:sp>
        <p:nvSpPr>
          <p:cNvPr id="4" name="Slide Number Placeholder 3"/>
          <p:cNvSpPr>
            <a:spLocks noGrp="1"/>
          </p:cNvSpPr>
          <p:nvPr>
            <p:ph type="sldNum" sz="quarter" idx="10"/>
          </p:nvPr>
        </p:nvSpPr>
        <p:spPr/>
        <p:txBody>
          <a:bodyPr/>
          <a:lstStyle/>
          <a:p>
            <a:fld id="{9D9B813A-722E-4194-B2CB-A10BACD61A38}" type="slidenum">
              <a:rPr lang="en-US" smtClean="0"/>
              <a:t>3</a:t>
            </a:fld>
            <a:endParaRPr lang="en-US"/>
          </a:p>
        </p:txBody>
      </p:sp>
    </p:spTree>
    <p:extLst>
      <p:ext uri="{BB962C8B-B14F-4D97-AF65-F5344CB8AC3E}">
        <p14:creationId xmlns:p14="http://schemas.microsoft.com/office/powerpoint/2010/main" val="116929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look at this truly global network that the art discovery group catalog membership represents.  </a:t>
            </a:r>
          </a:p>
          <a:p>
            <a:endParaRPr lang="en-US" dirty="0"/>
          </a:p>
          <a:p>
            <a:r>
              <a:rPr lang="en-US" dirty="0"/>
              <a:t>The starting points and ending points of all these arrows indicate actual locations of art discovery group catalog member institutions. </a:t>
            </a:r>
          </a:p>
          <a:p>
            <a:endParaRPr lang="en-US" dirty="0"/>
          </a:p>
          <a:p>
            <a:r>
              <a:rPr lang="en-US" dirty="0"/>
              <a:t>If we decide to share resources among ourselves, we can truly cover the globe.</a:t>
            </a:r>
          </a:p>
          <a:p>
            <a:endParaRPr lang="en-US" dirty="0"/>
          </a:p>
          <a:p>
            <a:r>
              <a:rPr lang="en-US" dirty="0"/>
              <a:t>Plus it kind of looks like a human heart.  It even has ventricles!</a:t>
            </a:r>
          </a:p>
        </p:txBody>
      </p:sp>
      <p:sp>
        <p:nvSpPr>
          <p:cNvPr id="4" name="Slide Number Placeholder 3"/>
          <p:cNvSpPr>
            <a:spLocks noGrp="1"/>
          </p:cNvSpPr>
          <p:nvPr>
            <p:ph type="sldNum" sz="quarter" idx="10"/>
          </p:nvPr>
        </p:nvSpPr>
        <p:spPr/>
        <p:txBody>
          <a:bodyPr/>
          <a:lstStyle/>
          <a:p>
            <a:fld id="{9D9B813A-722E-4194-B2CB-A10BACD61A38}" type="slidenum">
              <a:rPr lang="en-US" smtClean="0"/>
              <a:t>4</a:t>
            </a:fld>
            <a:endParaRPr lang="en-US"/>
          </a:p>
        </p:txBody>
      </p:sp>
    </p:spTree>
    <p:extLst>
      <p:ext uri="{BB962C8B-B14F-4D97-AF65-F5344CB8AC3E}">
        <p14:creationId xmlns:p14="http://schemas.microsoft.com/office/powerpoint/2010/main" val="286932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4" name="Slide Number Placeholder 3"/>
          <p:cNvSpPr>
            <a:spLocks noGrp="1"/>
          </p:cNvSpPr>
          <p:nvPr>
            <p:ph type="sldNum" sz="quarter" idx="10"/>
          </p:nvPr>
        </p:nvSpPr>
        <p:spPr/>
        <p:txBody>
          <a:bodyPr/>
          <a:lstStyle/>
          <a:p>
            <a:fld id="{9D9B813A-722E-4194-B2CB-A10BACD61A38}" type="slidenum">
              <a:rPr lang="en-US" smtClean="0"/>
              <a:t>5</a:t>
            </a:fld>
            <a:endParaRPr lang="en-US"/>
          </a:p>
        </p:txBody>
      </p:sp>
      <p:sp>
        <p:nvSpPr>
          <p:cNvPr id="3" name="TextBox 2">
            <a:extLst>
              <a:ext uri="{FF2B5EF4-FFF2-40B4-BE49-F238E27FC236}">
                <a16:creationId xmlns:a16="http://schemas.microsoft.com/office/drawing/2014/main" id="{F01353E8-56C8-4859-84F0-0B49CED69B50}"/>
              </a:ext>
            </a:extLst>
          </p:cNvPr>
          <p:cNvSpPr txBox="1"/>
          <p:nvPr/>
        </p:nvSpPr>
        <p:spPr>
          <a:xfrm>
            <a:off x="901147" y="4652963"/>
            <a:ext cx="5760909" cy="3416320"/>
          </a:xfrm>
          <a:prstGeom prst="rect">
            <a:avLst/>
          </a:prstGeom>
          <a:noFill/>
        </p:spPr>
        <p:txBody>
          <a:bodyPr wrap="square" rtlCol="0">
            <a:spAutoFit/>
          </a:bodyPr>
          <a:lstStyle/>
          <a:p>
            <a:r>
              <a:rPr lang="en-US" dirty="0"/>
              <a:t>Art discovery group catalog member libraries are spread across 17 countries and 5 continents.</a:t>
            </a:r>
          </a:p>
          <a:p>
            <a:endParaRPr lang="en-US" dirty="0"/>
          </a:p>
          <a:p>
            <a:r>
              <a:rPr lang="en-US" dirty="0"/>
              <a:t>Seventeen seems to be sort of a magical number with this group, as there are 17 members in the UK and Europe and 17 more in North America.</a:t>
            </a:r>
          </a:p>
          <a:p>
            <a:endParaRPr lang="en-US" dirty="0"/>
          </a:p>
          <a:p>
            <a:r>
              <a:rPr lang="en-US" dirty="0"/>
              <a:t>11 are current or former members of a group I know something about – the SHARES resource sharing consortium, a sharing cooperative whose activities I have managed for over 20 years.  We’ll talk more about SHARES in a few minutes.</a:t>
            </a:r>
          </a:p>
        </p:txBody>
      </p:sp>
    </p:spTree>
    <p:extLst>
      <p:ext uri="{BB962C8B-B14F-4D97-AF65-F5344CB8AC3E}">
        <p14:creationId xmlns:p14="http://schemas.microsoft.com/office/powerpoint/2010/main" val="311117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4" name="Slide Number Placeholder 3"/>
          <p:cNvSpPr>
            <a:spLocks noGrp="1"/>
          </p:cNvSpPr>
          <p:nvPr>
            <p:ph type="sldNum" sz="quarter" idx="10"/>
          </p:nvPr>
        </p:nvSpPr>
        <p:spPr/>
        <p:txBody>
          <a:bodyPr/>
          <a:lstStyle/>
          <a:p>
            <a:fld id="{9D9B813A-722E-4194-B2CB-A10BACD61A38}" type="slidenum">
              <a:rPr lang="en-US" smtClean="0"/>
              <a:t>6</a:t>
            </a:fld>
            <a:endParaRPr lang="en-US"/>
          </a:p>
        </p:txBody>
      </p:sp>
      <p:sp>
        <p:nvSpPr>
          <p:cNvPr id="6" name="TextBox 5">
            <a:extLst>
              <a:ext uri="{FF2B5EF4-FFF2-40B4-BE49-F238E27FC236}">
                <a16:creationId xmlns:a16="http://schemas.microsoft.com/office/drawing/2014/main" id="{FB3C7363-F5D1-4682-BD8D-9C67D7CD99AA}"/>
              </a:ext>
            </a:extLst>
          </p:cNvPr>
          <p:cNvSpPr txBox="1"/>
          <p:nvPr/>
        </p:nvSpPr>
        <p:spPr>
          <a:xfrm>
            <a:off x="211015" y="4970585"/>
            <a:ext cx="6561054" cy="3970318"/>
          </a:xfrm>
          <a:prstGeom prst="rect">
            <a:avLst/>
          </a:prstGeom>
          <a:noFill/>
        </p:spPr>
        <p:txBody>
          <a:bodyPr wrap="square" rtlCol="0">
            <a:spAutoFit/>
          </a:bodyPr>
          <a:lstStyle/>
          <a:p>
            <a:r>
              <a:rPr lang="en-US" sz="1400" dirty="0"/>
              <a:t>First I want to say ignore this pie chart for the moment.  I made 2 mistakes when I labeled this chart.  I’ll come back to it in a second.</a:t>
            </a:r>
          </a:p>
          <a:p>
            <a:endParaRPr lang="en-US" sz="1400" dirty="0"/>
          </a:p>
          <a:p>
            <a:r>
              <a:rPr lang="en-US" sz="1400" dirty="0"/>
              <a:t>Aimee and Robyn had the idea of conducting a survey of the interlibrary loan staff of the ADGC member libraries.  Aimee drafted questions, we refined them, Robyn wrote an introduction, and Aimee and Robyn compiled contact information.  And we got responses from over half of the ADGC institutions!  And the news was good.  Many members are already sharing internationally – 20 sharing copies, 12 sharing originals outside their own country.  8 are interested in sharing among ADGC members.  The rest said maybe.</a:t>
            </a:r>
          </a:p>
          <a:p>
            <a:endParaRPr lang="en-US" sz="1400" dirty="0"/>
          </a:p>
          <a:p>
            <a:r>
              <a:rPr lang="en-US" sz="1400" dirty="0"/>
              <a:t>Back to my mistakes with the pie chart.  First, the title Is unclear – it should be “Interested in sharing with ADGC?”  The survey question was “Are you interested?”</a:t>
            </a:r>
          </a:p>
          <a:p>
            <a:r>
              <a:rPr lang="en-US" sz="1400" dirty="0"/>
              <a:t>And then “No 70%” is simply wrong.  70% of the respondents said maybe, I might be interested, I need more information. I apologize for this.  I added some late responses just before getting on the plane to come here, and had to recreate the chart, and I rushed and was careless.  I will change this for the version that is published on the conference Web site.</a:t>
            </a:r>
            <a:endParaRPr lang="en-US" dirty="0"/>
          </a:p>
        </p:txBody>
      </p:sp>
    </p:spTree>
    <p:extLst>
      <p:ext uri="{BB962C8B-B14F-4D97-AF65-F5344CB8AC3E}">
        <p14:creationId xmlns:p14="http://schemas.microsoft.com/office/powerpoint/2010/main" val="137898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4" name="Slide Number Placeholder 3"/>
          <p:cNvSpPr>
            <a:spLocks noGrp="1"/>
          </p:cNvSpPr>
          <p:nvPr>
            <p:ph type="sldNum" sz="quarter" idx="10"/>
          </p:nvPr>
        </p:nvSpPr>
        <p:spPr/>
        <p:txBody>
          <a:bodyPr/>
          <a:lstStyle/>
          <a:p>
            <a:fld id="{9D9B813A-722E-4194-B2CB-A10BACD61A38}" type="slidenum">
              <a:rPr lang="en-US" smtClean="0"/>
              <a:t>7</a:t>
            </a:fld>
            <a:endParaRPr lang="en-US"/>
          </a:p>
        </p:txBody>
      </p:sp>
      <p:sp>
        <p:nvSpPr>
          <p:cNvPr id="6" name="Notes Placeholder 5">
            <a:extLst>
              <a:ext uri="{FF2B5EF4-FFF2-40B4-BE49-F238E27FC236}">
                <a16:creationId xmlns:a16="http://schemas.microsoft.com/office/drawing/2014/main" id="{91E38646-B6D6-45C0-99A7-9B1B71F20D42}"/>
              </a:ext>
            </a:extLst>
          </p:cNvPr>
          <p:cNvSpPr>
            <a:spLocks noGrp="1"/>
          </p:cNvSpPr>
          <p:nvPr>
            <p:ph type="body" sz="quarter" idx="3"/>
          </p:nvPr>
        </p:nvSpPr>
        <p:spPr>
          <a:xfrm>
            <a:off x="701992" y="4478479"/>
            <a:ext cx="5769145" cy="3903521"/>
          </a:xfrm>
        </p:spPr>
        <p:txBody>
          <a:bodyPr/>
          <a:lstStyle/>
          <a:p>
            <a:r>
              <a:rPr lang="en-US" sz="2000" dirty="0"/>
              <a:t>Now back to SHARES, the resource sharing consortium that I mentioned a few minutes ago.  I’m talking about it because through SHARES I have some personal experience with helping to coordinate the sharing of art research materials among group of libraries.</a:t>
            </a:r>
          </a:p>
          <a:p>
            <a:endParaRPr lang="en-US" sz="2000" dirty="0"/>
          </a:p>
          <a:p>
            <a:r>
              <a:rPr lang="en-US" sz="2000" dirty="0"/>
              <a:t>SHARES is a small-</a:t>
            </a:r>
            <a:r>
              <a:rPr lang="en-US" sz="2000" dirty="0" err="1"/>
              <a:t>ish</a:t>
            </a:r>
            <a:r>
              <a:rPr lang="en-US" sz="2000" dirty="0"/>
              <a:t>, multinational consortium made up of a variety of library types – mostly academic, but also art museum libraries and art research centers.  In some ways this reflects the makeup of the ADGC membership.</a:t>
            </a:r>
          </a:p>
          <a:p>
            <a:endParaRPr lang="en-US" sz="2000" dirty="0"/>
          </a:p>
        </p:txBody>
      </p:sp>
    </p:spTree>
    <p:extLst>
      <p:ext uri="{BB962C8B-B14F-4D97-AF65-F5344CB8AC3E}">
        <p14:creationId xmlns:p14="http://schemas.microsoft.com/office/powerpoint/2010/main" val="127967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4" name="Slide Number Placeholder 3"/>
          <p:cNvSpPr>
            <a:spLocks noGrp="1"/>
          </p:cNvSpPr>
          <p:nvPr>
            <p:ph type="sldNum" sz="quarter" idx="10"/>
          </p:nvPr>
        </p:nvSpPr>
        <p:spPr/>
        <p:txBody>
          <a:bodyPr/>
          <a:lstStyle/>
          <a:p>
            <a:fld id="{9D9B813A-722E-4194-B2CB-A10BACD61A38}" type="slidenum">
              <a:rPr lang="en-US" smtClean="0"/>
              <a:t>8</a:t>
            </a:fld>
            <a:endParaRPr lang="en-US"/>
          </a:p>
        </p:txBody>
      </p:sp>
      <p:sp>
        <p:nvSpPr>
          <p:cNvPr id="6" name="Notes Placeholder 5">
            <a:extLst>
              <a:ext uri="{FF2B5EF4-FFF2-40B4-BE49-F238E27FC236}">
                <a16:creationId xmlns:a16="http://schemas.microsoft.com/office/drawing/2014/main" id="{91E38646-B6D6-45C0-99A7-9B1B71F20D42}"/>
              </a:ext>
            </a:extLst>
          </p:cNvPr>
          <p:cNvSpPr>
            <a:spLocks noGrp="1"/>
          </p:cNvSpPr>
          <p:nvPr>
            <p:ph type="body" sz="quarter" idx="3"/>
          </p:nvPr>
        </p:nvSpPr>
        <p:spPr>
          <a:xfrm>
            <a:off x="701993" y="4478479"/>
            <a:ext cx="5615940" cy="4114536"/>
          </a:xfrm>
        </p:spPr>
        <p:txBody>
          <a:bodyPr/>
          <a:lstStyle/>
          <a:p>
            <a:r>
              <a:rPr lang="en-US" sz="2000" dirty="0"/>
              <a:t>SHARES is a group where the partners know each other well and trust each other.</a:t>
            </a:r>
          </a:p>
          <a:p>
            <a:endParaRPr lang="en-US" sz="2000" dirty="0"/>
          </a:p>
          <a:p>
            <a:r>
              <a:rPr lang="en-US" sz="2000" dirty="0"/>
              <a:t>This trust makes it possible for them to lend materials to each other through interlibrary loan that are often impossible to get otherwise through interlibrary loan.</a:t>
            </a:r>
          </a:p>
          <a:p>
            <a:endParaRPr lang="en-US" sz="2000" dirty="0"/>
          </a:p>
          <a:p>
            <a:r>
              <a:rPr lang="en-US" sz="2000" dirty="0"/>
              <a:t>SHARES is a self-governing group that sets its own rules about how its members will behave.</a:t>
            </a:r>
          </a:p>
          <a:p>
            <a:endParaRPr lang="en-US" sz="2000" dirty="0"/>
          </a:p>
          <a:p>
            <a:r>
              <a:rPr lang="en-US" sz="2000" dirty="0"/>
              <a:t>Perhaps SHARES can serve as a useful model for any resource sharing we do among ADGC members.</a:t>
            </a:r>
          </a:p>
        </p:txBody>
      </p:sp>
    </p:spTree>
    <p:extLst>
      <p:ext uri="{BB962C8B-B14F-4D97-AF65-F5344CB8AC3E}">
        <p14:creationId xmlns:p14="http://schemas.microsoft.com/office/powerpoint/2010/main" val="285081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4" name="Slide Number Placeholder 3"/>
          <p:cNvSpPr>
            <a:spLocks noGrp="1"/>
          </p:cNvSpPr>
          <p:nvPr>
            <p:ph type="sldNum" sz="quarter" idx="10"/>
          </p:nvPr>
        </p:nvSpPr>
        <p:spPr/>
        <p:txBody>
          <a:bodyPr/>
          <a:lstStyle/>
          <a:p>
            <a:fld id="{9D9B813A-722E-4194-B2CB-A10BACD61A38}" type="slidenum">
              <a:rPr lang="en-US" smtClean="0"/>
              <a:t>9</a:t>
            </a:fld>
            <a:endParaRPr lang="en-US"/>
          </a:p>
        </p:txBody>
      </p:sp>
      <p:sp>
        <p:nvSpPr>
          <p:cNvPr id="6" name="Notes Placeholder 5">
            <a:extLst>
              <a:ext uri="{FF2B5EF4-FFF2-40B4-BE49-F238E27FC236}">
                <a16:creationId xmlns:a16="http://schemas.microsoft.com/office/drawing/2014/main" id="{91E38646-B6D6-45C0-99A7-9B1B71F20D42}"/>
              </a:ext>
            </a:extLst>
          </p:cNvPr>
          <p:cNvSpPr>
            <a:spLocks noGrp="1"/>
          </p:cNvSpPr>
          <p:nvPr>
            <p:ph type="body" sz="quarter" idx="3"/>
          </p:nvPr>
        </p:nvSpPr>
        <p:spPr/>
        <p:txBody>
          <a:bodyPr/>
          <a:lstStyle/>
          <a:p>
            <a:r>
              <a:rPr lang="en-US" sz="2000" dirty="0"/>
              <a:t>I always have easy access to statistics regarding SHARES interlibrary loans.  But for the time period from 2007 through 2013, with some help from OCLC Research colleagues I was able to construct an enhanced data set that included information about what was loaned, to whom and by whom, for 22 art-related libraries that were members of the OCLC Research Library Partnership.</a:t>
            </a:r>
          </a:p>
          <a:p>
            <a:endParaRPr lang="en-US" sz="2000" dirty="0"/>
          </a:p>
          <a:p>
            <a:r>
              <a:rPr lang="en-US" sz="2000" dirty="0"/>
              <a:t>The data set included information about nearly 200K successful interlibrary loan transactions where an art library was borrower, or lender, or both.</a:t>
            </a:r>
          </a:p>
        </p:txBody>
      </p:sp>
    </p:spTree>
    <p:extLst>
      <p:ext uri="{BB962C8B-B14F-4D97-AF65-F5344CB8AC3E}">
        <p14:creationId xmlns:p14="http://schemas.microsoft.com/office/powerpoint/2010/main" val="963477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1" y="3"/>
            <a:ext cx="4360332"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4246052" y="3"/>
            <a:ext cx="7973480" cy="1385363"/>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36" name="Text Placeholder 35"/>
          <p:cNvSpPr>
            <a:spLocks noGrp="1"/>
          </p:cNvSpPr>
          <p:nvPr>
            <p:ph type="body" sz="quarter" idx="12" hasCustomPrompt="1"/>
          </p:nvPr>
        </p:nvSpPr>
        <p:spPr>
          <a:xfrm>
            <a:off x="2" y="1962171"/>
            <a:ext cx="3640099"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83370"/>
            <a:ext cx="10339693"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sp>
        <p:nvSpPr>
          <p:cNvPr id="3" name="Text Placeholder 2"/>
          <p:cNvSpPr>
            <a:spLocks noGrp="1"/>
          </p:cNvSpPr>
          <p:nvPr>
            <p:ph type="body" sz="quarter" idx="17" hasCustomPrompt="1"/>
          </p:nvPr>
        </p:nvSpPr>
        <p:spPr>
          <a:xfrm>
            <a:off x="971592" y="4014387"/>
            <a:ext cx="1860446"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3" y="4415448"/>
            <a:ext cx="1367554"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4061133" y="3"/>
            <a:ext cx="715657"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13" name="Picture 5">
            <a:extLst>
              <a:ext uri="{FF2B5EF4-FFF2-40B4-BE49-F238E27FC236}">
                <a16:creationId xmlns:a16="http://schemas.microsoft.com/office/drawing/2014/main" id="{ED7BD4A4-AEAC-4B88-83F1-C2383374926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170142" y="6413287"/>
            <a:ext cx="878984" cy="285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7" y="1990726"/>
            <a:ext cx="2688167"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2"/>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3" name="Text Placeholder 12"/>
          <p:cNvSpPr>
            <a:spLocks noGrp="1"/>
          </p:cNvSpPr>
          <p:nvPr>
            <p:ph type="body" sz="quarter" idx="12" hasCustomPrompt="1"/>
          </p:nvPr>
        </p:nvSpPr>
        <p:spPr>
          <a:xfrm>
            <a:off x="4555077" y="2638427"/>
            <a:ext cx="7636932"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986213"/>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3"/>
            <a:ext cx="7636933"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7"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 Placeholder 8"/>
          <p:cNvSpPr>
            <a:spLocks noGrp="1"/>
          </p:cNvSpPr>
          <p:nvPr>
            <p:ph type="body" sz="quarter" idx="10" hasCustomPrompt="1"/>
          </p:nvPr>
        </p:nvSpPr>
        <p:spPr>
          <a:xfrm>
            <a:off x="420346" y="1108082"/>
            <a:ext cx="10898717"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0"/>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1"/>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a:extLst>
              <a:ext uri="{FF2B5EF4-FFF2-40B4-BE49-F238E27FC236}">
                <a16:creationId xmlns:a16="http://schemas.microsoft.com/office/drawing/2014/main" id="{5E67CDD4-233C-4A35-8391-A709FCCD62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170142" y="6413287"/>
            <a:ext cx="878984" cy="285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4" name="Text Placeholder 3"/>
          <p:cNvSpPr>
            <a:spLocks noGrp="1"/>
          </p:cNvSpPr>
          <p:nvPr>
            <p:ph type="body" sz="quarter" idx="12" hasCustomPrompt="1"/>
          </p:nvPr>
        </p:nvSpPr>
        <p:spPr>
          <a:xfrm>
            <a:off x="637118" y="1135920"/>
            <a:ext cx="10909300" cy="4475171"/>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637118" y="220663"/>
            <a:ext cx="10909300"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a:extLst>
              <a:ext uri="{FF2B5EF4-FFF2-40B4-BE49-F238E27FC236}">
                <a16:creationId xmlns:a16="http://schemas.microsoft.com/office/drawing/2014/main" id="{5B4F843E-78B3-4506-B5BA-6CCC0A8700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170142" y="6413287"/>
            <a:ext cx="878984" cy="285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6" name="Picture 5">
            <a:extLst>
              <a:ext uri="{FF2B5EF4-FFF2-40B4-BE49-F238E27FC236}">
                <a16:creationId xmlns:a16="http://schemas.microsoft.com/office/drawing/2014/main" id="{8E6C831C-3D78-450E-8238-14E6952738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170142" y="6413287"/>
            <a:ext cx="878984" cy="285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5" name="Picture 26" descr="OCLC_H_PMS.eps">
            <a:extLst>
              <a:ext uri="{FF2B5EF4-FFF2-40B4-BE49-F238E27FC236}">
                <a16:creationId xmlns:a16="http://schemas.microsoft.com/office/drawing/2014/main" id="{27DABF72-4F14-4572-8B42-87013EE242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08880" y="6364320"/>
            <a:ext cx="1025945" cy="334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10111321"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10689170"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8815" y="4997710"/>
            <a:ext cx="820420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704215" y="5411261"/>
            <a:ext cx="7480300"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a:extLst>
              <a:ext uri="{FF2B5EF4-FFF2-40B4-BE49-F238E27FC236}">
                <a16:creationId xmlns:a16="http://schemas.microsoft.com/office/drawing/2014/main" id="{0B74D488-5E2B-4D78-94F2-47AFAED517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170142" y="6413287"/>
            <a:ext cx="878984" cy="285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2"/>
            <a:ext cx="5307955"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5117" y="5850667"/>
            <a:ext cx="12192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4"/>
            <a:ext cx="5183717"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1" name="Picture 26" descr="OCLC_H_PMS.eps">
            <a:extLst>
              <a:ext uri="{FF2B5EF4-FFF2-40B4-BE49-F238E27FC236}">
                <a16:creationId xmlns:a16="http://schemas.microsoft.com/office/drawing/2014/main" id="{810941C5-92E2-4FBF-B8D5-A39292BA20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08880" y="6364320"/>
            <a:ext cx="1025945" cy="334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ppt-because-pattern.psd">
            <a:extLst>
              <a:ext uri="{FF2B5EF4-FFF2-40B4-BE49-F238E27FC236}">
                <a16:creationId xmlns:a16="http://schemas.microsoft.com/office/drawing/2014/main" id="{18148B2B-3E11-4322-9543-47ADC4A5B6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29325" y="-31604"/>
            <a:ext cx="6162675" cy="5882271"/>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739775" y="4934480"/>
            <a:ext cx="603250"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0" name="TextBox 8"/>
          <p:cNvSpPr txBox="1">
            <a:spLocks noChangeArrowheads="1"/>
          </p:cNvSpPr>
          <p:nvPr userDrawn="1"/>
        </p:nvSpPr>
        <p:spPr bwMode="auto">
          <a:xfrm>
            <a:off x="7899906" y="4935539"/>
            <a:ext cx="563033"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846667"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2" name="Text Placeholder 18"/>
          <p:cNvSpPr>
            <a:spLocks noGrp="1"/>
          </p:cNvSpPr>
          <p:nvPr>
            <p:ph type="body" sz="quarter" idx="10" hasCustomPrompt="1"/>
          </p:nvPr>
        </p:nvSpPr>
        <p:spPr>
          <a:xfrm>
            <a:off x="975785" y="1108606"/>
            <a:ext cx="4180568"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811392" y="2860152"/>
            <a:ext cx="5183717"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811143" y="3229583"/>
            <a:ext cx="5183717"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811143" y="3588612"/>
            <a:ext cx="5183717"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587633"/>
            <a:ext cx="4906433"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sp>
        <p:nvSpPr>
          <p:cNvPr id="2" name="Rectangle 1"/>
          <p:cNvSpPr/>
          <p:nvPr userDrawn="1"/>
        </p:nvSpPr>
        <p:spPr>
          <a:xfrm>
            <a:off x="1236133" y="4827588"/>
            <a:ext cx="10955867"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a:solidFill>
                  <a:schemeClr val="bg1"/>
                </a:solidFill>
                <a:latin typeface="+mj-lt"/>
              </a:rPr>
              <a:t>Together we make breakthroughs</a:t>
            </a:r>
            <a:r>
              <a:rPr lang="en-US" sz="2000" b="1" baseline="0" dirty="0">
                <a:solidFill>
                  <a:schemeClr val="bg1"/>
                </a:solidFill>
                <a:latin typeface="+mj-lt"/>
              </a:rPr>
              <a:t> possible.</a:t>
            </a:r>
            <a:endParaRPr lang="en-US" sz="2000" b="1" dirty="0">
              <a:solidFill>
                <a:schemeClr val="bg1"/>
              </a:solidFill>
              <a:latin typeface="+mj-lt"/>
            </a:endParaRPr>
          </a:p>
        </p:txBody>
      </p:sp>
      <p:pic>
        <p:nvPicPr>
          <p:cNvPr id="16" name="Picture 26" descr="OCLC_H_PMS.eps">
            <a:extLst>
              <a:ext uri="{FF2B5EF4-FFF2-40B4-BE49-F238E27FC236}">
                <a16:creationId xmlns:a16="http://schemas.microsoft.com/office/drawing/2014/main" id="{084A6411-1888-48B2-B10A-3B22B3B14D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08880" y="6364320"/>
            <a:ext cx="1025945" cy="334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en.wikipedia.org/wiki/University_of_Pittsburgh#/media/File:University_of_Pittsburgh_seal.sv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researchgate.net/profile/Ibrahim_Hegazy2"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researchgate.net/figure/Bibliotheca-Alexandrina_fig5_319352031" TargetMode="External"/><Relationship Id="rId5" Type="http://schemas.openxmlformats.org/officeDocument/2006/relationships/image" Target="../media/image13.png"/><Relationship Id="rId4" Type="http://schemas.openxmlformats.org/officeDocument/2006/relationships/hyperlink" Target="https://en.wikipedia.org/wiki/University_of_Pittsburgh#/media/File:University_of_Pittsburgh_seal.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www.researchgate.net/profile/Ibrahim_Hegazy2" TargetMode="External"/><Relationship Id="rId3" Type="http://schemas.openxmlformats.org/officeDocument/2006/relationships/image" Target="../media/image14.png"/><Relationship Id="rId7" Type="http://schemas.openxmlformats.org/officeDocument/2006/relationships/hyperlink" Target="https://www.researchgate.net/figure/Bibliotheca-Alexandrina_fig5_319352031"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hyperlink" Target="http://creativecommons.org/publicdomain/zero/1.0/" TargetMode="External"/><Relationship Id="rId5" Type="http://schemas.openxmlformats.org/officeDocument/2006/relationships/hyperlink" Target="https://en.wikipedia.org/wiki/University_of_Pittsburgh#/media/File:University_of_Pittsburgh_seal.svg" TargetMode="External"/><Relationship Id="rId10" Type="http://schemas.openxmlformats.org/officeDocument/2006/relationships/hyperlink" Target="https://openclipart.org/user-detail/GDJ" TargetMode="External"/><Relationship Id="rId4" Type="http://schemas.openxmlformats.org/officeDocument/2006/relationships/image" Target="../media/image12.png"/><Relationship Id="rId9" Type="http://schemas.openxmlformats.org/officeDocument/2006/relationships/hyperlink" Target="https://openclipart.org/detail/225263/africa-flags-slimmed-dow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creativecommons.org/publicdomain/zero/1.0/" TargetMode="External"/><Relationship Id="rId5" Type="http://schemas.openxmlformats.org/officeDocument/2006/relationships/hyperlink" Target="https://openclipart.org/user-detail/GDJ" TargetMode="External"/><Relationship Id="rId4" Type="http://schemas.openxmlformats.org/officeDocument/2006/relationships/hyperlink" Target="https://openclipart.org/detail/263155/abstract-waves-backgroun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8" Type="http://schemas.openxmlformats.org/officeDocument/2006/relationships/hyperlink" Target="https://openclipart.org/detail/18374/scanner-ln" TargetMode="External"/><Relationship Id="rId3" Type="http://schemas.openxmlformats.org/officeDocument/2006/relationships/image" Target="../media/image16.png"/><Relationship Id="rId7" Type="http://schemas.openxmlformats.org/officeDocument/2006/relationships/hyperlink" Target="http://creativecommons.org/publicdomain/zero/1.0/"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openclipart.org/user-detail/wakro" TargetMode="External"/><Relationship Id="rId5" Type="http://schemas.openxmlformats.org/officeDocument/2006/relationships/hyperlink" Target="https://openclipart.org/detail/75799/registry-book" TargetMode="External"/><Relationship Id="rId4" Type="http://schemas.openxmlformats.org/officeDocument/2006/relationships/image" Target="../media/image17.png"/><Relationship Id="rId9" Type="http://schemas.openxmlformats.org/officeDocument/2006/relationships/hyperlink" Target="https://openclipart.org/user-detail/lnasto"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openclipart.org/detail/18374/scanner-ln" TargetMode="External"/><Relationship Id="rId3" Type="http://schemas.openxmlformats.org/officeDocument/2006/relationships/image" Target="../media/image16.png"/><Relationship Id="rId7" Type="http://schemas.openxmlformats.org/officeDocument/2006/relationships/hyperlink" Target="http://creativecommons.org/publicdomain/zero/1.0/"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openclipart.org/user-detail/wakro" TargetMode="External"/><Relationship Id="rId5" Type="http://schemas.openxmlformats.org/officeDocument/2006/relationships/hyperlink" Target="https://openclipart.org/detail/75799/registry-book" TargetMode="External"/><Relationship Id="rId4" Type="http://schemas.openxmlformats.org/officeDocument/2006/relationships/image" Target="../media/image17.png"/><Relationship Id="rId9" Type="http://schemas.openxmlformats.org/officeDocument/2006/relationships/hyperlink" Target="https://openclipart.org/user-detail/lnast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B45DB6-8AB3-49C0-9008-3578BFDEB9B3}"/>
              </a:ext>
            </a:extLst>
          </p:cNvPr>
          <p:cNvSpPr>
            <a:spLocks noGrp="1"/>
          </p:cNvSpPr>
          <p:nvPr>
            <p:ph type="body" sz="quarter" idx="12"/>
          </p:nvPr>
        </p:nvSpPr>
        <p:spPr>
          <a:xfrm>
            <a:off x="1524002" y="1962171"/>
            <a:ext cx="6507231" cy="569387"/>
          </a:xfrm>
        </p:spPr>
        <p:txBody>
          <a:bodyPr/>
          <a:lstStyle/>
          <a:p>
            <a:r>
              <a:rPr lang="en-US" dirty="0"/>
              <a:t>Rijksmuseum – Amsterdam, The Netherlands – 4 October 2018</a:t>
            </a:r>
          </a:p>
        </p:txBody>
      </p:sp>
      <p:sp>
        <p:nvSpPr>
          <p:cNvPr id="3" name="Text Placeholder 2">
            <a:extLst>
              <a:ext uri="{FF2B5EF4-FFF2-40B4-BE49-F238E27FC236}">
                <a16:creationId xmlns:a16="http://schemas.microsoft.com/office/drawing/2014/main" id="{6F89E21F-8786-4EAA-BEB4-4123D6C82A5F}"/>
              </a:ext>
            </a:extLst>
          </p:cNvPr>
          <p:cNvSpPr>
            <a:spLocks noGrp="1"/>
          </p:cNvSpPr>
          <p:nvPr>
            <p:ph type="body" sz="quarter" idx="16"/>
          </p:nvPr>
        </p:nvSpPr>
        <p:spPr>
          <a:xfrm>
            <a:off x="942393" y="2483370"/>
            <a:ext cx="10436594" cy="1323439"/>
          </a:xfrm>
        </p:spPr>
        <p:txBody>
          <a:bodyPr>
            <a:normAutofit fontScale="77500" lnSpcReduction="20000"/>
          </a:bodyPr>
          <a:lstStyle/>
          <a:p>
            <a:r>
              <a:rPr lang="en-US" sz="3600" dirty="0"/>
              <a:t>Resource Sharing of Art Materials: Theory and Practice</a:t>
            </a:r>
            <a:endParaRPr lang="en-US" sz="2800" dirty="0"/>
          </a:p>
          <a:p>
            <a:endParaRPr lang="en-US" sz="3600" dirty="0"/>
          </a:p>
        </p:txBody>
      </p:sp>
      <p:sp>
        <p:nvSpPr>
          <p:cNvPr id="4" name="Text Placeholder 3">
            <a:extLst>
              <a:ext uri="{FF2B5EF4-FFF2-40B4-BE49-F238E27FC236}">
                <a16:creationId xmlns:a16="http://schemas.microsoft.com/office/drawing/2014/main" id="{A413FA3A-3093-4DCF-A603-1942592077C2}"/>
              </a:ext>
            </a:extLst>
          </p:cNvPr>
          <p:cNvSpPr>
            <a:spLocks noGrp="1"/>
          </p:cNvSpPr>
          <p:nvPr>
            <p:ph type="body" sz="quarter" idx="17"/>
          </p:nvPr>
        </p:nvSpPr>
        <p:spPr>
          <a:xfrm>
            <a:off x="2252694" y="4014387"/>
            <a:ext cx="1873270" cy="400110"/>
          </a:xfrm>
        </p:spPr>
        <p:txBody>
          <a:bodyPr/>
          <a:lstStyle/>
          <a:p>
            <a:r>
              <a:rPr lang="en-US" dirty="0"/>
              <a:t>Dennis Massie</a:t>
            </a:r>
          </a:p>
        </p:txBody>
      </p:sp>
      <p:sp>
        <p:nvSpPr>
          <p:cNvPr id="5" name="Text Placeholder 4">
            <a:extLst>
              <a:ext uri="{FF2B5EF4-FFF2-40B4-BE49-F238E27FC236}">
                <a16:creationId xmlns:a16="http://schemas.microsoft.com/office/drawing/2014/main" id="{4647B1F0-0F38-4B87-8217-7C8B4E8C223C}"/>
              </a:ext>
            </a:extLst>
          </p:cNvPr>
          <p:cNvSpPr>
            <a:spLocks noGrp="1"/>
          </p:cNvSpPr>
          <p:nvPr>
            <p:ph type="body" sz="quarter" idx="18"/>
          </p:nvPr>
        </p:nvSpPr>
        <p:spPr>
          <a:xfrm>
            <a:off x="2252695" y="4415448"/>
            <a:ext cx="5028043" cy="307777"/>
          </a:xfrm>
        </p:spPr>
        <p:txBody>
          <a:bodyPr/>
          <a:lstStyle/>
          <a:p>
            <a:r>
              <a:rPr lang="en-US" dirty="0"/>
              <a:t>Program Officer, OCLC Membership and Research</a:t>
            </a:r>
          </a:p>
        </p:txBody>
      </p:sp>
      <p:pic>
        <p:nvPicPr>
          <p:cNvPr id="6" name="Picture 5">
            <a:extLst>
              <a:ext uri="{FF2B5EF4-FFF2-40B4-BE49-F238E27FC236}">
                <a16:creationId xmlns:a16="http://schemas.microsoft.com/office/drawing/2014/main" id="{724D81EE-2190-4916-B372-4C65E7BBD7AA}"/>
              </a:ext>
            </a:extLst>
          </p:cNvPr>
          <p:cNvPicPr/>
          <p:nvPr/>
        </p:nvPicPr>
        <p:blipFill rotWithShape="1">
          <a:blip r:embed="rId3"/>
          <a:srcRect l="9616" t="16149" r="36539" b="65812"/>
          <a:stretch/>
        </p:blipFill>
        <p:spPr bwMode="auto">
          <a:xfrm>
            <a:off x="5377543" y="4860918"/>
            <a:ext cx="6001443" cy="1239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18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0B3E98-7BBB-496B-8757-4F4CC5250160}"/>
              </a:ext>
            </a:extLst>
          </p:cNvPr>
          <p:cNvSpPr>
            <a:spLocks noGrp="1"/>
          </p:cNvSpPr>
          <p:nvPr>
            <p:ph type="body" sz="quarter" idx="12"/>
          </p:nvPr>
        </p:nvSpPr>
        <p:spPr>
          <a:xfrm>
            <a:off x="1981201" y="1246910"/>
            <a:ext cx="4217437" cy="4364180"/>
          </a:xfrm>
        </p:spPr>
        <p:txBody>
          <a:bodyPr/>
          <a:lstStyle/>
          <a:p>
            <a:pPr>
              <a:buNone/>
            </a:pPr>
            <a:r>
              <a:rPr lang="en-US" dirty="0">
                <a:solidFill>
                  <a:srgbClr val="1F497D"/>
                </a:solidFill>
              </a:rPr>
              <a:t>Art libraries borrowed:</a:t>
            </a:r>
          </a:p>
          <a:p>
            <a:r>
              <a:rPr lang="en-US" dirty="0">
                <a:solidFill>
                  <a:srgbClr val="1F497D"/>
                </a:solidFill>
              </a:rPr>
              <a:t>70,435  originals</a:t>
            </a:r>
          </a:p>
          <a:p>
            <a:r>
              <a:rPr lang="en-US" dirty="0">
                <a:solidFill>
                  <a:srgbClr val="1F497D"/>
                </a:solidFill>
              </a:rPr>
              <a:t>35,619  copies</a:t>
            </a:r>
          </a:p>
          <a:p>
            <a:endParaRPr lang="en-US" dirty="0">
              <a:solidFill>
                <a:srgbClr val="1F497D"/>
              </a:solidFill>
            </a:endParaRPr>
          </a:p>
          <a:p>
            <a:pPr>
              <a:buNone/>
            </a:pPr>
            <a:r>
              <a:rPr lang="en-US" dirty="0">
                <a:solidFill>
                  <a:srgbClr val="1F497D"/>
                </a:solidFill>
              </a:rPr>
              <a:t>Art libraries borrowed from other art libraries:</a:t>
            </a:r>
          </a:p>
          <a:p>
            <a:r>
              <a:rPr lang="en-US" dirty="0">
                <a:solidFill>
                  <a:srgbClr val="1F497D"/>
                </a:solidFill>
              </a:rPr>
              <a:t>22,961  originals</a:t>
            </a:r>
          </a:p>
          <a:p>
            <a:r>
              <a:rPr lang="en-US" dirty="0">
                <a:solidFill>
                  <a:srgbClr val="1F497D"/>
                </a:solidFill>
              </a:rPr>
              <a:t>  8,914  copies</a:t>
            </a:r>
          </a:p>
          <a:p>
            <a:endParaRPr lang="en-US" dirty="0"/>
          </a:p>
        </p:txBody>
      </p:sp>
      <p:sp>
        <p:nvSpPr>
          <p:cNvPr id="4" name="Content Placeholder 3">
            <a:extLst>
              <a:ext uri="{FF2B5EF4-FFF2-40B4-BE49-F238E27FC236}">
                <a16:creationId xmlns:a16="http://schemas.microsoft.com/office/drawing/2014/main" id="{3FBD103E-7FD7-4955-A277-19AFA5691A93}"/>
              </a:ext>
            </a:extLst>
          </p:cNvPr>
          <p:cNvSpPr txBox="1">
            <a:spLocks/>
          </p:cNvSpPr>
          <p:nvPr/>
        </p:nvSpPr>
        <p:spPr>
          <a:xfrm>
            <a:off x="6014002" y="1246911"/>
            <a:ext cx="4196799" cy="48792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1F497D"/>
                </a:solidFill>
              </a:rPr>
              <a:t>Art libraries loaned:</a:t>
            </a:r>
          </a:p>
          <a:p>
            <a:r>
              <a:rPr lang="en-US" sz="2400" dirty="0">
                <a:solidFill>
                  <a:srgbClr val="1F497D"/>
                </a:solidFill>
              </a:rPr>
              <a:t>76,110  originals</a:t>
            </a:r>
          </a:p>
          <a:p>
            <a:r>
              <a:rPr lang="en-US" sz="2400" dirty="0">
                <a:solidFill>
                  <a:srgbClr val="1F497D"/>
                </a:solidFill>
              </a:rPr>
              <a:t>46,858  copies</a:t>
            </a:r>
          </a:p>
          <a:p>
            <a:endParaRPr lang="en-US" sz="2400" dirty="0">
              <a:solidFill>
                <a:srgbClr val="1F497D"/>
              </a:solidFill>
            </a:endParaRPr>
          </a:p>
          <a:p>
            <a:pPr>
              <a:buFont typeface="Arial"/>
              <a:buNone/>
            </a:pPr>
            <a:r>
              <a:rPr lang="en-US" sz="2400" dirty="0">
                <a:solidFill>
                  <a:srgbClr val="1F497D"/>
                </a:solidFill>
              </a:rPr>
              <a:t>Art libraries loaned to other art libraries:</a:t>
            </a:r>
          </a:p>
          <a:p>
            <a:r>
              <a:rPr lang="en-US" sz="2400" dirty="0">
                <a:solidFill>
                  <a:srgbClr val="1F497D"/>
                </a:solidFill>
              </a:rPr>
              <a:t>22,961  originals</a:t>
            </a:r>
          </a:p>
          <a:p>
            <a:r>
              <a:rPr lang="en-US" sz="2400" dirty="0">
                <a:solidFill>
                  <a:srgbClr val="1F497D"/>
                </a:solidFill>
              </a:rPr>
              <a:t>  8,914  copies</a:t>
            </a:r>
          </a:p>
          <a:p>
            <a:endParaRPr lang="en-US" dirty="0"/>
          </a:p>
        </p:txBody>
      </p:sp>
      <p:sp>
        <p:nvSpPr>
          <p:cNvPr id="5" name="Text Placeholder 2">
            <a:extLst>
              <a:ext uri="{FF2B5EF4-FFF2-40B4-BE49-F238E27FC236}">
                <a16:creationId xmlns:a16="http://schemas.microsoft.com/office/drawing/2014/main" id="{8B05EF89-385A-4B98-B0D9-7D9737C99D29}"/>
              </a:ext>
            </a:extLst>
          </p:cNvPr>
          <p:cNvSpPr>
            <a:spLocks noGrp="1"/>
          </p:cNvSpPr>
          <p:nvPr>
            <p:ph type="body" sz="quarter" idx="13"/>
          </p:nvPr>
        </p:nvSpPr>
        <p:spPr/>
        <p:txBody>
          <a:bodyPr/>
          <a:lstStyle/>
          <a:p>
            <a:r>
              <a:rPr lang="en-US" sz="4400" b="0" dirty="0">
                <a:latin typeface="Calibri" panose="020F0502020204030204" pitchFamily="34" charset="0"/>
              </a:rPr>
              <a:t>Sharing art materials, 2007-2013</a:t>
            </a:r>
          </a:p>
        </p:txBody>
      </p:sp>
    </p:spTree>
    <p:extLst>
      <p:ext uri="{BB962C8B-B14F-4D97-AF65-F5344CB8AC3E}">
        <p14:creationId xmlns:p14="http://schemas.microsoft.com/office/powerpoint/2010/main" val="212764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809026-0F7A-4828-A188-6558BA17B399}"/>
              </a:ext>
            </a:extLst>
          </p:cNvPr>
          <p:cNvSpPr txBox="1"/>
          <p:nvPr/>
        </p:nvSpPr>
        <p:spPr>
          <a:xfrm>
            <a:off x="2108718" y="485193"/>
            <a:ext cx="8574833" cy="3170099"/>
          </a:xfrm>
          <a:prstGeom prst="rect">
            <a:avLst/>
          </a:prstGeom>
          <a:noFill/>
        </p:spPr>
        <p:txBody>
          <a:bodyPr wrap="square" rtlCol="0">
            <a:spAutoFit/>
          </a:bodyPr>
          <a:lstStyle/>
          <a:p>
            <a:r>
              <a:rPr lang="en-US" sz="4000" dirty="0">
                <a:solidFill>
                  <a:srgbClr val="1F497D"/>
                </a:solidFill>
              </a:rPr>
              <a:t>Between 2007 and 2013, the 22 art museum libraries and art research centers supplied </a:t>
            </a:r>
            <a:r>
              <a:rPr lang="en-US" sz="4000" b="1" u="sng" dirty="0">
                <a:solidFill>
                  <a:srgbClr val="1F497D"/>
                </a:solidFill>
              </a:rPr>
              <a:t>8,277</a:t>
            </a:r>
            <a:r>
              <a:rPr lang="en-US" sz="4000" dirty="0">
                <a:solidFill>
                  <a:srgbClr val="1F497D"/>
                </a:solidFill>
              </a:rPr>
              <a:t> items for which they were </a:t>
            </a:r>
            <a:r>
              <a:rPr lang="en-US" sz="4000" b="1" dirty="0">
                <a:solidFill>
                  <a:srgbClr val="1F497D"/>
                </a:solidFill>
              </a:rPr>
              <a:t>the only owning library listed in </a:t>
            </a:r>
            <a:r>
              <a:rPr lang="en-US" sz="4000" b="1" dirty="0" err="1">
                <a:solidFill>
                  <a:srgbClr val="1F497D"/>
                </a:solidFill>
              </a:rPr>
              <a:t>WorldCat</a:t>
            </a:r>
            <a:r>
              <a:rPr lang="en-US" sz="4000" b="1" dirty="0">
                <a:solidFill>
                  <a:srgbClr val="1F497D"/>
                </a:solidFill>
              </a:rPr>
              <a:t>.</a:t>
            </a:r>
          </a:p>
        </p:txBody>
      </p:sp>
    </p:spTree>
    <p:extLst>
      <p:ext uri="{BB962C8B-B14F-4D97-AF65-F5344CB8AC3E}">
        <p14:creationId xmlns:p14="http://schemas.microsoft.com/office/powerpoint/2010/main" val="48900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809026-0F7A-4828-A188-6558BA17B399}"/>
              </a:ext>
            </a:extLst>
          </p:cNvPr>
          <p:cNvSpPr txBox="1"/>
          <p:nvPr/>
        </p:nvSpPr>
        <p:spPr>
          <a:xfrm>
            <a:off x="2108718" y="485193"/>
            <a:ext cx="8574833" cy="3170099"/>
          </a:xfrm>
          <a:prstGeom prst="rect">
            <a:avLst/>
          </a:prstGeom>
          <a:noFill/>
        </p:spPr>
        <p:txBody>
          <a:bodyPr wrap="square" rtlCol="0">
            <a:spAutoFit/>
          </a:bodyPr>
          <a:lstStyle/>
          <a:p>
            <a:r>
              <a:rPr lang="en-US" sz="4000" dirty="0">
                <a:solidFill>
                  <a:srgbClr val="1F497D"/>
                </a:solidFill>
              </a:rPr>
              <a:t>Between 2007 and 2013, the 22 art museum libraries and art research centers supplied </a:t>
            </a:r>
            <a:r>
              <a:rPr lang="en-US" sz="4000" b="1" u="sng" dirty="0">
                <a:solidFill>
                  <a:srgbClr val="1F497D"/>
                </a:solidFill>
              </a:rPr>
              <a:t>8,277</a:t>
            </a:r>
            <a:r>
              <a:rPr lang="en-US" sz="4000" u="sng" dirty="0">
                <a:solidFill>
                  <a:srgbClr val="1F497D"/>
                </a:solidFill>
              </a:rPr>
              <a:t> </a:t>
            </a:r>
            <a:r>
              <a:rPr lang="en-US" sz="4000" dirty="0">
                <a:solidFill>
                  <a:srgbClr val="1F497D"/>
                </a:solidFill>
              </a:rPr>
              <a:t>items for which they were </a:t>
            </a:r>
            <a:r>
              <a:rPr lang="en-US" sz="4000" b="1" dirty="0">
                <a:solidFill>
                  <a:srgbClr val="1F497D"/>
                </a:solidFill>
              </a:rPr>
              <a:t>the only owning library listed in </a:t>
            </a:r>
            <a:r>
              <a:rPr lang="en-US" sz="4000" b="1" dirty="0" err="1">
                <a:solidFill>
                  <a:srgbClr val="1F497D"/>
                </a:solidFill>
              </a:rPr>
              <a:t>WorldCat</a:t>
            </a:r>
            <a:r>
              <a:rPr lang="en-US" sz="4000" b="1" dirty="0">
                <a:solidFill>
                  <a:srgbClr val="1F497D"/>
                </a:solidFill>
              </a:rPr>
              <a:t>.</a:t>
            </a:r>
          </a:p>
        </p:txBody>
      </p:sp>
      <p:sp>
        <p:nvSpPr>
          <p:cNvPr id="3" name="TextBox 2">
            <a:extLst>
              <a:ext uri="{FF2B5EF4-FFF2-40B4-BE49-F238E27FC236}">
                <a16:creationId xmlns:a16="http://schemas.microsoft.com/office/drawing/2014/main" id="{EB0D1244-F9B1-4BAC-961E-3CC22A34AB70}"/>
              </a:ext>
            </a:extLst>
          </p:cNvPr>
          <p:cNvSpPr txBox="1"/>
          <p:nvPr/>
        </p:nvSpPr>
        <p:spPr>
          <a:xfrm>
            <a:off x="2108718" y="3974842"/>
            <a:ext cx="8574832" cy="1323439"/>
          </a:xfrm>
          <a:prstGeom prst="rect">
            <a:avLst/>
          </a:prstGeom>
          <a:noFill/>
        </p:spPr>
        <p:txBody>
          <a:bodyPr wrap="square" rtlCol="0">
            <a:spAutoFit/>
          </a:bodyPr>
          <a:lstStyle/>
          <a:p>
            <a:r>
              <a:rPr lang="en-US" sz="4000" b="1" dirty="0"/>
              <a:t>50.7% of these were physical loans of originals.</a:t>
            </a:r>
          </a:p>
        </p:txBody>
      </p:sp>
    </p:spTree>
    <p:extLst>
      <p:ext uri="{BB962C8B-B14F-4D97-AF65-F5344CB8AC3E}">
        <p14:creationId xmlns:p14="http://schemas.microsoft.com/office/powerpoint/2010/main" val="42806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6FFD06-23CD-4EF5-97EA-A628E65BE77B}"/>
              </a:ext>
            </a:extLst>
          </p:cNvPr>
          <p:cNvSpPr>
            <a:spLocks noGrp="1"/>
          </p:cNvSpPr>
          <p:nvPr>
            <p:ph type="body" sz="quarter" idx="12"/>
          </p:nvPr>
        </p:nvSpPr>
        <p:spPr>
          <a:xfrm>
            <a:off x="2001839" y="1408922"/>
            <a:ext cx="4019516" cy="4202169"/>
          </a:xfrm>
        </p:spPr>
        <p:txBody>
          <a:bodyPr/>
          <a:lstStyle/>
          <a:p>
            <a:r>
              <a:rPr lang="en-US" dirty="0">
                <a:solidFill>
                  <a:srgbClr val="1F497D"/>
                </a:solidFill>
              </a:rPr>
              <a:t>Sharing art materials is already being done – responsibly and well.</a:t>
            </a:r>
          </a:p>
          <a:p>
            <a:r>
              <a:rPr lang="en-US" dirty="0">
                <a:solidFill>
                  <a:srgbClr val="1F497D"/>
                </a:solidFill>
              </a:rPr>
              <a:t>No bad thing happens.</a:t>
            </a:r>
          </a:p>
          <a:p>
            <a:r>
              <a:rPr lang="en-US" dirty="0">
                <a:solidFill>
                  <a:srgbClr val="1F497D"/>
                </a:solidFill>
              </a:rPr>
              <a:t>The SHARES experience may be a useful model for sharing art materials within a group where the practice is currently unfamiliar.</a:t>
            </a:r>
          </a:p>
        </p:txBody>
      </p:sp>
      <p:sp>
        <p:nvSpPr>
          <p:cNvPr id="3" name="Text Placeholder 2">
            <a:extLst>
              <a:ext uri="{FF2B5EF4-FFF2-40B4-BE49-F238E27FC236}">
                <a16:creationId xmlns:a16="http://schemas.microsoft.com/office/drawing/2014/main" id="{452DF121-97DD-4E0C-A459-980E558AE92A}"/>
              </a:ext>
            </a:extLst>
          </p:cNvPr>
          <p:cNvSpPr>
            <a:spLocks noGrp="1"/>
          </p:cNvSpPr>
          <p:nvPr>
            <p:ph type="body" sz="quarter" idx="13"/>
          </p:nvPr>
        </p:nvSpPr>
        <p:spPr>
          <a:xfrm>
            <a:off x="2001839" y="220663"/>
            <a:ext cx="8181975" cy="915256"/>
          </a:xfrm>
        </p:spPr>
        <p:txBody>
          <a:bodyPr/>
          <a:lstStyle/>
          <a:p>
            <a:r>
              <a:rPr lang="en-US" sz="4400" b="0" dirty="0">
                <a:latin typeface="Calibri" panose="020F0502020204030204" pitchFamily="34" charset="0"/>
              </a:rPr>
              <a:t>Takeaways</a:t>
            </a:r>
          </a:p>
          <a:p>
            <a:endParaRPr lang="en-US" dirty="0"/>
          </a:p>
        </p:txBody>
      </p:sp>
      <p:pic>
        <p:nvPicPr>
          <p:cNvPr id="4" name="Picture 3">
            <a:extLst>
              <a:ext uri="{FF2B5EF4-FFF2-40B4-BE49-F238E27FC236}">
                <a16:creationId xmlns:a16="http://schemas.microsoft.com/office/drawing/2014/main" id="{435BC4FE-90B2-48AD-891D-700DEA0D7511}"/>
              </a:ext>
            </a:extLst>
          </p:cNvPr>
          <p:cNvPicPr/>
          <p:nvPr/>
        </p:nvPicPr>
        <p:blipFill rotWithShape="1">
          <a:blip r:embed="rId3"/>
          <a:srcRect l="62820" t="12765" r="14103" b="33675"/>
          <a:stretch/>
        </p:blipFill>
        <p:spPr bwMode="auto">
          <a:xfrm>
            <a:off x="6319935" y="1135920"/>
            <a:ext cx="3676261" cy="44751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875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spTree>
    <p:extLst>
      <p:ext uri="{BB962C8B-B14F-4D97-AF65-F5344CB8AC3E}">
        <p14:creationId xmlns:p14="http://schemas.microsoft.com/office/powerpoint/2010/main" val="388516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2001840" y="1135920"/>
            <a:ext cx="4094161" cy="655559"/>
          </a:xfrm>
        </p:spPr>
        <p:txBody>
          <a:bodyPr/>
          <a:lstStyle/>
          <a:p>
            <a:r>
              <a:rPr lang="en-US" dirty="0"/>
              <a:t>Highly automated</a:t>
            </a:r>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spTree>
    <p:extLst>
      <p:ext uri="{BB962C8B-B14F-4D97-AF65-F5344CB8AC3E}">
        <p14:creationId xmlns:p14="http://schemas.microsoft.com/office/powerpoint/2010/main" val="110240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2001840" y="1135920"/>
            <a:ext cx="4094161" cy="655559"/>
          </a:xfrm>
        </p:spPr>
        <p:txBody>
          <a:bodyPr/>
          <a:lstStyle/>
          <a:p>
            <a:r>
              <a:rPr lang="en-US" dirty="0"/>
              <a:t>Highly automated</a:t>
            </a:r>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pic>
        <p:nvPicPr>
          <p:cNvPr id="4" name="Picture 3">
            <a:extLst>
              <a:ext uri="{FF2B5EF4-FFF2-40B4-BE49-F238E27FC236}">
                <a16:creationId xmlns:a16="http://schemas.microsoft.com/office/drawing/2014/main" id="{BDAF7FA6-3FB2-4858-8048-BF7EA5195DBC}"/>
              </a:ext>
            </a:extLst>
          </p:cNvPr>
          <p:cNvPicPr/>
          <p:nvPr/>
        </p:nvPicPr>
        <p:blipFill rotWithShape="1">
          <a:blip r:embed="rId3"/>
          <a:srcRect l="13204" r="13847" b="9059"/>
          <a:stretch/>
        </p:blipFill>
        <p:spPr bwMode="auto">
          <a:xfrm>
            <a:off x="2708988" y="1698172"/>
            <a:ext cx="6988628" cy="44413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725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2001840" y="1135920"/>
            <a:ext cx="4094161" cy="1084767"/>
          </a:xfrm>
        </p:spPr>
        <p:txBody>
          <a:bodyPr/>
          <a:lstStyle/>
          <a:p>
            <a:r>
              <a:rPr lang="en-US" dirty="0"/>
              <a:t>Highly automated</a:t>
            </a:r>
          </a:p>
          <a:p>
            <a:r>
              <a:rPr lang="en-US" dirty="0"/>
              <a:t>Not automated at all</a:t>
            </a:r>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spTree>
    <p:extLst>
      <p:ext uri="{BB962C8B-B14F-4D97-AF65-F5344CB8AC3E}">
        <p14:creationId xmlns:p14="http://schemas.microsoft.com/office/powerpoint/2010/main" val="382362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2001840" y="1135920"/>
            <a:ext cx="4094161" cy="1084767"/>
          </a:xfrm>
        </p:spPr>
        <p:txBody>
          <a:bodyPr/>
          <a:lstStyle/>
          <a:p>
            <a:r>
              <a:rPr lang="en-US" dirty="0"/>
              <a:t>Highly automated</a:t>
            </a:r>
          </a:p>
          <a:p>
            <a:r>
              <a:rPr lang="en-US" dirty="0"/>
              <a:t>Not automated at all</a:t>
            </a:r>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grpSp>
        <p:nvGrpSpPr>
          <p:cNvPr id="6" name="Group 5">
            <a:extLst>
              <a:ext uri="{FF2B5EF4-FFF2-40B4-BE49-F238E27FC236}">
                <a16:creationId xmlns:a16="http://schemas.microsoft.com/office/drawing/2014/main" id="{275120E9-ACD7-4DEE-B4D9-0BBE0C180727}"/>
              </a:ext>
            </a:extLst>
          </p:cNvPr>
          <p:cNvGrpSpPr/>
          <p:nvPr/>
        </p:nvGrpSpPr>
        <p:grpSpPr>
          <a:xfrm>
            <a:off x="110421" y="2067514"/>
            <a:ext cx="3111749" cy="3944144"/>
            <a:chOff x="110421" y="2067514"/>
            <a:chExt cx="3111749" cy="3944144"/>
          </a:xfrm>
        </p:grpSpPr>
        <p:pic>
          <p:nvPicPr>
            <p:cNvPr id="8" name="Picture 7" descr="A close up of a sign&#10;&#10;Description generated with very high confidence">
              <a:extLst>
                <a:ext uri="{FF2B5EF4-FFF2-40B4-BE49-F238E27FC236}">
                  <a16:creationId xmlns:a16="http://schemas.microsoft.com/office/drawing/2014/main" id="{AACE436D-8541-4DE6-B568-47E239AEECAD}"/>
                </a:ext>
              </a:extLst>
            </p:cNvPr>
            <p:cNvPicPr>
              <a:picLocks noChangeAspect="1"/>
            </p:cNvPicPr>
            <p:nvPr/>
          </p:nvPicPr>
          <p:blipFill>
            <a:blip r:embed="rId3"/>
            <a:stretch>
              <a:fillRect/>
            </a:stretch>
          </p:blipFill>
          <p:spPr>
            <a:xfrm>
              <a:off x="129061" y="2067514"/>
              <a:ext cx="2990498" cy="3030371"/>
            </a:xfrm>
            <a:prstGeom prst="rect">
              <a:avLst/>
            </a:prstGeom>
          </p:spPr>
        </p:pic>
        <p:sp>
          <p:nvSpPr>
            <p:cNvPr id="9" name="TextBox 8">
              <a:extLst>
                <a:ext uri="{FF2B5EF4-FFF2-40B4-BE49-F238E27FC236}">
                  <a16:creationId xmlns:a16="http://schemas.microsoft.com/office/drawing/2014/main" id="{291C7BC1-1021-4D31-BE26-DF46F6F999E8}"/>
                </a:ext>
              </a:extLst>
            </p:cNvPr>
            <p:cNvSpPr txBox="1"/>
            <p:nvPr/>
          </p:nvSpPr>
          <p:spPr>
            <a:xfrm>
              <a:off x="110421" y="5242217"/>
              <a:ext cx="3111749" cy="769441"/>
            </a:xfrm>
            <a:prstGeom prst="rect">
              <a:avLst/>
            </a:prstGeom>
            <a:noFill/>
          </p:spPr>
          <p:txBody>
            <a:bodyPr wrap="square" rtlCol="0">
              <a:spAutoFit/>
            </a:bodyPr>
            <a:lstStyle/>
            <a:p>
              <a:r>
                <a:rPr lang="en-US" sz="1100" dirty="0"/>
                <a:t>University of Pittsburgh logo. </a:t>
              </a:r>
              <a:r>
                <a:rPr lang="en-US" sz="1100" dirty="0">
                  <a:hlinkClick r:id="rId4"/>
                </a:rPr>
                <a:t>https://en.wikipedia.org/wiki/University_of_Pittsburgh#/media/File:University_of_Pittsburgh_seal.svg</a:t>
              </a:r>
              <a:r>
                <a:rPr lang="en-US" sz="1100" dirty="0"/>
                <a:t>. Fair use. Uploaded 18 October 2018.</a:t>
              </a:r>
            </a:p>
          </p:txBody>
        </p:sp>
      </p:grpSp>
    </p:spTree>
    <p:extLst>
      <p:ext uri="{BB962C8B-B14F-4D97-AF65-F5344CB8AC3E}">
        <p14:creationId xmlns:p14="http://schemas.microsoft.com/office/powerpoint/2010/main" val="276032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2001840" y="1135920"/>
            <a:ext cx="4094161" cy="1084767"/>
          </a:xfrm>
        </p:spPr>
        <p:txBody>
          <a:bodyPr/>
          <a:lstStyle/>
          <a:p>
            <a:r>
              <a:rPr lang="en-US" dirty="0"/>
              <a:t>Highly automated</a:t>
            </a:r>
          </a:p>
          <a:p>
            <a:r>
              <a:rPr lang="en-US" dirty="0"/>
              <a:t>Not automated at all</a:t>
            </a:r>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grpSp>
        <p:nvGrpSpPr>
          <p:cNvPr id="6" name="Group 5">
            <a:extLst>
              <a:ext uri="{FF2B5EF4-FFF2-40B4-BE49-F238E27FC236}">
                <a16:creationId xmlns:a16="http://schemas.microsoft.com/office/drawing/2014/main" id="{202856B3-B6F0-45B2-8A9F-CB9A4BB2ACCE}"/>
              </a:ext>
            </a:extLst>
          </p:cNvPr>
          <p:cNvGrpSpPr/>
          <p:nvPr/>
        </p:nvGrpSpPr>
        <p:grpSpPr>
          <a:xfrm>
            <a:off x="110421" y="2067514"/>
            <a:ext cx="3111749" cy="3944144"/>
            <a:chOff x="110421" y="2067514"/>
            <a:chExt cx="3111749" cy="3944144"/>
          </a:xfrm>
        </p:grpSpPr>
        <p:pic>
          <p:nvPicPr>
            <p:cNvPr id="8" name="Picture 7" descr="A close up of a sign&#10;&#10;Description generated with very high confidence">
              <a:extLst>
                <a:ext uri="{FF2B5EF4-FFF2-40B4-BE49-F238E27FC236}">
                  <a16:creationId xmlns:a16="http://schemas.microsoft.com/office/drawing/2014/main" id="{24296A7E-F93A-4973-B7D8-521B90C8CC4F}"/>
                </a:ext>
              </a:extLst>
            </p:cNvPr>
            <p:cNvPicPr>
              <a:picLocks noChangeAspect="1"/>
            </p:cNvPicPr>
            <p:nvPr/>
          </p:nvPicPr>
          <p:blipFill>
            <a:blip r:embed="rId3"/>
            <a:stretch>
              <a:fillRect/>
            </a:stretch>
          </p:blipFill>
          <p:spPr>
            <a:xfrm>
              <a:off x="129061" y="2067514"/>
              <a:ext cx="2990498" cy="3030371"/>
            </a:xfrm>
            <a:prstGeom prst="rect">
              <a:avLst/>
            </a:prstGeom>
          </p:spPr>
        </p:pic>
        <p:sp>
          <p:nvSpPr>
            <p:cNvPr id="10" name="TextBox 9">
              <a:extLst>
                <a:ext uri="{FF2B5EF4-FFF2-40B4-BE49-F238E27FC236}">
                  <a16:creationId xmlns:a16="http://schemas.microsoft.com/office/drawing/2014/main" id="{E97F0DB2-4222-4FCE-970E-851E0A7D8DEE}"/>
                </a:ext>
              </a:extLst>
            </p:cNvPr>
            <p:cNvSpPr txBox="1"/>
            <p:nvPr/>
          </p:nvSpPr>
          <p:spPr>
            <a:xfrm>
              <a:off x="110421" y="5242217"/>
              <a:ext cx="3111749" cy="769441"/>
            </a:xfrm>
            <a:prstGeom prst="rect">
              <a:avLst/>
            </a:prstGeom>
            <a:noFill/>
          </p:spPr>
          <p:txBody>
            <a:bodyPr wrap="square" rtlCol="0">
              <a:spAutoFit/>
            </a:bodyPr>
            <a:lstStyle/>
            <a:p>
              <a:r>
                <a:rPr lang="en-US" sz="1100" dirty="0"/>
                <a:t>University of Pittsburgh logo. </a:t>
              </a:r>
              <a:r>
                <a:rPr lang="en-US" sz="1100" dirty="0">
                  <a:hlinkClick r:id="rId4"/>
                </a:rPr>
                <a:t>https://en.wikipedia.org/wiki/University_of_Pittsburgh#/media/File:University_of_Pittsburgh_seal.svg</a:t>
              </a:r>
              <a:r>
                <a:rPr lang="en-US" sz="1100" dirty="0"/>
                <a:t>. Fair use. Uploaded 18 October 2018.</a:t>
              </a:r>
            </a:p>
          </p:txBody>
        </p:sp>
      </p:grpSp>
      <p:grpSp>
        <p:nvGrpSpPr>
          <p:cNvPr id="11" name="Group 10">
            <a:extLst>
              <a:ext uri="{FF2B5EF4-FFF2-40B4-BE49-F238E27FC236}">
                <a16:creationId xmlns:a16="http://schemas.microsoft.com/office/drawing/2014/main" id="{D8ACE7B4-C088-4356-9204-10A52660F9CC}"/>
              </a:ext>
            </a:extLst>
          </p:cNvPr>
          <p:cNvGrpSpPr/>
          <p:nvPr/>
        </p:nvGrpSpPr>
        <p:grpSpPr>
          <a:xfrm>
            <a:off x="3373571" y="3008328"/>
            <a:ext cx="4893277" cy="2664776"/>
            <a:chOff x="3373571" y="3008328"/>
            <a:chExt cx="4893277" cy="2664776"/>
          </a:xfrm>
        </p:grpSpPr>
        <p:pic>
          <p:nvPicPr>
            <p:cNvPr id="12" name="Picture 11" descr="A large body of water with a city in the background&#10;&#10;Description generated with very high confidence">
              <a:extLst>
                <a:ext uri="{FF2B5EF4-FFF2-40B4-BE49-F238E27FC236}">
                  <a16:creationId xmlns:a16="http://schemas.microsoft.com/office/drawing/2014/main" id="{92540A28-A15C-4015-9D09-0880EF0B43E8}"/>
                </a:ext>
              </a:extLst>
            </p:cNvPr>
            <p:cNvPicPr>
              <a:picLocks noChangeAspect="1"/>
            </p:cNvPicPr>
            <p:nvPr/>
          </p:nvPicPr>
          <p:blipFill>
            <a:blip r:embed="rId5"/>
            <a:stretch>
              <a:fillRect/>
            </a:stretch>
          </p:blipFill>
          <p:spPr>
            <a:xfrm>
              <a:off x="3424865" y="3008328"/>
              <a:ext cx="4790691" cy="2089557"/>
            </a:xfrm>
            <a:prstGeom prst="rect">
              <a:avLst/>
            </a:prstGeom>
          </p:spPr>
        </p:pic>
        <p:sp>
          <p:nvSpPr>
            <p:cNvPr id="13" name="TextBox 12">
              <a:extLst>
                <a:ext uri="{FF2B5EF4-FFF2-40B4-BE49-F238E27FC236}">
                  <a16:creationId xmlns:a16="http://schemas.microsoft.com/office/drawing/2014/main" id="{1FD2156E-8056-44D2-9C26-1C9134B11BB1}"/>
                </a:ext>
              </a:extLst>
            </p:cNvPr>
            <p:cNvSpPr txBox="1"/>
            <p:nvPr/>
          </p:nvSpPr>
          <p:spPr>
            <a:xfrm>
              <a:off x="3373571" y="5242217"/>
              <a:ext cx="4893277" cy="430887"/>
            </a:xfrm>
            <a:prstGeom prst="rect">
              <a:avLst/>
            </a:prstGeom>
            <a:noFill/>
          </p:spPr>
          <p:txBody>
            <a:bodyPr wrap="square" rtlCol="0">
              <a:spAutoFit/>
            </a:bodyPr>
            <a:lstStyle/>
            <a:p>
              <a:r>
                <a:rPr lang="en-US" sz="1100" dirty="0">
                  <a:hlinkClick r:id="rId6"/>
                </a:rPr>
                <a:t>Bibliotheca Alexandrina</a:t>
              </a:r>
              <a:r>
                <a:rPr lang="en-US" sz="1100" dirty="0"/>
                <a:t> by </a:t>
              </a:r>
              <a:r>
                <a:rPr lang="en-US" sz="1100" dirty="0">
                  <a:hlinkClick r:id="rId7"/>
                </a:rPr>
                <a:t>Ibrahim </a:t>
              </a:r>
              <a:r>
                <a:rPr lang="en-US" sz="1100" dirty="0" err="1">
                  <a:hlinkClick r:id="rId7"/>
                </a:rPr>
                <a:t>Rizk</a:t>
              </a:r>
              <a:r>
                <a:rPr lang="en-US" sz="1100" dirty="0">
                  <a:hlinkClick r:id="rId7"/>
                </a:rPr>
                <a:t> </a:t>
              </a:r>
              <a:r>
                <a:rPr lang="en-US" sz="1100" dirty="0" err="1">
                  <a:hlinkClick r:id="rId7"/>
                </a:rPr>
                <a:t>Hegazy</a:t>
              </a:r>
              <a:r>
                <a:rPr lang="en-US" sz="1100" dirty="0"/>
                <a:t>. Scientific Figure 5. on ResearchGate. Accessed 4 October, 2019.</a:t>
              </a:r>
            </a:p>
          </p:txBody>
        </p:sp>
      </p:grpSp>
    </p:spTree>
    <p:extLst>
      <p:ext uri="{BB962C8B-B14F-4D97-AF65-F5344CB8AC3E}">
        <p14:creationId xmlns:p14="http://schemas.microsoft.com/office/powerpoint/2010/main" val="14152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4BD18B-A87E-45AE-BA76-DA3096AC78F8}"/>
              </a:ext>
            </a:extLst>
          </p:cNvPr>
          <p:cNvSpPr>
            <a:spLocks noGrp="1"/>
          </p:cNvSpPr>
          <p:nvPr>
            <p:ph type="body" sz="quarter" idx="13"/>
          </p:nvPr>
        </p:nvSpPr>
        <p:spPr/>
        <p:txBody>
          <a:bodyPr/>
          <a:lstStyle/>
          <a:p>
            <a:r>
              <a:rPr lang="en-US" dirty="0"/>
              <a:t>Discovery is powerful.</a:t>
            </a:r>
          </a:p>
        </p:txBody>
      </p:sp>
      <p:pic>
        <p:nvPicPr>
          <p:cNvPr id="4" name="Picture 3">
            <a:extLst>
              <a:ext uri="{FF2B5EF4-FFF2-40B4-BE49-F238E27FC236}">
                <a16:creationId xmlns:a16="http://schemas.microsoft.com/office/drawing/2014/main" id="{C43D2ADF-5019-4A09-8972-38BC5CBC914D}"/>
              </a:ext>
            </a:extLst>
          </p:cNvPr>
          <p:cNvPicPr/>
          <p:nvPr/>
        </p:nvPicPr>
        <p:blipFill rotWithShape="1">
          <a:blip r:embed="rId3"/>
          <a:srcRect t="11332" r="70000" b="63532"/>
          <a:stretch/>
        </p:blipFill>
        <p:spPr bwMode="auto">
          <a:xfrm>
            <a:off x="2001838" y="1455576"/>
            <a:ext cx="8257592" cy="4777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228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3100920" y="1089356"/>
            <a:ext cx="4094161" cy="1084767"/>
          </a:xfrm>
        </p:spPr>
        <p:txBody>
          <a:bodyPr/>
          <a:lstStyle/>
          <a:p>
            <a:r>
              <a:rPr lang="en-US" dirty="0"/>
              <a:t>Highly automated</a:t>
            </a:r>
          </a:p>
          <a:p>
            <a:r>
              <a:rPr lang="en-US" dirty="0"/>
              <a:t>Not automated at all</a:t>
            </a:r>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a:xfrm>
            <a:off x="641351" y="280708"/>
            <a:ext cx="10909300" cy="915256"/>
          </a:xfrm>
        </p:spPr>
        <p:txBody>
          <a:bodyPr/>
          <a:lstStyle/>
          <a:p>
            <a:r>
              <a:rPr lang="en-US" dirty="0"/>
              <a:t>Lots of ways to share </a:t>
            </a:r>
          </a:p>
        </p:txBody>
      </p:sp>
      <p:pic>
        <p:nvPicPr>
          <p:cNvPr id="5" name="Picture 4" descr="A picture containing toy, LEGO&#10;&#10;Description generated with high confidence">
            <a:extLst>
              <a:ext uri="{FF2B5EF4-FFF2-40B4-BE49-F238E27FC236}">
                <a16:creationId xmlns:a16="http://schemas.microsoft.com/office/drawing/2014/main" id="{81F377FC-40CE-4ECF-A557-02F274FA7589}"/>
              </a:ext>
            </a:extLst>
          </p:cNvPr>
          <p:cNvPicPr>
            <a:picLocks noChangeAspect="1"/>
          </p:cNvPicPr>
          <p:nvPr/>
        </p:nvPicPr>
        <p:blipFill>
          <a:blip r:embed="rId3"/>
          <a:stretch>
            <a:fillRect/>
          </a:stretch>
        </p:blipFill>
        <p:spPr>
          <a:xfrm>
            <a:off x="8492255" y="1617251"/>
            <a:ext cx="3283398" cy="3480634"/>
          </a:xfrm>
          <a:prstGeom prst="rect">
            <a:avLst/>
          </a:prstGeom>
        </p:spPr>
      </p:pic>
      <p:grpSp>
        <p:nvGrpSpPr>
          <p:cNvPr id="10" name="Group 9">
            <a:extLst>
              <a:ext uri="{FF2B5EF4-FFF2-40B4-BE49-F238E27FC236}">
                <a16:creationId xmlns:a16="http://schemas.microsoft.com/office/drawing/2014/main" id="{9C6FDDA3-BA24-4E3E-A2A0-C04BC7386790}"/>
              </a:ext>
            </a:extLst>
          </p:cNvPr>
          <p:cNvGrpSpPr/>
          <p:nvPr/>
        </p:nvGrpSpPr>
        <p:grpSpPr>
          <a:xfrm>
            <a:off x="110421" y="2067514"/>
            <a:ext cx="3111749" cy="3944144"/>
            <a:chOff x="110421" y="2067514"/>
            <a:chExt cx="3111749" cy="3944144"/>
          </a:xfrm>
        </p:grpSpPr>
        <p:pic>
          <p:nvPicPr>
            <p:cNvPr id="7" name="Picture 6" descr="A close up of a sign&#10;&#10;Description generated with very high confidence">
              <a:extLst>
                <a:ext uri="{FF2B5EF4-FFF2-40B4-BE49-F238E27FC236}">
                  <a16:creationId xmlns:a16="http://schemas.microsoft.com/office/drawing/2014/main" id="{D5B9D404-011A-4994-A3E3-DDAF04307592}"/>
                </a:ext>
              </a:extLst>
            </p:cNvPr>
            <p:cNvPicPr>
              <a:picLocks noChangeAspect="1"/>
            </p:cNvPicPr>
            <p:nvPr/>
          </p:nvPicPr>
          <p:blipFill>
            <a:blip r:embed="rId4"/>
            <a:stretch>
              <a:fillRect/>
            </a:stretch>
          </p:blipFill>
          <p:spPr>
            <a:xfrm>
              <a:off x="129061" y="2067514"/>
              <a:ext cx="2990498" cy="3030371"/>
            </a:xfrm>
            <a:prstGeom prst="rect">
              <a:avLst/>
            </a:prstGeom>
          </p:spPr>
        </p:pic>
        <p:sp>
          <p:nvSpPr>
            <p:cNvPr id="8" name="TextBox 7">
              <a:extLst>
                <a:ext uri="{FF2B5EF4-FFF2-40B4-BE49-F238E27FC236}">
                  <a16:creationId xmlns:a16="http://schemas.microsoft.com/office/drawing/2014/main" id="{1CF0B9CB-E873-4F8B-95F0-F858AC1DBC31}"/>
                </a:ext>
              </a:extLst>
            </p:cNvPr>
            <p:cNvSpPr txBox="1"/>
            <p:nvPr/>
          </p:nvSpPr>
          <p:spPr>
            <a:xfrm>
              <a:off x="110421" y="5242217"/>
              <a:ext cx="3111749" cy="769441"/>
            </a:xfrm>
            <a:prstGeom prst="rect">
              <a:avLst/>
            </a:prstGeom>
            <a:noFill/>
          </p:spPr>
          <p:txBody>
            <a:bodyPr wrap="square" rtlCol="0">
              <a:spAutoFit/>
            </a:bodyPr>
            <a:lstStyle/>
            <a:p>
              <a:r>
                <a:rPr lang="en-US" sz="1100" dirty="0"/>
                <a:t>University of Pittsburgh logo. </a:t>
              </a:r>
              <a:r>
                <a:rPr lang="en-US" sz="1100" dirty="0">
                  <a:hlinkClick r:id="rId5"/>
                </a:rPr>
                <a:t>https://en.wikipedia.org/wiki/University_of_Pittsburgh#/media/File:University_of_Pittsburgh_seal.svg</a:t>
              </a:r>
              <a:r>
                <a:rPr lang="en-US" sz="1100" dirty="0"/>
                <a:t>. Fair use. Uploaded 18 October 2018.</a:t>
              </a:r>
            </a:p>
          </p:txBody>
        </p:sp>
      </p:grpSp>
      <p:grpSp>
        <p:nvGrpSpPr>
          <p:cNvPr id="11" name="Group 10">
            <a:extLst>
              <a:ext uri="{FF2B5EF4-FFF2-40B4-BE49-F238E27FC236}">
                <a16:creationId xmlns:a16="http://schemas.microsoft.com/office/drawing/2014/main" id="{38223BD1-077E-4626-954E-895D95AD52FC}"/>
              </a:ext>
            </a:extLst>
          </p:cNvPr>
          <p:cNvGrpSpPr/>
          <p:nvPr/>
        </p:nvGrpSpPr>
        <p:grpSpPr>
          <a:xfrm>
            <a:off x="3373571" y="3008328"/>
            <a:ext cx="4893277" cy="2664776"/>
            <a:chOff x="3373571" y="3008328"/>
            <a:chExt cx="4893277" cy="2664776"/>
          </a:xfrm>
        </p:grpSpPr>
        <p:pic>
          <p:nvPicPr>
            <p:cNvPr id="9" name="Picture 8" descr="A large body of water with a city in the background&#10;&#10;Description generated with very high confidence">
              <a:extLst>
                <a:ext uri="{FF2B5EF4-FFF2-40B4-BE49-F238E27FC236}">
                  <a16:creationId xmlns:a16="http://schemas.microsoft.com/office/drawing/2014/main" id="{C01A62EF-B3BD-4AD4-9452-4BCBE7BBFD30}"/>
                </a:ext>
              </a:extLst>
            </p:cNvPr>
            <p:cNvPicPr>
              <a:picLocks noChangeAspect="1"/>
            </p:cNvPicPr>
            <p:nvPr/>
          </p:nvPicPr>
          <p:blipFill>
            <a:blip r:embed="rId6"/>
            <a:stretch>
              <a:fillRect/>
            </a:stretch>
          </p:blipFill>
          <p:spPr>
            <a:xfrm>
              <a:off x="3424865" y="3008328"/>
              <a:ext cx="4790691" cy="2089557"/>
            </a:xfrm>
            <a:prstGeom prst="rect">
              <a:avLst/>
            </a:prstGeom>
          </p:spPr>
        </p:pic>
        <p:sp>
          <p:nvSpPr>
            <p:cNvPr id="4" name="TextBox 3">
              <a:extLst>
                <a:ext uri="{FF2B5EF4-FFF2-40B4-BE49-F238E27FC236}">
                  <a16:creationId xmlns:a16="http://schemas.microsoft.com/office/drawing/2014/main" id="{5E601DB7-E3E8-4E33-9E34-C850188D302C}"/>
                </a:ext>
              </a:extLst>
            </p:cNvPr>
            <p:cNvSpPr txBox="1"/>
            <p:nvPr/>
          </p:nvSpPr>
          <p:spPr>
            <a:xfrm>
              <a:off x="3373571" y="5242217"/>
              <a:ext cx="4893277" cy="430887"/>
            </a:xfrm>
            <a:prstGeom prst="rect">
              <a:avLst/>
            </a:prstGeom>
            <a:noFill/>
          </p:spPr>
          <p:txBody>
            <a:bodyPr wrap="square" rtlCol="0">
              <a:spAutoFit/>
            </a:bodyPr>
            <a:lstStyle/>
            <a:p>
              <a:r>
                <a:rPr lang="en-US" sz="1100" dirty="0">
                  <a:hlinkClick r:id="rId7"/>
                </a:rPr>
                <a:t>Bibliotheca Alexandrina</a:t>
              </a:r>
              <a:r>
                <a:rPr lang="en-US" sz="1100" dirty="0"/>
                <a:t> by </a:t>
              </a:r>
              <a:r>
                <a:rPr lang="en-US" sz="1100" dirty="0">
                  <a:hlinkClick r:id="rId8"/>
                </a:rPr>
                <a:t>Ibrahim </a:t>
              </a:r>
              <a:r>
                <a:rPr lang="en-US" sz="1100" dirty="0" err="1">
                  <a:hlinkClick r:id="rId8"/>
                </a:rPr>
                <a:t>Rizk</a:t>
              </a:r>
              <a:r>
                <a:rPr lang="en-US" sz="1100" dirty="0">
                  <a:hlinkClick r:id="rId8"/>
                </a:rPr>
                <a:t> </a:t>
              </a:r>
              <a:r>
                <a:rPr lang="en-US" sz="1100" dirty="0" err="1">
                  <a:hlinkClick r:id="rId8"/>
                </a:rPr>
                <a:t>Hegazy</a:t>
              </a:r>
              <a:r>
                <a:rPr lang="en-US" sz="1100" dirty="0"/>
                <a:t>. Scientific Figure 5. on ResearchGate. Accessed 4 October, 2019.</a:t>
              </a:r>
            </a:p>
          </p:txBody>
        </p:sp>
      </p:grpSp>
      <p:sp>
        <p:nvSpPr>
          <p:cNvPr id="6" name="TextBox 5">
            <a:extLst>
              <a:ext uri="{FF2B5EF4-FFF2-40B4-BE49-F238E27FC236}">
                <a16:creationId xmlns:a16="http://schemas.microsoft.com/office/drawing/2014/main" id="{C35690B5-6359-4329-ADCE-AD9311BB6845}"/>
              </a:ext>
            </a:extLst>
          </p:cNvPr>
          <p:cNvSpPr txBox="1"/>
          <p:nvPr/>
        </p:nvSpPr>
        <p:spPr>
          <a:xfrm flipH="1">
            <a:off x="8548513" y="5242217"/>
            <a:ext cx="3227140" cy="430887"/>
          </a:xfrm>
          <a:prstGeom prst="rect">
            <a:avLst/>
          </a:prstGeom>
          <a:noFill/>
        </p:spPr>
        <p:txBody>
          <a:bodyPr wrap="square" rtlCol="0">
            <a:spAutoFit/>
          </a:bodyPr>
          <a:lstStyle/>
          <a:p>
            <a:r>
              <a:rPr lang="en-US" sz="1100" dirty="0">
                <a:hlinkClick r:id="rId9"/>
              </a:rPr>
              <a:t>“Africa Flags Slimmed Down”</a:t>
            </a:r>
            <a:r>
              <a:rPr lang="en-US" sz="1100" dirty="0"/>
              <a:t> by </a:t>
            </a:r>
            <a:r>
              <a:rPr lang="en-US" sz="1100" dirty="0">
                <a:hlinkClick r:id="rId10"/>
              </a:rPr>
              <a:t>GDJ</a:t>
            </a:r>
            <a:r>
              <a:rPr lang="en-US" sz="1100" dirty="0"/>
              <a:t> is licensed under </a:t>
            </a:r>
            <a:r>
              <a:rPr lang="en-US" sz="1100" dirty="0">
                <a:hlinkClick r:id="rId11"/>
              </a:rPr>
              <a:t>CC Zero 1.0</a:t>
            </a:r>
            <a:endParaRPr lang="en-US" sz="1100" dirty="0"/>
          </a:p>
        </p:txBody>
      </p:sp>
    </p:spTree>
    <p:extLst>
      <p:ext uri="{BB962C8B-B14F-4D97-AF65-F5344CB8AC3E}">
        <p14:creationId xmlns:p14="http://schemas.microsoft.com/office/powerpoint/2010/main" val="39491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2001840" y="1135919"/>
            <a:ext cx="4094161" cy="4947640"/>
          </a:xfrm>
        </p:spPr>
        <p:txBody>
          <a:bodyPr/>
          <a:lstStyle/>
          <a:p>
            <a:r>
              <a:rPr lang="en-US" dirty="0"/>
              <a:t>Highly automated</a:t>
            </a:r>
          </a:p>
          <a:p>
            <a:r>
              <a:rPr lang="en-US" dirty="0"/>
              <a:t>Not automated at all</a:t>
            </a:r>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spTree>
    <p:extLst>
      <p:ext uri="{BB962C8B-B14F-4D97-AF65-F5344CB8AC3E}">
        <p14:creationId xmlns:p14="http://schemas.microsoft.com/office/powerpoint/2010/main" val="36972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2001840" y="1135919"/>
            <a:ext cx="4094161" cy="4947640"/>
          </a:xfrm>
        </p:spPr>
        <p:txBody>
          <a:bodyPr/>
          <a:lstStyle/>
          <a:p>
            <a:r>
              <a:rPr lang="en-US" dirty="0"/>
              <a:t>Highly automated</a:t>
            </a:r>
          </a:p>
          <a:p>
            <a:r>
              <a:rPr lang="en-US" dirty="0"/>
              <a:t>Not automated at all</a:t>
            </a:r>
          </a:p>
          <a:p>
            <a:r>
              <a:rPr lang="en-US" dirty="0"/>
              <a:t>Or somewhere in between</a:t>
            </a:r>
          </a:p>
          <a:p>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spTree>
    <p:extLst>
      <p:ext uri="{BB962C8B-B14F-4D97-AF65-F5344CB8AC3E}">
        <p14:creationId xmlns:p14="http://schemas.microsoft.com/office/powerpoint/2010/main" val="257075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2A8B4A-5B77-4E36-9698-84E630F88125}"/>
              </a:ext>
            </a:extLst>
          </p:cNvPr>
          <p:cNvPicPr>
            <a:picLocks noChangeAspect="1"/>
          </p:cNvPicPr>
          <p:nvPr/>
        </p:nvPicPr>
        <p:blipFill>
          <a:blip r:embed="rId3"/>
          <a:stretch>
            <a:fillRect/>
          </a:stretch>
        </p:blipFill>
        <p:spPr>
          <a:xfrm>
            <a:off x="6981657" y="2452709"/>
            <a:ext cx="3328670" cy="2085966"/>
          </a:xfrm>
          <a:prstGeom prst="rect">
            <a:avLst/>
          </a:prstGeom>
        </p:spPr>
      </p:pic>
      <p:sp>
        <p:nvSpPr>
          <p:cNvPr id="4" name="Oval 3">
            <a:extLst>
              <a:ext uri="{FF2B5EF4-FFF2-40B4-BE49-F238E27FC236}">
                <a16:creationId xmlns:a16="http://schemas.microsoft.com/office/drawing/2014/main" id="{19F33A2D-9274-4F2A-874B-65C7A5A85972}"/>
              </a:ext>
            </a:extLst>
          </p:cNvPr>
          <p:cNvSpPr/>
          <p:nvPr/>
        </p:nvSpPr>
        <p:spPr>
          <a:xfrm>
            <a:off x="6596743" y="1478122"/>
            <a:ext cx="4094161" cy="4070563"/>
          </a:xfrm>
          <a:prstGeom prst="ellipse">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500" b="1" dirty="0"/>
              <a:t>51</a:t>
            </a:r>
          </a:p>
        </p:txBody>
      </p:sp>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2001840" y="1135919"/>
            <a:ext cx="4094161" cy="2293081"/>
          </a:xfrm>
        </p:spPr>
        <p:txBody>
          <a:bodyPr/>
          <a:lstStyle/>
          <a:p>
            <a:r>
              <a:rPr lang="en-US" dirty="0"/>
              <a:t>Highly automated</a:t>
            </a:r>
          </a:p>
          <a:p>
            <a:r>
              <a:rPr lang="en-US" dirty="0"/>
              <a:t>Not automated at all</a:t>
            </a:r>
          </a:p>
          <a:p>
            <a:r>
              <a:rPr lang="en-US" dirty="0"/>
              <a:t>Or somewhere in between</a:t>
            </a:r>
          </a:p>
          <a:p>
            <a:r>
              <a:rPr lang="en-US" dirty="0"/>
              <a:t>Full participation from the whole group</a:t>
            </a:r>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sp>
        <p:nvSpPr>
          <p:cNvPr id="5" name="Speech Bubble: Rectangle with Corners Rounded 4">
            <a:extLst>
              <a:ext uri="{FF2B5EF4-FFF2-40B4-BE49-F238E27FC236}">
                <a16:creationId xmlns:a16="http://schemas.microsoft.com/office/drawing/2014/main" id="{BFDA4BDA-004C-49A1-94C4-E2E682E86B28}"/>
              </a:ext>
            </a:extLst>
          </p:cNvPr>
          <p:cNvSpPr/>
          <p:nvPr/>
        </p:nvSpPr>
        <p:spPr>
          <a:xfrm>
            <a:off x="8808098" y="634483"/>
            <a:ext cx="2383548" cy="1301268"/>
          </a:xfrm>
          <a:prstGeom prst="wedgeRoundRectCallou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We are all in the pool!</a:t>
            </a:r>
          </a:p>
        </p:txBody>
      </p:sp>
      <p:sp>
        <p:nvSpPr>
          <p:cNvPr id="6" name="TextBox 5">
            <a:extLst>
              <a:ext uri="{FF2B5EF4-FFF2-40B4-BE49-F238E27FC236}">
                <a16:creationId xmlns:a16="http://schemas.microsoft.com/office/drawing/2014/main" id="{C14D2D44-AB06-4F68-8BF6-E06D2B9125EB}"/>
              </a:ext>
            </a:extLst>
          </p:cNvPr>
          <p:cNvSpPr txBox="1"/>
          <p:nvPr/>
        </p:nvSpPr>
        <p:spPr>
          <a:xfrm>
            <a:off x="7124440" y="5671946"/>
            <a:ext cx="3367315" cy="276999"/>
          </a:xfrm>
          <a:prstGeom prst="rect">
            <a:avLst/>
          </a:prstGeom>
          <a:noFill/>
        </p:spPr>
        <p:txBody>
          <a:bodyPr wrap="square" rtlCol="0">
            <a:spAutoFit/>
          </a:bodyPr>
          <a:lstStyle/>
          <a:p>
            <a:pPr lvl="0"/>
            <a:r>
              <a:rPr lang="en-US" sz="1200" dirty="0">
                <a:hlinkClick r:id="rId4"/>
              </a:rPr>
              <a:t>Waves</a:t>
            </a:r>
            <a:r>
              <a:rPr lang="en-US" sz="1200" dirty="0"/>
              <a:t> by </a:t>
            </a:r>
            <a:r>
              <a:rPr lang="en-US" sz="1200" dirty="0">
                <a:hlinkClick r:id="rId5"/>
              </a:rPr>
              <a:t>GDJ</a:t>
            </a:r>
            <a:r>
              <a:rPr lang="en-US" sz="1200" dirty="0"/>
              <a:t> is licensed under </a:t>
            </a:r>
            <a:r>
              <a:rPr lang="en-US" sz="1200" dirty="0">
                <a:hlinkClick r:id="rId6"/>
              </a:rPr>
              <a:t>CC Zero 1.0</a:t>
            </a:r>
            <a:endParaRPr lang="en-US" sz="1200" dirty="0"/>
          </a:p>
        </p:txBody>
      </p:sp>
    </p:spTree>
    <p:extLst>
      <p:ext uri="{BB962C8B-B14F-4D97-AF65-F5344CB8AC3E}">
        <p14:creationId xmlns:p14="http://schemas.microsoft.com/office/powerpoint/2010/main" val="325765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2A8B4A-5B77-4E36-9698-84E630F88125}"/>
              </a:ext>
            </a:extLst>
          </p:cNvPr>
          <p:cNvPicPr>
            <a:picLocks noChangeAspect="1"/>
          </p:cNvPicPr>
          <p:nvPr/>
        </p:nvPicPr>
        <p:blipFill>
          <a:blip r:embed="rId3"/>
          <a:stretch>
            <a:fillRect/>
          </a:stretch>
        </p:blipFill>
        <p:spPr>
          <a:xfrm>
            <a:off x="7718961" y="2836284"/>
            <a:ext cx="2383548" cy="20859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3">
            <a:extLst>
              <a:ext uri="{FF2B5EF4-FFF2-40B4-BE49-F238E27FC236}">
                <a16:creationId xmlns:a16="http://schemas.microsoft.com/office/drawing/2014/main" id="{19F33A2D-9274-4F2A-874B-65C7A5A85972}"/>
              </a:ext>
            </a:extLst>
          </p:cNvPr>
          <p:cNvSpPr/>
          <p:nvPr/>
        </p:nvSpPr>
        <p:spPr>
          <a:xfrm>
            <a:off x="6596743" y="1478122"/>
            <a:ext cx="4094161" cy="4070563"/>
          </a:xfrm>
          <a:prstGeom prst="ellipse">
            <a:avLst/>
          </a:prstGeom>
          <a:noFill/>
          <a:ln w="762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500" b="1" dirty="0"/>
          </a:p>
        </p:txBody>
      </p:sp>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2001840" y="1135919"/>
            <a:ext cx="4094161" cy="3109510"/>
          </a:xfrm>
        </p:spPr>
        <p:txBody>
          <a:bodyPr/>
          <a:lstStyle/>
          <a:p>
            <a:r>
              <a:rPr lang="en-US" dirty="0"/>
              <a:t>Highly automated</a:t>
            </a:r>
          </a:p>
          <a:p>
            <a:r>
              <a:rPr lang="en-US" dirty="0"/>
              <a:t>Not automated at all</a:t>
            </a:r>
          </a:p>
          <a:p>
            <a:r>
              <a:rPr lang="en-US" dirty="0"/>
              <a:t>Or somewhere in between</a:t>
            </a:r>
          </a:p>
          <a:p>
            <a:r>
              <a:rPr lang="en-US" dirty="0"/>
              <a:t>Full participation from the whole group</a:t>
            </a:r>
          </a:p>
          <a:p>
            <a:r>
              <a:rPr lang="en-US" dirty="0"/>
              <a:t>Or a few institutions try it out first</a:t>
            </a:r>
          </a:p>
          <a:p>
            <a:endParaRPr lang="en-US" dirty="0"/>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sp>
        <p:nvSpPr>
          <p:cNvPr id="5" name="Speech Bubble: Rectangle with Corners Rounded 4">
            <a:extLst>
              <a:ext uri="{FF2B5EF4-FFF2-40B4-BE49-F238E27FC236}">
                <a16:creationId xmlns:a16="http://schemas.microsoft.com/office/drawing/2014/main" id="{BFDA4BDA-004C-49A1-94C4-E2E682E86B28}"/>
              </a:ext>
            </a:extLst>
          </p:cNvPr>
          <p:cNvSpPr/>
          <p:nvPr/>
        </p:nvSpPr>
        <p:spPr>
          <a:xfrm>
            <a:off x="7097485" y="220664"/>
            <a:ext cx="2895601" cy="1715088"/>
          </a:xfrm>
          <a:prstGeom prst="wedgeRoundRectCallou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We are watching with interest.</a:t>
            </a:r>
          </a:p>
        </p:txBody>
      </p:sp>
      <p:sp>
        <p:nvSpPr>
          <p:cNvPr id="6" name="Speech Bubble: Oval 5">
            <a:extLst>
              <a:ext uri="{FF2B5EF4-FFF2-40B4-BE49-F238E27FC236}">
                <a16:creationId xmlns:a16="http://schemas.microsoft.com/office/drawing/2014/main" id="{470318E8-FA96-430F-910C-0AA3DF96217F}"/>
              </a:ext>
            </a:extLst>
          </p:cNvPr>
          <p:cNvSpPr/>
          <p:nvPr/>
        </p:nvSpPr>
        <p:spPr>
          <a:xfrm>
            <a:off x="9383625" y="1887197"/>
            <a:ext cx="1956606" cy="160695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70C0"/>
                </a:solidFill>
              </a:rPr>
              <a:t>We are getting our feet wet!</a:t>
            </a:r>
          </a:p>
        </p:txBody>
      </p:sp>
    </p:spTree>
    <p:extLst>
      <p:ext uri="{BB962C8B-B14F-4D97-AF65-F5344CB8AC3E}">
        <p14:creationId xmlns:p14="http://schemas.microsoft.com/office/powerpoint/2010/main" val="95412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2001840" y="1135919"/>
            <a:ext cx="4094161" cy="4947640"/>
          </a:xfrm>
        </p:spPr>
        <p:txBody>
          <a:bodyPr/>
          <a:lstStyle/>
          <a:p>
            <a:r>
              <a:rPr lang="en-US" dirty="0"/>
              <a:t>Highly automated</a:t>
            </a:r>
          </a:p>
          <a:p>
            <a:r>
              <a:rPr lang="en-US" dirty="0"/>
              <a:t>Not automated at all</a:t>
            </a:r>
          </a:p>
          <a:p>
            <a:r>
              <a:rPr lang="en-US" dirty="0"/>
              <a:t>Or somewhere in between</a:t>
            </a:r>
          </a:p>
          <a:p>
            <a:r>
              <a:rPr lang="en-US" dirty="0"/>
              <a:t>Full participation from the whole group</a:t>
            </a:r>
          </a:p>
          <a:p>
            <a:r>
              <a:rPr lang="en-US" dirty="0"/>
              <a:t>Or a few institutions try it out first</a:t>
            </a:r>
          </a:p>
          <a:p>
            <a:r>
              <a:rPr lang="en-US" dirty="0"/>
              <a:t>Originals and scans/copies</a:t>
            </a:r>
          </a:p>
          <a:p>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pic>
        <p:nvPicPr>
          <p:cNvPr id="5" name="Picture 4">
            <a:extLst>
              <a:ext uri="{FF2B5EF4-FFF2-40B4-BE49-F238E27FC236}">
                <a16:creationId xmlns:a16="http://schemas.microsoft.com/office/drawing/2014/main" id="{48C5C893-FF84-4E8C-914A-D8CCF42A8076}"/>
              </a:ext>
            </a:extLst>
          </p:cNvPr>
          <p:cNvPicPr>
            <a:picLocks noChangeAspect="1"/>
          </p:cNvPicPr>
          <p:nvPr/>
        </p:nvPicPr>
        <p:blipFill>
          <a:blip r:embed="rId3"/>
          <a:stretch>
            <a:fillRect/>
          </a:stretch>
        </p:blipFill>
        <p:spPr>
          <a:xfrm rot="21229317">
            <a:off x="5814958" y="3420212"/>
            <a:ext cx="2828297" cy="2715165"/>
          </a:xfrm>
          <a:prstGeom prst="rect">
            <a:avLst/>
          </a:prstGeom>
        </p:spPr>
      </p:pic>
      <p:pic>
        <p:nvPicPr>
          <p:cNvPr id="7" name="Picture 6">
            <a:extLst>
              <a:ext uri="{FF2B5EF4-FFF2-40B4-BE49-F238E27FC236}">
                <a16:creationId xmlns:a16="http://schemas.microsoft.com/office/drawing/2014/main" id="{C0EBCA5F-74AA-470C-A809-F8C4BD3663AE}"/>
              </a:ext>
            </a:extLst>
          </p:cNvPr>
          <p:cNvPicPr>
            <a:picLocks noChangeAspect="1"/>
          </p:cNvPicPr>
          <p:nvPr/>
        </p:nvPicPr>
        <p:blipFill>
          <a:blip r:embed="rId4"/>
          <a:stretch>
            <a:fillRect/>
          </a:stretch>
        </p:blipFill>
        <p:spPr>
          <a:xfrm>
            <a:off x="7692917" y="287591"/>
            <a:ext cx="3659172" cy="2293081"/>
          </a:xfrm>
          <a:prstGeom prst="rect">
            <a:avLst/>
          </a:prstGeom>
        </p:spPr>
      </p:pic>
      <p:sp>
        <p:nvSpPr>
          <p:cNvPr id="8" name="Plus Sign 7">
            <a:extLst>
              <a:ext uri="{FF2B5EF4-FFF2-40B4-BE49-F238E27FC236}">
                <a16:creationId xmlns:a16="http://schemas.microsoft.com/office/drawing/2014/main" id="{A1B30DE9-7475-47D9-A8A3-1F9914E81ECD}"/>
              </a:ext>
            </a:extLst>
          </p:cNvPr>
          <p:cNvSpPr/>
          <p:nvPr/>
        </p:nvSpPr>
        <p:spPr>
          <a:xfrm>
            <a:off x="8199203" y="2923694"/>
            <a:ext cx="858750" cy="915256"/>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4881636-4D1C-408E-9425-D73523CBCE60}"/>
              </a:ext>
            </a:extLst>
          </p:cNvPr>
          <p:cNvSpPr txBox="1"/>
          <p:nvPr/>
        </p:nvSpPr>
        <p:spPr>
          <a:xfrm>
            <a:off x="8781144" y="5135450"/>
            <a:ext cx="2225875" cy="523220"/>
          </a:xfrm>
          <a:prstGeom prst="rect">
            <a:avLst/>
          </a:prstGeom>
          <a:noFill/>
        </p:spPr>
        <p:txBody>
          <a:bodyPr wrap="square" rtlCol="0">
            <a:spAutoFit/>
          </a:bodyPr>
          <a:lstStyle/>
          <a:p>
            <a:r>
              <a:rPr lang="en-US" sz="1400" dirty="0">
                <a:hlinkClick r:id="rId5"/>
              </a:rPr>
              <a:t>Book</a:t>
            </a:r>
            <a:r>
              <a:rPr lang="en-US" sz="1400" dirty="0"/>
              <a:t> by </a:t>
            </a:r>
            <a:r>
              <a:rPr lang="en-US" sz="1400" dirty="0" err="1">
                <a:hlinkClick r:id="rId6"/>
              </a:rPr>
              <a:t>wakro</a:t>
            </a:r>
            <a:r>
              <a:rPr lang="en-US" sz="1400" dirty="0"/>
              <a:t> is licensed under </a:t>
            </a:r>
            <a:r>
              <a:rPr lang="en-US" sz="1400" dirty="0">
                <a:hlinkClick r:id="rId7"/>
              </a:rPr>
              <a:t>CC Zero 1.0</a:t>
            </a:r>
            <a:endParaRPr lang="en-US" sz="1400" dirty="0"/>
          </a:p>
        </p:txBody>
      </p:sp>
      <p:sp>
        <p:nvSpPr>
          <p:cNvPr id="9" name="TextBox 8">
            <a:extLst>
              <a:ext uri="{FF2B5EF4-FFF2-40B4-BE49-F238E27FC236}">
                <a16:creationId xmlns:a16="http://schemas.microsoft.com/office/drawing/2014/main" id="{7E15DBF3-0530-4C4B-AACB-F551821C0DC9}"/>
              </a:ext>
            </a:extLst>
          </p:cNvPr>
          <p:cNvSpPr txBox="1"/>
          <p:nvPr/>
        </p:nvSpPr>
        <p:spPr>
          <a:xfrm>
            <a:off x="9522503" y="2858102"/>
            <a:ext cx="2451783" cy="523220"/>
          </a:xfrm>
          <a:prstGeom prst="rect">
            <a:avLst/>
          </a:prstGeom>
          <a:noFill/>
        </p:spPr>
        <p:txBody>
          <a:bodyPr wrap="square" rtlCol="0">
            <a:spAutoFit/>
          </a:bodyPr>
          <a:lstStyle/>
          <a:p>
            <a:r>
              <a:rPr lang="en-US" sz="1400" dirty="0">
                <a:hlinkClick r:id="rId8"/>
              </a:rPr>
              <a:t>Jast A Scanner</a:t>
            </a:r>
            <a:r>
              <a:rPr lang="en-US" sz="1400" dirty="0"/>
              <a:t> by </a:t>
            </a:r>
            <a:r>
              <a:rPr lang="en-US" sz="1400" dirty="0" err="1">
                <a:hlinkClick r:id="rId9"/>
              </a:rPr>
              <a:t>lnasto</a:t>
            </a:r>
            <a:r>
              <a:rPr lang="en-US" sz="1400" dirty="0"/>
              <a:t> is licensed under </a:t>
            </a:r>
            <a:r>
              <a:rPr lang="en-US" sz="1400" dirty="0">
                <a:hlinkClick r:id="rId7"/>
              </a:rPr>
              <a:t>CC Zero 1.0</a:t>
            </a:r>
            <a:endParaRPr lang="en-US" sz="1400" dirty="0"/>
          </a:p>
        </p:txBody>
      </p:sp>
    </p:spTree>
    <p:extLst>
      <p:ext uri="{BB962C8B-B14F-4D97-AF65-F5344CB8AC3E}">
        <p14:creationId xmlns:p14="http://schemas.microsoft.com/office/powerpoint/2010/main" val="385080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D26BD-1364-448A-8B55-66309908D463}"/>
              </a:ext>
            </a:extLst>
          </p:cNvPr>
          <p:cNvSpPr>
            <a:spLocks noGrp="1"/>
          </p:cNvSpPr>
          <p:nvPr>
            <p:ph type="body" sz="quarter" idx="12"/>
          </p:nvPr>
        </p:nvSpPr>
        <p:spPr>
          <a:xfrm>
            <a:off x="2001840" y="1135919"/>
            <a:ext cx="4094161" cy="4947640"/>
          </a:xfrm>
        </p:spPr>
        <p:txBody>
          <a:bodyPr/>
          <a:lstStyle/>
          <a:p>
            <a:r>
              <a:rPr lang="en-US" dirty="0"/>
              <a:t>Highly automated</a:t>
            </a:r>
          </a:p>
          <a:p>
            <a:r>
              <a:rPr lang="en-US" dirty="0"/>
              <a:t>Not automated at all</a:t>
            </a:r>
          </a:p>
          <a:p>
            <a:r>
              <a:rPr lang="en-US" dirty="0"/>
              <a:t>Or somewhere in between</a:t>
            </a:r>
          </a:p>
          <a:p>
            <a:r>
              <a:rPr lang="en-US" dirty="0"/>
              <a:t>Full participation from the whole group</a:t>
            </a:r>
          </a:p>
          <a:p>
            <a:r>
              <a:rPr lang="en-US" dirty="0"/>
              <a:t>Or a few institutions try it out first</a:t>
            </a:r>
          </a:p>
          <a:p>
            <a:r>
              <a:rPr lang="en-US" dirty="0"/>
              <a:t>Originals and scans/copies</a:t>
            </a:r>
          </a:p>
          <a:p>
            <a:r>
              <a:rPr lang="en-US" dirty="0"/>
              <a:t>Or just scans/copies for starters</a:t>
            </a:r>
          </a:p>
          <a:p>
            <a:pPr marL="0" indent="0">
              <a:buNone/>
            </a:pPr>
            <a:endParaRPr lang="en-US" dirty="0"/>
          </a:p>
          <a:p>
            <a:endParaRPr lang="en-US" dirty="0"/>
          </a:p>
          <a:p>
            <a:endParaRPr lang="en-US" dirty="0"/>
          </a:p>
        </p:txBody>
      </p:sp>
      <p:sp>
        <p:nvSpPr>
          <p:cNvPr id="3" name="Text Placeholder 2">
            <a:extLst>
              <a:ext uri="{FF2B5EF4-FFF2-40B4-BE49-F238E27FC236}">
                <a16:creationId xmlns:a16="http://schemas.microsoft.com/office/drawing/2014/main" id="{BE4EC08D-F513-4DE4-B40B-DA8F10000999}"/>
              </a:ext>
            </a:extLst>
          </p:cNvPr>
          <p:cNvSpPr>
            <a:spLocks noGrp="1"/>
          </p:cNvSpPr>
          <p:nvPr>
            <p:ph type="body" sz="quarter" idx="13"/>
          </p:nvPr>
        </p:nvSpPr>
        <p:spPr/>
        <p:txBody>
          <a:bodyPr/>
          <a:lstStyle/>
          <a:p>
            <a:r>
              <a:rPr lang="en-US" dirty="0"/>
              <a:t>Lots of ways to share </a:t>
            </a:r>
          </a:p>
        </p:txBody>
      </p:sp>
      <p:pic>
        <p:nvPicPr>
          <p:cNvPr id="5" name="Picture 4">
            <a:extLst>
              <a:ext uri="{FF2B5EF4-FFF2-40B4-BE49-F238E27FC236}">
                <a16:creationId xmlns:a16="http://schemas.microsoft.com/office/drawing/2014/main" id="{48C5C893-FF84-4E8C-914A-D8CCF42A8076}"/>
              </a:ext>
            </a:extLst>
          </p:cNvPr>
          <p:cNvPicPr>
            <a:picLocks noChangeAspect="1"/>
          </p:cNvPicPr>
          <p:nvPr/>
        </p:nvPicPr>
        <p:blipFill>
          <a:blip r:embed="rId3"/>
          <a:stretch>
            <a:fillRect/>
          </a:stretch>
        </p:blipFill>
        <p:spPr>
          <a:xfrm rot="21229317">
            <a:off x="6091768" y="3563660"/>
            <a:ext cx="2828297" cy="2715165"/>
          </a:xfrm>
          <a:prstGeom prst="rect">
            <a:avLst/>
          </a:prstGeom>
        </p:spPr>
      </p:pic>
      <p:pic>
        <p:nvPicPr>
          <p:cNvPr id="7" name="Picture 6">
            <a:extLst>
              <a:ext uri="{FF2B5EF4-FFF2-40B4-BE49-F238E27FC236}">
                <a16:creationId xmlns:a16="http://schemas.microsoft.com/office/drawing/2014/main" id="{C0EBCA5F-74AA-470C-A809-F8C4BD3663AE}"/>
              </a:ext>
            </a:extLst>
          </p:cNvPr>
          <p:cNvPicPr>
            <a:picLocks noChangeAspect="1"/>
          </p:cNvPicPr>
          <p:nvPr/>
        </p:nvPicPr>
        <p:blipFill>
          <a:blip r:embed="rId4"/>
          <a:stretch>
            <a:fillRect/>
          </a:stretch>
        </p:blipFill>
        <p:spPr>
          <a:xfrm>
            <a:off x="8360574" y="805622"/>
            <a:ext cx="3659172" cy="2293081"/>
          </a:xfrm>
          <a:prstGeom prst="rect">
            <a:avLst/>
          </a:prstGeom>
        </p:spPr>
      </p:pic>
      <p:sp>
        <p:nvSpPr>
          <p:cNvPr id="4" name="TextBox 3">
            <a:extLst>
              <a:ext uri="{FF2B5EF4-FFF2-40B4-BE49-F238E27FC236}">
                <a16:creationId xmlns:a16="http://schemas.microsoft.com/office/drawing/2014/main" id="{47B5583C-0A6A-489D-8141-28B0FA108830}"/>
              </a:ext>
            </a:extLst>
          </p:cNvPr>
          <p:cNvSpPr txBox="1"/>
          <p:nvPr/>
        </p:nvSpPr>
        <p:spPr>
          <a:xfrm>
            <a:off x="9759821" y="1720878"/>
            <a:ext cx="942412" cy="461665"/>
          </a:xfrm>
          <a:prstGeom prst="rect">
            <a:avLst/>
          </a:prstGeom>
          <a:noFill/>
        </p:spPr>
        <p:txBody>
          <a:bodyPr wrap="square" rtlCol="0">
            <a:spAutoFit/>
          </a:bodyPr>
          <a:lstStyle/>
          <a:p>
            <a:r>
              <a:rPr lang="en-US" sz="2400" b="1" dirty="0">
                <a:solidFill>
                  <a:schemeClr val="bg1"/>
                </a:solidFill>
              </a:rPr>
              <a:t>Yes!</a:t>
            </a:r>
          </a:p>
        </p:txBody>
      </p:sp>
      <p:sp>
        <p:nvSpPr>
          <p:cNvPr id="6" name="TextBox 5">
            <a:extLst>
              <a:ext uri="{FF2B5EF4-FFF2-40B4-BE49-F238E27FC236}">
                <a16:creationId xmlns:a16="http://schemas.microsoft.com/office/drawing/2014/main" id="{F2CA081C-A2B8-43A0-8C87-D9219FCCCA2B}"/>
              </a:ext>
            </a:extLst>
          </p:cNvPr>
          <p:cNvSpPr txBox="1"/>
          <p:nvPr/>
        </p:nvSpPr>
        <p:spPr>
          <a:xfrm>
            <a:off x="7035282" y="4012163"/>
            <a:ext cx="1217907" cy="830997"/>
          </a:xfrm>
          <a:prstGeom prst="rect">
            <a:avLst/>
          </a:prstGeom>
          <a:noFill/>
        </p:spPr>
        <p:txBody>
          <a:bodyPr wrap="square" rtlCol="0">
            <a:spAutoFit/>
          </a:bodyPr>
          <a:lstStyle/>
          <a:p>
            <a:r>
              <a:rPr lang="en-US" sz="2400" b="1" dirty="0">
                <a:solidFill>
                  <a:schemeClr val="bg1"/>
                </a:solidFill>
              </a:rPr>
              <a:t>Maybe</a:t>
            </a:r>
          </a:p>
          <a:p>
            <a:r>
              <a:rPr lang="en-US" sz="2400" b="1" dirty="0">
                <a:solidFill>
                  <a:schemeClr val="bg1"/>
                </a:solidFill>
              </a:rPr>
              <a:t>later…</a:t>
            </a:r>
          </a:p>
        </p:txBody>
      </p:sp>
      <p:sp>
        <p:nvSpPr>
          <p:cNvPr id="8" name="TextBox 7">
            <a:extLst>
              <a:ext uri="{FF2B5EF4-FFF2-40B4-BE49-F238E27FC236}">
                <a16:creationId xmlns:a16="http://schemas.microsoft.com/office/drawing/2014/main" id="{8966DA5D-DD17-43BA-B3E2-6B43BCD40C7C}"/>
              </a:ext>
            </a:extLst>
          </p:cNvPr>
          <p:cNvSpPr txBox="1"/>
          <p:nvPr/>
        </p:nvSpPr>
        <p:spPr>
          <a:xfrm>
            <a:off x="8826604" y="5397060"/>
            <a:ext cx="2225875" cy="523220"/>
          </a:xfrm>
          <a:prstGeom prst="rect">
            <a:avLst/>
          </a:prstGeom>
          <a:noFill/>
        </p:spPr>
        <p:txBody>
          <a:bodyPr wrap="square" rtlCol="0">
            <a:spAutoFit/>
          </a:bodyPr>
          <a:lstStyle/>
          <a:p>
            <a:r>
              <a:rPr lang="en-US" sz="1400" dirty="0">
                <a:hlinkClick r:id="rId5"/>
              </a:rPr>
              <a:t>Book</a:t>
            </a:r>
            <a:r>
              <a:rPr lang="en-US" sz="1400" dirty="0"/>
              <a:t> by </a:t>
            </a:r>
            <a:r>
              <a:rPr lang="en-US" sz="1400" dirty="0" err="1">
                <a:hlinkClick r:id="rId6"/>
              </a:rPr>
              <a:t>wakro</a:t>
            </a:r>
            <a:r>
              <a:rPr lang="en-US" sz="1400" dirty="0"/>
              <a:t> is licensed under </a:t>
            </a:r>
            <a:r>
              <a:rPr lang="en-US" sz="1400" dirty="0">
                <a:hlinkClick r:id="rId7"/>
              </a:rPr>
              <a:t>CC Zero 1.0</a:t>
            </a:r>
            <a:endParaRPr lang="en-US" sz="1400" dirty="0"/>
          </a:p>
        </p:txBody>
      </p:sp>
      <p:sp>
        <p:nvSpPr>
          <p:cNvPr id="9" name="TextBox 8">
            <a:extLst>
              <a:ext uri="{FF2B5EF4-FFF2-40B4-BE49-F238E27FC236}">
                <a16:creationId xmlns:a16="http://schemas.microsoft.com/office/drawing/2014/main" id="{54198981-6E66-40C8-8A20-7ACC7A980763}"/>
              </a:ext>
            </a:extLst>
          </p:cNvPr>
          <p:cNvSpPr txBox="1"/>
          <p:nvPr/>
        </p:nvSpPr>
        <p:spPr>
          <a:xfrm>
            <a:off x="9567963" y="3119712"/>
            <a:ext cx="2451783" cy="523220"/>
          </a:xfrm>
          <a:prstGeom prst="rect">
            <a:avLst/>
          </a:prstGeom>
          <a:noFill/>
        </p:spPr>
        <p:txBody>
          <a:bodyPr wrap="square" rtlCol="0">
            <a:spAutoFit/>
          </a:bodyPr>
          <a:lstStyle/>
          <a:p>
            <a:r>
              <a:rPr lang="en-US" sz="1400" dirty="0">
                <a:hlinkClick r:id="rId8"/>
              </a:rPr>
              <a:t>Jast A Scanner</a:t>
            </a:r>
            <a:r>
              <a:rPr lang="en-US" sz="1400" dirty="0"/>
              <a:t> by </a:t>
            </a:r>
            <a:r>
              <a:rPr lang="en-US" sz="1400" dirty="0" err="1">
                <a:hlinkClick r:id="rId9"/>
              </a:rPr>
              <a:t>lnasto</a:t>
            </a:r>
            <a:r>
              <a:rPr lang="en-US" sz="1400" dirty="0"/>
              <a:t> is licensed under </a:t>
            </a:r>
            <a:r>
              <a:rPr lang="en-US" sz="1400" dirty="0">
                <a:hlinkClick r:id="rId7"/>
              </a:rPr>
              <a:t>CC Zero 1.0</a:t>
            </a:r>
            <a:endParaRPr lang="en-US" sz="1400" dirty="0"/>
          </a:p>
        </p:txBody>
      </p:sp>
    </p:spTree>
    <p:extLst>
      <p:ext uri="{BB962C8B-B14F-4D97-AF65-F5344CB8AC3E}">
        <p14:creationId xmlns:p14="http://schemas.microsoft.com/office/powerpoint/2010/main" val="31845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2D992E-7F31-4719-9792-D5985927F3F6}"/>
              </a:ext>
            </a:extLst>
          </p:cNvPr>
          <p:cNvSpPr>
            <a:spLocks noGrp="1"/>
          </p:cNvSpPr>
          <p:nvPr>
            <p:ph type="body" sz="quarter" idx="13"/>
          </p:nvPr>
        </p:nvSpPr>
        <p:spPr/>
        <p:txBody>
          <a:bodyPr/>
          <a:lstStyle/>
          <a:p>
            <a:r>
              <a:rPr lang="en-US" dirty="0"/>
              <a:t>To echo Aimee and Robyn:</a:t>
            </a:r>
          </a:p>
        </p:txBody>
      </p:sp>
      <p:pic>
        <p:nvPicPr>
          <p:cNvPr id="4" name="Picture 3">
            <a:extLst>
              <a:ext uri="{FF2B5EF4-FFF2-40B4-BE49-F238E27FC236}">
                <a16:creationId xmlns:a16="http://schemas.microsoft.com/office/drawing/2014/main" id="{EE5B28D8-D8FA-4935-B37A-414CD8090CCD}"/>
              </a:ext>
            </a:extLst>
          </p:cNvPr>
          <p:cNvPicPr/>
          <p:nvPr/>
        </p:nvPicPr>
        <p:blipFill rotWithShape="1">
          <a:blip r:embed="rId3"/>
          <a:srcRect l="24231" t="24160" r="24102" b="23191"/>
          <a:stretch/>
        </p:blipFill>
        <p:spPr bwMode="auto">
          <a:xfrm>
            <a:off x="1524000" y="1135919"/>
            <a:ext cx="9144000" cy="5031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37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588FD7-AC33-4F54-A8AD-3A8C1A956515}"/>
              </a:ext>
            </a:extLst>
          </p:cNvPr>
          <p:cNvSpPr>
            <a:spLocks noGrp="1"/>
          </p:cNvSpPr>
          <p:nvPr>
            <p:ph type="body" sz="quarter" idx="10"/>
          </p:nvPr>
        </p:nvSpPr>
        <p:spPr>
          <a:xfrm>
            <a:off x="1764429" y="259642"/>
            <a:ext cx="4048939" cy="1041400"/>
          </a:xfrm>
        </p:spPr>
        <p:txBody>
          <a:bodyPr/>
          <a:lstStyle/>
          <a:p>
            <a:r>
              <a:rPr lang="en-US" dirty="0"/>
              <a:t>Questions or comments?</a:t>
            </a:r>
          </a:p>
        </p:txBody>
      </p:sp>
      <p:sp>
        <p:nvSpPr>
          <p:cNvPr id="3" name="Text Placeholder 2">
            <a:extLst>
              <a:ext uri="{FF2B5EF4-FFF2-40B4-BE49-F238E27FC236}">
                <a16:creationId xmlns:a16="http://schemas.microsoft.com/office/drawing/2014/main" id="{BB8CF735-F0AD-483C-BF9D-E6D510DD2A32}"/>
              </a:ext>
            </a:extLst>
          </p:cNvPr>
          <p:cNvSpPr>
            <a:spLocks noGrp="1"/>
          </p:cNvSpPr>
          <p:nvPr>
            <p:ph type="body" sz="quarter" idx="11"/>
          </p:nvPr>
        </p:nvSpPr>
        <p:spPr/>
        <p:txBody>
          <a:bodyPr/>
          <a:lstStyle/>
          <a:p>
            <a:r>
              <a:rPr lang="en-US" dirty="0"/>
              <a:t>Dennis Massie</a:t>
            </a:r>
          </a:p>
        </p:txBody>
      </p:sp>
      <p:sp>
        <p:nvSpPr>
          <p:cNvPr id="4" name="Text Placeholder 3">
            <a:extLst>
              <a:ext uri="{FF2B5EF4-FFF2-40B4-BE49-F238E27FC236}">
                <a16:creationId xmlns:a16="http://schemas.microsoft.com/office/drawing/2014/main" id="{4A7659C4-5C7F-489F-AEC4-20850B08A4E8}"/>
              </a:ext>
            </a:extLst>
          </p:cNvPr>
          <p:cNvSpPr>
            <a:spLocks noGrp="1"/>
          </p:cNvSpPr>
          <p:nvPr>
            <p:ph type="body" sz="quarter" idx="12"/>
          </p:nvPr>
        </p:nvSpPr>
        <p:spPr/>
        <p:txBody>
          <a:bodyPr>
            <a:normAutofit/>
          </a:bodyPr>
          <a:lstStyle/>
          <a:p>
            <a:r>
              <a:rPr lang="en-US" dirty="0"/>
              <a:t>Program Officer, OCLC Membership &amp; Research</a:t>
            </a:r>
          </a:p>
        </p:txBody>
      </p:sp>
      <p:sp>
        <p:nvSpPr>
          <p:cNvPr id="5" name="Text Placeholder 4">
            <a:extLst>
              <a:ext uri="{FF2B5EF4-FFF2-40B4-BE49-F238E27FC236}">
                <a16:creationId xmlns:a16="http://schemas.microsoft.com/office/drawing/2014/main" id="{B5D01CB5-38A6-4852-AB9F-D369BC464562}"/>
              </a:ext>
            </a:extLst>
          </p:cNvPr>
          <p:cNvSpPr>
            <a:spLocks noGrp="1"/>
          </p:cNvSpPr>
          <p:nvPr>
            <p:ph type="body" sz="quarter" idx="13"/>
          </p:nvPr>
        </p:nvSpPr>
        <p:spPr/>
        <p:txBody>
          <a:bodyPr/>
          <a:lstStyle/>
          <a:p>
            <a:r>
              <a:rPr lang="en-US" dirty="0"/>
              <a:t>massied@oclc.org</a:t>
            </a:r>
          </a:p>
        </p:txBody>
      </p:sp>
      <p:sp>
        <p:nvSpPr>
          <p:cNvPr id="6" name="Rectangle 5">
            <a:extLst>
              <a:ext uri="{FF2B5EF4-FFF2-40B4-BE49-F238E27FC236}">
                <a16:creationId xmlns:a16="http://schemas.microsoft.com/office/drawing/2014/main" id="{0DCD84B8-09E0-4139-A451-345935A47B66}"/>
              </a:ext>
            </a:extLst>
          </p:cNvPr>
          <p:cNvSpPr/>
          <p:nvPr/>
        </p:nvSpPr>
        <p:spPr>
          <a:xfrm>
            <a:off x="1383429" y="6242043"/>
            <a:ext cx="5377764" cy="438582"/>
          </a:xfrm>
          <a:prstGeom prst="rect">
            <a:avLst/>
          </a:prstGeom>
        </p:spPr>
        <p:txBody>
          <a:bodyPr wrap="square" anchor="ctr">
            <a:spAutoFit/>
          </a:bodyPr>
          <a:lstStyle/>
          <a:p>
            <a:pPr defTabSz="914400">
              <a:defRPr/>
            </a:pPr>
            <a:r>
              <a:rPr lang="en-US" sz="750" kern="1200" dirty="0">
                <a:solidFill>
                  <a:srgbClr val="787D83"/>
                </a:solidFill>
                <a:effectLst/>
                <a:latin typeface="+mn-lt"/>
                <a:ea typeface="+mn-ea"/>
                <a:cs typeface="+mn-cs"/>
              </a:rPr>
              <a:t>©2018 OCLC. This work is licensed under a Creative Commons Attribution 4.0 International License. Suggested attribution: “This work uses content from ‘</a:t>
            </a:r>
            <a:r>
              <a:rPr lang="en-US" sz="750" dirty="0">
                <a:solidFill>
                  <a:srgbClr val="787D83"/>
                </a:solidFill>
              </a:rPr>
              <a:t>Resource Sharing of Art Materials: Theory and Practice’ </a:t>
            </a:r>
            <a:r>
              <a:rPr lang="en-US" sz="750" kern="1200" dirty="0">
                <a:solidFill>
                  <a:srgbClr val="787D83"/>
                </a:solidFill>
                <a:effectLst/>
                <a:latin typeface="+mn-lt"/>
                <a:ea typeface="+mn-ea"/>
                <a:cs typeface="+mn-cs"/>
              </a:rPr>
              <a:t>© OCLC, used under a Creative Commons Attribution 4.0 International License: </a:t>
            </a:r>
            <a:r>
              <a:rPr lang="en-US" sz="750" kern="1200" dirty="0">
                <a:solidFill>
                  <a:srgbClr val="787D83"/>
                </a:solidFill>
                <a:effectLst/>
                <a:latin typeface="+mn-lt"/>
                <a:ea typeface="+mn-ea"/>
                <a:cs typeface="+mn-cs"/>
                <a:hlinkClick r:id="rId3"/>
              </a:rPr>
              <a:t>http://creativecommons.org/licenses/by/4.0/</a:t>
            </a:r>
            <a:r>
              <a:rPr lang="en-US" sz="750" kern="1200" dirty="0">
                <a:solidFill>
                  <a:srgbClr val="787D83"/>
                </a:solidFill>
                <a:effectLst/>
                <a:latin typeface="+mn-lt"/>
                <a:ea typeface="+mn-ea"/>
                <a:cs typeface="+mn-cs"/>
              </a:rPr>
              <a:t>.” </a:t>
            </a:r>
            <a:endParaRPr lang="en-US" sz="1050" kern="1200" baseline="0" dirty="0">
              <a:solidFill>
                <a:schemeClr val="bg1">
                  <a:lumMod val="65000"/>
                </a:schemeClr>
              </a:solidFill>
              <a:latin typeface="+mn-lt"/>
              <a:ea typeface="Open Sans" pitchFamily="34" charset="0"/>
              <a:cs typeface="Open Sans" pitchFamily="34" charset="0"/>
            </a:endParaRPr>
          </a:p>
        </p:txBody>
      </p:sp>
      <p:pic>
        <p:nvPicPr>
          <p:cNvPr id="9" name="Picture 8">
            <a:extLst>
              <a:ext uri="{FF2B5EF4-FFF2-40B4-BE49-F238E27FC236}">
                <a16:creationId xmlns:a16="http://schemas.microsoft.com/office/drawing/2014/main" id="{A29D3450-276A-4377-8C40-695B1A00FF31}"/>
              </a:ext>
            </a:extLst>
          </p:cNvPr>
          <p:cNvPicPr>
            <a:picLocks noChangeAspect="1"/>
          </p:cNvPicPr>
          <p:nvPr/>
        </p:nvPicPr>
        <p:blipFill>
          <a:blip r:embed="rId4"/>
          <a:stretch>
            <a:fillRect/>
          </a:stretch>
        </p:blipFill>
        <p:spPr>
          <a:xfrm>
            <a:off x="316762" y="6277248"/>
            <a:ext cx="980757" cy="359027"/>
          </a:xfrm>
          <a:prstGeom prst="rect">
            <a:avLst/>
          </a:prstGeom>
        </p:spPr>
      </p:pic>
    </p:spTree>
    <p:extLst>
      <p:ext uri="{BB962C8B-B14F-4D97-AF65-F5344CB8AC3E}">
        <p14:creationId xmlns:p14="http://schemas.microsoft.com/office/powerpoint/2010/main" val="397761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650FE1-61F4-4E49-A3A2-7FDF66CE54AB}"/>
              </a:ext>
            </a:extLst>
          </p:cNvPr>
          <p:cNvPicPr/>
          <p:nvPr/>
        </p:nvPicPr>
        <p:blipFill rotWithShape="1">
          <a:blip r:embed="rId3"/>
          <a:srcRect l="12692" r="12564" b="9059"/>
          <a:stretch/>
        </p:blipFill>
        <p:spPr bwMode="auto">
          <a:xfrm>
            <a:off x="1524000" y="-1"/>
            <a:ext cx="9144000" cy="6232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805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92DD9A-CDF3-4D9B-816A-87EFE2698235}"/>
              </a:ext>
            </a:extLst>
          </p:cNvPr>
          <p:cNvPicPr/>
          <p:nvPr/>
        </p:nvPicPr>
        <p:blipFill rotWithShape="1">
          <a:blip r:embed="rId3"/>
          <a:srcRect l="31278" t="19825" r="19434" b="19089"/>
          <a:stretch/>
        </p:blipFill>
        <p:spPr bwMode="auto">
          <a:xfrm>
            <a:off x="1691952" y="93307"/>
            <a:ext cx="8845420" cy="61488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554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4400" b="0" dirty="0">
                <a:latin typeface="Calibri" panose="020F0502020204030204" pitchFamily="34" charset="0"/>
              </a:rPr>
              <a:t>51 ADGC member libraries</a:t>
            </a:r>
          </a:p>
        </p:txBody>
      </p:sp>
      <p:sp>
        <p:nvSpPr>
          <p:cNvPr id="6" name="TextBox 5">
            <a:extLst>
              <a:ext uri="{FF2B5EF4-FFF2-40B4-BE49-F238E27FC236}">
                <a16:creationId xmlns:a16="http://schemas.microsoft.com/office/drawing/2014/main" id="{098DD977-A8EF-457F-9E82-10FE3F8E1D63}"/>
              </a:ext>
            </a:extLst>
          </p:cNvPr>
          <p:cNvSpPr txBox="1"/>
          <p:nvPr/>
        </p:nvSpPr>
        <p:spPr>
          <a:xfrm>
            <a:off x="1408922" y="1246910"/>
            <a:ext cx="3396343" cy="4431983"/>
          </a:xfrm>
          <a:prstGeom prst="rect">
            <a:avLst/>
          </a:prstGeom>
          <a:noFill/>
        </p:spPr>
        <p:txBody>
          <a:bodyPr wrap="square" rtlCol="0">
            <a:spAutoFit/>
          </a:bodyPr>
          <a:lstStyle/>
          <a:p>
            <a:pPr marL="342900" indent="-342900">
              <a:buFont typeface="Arial" panose="020B0604020202020204" pitchFamily="34" charset="0"/>
              <a:buChar char="•"/>
            </a:pPr>
            <a:r>
              <a:rPr lang="en-US" sz="2400" dirty="0"/>
              <a:t>Spread across 17 countries, and 5 continents</a:t>
            </a:r>
          </a:p>
          <a:p>
            <a:pPr marL="342900" indent="-342900">
              <a:buFont typeface="Arial" panose="020B0604020202020204" pitchFamily="34" charset="0"/>
              <a:buChar char="•"/>
            </a:pPr>
            <a:r>
              <a:rPr lang="en-US" sz="2400" dirty="0"/>
              <a:t>17 in Europe/the UK</a:t>
            </a:r>
          </a:p>
          <a:p>
            <a:pPr marL="342900" indent="-342900">
              <a:buFont typeface="Arial" panose="020B0604020202020204" pitchFamily="34" charset="0"/>
              <a:buChar char="•"/>
            </a:pPr>
            <a:r>
              <a:rPr lang="en-US" sz="2400" dirty="0"/>
              <a:t>17 in North America</a:t>
            </a:r>
          </a:p>
          <a:p>
            <a:pPr marL="342900" indent="-342900">
              <a:buFont typeface="Arial" panose="020B0604020202020204" pitchFamily="34" charset="0"/>
              <a:buChar char="•"/>
            </a:pPr>
            <a:r>
              <a:rPr lang="en-US" sz="2400" dirty="0"/>
              <a:t>7 (all in the US) are members of the SHARES resource sharing consortium</a:t>
            </a:r>
          </a:p>
          <a:p>
            <a:pPr marL="342900" indent="-342900">
              <a:buFont typeface="Arial" panose="020B0604020202020204" pitchFamily="34" charset="0"/>
              <a:buChar char="•"/>
            </a:pPr>
            <a:r>
              <a:rPr lang="en-US" sz="2400" dirty="0"/>
              <a:t>4 are former SHARES members</a:t>
            </a:r>
          </a:p>
          <a:p>
            <a:pPr marL="342900" indent="-34290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C294FF20-2857-4E44-8F73-B53E76ECD091}"/>
              </a:ext>
            </a:extLst>
          </p:cNvPr>
          <p:cNvPicPr/>
          <p:nvPr/>
        </p:nvPicPr>
        <p:blipFill rotWithShape="1">
          <a:blip r:embed="rId3"/>
          <a:srcRect l="28334" t="22108" r="38846" b="12023"/>
          <a:stretch/>
        </p:blipFill>
        <p:spPr bwMode="auto">
          <a:xfrm>
            <a:off x="5018004" y="1035699"/>
            <a:ext cx="4903548" cy="51434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53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01839" y="1330036"/>
            <a:ext cx="2572933" cy="4281054"/>
          </a:xfrm>
        </p:spPr>
        <p:txBody>
          <a:bodyPr/>
          <a:lstStyle/>
          <a:p>
            <a:endParaRPr lang="en-US" dirty="0">
              <a:solidFill>
                <a:schemeClr val="tx2"/>
              </a:solidFill>
            </a:endParaRPr>
          </a:p>
          <a:p>
            <a:endParaRPr lang="en-US" dirty="0"/>
          </a:p>
        </p:txBody>
      </p:sp>
      <p:sp>
        <p:nvSpPr>
          <p:cNvPr id="3" name="Text Placeholder 2"/>
          <p:cNvSpPr>
            <a:spLocks noGrp="1"/>
          </p:cNvSpPr>
          <p:nvPr>
            <p:ph type="body" sz="quarter" idx="13"/>
          </p:nvPr>
        </p:nvSpPr>
        <p:spPr/>
        <p:txBody>
          <a:bodyPr/>
          <a:lstStyle/>
          <a:p>
            <a:r>
              <a:rPr lang="en-US" sz="4400" b="0" dirty="0">
                <a:latin typeface="Calibri" panose="020F0502020204030204" pitchFamily="34" charset="0"/>
              </a:rPr>
              <a:t>ADGC member ILL survey</a:t>
            </a:r>
          </a:p>
        </p:txBody>
      </p:sp>
      <p:sp>
        <p:nvSpPr>
          <p:cNvPr id="6" name="TextBox 5">
            <a:extLst>
              <a:ext uri="{FF2B5EF4-FFF2-40B4-BE49-F238E27FC236}">
                <a16:creationId xmlns:a16="http://schemas.microsoft.com/office/drawing/2014/main" id="{098DD977-A8EF-457F-9E82-10FE3F8E1D63}"/>
              </a:ext>
            </a:extLst>
          </p:cNvPr>
          <p:cNvSpPr txBox="1"/>
          <p:nvPr/>
        </p:nvSpPr>
        <p:spPr>
          <a:xfrm>
            <a:off x="1539552" y="1246910"/>
            <a:ext cx="4369838"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a:t>27 responses</a:t>
            </a:r>
          </a:p>
          <a:p>
            <a:pPr marL="342900" indent="-342900">
              <a:buFont typeface="Arial" panose="020B0604020202020204" pitchFamily="34" charset="0"/>
              <a:buChar char="•"/>
            </a:pPr>
            <a:r>
              <a:rPr lang="en-US" sz="2400" dirty="0"/>
              <a:t>From 10 countries</a:t>
            </a:r>
          </a:p>
          <a:p>
            <a:pPr marL="342900" indent="-342900">
              <a:buFont typeface="Arial" panose="020B0604020202020204" pitchFamily="34" charset="0"/>
              <a:buChar char="•"/>
            </a:pPr>
            <a:r>
              <a:rPr lang="en-US" sz="2400" dirty="0"/>
              <a:t>8 interested in sharing resources with ADGC partners</a:t>
            </a:r>
          </a:p>
          <a:p>
            <a:pPr marL="342900" indent="-342900">
              <a:buFont typeface="Arial" panose="020B0604020202020204" pitchFamily="34" charset="0"/>
              <a:buChar char="•"/>
            </a:pPr>
            <a:r>
              <a:rPr lang="en-US" sz="2400" dirty="0"/>
              <a:t>19 said maybe</a:t>
            </a:r>
          </a:p>
          <a:p>
            <a:pPr marL="342900" indent="-342900">
              <a:buFont typeface="Arial" panose="020B0604020202020204" pitchFamily="34" charset="0"/>
              <a:buChar char="•"/>
            </a:pPr>
            <a:r>
              <a:rPr lang="en-US" sz="2400" dirty="0"/>
              <a:t>Nobody said no!</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12 already lend originals internationally</a:t>
            </a:r>
          </a:p>
          <a:p>
            <a:pPr marL="342900" indent="-342900">
              <a:buFont typeface="Arial" panose="020B0604020202020204" pitchFamily="34" charset="0"/>
              <a:buChar char="•"/>
            </a:pPr>
            <a:r>
              <a:rPr lang="en-US" sz="2400" dirty="0"/>
              <a:t>20 supply scans/copies internationally</a:t>
            </a:r>
          </a:p>
          <a:p>
            <a:pPr marL="342900" indent="-342900">
              <a:buFont typeface="Arial" panose="020B0604020202020204" pitchFamily="34" charset="0"/>
              <a:buChar char="•"/>
            </a:pPr>
            <a:endParaRPr lang="en-US" dirty="0"/>
          </a:p>
        </p:txBody>
      </p:sp>
      <p:graphicFrame>
        <p:nvGraphicFramePr>
          <p:cNvPr id="10" name="Chart 9">
            <a:extLst>
              <a:ext uri="{FF2B5EF4-FFF2-40B4-BE49-F238E27FC236}">
                <a16:creationId xmlns:a16="http://schemas.microsoft.com/office/drawing/2014/main" id="{76A84497-B47D-4917-BE98-FA526441FF83}"/>
              </a:ext>
            </a:extLst>
          </p:cNvPr>
          <p:cNvGraphicFramePr/>
          <p:nvPr>
            <p:extLst>
              <p:ext uri="{D42A27DB-BD31-4B8C-83A1-F6EECF244321}">
                <p14:modId xmlns:p14="http://schemas.microsoft.com/office/powerpoint/2010/main" val="2107471718"/>
              </p:ext>
            </p:extLst>
          </p:nvPr>
        </p:nvGraphicFramePr>
        <p:xfrm>
          <a:off x="5579706" y="719666"/>
          <a:ext cx="5663681"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824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7118" y="1135920"/>
            <a:ext cx="9691870" cy="4475171"/>
          </a:xfrm>
        </p:spPr>
        <p:txBody>
          <a:bodyPr/>
          <a:lstStyle/>
          <a:p>
            <a:r>
              <a:rPr lang="en-US" sz="3200" dirty="0">
                <a:solidFill>
                  <a:schemeClr val="tx2"/>
                </a:solidFill>
              </a:rPr>
              <a:t>Resource sharing consortium for members of the OCLC Research Library Partnership</a:t>
            </a:r>
          </a:p>
          <a:p>
            <a:r>
              <a:rPr lang="en-US" sz="3200" dirty="0">
                <a:solidFill>
                  <a:schemeClr val="tx2"/>
                </a:solidFill>
              </a:rPr>
              <a:t>About 75 institutions in the US, Canada, the UK, Europe, the Middle East, and Australia</a:t>
            </a:r>
          </a:p>
          <a:p>
            <a:r>
              <a:rPr lang="en-US" sz="3200" dirty="0">
                <a:solidFill>
                  <a:schemeClr val="tx2"/>
                </a:solidFill>
              </a:rPr>
              <a:t>Academic, public, national, and special libraries – including art museum libraries and art research centers</a:t>
            </a:r>
          </a:p>
          <a:p>
            <a:pPr marL="0" indent="0">
              <a:buNone/>
            </a:pPr>
            <a:endParaRPr lang="en-US" dirty="0">
              <a:solidFill>
                <a:schemeClr val="tx2"/>
              </a:solidFill>
            </a:endParaRPr>
          </a:p>
        </p:txBody>
      </p:sp>
      <p:sp>
        <p:nvSpPr>
          <p:cNvPr id="3" name="Text Placeholder 2"/>
          <p:cNvSpPr>
            <a:spLocks noGrp="1"/>
          </p:cNvSpPr>
          <p:nvPr>
            <p:ph type="body" sz="quarter" idx="13"/>
          </p:nvPr>
        </p:nvSpPr>
        <p:spPr/>
        <p:txBody>
          <a:bodyPr/>
          <a:lstStyle/>
          <a:p>
            <a:r>
              <a:rPr lang="en-US" sz="4400" b="0" dirty="0">
                <a:latin typeface="Calibri" panose="020F0502020204030204" pitchFamily="34" charset="0"/>
              </a:rPr>
              <a:t>What is SHARES?</a:t>
            </a:r>
          </a:p>
        </p:txBody>
      </p:sp>
    </p:spTree>
    <p:extLst>
      <p:ext uri="{BB962C8B-B14F-4D97-AF65-F5344CB8AC3E}">
        <p14:creationId xmlns:p14="http://schemas.microsoft.com/office/powerpoint/2010/main" val="406280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7118" y="1135920"/>
            <a:ext cx="10214384" cy="4475171"/>
          </a:xfrm>
        </p:spPr>
        <p:txBody>
          <a:bodyPr/>
          <a:lstStyle/>
          <a:p>
            <a:r>
              <a:rPr lang="en-US" sz="3200" dirty="0">
                <a:solidFill>
                  <a:schemeClr val="tx2"/>
                </a:solidFill>
              </a:rPr>
              <a:t>Trusted partners, 40+ years experience as a group</a:t>
            </a:r>
          </a:p>
          <a:p>
            <a:r>
              <a:rPr lang="en-US" sz="3200" dirty="0">
                <a:solidFill>
                  <a:schemeClr val="tx2"/>
                </a:solidFill>
              </a:rPr>
              <a:t>Self-governing, with agreed-upon protocols </a:t>
            </a:r>
          </a:p>
          <a:p>
            <a:r>
              <a:rPr lang="en-US" sz="3200" dirty="0">
                <a:solidFill>
                  <a:schemeClr val="tx2"/>
                </a:solidFill>
              </a:rPr>
              <a:t>Known for making exceptions and lending non-traditional formats</a:t>
            </a:r>
          </a:p>
          <a:p>
            <a:r>
              <a:rPr lang="en-US" sz="3200" dirty="0">
                <a:solidFill>
                  <a:schemeClr val="tx2"/>
                </a:solidFill>
              </a:rPr>
              <a:t>SHARES experience can serve as a model for sharing among ADGC member institutions</a:t>
            </a:r>
          </a:p>
          <a:p>
            <a:endParaRPr lang="en-US" dirty="0">
              <a:solidFill>
                <a:schemeClr val="tx2"/>
              </a:solidFill>
            </a:endParaRPr>
          </a:p>
        </p:txBody>
      </p:sp>
      <p:sp>
        <p:nvSpPr>
          <p:cNvPr id="3" name="Text Placeholder 2"/>
          <p:cNvSpPr>
            <a:spLocks noGrp="1"/>
          </p:cNvSpPr>
          <p:nvPr>
            <p:ph type="body" sz="quarter" idx="13"/>
          </p:nvPr>
        </p:nvSpPr>
        <p:spPr/>
        <p:txBody>
          <a:bodyPr/>
          <a:lstStyle/>
          <a:p>
            <a:r>
              <a:rPr lang="en-US" sz="4400" b="0" dirty="0">
                <a:latin typeface="Calibri" panose="020F0502020204030204" pitchFamily="34" charset="0"/>
              </a:rPr>
              <a:t>What is SHARES?</a:t>
            </a:r>
          </a:p>
        </p:txBody>
      </p:sp>
    </p:spTree>
    <p:extLst>
      <p:ext uri="{BB962C8B-B14F-4D97-AF65-F5344CB8AC3E}">
        <p14:creationId xmlns:p14="http://schemas.microsoft.com/office/powerpoint/2010/main" val="287582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7118" y="1135920"/>
            <a:ext cx="10438319" cy="4475171"/>
          </a:xfrm>
        </p:spPr>
        <p:txBody>
          <a:bodyPr/>
          <a:lstStyle/>
          <a:p>
            <a:r>
              <a:rPr lang="en-US" sz="3200" dirty="0">
                <a:solidFill>
                  <a:srgbClr val="1F497D"/>
                </a:solidFill>
              </a:rPr>
              <a:t>All ILL transactions that passed through the OCLC ILL infrastructure</a:t>
            </a:r>
          </a:p>
          <a:p>
            <a:pPr lvl="1"/>
            <a:r>
              <a:rPr lang="en-US" dirty="0">
                <a:solidFill>
                  <a:srgbClr val="1F497D"/>
                </a:solidFill>
              </a:rPr>
              <a:t>With one of 22 art libraries/research centers (all OCLC RLP members at the time, and all in the US) as either borrower or lender </a:t>
            </a:r>
          </a:p>
          <a:p>
            <a:pPr lvl="1"/>
            <a:r>
              <a:rPr lang="en-US" dirty="0">
                <a:solidFill>
                  <a:srgbClr val="1F497D"/>
                </a:solidFill>
              </a:rPr>
              <a:t>From 2007 through 2013</a:t>
            </a:r>
          </a:p>
          <a:p>
            <a:pPr lvl="1"/>
            <a:r>
              <a:rPr lang="en-US" dirty="0">
                <a:solidFill>
                  <a:srgbClr val="1F497D"/>
                </a:solidFill>
              </a:rPr>
              <a:t>Originals and copies</a:t>
            </a:r>
          </a:p>
          <a:p>
            <a:pPr lvl="1"/>
            <a:r>
              <a:rPr lang="en-US" dirty="0">
                <a:solidFill>
                  <a:srgbClr val="1F497D"/>
                </a:solidFill>
              </a:rPr>
              <a:t>197,147 filled requests</a:t>
            </a:r>
          </a:p>
        </p:txBody>
      </p:sp>
      <p:sp>
        <p:nvSpPr>
          <p:cNvPr id="3" name="Text Placeholder 2"/>
          <p:cNvSpPr>
            <a:spLocks noGrp="1"/>
          </p:cNvSpPr>
          <p:nvPr>
            <p:ph type="body" sz="quarter" idx="13"/>
          </p:nvPr>
        </p:nvSpPr>
        <p:spPr/>
        <p:txBody>
          <a:bodyPr/>
          <a:lstStyle/>
          <a:p>
            <a:r>
              <a:rPr lang="en-US" sz="4400" b="0" dirty="0">
                <a:latin typeface="Calibri" panose="020F0502020204030204" pitchFamily="34" charset="0"/>
              </a:rPr>
              <a:t>Sharing art research materials, 2007-2013</a:t>
            </a:r>
          </a:p>
        </p:txBody>
      </p:sp>
    </p:spTree>
    <p:extLst>
      <p:ext uri="{BB962C8B-B14F-4D97-AF65-F5344CB8AC3E}">
        <p14:creationId xmlns:p14="http://schemas.microsoft.com/office/powerpoint/2010/main" val="373781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14827</TotalTime>
  <Words>3315</Words>
  <Application>Microsoft Office PowerPoint</Application>
  <PresentationFormat>Widescreen</PresentationFormat>
  <Paragraphs>282</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Sharing of Art Materials: Theory and Practice</dc:title>
  <dc:creator>Dennis Massie</dc:creator>
  <dc:description>Presented by Dennis Massie, Program Officer, OCLC Research at  the 8th International Conference of Art Libraires, 10 October 2018, Rijksmuseum – Amsterdam, The Netherlands. </dc:description>
  <cp:lastModifiedBy>McNicol,Jeanette</cp:lastModifiedBy>
  <cp:revision>519</cp:revision>
  <cp:lastPrinted>2018-04-05T02:56:09Z</cp:lastPrinted>
  <dcterms:created xsi:type="dcterms:W3CDTF">2015-04-17T19:58:50Z</dcterms:created>
  <dcterms:modified xsi:type="dcterms:W3CDTF">2019-02-11T07:14:24Z</dcterms:modified>
</cp:coreProperties>
</file>