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4"/>
  </p:notesMasterIdLst>
  <p:sldIdLst>
    <p:sldId id="284" r:id="rId6"/>
    <p:sldId id="293" r:id="rId7"/>
    <p:sldId id="340" r:id="rId8"/>
    <p:sldId id="291" r:id="rId9"/>
    <p:sldId id="276" r:id="rId10"/>
    <p:sldId id="261" r:id="rId11"/>
    <p:sldId id="313" r:id="rId12"/>
    <p:sldId id="262" r:id="rId13"/>
    <p:sldId id="289" r:id="rId14"/>
    <p:sldId id="258" r:id="rId15"/>
    <p:sldId id="287" r:id="rId16"/>
    <p:sldId id="288" r:id="rId17"/>
    <p:sldId id="290" r:id="rId18"/>
    <p:sldId id="410" r:id="rId19"/>
    <p:sldId id="343" r:id="rId20"/>
    <p:sldId id="345" r:id="rId21"/>
    <p:sldId id="344" r:id="rId22"/>
    <p:sldId id="346" r:id="rId23"/>
    <p:sldId id="259" r:id="rId24"/>
    <p:sldId id="260" r:id="rId25"/>
    <p:sldId id="282" r:id="rId26"/>
    <p:sldId id="411" r:id="rId27"/>
    <p:sldId id="292" r:id="rId28"/>
    <p:sldId id="283" r:id="rId29"/>
    <p:sldId id="295" r:id="rId30"/>
    <p:sldId id="280" r:id="rId31"/>
    <p:sldId id="294" r:id="rId32"/>
    <p:sldId id="275" r:id="rId33"/>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4472C4"/>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4FD3B64-756F-4B2A-A2D2-7CA6E51EB3B3}" type="datetimeFigureOut">
              <a:rPr lang="en-US" smtClean="0"/>
              <a:t>10/3/2018</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A96089F-AA76-418F-967E-03FB7AA23DE9}" type="slidenum">
              <a:rPr lang="en-US" smtClean="0"/>
              <a:t>‹#›</a:t>
            </a:fld>
            <a:endParaRPr lang="en-US"/>
          </a:p>
        </p:txBody>
      </p:sp>
    </p:spTree>
    <p:extLst>
      <p:ext uri="{BB962C8B-B14F-4D97-AF65-F5344CB8AC3E}">
        <p14:creationId xmlns:p14="http://schemas.microsoft.com/office/powerpoint/2010/main" val="124661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a:solidFill>
                  <a:schemeClr val="dk1"/>
                </a:solidFill>
                <a:latin typeface="Calibri"/>
                <a:ea typeface="Calibri"/>
                <a:cs typeface="Calibri"/>
                <a:sym typeface="Calibri"/>
              </a:rPr>
              <a:t>Just in case you are not familiar with OCLC Research, it has carried out Research with and for librarians and library users since 1978.</a:t>
            </a:r>
          </a:p>
          <a:p>
            <a:pPr fontAlgn="base"/>
            <a:endParaRPr lang="en-US">
              <a:solidFill>
                <a:schemeClr val="dk1"/>
              </a:solidFill>
              <a:latin typeface="Calibri"/>
              <a:ea typeface="Calibri"/>
              <a:cs typeface="Calibri"/>
              <a:sym typeface="Calibri"/>
            </a:endParaRPr>
          </a:p>
          <a:p>
            <a:pPr fontAlgn="base"/>
            <a:r>
              <a:rPr lang="en-US">
                <a:solidFill>
                  <a:schemeClr val="dk1"/>
                </a:solidFill>
                <a:latin typeface="Calibri"/>
                <a:ea typeface="Calibri"/>
                <a:cs typeface="Calibri"/>
                <a:sym typeface="Calibri"/>
              </a:rPr>
              <a:t>50+ people incl. </a:t>
            </a:r>
            <a:r>
              <a:rPr lang="en-US" err="1">
                <a:solidFill>
                  <a:schemeClr val="dk1"/>
                </a:solidFill>
                <a:latin typeface="Calibri"/>
                <a:ea typeface="Calibri"/>
                <a:cs typeface="Calibri"/>
                <a:sym typeface="Calibri"/>
              </a:rPr>
              <a:t>WebJunction</a:t>
            </a:r>
            <a:r>
              <a:rPr lang="en-US">
                <a:solidFill>
                  <a:schemeClr val="dk1"/>
                </a:solidFill>
                <a:latin typeface="Calibri"/>
                <a:ea typeface="Calibri"/>
                <a:cs typeface="Calibri"/>
                <a:sym typeface="Calibri"/>
              </a:rPr>
              <a:t> and Technical Research</a:t>
            </a:r>
          </a:p>
          <a:p>
            <a:pPr fontAlgn="base"/>
            <a:endParaRPr lang="en-US">
              <a:solidFill>
                <a:schemeClr val="dk1"/>
              </a:solidFill>
              <a:latin typeface="Calibri"/>
              <a:ea typeface="Calibri"/>
              <a:cs typeface="Calibri"/>
              <a:sym typeface="Calibri"/>
            </a:endParaRPr>
          </a:p>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3</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8299">
              <a:spcBef>
                <a:spcPct val="0"/>
              </a:spcBef>
              <a:defRPr/>
            </a:pPr>
            <a:r>
              <a:rPr lang="en-US">
                <a:solidFill>
                  <a:schemeClr val="dk1"/>
                </a:solidFill>
                <a:latin typeface="Calibri"/>
                <a:ea typeface="Calibri"/>
                <a:cs typeface="Calibri"/>
                <a:sym typeface="Calibri"/>
              </a:rPr>
              <a:t>CURATION RATHER RECENT, ABLE TO USE NETWORK SCALE SERVICES. </a:t>
            </a:r>
          </a:p>
          <a:p>
            <a:pPr defTabSz="928299">
              <a:spcBef>
                <a:spcPct val="0"/>
              </a:spcBef>
              <a:defRPr/>
            </a:pPr>
            <a:r>
              <a:rPr lang="en-US">
                <a:solidFill>
                  <a:schemeClr val="dk1"/>
                </a:solidFill>
                <a:latin typeface="Calibri"/>
                <a:ea typeface="Calibri"/>
                <a:cs typeface="Calibri"/>
                <a:sym typeface="Calibri"/>
              </a:rPr>
              <a:t>STRONG FOCUS ON EXPERTISE.</a:t>
            </a:r>
          </a:p>
          <a:p>
            <a:pPr defTabSz="928299">
              <a:spcBef>
                <a:spcPct val="0"/>
              </a:spcBef>
              <a:defRPr/>
            </a:pPr>
            <a:endParaRPr lang="en-US">
              <a:solidFill>
                <a:schemeClr val="dk1"/>
              </a:solidFill>
              <a:latin typeface="Calibri"/>
              <a:ea typeface="Calibri"/>
              <a:cs typeface="Calibri"/>
              <a:sym typeface="Calibri"/>
            </a:endParaRPr>
          </a:p>
          <a:p>
            <a:pPr defTabSz="928299">
              <a:spcBef>
                <a:spcPct val="0"/>
              </a:spcBef>
              <a:defRPr/>
            </a:pPr>
            <a:r>
              <a:rPr lang="en-US">
                <a:solidFill>
                  <a:schemeClr val="dk1"/>
                </a:solidFill>
                <a:latin typeface="Calibri"/>
                <a:ea typeface="Calibri"/>
                <a:cs typeface="Calibri"/>
                <a:sym typeface="Calibri"/>
              </a:rPr>
              <a:t>In contrast, Wageningen rely on externally-provided curation services. R</a:t>
            </a:r>
            <a:r>
              <a:rPr lang="en-US" altLang="en-US"/>
              <a:t>esearchers are encouraged to utilize discipline-focused repositories as a first choice, or, alternatively, to deposit their data into the national-scale DANS-EASY archive or the </a:t>
            </a:r>
            <a:r>
              <a:rPr lang="en-US" altLang="en-US" err="1"/>
              <a:t>consortial</a:t>
            </a:r>
            <a:r>
              <a:rPr lang="en-US" altLang="en-US"/>
              <a:t>-scale 4TU.ResearchData repository.</a:t>
            </a:r>
          </a:p>
          <a:p>
            <a:pPr defTabSz="928299">
              <a:spcBef>
                <a:spcPct val="0"/>
              </a:spcBef>
              <a:defRPr/>
            </a:pPr>
            <a:endParaRPr lang="en-US">
              <a:solidFill>
                <a:schemeClr val="dk1"/>
              </a:solidFill>
              <a:latin typeface="Calibri"/>
              <a:ea typeface="Calibri"/>
              <a:cs typeface="Calibri"/>
              <a:sym typeface="Calibri"/>
            </a:endParaRPr>
          </a:p>
          <a:p>
            <a:pPr defTabSz="928299">
              <a:spcBef>
                <a:spcPct val="0"/>
              </a:spcBef>
              <a:defRPr/>
            </a:pPr>
            <a:r>
              <a:rPr lang="en-US">
                <a:solidFill>
                  <a:schemeClr val="dk1"/>
                </a:solidFill>
                <a:latin typeface="Calibri"/>
                <a:ea typeface="Calibri"/>
                <a:cs typeface="Calibri"/>
                <a:sym typeface="Calibri"/>
              </a:rPr>
              <a:t>Expertise becomes a big aspect of their RDM service bundle, focusing on helping local researchers navigate the eco-system of RDM services to solve particular RDM problems. </a:t>
            </a:r>
            <a:r>
              <a:rPr lang="en-US" altLang="en-US"/>
              <a:t>Answering questions, advising in the choice of external repository options, assisting in data documentation and deposit.</a:t>
            </a:r>
          </a:p>
          <a:p>
            <a:pPr eaLnBrk="1" hangingPunct="1">
              <a:spcBef>
                <a:spcPct val="0"/>
              </a:spcBef>
            </a:pPr>
            <a:r>
              <a:rPr lang="en-US" altLang="en-US"/>
              <a:t>Researchers are repeatedly encouraged to engage directly with Data Management Support staff. Open ended in scope</a:t>
            </a:r>
          </a:p>
          <a:p>
            <a:pPr eaLnBrk="1" hangingPunct="1">
              <a:spcBef>
                <a:spcPct val="0"/>
              </a:spcBef>
            </a:pPr>
            <a:endParaRPr lang="en-US" altLang="en-US"/>
          </a:p>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17</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08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8299">
              <a:spcBef>
                <a:spcPct val="0"/>
              </a:spcBef>
              <a:defRPr/>
            </a:pPr>
            <a:r>
              <a:rPr lang="en-US">
                <a:solidFill>
                  <a:schemeClr val="dk1"/>
                </a:solidFill>
                <a:latin typeface="Calibri"/>
                <a:ea typeface="Calibri"/>
                <a:cs typeface="Calibri"/>
                <a:sym typeface="Calibri"/>
              </a:rPr>
              <a:t>Monash’s RDM service bundle is distinctive in its emphasis on Education services tailored specifically for graduate students as an important aspect of academic training, and also in how their Expertise services are diffused over many campus units.</a:t>
            </a:r>
            <a:endParaRPr lang="de-DE">
              <a:solidFill>
                <a:schemeClr val="dk1"/>
              </a:solidFill>
              <a:latin typeface="Calibri"/>
              <a:ea typeface="Calibri"/>
              <a:cs typeface="Calibri"/>
              <a:sym typeface="Calibri"/>
            </a:endParaRPr>
          </a:p>
          <a:p>
            <a:pPr eaLnBrk="1" hangingPunct="1">
              <a:spcBef>
                <a:spcPct val="0"/>
              </a:spcBef>
            </a:pPr>
            <a:endParaRPr lang="en-US" altLang="en-US"/>
          </a:p>
          <a:p>
            <a:pPr eaLnBrk="1" hangingPunct="1">
              <a:spcBef>
                <a:spcPct val="0"/>
              </a:spcBef>
            </a:pPr>
            <a:r>
              <a:rPr lang="en-US" altLang="en-US"/>
              <a:t>Monash relies heavily on an externally focused approach. Curatorial capacity is drawn from a number of externally sourced platforms: principally </a:t>
            </a:r>
            <a:r>
              <a:rPr lang="en-US" altLang="en-US" err="1"/>
              <a:t>figshare</a:t>
            </a:r>
            <a:r>
              <a:rPr lang="en-US" altLang="en-US"/>
              <a:t>, but also </a:t>
            </a:r>
            <a:r>
              <a:rPr lang="en-US" altLang="en-US" err="1"/>
              <a:t>LabArchives</a:t>
            </a:r>
            <a:r>
              <a:rPr lang="en-US" altLang="en-US"/>
              <a:t>, Google Drive, </a:t>
            </a:r>
            <a:r>
              <a:rPr lang="en-US" altLang="en-US" err="1"/>
              <a:t>VicNode</a:t>
            </a:r>
            <a:r>
              <a:rPr lang="en-US" altLang="en-US"/>
              <a:t> and various services provided through ANDS.</a:t>
            </a:r>
          </a:p>
          <a:p>
            <a:pPr eaLnBrk="1" hangingPunct="1">
              <a:spcBef>
                <a:spcPct val="0"/>
              </a:spcBef>
            </a:pPr>
            <a:r>
              <a:rPr lang="en-US" altLang="en-US"/>
              <a:t>Monash has played a leading role in developing several “above the institution” RDM resources and solutions, including the ANDS service (Australian Nat Data Service)</a:t>
            </a:r>
          </a:p>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18</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299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19</a:t>
            </a:fld>
            <a:endParaRPr lang="en-US"/>
          </a:p>
        </p:txBody>
      </p:sp>
    </p:spTree>
    <p:extLst>
      <p:ext uri="{BB962C8B-B14F-4D97-AF65-F5344CB8AC3E}">
        <p14:creationId xmlns:p14="http://schemas.microsoft.com/office/powerpoint/2010/main" val="220049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20</a:t>
            </a:fld>
            <a:endParaRPr lang="en-US"/>
          </a:p>
        </p:txBody>
      </p:sp>
    </p:spTree>
    <p:extLst>
      <p:ext uri="{BB962C8B-B14F-4D97-AF65-F5344CB8AC3E}">
        <p14:creationId xmlns:p14="http://schemas.microsoft.com/office/powerpoint/2010/main" val="18745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21</a:t>
            </a:fld>
            <a:endParaRPr lang="en-US"/>
          </a:p>
        </p:txBody>
      </p:sp>
    </p:spTree>
    <p:extLst>
      <p:ext uri="{BB962C8B-B14F-4D97-AF65-F5344CB8AC3E}">
        <p14:creationId xmlns:p14="http://schemas.microsoft.com/office/powerpoint/2010/main" val="396215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22</a:t>
            </a:fld>
            <a:endParaRPr lang="en-US"/>
          </a:p>
        </p:txBody>
      </p:sp>
    </p:spTree>
    <p:extLst>
      <p:ext uri="{BB962C8B-B14F-4D97-AF65-F5344CB8AC3E}">
        <p14:creationId xmlns:p14="http://schemas.microsoft.com/office/powerpoint/2010/main" val="52635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24</a:t>
            </a:fld>
            <a:endParaRPr lang="en-US"/>
          </a:p>
        </p:txBody>
      </p:sp>
    </p:spTree>
    <p:extLst>
      <p:ext uri="{BB962C8B-B14F-4D97-AF65-F5344CB8AC3E}">
        <p14:creationId xmlns:p14="http://schemas.microsoft.com/office/powerpoint/2010/main" val="342477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 focusing on these questions in the interest group.</a:t>
            </a:r>
          </a:p>
        </p:txBody>
      </p:sp>
      <p:sp>
        <p:nvSpPr>
          <p:cNvPr id="4" name="Slide Number Placeholder 3"/>
          <p:cNvSpPr>
            <a:spLocks noGrp="1"/>
          </p:cNvSpPr>
          <p:nvPr>
            <p:ph type="sldNum" sz="quarter" idx="10"/>
          </p:nvPr>
        </p:nvSpPr>
        <p:spPr/>
        <p:txBody>
          <a:bodyPr/>
          <a:lstStyle/>
          <a:p>
            <a:fld id="{EA96089F-AA76-418F-967E-03FB7AA23DE9}" type="slidenum">
              <a:rPr lang="en-US" smtClean="0"/>
              <a:t>25</a:t>
            </a:fld>
            <a:endParaRPr lang="en-US"/>
          </a:p>
        </p:txBody>
      </p:sp>
    </p:spTree>
    <p:extLst>
      <p:ext uri="{BB962C8B-B14F-4D97-AF65-F5344CB8AC3E}">
        <p14:creationId xmlns:p14="http://schemas.microsoft.com/office/powerpoint/2010/main" val="32922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6089F-AA76-418F-967E-03FB7AA23DE9}" type="slidenum">
              <a:rPr lang="en-US" smtClean="0"/>
              <a:t>27</a:t>
            </a:fld>
            <a:endParaRPr lang="en-US"/>
          </a:p>
        </p:txBody>
      </p:sp>
    </p:spTree>
    <p:extLst>
      <p:ext uri="{BB962C8B-B14F-4D97-AF65-F5344CB8AC3E}">
        <p14:creationId xmlns:p14="http://schemas.microsoft.com/office/powerpoint/2010/main" val="429396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5</a:t>
            </a:fld>
            <a:endParaRPr lang="en-US"/>
          </a:p>
        </p:txBody>
      </p:sp>
    </p:spTree>
    <p:extLst>
      <p:ext uri="{BB962C8B-B14F-4D97-AF65-F5344CB8AC3E}">
        <p14:creationId xmlns:p14="http://schemas.microsoft.com/office/powerpoint/2010/main" val="201968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6</a:t>
            </a:fld>
            <a:endParaRPr lang="en-US"/>
          </a:p>
        </p:txBody>
      </p:sp>
    </p:spTree>
    <p:extLst>
      <p:ext uri="{BB962C8B-B14F-4D97-AF65-F5344CB8AC3E}">
        <p14:creationId xmlns:p14="http://schemas.microsoft.com/office/powerpoint/2010/main" val="228294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7</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30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8</a:t>
            </a:fld>
            <a:endParaRPr lang="en-US"/>
          </a:p>
        </p:txBody>
      </p:sp>
    </p:spTree>
    <p:extLst>
      <p:ext uri="{BB962C8B-B14F-4D97-AF65-F5344CB8AC3E}">
        <p14:creationId xmlns:p14="http://schemas.microsoft.com/office/powerpoint/2010/main" val="290091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10</a:t>
            </a:fld>
            <a:endParaRPr lang="en-US"/>
          </a:p>
        </p:txBody>
      </p:sp>
    </p:spTree>
    <p:extLst>
      <p:ext uri="{BB962C8B-B14F-4D97-AF65-F5344CB8AC3E}">
        <p14:creationId xmlns:p14="http://schemas.microsoft.com/office/powerpoint/2010/main" val="280060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6089F-AA76-418F-967E-03FB7AA23DE9}" type="slidenum">
              <a:rPr lang="en-US" smtClean="0"/>
              <a:t>11</a:t>
            </a:fld>
            <a:endParaRPr lang="en-US"/>
          </a:p>
        </p:txBody>
      </p:sp>
    </p:spTree>
    <p:extLst>
      <p:ext uri="{BB962C8B-B14F-4D97-AF65-F5344CB8AC3E}">
        <p14:creationId xmlns:p14="http://schemas.microsoft.com/office/powerpoint/2010/main" val="146353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rtl="0"/>
            <a:r>
              <a:rPr lang="en-US">
                <a:solidFill>
                  <a:schemeClr val="dk1"/>
                </a:solidFill>
                <a:latin typeface="Calibri"/>
                <a:ea typeface="Calibri"/>
                <a:cs typeface="Calibri"/>
                <a:sym typeface="Calibri"/>
              </a:rPr>
              <a:t>LOCALLY BUILT CURATION SERVICES AS 1</a:t>
            </a:r>
            <a:r>
              <a:rPr lang="en-US" baseline="30000">
                <a:solidFill>
                  <a:schemeClr val="dk1"/>
                </a:solidFill>
                <a:latin typeface="Calibri"/>
                <a:ea typeface="Calibri"/>
                <a:cs typeface="Calibri"/>
                <a:sym typeface="Calibri"/>
              </a:rPr>
              <a:t>st</a:t>
            </a:r>
            <a:r>
              <a:rPr lang="en-US">
                <a:solidFill>
                  <a:schemeClr val="dk1"/>
                </a:solidFill>
                <a:latin typeface="Calibri"/>
                <a:ea typeface="Calibri"/>
                <a:cs typeface="Calibri"/>
                <a:sym typeface="Calibri"/>
              </a:rPr>
              <a:t> CHOICE FOR RESEARCHERS. </a:t>
            </a:r>
          </a:p>
          <a:p>
            <a:pPr defTabSz="928299">
              <a:defRPr/>
            </a:pPr>
            <a:r>
              <a:rPr lang="en-US">
                <a:solidFill>
                  <a:schemeClr val="dk1"/>
                </a:solidFill>
                <a:latin typeface="Calibri"/>
                <a:ea typeface="Calibri"/>
                <a:cs typeface="Calibri"/>
                <a:sym typeface="Calibri"/>
              </a:rPr>
              <a:t>EARLY ADOPTER – NO EXTERNAL SERVICES AVAILABLE.</a:t>
            </a:r>
          </a:p>
          <a:p>
            <a:pPr lvl="0" rtl="0"/>
            <a:r>
              <a:rPr lang="en-US">
                <a:solidFill>
                  <a:schemeClr val="dk1"/>
                </a:solidFill>
                <a:latin typeface="Calibri"/>
                <a:ea typeface="Calibri"/>
                <a:cs typeface="Calibri"/>
                <a:sym typeface="Calibri"/>
              </a:rPr>
              <a:t>GLOBAL CENTER OF EXCELLENCE.</a:t>
            </a:r>
          </a:p>
          <a:p>
            <a:pPr lvl="0" rtl="0"/>
            <a:endParaRPr lang="en-US">
              <a:solidFill>
                <a:schemeClr val="dk1"/>
              </a:solidFill>
              <a:latin typeface="Calibri"/>
              <a:ea typeface="Calibri"/>
              <a:cs typeface="Calibri"/>
              <a:sym typeface="Calibri"/>
            </a:endParaRPr>
          </a:p>
          <a:p>
            <a:pPr lvl="0" rtl="0"/>
            <a:r>
              <a:rPr lang="en-US">
                <a:solidFill>
                  <a:schemeClr val="dk1"/>
                </a:solidFill>
                <a:latin typeface="Calibri"/>
                <a:ea typeface="Calibri"/>
                <a:cs typeface="Calibri"/>
                <a:sym typeface="Calibri"/>
              </a:rPr>
              <a:t>Edinburgh has invested quite intensively in a suite of locally-built services, especially in Curation. They see themselves as a global center of excellence in RDM, and scope their RDM capacity accordingly.</a:t>
            </a:r>
            <a:endParaRPr lang="de-DE">
              <a:solidFill>
                <a:schemeClr val="dk1"/>
              </a:solidFill>
              <a:latin typeface="Calibri"/>
              <a:ea typeface="Calibri"/>
              <a:cs typeface="Calibri"/>
              <a:sym typeface="Calibri"/>
            </a:endParaRPr>
          </a:p>
          <a:p>
            <a:pPr defTabSz="928299">
              <a:spcBef>
                <a:spcPct val="0"/>
              </a:spcBef>
              <a:defRPr/>
            </a:pPr>
            <a:endParaRPr lang="en-US" altLang="en-US"/>
          </a:p>
          <a:p>
            <a:pPr defTabSz="928299">
              <a:spcBef>
                <a:spcPct val="0"/>
              </a:spcBef>
              <a:defRPr/>
            </a:pPr>
            <a:r>
              <a:rPr lang="en-US" altLang="en-US"/>
              <a:t>Edinburgh’s RDM service bundle was shaped by a strong—and early—university commitment to data management, coupled with an external context that mandated responsible data management and sharing. Edinburgh would like its locally deployed RDM services to be seen as the best choice for local researchers to meet their RDM needs, rather than as a last resort when external options are not available. </a:t>
            </a:r>
          </a:p>
          <a:p>
            <a:pPr defTabSz="928299">
              <a:spcBef>
                <a:spcPct val="0"/>
              </a:spcBef>
              <a:defRPr/>
            </a:pPr>
            <a:endParaRPr lang="en-US" altLang="en-US"/>
          </a:p>
          <a:p>
            <a:pPr defTabSz="928299">
              <a:spcBef>
                <a:spcPct val="0"/>
              </a:spcBef>
              <a:defRPr/>
            </a:pPr>
            <a:r>
              <a:rPr lang="en-US" altLang="en-US"/>
              <a:t>But Edinburgh also sees itself as a global leader in the RDM service space, with a role in supporting external stakeholders beyond the local university community.</a:t>
            </a:r>
          </a:p>
          <a:p>
            <a:pPr defTabSz="928299">
              <a:spcBef>
                <a:spcPct val="0"/>
              </a:spcBef>
              <a:defRPr/>
            </a:pPr>
            <a:r>
              <a:rPr lang="en-US" altLang="en-US"/>
              <a:t>Edinburgh’s RDM service bundle is seen not as a self- contained resource serving local researchers exclusively, but instead as a “center of excellence” in a broader network of RDM services and resources.</a:t>
            </a:r>
          </a:p>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15</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77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8299">
              <a:spcBef>
                <a:spcPct val="0"/>
              </a:spcBef>
              <a:defRPr/>
            </a:pPr>
            <a:r>
              <a:rPr lang="en-US">
                <a:solidFill>
                  <a:schemeClr val="dk1"/>
                </a:solidFill>
                <a:latin typeface="Calibri"/>
                <a:ea typeface="Calibri"/>
                <a:cs typeface="Calibri"/>
                <a:sym typeface="Calibri"/>
              </a:rPr>
              <a:t>LOCAL REPO ONE OF MANY. FOCUSSED ON OUTREACH.</a:t>
            </a:r>
          </a:p>
          <a:p>
            <a:pPr defTabSz="928299">
              <a:spcBef>
                <a:spcPct val="0"/>
              </a:spcBef>
              <a:defRPr/>
            </a:pPr>
            <a:r>
              <a:rPr lang="en-US">
                <a:solidFill>
                  <a:schemeClr val="dk1"/>
                </a:solidFill>
                <a:latin typeface="Calibri"/>
                <a:ea typeface="Calibri"/>
                <a:cs typeface="Calibri"/>
                <a:sym typeface="Calibri"/>
              </a:rPr>
              <a:t>INTERESTED IN GROUP SCALE SOURCING. DATA CURATION NETWORK TO GROUP SCALE EXPERTISE.</a:t>
            </a:r>
          </a:p>
          <a:p>
            <a:pPr defTabSz="928299">
              <a:spcBef>
                <a:spcPct val="0"/>
              </a:spcBef>
              <a:defRPr/>
            </a:pPr>
            <a:endParaRPr lang="en-US">
              <a:solidFill>
                <a:schemeClr val="dk1"/>
              </a:solidFill>
              <a:latin typeface="Calibri"/>
              <a:ea typeface="Calibri"/>
              <a:cs typeface="Calibri"/>
              <a:sym typeface="Calibri"/>
            </a:endParaRPr>
          </a:p>
          <a:p>
            <a:pPr defTabSz="928299">
              <a:spcBef>
                <a:spcPct val="0"/>
              </a:spcBef>
              <a:defRPr/>
            </a:pPr>
            <a:r>
              <a:rPr lang="en-US">
                <a:solidFill>
                  <a:schemeClr val="dk1"/>
                </a:solidFill>
                <a:latin typeface="Calibri"/>
                <a:ea typeface="Calibri"/>
                <a:cs typeface="Calibri"/>
                <a:sym typeface="Calibri"/>
              </a:rPr>
              <a:t>Like Edinburgh, Illinois has built an internally sourced data repository, but unlike Edinburgh, it does not see this repository as a first choice for its researchers, but rather as just one repository among many, to be used when external options do not exist or are otherwise not suitable.</a:t>
            </a:r>
          </a:p>
          <a:p>
            <a:pPr defTabSz="928299">
              <a:spcBef>
                <a:spcPct val="0"/>
              </a:spcBef>
              <a:defRPr/>
            </a:pPr>
            <a:r>
              <a:rPr lang="en-US" altLang="en-US"/>
              <a:t>The emphasis on outreach to researchers is a distinctive feature of the Education services in the Illinois RDM service bundle, based on a recognition that data management can be an afterthought for many researchers; therefore, outreach is a key ingredient for ensuring that Education services are highly visible to those that would benefit from them.</a:t>
            </a:r>
          </a:p>
          <a:p>
            <a:pPr defTabSz="928299">
              <a:spcBef>
                <a:spcPct val="0"/>
              </a:spcBef>
              <a:defRPr/>
            </a:pPr>
            <a:endParaRPr lang="en-US" altLang="en-US"/>
          </a:p>
          <a:p>
            <a:pPr defTabSz="928299">
              <a:spcBef>
                <a:spcPct val="0"/>
              </a:spcBef>
              <a:defRPr/>
            </a:pPr>
            <a:r>
              <a:rPr lang="en-US" altLang="en-US"/>
              <a:t>You might also recognize a strong focus on DMP in both education and expertise.</a:t>
            </a:r>
          </a:p>
          <a:p>
            <a:endParaRPr lang="de-DE"/>
          </a:p>
        </p:txBody>
      </p:sp>
      <p:sp>
        <p:nvSpPr>
          <p:cNvPr id="4" name="Foliennummernplatzhalter 3"/>
          <p:cNvSpPr>
            <a:spLocks noGrp="1"/>
          </p:cNvSpPr>
          <p:nvPr>
            <p:ph type="sldNum" idx="10"/>
          </p:nvPr>
        </p:nvSpPr>
        <p:spPr/>
        <p:txBody>
          <a:bodyPr/>
          <a:lstStyle/>
          <a:p>
            <a:pPr>
              <a:buSzPct val="25000"/>
            </a:pPr>
            <a:fld id="{00000000-1234-1234-1234-123412341234}" type="slidenum">
              <a:rPr lang="de-DE">
                <a:solidFill>
                  <a:schemeClr val="dk1"/>
                </a:solidFill>
                <a:latin typeface="Calibri"/>
                <a:ea typeface="Calibri"/>
                <a:cs typeface="Calibri"/>
                <a:sym typeface="Calibri"/>
              </a:rPr>
              <a:pPr>
                <a:buSzPct val="25000"/>
              </a:pPr>
              <a:t>16</a:t>
            </a:fld>
            <a:endParaRPr lang="de-D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40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165538D6-7FB9-4A74-B7A6-5797C158803E}"/>
              </a:ext>
            </a:extLst>
          </p:cNvPr>
          <p:cNvSpPr>
            <a:spLocks noGrp="1"/>
          </p:cNvSpPr>
          <p:nvPr>
            <p:ph type="dt" sz="half" idx="10"/>
          </p:nvPr>
        </p:nvSpPr>
        <p:spPr/>
        <p:txBody>
          <a:bodyPr/>
          <a:lstStyle/>
          <a:p>
            <a:fld id="{4C37E799-408B-4CBE-88C7-65DA781234CB}" type="datetime1">
              <a:rPr lang="en-US" smtClean="0"/>
              <a:t>10/3/2018</a:t>
            </a:fld>
            <a:endParaRPr lang="en-US"/>
          </a:p>
        </p:txBody>
      </p:sp>
      <p:sp>
        <p:nvSpPr>
          <p:cNvPr id="8" name="Footer Placeholder 7">
            <a:extLst>
              <a:ext uri="{FF2B5EF4-FFF2-40B4-BE49-F238E27FC236}">
                <a16:creationId xmlns:a16="http://schemas.microsoft.com/office/drawing/2014/main" id="{C7931171-4395-4B72-B1DC-49F42F206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375D8D-E941-46D3-9F0C-42280641508A}"/>
              </a:ext>
            </a:extLst>
          </p:cNvPr>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196502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F16BA-E50C-41B9-BF93-8AA915C59E26}"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92324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975-2476-495D-9563-C0C23C2CB205}"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80980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Shape 21"/>
        <p:cNvGrpSpPr/>
        <p:nvPr/>
      </p:nvGrpSpPr>
      <p:grpSpPr>
        <a:xfrm>
          <a:off x="0" y="0"/>
          <a:ext cx="0" cy="0"/>
          <a:chOff x="0" y="0"/>
          <a:chExt cx="0" cy="0"/>
        </a:xfrm>
      </p:grpSpPr>
      <p:sp>
        <p:nvSpPr>
          <p:cNvPr id="22" name="Shape 22"/>
          <p:cNvSpPr/>
          <p:nvPr/>
        </p:nvSpPr>
        <p:spPr>
          <a:xfrm>
            <a:off x="1" y="6248400"/>
            <a:ext cx="2209799" cy="609600"/>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3" name="Shape 23"/>
          <p:cNvSpPr/>
          <p:nvPr/>
        </p:nvSpPr>
        <p:spPr>
          <a:xfrm>
            <a:off x="2209801" y="6248400"/>
            <a:ext cx="1060449" cy="609600"/>
          </a:xfrm>
          <a:prstGeom prst="rect">
            <a:avLst/>
          </a:prstGeom>
          <a:solidFill>
            <a:srgbClr val="007DBA"/>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4" name="Shape 24"/>
          <p:cNvSpPr/>
          <p:nvPr/>
        </p:nvSpPr>
        <p:spPr>
          <a:xfrm>
            <a:off x="3270251" y="6248400"/>
            <a:ext cx="5873749" cy="609600"/>
          </a:xfrm>
          <a:prstGeom prst="rect">
            <a:avLst/>
          </a:prstGeom>
          <a:solidFill>
            <a:srgbClr val="00AFD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5" name="Shape 25"/>
          <p:cNvSpPr txBox="1">
            <a:spLocks noGrp="1"/>
          </p:cNvSpPr>
          <p:nvPr>
            <p:ph type="body" idx="1"/>
          </p:nvPr>
        </p:nvSpPr>
        <p:spPr>
          <a:xfrm>
            <a:off x="340787" y="1372995"/>
            <a:ext cx="8439147" cy="4475169"/>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340787" y="457739"/>
            <a:ext cx="8439147" cy="915256"/>
          </a:xfrm>
          <a:prstGeom prst="rect">
            <a:avLst/>
          </a:prstGeom>
          <a:noFill/>
          <a:ln>
            <a:noFill/>
          </a:ln>
        </p:spPr>
        <p:txBody>
          <a:bodyPr lIns="91425" tIns="91425" rIns="91425" bIns="91425" anchor="t" anchorCtr="0"/>
          <a:lstStyle>
            <a:lvl1pPr marL="0" marR="0" lvl="0" indent="0" algn="l" rtl="0">
              <a:spcBef>
                <a:spcPts val="500"/>
              </a:spcBef>
              <a:buClr>
                <a:schemeClr val="dk2"/>
              </a:buClr>
              <a:buFont typeface="Arial"/>
              <a:buNone/>
              <a:defRPr sz="2500" b="1" i="0" u="none" strike="noStrike" cap="none">
                <a:solidFill>
                  <a:schemeClr val="dk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8310053" y="6422992"/>
            <a:ext cx="687170" cy="291624"/>
          </a:xfrm>
          <a:prstGeom prst="rect">
            <a:avLst/>
          </a:prstGeom>
          <a:noFill/>
          <a:ln>
            <a:noFill/>
          </a:ln>
        </p:spPr>
      </p:pic>
    </p:spTree>
    <p:extLst>
      <p:ext uri="{BB962C8B-B14F-4D97-AF65-F5344CB8AC3E}">
        <p14:creationId xmlns:p14="http://schemas.microsoft.com/office/powerpoint/2010/main" val="69156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95"/>
        <p:cNvGrpSpPr/>
        <p:nvPr/>
      </p:nvGrpSpPr>
      <p:grpSpPr>
        <a:xfrm>
          <a:off x="0" y="0"/>
          <a:ext cx="0" cy="0"/>
          <a:chOff x="0" y="0"/>
          <a:chExt cx="0" cy="0"/>
        </a:xfrm>
      </p:grpSpPr>
      <p:pic>
        <p:nvPicPr>
          <p:cNvPr id="96" name="Shape 96" descr="OCLC_H_PMS.eps"/>
          <p:cNvPicPr preferRelativeResize="0"/>
          <p:nvPr/>
        </p:nvPicPr>
        <p:blipFill rotWithShape="1">
          <a:blip r:embed="rId2">
            <a:alphaModFix/>
          </a:blip>
          <a:srcRect/>
          <a:stretch/>
        </p:blipFill>
        <p:spPr>
          <a:xfrm>
            <a:off x="8136796" y="6442745"/>
            <a:ext cx="721454" cy="278729"/>
          </a:xfrm>
          <a:prstGeom prst="rect">
            <a:avLst/>
          </a:prstGeom>
          <a:noFill/>
          <a:ln>
            <a:noFill/>
          </a:ln>
        </p:spPr>
      </p:pic>
      <p:sp>
        <p:nvSpPr>
          <p:cNvPr id="3" name="Shape 29">
            <a:extLst>
              <a:ext uri="{FF2B5EF4-FFF2-40B4-BE49-F238E27FC236}">
                <a16:creationId xmlns:a16="http://schemas.microsoft.com/office/drawing/2014/main" id="{46859FB8-08DA-4B88-B4A5-B55694F90CF6}"/>
              </a:ext>
            </a:extLst>
          </p:cNvPr>
          <p:cNvSpPr txBox="1">
            <a:spLocks noGrp="1"/>
          </p:cNvSpPr>
          <p:nvPr>
            <p:ph type="dt" idx="10"/>
          </p:nvPr>
        </p:nvSpPr>
        <p:spPr>
          <a:xfrm>
            <a:off x="628650" y="6356350"/>
            <a:ext cx="2057398" cy="365124"/>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4" name="Shape 30">
            <a:extLst>
              <a:ext uri="{FF2B5EF4-FFF2-40B4-BE49-F238E27FC236}">
                <a16:creationId xmlns:a16="http://schemas.microsoft.com/office/drawing/2014/main" id="{2C6195AA-69AB-4FA5-9E60-FC66911D0B56}"/>
              </a:ext>
            </a:extLst>
          </p:cNvPr>
          <p:cNvSpPr txBox="1">
            <a:spLocks noGrp="1"/>
          </p:cNvSpPr>
          <p:nvPr>
            <p:ph type="ftr" idx="11"/>
          </p:nvPr>
        </p:nvSpPr>
        <p:spPr>
          <a:xfrm>
            <a:off x="3028951" y="6356350"/>
            <a:ext cx="3086099" cy="365124"/>
          </a:xfrm>
          <a:prstGeom prst="rect">
            <a:avLst/>
          </a:prstGeom>
          <a:noFill/>
          <a:ln>
            <a:noFill/>
          </a:ln>
        </p:spPr>
        <p:txBody>
          <a:bodyPr lIns="91425" tIns="91425" rIns="91425" bIns="91425" anchor="ctr" anchorCtr="0"/>
          <a:lstStyle>
            <a:lvl1pPr marL="0" marR="0" lvl="0" indent="0" algn="ctr"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 name="Shape 31">
            <a:extLst>
              <a:ext uri="{FF2B5EF4-FFF2-40B4-BE49-F238E27FC236}">
                <a16:creationId xmlns:a16="http://schemas.microsoft.com/office/drawing/2014/main" id="{92600D0B-F800-4D1A-8C4C-EF93BB2B2288}"/>
              </a:ext>
            </a:extLst>
          </p:cNvPr>
          <p:cNvSpPr txBox="1">
            <a:spLocks noGrp="1"/>
          </p:cNvSpPr>
          <p:nvPr>
            <p:ph type="sldNum" idx="12"/>
          </p:nvPr>
        </p:nvSpPr>
        <p:spPr>
          <a:xfrm>
            <a:off x="6457951" y="6356350"/>
            <a:ext cx="2057398" cy="365124"/>
          </a:xfrm>
          <a:prstGeom prst="rect">
            <a:avLst/>
          </a:prstGeom>
          <a:noFill/>
          <a:ln>
            <a:noFill/>
          </a:ln>
        </p:spPr>
        <p:txBody>
          <a:bodyPr lIns="91425" tIns="45700" rIns="91425" bIns="45700" anchor="ctr" anchorCtr="0">
            <a:noAutofit/>
          </a:bodyPr>
          <a:lstStyle/>
          <a:p>
            <a:pPr>
              <a:buSzPct val="25000"/>
            </a:pPr>
            <a:fld id="{00000000-1234-1234-1234-123412341234}" type="slidenum">
              <a:rPr lang="de-DE" sz="900" b="0" smtClean="0">
                <a:solidFill>
                  <a:srgbClr val="888888"/>
                </a:solidFill>
                <a:ea typeface="Calibri"/>
                <a:cs typeface="Calibri"/>
                <a:sym typeface="Calibri"/>
              </a:rPr>
              <a:pPr>
                <a:buSzPct val="25000"/>
              </a:pPr>
              <a:t>‹#›</a:t>
            </a:fld>
            <a:endParaRPr lang="de-DE" sz="900" b="0">
              <a:solidFill>
                <a:srgbClr val="888888"/>
              </a:solidFill>
              <a:ea typeface="Calibri"/>
              <a:cs typeface="Calibri"/>
              <a:sym typeface="Calibri"/>
            </a:endParaRPr>
          </a:p>
        </p:txBody>
      </p:sp>
    </p:spTree>
    <p:extLst>
      <p:ext uri="{BB962C8B-B14F-4D97-AF65-F5344CB8AC3E}">
        <p14:creationId xmlns:p14="http://schemas.microsoft.com/office/powerpoint/2010/main" val="377047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490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3594D47-81BE-41AA-B0D1-1BD258DEB8C8}"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321773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4CA89-4348-4744-A54B-6E0ADC2806C1}"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142636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B8A96-B5CA-41B7-96D3-2DC7CE45EAF2}"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116425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365CE2-702D-464B-BF03-EE649F7318F4}"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3720925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A71E1-368A-48E4-B7D9-0A656B1DD344}" type="datetime1">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331167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47904-1ED1-44F4-812E-087FE60A5349}"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3854988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C959E9-56D5-4AFC-817A-F9F870C05838}" type="datetime1">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554602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D2BF3-7AB0-4679-B9B9-5E137C53164E}" type="datetime1">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600"/>
            </a:lvl1pPr>
          </a:lstStyle>
          <a:p>
            <a:fld id="{704EABB2-DF06-4EFA-9114-393D58D02C8B}" type="slidenum">
              <a:rPr lang="en-US" smtClean="0"/>
              <a:pPr/>
              <a:t>‹#›</a:t>
            </a:fld>
            <a:endParaRPr lang="en-US"/>
          </a:p>
        </p:txBody>
      </p:sp>
    </p:spTree>
    <p:extLst>
      <p:ext uri="{BB962C8B-B14F-4D97-AF65-F5344CB8AC3E}">
        <p14:creationId xmlns:p14="http://schemas.microsoft.com/office/powerpoint/2010/main" val="3089179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5F674-9F41-49E7-88F4-65026E752693}"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1748948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8D64F0-B922-4AC2-B5A8-5EA5F861E16E}"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57182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A6D22-6EAF-447F-8AA7-68C1C8DF4F1A}"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2618252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1D610-6B32-4039-87E1-DB07B31036AA}"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ABB2-DF06-4EFA-9114-393D58D02C8B}" type="slidenum">
              <a:rPr lang="en-US" smtClean="0"/>
              <a:t>‹#›</a:t>
            </a:fld>
            <a:endParaRPr lang="en-US"/>
          </a:p>
        </p:txBody>
      </p:sp>
    </p:spTree>
    <p:extLst>
      <p:ext uri="{BB962C8B-B14F-4D97-AF65-F5344CB8AC3E}">
        <p14:creationId xmlns:p14="http://schemas.microsoft.com/office/powerpoint/2010/main" val="142028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373008-C8FE-4791-8C3C-58FED3FD0522}"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122645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C9BBDA-F502-4134-9E42-E3B26B4DF005}"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11297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03E4F-E96A-4CEF-BD81-81EE83140FB1}" type="datetime1">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690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0EA12-0647-48F4-98BF-8B1581FC441A}" type="datetime1">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12748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A50004-9853-439D-BF8A-3D9787144B1C}"/>
              </a:ext>
            </a:extLst>
          </p:cNvPr>
          <p:cNvSpPr>
            <a:spLocks noGrp="1"/>
          </p:cNvSpPr>
          <p:nvPr>
            <p:ph type="dt" sz="half" idx="10"/>
          </p:nvPr>
        </p:nvSpPr>
        <p:spPr/>
        <p:txBody>
          <a:bodyPr/>
          <a:lstStyle/>
          <a:p>
            <a:fld id="{C040CB7F-83FC-4257-8229-43D0153C447A}" type="datetime1">
              <a:rPr lang="en-US" smtClean="0"/>
              <a:t>10/3/2018</a:t>
            </a:fld>
            <a:endParaRPr lang="en-US"/>
          </a:p>
        </p:txBody>
      </p:sp>
      <p:sp>
        <p:nvSpPr>
          <p:cNvPr id="6" name="Footer Placeholder 5">
            <a:extLst>
              <a:ext uri="{FF2B5EF4-FFF2-40B4-BE49-F238E27FC236}">
                <a16:creationId xmlns:a16="http://schemas.microsoft.com/office/drawing/2014/main" id="{8D29788B-760A-4C45-B13D-905507117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7F68E-1C88-43B7-8630-773153830167}"/>
              </a:ext>
            </a:extLst>
          </p:cNvPr>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408723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54DDF-4ECF-4EC2-8A1B-00DD5123C92E}"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284103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33D9A5-9EF7-407C-9C84-FD2DB75011ED}"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2BC49-DB5E-4968-81F1-170C7B81A1AE}" type="slidenum">
              <a:rPr lang="en-US" smtClean="0"/>
              <a:t>‹#›</a:t>
            </a:fld>
            <a:endParaRPr lang="en-US"/>
          </a:p>
        </p:txBody>
      </p:sp>
    </p:spTree>
    <p:extLst>
      <p:ext uri="{BB962C8B-B14F-4D97-AF65-F5344CB8AC3E}">
        <p14:creationId xmlns:p14="http://schemas.microsoft.com/office/powerpoint/2010/main" val="291670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A242B-0AE3-4209-B25A-F2045C44D6D0}" type="datetime1">
              <a:rPr lang="en-US" smtClean="0"/>
              <a:t>10/3/2018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b="1">
                <a:solidFill>
                  <a:schemeClr val="tx1"/>
                </a:solidFill>
              </a:defRPr>
            </a:lvl1pPr>
          </a:lstStyle>
          <a:p>
            <a:fld id="{8742BC49-DB5E-4968-81F1-170C7B81A1AE}" type="slidenum">
              <a:rPr lang="en-US" smtClean="0"/>
              <a:pPr/>
              <a:t>‹#›</a:t>
            </a:fld>
            <a:endParaRPr lang="en-US"/>
          </a:p>
        </p:txBody>
      </p:sp>
    </p:spTree>
    <p:extLst>
      <p:ext uri="{BB962C8B-B14F-4D97-AF65-F5344CB8AC3E}">
        <p14:creationId xmlns:p14="http://schemas.microsoft.com/office/powerpoint/2010/main" val="335913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6DC209-AAE0-4511-B78B-AD88B2747B56}" type="datetime1">
              <a:rPr lang="en-US" smtClean="0"/>
              <a:t>10/3/2018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64169"/>
            <a:ext cx="2057400" cy="365125"/>
          </a:xfrm>
          <a:prstGeom prst="rect">
            <a:avLst/>
          </a:prstGeom>
        </p:spPr>
        <p:txBody>
          <a:bodyPr vert="horz" lIns="91440" tIns="45720" rIns="91440" bIns="45720" rtlCol="0" anchor="ctr"/>
          <a:lstStyle>
            <a:lvl1pPr algn="r">
              <a:defRPr sz="1400" b="1">
                <a:solidFill>
                  <a:schemeClr val="tx1"/>
                </a:solidFill>
              </a:defRPr>
            </a:lvl1pPr>
          </a:lstStyle>
          <a:p>
            <a:fld id="{704EABB2-DF06-4EFA-9114-393D58D02C8B}" type="slidenum">
              <a:rPr lang="en-US" smtClean="0"/>
              <a:pPr/>
              <a:t>‹#›</a:t>
            </a:fld>
            <a:endParaRPr lang="en-US"/>
          </a:p>
        </p:txBody>
      </p:sp>
    </p:spTree>
    <p:extLst>
      <p:ext uri="{BB962C8B-B14F-4D97-AF65-F5344CB8AC3E}">
        <p14:creationId xmlns:p14="http://schemas.microsoft.com/office/powerpoint/2010/main" val="555355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fif"/><Relationship Id="rId10" Type="http://schemas.openxmlformats.org/officeDocument/2006/relationships/image" Target="../media/image27.tiff"/><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doi.org/10.25333/C3PG8J" TargetMode="External"/><Relationship Id="rId5" Type="http://schemas.openxmlformats.org/officeDocument/2006/relationships/hyperlink" Target="http://www.oclc.org/research" TargetMode="Externa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oclc.org/research/working-groups/rdm-interest.html"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6632"/>
            <a:ext cx="9144000" cy="3624736"/>
          </a:xfrm>
          <a:prstGeom prst="rect">
            <a:avLst/>
          </a:prstGeom>
        </p:spPr>
      </p:pic>
      <p:sp>
        <p:nvSpPr>
          <p:cNvPr id="6" name="TextBox 5">
            <a:extLst>
              <a:ext uri="{FF2B5EF4-FFF2-40B4-BE49-F238E27FC236}">
                <a16:creationId xmlns:a16="http://schemas.microsoft.com/office/drawing/2014/main" id="{E0E17077-6B3C-47FC-8917-CBD8A1A35451}"/>
              </a:ext>
            </a:extLst>
          </p:cNvPr>
          <p:cNvSpPr txBox="1"/>
          <p:nvPr/>
        </p:nvSpPr>
        <p:spPr>
          <a:xfrm>
            <a:off x="0" y="514612"/>
            <a:ext cx="7990393" cy="1200329"/>
          </a:xfrm>
          <a:prstGeom prst="rect">
            <a:avLst/>
          </a:prstGeom>
          <a:noFill/>
        </p:spPr>
        <p:txBody>
          <a:bodyPr wrap="none" rtlCol="0">
            <a:spAutoFit/>
          </a:bodyPr>
          <a:lstStyle/>
          <a:p>
            <a:r>
              <a:rPr lang="en-US" sz="3600" dirty="0"/>
              <a:t>The Realities of RDM:</a:t>
            </a:r>
          </a:p>
          <a:p>
            <a:r>
              <a:rPr lang="en-US" sz="3600" dirty="0"/>
              <a:t>Understanding Institutional RDM Services</a:t>
            </a:r>
          </a:p>
        </p:txBody>
      </p:sp>
      <p:sp>
        <p:nvSpPr>
          <p:cNvPr id="7" name="TextBox 6">
            <a:extLst>
              <a:ext uri="{FF2B5EF4-FFF2-40B4-BE49-F238E27FC236}">
                <a16:creationId xmlns:a16="http://schemas.microsoft.com/office/drawing/2014/main" id="{38614FB0-F63C-4888-B30F-DE43F91F3187}"/>
              </a:ext>
            </a:extLst>
          </p:cNvPr>
          <p:cNvSpPr txBox="1"/>
          <p:nvPr/>
        </p:nvSpPr>
        <p:spPr>
          <a:xfrm>
            <a:off x="6422486" y="5325550"/>
            <a:ext cx="2430217" cy="1384995"/>
          </a:xfrm>
          <a:prstGeom prst="rect">
            <a:avLst/>
          </a:prstGeom>
          <a:noFill/>
        </p:spPr>
        <p:txBody>
          <a:bodyPr wrap="none" rtlCol="0">
            <a:spAutoFit/>
          </a:bodyPr>
          <a:lstStyle/>
          <a:p>
            <a:r>
              <a:rPr lang="en-US" sz="2800"/>
              <a:t>Brian Lavoie</a:t>
            </a:r>
          </a:p>
          <a:p>
            <a:r>
              <a:rPr lang="en-US" sz="2800"/>
              <a:t>Rebecca Bryant</a:t>
            </a:r>
          </a:p>
          <a:p>
            <a:r>
              <a:rPr lang="en-US" sz="2800" b="1"/>
              <a:t>OCLC Research</a:t>
            </a:r>
          </a:p>
        </p:txBody>
      </p:sp>
      <p:sp>
        <p:nvSpPr>
          <p:cNvPr id="8" name="TextBox 7">
            <a:extLst>
              <a:ext uri="{FF2B5EF4-FFF2-40B4-BE49-F238E27FC236}">
                <a16:creationId xmlns:a16="http://schemas.microsoft.com/office/drawing/2014/main" id="{7F6A9726-7AD2-485B-AAA5-43EBA9059602}"/>
              </a:ext>
            </a:extLst>
          </p:cNvPr>
          <p:cNvSpPr txBox="1"/>
          <p:nvPr/>
        </p:nvSpPr>
        <p:spPr>
          <a:xfrm>
            <a:off x="0" y="6151997"/>
            <a:ext cx="3866956" cy="646331"/>
          </a:xfrm>
          <a:prstGeom prst="rect">
            <a:avLst/>
          </a:prstGeom>
          <a:noFill/>
        </p:spPr>
        <p:txBody>
          <a:bodyPr wrap="none" rtlCol="0">
            <a:spAutoFit/>
          </a:bodyPr>
          <a:lstStyle/>
          <a:p>
            <a:r>
              <a:rPr lang="en-US"/>
              <a:t>Realities of RDM Webinar Series: Part 1</a:t>
            </a:r>
          </a:p>
          <a:p>
            <a:r>
              <a:rPr lang="en-US"/>
              <a:t>October 2, 2018</a:t>
            </a:r>
          </a:p>
        </p:txBody>
      </p:sp>
      <p:pic>
        <p:nvPicPr>
          <p:cNvPr id="10" name="Picture 9">
            <a:extLst>
              <a:ext uri="{FF2B5EF4-FFF2-40B4-BE49-F238E27FC236}">
                <a16:creationId xmlns:a16="http://schemas.microsoft.com/office/drawing/2014/main" id="{4E075977-49AE-46F8-B2BA-72D81DC78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979" y="0"/>
            <a:ext cx="1576021" cy="755682"/>
          </a:xfrm>
          <a:prstGeom prst="rect">
            <a:avLst/>
          </a:prstGeom>
        </p:spPr>
      </p:pic>
    </p:spTree>
    <p:extLst>
      <p:ext uri="{BB962C8B-B14F-4D97-AF65-F5344CB8AC3E}">
        <p14:creationId xmlns:p14="http://schemas.microsoft.com/office/powerpoint/2010/main" val="215105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http://www.oclc.org/content/dam/research/images/publications/rdm-framework-4-with-cc.png">
            <a:extLst>
              <a:ext uri="{FF2B5EF4-FFF2-40B4-BE49-F238E27FC236}">
                <a16:creationId xmlns:a16="http://schemas.microsoft.com/office/drawing/2014/main" id="{782A08C0-B7E1-4210-B4F2-B3693BE6992B}"/>
              </a:ext>
            </a:extLst>
          </p:cNvPr>
          <p:cNvPicPr/>
          <p:nvPr/>
        </p:nvPicPr>
        <p:blipFill>
          <a:blip r:embed="rId3"/>
          <a:srcRect/>
          <a:stretch>
            <a:fillRect/>
          </a:stretch>
        </p:blipFill>
        <p:spPr>
          <a:xfrm>
            <a:off x="493276" y="818245"/>
            <a:ext cx="8138257" cy="6039755"/>
          </a:xfrm>
          <a:prstGeom prst="rect">
            <a:avLst/>
          </a:prstGeom>
          <a:ln/>
        </p:spPr>
      </p:pic>
      <p:sp>
        <p:nvSpPr>
          <p:cNvPr id="5" name="TextBox 4">
            <a:extLst>
              <a:ext uri="{FF2B5EF4-FFF2-40B4-BE49-F238E27FC236}">
                <a16:creationId xmlns:a16="http://schemas.microsoft.com/office/drawing/2014/main" id="{B464328C-62F6-4886-A23A-17271FBA4519}"/>
              </a:ext>
            </a:extLst>
          </p:cNvPr>
          <p:cNvSpPr txBox="1"/>
          <p:nvPr/>
        </p:nvSpPr>
        <p:spPr>
          <a:xfrm>
            <a:off x="140552" y="148735"/>
            <a:ext cx="4143698"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The RDM Service Space</a:t>
            </a:r>
          </a:p>
        </p:txBody>
      </p:sp>
    </p:spTree>
    <p:extLst>
      <p:ext uri="{BB962C8B-B14F-4D97-AF65-F5344CB8AC3E}">
        <p14:creationId xmlns:p14="http://schemas.microsoft.com/office/powerpoint/2010/main" val="251194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64328C-62F6-4886-A23A-17271FBA4519}"/>
              </a:ext>
            </a:extLst>
          </p:cNvPr>
          <p:cNvSpPr txBox="1"/>
          <p:nvPr/>
        </p:nvSpPr>
        <p:spPr>
          <a:xfrm>
            <a:off x="140552" y="148735"/>
            <a:ext cx="4288290"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RDM Services: Examples</a:t>
            </a:r>
          </a:p>
        </p:txBody>
      </p:sp>
      <p:pic>
        <p:nvPicPr>
          <p:cNvPr id="3" name="Picture 2">
            <a:extLst>
              <a:ext uri="{FF2B5EF4-FFF2-40B4-BE49-F238E27FC236}">
                <a16:creationId xmlns:a16="http://schemas.microsoft.com/office/drawing/2014/main" id="{95F525B5-2913-4A51-91E0-A1EB77D5A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57" y="818307"/>
            <a:ext cx="8135485" cy="6039693"/>
          </a:xfrm>
          <a:prstGeom prst="rect">
            <a:avLst/>
          </a:prstGeom>
        </p:spPr>
      </p:pic>
      <p:pic>
        <p:nvPicPr>
          <p:cNvPr id="11" name="Picture 10">
            <a:extLst>
              <a:ext uri="{FF2B5EF4-FFF2-40B4-BE49-F238E27FC236}">
                <a16:creationId xmlns:a16="http://schemas.microsoft.com/office/drawing/2014/main" id="{DF32AC12-E29B-4E17-8666-9A1E6321A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046" y="3233693"/>
            <a:ext cx="1610586" cy="1171335"/>
          </a:xfrm>
          <a:prstGeom prst="rect">
            <a:avLst/>
          </a:prstGeom>
        </p:spPr>
      </p:pic>
      <p:pic>
        <p:nvPicPr>
          <p:cNvPr id="13" name="Picture 12">
            <a:extLst>
              <a:ext uri="{FF2B5EF4-FFF2-40B4-BE49-F238E27FC236}">
                <a16:creationId xmlns:a16="http://schemas.microsoft.com/office/drawing/2014/main" id="{1982DD28-C6D7-4143-B69D-0EB7A28D8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369" y="2363613"/>
            <a:ext cx="1750521" cy="1314262"/>
          </a:xfrm>
          <a:prstGeom prst="rect">
            <a:avLst/>
          </a:prstGeom>
        </p:spPr>
      </p:pic>
      <p:pic>
        <p:nvPicPr>
          <p:cNvPr id="20" name="Picture 19">
            <a:extLst>
              <a:ext uri="{FF2B5EF4-FFF2-40B4-BE49-F238E27FC236}">
                <a16:creationId xmlns:a16="http://schemas.microsoft.com/office/drawing/2014/main" id="{477F7B28-B7EA-4CAC-840E-B82CF63F13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452" y="3838153"/>
            <a:ext cx="1607997" cy="979707"/>
          </a:xfrm>
          <a:prstGeom prst="rect">
            <a:avLst/>
          </a:prstGeom>
        </p:spPr>
      </p:pic>
      <p:sp>
        <p:nvSpPr>
          <p:cNvPr id="16" name="TextBox 15">
            <a:extLst>
              <a:ext uri="{FF2B5EF4-FFF2-40B4-BE49-F238E27FC236}">
                <a16:creationId xmlns:a16="http://schemas.microsoft.com/office/drawing/2014/main" id="{DAC9E4A3-DDF2-4D8D-9979-CFF56D7AD867}"/>
              </a:ext>
            </a:extLst>
          </p:cNvPr>
          <p:cNvSpPr txBox="1"/>
          <p:nvPr/>
        </p:nvSpPr>
        <p:spPr>
          <a:xfrm>
            <a:off x="6836006" y="4817860"/>
            <a:ext cx="2018886" cy="830997"/>
          </a:xfrm>
          <a:prstGeom prst="rect">
            <a:avLst/>
          </a:prstGeom>
          <a:solidFill>
            <a:schemeClr val="bg1"/>
          </a:solidFill>
        </p:spPr>
        <p:txBody>
          <a:bodyPr wrap="none" rtlCol="0">
            <a:spAutoFit/>
          </a:bodyPr>
          <a:lstStyle/>
          <a:p>
            <a:r>
              <a:rPr lang="en-US" sz="1600"/>
              <a:t>“… </a:t>
            </a:r>
            <a:r>
              <a:rPr lang="en-US" sz="1600" b="1"/>
              <a:t>fast, free, and</a:t>
            </a:r>
          </a:p>
          <a:p>
            <a:r>
              <a:rPr lang="en-US" sz="1600" b="1"/>
              <a:t>confidential feedback</a:t>
            </a:r>
          </a:p>
          <a:p>
            <a:r>
              <a:rPr lang="en-US" sz="1600"/>
              <a:t>on draft DMPs”</a:t>
            </a:r>
          </a:p>
        </p:txBody>
      </p:sp>
      <p:pic>
        <p:nvPicPr>
          <p:cNvPr id="25" name="Picture 24">
            <a:extLst>
              <a:ext uri="{FF2B5EF4-FFF2-40B4-BE49-F238E27FC236}">
                <a16:creationId xmlns:a16="http://schemas.microsoft.com/office/drawing/2014/main" id="{2E899197-FD01-4619-97E9-CBBBFF31E8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107" y="2433309"/>
            <a:ext cx="2547339" cy="690082"/>
          </a:xfrm>
          <a:prstGeom prst="rect">
            <a:avLst/>
          </a:prstGeom>
        </p:spPr>
      </p:pic>
      <p:pic>
        <p:nvPicPr>
          <p:cNvPr id="27" name="Picture 26">
            <a:extLst>
              <a:ext uri="{FF2B5EF4-FFF2-40B4-BE49-F238E27FC236}">
                <a16:creationId xmlns:a16="http://schemas.microsoft.com/office/drawing/2014/main" id="{11BD3A4F-AD90-4AE0-8E11-EBFD249D91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7896" y="5233358"/>
            <a:ext cx="1046011" cy="1256692"/>
          </a:xfrm>
          <a:prstGeom prst="rect">
            <a:avLst/>
          </a:prstGeom>
        </p:spPr>
      </p:pic>
      <p:sp>
        <p:nvSpPr>
          <p:cNvPr id="28" name="TextBox 27">
            <a:extLst>
              <a:ext uri="{FF2B5EF4-FFF2-40B4-BE49-F238E27FC236}">
                <a16:creationId xmlns:a16="http://schemas.microsoft.com/office/drawing/2014/main" id="{0B2EB36C-28F8-4080-8D30-1F6D72A305BC}"/>
              </a:ext>
            </a:extLst>
          </p:cNvPr>
          <p:cNvSpPr txBox="1"/>
          <p:nvPr/>
        </p:nvSpPr>
        <p:spPr>
          <a:xfrm>
            <a:off x="2517278" y="6018769"/>
            <a:ext cx="1743170" cy="338554"/>
          </a:xfrm>
          <a:prstGeom prst="rect">
            <a:avLst/>
          </a:prstGeom>
          <a:noFill/>
        </p:spPr>
        <p:txBody>
          <a:bodyPr wrap="none" rtlCol="0">
            <a:spAutoFit/>
          </a:bodyPr>
          <a:lstStyle/>
          <a:p>
            <a:r>
              <a:rPr lang="en-US" sz="1600" b="1"/>
              <a:t>4TU.ResearchData</a:t>
            </a:r>
          </a:p>
        </p:txBody>
      </p:sp>
      <p:pic>
        <p:nvPicPr>
          <p:cNvPr id="30" name="Picture 29">
            <a:extLst>
              <a:ext uri="{FF2B5EF4-FFF2-40B4-BE49-F238E27FC236}">
                <a16:creationId xmlns:a16="http://schemas.microsoft.com/office/drawing/2014/main" id="{C9660624-D99D-460B-8D17-F3E05F62D1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0870" y="5670055"/>
            <a:ext cx="1590675" cy="495300"/>
          </a:xfrm>
          <a:prstGeom prst="rect">
            <a:avLst/>
          </a:prstGeom>
        </p:spPr>
      </p:pic>
      <p:sp>
        <p:nvSpPr>
          <p:cNvPr id="31" name="TextBox 30">
            <a:extLst>
              <a:ext uri="{FF2B5EF4-FFF2-40B4-BE49-F238E27FC236}">
                <a16:creationId xmlns:a16="http://schemas.microsoft.com/office/drawing/2014/main" id="{CA863871-DE9F-4122-BC24-100738473CE1}"/>
              </a:ext>
            </a:extLst>
          </p:cNvPr>
          <p:cNvSpPr txBox="1"/>
          <p:nvPr/>
        </p:nvSpPr>
        <p:spPr>
          <a:xfrm>
            <a:off x="5651607" y="6018769"/>
            <a:ext cx="1596976" cy="338554"/>
          </a:xfrm>
          <a:prstGeom prst="rect">
            <a:avLst/>
          </a:prstGeom>
          <a:noFill/>
        </p:spPr>
        <p:txBody>
          <a:bodyPr wrap="none" rtlCol="0">
            <a:spAutoFit/>
          </a:bodyPr>
          <a:lstStyle/>
          <a:p>
            <a:r>
              <a:rPr lang="en-US" sz="1600" b="1" err="1"/>
              <a:t>monash.figshare</a:t>
            </a:r>
            <a:endParaRPr lang="en-US" sz="1600" b="1"/>
          </a:p>
        </p:txBody>
      </p:sp>
      <p:pic>
        <p:nvPicPr>
          <p:cNvPr id="2" name="Picture 1">
            <a:extLst>
              <a:ext uri="{FF2B5EF4-FFF2-40B4-BE49-F238E27FC236}">
                <a16:creationId xmlns:a16="http://schemas.microsoft.com/office/drawing/2014/main" id="{81A3BB2D-B0FC-6946-AAD8-C0F3B50DA16F}"/>
              </a:ext>
            </a:extLst>
          </p:cNvPr>
          <p:cNvPicPr>
            <a:picLocks noChangeAspect="1"/>
          </p:cNvPicPr>
          <p:nvPr/>
        </p:nvPicPr>
        <p:blipFill>
          <a:blip r:embed="rId10"/>
          <a:stretch>
            <a:fillRect/>
          </a:stretch>
        </p:blipFill>
        <p:spPr>
          <a:xfrm>
            <a:off x="504257" y="4575521"/>
            <a:ext cx="1378559" cy="372211"/>
          </a:xfrm>
          <a:prstGeom prst="rect">
            <a:avLst/>
          </a:prstGeom>
        </p:spPr>
      </p:pic>
    </p:spTree>
    <p:extLst>
      <p:ext uri="{BB962C8B-B14F-4D97-AF65-F5344CB8AC3E}">
        <p14:creationId xmlns:p14="http://schemas.microsoft.com/office/powerpoint/2010/main" val="270204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2CF68-0C07-410E-ACD5-8D159891900C}"/>
              </a:ext>
            </a:extLst>
          </p:cNvPr>
          <p:cNvSpPr txBox="1"/>
          <p:nvPr/>
        </p:nvSpPr>
        <p:spPr>
          <a:xfrm>
            <a:off x="120455" y="108542"/>
            <a:ext cx="4392485"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RDM Service Categories</a:t>
            </a:r>
          </a:p>
        </p:txBody>
      </p:sp>
      <p:pic>
        <p:nvPicPr>
          <p:cNvPr id="8" name="Picture 7">
            <a:extLst>
              <a:ext uri="{FF2B5EF4-FFF2-40B4-BE49-F238E27FC236}">
                <a16:creationId xmlns:a16="http://schemas.microsoft.com/office/drawing/2014/main" id="{5DB78A32-1472-4878-8973-94409744A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57" y="631762"/>
            <a:ext cx="8135485" cy="6039693"/>
          </a:xfrm>
          <a:prstGeom prst="rect">
            <a:avLst/>
          </a:prstGeom>
        </p:spPr>
      </p:pic>
      <p:sp>
        <p:nvSpPr>
          <p:cNvPr id="9" name="TextBox 8">
            <a:extLst>
              <a:ext uri="{FF2B5EF4-FFF2-40B4-BE49-F238E27FC236}">
                <a16:creationId xmlns:a16="http://schemas.microsoft.com/office/drawing/2014/main" id="{E97ACCB2-E3D7-40E7-A120-202C8935AEBD}"/>
              </a:ext>
            </a:extLst>
          </p:cNvPr>
          <p:cNvSpPr txBox="1"/>
          <p:nvPr/>
        </p:nvSpPr>
        <p:spPr>
          <a:xfrm>
            <a:off x="345970" y="1020612"/>
            <a:ext cx="4226029" cy="523220"/>
          </a:xfrm>
          <a:prstGeom prst="rect">
            <a:avLst/>
          </a:prstGeom>
          <a:noFill/>
        </p:spPr>
        <p:txBody>
          <a:bodyPr wrap="none" rtlCol="0">
            <a:spAutoFit/>
          </a:bodyPr>
          <a:lstStyle/>
          <a:p>
            <a:r>
              <a:rPr lang="en-US" sz="2800" b="1"/>
              <a:t>… are both complementary</a:t>
            </a:r>
          </a:p>
        </p:txBody>
      </p:sp>
      <p:sp>
        <p:nvSpPr>
          <p:cNvPr id="10" name="TextBox 9">
            <a:extLst>
              <a:ext uri="{FF2B5EF4-FFF2-40B4-BE49-F238E27FC236}">
                <a16:creationId xmlns:a16="http://schemas.microsoft.com/office/drawing/2014/main" id="{DA216090-379C-41CF-BE8F-366D2EF06E5B}"/>
              </a:ext>
            </a:extLst>
          </p:cNvPr>
          <p:cNvSpPr txBox="1"/>
          <p:nvPr/>
        </p:nvSpPr>
        <p:spPr>
          <a:xfrm>
            <a:off x="5572787" y="4693677"/>
            <a:ext cx="2619756" cy="523220"/>
          </a:xfrm>
          <a:prstGeom prst="rect">
            <a:avLst/>
          </a:prstGeom>
          <a:noFill/>
        </p:spPr>
        <p:txBody>
          <a:bodyPr wrap="none" rtlCol="0">
            <a:spAutoFit/>
          </a:bodyPr>
          <a:lstStyle/>
          <a:p>
            <a:r>
              <a:rPr lang="en-US" sz="2800" b="1"/>
              <a:t>… and separable</a:t>
            </a:r>
          </a:p>
        </p:txBody>
      </p:sp>
    </p:spTree>
    <p:extLst>
      <p:ext uri="{BB962C8B-B14F-4D97-AF65-F5344CB8AC3E}">
        <p14:creationId xmlns:p14="http://schemas.microsoft.com/office/powerpoint/2010/main" val="34217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2637"/>
            <a:ext cx="9144000" cy="1347632"/>
          </a:xfrm>
          <a:prstGeom prst="rect">
            <a:avLst/>
          </a:prstGeom>
        </p:spPr>
      </p:pic>
      <p:sp>
        <p:nvSpPr>
          <p:cNvPr id="7" name="TextBox 6">
            <a:extLst>
              <a:ext uri="{FF2B5EF4-FFF2-40B4-BE49-F238E27FC236}">
                <a16:creationId xmlns:a16="http://schemas.microsoft.com/office/drawing/2014/main" id="{38614FB0-F63C-4888-B30F-DE43F91F3187}"/>
              </a:ext>
            </a:extLst>
          </p:cNvPr>
          <p:cNvSpPr txBox="1"/>
          <p:nvPr/>
        </p:nvSpPr>
        <p:spPr>
          <a:xfrm>
            <a:off x="92024" y="4330763"/>
            <a:ext cx="4923527" cy="523220"/>
          </a:xfrm>
          <a:prstGeom prst="rect">
            <a:avLst/>
          </a:prstGeom>
          <a:noFill/>
        </p:spPr>
        <p:txBody>
          <a:bodyPr wrap="none" rtlCol="0" anchor="t">
            <a:spAutoFit/>
          </a:bodyPr>
          <a:lstStyle/>
          <a:p>
            <a:r>
              <a:rPr lang="en-US" sz="2800" dirty="0"/>
              <a:t>Scoping the RDM Service Bundle</a:t>
            </a:r>
            <a:endParaRPr lang="en-US" sz="2800" i="1" dirty="0">
              <a:cs typeface="Calibri"/>
            </a:endParaRPr>
          </a:p>
        </p:txBody>
      </p:sp>
      <p:pic>
        <p:nvPicPr>
          <p:cNvPr id="4" name="Picture 3" descr="A screenshot of a cell phone&#10;&#10;Description generated with high confidence">
            <a:extLst>
              <a:ext uri="{FF2B5EF4-FFF2-40B4-BE49-F238E27FC236}">
                <a16:creationId xmlns:a16="http://schemas.microsoft.com/office/drawing/2014/main" id="{8A3AAA12-6A2B-49FD-BCD4-ECFB7B731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093" y="2334178"/>
            <a:ext cx="1820163" cy="2355505"/>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36004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2CF68-0C07-410E-ACD5-8D159891900C}"/>
              </a:ext>
            </a:extLst>
          </p:cNvPr>
          <p:cNvSpPr txBox="1"/>
          <p:nvPr/>
        </p:nvSpPr>
        <p:spPr>
          <a:xfrm>
            <a:off x="120455" y="108542"/>
            <a:ext cx="3627853"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RDM Service Bundle</a:t>
            </a:r>
          </a:p>
        </p:txBody>
      </p:sp>
      <p:pic>
        <p:nvPicPr>
          <p:cNvPr id="8" name="Picture 7">
            <a:extLst>
              <a:ext uri="{FF2B5EF4-FFF2-40B4-BE49-F238E27FC236}">
                <a16:creationId xmlns:a16="http://schemas.microsoft.com/office/drawing/2014/main" id="{5DB78A32-1472-4878-8973-94409744A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57" y="631762"/>
            <a:ext cx="8135485" cy="6039693"/>
          </a:xfrm>
          <a:prstGeom prst="rect">
            <a:avLst/>
          </a:prstGeom>
        </p:spPr>
      </p:pic>
      <p:pic>
        <p:nvPicPr>
          <p:cNvPr id="3" name="Picture 2">
            <a:extLst>
              <a:ext uri="{FF2B5EF4-FFF2-40B4-BE49-F238E27FC236}">
                <a16:creationId xmlns:a16="http://schemas.microsoft.com/office/drawing/2014/main" id="{ECA0A1DA-A5A5-48B8-90D3-79C3CE21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760287" y="1075857"/>
            <a:ext cx="755506" cy="720275"/>
          </a:xfrm>
          <a:prstGeom prst="rect">
            <a:avLst/>
          </a:prstGeom>
        </p:spPr>
      </p:pic>
      <p:pic>
        <p:nvPicPr>
          <p:cNvPr id="11" name="Picture 10">
            <a:extLst>
              <a:ext uri="{FF2B5EF4-FFF2-40B4-BE49-F238E27FC236}">
                <a16:creationId xmlns:a16="http://schemas.microsoft.com/office/drawing/2014/main" id="{D970B03A-F100-4B37-BF01-2534550A3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078837" y="5541983"/>
            <a:ext cx="755506" cy="720275"/>
          </a:xfrm>
          <a:prstGeom prst="rect">
            <a:avLst/>
          </a:prstGeom>
        </p:spPr>
      </p:pic>
      <p:pic>
        <p:nvPicPr>
          <p:cNvPr id="12" name="Picture 11">
            <a:extLst>
              <a:ext uri="{FF2B5EF4-FFF2-40B4-BE49-F238E27FC236}">
                <a16:creationId xmlns:a16="http://schemas.microsoft.com/office/drawing/2014/main" id="{9EBAC29D-2A4D-4A8F-AD4C-C75FAB792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078837" y="510662"/>
            <a:ext cx="755506" cy="720275"/>
          </a:xfrm>
          <a:prstGeom prst="rect">
            <a:avLst/>
          </a:prstGeom>
        </p:spPr>
      </p:pic>
      <p:pic>
        <p:nvPicPr>
          <p:cNvPr id="13" name="Picture 12">
            <a:extLst>
              <a:ext uri="{FF2B5EF4-FFF2-40B4-BE49-F238E27FC236}">
                <a16:creationId xmlns:a16="http://schemas.microsoft.com/office/drawing/2014/main" id="{56790F84-5E56-441C-9200-7DEA0E4EF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322074" y="5377306"/>
            <a:ext cx="755506" cy="720275"/>
          </a:xfrm>
          <a:prstGeom prst="rect">
            <a:avLst/>
          </a:prstGeom>
        </p:spPr>
      </p:pic>
      <p:pic>
        <p:nvPicPr>
          <p:cNvPr id="14" name="Picture 13">
            <a:extLst>
              <a:ext uri="{FF2B5EF4-FFF2-40B4-BE49-F238E27FC236}">
                <a16:creationId xmlns:a16="http://schemas.microsoft.com/office/drawing/2014/main" id="{ABD4CFCC-3382-41FF-8DB8-83C1F8A95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99494" y="2362745"/>
            <a:ext cx="755506" cy="720275"/>
          </a:xfrm>
          <a:prstGeom prst="rect">
            <a:avLst/>
          </a:prstGeom>
        </p:spPr>
      </p:pic>
      <p:pic>
        <p:nvPicPr>
          <p:cNvPr id="15" name="Picture 14">
            <a:extLst>
              <a:ext uri="{FF2B5EF4-FFF2-40B4-BE49-F238E27FC236}">
                <a16:creationId xmlns:a16="http://schemas.microsoft.com/office/drawing/2014/main" id="{36BDF08E-2E8C-4790-95FD-6B56682D6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382534" y="4958230"/>
            <a:ext cx="755506" cy="720275"/>
          </a:xfrm>
          <a:prstGeom prst="rect">
            <a:avLst/>
          </a:prstGeom>
        </p:spPr>
      </p:pic>
      <p:pic>
        <p:nvPicPr>
          <p:cNvPr id="16" name="Picture 15">
            <a:extLst>
              <a:ext uri="{FF2B5EF4-FFF2-40B4-BE49-F238E27FC236}">
                <a16:creationId xmlns:a16="http://schemas.microsoft.com/office/drawing/2014/main" id="{7CD2809B-A49D-4928-93D5-81DB97118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077580" y="1316017"/>
            <a:ext cx="755506" cy="720275"/>
          </a:xfrm>
          <a:prstGeom prst="rect">
            <a:avLst/>
          </a:prstGeom>
        </p:spPr>
      </p:pic>
      <p:pic>
        <p:nvPicPr>
          <p:cNvPr id="17" name="Picture 16">
            <a:extLst>
              <a:ext uri="{FF2B5EF4-FFF2-40B4-BE49-F238E27FC236}">
                <a16:creationId xmlns:a16="http://schemas.microsoft.com/office/drawing/2014/main" id="{80196D6A-E299-4E9D-AD0E-8D3F0182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058667" y="4498759"/>
            <a:ext cx="755506" cy="720275"/>
          </a:xfrm>
          <a:prstGeom prst="rect">
            <a:avLst/>
          </a:prstGeom>
        </p:spPr>
      </p:pic>
      <p:cxnSp>
        <p:nvCxnSpPr>
          <p:cNvPr id="6" name="Straight Connector 5">
            <a:extLst>
              <a:ext uri="{FF2B5EF4-FFF2-40B4-BE49-F238E27FC236}">
                <a16:creationId xmlns:a16="http://schemas.microsoft.com/office/drawing/2014/main" id="{01D211FA-6DF9-45AB-A777-26E11233930A}"/>
              </a:ext>
            </a:extLst>
          </p:cNvPr>
          <p:cNvCxnSpPr/>
          <p:nvPr/>
        </p:nvCxnSpPr>
        <p:spPr>
          <a:xfrm flipH="1" flipV="1">
            <a:off x="2515793" y="1731146"/>
            <a:ext cx="538125" cy="4705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80C784-BE96-406A-B2B4-731159B16F86}"/>
              </a:ext>
            </a:extLst>
          </p:cNvPr>
          <p:cNvCxnSpPr/>
          <p:nvPr/>
        </p:nvCxnSpPr>
        <p:spPr>
          <a:xfrm flipV="1">
            <a:off x="4456590" y="1316017"/>
            <a:ext cx="0" cy="27165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F2A9BA-34C0-41DC-A9FB-D503EBBC04C4}"/>
              </a:ext>
            </a:extLst>
          </p:cNvPr>
          <p:cNvCxnSpPr/>
          <p:nvPr/>
        </p:nvCxnSpPr>
        <p:spPr>
          <a:xfrm flipV="1">
            <a:off x="6178858" y="1947811"/>
            <a:ext cx="825173" cy="50242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93CB50-8A7A-43B3-B24E-412208F649A1}"/>
              </a:ext>
            </a:extLst>
          </p:cNvPr>
          <p:cNvCxnSpPr/>
          <p:nvPr/>
        </p:nvCxnSpPr>
        <p:spPr>
          <a:xfrm flipH="1">
            <a:off x="2138040" y="4403324"/>
            <a:ext cx="738325" cy="64807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BF83E3-5541-4ADB-B694-CC07E37B1569}"/>
              </a:ext>
            </a:extLst>
          </p:cNvPr>
          <p:cNvCxnSpPr>
            <a:cxnSpLocks/>
          </p:cNvCxnSpPr>
          <p:nvPr/>
        </p:nvCxnSpPr>
        <p:spPr>
          <a:xfrm>
            <a:off x="4456590" y="5184559"/>
            <a:ext cx="0" cy="28408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A4CE9A-7B64-403F-A2E3-010DC350A9FD}"/>
              </a:ext>
            </a:extLst>
          </p:cNvPr>
          <p:cNvCxnSpPr/>
          <p:nvPr/>
        </p:nvCxnSpPr>
        <p:spPr>
          <a:xfrm>
            <a:off x="6178858" y="4270159"/>
            <a:ext cx="1740024" cy="4572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890C80-24DF-457A-898F-5B7A68856943}"/>
              </a:ext>
            </a:extLst>
          </p:cNvPr>
          <p:cNvCxnSpPr/>
          <p:nvPr/>
        </p:nvCxnSpPr>
        <p:spPr>
          <a:xfrm>
            <a:off x="5486400" y="4958229"/>
            <a:ext cx="772357" cy="5104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F0C709-67A5-482B-9C88-1B28CD7DA309}"/>
              </a:ext>
            </a:extLst>
          </p:cNvPr>
          <p:cNvCxnSpPr/>
          <p:nvPr/>
        </p:nvCxnSpPr>
        <p:spPr>
          <a:xfrm>
            <a:off x="1450237" y="2805344"/>
            <a:ext cx="1177553" cy="966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B7107B2-217A-4F79-B902-C9732357A301}"/>
              </a:ext>
            </a:extLst>
          </p:cNvPr>
          <p:cNvSpPr txBox="1"/>
          <p:nvPr/>
        </p:nvSpPr>
        <p:spPr>
          <a:xfrm>
            <a:off x="6411867" y="2683621"/>
            <a:ext cx="2611677" cy="1477328"/>
          </a:xfrm>
          <a:prstGeom prst="rect">
            <a:avLst/>
          </a:prstGeom>
          <a:noFill/>
        </p:spPr>
        <p:txBody>
          <a:bodyPr wrap="none" rtlCol="0">
            <a:spAutoFit/>
          </a:bodyPr>
          <a:lstStyle/>
          <a:p>
            <a:r>
              <a:rPr lang="en-US" b="1" i="1"/>
              <a:t>… set of RDM services</a:t>
            </a:r>
          </a:p>
          <a:p>
            <a:r>
              <a:rPr lang="en-US" b="1" i="1"/>
              <a:t>offered by a university</a:t>
            </a:r>
          </a:p>
          <a:p>
            <a:r>
              <a:rPr lang="en-US" b="1" i="1"/>
              <a:t>to its researchers.</a:t>
            </a:r>
          </a:p>
          <a:p>
            <a:r>
              <a:rPr lang="en-US" b="1" i="1"/>
              <a:t>Includes not just local</a:t>
            </a:r>
          </a:p>
          <a:p>
            <a:r>
              <a:rPr lang="en-US" b="1" i="1"/>
              <a:t>but also external services</a:t>
            </a:r>
          </a:p>
        </p:txBody>
      </p:sp>
      <p:sp>
        <p:nvSpPr>
          <p:cNvPr id="7" name="TextBox 6">
            <a:extLst>
              <a:ext uri="{FF2B5EF4-FFF2-40B4-BE49-F238E27FC236}">
                <a16:creationId xmlns:a16="http://schemas.microsoft.com/office/drawing/2014/main" id="{3BA30E14-800C-4510-8AF7-266380F7768C}"/>
              </a:ext>
            </a:extLst>
          </p:cNvPr>
          <p:cNvSpPr txBox="1"/>
          <p:nvPr/>
        </p:nvSpPr>
        <p:spPr>
          <a:xfrm>
            <a:off x="5906848" y="295917"/>
            <a:ext cx="1661480" cy="646331"/>
          </a:xfrm>
          <a:prstGeom prst="rect">
            <a:avLst/>
          </a:prstGeom>
          <a:noFill/>
        </p:spPr>
        <p:txBody>
          <a:bodyPr wrap="none" rtlCol="0">
            <a:spAutoFit/>
          </a:bodyPr>
          <a:lstStyle/>
          <a:p>
            <a:r>
              <a:rPr lang="en-US" b="1" dirty="0"/>
              <a:t>University</a:t>
            </a:r>
          </a:p>
          <a:p>
            <a:r>
              <a:rPr lang="en-US" b="1" dirty="0"/>
              <a:t>service bundles</a:t>
            </a:r>
          </a:p>
        </p:txBody>
      </p:sp>
      <p:cxnSp>
        <p:nvCxnSpPr>
          <p:cNvPr id="10" name="Straight Arrow Connector 9">
            <a:extLst>
              <a:ext uri="{FF2B5EF4-FFF2-40B4-BE49-F238E27FC236}">
                <a16:creationId xmlns:a16="http://schemas.microsoft.com/office/drawing/2014/main" id="{9C0018FC-73F0-4AAF-9CFD-63E3ACDB9359}"/>
              </a:ext>
            </a:extLst>
          </p:cNvPr>
          <p:cNvCxnSpPr>
            <a:cxnSpLocks/>
          </p:cNvCxnSpPr>
          <p:nvPr/>
        </p:nvCxnSpPr>
        <p:spPr>
          <a:xfrm flipH="1">
            <a:off x="4902920" y="631762"/>
            <a:ext cx="969658" cy="2390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D6CC78-C42D-4180-A344-5E2384A1A235}"/>
              </a:ext>
            </a:extLst>
          </p:cNvPr>
          <p:cNvCxnSpPr>
            <a:cxnSpLocks/>
            <a:stCxn id="7" idx="2"/>
          </p:cNvCxnSpPr>
          <p:nvPr/>
        </p:nvCxnSpPr>
        <p:spPr>
          <a:xfrm>
            <a:off x="6737588" y="942248"/>
            <a:ext cx="429242" cy="3929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944CBB6-8C28-4E29-95FF-3F943C6C5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7540" y="857250"/>
            <a:ext cx="6254496" cy="46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7652FCC-B3F6-4609-AFCC-700E6C2C97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0632" y="5761436"/>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1DC37C6-801A-4265-8092-7B835FC6829B}"/>
              </a:ext>
            </a:extLst>
          </p:cNvPr>
          <p:cNvSpPr>
            <a:spLocks noChangeArrowheads="1"/>
          </p:cNvSpPr>
          <p:nvPr/>
        </p:nvSpPr>
        <p:spPr bwMode="auto">
          <a:xfrm>
            <a:off x="1878808" y="5698333"/>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Bundle Highlights: University of Edinburgh” by </a:t>
            </a:r>
            <a:r>
              <a:rPr lang="en-US" altLang="en-US" sz="750">
                <a:hlinkClick r:id="rId5"/>
              </a:rPr>
              <a:t>OCLC Research</a:t>
            </a:r>
            <a:r>
              <a:rPr lang="en-US" altLang="en-US" sz="750" i="1"/>
              <a:t>, </a:t>
            </a:r>
            <a:r>
              <a:rPr lang="en-US" altLang="en-US" sz="750"/>
              <a:t>from </a:t>
            </a:r>
            <a:r>
              <a:rPr lang="en-US" altLang="en-US" sz="750">
                <a:hlinkClick r:id="rId6"/>
              </a:rPr>
              <a:t>The Realities of Research Data Management Part Two: Scoping the University RDM Service Bundle (</a:t>
            </a:r>
            <a:r>
              <a:rPr lang="mr-IN" altLang="en-US" sz="750">
                <a:ea typeface="Mangal" panose="02040503050203030202" pitchFamily="18" charset="0"/>
                <a:hlinkClick r:id="rId6"/>
              </a:rPr>
              <a:t>https://doi.org/10.25333/C3PG8J</a:t>
            </a:r>
            <a:r>
              <a:rPr lang="en-US" altLang="en-US" sz="750">
                <a:hlinkClick r:id="rId6"/>
              </a:rPr>
              <a:t>)</a:t>
            </a:r>
            <a:r>
              <a:rPr lang="en-US" altLang="en-US" sz="750"/>
              <a:t>,</a:t>
            </a:r>
            <a:r>
              <a:rPr lang="en-US" altLang="en-US" sz="750" i="1"/>
              <a:t> </a:t>
            </a:r>
            <a:r>
              <a:rPr lang="en-US" altLang="en-US" sz="750">
                <a:hlinkClick r:id="rId7"/>
              </a:rPr>
              <a:t>CC BY 4.0</a:t>
            </a:r>
            <a:br>
              <a:rPr lang="en-US" altLang="en-US" sz="825"/>
            </a:br>
            <a:endParaRPr lang="en-US" altLang="en-US" sz="825"/>
          </a:p>
        </p:txBody>
      </p:sp>
      <p:cxnSp>
        <p:nvCxnSpPr>
          <p:cNvPr id="6" name="Straight Connector 2">
            <a:extLst>
              <a:ext uri="{FF2B5EF4-FFF2-40B4-BE49-F238E27FC236}">
                <a16:creationId xmlns:a16="http://schemas.microsoft.com/office/drawing/2014/main" id="{4FBCCD22-9BBE-4C5B-B3F8-F671469B0043}"/>
              </a:ext>
            </a:extLst>
          </p:cNvPr>
          <p:cNvCxnSpPr/>
          <p:nvPr/>
        </p:nvCxnSpPr>
        <p:spPr>
          <a:xfrm>
            <a:off x="1143000" y="571857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59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28CBE5-3389-4DD0-B9E2-92B9E9D2CEE1}"/>
              </a:ext>
            </a:extLst>
          </p:cNvPr>
          <p:cNvCxnSpPr/>
          <p:nvPr/>
        </p:nvCxnSpPr>
        <p:spPr>
          <a:xfrm>
            <a:off x="1143000" y="571857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38232CB-9859-413E-8431-4937FC33C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5761436"/>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E8E8E105-D6EC-4FC9-B7FC-E940DAE0F842}"/>
              </a:ext>
            </a:extLst>
          </p:cNvPr>
          <p:cNvSpPr>
            <a:spLocks noChangeArrowheads="1"/>
          </p:cNvSpPr>
          <p:nvPr/>
        </p:nvSpPr>
        <p:spPr bwMode="auto">
          <a:xfrm>
            <a:off x="1878808" y="5698333"/>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Bundle Highlights: University of Illinois at Urbana-Champaign” by </a:t>
            </a:r>
            <a:r>
              <a:rPr lang="en-US" altLang="en-US" sz="750">
                <a:hlinkClick r:id="rId4"/>
              </a:rPr>
              <a:t>OCLC Research</a:t>
            </a:r>
            <a:r>
              <a:rPr lang="en-US" altLang="en-US" sz="750" i="1"/>
              <a:t>, </a:t>
            </a:r>
            <a:r>
              <a:rPr lang="en-US" altLang="en-US" sz="750"/>
              <a:t>from </a:t>
            </a:r>
            <a:r>
              <a:rPr lang="en-US" altLang="en-US" sz="750">
                <a:hlinkClick r:id="rId5"/>
              </a:rPr>
              <a:t>The Realities of Research Data Management Part Two: Scoping the University RDM Service Bundle (</a:t>
            </a:r>
            <a:r>
              <a:rPr lang="mr-IN" altLang="en-US" sz="750">
                <a:ea typeface="Mangal" panose="02040503050203030202" pitchFamily="18" charset="0"/>
                <a:hlinkClick r:id="rId5"/>
              </a:rPr>
              <a:t>https://doi.org/10.25333/C3PG8J</a:t>
            </a:r>
            <a:r>
              <a:rPr lang="en-US" altLang="en-US" sz="750">
                <a:hlinkClick r:id="rId5"/>
              </a:rPr>
              <a:t>)</a:t>
            </a:r>
            <a:r>
              <a:rPr lang="en-US" altLang="en-US" sz="750"/>
              <a:t>,</a:t>
            </a:r>
            <a:r>
              <a:rPr lang="en-US" altLang="en-US" sz="750" i="1"/>
              <a:t> </a:t>
            </a:r>
            <a:r>
              <a:rPr lang="en-US" altLang="en-US" sz="750">
                <a:hlinkClick r:id="rId6"/>
              </a:rPr>
              <a:t>CC BY 4.0</a:t>
            </a:r>
            <a:br>
              <a:rPr lang="en-US" altLang="en-US" sz="825"/>
            </a:br>
            <a:endParaRPr lang="en-US" altLang="en-US" sz="825"/>
          </a:p>
        </p:txBody>
      </p:sp>
      <p:pic>
        <p:nvPicPr>
          <p:cNvPr id="6" name="Picture 6">
            <a:extLst>
              <a:ext uri="{FF2B5EF4-FFF2-40B4-BE49-F238E27FC236}">
                <a16:creationId xmlns:a16="http://schemas.microsoft.com/office/drawing/2014/main" id="{8479C4A9-BD38-46B1-B034-243ABB0AF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434704" y="933083"/>
            <a:ext cx="6274594" cy="46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15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7F132DC-AFB8-41A1-A766-9DBF249DE16F}"/>
              </a:ext>
            </a:extLst>
          </p:cNvPr>
          <p:cNvCxnSpPr/>
          <p:nvPr/>
        </p:nvCxnSpPr>
        <p:spPr>
          <a:xfrm>
            <a:off x="1143000" y="571857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FF6CDCCD-D15F-4A48-B508-E5F2D9B123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5761436"/>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00D34F3E-BFA1-4962-8B87-8AA4F2E7343E}"/>
              </a:ext>
            </a:extLst>
          </p:cNvPr>
          <p:cNvSpPr>
            <a:spLocks noChangeArrowheads="1"/>
          </p:cNvSpPr>
          <p:nvPr/>
        </p:nvSpPr>
        <p:spPr bwMode="auto">
          <a:xfrm>
            <a:off x="1878808" y="5698333"/>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Bundle Highlights: Wageningen University &amp; Research” by </a:t>
            </a:r>
            <a:r>
              <a:rPr lang="en-US" altLang="en-US" sz="750">
                <a:hlinkClick r:id="rId4"/>
              </a:rPr>
              <a:t>OCLC Research</a:t>
            </a:r>
            <a:r>
              <a:rPr lang="en-US" altLang="en-US" sz="750" i="1"/>
              <a:t>, </a:t>
            </a:r>
            <a:r>
              <a:rPr lang="en-US" altLang="en-US" sz="750"/>
              <a:t>from </a:t>
            </a:r>
            <a:r>
              <a:rPr lang="en-US" altLang="en-US" sz="750">
                <a:hlinkClick r:id="rId5"/>
              </a:rPr>
              <a:t>The Realities of Research Data Management Part Two: Scoping the University RDM Service Bundle (</a:t>
            </a:r>
            <a:r>
              <a:rPr lang="mr-IN" altLang="en-US" sz="750">
                <a:ea typeface="Mangal" panose="02040503050203030202" pitchFamily="18" charset="0"/>
                <a:hlinkClick r:id="rId5"/>
              </a:rPr>
              <a:t>https://doi.org/10.25333/C3PG8J</a:t>
            </a:r>
            <a:r>
              <a:rPr lang="en-US" altLang="en-US" sz="750">
                <a:hlinkClick r:id="rId5"/>
              </a:rPr>
              <a:t>)</a:t>
            </a:r>
            <a:r>
              <a:rPr lang="en-US" altLang="en-US" sz="750"/>
              <a:t>,</a:t>
            </a:r>
            <a:r>
              <a:rPr lang="en-US" altLang="en-US" sz="750" i="1"/>
              <a:t> </a:t>
            </a:r>
            <a:r>
              <a:rPr lang="en-US" altLang="en-US" sz="750">
                <a:hlinkClick r:id="rId6"/>
              </a:rPr>
              <a:t>CC BY 4.0</a:t>
            </a:r>
            <a:br>
              <a:rPr lang="en-US" altLang="en-US" sz="825"/>
            </a:br>
            <a:endParaRPr lang="en-US" altLang="en-US" sz="825"/>
          </a:p>
        </p:txBody>
      </p:sp>
      <p:pic>
        <p:nvPicPr>
          <p:cNvPr id="6" name="Picture 5">
            <a:extLst>
              <a:ext uri="{FF2B5EF4-FFF2-40B4-BE49-F238E27FC236}">
                <a16:creationId xmlns:a16="http://schemas.microsoft.com/office/drawing/2014/main" id="{87D40A35-C3FF-4505-B91C-0CF50D0011A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4704" y="941786"/>
            <a:ext cx="6274594"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80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37836E9-484A-4BD8-8368-4BB30E240D25}"/>
              </a:ext>
            </a:extLst>
          </p:cNvPr>
          <p:cNvCxnSpPr/>
          <p:nvPr/>
        </p:nvCxnSpPr>
        <p:spPr>
          <a:xfrm>
            <a:off x="1143000" y="571857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0CD442C-A7C2-4A70-B967-BFEC56B956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5761436"/>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038276F-4C40-4013-96E9-8151BCC92D23}"/>
              </a:ext>
            </a:extLst>
          </p:cNvPr>
          <p:cNvSpPr>
            <a:spLocks noChangeArrowheads="1"/>
          </p:cNvSpPr>
          <p:nvPr/>
        </p:nvSpPr>
        <p:spPr bwMode="auto">
          <a:xfrm>
            <a:off x="1878808" y="5698333"/>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Bundle Highlights: Monash University” by </a:t>
            </a:r>
            <a:r>
              <a:rPr lang="en-US" altLang="en-US" sz="750">
                <a:hlinkClick r:id="rId4"/>
              </a:rPr>
              <a:t>OCLC Research</a:t>
            </a:r>
            <a:r>
              <a:rPr lang="en-US" altLang="en-US" sz="750" i="1"/>
              <a:t>, </a:t>
            </a:r>
            <a:r>
              <a:rPr lang="en-US" altLang="en-US" sz="750">
                <a:hlinkClick r:id="rId5"/>
              </a:rPr>
              <a:t>The Realities of Research Data Management Part Two: Scoping the University RDM Service Bundle (</a:t>
            </a:r>
            <a:r>
              <a:rPr lang="mr-IN" altLang="en-US" sz="750">
                <a:ea typeface="Mangal" panose="02040503050203030202" pitchFamily="18" charset="0"/>
                <a:hlinkClick r:id="rId5"/>
              </a:rPr>
              <a:t>https://doi.org/10.25333/C3PG8J</a:t>
            </a:r>
            <a:r>
              <a:rPr lang="en-US" altLang="en-US" sz="750">
                <a:hlinkClick r:id="rId5"/>
              </a:rPr>
              <a:t>)</a:t>
            </a:r>
            <a:r>
              <a:rPr lang="en-US" altLang="en-US" sz="750"/>
              <a:t>,</a:t>
            </a:r>
            <a:r>
              <a:rPr lang="en-US" altLang="en-US" sz="750" i="1"/>
              <a:t> </a:t>
            </a:r>
            <a:r>
              <a:rPr lang="en-US" altLang="en-US" sz="750">
                <a:hlinkClick r:id="rId6"/>
              </a:rPr>
              <a:t>CC BY 4.0</a:t>
            </a:r>
            <a:br>
              <a:rPr lang="en-US" altLang="en-US" sz="825"/>
            </a:br>
            <a:endParaRPr lang="en-US" altLang="en-US" sz="825"/>
          </a:p>
        </p:txBody>
      </p:sp>
      <p:pic>
        <p:nvPicPr>
          <p:cNvPr id="6" name="Picture 5">
            <a:extLst>
              <a:ext uri="{FF2B5EF4-FFF2-40B4-BE49-F238E27FC236}">
                <a16:creationId xmlns:a16="http://schemas.microsoft.com/office/drawing/2014/main" id="{DF78A53F-3EB0-476F-8449-0AE9BAADB4B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4704" y="932261"/>
            <a:ext cx="6274594"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16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7FEDC4-3221-4A12-924B-F9FA905F8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368" y="3749351"/>
            <a:ext cx="4055096" cy="3034282"/>
          </a:xfrm>
          <a:prstGeom prst="rect">
            <a:avLst/>
          </a:prstGeom>
        </p:spPr>
      </p:pic>
      <p:sp>
        <p:nvSpPr>
          <p:cNvPr id="4" name="TextBox 3">
            <a:extLst>
              <a:ext uri="{FF2B5EF4-FFF2-40B4-BE49-F238E27FC236}">
                <a16:creationId xmlns:a16="http://schemas.microsoft.com/office/drawing/2014/main" id="{B311E80A-C060-4E35-9AB0-B9112BD957F8}"/>
              </a:ext>
            </a:extLst>
          </p:cNvPr>
          <p:cNvSpPr txBox="1"/>
          <p:nvPr/>
        </p:nvSpPr>
        <p:spPr>
          <a:xfrm>
            <a:off x="138819" y="83458"/>
            <a:ext cx="2635850" cy="523220"/>
          </a:xfrm>
          <a:prstGeom prst="rect">
            <a:avLst/>
          </a:prstGeom>
          <a:noFill/>
        </p:spPr>
        <p:txBody>
          <a:bodyPr wrap="none" rtlCol="0">
            <a:spAutoFit/>
          </a:bodyPr>
          <a:lstStyle/>
          <a:p>
            <a:r>
              <a:rPr lang="en-US" sz="2800" b="1" dirty="0">
                <a:solidFill>
                  <a:schemeClr val="accent1"/>
                </a:solidFill>
                <a:latin typeface="Segoe UI" panose="020B0502040204020203" pitchFamily="34" charset="0"/>
                <a:cs typeface="Segoe UI" panose="020B0502040204020203" pitchFamily="34" charset="0"/>
              </a:rPr>
              <a:t>All together …</a:t>
            </a:r>
          </a:p>
        </p:txBody>
      </p:sp>
      <p:pic>
        <p:nvPicPr>
          <p:cNvPr id="6" name="Picture 5">
            <a:extLst>
              <a:ext uri="{FF2B5EF4-FFF2-40B4-BE49-F238E27FC236}">
                <a16:creationId xmlns:a16="http://schemas.microsoft.com/office/drawing/2014/main" id="{D62D4EA7-C3F2-4377-A342-548E1FA11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87" y="606678"/>
            <a:ext cx="4055097" cy="3034282"/>
          </a:xfrm>
          <a:prstGeom prst="rect">
            <a:avLst/>
          </a:prstGeom>
        </p:spPr>
      </p:pic>
      <p:pic>
        <p:nvPicPr>
          <p:cNvPr id="8" name="Picture 7">
            <a:extLst>
              <a:ext uri="{FF2B5EF4-FFF2-40B4-BE49-F238E27FC236}">
                <a16:creationId xmlns:a16="http://schemas.microsoft.com/office/drawing/2014/main" id="{82AAC08D-B24C-4F7F-B510-D81573B03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368" y="606678"/>
            <a:ext cx="4055096" cy="3034282"/>
          </a:xfrm>
          <a:prstGeom prst="rect">
            <a:avLst/>
          </a:prstGeom>
        </p:spPr>
      </p:pic>
      <p:pic>
        <p:nvPicPr>
          <p:cNvPr id="10" name="Picture 9">
            <a:extLst>
              <a:ext uri="{FF2B5EF4-FFF2-40B4-BE49-F238E27FC236}">
                <a16:creationId xmlns:a16="http://schemas.microsoft.com/office/drawing/2014/main" id="{3836DD75-5E3A-42AF-892F-9E8240F84C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787" y="3749351"/>
            <a:ext cx="4055095" cy="3034282"/>
          </a:xfrm>
          <a:prstGeom prst="rect">
            <a:avLst/>
          </a:prstGeom>
        </p:spPr>
      </p:pic>
    </p:spTree>
    <p:extLst>
      <p:ext uri="{BB962C8B-B14F-4D97-AF65-F5344CB8AC3E}">
        <p14:creationId xmlns:p14="http://schemas.microsoft.com/office/powerpoint/2010/main" val="3750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9139E-59CF-45DC-99B1-77C7E255E6B8}"/>
              </a:ext>
            </a:extLst>
          </p:cNvPr>
          <p:cNvSpPr txBox="1"/>
          <p:nvPr/>
        </p:nvSpPr>
        <p:spPr>
          <a:xfrm>
            <a:off x="210891" y="173180"/>
            <a:ext cx="6526017"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The Realities of RDM: Webinar Series </a:t>
            </a:r>
          </a:p>
        </p:txBody>
      </p:sp>
      <p:sp>
        <p:nvSpPr>
          <p:cNvPr id="5" name="Rectangle 4">
            <a:extLst>
              <a:ext uri="{FF2B5EF4-FFF2-40B4-BE49-F238E27FC236}">
                <a16:creationId xmlns:a16="http://schemas.microsoft.com/office/drawing/2014/main" id="{DDE99FC7-DD87-4E35-82D3-82AD7FC48E4E}"/>
              </a:ext>
            </a:extLst>
          </p:cNvPr>
          <p:cNvSpPr/>
          <p:nvPr/>
        </p:nvSpPr>
        <p:spPr>
          <a:xfrm>
            <a:off x="311499" y="1031020"/>
            <a:ext cx="8681776" cy="5262979"/>
          </a:xfrm>
          <a:prstGeom prst="rect">
            <a:avLst/>
          </a:prstGeom>
        </p:spPr>
        <p:txBody>
          <a:bodyPr wrap="square">
            <a:spAutoFit/>
          </a:bodyPr>
          <a:lstStyle/>
          <a:p>
            <a:r>
              <a:rPr lang="en-US" sz="2400" b="1" u="sng">
                <a:solidFill>
                  <a:srgbClr val="0070C0"/>
                </a:solidFill>
              </a:rPr>
              <a:t>Webinar #1</a:t>
            </a:r>
          </a:p>
          <a:p>
            <a:r>
              <a:rPr lang="en-US" sz="2400" b="1"/>
              <a:t>Understanding Institutional Research Data Management</a:t>
            </a:r>
            <a:r>
              <a:rPr lang="en-US" sz="2400"/>
              <a:t> </a:t>
            </a:r>
            <a:r>
              <a:rPr lang="en-US" sz="2400" b="1"/>
              <a:t>Services</a:t>
            </a:r>
          </a:p>
          <a:p>
            <a:r>
              <a:rPr lang="en-US" sz="2400"/>
              <a:t>2 October 2018</a:t>
            </a:r>
          </a:p>
          <a:p>
            <a:r>
              <a:rPr lang="en-US" sz="2400"/>
              <a:t>11:00 am EDT (UTC -4)</a:t>
            </a:r>
          </a:p>
          <a:p>
            <a:endParaRPr lang="en-US" sz="2400"/>
          </a:p>
          <a:p>
            <a:r>
              <a:rPr lang="en-US" sz="2400" b="1" u="sng">
                <a:solidFill>
                  <a:srgbClr val="00B050"/>
                </a:solidFill>
              </a:rPr>
              <a:t>Webinar #2</a:t>
            </a:r>
          </a:p>
          <a:p>
            <a:r>
              <a:rPr lang="en-US" sz="2400" b="1"/>
              <a:t>Identifying and Acting on Incentives When Planning RDM Services</a:t>
            </a:r>
          </a:p>
          <a:p>
            <a:r>
              <a:rPr lang="en-US" sz="2400"/>
              <a:t>13 November 2018</a:t>
            </a:r>
          </a:p>
          <a:p>
            <a:r>
              <a:rPr lang="en-US" sz="2400"/>
              <a:t>11:00 am EST (UTC -5)</a:t>
            </a:r>
          </a:p>
          <a:p>
            <a:endParaRPr lang="en-US" sz="2400"/>
          </a:p>
          <a:p>
            <a:r>
              <a:rPr lang="en-US" sz="2400" b="1" u="sng">
                <a:solidFill>
                  <a:srgbClr val="CC0066"/>
                </a:solidFill>
              </a:rPr>
              <a:t>Webinar #3</a:t>
            </a:r>
          </a:p>
          <a:p>
            <a:r>
              <a:rPr lang="en-US" sz="2400" b="1"/>
              <a:t>Acquiring RDM Services for Your Institution</a:t>
            </a:r>
          </a:p>
          <a:p>
            <a:r>
              <a:rPr lang="en-US" sz="2400"/>
              <a:t>4 December 2018</a:t>
            </a:r>
          </a:p>
          <a:p>
            <a:r>
              <a:rPr lang="en-US" sz="2400"/>
              <a:t>11 am EST (UTC -5)</a:t>
            </a:r>
          </a:p>
        </p:txBody>
      </p:sp>
    </p:spTree>
    <p:extLst>
      <p:ext uri="{BB962C8B-B14F-4D97-AF65-F5344CB8AC3E}">
        <p14:creationId xmlns:p14="http://schemas.microsoft.com/office/powerpoint/2010/main" val="202131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7DC229-EF0C-4445-B6EE-1985D783D249}"/>
              </a:ext>
            </a:extLst>
          </p:cNvPr>
          <p:cNvSpPr txBox="1"/>
          <p:nvPr/>
        </p:nvSpPr>
        <p:spPr>
          <a:xfrm>
            <a:off x="220939" y="233470"/>
            <a:ext cx="5737404"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Scoping the RDM Service Bundle</a:t>
            </a:r>
          </a:p>
        </p:txBody>
      </p:sp>
      <p:sp>
        <p:nvSpPr>
          <p:cNvPr id="8" name="TextBox 7">
            <a:extLst>
              <a:ext uri="{FF2B5EF4-FFF2-40B4-BE49-F238E27FC236}">
                <a16:creationId xmlns:a16="http://schemas.microsoft.com/office/drawing/2014/main" id="{E7648478-2B18-419F-80AA-596FC8F008BC}"/>
              </a:ext>
            </a:extLst>
          </p:cNvPr>
          <p:cNvSpPr txBox="1"/>
          <p:nvPr/>
        </p:nvSpPr>
        <p:spPr>
          <a:xfrm>
            <a:off x="378255" y="1043171"/>
            <a:ext cx="7988996" cy="1077218"/>
          </a:xfrm>
          <a:prstGeom prst="rect">
            <a:avLst/>
          </a:prstGeom>
          <a:noFill/>
        </p:spPr>
        <p:txBody>
          <a:bodyPr wrap="square" rtlCol="0">
            <a:spAutoFit/>
          </a:bodyPr>
          <a:lstStyle/>
          <a:p>
            <a:r>
              <a:rPr lang="en-US" sz="3200">
                <a:latin typeface="Segoe UI" panose="020B0502040204020203" pitchFamily="34" charset="0"/>
                <a:cs typeface="Segoe UI" panose="020B0502040204020203" pitchFamily="34" charset="0"/>
              </a:rPr>
              <a:t>“ … RDM is </a:t>
            </a:r>
            <a:r>
              <a:rPr lang="en-US" sz="3200" b="1">
                <a:solidFill>
                  <a:schemeClr val="accent2"/>
                </a:solidFill>
                <a:latin typeface="Segoe UI" panose="020B0502040204020203" pitchFamily="34" charset="0"/>
                <a:cs typeface="Segoe UI" panose="020B0502040204020203" pitchFamily="34" charset="0"/>
              </a:rPr>
              <a:t>not a monolithic </a:t>
            </a:r>
            <a:r>
              <a:rPr lang="en-US" sz="3200">
                <a:latin typeface="Segoe UI" panose="020B0502040204020203" pitchFamily="34" charset="0"/>
                <a:cs typeface="Segoe UI" panose="020B0502040204020203" pitchFamily="34" charset="0"/>
              </a:rPr>
              <a:t>set of services duplicated across universities …”</a:t>
            </a:r>
          </a:p>
        </p:txBody>
      </p:sp>
      <p:sp>
        <p:nvSpPr>
          <p:cNvPr id="4" name="TextBox 3">
            <a:extLst>
              <a:ext uri="{FF2B5EF4-FFF2-40B4-BE49-F238E27FC236}">
                <a16:creationId xmlns:a16="http://schemas.microsoft.com/office/drawing/2014/main" id="{3FF1C691-C3F4-46F7-A33D-8F6E975BFC18}"/>
              </a:ext>
            </a:extLst>
          </p:cNvPr>
          <p:cNvSpPr txBox="1"/>
          <p:nvPr/>
        </p:nvSpPr>
        <p:spPr>
          <a:xfrm>
            <a:off x="1155004" y="4888695"/>
            <a:ext cx="7988996" cy="1384995"/>
          </a:xfrm>
          <a:prstGeom prst="rect">
            <a:avLst/>
          </a:prstGeom>
          <a:noFill/>
        </p:spPr>
        <p:txBody>
          <a:bodyPr wrap="square" rtlCol="0">
            <a:spAutoFit/>
          </a:bodyPr>
          <a:lstStyle/>
          <a:p>
            <a:r>
              <a:rPr lang="en-US" sz="2800">
                <a:solidFill>
                  <a:schemeClr val="accent1"/>
                </a:solidFill>
                <a:latin typeface="Segoe UI" panose="020B0502040204020203" pitchFamily="34" charset="0"/>
                <a:cs typeface="Segoe UI" panose="020B0502040204020203" pitchFamily="34" charset="0"/>
              </a:rPr>
              <a:t>Scoping an RDM service bundle does not necessarily mean implementing the full range of services within the RDM service space.</a:t>
            </a:r>
          </a:p>
        </p:txBody>
      </p:sp>
      <p:sp>
        <p:nvSpPr>
          <p:cNvPr id="2" name="TextBox 1">
            <a:extLst>
              <a:ext uri="{FF2B5EF4-FFF2-40B4-BE49-F238E27FC236}">
                <a16:creationId xmlns:a16="http://schemas.microsoft.com/office/drawing/2014/main" id="{6F045129-617C-4796-BF4E-5A31F2D6D19F}"/>
              </a:ext>
            </a:extLst>
          </p:cNvPr>
          <p:cNvSpPr txBox="1"/>
          <p:nvPr/>
        </p:nvSpPr>
        <p:spPr>
          <a:xfrm>
            <a:off x="1573161" y="2555034"/>
            <a:ext cx="6097567" cy="584775"/>
          </a:xfrm>
          <a:prstGeom prst="rect">
            <a:avLst/>
          </a:prstGeom>
          <a:noFill/>
        </p:spPr>
        <p:txBody>
          <a:bodyPr wrap="none" rtlCol="0">
            <a:spAutoFit/>
          </a:bodyPr>
          <a:lstStyle/>
          <a:p>
            <a:r>
              <a:rPr lang="en-US" sz="3200">
                <a:latin typeface="Segoe UI" panose="020B0502040204020203" pitchFamily="34" charset="0"/>
                <a:cs typeface="Segoe UI" panose="020B0502040204020203" pitchFamily="34" charset="0"/>
              </a:rPr>
              <a:t>“… it is a </a:t>
            </a:r>
            <a:r>
              <a:rPr lang="en-US" sz="3200" b="1">
                <a:solidFill>
                  <a:schemeClr val="accent2"/>
                </a:solidFill>
                <a:latin typeface="Segoe UI" panose="020B0502040204020203" pitchFamily="34" charset="0"/>
                <a:cs typeface="Segoe UI" panose="020B0502040204020203" pitchFamily="34" charset="0"/>
              </a:rPr>
              <a:t>customized</a:t>
            </a:r>
            <a:r>
              <a:rPr lang="en-US" sz="3200">
                <a:solidFill>
                  <a:schemeClr val="accent2"/>
                </a:solidFill>
                <a:latin typeface="Segoe UI" panose="020B0502040204020203" pitchFamily="34" charset="0"/>
                <a:cs typeface="Segoe UI" panose="020B0502040204020203" pitchFamily="34" charset="0"/>
              </a:rPr>
              <a:t> </a:t>
            </a:r>
            <a:r>
              <a:rPr lang="en-US" sz="3200">
                <a:latin typeface="Segoe UI" panose="020B0502040204020203" pitchFamily="34" charset="0"/>
                <a:cs typeface="Segoe UI" panose="020B0502040204020203" pitchFamily="34" charset="0"/>
              </a:rPr>
              <a:t>solution …”</a:t>
            </a:r>
          </a:p>
        </p:txBody>
      </p:sp>
      <p:sp>
        <p:nvSpPr>
          <p:cNvPr id="6" name="TextBox 5">
            <a:extLst>
              <a:ext uri="{FF2B5EF4-FFF2-40B4-BE49-F238E27FC236}">
                <a16:creationId xmlns:a16="http://schemas.microsoft.com/office/drawing/2014/main" id="{7602642B-57B2-4136-84AF-101F0B37F33E}"/>
              </a:ext>
            </a:extLst>
          </p:cNvPr>
          <p:cNvSpPr txBox="1"/>
          <p:nvPr/>
        </p:nvSpPr>
        <p:spPr>
          <a:xfrm>
            <a:off x="220939" y="3524996"/>
            <a:ext cx="8691610" cy="1077218"/>
          </a:xfrm>
          <a:prstGeom prst="rect">
            <a:avLst/>
          </a:prstGeom>
          <a:noFill/>
        </p:spPr>
        <p:txBody>
          <a:bodyPr wrap="none" rtlCol="0">
            <a:spAutoFit/>
          </a:bodyPr>
          <a:lstStyle/>
          <a:p>
            <a:r>
              <a:rPr lang="en-US" sz="3200">
                <a:latin typeface="Segoe UI" panose="020B0502040204020203" pitchFamily="34" charset="0"/>
                <a:cs typeface="Segoe UI" panose="020B0502040204020203" pitchFamily="34" charset="0"/>
              </a:rPr>
              <a:t>“… shaped by a range of </a:t>
            </a:r>
            <a:r>
              <a:rPr lang="en-US" sz="3200" b="1">
                <a:solidFill>
                  <a:schemeClr val="accent2"/>
                </a:solidFill>
                <a:latin typeface="Segoe UI" panose="020B0502040204020203" pitchFamily="34" charset="0"/>
                <a:cs typeface="Segoe UI" panose="020B0502040204020203" pitchFamily="34" charset="0"/>
              </a:rPr>
              <a:t>internal and external</a:t>
            </a:r>
          </a:p>
          <a:p>
            <a:r>
              <a:rPr lang="en-US" sz="3200">
                <a:latin typeface="Segoe UI" panose="020B0502040204020203" pitchFamily="34" charset="0"/>
                <a:cs typeface="Segoe UI" panose="020B0502040204020203" pitchFamily="34" charset="0"/>
              </a:rPr>
              <a:t> factors …”</a:t>
            </a:r>
          </a:p>
        </p:txBody>
      </p:sp>
      <p:pic>
        <p:nvPicPr>
          <p:cNvPr id="10" name="Graphic 9" descr="Warning">
            <a:extLst>
              <a:ext uri="{FF2B5EF4-FFF2-40B4-BE49-F238E27FC236}">
                <a16:creationId xmlns:a16="http://schemas.microsoft.com/office/drawing/2014/main" id="{3E104665-F3F7-4BBF-9FD1-4CBAED61F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255" y="4987401"/>
            <a:ext cx="703401" cy="703401"/>
          </a:xfrm>
          <a:prstGeom prst="rect">
            <a:avLst/>
          </a:prstGeom>
        </p:spPr>
      </p:pic>
    </p:spTree>
    <p:extLst>
      <p:ext uri="{BB962C8B-B14F-4D97-AF65-F5344CB8AC3E}">
        <p14:creationId xmlns:p14="http://schemas.microsoft.com/office/powerpoint/2010/main" val="246442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2A25DD-CB60-484F-906D-34E4D6B73ABD}"/>
              </a:ext>
            </a:extLst>
          </p:cNvPr>
          <p:cNvSpPr txBox="1"/>
          <p:nvPr/>
        </p:nvSpPr>
        <p:spPr>
          <a:xfrm>
            <a:off x="146789" y="174477"/>
            <a:ext cx="5827236" cy="1077218"/>
          </a:xfrm>
          <a:prstGeom prst="rect">
            <a:avLst/>
          </a:prstGeom>
          <a:noFill/>
        </p:spPr>
        <p:txBody>
          <a:bodyPr wrap="none" rtlCol="0">
            <a:spAutoFit/>
          </a:bodyPr>
          <a:lstStyle/>
          <a:p>
            <a:r>
              <a:rPr lang="en-US" sz="3200" b="1">
                <a:solidFill>
                  <a:schemeClr val="accent1"/>
                </a:solidFill>
              </a:rPr>
              <a:t>Scoping the RDM Service Bundle:</a:t>
            </a:r>
          </a:p>
          <a:p>
            <a:r>
              <a:rPr lang="en-US" sz="3200" b="1">
                <a:solidFill>
                  <a:schemeClr val="accent1"/>
                </a:solidFill>
              </a:rPr>
              <a:t>Other Findings</a:t>
            </a:r>
          </a:p>
        </p:txBody>
      </p:sp>
      <p:sp>
        <p:nvSpPr>
          <p:cNvPr id="7" name="TextBox 6">
            <a:extLst>
              <a:ext uri="{FF2B5EF4-FFF2-40B4-BE49-F238E27FC236}">
                <a16:creationId xmlns:a16="http://schemas.microsoft.com/office/drawing/2014/main" id="{EAC5E058-5599-4DF5-A7E0-0825F6BB2CC3}"/>
              </a:ext>
            </a:extLst>
          </p:cNvPr>
          <p:cNvSpPr txBox="1"/>
          <p:nvPr/>
        </p:nvSpPr>
        <p:spPr>
          <a:xfrm>
            <a:off x="175245" y="1458837"/>
            <a:ext cx="8867749" cy="4708981"/>
          </a:xfrm>
          <a:prstGeom prst="rect">
            <a:avLst/>
          </a:prstGeom>
          <a:noFill/>
        </p:spPr>
        <p:txBody>
          <a:bodyPr wrap="none" rtlCol="0" anchor="t">
            <a:spAutoFit/>
          </a:bodyPr>
          <a:lstStyle/>
          <a:p>
            <a:r>
              <a:rPr lang="en-US" sz="2000" b="1" i="1" dirty="0">
                <a:solidFill>
                  <a:srgbClr val="0070C0"/>
                </a:solidFill>
                <a:cs typeface="Calibri"/>
              </a:rPr>
              <a:t>One size does NOT fit all ...</a:t>
            </a:r>
          </a:p>
          <a:p>
            <a:r>
              <a:rPr lang="en-US" sz="2000" b="1" dirty="0">
                <a:cs typeface="Calibri"/>
              </a:rPr>
              <a:t>Even institutions that scope their RDM service bundles to include services in all</a:t>
            </a:r>
          </a:p>
          <a:p>
            <a:r>
              <a:rPr lang="en-US" sz="2000" b="1" dirty="0">
                <a:cs typeface="Calibri"/>
              </a:rPr>
              <a:t>three RDM service categories can differ in the emphasis placed on each category.</a:t>
            </a:r>
            <a:endParaRPr lang="en-US" dirty="0">
              <a:cs typeface="Calibri"/>
            </a:endParaRPr>
          </a:p>
          <a:p>
            <a:endParaRPr lang="en-US" sz="1200" b="1" dirty="0">
              <a:cs typeface="Calibri"/>
            </a:endParaRPr>
          </a:p>
          <a:p>
            <a:r>
              <a:rPr lang="en-US" sz="2000" b="1" dirty="0">
                <a:cs typeface="Calibri"/>
              </a:rPr>
              <a:t>Ongoing fluidity and uncertainty in the RDM service space remains a challenge in</a:t>
            </a:r>
            <a:endParaRPr lang="en-US" sz="2000" dirty="0">
              <a:cs typeface="Calibri"/>
            </a:endParaRPr>
          </a:p>
          <a:p>
            <a:r>
              <a:rPr lang="en-US" sz="2000" b="1" dirty="0">
                <a:cs typeface="Calibri"/>
              </a:rPr>
              <a:t>scoping RDM service bundles.</a:t>
            </a:r>
            <a:endParaRPr lang="en-US" sz="2000" dirty="0">
              <a:cs typeface="Calibri"/>
            </a:endParaRPr>
          </a:p>
          <a:p>
            <a:endParaRPr lang="en-US" sz="2400" b="1" dirty="0">
              <a:cs typeface="Calibri"/>
            </a:endParaRPr>
          </a:p>
          <a:p>
            <a:r>
              <a:rPr lang="en-US" sz="2000" b="1" i="1" dirty="0">
                <a:solidFill>
                  <a:srgbClr val="0070C0"/>
                </a:solidFill>
                <a:cs typeface="Calibri"/>
              </a:rPr>
              <a:t>Thinking locally ...</a:t>
            </a:r>
            <a:endParaRPr lang="en-US" sz="2000" i="1" dirty="0">
              <a:cs typeface="Calibri"/>
            </a:endParaRPr>
          </a:p>
          <a:p>
            <a:r>
              <a:rPr lang="en-US" sz="2000" b="1" dirty="0">
                <a:cs typeface="Calibri"/>
              </a:rPr>
              <a:t>RDM is an institutional issue. Cross-unit responsibility for the RDM service</a:t>
            </a:r>
            <a:endParaRPr lang="en-US" dirty="0">
              <a:cs typeface="Calibri"/>
            </a:endParaRPr>
          </a:p>
          <a:p>
            <a:r>
              <a:rPr lang="en-US" sz="2000" b="1" dirty="0">
                <a:cs typeface="Calibri"/>
              </a:rPr>
              <a:t>bundle is common.</a:t>
            </a:r>
            <a:endParaRPr lang="en-US" dirty="0">
              <a:cs typeface="Calibri"/>
            </a:endParaRPr>
          </a:p>
          <a:p>
            <a:endParaRPr lang="en-US" sz="1200" b="1" dirty="0">
              <a:cs typeface="Calibri"/>
            </a:endParaRPr>
          </a:p>
          <a:p>
            <a:r>
              <a:rPr lang="en-US" sz="2000" b="1" dirty="0">
                <a:cs typeface="Calibri"/>
              </a:rPr>
              <a:t>Many research institutions choose to offer RDM Curation services in parallel with,</a:t>
            </a:r>
            <a:endParaRPr lang="en-US" sz="2000" dirty="0">
              <a:cs typeface="Calibri"/>
            </a:endParaRPr>
          </a:p>
          <a:p>
            <a:r>
              <a:rPr lang="en-US" sz="2000" b="1" dirty="0">
                <a:cs typeface="Calibri"/>
              </a:rPr>
              <a:t>rather than subsumed in, the institutional repository.</a:t>
            </a:r>
            <a:endParaRPr lang="en-US" sz="2000" dirty="0">
              <a:cs typeface="Calibri"/>
            </a:endParaRPr>
          </a:p>
          <a:p>
            <a:endParaRPr lang="en-US" sz="1200" b="1" dirty="0">
              <a:cs typeface="Calibri"/>
            </a:endParaRPr>
          </a:p>
          <a:p>
            <a:r>
              <a:rPr lang="en-US" sz="2000" b="1" dirty="0">
                <a:cs typeface="Calibri"/>
              </a:rPr>
              <a:t>Research Information Management (RIM) systems can be an important</a:t>
            </a:r>
          </a:p>
          <a:p>
            <a:r>
              <a:rPr lang="en-US" sz="2000" b="1" dirty="0">
                <a:cs typeface="Calibri"/>
              </a:rPr>
              <a:t>component of the RDM service bundle. </a:t>
            </a:r>
            <a:endParaRPr lang="en-US" dirty="0"/>
          </a:p>
        </p:txBody>
      </p:sp>
    </p:spTree>
    <p:extLst>
      <p:ext uri="{BB962C8B-B14F-4D97-AF65-F5344CB8AC3E}">
        <p14:creationId xmlns:p14="http://schemas.microsoft.com/office/powerpoint/2010/main" val="127007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2A25DD-CB60-484F-906D-34E4D6B73ABD}"/>
              </a:ext>
            </a:extLst>
          </p:cNvPr>
          <p:cNvSpPr txBox="1"/>
          <p:nvPr/>
        </p:nvSpPr>
        <p:spPr>
          <a:xfrm>
            <a:off x="146789" y="174477"/>
            <a:ext cx="5827236" cy="1077218"/>
          </a:xfrm>
          <a:prstGeom prst="rect">
            <a:avLst/>
          </a:prstGeom>
          <a:noFill/>
        </p:spPr>
        <p:txBody>
          <a:bodyPr wrap="none" rtlCol="0">
            <a:spAutoFit/>
          </a:bodyPr>
          <a:lstStyle/>
          <a:p>
            <a:r>
              <a:rPr lang="en-US" sz="3200" b="1" dirty="0">
                <a:solidFill>
                  <a:schemeClr val="accent1"/>
                </a:solidFill>
              </a:rPr>
              <a:t>Scoping the RDM Service Bundle:</a:t>
            </a:r>
          </a:p>
          <a:p>
            <a:r>
              <a:rPr lang="en-US" sz="3200" b="1" dirty="0">
                <a:solidFill>
                  <a:schemeClr val="accent1"/>
                </a:solidFill>
              </a:rPr>
              <a:t>Other Findings (continued)</a:t>
            </a:r>
          </a:p>
        </p:txBody>
      </p:sp>
      <p:sp>
        <p:nvSpPr>
          <p:cNvPr id="7" name="TextBox 6">
            <a:extLst>
              <a:ext uri="{FF2B5EF4-FFF2-40B4-BE49-F238E27FC236}">
                <a16:creationId xmlns:a16="http://schemas.microsoft.com/office/drawing/2014/main" id="{EAC5E058-5599-4DF5-A7E0-0825F6BB2CC3}"/>
              </a:ext>
            </a:extLst>
          </p:cNvPr>
          <p:cNvSpPr txBox="1"/>
          <p:nvPr/>
        </p:nvSpPr>
        <p:spPr>
          <a:xfrm>
            <a:off x="175245" y="1458837"/>
            <a:ext cx="8622938" cy="3170099"/>
          </a:xfrm>
          <a:prstGeom prst="rect">
            <a:avLst/>
          </a:prstGeom>
          <a:noFill/>
        </p:spPr>
        <p:txBody>
          <a:bodyPr wrap="none" rtlCol="0" anchor="t">
            <a:spAutoFit/>
          </a:bodyPr>
          <a:lstStyle/>
          <a:p>
            <a:r>
              <a:rPr lang="en-US" sz="2000" b="1" dirty="0">
                <a:solidFill>
                  <a:srgbClr val="0070C0"/>
                </a:solidFill>
                <a:cs typeface="Calibri"/>
              </a:rPr>
              <a:t>Thinking externally ...</a:t>
            </a:r>
            <a:endParaRPr lang="en-US" sz="2000" dirty="0">
              <a:cs typeface="Calibri"/>
            </a:endParaRPr>
          </a:p>
          <a:p>
            <a:pPr lvl="0"/>
            <a:r>
              <a:rPr lang="en-US" sz="2000" b="1" dirty="0"/>
              <a:t>An RDM service bundle includes not just what is built and deployed locally, but</a:t>
            </a:r>
            <a:endParaRPr lang="en-US" dirty="0">
              <a:cs typeface="Calibri"/>
            </a:endParaRPr>
          </a:p>
          <a:p>
            <a:pPr lvl="0"/>
            <a:r>
              <a:rPr lang="en-US" sz="2000" b="1" dirty="0"/>
              <a:t>the full range of services, sourced locally and externally, that the institution</a:t>
            </a:r>
            <a:endParaRPr lang="en-US" sz="2000" b="1" dirty="0">
              <a:cs typeface="Calibri"/>
            </a:endParaRPr>
          </a:p>
          <a:p>
            <a:pPr lvl="0"/>
            <a:r>
              <a:rPr lang="en-US" sz="2000" b="1" dirty="0"/>
              <a:t>manages, or to which it brokers access.</a:t>
            </a:r>
            <a:endParaRPr lang="en-US" sz="2000" dirty="0"/>
          </a:p>
          <a:p>
            <a:endParaRPr lang="en-US" sz="2000" dirty="0">
              <a:cs typeface="Calibri"/>
            </a:endParaRPr>
          </a:p>
          <a:p>
            <a:pPr lvl="0"/>
            <a:r>
              <a:rPr lang="en-US" sz="2000" b="1" dirty="0"/>
              <a:t>Local RDM curatorial services don’t need to be positioned as a preferred or first</a:t>
            </a:r>
            <a:endParaRPr lang="en-US" sz="2000" b="1" dirty="0">
              <a:cs typeface="Calibri"/>
            </a:endParaRPr>
          </a:p>
          <a:p>
            <a:r>
              <a:rPr lang="en-US" sz="2000" b="1" dirty="0"/>
              <a:t>choice solution for local researchers. </a:t>
            </a:r>
            <a:r>
              <a:rPr lang="en-US" sz="2000" dirty="0"/>
              <a:t> </a:t>
            </a:r>
            <a:endParaRPr lang="en-US" sz="2000" dirty="0">
              <a:cs typeface="Calibri"/>
            </a:endParaRPr>
          </a:p>
          <a:p>
            <a:endParaRPr lang="en-US" sz="2000" dirty="0"/>
          </a:p>
          <a:p>
            <a:pPr lvl="0"/>
            <a:r>
              <a:rPr lang="en-US" sz="2000" b="1" dirty="0"/>
              <a:t>No RDM service bundle is an island—all are connected, to a greater or lesser</a:t>
            </a:r>
            <a:endParaRPr lang="en-US" sz="2000" b="1" dirty="0">
              <a:cs typeface="Calibri"/>
            </a:endParaRPr>
          </a:p>
          <a:p>
            <a:pPr lvl="0"/>
            <a:r>
              <a:rPr lang="en-US" sz="2000" b="1" dirty="0"/>
              <a:t>degree, to the broader, external RDM service ecosystem.</a:t>
            </a:r>
            <a:endParaRPr lang="en-US" sz="2000" dirty="0"/>
          </a:p>
        </p:txBody>
      </p:sp>
    </p:spTree>
    <p:extLst>
      <p:ext uri="{BB962C8B-B14F-4D97-AF65-F5344CB8AC3E}">
        <p14:creationId xmlns:p14="http://schemas.microsoft.com/office/powerpoint/2010/main" val="164118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2637"/>
            <a:ext cx="9144000" cy="1347632"/>
          </a:xfrm>
          <a:prstGeom prst="rect">
            <a:avLst/>
          </a:prstGeom>
        </p:spPr>
      </p:pic>
      <p:sp>
        <p:nvSpPr>
          <p:cNvPr id="7" name="TextBox 6">
            <a:extLst>
              <a:ext uri="{FF2B5EF4-FFF2-40B4-BE49-F238E27FC236}">
                <a16:creationId xmlns:a16="http://schemas.microsoft.com/office/drawing/2014/main" id="{38614FB0-F63C-4888-B30F-DE43F91F3187}"/>
              </a:ext>
            </a:extLst>
          </p:cNvPr>
          <p:cNvSpPr txBox="1"/>
          <p:nvPr/>
        </p:nvSpPr>
        <p:spPr>
          <a:xfrm>
            <a:off x="92024" y="4330763"/>
            <a:ext cx="2425792" cy="523220"/>
          </a:xfrm>
          <a:prstGeom prst="rect">
            <a:avLst/>
          </a:prstGeom>
          <a:noFill/>
        </p:spPr>
        <p:txBody>
          <a:bodyPr wrap="none" rtlCol="0">
            <a:spAutoFit/>
          </a:bodyPr>
          <a:lstStyle/>
          <a:p>
            <a:r>
              <a:rPr lang="en-US" sz="2800"/>
              <a:t>Takeaways, etc.</a:t>
            </a:r>
          </a:p>
        </p:txBody>
      </p:sp>
    </p:spTree>
    <p:extLst>
      <p:ext uri="{BB962C8B-B14F-4D97-AF65-F5344CB8AC3E}">
        <p14:creationId xmlns:p14="http://schemas.microsoft.com/office/powerpoint/2010/main" val="141914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676444-6F39-4DAA-B52C-6C59ABFE908A}"/>
              </a:ext>
            </a:extLst>
          </p:cNvPr>
          <p:cNvSpPr txBox="1"/>
          <p:nvPr/>
        </p:nvSpPr>
        <p:spPr>
          <a:xfrm>
            <a:off x="262890" y="279699"/>
            <a:ext cx="1808700" cy="584775"/>
          </a:xfrm>
          <a:prstGeom prst="rect">
            <a:avLst/>
          </a:prstGeom>
          <a:noFill/>
        </p:spPr>
        <p:txBody>
          <a:bodyPr wrap="none" rtlCol="0">
            <a:spAutoFit/>
          </a:bodyPr>
          <a:lstStyle/>
          <a:p>
            <a:r>
              <a:rPr lang="en-US" sz="3200" b="1">
                <a:solidFill>
                  <a:srgbClr val="4472C4"/>
                </a:solidFill>
              </a:rPr>
              <a:t>Summary</a:t>
            </a:r>
          </a:p>
        </p:txBody>
      </p:sp>
      <p:pic>
        <p:nvPicPr>
          <p:cNvPr id="2" name="Picture 1">
            <a:extLst>
              <a:ext uri="{FF2B5EF4-FFF2-40B4-BE49-F238E27FC236}">
                <a16:creationId xmlns:a16="http://schemas.microsoft.com/office/drawing/2014/main" id="{E2D8B6CA-B350-4FC6-9DAD-CCF37143B76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Layer>
                </a14:imgProps>
              </a:ext>
            </a:extLst>
          </a:blip>
          <a:stretch>
            <a:fillRect/>
          </a:stretch>
        </p:blipFill>
        <p:spPr>
          <a:xfrm>
            <a:off x="29745" y="993831"/>
            <a:ext cx="9084507" cy="5312766"/>
          </a:xfrm>
          <a:prstGeom prst="rect">
            <a:avLst/>
          </a:prstGeom>
        </p:spPr>
      </p:pic>
      <p:sp>
        <p:nvSpPr>
          <p:cNvPr id="3" name="TextBox 2">
            <a:extLst>
              <a:ext uri="{FF2B5EF4-FFF2-40B4-BE49-F238E27FC236}">
                <a16:creationId xmlns:a16="http://schemas.microsoft.com/office/drawing/2014/main" id="{B3ABCC7B-668D-4715-8437-A1F13C0DF406}"/>
              </a:ext>
            </a:extLst>
          </p:cNvPr>
          <p:cNvSpPr txBox="1"/>
          <p:nvPr/>
        </p:nvSpPr>
        <p:spPr>
          <a:xfrm>
            <a:off x="485641" y="1424670"/>
            <a:ext cx="7465026" cy="830997"/>
          </a:xfrm>
          <a:prstGeom prst="rect">
            <a:avLst/>
          </a:prstGeom>
          <a:solidFill>
            <a:schemeClr val="bg1"/>
          </a:solidFill>
          <a:effectLst>
            <a:outerShdw blurRad="50800" dist="63500" dir="2700000" algn="tl" rotWithShape="0">
              <a:prstClr val="black">
                <a:alpha val="40000"/>
              </a:prstClr>
            </a:outerShdw>
          </a:effectLst>
        </p:spPr>
        <p:txBody>
          <a:bodyPr wrap="square" rtlCol="0" anchor="t">
            <a:spAutoFit/>
          </a:bodyPr>
          <a:lstStyle/>
          <a:p>
            <a:r>
              <a:rPr lang="en-US" sz="2400" b="1">
                <a:solidFill>
                  <a:srgbClr val="4472C4"/>
                </a:solidFill>
              </a:rPr>
              <a:t>The RDM service space can be broadly divided into three service categories: Education, Expertise, and Curation.</a:t>
            </a:r>
            <a:endParaRPr lang="en-US" sz="2400">
              <a:solidFill>
                <a:srgbClr val="4472C4"/>
              </a:solidFill>
            </a:endParaRPr>
          </a:p>
        </p:txBody>
      </p:sp>
      <p:sp>
        <p:nvSpPr>
          <p:cNvPr id="7" name="TextBox 6">
            <a:extLst>
              <a:ext uri="{FF2B5EF4-FFF2-40B4-BE49-F238E27FC236}">
                <a16:creationId xmlns:a16="http://schemas.microsoft.com/office/drawing/2014/main" id="{767CDFF9-ED55-4024-8891-3079016D275D}"/>
              </a:ext>
            </a:extLst>
          </p:cNvPr>
          <p:cNvSpPr txBox="1"/>
          <p:nvPr/>
        </p:nvSpPr>
        <p:spPr>
          <a:xfrm>
            <a:off x="1167240" y="4796906"/>
            <a:ext cx="7465026" cy="1200329"/>
          </a:xfrm>
          <a:prstGeom prst="rect">
            <a:avLst/>
          </a:prstGeom>
          <a:solidFill>
            <a:schemeClr val="bg1"/>
          </a:solidFill>
          <a:effectLst>
            <a:outerShdw blurRad="50800" dist="63500" dir="2700000" algn="tl" rotWithShape="0">
              <a:prstClr val="black">
                <a:alpha val="40000"/>
              </a:prstClr>
            </a:outerShdw>
          </a:effectLst>
        </p:spPr>
        <p:txBody>
          <a:bodyPr wrap="square" rtlCol="0">
            <a:spAutoFit/>
          </a:bodyPr>
          <a:lstStyle/>
          <a:p>
            <a:r>
              <a:rPr lang="en-US" sz="2400" b="1">
                <a:solidFill>
                  <a:srgbClr val="CC0066"/>
                </a:solidFill>
              </a:rPr>
              <a:t>RDM is not a monolithic set of services duplicated across universities, but a customized solution shaped by a range of internal and external factors.</a:t>
            </a:r>
            <a:endParaRPr lang="en-US" sz="2400">
              <a:solidFill>
                <a:srgbClr val="CC0066"/>
              </a:solidFill>
            </a:endParaRPr>
          </a:p>
        </p:txBody>
      </p:sp>
      <p:sp>
        <p:nvSpPr>
          <p:cNvPr id="8" name="TextBox 7">
            <a:extLst>
              <a:ext uri="{FF2B5EF4-FFF2-40B4-BE49-F238E27FC236}">
                <a16:creationId xmlns:a16="http://schemas.microsoft.com/office/drawing/2014/main" id="{46E740CF-CAD1-4B54-B33E-392F22E64BAB}"/>
              </a:ext>
            </a:extLst>
          </p:cNvPr>
          <p:cNvSpPr txBox="1"/>
          <p:nvPr/>
        </p:nvSpPr>
        <p:spPr>
          <a:xfrm>
            <a:off x="839485" y="3127412"/>
            <a:ext cx="7465026" cy="830997"/>
          </a:xfrm>
          <a:prstGeom prst="rect">
            <a:avLst/>
          </a:prstGeom>
          <a:solidFill>
            <a:schemeClr val="bg1"/>
          </a:solidFill>
          <a:effectLst>
            <a:outerShdw blurRad="50800" dist="63500" dir="2700000" algn="tl" rotWithShape="0">
              <a:prstClr val="black">
                <a:alpha val="40000"/>
              </a:prstClr>
            </a:outerShdw>
          </a:effectLst>
        </p:spPr>
        <p:txBody>
          <a:bodyPr wrap="square" rtlCol="0">
            <a:spAutoFit/>
          </a:bodyPr>
          <a:lstStyle/>
          <a:p>
            <a:r>
              <a:rPr lang="en-US" sz="2400" b="1">
                <a:solidFill>
                  <a:srgbClr val="00B050"/>
                </a:solidFill>
              </a:rPr>
              <a:t>Education, Expertise, and Curation services are both mutually reinforcing and separable.</a:t>
            </a:r>
            <a:endParaRPr lang="en-US" sz="2400">
              <a:solidFill>
                <a:srgbClr val="00B050"/>
              </a:solidFill>
            </a:endParaRPr>
          </a:p>
        </p:txBody>
      </p:sp>
    </p:spTree>
    <p:extLst>
      <p:ext uri="{BB962C8B-B14F-4D97-AF65-F5344CB8AC3E}">
        <p14:creationId xmlns:p14="http://schemas.microsoft.com/office/powerpoint/2010/main" val="234364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676444-6F39-4DAA-B52C-6C59ABFE908A}"/>
              </a:ext>
            </a:extLst>
          </p:cNvPr>
          <p:cNvSpPr txBox="1"/>
          <p:nvPr/>
        </p:nvSpPr>
        <p:spPr>
          <a:xfrm>
            <a:off x="262890" y="279699"/>
            <a:ext cx="3649332" cy="584775"/>
          </a:xfrm>
          <a:prstGeom prst="rect">
            <a:avLst/>
          </a:prstGeom>
          <a:noFill/>
        </p:spPr>
        <p:txBody>
          <a:bodyPr wrap="none" rtlCol="0">
            <a:spAutoFit/>
          </a:bodyPr>
          <a:lstStyle/>
          <a:p>
            <a:r>
              <a:rPr lang="en-US" sz="3200" b="1">
                <a:solidFill>
                  <a:srgbClr val="4472C4"/>
                </a:solidFill>
              </a:rPr>
              <a:t>Takeaway Questions</a:t>
            </a:r>
          </a:p>
        </p:txBody>
      </p:sp>
      <p:sp>
        <p:nvSpPr>
          <p:cNvPr id="5" name="Content Placeholder 4">
            <a:extLst>
              <a:ext uri="{FF2B5EF4-FFF2-40B4-BE49-F238E27FC236}">
                <a16:creationId xmlns:a16="http://schemas.microsoft.com/office/drawing/2014/main" id="{6183C57B-00FE-4FAA-AAE1-FBC90B8D23D8}"/>
              </a:ext>
            </a:extLst>
          </p:cNvPr>
          <p:cNvSpPr>
            <a:spLocks noGrp="1"/>
          </p:cNvSpPr>
          <p:nvPr>
            <p:ph idx="1"/>
          </p:nvPr>
        </p:nvSpPr>
        <p:spPr>
          <a:xfrm>
            <a:off x="357343" y="1017518"/>
            <a:ext cx="8617981" cy="5194998"/>
          </a:xfrm>
        </p:spPr>
        <p:txBody>
          <a:bodyPr vert="horz" lIns="91440" tIns="45720" rIns="91440" bIns="45720" rtlCol="0" anchor="t">
            <a:noAutofit/>
          </a:bodyPr>
          <a:lstStyle/>
          <a:p>
            <a:pPr marL="457200" indent="-457200">
              <a:buAutoNum type="arabicPeriod"/>
            </a:pPr>
            <a:r>
              <a:rPr lang="en-US" sz="2400" b="1" dirty="0"/>
              <a:t>Does your institution offer an RDM service bundle </a:t>
            </a:r>
            <a:r>
              <a:rPr lang="en-US" sz="2400" b="1" dirty="0">
                <a:solidFill>
                  <a:srgbClr val="C00000"/>
                </a:solidFill>
              </a:rPr>
              <a:t>- OR - </a:t>
            </a:r>
            <a:r>
              <a:rPr lang="en-US" sz="2400" b="1" dirty="0"/>
              <a:t>Is an RDM service bundle being planned/in development?</a:t>
            </a:r>
          </a:p>
          <a:p>
            <a:pPr lvl="1"/>
            <a:r>
              <a:rPr lang="en-US" sz="2100" b="1" dirty="0"/>
              <a:t>YES:</a:t>
            </a:r>
            <a:r>
              <a:rPr lang="en-US" sz="2100" dirty="0"/>
              <a:t> How are the services distributed across the Education-Expertise-Curation (E-E-C) spectrum?</a:t>
            </a:r>
          </a:p>
          <a:p>
            <a:pPr lvl="1"/>
            <a:r>
              <a:rPr lang="en-US" sz="2100" b="1" dirty="0"/>
              <a:t>NO:</a:t>
            </a:r>
            <a:r>
              <a:rPr lang="en-US" sz="2100" dirty="0"/>
              <a:t> Is this a strategic decision? Resourcing issue? Uncertainty? Other?</a:t>
            </a:r>
          </a:p>
          <a:p>
            <a:pPr marL="342900" lvl="1" indent="0">
              <a:buNone/>
            </a:pPr>
            <a:endParaRPr lang="en-US" sz="1400" dirty="0"/>
          </a:p>
          <a:p>
            <a:pPr marL="457200" indent="-457200">
              <a:buFont typeface="+mj-lt"/>
              <a:buAutoNum type="arabicPeriod"/>
            </a:pPr>
            <a:r>
              <a:rPr lang="en-US" sz="2400" b="1" dirty="0"/>
              <a:t>What are the core/essential services your institution needs to support RDM needs on campus?</a:t>
            </a:r>
          </a:p>
          <a:p>
            <a:pPr marL="457200" indent="-457200">
              <a:buFont typeface="+mj-lt"/>
              <a:buAutoNum type="arabicPeriod"/>
            </a:pPr>
            <a:endParaRPr lang="en-US" sz="1400" b="1" dirty="0"/>
          </a:p>
          <a:p>
            <a:pPr marL="457200" indent="-457200">
              <a:buFont typeface="+mj-lt"/>
              <a:buAutoNum type="arabicPeriod"/>
            </a:pPr>
            <a:r>
              <a:rPr lang="en-US" sz="2400" b="1" dirty="0"/>
              <a:t>What organizations &amp; units (inside and outside of your institution) are providing RDM services?</a:t>
            </a:r>
          </a:p>
          <a:p>
            <a:pPr lvl="1"/>
            <a:r>
              <a:rPr lang="en-US" sz="2100" dirty="0"/>
              <a:t>Are researchers using services beyond those provided by your institution?</a:t>
            </a:r>
          </a:p>
          <a:p>
            <a:pPr marL="457200" indent="-457200">
              <a:buFont typeface="+mj-lt"/>
              <a:buAutoNum type="arabicPeriod"/>
            </a:pPr>
            <a:endParaRPr lang="en-US" sz="1400" dirty="0"/>
          </a:p>
          <a:p>
            <a:pPr marL="457200" indent="-457200">
              <a:buFont typeface="+mj-lt"/>
              <a:buAutoNum type="arabicPeriod"/>
            </a:pPr>
            <a:r>
              <a:rPr lang="en-US" sz="2400" b="1" dirty="0"/>
              <a:t>Do you have all of the information you need to answer these questions?  </a:t>
            </a:r>
          </a:p>
          <a:p>
            <a:pPr marL="342900" lvl="1" indent="0">
              <a:buNone/>
            </a:pPr>
            <a:endParaRPr lang="en-US" sz="2100" dirty="0"/>
          </a:p>
          <a:p>
            <a:pPr marL="0" indent="0">
              <a:buNone/>
            </a:pPr>
            <a:endParaRPr lang="en-US" sz="2400" dirty="0"/>
          </a:p>
        </p:txBody>
      </p:sp>
    </p:spTree>
    <p:extLst>
      <p:ext uri="{BB962C8B-B14F-4D97-AF65-F5344CB8AC3E}">
        <p14:creationId xmlns:p14="http://schemas.microsoft.com/office/powerpoint/2010/main" val="1855195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01E583-60C1-4958-8CD6-07D59037E3D1}"/>
              </a:ext>
            </a:extLst>
          </p:cNvPr>
          <p:cNvPicPr>
            <a:picLocks noChangeAspect="1"/>
          </p:cNvPicPr>
          <p:nvPr/>
        </p:nvPicPr>
        <p:blipFill>
          <a:blip r:embed="rId2"/>
          <a:stretch>
            <a:fillRect/>
          </a:stretch>
        </p:blipFill>
        <p:spPr>
          <a:xfrm>
            <a:off x="222021" y="260325"/>
            <a:ext cx="8699957" cy="6337349"/>
          </a:xfrm>
          <a:prstGeom prst="rect">
            <a:avLst/>
          </a:prstGeom>
        </p:spPr>
      </p:pic>
      <p:sp>
        <p:nvSpPr>
          <p:cNvPr id="5" name="TextBox 4">
            <a:extLst>
              <a:ext uri="{FF2B5EF4-FFF2-40B4-BE49-F238E27FC236}">
                <a16:creationId xmlns:a16="http://schemas.microsoft.com/office/drawing/2014/main" id="{1277395C-7515-4425-8B4B-43FCF7CF0DEB}"/>
              </a:ext>
            </a:extLst>
          </p:cNvPr>
          <p:cNvSpPr txBox="1"/>
          <p:nvPr/>
        </p:nvSpPr>
        <p:spPr>
          <a:xfrm>
            <a:off x="5558351" y="1529090"/>
            <a:ext cx="1624612" cy="523220"/>
          </a:xfrm>
          <a:prstGeom prst="rect">
            <a:avLst/>
          </a:prstGeom>
          <a:solidFill>
            <a:schemeClr val="bg2"/>
          </a:solidFill>
          <a:effectLst>
            <a:outerShdw blurRad="50800" dist="63500" dir="2700000" algn="tl" rotWithShape="0">
              <a:prstClr val="black">
                <a:alpha val="40000"/>
              </a:prstClr>
            </a:outerShdw>
          </a:effectLst>
        </p:spPr>
        <p:txBody>
          <a:bodyPr wrap="none" rtlCol="0">
            <a:spAutoFit/>
          </a:bodyPr>
          <a:lstStyle/>
          <a:p>
            <a:pPr algn="ctr"/>
            <a:r>
              <a:rPr lang="en-US" sz="2800" b="1" err="1">
                <a:solidFill>
                  <a:schemeClr val="accent2"/>
                </a:solidFill>
              </a:rPr>
              <a:t>oc.lc</a:t>
            </a:r>
            <a:r>
              <a:rPr lang="en-US" sz="2800" b="1">
                <a:solidFill>
                  <a:schemeClr val="accent2"/>
                </a:solidFill>
              </a:rPr>
              <a:t>/</a:t>
            </a:r>
            <a:r>
              <a:rPr lang="en-US" sz="2800" b="1" err="1">
                <a:solidFill>
                  <a:schemeClr val="accent2"/>
                </a:solidFill>
              </a:rPr>
              <a:t>rdm</a:t>
            </a:r>
            <a:endParaRPr lang="en-US" sz="2800" b="1">
              <a:solidFill>
                <a:schemeClr val="accent2"/>
              </a:solidFill>
            </a:endParaRPr>
          </a:p>
        </p:txBody>
      </p:sp>
      <p:sp>
        <p:nvSpPr>
          <p:cNvPr id="8" name="TextBox 7">
            <a:extLst>
              <a:ext uri="{FF2B5EF4-FFF2-40B4-BE49-F238E27FC236}">
                <a16:creationId xmlns:a16="http://schemas.microsoft.com/office/drawing/2014/main" id="{ABB07120-94D8-4E07-ABFF-3001954C2B97}"/>
              </a:ext>
            </a:extLst>
          </p:cNvPr>
          <p:cNvSpPr txBox="1"/>
          <p:nvPr/>
        </p:nvSpPr>
        <p:spPr>
          <a:xfrm>
            <a:off x="2351268" y="6155137"/>
            <a:ext cx="6570710" cy="523220"/>
          </a:xfrm>
          <a:prstGeom prst="rect">
            <a:avLst/>
          </a:prstGeom>
          <a:solidFill>
            <a:schemeClr val="bg2"/>
          </a:solidFill>
          <a:effectLst>
            <a:outerShdw blurRad="50800" dist="63500" dir="2700000" algn="tl" rotWithShape="0">
              <a:prstClr val="black">
                <a:alpha val="40000"/>
              </a:prstClr>
            </a:outerShdw>
          </a:effectLst>
        </p:spPr>
        <p:txBody>
          <a:bodyPr wrap="none" rtlCol="0">
            <a:spAutoFit/>
          </a:bodyPr>
          <a:lstStyle/>
          <a:p>
            <a:pPr algn="ctr"/>
            <a:r>
              <a:rPr lang="en-US" sz="2800" b="1" dirty="0">
                <a:solidFill>
                  <a:schemeClr val="accent2"/>
                </a:solidFill>
              </a:rPr>
              <a:t>Webinar recording: Policy Realities of RDM</a:t>
            </a:r>
          </a:p>
        </p:txBody>
      </p:sp>
    </p:spTree>
    <p:extLst>
      <p:ext uri="{BB962C8B-B14F-4D97-AF65-F5344CB8AC3E}">
        <p14:creationId xmlns:p14="http://schemas.microsoft.com/office/powerpoint/2010/main" val="284076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9139E-59CF-45DC-99B1-77C7E255E6B8}"/>
              </a:ext>
            </a:extLst>
          </p:cNvPr>
          <p:cNvSpPr txBox="1"/>
          <p:nvPr/>
        </p:nvSpPr>
        <p:spPr>
          <a:xfrm>
            <a:off x="210891" y="173180"/>
            <a:ext cx="4203651" cy="523220"/>
          </a:xfrm>
          <a:prstGeom prst="rect">
            <a:avLst/>
          </a:prstGeom>
          <a:noFill/>
        </p:spPr>
        <p:txBody>
          <a:bodyPr wrap="none" rtlCol="0">
            <a:spAutoFit/>
          </a:bodyPr>
          <a:lstStyle/>
          <a:p>
            <a:r>
              <a:rPr lang="en-US" sz="2800" b="1">
                <a:solidFill>
                  <a:schemeClr val="accent1"/>
                </a:solidFill>
                <a:latin typeface="Segoe UI" panose="020B0502040204020203" pitchFamily="34" charset="0"/>
                <a:cs typeface="Segoe UI" panose="020B0502040204020203" pitchFamily="34" charset="0"/>
              </a:rPr>
              <a:t>More Realities of RDM! </a:t>
            </a:r>
          </a:p>
        </p:txBody>
      </p:sp>
      <p:sp>
        <p:nvSpPr>
          <p:cNvPr id="5" name="Rectangle 4">
            <a:extLst>
              <a:ext uri="{FF2B5EF4-FFF2-40B4-BE49-F238E27FC236}">
                <a16:creationId xmlns:a16="http://schemas.microsoft.com/office/drawing/2014/main" id="{DDE99FC7-DD87-4E35-82D3-82AD7FC48E4E}"/>
              </a:ext>
            </a:extLst>
          </p:cNvPr>
          <p:cNvSpPr/>
          <p:nvPr/>
        </p:nvSpPr>
        <p:spPr>
          <a:xfrm>
            <a:off x="391886" y="900391"/>
            <a:ext cx="8752114" cy="5324535"/>
          </a:xfrm>
          <a:prstGeom prst="rect">
            <a:avLst/>
          </a:prstGeom>
        </p:spPr>
        <p:txBody>
          <a:bodyPr wrap="square" anchor="t">
            <a:spAutoFit/>
          </a:bodyPr>
          <a:lstStyle/>
          <a:p>
            <a:r>
              <a:rPr lang="en-US" sz="3200" b="1"/>
              <a:t>Attend …</a:t>
            </a:r>
          </a:p>
          <a:p>
            <a:r>
              <a:rPr lang="en-US" sz="2400" b="1" u="sng">
                <a:solidFill>
                  <a:srgbClr val="00B050"/>
                </a:solidFill>
              </a:rPr>
              <a:t>Webinar #2</a:t>
            </a:r>
          </a:p>
          <a:p>
            <a:r>
              <a:rPr lang="en-US" sz="2400" b="1"/>
              <a:t>Identifying and Acting on Incentives When Planning RDM Services</a:t>
            </a:r>
          </a:p>
          <a:p>
            <a:r>
              <a:rPr lang="en-US" sz="2400"/>
              <a:t>13 November 2018, 11:00 am EST (UTC -5)</a:t>
            </a:r>
          </a:p>
          <a:p>
            <a:endParaRPr lang="en-US" sz="1200"/>
          </a:p>
          <a:p>
            <a:r>
              <a:rPr lang="en-US" sz="2400" b="1" u="sng">
                <a:solidFill>
                  <a:srgbClr val="CC0066"/>
                </a:solidFill>
              </a:rPr>
              <a:t>Webinar #3</a:t>
            </a:r>
          </a:p>
          <a:p>
            <a:r>
              <a:rPr lang="en-US" sz="2400" b="1"/>
              <a:t>Acquiring RDM Services for Your Institution</a:t>
            </a:r>
          </a:p>
          <a:p>
            <a:r>
              <a:rPr lang="en-US" sz="2400"/>
              <a:t>4 December 2018, 11 am EST (UTC -5)</a:t>
            </a:r>
          </a:p>
          <a:p>
            <a:endParaRPr lang="en-US" sz="2400"/>
          </a:p>
          <a:p>
            <a:r>
              <a:rPr lang="en-US" sz="3200" b="1"/>
              <a:t>Join …</a:t>
            </a:r>
          </a:p>
          <a:p>
            <a:r>
              <a:rPr lang="en-US" sz="2400" b="1"/>
              <a:t>ORLP RDM Interest Group: </a:t>
            </a:r>
            <a:r>
              <a:rPr lang="en-US" sz="2400" b="1">
                <a:hlinkClick r:id="rId3"/>
              </a:rPr>
              <a:t>oc.lc/rdm-ig </a:t>
            </a:r>
            <a:endParaRPr lang="en-US" sz="2400" b="1"/>
          </a:p>
          <a:p>
            <a:r>
              <a:rPr lang="en-US" sz="2400" i="1"/>
              <a:t>You will be added to the Interest Group listserv</a:t>
            </a:r>
          </a:p>
          <a:p>
            <a:endParaRPr lang="en-US" sz="2400" i="1">
              <a:cs typeface="Calibri"/>
            </a:endParaRPr>
          </a:p>
          <a:p>
            <a:endParaRPr lang="en-US" sz="2400">
              <a:cs typeface="Calibri"/>
            </a:endParaRPr>
          </a:p>
        </p:txBody>
      </p:sp>
    </p:spTree>
    <p:extLst>
      <p:ext uri="{BB962C8B-B14F-4D97-AF65-F5344CB8AC3E}">
        <p14:creationId xmlns:p14="http://schemas.microsoft.com/office/powerpoint/2010/main" val="81692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rgbClr val="513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D1DAFF-6DC4-4EF5-B2B2-30A2DC86AC02}"/>
              </a:ext>
            </a:extLst>
          </p:cNvPr>
          <p:cNvSpPr txBox="1"/>
          <p:nvPr/>
        </p:nvSpPr>
        <p:spPr>
          <a:xfrm>
            <a:off x="5470176" y="1315904"/>
            <a:ext cx="3503010" cy="116955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Realities of Research Data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r>
              <a:rPr lang="en-US" sz="1600" dirty="0">
                <a:solidFill>
                  <a:schemeClr val="bg1"/>
                </a:solidFill>
                <a:latin typeface="Segoe UI" panose="020B0502040204020203" pitchFamily="34" charset="0"/>
                <a:cs typeface="Segoe UI" panose="020B0502040204020203" pitchFamily="34" charset="0"/>
              </a:rPr>
              <a:t>oc.lc/</a:t>
            </a:r>
            <a:r>
              <a:rPr lang="en-US" sz="1600" dirty="0" err="1">
                <a:solidFill>
                  <a:schemeClr val="bg1"/>
                </a:solidFill>
                <a:latin typeface="Segoe UI" panose="020B0502040204020203" pitchFamily="34" charset="0"/>
                <a:cs typeface="Segoe UI" panose="020B0502040204020203" pitchFamily="34" charset="0"/>
              </a:rPr>
              <a:t>rdm</a:t>
            </a:r>
            <a:endParaRPr lang="en-US" sz="1600" dirty="0">
              <a:solidFill>
                <a:schemeClr val="bg1"/>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94ABE4F8-2CB1-4F9E-80AD-8ABC88D1F91C}"/>
              </a:ext>
            </a:extLst>
          </p:cNvPr>
          <p:cNvSpPr txBox="1"/>
          <p:nvPr/>
        </p:nvSpPr>
        <p:spPr>
          <a:xfrm>
            <a:off x="5470176" y="175012"/>
            <a:ext cx="233666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Thank you!</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E773A5D-87CC-4066-B105-244AEFBA1153}"/>
              </a:ext>
            </a:extLst>
          </p:cNvPr>
          <p:cNvSpPr txBox="1"/>
          <p:nvPr/>
        </p:nvSpPr>
        <p:spPr>
          <a:xfrm>
            <a:off x="5470176" y="3709026"/>
            <a:ext cx="1855251" cy="129266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Brian Lavoie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Segoe UI" panose="020B0502040204020203" pitchFamily="34" charset="0"/>
                <a:cs typeface="Segoe UI" panose="020B0502040204020203" pitchFamily="34" charset="0"/>
              </a:rPr>
              <a:t>lavoie@oclc.org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Rebecca Bryant</a:t>
            </a:r>
          </a:p>
          <a:p>
            <a:pPr lvl="0">
              <a:defRPr/>
            </a:pPr>
            <a:r>
              <a:rPr lang="en-US" sz="1400" b="1" dirty="0">
                <a:solidFill>
                  <a:prstClr val="white"/>
                </a:solidFill>
                <a:latin typeface="Segoe UI" panose="020B0502040204020203" pitchFamily="34" charset="0"/>
                <a:cs typeface="Segoe UI" panose="020B0502040204020203" pitchFamily="34" charset="0"/>
              </a:rPr>
              <a:t>bryantr@oclc.org</a:t>
            </a:r>
            <a:endPar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B88E0FB9-A7F4-4B84-9476-B35E999F1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39553" cy="6287511"/>
          </a:xfrm>
          <a:prstGeom prst="rect">
            <a:avLst/>
          </a:prstGeom>
          <a:effectLst/>
        </p:spPr>
      </p:pic>
      <p:sp>
        <p:nvSpPr>
          <p:cNvPr id="2" name="Rectangle 1">
            <a:extLst>
              <a:ext uri="{FF2B5EF4-FFF2-40B4-BE49-F238E27FC236}">
                <a16:creationId xmlns:a16="http://schemas.microsoft.com/office/drawing/2014/main" id="{B0586CE4-F4A2-462E-995A-D9A0C49B60C9}"/>
              </a:ext>
            </a:extLst>
          </p:cNvPr>
          <p:cNvSpPr/>
          <p:nvPr/>
        </p:nvSpPr>
        <p:spPr>
          <a:xfrm>
            <a:off x="0" y="6287511"/>
            <a:ext cx="9158930" cy="570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96D952-EBDF-4C22-B5E0-9B2F974C8605}"/>
              </a:ext>
            </a:extLst>
          </p:cNvPr>
          <p:cNvSpPr/>
          <p:nvPr/>
        </p:nvSpPr>
        <p:spPr>
          <a:xfrm>
            <a:off x="1196787" y="6327480"/>
            <a:ext cx="6750423" cy="507831"/>
          </a:xfrm>
          <a:prstGeom prst="rect">
            <a:avLst/>
          </a:prstGeom>
        </p:spPr>
        <p:txBody>
          <a:bodyPr wrap="square">
            <a:spAutoFit/>
          </a:bodyPr>
          <a:lstStyle/>
          <a:p>
            <a:pPr lvl="0" defTabSz="914400">
              <a:defRPr/>
            </a:pPr>
            <a:r>
              <a:rPr lang="en-US" sz="900" kern="1200" dirty="0">
                <a:solidFill>
                  <a:schemeClr val="tx1">
                    <a:lumMod val="75000"/>
                    <a:lumOff val="25000"/>
                  </a:schemeClr>
                </a:solidFill>
                <a:effectLst/>
                <a:latin typeface="+mn-lt"/>
                <a:ea typeface="+mn-ea"/>
                <a:cs typeface="+mn-cs"/>
              </a:rPr>
              <a:t>©2018 OCLC. This work is licensed under a Creative Commons Attribution 4.0 International License. Suggested attribution: “This work uses content from ‘</a:t>
            </a:r>
            <a:r>
              <a:rPr lang="en-US" sz="900" dirty="0">
                <a:solidFill>
                  <a:schemeClr val="tx1">
                    <a:lumMod val="75000"/>
                    <a:lumOff val="25000"/>
                  </a:schemeClr>
                </a:solidFill>
              </a:rPr>
              <a:t>The Realities of RDM: Understanding Institutional RDM Services’</a:t>
            </a:r>
            <a:r>
              <a:rPr lang="en-US" sz="900" kern="1200" dirty="0">
                <a:solidFill>
                  <a:schemeClr val="tx1">
                    <a:lumMod val="75000"/>
                    <a:lumOff val="25000"/>
                  </a:schemeClr>
                </a:solidFill>
                <a:effectLst/>
                <a:latin typeface="+mn-lt"/>
                <a:ea typeface="+mn-ea"/>
                <a:cs typeface="+mn-cs"/>
              </a:rPr>
              <a:t> © OCLC, used under a Creative Commons Attribution 4.0 International License: </a:t>
            </a:r>
            <a:r>
              <a:rPr lang="en-US" sz="900" u="sng" kern="1200" dirty="0">
                <a:solidFill>
                  <a:schemeClr val="tx1">
                    <a:lumMod val="75000"/>
                    <a:lumOff val="25000"/>
                  </a:schemeClr>
                </a:solidFill>
                <a:effectLst/>
                <a:latin typeface="+mn-lt"/>
                <a:ea typeface="+mn-ea"/>
                <a:cs typeface="+mn-cs"/>
                <a:hlinkClick r:id="rId3"/>
              </a:rPr>
              <a:t>http://creativecommons.org/licenses/by/4.0/</a:t>
            </a:r>
            <a:r>
              <a:rPr lang="en-US" sz="900" kern="1200" dirty="0">
                <a:solidFill>
                  <a:schemeClr val="tx1">
                    <a:lumMod val="75000"/>
                    <a:lumOff val="25000"/>
                  </a:schemeClr>
                </a:solidFill>
                <a:effectLst/>
                <a:latin typeface="+mn-lt"/>
                <a:ea typeface="+mn-ea"/>
                <a:cs typeface="+mn-cs"/>
              </a:rPr>
              <a:t>.”</a:t>
            </a:r>
          </a:p>
        </p:txBody>
      </p:sp>
      <p:pic>
        <p:nvPicPr>
          <p:cNvPr id="10" name="Picture 9">
            <a:extLst>
              <a:ext uri="{FF2B5EF4-FFF2-40B4-BE49-F238E27FC236}">
                <a16:creationId xmlns:a16="http://schemas.microsoft.com/office/drawing/2014/main" id="{FB9DF72C-B824-443B-ACD0-F23337EE6691}"/>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17823" y="6373581"/>
            <a:ext cx="857513" cy="457200"/>
          </a:xfrm>
          <a:prstGeom prst="rect">
            <a:avLst/>
          </a:prstGeom>
        </p:spPr>
      </p:pic>
    </p:spTree>
    <p:extLst>
      <p:ext uri="{BB962C8B-B14F-4D97-AF65-F5344CB8AC3E}">
        <p14:creationId xmlns:p14="http://schemas.microsoft.com/office/powerpoint/2010/main" val="218556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CA32DC73-9612-4790-9529-E8B470EF08A8}"/>
              </a:ext>
            </a:extLst>
          </p:cNvPr>
          <p:cNvSpPr>
            <a:spLocks noGrp="1"/>
          </p:cNvSpPr>
          <p:nvPr>
            <p:ph type="body" idx="4294967295"/>
          </p:nvPr>
        </p:nvSpPr>
        <p:spPr>
          <a:xfrm>
            <a:off x="255453" y="1479617"/>
            <a:ext cx="3994069" cy="3252180"/>
          </a:xfrm>
        </p:spPr>
        <p:txBody>
          <a:bodyPr>
            <a:normAutofit/>
          </a:bodyPr>
          <a:lstStyle/>
          <a:p>
            <a:pPr marL="0" indent="0">
              <a:spcBef>
                <a:spcPts val="0"/>
              </a:spcBef>
              <a:buNone/>
            </a:pPr>
            <a:r>
              <a:rPr lang="de-DE" sz="2000" dirty="0"/>
              <a:t>Devoted to challenges facing </a:t>
            </a:r>
            <a:r>
              <a:rPr lang="de-DE" sz="2000" dirty="0">
                <a:solidFill>
                  <a:srgbClr val="0070C0"/>
                </a:solidFill>
              </a:rPr>
              <a:t>libraries and archives since 1978</a:t>
            </a:r>
          </a:p>
          <a:p>
            <a:pPr marL="0" indent="0">
              <a:spcBef>
                <a:spcPts val="0"/>
              </a:spcBef>
              <a:buNone/>
            </a:pPr>
            <a:endParaRPr lang="de-DE" sz="2000" dirty="0">
              <a:solidFill>
                <a:srgbClr val="0070C0"/>
              </a:solidFill>
            </a:endParaRPr>
          </a:p>
          <a:p>
            <a:pPr marL="0" indent="0">
              <a:spcBef>
                <a:spcPts val="0"/>
              </a:spcBef>
              <a:buNone/>
            </a:pPr>
            <a:r>
              <a:rPr lang="de-DE" sz="2000" dirty="0"/>
              <a:t>Community resource for </a:t>
            </a:r>
            <a:r>
              <a:rPr lang="de-DE" sz="2000" dirty="0">
                <a:solidFill>
                  <a:srgbClr val="0070C0"/>
                </a:solidFill>
              </a:rPr>
              <a:t>shared Research and Development </a:t>
            </a:r>
            <a:r>
              <a:rPr lang="de-DE" sz="2000" dirty="0"/>
              <a:t>(R&amp;D)</a:t>
            </a:r>
          </a:p>
          <a:p>
            <a:pPr marL="0" indent="0">
              <a:spcBef>
                <a:spcPts val="0"/>
              </a:spcBef>
              <a:buNone/>
            </a:pPr>
            <a:r>
              <a:rPr lang="de-DE" sz="2000" dirty="0"/>
              <a:t> </a:t>
            </a:r>
          </a:p>
          <a:p>
            <a:pPr marL="0" indent="0">
              <a:spcBef>
                <a:spcPts val="0"/>
              </a:spcBef>
              <a:buNone/>
            </a:pPr>
            <a:r>
              <a:rPr lang="de-DE" sz="2000" dirty="0"/>
              <a:t>Engagement with OCLC members and the community around </a:t>
            </a:r>
            <a:r>
              <a:rPr lang="de-DE" sz="2000" dirty="0">
                <a:solidFill>
                  <a:srgbClr val="0070C0"/>
                </a:solidFill>
              </a:rPr>
              <a:t>shared concerns</a:t>
            </a:r>
          </a:p>
          <a:p>
            <a:pPr marL="0" indent="0">
              <a:spcBef>
                <a:spcPts val="0"/>
              </a:spcBef>
              <a:buNone/>
            </a:pPr>
            <a:endParaRPr lang="de-DE" sz="2000" dirty="0">
              <a:solidFill>
                <a:srgbClr val="0070C0"/>
              </a:solidFill>
            </a:endParaRPr>
          </a:p>
          <a:p>
            <a:pPr marL="0" indent="0">
              <a:spcBef>
                <a:spcPts val="0"/>
              </a:spcBef>
              <a:buNone/>
            </a:pPr>
            <a:r>
              <a:rPr lang="de-DE" sz="2000" dirty="0">
                <a:solidFill>
                  <a:srgbClr val="0070C0"/>
                </a:solidFill>
              </a:rPr>
              <a:t>oc.lc/research</a:t>
            </a:r>
            <a:endParaRPr lang="de-DE" sz="2000" dirty="0"/>
          </a:p>
        </p:txBody>
      </p:sp>
      <p:pic>
        <p:nvPicPr>
          <p:cNvPr id="8" name="Picture 1">
            <a:extLst>
              <a:ext uri="{FF2B5EF4-FFF2-40B4-BE49-F238E27FC236}">
                <a16:creationId xmlns:a16="http://schemas.microsoft.com/office/drawing/2014/main" id="{37BC0400-D8CD-44E2-9353-42219F770579}"/>
              </a:ext>
            </a:extLst>
          </p:cNvPr>
          <p:cNvPicPr>
            <a:picLocks noChangeAspect="1"/>
          </p:cNvPicPr>
          <p:nvPr/>
        </p:nvPicPr>
        <p:blipFill>
          <a:blip r:embed="rId3"/>
          <a:stretch>
            <a:fillRect/>
          </a:stretch>
        </p:blipFill>
        <p:spPr>
          <a:xfrm>
            <a:off x="326474" y="627096"/>
            <a:ext cx="2984500" cy="571500"/>
          </a:xfrm>
          <a:prstGeom prst="rect">
            <a:avLst/>
          </a:prstGeom>
        </p:spPr>
      </p:pic>
      <p:sp>
        <p:nvSpPr>
          <p:cNvPr id="7" name="Rectangle 2">
            <a:extLst>
              <a:ext uri="{FF2B5EF4-FFF2-40B4-BE49-F238E27FC236}">
                <a16:creationId xmlns:a16="http://schemas.microsoft.com/office/drawing/2014/main" id="{304A98A6-6D3D-174D-94F4-C4CB56B3EB61}"/>
              </a:ext>
            </a:extLst>
          </p:cNvPr>
          <p:cNvSpPr>
            <a:spLocks noChangeArrowheads="1"/>
          </p:cNvSpPr>
          <p:nvPr/>
        </p:nvSpPr>
        <p:spPr bwMode="auto">
          <a:xfrm>
            <a:off x="4447098" y="1340110"/>
            <a:ext cx="338842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2000" b="0" i="0" u="none" strike="noStrike" cap="none" normalizeH="0" baseline="0" dirty="0">
                <a:ln>
                  <a:noFill/>
                </a:ln>
                <a:solidFill>
                  <a:schemeClr val="accent1"/>
                </a:solidFill>
                <a:effectLst/>
                <a:cs typeface="Times New Roman" panose="02020603050405020304" pitchFamily="18" charset="0"/>
              </a:rPr>
              <a:t>~130 </a:t>
            </a:r>
            <a:r>
              <a:rPr kumimoji="0" lang="en-US" altLang="en-US" sz="2000" b="0" i="0" u="none" strike="noStrike" cap="none" normalizeH="0" baseline="0" dirty="0">
                <a:ln>
                  <a:noFill/>
                </a:ln>
                <a:effectLst/>
                <a:cs typeface="Times New Roman" panose="02020603050405020304" pitchFamily="18" charset="0"/>
              </a:rPr>
              <a:t>partnership institutions worldwide</a:t>
            </a:r>
          </a:p>
          <a:p>
            <a:endParaRPr kumimoji="0" lang="en-US" altLang="en-US" sz="2000" b="0" i="0" u="none" strike="noStrike" cap="none" normalizeH="0" baseline="0" dirty="0">
              <a:ln>
                <a:noFill/>
              </a:ln>
              <a:effectLst/>
              <a:cs typeface="Times New Roman" panose="02020603050405020304" pitchFamily="18" charset="0"/>
            </a:endParaRPr>
          </a:p>
          <a:p>
            <a:r>
              <a:rPr kumimoji="0" lang="en-US" altLang="en-US" sz="2000" b="0" i="0" u="none" strike="noStrike" cap="none" normalizeH="0" baseline="0" dirty="0">
                <a:ln>
                  <a:noFill/>
                </a:ln>
                <a:solidFill>
                  <a:schemeClr val="accent1"/>
                </a:solidFill>
                <a:effectLst/>
                <a:cs typeface="Times New Roman" panose="02020603050405020304" pitchFamily="18" charset="0"/>
              </a:rPr>
              <a:t>Facilitates connections </a:t>
            </a:r>
            <a:r>
              <a:rPr kumimoji="0" lang="en-US" altLang="en-US" sz="2000" b="0" i="0" u="none" strike="noStrike" cap="none" normalizeH="0" baseline="0" dirty="0">
                <a:ln>
                  <a:noFill/>
                </a:ln>
                <a:effectLst/>
                <a:cs typeface="Times New Roman" panose="02020603050405020304" pitchFamily="18" charset="0"/>
              </a:rPr>
              <a:t>between OCLC Research and research libraries</a:t>
            </a:r>
          </a:p>
          <a:p>
            <a:endParaRPr kumimoji="0" lang="en-US" altLang="en-US" sz="2000" b="0" i="0" u="none" strike="noStrike" cap="none" normalizeH="0" baseline="0" dirty="0">
              <a:ln>
                <a:noFill/>
              </a:ln>
              <a:effectLst/>
              <a:cs typeface="Times New Roman" panose="02020603050405020304" pitchFamily="18" charset="0"/>
            </a:endParaRPr>
          </a:p>
          <a:p>
            <a:r>
              <a:rPr lang="en-US" altLang="en-US" sz="2000" dirty="0">
                <a:cs typeface="Times New Roman" panose="02020603050405020304" pitchFamily="18" charset="0"/>
              </a:rPr>
              <a:t>Supports </a:t>
            </a:r>
            <a:r>
              <a:rPr lang="en-US" altLang="en-US" sz="2000" dirty="0">
                <a:solidFill>
                  <a:schemeClr val="accent1"/>
                </a:solidFill>
                <a:cs typeface="Times New Roman" panose="02020603050405020304" pitchFamily="18" charset="0"/>
              </a:rPr>
              <a:t>transnational </a:t>
            </a:r>
            <a:r>
              <a:rPr lang="en-US" altLang="en-US" sz="2000" dirty="0">
                <a:cs typeface="Times New Roman" panose="02020603050405020304" pitchFamily="18" charset="0"/>
              </a:rPr>
              <a:t>sharing and peer to peer collaborative learning</a:t>
            </a:r>
          </a:p>
          <a:p>
            <a:endParaRPr lang="en-US" altLang="en-US" sz="2000" dirty="0">
              <a:cs typeface="Times New Roman" panose="02020603050405020304" pitchFamily="18" charset="0"/>
            </a:endParaRPr>
          </a:p>
          <a:p>
            <a:r>
              <a:rPr lang="en-US" altLang="en-US" sz="2000" dirty="0">
                <a:solidFill>
                  <a:schemeClr val="accent1"/>
                </a:solidFill>
                <a:cs typeface="Times New Roman" panose="02020603050405020304" pitchFamily="18" charset="0"/>
              </a:rPr>
              <a:t>Influences </a:t>
            </a:r>
            <a:r>
              <a:rPr lang="en-US" altLang="en-US" sz="2000" dirty="0">
                <a:cs typeface="Times New Roman" panose="02020603050405020304" pitchFamily="18" charset="0"/>
              </a:rPr>
              <a:t>service design and future OCLC research</a:t>
            </a:r>
          </a:p>
          <a:p>
            <a:endParaRPr kumimoji="0" lang="en-US" altLang="en-US" sz="2000" b="0" i="0" u="none" strike="noStrike" cap="none" normalizeH="0" baseline="0" dirty="0">
              <a:ln>
                <a:noFill/>
              </a:ln>
              <a:effectLst/>
            </a:endParaRPr>
          </a:p>
        </p:txBody>
      </p:sp>
      <p:pic>
        <p:nvPicPr>
          <p:cNvPr id="10" name="Picture 9">
            <a:extLst>
              <a:ext uri="{FF2B5EF4-FFF2-40B4-BE49-F238E27FC236}">
                <a16:creationId xmlns:a16="http://schemas.microsoft.com/office/drawing/2014/main" id="{47069A0A-4F6C-4D75-BDA5-DFBDB690F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622" y="627096"/>
            <a:ext cx="4777876" cy="638114"/>
          </a:xfrm>
          <a:prstGeom prst="rect">
            <a:avLst/>
          </a:prstGeom>
        </p:spPr>
      </p:pic>
    </p:spTree>
    <p:extLst>
      <p:ext uri="{BB962C8B-B14F-4D97-AF65-F5344CB8AC3E}">
        <p14:creationId xmlns:p14="http://schemas.microsoft.com/office/powerpoint/2010/main" val="425374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2637"/>
            <a:ext cx="9144000" cy="1347632"/>
          </a:xfrm>
          <a:prstGeom prst="rect">
            <a:avLst/>
          </a:prstGeom>
        </p:spPr>
      </p:pic>
      <p:sp>
        <p:nvSpPr>
          <p:cNvPr id="7" name="TextBox 6">
            <a:extLst>
              <a:ext uri="{FF2B5EF4-FFF2-40B4-BE49-F238E27FC236}">
                <a16:creationId xmlns:a16="http://schemas.microsoft.com/office/drawing/2014/main" id="{38614FB0-F63C-4888-B30F-DE43F91F3187}"/>
              </a:ext>
            </a:extLst>
          </p:cNvPr>
          <p:cNvSpPr txBox="1"/>
          <p:nvPr/>
        </p:nvSpPr>
        <p:spPr>
          <a:xfrm>
            <a:off x="92024" y="4330763"/>
            <a:ext cx="1911742" cy="523220"/>
          </a:xfrm>
          <a:prstGeom prst="rect">
            <a:avLst/>
          </a:prstGeom>
          <a:noFill/>
        </p:spPr>
        <p:txBody>
          <a:bodyPr wrap="none" rtlCol="0">
            <a:spAutoFit/>
          </a:bodyPr>
          <a:lstStyle/>
          <a:p>
            <a:r>
              <a:rPr lang="en-US" sz="2800"/>
              <a:t>Background</a:t>
            </a:r>
          </a:p>
        </p:txBody>
      </p:sp>
    </p:spTree>
    <p:extLst>
      <p:ext uri="{BB962C8B-B14F-4D97-AF65-F5344CB8AC3E}">
        <p14:creationId xmlns:p14="http://schemas.microsoft.com/office/powerpoint/2010/main" val="249020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NSR\cni2014\outcomes-1.png">
            <a:extLst>
              <a:ext uri="{FF2B5EF4-FFF2-40B4-BE49-F238E27FC236}">
                <a16:creationId xmlns:a16="http://schemas.microsoft.com/office/drawing/2014/main" id="{238DF5C6-1FE4-4E0B-B1D1-309EF0477E5E}"/>
              </a:ext>
            </a:extLst>
          </p:cNvPr>
          <p:cNvPicPr>
            <a:picLocks noChangeAspect="1" noChangeArrowheads="1"/>
          </p:cNvPicPr>
          <p:nvPr/>
        </p:nvPicPr>
        <p:blipFill>
          <a:blip r:embed="rId3" cstate="print"/>
          <a:srcRect/>
          <a:stretch>
            <a:fillRect/>
          </a:stretch>
        </p:blipFill>
        <p:spPr bwMode="auto">
          <a:xfrm>
            <a:off x="3675055" y="2618147"/>
            <a:ext cx="4985803" cy="3904293"/>
          </a:xfrm>
          <a:prstGeom prst="rect">
            <a:avLst/>
          </a:prstGeom>
          <a:noFill/>
        </p:spPr>
      </p:pic>
      <p:pic>
        <p:nvPicPr>
          <p:cNvPr id="5" name="Picture 2" descr="H:\NSR\ESRworkshopDC\esrcover.jpg">
            <a:extLst>
              <a:ext uri="{FF2B5EF4-FFF2-40B4-BE49-F238E27FC236}">
                <a16:creationId xmlns:a16="http://schemas.microsoft.com/office/drawing/2014/main" id="{0B23687B-44F2-45FE-926D-00966497AFFB}"/>
              </a:ext>
            </a:extLst>
          </p:cNvPr>
          <p:cNvPicPr>
            <a:picLocks noChangeAspect="1" noChangeArrowheads="1"/>
          </p:cNvPicPr>
          <p:nvPr/>
        </p:nvPicPr>
        <p:blipFill>
          <a:blip r:embed="rId4" cstate="print"/>
          <a:srcRect/>
          <a:stretch>
            <a:fillRect/>
          </a:stretch>
        </p:blipFill>
        <p:spPr bwMode="auto">
          <a:xfrm>
            <a:off x="247939" y="246285"/>
            <a:ext cx="1574854" cy="1989908"/>
          </a:xfrm>
          <a:prstGeom prst="rect">
            <a:avLst/>
          </a:prstGeom>
          <a:noFill/>
          <a:effectLst>
            <a:outerShdw blurRad="50800" dist="114300" dir="2700000" algn="tl" rotWithShape="0">
              <a:prstClr val="black">
                <a:alpha val="40000"/>
              </a:prstClr>
            </a:outerShdw>
          </a:effectLst>
          <a:scene3d>
            <a:camera prst="orthographicFront"/>
            <a:lightRig rig="threePt" dir="t">
              <a:rot lat="0" lon="0" rev="0"/>
            </a:lightRig>
          </a:scene3d>
          <a:sp3d/>
        </p:spPr>
      </p:pic>
      <p:pic>
        <p:nvPicPr>
          <p:cNvPr id="6" name="Picture 5">
            <a:extLst>
              <a:ext uri="{FF2B5EF4-FFF2-40B4-BE49-F238E27FC236}">
                <a16:creationId xmlns:a16="http://schemas.microsoft.com/office/drawing/2014/main" id="{FDE40FA8-AC5F-45B6-83A2-1B1433C76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8039" y="246285"/>
            <a:ext cx="1537656" cy="1989908"/>
          </a:xfrm>
          <a:prstGeom prst="rect">
            <a:avLst/>
          </a:prstGeom>
          <a:ln>
            <a:solidFill>
              <a:srgbClr val="00B0F0"/>
            </a:solidFill>
          </a:ln>
          <a:effectLst>
            <a:outerShdw blurRad="50800" dist="114300" dir="2700000" algn="tl" rotWithShape="0">
              <a:prstClr val="black">
                <a:alpha val="40000"/>
              </a:prstClr>
            </a:outerShdw>
          </a:effectLst>
        </p:spPr>
      </p:pic>
      <p:sp>
        <p:nvSpPr>
          <p:cNvPr id="7" name="TextBox 6">
            <a:extLst>
              <a:ext uri="{FF2B5EF4-FFF2-40B4-BE49-F238E27FC236}">
                <a16:creationId xmlns:a16="http://schemas.microsoft.com/office/drawing/2014/main" id="{55B6D8D1-E724-49E0-B666-71C2E9945FA6}"/>
              </a:ext>
            </a:extLst>
          </p:cNvPr>
          <p:cNvSpPr txBox="1"/>
          <p:nvPr/>
        </p:nvSpPr>
        <p:spPr>
          <a:xfrm>
            <a:off x="3810688" y="948851"/>
            <a:ext cx="4899868" cy="523220"/>
          </a:xfrm>
          <a:prstGeom prst="rect">
            <a:avLst/>
          </a:prstGeom>
          <a:noFill/>
        </p:spPr>
        <p:txBody>
          <a:bodyPr wrap="none" rtlCol="0">
            <a:spAutoFit/>
          </a:bodyPr>
          <a:lstStyle/>
          <a:p>
            <a:r>
              <a:rPr lang="en-US" sz="2800">
                <a:solidFill>
                  <a:schemeClr val="accent1"/>
                </a:solidFill>
                <a:latin typeface="Segoe UI" panose="020B0502040204020203" pitchFamily="34" charset="0"/>
                <a:cs typeface="Segoe UI" panose="020B0502040204020203" pitchFamily="34" charset="0"/>
              </a:rPr>
              <a:t>The Evolving Scholarly Record</a:t>
            </a:r>
          </a:p>
        </p:txBody>
      </p:sp>
      <p:sp>
        <p:nvSpPr>
          <p:cNvPr id="8" name="Oval 7">
            <a:extLst>
              <a:ext uri="{FF2B5EF4-FFF2-40B4-BE49-F238E27FC236}">
                <a16:creationId xmlns:a16="http://schemas.microsoft.com/office/drawing/2014/main" id="{7F96404D-EB49-4548-8248-45FD2504DFE9}"/>
              </a:ext>
            </a:extLst>
          </p:cNvPr>
          <p:cNvSpPr/>
          <p:nvPr/>
        </p:nvSpPr>
        <p:spPr>
          <a:xfrm>
            <a:off x="5111469" y="2282587"/>
            <a:ext cx="1950098" cy="1390262"/>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B87DB6-EE8E-4A48-B797-0FFD2A817BB3}"/>
              </a:ext>
            </a:extLst>
          </p:cNvPr>
          <p:cNvSpPr txBox="1"/>
          <p:nvPr/>
        </p:nvSpPr>
        <p:spPr>
          <a:xfrm>
            <a:off x="833585" y="3863893"/>
            <a:ext cx="2275688" cy="830997"/>
          </a:xfrm>
          <a:prstGeom prst="rect">
            <a:avLst/>
          </a:prstGeom>
          <a:noFill/>
        </p:spPr>
        <p:txBody>
          <a:bodyPr wrap="none" rtlCol="0">
            <a:spAutoFit/>
          </a:bodyPr>
          <a:lstStyle/>
          <a:p>
            <a:r>
              <a:rPr lang="en-US" sz="2400" b="1">
                <a:solidFill>
                  <a:schemeClr val="accent1"/>
                </a:solidFill>
                <a:latin typeface="Segoe UI" panose="020B0502040204020203" pitchFamily="34" charset="0"/>
                <a:cs typeface="Segoe UI" panose="020B0502040204020203" pitchFamily="34" charset="0"/>
              </a:rPr>
              <a:t>Research data </a:t>
            </a:r>
            <a:br>
              <a:rPr lang="en-US" sz="2400" b="1">
                <a:solidFill>
                  <a:schemeClr val="accent1"/>
                </a:solidFill>
                <a:latin typeface="Segoe UI" panose="020B0502040204020203" pitchFamily="34" charset="0"/>
                <a:cs typeface="Segoe UI" panose="020B0502040204020203" pitchFamily="34" charset="0"/>
              </a:rPr>
            </a:br>
            <a:r>
              <a:rPr lang="en-US" sz="2400" b="1">
                <a:solidFill>
                  <a:schemeClr val="accent1"/>
                </a:solidFill>
                <a:latin typeface="Segoe UI" panose="020B0502040204020203" pitchFamily="34" charset="0"/>
                <a:cs typeface="Segoe UI" panose="020B0502040204020203" pitchFamily="34" charset="0"/>
              </a:rPr>
              <a:t>management </a:t>
            </a:r>
          </a:p>
        </p:txBody>
      </p:sp>
      <p:sp>
        <p:nvSpPr>
          <p:cNvPr id="2" name="Rectangle 1">
            <a:extLst>
              <a:ext uri="{FF2B5EF4-FFF2-40B4-BE49-F238E27FC236}">
                <a16:creationId xmlns:a16="http://schemas.microsoft.com/office/drawing/2014/main" id="{596988F1-324A-41E9-88F8-0A497EA40AF1}"/>
              </a:ext>
            </a:extLst>
          </p:cNvPr>
          <p:cNvSpPr/>
          <p:nvPr/>
        </p:nvSpPr>
        <p:spPr>
          <a:xfrm>
            <a:off x="173736" y="128016"/>
            <a:ext cx="8714232" cy="2313432"/>
          </a:xfrm>
          <a:prstGeom prst="rect">
            <a:avLst/>
          </a:prstGeom>
          <a:solidFill>
            <a:srgbClr val="4472C4">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F4FF8C3-E123-4D33-A500-97B71E4122DB}"/>
              </a:ext>
            </a:extLst>
          </p:cNvPr>
          <p:cNvCxnSpPr>
            <a:cxnSpLocks/>
          </p:cNvCxnSpPr>
          <p:nvPr/>
        </p:nvCxnSpPr>
        <p:spPr>
          <a:xfrm flipV="1">
            <a:off x="3009270" y="3449144"/>
            <a:ext cx="2348671" cy="830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2C2BE0-CEE2-C943-A5B1-28A822021560}"/>
              </a:ext>
            </a:extLst>
          </p:cNvPr>
          <p:cNvSpPr txBox="1"/>
          <p:nvPr/>
        </p:nvSpPr>
        <p:spPr>
          <a:xfrm>
            <a:off x="475792" y="6079261"/>
            <a:ext cx="1459887" cy="523220"/>
          </a:xfrm>
          <a:prstGeom prst="rect">
            <a:avLst/>
          </a:prstGeom>
          <a:solidFill>
            <a:schemeClr val="bg2"/>
          </a:solidFill>
          <a:effectLst>
            <a:outerShdw blurRad="50800" dist="63500" dir="2700000" algn="tl" rotWithShape="0">
              <a:prstClr val="black">
                <a:alpha val="40000"/>
              </a:prstClr>
            </a:outerShdw>
          </a:effectLst>
        </p:spPr>
        <p:txBody>
          <a:bodyPr wrap="none" rtlCol="0">
            <a:spAutoFit/>
          </a:bodyPr>
          <a:lstStyle/>
          <a:p>
            <a:pPr algn="ctr"/>
            <a:r>
              <a:rPr lang="en-US" sz="2800" b="1" err="1">
                <a:solidFill>
                  <a:srgbClr val="CC0066"/>
                </a:solidFill>
              </a:rPr>
              <a:t>oc.lc</a:t>
            </a:r>
            <a:r>
              <a:rPr lang="en-US" sz="2800" b="1">
                <a:solidFill>
                  <a:srgbClr val="CC0066"/>
                </a:solidFill>
              </a:rPr>
              <a:t>/</a:t>
            </a:r>
            <a:r>
              <a:rPr lang="en-US" sz="2800" b="1" err="1">
                <a:solidFill>
                  <a:srgbClr val="CC0066"/>
                </a:solidFill>
              </a:rPr>
              <a:t>esr</a:t>
            </a:r>
            <a:endParaRPr lang="en-US" sz="2800" b="1">
              <a:solidFill>
                <a:srgbClr val="CC0066"/>
              </a:solidFill>
            </a:endParaRPr>
          </a:p>
        </p:txBody>
      </p:sp>
    </p:spTree>
    <p:extLst>
      <p:ext uri="{BB962C8B-B14F-4D97-AF65-F5344CB8AC3E}">
        <p14:creationId xmlns:p14="http://schemas.microsoft.com/office/powerpoint/2010/main" val="45484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39" y="233470"/>
            <a:ext cx="8670002" cy="584775"/>
          </a:xfrm>
          <a:prstGeom prst="rect">
            <a:avLst/>
          </a:prstGeom>
          <a:noFill/>
        </p:spPr>
        <p:txBody>
          <a:bodyPr wrap="none" rtlCol="0">
            <a:spAutoFit/>
          </a:bodyPr>
          <a:lstStyle/>
          <a:p>
            <a:r>
              <a:rPr lang="en-US" sz="3200" b="1">
                <a:solidFill>
                  <a:schemeClr val="accent1"/>
                </a:solidFill>
                <a:latin typeface="Segoe UI" panose="020B0502040204020203" pitchFamily="34" charset="0"/>
                <a:cs typeface="Segoe UI" panose="020B0502040204020203" pitchFamily="34" charset="0"/>
              </a:rPr>
              <a:t>The Realities of Research Data Management</a:t>
            </a:r>
          </a:p>
        </p:txBody>
      </p:sp>
      <p:sp>
        <p:nvSpPr>
          <p:cNvPr id="11" name="TextBox 10"/>
          <p:cNvSpPr txBox="1"/>
          <p:nvPr/>
        </p:nvSpPr>
        <p:spPr>
          <a:xfrm>
            <a:off x="220939" y="1066364"/>
            <a:ext cx="8660965" cy="2616101"/>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Research data: key part of evolving scholarly record</a:t>
            </a:r>
          </a:p>
          <a:p>
            <a:endParaRPr lang="en-US" sz="80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How </a:t>
            </a:r>
            <a:r>
              <a:rPr lang="en-US" sz="2400" b="1">
                <a:latin typeface="Segoe UI" panose="020B0502040204020203" pitchFamily="34" charset="0"/>
                <a:cs typeface="Segoe UI" panose="020B0502040204020203" pitchFamily="34" charset="0"/>
              </a:rPr>
              <a:t>universities</a:t>
            </a:r>
            <a:r>
              <a:rPr lang="en-US" sz="2400">
                <a:latin typeface="Segoe UI" panose="020B0502040204020203" pitchFamily="34" charset="0"/>
                <a:cs typeface="Segoe UI" panose="020B0502040204020203" pitchFamily="34" charset="0"/>
              </a:rPr>
              <a:t> acquire RDM capacity:</a:t>
            </a:r>
          </a:p>
          <a:p>
            <a:pPr marL="914400" lvl="1" indent="-457200">
              <a:buFont typeface="Arial" panose="020B0604020202020204" pitchFamily="34" charset="0"/>
              <a:buChar char="•"/>
            </a:pPr>
            <a:r>
              <a:rPr lang="en-US" sz="2000">
                <a:latin typeface="Segoe UI" panose="020B0502040204020203" pitchFamily="34" charset="0"/>
                <a:cs typeface="Segoe UI" panose="020B0502040204020203" pitchFamily="34" charset="0"/>
              </a:rPr>
              <a:t>Context, influences, choices</a:t>
            </a:r>
          </a:p>
          <a:p>
            <a:endParaRPr lang="en-US" sz="80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Key decision points:</a:t>
            </a:r>
          </a:p>
          <a:p>
            <a:pPr marL="914400" lvl="1" indent="-457200">
              <a:buFont typeface="Arial" panose="020B0604020202020204" pitchFamily="34" charset="0"/>
              <a:buChar char="•"/>
            </a:pPr>
            <a:r>
              <a:rPr lang="en-US" sz="2000">
                <a:latin typeface="Segoe UI" panose="020B0502040204020203" pitchFamily="34" charset="0"/>
                <a:cs typeface="Segoe UI" panose="020B0502040204020203" pitchFamily="34" charset="0"/>
              </a:rPr>
              <a:t>Deciding: 1) </a:t>
            </a:r>
            <a:r>
              <a:rPr lang="en-US" sz="2000" b="1">
                <a:latin typeface="Segoe UI" panose="020B0502040204020203" pitchFamily="34" charset="0"/>
                <a:cs typeface="Segoe UI" panose="020B0502040204020203" pitchFamily="34" charset="0"/>
              </a:rPr>
              <a:t>to act</a:t>
            </a:r>
            <a:r>
              <a:rPr lang="en-US" sz="2000">
                <a:latin typeface="Segoe UI" panose="020B0502040204020203" pitchFamily="34" charset="0"/>
                <a:cs typeface="Segoe UI" panose="020B0502040204020203" pitchFamily="34" charset="0"/>
              </a:rPr>
              <a:t>	2) </a:t>
            </a:r>
            <a:r>
              <a:rPr lang="en-US" sz="2000" b="1">
                <a:latin typeface="Segoe UI" panose="020B0502040204020203" pitchFamily="34" charset="0"/>
                <a:cs typeface="Segoe UI" panose="020B0502040204020203" pitchFamily="34" charset="0"/>
              </a:rPr>
              <a:t>what to do</a:t>
            </a:r>
            <a:r>
              <a:rPr lang="en-US" sz="2000">
                <a:latin typeface="Segoe UI" panose="020B0502040204020203" pitchFamily="34" charset="0"/>
                <a:cs typeface="Segoe UI" panose="020B0502040204020203" pitchFamily="34" charset="0"/>
              </a:rPr>
              <a:t>	3) </a:t>
            </a:r>
            <a:r>
              <a:rPr lang="en-US" sz="2000" b="1">
                <a:latin typeface="Segoe UI" panose="020B0502040204020203" pitchFamily="34" charset="0"/>
                <a:cs typeface="Segoe UI" panose="020B0502040204020203" pitchFamily="34" charset="0"/>
              </a:rPr>
              <a:t>how to do it</a:t>
            </a:r>
          </a:p>
          <a:p>
            <a:endParaRPr lang="en-US" sz="80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a:latin typeface="Segoe UI" panose="020B0502040204020203" pitchFamily="34" charset="0"/>
                <a:cs typeface="Segoe UI" panose="020B0502040204020203" pitchFamily="34" charset="0"/>
              </a:rPr>
              <a:t>Case studies:</a:t>
            </a:r>
          </a:p>
        </p:txBody>
      </p:sp>
      <p:pic>
        <p:nvPicPr>
          <p:cNvPr id="7" name="Picture 6">
            <a:extLst>
              <a:ext uri="{FF2B5EF4-FFF2-40B4-BE49-F238E27FC236}">
                <a16:creationId xmlns:a16="http://schemas.microsoft.com/office/drawing/2014/main" id="{9D94AA8A-E505-40BF-AF45-B6330D09A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993" y="3438540"/>
            <a:ext cx="5771535" cy="3181559"/>
          </a:xfrm>
          <a:prstGeom prst="rect">
            <a:avLst/>
          </a:prstGeom>
        </p:spPr>
      </p:pic>
      <p:sp>
        <p:nvSpPr>
          <p:cNvPr id="14" name="TextBox 13">
            <a:extLst>
              <a:ext uri="{FF2B5EF4-FFF2-40B4-BE49-F238E27FC236}">
                <a16:creationId xmlns:a16="http://schemas.microsoft.com/office/drawing/2014/main" id="{3077BCDD-8368-4533-BB00-63EAD5FB1A74}"/>
              </a:ext>
            </a:extLst>
          </p:cNvPr>
          <p:cNvSpPr txBox="1"/>
          <p:nvPr/>
        </p:nvSpPr>
        <p:spPr>
          <a:xfrm>
            <a:off x="2123768" y="3804224"/>
            <a:ext cx="2757037"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University of Edinburgh</a:t>
            </a:r>
          </a:p>
        </p:txBody>
      </p:sp>
      <p:sp>
        <p:nvSpPr>
          <p:cNvPr id="15" name="TextBox 14">
            <a:extLst>
              <a:ext uri="{FF2B5EF4-FFF2-40B4-BE49-F238E27FC236}">
                <a16:creationId xmlns:a16="http://schemas.microsoft.com/office/drawing/2014/main" id="{85C692EB-A6BA-4B70-A399-77A2748ACC87}"/>
              </a:ext>
            </a:extLst>
          </p:cNvPr>
          <p:cNvSpPr txBox="1"/>
          <p:nvPr/>
        </p:nvSpPr>
        <p:spPr>
          <a:xfrm>
            <a:off x="392298" y="4710334"/>
            <a:ext cx="2881366"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University of Illinois - UC</a:t>
            </a:r>
          </a:p>
        </p:txBody>
      </p:sp>
      <p:sp>
        <p:nvSpPr>
          <p:cNvPr id="16" name="TextBox 15">
            <a:extLst>
              <a:ext uri="{FF2B5EF4-FFF2-40B4-BE49-F238E27FC236}">
                <a16:creationId xmlns:a16="http://schemas.microsoft.com/office/drawing/2014/main" id="{0472FCE0-E268-4C06-A42C-F628AD7CE184}"/>
              </a:ext>
            </a:extLst>
          </p:cNvPr>
          <p:cNvSpPr txBox="1"/>
          <p:nvPr/>
        </p:nvSpPr>
        <p:spPr>
          <a:xfrm>
            <a:off x="4479040" y="4327677"/>
            <a:ext cx="3991029"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Wageningen University &amp; Research</a:t>
            </a:r>
          </a:p>
        </p:txBody>
      </p:sp>
      <p:sp>
        <p:nvSpPr>
          <p:cNvPr id="17" name="TextBox 16">
            <a:extLst>
              <a:ext uri="{FF2B5EF4-FFF2-40B4-BE49-F238E27FC236}">
                <a16:creationId xmlns:a16="http://schemas.microsoft.com/office/drawing/2014/main" id="{BBEA042D-DCCB-426D-BB0A-4B5F66B8884C}"/>
              </a:ext>
            </a:extLst>
          </p:cNvPr>
          <p:cNvSpPr txBox="1"/>
          <p:nvPr/>
        </p:nvSpPr>
        <p:spPr>
          <a:xfrm>
            <a:off x="6666025" y="5746333"/>
            <a:ext cx="2206758"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Monash University</a:t>
            </a:r>
          </a:p>
        </p:txBody>
      </p:sp>
      <p:sp>
        <p:nvSpPr>
          <p:cNvPr id="35" name="Oval 34">
            <a:extLst>
              <a:ext uri="{FF2B5EF4-FFF2-40B4-BE49-F238E27FC236}">
                <a16:creationId xmlns:a16="http://schemas.microsoft.com/office/drawing/2014/main" id="{5A179262-9986-4D6E-B8F7-520B075ABD77}"/>
              </a:ext>
            </a:extLst>
          </p:cNvPr>
          <p:cNvSpPr/>
          <p:nvPr/>
        </p:nvSpPr>
        <p:spPr>
          <a:xfrm>
            <a:off x="6528865" y="6047085"/>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6" name="Oval 35">
            <a:extLst>
              <a:ext uri="{FF2B5EF4-FFF2-40B4-BE49-F238E27FC236}">
                <a16:creationId xmlns:a16="http://schemas.microsoft.com/office/drawing/2014/main" id="{647BB4D4-E2F4-4C88-9527-CB7C2D385B92}"/>
              </a:ext>
            </a:extLst>
          </p:cNvPr>
          <p:cNvSpPr/>
          <p:nvPr/>
        </p:nvSpPr>
        <p:spPr>
          <a:xfrm>
            <a:off x="4341880" y="4329574"/>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71ADCC7A-083B-43A1-ADF9-2D3C4E14550F}"/>
              </a:ext>
            </a:extLst>
          </p:cNvPr>
          <p:cNvSpPr/>
          <p:nvPr/>
        </p:nvSpPr>
        <p:spPr>
          <a:xfrm>
            <a:off x="4172084" y="4190517"/>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38" name="Oval 37">
            <a:extLst>
              <a:ext uri="{FF2B5EF4-FFF2-40B4-BE49-F238E27FC236}">
                <a16:creationId xmlns:a16="http://schemas.microsoft.com/office/drawing/2014/main" id="{5CE4C01B-834B-4BEA-A966-5A5282A5D422}"/>
              </a:ext>
            </a:extLst>
          </p:cNvPr>
          <p:cNvSpPr/>
          <p:nvPr/>
        </p:nvSpPr>
        <p:spPr>
          <a:xfrm>
            <a:off x="2920426" y="462068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5186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30C8BF-D539-6042-8C64-F4F546E6390D}"/>
              </a:ext>
            </a:extLst>
          </p:cNvPr>
          <p:cNvSpPr txBox="1"/>
          <p:nvPr/>
        </p:nvSpPr>
        <p:spPr>
          <a:xfrm>
            <a:off x="5064475" y="304635"/>
            <a:ext cx="3507771" cy="1176902"/>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US" sz="2700" b="1" kern="1200">
                <a:solidFill>
                  <a:srgbClr val="000000"/>
                </a:solidFill>
                <a:latin typeface="+mj-lt"/>
                <a:ea typeface="+mj-ea"/>
                <a:cs typeface="+mj-cs"/>
              </a:rPr>
              <a:t>OCLC Project Team</a:t>
            </a:r>
          </a:p>
        </p:txBody>
      </p:sp>
      <p:pic>
        <p:nvPicPr>
          <p:cNvPr id="3" name="Picture 5" descr="A person wearing glasses&#10;&#10;Description generated with very high confidence">
            <a:extLst>
              <a:ext uri="{FF2B5EF4-FFF2-40B4-BE49-F238E27FC236}">
                <a16:creationId xmlns:a16="http://schemas.microsoft.com/office/drawing/2014/main" id="{94A0D51E-EAE7-49F2-8262-88A501607C9D}"/>
              </a:ext>
            </a:extLst>
          </p:cNvPr>
          <p:cNvPicPr>
            <a:picLocks noChangeAspect="1"/>
          </p:cNvPicPr>
          <p:nvPr/>
        </p:nvPicPr>
        <p:blipFill rotWithShape="1">
          <a:blip r:embed="rId3">
            <a:alphaModFix/>
            <a:extLst/>
          </a:blip>
          <a:srcRect l="12500" r="12500"/>
          <a:stretch/>
        </p:blipFill>
        <p:spPr>
          <a:xfrm>
            <a:off x="2282253" y="2794600"/>
            <a:ext cx="2487291" cy="248729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Shape 389">
            <a:extLst>
              <a:ext uri="{FF2B5EF4-FFF2-40B4-BE49-F238E27FC236}">
                <a16:creationId xmlns:a16="http://schemas.microsoft.com/office/drawing/2014/main" id="{4A0BC28C-39BB-3049-9A27-91A7A1549AF3}"/>
              </a:ext>
            </a:extLst>
          </p:cNvPr>
          <p:cNvPicPr preferRelativeResize="0"/>
          <p:nvPr/>
        </p:nvPicPr>
        <p:blipFill rotWithShape="1">
          <a:blip r:embed="rId4">
            <a:alphaModFix/>
          </a:blip>
          <a:srcRect t="9193" b="26491"/>
          <a:stretch/>
        </p:blipFill>
        <p:spPr>
          <a:xfrm>
            <a:off x="20" y="10"/>
            <a:ext cx="3332829" cy="2832577"/>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p:spPr>
      </p:pic>
      <p:pic>
        <p:nvPicPr>
          <p:cNvPr id="4" name="Shape 387" descr="Ein Bild, das Person, Wand, drinnen, Frau enthält.  Mit sehr hoher Zuverlässigkeit generierte Beschreibung">
            <a:extLst>
              <a:ext uri="{FF2B5EF4-FFF2-40B4-BE49-F238E27FC236}">
                <a16:creationId xmlns:a16="http://schemas.microsoft.com/office/drawing/2014/main" id="{0BE6A4BA-D279-AC4B-9C5E-A0B92B43DBE1}"/>
              </a:ext>
            </a:extLst>
          </p:cNvPr>
          <p:cNvPicPr preferRelativeResize="0"/>
          <p:nvPr/>
        </p:nvPicPr>
        <p:blipFill rotWithShape="1">
          <a:blip r:embed="rId5">
            <a:alphaModFix/>
          </a:blip>
          <a:srcRect t="9076" r="2" b="22328"/>
          <a:stretch/>
        </p:blipFill>
        <p:spPr>
          <a:xfrm>
            <a:off x="20" y="4645346"/>
            <a:ext cx="2580420" cy="2212654"/>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p:spPr>
      </p:pic>
      <p:sp>
        <p:nvSpPr>
          <p:cNvPr id="2" name="Text Placeholder 1">
            <a:extLst>
              <a:ext uri="{FF2B5EF4-FFF2-40B4-BE49-F238E27FC236}">
                <a16:creationId xmlns:a16="http://schemas.microsoft.com/office/drawing/2014/main" id="{5BE03D85-B462-2948-B98B-DF0DA4509455}"/>
              </a:ext>
            </a:extLst>
          </p:cNvPr>
          <p:cNvSpPr>
            <a:spLocks noGrp="1"/>
          </p:cNvSpPr>
          <p:nvPr>
            <p:ph type="body" idx="4294967295"/>
          </p:nvPr>
        </p:nvSpPr>
        <p:spPr>
          <a:xfrm>
            <a:off x="5102914" y="1885721"/>
            <a:ext cx="3507771" cy="3466031"/>
          </a:xfrm>
        </p:spPr>
        <p:txBody>
          <a:bodyPr vert="horz" lIns="91440" tIns="45720" rIns="91440" bIns="45720" numCol="1" rtlCol="0" anchor="ctr">
            <a:noAutofit/>
          </a:bodyPr>
          <a:lstStyle/>
          <a:p>
            <a:pPr marL="0" indent="0" defTabSz="685800">
              <a:lnSpc>
                <a:spcPct val="100000"/>
              </a:lnSpc>
              <a:buNone/>
            </a:pPr>
            <a:endParaRPr lang="en-US" sz="2000">
              <a:solidFill>
                <a:srgbClr val="000000"/>
              </a:solidFill>
            </a:endParaRPr>
          </a:p>
          <a:p>
            <a:pPr marL="0" indent="0" defTabSz="685800">
              <a:lnSpc>
                <a:spcPct val="100000"/>
              </a:lnSpc>
              <a:spcBef>
                <a:spcPts val="0"/>
              </a:spcBef>
              <a:buNone/>
            </a:pPr>
            <a:r>
              <a:rPr lang="en-US" sz="2000" b="1">
                <a:solidFill>
                  <a:srgbClr val="000000"/>
                </a:solidFill>
              </a:rPr>
              <a:t>Rebecca Bryant, PhD</a:t>
            </a:r>
            <a:r>
              <a:rPr lang="en-US" sz="2000">
                <a:solidFill>
                  <a:srgbClr val="000000"/>
                </a:solidFill>
              </a:rPr>
              <a:t> </a:t>
            </a:r>
            <a:br>
              <a:rPr lang="en-US" sz="2000">
                <a:solidFill>
                  <a:srgbClr val="000000"/>
                </a:solidFill>
                <a:cs typeface="Calibri"/>
              </a:rPr>
            </a:br>
            <a:r>
              <a:rPr lang="en-US" sz="2000">
                <a:solidFill>
                  <a:srgbClr val="000000"/>
                </a:solidFill>
              </a:rPr>
              <a:t>Senior Program Officer</a:t>
            </a:r>
            <a:endParaRPr lang="en-US" sz="2000">
              <a:cs typeface="Calibri"/>
            </a:endParaRPr>
          </a:p>
          <a:p>
            <a:pPr marL="0" indent="0" defTabSz="685800">
              <a:lnSpc>
                <a:spcPct val="100000"/>
              </a:lnSpc>
              <a:spcBef>
                <a:spcPts val="0"/>
              </a:spcBef>
              <a:buNone/>
            </a:pPr>
            <a:r>
              <a:rPr lang="en-US" sz="2000" b="1">
                <a:solidFill>
                  <a:srgbClr val="0070C0"/>
                </a:solidFill>
              </a:rPr>
              <a:t>https://orcid.org/</a:t>
            </a:r>
            <a:endParaRPr lang="en-US" sz="2000">
              <a:solidFill>
                <a:srgbClr val="0070C0"/>
              </a:solidFill>
              <a:cs typeface="Calibri"/>
            </a:endParaRPr>
          </a:p>
          <a:p>
            <a:pPr marL="0" indent="0" defTabSz="685800">
              <a:lnSpc>
                <a:spcPct val="100000"/>
              </a:lnSpc>
              <a:spcBef>
                <a:spcPts val="0"/>
              </a:spcBef>
              <a:buNone/>
            </a:pPr>
            <a:r>
              <a:rPr lang="en-US" sz="2000" b="1">
                <a:solidFill>
                  <a:srgbClr val="0070C0"/>
                </a:solidFill>
              </a:rPr>
              <a:t>0000-0002-2753-3881</a:t>
            </a:r>
            <a:endParaRPr lang="en-US" sz="2000">
              <a:solidFill>
                <a:srgbClr val="0070C0"/>
              </a:solidFill>
              <a:cs typeface="Calibri"/>
            </a:endParaRPr>
          </a:p>
          <a:p>
            <a:pPr marL="0" indent="0" defTabSz="685800">
              <a:lnSpc>
                <a:spcPct val="100000"/>
              </a:lnSpc>
              <a:spcBef>
                <a:spcPts val="0"/>
              </a:spcBef>
              <a:buNone/>
            </a:pPr>
            <a:br>
              <a:rPr lang="en-US" sz="2000">
                <a:ea typeface="+mn-lt"/>
                <a:cs typeface="+mn-lt"/>
              </a:rPr>
            </a:br>
            <a:r>
              <a:rPr lang="en-US" sz="2000" b="1">
                <a:solidFill>
                  <a:srgbClr val="000000"/>
                </a:solidFill>
              </a:rPr>
              <a:t>Brian Lavoie, PhD</a:t>
            </a:r>
            <a:endParaRPr lang="en-US" sz="2000" b="1">
              <a:solidFill>
                <a:srgbClr val="000000"/>
              </a:solidFill>
              <a:cs typeface="Calibri"/>
            </a:endParaRPr>
          </a:p>
          <a:p>
            <a:pPr marL="0" indent="0" defTabSz="685800">
              <a:lnSpc>
                <a:spcPct val="100000"/>
              </a:lnSpc>
              <a:spcBef>
                <a:spcPts val="0"/>
              </a:spcBef>
              <a:buNone/>
            </a:pPr>
            <a:r>
              <a:rPr lang="en-US" sz="2000">
                <a:solidFill>
                  <a:srgbClr val="000000"/>
                </a:solidFill>
              </a:rPr>
              <a:t>Research Scientist</a:t>
            </a:r>
            <a:endParaRPr lang="en-US" sz="2000">
              <a:solidFill>
                <a:srgbClr val="000000"/>
              </a:solidFill>
              <a:cs typeface="Calibri"/>
            </a:endParaRPr>
          </a:p>
          <a:p>
            <a:pPr marL="0" indent="0" defTabSz="685800">
              <a:lnSpc>
                <a:spcPct val="100000"/>
              </a:lnSpc>
              <a:spcBef>
                <a:spcPts val="0"/>
              </a:spcBef>
              <a:buNone/>
            </a:pPr>
            <a:r>
              <a:rPr lang="en-US" sz="2000" b="1">
                <a:solidFill>
                  <a:srgbClr val="0070C0"/>
                </a:solidFill>
              </a:rPr>
              <a:t>https://orcid.org/</a:t>
            </a:r>
            <a:endParaRPr lang="en-US" sz="2000">
              <a:solidFill>
                <a:srgbClr val="0070C0"/>
              </a:solidFill>
              <a:cs typeface="Calibri"/>
            </a:endParaRPr>
          </a:p>
          <a:p>
            <a:pPr marL="0" indent="0" defTabSz="685800">
              <a:lnSpc>
                <a:spcPct val="100000"/>
              </a:lnSpc>
              <a:spcBef>
                <a:spcPts val="0"/>
              </a:spcBef>
              <a:buNone/>
            </a:pPr>
            <a:r>
              <a:rPr lang="en-US" sz="2000" b="1">
                <a:solidFill>
                  <a:srgbClr val="0070C0"/>
                </a:solidFill>
              </a:rPr>
              <a:t>0000-0002-7173-8753</a:t>
            </a:r>
            <a:endParaRPr lang="en-US" sz="2000">
              <a:solidFill>
                <a:srgbClr val="0070C0"/>
              </a:solidFill>
              <a:cs typeface="Calibri"/>
            </a:endParaRPr>
          </a:p>
          <a:p>
            <a:pPr marL="0" indent="0" defTabSz="685800">
              <a:lnSpc>
                <a:spcPct val="100000"/>
              </a:lnSpc>
              <a:spcBef>
                <a:spcPts val="0"/>
              </a:spcBef>
              <a:buNone/>
            </a:pPr>
            <a:endParaRPr lang="en-US" sz="2000">
              <a:solidFill>
                <a:srgbClr val="000000"/>
              </a:solidFill>
              <a:cs typeface="Calibri"/>
            </a:endParaRPr>
          </a:p>
          <a:p>
            <a:pPr marL="0" indent="0" defTabSz="685800">
              <a:lnSpc>
                <a:spcPct val="100000"/>
              </a:lnSpc>
              <a:spcBef>
                <a:spcPts val="0"/>
              </a:spcBef>
              <a:buNone/>
            </a:pPr>
            <a:r>
              <a:rPr lang="en-US" sz="2000" b="1">
                <a:solidFill>
                  <a:srgbClr val="000000"/>
                </a:solidFill>
              </a:rPr>
              <a:t>Constance Malpas</a:t>
            </a:r>
            <a:endParaRPr lang="en-US" sz="2000" b="1">
              <a:solidFill>
                <a:srgbClr val="000000"/>
              </a:solidFill>
              <a:cs typeface="Calibri"/>
            </a:endParaRPr>
          </a:p>
          <a:p>
            <a:pPr marL="0" indent="0" defTabSz="685800">
              <a:lnSpc>
                <a:spcPct val="100000"/>
              </a:lnSpc>
              <a:spcBef>
                <a:spcPts val="0"/>
              </a:spcBef>
              <a:buNone/>
            </a:pPr>
            <a:r>
              <a:rPr lang="en-US" sz="2000">
                <a:solidFill>
                  <a:srgbClr val="000000"/>
                </a:solidFill>
              </a:rPr>
              <a:t>Research Scientist</a:t>
            </a:r>
            <a:endParaRPr lang="en-US" sz="2000">
              <a:solidFill>
                <a:srgbClr val="000000"/>
              </a:solidFill>
              <a:cs typeface="Calibri"/>
            </a:endParaRPr>
          </a:p>
          <a:p>
            <a:pPr marL="0" indent="0" defTabSz="685800">
              <a:lnSpc>
                <a:spcPct val="100000"/>
              </a:lnSpc>
              <a:spcBef>
                <a:spcPts val="0"/>
              </a:spcBef>
              <a:buNone/>
            </a:pPr>
            <a:r>
              <a:rPr lang="en-US" sz="2000" b="1">
                <a:solidFill>
                  <a:srgbClr val="0070C0"/>
                </a:solidFill>
              </a:rPr>
              <a:t>https://orcid.org/</a:t>
            </a:r>
            <a:endParaRPr lang="en-US" sz="2000">
              <a:solidFill>
                <a:srgbClr val="000000"/>
              </a:solidFill>
              <a:cs typeface="Calibri"/>
            </a:endParaRPr>
          </a:p>
          <a:p>
            <a:pPr marL="0" indent="0" defTabSz="685800">
              <a:lnSpc>
                <a:spcPct val="100000"/>
              </a:lnSpc>
              <a:spcBef>
                <a:spcPts val="0"/>
              </a:spcBef>
              <a:buNone/>
            </a:pPr>
            <a:r>
              <a:rPr lang="en-US" sz="2000" b="1">
                <a:solidFill>
                  <a:srgbClr val="0070C0"/>
                </a:solidFill>
              </a:rPr>
              <a:t>0000-0002-9312-8294</a:t>
            </a:r>
            <a:br>
              <a:rPr lang="en-US" sz="2000" b="1">
                <a:solidFill>
                  <a:srgbClr val="0070C0"/>
                </a:solidFill>
                <a:cs typeface="Calibri"/>
              </a:rPr>
            </a:br>
            <a:endParaRPr lang="en-US" sz="2000">
              <a:solidFill>
                <a:srgbClr val="000000"/>
              </a:solidFill>
              <a:cs typeface="Calibri"/>
            </a:endParaRPr>
          </a:p>
        </p:txBody>
      </p:sp>
    </p:spTree>
    <p:extLst>
      <p:ext uri="{BB962C8B-B14F-4D97-AF65-F5344CB8AC3E}">
        <p14:creationId xmlns:p14="http://schemas.microsoft.com/office/powerpoint/2010/main" val="261798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39" y="233470"/>
            <a:ext cx="2678938" cy="584775"/>
          </a:xfrm>
          <a:prstGeom prst="rect">
            <a:avLst/>
          </a:prstGeom>
          <a:noFill/>
        </p:spPr>
        <p:txBody>
          <a:bodyPr wrap="none" rtlCol="0">
            <a:spAutoFit/>
          </a:bodyPr>
          <a:lstStyle/>
          <a:p>
            <a:r>
              <a:rPr lang="en-US" sz="3200" b="1">
                <a:solidFill>
                  <a:schemeClr val="accent1"/>
                </a:solidFill>
                <a:latin typeface="Segoe UI" panose="020B0502040204020203" pitchFamily="34" charset="0"/>
                <a:cs typeface="Segoe UI" panose="020B0502040204020203" pitchFamily="34" charset="0"/>
              </a:rPr>
              <a:t>Four Reports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23" y="4003622"/>
            <a:ext cx="1829185" cy="2328352"/>
          </a:xfrm>
          <a:prstGeom prst="rect">
            <a:avLst/>
          </a:prstGeom>
          <a:effectLst>
            <a:outerShdw blurRad="50800" dist="63500" dir="2700000" algn="tl" rotWithShape="0">
              <a:prstClr val="black">
                <a:alpha val="40000"/>
              </a:prstClr>
            </a:outerShdw>
          </a:effectLst>
        </p:spPr>
      </p:pic>
      <p:sp>
        <p:nvSpPr>
          <p:cNvPr id="2" name="TextBox 1">
            <a:extLst>
              <a:ext uri="{FF2B5EF4-FFF2-40B4-BE49-F238E27FC236}">
                <a16:creationId xmlns:a16="http://schemas.microsoft.com/office/drawing/2014/main" id="{6F69765E-CCC7-4FEA-AB33-14DDEB843377}"/>
              </a:ext>
            </a:extLst>
          </p:cNvPr>
          <p:cNvSpPr txBox="1"/>
          <p:nvPr/>
        </p:nvSpPr>
        <p:spPr>
          <a:xfrm>
            <a:off x="220939" y="2648142"/>
            <a:ext cx="2960747" cy="461665"/>
          </a:xfrm>
          <a:prstGeom prst="rect">
            <a:avLst/>
          </a:prstGeom>
          <a:noFill/>
        </p:spPr>
        <p:txBody>
          <a:bodyPr wrap="none" rtlCol="0">
            <a:spAutoFit/>
          </a:bodyPr>
          <a:lstStyle/>
          <a:p>
            <a:r>
              <a:rPr lang="en-US" sz="2400" b="1">
                <a:latin typeface="Segoe UI" panose="020B0502040204020203" pitchFamily="34" charset="0"/>
                <a:cs typeface="Segoe UI" panose="020B0502040204020203" pitchFamily="34" charset="0"/>
              </a:rPr>
              <a:t>RDM Service Space</a:t>
            </a:r>
          </a:p>
        </p:txBody>
      </p:sp>
      <p:sp>
        <p:nvSpPr>
          <p:cNvPr id="13" name="TextBox 12">
            <a:extLst>
              <a:ext uri="{FF2B5EF4-FFF2-40B4-BE49-F238E27FC236}">
                <a16:creationId xmlns:a16="http://schemas.microsoft.com/office/drawing/2014/main" id="{975549CC-BA68-4DF9-8D46-52036A8EC02A}"/>
              </a:ext>
            </a:extLst>
          </p:cNvPr>
          <p:cNvSpPr txBox="1"/>
          <p:nvPr/>
        </p:nvSpPr>
        <p:spPr>
          <a:xfrm>
            <a:off x="2009673" y="1182130"/>
            <a:ext cx="3135282" cy="830997"/>
          </a:xfrm>
          <a:prstGeom prst="rect">
            <a:avLst/>
          </a:prstGeom>
          <a:noFill/>
        </p:spPr>
        <p:txBody>
          <a:bodyPr wrap="none" rtlCol="0">
            <a:spAutoFit/>
          </a:bodyPr>
          <a:lstStyle/>
          <a:p>
            <a:pPr algn="ctr"/>
            <a:r>
              <a:rPr lang="en-US" sz="2400" b="1">
                <a:latin typeface="Segoe UI" panose="020B0502040204020203" pitchFamily="34" charset="0"/>
                <a:cs typeface="Segoe UI" panose="020B0502040204020203" pitchFamily="34" charset="0"/>
              </a:rPr>
              <a:t>Scoping the</a:t>
            </a:r>
          </a:p>
          <a:p>
            <a:pPr algn="ctr"/>
            <a:r>
              <a:rPr lang="en-US" sz="2400" b="1">
                <a:latin typeface="Segoe UI" panose="020B0502040204020203" pitchFamily="34" charset="0"/>
                <a:cs typeface="Segoe UI" panose="020B0502040204020203" pitchFamily="34" charset="0"/>
              </a:rPr>
              <a:t>RDM Service Bundle</a:t>
            </a:r>
          </a:p>
        </p:txBody>
      </p:sp>
      <p:sp>
        <p:nvSpPr>
          <p:cNvPr id="14" name="TextBox 13">
            <a:extLst>
              <a:ext uri="{FF2B5EF4-FFF2-40B4-BE49-F238E27FC236}">
                <a16:creationId xmlns:a16="http://schemas.microsoft.com/office/drawing/2014/main" id="{3536745F-9CBB-4353-88C4-E256F4FA4D3A}"/>
              </a:ext>
            </a:extLst>
          </p:cNvPr>
          <p:cNvSpPr txBox="1"/>
          <p:nvPr/>
        </p:nvSpPr>
        <p:spPr>
          <a:xfrm>
            <a:off x="3966643" y="2217255"/>
            <a:ext cx="3234540" cy="830997"/>
          </a:xfrm>
          <a:prstGeom prst="rect">
            <a:avLst/>
          </a:prstGeom>
          <a:noFill/>
        </p:spPr>
        <p:txBody>
          <a:bodyPr wrap="none" rtlCol="0">
            <a:spAutoFit/>
          </a:bodyPr>
          <a:lstStyle/>
          <a:p>
            <a:pPr algn="ctr"/>
            <a:r>
              <a:rPr lang="en-US" sz="2400" b="1">
                <a:latin typeface="Segoe UI" panose="020B0502040204020203" pitchFamily="34" charset="0"/>
                <a:cs typeface="Segoe UI" panose="020B0502040204020203" pitchFamily="34" charset="0"/>
              </a:rPr>
              <a:t>Incentives to Acquire</a:t>
            </a:r>
          </a:p>
          <a:p>
            <a:pPr algn="ctr"/>
            <a:r>
              <a:rPr lang="en-US" sz="2400" b="1">
                <a:latin typeface="Segoe UI" panose="020B0502040204020203" pitchFamily="34" charset="0"/>
                <a:cs typeface="Segoe UI" panose="020B0502040204020203" pitchFamily="34" charset="0"/>
              </a:rPr>
              <a:t>RDM Capacity</a:t>
            </a:r>
          </a:p>
        </p:txBody>
      </p:sp>
      <p:sp>
        <p:nvSpPr>
          <p:cNvPr id="15" name="TextBox 14">
            <a:extLst>
              <a:ext uri="{FF2B5EF4-FFF2-40B4-BE49-F238E27FC236}">
                <a16:creationId xmlns:a16="http://schemas.microsoft.com/office/drawing/2014/main" id="{A5428C86-DF24-4B8E-A3E3-3512A0D905B8}"/>
              </a:ext>
            </a:extLst>
          </p:cNvPr>
          <p:cNvSpPr txBox="1"/>
          <p:nvPr/>
        </p:nvSpPr>
        <p:spPr>
          <a:xfrm>
            <a:off x="6123411" y="1182129"/>
            <a:ext cx="2934201" cy="830997"/>
          </a:xfrm>
          <a:prstGeom prst="rect">
            <a:avLst/>
          </a:prstGeom>
          <a:noFill/>
        </p:spPr>
        <p:txBody>
          <a:bodyPr wrap="none" rtlCol="0">
            <a:spAutoFit/>
          </a:bodyPr>
          <a:lstStyle/>
          <a:p>
            <a:pPr algn="ctr"/>
            <a:r>
              <a:rPr lang="en-US" sz="2400" b="1">
                <a:latin typeface="Segoe UI" panose="020B0502040204020203" pitchFamily="34" charset="0"/>
                <a:cs typeface="Segoe UI" panose="020B0502040204020203" pitchFamily="34" charset="0"/>
              </a:rPr>
              <a:t>Sourcing &amp; Scaling</a:t>
            </a:r>
          </a:p>
          <a:p>
            <a:pPr algn="ctr"/>
            <a:r>
              <a:rPr lang="en-US" sz="2400" b="1">
                <a:latin typeface="Segoe UI" panose="020B0502040204020203" pitchFamily="34" charset="0"/>
                <a:cs typeface="Segoe UI" panose="020B0502040204020203" pitchFamily="34" charset="0"/>
              </a:rPr>
              <a:t>Choices</a:t>
            </a:r>
          </a:p>
        </p:txBody>
      </p:sp>
      <p:cxnSp>
        <p:nvCxnSpPr>
          <p:cNvPr id="4" name="Straight Connector 3">
            <a:extLst>
              <a:ext uri="{FF2B5EF4-FFF2-40B4-BE49-F238E27FC236}">
                <a16:creationId xmlns:a16="http://schemas.microsoft.com/office/drawing/2014/main" id="{73E26D35-B2CC-4C38-BFB4-E562FD7C97B0}"/>
              </a:ext>
            </a:extLst>
          </p:cNvPr>
          <p:cNvCxnSpPr>
            <a:cxnSpLocks/>
          </p:cNvCxnSpPr>
          <p:nvPr/>
        </p:nvCxnSpPr>
        <p:spPr>
          <a:xfrm>
            <a:off x="1642320" y="3109807"/>
            <a:ext cx="0" cy="783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F71207-F428-4603-96AE-C88A39B7AF8E}"/>
              </a:ext>
            </a:extLst>
          </p:cNvPr>
          <p:cNvCxnSpPr>
            <a:cxnSpLocks/>
          </p:cNvCxnSpPr>
          <p:nvPr/>
        </p:nvCxnSpPr>
        <p:spPr>
          <a:xfrm>
            <a:off x="3577314" y="2136236"/>
            <a:ext cx="0" cy="1757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8104A-C654-4753-BD5A-295D1B636197}"/>
              </a:ext>
            </a:extLst>
          </p:cNvPr>
          <p:cNvCxnSpPr/>
          <p:nvPr/>
        </p:nvCxnSpPr>
        <p:spPr>
          <a:xfrm>
            <a:off x="5596662" y="3171362"/>
            <a:ext cx="0" cy="7222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37228C-966A-4979-BBBA-70678A293D88}"/>
              </a:ext>
            </a:extLst>
          </p:cNvPr>
          <p:cNvCxnSpPr>
            <a:cxnSpLocks/>
          </p:cNvCxnSpPr>
          <p:nvPr/>
        </p:nvCxnSpPr>
        <p:spPr>
          <a:xfrm>
            <a:off x="7590511" y="2136236"/>
            <a:ext cx="0" cy="1757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EFE446D-3316-4757-A9B4-52EE12543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744" y="4003622"/>
            <a:ext cx="1820163" cy="2355505"/>
          </a:xfrm>
          <a:prstGeom prst="rect">
            <a:avLst/>
          </a:prstGeom>
          <a:effectLst>
            <a:outerShdw blurRad="50800" dist="63500" dir="2700000" algn="tl" rotWithShape="0">
              <a:prstClr val="black">
                <a:alpha val="40000"/>
              </a:prstClr>
            </a:outerShdw>
          </a:effectLst>
        </p:spPr>
      </p:pic>
      <p:pic>
        <p:nvPicPr>
          <p:cNvPr id="5" name="Picture 4">
            <a:extLst>
              <a:ext uri="{FF2B5EF4-FFF2-40B4-BE49-F238E27FC236}">
                <a16:creationId xmlns:a16="http://schemas.microsoft.com/office/drawing/2014/main" id="{F67E52FC-2B46-4FBC-AF88-C4327A3E5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321" y="4006516"/>
            <a:ext cx="1829185" cy="2366349"/>
          </a:xfrm>
          <a:prstGeom prst="rect">
            <a:avLst/>
          </a:prstGeom>
          <a:effectLst>
            <a:outerShdw blurRad="50800" dist="63500" dir="2700000" algn="tl" rotWithShape="0">
              <a:prstClr val="black">
                <a:alpha val="40000"/>
              </a:prstClr>
            </a:outerShdw>
          </a:effectLst>
        </p:spPr>
      </p:pic>
      <p:pic>
        <p:nvPicPr>
          <p:cNvPr id="8" name="Picture 7">
            <a:extLst>
              <a:ext uri="{FF2B5EF4-FFF2-40B4-BE49-F238E27FC236}">
                <a16:creationId xmlns:a16="http://schemas.microsoft.com/office/drawing/2014/main" id="{14AEE711-30C1-45A4-AB15-452890F53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0430" y="4013935"/>
            <a:ext cx="1820162" cy="2358930"/>
          </a:xfrm>
          <a:prstGeom prst="rect">
            <a:avLst/>
          </a:prstGeom>
          <a:effectLst>
            <a:outerShdw blurRad="50800" dist="63500" dir="2700000" algn="tl" rotWithShape="0">
              <a:prstClr val="black">
                <a:alpha val="40000"/>
              </a:prstClr>
            </a:outerShdw>
          </a:effectLst>
        </p:spPr>
      </p:pic>
      <p:sp>
        <p:nvSpPr>
          <p:cNvPr id="19" name="TextBox 18">
            <a:extLst>
              <a:ext uri="{FF2B5EF4-FFF2-40B4-BE49-F238E27FC236}">
                <a16:creationId xmlns:a16="http://schemas.microsoft.com/office/drawing/2014/main" id="{818C39C1-4857-9842-815A-3BDB1A032664}"/>
              </a:ext>
            </a:extLst>
          </p:cNvPr>
          <p:cNvSpPr txBox="1"/>
          <p:nvPr/>
        </p:nvSpPr>
        <p:spPr>
          <a:xfrm>
            <a:off x="7357116" y="132454"/>
            <a:ext cx="1624612" cy="523220"/>
          </a:xfrm>
          <a:prstGeom prst="rect">
            <a:avLst/>
          </a:prstGeom>
          <a:solidFill>
            <a:schemeClr val="bg2"/>
          </a:solidFill>
          <a:effectLst>
            <a:outerShdw blurRad="50800" dist="63500" dir="2700000" algn="tl" rotWithShape="0">
              <a:prstClr val="black">
                <a:alpha val="40000"/>
              </a:prstClr>
            </a:outerShdw>
          </a:effectLst>
        </p:spPr>
        <p:txBody>
          <a:bodyPr wrap="none" rtlCol="0">
            <a:spAutoFit/>
          </a:bodyPr>
          <a:lstStyle/>
          <a:p>
            <a:pPr algn="ctr"/>
            <a:r>
              <a:rPr lang="en-US" sz="2800" b="1" err="1">
                <a:solidFill>
                  <a:srgbClr val="CC0066"/>
                </a:solidFill>
              </a:rPr>
              <a:t>oc.lc</a:t>
            </a:r>
            <a:r>
              <a:rPr lang="en-US" sz="2800" b="1">
                <a:solidFill>
                  <a:srgbClr val="CC0066"/>
                </a:solidFill>
              </a:rPr>
              <a:t>/</a:t>
            </a:r>
            <a:r>
              <a:rPr lang="en-US" sz="2800" b="1" err="1">
                <a:solidFill>
                  <a:srgbClr val="CC0066"/>
                </a:solidFill>
              </a:rPr>
              <a:t>rdm</a:t>
            </a:r>
            <a:endParaRPr lang="en-US" sz="2800" b="1">
              <a:solidFill>
                <a:srgbClr val="CC0066"/>
              </a:solidFill>
            </a:endParaRPr>
          </a:p>
        </p:txBody>
      </p:sp>
    </p:spTree>
    <p:extLst>
      <p:ext uri="{BB962C8B-B14F-4D97-AF65-F5344CB8AC3E}">
        <p14:creationId xmlns:p14="http://schemas.microsoft.com/office/powerpoint/2010/main" val="269669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18B9E-F295-4974-A264-5D99A5FBE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2637"/>
            <a:ext cx="9144000" cy="1347632"/>
          </a:xfrm>
          <a:prstGeom prst="rect">
            <a:avLst/>
          </a:prstGeom>
        </p:spPr>
      </p:pic>
      <p:sp>
        <p:nvSpPr>
          <p:cNvPr id="7" name="TextBox 6">
            <a:extLst>
              <a:ext uri="{FF2B5EF4-FFF2-40B4-BE49-F238E27FC236}">
                <a16:creationId xmlns:a16="http://schemas.microsoft.com/office/drawing/2014/main" id="{38614FB0-F63C-4888-B30F-DE43F91F3187}"/>
              </a:ext>
            </a:extLst>
          </p:cNvPr>
          <p:cNvSpPr txBox="1"/>
          <p:nvPr/>
        </p:nvSpPr>
        <p:spPr>
          <a:xfrm>
            <a:off x="92024" y="4330763"/>
            <a:ext cx="3679341" cy="523220"/>
          </a:xfrm>
          <a:prstGeom prst="rect">
            <a:avLst/>
          </a:prstGeom>
          <a:noFill/>
        </p:spPr>
        <p:txBody>
          <a:bodyPr wrap="none" rtlCol="0" anchor="t">
            <a:spAutoFit/>
          </a:bodyPr>
          <a:lstStyle/>
          <a:p>
            <a:r>
              <a:rPr lang="en-US" sz="2800" dirty="0"/>
              <a:t>The RDM Service Space </a:t>
            </a:r>
            <a:endParaRPr lang="en-US" sz="2800" i="1" dirty="0">
              <a:cs typeface="Calibri"/>
            </a:endParaRPr>
          </a:p>
        </p:txBody>
      </p:sp>
      <p:pic>
        <p:nvPicPr>
          <p:cNvPr id="3" name="Picture 2" descr="A picture containing monitor&#10;&#10;Description generated with high confidence">
            <a:extLst>
              <a:ext uri="{FF2B5EF4-FFF2-40B4-BE49-F238E27FC236}">
                <a16:creationId xmlns:a16="http://schemas.microsoft.com/office/drawing/2014/main" id="{E130FA7F-8FE4-41E3-8131-8E1532B2C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849" y="2391091"/>
            <a:ext cx="1829185" cy="2328352"/>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7062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5" ma:contentTypeDescription="Create a new document." ma:contentTypeScope="" ma:versionID="f1395dda86fb6fdc901c654b2f58b2a3">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ace508b7351c89a677880c83574ac0f"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DF5D0-87E8-4BD5-A402-4D59CE420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BC43B5-C7E0-4D34-A102-2E25322A6E75}">
  <ds:schemaRef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9b9db491-4385-45f1-9eb7-7d00055b11bb"/>
    <ds:schemaRef ds:uri="c908eeb5-9d00-41e0-9796-81e9ccc774c3"/>
  </ds:schemaRefs>
</ds:datastoreItem>
</file>

<file path=customXml/itemProps3.xml><?xml version="1.0" encoding="utf-8"?>
<ds:datastoreItem xmlns:ds="http://schemas.openxmlformats.org/officeDocument/2006/customXml" ds:itemID="{60841DF8-CE7D-4ED2-84F3-8AA4D5047C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TotalTime>
  <Words>1707</Words>
  <Application>Microsoft Office PowerPoint</Application>
  <PresentationFormat>On-screen Show (4:3)</PresentationFormat>
  <Paragraphs>230</Paragraphs>
  <Slides>28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Mangal</vt:lpstr>
      <vt:lpstr>Segoe UI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Realities of RDM: Understanding Institutional RDM Services</dc:title>
  <dc:creator>Brian Lavoie and Rebecca Bryant</dc:creator>
  <cp:lastModifiedBy>McNicol,Jeanette</cp:lastModifiedBy>
  <cp:revision>19</cp:revision>
  <cp:lastPrinted>2018-09-28T20:11:22Z</cp:lastPrinted>
  <dcterms:created xsi:type="dcterms:W3CDTF">1601-01-01T00:00:00Z</dcterms:created>
  <dcterms:modified xsi:type="dcterms:W3CDTF">2018-10-03T22:22:05Z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