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0" r:id="rId12"/>
    <p:sldId id="267" r:id="rId13"/>
    <p:sldId id="266" r:id="rId14"/>
    <p:sldId id="268"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9" autoAdjust="0"/>
    <p:restoredTop sz="69712"/>
  </p:normalViewPr>
  <p:slideViewPr>
    <p:cSldViewPr snapToGrid="0">
      <p:cViewPr varScale="1">
        <p:scale>
          <a:sx n="69" d="100"/>
          <a:sy n="69" d="100"/>
        </p:scale>
        <p:origin x="1260" y="66"/>
      </p:cViewPr>
      <p:guideLst/>
    </p:cSldViewPr>
  </p:slideViewPr>
  <p:outlineViewPr>
    <p:cViewPr>
      <p:scale>
        <a:sx n="33" d="100"/>
        <a:sy n="33" d="100"/>
      </p:scale>
      <p:origin x="0" y="-10952"/>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79" d="100"/>
          <a:sy n="179" d="100"/>
        </p:scale>
        <p:origin x="176"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E2F9B-A297-804F-85A8-B0B8856B9E71}" type="datetimeFigureOut">
              <a:rPr lang="en-US" smtClean="0"/>
              <a:t>2/18/2019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BBAD1-F836-A841-A542-F3B7E5511F53}" type="slidenum">
              <a:rPr lang="en-US" smtClean="0"/>
              <a:t>‹#›</a:t>
            </a:fld>
            <a:endParaRPr lang="en-US" dirty="0"/>
          </a:p>
        </p:txBody>
      </p:sp>
    </p:spTree>
    <p:extLst>
      <p:ext uri="{BB962C8B-B14F-4D97-AF65-F5344CB8AC3E}">
        <p14:creationId xmlns:p14="http://schemas.microsoft.com/office/powerpoint/2010/main" val="180851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Five_College_Consortium#cite_note-5colleges-1" TargetMode="External"/><Relationship Id="rId3" Type="http://schemas.openxmlformats.org/officeDocument/2006/relationships/hyperlink" Target="https://en.wikipedia.org/wiki/Liberal_arts_colleges_in_the_United_States" TargetMode="External"/><Relationship Id="rId7" Type="http://schemas.openxmlformats.org/officeDocument/2006/relationships/hyperlink" Target="https://en.wikipedia.org/wiki/Western_Massachusett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Pioneer_Valley" TargetMode="External"/><Relationship Id="rId5" Type="http://schemas.openxmlformats.org/officeDocument/2006/relationships/hyperlink" Target="https://en.wikipedia.org/wiki/Connecticut_River" TargetMode="External"/><Relationship Id="rId10" Type="http://schemas.openxmlformats.org/officeDocument/2006/relationships/hyperlink" Target="https://en.wikipedia.org/wiki/Five_College_Consortium#cite_note-history-3" TargetMode="External"/><Relationship Id="rId4" Type="http://schemas.openxmlformats.org/officeDocument/2006/relationships/hyperlink" Target="https://en.wikipedia.org/wiki/University" TargetMode="External"/><Relationship Id="rId9" Type="http://schemas.openxmlformats.org/officeDocument/2006/relationships/hyperlink" Target="https://en.wikipedia.org/wiki/Five_College_Consortium#cite_note-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9BBAD1-F836-A841-A542-F3B7E5511F53}" type="slidenum">
              <a:rPr lang="en-US" smtClean="0"/>
              <a:t>3</a:t>
            </a:fld>
            <a:endParaRPr lang="en-US" dirty="0"/>
          </a:p>
        </p:txBody>
      </p:sp>
    </p:spTree>
    <p:extLst>
      <p:ext uri="{BB962C8B-B14F-4D97-AF65-F5344CB8AC3E}">
        <p14:creationId xmlns:p14="http://schemas.microsoft.com/office/powerpoint/2010/main" val="14243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a:t>
            </a:r>
            <a:r>
              <a:rPr lang="en-US" sz="1000" b="1" dirty="0"/>
              <a:t>Five College Consortium</a:t>
            </a:r>
            <a:r>
              <a:rPr lang="en-US" sz="1000" dirty="0"/>
              <a:t> comprises four </a:t>
            </a:r>
            <a:r>
              <a:rPr lang="en-US" sz="1000" dirty="0">
                <a:hlinkClick r:id="rId3" tooltip="Liberal arts colleges in the United States"/>
              </a:rPr>
              <a:t>liberal arts colleges</a:t>
            </a:r>
            <a:r>
              <a:rPr lang="en-US" sz="1000" dirty="0"/>
              <a:t> and one </a:t>
            </a:r>
            <a:r>
              <a:rPr lang="en-US" sz="1000" dirty="0">
                <a:hlinkClick r:id="rId4" tooltip="University"/>
              </a:rPr>
              <a:t>university</a:t>
            </a:r>
            <a:r>
              <a:rPr lang="en-US" sz="1000" dirty="0"/>
              <a:t> in the </a:t>
            </a:r>
            <a:r>
              <a:rPr lang="en-US" sz="1000" dirty="0">
                <a:hlinkClick r:id="rId5" tooltip="Connecticut River"/>
              </a:rPr>
              <a:t>Connecticut River</a:t>
            </a:r>
            <a:r>
              <a:rPr lang="en-US" sz="1000" dirty="0"/>
              <a:t> </a:t>
            </a:r>
            <a:r>
              <a:rPr lang="en-US" sz="1000" dirty="0">
                <a:hlinkClick r:id="rId6" tooltip="Pioneer Valley"/>
              </a:rPr>
              <a:t>Pioneer Valley</a:t>
            </a:r>
            <a:r>
              <a:rPr lang="en-US" sz="1000" dirty="0"/>
              <a:t> of </a:t>
            </a:r>
            <a:r>
              <a:rPr lang="en-US" sz="1000" dirty="0">
                <a:hlinkClick r:id="rId7" tooltip="Western Massachusetts"/>
              </a:rPr>
              <a:t>Western Massachusetts</a:t>
            </a:r>
            <a:r>
              <a:rPr lang="en-US" sz="1000" dirty="0"/>
              <a:t>.</a:t>
            </a:r>
            <a:r>
              <a:rPr lang="en-US" sz="1000" baseline="30000" dirty="0">
                <a:hlinkClick r:id="rId8"/>
              </a:rPr>
              <a:t>[1]</a:t>
            </a:r>
            <a:r>
              <a:rPr lang="en-US" sz="1000" dirty="0"/>
              <a:t> totaling approximately 38,000 students. They are geographically close to one another and are linked by frequent bus service which operates between the campuses during the school year.</a:t>
            </a:r>
            <a:r>
              <a:rPr lang="en-US" sz="1000" baseline="30000" dirty="0">
                <a:hlinkClick r:id="rId9"/>
              </a:rPr>
              <a:t>[2]</a:t>
            </a:r>
            <a:endParaRPr lang="en-US" sz="1000" dirty="0"/>
          </a:p>
          <a:p>
            <a:endParaRPr lang="en-US" sz="1000" dirty="0"/>
          </a:p>
          <a:p>
            <a:r>
              <a:rPr lang="en-US" sz="1000" dirty="0"/>
              <a:t>The consortium was formally established in 1965, but its roots lay in cooperative efforts between the oldest four members of the consortium dating back to 1914.</a:t>
            </a:r>
            <a:r>
              <a:rPr lang="en-US" sz="1000" baseline="30000" dirty="0">
                <a:hlinkClick r:id="rId10"/>
              </a:rPr>
              <a:t>[3]</a:t>
            </a:r>
            <a:r>
              <a:rPr lang="en-US" sz="1000" baseline="30000" dirty="0"/>
              <a:t> </a:t>
            </a:r>
            <a:r>
              <a:rPr lang="en-US" sz="1000" dirty="0"/>
              <a:t>The consortium is composed of Amherst College, Hampshire College, Mount Holyoke College, Smith College, and the University of Massachusetts Amherst. </a:t>
            </a:r>
            <a:br>
              <a:rPr lang="en-US" sz="1000" b="0" i="0" u="none" strike="noStrike" kern="1200" dirty="0">
                <a:solidFill>
                  <a:schemeClr val="tx1"/>
                </a:solidFill>
                <a:effectLst/>
                <a:latin typeface="+mn-lt"/>
                <a:ea typeface="+mn-ea"/>
                <a:cs typeface="+mn-cs"/>
              </a:rPr>
            </a:br>
            <a:endParaRPr lang="en-US" sz="1000" b="0" i="0" u="none" strike="noStrike" kern="1200" dirty="0">
              <a:solidFill>
                <a:schemeClr val="tx1"/>
              </a:solidFill>
              <a:effectLst/>
              <a:latin typeface="+mn-lt"/>
              <a:ea typeface="+mn-ea"/>
              <a:cs typeface="+mn-cs"/>
            </a:endParaRPr>
          </a:p>
          <a:p>
            <a:r>
              <a:rPr lang="en-US" sz="1000" dirty="0"/>
              <a:t>[Definition of </a:t>
            </a:r>
            <a:r>
              <a:rPr lang="en-US" sz="1000" b="0" i="1" u="none" strike="noStrike" kern="1200" dirty="0">
                <a:solidFill>
                  <a:schemeClr val="tx1"/>
                </a:solidFill>
                <a:effectLst/>
                <a:latin typeface="+mn-lt"/>
                <a:ea typeface="+mn-ea"/>
                <a:cs typeface="+mn-cs"/>
              </a:rPr>
              <a:t>Consortium: an agreement, combination, or group (as of companies) formed to undertake an enterprise beyond the resources of any one member]</a:t>
            </a:r>
            <a:endParaRPr lang="en-US" sz="1000" b="0" i="0" u="none" strike="noStrike" kern="1200" dirty="0">
              <a:solidFill>
                <a:schemeClr val="tx1"/>
              </a:solidFill>
              <a:effectLst/>
              <a:latin typeface="+mn-lt"/>
              <a:ea typeface="+mn-ea"/>
              <a:cs typeface="+mn-cs"/>
            </a:endParaRPr>
          </a:p>
          <a:p>
            <a:pPr rtl="0"/>
            <a:br>
              <a:rPr lang="en-US" sz="1000" b="0" i="0" u="none" strike="noStrike" kern="1200" dirty="0">
                <a:solidFill>
                  <a:schemeClr val="tx1"/>
                </a:solidFill>
                <a:effectLst/>
                <a:latin typeface="+mn-lt"/>
                <a:ea typeface="+mn-ea"/>
                <a:cs typeface="+mn-cs"/>
              </a:rPr>
            </a:br>
            <a:r>
              <a:rPr lang="en-US" sz="1000" b="0" i="0" u="none" strike="noStrike" kern="1200" dirty="0">
                <a:solidFill>
                  <a:schemeClr val="tx1"/>
                </a:solidFill>
                <a:effectLst/>
                <a:latin typeface="+mn-lt"/>
                <a:ea typeface="+mn-ea"/>
                <a:cs typeface="+mn-cs"/>
              </a:rPr>
              <a:t>Broadening the collaborative potential for the Five College libraries is Museums 10, an allied museum collaborative the includes the Beneski Museum of Natural History (Amherst College), Emily Dickinson Museum, The Eric Carle Museum of Picture Book Art, Hampshire College Art Gallery, Historic Deerfield, Mead Art Museum at Amherst College, Mount Holyoke College Art Museum, Smith College Museum of Art, University Museum of Contemporary Art, and the Yiddish Book Center.</a:t>
            </a:r>
          </a:p>
          <a:p>
            <a:endParaRPr lang="en-US" sz="1000" dirty="0"/>
          </a:p>
          <a:p>
            <a:r>
              <a:rPr lang="en-US" sz="1000" dirty="0"/>
              <a:t>Using the Framework of the Collaboration Continuum, the Five College Libraries, Archives and Museums have had significant success along the continuum.</a:t>
            </a:r>
            <a:br>
              <a:rPr lang="en-US" sz="1000" dirty="0"/>
            </a:br>
            <a:br>
              <a:rPr lang="en-US" dirty="0"/>
            </a:br>
            <a:endParaRPr lang="en-US" dirty="0"/>
          </a:p>
        </p:txBody>
      </p:sp>
      <p:sp>
        <p:nvSpPr>
          <p:cNvPr id="4" name="Slide Number Placeholder 3"/>
          <p:cNvSpPr>
            <a:spLocks noGrp="1"/>
          </p:cNvSpPr>
          <p:nvPr>
            <p:ph type="sldNum" sz="quarter" idx="10"/>
          </p:nvPr>
        </p:nvSpPr>
        <p:spPr/>
        <p:txBody>
          <a:bodyPr/>
          <a:lstStyle/>
          <a:p>
            <a:fld id="{6A9BBAD1-F836-A841-A542-F3B7E5511F53}" type="slidenum">
              <a:rPr lang="en-US" smtClean="0"/>
              <a:t>10</a:t>
            </a:fld>
            <a:endParaRPr lang="en-US" dirty="0"/>
          </a:p>
        </p:txBody>
      </p:sp>
    </p:spTree>
    <p:extLst>
      <p:ext uri="{BB962C8B-B14F-4D97-AF65-F5344CB8AC3E}">
        <p14:creationId xmlns:p14="http://schemas.microsoft.com/office/powerpoint/2010/main" val="117027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Museums 10 and Five College Library collaborations, given the history of the consortia, related missions, and length of time working together, span Cooperation, Coordination, Collaboration, and have some successful convergence.</a:t>
            </a:r>
          </a:p>
        </p:txBody>
      </p:sp>
      <p:sp>
        <p:nvSpPr>
          <p:cNvPr id="4" name="Slide Number Placeholder 3"/>
          <p:cNvSpPr>
            <a:spLocks noGrp="1"/>
          </p:cNvSpPr>
          <p:nvPr>
            <p:ph type="sldNum" sz="quarter" idx="10"/>
          </p:nvPr>
        </p:nvSpPr>
        <p:spPr/>
        <p:txBody>
          <a:bodyPr/>
          <a:lstStyle/>
          <a:p>
            <a:fld id="{6A9BBAD1-F836-A841-A542-F3B7E5511F53}" type="slidenum">
              <a:rPr lang="en-US" smtClean="0"/>
              <a:t>11</a:t>
            </a:fld>
            <a:endParaRPr lang="en-US" dirty="0"/>
          </a:p>
        </p:txBody>
      </p:sp>
    </p:spTree>
    <p:extLst>
      <p:ext uri="{BB962C8B-B14F-4D97-AF65-F5344CB8AC3E}">
        <p14:creationId xmlns:p14="http://schemas.microsoft.com/office/powerpoint/2010/main" val="22915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Library Committees (Access, Discovery, Innovative Learning, User Experience, Archives and Special Collections, Digital Stewardship, Librarians Council) </a:t>
            </a:r>
          </a:p>
          <a:p>
            <a:r>
              <a:rPr lang="en-US" sz="1000" dirty="0"/>
              <a:t>Share best practices, be forward thinking, “Seek to ensure that major investments made by each campus are undertaken from the earliest point of exploration with advice and consultation with colleagues from the other campuses, enhancing the possibility of other campuses joining in any major endeavor either immediately or at a later date.” </a:t>
            </a:r>
          </a:p>
          <a:p>
            <a:pPr fontAlgn="base"/>
            <a:r>
              <a:rPr lang="en-US" sz="1000" i="1" dirty="0"/>
              <a:t>Identify, develop and seek funding for collaborative initiatives</a:t>
            </a:r>
            <a:r>
              <a:rPr lang="en-US" sz="1000" dirty="0"/>
              <a:t> that directly support the FCLC strategic priorities;</a:t>
            </a:r>
          </a:p>
          <a:p>
            <a:pPr fontAlgn="base"/>
            <a:r>
              <a:rPr lang="en-US" sz="1000" dirty="0"/>
              <a:t>Collaborate within the five colleges, with committees both in the library consortium and outside of the libraries, on </a:t>
            </a:r>
            <a:r>
              <a:rPr lang="en-US" sz="1000" i="1" dirty="0"/>
              <a:t>special initiatives that advance the consortium</a:t>
            </a:r>
            <a:r>
              <a:rPr lang="en-US" sz="1000" dirty="0"/>
              <a:t>;</a:t>
            </a:r>
          </a:p>
          <a:p>
            <a:pPr fontAlgn="base"/>
            <a:r>
              <a:rPr lang="en-US" sz="1000" dirty="0"/>
              <a:t>In consultation with FCLC create task forces and working groups as needed (such as the Depository Task Force within Access) and FCLC may create cross-committee task forces and working groups as well;</a:t>
            </a:r>
          </a:p>
          <a:p>
            <a:pPr fontAlgn="base"/>
            <a:r>
              <a:rPr lang="en-US" sz="1000" dirty="0"/>
              <a:t>Serve as a resource to other Five College committees and task forces;</a:t>
            </a:r>
          </a:p>
          <a:p>
            <a:pPr fontAlgn="base"/>
            <a:r>
              <a:rPr lang="en-US" sz="1000" i="1" dirty="0"/>
              <a:t>Sponsor conversations</a:t>
            </a:r>
            <a:r>
              <a:rPr lang="en-US" sz="1000" dirty="0"/>
              <a:t> with other committees and across peer groups in the Five Colleges;</a:t>
            </a:r>
          </a:p>
          <a:p>
            <a:pPr fontAlgn="base"/>
            <a:r>
              <a:rPr lang="en-US" sz="1000" i="1" dirty="0"/>
              <a:t>Identify professional development areas</a:t>
            </a:r>
            <a:r>
              <a:rPr lang="en-US" sz="1000" dirty="0"/>
              <a:t> that foster skill development in areas supporting the FCLC strategic priorities;</a:t>
            </a:r>
          </a:p>
          <a:p>
            <a:pPr fontAlgn="base"/>
            <a:r>
              <a:rPr lang="en-US" sz="1000" dirty="0"/>
              <a:t>Partner with the Professional Development Committee to develop opportunities for Five College library staff; and</a:t>
            </a:r>
          </a:p>
          <a:p>
            <a:pPr fontAlgn="base"/>
            <a:r>
              <a:rPr lang="en-US" sz="1000" i="1" dirty="0"/>
              <a:t>Play a key leadership role by providing recommendations and developing policy in areas pertaining to the committee’s charge and expertise.</a:t>
            </a:r>
          </a:p>
          <a:p>
            <a:endParaRPr lang="en-US" dirty="0"/>
          </a:p>
        </p:txBody>
      </p:sp>
      <p:sp>
        <p:nvSpPr>
          <p:cNvPr id="4" name="Slide Number Placeholder 3"/>
          <p:cNvSpPr>
            <a:spLocks noGrp="1"/>
          </p:cNvSpPr>
          <p:nvPr>
            <p:ph type="sldNum" sz="quarter" idx="10"/>
          </p:nvPr>
        </p:nvSpPr>
        <p:spPr/>
        <p:txBody>
          <a:bodyPr/>
          <a:lstStyle/>
          <a:p>
            <a:fld id="{6A9BBAD1-F836-A841-A542-F3B7E5511F53}" type="slidenum">
              <a:rPr lang="en-US" smtClean="0"/>
              <a:t>12</a:t>
            </a:fld>
            <a:endParaRPr lang="en-US" dirty="0"/>
          </a:p>
        </p:txBody>
      </p:sp>
    </p:spTree>
    <p:extLst>
      <p:ext uri="{BB962C8B-B14F-4D97-AF65-F5344CB8AC3E}">
        <p14:creationId xmlns:p14="http://schemas.microsoft.com/office/powerpoint/2010/main" val="361006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5225"/>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Five College Libraries share an integrated library service, and its implementation is overseen by a shared Five College manager; and the infrastructure is an integral core of all of the libraries collections services;</a:t>
            </a:r>
          </a:p>
          <a:p>
            <a:pPr marL="171450" indent="-171450">
              <a:buFont typeface="Arial" panose="020B0604020202020204" pitchFamily="34" charset="0"/>
              <a:buChar char="•"/>
            </a:pPr>
            <a:r>
              <a:rPr lang="en-US" dirty="0"/>
              <a:t>Museums 10 was possibly the nation’s first customize Collections Management Software and has been a model to museums, requiring a shared funding model and staffing</a:t>
            </a:r>
          </a:p>
        </p:txBody>
      </p:sp>
      <p:sp>
        <p:nvSpPr>
          <p:cNvPr id="4" name="Slide Number Placeholder 3"/>
          <p:cNvSpPr>
            <a:spLocks noGrp="1"/>
          </p:cNvSpPr>
          <p:nvPr>
            <p:ph type="sldNum" sz="quarter" idx="10"/>
          </p:nvPr>
        </p:nvSpPr>
        <p:spPr/>
        <p:txBody>
          <a:bodyPr/>
          <a:lstStyle/>
          <a:p>
            <a:fld id="{6A9BBAD1-F836-A841-A542-F3B7E5511F53}" type="slidenum">
              <a:rPr lang="en-US" smtClean="0"/>
              <a:t>14</a:t>
            </a:fld>
            <a:endParaRPr lang="en-US" dirty="0"/>
          </a:p>
        </p:txBody>
      </p:sp>
      <p:sp>
        <p:nvSpPr>
          <p:cNvPr id="5" name="TextBox 4">
            <a:extLst>
              <a:ext uri="{FF2B5EF4-FFF2-40B4-BE49-F238E27FC236}">
                <a16:creationId xmlns:a16="http://schemas.microsoft.com/office/drawing/2014/main" id="{8A78B1F6-DBE8-5A45-87B8-2C9517CB9001}"/>
              </a:ext>
            </a:extLst>
          </p:cNvPr>
          <p:cNvSpPr txBox="1"/>
          <p:nvPr/>
        </p:nvSpPr>
        <p:spPr>
          <a:xfrm>
            <a:off x="1178719" y="1935956"/>
            <a:ext cx="4686300" cy="1200329"/>
          </a:xfrm>
          <a:prstGeom prst="rect">
            <a:avLst/>
          </a:prstGeom>
          <a:noFill/>
        </p:spPr>
        <p:txBody>
          <a:bodyPr wrap="square" rtlCol="0">
            <a:spAutoFit/>
          </a:bodyPr>
          <a:lstStyle/>
          <a:p>
            <a:r>
              <a:rPr lang="en-US" dirty="0"/>
              <a:t>Shared Integrated Library Service – </a:t>
            </a:r>
          </a:p>
          <a:p>
            <a:pPr lvl="1"/>
            <a:r>
              <a:rPr lang="en-US" dirty="0"/>
              <a:t>Triple I</a:t>
            </a:r>
          </a:p>
          <a:p>
            <a:pPr lvl="1"/>
            <a:r>
              <a:rPr lang="en-US" dirty="0"/>
              <a:t>Aleph</a:t>
            </a:r>
          </a:p>
          <a:p>
            <a:pPr lvl="1"/>
            <a:r>
              <a:rPr lang="en-US" dirty="0"/>
              <a:t>FOLIO</a:t>
            </a:r>
          </a:p>
        </p:txBody>
      </p:sp>
      <p:sp>
        <p:nvSpPr>
          <p:cNvPr id="6" name="TextBox 5">
            <a:extLst>
              <a:ext uri="{FF2B5EF4-FFF2-40B4-BE49-F238E27FC236}">
                <a16:creationId xmlns:a16="http://schemas.microsoft.com/office/drawing/2014/main" id="{F3798B4C-5DA4-2144-B7CC-86CF74872C34}"/>
              </a:ext>
            </a:extLst>
          </p:cNvPr>
          <p:cNvSpPr txBox="1"/>
          <p:nvPr/>
        </p:nvSpPr>
        <p:spPr>
          <a:xfrm>
            <a:off x="1212851" y="3208437"/>
            <a:ext cx="4157662" cy="923330"/>
          </a:xfrm>
          <a:prstGeom prst="rect">
            <a:avLst/>
          </a:prstGeom>
          <a:noFill/>
        </p:spPr>
        <p:txBody>
          <a:bodyPr wrap="square" rtlCol="0">
            <a:spAutoFit/>
          </a:bodyPr>
          <a:lstStyle/>
          <a:p>
            <a:r>
              <a:rPr lang="en-US" dirty="0"/>
              <a:t>Shared Museum Collections Management &amp; Discovery Software </a:t>
            </a:r>
          </a:p>
          <a:p>
            <a:r>
              <a:rPr lang="en-US" dirty="0"/>
              <a:t>	MIMSY/MOBIUS</a:t>
            </a:r>
          </a:p>
        </p:txBody>
      </p:sp>
    </p:spTree>
    <p:extLst>
      <p:ext uri="{BB962C8B-B14F-4D97-AF65-F5344CB8AC3E}">
        <p14:creationId xmlns:p14="http://schemas.microsoft.com/office/powerpoint/2010/main" val="245600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Explore perceived differences across professions</a:t>
            </a:r>
          </a:p>
          <a:p>
            <a:endParaRPr lang="en-US" dirty="0"/>
          </a:p>
          <a:p>
            <a:r>
              <a:rPr lang="en-US" dirty="0"/>
              <a:t>1. Archivists often work across collections. It is rare to find an archive that does not contain museum objects or art, manuscripts, books, or journals. Archivists are therefore some of the most powerful advocates for inter-institutional collaboration.</a:t>
            </a:r>
          </a:p>
          <a:p>
            <a:endParaRPr lang="en-US" dirty="0"/>
          </a:p>
          <a:p>
            <a:pPr rtl="0"/>
            <a:r>
              <a:rPr lang="en-US" dirty="0"/>
              <a:t>3. It is in the modern era that the </a:t>
            </a:r>
            <a:r>
              <a:rPr lang="en-US" b="1" dirty="0"/>
              <a:t>distinction</a:t>
            </a:r>
            <a:r>
              <a:rPr lang="en-US" dirty="0"/>
              <a:t> between Archives, Libraries and Museums is firmly established, and archivists, curators and librarians occupy divergent (though related) professional identities. </a:t>
            </a:r>
            <a:r>
              <a:rPr lang="en-US" sz="1200" b="0" i="0" u="none" strike="noStrike" kern="1200" dirty="0">
                <a:solidFill>
                  <a:schemeClr val="tx1"/>
                </a:solidFill>
                <a:effectLst/>
                <a:latin typeface="+mn-lt"/>
                <a:ea typeface="+mn-ea"/>
                <a:cs typeface="+mn-cs"/>
              </a:rPr>
              <a:t>Before the turn of the century, the materials that make up our libraries, archives and museums were often found together in Cabinets of Curiosities, Athenaeums, or Reliquaries. </a:t>
            </a:r>
            <a:endParaRPr lang="en-US" dirty="0"/>
          </a:p>
          <a:p>
            <a:r>
              <a:rPr lang="en-US" dirty="0"/>
              <a:t>The sheer volume of print at the turn of the last century necessitated the divergence of our professions. But, we are no longer in a print world. </a:t>
            </a:r>
          </a:p>
          <a:p>
            <a:endParaRPr lang="en-US" dirty="0"/>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91B0E"/>
                </a:solidFill>
                <a:effectLst/>
                <a:uLnTx/>
                <a:uFillTx/>
                <a:latin typeface="Franklin Gothic Book" panose="020B0503020102020204"/>
                <a:ea typeface="+mn-ea"/>
                <a:cs typeface="+mn-cs"/>
              </a:rPr>
              <a:t>Collaboration in traditional realms in the Five Colleges has been  easier than pursuing collaboration in new and emerging realms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The Five Colleges is an example of a consortium that initially attempted to emulate traditional workflows and practices. It took strong leadership and vision from the youngest of the Colleges (Hampshire) to agitate for the NEW possibilities available with the development of machine-readable library catalogs – but the battle was an uphill one, and *eventually*, the value of collective adoption of an integrated library system prevailed. Today no one in the Five Colleges can imagine a world where they did not share a library catalog – we boast of the ability for each campus to access the resources of all the campuses.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Frameworks for Distributed Responsibility </a:t>
            </a:r>
            <a:endParaRPr lang="en-US" sz="1200" dirty="0"/>
          </a:p>
          <a:p>
            <a:endParaRPr lang="en-US" dirty="0"/>
          </a:p>
          <a:p>
            <a:r>
              <a:rPr lang="en-US" dirty="0"/>
              <a:t>In the 21</a:t>
            </a:r>
            <a:r>
              <a:rPr lang="en-US" baseline="30000" dirty="0"/>
              <a:t>st</a:t>
            </a:r>
            <a:r>
              <a:rPr lang="en-US" dirty="0"/>
              <a:t> C. the work at hand is to establish digital infrastructures, but should they mirror the bricks and mortar and stacks and galleries we inherited? Should the organizational charts of libraries archives and museums include new programs and positions to develop the “digital” or should the org charts include elements that, working together, establish a forward-looking framework for the digital versions of our Libraries, Archives and Museums. </a:t>
            </a:r>
          </a:p>
          <a:p>
            <a:endParaRPr lang="en-US" dirty="0"/>
          </a:p>
        </p:txBody>
      </p:sp>
      <p:sp>
        <p:nvSpPr>
          <p:cNvPr id="4" name="Slide Number Placeholder 3"/>
          <p:cNvSpPr>
            <a:spLocks noGrp="1"/>
          </p:cNvSpPr>
          <p:nvPr>
            <p:ph type="sldNum" sz="quarter" idx="10"/>
          </p:nvPr>
        </p:nvSpPr>
        <p:spPr/>
        <p:txBody>
          <a:bodyPr/>
          <a:lstStyle/>
          <a:p>
            <a:fld id="{6A9BBAD1-F836-A841-A542-F3B7E5511F53}" type="slidenum">
              <a:rPr lang="en-US" smtClean="0"/>
              <a:t>15</a:t>
            </a:fld>
            <a:endParaRPr lang="en-US" dirty="0"/>
          </a:p>
        </p:txBody>
      </p:sp>
    </p:spTree>
    <p:extLst>
      <p:ext uri="{BB962C8B-B14F-4D97-AF65-F5344CB8AC3E}">
        <p14:creationId xmlns:p14="http://schemas.microsoft.com/office/powerpoint/2010/main" val="326134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Colleges and Museums 10 are hosting a Five College Libraries, Museums and Collections Summit in October, 2018 summit in October to explore the opportunity, and responsibility, to collaborate. The day will be dedicated to exploring how the consortium perceives the possibilities, and to broaden the understanding of the possibilities, in order to inspire collaborations that can converge. What do we have to lose?  </a:t>
            </a:r>
          </a:p>
          <a:p>
            <a:endParaRPr lang="en-US" dirty="0"/>
          </a:p>
          <a:p>
            <a:r>
              <a:rPr lang="en-US" dirty="0"/>
              <a:t>https://sites.hampshire.edu/fivecollege-museums10-summit/</a:t>
            </a:r>
          </a:p>
        </p:txBody>
      </p:sp>
      <p:sp>
        <p:nvSpPr>
          <p:cNvPr id="4" name="Slide Number Placeholder 3"/>
          <p:cNvSpPr>
            <a:spLocks noGrp="1"/>
          </p:cNvSpPr>
          <p:nvPr>
            <p:ph type="sldNum" sz="quarter" idx="10"/>
          </p:nvPr>
        </p:nvSpPr>
        <p:spPr/>
        <p:txBody>
          <a:bodyPr/>
          <a:lstStyle/>
          <a:p>
            <a:fld id="{6A9BBAD1-F836-A841-A542-F3B7E5511F53}" type="slidenum">
              <a:rPr lang="en-US" smtClean="0"/>
              <a:t>16</a:t>
            </a:fld>
            <a:endParaRPr lang="en-US" dirty="0"/>
          </a:p>
        </p:txBody>
      </p:sp>
    </p:spTree>
    <p:extLst>
      <p:ext uri="{BB962C8B-B14F-4D97-AF65-F5344CB8AC3E}">
        <p14:creationId xmlns:p14="http://schemas.microsoft.com/office/powerpoint/2010/main" val="168842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a:pPr/>
              <a:t>2/18/2019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a:pPr/>
              <a:t>2/18/2019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a:t>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a:t>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a:t>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a:pPr/>
              <a:t>2/18/2019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a:pPr/>
              <a:t>2/18/2019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a:pPr/>
              <a:t>2/18/2019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useums10.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steria.fivecolleges.edu/" TargetMode="External"/><Relationship Id="rId2" Type="http://schemas.openxmlformats.org/officeDocument/2006/relationships/hyperlink" Target="http://clio.fivecolleges.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kliim-strea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rod_waddington/"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885C-6CCA-48D7-940C-81876E37B14E}"/>
              </a:ext>
            </a:extLst>
          </p:cNvPr>
          <p:cNvSpPr>
            <a:spLocks noGrp="1"/>
          </p:cNvSpPr>
          <p:nvPr>
            <p:ph type="ctrTitle"/>
          </p:nvPr>
        </p:nvSpPr>
        <p:spPr>
          <a:xfrm>
            <a:off x="2020635" y="1934307"/>
            <a:ext cx="8361229" cy="1222611"/>
          </a:xfrm>
        </p:spPr>
        <p:txBody>
          <a:bodyPr/>
          <a:lstStyle/>
          <a:p>
            <a:r>
              <a:rPr lang="en-US" dirty="0"/>
              <a:t>Better together</a:t>
            </a:r>
          </a:p>
        </p:txBody>
      </p:sp>
      <p:sp>
        <p:nvSpPr>
          <p:cNvPr id="3" name="Subtitle 2">
            <a:extLst>
              <a:ext uri="{FF2B5EF4-FFF2-40B4-BE49-F238E27FC236}">
                <a16:creationId xmlns:a16="http://schemas.microsoft.com/office/drawing/2014/main" id="{4C6F5892-4474-4DA7-85F0-06683C99CA1E}"/>
              </a:ext>
            </a:extLst>
          </p:cNvPr>
          <p:cNvSpPr>
            <a:spLocks noGrp="1"/>
          </p:cNvSpPr>
          <p:nvPr>
            <p:ph type="subTitle" idx="1"/>
          </p:nvPr>
        </p:nvSpPr>
        <p:spPr>
          <a:xfrm>
            <a:off x="2785413" y="3679818"/>
            <a:ext cx="6831673" cy="632937"/>
          </a:xfrm>
        </p:spPr>
        <p:txBody>
          <a:bodyPr>
            <a:normAutofit fontScale="92500"/>
          </a:bodyPr>
          <a:lstStyle/>
          <a:p>
            <a:r>
              <a:rPr lang="en-US" dirty="0"/>
              <a:t>Effective Partnerships for Libraries Archives and Museums</a:t>
            </a:r>
          </a:p>
        </p:txBody>
      </p:sp>
      <p:sp>
        <p:nvSpPr>
          <p:cNvPr id="4" name="TextBox 3">
            <a:extLst>
              <a:ext uri="{FF2B5EF4-FFF2-40B4-BE49-F238E27FC236}">
                <a16:creationId xmlns:a16="http://schemas.microsoft.com/office/drawing/2014/main" id="{FDE25B05-6EB8-4D4D-96E9-4A66E37DB78F}"/>
              </a:ext>
            </a:extLst>
          </p:cNvPr>
          <p:cNvSpPr txBox="1"/>
          <p:nvPr/>
        </p:nvSpPr>
        <p:spPr>
          <a:xfrm>
            <a:off x="659423" y="5363308"/>
            <a:ext cx="7177029" cy="830997"/>
          </a:xfrm>
          <a:prstGeom prst="rect">
            <a:avLst/>
          </a:prstGeom>
          <a:noFill/>
        </p:spPr>
        <p:txBody>
          <a:bodyPr wrap="none" rtlCol="0">
            <a:spAutoFit/>
          </a:bodyPr>
          <a:lstStyle/>
          <a:p>
            <a:r>
              <a:rPr lang="en-US" sz="2400" dirty="0"/>
              <a:t>Jennifer Gunter King, Hampshire College @</a:t>
            </a:r>
            <a:r>
              <a:rPr lang="en-US" sz="2400" dirty="0" err="1"/>
              <a:t>jgunterking</a:t>
            </a:r>
            <a:endParaRPr lang="en-US" sz="2400" dirty="0"/>
          </a:p>
          <a:p>
            <a:r>
              <a:rPr lang="en-US" sz="2400" dirty="0"/>
              <a:t>Merrilee Proffitt, OCLC Research @merrileeIam</a:t>
            </a:r>
          </a:p>
        </p:txBody>
      </p:sp>
    </p:spTree>
    <p:extLst>
      <p:ext uri="{BB962C8B-B14F-4D97-AF65-F5344CB8AC3E}">
        <p14:creationId xmlns:p14="http://schemas.microsoft.com/office/powerpoint/2010/main" val="158103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82EE-6FAB-4542-B84F-4372CD47200F}"/>
              </a:ext>
            </a:extLst>
          </p:cNvPr>
          <p:cNvSpPr>
            <a:spLocks noGrp="1"/>
          </p:cNvSpPr>
          <p:nvPr>
            <p:ph type="title"/>
          </p:nvPr>
        </p:nvSpPr>
        <p:spPr/>
        <p:txBody>
          <a:bodyPr>
            <a:normAutofit fontScale="90000"/>
          </a:bodyPr>
          <a:lstStyle/>
          <a:p>
            <a:r>
              <a:rPr lang="en-US" dirty="0"/>
              <a:t>A case study of collaboration -</a:t>
            </a:r>
            <a:br>
              <a:rPr lang="en-US" dirty="0"/>
            </a:br>
            <a:r>
              <a:rPr lang="en-US" dirty="0"/>
              <a:t>Five Colleges (FC) &amp; Museums 10 (M10)</a:t>
            </a:r>
          </a:p>
        </p:txBody>
      </p:sp>
      <p:sp>
        <p:nvSpPr>
          <p:cNvPr id="3" name="Content Placeholder 2">
            <a:extLst>
              <a:ext uri="{FF2B5EF4-FFF2-40B4-BE49-F238E27FC236}">
                <a16:creationId xmlns:a16="http://schemas.microsoft.com/office/drawing/2014/main" id="{53046251-DDDD-0A46-BCA0-B74B9EA6AA4B}"/>
              </a:ext>
            </a:extLst>
          </p:cNvPr>
          <p:cNvSpPr>
            <a:spLocks noGrp="1"/>
          </p:cNvSpPr>
          <p:nvPr>
            <p:ph idx="1"/>
          </p:nvPr>
        </p:nvSpPr>
        <p:spPr>
          <a:xfrm>
            <a:off x="1371600" y="2286000"/>
            <a:ext cx="9601200" cy="4396154"/>
          </a:xfrm>
        </p:spPr>
        <p:txBody>
          <a:bodyPr>
            <a:noAutofit/>
          </a:bodyPr>
          <a:lstStyle/>
          <a:p>
            <a:r>
              <a:rPr lang="en-US" sz="1800" dirty="0"/>
              <a:t>The Five Colleges, formally established in 1965 as a consortium, includes -</a:t>
            </a:r>
          </a:p>
          <a:p>
            <a:pPr lvl="1">
              <a:lnSpc>
                <a:spcPct val="144000"/>
              </a:lnSpc>
            </a:pPr>
            <a:r>
              <a:rPr lang="en-US" sz="1800" dirty="0"/>
              <a:t> Amherst College, Mount Holyoke College, Smith College, the University of Massachusetts  Amherst, and later Hampshire College</a:t>
            </a:r>
          </a:p>
          <a:p>
            <a:pPr>
              <a:lnSpc>
                <a:spcPct val="144000"/>
              </a:lnSpc>
            </a:pPr>
            <a:r>
              <a:rPr lang="en-US" sz="1800" dirty="0">
                <a:hlinkClick r:id="rId3"/>
              </a:rPr>
              <a:t>Museums10</a:t>
            </a:r>
            <a:r>
              <a:rPr lang="en-US" sz="1800" dirty="0"/>
              <a:t>  is a collaboration of seven campus museums and three campus-affiliated museums -</a:t>
            </a:r>
          </a:p>
          <a:p>
            <a:pPr lvl="1">
              <a:lnSpc>
                <a:spcPct val="144000"/>
              </a:lnSpc>
            </a:pPr>
            <a:r>
              <a:rPr lang="en-US" sz="1800" dirty="0"/>
              <a:t>Beneski Museum of Natural History, Amherst College; Emily Dickinson Museum; The Eric Carle Museum of Picture Book Art; Hampshire College Art Gallery; Historic Deerfield; Mead Art Museum at Amherst College; Mount Holyoke College Art Museum; Smith College Museum of Art; University Museum of Contemporary Art; Yiddish Book Center</a:t>
            </a:r>
            <a:br>
              <a:rPr lang="en-US" sz="1600" dirty="0"/>
            </a:br>
            <a:br>
              <a:rPr lang="en-US" sz="1600" dirty="0"/>
            </a:br>
            <a:endParaRPr lang="en-US" sz="1600" dirty="0"/>
          </a:p>
        </p:txBody>
      </p:sp>
    </p:spTree>
    <p:extLst>
      <p:ext uri="{BB962C8B-B14F-4D97-AF65-F5344CB8AC3E}">
        <p14:creationId xmlns:p14="http://schemas.microsoft.com/office/powerpoint/2010/main" val="426830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collaboration continuum oclc">
            <a:extLst>
              <a:ext uri="{FF2B5EF4-FFF2-40B4-BE49-F238E27FC236}">
                <a16:creationId xmlns:a16="http://schemas.microsoft.com/office/drawing/2014/main" id="{7157C3E0-3003-4244-80A0-334E3A44F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131" y="888870"/>
            <a:ext cx="5606122" cy="247790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D26D74F5-3170-084F-85CE-1F5FAE6E0124}"/>
              </a:ext>
            </a:extLst>
          </p:cNvPr>
          <p:cNvCxnSpPr>
            <a:cxnSpLocks/>
          </p:cNvCxnSpPr>
          <p:nvPr/>
        </p:nvCxnSpPr>
        <p:spPr>
          <a:xfrm flipV="1">
            <a:off x="3476612" y="2507983"/>
            <a:ext cx="2912465" cy="519185"/>
          </a:xfrm>
          <a:prstGeom prst="line">
            <a:avLst/>
          </a:prstGeom>
          <a:ln w="34925">
            <a:solidFill>
              <a:srgbClr val="7030A0"/>
            </a:solidFill>
            <a:headEnd type="stealth" w="lg" len="lg"/>
            <a:tailEnd type="diamond"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C2F2EAD-AC80-FF48-84EE-3702A89889F5}"/>
              </a:ext>
            </a:extLst>
          </p:cNvPr>
          <p:cNvSpPr txBox="1"/>
          <p:nvPr/>
        </p:nvSpPr>
        <p:spPr>
          <a:xfrm rot="20897872">
            <a:off x="3648263" y="1663273"/>
            <a:ext cx="3248864" cy="369332"/>
          </a:xfrm>
          <a:prstGeom prst="rect">
            <a:avLst/>
          </a:prstGeom>
          <a:solidFill>
            <a:schemeClr val="bg1">
              <a:lumMod val="95000"/>
              <a:alpha val="98000"/>
            </a:schemeClr>
          </a:solidFill>
        </p:spPr>
        <p:txBody>
          <a:bodyPr vert="horz" wrap="square" rtlCol="0" anchor="ctr" anchorCtr="0">
            <a:spAutoFit/>
          </a:bodyPr>
          <a:lstStyle/>
          <a:p>
            <a:r>
              <a:rPr lang="en-US" dirty="0"/>
              <a:t>Five College Library Consortium</a:t>
            </a:r>
          </a:p>
        </p:txBody>
      </p:sp>
      <p:cxnSp>
        <p:nvCxnSpPr>
          <p:cNvPr id="11" name="Straight Connector 10">
            <a:extLst>
              <a:ext uri="{FF2B5EF4-FFF2-40B4-BE49-F238E27FC236}">
                <a16:creationId xmlns:a16="http://schemas.microsoft.com/office/drawing/2014/main" id="{0906702B-626F-D442-AE79-BF63C014306C}"/>
              </a:ext>
            </a:extLst>
          </p:cNvPr>
          <p:cNvCxnSpPr>
            <a:cxnSpLocks/>
          </p:cNvCxnSpPr>
          <p:nvPr/>
        </p:nvCxnSpPr>
        <p:spPr>
          <a:xfrm flipV="1">
            <a:off x="3534508" y="1863969"/>
            <a:ext cx="3159369" cy="644014"/>
          </a:xfrm>
          <a:prstGeom prst="line">
            <a:avLst/>
          </a:prstGeom>
          <a:ln w="38100" cmpd="sng">
            <a:solidFill>
              <a:srgbClr val="7030A0"/>
            </a:solidFill>
            <a:bevel/>
            <a:headEnd type="stealth" w="lg" len="lg"/>
            <a:tailEnd type="diamond"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C67554-C53C-2B4A-9DD9-419457083A93}"/>
              </a:ext>
            </a:extLst>
          </p:cNvPr>
          <p:cNvSpPr txBox="1"/>
          <p:nvPr/>
        </p:nvSpPr>
        <p:spPr>
          <a:xfrm rot="20931454">
            <a:off x="4342286" y="2293590"/>
            <a:ext cx="1553639" cy="369332"/>
          </a:xfrm>
          <a:prstGeom prst="rect">
            <a:avLst/>
          </a:prstGeom>
          <a:solidFill>
            <a:schemeClr val="bg1">
              <a:lumMod val="95000"/>
            </a:schemeClr>
          </a:solidFill>
        </p:spPr>
        <p:txBody>
          <a:bodyPr wrap="square" rtlCol="0">
            <a:spAutoFit/>
          </a:bodyPr>
          <a:lstStyle/>
          <a:p>
            <a:r>
              <a:rPr lang="en-US" dirty="0"/>
              <a:t>Museums 10 </a:t>
            </a:r>
          </a:p>
        </p:txBody>
      </p:sp>
      <p:sp>
        <p:nvSpPr>
          <p:cNvPr id="24" name="TextBox 23">
            <a:extLst>
              <a:ext uri="{FF2B5EF4-FFF2-40B4-BE49-F238E27FC236}">
                <a16:creationId xmlns:a16="http://schemas.microsoft.com/office/drawing/2014/main" id="{FEEAB946-85FD-B748-8F2E-F4DAE559D78D}"/>
              </a:ext>
            </a:extLst>
          </p:cNvPr>
          <p:cNvSpPr txBox="1"/>
          <p:nvPr/>
        </p:nvSpPr>
        <p:spPr>
          <a:xfrm>
            <a:off x="1758462" y="3669323"/>
            <a:ext cx="9506438" cy="3293209"/>
          </a:xfrm>
          <a:prstGeom prst="rect">
            <a:avLst/>
          </a:prstGeom>
          <a:noFill/>
        </p:spPr>
        <p:txBody>
          <a:bodyPr wrap="square" rtlCol="0">
            <a:spAutoFit/>
          </a:bodyPr>
          <a:lstStyle/>
          <a:p>
            <a:r>
              <a:rPr lang="en-US" sz="2800" b="1" i="1" dirty="0"/>
              <a:t>Making the leap from coordination to collaboration is difficult</a:t>
            </a:r>
            <a:r>
              <a:rPr lang="en-US" sz="2800" dirty="0"/>
              <a:t>…. </a:t>
            </a:r>
            <a:r>
              <a:rPr lang="en-US" sz="2800" i="1" dirty="0"/>
              <a:t>and benefits from experience, shared goals and mission, and the belief that working together gets us further than working on our own.</a:t>
            </a:r>
          </a:p>
          <a:p>
            <a:endParaRPr lang="en-US" b="1" i="1" dirty="0"/>
          </a:p>
          <a:p>
            <a:endParaRPr lang="en-US" b="1" i="1" dirty="0"/>
          </a:p>
          <a:p>
            <a:endParaRPr lang="en-US" sz="1400" b="1" i="1" dirty="0"/>
          </a:p>
          <a:p>
            <a:r>
              <a:rPr lang="en-US" sz="1400" b="1" dirty="0"/>
              <a:t>The Collaboration Continuum</a:t>
            </a:r>
            <a:r>
              <a:rPr lang="en-US" sz="1400" dirty="0"/>
              <a:t>. Zorich, Diane, Gunter Waible, Ricky Erway. 2009. Beyond the Silos of the LAMs: Collaboration Among Libraries, Archives and Museums. Dublin, OH: OCLC Research</a:t>
            </a:r>
          </a:p>
          <a:p>
            <a:endParaRPr lang="en-US" dirty="0"/>
          </a:p>
        </p:txBody>
      </p:sp>
    </p:spTree>
    <p:extLst>
      <p:ext uri="{BB962C8B-B14F-4D97-AF65-F5344CB8AC3E}">
        <p14:creationId xmlns:p14="http://schemas.microsoft.com/office/powerpoint/2010/main" val="298807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FB25-3225-7F41-A3FC-76FA6EE04E7E}"/>
              </a:ext>
            </a:extLst>
          </p:cNvPr>
          <p:cNvSpPr>
            <a:spLocks noGrp="1"/>
          </p:cNvSpPr>
          <p:nvPr>
            <p:ph type="title"/>
          </p:nvPr>
        </p:nvSpPr>
        <p:spPr>
          <a:xfrm>
            <a:off x="1371599" y="656492"/>
            <a:ext cx="10046677" cy="1515208"/>
          </a:xfrm>
        </p:spPr>
        <p:txBody>
          <a:bodyPr>
            <a:normAutofit/>
          </a:bodyPr>
          <a:lstStyle/>
          <a:p>
            <a:r>
              <a:rPr lang="en-US" dirty="0"/>
              <a:t>FC &amp; M10 </a:t>
            </a:r>
            <a:r>
              <a:rPr lang="en-US" i="1" dirty="0"/>
              <a:t>coordination</a:t>
            </a:r>
          </a:p>
        </p:txBody>
      </p:sp>
      <p:sp>
        <p:nvSpPr>
          <p:cNvPr id="3" name="Content Placeholder 2">
            <a:extLst>
              <a:ext uri="{FF2B5EF4-FFF2-40B4-BE49-F238E27FC236}">
                <a16:creationId xmlns:a16="http://schemas.microsoft.com/office/drawing/2014/main" id="{D724A17A-AEB3-AC41-90BD-FFEBB26AD515}"/>
              </a:ext>
            </a:extLst>
          </p:cNvPr>
          <p:cNvSpPr>
            <a:spLocks noGrp="1"/>
          </p:cNvSpPr>
          <p:nvPr>
            <p:ph idx="1"/>
          </p:nvPr>
        </p:nvSpPr>
        <p:spPr>
          <a:xfrm>
            <a:off x="1371600" y="1523999"/>
            <a:ext cx="9601200" cy="4994032"/>
          </a:xfrm>
        </p:spPr>
        <p:txBody>
          <a:bodyPr>
            <a:normAutofit/>
          </a:bodyPr>
          <a:lstStyle/>
          <a:p>
            <a:r>
              <a:rPr lang="en-US" dirty="0"/>
              <a:t>Library Committees</a:t>
            </a:r>
          </a:p>
          <a:p>
            <a:pPr lvl="1"/>
            <a:r>
              <a:rPr lang="en-US" dirty="0"/>
              <a:t>Access, Discovery, Innovative Learning, User Experience, Archives and Special Collections, Digital Stewardship, along with working groups </a:t>
            </a:r>
          </a:p>
          <a:p>
            <a:pPr lvl="1"/>
            <a:r>
              <a:rPr lang="en-US" dirty="0"/>
              <a:t>With general charges to share best practices, be forward thinking</a:t>
            </a:r>
          </a:p>
          <a:p>
            <a:pPr lvl="1"/>
            <a:r>
              <a:rPr lang="en-US" dirty="0"/>
              <a:t>Products:</a:t>
            </a:r>
          </a:p>
          <a:p>
            <a:pPr lvl="2"/>
            <a:r>
              <a:rPr lang="en-US" dirty="0"/>
              <a:t>Digital Preservation: A Planning Guide for the Five Colleges</a:t>
            </a:r>
            <a:endParaRPr lang="en-US" u="sng" dirty="0"/>
          </a:p>
          <a:p>
            <a:pPr lvl="2"/>
            <a:r>
              <a:rPr lang="en-US" i="0" dirty="0"/>
              <a:t>Annual Five College Libraries All Staff – professional development </a:t>
            </a:r>
          </a:p>
          <a:p>
            <a:r>
              <a:rPr lang="en-US" dirty="0"/>
              <a:t>Museum Committees</a:t>
            </a:r>
          </a:p>
          <a:p>
            <a:pPr lvl="1"/>
            <a:r>
              <a:rPr lang="en-US" dirty="0"/>
              <a:t>Education, Curators, MIMSY, Diversity</a:t>
            </a:r>
          </a:p>
          <a:p>
            <a:pPr lvl="1"/>
            <a:r>
              <a:rPr lang="en-US" dirty="0"/>
              <a:t>Products:</a:t>
            </a:r>
          </a:p>
          <a:p>
            <a:pPr lvl="2"/>
            <a:r>
              <a:rPr lang="en-US" dirty="0"/>
              <a:t>Annual Museums 10 Professional Development Event</a:t>
            </a:r>
          </a:p>
          <a:p>
            <a:pPr lvl="2"/>
            <a:r>
              <a:rPr lang="en-US" dirty="0"/>
              <a:t>Sharing/Developing Best Practices</a:t>
            </a:r>
          </a:p>
          <a:p>
            <a:pPr lvl="1"/>
            <a:endParaRPr lang="en-US" dirty="0"/>
          </a:p>
        </p:txBody>
      </p:sp>
    </p:spTree>
    <p:extLst>
      <p:ext uri="{BB962C8B-B14F-4D97-AF65-F5344CB8AC3E}">
        <p14:creationId xmlns:p14="http://schemas.microsoft.com/office/powerpoint/2010/main" val="290261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636A-5310-934E-9CC7-CE117398AE15}"/>
              </a:ext>
            </a:extLst>
          </p:cNvPr>
          <p:cNvSpPr>
            <a:spLocks noGrp="1"/>
          </p:cNvSpPr>
          <p:nvPr>
            <p:ph type="title"/>
          </p:nvPr>
        </p:nvSpPr>
        <p:spPr/>
        <p:txBody>
          <a:bodyPr/>
          <a:lstStyle/>
          <a:p>
            <a:r>
              <a:rPr lang="en-US" dirty="0"/>
              <a:t>FC &amp; M10 </a:t>
            </a:r>
            <a:r>
              <a:rPr lang="en-US" i="1" dirty="0"/>
              <a:t>collaboration</a:t>
            </a:r>
            <a:endParaRPr lang="en-US" dirty="0"/>
          </a:p>
        </p:txBody>
      </p:sp>
      <p:sp>
        <p:nvSpPr>
          <p:cNvPr id="3" name="Content Placeholder 2">
            <a:extLst>
              <a:ext uri="{FF2B5EF4-FFF2-40B4-BE49-F238E27FC236}">
                <a16:creationId xmlns:a16="http://schemas.microsoft.com/office/drawing/2014/main" id="{785A6C65-6970-D448-8054-1C92866325D3}"/>
              </a:ext>
            </a:extLst>
          </p:cNvPr>
          <p:cNvSpPr>
            <a:spLocks noGrp="1"/>
          </p:cNvSpPr>
          <p:nvPr>
            <p:ph idx="1"/>
          </p:nvPr>
        </p:nvSpPr>
        <p:spPr>
          <a:xfrm>
            <a:off x="1151906" y="1594338"/>
            <a:ext cx="10040587" cy="4572000"/>
          </a:xfrm>
        </p:spPr>
        <p:txBody>
          <a:bodyPr>
            <a:normAutofit lnSpcReduction="10000"/>
          </a:bodyPr>
          <a:lstStyle/>
          <a:p>
            <a:r>
              <a:rPr lang="en-US" dirty="0"/>
              <a:t>FC library collaborations (not an exhaustive list)</a:t>
            </a:r>
          </a:p>
          <a:p>
            <a:pPr lvl="1" fontAlgn="base"/>
            <a:r>
              <a:rPr lang="en-US" dirty="0"/>
              <a:t>Five College Annex and Depository: storage for print monographs and journals</a:t>
            </a:r>
          </a:p>
          <a:p>
            <a:pPr lvl="1" fontAlgn="base"/>
            <a:r>
              <a:rPr lang="en-US" dirty="0"/>
              <a:t>EAST Eastern Academic Scholars Trust - shared print archive retention agreements</a:t>
            </a:r>
          </a:p>
          <a:p>
            <a:pPr lvl="1" fontAlgn="base"/>
            <a:r>
              <a:rPr lang="en-US" dirty="0">
                <a:hlinkClick r:id="rId2"/>
              </a:rPr>
              <a:t>The Five College Archives Digital Access Project</a:t>
            </a:r>
            <a:r>
              <a:rPr lang="en-US" dirty="0"/>
              <a:t> digitized collections relating to women's history and education </a:t>
            </a:r>
          </a:p>
          <a:p>
            <a:pPr lvl="1" fontAlgn="base"/>
            <a:r>
              <a:rPr lang="en-US" dirty="0">
                <a:hlinkClick r:id="rId3"/>
              </a:rPr>
              <a:t>Five College Finding Aids Project</a:t>
            </a:r>
            <a:r>
              <a:rPr lang="en-US" dirty="0"/>
              <a:t> - a searchable database of finding aids for archives and manuscript collections. </a:t>
            </a:r>
          </a:p>
          <a:p>
            <a:r>
              <a:rPr lang="en-US" dirty="0"/>
              <a:t>Museum collaborations</a:t>
            </a:r>
          </a:p>
          <a:p>
            <a:pPr lvl="1"/>
            <a:r>
              <a:rPr lang="en-US" dirty="0"/>
              <a:t>Collaborative Programming that expands beyond Museums to include Libraries, Archives and Special Collections</a:t>
            </a:r>
          </a:p>
          <a:p>
            <a:pPr lvl="2"/>
            <a:r>
              <a:rPr lang="en-US" dirty="0"/>
              <a:t>Go Dutch</a:t>
            </a:r>
          </a:p>
          <a:p>
            <a:pPr lvl="2"/>
            <a:r>
              <a:rPr lang="en-US" dirty="0"/>
              <a:t>Books to Blogs and Back, 2007</a:t>
            </a:r>
          </a:p>
          <a:p>
            <a:pPr lvl="2"/>
            <a:r>
              <a:rPr lang="en-US" dirty="0"/>
              <a:t>Food</a:t>
            </a:r>
          </a:p>
          <a:p>
            <a:pPr marL="530352" lvl="1" indent="0">
              <a:buNone/>
            </a:pPr>
            <a:endParaRPr lang="en-US" dirty="0"/>
          </a:p>
        </p:txBody>
      </p:sp>
    </p:spTree>
    <p:extLst>
      <p:ext uri="{BB962C8B-B14F-4D97-AF65-F5344CB8AC3E}">
        <p14:creationId xmlns:p14="http://schemas.microsoft.com/office/powerpoint/2010/main" val="373439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C5B9-F251-AC42-AB3C-E2CECDCC9DE6}"/>
              </a:ext>
            </a:extLst>
          </p:cNvPr>
          <p:cNvSpPr>
            <a:spLocks noGrp="1"/>
          </p:cNvSpPr>
          <p:nvPr>
            <p:ph type="title"/>
          </p:nvPr>
        </p:nvSpPr>
        <p:spPr/>
        <p:txBody>
          <a:bodyPr/>
          <a:lstStyle/>
          <a:p>
            <a:r>
              <a:rPr lang="en-US" dirty="0"/>
              <a:t>FC &amp; M10 </a:t>
            </a:r>
            <a:r>
              <a:rPr lang="en-US" i="1" dirty="0"/>
              <a:t>convergence</a:t>
            </a:r>
          </a:p>
        </p:txBody>
      </p:sp>
      <p:sp>
        <p:nvSpPr>
          <p:cNvPr id="4" name="Content Placeholder 3">
            <a:extLst>
              <a:ext uri="{FF2B5EF4-FFF2-40B4-BE49-F238E27FC236}">
                <a16:creationId xmlns:a16="http://schemas.microsoft.com/office/drawing/2014/main" id="{F3A75865-7A8E-BA48-8906-7D0955B532BC}"/>
              </a:ext>
            </a:extLst>
          </p:cNvPr>
          <p:cNvSpPr txBox="1">
            <a:spLocks noGrp="1"/>
          </p:cNvSpPr>
          <p:nvPr>
            <p:ph idx="1"/>
          </p:nvPr>
        </p:nvSpPr>
        <p:spPr>
          <a:xfrm>
            <a:off x="1219200" y="1641231"/>
            <a:ext cx="9601200" cy="4462247"/>
          </a:xfrm>
          <a:prstGeom prst="rect">
            <a:avLst/>
          </a:prstGeom>
          <a:noFill/>
        </p:spPr>
        <p:txBody>
          <a:bodyPr wrap="square" rtlCol="0">
            <a:spAutoFit/>
          </a:bodyPr>
          <a:lstStyle/>
          <a:p>
            <a:pPr marL="0" indent="0">
              <a:buNone/>
            </a:pPr>
            <a:r>
              <a:rPr lang="en-US" sz="3200" dirty="0"/>
              <a:t>Shared Integrated Library Service </a:t>
            </a:r>
          </a:p>
          <a:p>
            <a:pPr lvl="1"/>
            <a:r>
              <a:rPr lang="en-US" sz="3200" dirty="0"/>
              <a:t>Triple III</a:t>
            </a:r>
          </a:p>
          <a:p>
            <a:pPr lvl="1"/>
            <a:r>
              <a:rPr lang="en-US" sz="3200" dirty="0"/>
              <a:t>Aleph</a:t>
            </a:r>
          </a:p>
          <a:p>
            <a:pPr lvl="1"/>
            <a:r>
              <a:rPr lang="en-US" sz="3200" dirty="0"/>
              <a:t>FOLIO</a:t>
            </a:r>
          </a:p>
          <a:p>
            <a:pPr marL="0" indent="0">
              <a:buNone/>
            </a:pPr>
            <a:r>
              <a:rPr lang="en-US" sz="3200" dirty="0"/>
              <a:t>Shared Museum Collections Management &amp; Discovery Software </a:t>
            </a:r>
          </a:p>
          <a:p>
            <a:pPr lvl="1"/>
            <a:r>
              <a:rPr lang="en-US" sz="3200" dirty="0"/>
              <a:t>MIMSY/MOBIUS</a:t>
            </a:r>
          </a:p>
          <a:p>
            <a:endParaRPr lang="en-US" sz="3200" dirty="0"/>
          </a:p>
        </p:txBody>
      </p:sp>
    </p:spTree>
    <p:extLst>
      <p:ext uri="{BB962C8B-B14F-4D97-AF65-F5344CB8AC3E}">
        <p14:creationId xmlns:p14="http://schemas.microsoft.com/office/powerpoint/2010/main" val="179072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476C-07DF-4FEB-A1E6-07DB4D60D7A7}"/>
              </a:ext>
            </a:extLst>
          </p:cNvPr>
          <p:cNvSpPr>
            <a:spLocks noGrp="1"/>
          </p:cNvSpPr>
          <p:nvPr>
            <p:ph type="title"/>
          </p:nvPr>
        </p:nvSpPr>
        <p:spPr/>
        <p:txBody>
          <a:bodyPr/>
          <a:lstStyle/>
          <a:p>
            <a:r>
              <a:rPr lang="en-US" dirty="0"/>
              <a:t>Advice to archivists</a:t>
            </a:r>
          </a:p>
        </p:txBody>
      </p:sp>
      <p:sp>
        <p:nvSpPr>
          <p:cNvPr id="3" name="Content Placeholder 2">
            <a:extLst>
              <a:ext uri="{FF2B5EF4-FFF2-40B4-BE49-F238E27FC236}">
                <a16:creationId xmlns:a16="http://schemas.microsoft.com/office/drawing/2014/main" id="{B8C5BC9B-6488-4F29-BFAF-274B07BF58D3}"/>
              </a:ext>
            </a:extLst>
          </p:cNvPr>
          <p:cNvSpPr>
            <a:spLocks noGrp="1"/>
          </p:cNvSpPr>
          <p:nvPr>
            <p:ph idx="1"/>
          </p:nvPr>
        </p:nvSpPr>
        <p:spPr>
          <a:xfrm>
            <a:off x="961293" y="1536700"/>
            <a:ext cx="7537938" cy="5105400"/>
          </a:xfrm>
        </p:spPr>
        <p:txBody>
          <a:bodyPr>
            <a:normAutofit fontScale="77500" lnSpcReduction="20000"/>
          </a:bodyPr>
          <a:lstStyle/>
          <a:p>
            <a:r>
              <a:rPr lang="en-US" sz="3100" dirty="0"/>
              <a:t>Explore perceived differences across professions</a:t>
            </a:r>
          </a:p>
          <a:p>
            <a:r>
              <a:rPr lang="en-US" sz="3100" dirty="0"/>
              <a:t>Collaboration in traditional realms in the Five Colleges has been  easier than pursuing collaboration in new and emerging realms</a:t>
            </a:r>
          </a:p>
          <a:p>
            <a:r>
              <a:rPr lang="en-US" sz="3100" b="1" dirty="0"/>
              <a:t>Frameworks for Distributed Responsibility </a:t>
            </a:r>
            <a:endParaRPr lang="en-US" sz="3100" dirty="0"/>
          </a:p>
          <a:p>
            <a:pPr lvl="1"/>
            <a:r>
              <a:rPr lang="en-US" sz="3100" dirty="0"/>
              <a:t>If responsibility for born-digital collections is to be truly and appropriately distributed across our programs, it is important to consider what skills and roles might be needed to operationalize shared responsibility, how to create networks and support systems for positions expected to be change-agents, and what ongoing leadership support is required to effect programmatic change. </a:t>
            </a:r>
          </a:p>
          <a:p>
            <a:pPr marL="0" indent="0">
              <a:buNone/>
            </a:pPr>
            <a:r>
              <a:rPr lang="en-US" sz="1800" dirty="0"/>
              <a:t>Weber, Chela Scott. 2017. Research and Learning Agenda for Archives, Special, and Distinctive Collections in Research Libraries. Dublin, OH: OCLC Research. doi:10.25333/C3C34F. </a:t>
            </a:r>
          </a:p>
          <a:p>
            <a:endParaRPr lang="en-US" sz="2400" dirty="0"/>
          </a:p>
        </p:txBody>
      </p:sp>
    </p:spTree>
    <p:extLst>
      <p:ext uri="{BB962C8B-B14F-4D97-AF65-F5344CB8AC3E}">
        <p14:creationId xmlns:p14="http://schemas.microsoft.com/office/powerpoint/2010/main" val="1114576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9043-7818-964C-A77B-2218F34FD8B8}"/>
              </a:ext>
            </a:extLst>
          </p:cNvPr>
          <p:cNvSpPr>
            <a:spLocks noGrp="1"/>
          </p:cNvSpPr>
          <p:nvPr>
            <p:ph type="title"/>
          </p:nvPr>
        </p:nvSpPr>
        <p:spPr/>
        <p:txBody>
          <a:bodyPr/>
          <a:lstStyle/>
          <a:p>
            <a:r>
              <a:rPr lang="en-US" dirty="0"/>
              <a:t>Future developments</a:t>
            </a:r>
          </a:p>
        </p:txBody>
      </p:sp>
      <p:sp>
        <p:nvSpPr>
          <p:cNvPr id="3" name="Content Placeholder 2">
            <a:extLst>
              <a:ext uri="{FF2B5EF4-FFF2-40B4-BE49-F238E27FC236}">
                <a16:creationId xmlns:a16="http://schemas.microsoft.com/office/drawing/2014/main" id="{78FD5C40-1A99-A647-9443-787D0F124A77}"/>
              </a:ext>
            </a:extLst>
          </p:cNvPr>
          <p:cNvSpPr>
            <a:spLocks noGrp="1"/>
          </p:cNvSpPr>
          <p:nvPr>
            <p:ph idx="1"/>
          </p:nvPr>
        </p:nvSpPr>
        <p:spPr>
          <a:xfrm>
            <a:off x="1371600" y="1852246"/>
            <a:ext cx="9601200" cy="3581400"/>
          </a:xfrm>
        </p:spPr>
        <p:txBody>
          <a:bodyPr/>
          <a:lstStyle/>
          <a:p>
            <a:pPr marL="0" indent="0">
              <a:buNone/>
            </a:pPr>
            <a:r>
              <a:rPr lang="en-US" dirty="0"/>
              <a:t>Five College Libraries, Museums and Collections Summit (October, 2018) </a:t>
            </a:r>
          </a:p>
        </p:txBody>
      </p:sp>
      <p:pic>
        <p:nvPicPr>
          <p:cNvPr id="6" name="Picture 5">
            <a:extLst>
              <a:ext uri="{FF2B5EF4-FFF2-40B4-BE49-F238E27FC236}">
                <a16:creationId xmlns:a16="http://schemas.microsoft.com/office/drawing/2014/main" id="{F513AEBF-E76A-5644-BE05-06CC416844EC}"/>
              </a:ext>
            </a:extLst>
          </p:cNvPr>
          <p:cNvPicPr>
            <a:picLocks noChangeAspect="1"/>
          </p:cNvPicPr>
          <p:nvPr/>
        </p:nvPicPr>
        <p:blipFill rotWithShape="1">
          <a:blip r:embed="rId3">
            <a:extLst>
              <a:ext uri="{BEBA8EAE-BF5A-486C-A8C5-ECC9F3942E4B}">
                <a14:imgProps xmlns:a14="http://schemas.microsoft.com/office/drawing/2010/main">
                  <a14:imgLayer>
                    <a14:imgEffect>
                      <a14:saturation sat="0"/>
                    </a14:imgEffect>
                  </a14:imgLayer>
                </a14:imgProps>
              </a:ext>
            </a:extLst>
          </a:blip>
          <a:srcRect l="12829" t="-42277" r="4376" b="-13106"/>
          <a:stretch/>
        </p:blipFill>
        <p:spPr>
          <a:xfrm>
            <a:off x="1922584" y="867507"/>
            <a:ext cx="5322278" cy="5322278"/>
          </a:xfrm>
          <a:prstGeom prst="rect">
            <a:avLst/>
          </a:prstGeom>
        </p:spPr>
      </p:pic>
    </p:spTree>
    <p:extLst>
      <p:ext uri="{BB962C8B-B14F-4D97-AF65-F5344CB8AC3E}">
        <p14:creationId xmlns:p14="http://schemas.microsoft.com/office/powerpoint/2010/main" val="136960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CACF5-94BD-4DB6-836F-AE8E0AA5CF82}"/>
              </a:ext>
            </a:extLst>
          </p:cNvPr>
          <p:cNvPicPr>
            <a:picLocks noChangeAspect="1"/>
          </p:cNvPicPr>
          <p:nvPr/>
        </p:nvPicPr>
        <p:blipFill>
          <a:blip r:embed="rId2"/>
          <a:stretch>
            <a:fillRect/>
          </a:stretch>
        </p:blipFill>
        <p:spPr>
          <a:xfrm>
            <a:off x="7789984" y="1519488"/>
            <a:ext cx="3924847" cy="5114424"/>
          </a:xfrm>
          <a:prstGeom prst="rect">
            <a:avLst/>
          </a:prstGeom>
        </p:spPr>
      </p:pic>
      <p:sp>
        <p:nvSpPr>
          <p:cNvPr id="4" name="Title 3">
            <a:extLst>
              <a:ext uri="{FF2B5EF4-FFF2-40B4-BE49-F238E27FC236}">
                <a16:creationId xmlns:a16="http://schemas.microsoft.com/office/drawing/2014/main" id="{0A12CD4E-D999-41DE-A6CC-49AE58761C23}"/>
              </a:ext>
            </a:extLst>
          </p:cNvPr>
          <p:cNvSpPr>
            <a:spLocks noGrp="1"/>
          </p:cNvSpPr>
          <p:nvPr>
            <p:ph type="title"/>
          </p:nvPr>
        </p:nvSpPr>
        <p:spPr/>
        <p:txBody>
          <a:bodyPr>
            <a:normAutofit/>
          </a:bodyPr>
          <a:lstStyle/>
          <a:p>
            <a:r>
              <a:rPr lang="en-US" dirty="0"/>
              <a:t>Library, Archive Museum Collaboration</a:t>
            </a:r>
          </a:p>
        </p:txBody>
      </p:sp>
      <p:sp>
        <p:nvSpPr>
          <p:cNvPr id="8" name="Content Placeholder 7">
            <a:extLst>
              <a:ext uri="{FF2B5EF4-FFF2-40B4-BE49-F238E27FC236}">
                <a16:creationId xmlns:a16="http://schemas.microsoft.com/office/drawing/2014/main" id="{1572A3AE-1A61-44A8-B875-3A3591F785EC}"/>
              </a:ext>
            </a:extLst>
          </p:cNvPr>
          <p:cNvSpPr>
            <a:spLocks noGrp="1"/>
          </p:cNvSpPr>
          <p:nvPr>
            <p:ph idx="1"/>
          </p:nvPr>
        </p:nvSpPr>
        <p:spPr>
          <a:xfrm>
            <a:off x="1371600" y="2286000"/>
            <a:ext cx="6005146" cy="3581400"/>
          </a:xfrm>
        </p:spPr>
        <p:txBody>
          <a:bodyPr>
            <a:normAutofit/>
          </a:bodyPr>
          <a:lstStyle/>
          <a:p>
            <a:r>
              <a:rPr lang="en-US" sz="2800" dirty="0"/>
              <a:t>An evergreen topic</a:t>
            </a:r>
          </a:p>
          <a:p>
            <a:pPr lvl="1"/>
            <a:r>
              <a:rPr lang="en-US" sz="2800" dirty="0"/>
              <a:t>Robert S. Martin and Margaret Hedstrom</a:t>
            </a:r>
          </a:p>
          <a:p>
            <a:pPr lvl="1"/>
            <a:r>
              <a:rPr lang="en-US" sz="2800" dirty="0"/>
              <a:t>2006 RBMS preconference</a:t>
            </a:r>
          </a:p>
          <a:p>
            <a:pPr lvl="1"/>
            <a:r>
              <a:rPr lang="en-US" sz="2800" dirty="0"/>
              <a:t>Silos of the LAMs (2008)</a:t>
            </a:r>
          </a:p>
        </p:txBody>
      </p:sp>
    </p:spTree>
    <p:extLst>
      <p:ext uri="{BB962C8B-B14F-4D97-AF65-F5344CB8AC3E}">
        <p14:creationId xmlns:p14="http://schemas.microsoft.com/office/powerpoint/2010/main" val="162229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EA9E-21A3-456F-9D74-3F0310B5CF41}"/>
              </a:ext>
            </a:extLst>
          </p:cNvPr>
          <p:cNvSpPr>
            <a:spLocks noGrp="1"/>
          </p:cNvSpPr>
          <p:nvPr>
            <p:ph type="title"/>
          </p:nvPr>
        </p:nvSpPr>
        <p:spPr/>
        <p:txBody>
          <a:bodyPr/>
          <a:lstStyle/>
          <a:p>
            <a:r>
              <a:rPr lang="en-US" dirty="0"/>
              <a:t>Recent developments</a:t>
            </a:r>
          </a:p>
        </p:txBody>
      </p:sp>
      <p:sp>
        <p:nvSpPr>
          <p:cNvPr id="3" name="Content Placeholder 2">
            <a:extLst>
              <a:ext uri="{FF2B5EF4-FFF2-40B4-BE49-F238E27FC236}">
                <a16:creationId xmlns:a16="http://schemas.microsoft.com/office/drawing/2014/main" id="{D615FF6D-953E-41AC-970A-32672F018CA1}"/>
              </a:ext>
            </a:extLst>
          </p:cNvPr>
          <p:cNvSpPr>
            <a:spLocks noGrp="1"/>
          </p:cNvSpPr>
          <p:nvPr>
            <p:ph idx="1"/>
          </p:nvPr>
        </p:nvSpPr>
        <p:spPr/>
        <p:txBody>
          <a:bodyPr>
            <a:normAutofit/>
          </a:bodyPr>
          <a:lstStyle/>
          <a:p>
            <a:r>
              <a:rPr lang="en-US" sz="2800" dirty="0"/>
              <a:t>Academic Art Museum and Library Summit at University of Miami (2016)</a:t>
            </a:r>
          </a:p>
          <a:p>
            <a:r>
              <a:rPr lang="en-US" sz="2800" dirty="0" err="1"/>
              <a:t>Kress+DLF</a:t>
            </a:r>
            <a:r>
              <a:rPr lang="en-US" sz="2800" dirty="0"/>
              <a:t> GLAM Cross-Pollinator Awards (2017)</a:t>
            </a:r>
          </a:p>
          <a:p>
            <a:r>
              <a:rPr lang="en-US" sz="2800" dirty="0"/>
              <a:t>2</a:t>
            </a:r>
            <a:r>
              <a:rPr lang="en-US" sz="2800" baseline="30000" dirty="0"/>
              <a:t>nd</a:t>
            </a:r>
            <a:r>
              <a:rPr lang="en-US" sz="2800" dirty="0"/>
              <a:t> Academic Art Museum and Library Summit at Oberlin College (2018)</a:t>
            </a:r>
          </a:p>
          <a:p>
            <a:pPr marL="0" indent="0">
              <a:buNone/>
            </a:pPr>
            <a:endParaRPr lang="en-US" sz="3200" dirty="0"/>
          </a:p>
          <a:p>
            <a:pPr marL="0" indent="0">
              <a:buNone/>
            </a:pPr>
            <a:endParaRPr lang="en-US" sz="2800" dirty="0"/>
          </a:p>
        </p:txBody>
      </p:sp>
    </p:spTree>
    <p:extLst>
      <p:ext uri="{BB962C8B-B14F-4D97-AF65-F5344CB8AC3E}">
        <p14:creationId xmlns:p14="http://schemas.microsoft.com/office/powerpoint/2010/main" val="420214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476C-07DF-4FEB-A1E6-07DB4D60D7A7}"/>
              </a:ext>
            </a:extLst>
          </p:cNvPr>
          <p:cNvSpPr>
            <a:spLocks noGrp="1"/>
          </p:cNvSpPr>
          <p:nvPr>
            <p:ph type="title"/>
          </p:nvPr>
        </p:nvSpPr>
        <p:spPr/>
        <p:txBody>
          <a:bodyPr/>
          <a:lstStyle/>
          <a:p>
            <a:r>
              <a:rPr lang="en-US" dirty="0"/>
              <a:t>Barriers to collaboration</a:t>
            </a:r>
          </a:p>
        </p:txBody>
      </p:sp>
      <p:sp>
        <p:nvSpPr>
          <p:cNvPr id="3" name="Content Placeholder 2">
            <a:extLst>
              <a:ext uri="{FF2B5EF4-FFF2-40B4-BE49-F238E27FC236}">
                <a16:creationId xmlns:a16="http://schemas.microsoft.com/office/drawing/2014/main" id="{B8C5BC9B-6488-4F29-BFAF-274B07BF58D3}"/>
              </a:ext>
            </a:extLst>
          </p:cNvPr>
          <p:cNvSpPr>
            <a:spLocks noGrp="1"/>
          </p:cNvSpPr>
          <p:nvPr>
            <p:ph idx="1"/>
          </p:nvPr>
        </p:nvSpPr>
        <p:spPr>
          <a:xfrm>
            <a:off x="1371600" y="2286000"/>
            <a:ext cx="5153025" cy="3581400"/>
          </a:xfrm>
        </p:spPr>
        <p:txBody>
          <a:bodyPr>
            <a:normAutofit/>
          </a:bodyPr>
          <a:lstStyle/>
          <a:p>
            <a:r>
              <a:rPr lang="en-US" sz="2800" dirty="0"/>
              <a:t>Significant differences </a:t>
            </a:r>
          </a:p>
          <a:p>
            <a:pPr lvl="1"/>
            <a:r>
              <a:rPr lang="en-US" sz="2800" dirty="0"/>
              <a:t>Training / degree programs</a:t>
            </a:r>
          </a:p>
          <a:p>
            <a:pPr lvl="1"/>
            <a:r>
              <a:rPr lang="en-US" sz="2800" dirty="0"/>
              <a:t>descriptive practice</a:t>
            </a:r>
          </a:p>
          <a:p>
            <a:pPr lvl="1"/>
            <a:r>
              <a:rPr lang="en-US" sz="2800" dirty="0"/>
              <a:t>systems and standards</a:t>
            </a:r>
          </a:p>
          <a:p>
            <a:pPr lvl="1"/>
            <a:r>
              <a:rPr lang="en-US" sz="2800" dirty="0"/>
              <a:t>separate administrative structures</a:t>
            </a:r>
            <a:endParaRPr lang="en-US" sz="2400" dirty="0"/>
          </a:p>
        </p:txBody>
      </p:sp>
      <p:pic>
        <p:nvPicPr>
          <p:cNvPr id="5" name="Picture 4">
            <a:extLst>
              <a:ext uri="{FF2B5EF4-FFF2-40B4-BE49-F238E27FC236}">
                <a16:creationId xmlns:a16="http://schemas.microsoft.com/office/drawing/2014/main" id="{587AAFB0-2E59-4ECB-82BF-D518C9124348}"/>
              </a:ext>
            </a:extLst>
          </p:cNvPr>
          <p:cNvPicPr>
            <a:picLocks noChangeAspect="1"/>
          </p:cNvPicPr>
          <p:nvPr/>
        </p:nvPicPr>
        <p:blipFill>
          <a:blip r:embed="rId2"/>
          <a:stretch>
            <a:fillRect/>
          </a:stretch>
        </p:blipFill>
        <p:spPr>
          <a:xfrm>
            <a:off x="6524625" y="1714500"/>
            <a:ext cx="6213888" cy="3815716"/>
          </a:xfrm>
          <a:prstGeom prst="rect">
            <a:avLst/>
          </a:prstGeom>
        </p:spPr>
      </p:pic>
      <p:sp>
        <p:nvSpPr>
          <p:cNvPr id="4" name="TextBox 3">
            <a:extLst>
              <a:ext uri="{FF2B5EF4-FFF2-40B4-BE49-F238E27FC236}">
                <a16:creationId xmlns:a16="http://schemas.microsoft.com/office/drawing/2014/main" id="{A2734387-BCE1-4606-85FB-69FE504140BF}"/>
              </a:ext>
            </a:extLst>
          </p:cNvPr>
          <p:cNvSpPr txBox="1"/>
          <p:nvPr/>
        </p:nvSpPr>
        <p:spPr>
          <a:xfrm>
            <a:off x="7289800" y="6172200"/>
            <a:ext cx="3898952" cy="369332"/>
          </a:xfrm>
          <a:prstGeom prst="rect">
            <a:avLst/>
          </a:prstGeom>
          <a:noFill/>
        </p:spPr>
        <p:txBody>
          <a:bodyPr wrap="none" rtlCol="0">
            <a:spAutoFit/>
          </a:bodyPr>
          <a:lstStyle/>
          <a:p>
            <a:r>
              <a:rPr lang="en-US" b="1" u="sng" dirty="0">
                <a:hlinkClick r:id="rId3" tooltip="Go to Niels Kliim's photostream"/>
              </a:rPr>
              <a:t>Niels Kliim</a:t>
            </a:r>
            <a:r>
              <a:rPr lang="en-US" b="1" u="sng" dirty="0"/>
              <a:t> </a:t>
            </a:r>
            <a:r>
              <a:rPr lang="en-US" dirty="0"/>
              <a:t>Wall spikes fence cc-by 2.0</a:t>
            </a:r>
          </a:p>
        </p:txBody>
      </p:sp>
    </p:spTree>
    <p:extLst>
      <p:ext uri="{BB962C8B-B14F-4D97-AF65-F5344CB8AC3E}">
        <p14:creationId xmlns:p14="http://schemas.microsoft.com/office/powerpoint/2010/main" val="201078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411B-C561-4F75-8FC4-5C36B02373B4}"/>
              </a:ext>
            </a:extLst>
          </p:cNvPr>
          <p:cNvSpPr>
            <a:spLocks noGrp="1"/>
          </p:cNvSpPr>
          <p:nvPr>
            <p:ph type="title"/>
          </p:nvPr>
        </p:nvSpPr>
        <p:spPr/>
        <p:txBody>
          <a:bodyPr/>
          <a:lstStyle/>
          <a:p>
            <a:r>
              <a:rPr lang="en-US" dirty="0"/>
              <a:t>Ingredients for success</a:t>
            </a:r>
          </a:p>
        </p:txBody>
      </p:sp>
      <p:pic>
        <p:nvPicPr>
          <p:cNvPr id="7" name="Content Placeholder 6">
            <a:extLst>
              <a:ext uri="{FF2B5EF4-FFF2-40B4-BE49-F238E27FC236}">
                <a16:creationId xmlns:a16="http://schemas.microsoft.com/office/drawing/2014/main" id="{B4A0A1CE-6718-4B2A-BB69-B24216FA24E4}"/>
              </a:ext>
            </a:extLst>
          </p:cNvPr>
          <p:cNvPicPr>
            <a:picLocks noGrp="1" noChangeAspect="1"/>
          </p:cNvPicPr>
          <p:nvPr>
            <p:ph idx="1"/>
          </p:nvPr>
        </p:nvPicPr>
        <p:blipFill>
          <a:blip r:embed="rId2"/>
          <a:stretch>
            <a:fillRect/>
          </a:stretch>
        </p:blipFill>
        <p:spPr>
          <a:xfrm>
            <a:off x="1998107" y="2286000"/>
            <a:ext cx="2395061" cy="3581400"/>
          </a:xfrm>
        </p:spPr>
      </p:pic>
      <p:sp>
        <p:nvSpPr>
          <p:cNvPr id="11" name="Rectangle 10">
            <a:extLst>
              <a:ext uri="{FF2B5EF4-FFF2-40B4-BE49-F238E27FC236}">
                <a16:creationId xmlns:a16="http://schemas.microsoft.com/office/drawing/2014/main" id="{D3537313-CFDD-4FD6-8E88-30DEAA5922D9}"/>
              </a:ext>
            </a:extLst>
          </p:cNvPr>
          <p:cNvSpPr/>
          <p:nvPr/>
        </p:nvSpPr>
        <p:spPr>
          <a:xfrm>
            <a:off x="5254869" y="2286000"/>
            <a:ext cx="6096000" cy="3556166"/>
          </a:xfrm>
          <a:prstGeom prst="rect">
            <a:avLst/>
          </a:prstGeom>
        </p:spPr>
        <p:txBody>
          <a:bodyPr>
            <a:spAutoFit/>
          </a:bodyPr>
          <a:lstStyle/>
          <a:p>
            <a:pPr marL="384048" lvl="0" indent="-384048" defTabSz="914400">
              <a:lnSpc>
                <a:spcPct val="94000"/>
              </a:lnSpc>
              <a:spcBef>
                <a:spcPts val="1000"/>
              </a:spcBef>
              <a:spcAft>
                <a:spcPts val="200"/>
              </a:spcAft>
              <a:buFont typeface="Franklin Gothic Book" panose="020B0503020102020204" pitchFamily="34" charset="0"/>
              <a:buChar char="■"/>
            </a:pPr>
            <a:r>
              <a:rPr lang="en-US" sz="3200" dirty="0">
                <a:solidFill>
                  <a:srgbClr val="191B0E"/>
                </a:solidFill>
              </a:rPr>
              <a:t>Deep sharing</a:t>
            </a:r>
          </a:p>
          <a:p>
            <a:pPr marL="914400" lvl="1" indent="-384048" defTabSz="914400">
              <a:lnSpc>
                <a:spcPct val="94000"/>
              </a:lnSpc>
              <a:spcBef>
                <a:spcPts val="500"/>
              </a:spcBef>
              <a:spcAft>
                <a:spcPts val="200"/>
              </a:spcAft>
              <a:buFont typeface="Franklin Gothic Book" panose="020B0503020102020204" pitchFamily="34" charset="0"/>
              <a:buChar char="–"/>
            </a:pPr>
            <a:r>
              <a:rPr lang="en-US" sz="3200" i="1" dirty="0">
                <a:solidFill>
                  <a:srgbClr val="191B0E"/>
                </a:solidFill>
              </a:rPr>
              <a:t>staff</a:t>
            </a:r>
          </a:p>
          <a:p>
            <a:pPr marL="914400" lvl="1" indent="-384048" defTabSz="914400">
              <a:lnSpc>
                <a:spcPct val="94000"/>
              </a:lnSpc>
              <a:spcBef>
                <a:spcPts val="500"/>
              </a:spcBef>
              <a:spcAft>
                <a:spcPts val="200"/>
              </a:spcAft>
              <a:buFont typeface="Franklin Gothic Book" panose="020B0503020102020204" pitchFamily="34" charset="0"/>
              <a:buChar char="–"/>
            </a:pPr>
            <a:r>
              <a:rPr lang="en-US" sz="3200" i="1" dirty="0">
                <a:solidFill>
                  <a:srgbClr val="191B0E"/>
                </a:solidFill>
              </a:rPr>
              <a:t>money</a:t>
            </a:r>
          </a:p>
          <a:p>
            <a:pPr marL="914400" lvl="1" indent="-384048" defTabSz="914400">
              <a:lnSpc>
                <a:spcPct val="94000"/>
              </a:lnSpc>
              <a:spcBef>
                <a:spcPts val="500"/>
              </a:spcBef>
              <a:spcAft>
                <a:spcPts val="200"/>
              </a:spcAft>
              <a:buFont typeface="Franklin Gothic Book" panose="020B0503020102020204" pitchFamily="34" charset="0"/>
              <a:buChar char="–"/>
            </a:pPr>
            <a:r>
              <a:rPr lang="en-US" sz="3200" i="1" dirty="0">
                <a:solidFill>
                  <a:srgbClr val="191B0E"/>
                </a:solidFill>
              </a:rPr>
              <a:t>Shared administrative structures</a:t>
            </a:r>
          </a:p>
          <a:p>
            <a:pPr lvl="0" defTabSz="914400">
              <a:lnSpc>
                <a:spcPct val="94000"/>
              </a:lnSpc>
              <a:spcBef>
                <a:spcPts val="1000"/>
              </a:spcBef>
              <a:spcAft>
                <a:spcPts val="200"/>
              </a:spcAft>
            </a:pPr>
            <a:endParaRPr lang="en-US" sz="2400" dirty="0">
              <a:solidFill>
                <a:srgbClr val="191B0E"/>
              </a:solidFill>
            </a:endParaRPr>
          </a:p>
          <a:p>
            <a:pPr marL="73152" defTabSz="914400">
              <a:lnSpc>
                <a:spcPct val="94000"/>
              </a:lnSpc>
              <a:spcBef>
                <a:spcPts val="500"/>
              </a:spcBef>
              <a:spcAft>
                <a:spcPts val="200"/>
              </a:spcAft>
            </a:pPr>
            <a:endParaRPr lang="en-US" sz="2000" i="1" dirty="0">
              <a:solidFill>
                <a:srgbClr val="191B0E"/>
              </a:solidFill>
            </a:endParaRPr>
          </a:p>
        </p:txBody>
      </p:sp>
      <p:sp>
        <p:nvSpPr>
          <p:cNvPr id="3" name="TextBox 2">
            <a:extLst>
              <a:ext uri="{FF2B5EF4-FFF2-40B4-BE49-F238E27FC236}">
                <a16:creationId xmlns:a16="http://schemas.microsoft.com/office/drawing/2014/main" id="{61615BE5-9350-4401-A357-742E6A005A80}"/>
              </a:ext>
            </a:extLst>
          </p:cNvPr>
          <p:cNvSpPr txBox="1"/>
          <p:nvPr/>
        </p:nvSpPr>
        <p:spPr>
          <a:xfrm>
            <a:off x="873273" y="5981700"/>
            <a:ext cx="5608975" cy="369332"/>
          </a:xfrm>
          <a:prstGeom prst="rect">
            <a:avLst/>
          </a:prstGeom>
          <a:noFill/>
        </p:spPr>
        <p:txBody>
          <a:bodyPr wrap="square" rtlCol="0">
            <a:spAutoFit/>
          </a:bodyPr>
          <a:lstStyle/>
          <a:p>
            <a:r>
              <a:rPr lang="en-US" b="1" u="sng" dirty="0">
                <a:hlinkClick r:id="rId3" tooltip="Go to Rod Waddington's photostream"/>
              </a:rPr>
              <a:t>Rod Waddington</a:t>
            </a:r>
            <a:r>
              <a:rPr lang="en-US" b="1" dirty="0"/>
              <a:t> </a:t>
            </a:r>
            <a:r>
              <a:rPr lang="en-US" dirty="0"/>
              <a:t>Breaking eggs cc-by-</a:t>
            </a:r>
            <a:r>
              <a:rPr lang="en-US" dirty="0" err="1"/>
              <a:t>sa</a:t>
            </a:r>
            <a:r>
              <a:rPr lang="en-US" dirty="0"/>
              <a:t> 2.0</a:t>
            </a:r>
          </a:p>
        </p:txBody>
      </p:sp>
    </p:spTree>
    <p:extLst>
      <p:ext uri="{BB962C8B-B14F-4D97-AF65-F5344CB8AC3E}">
        <p14:creationId xmlns:p14="http://schemas.microsoft.com/office/powerpoint/2010/main" val="308632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llaboration continuum oclc">
            <a:extLst>
              <a:ext uri="{FF2B5EF4-FFF2-40B4-BE49-F238E27FC236}">
                <a16:creationId xmlns:a16="http://schemas.microsoft.com/office/drawing/2014/main" id="{03159774-CA36-46BA-8882-747E46980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853" y="863172"/>
            <a:ext cx="5606122" cy="24779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41E483-5741-4E04-A0E0-B60643C3B84F}"/>
              </a:ext>
            </a:extLst>
          </p:cNvPr>
          <p:cNvSpPr txBox="1"/>
          <p:nvPr/>
        </p:nvSpPr>
        <p:spPr>
          <a:xfrm>
            <a:off x="1072662" y="3429000"/>
            <a:ext cx="10234245" cy="3416320"/>
          </a:xfrm>
          <a:prstGeom prst="rect">
            <a:avLst/>
          </a:prstGeom>
          <a:noFill/>
        </p:spPr>
        <p:txBody>
          <a:bodyPr wrap="square" rtlCol="0">
            <a:spAutoFit/>
          </a:bodyPr>
          <a:lstStyle/>
          <a:p>
            <a:pPr marL="285750" indent="-285750">
              <a:buFont typeface="Arial" panose="020B0604020202020204" pitchFamily="34" charset="0"/>
              <a:buChar char="•"/>
            </a:pPr>
            <a:r>
              <a:rPr lang="en-US" dirty="0"/>
              <a:t>Contact: groups meet, enter dialog and explore common activities and needs</a:t>
            </a:r>
          </a:p>
          <a:p>
            <a:pPr marL="285750" indent="-285750">
              <a:buFont typeface="Arial" panose="020B0604020202020204" pitchFamily="34" charset="0"/>
              <a:buChar char="•"/>
            </a:pPr>
            <a:r>
              <a:rPr lang="en-US" dirty="0"/>
              <a:t>Cooperation: informal activity with small but tangible benefit</a:t>
            </a:r>
          </a:p>
          <a:p>
            <a:pPr marL="285750" indent="-285750">
              <a:buFont typeface="Arial" panose="020B0604020202020204" pitchFamily="34" charset="0"/>
              <a:buChar char="•"/>
            </a:pPr>
            <a:r>
              <a:rPr lang="en-US" dirty="0"/>
              <a:t>Coordination: beyond ac hoc; calendars, meeting reports, share to-do lists and timelines</a:t>
            </a:r>
          </a:p>
          <a:p>
            <a:pPr marL="285750" indent="-285750">
              <a:buFont typeface="Arial" panose="020B0604020202020204" pitchFamily="34" charset="0"/>
              <a:buChar char="•"/>
            </a:pPr>
            <a:r>
              <a:rPr lang="en-US" dirty="0"/>
              <a:t>Collaboration: process of working together creates something that would not be possible with just a single partner</a:t>
            </a:r>
          </a:p>
          <a:p>
            <a:pPr marL="285750" indent="-285750">
              <a:buFont typeface="Arial" panose="020B0604020202020204" pitchFamily="34" charset="0"/>
              <a:buChar char="•"/>
            </a:pPr>
            <a:r>
              <a:rPr lang="en-US" dirty="0"/>
              <a:t>Convergence: organizations are entwined. You are in one another’s budgets and on each other’s org charts. </a:t>
            </a:r>
          </a:p>
          <a:p>
            <a:pPr marL="285750" indent="-285750">
              <a:buFont typeface="Arial" panose="020B0604020202020204" pitchFamily="34" charset="0"/>
              <a:buChar char="•"/>
            </a:pPr>
            <a:endParaRPr lang="en-US" dirty="0"/>
          </a:p>
          <a:p>
            <a:pPr algn="ctr"/>
            <a:r>
              <a:rPr lang="en-US" b="1" i="1" dirty="0"/>
              <a:t>Making the leap from coordination to collaboration is difficult. </a:t>
            </a:r>
          </a:p>
          <a:p>
            <a:pPr algn="ctr"/>
            <a:endParaRPr lang="en-US" b="1" i="1" dirty="0"/>
          </a:p>
          <a:p>
            <a:r>
              <a:rPr lang="en-US" sz="1400" b="1" dirty="0"/>
              <a:t>The Collaboration Continuum</a:t>
            </a:r>
            <a:r>
              <a:rPr lang="en-US" sz="1400" dirty="0"/>
              <a:t>. Zorich, Diane, Gunter Waible, Ricky Erway. 2009. Beyond the Silos of the LAMs: Collaboration Among Libraries, Archives and Museums. Dublin, OH: OCLC Research</a:t>
            </a:r>
          </a:p>
        </p:txBody>
      </p:sp>
    </p:spTree>
    <p:extLst>
      <p:ext uri="{BB962C8B-B14F-4D97-AF65-F5344CB8AC3E}">
        <p14:creationId xmlns:p14="http://schemas.microsoft.com/office/powerpoint/2010/main" val="286376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F0BF-4B8D-49C0-A8C3-3A1CD41EA0B2}"/>
              </a:ext>
            </a:extLst>
          </p:cNvPr>
          <p:cNvSpPr>
            <a:spLocks noGrp="1"/>
          </p:cNvSpPr>
          <p:nvPr>
            <p:ph type="title"/>
          </p:nvPr>
        </p:nvSpPr>
        <p:spPr/>
        <p:txBody>
          <a:bodyPr/>
          <a:lstStyle/>
          <a:p>
            <a:r>
              <a:rPr lang="en-US" dirty="0"/>
              <a:t>Advice from the trenches</a:t>
            </a:r>
          </a:p>
        </p:txBody>
      </p:sp>
      <p:sp>
        <p:nvSpPr>
          <p:cNvPr id="3" name="Content Placeholder 2">
            <a:extLst>
              <a:ext uri="{FF2B5EF4-FFF2-40B4-BE49-F238E27FC236}">
                <a16:creationId xmlns:a16="http://schemas.microsoft.com/office/drawing/2014/main" id="{28517B27-6085-4734-89A3-B171637984EC}"/>
              </a:ext>
            </a:extLst>
          </p:cNvPr>
          <p:cNvSpPr>
            <a:spLocks noGrp="1"/>
          </p:cNvSpPr>
          <p:nvPr>
            <p:ph idx="1"/>
          </p:nvPr>
        </p:nvSpPr>
        <p:spPr/>
        <p:txBody>
          <a:bodyPr>
            <a:normAutofit lnSpcReduction="10000"/>
          </a:bodyPr>
          <a:lstStyle/>
          <a:p>
            <a:r>
              <a:rPr lang="en-US" dirty="0"/>
              <a:t>Don’t worry about metadata mapping </a:t>
            </a:r>
          </a:p>
          <a:p>
            <a:pPr lvl="1"/>
            <a:r>
              <a:rPr lang="en-US" dirty="0"/>
              <a:t>“indexing data is no longer a problem” </a:t>
            </a:r>
          </a:p>
          <a:p>
            <a:pPr lvl="1"/>
            <a:r>
              <a:rPr lang="en-US" dirty="0"/>
              <a:t>“the web has shaped behaviors”</a:t>
            </a:r>
          </a:p>
          <a:p>
            <a:r>
              <a:rPr lang="en-US" dirty="0"/>
              <a:t>Open source software and IIIF help (“cross community collectives”)</a:t>
            </a:r>
          </a:p>
          <a:p>
            <a:r>
              <a:rPr lang="en-US" dirty="0"/>
              <a:t>Focus on opportunities with particular disciplines</a:t>
            </a:r>
          </a:p>
          <a:p>
            <a:r>
              <a:rPr lang="en-US" dirty="0"/>
              <a:t>“Have coffee with your colleagues” (regular scheduled meeting help, too)</a:t>
            </a:r>
          </a:p>
          <a:p>
            <a:r>
              <a:rPr lang="en-US" dirty="0"/>
              <a:t>Ride on the coattails of curators who have responsibility for faculty engagement</a:t>
            </a:r>
          </a:p>
          <a:p>
            <a:r>
              <a:rPr lang="en-US" dirty="0"/>
              <a:t>New library or museum staff hires as an opportunity for a reset</a:t>
            </a:r>
          </a:p>
          <a:p>
            <a:r>
              <a:rPr lang="en-US" dirty="0"/>
              <a:t>Change agents can’t be polarizing forces</a:t>
            </a:r>
          </a:p>
          <a:p>
            <a:pPr marL="0" indent="0">
              <a:buNone/>
            </a:pPr>
            <a:endParaRPr lang="en-US" dirty="0"/>
          </a:p>
        </p:txBody>
      </p:sp>
    </p:spTree>
    <p:extLst>
      <p:ext uri="{BB962C8B-B14F-4D97-AF65-F5344CB8AC3E}">
        <p14:creationId xmlns:p14="http://schemas.microsoft.com/office/powerpoint/2010/main" val="313448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5ACB-69FA-46E3-8971-BF406669EF3B}"/>
              </a:ext>
            </a:extLst>
          </p:cNvPr>
          <p:cNvSpPr>
            <a:spLocks noGrp="1"/>
          </p:cNvSpPr>
          <p:nvPr>
            <p:ph type="title"/>
          </p:nvPr>
        </p:nvSpPr>
        <p:spPr/>
        <p:txBody>
          <a:bodyPr/>
          <a:lstStyle/>
          <a:p>
            <a:r>
              <a:rPr lang="en-US" dirty="0"/>
              <a:t>Advice for archivists</a:t>
            </a:r>
          </a:p>
        </p:txBody>
      </p:sp>
      <p:sp>
        <p:nvSpPr>
          <p:cNvPr id="3" name="Content Placeholder 2">
            <a:extLst>
              <a:ext uri="{FF2B5EF4-FFF2-40B4-BE49-F238E27FC236}">
                <a16:creationId xmlns:a16="http://schemas.microsoft.com/office/drawing/2014/main" id="{91C569BC-8C01-4101-BB25-8FFABFB2EC64}"/>
              </a:ext>
            </a:extLst>
          </p:cNvPr>
          <p:cNvSpPr>
            <a:spLocks noGrp="1"/>
          </p:cNvSpPr>
          <p:nvPr>
            <p:ph idx="1"/>
          </p:nvPr>
        </p:nvSpPr>
        <p:spPr>
          <a:xfrm>
            <a:off x="1371600" y="1485900"/>
            <a:ext cx="9601200" cy="4381500"/>
          </a:xfrm>
        </p:spPr>
        <p:txBody>
          <a:bodyPr>
            <a:normAutofit/>
          </a:bodyPr>
          <a:lstStyle/>
          <a:p>
            <a:r>
              <a:rPr lang="en-US" sz="2400" dirty="0"/>
              <a:t>What are mission drivers for GLAM collaboration?</a:t>
            </a:r>
          </a:p>
          <a:p>
            <a:pPr lvl="1"/>
            <a:r>
              <a:rPr lang="en-US" sz="2400" dirty="0"/>
              <a:t>Shared storage needs?</a:t>
            </a:r>
          </a:p>
          <a:p>
            <a:pPr lvl="1"/>
            <a:r>
              <a:rPr lang="en-US" sz="2400" dirty="0"/>
              <a:t>Serving research needs?</a:t>
            </a:r>
          </a:p>
          <a:p>
            <a:pPr lvl="1"/>
            <a:r>
              <a:rPr lang="en-US" sz="2400" dirty="0"/>
              <a:t>Serving teaching needs?</a:t>
            </a:r>
          </a:p>
          <a:p>
            <a:r>
              <a:rPr lang="en-US" sz="2400" dirty="0"/>
              <a:t>What are administrative structures?</a:t>
            </a:r>
          </a:p>
          <a:p>
            <a:pPr lvl="1"/>
            <a:r>
              <a:rPr lang="en-US" sz="2400" dirty="0"/>
              <a:t>Are the library and the museum under the same provost?</a:t>
            </a:r>
          </a:p>
          <a:p>
            <a:pPr lvl="1"/>
            <a:r>
              <a:rPr lang="en-US" sz="2400" dirty="0"/>
              <a:t>Establish standing committee around shared goals</a:t>
            </a:r>
          </a:p>
          <a:p>
            <a:r>
              <a:rPr lang="en-US" sz="2400" dirty="0"/>
              <a:t>Who are potential change agents? </a:t>
            </a:r>
          </a:p>
          <a:p>
            <a:r>
              <a:rPr lang="en-US" sz="2400" dirty="0"/>
              <a:t>Can you leverage staff that are new to the organization?</a:t>
            </a:r>
          </a:p>
          <a:p>
            <a:endParaRPr lang="en-US" dirty="0"/>
          </a:p>
        </p:txBody>
      </p:sp>
    </p:spTree>
    <p:extLst>
      <p:ext uri="{BB962C8B-B14F-4D97-AF65-F5344CB8AC3E}">
        <p14:creationId xmlns:p14="http://schemas.microsoft.com/office/powerpoint/2010/main" val="329572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23AA-FD80-48E4-892B-B78B493D793F}"/>
              </a:ext>
            </a:extLst>
          </p:cNvPr>
          <p:cNvSpPr>
            <a:spLocks noGrp="1"/>
          </p:cNvSpPr>
          <p:nvPr>
            <p:ph type="title"/>
          </p:nvPr>
        </p:nvSpPr>
        <p:spPr/>
        <p:txBody>
          <a:bodyPr/>
          <a:lstStyle/>
          <a:p>
            <a:r>
              <a:rPr lang="en-US" dirty="0"/>
              <a:t>Particular opportunities for library-archive collaboration?</a:t>
            </a:r>
          </a:p>
        </p:txBody>
      </p:sp>
      <p:sp>
        <p:nvSpPr>
          <p:cNvPr id="3" name="Content Placeholder 2">
            <a:extLst>
              <a:ext uri="{FF2B5EF4-FFF2-40B4-BE49-F238E27FC236}">
                <a16:creationId xmlns:a16="http://schemas.microsoft.com/office/drawing/2014/main" id="{17B1E07B-C156-441D-B0B7-B2913585CE1C}"/>
              </a:ext>
            </a:extLst>
          </p:cNvPr>
          <p:cNvSpPr>
            <a:spLocks noGrp="1"/>
          </p:cNvSpPr>
          <p:nvPr>
            <p:ph idx="1"/>
          </p:nvPr>
        </p:nvSpPr>
        <p:spPr/>
        <p:txBody>
          <a:bodyPr>
            <a:normAutofit/>
          </a:bodyPr>
          <a:lstStyle/>
          <a:p>
            <a:pPr marL="0" indent="0">
              <a:buNone/>
            </a:pPr>
            <a:r>
              <a:rPr lang="en-US" dirty="0"/>
              <a:t>“CONVERGENCE OF SPECIAL COLLECTIONS AND THE RESEARCH LIBRARY Research libraries are increasingly recognizing a convergence of collections, services, goals, and skill sets across both general and special collections. In the last several years, the intersection of the growth of computational scholarly research methodologies and outputs, growing collections of research data sets, and an increased interest in collecting ephemeral and grey literature, have shifted collecting such that many recent additions to library collections look much more like special collections. They are often contextually situated objects coming in through nontraditional channels or in digital formats that have urgent preservation needs.”</a:t>
            </a:r>
          </a:p>
          <a:p>
            <a:pPr marL="0" indent="0">
              <a:buNone/>
            </a:pPr>
            <a:endParaRPr lang="en-US" sz="1400" dirty="0"/>
          </a:p>
          <a:p>
            <a:pPr marL="0" indent="0">
              <a:buNone/>
            </a:pPr>
            <a:r>
              <a:rPr lang="en-US" sz="1400" dirty="0"/>
              <a:t>Weber, Chela Scott. 2017. Research and Learning Agenda for Archives, Special, and Distinctive Collections in Research Libraries. Dublin, OH: OCLC Research. doi:10.25333/C3C34F. </a:t>
            </a:r>
          </a:p>
        </p:txBody>
      </p:sp>
    </p:spTree>
    <p:extLst>
      <p:ext uri="{BB962C8B-B14F-4D97-AF65-F5344CB8AC3E}">
        <p14:creationId xmlns:p14="http://schemas.microsoft.com/office/powerpoint/2010/main" val="283094168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1154</TotalTime>
  <Words>1816</Words>
  <Application>Microsoft Office PowerPoint</Application>
  <PresentationFormat>Widescreen</PresentationFormat>
  <Paragraphs>159</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Franklin Gothic Book</vt:lpstr>
      <vt:lpstr>Crop</vt:lpstr>
      <vt:lpstr>Better together</vt:lpstr>
      <vt:lpstr>Library, Archive Museum Collaboration</vt:lpstr>
      <vt:lpstr>Recent developments</vt:lpstr>
      <vt:lpstr>Barriers to collaboration</vt:lpstr>
      <vt:lpstr>Ingredients for success</vt:lpstr>
      <vt:lpstr>PowerPoint Presentation</vt:lpstr>
      <vt:lpstr>Advice from the trenches</vt:lpstr>
      <vt:lpstr>Advice for archivists</vt:lpstr>
      <vt:lpstr>Particular opportunities for library-archive collaboration?</vt:lpstr>
      <vt:lpstr>A case study of collaboration - Five Colleges (FC) &amp; Museums 10 (M10)</vt:lpstr>
      <vt:lpstr>PowerPoint Presentation</vt:lpstr>
      <vt:lpstr>FC &amp; M10 coordination</vt:lpstr>
      <vt:lpstr>FC &amp; M10 collaboration</vt:lpstr>
      <vt:lpstr>FC &amp; M10 convergence</vt:lpstr>
      <vt:lpstr>Advice to archivists</vt:lpstr>
      <vt:lpstr>Future developments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Together: Effective Partnerships for Libraries Archives and Museums</dc:title>
  <dc:creator>Jennifer King, Merrilee Proffitt</dc:creator>
  <dc:description>Presented at the SAA Research Forum, 14 August 2018, Washington DC, (USA)</dc:description>
  <cp:lastModifiedBy>McNicol,Jeanette</cp:lastModifiedBy>
  <cp:revision>45</cp:revision>
  <dcterms:created xsi:type="dcterms:W3CDTF">2018-08-11T17:32:29Z</dcterms:created>
  <dcterms:modified xsi:type="dcterms:W3CDTF">2019-02-18T19:08:52Z</dcterms:modified>
</cp:coreProperties>
</file>