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0" r:id="rId5"/>
  </p:sldMasterIdLst>
  <p:notesMasterIdLst>
    <p:notesMasterId r:id="rId38"/>
  </p:notesMasterIdLst>
  <p:sldIdLst>
    <p:sldId id="284" r:id="rId6"/>
    <p:sldId id="418" r:id="rId7"/>
    <p:sldId id="340" r:id="rId8"/>
    <p:sldId id="417" r:id="rId9"/>
    <p:sldId id="422" r:id="rId10"/>
    <p:sldId id="313" r:id="rId11"/>
    <p:sldId id="261" r:id="rId12"/>
    <p:sldId id="258" r:id="rId13"/>
    <p:sldId id="414" r:id="rId14"/>
    <p:sldId id="429" r:id="rId15"/>
    <p:sldId id="431" r:id="rId16"/>
    <p:sldId id="430" r:id="rId17"/>
    <p:sldId id="432" r:id="rId18"/>
    <p:sldId id="256" r:id="rId19"/>
    <p:sldId id="427" r:id="rId20"/>
    <p:sldId id="428" r:id="rId21"/>
    <p:sldId id="419" r:id="rId22"/>
    <p:sldId id="420" r:id="rId23"/>
    <p:sldId id="433" r:id="rId24"/>
    <p:sldId id="439" r:id="rId25"/>
    <p:sldId id="438" r:id="rId26"/>
    <p:sldId id="440" r:id="rId27"/>
    <p:sldId id="425" r:id="rId28"/>
    <p:sldId id="441" r:id="rId29"/>
    <p:sldId id="442" r:id="rId30"/>
    <p:sldId id="443" r:id="rId31"/>
    <p:sldId id="437" r:id="rId32"/>
    <p:sldId id="436" r:id="rId33"/>
    <p:sldId id="295" r:id="rId34"/>
    <p:sldId id="423" r:id="rId35"/>
    <p:sldId id="294" r:id="rId36"/>
    <p:sldId id="421" r:id="rId37"/>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4472C4"/>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CB1F0-8B0E-7944-988C-EFB8F29C32A1}" v="17989" dt="2018-11-12T19:53:34.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snapToObjects="1">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D149A-FD74-DE48-83BD-93D5321618E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8D3C776C-58B9-8748-9F88-8A5F6A3993B8}">
      <dgm:prSet/>
      <dgm:spPr/>
      <dgm:t>
        <a:bodyPr/>
        <a:lstStyle/>
        <a:p>
          <a:r>
            <a:rPr lang="en-US"/>
            <a:t>Build relationships across the partnership</a:t>
          </a:r>
        </a:p>
      </dgm:t>
    </dgm:pt>
    <dgm:pt modelId="{B2320223-A7A0-C346-8C62-805F7C223A23}" type="parTrans" cxnId="{682D4C11-481E-D945-BDA9-78054660ADC7}">
      <dgm:prSet/>
      <dgm:spPr/>
      <dgm:t>
        <a:bodyPr/>
        <a:lstStyle/>
        <a:p>
          <a:endParaRPr lang="en-US"/>
        </a:p>
      </dgm:t>
    </dgm:pt>
    <dgm:pt modelId="{A247BFDF-9B30-FB44-BEA7-C8732CD277B5}" type="sibTrans" cxnId="{682D4C11-481E-D945-BDA9-78054660ADC7}">
      <dgm:prSet/>
      <dgm:spPr/>
      <dgm:t>
        <a:bodyPr/>
        <a:lstStyle/>
        <a:p>
          <a:endParaRPr lang="en-US"/>
        </a:p>
      </dgm:t>
    </dgm:pt>
    <dgm:pt modelId="{088B31DA-5CFE-C24E-BAD0-503F5F66926E}">
      <dgm:prSet/>
      <dgm:spPr/>
      <dgm:t>
        <a:bodyPr/>
        <a:lstStyle/>
        <a:p>
          <a:r>
            <a:rPr lang="en-US"/>
            <a:t>Use OCLC Research to support a 3-month, community exploration of RDM practices</a:t>
          </a:r>
        </a:p>
      </dgm:t>
    </dgm:pt>
    <dgm:pt modelId="{65457D36-760D-6D43-8960-70E6C2FD0970}" type="parTrans" cxnId="{E8020293-02E0-5D4F-84B6-B28C63979A6C}">
      <dgm:prSet/>
      <dgm:spPr/>
      <dgm:t>
        <a:bodyPr/>
        <a:lstStyle/>
        <a:p>
          <a:endParaRPr lang="en-US"/>
        </a:p>
      </dgm:t>
    </dgm:pt>
    <dgm:pt modelId="{A142B28F-3267-C54B-A362-99B24ABA2ED4}" type="sibTrans" cxnId="{E8020293-02E0-5D4F-84B6-B28C63979A6C}">
      <dgm:prSet/>
      <dgm:spPr/>
      <dgm:t>
        <a:bodyPr/>
        <a:lstStyle/>
        <a:p>
          <a:endParaRPr lang="en-US"/>
        </a:p>
      </dgm:t>
    </dgm:pt>
    <dgm:pt modelId="{6501E2E1-51A6-C345-8960-F35A93E3EFDF}">
      <dgm:prSet/>
      <dgm:spPr/>
      <dgm:t>
        <a:bodyPr/>
        <a:lstStyle/>
        <a:p>
          <a:r>
            <a:rPr lang="en-US"/>
            <a:t>Inform us at OCLC Research, helping to direct us to next research topics that will support our partners</a:t>
          </a:r>
        </a:p>
      </dgm:t>
    </dgm:pt>
    <dgm:pt modelId="{6D8B351C-7BAF-F144-AFFE-72C2E57E1566}" type="parTrans" cxnId="{6D31D988-9AEF-C44D-BD6F-18BBE69F7385}">
      <dgm:prSet/>
      <dgm:spPr/>
      <dgm:t>
        <a:bodyPr/>
        <a:lstStyle/>
        <a:p>
          <a:endParaRPr lang="en-US"/>
        </a:p>
      </dgm:t>
    </dgm:pt>
    <dgm:pt modelId="{F59CE338-F4DC-FC4A-BAC0-573CAB891685}" type="sibTrans" cxnId="{6D31D988-9AEF-C44D-BD6F-18BBE69F7385}">
      <dgm:prSet/>
      <dgm:spPr/>
      <dgm:t>
        <a:bodyPr/>
        <a:lstStyle/>
        <a:p>
          <a:endParaRPr lang="en-US"/>
        </a:p>
      </dgm:t>
    </dgm:pt>
    <dgm:pt modelId="{7B09F62A-8F14-294B-9E25-D0B9A25590E0}">
      <dgm:prSet/>
      <dgm:spPr/>
      <dgm:t>
        <a:bodyPr/>
        <a:lstStyle/>
        <a:p>
          <a:r>
            <a:rPr lang="en-US"/>
            <a:t>Plan service offerings</a:t>
          </a:r>
        </a:p>
      </dgm:t>
    </dgm:pt>
    <dgm:pt modelId="{C1E09191-9489-2C41-BB9F-E21373983E64}" type="sibTrans" cxnId="{4CC3F359-6720-004C-BBCA-F4AD07ECE794}">
      <dgm:prSet/>
      <dgm:spPr/>
      <dgm:t>
        <a:bodyPr/>
        <a:lstStyle/>
        <a:p>
          <a:endParaRPr lang="en-US"/>
        </a:p>
      </dgm:t>
    </dgm:pt>
    <dgm:pt modelId="{7CE49FE2-8032-1A45-B3C7-ACA1341030BA}" type="parTrans" cxnId="{4CC3F359-6720-004C-BBCA-F4AD07ECE794}">
      <dgm:prSet/>
      <dgm:spPr/>
      <dgm:t>
        <a:bodyPr/>
        <a:lstStyle/>
        <a:p>
          <a:endParaRPr lang="en-US"/>
        </a:p>
      </dgm:t>
    </dgm:pt>
    <dgm:pt modelId="{1E7687DC-724C-FF4F-82F5-043C7CCA79CE}">
      <dgm:prSet/>
      <dgm:spPr/>
      <dgm:t>
        <a:bodyPr/>
        <a:lstStyle/>
        <a:p>
          <a:r>
            <a:rPr lang="en-US"/>
            <a:t>Understand practices of other research institutions</a:t>
          </a:r>
        </a:p>
      </dgm:t>
    </dgm:pt>
    <dgm:pt modelId="{610B02A3-FD78-854B-B0DF-D3D1399FCE0D}" type="sibTrans" cxnId="{B1548D8B-7078-874B-865D-C29645A3DAB5}">
      <dgm:prSet/>
      <dgm:spPr/>
      <dgm:t>
        <a:bodyPr/>
        <a:lstStyle/>
        <a:p>
          <a:endParaRPr lang="en-US"/>
        </a:p>
      </dgm:t>
    </dgm:pt>
    <dgm:pt modelId="{1CA47832-FBCB-E14E-BDAA-2A8105D9C0E3}" type="parTrans" cxnId="{B1548D8B-7078-874B-865D-C29645A3DAB5}">
      <dgm:prSet/>
      <dgm:spPr/>
      <dgm:t>
        <a:bodyPr/>
        <a:lstStyle/>
        <a:p>
          <a:endParaRPr lang="en-US"/>
        </a:p>
      </dgm:t>
    </dgm:pt>
    <dgm:pt modelId="{37AB4EC0-1BF6-0241-BCD9-E4F95057BF9F}">
      <dgm:prSet/>
      <dgm:spPr/>
      <dgm:t>
        <a:bodyPr/>
        <a:lstStyle/>
        <a:p>
          <a:r>
            <a:rPr lang="en-US"/>
            <a:t>Explore local conditions</a:t>
          </a:r>
        </a:p>
      </dgm:t>
    </dgm:pt>
    <dgm:pt modelId="{4BD09786-7775-4640-85EA-C5568869EDBE}" type="sibTrans" cxnId="{718A6139-354C-544F-A849-3A63D05B0330}">
      <dgm:prSet/>
      <dgm:spPr/>
      <dgm:t>
        <a:bodyPr/>
        <a:lstStyle/>
        <a:p>
          <a:endParaRPr lang="en-US"/>
        </a:p>
      </dgm:t>
    </dgm:pt>
    <dgm:pt modelId="{D84C03DC-D77E-3B4C-8E08-85B6CC3B4C86}" type="parTrans" cxnId="{718A6139-354C-544F-A849-3A63D05B0330}">
      <dgm:prSet/>
      <dgm:spPr/>
      <dgm:t>
        <a:bodyPr/>
        <a:lstStyle/>
        <a:p>
          <a:endParaRPr lang="en-US"/>
        </a:p>
      </dgm:t>
    </dgm:pt>
    <dgm:pt modelId="{CBF73999-E800-7645-8B7D-AF6E3EB765B3}" type="pres">
      <dgm:prSet presAssocID="{E9AD149A-FD74-DE48-83BD-93D5321618EB}" presName="linear" presStyleCnt="0">
        <dgm:presLayoutVars>
          <dgm:animLvl val="lvl"/>
          <dgm:resizeHandles val="exact"/>
        </dgm:presLayoutVars>
      </dgm:prSet>
      <dgm:spPr/>
    </dgm:pt>
    <dgm:pt modelId="{238D469D-D331-FF47-A326-699FF2AF2FFB}" type="pres">
      <dgm:prSet presAssocID="{088B31DA-5CFE-C24E-BAD0-503F5F66926E}" presName="parentText" presStyleLbl="node1" presStyleIdx="0" presStyleCnt="3">
        <dgm:presLayoutVars>
          <dgm:chMax val="0"/>
          <dgm:bulletEnabled val="1"/>
        </dgm:presLayoutVars>
      </dgm:prSet>
      <dgm:spPr/>
    </dgm:pt>
    <dgm:pt modelId="{EA978A50-7F92-6349-89DD-884AA870FFA7}" type="pres">
      <dgm:prSet presAssocID="{088B31DA-5CFE-C24E-BAD0-503F5F66926E}" presName="childText" presStyleLbl="revTx" presStyleIdx="0" presStyleCnt="1">
        <dgm:presLayoutVars>
          <dgm:bulletEnabled val="1"/>
        </dgm:presLayoutVars>
      </dgm:prSet>
      <dgm:spPr/>
    </dgm:pt>
    <dgm:pt modelId="{8BDC50B2-9380-414A-87F8-B0C60359D082}" type="pres">
      <dgm:prSet presAssocID="{8D3C776C-58B9-8748-9F88-8A5F6A3993B8}" presName="parentText" presStyleLbl="node1" presStyleIdx="1" presStyleCnt="3">
        <dgm:presLayoutVars>
          <dgm:chMax val="0"/>
          <dgm:bulletEnabled val="1"/>
        </dgm:presLayoutVars>
      </dgm:prSet>
      <dgm:spPr/>
    </dgm:pt>
    <dgm:pt modelId="{B0C2F0E3-F4FB-1343-B0A6-46C820ADCAD1}" type="pres">
      <dgm:prSet presAssocID="{A247BFDF-9B30-FB44-BEA7-C8732CD277B5}" presName="spacer" presStyleCnt="0"/>
      <dgm:spPr/>
    </dgm:pt>
    <dgm:pt modelId="{ADAE1925-BA4B-9846-9F49-344493083512}" type="pres">
      <dgm:prSet presAssocID="{6501E2E1-51A6-C345-8960-F35A93E3EFDF}" presName="parentText" presStyleLbl="node1" presStyleIdx="2" presStyleCnt="3">
        <dgm:presLayoutVars>
          <dgm:chMax val="0"/>
          <dgm:bulletEnabled val="1"/>
        </dgm:presLayoutVars>
      </dgm:prSet>
      <dgm:spPr/>
    </dgm:pt>
  </dgm:ptLst>
  <dgm:cxnLst>
    <dgm:cxn modelId="{682D4C11-481E-D945-BDA9-78054660ADC7}" srcId="{E9AD149A-FD74-DE48-83BD-93D5321618EB}" destId="{8D3C776C-58B9-8748-9F88-8A5F6A3993B8}" srcOrd="1" destOrd="0" parTransId="{B2320223-A7A0-C346-8C62-805F7C223A23}" sibTransId="{A247BFDF-9B30-FB44-BEA7-C8732CD277B5}"/>
    <dgm:cxn modelId="{718A6139-354C-544F-A849-3A63D05B0330}" srcId="{088B31DA-5CFE-C24E-BAD0-503F5F66926E}" destId="{37AB4EC0-1BF6-0241-BCD9-E4F95057BF9F}" srcOrd="0" destOrd="0" parTransId="{D84C03DC-D77E-3B4C-8E08-85B6CC3B4C86}" sibTransId="{4BD09786-7775-4640-85EA-C5568869EDBE}"/>
    <dgm:cxn modelId="{C0F7BA52-43DA-4345-A169-223EFDAC3362}" type="presOf" srcId="{E9AD149A-FD74-DE48-83BD-93D5321618EB}" destId="{CBF73999-E800-7645-8B7D-AF6E3EB765B3}" srcOrd="0" destOrd="0" presId="urn:microsoft.com/office/officeart/2005/8/layout/vList2"/>
    <dgm:cxn modelId="{4CC3F359-6720-004C-BBCA-F4AD07ECE794}" srcId="{088B31DA-5CFE-C24E-BAD0-503F5F66926E}" destId="{7B09F62A-8F14-294B-9E25-D0B9A25590E0}" srcOrd="2" destOrd="0" parTransId="{7CE49FE2-8032-1A45-B3C7-ACA1341030BA}" sibTransId="{C1E09191-9489-2C41-BB9F-E21373983E64}"/>
    <dgm:cxn modelId="{B3054A7D-F8E6-8142-AD2D-4FDFFA446446}" type="presOf" srcId="{8D3C776C-58B9-8748-9F88-8A5F6A3993B8}" destId="{8BDC50B2-9380-414A-87F8-B0C60359D082}" srcOrd="0" destOrd="0" presId="urn:microsoft.com/office/officeart/2005/8/layout/vList2"/>
    <dgm:cxn modelId="{6D31D988-9AEF-C44D-BD6F-18BBE69F7385}" srcId="{E9AD149A-FD74-DE48-83BD-93D5321618EB}" destId="{6501E2E1-51A6-C345-8960-F35A93E3EFDF}" srcOrd="2" destOrd="0" parTransId="{6D8B351C-7BAF-F144-AFFE-72C2E57E1566}" sibTransId="{F59CE338-F4DC-FC4A-BAC0-573CAB891685}"/>
    <dgm:cxn modelId="{B1548D8B-7078-874B-865D-C29645A3DAB5}" srcId="{088B31DA-5CFE-C24E-BAD0-503F5F66926E}" destId="{1E7687DC-724C-FF4F-82F5-043C7CCA79CE}" srcOrd="1" destOrd="0" parTransId="{1CA47832-FBCB-E14E-BDAA-2A8105D9C0E3}" sibTransId="{610B02A3-FD78-854B-B0DF-D3D1399FCE0D}"/>
    <dgm:cxn modelId="{C3FA498E-E106-D24B-B16D-03756BDE9AFC}" type="presOf" srcId="{7B09F62A-8F14-294B-9E25-D0B9A25590E0}" destId="{EA978A50-7F92-6349-89DD-884AA870FFA7}" srcOrd="0" destOrd="2" presId="urn:microsoft.com/office/officeart/2005/8/layout/vList2"/>
    <dgm:cxn modelId="{E8020293-02E0-5D4F-84B6-B28C63979A6C}" srcId="{E9AD149A-FD74-DE48-83BD-93D5321618EB}" destId="{088B31DA-5CFE-C24E-BAD0-503F5F66926E}" srcOrd="0" destOrd="0" parTransId="{65457D36-760D-6D43-8960-70E6C2FD0970}" sibTransId="{A142B28F-3267-C54B-A362-99B24ABA2ED4}"/>
    <dgm:cxn modelId="{F4736BAA-BB9E-A64D-85DB-6172FD11628C}" type="presOf" srcId="{088B31DA-5CFE-C24E-BAD0-503F5F66926E}" destId="{238D469D-D331-FF47-A326-699FF2AF2FFB}" srcOrd="0" destOrd="0" presId="urn:microsoft.com/office/officeart/2005/8/layout/vList2"/>
    <dgm:cxn modelId="{CD8727C0-80B4-1149-A8F3-AFA717C5878E}" type="presOf" srcId="{6501E2E1-51A6-C345-8960-F35A93E3EFDF}" destId="{ADAE1925-BA4B-9846-9F49-344493083512}" srcOrd="0" destOrd="0" presId="urn:microsoft.com/office/officeart/2005/8/layout/vList2"/>
    <dgm:cxn modelId="{89B46EDB-7C5B-8E4E-B5A5-876287D7A692}" type="presOf" srcId="{37AB4EC0-1BF6-0241-BCD9-E4F95057BF9F}" destId="{EA978A50-7F92-6349-89DD-884AA870FFA7}" srcOrd="0" destOrd="0" presId="urn:microsoft.com/office/officeart/2005/8/layout/vList2"/>
    <dgm:cxn modelId="{036CF1E4-5906-5441-BDA7-8FE4F6C47617}" type="presOf" srcId="{1E7687DC-724C-FF4F-82F5-043C7CCA79CE}" destId="{EA978A50-7F92-6349-89DD-884AA870FFA7}" srcOrd="0" destOrd="1" presId="urn:microsoft.com/office/officeart/2005/8/layout/vList2"/>
    <dgm:cxn modelId="{A8B01770-A23E-B646-9834-E6E5FA055D17}" type="presParOf" srcId="{CBF73999-E800-7645-8B7D-AF6E3EB765B3}" destId="{238D469D-D331-FF47-A326-699FF2AF2FFB}" srcOrd="0" destOrd="0" presId="urn:microsoft.com/office/officeart/2005/8/layout/vList2"/>
    <dgm:cxn modelId="{C793E33C-AF43-3C4E-BE1A-A114BB8ABE59}" type="presParOf" srcId="{CBF73999-E800-7645-8B7D-AF6E3EB765B3}" destId="{EA978A50-7F92-6349-89DD-884AA870FFA7}" srcOrd="1" destOrd="0" presId="urn:microsoft.com/office/officeart/2005/8/layout/vList2"/>
    <dgm:cxn modelId="{C982E93B-F4C6-F043-BCAD-959DBE859FE8}" type="presParOf" srcId="{CBF73999-E800-7645-8B7D-AF6E3EB765B3}" destId="{8BDC50B2-9380-414A-87F8-B0C60359D082}" srcOrd="2" destOrd="0" presId="urn:microsoft.com/office/officeart/2005/8/layout/vList2"/>
    <dgm:cxn modelId="{887DA84A-FAE7-A042-8B65-219E041B577B}" type="presParOf" srcId="{CBF73999-E800-7645-8B7D-AF6E3EB765B3}" destId="{B0C2F0E3-F4FB-1343-B0A6-46C820ADCAD1}" srcOrd="3" destOrd="0" presId="urn:microsoft.com/office/officeart/2005/8/layout/vList2"/>
    <dgm:cxn modelId="{B7DA7CB8-6C34-CB44-9557-7EEA47481B6A}" type="presParOf" srcId="{CBF73999-E800-7645-8B7D-AF6E3EB765B3}" destId="{ADAE1925-BA4B-9846-9F49-3444930835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AF6F9-EBAE-3245-AB90-9BDB51958A00}" type="doc">
      <dgm:prSet loTypeId="urn:microsoft.com/office/officeart/2005/8/layout/hProcess3" loCatId="process" qsTypeId="urn:microsoft.com/office/officeart/2005/8/quickstyle/simple4" qsCatId="simple" csTypeId="urn:microsoft.com/office/officeart/2005/8/colors/accent1_2" csCatId="accent1" phldr="1"/>
      <dgm:spPr/>
      <dgm:t>
        <a:bodyPr/>
        <a:lstStyle/>
        <a:p>
          <a:endParaRPr lang="en-US"/>
        </a:p>
      </dgm:t>
    </dgm:pt>
    <dgm:pt modelId="{B94537E9-1DA3-9B48-AEA5-C1BD5ABF87F8}">
      <dgm:prSet custT="1"/>
      <dgm:spPr/>
      <dgm:t>
        <a:bodyPr/>
        <a:lstStyle/>
        <a:p>
          <a:pPr rtl="0"/>
          <a:r>
            <a:rPr lang="en-US" sz="2000">
              <a:solidFill>
                <a:schemeClr val="bg1"/>
              </a:solidFill>
            </a:rPr>
            <a:t>2011</a:t>
          </a:r>
        </a:p>
      </dgm:t>
    </dgm:pt>
    <dgm:pt modelId="{17216ACD-990B-A14F-ACA9-33C6AA6C162D}" type="parTrans" cxnId="{05A78C43-7E10-FA49-836F-0897C73FBF18}">
      <dgm:prSet/>
      <dgm:spPr/>
      <dgm:t>
        <a:bodyPr/>
        <a:lstStyle/>
        <a:p>
          <a:endParaRPr lang="en-US"/>
        </a:p>
      </dgm:t>
    </dgm:pt>
    <dgm:pt modelId="{CEBD912C-B486-9F4D-8B38-F3CF3239E40B}" type="sibTrans" cxnId="{05A78C43-7E10-FA49-836F-0897C73FBF18}">
      <dgm:prSet/>
      <dgm:spPr/>
      <dgm:t>
        <a:bodyPr/>
        <a:lstStyle/>
        <a:p>
          <a:endParaRPr lang="en-US"/>
        </a:p>
      </dgm:t>
    </dgm:pt>
    <dgm:pt modelId="{BE921F3C-CF01-E74D-AE5C-E52851726F53}">
      <dgm:prSet custT="1"/>
      <dgm:spPr/>
      <dgm:t>
        <a:bodyPr/>
        <a:lstStyle/>
        <a:p>
          <a:pPr rtl="0"/>
          <a:r>
            <a:rPr lang="en-US" sz="2000">
              <a:solidFill>
                <a:schemeClr val="bg1"/>
              </a:solidFill>
            </a:rPr>
            <a:t>2012</a:t>
          </a:r>
        </a:p>
      </dgm:t>
    </dgm:pt>
    <dgm:pt modelId="{D77A72BF-9617-DD45-88AF-A6CD42E05071}" type="parTrans" cxnId="{E9390D19-B212-2547-862C-BE19D00E514C}">
      <dgm:prSet/>
      <dgm:spPr/>
      <dgm:t>
        <a:bodyPr/>
        <a:lstStyle/>
        <a:p>
          <a:endParaRPr lang="en-US"/>
        </a:p>
      </dgm:t>
    </dgm:pt>
    <dgm:pt modelId="{4CA6FFD0-0134-3947-818D-C248761E5117}" type="sibTrans" cxnId="{E9390D19-B212-2547-862C-BE19D00E514C}">
      <dgm:prSet/>
      <dgm:spPr/>
      <dgm:t>
        <a:bodyPr/>
        <a:lstStyle/>
        <a:p>
          <a:endParaRPr lang="en-US"/>
        </a:p>
      </dgm:t>
    </dgm:pt>
    <dgm:pt modelId="{10E2E82F-AAF1-4F47-88C7-A4B4FA5B40AF}">
      <dgm:prSet custT="1"/>
      <dgm:spPr/>
      <dgm:t>
        <a:bodyPr/>
        <a:lstStyle/>
        <a:p>
          <a:pPr rtl="0"/>
          <a:r>
            <a:rPr lang="en-US" sz="2000">
              <a:solidFill>
                <a:schemeClr val="bg1"/>
              </a:solidFill>
            </a:rPr>
            <a:t>2013</a:t>
          </a:r>
        </a:p>
      </dgm:t>
    </dgm:pt>
    <dgm:pt modelId="{C30F23E5-AC3B-0D42-A528-B28E8DDDECC8}" type="parTrans" cxnId="{9B5B8CE9-259B-C840-B5F3-F3A144F816C8}">
      <dgm:prSet/>
      <dgm:spPr/>
      <dgm:t>
        <a:bodyPr/>
        <a:lstStyle/>
        <a:p>
          <a:endParaRPr lang="en-US"/>
        </a:p>
      </dgm:t>
    </dgm:pt>
    <dgm:pt modelId="{D5F13986-DA56-5E44-B4A2-457197676604}" type="sibTrans" cxnId="{9B5B8CE9-259B-C840-B5F3-F3A144F816C8}">
      <dgm:prSet/>
      <dgm:spPr/>
      <dgm:t>
        <a:bodyPr/>
        <a:lstStyle/>
        <a:p>
          <a:endParaRPr lang="en-US"/>
        </a:p>
      </dgm:t>
    </dgm:pt>
    <dgm:pt modelId="{AB0A1499-29CB-1A48-BA49-CCD830B5715F}">
      <dgm:prSet custT="1"/>
      <dgm:spPr/>
      <dgm:t>
        <a:bodyPr/>
        <a:lstStyle/>
        <a:p>
          <a:pPr rtl="0"/>
          <a:r>
            <a:rPr lang="en-US" sz="2000">
              <a:solidFill>
                <a:schemeClr val="bg1"/>
              </a:solidFill>
            </a:rPr>
            <a:t>2014</a:t>
          </a:r>
        </a:p>
      </dgm:t>
    </dgm:pt>
    <dgm:pt modelId="{EEF084C2-CC6A-3F48-BFE4-33FCD0663605}" type="parTrans" cxnId="{A9F2BE3B-53AC-D64B-A2C2-A88D363F4549}">
      <dgm:prSet/>
      <dgm:spPr/>
      <dgm:t>
        <a:bodyPr/>
        <a:lstStyle/>
        <a:p>
          <a:endParaRPr lang="en-US"/>
        </a:p>
      </dgm:t>
    </dgm:pt>
    <dgm:pt modelId="{98B00C1A-5819-BA4A-A9BF-17A99F9831C7}" type="sibTrans" cxnId="{A9F2BE3B-53AC-D64B-A2C2-A88D363F4549}">
      <dgm:prSet/>
      <dgm:spPr/>
      <dgm:t>
        <a:bodyPr/>
        <a:lstStyle/>
        <a:p>
          <a:endParaRPr lang="en-US"/>
        </a:p>
      </dgm:t>
    </dgm:pt>
    <dgm:pt modelId="{0DB3629D-9A6A-5849-8853-652311A13D68}">
      <dgm:prSet custT="1"/>
      <dgm:spPr/>
      <dgm:t>
        <a:bodyPr/>
        <a:lstStyle/>
        <a:p>
          <a:pPr rtl="0"/>
          <a:r>
            <a:rPr lang="en-US" sz="2000">
              <a:solidFill>
                <a:schemeClr val="bg1"/>
              </a:solidFill>
            </a:rPr>
            <a:t>2015</a:t>
          </a:r>
        </a:p>
      </dgm:t>
    </dgm:pt>
    <dgm:pt modelId="{CF4819C7-3DB0-154C-8B71-A86AA493967D}" type="parTrans" cxnId="{E95866BD-B2FD-F94E-9F91-B1755272B4AF}">
      <dgm:prSet/>
      <dgm:spPr/>
      <dgm:t>
        <a:bodyPr/>
        <a:lstStyle/>
        <a:p>
          <a:endParaRPr lang="en-US"/>
        </a:p>
      </dgm:t>
    </dgm:pt>
    <dgm:pt modelId="{9FF23524-C025-3641-A1D9-A85D8E645FA0}" type="sibTrans" cxnId="{E95866BD-B2FD-F94E-9F91-B1755272B4AF}">
      <dgm:prSet/>
      <dgm:spPr/>
      <dgm:t>
        <a:bodyPr/>
        <a:lstStyle/>
        <a:p>
          <a:endParaRPr lang="en-US"/>
        </a:p>
      </dgm:t>
    </dgm:pt>
    <dgm:pt modelId="{29013AFC-AC1B-F74F-9FD0-7AC5CCB6C8B9}">
      <dgm:prSet custT="1"/>
      <dgm:spPr/>
      <dgm:t>
        <a:bodyPr/>
        <a:lstStyle/>
        <a:p>
          <a:pPr rtl="0"/>
          <a:r>
            <a:rPr lang="en-US" sz="2000">
              <a:solidFill>
                <a:schemeClr val="bg1"/>
              </a:solidFill>
            </a:rPr>
            <a:t>2016</a:t>
          </a:r>
        </a:p>
      </dgm:t>
    </dgm:pt>
    <dgm:pt modelId="{C144B8A7-F422-E340-8849-70912FDE8E03}" type="parTrans" cxnId="{1CB3A6BD-12CF-B841-9EF4-D6A1FAFA42F6}">
      <dgm:prSet/>
      <dgm:spPr/>
      <dgm:t>
        <a:bodyPr/>
        <a:lstStyle/>
        <a:p>
          <a:endParaRPr lang="en-US"/>
        </a:p>
      </dgm:t>
    </dgm:pt>
    <dgm:pt modelId="{0292E7E7-F078-044F-A39B-3032EE771122}" type="sibTrans" cxnId="{1CB3A6BD-12CF-B841-9EF4-D6A1FAFA42F6}">
      <dgm:prSet/>
      <dgm:spPr/>
      <dgm:t>
        <a:bodyPr/>
        <a:lstStyle/>
        <a:p>
          <a:endParaRPr lang="en-US"/>
        </a:p>
      </dgm:t>
    </dgm:pt>
    <dgm:pt modelId="{B6EF15CB-48D8-F84C-89CC-79064BE3CB60}">
      <dgm:prSet custT="1"/>
      <dgm:spPr/>
      <dgm:t>
        <a:bodyPr/>
        <a:lstStyle/>
        <a:p>
          <a:pPr rtl="0"/>
          <a:endParaRPr lang="en-US" sz="2400"/>
        </a:p>
      </dgm:t>
    </dgm:pt>
    <dgm:pt modelId="{833413CB-4DB1-EB40-B371-76286EF36BEB}" type="parTrans" cxnId="{9CB37121-90DC-E44A-8B79-DEF166EA7EB2}">
      <dgm:prSet/>
      <dgm:spPr/>
      <dgm:t>
        <a:bodyPr/>
        <a:lstStyle/>
        <a:p>
          <a:endParaRPr lang="en-US"/>
        </a:p>
      </dgm:t>
    </dgm:pt>
    <dgm:pt modelId="{E9A6F5CD-71C6-7F44-89A8-159805CB908B}" type="sibTrans" cxnId="{9CB37121-90DC-E44A-8B79-DEF166EA7EB2}">
      <dgm:prSet/>
      <dgm:spPr/>
      <dgm:t>
        <a:bodyPr/>
        <a:lstStyle/>
        <a:p>
          <a:endParaRPr lang="en-US"/>
        </a:p>
      </dgm:t>
    </dgm:pt>
    <dgm:pt modelId="{14C9BE0C-208D-1640-9469-AECE8E832890}" type="pres">
      <dgm:prSet presAssocID="{076AF6F9-EBAE-3245-AB90-9BDB51958A00}" presName="Name0" presStyleCnt="0">
        <dgm:presLayoutVars>
          <dgm:dir/>
          <dgm:animLvl val="lvl"/>
          <dgm:resizeHandles val="exact"/>
        </dgm:presLayoutVars>
      </dgm:prSet>
      <dgm:spPr/>
    </dgm:pt>
    <dgm:pt modelId="{0A4A0422-5EB3-D240-9B0D-B16185C03D7D}" type="pres">
      <dgm:prSet presAssocID="{076AF6F9-EBAE-3245-AB90-9BDB51958A00}" presName="dummy" presStyleCnt="0"/>
      <dgm:spPr/>
    </dgm:pt>
    <dgm:pt modelId="{B4488528-1AF9-1446-B591-EA1DA654505A}" type="pres">
      <dgm:prSet presAssocID="{076AF6F9-EBAE-3245-AB90-9BDB51958A00}" presName="linH" presStyleCnt="0"/>
      <dgm:spPr/>
    </dgm:pt>
    <dgm:pt modelId="{DECCAA3D-4A89-E742-8783-A4754BC8A461}" type="pres">
      <dgm:prSet presAssocID="{076AF6F9-EBAE-3245-AB90-9BDB51958A00}" presName="padding1" presStyleCnt="0"/>
      <dgm:spPr/>
    </dgm:pt>
    <dgm:pt modelId="{4167C4D2-F717-BD4C-A097-7037978BE71A}" type="pres">
      <dgm:prSet presAssocID="{B94537E9-1DA3-9B48-AEA5-C1BD5ABF87F8}" presName="linV" presStyleCnt="0"/>
      <dgm:spPr/>
    </dgm:pt>
    <dgm:pt modelId="{ED202A9C-565E-7C48-88ED-E547A58D08EC}" type="pres">
      <dgm:prSet presAssocID="{B94537E9-1DA3-9B48-AEA5-C1BD5ABF87F8}" presName="spVertical1" presStyleCnt="0"/>
      <dgm:spPr/>
    </dgm:pt>
    <dgm:pt modelId="{C3510862-18BE-7946-8406-E64E2ED60786}" type="pres">
      <dgm:prSet presAssocID="{B94537E9-1DA3-9B48-AEA5-C1BD5ABF87F8}" presName="parTx" presStyleLbl="revTx" presStyleIdx="0" presStyleCnt="7">
        <dgm:presLayoutVars>
          <dgm:chMax val="0"/>
          <dgm:chPref val="0"/>
          <dgm:bulletEnabled val="1"/>
        </dgm:presLayoutVars>
      </dgm:prSet>
      <dgm:spPr/>
    </dgm:pt>
    <dgm:pt modelId="{8BE05D15-159E-714E-A216-D72ED8E7C3A9}" type="pres">
      <dgm:prSet presAssocID="{B94537E9-1DA3-9B48-AEA5-C1BD5ABF87F8}" presName="spVertical2" presStyleCnt="0"/>
      <dgm:spPr/>
    </dgm:pt>
    <dgm:pt modelId="{136A36E2-5096-0943-A167-66E4DAF2D0F6}" type="pres">
      <dgm:prSet presAssocID="{B94537E9-1DA3-9B48-AEA5-C1BD5ABF87F8}" presName="spVertical3" presStyleCnt="0"/>
      <dgm:spPr/>
    </dgm:pt>
    <dgm:pt modelId="{4CA9B900-9DB3-034A-8D81-C03D4E87CD8F}" type="pres">
      <dgm:prSet presAssocID="{CEBD912C-B486-9F4D-8B38-F3CF3239E40B}" presName="space" presStyleCnt="0"/>
      <dgm:spPr/>
    </dgm:pt>
    <dgm:pt modelId="{C613D309-1051-8746-80E0-88E9166962B6}" type="pres">
      <dgm:prSet presAssocID="{BE921F3C-CF01-E74D-AE5C-E52851726F53}" presName="linV" presStyleCnt="0"/>
      <dgm:spPr/>
    </dgm:pt>
    <dgm:pt modelId="{C71A0A34-414A-9C46-8BA4-96A833FD79D3}" type="pres">
      <dgm:prSet presAssocID="{BE921F3C-CF01-E74D-AE5C-E52851726F53}" presName="spVertical1" presStyleCnt="0"/>
      <dgm:spPr/>
    </dgm:pt>
    <dgm:pt modelId="{7DAB455E-4645-6C4F-9C8F-391B49EA8BFE}" type="pres">
      <dgm:prSet presAssocID="{BE921F3C-CF01-E74D-AE5C-E52851726F53}" presName="parTx" presStyleLbl="revTx" presStyleIdx="1" presStyleCnt="7">
        <dgm:presLayoutVars>
          <dgm:chMax val="0"/>
          <dgm:chPref val="0"/>
          <dgm:bulletEnabled val="1"/>
        </dgm:presLayoutVars>
      </dgm:prSet>
      <dgm:spPr/>
    </dgm:pt>
    <dgm:pt modelId="{D1C57EF3-A353-204D-BACE-27087669897C}" type="pres">
      <dgm:prSet presAssocID="{BE921F3C-CF01-E74D-AE5C-E52851726F53}" presName="spVertical2" presStyleCnt="0"/>
      <dgm:spPr/>
    </dgm:pt>
    <dgm:pt modelId="{B0E5C881-01D3-D74E-A95D-D3C6DE718B9E}" type="pres">
      <dgm:prSet presAssocID="{BE921F3C-CF01-E74D-AE5C-E52851726F53}" presName="spVertical3" presStyleCnt="0"/>
      <dgm:spPr/>
    </dgm:pt>
    <dgm:pt modelId="{3441D5A6-CDB9-0043-B492-C9F31AF2F613}" type="pres">
      <dgm:prSet presAssocID="{4CA6FFD0-0134-3947-818D-C248761E5117}" presName="space" presStyleCnt="0"/>
      <dgm:spPr/>
    </dgm:pt>
    <dgm:pt modelId="{E9C1F16E-EE70-944E-8A84-02FFE204D6F8}" type="pres">
      <dgm:prSet presAssocID="{10E2E82F-AAF1-4F47-88C7-A4B4FA5B40AF}" presName="linV" presStyleCnt="0"/>
      <dgm:spPr/>
    </dgm:pt>
    <dgm:pt modelId="{BDB9D606-669A-6540-8875-A7A0D17E4FC8}" type="pres">
      <dgm:prSet presAssocID="{10E2E82F-AAF1-4F47-88C7-A4B4FA5B40AF}" presName="spVertical1" presStyleCnt="0"/>
      <dgm:spPr/>
    </dgm:pt>
    <dgm:pt modelId="{8E32C928-666B-3144-B673-4E835060E215}" type="pres">
      <dgm:prSet presAssocID="{10E2E82F-AAF1-4F47-88C7-A4B4FA5B40AF}" presName="parTx" presStyleLbl="revTx" presStyleIdx="2" presStyleCnt="7">
        <dgm:presLayoutVars>
          <dgm:chMax val="0"/>
          <dgm:chPref val="0"/>
          <dgm:bulletEnabled val="1"/>
        </dgm:presLayoutVars>
      </dgm:prSet>
      <dgm:spPr/>
    </dgm:pt>
    <dgm:pt modelId="{F8AC6D97-A7BC-8E41-BA52-095379374991}" type="pres">
      <dgm:prSet presAssocID="{10E2E82F-AAF1-4F47-88C7-A4B4FA5B40AF}" presName="spVertical2" presStyleCnt="0"/>
      <dgm:spPr/>
    </dgm:pt>
    <dgm:pt modelId="{5C8F9195-6D4D-704E-8343-AAAD73FF312F}" type="pres">
      <dgm:prSet presAssocID="{10E2E82F-AAF1-4F47-88C7-A4B4FA5B40AF}" presName="spVertical3" presStyleCnt="0"/>
      <dgm:spPr/>
    </dgm:pt>
    <dgm:pt modelId="{DB91E65E-E63D-4F45-9294-BFA11BF8B35C}" type="pres">
      <dgm:prSet presAssocID="{D5F13986-DA56-5E44-B4A2-457197676604}" presName="space" presStyleCnt="0"/>
      <dgm:spPr/>
    </dgm:pt>
    <dgm:pt modelId="{F1985693-562E-2941-919D-6624255BDCEE}" type="pres">
      <dgm:prSet presAssocID="{AB0A1499-29CB-1A48-BA49-CCD830B5715F}" presName="linV" presStyleCnt="0"/>
      <dgm:spPr/>
    </dgm:pt>
    <dgm:pt modelId="{46AF50FE-C5BE-0A49-AEC5-BE63ED897FC8}" type="pres">
      <dgm:prSet presAssocID="{AB0A1499-29CB-1A48-BA49-CCD830B5715F}" presName="spVertical1" presStyleCnt="0"/>
      <dgm:spPr/>
    </dgm:pt>
    <dgm:pt modelId="{69ADA9DF-1792-4240-ADD9-BA72EE43F24C}" type="pres">
      <dgm:prSet presAssocID="{AB0A1499-29CB-1A48-BA49-CCD830B5715F}" presName="parTx" presStyleLbl="revTx" presStyleIdx="3" presStyleCnt="7">
        <dgm:presLayoutVars>
          <dgm:chMax val="0"/>
          <dgm:chPref val="0"/>
          <dgm:bulletEnabled val="1"/>
        </dgm:presLayoutVars>
      </dgm:prSet>
      <dgm:spPr/>
    </dgm:pt>
    <dgm:pt modelId="{8B77B9BF-68C7-D944-8099-5995B3FC11FA}" type="pres">
      <dgm:prSet presAssocID="{AB0A1499-29CB-1A48-BA49-CCD830B5715F}" presName="spVertical2" presStyleCnt="0"/>
      <dgm:spPr/>
    </dgm:pt>
    <dgm:pt modelId="{1FE1CBD6-93CE-3E43-97C7-7DEE13AF904C}" type="pres">
      <dgm:prSet presAssocID="{AB0A1499-29CB-1A48-BA49-CCD830B5715F}" presName="spVertical3" presStyleCnt="0"/>
      <dgm:spPr/>
    </dgm:pt>
    <dgm:pt modelId="{17EFA9DD-E036-D546-A088-E7BFC830F309}" type="pres">
      <dgm:prSet presAssocID="{98B00C1A-5819-BA4A-A9BF-17A99F9831C7}" presName="space" presStyleCnt="0"/>
      <dgm:spPr/>
    </dgm:pt>
    <dgm:pt modelId="{9C06E348-B617-E24F-8E3B-91560AE457E3}" type="pres">
      <dgm:prSet presAssocID="{0DB3629D-9A6A-5849-8853-652311A13D68}" presName="linV" presStyleCnt="0"/>
      <dgm:spPr/>
    </dgm:pt>
    <dgm:pt modelId="{8F05E9F8-0A45-F641-8F0A-6465CDF23632}" type="pres">
      <dgm:prSet presAssocID="{0DB3629D-9A6A-5849-8853-652311A13D68}" presName="spVertical1" presStyleCnt="0"/>
      <dgm:spPr/>
    </dgm:pt>
    <dgm:pt modelId="{DB6D2284-32E9-A94E-9E5D-AADB5D02ED83}" type="pres">
      <dgm:prSet presAssocID="{0DB3629D-9A6A-5849-8853-652311A13D68}" presName="parTx" presStyleLbl="revTx" presStyleIdx="4" presStyleCnt="7">
        <dgm:presLayoutVars>
          <dgm:chMax val="0"/>
          <dgm:chPref val="0"/>
          <dgm:bulletEnabled val="1"/>
        </dgm:presLayoutVars>
      </dgm:prSet>
      <dgm:spPr/>
    </dgm:pt>
    <dgm:pt modelId="{1305F10E-379D-2B45-B232-74AD5074811B}" type="pres">
      <dgm:prSet presAssocID="{0DB3629D-9A6A-5849-8853-652311A13D68}" presName="spVertical2" presStyleCnt="0"/>
      <dgm:spPr/>
    </dgm:pt>
    <dgm:pt modelId="{7659E96E-B4D4-934D-922E-F6E983AA54FD}" type="pres">
      <dgm:prSet presAssocID="{0DB3629D-9A6A-5849-8853-652311A13D68}" presName="spVertical3" presStyleCnt="0"/>
      <dgm:spPr/>
    </dgm:pt>
    <dgm:pt modelId="{880DEA95-7206-1145-9ED5-CC31E2794509}" type="pres">
      <dgm:prSet presAssocID="{9FF23524-C025-3641-A1D9-A85D8E645FA0}" presName="space" presStyleCnt="0"/>
      <dgm:spPr/>
    </dgm:pt>
    <dgm:pt modelId="{989A75CF-E4C5-6546-BF73-0AF5E7FE4D2F}" type="pres">
      <dgm:prSet presAssocID="{29013AFC-AC1B-F74F-9FD0-7AC5CCB6C8B9}" presName="linV" presStyleCnt="0"/>
      <dgm:spPr/>
    </dgm:pt>
    <dgm:pt modelId="{440A8BDB-A26B-484A-ACCD-CCF4264C0936}" type="pres">
      <dgm:prSet presAssocID="{29013AFC-AC1B-F74F-9FD0-7AC5CCB6C8B9}" presName="spVertical1" presStyleCnt="0"/>
      <dgm:spPr/>
    </dgm:pt>
    <dgm:pt modelId="{C4250DED-7610-0E42-8026-2EE0259D39E1}" type="pres">
      <dgm:prSet presAssocID="{29013AFC-AC1B-F74F-9FD0-7AC5CCB6C8B9}" presName="parTx" presStyleLbl="revTx" presStyleIdx="5" presStyleCnt="7">
        <dgm:presLayoutVars>
          <dgm:chMax val="0"/>
          <dgm:chPref val="0"/>
          <dgm:bulletEnabled val="1"/>
        </dgm:presLayoutVars>
      </dgm:prSet>
      <dgm:spPr/>
    </dgm:pt>
    <dgm:pt modelId="{74B0E7BE-4819-6342-B678-65E5BF268E64}" type="pres">
      <dgm:prSet presAssocID="{29013AFC-AC1B-F74F-9FD0-7AC5CCB6C8B9}" presName="spVertical2" presStyleCnt="0"/>
      <dgm:spPr/>
    </dgm:pt>
    <dgm:pt modelId="{2FDFE031-49A5-644C-8435-4CA06641D1DA}" type="pres">
      <dgm:prSet presAssocID="{29013AFC-AC1B-F74F-9FD0-7AC5CCB6C8B9}" presName="spVertical3" presStyleCnt="0"/>
      <dgm:spPr/>
    </dgm:pt>
    <dgm:pt modelId="{FBF36479-D230-894E-AA5E-EA08810066E5}" type="pres">
      <dgm:prSet presAssocID="{0292E7E7-F078-044F-A39B-3032EE771122}" presName="space" presStyleCnt="0"/>
      <dgm:spPr/>
    </dgm:pt>
    <dgm:pt modelId="{503E4116-9EC6-F64E-919C-E6583986E041}" type="pres">
      <dgm:prSet presAssocID="{B6EF15CB-48D8-F84C-89CC-79064BE3CB60}" presName="linV" presStyleCnt="0"/>
      <dgm:spPr/>
    </dgm:pt>
    <dgm:pt modelId="{BC83DEF0-5B4E-B64D-94FF-684E236B991C}" type="pres">
      <dgm:prSet presAssocID="{B6EF15CB-48D8-F84C-89CC-79064BE3CB60}" presName="spVertical1" presStyleCnt="0"/>
      <dgm:spPr/>
    </dgm:pt>
    <dgm:pt modelId="{4FC44E5E-A983-274D-A3A3-55B932CD77F0}" type="pres">
      <dgm:prSet presAssocID="{B6EF15CB-48D8-F84C-89CC-79064BE3CB60}" presName="parTx" presStyleLbl="revTx" presStyleIdx="6" presStyleCnt="7">
        <dgm:presLayoutVars>
          <dgm:chMax val="0"/>
          <dgm:chPref val="0"/>
          <dgm:bulletEnabled val="1"/>
        </dgm:presLayoutVars>
      </dgm:prSet>
      <dgm:spPr/>
    </dgm:pt>
    <dgm:pt modelId="{70B83773-F06B-644A-8D4C-DE1900538A23}" type="pres">
      <dgm:prSet presAssocID="{B6EF15CB-48D8-F84C-89CC-79064BE3CB60}" presName="spVertical2" presStyleCnt="0"/>
      <dgm:spPr/>
    </dgm:pt>
    <dgm:pt modelId="{FFAE968F-7389-F040-BC42-B384DCB9F656}" type="pres">
      <dgm:prSet presAssocID="{B6EF15CB-48D8-F84C-89CC-79064BE3CB60}" presName="spVertical3" presStyleCnt="0"/>
      <dgm:spPr/>
    </dgm:pt>
    <dgm:pt modelId="{BF490E44-C682-AB48-8A77-64ECDF8A0949}" type="pres">
      <dgm:prSet presAssocID="{076AF6F9-EBAE-3245-AB90-9BDB51958A00}" presName="padding2" presStyleCnt="0"/>
      <dgm:spPr/>
    </dgm:pt>
    <dgm:pt modelId="{5D046A3A-BE21-CF4D-A008-B0D1864A060F}" type="pres">
      <dgm:prSet presAssocID="{076AF6F9-EBAE-3245-AB90-9BDB51958A00}" presName="negArrow" presStyleCnt="0"/>
      <dgm:spPr/>
    </dgm:pt>
    <dgm:pt modelId="{73D070E6-6A50-A041-AA3C-340CDCDFE100}" type="pres">
      <dgm:prSet presAssocID="{076AF6F9-EBAE-3245-AB90-9BDB51958A00}" presName="backgroundArrow" presStyleLbl="node1" presStyleIdx="0" presStyleCnt="1" custLinFactNeighborY="1315"/>
      <dgm:spPr/>
    </dgm:pt>
  </dgm:ptLst>
  <dgm:cxnLst>
    <dgm:cxn modelId="{E9390D19-B212-2547-862C-BE19D00E514C}" srcId="{076AF6F9-EBAE-3245-AB90-9BDB51958A00}" destId="{BE921F3C-CF01-E74D-AE5C-E52851726F53}" srcOrd="1" destOrd="0" parTransId="{D77A72BF-9617-DD45-88AF-A6CD42E05071}" sibTransId="{4CA6FFD0-0134-3947-818D-C248761E5117}"/>
    <dgm:cxn modelId="{9CB37121-90DC-E44A-8B79-DEF166EA7EB2}" srcId="{076AF6F9-EBAE-3245-AB90-9BDB51958A00}" destId="{B6EF15CB-48D8-F84C-89CC-79064BE3CB60}" srcOrd="6" destOrd="0" parTransId="{833413CB-4DB1-EB40-B371-76286EF36BEB}" sibTransId="{E9A6F5CD-71C6-7F44-89A8-159805CB908B}"/>
    <dgm:cxn modelId="{140D6923-5FB5-904E-B2C1-B8872442DC5F}" type="presOf" srcId="{076AF6F9-EBAE-3245-AB90-9BDB51958A00}" destId="{14C9BE0C-208D-1640-9469-AECE8E832890}" srcOrd="0" destOrd="0" presId="urn:microsoft.com/office/officeart/2005/8/layout/hProcess3"/>
    <dgm:cxn modelId="{F4E87833-4423-674B-BFE9-682383142E78}" type="presOf" srcId="{B94537E9-1DA3-9B48-AEA5-C1BD5ABF87F8}" destId="{C3510862-18BE-7946-8406-E64E2ED60786}" srcOrd="0" destOrd="0" presId="urn:microsoft.com/office/officeart/2005/8/layout/hProcess3"/>
    <dgm:cxn modelId="{A9F2BE3B-53AC-D64B-A2C2-A88D363F4549}" srcId="{076AF6F9-EBAE-3245-AB90-9BDB51958A00}" destId="{AB0A1499-29CB-1A48-BA49-CCD830B5715F}" srcOrd="3" destOrd="0" parTransId="{EEF084C2-CC6A-3F48-BFE4-33FCD0663605}" sibTransId="{98B00C1A-5819-BA4A-A9BF-17A99F9831C7}"/>
    <dgm:cxn modelId="{F38E7D3F-0C61-6C42-B6C7-8AECF3C0EBE4}" type="presOf" srcId="{B6EF15CB-48D8-F84C-89CC-79064BE3CB60}" destId="{4FC44E5E-A983-274D-A3A3-55B932CD77F0}" srcOrd="0" destOrd="0" presId="urn:microsoft.com/office/officeart/2005/8/layout/hProcess3"/>
    <dgm:cxn modelId="{EF325E60-0E1D-0345-8AEF-0209ACB7DB6E}" type="presOf" srcId="{AB0A1499-29CB-1A48-BA49-CCD830B5715F}" destId="{69ADA9DF-1792-4240-ADD9-BA72EE43F24C}" srcOrd="0" destOrd="0" presId="urn:microsoft.com/office/officeart/2005/8/layout/hProcess3"/>
    <dgm:cxn modelId="{05A78C43-7E10-FA49-836F-0897C73FBF18}" srcId="{076AF6F9-EBAE-3245-AB90-9BDB51958A00}" destId="{B94537E9-1DA3-9B48-AEA5-C1BD5ABF87F8}" srcOrd="0" destOrd="0" parTransId="{17216ACD-990B-A14F-ACA9-33C6AA6C162D}" sibTransId="{CEBD912C-B486-9F4D-8B38-F3CF3239E40B}"/>
    <dgm:cxn modelId="{A62BA965-10CF-8545-A6AE-D8FB45153189}" type="presOf" srcId="{29013AFC-AC1B-F74F-9FD0-7AC5CCB6C8B9}" destId="{C4250DED-7610-0E42-8026-2EE0259D39E1}" srcOrd="0" destOrd="0" presId="urn:microsoft.com/office/officeart/2005/8/layout/hProcess3"/>
    <dgm:cxn modelId="{0EE78975-0F3A-1049-94AD-DD6624E73B65}" type="presOf" srcId="{0DB3629D-9A6A-5849-8853-652311A13D68}" destId="{DB6D2284-32E9-A94E-9E5D-AADB5D02ED83}" srcOrd="0" destOrd="0" presId="urn:microsoft.com/office/officeart/2005/8/layout/hProcess3"/>
    <dgm:cxn modelId="{C0D4F284-B3F6-0748-8A87-D0BA6B23E7F9}" type="presOf" srcId="{10E2E82F-AAF1-4F47-88C7-A4B4FA5B40AF}" destId="{8E32C928-666B-3144-B673-4E835060E215}" srcOrd="0" destOrd="0" presId="urn:microsoft.com/office/officeart/2005/8/layout/hProcess3"/>
    <dgm:cxn modelId="{22884389-B407-6B4B-BDEF-2D3E3236914D}" type="presOf" srcId="{BE921F3C-CF01-E74D-AE5C-E52851726F53}" destId="{7DAB455E-4645-6C4F-9C8F-391B49EA8BFE}" srcOrd="0" destOrd="0" presId="urn:microsoft.com/office/officeart/2005/8/layout/hProcess3"/>
    <dgm:cxn modelId="{E95866BD-B2FD-F94E-9F91-B1755272B4AF}" srcId="{076AF6F9-EBAE-3245-AB90-9BDB51958A00}" destId="{0DB3629D-9A6A-5849-8853-652311A13D68}" srcOrd="4" destOrd="0" parTransId="{CF4819C7-3DB0-154C-8B71-A86AA493967D}" sibTransId="{9FF23524-C025-3641-A1D9-A85D8E645FA0}"/>
    <dgm:cxn modelId="{1CB3A6BD-12CF-B841-9EF4-D6A1FAFA42F6}" srcId="{076AF6F9-EBAE-3245-AB90-9BDB51958A00}" destId="{29013AFC-AC1B-F74F-9FD0-7AC5CCB6C8B9}" srcOrd="5" destOrd="0" parTransId="{C144B8A7-F422-E340-8849-70912FDE8E03}" sibTransId="{0292E7E7-F078-044F-A39B-3032EE771122}"/>
    <dgm:cxn modelId="{9B5B8CE9-259B-C840-B5F3-F3A144F816C8}" srcId="{076AF6F9-EBAE-3245-AB90-9BDB51958A00}" destId="{10E2E82F-AAF1-4F47-88C7-A4B4FA5B40AF}" srcOrd="2" destOrd="0" parTransId="{C30F23E5-AC3B-0D42-A528-B28E8DDDECC8}" sibTransId="{D5F13986-DA56-5E44-B4A2-457197676604}"/>
    <dgm:cxn modelId="{1CF99EC8-AA9D-0540-8E1C-C1DD1335EB3B}" type="presParOf" srcId="{14C9BE0C-208D-1640-9469-AECE8E832890}" destId="{0A4A0422-5EB3-D240-9B0D-B16185C03D7D}" srcOrd="0" destOrd="0" presId="urn:microsoft.com/office/officeart/2005/8/layout/hProcess3"/>
    <dgm:cxn modelId="{E11EDA2B-AEF6-AD4B-9681-FB1BC539E025}" type="presParOf" srcId="{14C9BE0C-208D-1640-9469-AECE8E832890}" destId="{B4488528-1AF9-1446-B591-EA1DA654505A}" srcOrd="1" destOrd="0" presId="urn:microsoft.com/office/officeart/2005/8/layout/hProcess3"/>
    <dgm:cxn modelId="{1E4999B1-86CE-7142-B328-BCAB832288E1}" type="presParOf" srcId="{B4488528-1AF9-1446-B591-EA1DA654505A}" destId="{DECCAA3D-4A89-E742-8783-A4754BC8A461}" srcOrd="0" destOrd="0" presId="urn:microsoft.com/office/officeart/2005/8/layout/hProcess3"/>
    <dgm:cxn modelId="{9016143E-49FD-824D-8795-A76E103CB395}" type="presParOf" srcId="{B4488528-1AF9-1446-B591-EA1DA654505A}" destId="{4167C4D2-F717-BD4C-A097-7037978BE71A}" srcOrd="1" destOrd="0" presId="urn:microsoft.com/office/officeart/2005/8/layout/hProcess3"/>
    <dgm:cxn modelId="{AA2F9D14-F039-4E44-8166-2349C842B112}" type="presParOf" srcId="{4167C4D2-F717-BD4C-A097-7037978BE71A}" destId="{ED202A9C-565E-7C48-88ED-E547A58D08EC}" srcOrd="0" destOrd="0" presId="urn:microsoft.com/office/officeart/2005/8/layout/hProcess3"/>
    <dgm:cxn modelId="{DD556989-C4D7-0A46-9BC0-78305DA88969}" type="presParOf" srcId="{4167C4D2-F717-BD4C-A097-7037978BE71A}" destId="{C3510862-18BE-7946-8406-E64E2ED60786}" srcOrd="1" destOrd="0" presId="urn:microsoft.com/office/officeart/2005/8/layout/hProcess3"/>
    <dgm:cxn modelId="{34A94C44-3278-BB46-9115-3E217F27F912}" type="presParOf" srcId="{4167C4D2-F717-BD4C-A097-7037978BE71A}" destId="{8BE05D15-159E-714E-A216-D72ED8E7C3A9}" srcOrd="2" destOrd="0" presId="urn:microsoft.com/office/officeart/2005/8/layout/hProcess3"/>
    <dgm:cxn modelId="{C52D16D1-23DC-0544-B9CF-0273A451020F}" type="presParOf" srcId="{4167C4D2-F717-BD4C-A097-7037978BE71A}" destId="{136A36E2-5096-0943-A167-66E4DAF2D0F6}" srcOrd="3" destOrd="0" presId="urn:microsoft.com/office/officeart/2005/8/layout/hProcess3"/>
    <dgm:cxn modelId="{9E93AB2B-5796-8E44-8BB8-15A235B95751}" type="presParOf" srcId="{B4488528-1AF9-1446-B591-EA1DA654505A}" destId="{4CA9B900-9DB3-034A-8D81-C03D4E87CD8F}" srcOrd="2" destOrd="0" presId="urn:microsoft.com/office/officeart/2005/8/layout/hProcess3"/>
    <dgm:cxn modelId="{C38BAB13-53DC-1146-9C4C-308BCF83447F}" type="presParOf" srcId="{B4488528-1AF9-1446-B591-EA1DA654505A}" destId="{C613D309-1051-8746-80E0-88E9166962B6}" srcOrd="3" destOrd="0" presId="urn:microsoft.com/office/officeart/2005/8/layout/hProcess3"/>
    <dgm:cxn modelId="{5F2DE694-3481-7243-9C4D-97386431BC9A}" type="presParOf" srcId="{C613D309-1051-8746-80E0-88E9166962B6}" destId="{C71A0A34-414A-9C46-8BA4-96A833FD79D3}" srcOrd="0" destOrd="0" presId="urn:microsoft.com/office/officeart/2005/8/layout/hProcess3"/>
    <dgm:cxn modelId="{F7285D52-2BFE-074E-8E6B-2DD4B7DFF016}" type="presParOf" srcId="{C613D309-1051-8746-80E0-88E9166962B6}" destId="{7DAB455E-4645-6C4F-9C8F-391B49EA8BFE}" srcOrd="1" destOrd="0" presId="urn:microsoft.com/office/officeart/2005/8/layout/hProcess3"/>
    <dgm:cxn modelId="{25D8F09B-E26E-6A46-8B99-0C3DA291830A}" type="presParOf" srcId="{C613D309-1051-8746-80E0-88E9166962B6}" destId="{D1C57EF3-A353-204D-BACE-27087669897C}" srcOrd="2" destOrd="0" presId="urn:microsoft.com/office/officeart/2005/8/layout/hProcess3"/>
    <dgm:cxn modelId="{9E7CB4EE-15BC-5143-9FCD-BC33AD22483F}" type="presParOf" srcId="{C613D309-1051-8746-80E0-88E9166962B6}" destId="{B0E5C881-01D3-D74E-A95D-D3C6DE718B9E}" srcOrd="3" destOrd="0" presId="urn:microsoft.com/office/officeart/2005/8/layout/hProcess3"/>
    <dgm:cxn modelId="{66854629-F45E-F64C-81D8-B74A553E5F2F}" type="presParOf" srcId="{B4488528-1AF9-1446-B591-EA1DA654505A}" destId="{3441D5A6-CDB9-0043-B492-C9F31AF2F613}" srcOrd="4" destOrd="0" presId="urn:microsoft.com/office/officeart/2005/8/layout/hProcess3"/>
    <dgm:cxn modelId="{55AC7EB0-977E-6147-AB42-BA7FCB4992CC}" type="presParOf" srcId="{B4488528-1AF9-1446-B591-EA1DA654505A}" destId="{E9C1F16E-EE70-944E-8A84-02FFE204D6F8}" srcOrd="5" destOrd="0" presId="urn:microsoft.com/office/officeart/2005/8/layout/hProcess3"/>
    <dgm:cxn modelId="{651B6969-A54B-F14A-A950-7E095803B20D}" type="presParOf" srcId="{E9C1F16E-EE70-944E-8A84-02FFE204D6F8}" destId="{BDB9D606-669A-6540-8875-A7A0D17E4FC8}" srcOrd="0" destOrd="0" presId="urn:microsoft.com/office/officeart/2005/8/layout/hProcess3"/>
    <dgm:cxn modelId="{6E80A8A5-1DCB-B24F-903A-BEAF5A83BB62}" type="presParOf" srcId="{E9C1F16E-EE70-944E-8A84-02FFE204D6F8}" destId="{8E32C928-666B-3144-B673-4E835060E215}" srcOrd="1" destOrd="0" presId="urn:microsoft.com/office/officeart/2005/8/layout/hProcess3"/>
    <dgm:cxn modelId="{B3BF853D-FE92-1C43-B0E4-F53E235130AF}" type="presParOf" srcId="{E9C1F16E-EE70-944E-8A84-02FFE204D6F8}" destId="{F8AC6D97-A7BC-8E41-BA52-095379374991}" srcOrd="2" destOrd="0" presId="urn:microsoft.com/office/officeart/2005/8/layout/hProcess3"/>
    <dgm:cxn modelId="{D45207E5-51D1-EE48-BF22-385BF48CF47F}" type="presParOf" srcId="{E9C1F16E-EE70-944E-8A84-02FFE204D6F8}" destId="{5C8F9195-6D4D-704E-8343-AAAD73FF312F}" srcOrd="3" destOrd="0" presId="urn:microsoft.com/office/officeart/2005/8/layout/hProcess3"/>
    <dgm:cxn modelId="{7AAD5EB0-F4D8-5D4F-9F72-69BE91936B77}" type="presParOf" srcId="{B4488528-1AF9-1446-B591-EA1DA654505A}" destId="{DB91E65E-E63D-4F45-9294-BFA11BF8B35C}" srcOrd="6" destOrd="0" presId="urn:microsoft.com/office/officeart/2005/8/layout/hProcess3"/>
    <dgm:cxn modelId="{D9E48B94-0C4D-D240-9510-67ED03823406}" type="presParOf" srcId="{B4488528-1AF9-1446-B591-EA1DA654505A}" destId="{F1985693-562E-2941-919D-6624255BDCEE}" srcOrd="7" destOrd="0" presId="urn:microsoft.com/office/officeart/2005/8/layout/hProcess3"/>
    <dgm:cxn modelId="{8D3E9C87-BF9A-1145-8D2A-A58F2D41D89E}" type="presParOf" srcId="{F1985693-562E-2941-919D-6624255BDCEE}" destId="{46AF50FE-C5BE-0A49-AEC5-BE63ED897FC8}" srcOrd="0" destOrd="0" presId="urn:microsoft.com/office/officeart/2005/8/layout/hProcess3"/>
    <dgm:cxn modelId="{7A4B9D0B-FCC0-B34F-9D04-73FD1B830182}" type="presParOf" srcId="{F1985693-562E-2941-919D-6624255BDCEE}" destId="{69ADA9DF-1792-4240-ADD9-BA72EE43F24C}" srcOrd="1" destOrd="0" presId="urn:microsoft.com/office/officeart/2005/8/layout/hProcess3"/>
    <dgm:cxn modelId="{5A7973B3-9808-DD42-91DC-C394FCB2912D}" type="presParOf" srcId="{F1985693-562E-2941-919D-6624255BDCEE}" destId="{8B77B9BF-68C7-D944-8099-5995B3FC11FA}" srcOrd="2" destOrd="0" presId="urn:microsoft.com/office/officeart/2005/8/layout/hProcess3"/>
    <dgm:cxn modelId="{D21E14DD-206F-3E4A-A9B3-51859B760A0B}" type="presParOf" srcId="{F1985693-562E-2941-919D-6624255BDCEE}" destId="{1FE1CBD6-93CE-3E43-97C7-7DEE13AF904C}" srcOrd="3" destOrd="0" presId="urn:microsoft.com/office/officeart/2005/8/layout/hProcess3"/>
    <dgm:cxn modelId="{A8A3FAB1-6339-C340-BBAF-0A19C90E48B4}" type="presParOf" srcId="{B4488528-1AF9-1446-B591-EA1DA654505A}" destId="{17EFA9DD-E036-D546-A088-E7BFC830F309}" srcOrd="8" destOrd="0" presId="urn:microsoft.com/office/officeart/2005/8/layout/hProcess3"/>
    <dgm:cxn modelId="{40EFF9E8-F3AD-564E-9054-407C6F691809}" type="presParOf" srcId="{B4488528-1AF9-1446-B591-EA1DA654505A}" destId="{9C06E348-B617-E24F-8E3B-91560AE457E3}" srcOrd="9" destOrd="0" presId="urn:microsoft.com/office/officeart/2005/8/layout/hProcess3"/>
    <dgm:cxn modelId="{7CB02677-AC9A-4A41-B785-357E5ED831D4}" type="presParOf" srcId="{9C06E348-B617-E24F-8E3B-91560AE457E3}" destId="{8F05E9F8-0A45-F641-8F0A-6465CDF23632}" srcOrd="0" destOrd="0" presId="urn:microsoft.com/office/officeart/2005/8/layout/hProcess3"/>
    <dgm:cxn modelId="{63ED98C7-BB15-AD4C-A652-EC539DD0062D}" type="presParOf" srcId="{9C06E348-B617-E24F-8E3B-91560AE457E3}" destId="{DB6D2284-32E9-A94E-9E5D-AADB5D02ED83}" srcOrd="1" destOrd="0" presId="urn:microsoft.com/office/officeart/2005/8/layout/hProcess3"/>
    <dgm:cxn modelId="{0822618F-C6E0-6E45-B6A5-92AD637886AA}" type="presParOf" srcId="{9C06E348-B617-E24F-8E3B-91560AE457E3}" destId="{1305F10E-379D-2B45-B232-74AD5074811B}" srcOrd="2" destOrd="0" presId="urn:microsoft.com/office/officeart/2005/8/layout/hProcess3"/>
    <dgm:cxn modelId="{25C239BE-FED0-F348-A172-4BBC6EFA76F2}" type="presParOf" srcId="{9C06E348-B617-E24F-8E3B-91560AE457E3}" destId="{7659E96E-B4D4-934D-922E-F6E983AA54FD}" srcOrd="3" destOrd="0" presId="urn:microsoft.com/office/officeart/2005/8/layout/hProcess3"/>
    <dgm:cxn modelId="{6B1BE779-2D26-FA46-A6DC-1CBB932EEA56}" type="presParOf" srcId="{B4488528-1AF9-1446-B591-EA1DA654505A}" destId="{880DEA95-7206-1145-9ED5-CC31E2794509}" srcOrd="10" destOrd="0" presId="urn:microsoft.com/office/officeart/2005/8/layout/hProcess3"/>
    <dgm:cxn modelId="{326D2E3B-E2EA-FB44-B3CB-DC78767A021F}" type="presParOf" srcId="{B4488528-1AF9-1446-B591-EA1DA654505A}" destId="{989A75CF-E4C5-6546-BF73-0AF5E7FE4D2F}" srcOrd="11" destOrd="0" presId="urn:microsoft.com/office/officeart/2005/8/layout/hProcess3"/>
    <dgm:cxn modelId="{54767023-908E-084C-8BF2-FF56A65C0C1F}" type="presParOf" srcId="{989A75CF-E4C5-6546-BF73-0AF5E7FE4D2F}" destId="{440A8BDB-A26B-484A-ACCD-CCF4264C0936}" srcOrd="0" destOrd="0" presId="urn:microsoft.com/office/officeart/2005/8/layout/hProcess3"/>
    <dgm:cxn modelId="{40B3944D-FF41-1645-B1D6-68493B069D62}" type="presParOf" srcId="{989A75CF-E4C5-6546-BF73-0AF5E7FE4D2F}" destId="{C4250DED-7610-0E42-8026-2EE0259D39E1}" srcOrd="1" destOrd="0" presId="urn:microsoft.com/office/officeart/2005/8/layout/hProcess3"/>
    <dgm:cxn modelId="{CA5A3554-08ED-2842-9E48-56752C07DBD9}" type="presParOf" srcId="{989A75CF-E4C5-6546-BF73-0AF5E7FE4D2F}" destId="{74B0E7BE-4819-6342-B678-65E5BF268E64}" srcOrd="2" destOrd="0" presId="urn:microsoft.com/office/officeart/2005/8/layout/hProcess3"/>
    <dgm:cxn modelId="{D2D83A32-EC68-E941-A6DF-4716763BD474}" type="presParOf" srcId="{989A75CF-E4C5-6546-BF73-0AF5E7FE4D2F}" destId="{2FDFE031-49A5-644C-8435-4CA06641D1DA}" srcOrd="3" destOrd="0" presId="urn:microsoft.com/office/officeart/2005/8/layout/hProcess3"/>
    <dgm:cxn modelId="{DD2B1E7A-5EE3-D549-B080-90B2D4685F3E}" type="presParOf" srcId="{B4488528-1AF9-1446-B591-EA1DA654505A}" destId="{FBF36479-D230-894E-AA5E-EA08810066E5}" srcOrd="12" destOrd="0" presId="urn:microsoft.com/office/officeart/2005/8/layout/hProcess3"/>
    <dgm:cxn modelId="{A52EDE96-983D-ED45-A2B0-015085AB7943}" type="presParOf" srcId="{B4488528-1AF9-1446-B591-EA1DA654505A}" destId="{503E4116-9EC6-F64E-919C-E6583986E041}" srcOrd="13" destOrd="0" presId="urn:microsoft.com/office/officeart/2005/8/layout/hProcess3"/>
    <dgm:cxn modelId="{7AE9DAFC-0B13-ED4C-B55E-D19ABB080CB9}" type="presParOf" srcId="{503E4116-9EC6-F64E-919C-E6583986E041}" destId="{BC83DEF0-5B4E-B64D-94FF-684E236B991C}" srcOrd="0" destOrd="0" presId="urn:microsoft.com/office/officeart/2005/8/layout/hProcess3"/>
    <dgm:cxn modelId="{6413661C-9557-CE4D-886D-3F32E96579B6}" type="presParOf" srcId="{503E4116-9EC6-F64E-919C-E6583986E041}" destId="{4FC44E5E-A983-274D-A3A3-55B932CD77F0}" srcOrd="1" destOrd="0" presId="urn:microsoft.com/office/officeart/2005/8/layout/hProcess3"/>
    <dgm:cxn modelId="{CCAE5FBB-2360-614D-9355-BBA295157E0F}" type="presParOf" srcId="{503E4116-9EC6-F64E-919C-E6583986E041}" destId="{70B83773-F06B-644A-8D4C-DE1900538A23}" srcOrd="2" destOrd="0" presId="urn:microsoft.com/office/officeart/2005/8/layout/hProcess3"/>
    <dgm:cxn modelId="{134F1903-CE08-0748-AABB-C6CB705E7510}" type="presParOf" srcId="{503E4116-9EC6-F64E-919C-E6583986E041}" destId="{FFAE968F-7389-F040-BC42-B384DCB9F656}" srcOrd="3" destOrd="0" presId="urn:microsoft.com/office/officeart/2005/8/layout/hProcess3"/>
    <dgm:cxn modelId="{1628D543-FF8F-CF47-95D4-A36690481608}" type="presParOf" srcId="{B4488528-1AF9-1446-B591-EA1DA654505A}" destId="{BF490E44-C682-AB48-8A77-64ECDF8A0949}" srcOrd="14" destOrd="0" presId="urn:microsoft.com/office/officeart/2005/8/layout/hProcess3"/>
    <dgm:cxn modelId="{04BE34A9-311C-4F45-B76B-D4547F77BB10}" type="presParOf" srcId="{B4488528-1AF9-1446-B591-EA1DA654505A}" destId="{5D046A3A-BE21-CF4D-A008-B0D1864A060F}" srcOrd="15" destOrd="0" presId="urn:microsoft.com/office/officeart/2005/8/layout/hProcess3"/>
    <dgm:cxn modelId="{14F1737E-A7C7-804B-8C45-E0B7D2EDEA95}" type="presParOf" srcId="{B4488528-1AF9-1446-B591-EA1DA654505A}" destId="{73D070E6-6A50-A041-AA3C-340CDCDFE100}" srcOrd="1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4CB14-F5A9-4FB8-8830-3663ACB98AA3}" type="doc">
      <dgm:prSet loTypeId="urn:microsoft.com/office/officeart/2016/7/layout/HexagonTimeline" loCatId="process" qsTypeId="urn:microsoft.com/office/officeart/2005/8/quickstyle/simple1" qsCatId="simple" csTypeId="urn:microsoft.com/office/officeart/2005/8/colors/accent0_3" csCatId="mainScheme" phldr="1"/>
      <dgm:spPr/>
      <dgm:t>
        <a:bodyPr/>
        <a:lstStyle/>
        <a:p>
          <a:endParaRPr lang="en-US"/>
        </a:p>
      </dgm:t>
    </dgm:pt>
    <dgm:pt modelId="{206DB512-0A34-4C56-B411-B469E265C792}">
      <dgm:prSet/>
      <dgm:spPr/>
      <dgm:t>
        <a:bodyPr/>
        <a:lstStyle/>
        <a:p>
          <a:r>
            <a:rPr lang="en-US"/>
            <a:t>October</a:t>
          </a:r>
        </a:p>
      </dgm:t>
    </dgm:pt>
    <dgm:pt modelId="{C75E107D-FD15-4432-B10D-D620797ACD48}" type="parTrans" cxnId="{AC8E0614-1AC8-42F9-B725-31918E79EC7D}">
      <dgm:prSet/>
      <dgm:spPr/>
      <dgm:t>
        <a:bodyPr/>
        <a:lstStyle/>
        <a:p>
          <a:endParaRPr lang="en-US"/>
        </a:p>
      </dgm:t>
    </dgm:pt>
    <dgm:pt modelId="{6BB8D000-BC2B-4720-8D96-0945BAACEB93}" type="sibTrans" cxnId="{AC8E0614-1AC8-42F9-B725-31918E79EC7D}">
      <dgm:prSet/>
      <dgm:spPr/>
      <dgm:t>
        <a:bodyPr/>
        <a:lstStyle/>
        <a:p>
          <a:endParaRPr lang="en-US"/>
        </a:p>
      </dgm:t>
    </dgm:pt>
    <dgm:pt modelId="{62BCF561-C85D-464D-B900-5CDF59AA44BD}">
      <dgm:prSet/>
      <dgm:spPr/>
      <dgm:t>
        <a:bodyPr/>
        <a:lstStyle/>
        <a:p>
          <a:r>
            <a:rPr lang="en-US"/>
            <a:t>Webinar: Understanding Institutional Research Data Management Services</a:t>
          </a:r>
        </a:p>
      </dgm:t>
    </dgm:pt>
    <dgm:pt modelId="{7C7B65AD-4185-4084-8B3D-9320E99E1807}" type="parTrans" cxnId="{991132F2-D11D-4614-8DB1-013672D962FA}">
      <dgm:prSet/>
      <dgm:spPr/>
      <dgm:t>
        <a:bodyPr/>
        <a:lstStyle/>
        <a:p>
          <a:endParaRPr lang="en-US"/>
        </a:p>
      </dgm:t>
    </dgm:pt>
    <dgm:pt modelId="{2DBE2EAE-786A-45E2-BFA9-ABD76BC9A1A3}" type="sibTrans" cxnId="{991132F2-D11D-4614-8DB1-013672D962FA}">
      <dgm:prSet/>
      <dgm:spPr/>
      <dgm:t>
        <a:bodyPr/>
        <a:lstStyle/>
        <a:p>
          <a:endParaRPr lang="en-US"/>
        </a:p>
      </dgm:t>
    </dgm:pt>
    <dgm:pt modelId="{B042C49F-2CA5-4DDC-A842-8C684CB65DAD}">
      <dgm:prSet/>
      <dgm:spPr/>
      <dgm:t>
        <a:bodyPr/>
        <a:lstStyle/>
        <a:p>
          <a:r>
            <a:rPr lang="en-US"/>
            <a:t>Interest group meetings led by Rebecca &amp; Brian</a:t>
          </a:r>
        </a:p>
      </dgm:t>
    </dgm:pt>
    <dgm:pt modelId="{009D848E-0FF2-494F-BF73-C3218BB48D11}" type="parTrans" cxnId="{91901DBE-E19C-49D6-AC3F-65603B0B0F2D}">
      <dgm:prSet/>
      <dgm:spPr/>
      <dgm:t>
        <a:bodyPr/>
        <a:lstStyle/>
        <a:p>
          <a:endParaRPr lang="en-US"/>
        </a:p>
      </dgm:t>
    </dgm:pt>
    <dgm:pt modelId="{A2991F30-932B-4B4B-8159-BFB823E9BCC9}" type="sibTrans" cxnId="{91901DBE-E19C-49D6-AC3F-65603B0B0F2D}">
      <dgm:prSet/>
      <dgm:spPr/>
      <dgm:t>
        <a:bodyPr/>
        <a:lstStyle/>
        <a:p>
          <a:endParaRPr lang="en-US"/>
        </a:p>
      </dgm:t>
    </dgm:pt>
    <dgm:pt modelId="{B5D306B6-B281-4BF3-85F1-6327C54AD543}">
      <dgm:prSet/>
      <dgm:spPr/>
      <dgm:t>
        <a:bodyPr/>
        <a:lstStyle/>
        <a:p>
          <a:r>
            <a:rPr lang="en-US"/>
            <a:t>November</a:t>
          </a:r>
        </a:p>
      </dgm:t>
    </dgm:pt>
    <dgm:pt modelId="{E2FEBC7A-C757-412A-B8C8-8E45396963C0}" type="parTrans" cxnId="{6F05C4B2-8951-4ADF-8E7F-8AB2FC5E0936}">
      <dgm:prSet/>
      <dgm:spPr/>
      <dgm:t>
        <a:bodyPr/>
        <a:lstStyle/>
        <a:p>
          <a:endParaRPr lang="en-US"/>
        </a:p>
      </dgm:t>
    </dgm:pt>
    <dgm:pt modelId="{0022074B-E923-489F-9533-5D3F0D773DB5}" type="sibTrans" cxnId="{6F05C4B2-8951-4ADF-8E7F-8AB2FC5E0936}">
      <dgm:prSet/>
      <dgm:spPr/>
      <dgm:t>
        <a:bodyPr/>
        <a:lstStyle/>
        <a:p>
          <a:endParaRPr lang="en-US"/>
        </a:p>
      </dgm:t>
    </dgm:pt>
    <dgm:pt modelId="{3EFC0522-6BF5-4A95-A4E8-E5EB1EF9C390}">
      <dgm:prSet/>
      <dgm:spPr/>
      <dgm:t>
        <a:bodyPr/>
        <a:lstStyle/>
        <a:p>
          <a:r>
            <a:rPr lang="en-US"/>
            <a:t>Webinar: Identifying and Acting on Incentives When Planning RDM Services</a:t>
          </a:r>
        </a:p>
      </dgm:t>
    </dgm:pt>
    <dgm:pt modelId="{73243080-E058-481B-BDD5-1911EDD1DE4C}" type="parTrans" cxnId="{9611368F-C1D8-4589-BCF0-47E32E466FD3}">
      <dgm:prSet/>
      <dgm:spPr/>
      <dgm:t>
        <a:bodyPr/>
        <a:lstStyle/>
        <a:p>
          <a:endParaRPr lang="en-US"/>
        </a:p>
      </dgm:t>
    </dgm:pt>
    <dgm:pt modelId="{91569E1F-19B6-4ED1-A890-40EB01CD2458}" type="sibTrans" cxnId="{9611368F-C1D8-4589-BCF0-47E32E466FD3}">
      <dgm:prSet/>
      <dgm:spPr/>
      <dgm:t>
        <a:bodyPr/>
        <a:lstStyle/>
        <a:p>
          <a:endParaRPr lang="en-US"/>
        </a:p>
      </dgm:t>
    </dgm:pt>
    <dgm:pt modelId="{CAA3D77A-013F-4673-8CA6-2F7F13FDA7E0}">
      <dgm:prSet/>
      <dgm:spPr/>
      <dgm:t>
        <a:bodyPr/>
        <a:lstStyle/>
        <a:p>
          <a:r>
            <a:rPr lang="en-US"/>
            <a:t>Interest group meetings led by Rebecca &amp; Ixchel</a:t>
          </a:r>
        </a:p>
      </dgm:t>
    </dgm:pt>
    <dgm:pt modelId="{C379561C-FC5F-45A5-A4C4-8DFE3B8E3E07}" type="parTrans" cxnId="{1EAABB7D-C284-494D-B31B-0BC0C6F82524}">
      <dgm:prSet/>
      <dgm:spPr/>
      <dgm:t>
        <a:bodyPr/>
        <a:lstStyle/>
        <a:p>
          <a:endParaRPr lang="en-US"/>
        </a:p>
      </dgm:t>
    </dgm:pt>
    <dgm:pt modelId="{869FCBCB-8227-48DA-B723-9C3634711F30}" type="sibTrans" cxnId="{1EAABB7D-C284-494D-B31B-0BC0C6F82524}">
      <dgm:prSet/>
      <dgm:spPr/>
      <dgm:t>
        <a:bodyPr/>
        <a:lstStyle/>
        <a:p>
          <a:endParaRPr lang="en-US"/>
        </a:p>
      </dgm:t>
    </dgm:pt>
    <dgm:pt modelId="{E9C8ED02-F7B0-45BF-9D65-1E2F33BD2E19}">
      <dgm:prSet/>
      <dgm:spPr/>
      <dgm:t>
        <a:bodyPr/>
        <a:lstStyle/>
        <a:p>
          <a:r>
            <a:rPr lang="en-US"/>
            <a:t>December</a:t>
          </a:r>
        </a:p>
      </dgm:t>
    </dgm:pt>
    <dgm:pt modelId="{BB41890B-C751-48ED-8977-4B627F8021FB}" type="parTrans" cxnId="{F09CCE02-6B8D-48F7-B283-8AC66A789B7D}">
      <dgm:prSet/>
      <dgm:spPr/>
      <dgm:t>
        <a:bodyPr/>
        <a:lstStyle/>
        <a:p>
          <a:endParaRPr lang="en-US"/>
        </a:p>
      </dgm:t>
    </dgm:pt>
    <dgm:pt modelId="{24A01663-3CCB-41B2-A86D-211E6A285163}" type="sibTrans" cxnId="{F09CCE02-6B8D-48F7-B283-8AC66A789B7D}">
      <dgm:prSet/>
      <dgm:spPr/>
      <dgm:t>
        <a:bodyPr/>
        <a:lstStyle/>
        <a:p>
          <a:endParaRPr lang="en-US"/>
        </a:p>
      </dgm:t>
    </dgm:pt>
    <dgm:pt modelId="{F0F2CCB0-4741-4BE2-B337-0ACBC6CE2988}">
      <dgm:prSet/>
      <dgm:spPr/>
      <dgm:t>
        <a:bodyPr/>
        <a:lstStyle/>
        <a:p>
          <a:r>
            <a:rPr lang="en-US"/>
            <a:t>Webinar: Acquiring RDM Services for Your Institution</a:t>
          </a:r>
        </a:p>
      </dgm:t>
    </dgm:pt>
    <dgm:pt modelId="{0888EE47-59AF-4389-AEE9-1F9FF40D4C06}" type="parTrans" cxnId="{D9C12100-57E7-4413-B4E7-2450D2B9B609}">
      <dgm:prSet/>
      <dgm:spPr/>
      <dgm:t>
        <a:bodyPr/>
        <a:lstStyle/>
        <a:p>
          <a:endParaRPr lang="en-US"/>
        </a:p>
      </dgm:t>
    </dgm:pt>
    <dgm:pt modelId="{88D90BE0-2393-4A76-87CA-6949FAFC67AE}" type="sibTrans" cxnId="{D9C12100-57E7-4413-B4E7-2450D2B9B609}">
      <dgm:prSet/>
      <dgm:spPr/>
      <dgm:t>
        <a:bodyPr/>
        <a:lstStyle/>
        <a:p>
          <a:endParaRPr lang="en-US"/>
        </a:p>
      </dgm:t>
    </dgm:pt>
    <dgm:pt modelId="{B6AA7E75-D63F-4691-BDB2-0BB060C6616A}">
      <dgm:prSet/>
      <dgm:spPr/>
      <dgm:t>
        <a:bodyPr/>
        <a:lstStyle/>
        <a:p>
          <a:r>
            <a:rPr lang="en-US"/>
            <a:t>Interest group meetings led by Rebecca &amp; Brian</a:t>
          </a:r>
        </a:p>
      </dgm:t>
    </dgm:pt>
    <dgm:pt modelId="{0F7C55B8-80BC-4CA6-9A52-FCD61DB06362}" type="parTrans" cxnId="{8DEECAA9-5937-4E48-AF63-FC779F731CD5}">
      <dgm:prSet/>
      <dgm:spPr/>
      <dgm:t>
        <a:bodyPr/>
        <a:lstStyle/>
        <a:p>
          <a:endParaRPr lang="en-US"/>
        </a:p>
      </dgm:t>
    </dgm:pt>
    <dgm:pt modelId="{30826182-29AB-48F7-B0B3-29FE32CBD04D}" type="sibTrans" cxnId="{8DEECAA9-5937-4E48-AF63-FC779F731CD5}">
      <dgm:prSet/>
      <dgm:spPr/>
      <dgm:t>
        <a:bodyPr/>
        <a:lstStyle/>
        <a:p>
          <a:endParaRPr lang="en-US"/>
        </a:p>
      </dgm:t>
    </dgm:pt>
    <dgm:pt modelId="{B32E1AC1-F237-884A-86D3-BF3142EFEAC8}" type="pres">
      <dgm:prSet presAssocID="{2944CB14-F5A9-4FB8-8830-3663ACB98AA3}" presName="Name0" presStyleCnt="0">
        <dgm:presLayoutVars>
          <dgm:chMax/>
          <dgm:chPref/>
          <dgm:animLvl val="lvl"/>
        </dgm:presLayoutVars>
      </dgm:prSet>
      <dgm:spPr/>
    </dgm:pt>
    <dgm:pt modelId="{FA0712C2-9C4B-F349-BD89-B55F5CEC3C1E}" type="pres">
      <dgm:prSet presAssocID="{206DB512-0A34-4C56-B411-B469E265C792}" presName="composite" presStyleCnt="0"/>
      <dgm:spPr/>
    </dgm:pt>
    <dgm:pt modelId="{52FE69F3-4929-2B41-93A1-3E99EA3857BC}" type="pres">
      <dgm:prSet presAssocID="{206DB512-0A34-4C56-B411-B469E265C792}" presName="Parent1" presStyleLbl="alignNode1" presStyleIdx="0" presStyleCnt="3">
        <dgm:presLayoutVars>
          <dgm:chMax val="1"/>
          <dgm:chPref val="1"/>
          <dgm:bulletEnabled val="1"/>
        </dgm:presLayoutVars>
      </dgm:prSet>
      <dgm:spPr/>
    </dgm:pt>
    <dgm:pt modelId="{5F8B4B5C-5C3C-1847-BD0D-46927BACBBB8}" type="pres">
      <dgm:prSet presAssocID="{206DB512-0A34-4C56-B411-B469E265C792}" presName="Childtext1" presStyleLbl="revTx" presStyleIdx="0" presStyleCnt="3">
        <dgm:presLayoutVars>
          <dgm:chMax val="0"/>
          <dgm:chPref val="0"/>
          <dgm:bulletEnabled/>
        </dgm:presLayoutVars>
      </dgm:prSet>
      <dgm:spPr/>
    </dgm:pt>
    <dgm:pt modelId="{3FA98C6D-8894-FF49-9474-CC0548DE14F5}" type="pres">
      <dgm:prSet presAssocID="{206DB512-0A34-4C56-B411-B469E265C792}" presName="ConnectLine" presStyleLbl="sibTrans1D1" presStyleIdx="0" presStyleCnt="3"/>
      <dgm:spPr>
        <a:noFill/>
        <a:ln w="12700" cap="flat" cmpd="sng" algn="ctr">
          <a:solidFill>
            <a:schemeClr val="dk2">
              <a:hueOff val="0"/>
              <a:satOff val="0"/>
              <a:lumOff val="0"/>
              <a:alphaOff val="0"/>
            </a:schemeClr>
          </a:solidFill>
          <a:prstDash val="dash"/>
          <a:miter lim="800000"/>
        </a:ln>
        <a:effectLst/>
      </dgm:spPr>
    </dgm:pt>
    <dgm:pt modelId="{24674133-DD0A-E944-8E50-B41CEA77C4C8}" type="pres">
      <dgm:prSet presAssocID="{206DB512-0A34-4C56-B411-B469E265C792}" presName="ConnectLineEnd" presStyleLbl="node1" presStyleIdx="0" presStyleCnt="3"/>
      <dgm:spPr/>
    </dgm:pt>
    <dgm:pt modelId="{D6711D93-7BBD-0145-B2EF-8DA5729FE9F2}" type="pres">
      <dgm:prSet presAssocID="{206DB512-0A34-4C56-B411-B469E265C792}" presName="EmptyPane" presStyleCnt="0"/>
      <dgm:spPr/>
    </dgm:pt>
    <dgm:pt modelId="{381483D2-855C-BE47-91C3-E07D0B770156}" type="pres">
      <dgm:prSet presAssocID="{6BB8D000-BC2B-4720-8D96-0945BAACEB93}" presName="spaceBetweenRectangles" presStyleLbl="fgAcc1" presStyleIdx="0" presStyleCnt="2"/>
      <dgm:spPr/>
    </dgm:pt>
    <dgm:pt modelId="{0C07174E-1310-4F41-8A96-AD49E09E8C22}" type="pres">
      <dgm:prSet presAssocID="{B5D306B6-B281-4BF3-85F1-6327C54AD543}" presName="composite" presStyleCnt="0"/>
      <dgm:spPr/>
    </dgm:pt>
    <dgm:pt modelId="{60F0462F-9BF5-BD45-B3B4-995D2F510158}" type="pres">
      <dgm:prSet presAssocID="{B5D306B6-B281-4BF3-85F1-6327C54AD543}" presName="Parent1" presStyleLbl="alignNode1" presStyleIdx="1" presStyleCnt="3">
        <dgm:presLayoutVars>
          <dgm:chMax val="1"/>
          <dgm:chPref val="1"/>
          <dgm:bulletEnabled val="1"/>
        </dgm:presLayoutVars>
      </dgm:prSet>
      <dgm:spPr/>
    </dgm:pt>
    <dgm:pt modelId="{0403635F-2BF8-0F49-A66C-FFA1AB5B9BF6}" type="pres">
      <dgm:prSet presAssocID="{B5D306B6-B281-4BF3-85F1-6327C54AD543}" presName="Childtext1" presStyleLbl="revTx" presStyleIdx="1" presStyleCnt="3">
        <dgm:presLayoutVars>
          <dgm:chMax val="0"/>
          <dgm:chPref val="0"/>
          <dgm:bulletEnabled/>
        </dgm:presLayoutVars>
      </dgm:prSet>
      <dgm:spPr/>
    </dgm:pt>
    <dgm:pt modelId="{D3737875-E680-2542-BA1C-FDE0165D58B6}" type="pres">
      <dgm:prSet presAssocID="{B5D306B6-B281-4BF3-85F1-6327C54AD543}" presName="ConnectLine" presStyleLbl="sibTrans1D1" presStyleIdx="1" presStyleCnt="3"/>
      <dgm:spPr>
        <a:noFill/>
        <a:ln w="12700" cap="flat" cmpd="sng" algn="ctr">
          <a:solidFill>
            <a:schemeClr val="dk2">
              <a:hueOff val="0"/>
              <a:satOff val="0"/>
              <a:lumOff val="0"/>
              <a:alphaOff val="0"/>
            </a:schemeClr>
          </a:solidFill>
          <a:prstDash val="dash"/>
          <a:miter lim="800000"/>
        </a:ln>
        <a:effectLst/>
      </dgm:spPr>
    </dgm:pt>
    <dgm:pt modelId="{72B05D10-2B12-4047-AB5C-08829D685481}" type="pres">
      <dgm:prSet presAssocID="{B5D306B6-B281-4BF3-85F1-6327C54AD543}" presName="ConnectLineEnd" presStyleLbl="node1" presStyleIdx="1" presStyleCnt="3"/>
      <dgm:spPr/>
    </dgm:pt>
    <dgm:pt modelId="{EE41FAA2-7B28-BF44-B7B9-C8A55EA587C4}" type="pres">
      <dgm:prSet presAssocID="{B5D306B6-B281-4BF3-85F1-6327C54AD543}" presName="EmptyPane" presStyleCnt="0"/>
      <dgm:spPr/>
    </dgm:pt>
    <dgm:pt modelId="{AA7BBF8F-51E9-B14E-B004-78CF05D3FED1}" type="pres">
      <dgm:prSet presAssocID="{0022074B-E923-489F-9533-5D3F0D773DB5}" presName="spaceBetweenRectangles" presStyleLbl="fgAcc1" presStyleIdx="1" presStyleCnt="2"/>
      <dgm:spPr/>
    </dgm:pt>
    <dgm:pt modelId="{FCF0877B-4A83-754D-A267-B1BAD2CAD4A5}" type="pres">
      <dgm:prSet presAssocID="{E9C8ED02-F7B0-45BF-9D65-1E2F33BD2E19}" presName="composite" presStyleCnt="0"/>
      <dgm:spPr/>
    </dgm:pt>
    <dgm:pt modelId="{54B3A5E8-F975-E941-8B59-5EDB566AC6A8}" type="pres">
      <dgm:prSet presAssocID="{E9C8ED02-F7B0-45BF-9D65-1E2F33BD2E19}" presName="Parent1" presStyleLbl="alignNode1" presStyleIdx="2" presStyleCnt="3">
        <dgm:presLayoutVars>
          <dgm:chMax val="1"/>
          <dgm:chPref val="1"/>
          <dgm:bulletEnabled val="1"/>
        </dgm:presLayoutVars>
      </dgm:prSet>
      <dgm:spPr/>
    </dgm:pt>
    <dgm:pt modelId="{6587704F-DC82-4843-BC27-ED4CCF2D8244}" type="pres">
      <dgm:prSet presAssocID="{E9C8ED02-F7B0-45BF-9D65-1E2F33BD2E19}" presName="Childtext1" presStyleLbl="revTx" presStyleIdx="2" presStyleCnt="3">
        <dgm:presLayoutVars>
          <dgm:chMax val="0"/>
          <dgm:chPref val="0"/>
          <dgm:bulletEnabled/>
        </dgm:presLayoutVars>
      </dgm:prSet>
      <dgm:spPr/>
    </dgm:pt>
    <dgm:pt modelId="{BD987050-1A7A-E94A-9B85-F492DCBEBFF9}" type="pres">
      <dgm:prSet presAssocID="{E9C8ED02-F7B0-45BF-9D65-1E2F33BD2E19}" presName="ConnectLine" presStyleLbl="sibTrans1D1" presStyleIdx="2" presStyleCnt="3"/>
      <dgm:spPr>
        <a:noFill/>
        <a:ln w="12700" cap="flat" cmpd="sng" algn="ctr">
          <a:solidFill>
            <a:schemeClr val="dk2">
              <a:hueOff val="0"/>
              <a:satOff val="0"/>
              <a:lumOff val="0"/>
              <a:alphaOff val="0"/>
            </a:schemeClr>
          </a:solidFill>
          <a:prstDash val="dash"/>
          <a:miter lim="800000"/>
        </a:ln>
        <a:effectLst/>
      </dgm:spPr>
    </dgm:pt>
    <dgm:pt modelId="{E23CEEF0-0FC2-6643-A29A-9D2BBAD66516}" type="pres">
      <dgm:prSet presAssocID="{E9C8ED02-F7B0-45BF-9D65-1E2F33BD2E19}" presName="ConnectLineEnd" presStyleLbl="node1" presStyleIdx="2" presStyleCnt="3"/>
      <dgm:spPr/>
    </dgm:pt>
    <dgm:pt modelId="{9A2AF86C-BA99-A344-8201-9225811133EA}" type="pres">
      <dgm:prSet presAssocID="{E9C8ED02-F7B0-45BF-9D65-1E2F33BD2E19}" presName="EmptyPane" presStyleCnt="0"/>
      <dgm:spPr/>
    </dgm:pt>
  </dgm:ptLst>
  <dgm:cxnLst>
    <dgm:cxn modelId="{D9C12100-57E7-4413-B4E7-2450D2B9B609}" srcId="{E9C8ED02-F7B0-45BF-9D65-1E2F33BD2E19}" destId="{F0F2CCB0-4741-4BE2-B337-0ACBC6CE2988}" srcOrd="0" destOrd="0" parTransId="{0888EE47-59AF-4389-AEE9-1F9FF40D4C06}" sibTransId="{88D90BE0-2393-4A76-87CA-6949FAFC67AE}"/>
    <dgm:cxn modelId="{69602F01-D5C2-1E43-83FB-612C081CE55E}" type="presOf" srcId="{F0F2CCB0-4741-4BE2-B337-0ACBC6CE2988}" destId="{6587704F-DC82-4843-BC27-ED4CCF2D8244}" srcOrd="0" destOrd="0" presId="urn:microsoft.com/office/officeart/2016/7/layout/HexagonTimeline"/>
    <dgm:cxn modelId="{F09CCE02-6B8D-48F7-B283-8AC66A789B7D}" srcId="{2944CB14-F5A9-4FB8-8830-3663ACB98AA3}" destId="{E9C8ED02-F7B0-45BF-9D65-1E2F33BD2E19}" srcOrd="2" destOrd="0" parTransId="{BB41890B-C751-48ED-8977-4B627F8021FB}" sibTransId="{24A01663-3CCB-41B2-A86D-211E6A285163}"/>
    <dgm:cxn modelId="{AC8E0614-1AC8-42F9-B725-31918E79EC7D}" srcId="{2944CB14-F5A9-4FB8-8830-3663ACB98AA3}" destId="{206DB512-0A34-4C56-B411-B469E265C792}" srcOrd="0" destOrd="0" parTransId="{C75E107D-FD15-4432-B10D-D620797ACD48}" sibTransId="{6BB8D000-BC2B-4720-8D96-0945BAACEB93}"/>
    <dgm:cxn modelId="{F64DB526-577E-1046-A1FB-EFA28F1C8D7B}" type="presOf" srcId="{B5D306B6-B281-4BF3-85F1-6327C54AD543}" destId="{60F0462F-9BF5-BD45-B3B4-995D2F510158}" srcOrd="0" destOrd="0" presId="urn:microsoft.com/office/officeart/2016/7/layout/HexagonTimeline"/>
    <dgm:cxn modelId="{BCD3DF2A-F478-9543-A344-5A167A67F613}" type="presOf" srcId="{B042C49F-2CA5-4DDC-A842-8C684CB65DAD}" destId="{5F8B4B5C-5C3C-1847-BD0D-46927BACBBB8}" srcOrd="0" destOrd="1" presId="urn:microsoft.com/office/officeart/2016/7/layout/HexagonTimeline"/>
    <dgm:cxn modelId="{5AA5514A-2B4F-114F-AED0-C3C2A6AC9771}" type="presOf" srcId="{206DB512-0A34-4C56-B411-B469E265C792}" destId="{52FE69F3-4929-2B41-93A1-3E99EA3857BC}" srcOrd="0" destOrd="0" presId="urn:microsoft.com/office/officeart/2016/7/layout/HexagonTimeline"/>
    <dgm:cxn modelId="{6CFBC84F-F5CE-044C-ACB2-D63FA2E4331F}" type="presOf" srcId="{62BCF561-C85D-464D-B900-5CDF59AA44BD}" destId="{5F8B4B5C-5C3C-1847-BD0D-46927BACBBB8}" srcOrd="0" destOrd="0" presId="urn:microsoft.com/office/officeart/2016/7/layout/HexagonTimeline"/>
    <dgm:cxn modelId="{11A9285A-5313-4449-A4D4-30F17503AF37}" type="presOf" srcId="{2944CB14-F5A9-4FB8-8830-3663ACB98AA3}" destId="{B32E1AC1-F237-884A-86D3-BF3142EFEAC8}" srcOrd="0" destOrd="0" presId="urn:microsoft.com/office/officeart/2016/7/layout/HexagonTimeline"/>
    <dgm:cxn modelId="{1EAABB7D-C284-494D-B31B-0BC0C6F82524}" srcId="{B5D306B6-B281-4BF3-85F1-6327C54AD543}" destId="{CAA3D77A-013F-4673-8CA6-2F7F13FDA7E0}" srcOrd="1" destOrd="0" parTransId="{C379561C-FC5F-45A5-A4C4-8DFE3B8E3E07}" sibTransId="{869FCBCB-8227-48DA-B723-9C3634711F30}"/>
    <dgm:cxn modelId="{439CFB88-B19A-9342-BABB-837488251B88}" type="presOf" srcId="{3EFC0522-6BF5-4A95-A4E8-E5EB1EF9C390}" destId="{0403635F-2BF8-0F49-A66C-FFA1AB5B9BF6}" srcOrd="0" destOrd="0" presId="urn:microsoft.com/office/officeart/2016/7/layout/HexagonTimeline"/>
    <dgm:cxn modelId="{9611368F-C1D8-4589-BCF0-47E32E466FD3}" srcId="{B5D306B6-B281-4BF3-85F1-6327C54AD543}" destId="{3EFC0522-6BF5-4A95-A4E8-E5EB1EF9C390}" srcOrd="0" destOrd="0" parTransId="{73243080-E058-481B-BDD5-1911EDD1DE4C}" sibTransId="{91569E1F-19B6-4ED1-A890-40EB01CD2458}"/>
    <dgm:cxn modelId="{8DEECAA9-5937-4E48-AF63-FC779F731CD5}" srcId="{E9C8ED02-F7B0-45BF-9D65-1E2F33BD2E19}" destId="{B6AA7E75-D63F-4691-BDB2-0BB060C6616A}" srcOrd="1" destOrd="0" parTransId="{0F7C55B8-80BC-4CA6-9A52-FCD61DB06362}" sibTransId="{30826182-29AB-48F7-B0B3-29FE32CBD04D}"/>
    <dgm:cxn modelId="{4AA814AA-0F78-0944-A05B-7DA9093CEA7B}" type="presOf" srcId="{CAA3D77A-013F-4673-8CA6-2F7F13FDA7E0}" destId="{0403635F-2BF8-0F49-A66C-FFA1AB5B9BF6}" srcOrd="0" destOrd="1" presId="urn:microsoft.com/office/officeart/2016/7/layout/HexagonTimeline"/>
    <dgm:cxn modelId="{6F05C4B2-8951-4ADF-8E7F-8AB2FC5E0936}" srcId="{2944CB14-F5A9-4FB8-8830-3663ACB98AA3}" destId="{B5D306B6-B281-4BF3-85F1-6327C54AD543}" srcOrd="1" destOrd="0" parTransId="{E2FEBC7A-C757-412A-B8C8-8E45396963C0}" sibTransId="{0022074B-E923-489F-9533-5D3F0D773DB5}"/>
    <dgm:cxn modelId="{91901DBE-E19C-49D6-AC3F-65603B0B0F2D}" srcId="{206DB512-0A34-4C56-B411-B469E265C792}" destId="{B042C49F-2CA5-4DDC-A842-8C684CB65DAD}" srcOrd="1" destOrd="0" parTransId="{009D848E-0FF2-494F-BF73-C3218BB48D11}" sibTransId="{A2991F30-932B-4B4B-8159-BFB823E9BCC9}"/>
    <dgm:cxn modelId="{77F688C3-B60E-6241-9938-32D037325525}" type="presOf" srcId="{B6AA7E75-D63F-4691-BDB2-0BB060C6616A}" destId="{6587704F-DC82-4843-BC27-ED4CCF2D8244}" srcOrd="0" destOrd="1" presId="urn:microsoft.com/office/officeart/2016/7/layout/HexagonTimeline"/>
    <dgm:cxn modelId="{81041AE4-4312-0648-AEB0-D500822F6ACC}" type="presOf" srcId="{E9C8ED02-F7B0-45BF-9D65-1E2F33BD2E19}" destId="{54B3A5E8-F975-E941-8B59-5EDB566AC6A8}" srcOrd="0" destOrd="0" presId="urn:microsoft.com/office/officeart/2016/7/layout/HexagonTimeline"/>
    <dgm:cxn modelId="{991132F2-D11D-4614-8DB1-013672D962FA}" srcId="{206DB512-0A34-4C56-B411-B469E265C792}" destId="{62BCF561-C85D-464D-B900-5CDF59AA44BD}" srcOrd="0" destOrd="0" parTransId="{7C7B65AD-4185-4084-8B3D-9320E99E1807}" sibTransId="{2DBE2EAE-786A-45E2-BFA9-ABD76BC9A1A3}"/>
    <dgm:cxn modelId="{9679DDD3-5C9E-B74F-92A8-DE7384E0CF3D}" type="presParOf" srcId="{B32E1AC1-F237-884A-86D3-BF3142EFEAC8}" destId="{FA0712C2-9C4B-F349-BD89-B55F5CEC3C1E}" srcOrd="0" destOrd="0" presId="urn:microsoft.com/office/officeart/2016/7/layout/HexagonTimeline"/>
    <dgm:cxn modelId="{0D7EB76C-26EB-CE47-AB1A-A44FD98204CA}" type="presParOf" srcId="{FA0712C2-9C4B-F349-BD89-B55F5CEC3C1E}" destId="{52FE69F3-4929-2B41-93A1-3E99EA3857BC}" srcOrd="0" destOrd="0" presId="urn:microsoft.com/office/officeart/2016/7/layout/HexagonTimeline"/>
    <dgm:cxn modelId="{028BC9F9-F231-8046-A0AB-48D36BAD5DBD}" type="presParOf" srcId="{FA0712C2-9C4B-F349-BD89-B55F5CEC3C1E}" destId="{5F8B4B5C-5C3C-1847-BD0D-46927BACBBB8}" srcOrd="1" destOrd="0" presId="urn:microsoft.com/office/officeart/2016/7/layout/HexagonTimeline"/>
    <dgm:cxn modelId="{F784E550-707E-2F4D-99FA-EAEA8342F03B}" type="presParOf" srcId="{FA0712C2-9C4B-F349-BD89-B55F5CEC3C1E}" destId="{3FA98C6D-8894-FF49-9474-CC0548DE14F5}" srcOrd="2" destOrd="0" presId="urn:microsoft.com/office/officeart/2016/7/layout/HexagonTimeline"/>
    <dgm:cxn modelId="{5293E411-3898-F043-8A43-AE8D1E15CA3F}" type="presParOf" srcId="{FA0712C2-9C4B-F349-BD89-B55F5CEC3C1E}" destId="{24674133-DD0A-E944-8E50-B41CEA77C4C8}" srcOrd="3" destOrd="0" presId="urn:microsoft.com/office/officeart/2016/7/layout/HexagonTimeline"/>
    <dgm:cxn modelId="{FD46551A-8C7B-1845-86C6-C298888B714E}" type="presParOf" srcId="{FA0712C2-9C4B-F349-BD89-B55F5CEC3C1E}" destId="{D6711D93-7BBD-0145-B2EF-8DA5729FE9F2}" srcOrd="4" destOrd="0" presId="urn:microsoft.com/office/officeart/2016/7/layout/HexagonTimeline"/>
    <dgm:cxn modelId="{5F137B5A-2696-884C-94B3-B064FA048F51}" type="presParOf" srcId="{B32E1AC1-F237-884A-86D3-BF3142EFEAC8}" destId="{381483D2-855C-BE47-91C3-E07D0B770156}" srcOrd="1" destOrd="0" presId="urn:microsoft.com/office/officeart/2016/7/layout/HexagonTimeline"/>
    <dgm:cxn modelId="{591072C5-67B5-5344-845E-35F5625B1513}" type="presParOf" srcId="{B32E1AC1-F237-884A-86D3-BF3142EFEAC8}" destId="{0C07174E-1310-4F41-8A96-AD49E09E8C22}" srcOrd="2" destOrd="0" presId="urn:microsoft.com/office/officeart/2016/7/layout/HexagonTimeline"/>
    <dgm:cxn modelId="{A8A560B3-B2DE-FB42-8552-BBCA3AAFB1E4}" type="presParOf" srcId="{0C07174E-1310-4F41-8A96-AD49E09E8C22}" destId="{60F0462F-9BF5-BD45-B3B4-995D2F510158}" srcOrd="0" destOrd="0" presId="urn:microsoft.com/office/officeart/2016/7/layout/HexagonTimeline"/>
    <dgm:cxn modelId="{52D0D2FE-0A4E-9841-9C55-E7D4A3D7CA84}" type="presParOf" srcId="{0C07174E-1310-4F41-8A96-AD49E09E8C22}" destId="{0403635F-2BF8-0F49-A66C-FFA1AB5B9BF6}" srcOrd="1" destOrd="0" presId="urn:microsoft.com/office/officeart/2016/7/layout/HexagonTimeline"/>
    <dgm:cxn modelId="{810F333A-8F6A-444A-95C5-44B65468ECC2}" type="presParOf" srcId="{0C07174E-1310-4F41-8A96-AD49E09E8C22}" destId="{D3737875-E680-2542-BA1C-FDE0165D58B6}" srcOrd="2" destOrd="0" presId="urn:microsoft.com/office/officeart/2016/7/layout/HexagonTimeline"/>
    <dgm:cxn modelId="{BA8C92CB-1C2A-3348-8CB1-CCCE48EBAEFA}" type="presParOf" srcId="{0C07174E-1310-4F41-8A96-AD49E09E8C22}" destId="{72B05D10-2B12-4047-AB5C-08829D685481}" srcOrd="3" destOrd="0" presId="urn:microsoft.com/office/officeart/2016/7/layout/HexagonTimeline"/>
    <dgm:cxn modelId="{45F72E69-44EA-3340-8356-132B9B2764F9}" type="presParOf" srcId="{0C07174E-1310-4F41-8A96-AD49E09E8C22}" destId="{EE41FAA2-7B28-BF44-B7B9-C8A55EA587C4}" srcOrd="4" destOrd="0" presId="urn:microsoft.com/office/officeart/2016/7/layout/HexagonTimeline"/>
    <dgm:cxn modelId="{FFDD90A1-C172-D94A-B06B-D121107AA953}" type="presParOf" srcId="{B32E1AC1-F237-884A-86D3-BF3142EFEAC8}" destId="{AA7BBF8F-51E9-B14E-B004-78CF05D3FED1}" srcOrd="3" destOrd="0" presId="urn:microsoft.com/office/officeart/2016/7/layout/HexagonTimeline"/>
    <dgm:cxn modelId="{AD65CC06-00DB-4C40-A6CA-8F8267BC8A16}" type="presParOf" srcId="{B32E1AC1-F237-884A-86D3-BF3142EFEAC8}" destId="{FCF0877B-4A83-754D-A267-B1BAD2CAD4A5}" srcOrd="4" destOrd="0" presId="urn:microsoft.com/office/officeart/2016/7/layout/HexagonTimeline"/>
    <dgm:cxn modelId="{695A8CED-42A1-EC45-80D6-06C351AB9B67}" type="presParOf" srcId="{FCF0877B-4A83-754D-A267-B1BAD2CAD4A5}" destId="{54B3A5E8-F975-E941-8B59-5EDB566AC6A8}" srcOrd="0" destOrd="0" presId="urn:microsoft.com/office/officeart/2016/7/layout/HexagonTimeline"/>
    <dgm:cxn modelId="{BED64118-5C1C-D141-9CCC-32FFF982CD64}" type="presParOf" srcId="{FCF0877B-4A83-754D-A267-B1BAD2CAD4A5}" destId="{6587704F-DC82-4843-BC27-ED4CCF2D8244}" srcOrd="1" destOrd="0" presId="urn:microsoft.com/office/officeart/2016/7/layout/HexagonTimeline"/>
    <dgm:cxn modelId="{0E9AB6CB-FA24-AB42-978D-C79F3E38E949}" type="presParOf" srcId="{FCF0877B-4A83-754D-A267-B1BAD2CAD4A5}" destId="{BD987050-1A7A-E94A-9B85-F492DCBEBFF9}" srcOrd="2" destOrd="0" presId="urn:microsoft.com/office/officeart/2016/7/layout/HexagonTimeline"/>
    <dgm:cxn modelId="{10A33D2A-2D9B-EB47-94AE-3EBF441C76BF}" type="presParOf" srcId="{FCF0877B-4A83-754D-A267-B1BAD2CAD4A5}" destId="{E23CEEF0-0FC2-6643-A29A-9D2BBAD66516}" srcOrd="3" destOrd="0" presId="urn:microsoft.com/office/officeart/2016/7/layout/HexagonTimeline"/>
    <dgm:cxn modelId="{E3C8186F-18B2-F64E-8F69-EF2FB7D327B6}" type="presParOf" srcId="{FCF0877B-4A83-754D-A267-B1BAD2CAD4A5}" destId="{9A2AF86C-BA99-A344-8201-9225811133EA}"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D469D-D331-FF47-A326-699FF2AF2FFB}">
      <dsp:nvSpPr>
        <dsp:cNvPr id="0" name=""/>
        <dsp:cNvSpPr/>
      </dsp:nvSpPr>
      <dsp:spPr>
        <a:xfrm>
          <a:off x="0" y="94527"/>
          <a:ext cx="10460492" cy="11138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Use OCLC Research to support a 3-month, community exploration of RDM practices</a:t>
          </a:r>
        </a:p>
      </dsp:txBody>
      <dsp:txXfrm>
        <a:off x="54373" y="148900"/>
        <a:ext cx="10351746" cy="1005094"/>
      </dsp:txXfrm>
    </dsp:sp>
    <dsp:sp modelId="{EA978A50-7F92-6349-89DD-884AA870FFA7}">
      <dsp:nvSpPr>
        <dsp:cNvPr id="0" name=""/>
        <dsp:cNvSpPr/>
      </dsp:nvSpPr>
      <dsp:spPr>
        <a:xfrm>
          <a:off x="0" y="1208368"/>
          <a:ext cx="10460492"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12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Explore local conditions</a:t>
          </a:r>
        </a:p>
        <a:p>
          <a:pPr marL="228600" lvl="1" indent="-228600" algn="l" defTabSz="977900">
            <a:lnSpc>
              <a:spcPct val="90000"/>
            </a:lnSpc>
            <a:spcBef>
              <a:spcPct val="0"/>
            </a:spcBef>
            <a:spcAft>
              <a:spcPct val="20000"/>
            </a:spcAft>
            <a:buChar char="•"/>
          </a:pPr>
          <a:r>
            <a:rPr lang="en-US" sz="2200" kern="1200"/>
            <a:t>Understand practices of other research institutions</a:t>
          </a:r>
        </a:p>
        <a:p>
          <a:pPr marL="228600" lvl="1" indent="-228600" algn="l" defTabSz="977900">
            <a:lnSpc>
              <a:spcPct val="90000"/>
            </a:lnSpc>
            <a:spcBef>
              <a:spcPct val="0"/>
            </a:spcBef>
            <a:spcAft>
              <a:spcPct val="20000"/>
            </a:spcAft>
            <a:buChar char="•"/>
          </a:pPr>
          <a:r>
            <a:rPr lang="en-US" sz="2200" kern="1200"/>
            <a:t>Plan service offerings</a:t>
          </a:r>
        </a:p>
      </dsp:txBody>
      <dsp:txXfrm>
        <a:off x="0" y="1208368"/>
        <a:ext cx="10460492" cy="1130220"/>
      </dsp:txXfrm>
    </dsp:sp>
    <dsp:sp modelId="{8BDC50B2-9380-414A-87F8-B0C60359D082}">
      <dsp:nvSpPr>
        <dsp:cNvPr id="0" name=""/>
        <dsp:cNvSpPr/>
      </dsp:nvSpPr>
      <dsp:spPr>
        <a:xfrm>
          <a:off x="0" y="2338588"/>
          <a:ext cx="10460492" cy="11138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Build relationships across the partnership</a:t>
          </a:r>
        </a:p>
      </dsp:txBody>
      <dsp:txXfrm>
        <a:off x="54373" y="2392961"/>
        <a:ext cx="10351746" cy="1005094"/>
      </dsp:txXfrm>
    </dsp:sp>
    <dsp:sp modelId="{ADAE1925-BA4B-9846-9F49-344493083512}">
      <dsp:nvSpPr>
        <dsp:cNvPr id="0" name=""/>
        <dsp:cNvSpPr/>
      </dsp:nvSpPr>
      <dsp:spPr>
        <a:xfrm>
          <a:off x="0" y="3533068"/>
          <a:ext cx="10460492" cy="11138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Inform us at OCLC Research, helping to direct us to next research topics that will support our partners</a:t>
          </a:r>
        </a:p>
      </dsp:txBody>
      <dsp:txXfrm>
        <a:off x="54373" y="3587441"/>
        <a:ext cx="10351746" cy="1005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070E6-6A50-A041-AA3C-340CDCDFE100}">
      <dsp:nvSpPr>
        <dsp:cNvPr id="0" name=""/>
        <dsp:cNvSpPr/>
      </dsp:nvSpPr>
      <dsp:spPr>
        <a:xfrm>
          <a:off x="0" y="37830"/>
          <a:ext cx="11834192" cy="1512000"/>
        </a:xfrm>
        <a:prstGeom prst="right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FC44E5E-A983-274D-A3A3-55B932CD77F0}">
      <dsp:nvSpPr>
        <dsp:cNvPr id="0" name=""/>
        <dsp:cNvSpPr/>
      </dsp:nvSpPr>
      <dsp:spPr>
        <a:xfrm>
          <a:off x="10166815" y="396915"/>
          <a:ext cx="127991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10166815" y="396915"/>
        <a:ext cx="1279918" cy="756000"/>
      </dsp:txXfrm>
    </dsp:sp>
    <dsp:sp modelId="{C4250DED-7610-0E42-8026-2EE0259D39E1}">
      <dsp:nvSpPr>
        <dsp:cNvPr id="0" name=""/>
        <dsp:cNvSpPr/>
      </dsp:nvSpPr>
      <dsp:spPr>
        <a:xfrm>
          <a:off x="8630913" y="396915"/>
          <a:ext cx="127991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rPr>
            <a:t>2016</a:t>
          </a:r>
        </a:p>
      </dsp:txBody>
      <dsp:txXfrm>
        <a:off x="8630913" y="396915"/>
        <a:ext cx="1279918" cy="756000"/>
      </dsp:txXfrm>
    </dsp:sp>
    <dsp:sp modelId="{DB6D2284-32E9-A94E-9E5D-AADB5D02ED83}">
      <dsp:nvSpPr>
        <dsp:cNvPr id="0" name=""/>
        <dsp:cNvSpPr/>
      </dsp:nvSpPr>
      <dsp:spPr>
        <a:xfrm>
          <a:off x="7095010" y="396915"/>
          <a:ext cx="127991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rPr>
            <a:t>2015</a:t>
          </a:r>
        </a:p>
      </dsp:txBody>
      <dsp:txXfrm>
        <a:off x="7095010" y="396915"/>
        <a:ext cx="1279918" cy="756000"/>
      </dsp:txXfrm>
    </dsp:sp>
    <dsp:sp modelId="{69ADA9DF-1792-4240-ADD9-BA72EE43F24C}">
      <dsp:nvSpPr>
        <dsp:cNvPr id="0" name=""/>
        <dsp:cNvSpPr/>
      </dsp:nvSpPr>
      <dsp:spPr>
        <a:xfrm>
          <a:off x="5559108" y="396915"/>
          <a:ext cx="127991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rPr>
            <a:t>2014</a:t>
          </a:r>
        </a:p>
      </dsp:txBody>
      <dsp:txXfrm>
        <a:off x="5559108" y="396915"/>
        <a:ext cx="1279918" cy="756000"/>
      </dsp:txXfrm>
    </dsp:sp>
    <dsp:sp modelId="{8E32C928-666B-3144-B673-4E835060E215}">
      <dsp:nvSpPr>
        <dsp:cNvPr id="0" name=""/>
        <dsp:cNvSpPr/>
      </dsp:nvSpPr>
      <dsp:spPr>
        <a:xfrm>
          <a:off x="4023205" y="396915"/>
          <a:ext cx="127991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rPr>
            <a:t>2013</a:t>
          </a:r>
        </a:p>
      </dsp:txBody>
      <dsp:txXfrm>
        <a:off x="4023205" y="396915"/>
        <a:ext cx="1279918" cy="756000"/>
      </dsp:txXfrm>
    </dsp:sp>
    <dsp:sp modelId="{7DAB455E-4645-6C4F-9C8F-391B49EA8BFE}">
      <dsp:nvSpPr>
        <dsp:cNvPr id="0" name=""/>
        <dsp:cNvSpPr/>
      </dsp:nvSpPr>
      <dsp:spPr>
        <a:xfrm>
          <a:off x="2487303" y="396915"/>
          <a:ext cx="127991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rPr>
            <a:t>2012</a:t>
          </a:r>
        </a:p>
      </dsp:txBody>
      <dsp:txXfrm>
        <a:off x="2487303" y="396915"/>
        <a:ext cx="1279918" cy="756000"/>
      </dsp:txXfrm>
    </dsp:sp>
    <dsp:sp modelId="{C3510862-18BE-7946-8406-E64E2ED60786}">
      <dsp:nvSpPr>
        <dsp:cNvPr id="0" name=""/>
        <dsp:cNvSpPr/>
      </dsp:nvSpPr>
      <dsp:spPr>
        <a:xfrm>
          <a:off x="951400" y="396915"/>
          <a:ext cx="127991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rPr>
            <a:t>2011</a:t>
          </a:r>
        </a:p>
      </dsp:txBody>
      <dsp:txXfrm>
        <a:off x="951400" y="396915"/>
        <a:ext cx="1279918" cy="75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E69F3-4929-2B41-93A1-3E99EA3857BC}">
      <dsp:nvSpPr>
        <dsp:cNvPr id="0" name=""/>
        <dsp:cNvSpPr/>
      </dsp:nvSpPr>
      <dsp:spPr>
        <a:xfrm>
          <a:off x="554613" y="2131344"/>
          <a:ext cx="2822736" cy="581275"/>
        </a:xfrm>
        <a:prstGeom prst="homePlate">
          <a:avLst>
            <a:gd name="adj" fmla="val 4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a:t>October</a:t>
          </a:r>
        </a:p>
      </dsp:txBody>
      <dsp:txXfrm>
        <a:off x="554613" y="2131344"/>
        <a:ext cx="2706481" cy="581275"/>
      </dsp:txXfrm>
    </dsp:sp>
    <dsp:sp modelId="{5F8B4B5C-5C3C-1847-BD0D-46927BACBBB8}">
      <dsp:nvSpPr>
        <dsp:cNvPr id="0" name=""/>
        <dsp:cNvSpPr/>
      </dsp:nvSpPr>
      <dsp:spPr>
        <a:xfrm>
          <a:off x="5748" y="0"/>
          <a:ext cx="3920467" cy="155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a:t>Webinar: Understanding Institutional Research Data Management Services</a:t>
          </a:r>
        </a:p>
        <a:p>
          <a:pPr marL="0" lvl="0" indent="0" algn="ctr" defTabSz="666750">
            <a:lnSpc>
              <a:spcPct val="90000"/>
            </a:lnSpc>
            <a:spcBef>
              <a:spcPct val="0"/>
            </a:spcBef>
            <a:spcAft>
              <a:spcPct val="35000"/>
            </a:spcAft>
            <a:buNone/>
          </a:pPr>
          <a:r>
            <a:rPr lang="en-US" sz="1500" kern="1200"/>
            <a:t>Interest group meetings led by Rebecca &amp; Brian</a:t>
          </a:r>
        </a:p>
      </dsp:txBody>
      <dsp:txXfrm>
        <a:off x="5748" y="0"/>
        <a:ext cx="3920467" cy="1550068"/>
      </dsp:txXfrm>
    </dsp:sp>
    <dsp:sp modelId="{381483D2-855C-BE47-91C3-E07D0B770156}">
      <dsp:nvSpPr>
        <dsp:cNvPr id="0" name=""/>
        <dsp:cNvSpPr/>
      </dsp:nvSpPr>
      <dsp:spPr>
        <a:xfrm>
          <a:off x="3377350" y="2421982"/>
          <a:ext cx="1097730" cy="0"/>
        </a:xfrm>
        <a:custGeom>
          <a:avLst/>
          <a:gdLst/>
          <a:ahLst/>
          <a:cxnLst/>
          <a:rect l="0" t="0" r="0" b="0"/>
          <a:pathLst>
            <a:path>
              <a:moveTo>
                <a:pt x="0" y="0"/>
              </a:moveTo>
              <a:lnTo>
                <a:pt x="1097730" y="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A98C6D-8894-FF49-9474-CC0548DE14F5}">
      <dsp:nvSpPr>
        <dsp:cNvPr id="0" name=""/>
        <dsp:cNvSpPr/>
      </dsp:nvSpPr>
      <dsp:spPr>
        <a:xfrm>
          <a:off x="1965982" y="1646948"/>
          <a:ext cx="0" cy="484396"/>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4674133-DD0A-E944-8E50-B41CEA77C4C8}">
      <dsp:nvSpPr>
        <dsp:cNvPr id="0" name=""/>
        <dsp:cNvSpPr/>
      </dsp:nvSpPr>
      <dsp:spPr>
        <a:xfrm>
          <a:off x="1917542" y="1550068"/>
          <a:ext cx="96879" cy="968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0462F-9BF5-BD45-B3B4-995D2F510158}">
      <dsp:nvSpPr>
        <dsp:cNvPr id="0" name=""/>
        <dsp:cNvSpPr/>
      </dsp:nvSpPr>
      <dsp:spPr>
        <a:xfrm>
          <a:off x="4475081" y="2131344"/>
          <a:ext cx="2822736" cy="581275"/>
        </a:xfrm>
        <a:prstGeom prst="hexagon">
          <a:avLst>
            <a:gd name="adj" fmla="val 40000"/>
            <a:gd name="vf" fmla="val 11547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a:t>November</a:t>
          </a:r>
        </a:p>
      </dsp:txBody>
      <dsp:txXfrm>
        <a:off x="4787812" y="2195744"/>
        <a:ext cx="2197274" cy="452475"/>
      </dsp:txXfrm>
    </dsp:sp>
    <dsp:sp modelId="{0403635F-2BF8-0F49-A66C-FFA1AB5B9BF6}">
      <dsp:nvSpPr>
        <dsp:cNvPr id="0" name=""/>
        <dsp:cNvSpPr/>
      </dsp:nvSpPr>
      <dsp:spPr>
        <a:xfrm>
          <a:off x="3926216" y="3293896"/>
          <a:ext cx="3920467" cy="155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a:t>Webinar: Identifying and Acting on Incentives When Planning RDM Services</a:t>
          </a:r>
        </a:p>
        <a:p>
          <a:pPr marL="0" lvl="0" indent="0" algn="ctr" defTabSz="666750">
            <a:lnSpc>
              <a:spcPct val="90000"/>
            </a:lnSpc>
            <a:spcBef>
              <a:spcPct val="0"/>
            </a:spcBef>
            <a:spcAft>
              <a:spcPct val="35000"/>
            </a:spcAft>
            <a:buNone/>
          </a:pPr>
          <a:r>
            <a:rPr lang="en-US" sz="1500" kern="1200"/>
            <a:t>Interest group meetings led by Rebecca &amp; Ixchel</a:t>
          </a:r>
        </a:p>
      </dsp:txBody>
      <dsp:txXfrm>
        <a:off x="3926216" y="3293896"/>
        <a:ext cx="3920467" cy="1550068"/>
      </dsp:txXfrm>
    </dsp:sp>
    <dsp:sp modelId="{AA7BBF8F-51E9-B14E-B004-78CF05D3FED1}">
      <dsp:nvSpPr>
        <dsp:cNvPr id="0" name=""/>
        <dsp:cNvSpPr/>
      </dsp:nvSpPr>
      <dsp:spPr>
        <a:xfrm>
          <a:off x="7297818" y="2421982"/>
          <a:ext cx="1097730" cy="0"/>
        </a:xfrm>
        <a:custGeom>
          <a:avLst/>
          <a:gdLst/>
          <a:ahLst/>
          <a:cxnLst/>
          <a:rect l="0" t="0" r="0" b="0"/>
          <a:pathLst>
            <a:path>
              <a:moveTo>
                <a:pt x="0" y="0"/>
              </a:moveTo>
              <a:lnTo>
                <a:pt x="1097730" y="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737875-E680-2542-BA1C-FDE0165D58B6}">
      <dsp:nvSpPr>
        <dsp:cNvPr id="0" name=""/>
        <dsp:cNvSpPr/>
      </dsp:nvSpPr>
      <dsp:spPr>
        <a:xfrm>
          <a:off x="5886450" y="2712620"/>
          <a:ext cx="0" cy="484396"/>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2B05D10-2B12-4047-AB5C-08829D685481}">
      <dsp:nvSpPr>
        <dsp:cNvPr id="0" name=""/>
        <dsp:cNvSpPr/>
      </dsp:nvSpPr>
      <dsp:spPr>
        <a:xfrm>
          <a:off x="5838010" y="3197016"/>
          <a:ext cx="96879" cy="968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3A5E8-F975-E941-8B59-5EDB566AC6A8}">
      <dsp:nvSpPr>
        <dsp:cNvPr id="0" name=""/>
        <dsp:cNvSpPr/>
      </dsp:nvSpPr>
      <dsp:spPr>
        <a:xfrm rot="10800000">
          <a:off x="8395549" y="2131344"/>
          <a:ext cx="2822736" cy="581275"/>
        </a:xfrm>
        <a:prstGeom prst="homePlate">
          <a:avLst>
            <a:gd name="adj" fmla="val 4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a:t>December</a:t>
          </a:r>
        </a:p>
      </dsp:txBody>
      <dsp:txXfrm rot="10800000">
        <a:off x="8511804" y="2131344"/>
        <a:ext cx="2706481" cy="581275"/>
      </dsp:txXfrm>
    </dsp:sp>
    <dsp:sp modelId="{6587704F-DC82-4843-BC27-ED4CCF2D8244}">
      <dsp:nvSpPr>
        <dsp:cNvPr id="0" name=""/>
        <dsp:cNvSpPr/>
      </dsp:nvSpPr>
      <dsp:spPr>
        <a:xfrm>
          <a:off x="7846683" y="0"/>
          <a:ext cx="3920467" cy="155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a:t>Webinar: Acquiring RDM Services for Your Institution</a:t>
          </a:r>
        </a:p>
        <a:p>
          <a:pPr marL="0" lvl="0" indent="0" algn="ctr" defTabSz="666750">
            <a:lnSpc>
              <a:spcPct val="90000"/>
            </a:lnSpc>
            <a:spcBef>
              <a:spcPct val="0"/>
            </a:spcBef>
            <a:spcAft>
              <a:spcPct val="35000"/>
            </a:spcAft>
            <a:buNone/>
          </a:pPr>
          <a:r>
            <a:rPr lang="en-US" sz="1500" kern="1200"/>
            <a:t>Interest group meetings led by Rebecca &amp; Brian</a:t>
          </a:r>
        </a:p>
      </dsp:txBody>
      <dsp:txXfrm>
        <a:off x="7846683" y="0"/>
        <a:ext cx="3920467" cy="1550068"/>
      </dsp:txXfrm>
    </dsp:sp>
    <dsp:sp modelId="{BD987050-1A7A-E94A-9B85-F492DCBEBFF9}">
      <dsp:nvSpPr>
        <dsp:cNvPr id="0" name=""/>
        <dsp:cNvSpPr/>
      </dsp:nvSpPr>
      <dsp:spPr>
        <a:xfrm>
          <a:off x="9806917" y="1646948"/>
          <a:ext cx="0" cy="484396"/>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23CEEF0-0FC2-6643-A29A-9D2BBAD66516}">
      <dsp:nvSpPr>
        <dsp:cNvPr id="0" name=""/>
        <dsp:cNvSpPr/>
      </dsp:nvSpPr>
      <dsp:spPr>
        <a:xfrm>
          <a:off x="9758478" y="1550068"/>
          <a:ext cx="96879" cy="968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4FD3B64-756F-4B2A-A2D2-7CA6E51EB3B3}" type="datetimeFigureOut">
              <a:rPr lang="en-US" smtClean="0"/>
              <a:t>11/12/2018</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EA96089F-AA76-418F-967E-03FB7AA23DE9}" type="slidenum">
              <a:rPr lang="en-US" smtClean="0"/>
              <a:t>‹#›</a:t>
            </a:fld>
            <a:endParaRPr lang="en-US"/>
          </a:p>
        </p:txBody>
      </p:sp>
    </p:spTree>
    <p:extLst>
      <p:ext uri="{BB962C8B-B14F-4D97-AF65-F5344CB8AC3E}">
        <p14:creationId xmlns:p14="http://schemas.microsoft.com/office/powerpoint/2010/main" val="124661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webinar is on Identifying and acting on Incentives When Planning RDM Services. </a:t>
            </a:r>
          </a:p>
          <a:p>
            <a:endParaRPr lang="en-US"/>
          </a:p>
          <a:p>
            <a:r>
              <a:rPr lang="en-US"/>
              <a:t>My name is Rebecca Bryant, and I will be co-presenting with fellow OCLC Researcher </a:t>
            </a:r>
            <a:r>
              <a:rPr lang="en-US" err="1"/>
              <a:t>Ixchel</a:t>
            </a:r>
            <a:r>
              <a:rPr lang="en-US"/>
              <a:t> </a:t>
            </a:r>
            <a:r>
              <a:rPr lang="en-US" err="1"/>
              <a:t>Faniel</a:t>
            </a:r>
            <a:r>
              <a:rPr lang="en-US"/>
              <a:t>, as we examine the incentives driving RDM service development.</a:t>
            </a:r>
          </a:p>
          <a:p>
            <a:endParaRPr lang="en-US"/>
          </a:p>
          <a:p>
            <a:r>
              <a:rPr lang="en-US"/>
              <a:t>Our previous webinar, on October 2, focused on the “what” in RDM services—what services might be included in an institutional RDM service bundle. But today’s presentation will focus on the complementary internal and external incentives that influence decision making, priorities, and services offered, with a particular focus on researcher needs.  In other words, we'll be discussing the "Why." </a:t>
            </a:r>
          </a:p>
          <a:p>
            <a:endParaRPr lang="en-US"/>
          </a:p>
          <a:p>
            <a:endParaRPr lang="en-US"/>
          </a:p>
        </p:txBody>
      </p:sp>
      <p:sp>
        <p:nvSpPr>
          <p:cNvPr id="4" name="Slide Number Placeholder 3"/>
          <p:cNvSpPr>
            <a:spLocks noGrp="1"/>
          </p:cNvSpPr>
          <p:nvPr>
            <p:ph type="sldNum" sz="quarter" idx="5"/>
          </p:nvPr>
        </p:nvSpPr>
        <p:spPr/>
        <p:txBody>
          <a:bodyPr/>
          <a:lstStyle/>
          <a:p>
            <a:fld id="{EA96089F-AA76-418F-967E-03FB7AA23DE9}" type="slidenum">
              <a:rPr lang="en-US" smtClean="0"/>
              <a:t>1</a:t>
            </a:fld>
            <a:endParaRPr lang="en-US"/>
          </a:p>
        </p:txBody>
      </p:sp>
    </p:spTree>
    <p:extLst>
      <p:ext uri="{BB962C8B-B14F-4D97-AF65-F5344CB8AC3E}">
        <p14:creationId xmlns:p14="http://schemas.microsoft.com/office/powerpoint/2010/main" val="317507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7AF95895-2D95-E041-B871-AD26C64834FE}"/>
              </a:ext>
            </a:extLst>
          </p:cNvPr>
          <p:cNvSpPr>
            <a:spLocks noGrp="1" noRot="1" noChangeAspect="1" noTextEdit="1"/>
          </p:cNvSpPr>
          <p:nvPr>
            <p:ph type="sldImg"/>
          </p:nvPr>
        </p:nvSpPr>
        <p:spPr bwMode="auto">
          <a:xfrm>
            <a:off x="735013"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075F276-D8EA-6B4C-951B-5FD6244B6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r>
              <a:rPr lang="en-US" sz="1200" b="1" kern="1200">
                <a:solidFill>
                  <a:schemeClr val="tx1"/>
                </a:solidFill>
                <a:effectLst/>
                <a:latin typeface="+mn-lt"/>
                <a:ea typeface="+mn-ea"/>
                <a:cs typeface="+mn-cs"/>
              </a:rPr>
              <a:t>Differences in external mandates mean that institutions may prioritize different RDM services.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tend to think of data retention mandates monolithically, but in fact they tend to vary widely in their specifics from country to country. For example, in the Netherlands, the Code of Conduct for Scientific Practice mandates that research data sets are to be preserved for a minimum of ten years, which amplifies the importance of reliable long-term data preservation solutions. In the US, the National Science Foundation’s data management plan (DMP) requirements for grant funding motivated Illinois’ focus on developing DMP preparation support for their researchers. We saw this at the University of Illinois, which played an active role in the development of the </a:t>
            </a:r>
            <a:r>
              <a:rPr lang="en-US" sz="1200" kern="1200" err="1">
                <a:solidFill>
                  <a:schemeClr val="tx1"/>
                </a:solidFill>
                <a:effectLst/>
                <a:latin typeface="+mn-lt"/>
                <a:ea typeface="+mn-ea"/>
                <a:cs typeface="+mn-cs"/>
              </a:rPr>
              <a:t>DMPTool</a:t>
            </a:r>
            <a:r>
              <a:rPr lang="en-US" sz="1200" kern="1200">
                <a:solidFill>
                  <a:schemeClr val="tx1"/>
                </a:solidFill>
                <a:effectLst/>
                <a:latin typeface="+mn-lt"/>
                <a:ea typeface="+mn-ea"/>
                <a:cs typeface="+mn-cs"/>
              </a:rPr>
              <a:t>. </a:t>
            </a:r>
          </a:p>
          <a:p>
            <a:pPr eaLnBrk="1" hangingPunct="1">
              <a:spcBef>
                <a:spcPct val="0"/>
              </a:spcBef>
            </a:pPr>
            <a:endParaRPr lang="en-US" altLang="en-US"/>
          </a:p>
          <a:p>
            <a:pPr eaLnBrk="1" hangingPunct="1">
              <a:spcBef>
                <a:spcPct val="0"/>
              </a:spcBef>
            </a:pPr>
            <a:r>
              <a:rPr lang="en-US" altLang="en-US"/>
              <a:t>DMP requirements (so far) as less important in Australia, and we saw less emphasis on these at Monash.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8C059B11-6038-CC43-BC14-9E4795F46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F01DD3-6332-0748-B9AB-F38A5A31EC57}" type="slidenum">
              <a:rPr lang="en-US" altLang="en-US" smtClean="0"/>
              <a:pPr fontAlgn="base">
                <a:spcBef>
                  <a:spcPct val="0"/>
                </a:spcBef>
                <a:spcAft>
                  <a:spcPct val="0"/>
                </a:spcAft>
              </a:pPr>
              <a:t>10</a:t>
            </a:fld>
            <a:endParaRPr lang="en-US" altLang="en-US"/>
          </a:p>
        </p:txBody>
      </p:sp>
    </p:spTree>
    <p:extLst>
      <p:ext uri="{BB962C8B-B14F-4D97-AF65-F5344CB8AC3E}">
        <p14:creationId xmlns:p14="http://schemas.microsoft.com/office/powerpoint/2010/main" val="235522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7AF95895-2D95-E041-B871-AD26C64834FE}"/>
              </a:ext>
            </a:extLst>
          </p:cNvPr>
          <p:cNvSpPr>
            <a:spLocks noGrp="1" noRot="1" noChangeAspect="1" noTextEdit="1"/>
          </p:cNvSpPr>
          <p:nvPr>
            <p:ph type="sldImg"/>
          </p:nvPr>
        </p:nvSpPr>
        <p:spPr bwMode="auto">
          <a:xfrm>
            <a:off x="735013"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075F276-D8EA-6B4C-951B-5FD6244B6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r>
              <a:rPr lang="en-US" sz="1200" b="1" kern="1200">
                <a:solidFill>
                  <a:schemeClr val="tx1"/>
                </a:solidFill>
                <a:effectLst/>
                <a:latin typeface="+mn-lt"/>
                <a:ea typeface="+mn-ea"/>
                <a:cs typeface="+mn-cs"/>
              </a:rPr>
              <a:t>Scholarly norms are changing and are enacting pressures on data management practices. But changes and pressures are not uniform: evolving practices may differ across the research community.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Just as there is diversity across research data mandates, there is also diversity in the scholarly practices which have started to coalesce around data management. The data practices of one part of the research community may differ from those of another, and this can create challenges for university data curators who are trying to serve researchers across multiple disciplines and research specialties.</a:t>
            </a:r>
          </a:p>
          <a:p>
            <a:pPr eaLnBrk="1" hangingPunct="1">
              <a:spcBef>
                <a:spcPct val="0"/>
              </a:spcBef>
            </a:pPr>
            <a:endParaRPr lang="en-US" altLang="en-US"/>
          </a:p>
          <a:p>
            <a:r>
              <a:rPr lang="en-US" sz="1200" b="1" kern="1200">
                <a:solidFill>
                  <a:schemeClr val="tx1"/>
                </a:solidFill>
                <a:effectLst/>
                <a:latin typeface="+mn-lt"/>
                <a:ea typeface="+mn-ea"/>
                <a:cs typeface="+mn-cs"/>
              </a:rPr>
              <a:t>The research institutions in our study seek to codify research data management and sharing practices through policy.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There is still a lot of uncertainty and fluidity in terms of external data mandates and guidelines, and also with evolving scholarly practices around research data. The universities in our study have attempted to clarify some of this through institutional RDM policies that help articulate goals, strategic directions, and specific protocols for affiliated researchers. All of the universities in our study have institutional data policies with the exception of Illinois, and Illinois is addressing some of these issues through the development of policies for its Illinois Data bank repository service.</a:t>
            </a:r>
          </a:p>
          <a:p>
            <a:r>
              <a:rPr lang="en-US" sz="1200" kern="1200">
                <a:solidFill>
                  <a:schemeClr val="tx1"/>
                </a:solidFill>
                <a:effectLst/>
                <a:latin typeface="+mn-lt"/>
                <a:ea typeface="+mn-ea"/>
                <a:cs typeface="+mn-cs"/>
              </a:rPr>
              <a:t> </a:t>
            </a:r>
          </a:p>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8C059B11-6038-CC43-BC14-9E4795F46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F01DD3-6332-0748-B9AB-F38A5A31EC57}"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21790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7AF95895-2D95-E041-B871-AD26C64834FE}"/>
              </a:ext>
            </a:extLst>
          </p:cNvPr>
          <p:cNvSpPr>
            <a:spLocks noGrp="1" noRot="1" noChangeAspect="1" noTextEdit="1"/>
          </p:cNvSpPr>
          <p:nvPr>
            <p:ph type="sldImg"/>
          </p:nvPr>
        </p:nvSpPr>
        <p:spPr bwMode="auto">
          <a:xfrm>
            <a:off x="735013"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075F276-D8EA-6B4C-951B-5FD6244B6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a:solidFill>
                  <a:schemeClr val="tx1"/>
                </a:solidFill>
                <a:effectLst/>
                <a:latin typeface="+mn-lt"/>
                <a:ea typeface="+mn-ea"/>
                <a:cs typeface="+mn-cs"/>
              </a:rPr>
              <a:t>University investment in research data management infrastructure, services, or personnel is motivated by locally relevant incentives.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Universities tend to share the view that RDM is important, but the mix of incentives or motivations that drive them to act in the RDM space, to develop an RDM service bundle, tend to differ from university to university. Some might be responding mainly to internal interests, such as maximizing grant funding, enhancing their research reputation, or building distinctive capacities. Others could be driven more by external motivations, like policy mandates, scientific norms, and evolving research workflows. Of course, all of these things typically play a role to some degree in university decision-making around RDM, but the relative mix and emphasis will vary according to local circumstances.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Developing RDM expertise is key to a strategic agenda to increase library support for research workflows, while shifting away from traditional back-office activities.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Many academic libraries are shifting attention away from a collection-centric view of their services to one which emphasizes direct engagement with researchers over the course of the research lifecycle. So in this sense, library involvement in the provision of RDM solutions may be a response to dual incentives: on one level, advancing the university’s interest in data management, while at the same time, advancing the library’s interest in expanding their support of researcher workflows.</a:t>
            </a:r>
          </a:p>
          <a:p>
            <a:pPr eaLnBrk="1" hangingPunct="1">
              <a:spcBef>
                <a:spcPct val="0"/>
              </a:spcBef>
            </a:pPr>
            <a:endParaRPr lang="en-US" altLang="en-US"/>
          </a:p>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8C059B11-6038-CC43-BC14-9E4795F46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F01DD3-6332-0748-B9AB-F38A5A31EC57}" type="slidenum">
              <a:rPr lang="en-US" altLang="en-US" smtClean="0"/>
              <a:pPr fontAlgn="base">
                <a:spcBef>
                  <a:spcPct val="0"/>
                </a:spcBef>
                <a:spcAft>
                  <a:spcPct val="0"/>
                </a:spcAft>
              </a:pPr>
              <a:t>12</a:t>
            </a:fld>
            <a:endParaRPr lang="en-US" altLang="en-US"/>
          </a:p>
        </p:txBody>
      </p:sp>
    </p:spTree>
    <p:extLst>
      <p:ext uri="{BB962C8B-B14F-4D97-AF65-F5344CB8AC3E}">
        <p14:creationId xmlns:p14="http://schemas.microsoft.com/office/powerpoint/2010/main" val="147591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7AF95895-2D95-E041-B871-AD26C64834FE}"/>
              </a:ext>
            </a:extLst>
          </p:cNvPr>
          <p:cNvSpPr>
            <a:spLocks noGrp="1" noRot="1" noChangeAspect="1" noTextEdit="1"/>
          </p:cNvSpPr>
          <p:nvPr>
            <p:ph type="sldImg"/>
          </p:nvPr>
        </p:nvSpPr>
        <p:spPr bwMode="auto">
          <a:xfrm>
            <a:off x="735013"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075F276-D8EA-6B4C-951B-5FD6244B6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a:t>This has been one of the most interesting parts of our study, particularly when working with Brian Lavoie, who is trained as an economist.  Basic economics suggests that a key motivator for developing an RDM service bundle would be an expression of need on the part of university researchers. In other words, universities would develop and supply RDM services because researchers demand them. But we these incentives seem to play a relatively minor role in our four case studies, and those institutions’ decisions to act. In fact, </a:t>
            </a:r>
            <a:r>
              <a:rPr lang="en-US" sz="1200"/>
              <a:t>Researcher demand appeared to play a minor role in development of an RDM service bundle at the institutions we studied.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a:t>However, there's a lot more to say about researchers' behaviors, and we’ll be momentarily be looking to </a:t>
            </a:r>
            <a:r>
              <a:rPr lang="en-US" sz="1200" err="1"/>
              <a:t>Ixchel’s</a:t>
            </a:r>
            <a:r>
              <a:rPr lang="en-US" sz="1200"/>
              <a:t> expertise on researcher data sharing and reuse practices to help inform us as we think about RDM service development. </a:t>
            </a:r>
          </a:p>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8C059B11-6038-CC43-BC14-9E4795F46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F01DD3-6332-0748-B9AB-F38A5A31EC57}" type="slidenum">
              <a:rPr lang="en-US" altLang="en-US" smtClean="0"/>
              <a:pPr fontAlgn="base">
                <a:spcBef>
                  <a:spcPct val="0"/>
                </a:spcBef>
                <a:spcAft>
                  <a:spcPct val="0"/>
                </a:spcAft>
              </a:pPr>
              <a:t>13</a:t>
            </a:fld>
            <a:endParaRPr lang="en-US" altLang="en-US"/>
          </a:p>
        </p:txBody>
      </p:sp>
    </p:spTree>
    <p:extLst>
      <p:ext uri="{BB962C8B-B14F-4D97-AF65-F5344CB8AC3E}">
        <p14:creationId xmlns:p14="http://schemas.microsoft.com/office/powerpoint/2010/main" val="248287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share a couple of examples from our case studies. This one is from the University of Illinois. </a:t>
            </a:r>
          </a:p>
          <a:p>
            <a:endParaRPr lang="en-US"/>
          </a:p>
          <a:p>
            <a:r>
              <a:rPr lang="en-US" b="1"/>
              <a:t>COMPLIANCE</a:t>
            </a:r>
          </a:p>
          <a:p>
            <a:r>
              <a:rPr lang="en-US"/>
              <a:t>Beginning in January 2011, the NSF began requiring supplemental DMPs in NSF grant proposals. These DMPs were expected to describe how investigators would responsibly manage and share the results and data from NSF-supported research. Illinois, as the top recipient of NSF funds in the US, quickly responded, working with other institutions to develop the </a:t>
            </a:r>
            <a:r>
              <a:rPr lang="en-US" err="1"/>
              <a:t>DMPTool</a:t>
            </a:r>
            <a:r>
              <a:rPr lang="en-US"/>
              <a:t>, to help researchers comply with the new DMP mandate. </a:t>
            </a:r>
          </a:p>
          <a:p>
            <a:endParaRPr lang="en-US"/>
          </a:p>
          <a:p>
            <a:r>
              <a:rPr lang="en-US"/>
              <a:t>However, this NSF requirement predated the 2013 OSTP (White House Office of Science and Technology Policy) memo directing federal agencies supporting research to develop a plan to support increasing public access to publicly supported research. This memo called for the public availability of federally funded research outputs, directing each federal agency to develop its own public access plan. A complex landscape of different requirements, timelines, and systems has emerged, and researchers are expected to comply. </a:t>
            </a:r>
          </a:p>
          <a:p>
            <a:endParaRPr lang="en-US"/>
          </a:p>
          <a:p>
            <a:r>
              <a:rPr lang="en-US"/>
              <a:t>Part of Illinois’s service bundle is to provide track federal requirements and provide expertise to Illinois researchers. </a:t>
            </a:r>
          </a:p>
          <a:p>
            <a:endParaRPr lang="en-US"/>
          </a:p>
          <a:p>
            <a:r>
              <a:rPr lang="en-US" b="1"/>
              <a:t>INSTITUTIONAL STRATEGY</a:t>
            </a:r>
          </a:p>
          <a:p>
            <a:endParaRPr lang="en-US" b="1"/>
          </a:p>
          <a:p>
            <a:endParaRPr lang="en-US"/>
          </a:p>
          <a:p>
            <a:r>
              <a:rPr lang="en-US" b="1"/>
              <a:t>RESEARCH DEMAND</a:t>
            </a:r>
          </a:p>
          <a:p>
            <a:r>
              <a:rPr lang="en-US" b="0"/>
              <a:t>Notice that Illinois responded to the need for active data storage AFTER it had already developed educational, outreach, and curation services. It was responding to researcher needs it uncovered in the course of developing those other services. </a:t>
            </a:r>
          </a:p>
        </p:txBody>
      </p:sp>
      <p:sp>
        <p:nvSpPr>
          <p:cNvPr id="4" name="Slide Number Placeholder 3"/>
          <p:cNvSpPr>
            <a:spLocks noGrp="1"/>
          </p:cNvSpPr>
          <p:nvPr>
            <p:ph type="sldNum" sz="quarter" idx="5"/>
          </p:nvPr>
        </p:nvSpPr>
        <p:spPr/>
        <p:txBody>
          <a:bodyPr/>
          <a:lstStyle/>
          <a:p>
            <a:fld id="{EA96089F-AA76-418F-967E-03FB7AA23DE9}" type="slidenum">
              <a:rPr lang="en-US" smtClean="0"/>
              <a:t>14</a:t>
            </a:fld>
            <a:endParaRPr lang="en-US"/>
          </a:p>
        </p:txBody>
      </p:sp>
    </p:spTree>
    <p:extLst>
      <p:ext uri="{BB962C8B-B14F-4D97-AF65-F5344CB8AC3E}">
        <p14:creationId xmlns:p14="http://schemas.microsoft.com/office/powerpoint/2010/main" val="294314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a:p>
          <a:p>
            <a:pPr marL="0" lvl="0" indent="0" algn="l" rtl="0">
              <a:spcBef>
                <a:spcPts val="0"/>
              </a:spcBef>
              <a:spcAft>
                <a:spcPts val="0"/>
              </a:spcAft>
              <a:buNone/>
            </a:pPr>
            <a:r>
              <a:rPr lang="en-US" b="1"/>
              <a:t>RESEARCHER DEMAND</a:t>
            </a:r>
          </a:p>
          <a:p>
            <a:pPr marL="0" lvl="0" indent="0" algn="l" rtl="0">
              <a:spcBef>
                <a:spcPts val="0"/>
              </a:spcBef>
              <a:spcAft>
                <a:spcPts val="0"/>
              </a:spcAft>
              <a:buNone/>
            </a:pPr>
            <a:r>
              <a:rPr lang="en-US"/>
              <a:t>Like Illinois, the WUR Library launched RDM outreach programming, to help educate researchers on the importance of RDM, and to help increase research demand for developing services. </a:t>
            </a:r>
          </a:p>
          <a:p>
            <a:pPr marL="0" lvl="0" indent="0" algn="l" rtl="0">
              <a:spcBef>
                <a:spcPts val="0"/>
              </a:spcBef>
              <a:spcAft>
                <a:spcPts val="0"/>
              </a:spcAft>
              <a:buNone/>
            </a:pPr>
            <a:endParaRPr lang="en-US" b="1"/>
          </a:p>
          <a:p>
            <a:pPr marL="0" lvl="0" indent="0" algn="l" rtl="0">
              <a:spcBef>
                <a:spcPts val="0"/>
              </a:spcBef>
              <a:spcAft>
                <a:spcPts val="0"/>
              </a:spcAft>
              <a:buNone/>
            </a:pPr>
            <a:endParaRPr lang="en-US" b="1"/>
          </a:p>
          <a:p>
            <a:pPr marL="0" lvl="0" indent="0" algn="l" rtl="0">
              <a:spcBef>
                <a:spcPts val="0"/>
              </a:spcBef>
              <a:spcAft>
                <a:spcPts val="0"/>
              </a:spcAft>
              <a:buNone/>
            </a:pPr>
            <a:r>
              <a:rPr lang="en-US" b="1"/>
              <a:t>INSTITUTIONAL STRATEGY / EVOLVING SCHOARLY NORMS</a:t>
            </a:r>
          </a:p>
          <a:p>
            <a:pPr marL="0" lvl="0" indent="0" algn="l" rtl="0">
              <a:spcBef>
                <a:spcPts val="0"/>
              </a:spcBef>
              <a:spcAft>
                <a:spcPts val="0"/>
              </a:spcAft>
              <a:buNone/>
            </a:pPr>
            <a:r>
              <a:rPr lang="en-US"/>
              <a:t>WUR, like Edinburgh and Monash, have implemented institutional RDM policies that articulate goals, strategic directions, and specific protocols for researchers. For instance, WUR announced its RDM policy in 2014 requiring all PhD students and university chairs to have a DMP, a policy that was expanded in 2017 with additional requirements for responsible active data management as well as long term preservation.</a:t>
            </a:r>
          </a:p>
          <a:p>
            <a:pPr marL="0" lvl="0" indent="0" algn="l" rtl="0">
              <a:spcBef>
                <a:spcPts val="0"/>
              </a:spcBef>
              <a:spcAft>
                <a:spcPts val="0"/>
              </a:spcAft>
              <a:buNone/>
            </a:pPr>
            <a:endParaRPr lang="en-US"/>
          </a:p>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42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7AF95895-2D95-E041-B871-AD26C64834FE}"/>
              </a:ext>
            </a:extLst>
          </p:cNvPr>
          <p:cNvSpPr>
            <a:spLocks noGrp="1" noRot="1" noChangeAspect="1" noTextEdit="1"/>
          </p:cNvSpPr>
          <p:nvPr>
            <p:ph type="sldImg"/>
          </p:nvPr>
        </p:nvSpPr>
        <p:spPr bwMode="auto">
          <a:xfrm>
            <a:off x="735013"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075F276-D8EA-6B4C-951B-5FD6244B6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 that’s an overview</a:t>
            </a:r>
          </a:p>
        </p:txBody>
      </p:sp>
      <p:sp>
        <p:nvSpPr>
          <p:cNvPr id="26627" name="Slide Number Placeholder 3">
            <a:extLst>
              <a:ext uri="{FF2B5EF4-FFF2-40B4-BE49-F238E27FC236}">
                <a16:creationId xmlns:a16="http://schemas.microsoft.com/office/drawing/2014/main" id="{8C059B11-6038-CC43-BC14-9E4795F46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F01DD3-6332-0748-B9AB-F38A5A31EC57}" type="slidenum">
              <a:rPr lang="en-US" altLang="en-US" smtClean="0"/>
              <a:pPr fontAlgn="base">
                <a:spcBef>
                  <a:spcPct val="0"/>
                </a:spcBef>
                <a:spcAft>
                  <a:spcPct val="0"/>
                </a:spcAft>
              </a:pPr>
              <a:t>16</a:t>
            </a:fld>
            <a:endParaRPr lang="en-US" altLang="en-US"/>
          </a:p>
        </p:txBody>
      </p:sp>
    </p:spTree>
    <p:extLst>
      <p:ext uri="{BB962C8B-B14F-4D97-AF65-F5344CB8AC3E}">
        <p14:creationId xmlns:p14="http://schemas.microsoft.com/office/powerpoint/2010/main" val="225268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17</a:t>
            </a:fld>
            <a:endParaRPr lang="en-US" dirty="0"/>
          </a:p>
        </p:txBody>
      </p:sp>
    </p:spTree>
    <p:extLst>
      <p:ext uri="{BB962C8B-B14F-4D97-AF65-F5344CB8AC3E}">
        <p14:creationId xmlns:p14="http://schemas.microsoft.com/office/powerpoint/2010/main" val="132460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18</a:t>
            </a:fld>
            <a:endParaRPr lang="en-US" dirty="0"/>
          </a:p>
        </p:txBody>
      </p:sp>
    </p:spTree>
    <p:extLst>
      <p:ext uri="{BB962C8B-B14F-4D97-AF65-F5344CB8AC3E}">
        <p14:creationId xmlns:p14="http://schemas.microsoft.com/office/powerpoint/2010/main" val="289976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6089F-AA76-418F-967E-03FB7AA23DE9}" type="slidenum">
              <a:rPr lang="en-US" smtClean="0"/>
              <a:t>19</a:t>
            </a:fld>
            <a:endParaRPr lang="en-US" dirty="0"/>
          </a:p>
        </p:txBody>
      </p:sp>
    </p:spTree>
    <p:extLst>
      <p:ext uri="{BB962C8B-B14F-4D97-AF65-F5344CB8AC3E}">
        <p14:creationId xmlns:p14="http://schemas.microsoft.com/office/powerpoint/2010/main" val="162427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a:t>Our goal with this three-part webinar series is to offer a framework and community for institutions to examine their own current and future RDM service bundles. </a:t>
            </a:r>
          </a:p>
          <a:p>
            <a:endParaRPr lang="en-US"/>
          </a:p>
          <a:p>
            <a:r>
              <a:rPr lang="en-US"/>
              <a:t>It also provides a setting for us at OCLC Research to learn from our community, particularly the partners in the OCLC Research Library partnership.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6089F-AA76-418F-967E-03FB7AA23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706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20</a:t>
            </a:fld>
            <a:endParaRPr lang="en-US" dirty="0"/>
          </a:p>
        </p:txBody>
      </p:sp>
    </p:spTree>
    <p:extLst>
      <p:ext uri="{BB962C8B-B14F-4D97-AF65-F5344CB8AC3E}">
        <p14:creationId xmlns:p14="http://schemas.microsoft.com/office/powerpoint/2010/main" val="872260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21</a:t>
            </a:fld>
            <a:endParaRPr lang="en-US" dirty="0"/>
          </a:p>
        </p:txBody>
      </p:sp>
    </p:spTree>
    <p:extLst>
      <p:ext uri="{BB962C8B-B14F-4D97-AF65-F5344CB8AC3E}">
        <p14:creationId xmlns:p14="http://schemas.microsoft.com/office/powerpoint/2010/main" val="3811253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22</a:t>
            </a:fld>
            <a:endParaRPr lang="en-US" dirty="0"/>
          </a:p>
        </p:txBody>
      </p:sp>
    </p:spTree>
    <p:extLst>
      <p:ext uri="{BB962C8B-B14F-4D97-AF65-F5344CB8AC3E}">
        <p14:creationId xmlns:p14="http://schemas.microsoft.com/office/powerpoint/2010/main" val="875532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23</a:t>
            </a:fld>
            <a:endParaRPr lang="en-US" dirty="0"/>
          </a:p>
        </p:txBody>
      </p:sp>
    </p:spTree>
    <p:extLst>
      <p:ext uri="{BB962C8B-B14F-4D97-AF65-F5344CB8AC3E}">
        <p14:creationId xmlns:p14="http://schemas.microsoft.com/office/powerpoint/2010/main" val="199101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6089F-AA76-418F-967E-03FB7AA23DE9}" type="slidenum">
              <a:rPr lang="en-US" smtClean="0"/>
              <a:t>24</a:t>
            </a:fld>
            <a:endParaRPr lang="en-US" dirty="0"/>
          </a:p>
        </p:txBody>
      </p:sp>
    </p:spTree>
    <p:extLst>
      <p:ext uri="{BB962C8B-B14F-4D97-AF65-F5344CB8AC3E}">
        <p14:creationId xmlns:p14="http://schemas.microsoft.com/office/powerpoint/2010/main" val="2245325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25</a:t>
            </a:fld>
            <a:endParaRPr lang="en-US" dirty="0"/>
          </a:p>
        </p:txBody>
      </p:sp>
    </p:spTree>
    <p:extLst>
      <p:ext uri="{BB962C8B-B14F-4D97-AF65-F5344CB8AC3E}">
        <p14:creationId xmlns:p14="http://schemas.microsoft.com/office/powerpoint/2010/main" val="3153883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6089F-AA76-418F-967E-03FB7AA23DE9}" type="slidenum">
              <a:rPr lang="en-US" smtClean="0"/>
              <a:t>26</a:t>
            </a:fld>
            <a:endParaRPr lang="en-US" dirty="0"/>
          </a:p>
        </p:txBody>
      </p:sp>
    </p:spTree>
    <p:extLst>
      <p:ext uri="{BB962C8B-B14F-4D97-AF65-F5344CB8AC3E}">
        <p14:creationId xmlns:p14="http://schemas.microsoft.com/office/powerpoint/2010/main" val="1356487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28</a:t>
            </a:fld>
            <a:endParaRPr lang="en-US" dirty="0"/>
          </a:p>
        </p:txBody>
      </p:sp>
    </p:spTree>
    <p:extLst>
      <p:ext uri="{BB962C8B-B14F-4D97-AF65-F5344CB8AC3E}">
        <p14:creationId xmlns:p14="http://schemas.microsoft.com/office/powerpoint/2010/main" val="1651101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pPr marL="228600" indent="-228600">
              <a:buFont typeface="+mj-lt"/>
              <a:buAutoNum type="arabicPeriod"/>
            </a:pPr>
            <a:r>
              <a:rPr lang="en-US"/>
              <a:t>We will be focusing on these questions in the interest group.</a:t>
            </a:r>
          </a:p>
        </p:txBody>
      </p:sp>
      <p:sp>
        <p:nvSpPr>
          <p:cNvPr id="4" name="Slide Number Placeholder 3"/>
          <p:cNvSpPr>
            <a:spLocks noGrp="1"/>
          </p:cNvSpPr>
          <p:nvPr>
            <p:ph type="sldNum" sz="quarter" idx="10"/>
          </p:nvPr>
        </p:nvSpPr>
        <p:spPr/>
        <p:txBody>
          <a:bodyPr/>
          <a:lstStyle/>
          <a:p>
            <a:fld id="{EA96089F-AA76-418F-967E-03FB7AA23DE9}" type="slidenum">
              <a:rPr lang="en-US" smtClean="0"/>
              <a:t>29</a:t>
            </a:fld>
            <a:endParaRPr lang="en-US"/>
          </a:p>
        </p:txBody>
      </p:sp>
    </p:spTree>
    <p:extLst>
      <p:ext uri="{BB962C8B-B14F-4D97-AF65-F5344CB8AC3E}">
        <p14:creationId xmlns:p14="http://schemas.microsoft.com/office/powerpoint/2010/main" val="329225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6089F-AA76-418F-967E-03FB7AA23DE9}" type="slidenum">
              <a:rPr lang="en-US" smtClean="0"/>
              <a:t>31</a:t>
            </a:fld>
            <a:endParaRPr lang="en-US"/>
          </a:p>
        </p:txBody>
      </p:sp>
    </p:spTree>
    <p:extLst>
      <p:ext uri="{BB962C8B-B14F-4D97-AF65-F5344CB8AC3E}">
        <p14:creationId xmlns:p14="http://schemas.microsoft.com/office/powerpoint/2010/main" val="429396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35013" y="1154113"/>
            <a:ext cx="5540375" cy="3117850"/>
          </a:xfrm>
        </p:spPr>
      </p:sp>
      <p:sp>
        <p:nvSpPr>
          <p:cNvPr id="3" name="Notizenplatzhalter 2"/>
          <p:cNvSpPr>
            <a:spLocks noGrp="1"/>
          </p:cNvSpPr>
          <p:nvPr>
            <p:ph type="body" idx="1"/>
          </p:nvPr>
        </p:nvSpPr>
        <p:spPr/>
        <p:txBody>
          <a:bodyPr/>
          <a:lstStyle/>
          <a:p>
            <a:pPr fontAlgn="base"/>
            <a:r>
              <a:rPr lang="en-US">
                <a:solidFill>
                  <a:schemeClr val="dk1"/>
                </a:solidFill>
                <a:latin typeface="Calibri"/>
                <a:ea typeface="Calibri"/>
                <a:cs typeface="Calibri"/>
                <a:sym typeface="Calibri"/>
              </a:rPr>
              <a:t>Likely, if you are attending this webinar, you are already familiar with OCLC Research, which is a sub-unit of OCLC, dedicated to research and prototype development for the library community for over 40 years. </a:t>
            </a:r>
          </a:p>
          <a:p>
            <a:pPr fontAlgn="base"/>
            <a:endParaRPr lang="en-US">
              <a:solidFill>
                <a:schemeClr val="dk1"/>
              </a:solidFill>
              <a:latin typeface="Calibri"/>
              <a:ea typeface="Calibri"/>
              <a:cs typeface="Calibri"/>
              <a:sym typeface="Calibri"/>
            </a:endParaRPr>
          </a:p>
          <a:p>
            <a:pPr fontAlgn="base"/>
            <a:r>
              <a:rPr lang="en-US">
                <a:solidFill>
                  <a:schemeClr val="dk1"/>
                </a:solidFill>
                <a:latin typeface="Calibri"/>
                <a:ea typeface="Calibri"/>
                <a:cs typeface="Calibri"/>
                <a:sym typeface="Calibri"/>
              </a:rPr>
              <a:t>This webinar series and the associated interest group is made available exclusively for the transnational community of Research Library Partnership members, and allows us to engage directly with you as we collectively learn, influence, and lead future OCLC Research and library services. </a:t>
            </a:r>
          </a:p>
          <a:p>
            <a:pPr fontAlgn="base"/>
            <a:endParaRPr lang="en-US">
              <a:solidFill>
                <a:schemeClr val="dk1"/>
              </a:solidFill>
              <a:latin typeface="Calibri"/>
              <a:ea typeface="Calibri"/>
              <a:cs typeface="Calibri"/>
              <a:sym typeface="Calibri"/>
            </a:endParaRPr>
          </a:p>
          <a:p>
            <a:endParaRPr lang="de-DE"/>
          </a:p>
        </p:txBody>
      </p:sp>
      <p:sp>
        <p:nvSpPr>
          <p:cNvPr id="4" name="Foliennummernplatzhalter 3"/>
          <p:cNvSpPr>
            <a:spLocks noGrp="1"/>
          </p:cNvSpPr>
          <p:nvPr>
            <p:ph type="sldNum" idx="10"/>
          </p:nvPr>
        </p:nvSpPr>
        <p:spPr/>
        <p:txBody>
          <a:bodyPr/>
          <a:lstStyle/>
          <a:p>
            <a:pPr>
              <a:buSzPct val="25000"/>
            </a:pPr>
            <a:fld id="{00000000-1234-1234-1234-123412341234}" type="slidenum">
              <a:rPr lang="de-DE">
                <a:solidFill>
                  <a:schemeClr val="dk1"/>
                </a:solidFill>
                <a:latin typeface="Calibri"/>
                <a:ea typeface="Calibri"/>
                <a:cs typeface="Calibri"/>
                <a:sym typeface="Calibri"/>
              </a:rPr>
              <a:pPr>
                <a:buSzPct val="25000"/>
              </a:pPr>
              <a:t>3</a:t>
            </a:fld>
            <a:endParaRPr lang="de-D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6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a:t>This webinar will focus on two separate but complementary lines of research here at OCLC, related to research Data Management.</a:t>
            </a:r>
          </a:p>
          <a:p>
            <a:endParaRPr lang="en-US"/>
          </a:p>
          <a:p>
            <a:r>
              <a:rPr lang="en-US"/>
              <a:t>The first is the Realities of Research Data Management Series, in which Brian Lavoie and myself have contributed, and which focuses on the what, how, and why of institutional RDM service development at research institutions worldwide. </a:t>
            </a:r>
          </a:p>
          <a:p>
            <a:endParaRPr lang="en-US"/>
          </a:p>
          <a:p>
            <a:r>
              <a:rPr lang="en-US"/>
              <a:t>The second is research focused on user and researcher behaviors, particularly focused on social science researchers, including data sharing and reuse practices. This is work led by my college and co-presenter Dr. </a:t>
            </a:r>
            <a:r>
              <a:rPr lang="en-US" err="1"/>
              <a:t>Ixchel</a:t>
            </a:r>
            <a:r>
              <a:rPr lang="en-US"/>
              <a:t> </a:t>
            </a:r>
            <a:r>
              <a:rPr lang="en-US" err="1"/>
              <a:t>Faniel</a:t>
            </a:r>
            <a:r>
              <a:rPr lang="en-US"/>
              <a:t>.</a:t>
            </a:r>
          </a:p>
        </p:txBody>
      </p:sp>
      <p:sp>
        <p:nvSpPr>
          <p:cNvPr id="4" name="Slide Number Placeholder 3"/>
          <p:cNvSpPr>
            <a:spLocks noGrp="1"/>
          </p:cNvSpPr>
          <p:nvPr>
            <p:ph type="sldNum" sz="quarter" idx="10"/>
          </p:nvPr>
        </p:nvSpPr>
        <p:spPr/>
        <p:txBody>
          <a:bodyPr/>
          <a:lstStyle/>
          <a:p>
            <a:fld id="{EA96089F-AA76-418F-967E-03FB7AA23DE9}" type="slidenum">
              <a:rPr lang="en-US" smtClean="0"/>
              <a:t>4</a:t>
            </a:fld>
            <a:endParaRPr lang="en-US"/>
          </a:p>
        </p:txBody>
      </p:sp>
    </p:spTree>
    <p:extLst>
      <p:ext uri="{BB962C8B-B14F-4D97-AF65-F5344CB8AC3E}">
        <p14:creationId xmlns:p14="http://schemas.microsoft.com/office/powerpoint/2010/main" val="44263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a:t>So I'm going to kick our webinar content off by re-introducing you to the Realities of Research Data Management report series, available at </a:t>
            </a:r>
            <a:r>
              <a:rPr lang="en-US" err="1"/>
              <a:t>oc.lc</a:t>
            </a:r>
            <a:r>
              <a:rPr lang="en-US"/>
              <a:t>/</a:t>
            </a:r>
            <a:r>
              <a:rPr lang="en-US" err="1"/>
              <a:t>rdm</a:t>
            </a:r>
            <a:r>
              <a:rPr lang="en-US"/>
              <a:t>. Today we're going to focus on content from the third report from this four-part series, in which we explored the incentives driving the development university RDM services. </a:t>
            </a:r>
          </a:p>
        </p:txBody>
      </p:sp>
      <p:sp>
        <p:nvSpPr>
          <p:cNvPr id="4" name="Slide Number Placeholder 3"/>
          <p:cNvSpPr>
            <a:spLocks noGrp="1"/>
          </p:cNvSpPr>
          <p:nvPr>
            <p:ph type="sldNum" sz="quarter" idx="10"/>
          </p:nvPr>
        </p:nvSpPr>
        <p:spPr/>
        <p:txBody>
          <a:bodyPr/>
          <a:lstStyle/>
          <a:p>
            <a:fld id="{EA96089F-AA76-418F-967E-03FB7AA23DE9}" type="slidenum">
              <a:rPr lang="en-US" smtClean="0"/>
              <a:t>5</a:t>
            </a:fld>
            <a:endParaRPr lang="en-US"/>
          </a:p>
        </p:txBody>
      </p:sp>
    </p:spTree>
    <p:extLst>
      <p:ext uri="{BB962C8B-B14F-4D97-AF65-F5344CB8AC3E}">
        <p14:creationId xmlns:p14="http://schemas.microsoft.com/office/powerpoint/2010/main" val="98214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35013" y="1154113"/>
            <a:ext cx="5540375" cy="3117850"/>
          </a:xfrm>
        </p:spPr>
      </p:sp>
      <p:sp>
        <p:nvSpPr>
          <p:cNvPr id="3" name="Notizenplatzhalter 2"/>
          <p:cNvSpPr>
            <a:spLocks noGrp="1"/>
          </p:cNvSpPr>
          <p:nvPr>
            <p:ph type="body" idx="1"/>
          </p:nvPr>
        </p:nvSpPr>
        <p:spPr/>
        <p:txBody>
          <a:bodyPr/>
          <a:lstStyle/>
          <a:p>
            <a:r>
              <a:rPr lang="de-DE"/>
              <a:t>This </a:t>
            </a:r>
            <a:r>
              <a:rPr lang="de-DE" err="1"/>
              <a:t>work</a:t>
            </a:r>
            <a:r>
              <a:rPr lang="de-DE"/>
              <a:t> was a </a:t>
            </a:r>
            <a:r>
              <a:rPr lang="de-DE" err="1"/>
              <a:t>collaborative</a:t>
            </a:r>
            <a:r>
              <a:rPr lang="de-DE"/>
              <a:t> </a:t>
            </a:r>
            <a:r>
              <a:rPr lang="de-DE" err="1"/>
              <a:t>effort</a:t>
            </a:r>
            <a:r>
              <a:rPr lang="de-DE"/>
              <a:t> </a:t>
            </a:r>
            <a:r>
              <a:rPr lang="de-DE" err="1"/>
              <a:t>by</a:t>
            </a:r>
            <a:r>
              <a:rPr lang="de-DE"/>
              <a:t> </a:t>
            </a:r>
            <a:r>
              <a:rPr lang="de-DE" err="1"/>
              <a:t>three</a:t>
            </a:r>
            <a:r>
              <a:rPr lang="de-DE"/>
              <a:t> OCLC </a:t>
            </a:r>
            <a:r>
              <a:rPr lang="de-DE" err="1"/>
              <a:t>researchers</a:t>
            </a:r>
            <a:r>
              <a:rPr lang="de-DE"/>
              <a:t>: </a:t>
            </a:r>
            <a:r>
              <a:rPr lang="de-DE" err="1"/>
              <a:t>myself</a:t>
            </a:r>
            <a:r>
              <a:rPr lang="de-DE"/>
              <a:t>, Brian </a:t>
            </a:r>
            <a:r>
              <a:rPr lang="de-DE" err="1"/>
              <a:t>Lavoie</a:t>
            </a:r>
            <a:r>
              <a:rPr lang="de-DE"/>
              <a:t>, </a:t>
            </a:r>
            <a:r>
              <a:rPr lang="de-DE" err="1"/>
              <a:t>and</a:t>
            </a:r>
            <a:r>
              <a:rPr lang="de-DE"/>
              <a:t> Constance </a:t>
            </a:r>
            <a:r>
              <a:rPr lang="de-DE" err="1"/>
              <a:t>Malpas</a:t>
            </a:r>
            <a:r>
              <a:rPr lang="de-DE"/>
              <a:t>, </a:t>
            </a:r>
            <a:r>
              <a:rPr lang="de-DE" err="1"/>
              <a:t>and</a:t>
            </a:r>
            <a:r>
              <a:rPr lang="de-DE"/>
              <a:t> </a:t>
            </a:r>
          </a:p>
        </p:txBody>
      </p:sp>
      <p:sp>
        <p:nvSpPr>
          <p:cNvPr id="4" name="Foliennummernplatzhalter 3"/>
          <p:cNvSpPr>
            <a:spLocks noGrp="1"/>
          </p:cNvSpPr>
          <p:nvPr>
            <p:ph type="sldNum" idx="10"/>
          </p:nvPr>
        </p:nvSpPr>
        <p:spPr/>
        <p:txBody>
          <a:bodyPr/>
          <a:lstStyle/>
          <a:p>
            <a:pPr>
              <a:buSzPct val="25000"/>
            </a:pPr>
            <a:fld id="{00000000-1234-1234-1234-123412341234}" type="slidenum">
              <a:rPr lang="de-DE">
                <a:solidFill>
                  <a:schemeClr val="dk1"/>
                </a:solidFill>
                <a:latin typeface="Calibri"/>
                <a:ea typeface="Calibri"/>
                <a:cs typeface="Calibri"/>
                <a:sym typeface="Calibri"/>
              </a:rPr>
              <a:pPr>
                <a:buSzPct val="25000"/>
              </a:pPr>
              <a:t>6</a:t>
            </a:fld>
            <a:endParaRPr lang="de-D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6300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a:t>is a qualitative case study of four institutions in four different national environments: the University of Illinois at Urbana-Champaign in the United States; University of Edinburgh in the UK; Wageningen University and Research, in the Netherlands, and Monash University in Australia. </a:t>
            </a:r>
          </a:p>
          <a:p>
            <a:endParaRPr lang="en-US"/>
          </a:p>
          <a:p>
            <a:r>
              <a:rPr lang="en-US"/>
              <a:t>We examined their processes and decision making processes for deciding to act, and then what and how. </a:t>
            </a:r>
          </a:p>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7</a:t>
            </a:fld>
            <a:endParaRPr lang="en-US"/>
          </a:p>
        </p:txBody>
      </p:sp>
    </p:spTree>
    <p:extLst>
      <p:ext uri="{BB962C8B-B14F-4D97-AF65-F5344CB8AC3E}">
        <p14:creationId xmlns:p14="http://schemas.microsoft.com/office/powerpoint/2010/main" val="228294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two reports, and our last webinar, provided an overview of the RDM service space. In particular, we offered this model for understanding three components of an institution’s “service bundle.” </a:t>
            </a:r>
          </a:p>
          <a:p>
            <a:endParaRPr lang="en-US"/>
          </a:p>
          <a:p>
            <a:r>
              <a:rPr lang="en-US"/>
              <a:t>Our model describes three types of service categories that institutions may develop and offer services:</a:t>
            </a:r>
          </a:p>
          <a:p>
            <a:r>
              <a:rPr lang="en-US"/>
              <a:t>Education</a:t>
            </a:r>
          </a:p>
          <a:p>
            <a:r>
              <a:rPr lang="en-US"/>
              <a:t>Expertise</a:t>
            </a:r>
          </a:p>
          <a:p>
            <a:r>
              <a:rPr lang="en-US"/>
              <a:t>Curation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 will be referring back to this throughout my presentation. </a:t>
            </a:r>
          </a:p>
        </p:txBody>
      </p:sp>
      <p:sp>
        <p:nvSpPr>
          <p:cNvPr id="4" name="Slide Number Placeholder 3"/>
          <p:cNvSpPr>
            <a:spLocks noGrp="1"/>
          </p:cNvSpPr>
          <p:nvPr>
            <p:ph type="sldNum" sz="quarter" idx="10"/>
          </p:nvPr>
        </p:nvSpPr>
        <p:spPr/>
        <p:txBody>
          <a:bodyPr/>
          <a:lstStyle/>
          <a:p>
            <a:fld id="{EA96089F-AA76-418F-967E-03FB7AA23DE9}" type="slidenum">
              <a:rPr lang="en-US" smtClean="0"/>
              <a:t>8</a:t>
            </a:fld>
            <a:endParaRPr lang="en-US"/>
          </a:p>
        </p:txBody>
      </p:sp>
    </p:spTree>
    <p:extLst>
      <p:ext uri="{BB962C8B-B14F-4D97-AF65-F5344CB8AC3E}">
        <p14:creationId xmlns:p14="http://schemas.microsoft.com/office/powerpoint/2010/main" val="245039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7AF95895-2D95-E041-B871-AD26C64834FE}"/>
              </a:ext>
            </a:extLst>
          </p:cNvPr>
          <p:cNvSpPr>
            <a:spLocks noGrp="1" noRot="1" noChangeAspect="1" noTextEdit="1"/>
          </p:cNvSpPr>
          <p:nvPr>
            <p:ph type="sldImg"/>
          </p:nvPr>
        </p:nvSpPr>
        <p:spPr bwMode="auto">
          <a:xfrm>
            <a:off x="735013"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075F276-D8EA-6B4C-951B-5FD6244B6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our third report, which I’ll be talking about for the rest of my time, we focused on the incentives for institutions to acquire RDM capacity. </a:t>
            </a:r>
          </a:p>
          <a:p>
            <a:pPr eaLnBrk="1" hangingPunct="1">
              <a:spcBef>
                <a:spcPct val="0"/>
              </a:spcBef>
            </a:pPr>
            <a:endParaRPr lang="en-US" altLang="en-US"/>
          </a:p>
          <a:p>
            <a:pPr eaLnBrk="1" hangingPunct="1">
              <a:spcBef>
                <a:spcPct val="0"/>
              </a:spcBef>
            </a:pPr>
            <a:r>
              <a:rPr lang="en-US" altLang="en-US"/>
              <a:t>In other words, WHY are institutions developing RDM services? How do these drivers shape each institution's service bundle? </a:t>
            </a:r>
          </a:p>
          <a:p>
            <a:pPr eaLnBrk="1" hangingPunct="1">
              <a:spcBef>
                <a:spcPct val="0"/>
              </a:spcBef>
            </a:pPr>
            <a:endParaRPr lang="en-US" altLang="en-US"/>
          </a:p>
          <a:p>
            <a:pPr eaLnBrk="1" hangingPunct="1">
              <a:spcBef>
                <a:spcPct val="0"/>
              </a:spcBef>
            </a:pPr>
            <a:r>
              <a:rPr lang="en-US" altLang="en-US"/>
              <a:t>While incentives are multi-faceted, we have organized these incentives into four broad categories:</a:t>
            </a:r>
          </a:p>
          <a:p>
            <a:pPr eaLnBrk="1" hangingPunct="1">
              <a:spcBef>
                <a:spcPct val="0"/>
              </a:spcBef>
            </a:pPr>
            <a:r>
              <a:rPr lang="en-US" altLang="en-US"/>
              <a:t>Compliance</a:t>
            </a:r>
          </a:p>
          <a:p>
            <a:pPr eaLnBrk="1" hangingPunct="1">
              <a:spcBef>
                <a:spcPct val="0"/>
              </a:spcBef>
            </a:pPr>
            <a:r>
              <a:rPr lang="en-US" altLang="en-US"/>
              <a:t>Evolving scholarly norms</a:t>
            </a:r>
          </a:p>
          <a:p>
            <a:pPr eaLnBrk="1" hangingPunct="1">
              <a:spcBef>
                <a:spcPct val="0"/>
              </a:spcBef>
            </a:pPr>
            <a:r>
              <a:rPr lang="en-US" altLang="en-US"/>
              <a:t>Institutional Strategy</a:t>
            </a:r>
          </a:p>
          <a:p>
            <a:pPr eaLnBrk="1" hangingPunct="1">
              <a:spcBef>
                <a:spcPct val="0"/>
              </a:spcBef>
            </a:pPr>
            <a:r>
              <a:rPr lang="en-US" altLang="en-US"/>
              <a:t>Researcher demand</a:t>
            </a:r>
          </a:p>
          <a:p>
            <a:pPr eaLnBrk="1" hangingPunct="1">
              <a:spcBef>
                <a:spcPct val="0"/>
              </a:spcBef>
            </a:pPr>
            <a:endParaRPr lang="en-US" altLang="en-US"/>
          </a:p>
          <a:p>
            <a:pPr eaLnBrk="1" hangingPunct="1">
              <a:spcBef>
                <a:spcPct val="0"/>
              </a:spcBef>
            </a:pPr>
            <a:r>
              <a:rPr lang="en-US" altLang="en-US"/>
              <a:t>I’ll describe these in the next few slides, and I’ll also offer you some examples and “takeaways” for further consideration of your own unique institutional situation. </a:t>
            </a:r>
          </a:p>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8C059B11-6038-CC43-BC14-9E4795F46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F01DD3-6332-0748-B9AB-F38A5A31EC57}"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251254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37E799-408B-4CBE-88C7-65DA781234CB}"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319707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F16BA-E50C-41B9-BF93-8AA915C59E26}"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92277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E2975-2476-495D-9563-C0C23C2CB205}"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63033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Shape 21"/>
        <p:cNvGrpSpPr/>
        <p:nvPr/>
      </p:nvGrpSpPr>
      <p:grpSpPr>
        <a:xfrm>
          <a:off x="0" y="0"/>
          <a:ext cx="0" cy="0"/>
          <a:chOff x="0" y="0"/>
          <a:chExt cx="0" cy="0"/>
        </a:xfrm>
      </p:grpSpPr>
      <p:sp>
        <p:nvSpPr>
          <p:cNvPr id="22" name="Shape 22"/>
          <p:cNvSpPr/>
          <p:nvPr/>
        </p:nvSpPr>
        <p:spPr>
          <a:xfrm>
            <a:off x="2" y="6248400"/>
            <a:ext cx="2946399" cy="609600"/>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3" name="Shape 23"/>
          <p:cNvSpPr/>
          <p:nvPr/>
        </p:nvSpPr>
        <p:spPr>
          <a:xfrm>
            <a:off x="2946402" y="6248400"/>
            <a:ext cx="1413932" cy="609600"/>
          </a:xfrm>
          <a:prstGeom prst="rect">
            <a:avLst/>
          </a:prstGeom>
          <a:solidFill>
            <a:srgbClr val="007DBA"/>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4" name="Shape 24"/>
          <p:cNvSpPr/>
          <p:nvPr/>
        </p:nvSpPr>
        <p:spPr>
          <a:xfrm>
            <a:off x="4360336" y="6248400"/>
            <a:ext cx="7831665" cy="609600"/>
          </a:xfrm>
          <a:prstGeom prst="rect">
            <a:avLst/>
          </a:prstGeom>
          <a:solidFill>
            <a:srgbClr val="00AFD7"/>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5" name="Shape 25"/>
          <p:cNvSpPr txBox="1">
            <a:spLocks noGrp="1"/>
          </p:cNvSpPr>
          <p:nvPr>
            <p:ph type="body" idx="1"/>
          </p:nvPr>
        </p:nvSpPr>
        <p:spPr>
          <a:xfrm>
            <a:off x="454383" y="1372995"/>
            <a:ext cx="11252196" cy="4475169"/>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54383" y="457739"/>
            <a:ext cx="11252196" cy="915256"/>
          </a:xfrm>
          <a:prstGeom prst="rect">
            <a:avLst/>
          </a:prstGeom>
          <a:noFill/>
          <a:ln>
            <a:noFill/>
          </a:ln>
        </p:spPr>
        <p:txBody>
          <a:bodyPr lIns="91425" tIns="91425" rIns="91425" bIns="91425" anchor="t" anchorCtr="0"/>
          <a:lstStyle>
            <a:lvl1pPr marL="0" marR="0" lvl="0" indent="0" algn="l" rtl="0">
              <a:spcBef>
                <a:spcPts val="500"/>
              </a:spcBef>
              <a:buClr>
                <a:schemeClr val="dk2"/>
              </a:buClr>
              <a:buFont typeface="Arial"/>
              <a:buNone/>
              <a:defRPr sz="2500" b="1" i="0" u="none" strike="noStrike" cap="none">
                <a:solidFill>
                  <a:schemeClr val="dk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a:alphaModFix/>
          </a:blip>
          <a:srcRect/>
          <a:stretch/>
        </p:blipFill>
        <p:spPr>
          <a:xfrm>
            <a:off x="11080071" y="6422992"/>
            <a:ext cx="916227" cy="291624"/>
          </a:xfrm>
          <a:prstGeom prst="rect">
            <a:avLst/>
          </a:prstGeom>
          <a:noFill/>
          <a:ln>
            <a:noFill/>
          </a:ln>
        </p:spPr>
      </p:pic>
    </p:spTree>
    <p:extLst>
      <p:ext uri="{BB962C8B-B14F-4D97-AF65-F5344CB8AC3E}">
        <p14:creationId xmlns:p14="http://schemas.microsoft.com/office/powerpoint/2010/main" val="783929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4"/>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0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594D47-81BE-41AA-B0D1-1BD258DEB8C8}"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7190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4CA89-4348-4744-A54B-6E0ADC2806C1}"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132844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4B8A96-B5CA-41B7-96D3-2DC7CE45EAF2}"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428114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365CE2-702D-464B-BF03-EE649F7318F4}"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2482069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1A71E1-368A-48E4-B7D9-0A656B1DD344}" type="datetime1">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3530989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C959E9-56D5-4AFC-817A-F9F870C05838}" type="datetime1">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259712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47904-1ED1-44F4-812E-087FE60A5349}"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89731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D2BF3-7AB0-4679-B9B9-5E137C53164E}" type="datetime1">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EABB2-DF06-4EFA-9114-393D58D02C8B}" type="slidenum">
              <a:rPr lang="en-US" smtClean="0"/>
              <a:pPr/>
              <a:t>‹#›</a:t>
            </a:fld>
            <a:endParaRPr lang="en-US"/>
          </a:p>
        </p:txBody>
      </p:sp>
    </p:spTree>
    <p:extLst>
      <p:ext uri="{BB962C8B-B14F-4D97-AF65-F5344CB8AC3E}">
        <p14:creationId xmlns:p14="http://schemas.microsoft.com/office/powerpoint/2010/main" val="2278543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5F674-9F41-49E7-88F4-65026E752693}"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849621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8D64F0-B922-4AC2-B5A8-5EA5F861E16E}"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2485278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A6D22-6EAF-447F-8AA7-68C1C8DF4F1A}"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281747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1D610-6B32-4039-87E1-DB07B31036AA}"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266741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373008-C8FE-4791-8C3C-58FED3FD0522}"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325863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C9BBDA-F502-4134-9E42-E3B26B4DF005}"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362785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03E4F-E96A-4CEF-BD81-81EE83140FB1}" type="datetime1">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6611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70EA12-0647-48F4-98BF-8B1581FC441A}" type="datetime1">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6415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0CB7F-83FC-4257-8229-43D0153C447A}" type="datetime1">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13110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54DDF-4ECF-4EC2-8A1B-00DD5123C92E}"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332181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33D9A5-9EF7-407C-9C84-FD2DB75011ED}"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8807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A242B-0AE3-4209-B25A-F2045C44D6D0}" type="datetime1">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2BC49-DB5E-4968-81F1-170C7B81A1AE}" type="slidenum">
              <a:rPr lang="en-US" smtClean="0"/>
              <a:pPr/>
              <a:t>‹#›</a:t>
            </a:fld>
            <a:endParaRPr lang="en-US"/>
          </a:p>
        </p:txBody>
      </p:sp>
    </p:spTree>
    <p:extLst>
      <p:ext uri="{BB962C8B-B14F-4D97-AF65-F5344CB8AC3E}">
        <p14:creationId xmlns:p14="http://schemas.microsoft.com/office/powerpoint/2010/main" val="3822228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8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DC209-AAE0-4511-B78B-AD88B2747B56}" type="datetime1">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EABB2-DF06-4EFA-9114-393D58D02C8B}" type="slidenum">
              <a:rPr lang="en-US" smtClean="0"/>
              <a:pPr/>
              <a:t>‹#›</a:t>
            </a:fld>
            <a:endParaRPr lang="en-US"/>
          </a:p>
        </p:txBody>
      </p:sp>
    </p:spTree>
    <p:extLst>
      <p:ext uri="{BB962C8B-B14F-4D97-AF65-F5344CB8AC3E}">
        <p14:creationId xmlns:p14="http://schemas.microsoft.com/office/powerpoint/2010/main" val="31520309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9.png"/><Relationship Id="rId7"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doi.org/10.25333/C3PG8J" TargetMode="External"/><Relationship Id="rId5" Type="http://schemas.openxmlformats.org/officeDocument/2006/relationships/hyperlink" Target="https://doi.org/10.25333/C3S62F" TargetMode="External"/><Relationship Id="rId4" Type="http://schemas.openxmlformats.org/officeDocument/2006/relationships/hyperlink" Target="http://www.oclc.org/resea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hyperlink" Target="http://www.oclc.org/research/themes/research-collections/rdm" TargetMode="External"/><Relationship Id="rId4" Type="http://schemas.openxmlformats.org/officeDocument/2006/relationships/image" Target="../media/image8.jpeg"/><Relationship Id="rId9" Type="http://schemas.openxmlformats.org/officeDocument/2006/relationships/image" Target="../media/image13.tif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9.png"/><Relationship Id="rId7"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doi.org/10.25333/C3PG8J" TargetMode="External"/><Relationship Id="rId5" Type="http://schemas.openxmlformats.org/officeDocument/2006/relationships/hyperlink" Target="https://doi.org/10.25333/C3S62F" TargetMode="External"/><Relationship Id="rId4" Type="http://schemas.openxmlformats.org/officeDocument/2006/relationships/hyperlink" Target="http://www.oclc.org/r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18B9E-F295-4974-A264-5D99A5FBE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16632"/>
            <a:ext cx="9144000" cy="3624736"/>
          </a:xfrm>
          <a:prstGeom prst="rect">
            <a:avLst/>
          </a:prstGeom>
        </p:spPr>
      </p:pic>
      <p:sp>
        <p:nvSpPr>
          <p:cNvPr id="6" name="TextBox 5">
            <a:extLst>
              <a:ext uri="{FF2B5EF4-FFF2-40B4-BE49-F238E27FC236}">
                <a16:creationId xmlns:a16="http://schemas.microsoft.com/office/drawing/2014/main" id="{E0E17077-6B3C-47FC-8917-CBD8A1A35451}"/>
              </a:ext>
            </a:extLst>
          </p:cNvPr>
          <p:cNvSpPr txBox="1"/>
          <p:nvPr/>
        </p:nvSpPr>
        <p:spPr>
          <a:xfrm>
            <a:off x="1607128" y="191822"/>
            <a:ext cx="9060873" cy="1938992"/>
          </a:xfrm>
          <a:prstGeom prst="rect">
            <a:avLst/>
          </a:prstGeom>
          <a:noFill/>
        </p:spPr>
        <p:txBody>
          <a:bodyPr wrap="square" rtlCol="0">
            <a:spAutoFit/>
          </a:bodyPr>
          <a:lstStyle/>
          <a:p>
            <a:r>
              <a:rPr lang="en-US" sz="3200"/>
              <a:t>The Realities of RDM:</a:t>
            </a:r>
          </a:p>
          <a:p>
            <a:r>
              <a:rPr lang="en-US" sz="2800"/>
              <a:t>Identifying and Acting on Incentives When Planning RDM Services</a:t>
            </a:r>
          </a:p>
          <a:p>
            <a:endParaRPr lang="en-US" sz="3200"/>
          </a:p>
        </p:txBody>
      </p:sp>
      <p:sp>
        <p:nvSpPr>
          <p:cNvPr id="7" name="TextBox 6">
            <a:extLst>
              <a:ext uri="{FF2B5EF4-FFF2-40B4-BE49-F238E27FC236}">
                <a16:creationId xmlns:a16="http://schemas.microsoft.com/office/drawing/2014/main" id="{38614FB0-F63C-4888-B30F-DE43F91F3187}"/>
              </a:ext>
            </a:extLst>
          </p:cNvPr>
          <p:cNvSpPr txBox="1"/>
          <p:nvPr/>
        </p:nvSpPr>
        <p:spPr>
          <a:xfrm>
            <a:off x="7946487" y="5325551"/>
            <a:ext cx="2430217" cy="1384995"/>
          </a:xfrm>
          <a:prstGeom prst="rect">
            <a:avLst/>
          </a:prstGeom>
          <a:noFill/>
        </p:spPr>
        <p:txBody>
          <a:bodyPr wrap="none" rtlCol="0">
            <a:spAutoFit/>
          </a:bodyPr>
          <a:lstStyle/>
          <a:p>
            <a:r>
              <a:rPr lang="en-US" sz="2800" dirty="0"/>
              <a:t>Rebecca Bryant</a:t>
            </a:r>
          </a:p>
          <a:p>
            <a:r>
              <a:rPr lang="en-US" sz="2800" dirty="0"/>
              <a:t>Ixchel M. Faniel</a:t>
            </a:r>
          </a:p>
          <a:p>
            <a:r>
              <a:rPr lang="en-US" sz="2800" b="1" dirty="0"/>
              <a:t>OCLC Research</a:t>
            </a:r>
          </a:p>
        </p:txBody>
      </p:sp>
      <p:sp>
        <p:nvSpPr>
          <p:cNvPr id="8" name="TextBox 7">
            <a:extLst>
              <a:ext uri="{FF2B5EF4-FFF2-40B4-BE49-F238E27FC236}">
                <a16:creationId xmlns:a16="http://schemas.microsoft.com/office/drawing/2014/main" id="{7F6A9726-7AD2-485B-AAA5-43EBA9059602}"/>
              </a:ext>
            </a:extLst>
          </p:cNvPr>
          <p:cNvSpPr txBox="1"/>
          <p:nvPr/>
        </p:nvSpPr>
        <p:spPr>
          <a:xfrm>
            <a:off x="1524000" y="6151998"/>
            <a:ext cx="3866956" cy="646331"/>
          </a:xfrm>
          <a:prstGeom prst="rect">
            <a:avLst/>
          </a:prstGeom>
          <a:noFill/>
        </p:spPr>
        <p:txBody>
          <a:bodyPr wrap="none" rtlCol="0">
            <a:spAutoFit/>
          </a:bodyPr>
          <a:lstStyle/>
          <a:p>
            <a:r>
              <a:rPr lang="en-US"/>
              <a:t>Realities of RDM Webinar Series: Part 2</a:t>
            </a:r>
          </a:p>
          <a:p>
            <a:r>
              <a:rPr lang="en-US"/>
              <a:t>13 November 2018</a:t>
            </a:r>
          </a:p>
        </p:txBody>
      </p:sp>
      <p:pic>
        <p:nvPicPr>
          <p:cNvPr id="10" name="Picture 9">
            <a:extLst>
              <a:ext uri="{FF2B5EF4-FFF2-40B4-BE49-F238E27FC236}">
                <a16:creationId xmlns:a16="http://schemas.microsoft.com/office/drawing/2014/main" id="{4E075977-49AE-46F8-B2BA-72D81DC78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1980" y="0"/>
            <a:ext cx="1576021" cy="755682"/>
          </a:xfrm>
          <a:prstGeom prst="rect">
            <a:avLst/>
          </a:prstGeom>
        </p:spPr>
      </p:pic>
    </p:spTree>
    <p:extLst>
      <p:ext uri="{BB962C8B-B14F-4D97-AF65-F5344CB8AC3E}">
        <p14:creationId xmlns:p14="http://schemas.microsoft.com/office/powerpoint/2010/main" val="215105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3BAADC-2208-9245-A7C3-F2C6541FBCEF}"/>
              </a:ext>
            </a:extLst>
          </p:cNvPr>
          <p:cNvPicPr>
            <a:picLocks noChangeAspect="1"/>
          </p:cNvPicPr>
          <p:nvPr/>
        </p:nvPicPr>
        <p:blipFill>
          <a:blip r:embed="rId3"/>
          <a:stretch>
            <a:fillRect/>
          </a:stretch>
        </p:blipFill>
        <p:spPr>
          <a:xfrm>
            <a:off x="0" y="268660"/>
            <a:ext cx="4034118" cy="2855611"/>
          </a:xfrm>
          <a:prstGeom prst="rect">
            <a:avLst/>
          </a:prstGeom>
        </p:spPr>
      </p:pic>
      <p:sp>
        <p:nvSpPr>
          <p:cNvPr id="4" name="TextBox 3">
            <a:extLst>
              <a:ext uri="{FF2B5EF4-FFF2-40B4-BE49-F238E27FC236}">
                <a16:creationId xmlns:a16="http://schemas.microsoft.com/office/drawing/2014/main" id="{C60A48BA-1DCE-4D41-821C-25E2C7D6FB2D}"/>
              </a:ext>
            </a:extLst>
          </p:cNvPr>
          <p:cNvSpPr txBox="1"/>
          <p:nvPr/>
        </p:nvSpPr>
        <p:spPr>
          <a:xfrm>
            <a:off x="3621741" y="541994"/>
            <a:ext cx="7763434" cy="1815882"/>
          </a:xfrm>
          <a:prstGeom prst="rect">
            <a:avLst/>
          </a:prstGeom>
          <a:noFill/>
        </p:spPr>
        <p:txBody>
          <a:bodyPr wrap="square" rtlCol="0">
            <a:spAutoFit/>
          </a:bodyPr>
          <a:lstStyle/>
          <a:p>
            <a:r>
              <a:rPr lang="en-US" sz="2800">
                <a:solidFill>
                  <a:schemeClr val="accent1"/>
                </a:solidFill>
              </a:rPr>
              <a:t>Data management mandates (or guidelines) from funders, journals, national agencies, and other external stakeholders are one important driver of RDM services</a:t>
            </a:r>
          </a:p>
        </p:txBody>
      </p:sp>
      <p:sp>
        <p:nvSpPr>
          <p:cNvPr id="8" name="TextBox 7">
            <a:extLst>
              <a:ext uri="{FF2B5EF4-FFF2-40B4-BE49-F238E27FC236}">
                <a16:creationId xmlns:a16="http://schemas.microsoft.com/office/drawing/2014/main" id="{AE6ECDE8-3343-4943-9BCC-A3798831FFEB}"/>
              </a:ext>
            </a:extLst>
          </p:cNvPr>
          <p:cNvSpPr txBox="1"/>
          <p:nvPr/>
        </p:nvSpPr>
        <p:spPr>
          <a:xfrm>
            <a:off x="3621741" y="2492192"/>
            <a:ext cx="7763435" cy="3231654"/>
          </a:xfrm>
          <a:prstGeom prst="rect">
            <a:avLst/>
          </a:prstGeom>
          <a:noFill/>
        </p:spPr>
        <p:txBody>
          <a:bodyPr wrap="square" rtlCol="0">
            <a:spAutoFit/>
          </a:bodyPr>
          <a:lstStyle/>
          <a:p>
            <a:pPr marL="285750" indent="-285750">
              <a:buFont typeface="Arial" panose="020B0604020202020204" pitchFamily="34" charset="0"/>
              <a:buChar char="•"/>
            </a:pPr>
            <a:r>
              <a:rPr lang="en-US" sz="2400" b="1" i="1"/>
              <a:t>Differences in external mandates mean that institutions may prioritize different RDM services</a:t>
            </a:r>
          </a:p>
          <a:p>
            <a:pPr marL="285750" indent="-285750">
              <a:buFont typeface="Arial" panose="020B0604020202020204" pitchFamily="34" charset="0"/>
              <a:buChar char="•"/>
            </a:pPr>
            <a:r>
              <a:rPr lang="en-US" sz="2400"/>
              <a:t>Mandates may require different things</a:t>
            </a:r>
          </a:p>
          <a:p>
            <a:pPr marL="742950" lvl="1" indent="-285750">
              <a:buFont typeface="Arial" panose="020B0604020202020204" pitchFamily="34" charset="0"/>
              <a:buChar char="•"/>
            </a:pPr>
            <a:r>
              <a:rPr lang="en-US"/>
              <a:t>Data Management Plans (DMPs) in grant proposals</a:t>
            </a:r>
          </a:p>
          <a:p>
            <a:pPr marL="742950" lvl="1" indent="-285750">
              <a:buFont typeface="Arial" panose="020B0604020202020204" pitchFamily="34" charset="0"/>
              <a:buChar char="•"/>
            </a:pPr>
            <a:r>
              <a:rPr lang="en-US"/>
              <a:t>Open data sharing </a:t>
            </a:r>
          </a:p>
          <a:p>
            <a:pPr marL="285750" indent="-285750">
              <a:buFont typeface="Arial" panose="020B0604020202020204" pitchFamily="34" charset="0"/>
              <a:buChar char="•"/>
            </a:pPr>
            <a:r>
              <a:rPr lang="en-US" sz="2400"/>
              <a:t>National policies may define or recommend the length of data preservation</a:t>
            </a:r>
          </a:p>
          <a:p>
            <a:pPr marL="285750" indent="-285750">
              <a:buFont typeface="Arial" panose="020B0604020202020204" pitchFamily="34" charset="0"/>
              <a:buChar char="•"/>
            </a:pPr>
            <a:r>
              <a:rPr lang="en-US" sz="2400"/>
              <a:t>Mandates are also an important driver for </a:t>
            </a:r>
            <a:r>
              <a:rPr lang="en-US" sz="2400" i="1"/>
              <a:t>continued</a:t>
            </a:r>
            <a:r>
              <a:rPr lang="en-US" sz="2400"/>
              <a:t> provision of RDM services</a:t>
            </a:r>
          </a:p>
        </p:txBody>
      </p:sp>
    </p:spTree>
    <p:extLst>
      <p:ext uri="{BB962C8B-B14F-4D97-AF65-F5344CB8AC3E}">
        <p14:creationId xmlns:p14="http://schemas.microsoft.com/office/powerpoint/2010/main" val="47371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04385-6413-EF47-80D2-647189D6562C}"/>
              </a:ext>
            </a:extLst>
          </p:cNvPr>
          <p:cNvPicPr>
            <a:picLocks noChangeAspect="1"/>
          </p:cNvPicPr>
          <p:nvPr/>
        </p:nvPicPr>
        <p:blipFill>
          <a:blip r:embed="rId3"/>
          <a:stretch>
            <a:fillRect/>
          </a:stretch>
        </p:blipFill>
        <p:spPr>
          <a:xfrm>
            <a:off x="465417" y="22431"/>
            <a:ext cx="3066678" cy="3420526"/>
          </a:xfrm>
          <a:prstGeom prst="rect">
            <a:avLst/>
          </a:prstGeom>
        </p:spPr>
      </p:pic>
      <p:sp>
        <p:nvSpPr>
          <p:cNvPr id="4" name="TextBox 3">
            <a:extLst>
              <a:ext uri="{FF2B5EF4-FFF2-40B4-BE49-F238E27FC236}">
                <a16:creationId xmlns:a16="http://schemas.microsoft.com/office/drawing/2014/main" id="{476EDFB3-E974-1D40-815B-A5805BF7D274}"/>
              </a:ext>
            </a:extLst>
          </p:cNvPr>
          <p:cNvSpPr txBox="1"/>
          <p:nvPr/>
        </p:nvSpPr>
        <p:spPr>
          <a:xfrm>
            <a:off x="3125508" y="517692"/>
            <a:ext cx="8797550" cy="1815882"/>
          </a:xfrm>
          <a:prstGeom prst="rect">
            <a:avLst/>
          </a:prstGeom>
          <a:noFill/>
        </p:spPr>
        <p:txBody>
          <a:bodyPr wrap="square" rtlCol="0">
            <a:spAutoFit/>
          </a:bodyPr>
          <a:lstStyle/>
          <a:p>
            <a:r>
              <a:rPr lang="en-US" sz="2800">
                <a:solidFill>
                  <a:schemeClr val="accent1"/>
                </a:solidFill>
              </a:rPr>
              <a:t>Rapid changes in scholarly communications technology and networks, as well as open science advocacy, are reshaping scholarly practices, increasing interest in data sharing and re-use. </a:t>
            </a:r>
          </a:p>
        </p:txBody>
      </p:sp>
      <p:sp>
        <p:nvSpPr>
          <p:cNvPr id="5" name="TextBox 4">
            <a:extLst>
              <a:ext uri="{FF2B5EF4-FFF2-40B4-BE49-F238E27FC236}">
                <a16:creationId xmlns:a16="http://schemas.microsoft.com/office/drawing/2014/main" id="{2870EE2C-B142-9845-8E0D-C22F897BD349}"/>
              </a:ext>
            </a:extLst>
          </p:cNvPr>
          <p:cNvSpPr txBox="1"/>
          <p:nvPr/>
        </p:nvSpPr>
        <p:spPr>
          <a:xfrm>
            <a:off x="3125508" y="2333574"/>
            <a:ext cx="8601075"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i="1"/>
              <a:t>Changes in scholarly norms are not uniform: evolving practices different across disciplines. </a:t>
            </a:r>
            <a:endParaRPr lang="en-US" sz="2400" i="1"/>
          </a:p>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Times New Roman" panose="02020603050405020304" pitchFamily="18" charset="0"/>
              </a:rPr>
              <a:t>Incentives are dynamic and can manifest differently within institutions and disciplines, so you can’t look at researchers or norms monolithically—it’s important to look at individual and disciplinary behaviors.</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a:t>Institutions may seek to codify RDM and sharing practices through policy development.</a:t>
            </a:r>
            <a:endParaRPr lang="en-US" sz="2400"/>
          </a:p>
        </p:txBody>
      </p:sp>
    </p:spTree>
    <p:extLst>
      <p:ext uri="{BB962C8B-B14F-4D97-AF65-F5344CB8AC3E}">
        <p14:creationId xmlns:p14="http://schemas.microsoft.com/office/powerpoint/2010/main" val="170650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15E350-7B69-144E-ADEC-484628CD54EA}"/>
              </a:ext>
            </a:extLst>
          </p:cNvPr>
          <p:cNvPicPr>
            <a:picLocks noChangeAspect="1"/>
          </p:cNvPicPr>
          <p:nvPr/>
        </p:nvPicPr>
        <p:blipFill>
          <a:blip r:embed="rId3"/>
          <a:stretch>
            <a:fillRect/>
          </a:stretch>
        </p:blipFill>
        <p:spPr>
          <a:xfrm>
            <a:off x="445293" y="89108"/>
            <a:ext cx="3050941" cy="3379504"/>
          </a:xfrm>
          <a:prstGeom prst="rect">
            <a:avLst/>
          </a:prstGeom>
        </p:spPr>
      </p:pic>
      <p:sp>
        <p:nvSpPr>
          <p:cNvPr id="4" name="TextBox 3">
            <a:extLst>
              <a:ext uri="{FF2B5EF4-FFF2-40B4-BE49-F238E27FC236}">
                <a16:creationId xmlns:a16="http://schemas.microsoft.com/office/drawing/2014/main" id="{4DD500BC-FE0C-734F-B3FB-AFDE7C6206CF}"/>
              </a:ext>
            </a:extLst>
          </p:cNvPr>
          <p:cNvSpPr txBox="1"/>
          <p:nvPr/>
        </p:nvSpPr>
        <p:spPr>
          <a:xfrm>
            <a:off x="3496233" y="466164"/>
            <a:ext cx="8250473" cy="954107"/>
          </a:xfrm>
          <a:prstGeom prst="rect">
            <a:avLst/>
          </a:prstGeom>
          <a:noFill/>
        </p:spPr>
        <p:txBody>
          <a:bodyPr wrap="square" rtlCol="0">
            <a:spAutoFit/>
          </a:bodyPr>
          <a:lstStyle/>
          <a:p>
            <a:r>
              <a:rPr lang="en-US" sz="2800">
                <a:solidFill>
                  <a:schemeClr val="accent1"/>
                </a:solidFill>
              </a:rPr>
              <a:t>The development of RDM services may become an important institutional strategy for some universities. </a:t>
            </a:r>
          </a:p>
        </p:txBody>
      </p:sp>
      <p:sp>
        <p:nvSpPr>
          <p:cNvPr id="5" name="TextBox 4">
            <a:extLst>
              <a:ext uri="{FF2B5EF4-FFF2-40B4-BE49-F238E27FC236}">
                <a16:creationId xmlns:a16="http://schemas.microsoft.com/office/drawing/2014/main" id="{EA20E1D7-8C97-5D46-8C33-06B80D5023BF}"/>
              </a:ext>
            </a:extLst>
          </p:cNvPr>
          <p:cNvSpPr txBox="1"/>
          <p:nvPr/>
        </p:nvSpPr>
        <p:spPr>
          <a:xfrm>
            <a:off x="3496233" y="1420271"/>
            <a:ext cx="8250473"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i="1"/>
              <a:t>University investment in RDM infrastructure, services, or personnel is motivated by locally relevant incentives</a:t>
            </a:r>
            <a:r>
              <a:rPr lang="en-US" sz="2400"/>
              <a:t>, which may include:</a:t>
            </a:r>
          </a:p>
          <a:p>
            <a:pPr marL="742950" lvl="1" indent="-285750">
              <a:buFont typeface="Arial" panose="020B0604020202020204" pitchFamily="34" charset="0"/>
              <a:buChar char="•"/>
            </a:pPr>
            <a:r>
              <a:rPr lang="en-US" sz="2400"/>
              <a:t>Institutional reputation management</a:t>
            </a:r>
          </a:p>
          <a:p>
            <a:pPr marL="742950" lvl="1" indent="-285750">
              <a:buFont typeface="Arial" panose="020B0604020202020204" pitchFamily="34" charset="0"/>
              <a:buChar char="•"/>
            </a:pPr>
            <a:r>
              <a:rPr lang="en-US" sz="2400"/>
              <a:t>Internal tracking of research, investments, and outputs</a:t>
            </a:r>
          </a:p>
          <a:p>
            <a:pPr marL="742950" lvl="1" indent="-285750">
              <a:buFont typeface="Arial" panose="020B0604020202020204" pitchFamily="34" charset="0"/>
              <a:buChar char="•"/>
            </a:pPr>
            <a:r>
              <a:rPr lang="en-US" sz="2400"/>
              <a:t>Improved process and performance management</a:t>
            </a:r>
          </a:p>
          <a:p>
            <a:pPr marL="285750" indent="-285750">
              <a:buFont typeface="Arial" panose="020B0604020202020204" pitchFamily="34" charset="0"/>
              <a:buChar char="•"/>
            </a:pPr>
            <a:r>
              <a:rPr lang="en-US" sz="2400"/>
              <a:t>In particular, </a:t>
            </a:r>
            <a:r>
              <a:rPr lang="en-US" sz="2400" b="1"/>
              <a:t>developing RDM </a:t>
            </a:r>
            <a:r>
              <a:rPr lang="en-US" sz="2400" b="1" i="1"/>
              <a:t>expertise</a:t>
            </a:r>
            <a:r>
              <a:rPr lang="en-US" sz="2400" b="1"/>
              <a:t> may be key to a strategic agenda to increase library support for research workflows, while shifting away from traditional back-office activities.</a:t>
            </a:r>
            <a:endParaRPr lang="en-US" sz="2400"/>
          </a:p>
        </p:txBody>
      </p:sp>
    </p:spTree>
    <p:extLst>
      <p:ext uri="{BB962C8B-B14F-4D97-AF65-F5344CB8AC3E}">
        <p14:creationId xmlns:p14="http://schemas.microsoft.com/office/powerpoint/2010/main" val="189479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A4E3B2-DB66-184B-86E4-A36A9E3D2D12}"/>
              </a:ext>
            </a:extLst>
          </p:cNvPr>
          <p:cNvPicPr>
            <a:picLocks noChangeAspect="1"/>
          </p:cNvPicPr>
          <p:nvPr/>
        </p:nvPicPr>
        <p:blipFill>
          <a:blip r:embed="rId3"/>
          <a:stretch>
            <a:fillRect/>
          </a:stretch>
        </p:blipFill>
        <p:spPr>
          <a:xfrm>
            <a:off x="-268941" y="0"/>
            <a:ext cx="3998113" cy="3213207"/>
          </a:xfrm>
          <a:prstGeom prst="rect">
            <a:avLst/>
          </a:prstGeom>
        </p:spPr>
      </p:pic>
      <p:sp>
        <p:nvSpPr>
          <p:cNvPr id="5" name="TextBox 4">
            <a:extLst>
              <a:ext uri="{FF2B5EF4-FFF2-40B4-BE49-F238E27FC236}">
                <a16:creationId xmlns:a16="http://schemas.microsoft.com/office/drawing/2014/main" id="{2CD098DC-6AB7-274C-AA77-B03E4F292B60}"/>
              </a:ext>
            </a:extLst>
          </p:cNvPr>
          <p:cNvSpPr txBox="1"/>
          <p:nvPr/>
        </p:nvSpPr>
        <p:spPr>
          <a:xfrm>
            <a:off x="3369024" y="466165"/>
            <a:ext cx="8822976" cy="1815882"/>
          </a:xfrm>
          <a:prstGeom prst="rect">
            <a:avLst/>
          </a:prstGeom>
          <a:noFill/>
        </p:spPr>
        <p:txBody>
          <a:bodyPr wrap="square" rtlCol="0">
            <a:spAutoFit/>
          </a:bodyPr>
          <a:lstStyle/>
          <a:p>
            <a:r>
              <a:rPr lang="en-US" sz="2800">
                <a:solidFill>
                  <a:schemeClr val="accent1"/>
                </a:solidFill>
              </a:rPr>
              <a:t>Researcher demand can be far more important in shaping and sustaining RDM service bundles, rather than incentivizing their creation</a:t>
            </a:r>
          </a:p>
          <a:p>
            <a:endParaRPr lang="en-US" sz="2800" b="1">
              <a:solidFill>
                <a:schemeClr val="accent1"/>
              </a:solidFill>
            </a:endParaRPr>
          </a:p>
        </p:txBody>
      </p:sp>
      <p:sp>
        <p:nvSpPr>
          <p:cNvPr id="8" name="TextBox 7">
            <a:extLst>
              <a:ext uri="{FF2B5EF4-FFF2-40B4-BE49-F238E27FC236}">
                <a16:creationId xmlns:a16="http://schemas.microsoft.com/office/drawing/2014/main" id="{854D4885-5B15-0640-BDF0-EB19CD632EDA}"/>
              </a:ext>
            </a:extLst>
          </p:cNvPr>
          <p:cNvSpPr txBox="1"/>
          <p:nvPr/>
        </p:nvSpPr>
        <p:spPr>
          <a:xfrm>
            <a:off x="3369024" y="2325562"/>
            <a:ext cx="8410600" cy="3416320"/>
          </a:xfrm>
          <a:prstGeom prst="rect">
            <a:avLst/>
          </a:prstGeom>
          <a:noFill/>
        </p:spPr>
        <p:txBody>
          <a:bodyPr wrap="square" rtlCol="0">
            <a:spAutoFit/>
          </a:bodyPr>
          <a:lstStyle/>
          <a:p>
            <a:pPr marL="342900" marR="0" lvl="0" indent="-342900">
              <a:spcBef>
                <a:spcPts val="0"/>
              </a:spcBef>
              <a:spcAft>
                <a:spcPts val="0"/>
              </a:spcAft>
              <a:buFont typeface="Symbol" pitchFamily="2" charset="2"/>
              <a:buChar char=""/>
            </a:pPr>
            <a:r>
              <a:rPr lang="en-US" sz="2400"/>
              <a:t>Instead, RDM staff prioritize engagement with researchers to </a:t>
            </a:r>
            <a:r>
              <a:rPr lang="en-US" sz="2400" b="1"/>
              <a:t>educate</a:t>
            </a:r>
            <a:r>
              <a:rPr lang="en-US" sz="2400"/>
              <a:t> them on the importance of good RDM practices, and therefore </a:t>
            </a:r>
            <a:r>
              <a:rPr lang="en-US" sz="2400" b="1"/>
              <a:t>Education services </a:t>
            </a:r>
            <a:r>
              <a:rPr lang="en-US" sz="2400"/>
              <a:t>have emerged as an important component of the RDM service bundle. </a:t>
            </a:r>
          </a:p>
          <a:p>
            <a:pPr marL="342900" indent="-342900">
              <a:buFont typeface="Symbol" pitchFamily="2" charset="2"/>
              <a:buChar char=""/>
            </a:pPr>
            <a:r>
              <a:rPr lang="en-US" sz="2400"/>
              <a:t>Active data management is one aspect of the RDM service space where bottom-up demand by researchers is particularly relevant</a:t>
            </a:r>
          </a:p>
          <a:p>
            <a:pPr marL="342900" indent="-342900">
              <a:buFont typeface="Symbol" pitchFamily="2" charset="2"/>
              <a:buChar char=""/>
            </a:pPr>
            <a:r>
              <a:rPr lang="en-US" sz="2400"/>
              <a:t>It’s important for institutions to understand how researchers are managing and sharing their data</a:t>
            </a:r>
          </a:p>
        </p:txBody>
      </p:sp>
    </p:spTree>
    <p:extLst>
      <p:ext uri="{BB962C8B-B14F-4D97-AF65-F5344CB8AC3E}">
        <p14:creationId xmlns:p14="http://schemas.microsoft.com/office/powerpoint/2010/main" val="266795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2574" y="1492162"/>
            <a:ext cx="1330832" cy="584775"/>
          </a:xfrm>
          <a:prstGeom prst="rect">
            <a:avLst/>
          </a:prstGeom>
          <a:noFill/>
        </p:spPr>
        <p:txBody>
          <a:bodyPr wrap="square" rtlCol="0">
            <a:spAutoFit/>
          </a:bodyPr>
          <a:lstStyle/>
          <a:p>
            <a:r>
              <a:rPr lang="en-US" sz="1600"/>
              <a:t>ARL </a:t>
            </a:r>
            <a:r>
              <a:rPr lang="en-US" sz="1600" err="1"/>
              <a:t>eScience</a:t>
            </a:r>
            <a:r>
              <a:rPr lang="en-US" sz="1600"/>
              <a:t> Institute</a:t>
            </a:r>
          </a:p>
        </p:txBody>
      </p:sp>
      <p:sp>
        <p:nvSpPr>
          <p:cNvPr id="13" name="TextBox 12"/>
          <p:cNvSpPr txBox="1"/>
          <p:nvPr/>
        </p:nvSpPr>
        <p:spPr>
          <a:xfrm>
            <a:off x="2543406" y="2342914"/>
            <a:ext cx="2018935" cy="338554"/>
          </a:xfrm>
          <a:prstGeom prst="rect">
            <a:avLst/>
          </a:prstGeom>
          <a:noFill/>
        </p:spPr>
        <p:txBody>
          <a:bodyPr wrap="square" rtlCol="0">
            <a:spAutoFit/>
          </a:bodyPr>
          <a:lstStyle/>
          <a:p>
            <a:r>
              <a:rPr lang="en-US" sz="1600" err="1"/>
              <a:t>eResearch</a:t>
            </a:r>
            <a:r>
              <a:rPr lang="en-US" sz="1600"/>
              <a:t> Task Force</a:t>
            </a:r>
          </a:p>
        </p:txBody>
      </p:sp>
      <p:sp>
        <p:nvSpPr>
          <p:cNvPr id="14" name="TextBox 13"/>
          <p:cNvSpPr txBox="1"/>
          <p:nvPr/>
        </p:nvSpPr>
        <p:spPr>
          <a:xfrm>
            <a:off x="3276768" y="5586122"/>
            <a:ext cx="1893658" cy="584775"/>
          </a:xfrm>
          <a:prstGeom prst="rect">
            <a:avLst/>
          </a:prstGeom>
          <a:noFill/>
        </p:spPr>
        <p:txBody>
          <a:bodyPr wrap="square" rtlCol="0">
            <a:spAutoFit/>
          </a:bodyPr>
          <a:lstStyle/>
          <a:p>
            <a:r>
              <a:rPr lang="en-US" sz="1600" b="1"/>
              <a:t>Data management outreach begins</a:t>
            </a:r>
          </a:p>
        </p:txBody>
      </p:sp>
      <p:sp>
        <p:nvSpPr>
          <p:cNvPr id="15" name="TextBox 14"/>
          <p:cNvSpPr txBox="1"/>
          <p:nvPr/>
        </p:nvSpPr>
        <p:spPr>
          <a:xfrm>
            <a:off x="1877990" y="5027226"/>
            <a:ext cx="2256773" cy="830997"/>
          </a:xfrm>
          <a:prstGeom prst="rect">
            <a:avLst/>
          </a:prstGeom>
          <a:noFill/>
        </p:spPr>
        <p:txBody>
          <a:bodyPr wrap="square" rtlCol="0">
            <a:spAutoFit/>
          </a:bodyPr>
          <a:lstStyle/>
          <a:p>
            <a:r>
              <a:rPr lang="en-US" sz="1600"/>
              <a:t>Year of Data Stewardship (campus committee &amp; engagement)</a:t>
            </a:r>
          </a:p>
        </p:txBody>
      </p:sp>
      <p:cxnSp>
        <p:nvCxnSpPr>
          <p:cNvPr id="17" name="Straight Connector 16"/>
          <p:cNvCxnSpPr/>
          <p:nvPr/>
        </p:nvCxnSpPr>
        <p:spPr>
          <a:xfrm>
            <a:off x="1618450" y="2214360"/>
            <a:ext cx="0" cy="1710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58887" y="4580561"/>
            <a:ext cx="1" cy="398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50847" y="4594814"/>
            <a:ext cx="2583" cy="9687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581995" y="5133855"/>
            <a:ext cx="1539836" cy="830997"/>
          </a:xfrm>
          <a:prstGeom prst="rect">
            <a:avLst/>
          </a:prstGeom>
          <a:noFill/>
        </p:spPr>
        <p:txBody>
          <a:bodyPr wrap="square" rtlCol="0">
            <a:spAutoFit/>
          </a:bodyPr>
          <a:lstStyle/>
          <a:p>
            <a:r>
              <a:rPr lang="en-US" sz="1600"/>
              <a:t>Active Data Storage (ADS) launch</a:t>
            </a:r>
          </a:p>
        </p:txBody>
      </p:sp>
      <p:sp>
        <p:nvSpPr>
          <p:cNvPr id="29" name="TextBox 28"/>
          <p:cNvSpPr txBox="1"/>
          <p:nvPr/>
        </p:nvSpPr>
        <p:spPr>
          <a:xfrm>
            <a:off x="9116541" y="2294975"/>
            <a:ext cx="1539836" cy="584775"/>
          </a:xfrm>
          <a:prstGeom prst="rect">
            <a:avLst/>
          </a:prstGeom>
          <a:noFill/>
        </p:spPr>
        <p:txBody>
          <a:bodyPr wrap="square" rtlCol="0">
            <a:spAutoFit/>
          </a:bodyPr>
          <a:lstStyle/>
          <a:p>
            <a:r>
              <a:rPr lang="en-US" sz="1600" b="1"/>
              <a:t>Illinois Data Bank launch</a:t>
            </a:r>
          </a:p>
        </p:txBody>
      </p:sp>
      <p:cxnSp>
        <p:nvCxnSpPr>
          <p:cNvPr id="30" name="Straight Connector 29"/>
          <p:cNvCxnSpPr/>
          <p:nvPr/>
        </p:nvCxnSpPr>
        <p:spPr>
          <a:xfrm flipH="1">
            <a:off x="9581995" y="2926227"/>
            <a:ext cx="27204" cy="1085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873543" y="3890976"/>
            <a:ext cx="12916" cy="119640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62341" y="2879750"/>
            <a:ext cx="1489550" cy="584775"/>
          </a:xfrm>
          <a:prstGeom prst="rect">
            <a:avLst/>
          </a:prstGeom>
          <a:noFill/>
        </p:spPr>
        <p:txBody>
          <a:bodyPr wrap="square" rtlCol="0">
            <a:spAutoFit/>
          </a:bodyPr>
          <a:lstStyle/>
          <a:p>
            <a:r>
              <a:rPr lang="en-US" sz="1600"/>
              <a:t>RDS in campus strategic plan</a:t>
            </a:r>
          </a:p>
        </p:txBody>
      </p:sp>
      <p:sp>
        <p:nvSpPr>
          <p:cNvPr id="33" name="TextBox 32"/>
          <p:cNvSpPr txBox="1"/>
          <p:nvPr/>
        </p:nvSpPr>
        <p:spPr>
          <a:xfrm>
            <a:off x="6258990" y="1383363"/>
            <a:ext cx="1489550" cy="830997"/>
          </a:xfrm>
          <a:prstGeom prst="rect">
            <a:avLst/>
          </a:prstGeom>
          <a:noFill/>
        </p:spPr>
        <p:txBody>
          <a:bodyPr wrap="square" rtlCol="0">
            <a:spAutoFit/>
          </a:bodyPr>
          <a:lstStyle/>
          <a:p>
            <a:r>
              <a:rPr lang="en-US" sz="1600" b="1"/>
              <a:t>Director hired &amp; RDS established</a:t>
            </a:r>
          </a:p>
        </p:txBody>
      </p:sp>
      <p:sp>
        <p:nvSpPr>
          <p:cNvPr id="34" name="TextBox 33"/>
          <p:cNvSpPr txBox="1"/>
          <p:nvPr/>
        </p:nvSpPr>
        <p:spPr>
          <a:xfrm>
            <a:off x="7566544" y="2452321"/>
            <a:ext cx="1271365" cy="584775"/>
          </a:xfrm>
          <a:prstGeom prst="rect">
            <a:avLst/>
          </a:prstGeom>
          <a:noFill/>
        </p:spPr>
        <p:txBody>
          <a:bodyPr wrap="square" rtlCol="0">
            <a:spAutoFit/>
          </a:bodyPr>
          <a:lstStyle/>
          <a:p>
            <a:r>
              <a:rPr lang="en-US" sz="1600"/>
              <a:t>3 FTE staff hired</a:t>
            </a:r>
          </a:p>
        </p:txBody>
      </p:sp>
      <p:cxnSp>
        <p:nvCxnSpPr>
          <p:cNvPr id="39" name="Straight Connector 38"/>
          <p:cNvCxnSpPr/>
          <p:nvPr/>
        </p:nvCxnSpPr>
        <p:spPr>
          <a:xfrm>
            <a:off x="6694313" y="2223508"/>
            <a:ext cx="0" cy="1589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170426" y="3429000"/>
            <a:ext cx="5334" cy="383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890490" y="3150032"/>
            <a:ext cx="4773" cy="1034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137004" y="2821709"/>
            <a:ext cx="0" cy="118987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8904" y="5725773"/>
            <a:ext cx="1489550" cy="830997"/>
          </a:xfrm>
          <a:prstGeom prst="rect">
            <a:avLst/>
          </a:prstGeom>
          <a:noFill/>
        </p:spPr>
        <p:txBody>
          <a:bodyPr wrap="square" rtlCol="0">
            <a:spAutoFit/>
          </a:bodyPr>
          <a:lstStyle/>
          <a:p>
            <a:r>
              <a:rPr lang="en-US" sz="1600" b="1"/>
              <a:t>NSF begins requiring DMPs</a:t>
            </a:r>
          </a:p>
        </p:txBody>
      </p:sp>
      <p:cxnSp>
        <p:nvCxnSpPr>
          <p:cNvPr id="22" name="Straight Connector 21"/>
          <p:cNvCxnSpPr>
            <a:cxnSpLocks/>
          </p:cNvCxnSpPr>
          <p:nvPr/>
        </p:nvCxnSpPr>
        <p:spPr>
          <a:xfrm>
            <a:off x="666928" y="4517814"/>
            <a:ext cx="0" cy="61604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1808903812"/>
              </p:ext>
            </p:extLst>
          </p:nvPr>
        </p:nvGraphicFramePr>
        <p:xfrm>
          <a:off x="178904" y="3429000"/>
          <a:ext cx="11834192" cy="1549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0D7B977-2557-F94D-9D77-A8E862AA9789}"/>
              </a:ext>
            </a:extLst>
          </p:cNvPr>
          <p:cNvSpPr txBox="1"/>
          <p:nvPr/>
        </p:nvSpPr>
        <p:spPr>
          <a:xfrm>
            <a:off x="682713" y="322729"/>
            <a:ext cx="10841415" cy="584775"/>
          </a:xfrm>
          <a:prstGeom prst="rect">
            <a:avLst/>
          </a:prstGeom>
          <a:noFill/>
        </p:spPr>
        <p:txBody>
          <a:bodyPr wrap="square" rtlCol="0">
            <a:spAutoFit/>
          </a:bodyPr>
          <a:lstStyle/>
          <a:p>
            <a:r>
              <a:rPr lang="en-US" sz="3200">
                <a:solidFill>
                  <a:schemeClr val="accent1"/>
                </a:solidFill>
              </a:rPr>
              <a:t>RDM service development at the University of Illinois</a:t>
            </a:r>
          </a:p>
        </p:txBody>
      </p:sp>
      <p:cxnSp>
        <p:nvCxnSpPr>
          <p:cNvPr id="35" name="Straight Connector 34">
            <a:extLst>
              <a:ext uri="{FF2B5EF4-FFF2-40B4-BE49-F238E27FC236}">
                <a16:creationId xmlns:a16="http://schemas.microsoft.com/office/drawing/2014/main" id="{7409FD15-72DC-474D-A7DF-17A61DB40392}"/>
              </a:ext>
            </a:extLst>
          </p:cNvPr>
          <p:cNvCxnSpPr>
            <a:cxnSpLocks/>
          </p:cNvCxnSpPr>
          <p:nvPr/>
        </p:nvCxnSpPr>
        <p:spPr>
          <a:xfrm>
            <a:off x="4992698" y="4373729"/>
            <a:ext cx="0" cy="179716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C9EA15F-46AC-5742-87DC-589576C60981}"/>
              </a:ext>
            </a:extLst>
          </p:cNvPr>
          <p:cNvSpPr txBox="1"/>
          <p:nvPr/>
        </p:nvSpPr>
        <p:spPr>
          <a:xfrm>
            <a:off x="4562341" y="6219292"/>
            <a:ext cx="1790724" cy="338554"/>
          </a:xfrm>
          <a:prstGeom prst="rect">
            <a:avLst/>
          </a:prstGeom>
          <a:noFill/>
        </p:spPr>
        <p:txBody>
          <a:bodyPr wrap="square" rtlCol="0">
            <a:spAutoFit/>
          </a:bodyPr>
          <a:lstStyle/>
          <a:p>
            <a:r>
              <a:rPr lang="en-US" sz="1600"/>
              <a:t>OSTP Memo</a:t>
            </a:r>
          </a:p>
        </p:txBody>
      </p:sp>
      <p:cxnSp>
        <p:nvCxnSpPr>
          <p:cNvPr id="37" name="Straight Connector 36">
            <a:extLst>
              <a:ext uri="{FF2B5EF4-FFF2-40B4-BE49-F238E27FC236}">
                <a16:creationId xmlns:a16="http://schemas.microsoft.com/office/drawing/2014/main" id="{E07FA2A9-3E75-8744-A645-903DDA44ACEE}"/>
              </a:ext>
            </a:extLst>
          </p:cNvPr>
          <p:cNvCxnSpPr>
            <a:cxnSpLocks/>
          </p:cNvCxnSpPr>
          <p:nvPr/>
        </p:nvCxnSpPr>
        <p:spPr>
          <a:xfrm>
            <a:off x="8550007" y="4557751"/>
            <a:ext cx="0" cy="576104"/>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B0806D9-4EF2-FB41-B9B1-88537F0873F7}"/>
              </a:ext>
            </a:extLst>
          </p:cNvPr>
          <p:cNvSpPr txBox="1"/>
          <p:nvPr/>
        </p:nvSpPr>
        <p:spPr>
          <a:xfrm>
            <a:off x="7729000" y="5166057"/>
            <a:ext cx="1463063" cy="1077218"/>
          </a:xfrm>
          <a:prstGeom prst="rect">
            <a:avLst/>
          </a:prstGeom>
          <a:noFill/>
        </p:spPr>
        <p:txBody>
          <a:bodyPr wrap="square" rtlCol="0">
            <a:spAutoFit/>
          </a:bodyPr>
          <a:lstStyle/>
          <a:p>
            <a:r>
              <a:rPr lang="en-US" sz="1600"/>
              <a:t>Development of </a:t>
            </a:r>
            <a:r>
              <a:rPr lang="en-US" sz="1600" b="1"/>
              <a:t>policies</a:t>
            </a:r>
            <a:r>
              <a:rPr lang="en-US" sz="1600"/>
              <a:t> for Illinois Data Bank</a:t>
            </a:r>
          </a:p>
        </p:txBody>
      </p:sp>
      <p:sp>
        <p:nvSpPr>
          <p:cNvPr id="5" name="TextBox 4">
            <a:extLst>
              <a:ext uri="{FF2B5EF4-FFF2-40B4-BE49-F238E27FC236}">
                <a16:creationId xmlns:a16="http://schemas.microsoft.com/office/drawing/2014/main" id="{9BD550E2-D595-BF4A-B9CB-0D460A9EF16F}"/>
              </a:ext>
            </a:extLst>
          </p:cNvPr>
          <p:cNvSpPr txBox="1"/>
          <p:nvPr/>
        </p:nvSpPr>
        <p:spPr>
          <a:xfrm>
            <a:off x="90873" y="5243445"/>
            <a:ext cx="1761877" cy="369332"/>
          </a:xfrm>
          <a:prstGeom prst="rect">
            <a:avLst/>
          </a:prstGeom>
          <a:noFill/>
        </p:spPr>
        <p:txBody>
          <a:bodyPr wrap="square" rtlCol="0">
            <a:spAutoFit/>
          </a:bodyPr>
          <a:lstStyle/>
          <a:p>
            <a:r>
              <a:rPr lang="en-US" b="1">
                <a:solidFill>
                  <a:srgbClr val="C00000"/>
                </a:solidFill>
              </a:rPr>
              <a:t>COMPLIANCE</a:t>
            </a:r>
          </a:p>
        </p:txBody>
      </p:sp>
      <p:sp>
        <p:nvSpPr>
          <p:cNvPr id="40" name="TextBox 39">
            <a:extLst>
              <a:ext uri="{FF2B5EF4-FFF2-40B4-BE49-F238E27FC236}">
                <a16:creationId xmlns:a16="http://schemas.microsoft.com/office/drawing/2014/main" id="{97414B62-5220-3048-B0A9-C2803008E3E4}"/>
              </a:ext>
            </a:extLst>
          </p:cNvPr>
          <p:cNvSpPr txBox="1"/>
          <p:nvPr/>
        </p:nvSpPr>
        <p:spPr>
          <a:xfrm>
            <a:off x="9280805" y="6257713"/>
            <a:ext cx="2583310" cy="369332"/>
          </a:xfrm>
          <a:prstGeom prst="rect">
            <a:avLst/>
          </a:prstGeom>
          <a:noFill/>
        </p:spPr>
        <p:txBody>
          <a:bodyPr wrap="square" rtlCol="0">
            <a:spAutoFit/>
          </a:bodyPr>
          <a:lstStyle/>
          <a:p>
            <a:r>
              <a:rPr lang="en-US" b="1">
                <a:solidFill>
                  <a:srgbClr val="C00000"/>
                </a:solidFill>
              </a:rPr>
              <a:t>RESEARCHER DEMAND</a:t>
            </a:r>
          </a:p>
        </p:txBody>
      </p:sp>
      <p:sp>
        <p:nvSpPr>
          <p:cNvPr id="41" name="TextBox 40">
            <a:extLst>
              <a:ext uri="{FF2B5EF4-FFF2-40B4-BE49-F238E27FC236}">
                <a16:creationId xmlns:a16="http://schemas.microsoft.com/office/drawing/2014/main" id="{CDC213FA-C24B-F34B-9C1D-C29465391437}"/>
              </a:ext>
            </a:extLst>
          </p:cNvPr>
          <p:cNvSpPr txBox="1"/>
          <p:nvPr/>
        </p:nvSpPr>
        <p:spPr>
          <a:xfrm>
            <a:off x="4426177" y="1965229"/>
            <a:ext cx="1761877" cy="646331"/>
          </a:xfrm>
          <a:prstGeom prst="rect">
            <a:avLst/>
          </a:prstGeom>
          <a:noFill/>
        </p:spPr>
        <p:txBody>
          <a:bodyPr wrap="square" rtlCol="0">
            <a:spAutoFit/>
          </a:bodyPr>
          <a:lstStyle/>
          <a:p>
            <a:pPr algn="ctr"/>
            <a:r>
              <a:rPr lang="en-US" b="1">
                <a:solidFill>
                  <a:srgbClr val="C00000"/>
                </a:solidFill>
              </a:rPr>
              <a:t>INSTITUTIONAL STRATEGY</a:t>
            </a:r>
          </a:p>
        </p:txBody>
      </p:sp>
      <p:sp>
        <p:nvSpPr>
          <p:cNvPr id="44" name="TextBox 43">
            <a:extLst>
              <a:ext uri="{FF2B5EF4-FFF2-40B4-BE49-F238E27FC236}">
                <a16:creationId xmlns:a16="http://schemas.microsoft.com/office/drawing/2014/main" id="{A1269EDD-4AB7-BC49-B472-7084D4AC789A}"/>
              </a:ext>
            </a:extLst>
          </p:cNvPr>
          <p:cNvSpPr txBox="1"/>
          <p:nvPr/>
        </p:nvSpPr>
        <p:spPr>
          <a:xfrm>
            <a:off x="3053794" y="6148381"/>
            <a:ext cx="1527576" cy="646331"/>
          </a:xfrm>
          <a:prstGeom prst="rect">
            <a:avLst/>
          </a:prstGeom>
          <a:noFill/>
        </p:spPr>
        <p:txBody>
          <a:bodyPr wrap="square" rtlCol="0">
            <a:spAutoFit/>
          </a:bodyPr>
          <a:lstStyle/>
          <a:p>
            <a:pPr algn="ctr"/>
            <a:r>
              <a:rPr lang="en-US" b="1">
                <a:solidFill>
                  <a:srgbClr val="C00000"/>
                </a:solidFill>
              </a:rPr>
              <a:t>RESEARCHER DEMAND</a:t>
            </a:r>
          </a:p>
        </p:txBody>
      </p:sp>
      <p:sp>
        <p:nvSpPr>
          <p:cNvPr id="9" name="Rounded Rectangle 8">
            <a:extLst>
              <a:ext uri="{FF2B5EF4-FFF2-40B4-BE49-F238E27FC236}">
                <a16:creationId xmlns:a16="http://schemas.microsoft.com/office/drawing/2014/main" id="{0CEAF55A-00AC-994F-8195-4EC16F2C28CC}"/>
              </a:ext>
            </a:extLst>
          </p:cNvPr>
          <p:cNvSpPr/>
          <p:nvPr/>
        </p:nvSpPr>
        <p:spPr>
          <a:xfrm>
            <a:off x="90873" y="5725773"/>
            <a:ext cx="1527577" cy="1015663"/>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553E129B-4C2B-D340-898B-A891FDEA2184}"/>
              </a:ext>
            </a:extLst>
          </p:cNvPr>
          <p:cNvSpPr/>
          <p:nvPr/>
        </p:nvSpPr>
        <p:spPr>
          <a:xfrm>
            <a:off x="3228685" y="5612001"/>
            <a:ext cx="1764014" cy="572322"/>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C272B6D2-0CB8-C044-A55B-95680735422B}"/>
              </a:ext>
            </a:extLst>
          </p:cNvPr>
          <p:cNvSpPr/>
          <p:nvPr/>
        </p:nvSpPr>
        <p:spPr>
          <a:xfrm>
            <a:off x="4506132" y="2729863"/>
            <a:ext cx="1489550" cy="866834"/>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80270C6E-9CE7-BD49-AF35-1E3837AF0DF4}"/>
              </a:ext>
            </a:extLst>
          </p:cNvPr>
          <p:cNvSpPr/>
          <p:nvPr/>
        </p:nvSpPr>
        <p:spPr>
          <a:xfrm>
            <a:off x="9460261" y="5087378"/>
            <a:ext cx="1527577" cy="1015663"/>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51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3"/>
          <p:cNvSpPr txBox="1"/>
          <p:nvPr/>
        </p:nvSpPr>
        <p:spPr>
          <a:xfrm>
            <a:off x="1606826" y="4468906"/>
            <a:ext cx="28956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Director hired, WUR Digital Production Centre launched; RDM planning begins </a:t>
            </a:r>
            <a:endParaRPr sz="1600" b="1">
              <a:solidFill>
                <a:schemeClr val="dk1"/>
              </a:solidFill>
              <a:latin typeface="Calibri"/>
              <a:ea typeface="Calibri"/>
              <a:cs typeface="Calibri"/>
              <a:sym typeface="Calibri"/>
            </a:endParaRPr>
          </a:p>
        </p:txBody>
      </p:sp>
      <p:cxnSp>
        <p:nvCxnSpPr>
          <p:cNvPr id="86" name="Google Shape;86;p13"/>
          <p:cNvCxnSpPr/>
          <p:nvPr/>
        </p:nvCxnSpPr>
        <p:spPr>
          <a:xfrm>
            <a:off x="1835426" y="4087906"/>
            <a:ext cx="0" cy="398400"/>
          </a:xfrm>
          <a:prstGeom prst="straightConnector1">
            <a:avLst/>
          </a:prstGeom>
          <a:noFill/>
          <a:ln w="9525" cap="flat" cmpd="sng">
            <a:solidFill>
              <a:schemeClr val="accent1"/>
            </a:solidFill>
            <a:prstDash val="solid"/>
            <a:miter lim="8000"/>
            <a:headEnd type="none" w="sm" len="sm"/>
            <a:tailEnd type="none" w="sm" len="sm"/>
          </a:ln>
        </p:spPr>
      </p:cxnSp>
      <p:sp>
        <p:nvSpPr>
          <p:cNvPr id="87" name="Google Shape;87;p13"/>
          <p:cNvSpPr txBox="1"/>
          <p:nvPr/>
        </p:nvSpPr>
        <p:spPr>
          <a:xfrm>
            <a:off x="9836426" y="4773706"/>
            <a:ext cx="1539900" cy="60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WUR joins 3TU Federation</a:t>
            </a:r>
            <a:endParaRPr sz="1600">
              <a:solidFill>
                <a:schemeClr val="dk1"/>
              </a:solidFill>
              <a:latin typeface="Calibri"/>
              <a:ea typeface="Calibri"/>
              <a:cs typeface="Calibri"/>
              <a:sym typeface="Calibri"/>
            </a:endParaRPr>
          </a:p>
        </p:txBody>
      </p:sp>
      <p:cxnSp>
        <p:nvCxnSpPr>
          <p:cNvPr id="88" name="Google Shape;88;p13"/>
          <p:cNvCxnSpPr/>
          <p:nvPr/>
        </p:nvCxnSpPr>
        <p:spPr>
          <a:xfrm>
            <a:off x="9912626" y="4087906"/>
            <a:ext cx="0" cy="609600"/>
          </a:xfrm>
          <a:prstGeom prst="straightConnector1">
            <a:avLst/>
          </a:prstGeom>
          <a:noFill/>
          <a:ln w="9525" cap="flat" cmpd="sng">
            <a:solidFill>
              <a:schemeClr val="accent1"/>
            </a:solidFill>
            <a:prstDash val="solid"/>
            <a:miter lim="8000"/>
            <a:headEnd type="none" w="sm" len="sm"/>
            <a:tailEnd type="none" w="sm" len="sm"/>
          </a:ln>
        </p:spPr>
      </p:cxnSp>
      <p:sp>
        <p:nvSpPr>
          <p:cNvPr id="89" name="Google Shape;89;p13"/>
          <p:cNvSpPr txBox="1"/>
          <p:nvPr/>
        </p:nvSpPr>
        <p:spPr>
          <a:xfrm>
            <a:off x="4350026" y="4468906"/>
            <a:ext cx="25908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WUR Library launches RDM outreach to faculty</a:t>
            </a:r>
            <a:endParaRPr sz="1600">
              <a:solidFill>
                <a:schemeClr val="dk1"/>
              </a:solidFill>
              <a:latin typeface="Calibri"/>
              <a:ea typeface="Calibri"/>
              <a:cs typeface="Calibri"/>
              <a:sym typeface="Calibri"/>
            </a:endParaRPr>
          </a:p>
        </p:txBody>
      </p:sp>
      <p:sp>
        <p:nvSpPr>
          <p:cNvPr id="90" name="Google Shape;90;p13"/>
          <p:cNvSpPr txBox="1"/>
          <p:nvPr/>
        </p:nvSpPr>
        <p:spPr>
          <a:xfrm>
            <a:off x="5725526" y="506506"/>
            <a:ext cx="2815500" cy="59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Horizon 2020 funding program launches RDM/DMP pilot</a:t>
            </a:r>
            <a:endParaRPr sz="1600">
              <a:solidFill>
                <a:schemeClr val="dk1"/>
              </a:solidFill>
              <a:latin typeface="Calibri"/>
              <a:ea typeface="Calibri"/>
              <a:cs typeface="Calibri"/>
              <a:sym typeface="Calibri"/>
            </a:endParaRPr>
          </a:p>
        </p:txBody>
      </p:sp>
      <p:sp>
        <p:nvSpPr>
          <p:cNvPr id="91" name="Google Shape;91;p13"/>
          <p:cNvSpPr txBox="1"/>
          <p:nvPr/>
        </p:nvSpPr>
        <p:spPr>
          <a:xfrm>
            <a:off x="7960526" y="1649506"/>
            <a:ext cx="2485500"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SURF National Coordination Point for RDM established</a:t>
            </a:r>
            <a:endParaRPr sz="1600">
              <a:solidFill>
                <a:schemeClr val="dk1"/>
              </a:solidFill>
              <a:latin typeface="Calibri"/>
              <a:ea typeface="Calibri"/>
              <a:cs typeface="Calibri"/>
              <a:sym typeface="Calibri"/>
            </a:endParaRPr>
          </a:p>
        </p:txBody>
      </p:sp>
      <p:cxnSp>
        <p:nvCxnSpPr>
          <p:cNvPr id="92" name="Google Shape;92;p13"/>
          <p:cNvCxnSpPr/>
          <p:nvPr/>
        </p:nvCxnSpPr>
        <p:spPr>
          <a:xfrm flipH="1">
            <a:off x="6694226" y="1268506"/>
            <a:ext cx="18000" cy="1982700"/>
          </a:xfrm>
          <a:prstGeom prst="straightConnector1">
            <a:avLst/>
          </a:prstGeom>
          <a:noFill/>
          <a:ln w="9525" cap="flat" cmpd="sng">
            <a:solidFill>
              <a:schemeClr val="accent1"/>
            </a:solidFill>
            <a:prstDash val="solid"/>
            <a:miter lim="8000"/>
            <a:headEnd type="none" w="sm" len="sm"/>
            <a:tailEnd type="none" w="sm" len="sm"/>
          </a:ln>
        </p:spPr>
      </p:cxnSp>
      <p:cxnSp>
        <p:nvCxnSpPr>
          <p:cNvPr id="93" name="Google Shape;93;p13"/>
          <p:cNvCxnSpPr/>
          <p:nvPr/>
        </p:nvCxnSpPr>
        <p:spPr>
          <a:xfrm flipH="1">
            <a:off x="5182826" y="4085263"/>
            <a:ext cx="5400" cy="383700"/>
          </a:xfrm>
          <a:prstGeom prst="straightConnector1">
            <a:avLst/>
          </a:prstGeom>
          <a:noFill/>
          <a:ln w="9525" cap="flat" cmpd="sng">
            <a:solidFill>
              <a:schemeClr val="accent1"/>
            </a:solidFill>
            <a:prstDash val="solid"/>
            <a:miter lim="8000"/>
            <a:headEnd type="none" w="sm" len="sm"/>
            <a:tailEnd type="none" w="sm" len="sm"/>
          </a:ln>
        </p:spPr>
      </p:cxnSp>
      <p:cxnSp>
        <p:nvCxnSpPr>
          <p:cNvPr id="94" name="Google Shape;94;p13"/>
          <p:cNvCxnSpPr/>
          <p:nvPr/>
        </p:nvCxnSpPr>
        <p:spPr>
          <a:xfrm>
            <a:off x="8312426" y="2259106"/>
            <a:ext cx="0" cy="990600"/>
          </a:xfrm>
          <a:prstGeom prst="straightConnector1">
            <a:avLst/>
          </a:prstGeom>
          <a:noFill/>
          <a:ln w="9525" cap="flat" cmpd="sng">
            <a:solidFill>
              <a:schemeClr val="accent1"/>
            </a:solidFill>
            <a:prstDash val="solid"/>
            <a:miter lim="8000"/>
            <a:headEnd type="none" w="sm" len="sm"/>
            <a:tailEnd type="none" w="sm" len="sm"/>
          </a:ln>
        </p:spPr>
      </p:cxnSp>
      <p:grpSp>
        <p:nvGrpSpPr>
          <p:cNvPr id="96" name="Google Shape;96;p13"/>
          <p:cNvGrpSpPr/>
          <p:nvPr/>
        </p:nvGrpSpPr>
        <p:grpSpPr>
          <a:xfrm>
            <a:off x="178904" y="2905243"/>
            <a:ext cx="11834192" cy="1512000"/>
            <a:chOff x="0" y="37830"/>
            <a:chExt cx="11834192" cy="1512000"/>
          </a:xfrm>
        </p:grpSpPr>
        <p:sp>
          <p:nvSpPr>
            <p:cNvPr id="97" name="Google Shape;97;p13"/>
            <p:cNvSpPr/>
            <p:nvPr/>
          </p:nvSpPr>
          <p:spPr>
            <a:xfrm>
              <a:off x="0" y="37830"/>
              <a:ext cx="11834192" cy="15120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noFill/>
              </a:endParaRPr>
            </a:p>
          </p:txBody>
        </p:sp>
        <p:sp>
          <p:nvSpPr>
            <p:cNvPr id="98" name="Google Shape;98;p13"/>
            <p:cNvSpPr/>
            <p:nvPr/>
          </p:nvSpPr>
          <p:spPr>
            <a:xfrm>
              <a:off x="10166815" y="396915"/>
              <a:ext cx="1279918" cy="7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10166815" y="396915"/>
              <a:ext cx="1279918" cy="756000"/>
            </a:xfrm>
            <a:prstGeom prst="rect">
              <a:avLst/>
            </a:prstGeom>
            <a:noFill/>
            <a:ln>
              <a:noFill/>
            </a:ln>
          </p:spPr>
          <p:txBody>
            <a:bodyPr spcFirstLastPara="1" wrap="square" lIns="0" tIns="243825" rIns="0" bIns="243825" anchor="ctr" anchorCtr="0">
              <a:noAutofit/>
            </a:bodyPr>
            <a:lstStyle/>
            <a:p>
              <a:pPr marL="0" marR="0" lvl="0" indent="0" algn="ctr" rtl="0">
                <a:lnSpc>
                  <a:spcPct val="90000"/>
                </a:lnSpc>
                <a:spcBef>
                  <a:spcPts val="0"/>
                </a:spcBef>
                <a:spcAft>
                  <a:spcPts val="0"/>
                </a:spcAft>
                <a:buNone/>
              </a:pPr>
              <a:endParaRPr sz="2400">
                <a:solidFill>
                  <a:schemeClr val="dk1"/>
                </a:solidFill>
                <a:latin typeface="Calibri"/>
                <a:ea typeface="Calibri"/>
                <a:cs typeface="Calibri"/>
                <a:sym typeface="Calibri"/>
              </a:endParaRPr>
            </a:p>
          </p:txBody>
        </p:sp>
        <p:sp>
          <p:nvSpPr>
            <p:cNvPr id="100" name="Google Shape;100;p13"/>
            <p:cNvSpPr/>
            <p:nvPr/>
          </p:nvSpPr>
          <p:spPr>
            <a:xfrm>
              <a:off x="8630913" y="396915"/>
              <a:ext cx="1279918" cy="7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txBox="1"/>
            <p:nvPr/>
          </p:nvSpPr>
          <p:spPr>
            <a:xfrm>
              <a:off x="8630913" y="396915"/>
              <a:ext cx="1279918" cy="756000"/>
            </a:xfrm>
            <a:prstGeom prst="rect">
              <a:avLst/>
            </a:prstGeom>
            <a:noFill/>
            <a:ln>
              <a:noFill/>
            </a:ln>
          </p:spPr>
          <p:txBody>
            <a:bodyPr spcFirstLastPara="1" wrap="square" lIns="0" tIns="203200" rIns="0" bIns="203200" anchor="ctr" anchorCtr="0">
              <a:noAutofit/>
            </a:bodyPr>
            <a:lstStyle/>
            <a:p>
              <a:pPr marL="0" marR="0" lvl="0" indent="0" algn="ctr" rtl="0">
                <a:lnSpc>
                  <a:spcPct val="90000"/>
                </a:lnSpc>
                <a:spcBef>
                  <a:spcPts val="0"/>
                </a:spcBef>
                <a:spcAft>
                  <a:spcPts val="0"/>
                </a:spcAft>
                <a:buNone/>
              </a:pPr>
              <a:r>
                <a:rPr lang="en-US" sz="2000">
                  <a:solidFill>
                    <a:schemeClr val="bg1"/>
                  </a:solidFill>
                  <a:latin typeface="Calibri"/>
                  <a:ea typeface="Calibri"/>
                  <a:cs typeface="Calibri"/>
                  <a:sym typeface="Calibri"/>
                </a:rPr>
                <a:t>2016</a:t>
              </a:r>
              <a:endParaRPr sz="2000">
                <a:solidFill>
                  <a:schemeClr val="bg1"/>
                </a:solidFill>
                <a:latin typeface="Calibri"/>
                <a:ea typeface="Calibri"/>
                <a:cs typeface="Calibri"/>
                <a:sym typeface="Calibri"/>
              </a:endParaRPr>
            </a:p>
          </p:txBody>
        </p:sp>
        <p:sp>
          <p:nvSpPr>
            <p:cNvPr id="102" name="Google Shape;102;p13"/>
            <p:cNvSpPr/>
            <p:nvPr/>
          </p:nvSpPr>
          <p:spPr>
            <a:xfrm>
              <a:off x="7095010" y="396915"/>
              <a:ext cx="1279918" cy="7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txBox="1"/>
            <p:nvPr/>
          </p:nvSpPr>
          <p:spPr>
            <a:xfrm>
              <a:off x="7095010" y="396915"/>
              <a:ext cx="1279918" cy="756000"/>
            </a:xfrm>
            <a:prstGeom prst="rect">
              <a:avLst/>
            </a:prstGeom>
            <a:noFill/>
            <a:ln>
              <a:noFill/>
            </a:ln>
          </p:spPr>
          <p:txBody>
            <a:bodyPr spcFirstLastPara="1" wrap="square" lIns="0" tIns="203200" rIns="0" bIns="203200" anchor="ctr" anchorCtr="0">
              <a:noAutofit/>
            </a:bodyPr>
            <a:lstStyle/>
            <a:p>
              <a:pPr marL="0" marR="0" lvl="0" indent="0" algn="ctr" rtl="0">
                <a:lnSpc>
                  <a:spcPct val="90000"/>
                </a:lnSpc>
                <a:spcBef>
                  <a:spcPts val="0"/>
                </a:spcBef>
                <a:spcAft>
                  <a:spcPts val="0"/>
                </a:spcAft>
                <a:buNone/>
              </a:pPr>
              <a:r>
                <a:rPr lang="en-US" sz="2000">
                  <a:solidFill>
                    <a:schemeClr val="bg1"/>
                  </a:solidFill>
                  <a:latin typeface="Calibri"/>
                  <a:ea typeface="Calibri"/>
                  <a:cs typeface="Calibri"/>
                  <a:sym typeface="Calibri"/>
                </a:rPr>
                <a:t>2015</a:t>
              </a:r>
              <a:endParaRPr sz="2000">
                <a:solidFill>
                  <a:schemeClr val="bg1"/>
                </a:solidFill>
                <a:latin typeface="Calibri"/>
                <a:ea typeface="Calibri"/>
                <a:cs typeface="Calibri"/>
                <a:sym typeface="Calibri"/>
              </a:endParaRPr>
            </a:p>
          </p:txBody>
        </p:sp>
        <p:sp>
          <p:nvSpPr>
            <p:cNvPr id="104" name="Google Shape;104;p13"/>
            <p:cNvSpPr/>
            <p:nvPr/>
          </p:nvSpPr>
          <p:spPr>
            <a:xfrm>
              <a:off x="5559108" y="396915"/>
              <a:ext cx="1279918" cy="7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5559108" y="396915"/>
              <a:ext cx="1279918" cy="756000"/>
            </a:xfrm>
            <a:prstGeom prst="rect">
              <a:avLst/>
            </a:prstGeom>
            <a:noFill/>
            <a:ln>
              <a:noFill/>
            </a:ln>
          </p:spPr>
          <p:txBody>
            <a:bodyPr spcFirstLastPara="1" wrap="square" lIns="0" tIns="203200" rIns="0" bIns="203200" anchor="ctr" anchorCtr="0">
              <a:noAutofit/>
            </a:bodyPr>
            <a:lstStyle/>
            <a:p>
              <a:pPr marL="0" marR="0" lvl="0" indent="0" algn="ctr" rtl="0">
                <a:lnSpc>
                  <a:spcPct val="90000"/>
                </a:lnSpc>
                <a:spcBef>
                  <a:spcPts val="0"/>
                </a:spcBef>
                <a:spcAft>
                  <a:spcPts val="0"/>
                </a:spcAft>
                <a:buNone/>
              </a:pPr>
              <a:r>
                <a:rPr lang="en-US" sz="2000">
                  <a:solidFill>
                    <a:schemeClr val="bg1"/>
                  </a:solidFill>
                  <a:latin typeface="Calibri"/>
                  <a:ea typeface="Calibri"/>
                  <a:cs typeface="Calibri"/>
                  <a:sym typeface="Calibri"/>
                </a:rPr>
                <a:t>2014</a:t>
              </a:r>
              <a:endParaRPr sz="2000">
                <a:solidFill>
                  <a:schemeClr val="bg1"/>
                </a:solidFill>
                <a:latin typeface="Calibri"/>
                <a:ea typeface="Calibri"/>
                <a:cs typeface="Calibri"/>
                <a:sym typeface="Calibri"/>
              </a:endParaRPr>
            </a:p>
          </p:txBody>
        </p:sp>
        <p:sp>
          <p:nvSpPr>
            <p:cNvPr id="106" name="Google Shape;106;p13"/>
            <p:cNvSpPr/>
            <p:nvPr/>
          </p:nvSpPr>
          <p:spPr>
            <a:xfrm>
              <a:off x="4023205" y="396915"/>
              <a:ext cx="1279918" cy="7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p:nvPr/>
          </p:nvSpPr>
          <p:spPr>
            <a:xfrm>
              <a:off x="4023205" y="396915"/>
              <a:ext cx="1279918" cy="756000"/>
            </a:xfrm>
            <a:prstGeom prst="rect">
              <a:avLst/>
            </a:prstGeom>
            <a:noFill/>
            <a:ln>
              <a:noFill/>
            </a:ln>
          </p:spPr>
          <p:txBody>
            <a:bodyPr spcFirstLastPara="1" wrap="square" lIns="0" tIns="203200" rIns="0" bIns="203200" anchor="ctr" anchorCtr="0">
              <a:noAutofit/>
            </a:bodyPr>
            <a:lstStyle/>
            <a:p>
              <a:pPr marL="0" marR="0" lvl="0" indent="0" algn="ctr" rtl="0">
                <a:lnSpc>
                  <a:spcPct val="90000"/>
                </a:lnSpc>
                <a:spcBef>
                  <a:spcPts val="0"/>
                </a:spcBef>
                <a:spcAft>
                  <a:spcPts val="0"/>
                </a:spcAft>
                <a:buNone/>
              </a:pPr>
              <a:r>
                <a:rPr lang="en-US" sz="2000">
                  <a:solidFill>
                    <a:schemeClr val="bg1"/>
                  </a:solidFill>
                  <a:latin typeface="Calibri"/>
                  <a:ea typeface="Calibri"/>
                  <a:cs typeface="Calibri"/>
                  <a:sym typeface="Calibri"/>
                </a:rPr>
                <a:t>2013</a:t>
              </a:r>
              <a:endParaRPr sz="2000">
                <a:solidFill>
                  <a:schemeClr val="bg1"/>
                </a:solidFill>
                <a:latin typeface="Calibri"/>
                <a:ea typeface="Calibri"/>
                <a:cs typeface="Calibri"/>
                <a:sym typeface="Calibri"/>
              </a:endParaRPr>
            </a:p>
          </p:txBody>
        </p:sp>
        <p:sp>
          <p:nvSpPr>
            <p:cNvPr id="108" name="Google Shape;108;p13"/>
            <p:cNvSpPr/>
            <p:nvPr/>
          </p:nvSpPr>
          <p:spPr>
            <a:xfrm>
              <a:off x="2487303" y="396915"/>
              <a:ext cx="1279918" cy="7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txBox="1"/>
            <p:nvPr/>
          </p:nvSpPr>
          <p:spPr>
            <a:xfrm>
              <a:off x="2487303" y="396915"/>
              <a:ext cx="1279918" cy="756000"/>
            </a:xfrm>
            <a:prstGeom prst="rect">
              <a:avLst/>
            </a:prstGeom>
            <a:noFill/>
            <a:ln>
              <a:noFill/>
            </a:ln>
          </p:spPr>
          <p:txBody>
            <a:bodyPr spcFirstLastPara="1" wrap="square" lIns="0" tIns="203200" rIns="0" bIns="203200" anchor="ctr" anchorCtr="0">
              <a:noAutofit/>
            </a:bodyPr>
            <a:lstStyle/>
            <a:p>
              <a:pPr marL="0" marR="0" lvl="0" indent="0" algn="ctr" rtl="0">
                <a:lnSpc>
                  <a:spcPct val="90000"/>
                </a:lnSpc>
                <a:spcBef>
                  <a:spcPts val="0"/>
                </a:spcBef>
                <a:spcAft>
                  <a:spcPts val="0"/>
                </a:spcAft>
                <a:buNone/>
              </a:pPr>
              <a:r>
                <a:rPr lang="en-US" sz="2000">
                  <a:solidFill>
                    <a:schemeClr val="bg1"/>
                  </a:solidFill>
                  <a:latin typeface="Calibri"/>
                  <a:ea typeface="Calibri"/>
                  <a:cs typeface="Calibri"/>
                  <a:sym typeface="Calibri"/>
                </a:rPr>
                <a:t>2012</a:t>
              </a:r>
              <a:endParaRPr sz="2000">
                <a:solidFill>
                  <a:schemeClr val="bg1"/>
                </a:solidFill>
                <a:latin typeface="Calibri"/>
                <a:ea typeface="Calibri"/>
                <a:cs typeface="Calibri"/>
                <a:sym typeface="Calibri"/>
              </a:endParaRPr>
            </a:p>
          </p:txBody>
        </p:sp>
        <p:sp>
          <p:nvSpPr>
            <p:cNvPr id="110" name="Google Shape;110;p13"/>
            <p:cNvSpPr/>
            <p:nvPr/>
          </p:nvSpPr>
          <p:spPr>
            <a:xfrm>
              <a:off x="951400" y="396915"/>
              <a:ext cx="1279918" cy="7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951400" y="396915"/>
              <a:ext cx="1279918" cy="756000"/>
            </a:xfrm>
            <a:prstGeom prst="rect">
              <a:avLst/>
            </a:prstGeom>
            <a:noFill/>
            <a:ln>
              <a:noFill/>
            </a:ln>
          </p:spPr>
          <p:txBody>
            <a:bodyPr spcFirstLastPara="1" wrap="square" lIns="0" tIns="203200" rIns="0" bIns="203200" anchor="ctr" anchorCtr="0">
              <a:noAutofit/>
            </a:bodyPr>
            <a:lstStyle/>
            <a:p>
              <a:pPr marL="0" marR="0" lvl="0" indent="0" algn="ctr" rtl="0">
                <a:lnSpc>
                  <a:spcPct val="90000"/>
                </a:lnSpc>
                <a:spcBef>
                  <a:spcPts val="0"/>
                </a:spcBef>
                <a:spcAft>
                  <a:spcPts val="0"/>
                </a:spcAft>
                <a:buNone/>
              </a:pPr>
              <a:r>
                <a:rPr lang="en-US" sz="2000">
                  <a:solidFill>
                    <a:schemeClr val="bg1"/>
                  </a:solidFill>
                  <a:latin typeface="Calibri"/>
                  <a:ea typeface="Calibri"/>
                  <a:cs typeface="Calibri"/>
                  <a:sym typeface="Calibri"/>
                </a:rPr>
                <a:t>2011</a:t>
              </a:r>
              <a:endParaRPr sz="2000">
                <a:solidFill>
                  <a:schemeClr val="bg1"/>
                </a:solidFill>
                <a:latin typeface="Calibri"/>
                <a:ea typeface="Calibri"/>
                <a:cs typeface="Calibri"/>
                <a:sym typeface="Calibri"/>
              </a:endParaRPr>
            </a:p>
          </p:txBody>
        </p:sp>
      </p:grpSp>
      <p:sp>
        <p:nvSpPr>
          <p:cNvPr id="112" name="Google Shape;112;p13"/>
          <p:cNvSpPr txBox="1"/>
          <p:nvPr/>
        </p:nvSpPr>
        <p:spPr>
          <a:xfrm>
            <a:off x="6102626" y="5165206"/>
            <a:ext cx="2205900" cy="59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WUR Graduate school RDM policy announced</a:t>
            </a:r>
            <a:endParaRPr sz="1600">
              <a:solidFill>
                <a:schemeClr val="dk1"/>
              </a:solidFill>
              <a:latin typeface="Calibri"/>
              <a:ea typeface="Calibri"/>
              <a:cs typeface="Calibri"/>
              <a:sym typeface="Calibri"/>
            </a:endParaRPr>
          </a:p>
        </p:txBody>
      </p:sp>
      <p:cxnSp>
        <p:nvCxnSpPr>
          <p:cNvPr id="113" name="Google Shape;113;p13"/>
          <p:cNvCxnSpPr/>
          <p:nvPr/>
        </p:nvCxnSpPr>
        <p:spPr>
          <a:xfrm>
            <a:off x="7245626" y="4087906"/>
            <a:ext cx="0" cy="1066800"/>
          </a:xfrm>
          <a:prstGeom prst="straightConnector1">
            <a:avLst/>
          </a:prstGeom>
          <a:noFill/>
          <a:ln w="9525" cap="flat" cmpd="sng">
            <a:solidFill>
              <a:schemeClr val="accent1"/>
            </a:solidFill>
            <a:prstDash val="solid"/>
            <a:miter lim="8000"/>
            <a:headEnd type="none" w="sm" len="sm"/>
            <a:tailEnd type="none" w="sm" len="sm"/>
          </a:ln>
        </p:spPr>
      </p:cxnSp>
      <p:cxnSp>
        <p:nvCxnSpPr>
          <p:cNvPr id="114" name="Google Shape;114;p13"/>
          <p:cNvCxnSpPr/>
          <p:nvPr/>
        </p:nvCxnSpPr>
        <p:spPr>
          <a:xfrm>
            <a:off x="8312426" y="4087906"/>
            <a:ext cx="0" cy="1905000"/>
          </a:xfrm>
          <a:prstGeom prst="straightConnector1">
            <a:avLst/>
          </a:prstGeom>
          <a:noFill/>
          <a:ln w="9525" cap="flat" cmpd="sng">
            <a:solidFill>
              <a:schemeClr val="accent1"/>
            </a:solidFill>
            <a:prstDash val="solid"/>
            <a:miter lim="8000"/>
            <a:headEnd type="none" w="sm" len="sm"/>
            <a:tailEnd type="none" w="sm" len="sm"/>
          </a:ln>
        </p:spPr>
      </p:cxnSp>
      <p:sp>
        <p:nvSpPr>
          <p:cNvPr id="115" name="Google Shape;115;p13"/>
          <p:cNvSpPr txBox="1"/>
          <p:nvPr/>
        </p:nvSpPr>
        <p:spPr>
          <a:xfrm>
            <a:off x="7779026" y="6069106"/>
            <a:ext cx="22569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WUR Data Management Support Hub launched</a:t>
            </a:r>
            <a:endParaRPr sz="1600">
              <a:solidFill>
                <a:schemeClr val="dk1"/>
              </a:solidFill>
              <a:latin typeface="Calibri"/>
              <a:ea typeface="Calibri"/>
              <a:cs typeface="Calibri"/>
              <a:sym typeface="Calibri"/>
            </a:endParaRPr>
          </a:p>
        </p:txBody>
      </p:sp>
      <p:sp>
        <p:nvSpPr>
          <p:cNvPr id="116" name="Google Shape;116;p13"/>
          <p:cNvSpPr txBox="1"/>
          <p:nvPr/>
        </p:nvSpPr>
        <p:spPr>
          <a:xfrm>
            <a:off x="6788426" y="1050406"/>
            <a:ext cx="4034700" cy="59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VSNU Code of Conduct for Academic Practice revised to include RDM guidelines</a:t>
            </a:r>
            <a:endParaRPr sz="1600">
              <a:solidFill>
                <a:schemeClr val="dk1"/>
              </a:solidFill>
              <a:latin typeface="Calibri"/>
              <a:ea typeface="Calibri"/>
              <a:cs typeface="Calibri"/>
              <a:sym typeface="Calibri"/>
            </a:endParaRPr>
          </a:p>
        </p:txBody>
      </p:sp>
      <p:cxnSp>
        <p:nvCxnSpPr>
          <p:cNvPr id="117" name="Google Shape;117;p13"/>
          <p:cNvCxnSpPr/>
          <p:nvPr/>
        </p:nvCxnSpPr>
        <p:spPr>
          <a:xfrm flipH="1">
            <a:off x="7017026" y="1878106"/>
            <a:ext cx="18000" cy="1371600"/>
          </a:xfrm>
          <a:prstGeom prst="straightConnector1">
            <a:avLst/>
          </a:prstGeom>
          <a:noFill/>
          <a:ln w="9525" cap="flat" cmpd="sng">
            <a:solidFill>
              <a:schemeClr val="accent1"/>
            </a:solidFill>
            <a:prstDash val="solid"/>
            <a:miter lim="8000"/>
            <a:headEnd type="none" w="sm" len="sm"/>
            <a:tailEnd type="none" w="sm" len="sm"/>
          </a:ln>
        </p:spPr>
      </p:cxnSp>
      <p:cxnSp>
        <p:nvCxnSpPr>
          <p:cNvPr id="118" name="Google Shape;118;p13"/>
          <p:cNvCxnSpPr/>
          <p:nvPr/>
        </p:nvCxnSpPr>
        <p:spPr>
          <a:xfrm>
            <a:off x="10522226" y="2868706"/>
            <a:ext cx="0" cy="381000"/>
          </a:xfrm>
          <a:prstGeom prst="straightConnector1">
            <a:avLst/>
          </a:prstGeom>
          <a:noFill/>
          <a:ln w="9525" cap="flat" cmpd="sng">
            <a:solidFill>
              <a:schemeClr val="accent1"/>
            </a:solidFill>
            <a:prstDash val="solid"/>
            <a:miter lim="8000"/>
            <a:headEnd type="none" w="sm" len="sm"/>
            <a:tailEnd type="none" w="sm" len="sm"/>
          </a:ln>
        </p:spPr>
      </p:cxnSp>
      <p:sp>
        <p:nvSpPr>
          <p:cNvPr id="119" name="Google Shape;119;p13"/>
          <p:cNvSpPr txBox="1"/>
          <p:nvPr/>
        </p:nvSpPr>
        <p:spPr>
          <a:xfrm>
            <a:off x="8922026" y="2259106"/>
            <a:ext cx="3247500"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Horizon 2020 and NWO require RDM section in all grant applications</a:t>
            </a:r>
            <a:endParaRPr sz="1600">
              <a:solidFill>
                <a:schemeClr val="dk1"/>
              </a:solidFill>
              <a:latin typeface="Calibri"/>
              <a:ea typeface="Calibri"/>
              <a:cs typeface="Calibri"/>
              <a:sym typeface="Calibri"/>
            </a:endParaRPr>
          </a:p>
        </p:txBody>
      </p:sp>
      <p:sp>
        <p:nvSpPr>
          <p:cNvPr id="40" name="TextBox 39">
            <a:extLst>
              <a:ext uri="{FF2B5EF4-FFF2-40B4-BE49-F238E27FC236}">
                <a16:creationId xmlns:a16="http://schemas.microsoft.com/office/drawing/2014/main" id="{54E96686-F0DD-7644-A7E1-B674F2A44D6C}"/>
              </a:ext>
            </a:extLst>
          </p:cNvPr>
          <p:cNvSpPr txBox="1"/>
          <p:nvPr/>
        </p:nvSpPr>
        <p:spPr>
          <a:xfrm>
            <a:off x="484024" y="309749"/>
            <a:ext cx="4756702" cy="1569660"/>
          </a:xfrm>
          <a:prstGeom prst="rect">
            <a:avLst/>
          </a:prstGeom>
          <a:noFill/>
        </p:spPr>
        <p:txBody>
          <a:bodyPr wrap="square" rtlCol="0">
            <a:spAutoFit/>
          </a:bodyPr>
          <a:lstStyle/>
          <a:p>
            <a:r>
              <a:rPr lang="en-US" sz="3200">
                <a:solidFill>
                  <a:schemeClr val="accent1"/>
                </a:solidFill>
              </a:rPr>
              <a:t>RDM service development at Wageningen University &amp; Research (WUR)</a:t>
            </a:r>
          </a:p>
        </p:txBody>
      </p:sp>
      <p:sp>
        <p:nvSpPr>
          <p:cNvPr id="41" name="TextBox 40">
            <a:extLst>
              <a:ext uri="{FF2B5EF4-FFF2-40B4-BE49-F238E27FC236}">
                <a16:creationId xmlns:a16="http://schemas.microsoft.com/office/drawing/2014/main" id="{77789C2C-09F2-374B-8558-DF158CE6EE40}"/>
              </a:ext>
            </a:extLst>
          </p:cNvPr>
          <p:cNvSpPr txBox="1"/>
          <p:nvPr/>
        </p:nvSpPr>
        <p:spPr>
          <a:xfrm>
            <a:off x="5182826" y="5844759"/>
            <a:ext cx="2768829" cy="923330"/>
          </a:xfrm>
          <a:prstGeom prst="rect">
            <a:avLst/>
          </a:prstGeom>
          <a:noFill/>
        </p:spPr>
        <p:txBody>
          <a:bodyPr wrap="square" rtlCol="0">
            <a:spAutoFit/>
          </a:bodyPr>
          <a:lstStyle/>
          <a:p>
            <a:pPr algn="ctr"/>
            <a:r>
              <a:rPr lang="en-US" b="1">
                <a:solidFill>
                  <a:srgbClr val="C00000"/>
                </a:solidFill>
              </a:rPr>
              <a:t>INSTITUTIONAL STRATEGY / EVOLVING SCHOLARLY NORMS</a:t>
            </a:r>
          </a:p>
        </p:txBody>
      </p:sp>
      <p:sp>
        <p:nvSpPr>
          <p:cNvPr id="43" name="TextBox 42">
            <a:extLst>
              <a:ext uri="{FF2B5EF4-FFF2-40B4-BE49-F238E27FC236}">
                <a16:creationId xmlns:a16="http://schemas.microsoft.com/office/drawing/2014/main" id="{8B76338F-CA6C-5940-A2D6-3EEE530C9C24}"/>
              </a:ext>
            </a:extLst>
          </p:cNvPr>
          <p:cNvSpPr txBox="1"/>
          <p:nvPr/>
        </p:nvSpPr>
        <p:spPr>
          <a:xfrm>
            <a:off x="3970937" y="5055065"/>
            <a:ext cx="1557031" cy="646331"/>
          </a:xfrm>
          <a:prstGeom prst="rect">
            <a:avLst/>
          </a:prstGeom>
          <a:noFill/>
        </p:spPr>
        <p:txBody>
          <a:bodyPr wrap="square" rtlCol="0">
            <a:spAutoFit/>
          </a:bodyPr>
          <a:lstStyle/>
          <a:p>
            <a:pPr algn="ctr"/>
            <a:r>
              <a:rPr lang="en-US" b="1">
                <a:solidFill>
                  <a:srgbClr val="C00000"/>
                </a:solidFill>
              </a:rPr>
              <a:t>RESEARCHER DEMAND</a:t>
            </a:r>
          </a:p>
        </p:txBody>
      </p:sp>
      <p:sp>
        <p:nvSpPr>
          <p:cNvPr id="44" name="Rounded Rectangle 43">
            <a:extLst>
              <a:ext uri="{FF2B5EF4-FFF2-40B4-BE49-F238E27FC236}">
                <a16:creationId xmlns:a16="http://schemas.microsoft.com/office/drawing/2014/main" id="{9A0922B4-D089-B845-B2DD-F692AC574035}"/>
              </a:ext>
            </a:extLst>
          </p:cNvPr>
          <p:cNvSpPr/>
          <p:nvPr/>
        </p:nvSpPr>
        <p:spPr>
          <a:xfrm>
            <a:off x="4202109" y="4344508"/>
            <a:ext cx="2651719" cy="706335"/>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4E07BB47-2CC0-864C-AF30-DECE6BE6D8B6}"/>
              </a:ext>
            </a:extLst>
          </p:cNvPr>
          <p:cNvSpPr/>
          <p:nvPr/>
        </p:nvSpPr>
        <p:spPr>
          <a:xfrm>
            <a:off x="6073943" y="5127042"/>
            <a:ext cx="2256899" cy="637264"/>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52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060104E-1DBF-2E45-8614-287A57D6D06B}"/>
              </a:ext>
            </a:extLst>
          </p:cNvPr>
          <p:cNvCxnSpPr/>
          <p:nvPr/>
        </p:nvCxnSpPr>
        <p:spPr>
          <a:xfrm>
            <a:off x="1524000" y="6481763"/>
            <a:ext cx="9144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25602" name="Picture 3">
            <a:extLst>
              <a:ext uri="{FF2B5EF4-FFF2-40B4-BE49-F238E27FC236}">
                <a16:creationId xmlns:a16="http://schemas.microsoft.com/office/drawing/2014/main" id="{3F112AB4-4DBE-2F44-B001-FD75C7D2F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4176" y="6538914"/>
            <a:ext cx="8175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7">
            <a:extLst>
              <a:ext uri="{FF2B5EF4-FFF2-40B4-BE49-F238E27FC236}">
                <a16:creationId xmlns:a16="http://schemas.microsoft.com/office/drawing/2014/main" id="{26A41435-C596-0C4F-90D7-3694F79CB53F}"/>
              </a:ext>
            </a:extLst>
          </p:cNvPr>
          <p:cNvSpPr>
            <a:spLocks noChangeArrowheads="1"/>
          </p:cNvSpPr>
          <p:nvPr/>
        </p:nvSpPr>
        <p:spPr bwMode="auto">
          <a:xfrm>
            <a:off x="2505076" y="6454776"/>
            <a:ext cx="80803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t>“Incentives to Acquire RDM Capacity” by </a:t>
            </a:r>
            <a:r>
              <a:rPr lang="en-US" altLang="en-US" sz="1000">
                <a:hlinkClick r:id="rId4"/>
              </a:rPr>
              <a:t>OCLC Research</a:t>
            </a:r>
            <a:r>
              <a:rPr lang="en-US" altLang="en-US" sz="1000" i="1"/>
              <a:t>, </a:t>
            </a:r>
            <a:r>
              <a:rPr lang="en-US" altLang="en-US" sz="1000"/>
              <a:t>from </a:t>
            </a:r>
            <a:r>
              <a:rPr lang="en-US" altLang="en-US" sz="1000">
                <a:hlinkClick r:id="rId5"/>
              </a:rPr>
              <a:t>The Realities of Research Data Management Part Three: Incentives for Building University RDM Services </a:t>
            </a:r>
            <a:r>
              <a:rPr lang="en-US" altLang="en-US" sz="1000">
                <a:hlinkClick r:id="rId6"/>
              </a:rPr>
              <a:t> (</a:t>
            </a:r>
            <a:r>
              <a:rPr lang="mr-IN" altLang="en-US" sz="1000">
                <a:ea typeface="Mangal" panose="02040503050203030202" pitchFamily="18" charset="0"/>
                <a:hlinkClick r:id="rId6"/>
              </a:rPr>
              <a:t>https://doi.org/10.25333/C3S62F</a:t>
            </a:r>
            <a:r>
              <a:rPr lang="en-US" altLang="en-US" sz="1000">
                <a:hlinkClick r:id="rId6"/>
              </a:rPr>
              <a:t>)</a:t>
            </a:r>
            <a:r>
              <a:rPr lang="en-US" altLang="en-US" sz="1000"/>
              <a:t>,</a:t>
            </a:r>
            <a:r>
              <a:rPr lang="en-US" altLang="en-US" sz="1000" i="1"/>
              <a:t> </a:t>
            </a:r>
            <a:r>
              <a:rPr lang="en-US" altLang="en-US" sz="1000">
                <a:hlinkClick r:id="rId7"/>
              </a:rPr>
              <a:t>CC BY 4.0</a:t>
            </a:r>
            <a:br>
              <a:rPr lang="en-US" altLang="en-US" sz="1100"/>
            </a:br>
            <a:endParaRPr lang="en-US" altLang="en-US" sz="1100"/>
          </a:p>
        </p:txBody>
      </p:sp>
      <p:pic>
        <p:nvPicPr>
          <p:cNvPr id="25604" name="Picture 5">
            <a:extLst>
              <a:ext uri="{FF2B5EF4-FFF2-40B4-BE49-F238E27FC236}">
                <a16:creationId xmlns:a16="http://schemas.microsoft.com/office/drawing/2014/main" id="{115A61BD-8499-3A4D-A663-8AF11AFEDC9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3425" y="309563"/>
            <a:ext cx="5354638"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418CFD7-487A-CD46-945D-074E1677AAD1}"/>
              </a:ext>
            </a:extLst>
          </p:cNvPr>
          <p:cNvSpPr/>
          <p:nvPr/>
        </p:nvSpPr>
        <p:spPr>
          <a:xfrm>
            <a:off x="4286992" y="4750131"/>
            <a:ext cx="3500944" cy="1932452"/>
          </a:xfrm>
          <a:prstGeom prst="ellipse">
            <a:avLst/>
          </a:prstGeom>
          <a:noFill/>
          <a:ln w="825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98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8F635D-79E1-434A-AA11-8FC0E18C59BA}"/>
              </a:ext>
            </a:extLst>
          </p:cNvPr>
          <p:cNvSpPr>
            <a:spLocks noGrp="1"/>
          </p:cNvSpPr>
          <p:nvPr>
            <p:ph type="sldNum" sz="quarter" idx="12"/>
          </p:nvPr>
        </p:nvSpPr>
        <p:spPr>
          <a:xfrm>
            <a:off x="7981950" y="6356352"/>
            <a:ext cx="2057400" cy="365125"/>
          </a:xfrm>
        </p:spPr>
        <p:txBody>
          <a:bodyPr/>
          <a:lstStyle/>
          <a:p>
            <a:fld id="{8742BC49-DB5E-4968-81F1-170C7B81A1AE}" type="slidenum">
              <a:rPr lang="en-US" smtClean="0"/>
              <a:t>17</a:t>
            </a:fld>
            <a:endParaRPr lang="en-US" dirty="0"/>
          </a:p>
        </p:txBody>
      </p:sp>
      <p:sp>
        <p:nvSpPr>
          <p:cNvPr id="4" name="TextBox 3">
            <a:extLst>
              <a:ext uri="{FF2B5EF4-FFF2-40B4-BE49-F238E27FC236}">
                <a16:creationId xmlns:a16="http://schemas.microsoft.com/office/drawing/2014/main" id="{78B05B9F-1CF4-4B5A-890E-5A733249B792}"/>
              </a:ext>
            </a:extLst>
          </p:cNvPr>
          <p:cNvSpPr txBox="1"/>
          <p:nvPr/>
        </p:nvSpPr>
        <p:spPr>
          <a:xfrm>
            <a:off x="1826953" y="108000"/>
            <a:ext cx="3547446" cy="646331"/>
          </a:xfrm>
          <a:prstGeom prst="rect">
            <a:avLst/>
          </a:prstGeom>
          <a:noFill/>
        </p:spPr>
        <p:txBody>
          <a:bodyPr wrap="none" rtlCol="0">
            <a:spAutoFit/>
          </a:bodyPr>
          <a:lstStyle/>
          <a:p>
            <a:r>
              <a:rPr lang="en-US" sz="3600" b="1" dirty="0">
                <a:solidFill>
                  <a:srgbClr val="4472C4"/>
                </a:solidFill>
              </a:rPr>
              <a:t>Key Collaborators</a:t>
            </a:r>
          </a:p>
        </p:txBody>
      </p:sp>
      <p:pic>
        <p:nvPicPr>
          <p:cNvPr id="11" name="Picture Placeholder 1">
            <a:extLst>
              <a:ext uri="{FF2B5EF4-FFF2-40B4-BE49-F238E27FC236}">
                <a16:creationId xmlns:a16="http://schemas.microsoft.com/office/drawing/2014/main" id="{512E2452-CA4B-4C3B-80E4-40E116960F8E}"/>
              </a:ext>
            </a:extLst>
          </p:cNvPr>
          <p:cNvPicPr>
            <a:picLocks noChangeAspect="1"/>
          </p:cNvPicPr>
          <p:nvPr/>
        </p:nvPicPr>
        <p:blipFill>
          <a:blip r:embed="rId3"/>
          <a:srcRect l="2474" r="2474"/>
          <a:stretch>
            <a:fillRect/>
          </a:stretch>
        </p:blipFill>
        <p:spPr>
          <a:xfrm>
            <a:off x="6192229" y="754330"/>
            <a:ext cx="1335024" cy="1277208"/>
          </a:xfrm>
          <a:prstGeom prst="rect">
            <a:avLst/>
          </a:prstGeom>
        </p:spPr>
      </p:pic>
      <p:pic>
        <p:nvPicPr>
          <p:cNvPr id="12" name="Picture Placeholder 15">
            <a:extLst>
              <a:ext uri="{FF2B5EF4-FFF2-40B4-BE49-F238E27FC236}">
                <a16:creationId xmlns:a16="http://schemas.microsoft.com/office/drawing/2014/main" id="{879F84FA-1FFB-44D7-A7C1-C1724EF85033}"/>
              </a:ext>
            </a:extLst>
          </p:cNvPr>
          <p:cNvPicPr>
            <a:picLocks noChangeAspect="1"/>
          </p:cNvPicPr>
          <p:nvPr/>
        </p:nvPicPr>
        <p:blipFill>
          <a:blip r:embed="rId4">
            <a:extLst>
              <a:ext uri="{28A0092B-C50C-407E-A947-70E740481C1C}">
                <a14:useLocalDpi xmlns:a14="http://schemas.microsoft.com/office/drawing/2010/main" val="0"/>
              </a:ext>
            </a:extLst>
          </a:blip>
          <a:srcRect t="3782" b="3782"/>
          <a:stretch>
            <a:fillRect/>
          </a:stretch>
        </p:blipFill>
        <p:spPr>
          <a:xfrm>
            <a:off x="2129989" y="754331"/>
            <a:ext cx="1335024" cy="1277207"/>
          </a:xfrm>
          <a:prstGeom prst="rect">
            <a:avLst/>
          </a:prstGeom>
        </p:spPr>
      </p:pic>
      <p:pic>
        <p:nvPicPr>
          <p:cNvPr id="13" name="Picture 2" descr="Eric Kansa">
            <a:extLst>
              <a:ext uri="{FF2B5EF4-FFF2-40B4-BE49-F238E27FC236}">
                <a16:creationId xmlns:a16="http://schemas.microsoft.com/office/drawing/2014/main" id="{80BAD470-F83C-49CF-A6CB-9FD671686C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9990" y="3740117"/>
            <a:ext cx="1523999" cy="1254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erson smiling for the camera&#10;&#10;Description generated with very high confidence">
            <a:extLst>
              <a:ext uri="{FF2B5EF4-FFF2-40B4-BE49-F238E27FC236}">
                <a16:creationId xmlns:a16="http://schemas.microsoft.com/office/drawing/2014/main" id="{C1277A48-A495-4AB2-976D-38C1C13B2B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2229" y="3740117"/>
            <a:ext cx="1524000" cy="1254760"/>
          </a:xfrm>
          <a:prstGeom prst="rect">
            <a:avLst/>
          </a:prstGeom>
        </p:spPr>
      </p:pic>
      <p:sp>
        <p:nvSpPr>
          <p:cNvPr id="20" name="TextBox 19">
            <a:extLst>
              <a:ext uri="{FF2B5EF4-FFF2-40B4-BE49-F238E27FC236}">
                <a16:creationId xmlns:a16="http://schemas.microsoft.com/office/drawing/2014/main" id="{3B2EE57C-15BE-44F1-B1DC-E4FFBA077460}"/>
              </a:ext>
            </a:extLst>
          </p:cNvPr>
          <p:cNvSpPr txBox="1"/>
          <p:nvPr/>
        </p:nvSpPr>
        <p:spPr>
          <a:xfrm>
            <a:off x="2129990" y="2248521"/>
            <a:ext cx="3084883" cy="1323439"/>
          </a:xfrm>
          <a:prstGeom prst="rect">
            <a:avLst/>
          </a:prstGeom>
          <a:noFill/>
        </p:spPr>
        <p:txBody>
          <a:bodyPr wrap="none" rtlCol="0">
            <a:spAutoFit/>
          </a:bodyPr>
          <a:lstStyle/>
          <a:p>
            <a:r>
              <a:rPr lang="en-US" sz="2000" dirty="0"/>
              <a:t>Ixchel M. Faniel</a:t>
            </a:r>
          </a:p>
          <a:p>
            <a:r>
              <a:rPr lang="en-US" sz="2000" dirty="0"/>
              <a:t>OCLC Research </a:t>
            </a:r>
          </a:p>
          <a:p>
            <a:r>
              <a:rPr lang="en-US" sz="2000" dirty="0"/>
              <a:t>Principal Investigator, DIPIR </a:t>
            </a:r>
          </a:p>
          <a:p>
            <a:r>
              <a:rPr lang="en-US" sz="2000" dirty="0"/>
              <a:t>Co-investigator, SLO-data</a:t>
            </a:r>
          </a:p>
        </p:txBody>
      </p:sp>
      <p:sp>
        <p:nvSpPr>
          <p:cNvPr id="25" name="TextBox 24">
            <a:extLst>
              <a:ext uri="{FF2B5EF4-FFF2-40B4-BE49-F238E27FC236}">
                <a16:creationId xmlns:a16="http://schemas.microsoft.com/office/drawing/2014/main" id="{180F822E-1FD1-4881-A931-EF63CE574A60}"/>
              </a:ext>
            </a:extLst>
          </p:cNvPr>
          <p:cNvSpPr txBox="1"/>
          <p:nvPr/>
        </p:nvSpPr>
        <p:spPr>
          <a:xfrm>
            <a:off x="6192229" y="2248521"/>
            <a:ext cx="3376630" cy="1015663"/>
          </a:xfrm>
          <a:prstGeom prst="rect">
            <a:avLst/>
          </a:prstGeom>
          <a:noFill/>
        </p:spPr>
        <p:txBody>
          <a:bodyPr wrap="none" rtlCol="0">
            <a:spAutoFit/>
          </a:bodyPr>
          <a:lstStyle/>
          <a:p>
            <a:r>
              <a:rPr lang="en-US" sz="2000" dirty="0"/>
              <a:t>Elizabeth Yakel</a:t>
            </a:r>
          </a:p>
          <a:p>
            <a:r>
              <a:rPr lang="en-US" sz="2000" dirty="0"/>
              <a:t>University of Michigan </a:t>
            </a:r>
          </a:p>
          <a:p>
            <a:r>
              <a:rPr lang="en-US" sz="2000" dirty="0"/>
              <a:t>Co-Principal Investigator, DIPIR</a:t>
            </a:r>
          </a:p>
        </p:txBody>
      </p:sp>
      <p:sp>
        <p:nvSpPr>
          <p:cNvPr id="28" name="TextBox 27">
            <a:extLst>
              <a:ext uri="{FF2B5EF4-FFF2-40B4-BE49-F238E27FC236}">
                <a16:creationId xmlns:a16="http://schemas.microsoft.com/office/drawing/2014/main" id="{B52E69F2-729E-4DCD-8B7A-20032E5843BE}"/>
              </a:ext>
            </a:extLst>
          </p:cNvPr>
          <p:cNvSpPr txBox="1"/>
          <p:nvPr/>
        </p:nvSpPr>
        <p:spPr>
          <a:xfrm>
            <a:off x="6192229" y="5163037"/>
            <a:ext cx="3815532" cy="1015663"/>
          </a:xfrm>
          <a:prstGeom prst="rect">
            <a:avLst/>
          </a:prstGeom>
          <a:noFill/>
        </p:spPr>
        <p:txBody>
          <a:bodyPr wrap="none" rtlCol="0">
            <a:spAutoFit/>
          </a:bodyPr>
          <a:lstStyle/>
          <a:p>
            <a:r>
              <a:rPr lang="en-US" sz="2000" dirty="0"/>
              <a:t>Sarah </a:t>
            </a:r>
            <a:r>
              <a:rPr lang="en-US" sz="2000" dirty="0" err="1"/>
              <a:t>Whitcher</a:t>
            </a:r>
            <a:r>
              <a:rPr lang="en-US" sz="2000" dirty="0"/>
              <a:t> Kansa </a:t>
            </a:r>
          </a:p>
          <a:p>
            <a:r>
              <a:rPr lang="en-US" sz="2000" dirty="0"/>
              <a:t>Alexandria Archive, Open Context</a:t>
            </a:r>
          </a:p>
          <a:p>
            <a:r>
              <a:rPr lang="en-US" sz="2000" dirty="0"/>
              <a:t>Project Director, SLO-data</a:t>
            </a:r>
          </a:p>
        </p:txBody>
      </p:sp>
      <p:sp>
        <p:nvSpPr>
          <p:cNvPr id="29" name="TextBox 28">
            <a:extLst>
              <a:ext uri="{FF2B5EF4-FFF2-40B4-BE49-F238E27FC236}">
                <a16:creationId xmlns:a16="http://schemas.microsoft.com/office/drawing/2014/main" id="{630A29A8-E243-41A0-961F-D675D6295CE3}"/>
              </a:ext>
            </a:extLst>
          </p:cNvPr>
          <p:cNvSpPr txBox="1"/>
          <p:nvPr/>
        </p:nvSpPr>
        <p:spPr>
          <a:xfrm>
            <a:off x="2129990" y="5163037"/>
            <a:ext cx="3674917" cy="1323439"/>
          </a:xfrm>
          <a:prstGeom prst="rect">
            <a:avLst/>
          </a:prstGeom>
          <a:noFill/>
        </p:spPr>
        <p:txBody>
          <a:bodyPr wrap="none" rtlCol="0">
            <a:spAutoFit/>
          </a:bodyPr>
          <a:lstStyle/>
          <a:p>
            <a:r>
              <a:rPr lang="en-US" sz="2000" dirty="0"/>
              <a:t>Eric Kansa</a:t>
            </a:r>
          </a:p>
          <a:p>
            <a:r>
              <a:rPr lang="en-US" sz="2000" dirty="0"/>
              <a:t>Alexandra Archive, Open Context </a:t>
            </a:r>
          </a:p>
          <a:p>
            <a:r>
              <a:rPr lang="en-US" sz="2000" dirty="0"/>
              <a:t>Technology Director and </a:t>
            </a:r>
          </a:p>
          <a:p>
            <a:r>
              <a:rPr lang="en-US" sz="2000" dirty="0"/>
              <a:t>Co-investigator, SLO-data</a:t>
            </a:r>
          </a:p>
        </p:txBody>
      </p:sp>
    </p:spTree>
    <p:extLst>
      <p:ext uri="{BB962C8B-B14F-4D97-AF65-F5344CB8AC3E}">
        <p14:creationId xmlns:p14="http://schemas.microsoft.com/office/powerpoint/2010/main" val="254490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8F635D-79E1-434A-AA11-8FC0E18C59BA}"/>
              </a:ext>
            </a:extLst>
          </p:cNvPr>
          <p:cNvSpPr>
            <a:spLocks noGrp="1"/>
          </p:cNvSpPr>
          <p:nvPr>
            <p:ph type="sldNum" sz="quarter" idx="12"/>
          </p:nvPr>
        </p:nvSpPr>
        <p:spPr>
          <a:xfrm>
            <a:off x="7981950" y="6356352"/>
            <a:ext cx="2057400" cy="365125"/>
          </a:xfrm>
        </p:spPr>
        <p:txBody>
          <a:bodyPr/>
          <a:lstStyle/>
          <a:p>
            <a:fld id="{8742BC49-DB5E-4968-81F1-170C7B81A1AE}" type="slidenum">
              <a:rPr lang="en-US" smtClean="0"/>
              <a:t>18</a:t>
            </a:fld>
            <a:endParaRPr lang="en-US" dirty="0"/>
          </a:p>
        </p:txBody>
      </p:sp>
      <p:sp>
        <p:nvSpPr>
          <p:cNvPr id="4" name="TextBox 3">
            <a:extLst>
              <a:ext uri="{FF2B5EF4-FFF2-40B4-BE49-F238E27FC236}">
                <a16:creationId xmlns:a16="http://schemas.microsoft.com/office/drawing/2014/main" id="{78B05B9F-1CF4-4B5A-890E-5A733249B792}"/>
              </a:ext>
            </a:extLst>
          </p:cNvPr>
          <p:cNvSpPr txBox="1"/>
          <p:nvPr/>
        </p:nvSpPr>
        <p:spPr>
          <a:xfrm>
            <a:off x="1826953" y="108000"/>
            <a:ext cx="5692520" cy="646331"/>
          </a:xfrm>
          <a:prstGeom prst="rect">
            <a:avLst/>
          </a:prstGeom>
          <a:noFill/>
        </p:spPr>
        <p:txBody>
          <a:bodyPr wrap="none" rtlCol="0">
            <a:spAutoFit/>
          </a:bodyPr>
          <a:lstStyle/>
          <a:p>
            <a:r>
              <a:rPr lang="en-US" sz="3600" b="1" dirty="0">
                <a:solidFill>
                  <a:srgbClr val="4472C4"/>
                </a:solidFill>
              </a:rPr>
              <a:t>Additional Project Members</a:t>
            </a:r>
          </a:p>
        </p:txBody>
      </p:sp>
      <p:sp>
        <p:nvSpPr>
          <p:cNvPr id="3" name="Rectangle 2">
            <a:extLst>
              <a:ext uri="{FF2B5EF4-FFF2-40B4-BE49-F238E27FC236}">
                <a16:creationId xmlns:a16="http://schemas.microsoft.com/office/drawing/2014/main" id="{6FD5401E-BC81-4518-BC9D-75A2996EFCC5}"/>
              </a:ext>
            </a:extLst>
          </p:cNvPr>
          <p:cNvSpPr/>
          <p:nvPr/>
        </p:nvSpPr>
        <p:spPr>
          <a:xfrm>
            <a:off x="1826953" y="927696"/>
            <a:ext cx="8298122" cy="3693319"/>
          </a:xfrm>
          <a:prstGeom prst="rect">
            <a:avLst/>
          </a:prstGeom>
        </p:spPr>
        <p:txBody>
          <a:bodyPr wrap="square">
            <a:spAutoFit/>
          </a:bodyPr>
          <a:lstStyle/>
          <a:p>
            <a:r>
              <a:rPr lang="en-US" b="1" dirty="0"/>
              <a:t>DIPIR Project and EOL/NEH Project </a:t>
            </a:r>
          </a:p>
          <a:p>
            <a:r>
              <a:rPr lang="en-US" dirty="0"/>
              <a:t>	Partners: Nancy McGovern (MIT), Eric Kansa (Alexandria Archive, Open Context), William Fink (University of Michigan Museum of Zoology), Sarah Whitcher Kansa (Alexandria Archive, Open Context)</a:t>
            </a:r>
          </a:p>
          <a:p>
            <a:r>
              <a:rPr lang="en-US" dirty="0"/>
              <a:t>	Faculty: Ji-Hyun Kim (Ewha Womans University)</a:t>
            </a:r>
          </a:p>
          <a:p>
            <a:r>
              <a:rPr lang="en-US" dirty="0"/>
              <a:t>	Researcher: Christopher Cyr (OCLC)</a:t>
            </a:r>
          </a:p>
          <a:p>
            <a:r>
              <a:rPr lang="en-US" dirty="0"/>
              <a:t>	OCLC Fellow: Julianna Barrera-Gomez</a:t>
            </a:r>
          </a:p>
          <a:p>
            <a:r>
              <a:rPr lang="en-US" dirty="0"/>
              <a:t>	Doctoral Students: Rebecca Frank, Adam Kriesberg, Morgan Daniels, Ayoung Yoon, Anthea Josias</a:t>
            </a:r>
          </a:p>
          <a:p>
            <a:r>
              <a:rPr lang="en-US" dirty="0"/>
              <a:t>	Master’s Students: Alexa Hagen, Jessica Schaengold, Gavin Strassel, Michele DeLia, Kathleen Fear, Mallory Hood, Annelise Doll, Monique Lowe, Pearl Ko, Daniel Delmanaco, Zachary Maiorana</a:t>
            </a:r>
          </a:p>
          <a:p>
            <a:r>
              <a:rPr lang="en-US" dirty="0"/>
              <a:t>	Undergraduates: Molly Haig</a:t>
            </a:r>
          </a:p>
        </p:txBody>
      </p:sp>
      <p:sp>
        <p:nvSpPr>
          <p:cNvPr id="14" name="Rectangle 13">
            <a:extLst>
              <a:ext uri="{FF2B5EF4-FFF2-40B4-BE49-F238E27FC236}">
                <a16:creationId xmlns:a16="http://schemas.microsoft.com/office/drawing/2014/main" id="{1D4C3FF8-B526-4B63-AB6E-B6BCF7051DAB}"/>
              </a:ext>
            </a:extLst>
          </p:cNvPr>
          <p:cNvSpPr/>
          <p:nvPr/>
        </p:nvSpPr>
        <p:spPr>
          <a:xfrm>
            <a:off x="1826953" y="4602025"/>
            <a:ext cx="8298122" cy="1754326"/>
          </a:xfrm>
          <a:prstGeom prst="rect">
            <a:avLst/>
          </a:prstGeom>
        </p:spPr>
        <p:txBody>
          <a:bodyPr wrap="square">
            <a:spAutoFit/>
          </a:bodyPr>
          <a:lstStyle/>
          <a:p>
            <a:r>
              <a:rPr lang="en-US" b="1" dirty="0"/>
              <a:t>SLO-data Project </a:t>
            </a:r>
          </a:p>
          <a:p>
            <a:r>
              <a:rPr lang="en-US" dirty="0"/>
              <a:t>	Senior Personnel: Ran Boytner (Institute for Field Research)</a:t>
            </a:r>
          </a:p>
          <a:p>
            <a:r>
              <a:rPr lang="en-US" dirty="0"/>
              <a:t>	Consultant: Elizabeth Yakel (University of Michigan)</a:t>
            </a:r>
          </a:p>
          <a:p>
            <a:r>
              <a:rPr lang="en-US" dirty="0"/>
              <a:t>	Postdoctoral Researcher: Anne Austin (University of Missouri - St. Louis)</a:t>
            </a:r>
          </a:p>
          <a:p>
            <a:r>
              <a:rPr lang="en-US" dirty="0"/>
              <a:t>	Independent Researcher: Jennifer Jacobs</a:t>
            </a:r>
          </a:p>
          <a:p>
            <a:r>
              <a:rPr lang="en-US" dirty="0"/>
              <a:t>	Doctoral Student: Phoebe France (University of </a:t>
            </a:r>
            <a:r>
              <a:rPr lang="en-US" dirty="0" err="1"/>
              <a:t>Hawaiʻi</a:t>
            </a:r>
            <a:r>
              <a:rPr lang="en-US" dirty="0"/>
              <a:t> at </a:t>
            </a:r>
            <a:r>
              <a:rPr lang="en-US" dirty="0" err="1"/>
              <a:t>Mānoa</a:t>
            </a:r>
            <a:r>
              <a:rPr lang="en-US" dirty="0"/>
              <a:t>)</a:t>
            </a:r>
          </a:p>
        </p:txBody>
      </p:sp>
    </p:spTree>
    <p:extLst>
      <p:ext uri="{BB962C8B-B14F-4D97-AF65-F5344CB8AC3E}">
        <p14:creationId xmlns:p14="http://schemas.microsoft.com/office/powerpoint/2010/main" val="298047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B74BCC-E076-433F-94A1-44FB1B6D6F95}"/>
              </a:ext>
            </a:extLst>
          </p:cNvPr>
          <p:cNvSpPr>
            <a:spLocks noGrp="1"/>
          </p:cNvSpPr>
          <p:nvPr>
            <p:ph type="sldNum" sz="quarter" idx="12"/>
          </p:nvPr>
        </p:nvSpPr>
        <p:spPr/>
        <p:txBody>
          <a:bodyPr/>
          <a:lstStyle/>
          <a:p>
            <a:fld id="{8742BC49-DB5E-4968-81F1-170C7B81A1AE}" type="slidenum">
              <a:rPr lang="en-US" smtClean="0"/>
              <a:t>19</a:t>
            </a:fld>
            <a:endParaRPr lang="en-US" dirty="0"/>
          </a:p>
        </p:txBody>
      </p:sp>
      <p:grpSp>
        <p:nvGrpSpPr>
          <p:cNvPr id="20" name="Group 19">
            <a:extLst>
              <a:ext uri="{FF2B5EF4-FFF2-40B4-BE49-F238E27FC236}">
                <a16:creationId xmlns:a16="http://schemas.microsoft.com/office/drawing/2014/main" id="{A07A7A16-669A-4FC0-A5AD-835766C09656}"/>
              </a:ext>
            </a:extLst>
          </p:cNvPr>
          <p:cNvGrpSpPr/>
          <p:nvPr/>
        </p:nvGrpSpPr>
        <p:grpSpPr>
          <a:xfrm>
            <a:off x="1929882" y="1390771"/>
            <a:ext cx="8109469" cy="4472477"/>
            <a:chOff x="405881" y="1334276"/>
            <a:chExt cx="8109469" cy="4472477"/>
          </a:xfrm>
        </p:grpSpPr>
        <p:sp>
          <p:nvSpPr>
            <p:cNvPr id="3" name="Rectangle: Rounded Corners 2">
              <a:extLst>
                <a:ext uri="{FF2B5EF4-FFF2-40B4-BE49-F238E27FC236}">
                  <a16:creationId xmlns:a16="http://schemas.microsoft.com/office/drawing/2014/main" id="{179B3A5D-A56C-44EC-ABE1-0972BF2A49ED}"/>
                </a:ext>
              </a:extLst>
            </p:cNvPr>
            <p:cNvSpPr/>
            <p:nvPr/>
          </p:nvSpPr>
          <p:spPr>
            <a:xfrm>
              <a:off x="3408006" y="1334276"/>
              <a:ext cx="2327988" cy="107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production</a:t>
              </a:r>
            </a:p>
          </p:txBody>
        </p:sp>
        <p:sp>
          <p:nvSpPr>
            <p:cNvPr id="4" name="Rectangle: Rounded Corners 3">
              <a:extLst>
                <a:ext uri="{FF2B5EF4-FFF2-40B4-BE49-F238E27FC236}">
                  <a16:creationId xmlns:a16="http://schemas.microsoft.com/office/drawing/2014/main" id="{94DB3E48-B231-4DC2-AADE-230BF29BEF02}"/>
                </a:ext>
              </a:extLst>
            </p:cNvPr>
            <p:cNvSpPr/>
            <p:nvPr/>
          </p:nvSpPr>
          <p:spPr>
            <a:xfrm>
              <a:off x="6187362" y="2960912"/>
              <a:ext cx="2327988" cy="107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sharing</a:t>
              </a:r>
            </a:p>
          </p:txBody>
        </p:sp>
        <p:sp>
          <p:nvSpPr>
            <p:cNvPr id="5" name="Rectangle: Rounded Corners 4">
              <a:extLst>
                <a:ext uri="{FF2B5EF4-FFF2-40B4-BE49-F238E27FC236}">
                  <a16:creationId xmlns:a16="http://schemas.microsoft.com/office/drawing/2014/main" id="{BBB60C6A-4501-4A5A-B19D-ACFD611A40F0}"/>
                </a:ext>
              </a:extLst>
            </p:cNvPr>
            <p:cNvSpPr/>
            <p:nvPr/>
          </p:nvSpPr>
          <p:spPr>
            <a:xfrm>
              <a:off x="3408006" y="4733732"/>
              <a:ext cx="2327988" cy="107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curation</a:t>
              </a:r>
            </a:p>
          </p:txBody>
        </p:sp>
        <p:sp>
          <p:nvSpPr>
            <p:cNvPr id="6" name="Rectangle: Rounded Corners 5">
              <a:extLst>
                <a:ext uri="{FF2B5EF4-FFF2-40B4-BE49-F238E27FC236}">
                  <a16:creationId xmlns:a16="http://schemas.microsoft.com/office/drawing/2014/main" id="{FA5DE5DC-049C-4FF8-99A0-2DD4611087B3}"/>
                </a:ext>
              </a:extLst>
            </p:cNvPr>
            <p:cNvSpPr/>
            <p:nvPr/>
          </p:nvSpPr>
          <p:spPr>
            <a:xfrm>
              <a:off x="405881" y="2960912"/>
              <a:ext cx="2327988" cy="1073021"/>
            </a:xfrm>
            <a:prstGeom prst="round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reuse</a:t>
              </a:r>
            </a:p>
          </p:txBody>
        </p:sp>
        <p:cxnSp>
          <p:nvCxnSpPr>
            <p:cNvPr id="8" name="Connector: Curved 7">
              <a:extLst>
                <a:ext uri="{FF2B5EF4-FFF2-40B4-BE49-F238E27FC236}">
                  <a16:creationId xmlns:a16="http://schemas.microsoft.com/office/drawing/2014/main" id="{134393D4-9741-41D9-B059-A9DCECE89AFB}"/>
                </a:ext>
              </a:extLst>
            </p:cNvPr>
            <p:cNvCxnSpPr>
              <a:stCxn id="3" idx="3"/>
              <a:endCxn id="4" idx="0"/>
            </p:cNvCxnSpPr>
            <p:nvPr/>
          </p:nvCxnSpPr>
          <p:spPr>
            <a:xfrm>
              <a:off x="5735994" y="1870787"/>
              <a:ext cx="1615362" cy="109012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CBC1E3CE-EC95-4442-98FC-C14B6843B4F4}"/>
                </a:ext>
              </a:extLst>
            </p:cNvPr>
            <p:cNvCxnSpPr>
              <a:stCxn id="4" idx="2"/>
              <a:endCxn id="5" idx="3"/>
            </p:cNvCxnSpPr>
            <p:nvPr/>
          </p:nvCxnSpPr>
          <p:spPr>
            <a:xfrm rot="5400000">
              <a:off x="5925520" y="3844407"/>
              <a:ext cx="1236310" cy="16153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971597D2-3B70-4083-93E2-4C6B69B214CC}"/>
                </a:ext>
              </a:extLst>
            </p:cNvPr>
            <p:cNvCxnSpPr>
              <a:stCxn id="5" idx="1"/>
              <a:endCxn id="6" idx="2"/>
            </p:cNvCxnSpPr>
            <p:nvPr/>
          </p:nvCxnSpPr>
          <p:spPr>
            <a:xfrm rot="10800000">
              <a:off x="1569876" y="4033933"/>
              <a:ext cx="1838131" cy="123631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5472E7B3-610A-4996-A96E-F8CA0E6922E3}"/>
                </a:ext>
              </a:extLst>
            </p:cNvPr>
            <p:cNvCxnSpPr>
              <a:stCxn id="6" idx="0"/>
              <a:endCxn id="3" idx="1"/>
            </p:cNvCxnSpPr>
            <p:nvPr/>
          </p:nvCxnSpPr>
          <p:spPr>
            <a:xfrm rot="5400000" flipH="1" flipV="1">
              <a:off x="1943878" y="1496785"/>
              <a:ext cx="1090125" cy="183813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67631FC-630C-4494-8DED-02127CDE8C4A}"/>
              </a:ext>
            </a:extLst>
          </p:cNvPr>
          <p:cNvSpPr txBox="1"/>
          <p:nvPr/>
        </p:nvSpPr>
        <p:spPr>
          <a:xfrm>
            <a:off x="4257870" y="3032372"/>
            <a:ext cx="2327987" cy="1323439"/>
          </a:xfrm>
          <a:prstGeom prst="rect">
            <a:avLst/>
          </a:prstGeom>
          <a:noFill/>
        </p:spPr>
        <p:txBody>
          <a:bodyPr wrap="square" rtlCol="0">
            <a:spAutoFit/>
          </a:bodyPr>
          <a:lstStyle/>
          <a:p>
            <a:r>
              <a:rPr lang="en-US" sz="2000" b="1" dirty="0"/>
              <a:t>1. DIPIR Project</a:t>
            </a:r>
          </a:p>
          <a:p>
            <a:r>
              <a:rPr lang="en-US" sz="2000" b="1" dirty="0"/>
              <a:t>IMLS Grant, </a:t>
            </a:r>
          </a:p>
          <a:p>
            <a:r>
              <a:rPr lang="en-US" sz="2000" b="1" dirty="0"/>
              <a:t>#LG-06-10-0140-10</a:t>
            </a:r>
          </a:p>
          <a:p>
            <a:r>
              <a:rPr lang="en-US" sz="2000" b="1" dirty="0"/>
              <a:t>oc.lc/dipir</a:t>
            </a:r>
            <a:endParaRPr lang="en-US" sz="2400" b="1" dirty="0"/>
          </a:p>
        </p:txBody>
      </p:sp>
      <p:sp>
        <p:nvSpPr>
          <p:cNvPr id="18" name="TextBox 17">
            <a:extLst>
              <a:ext uri="{FF2B5EF4-FFF2-40B4-BE49-F238E27FC236}">
                <a16:creationId xmlns:a16="http://schemas.microsoft.com/office/drawing/2014/main" id="{F12F7A13-4FFD-43E4-935C-842E06FAFA37}"/>
              </a:ext>
            </a:extLst>
          </p:cNvPr>
          <p:cNvSpPr txBox="1"/>
          <p:nvPr/>
        </p:nvSpPr>
        <p:spPr>
          <a:xfrm>
            <a:off x="1732627" y="5905640"/>
            <a:ext cx="8726747" cy="707886"/>
          </a:xfrm>
          <a:prstGeom prst="rect">
            <a:avLst/>
          </a:prstGeom>
          <a:noFill/>
        </p:spPr>
        <p:txBody>
          <a:bodyPr wrap="square" rtlCol="0">
            <a:spAutoFit/>
          </a:bodyPr>
          <a:lstStyle/>
          <a:p>
            <a:r>
              <a:rPr lang="en-US" sz="2000" b="1" dirty="0"/>
              <a:t>2. 2012 EOL Computable Data Challenge, </a:t>
            </a:r>
            <a:r>
              <a:rPr lang="en-US" sz="2000" b="1" u="sng" dirty="0"/>
              <a:t>http://eol.org/info/345</a:t>
            </a:r>
            <a:r>
              <a:rPr lang="en-US" sz="2000" b="1" dirty="0"/>
              <a:t> and NEH Grant #HK-50037-12 </a:t>
            </a:r>
          </a:p>
        </p:txBody>
      </p:sp>
      <p:sp>
        <p:nvSpPr>
          <p:cNvPr id="19" name="TextBox 18">
            <a:extLst>
              <a:ext uri="{FF2B5EF4-FFF2-40B4-BE49-F238E27FC236}">
                <a16:creationId xmlns:a16="http://schemas.microsoft.com/office/drawing/2014/main" id="{74A7D3D6-9690-4442-B19A-292228B523A6}"/>
              </a:ext>
            </a:extLst>
          </p:cNvPr>
          <p:cNvSpPr txBox="1"/>
          <p:nvPr/>
        </p:nvSpPr>
        <p:spPr>
          <a:xfrm>
            <a:off x="3001467" y="811868"/>
            <a:ext cx="6189067" cy="461665"/>
          </a:xfrm>
          <a:prstGeom prst="rect">
            <a:avLst/>
          </a:prstGeom>
          <a:noFill/>
        </p:spPr>
        <p:txBody>
          <a:bodyPr wrap="none" rtlCol="0">
            <a:spAutoFit/>
          </a:bodyPr>
          <a:lstStyle/>
          <a:p>
            <a:r>
              <a:rPr lang="en-US" sz="2000" b="1" dirty="0"/>
              <a:t>3. SLO-data Project, Grant #PR-234235-16,</a:t>
            </a:r>
            <a:r>
              <a:rPr lang="en-US" sz="2400" b="1" dirty="0"/>
              <a:t> </a:t>
            </a:r>
            <a:r>
              <a:rPr lang="en-US" sz="2000" b="1" dirty="0"/>
              <a:t>oc.lc/slo-data</a:t>
            </a:r>
          </a:p>
        </p:txBody>
      </p:sp>
      <p:sp>
        <p:nvSpPr>
          <p:cNvPr id="21" name="TextBox 20">
            <a:extLst>
              <a:ext uri="{FF2B5EF4-FFF2-40B4-BE49-F238E27FC236}">
                <a16:creationId xmlns:a16="http://schemas.microsoft.com/office/drawing/2014/main" id="{7EA2C09A-14B9-4ECE-8716-C6FD7B5E9B2C}"/>
              </a:ext>
            </a:extLst>
          </p:cNvPr>
          <p:cNvSpPr txBox="1"/>
          <p:nvPr/>
        </p:nvSpPr>
        <p:spPr>
          <a:xfrm>
            <a:off x="1826954" y="108000"/>
            <a:ext cx="4809137" cy="646331"/>
          </a:xfrm>
          <a:prstGeom prst="rect">
            <a:avLst/>
          </a:prstGeom>
          <a:noFill/>
        </p:spPr>
        <p:txBody>
          <a:bodyPr wrap="none" rtlCol="0">
            <a:spAutoFit/>
          </a:bodyPr>
          <a:lstStyle/>
          <a:p>
            <a:r>
              <a:rPr lang="en-US" sz="3600" b="1" dirty="0">
                <a:solidFill>
                  <a:srgbClr val="4472C4"/>
                </a:solidFill>
              </a:rPr>
              <a:t>RDM Research Program </a:t>
            </a:r>
          </a:p>
        </p:txBody>
      </p:sp>
    </p:spTree>
    <p:extLst>
      <p:ext uri="{BB962C8B-B14F-4D97-AF65-F5344CB8AC3E}">
        <p14:creationId xmlns:p14="http://schemas.microsoft.com/office/powerpoint/2010/main" val="262584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01EE5D-9AB0-3545-94AB-6769BAF93052}"/>
              </a:ext>
            </a:extLst>
          </p:cNvPr>
          <p:cNvSpPr>
            <a:spLocks noGrp="1"/>
          </p:cNvSpPr>
          <p:nvPr>
            <p:ph type="body" idx="2"/>
          </p:nvPr>
        </p:nvSpPr>
        <p:spPr/>
        <p:txBody>
          <a:bodyPr>
            <a:normAutofit/>
          </a:bodyPr>
          <a:lstStyle/>
          <a:p>
            <a:r>
              <a:rPr lang="en-US" sz="3600"/>
              <a:t>Goals</a:t>
            </a:r>
          </a:p>
        </p:txBody>
      </p:sp>
      <p:graphicFrame>
        <p:nvGraphicFramePr>
          <p:cNvPr id="7" name="Diagram 6">
            <a:extLst>
              <a:ext uri="{FF2B5EF4-FFF2-40B4-BE49-F238E27FC236}">
                <a16:creationId xmlns:a16="http://schemas.microsoft.com/office/drawing/2014/main" id="{B4EB3894-02FE-7746-B3C5-869C1BA018BD}"/>
              </a:ext>
            </a:extLst>
          </p:cNvPr>
          <p:cNvGraphicFramePr/>
          <p:nvPr>
            <p:extLst>
              <p:ext uri="{D42A27DB-BD31-4B8C-83A1-F6EECF244321}">
                <p14:modId xmlns:p14="http://schemas.microsoft.com/office/powerpoint/2010/main" val="119104605"/>
              </p:ext>
            </p:extLst>
          </p:nvPr>
        </p:nvGraphicFramePr>
        <p:xfrm>
          <a:off x="783771" y="1116281"/>
          <a:ext cx="10460492" cy="4741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566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3B4FA-A099-4676-9186-AAF4BC834617}"/>
              </a:ext>
            </a:extLst>
          </p:cNvPr>
          <p:cNvSpPr>
            <a:spLocks noGrp="1"/>
          </p:cNvSpPr>
          <p:nvPr>
            <p:ph type="sldNum" sz="quarter" idx="12"/>
          </p:nvPr>
        </p:nvSpPr>
        <p:spPr/>
        <p:txBody>
          <a:bodyPr/>
          <a:lstStyle/>
          <a:p>
            <a:fld id="{8742BC49-DB5E-4968-81F1-170C7B81A1AE}" type="slidenum">
              <a:rPr lang="en-US" smtClean="0"/>
              <a:t>20</a:t>
            </a:fld>
            <a:endParaRPr lang="en-US" dirty="0"/>
          </a:p>
        </p:txBody>
      </p:sp>
      <p:sp>
        <p:nvSpPr>
          <p:cNvPr id="6" name="TextBox 5">
            <a:extLst>
              <a:ext uri="{FF2B5EF4-FFF2-40B4-BE49-F238E27FC236}">
                <a16:creationId xmlns:a16="http://schemas.microsoft.com/office/drawing/2014/main" id="{531E7C8C-5C60-401C-B905-76FF04CACB0E}"/>
              </a:ext>
            </a:extLst>
          </p:cNvPr>
          <p:cNvSpPr txBox="1"/>
          <p:nvPr/>
        </p:nvSpPr>
        <p:spPr>
          <a:xfrm>
            <a:off x="1826953" y="107999"/>
            <a:ext cx="8356953" cy="1754326"/>
          </a:xfrm>
          <a:prstGeom prst="rect">
            <a:avLst/>
          </a:prstGeom>
          <a:noFill/>
        </p:spPr>
        <p:txBody>
          <a:bodyPr wrap="square" rtlCol="0">
            <a:spAutoFit/>
          </a:bodyPr>
          <a:lstStyle/>
          <a:p>
            <a:r>
              <a:rPr lang="en-US" sz="3600" b="1" dirty="0">
                <a:solidFill>
                  <a:srgbClr val="4472C4"/>
                </a:solidFill>
              </a:rPr>
              <a:t>Twelve context types DIPIR participants mentioned needing or wanting during reuse</a:t>
            </a:r>
          </a:p>
        </p:txBody>
      </p:sp>
      <p:grpSp>
        <p:nvGrpSpPr>
          <p:cNvPr id="17" name="Group 16">
            <a:extLst>
              <a:ext uri="{FF2B5EF4-FFF2-40B4-BE49-F238E27FC236}">
                <a16:creationId xmlns:a16="http://schemas.microsoft.com/office/drawing/2014/main" id="{DC37DD4B-CDCC-4FCF-8A6B-0560046B3232}"/>
              </a:ext>
            </a:extLst>
          </p:cNvPr>
          <p:cNvGrpSpPr/>
          <p:nvPr/>
        </p:nvGrpSpPr>
        <p:grpSpPr>
          <a:xfrm>
            <a:off x="2059709" y="1862326"/>
            <a:ext cx="3162420" cy="2501857"/>
            <a:chOff x="2327563" y="2299854"/>
            <a:chExt cx="3162420" cy="2501857"/>
          </a:xfrm>
        </p:grpSpPr>
        <p:sp>
          <p:nvSpPr>
            <p:cNvPr id="8" name="Hexagon 7">
              <a:extLst>
                <a:ext uri="{FF2B5EF4-FFF2-40B4-BE49-F238E27FC236}">
                  <a16:creationId xmlns:a16="http://schemas.microsoft.com/office/drawing/2014/main" id="{82901B68-6270-43CE-9F55-1C589C409B2B}"/>
                </a:ext>
              </a:extLst>
            </p:cNvPr>
            <p:cNvSpPr/>
            <p:nvPr/>
          </p:nvSpPr>
          <p:spPr>
            <a:xfrm>
              <a:off x="3336119" y="315883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Data production </a:t>
              </a:r>
              <a:r>
                <a:rPr lang="en-US" sz="1050" dirty="0"/>
                <a:t>information</a:t>
              </a:r>
            </a:p>
          </p:txBody>
        </p:sp>
        <p:sp>
          <p:nvSpPr>
            <p:cNvPr id="11" name="Hexagon 10">
              <a:extLst>
                <a:ext uri="{FF2B5EF4-FFF2-40B4-BE49-F238E27FC236}">
                  <a16:creationId xmlns:a16="http://schemas.microsoft.com/office/drawing/2014/main" id="{C1E7B024-D313-4C6F-B18E-8DA0C8FEE400}"/>
                </a:ext>
              </a:extLst>
            </p:cNvPr>
            <p:cNvSpPr/>
            <p:nvPr/>
          </p:nvSpPr>
          <p:spPr>
            <a:xfrm>
              <a:off x="3336117" y="402585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Data analysis</a:t>
              </a:r>
              <a:endParaRPr lang="en-US" sz="1050" dirty="0"/>
            </a:p>
          </p:txBody>
        </p:sp>
        <p:sp>
          <p:nvSpPr>
            <p:cNvPr id="12" name="Hexagon 11">
              <a:extLst>
                <a:ext uri="{FF2B5EF4-FFF2-40B4-BE49-F238E27FC236}">
                  <a16:creationId xmlns:a16="http://schemas.microsoft.com/office/drawing/2014/main" id="{BCB15818-D08C-424B-849B-89B1A12FB3CA}"/>
                </a:ext>
              </a:extLst>
            </p:cNvPr>
            <p:cNvSpPr/>
            <p:nvPr/>
          </p:nvSpPr>
          <p:spPr>
            <a:xfrm>
              <a:off x="3336119" y="2299854"/>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Data collection</a:t>
              </a:r>
              <a:endParaRPr lang="en-US" sz="1050" dirty="0"/>
            </a:p>
          </p:txBody>
        </p:sp>
        <p:sp>
          <p:nvSpPr>
            <p:cNvPr id="13" name="Hexagon 12">
              <a:extLst>
                <a:ext uri="{FF2B5EF4-FFF2-40B4-BE49-F238E27FC236}">
                  <a16:creationId xmlns:a16="http://schemas.microsoft.com/office/drawing/2014/main" id="{2E9146BD-2651-45D4-9CF3-59960C80026A}"/>
                </a:ext>
              </a:extLst>
            </p:cNvPr>
            <p:cNvSpPr/>
            <p:nvPr/>
          </p:nvSpPr>
          <p:spPr>
            <a:xfrm>
              <a:off x="2327563" y="2729345"/>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Research objectives</a:t>
              </a:r>
              <a:endParaRPr lang="en-US" sz="1050" dirty="0"/>
            </a:p>
          </p:txBody>
        </p:sp>
        <p:sp>
          <p:nvSpPr>
            <p:cNvPr id="14" name="Hexagon 13">
              <a:extLst>
                <a:ext uri="{FF2B5EF4-FFF2-40B4-BE49-F238E27FC236}">
                  <a16:creationId xmlns:a16="http://schemas.microsoft.com/office/drawing/2014/main" id="{1A7C2DA7-92D7-4096-A830-00202BB58EEF}"/>
                </a:ext>
              </a:extLst>
            </p:cNvPr>
            <p:cNvSpPr/>
            <p:nvPr/>
          </p:nvSpPr>
          <p:spPr>
            <a:xfrm>
              <a:off x="4344673" y="272934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Specimen and Artifact</a:t>
              </a:r>
              <a:endParaRPr lang="en-US" sz="1050" dirty="0"/>
            </a:p>
          </p:txBody>
        </p:sp>
        <p:sp>
          <p:nvSpPr>
            <p:cNvPr id="15" name="Hexagon 14">
              <a:extLst>
                <a:ext uri="{FF2B5EF4-FFF2-40B4-BE49-F238E27FC236}">
                  <a16:creationId xmlns:a16="http://schemas.microsoft.com/office/drawing/2014/main" id="{C0047886-3857-44BB-B6E7-3E4FD7498AEA}"/>
                </a:ext>
              </a:extLst>
            </p:cNvPr>
            <p:cNvSpPr/>
            <p:nvPr/>
          </p:nvSpPr>
          <p:spPr>
            <a:xfrm>
              <a:off x="4344674" y="358832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Data producer</a:t>
              </a:r>
              <a:endParaRPr lang="en-US" sz="1050" dirty="0"/>
            </a:p>
          </p:txBody>
        </p:sp>
        <p:sp>
          <p:nvSpPr>
            <p:cNvPr id="16" name="Hexagon 15">
              <a:extLst>
                <a:ext uri="{FF2B5EF4-FFF2-40B4-BE49-F238E27FC236}">
                  <a16:creationId xmlns:a16="http://schemas.microsoft.com/office/drawing/2014/main" id="{D9F9F9B2-FE0B-41C2-8C27-D6B29C8FCCFD}"/>
                </a:ext>
              </a:extLst>
            </p:cNvPr>
            <p:cNvSpPr/>
            <p:nvPr/>
          </p:nvSpPr>
          <p:spPr>
            <a:xfrm>
              <a:off x="2327563" y="3596365"/>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Missing data </a:t>
              </a:r>
              <a:endParaRPr lang="en-US" sz="1050" dirty="0"/>
            </a:p>
          </p:txBody>
        </p:sp>
      </p:grpSp>
      <p:grpSp>
        <p:nvGrpSpPr>
          <p:cNvPr id="18" name="Group 17">
            <a:extLst>
              <a:ext uri="{FF2B5EF4-FFF2-40B4-BE49-F238E27FC236}">
                <a16:creationId xmlns:a16="http://schemas.microsoft.com/office/drawing/2014/main" id="{C24C37A7-05BA-4CF4-A06B-F33F4D553B13}"/>
              </a:ext>
            </a:extLst>
          </p:cNvPr>
          <p:cNvGrpSpPr/>
          <p:nvPr/>
        </p:nvGrpSpPr>
        <p:grpSpPr>
          <a:xfrm>
            <a:off x="7597367" y="1862325"/>
            <a:ext cx="2153865" cy="2072366"/>
            <a:chOff x="2327563" y="2299854"/>
            <a:chExt cx="2153865" cy="2072366"/>
          </a:xfrm>
        </p:grpSpPr>
        <p:sp>
          <p:nvSpPr>
            <p:cNvPr id="19" name="Hexagon 18">
              <a:extLst>
                <a:ext uri="{FF2B5EF4-FFF2-40B4-BE49-F238E27FC236}">
                  <a16:creationId xmlns:a16="http://schemas.microsoft.com/office/drawing/2014/main" id="{3024442D-30EA-46D3-9D07-6629A268CA89}"/>
                </a:ext>
              </a:extLst>
            </p:cNvPr>
            <p:cNvSpPr/>
            <p:nvPr/>
          </p:nvSpPr>
          <p:spPr>
            <a:xfrm>
              <a:off x="3336119" y="315883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Data reuse information</a:t>
              </a:r>
              <a:endParaRPr lang="en-US" sz="1050" dirty="0"/>
            </a:p>
          </p:txBody>
        </p:sp>
        <p:sp>
          <p:nvSpPr>
            <p:cNvPr id="21" name="Hexagon 20">
              <a:extLst>
                <a:ext uri="{FF2B5EF4-FFF2-40B4-BE49-F238E27FC236}">
                  <a16:creationId xmlns:a16="http://schemas.microsoft.com/office/drawing/2014/main" id="{BE0225FB-2D7E-4E96-AEEF-B32705E19850}"/>
                </a:ext>
              </a:extLst>
            </p:cNvPr>
            <p:cNvSpPr/>
            <p:nvPr/>
          </p:nvSpPr>
          <p:spPr>
            <a:xfrm>
              <a:off x="3336119" y="2299854"/>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Prior reuse </a:t>
              </a:r>
              <a:endParaRPr lang="en-US" sz="1050" dirty="0"/>
            </a:p>
          </p:txBody>
        </p:sp>
        <p:sp>
          <p:nvSpPr>
            <p:cNvPr id="22" name="Hexagon 21">
              <a:extLst>
                <a:ext uri="{FF2B5EF4-FFF2-40B4-BE49-F238E27FC236}">
                  <a16:creationId xmlns:a16="http://schemas.microsoft.com/office/drawing/2014/main" id="{5ED6B603-6DD5-4D38-9E1F-A66CFA2CB2F8}"/>
                </a:ext>
              </a:extLst>
            </p:cNvPr>
            <p:cNvSpPr/>
            <p:nvPr/>
          </p:nvSpPr>
          <p:spPr>
            <a:xfrm>
              <a:off x="2327563" y="2729345"/>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Terms of use</a:t>
              </a:r>
              <a:endParaRPr lang="en-US" sz="1050" dirty="0"/>
            </a:p>
          </p:txBody>
        </p:sp>
        <p:sp>
          <p:nvSpPr>
            <p:cNvPr id="25" name="Hexagon 24">
              <a:extLst>
                <a:ext uri="{FF2B5EF4-FFF2-40B4-BE49-F238E27FC236}">
                  <a16:creationId xmlns:a16="http://schemas.microsoft.com/office/drawing/2014/main" id="{E33D9287-040D-43CD-8FEA-3529357DA0C7}"/>
                </a:ext>
              </a:extLst>
            </p:cNvPr>
            <p:cNvSpPr/>
            <p:nvPr/>
          </p:nvSpPr>
          <p:spPr>
            <a:xfrm>
              <a:off x="2327563" y="3596365"/>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Advice on Reuse</a:t>
              </a:r>
              <a:endParaRPr lang="en-US" sz="1050" dirty="0"/>
            </a:p>
          </p:txBody>
        </p:sp>
      </p:grpSp>
      <p:grpSp>
        <p:nvGrpSpPr>
          <p:cNvPr id="26" name="Group 25">
            <a:extLst>
              <a:ext uri="{FF2B5EF4-FFF2-40B4-BE49-F238E27FC236}">
                <a16:creationId xmlns:a16="http://schemas.microsoft.com/office/drawing/2014/main" id="{3F09B71A-1C20-49F9-B1D9-97DD08DE9EFF}"/>
              </a:ext>
            </a:extLst>
          </p:cNvPr>
          <p:cNvGrpSpPr/>
          <p:nvPr/>
        </p:nvGrpSpPr>
        <p:grpSpPr>
          <a:xfrm>
            <a:off x="5332814" y="3912799"/>
            <a:ext cx="2153866" cy="2072365"/>
            <a:chOff x="3336117" y="2729346"/>
            <a:chExt cx="2153866" cy="2072365"/>
          </a:xfrm>
        </p:grpSpPr>
        <p:sp>
          <p:nvSpPr>
            <p:cNvPr id="27" name="Hexagon 26">
              <a:extLst>
                <a:ext uri="{FF2B5EF4-FFF2-40B4-BE49-F238E27FC236}">
                  <a16:creationId xmlns:a16="http://schemas.microsoft.com/office/drawing/2014/main" id="{5434DEAD-AABC-46DB-BDB5-81FE479DA0A4}"/>
                </a:ext>
              </a:extLst>
            </p:cNvPr>
            <p:cNvSpPr/>
            <p:nvPr/>
          </p:nvSpPr>
          <p:spPr>
            <a:xfrm>
              <a:off x="3336119" y="315883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Repository </a:t>
              </a:r>
              <a:r>
                <a:rPr lang="en-US" sz="1050" dirty="0"/>
                <a:t>information</a:t>
              </a:r>
            </a:p>
          </p:txBody>
        </p:sp>
        <p:sp>
          <p:nvSpPr>
            <p:cNvPr id="28" name="Hexagon 27">
              <a:extLst>
                <a:ext uri="{FF2B5EF4-FFF2-40B4-BE49-F238E27FC236}">
                  <a16:creationId xmlns:a16="http://schemas.microsoft.com/office/drawing/2014/main" id="{962585F6-6066-454D-8826-3420ACE075A2}"/>
                </a:ext>
              </a:extLst>
            </p:cNvPr>
            <p:cNvSpPr/>
            <p:nvPr/>
          </p:nvSpPr>
          <p:spPr>
            <a:xfrm>
              <a:off x="3336117" y="402585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Curation and Digitization</a:t>
              </a:r>
              <a:endParaRPr lang="en-US" sz="1050" dirty="0"/>
            </a:p>
          </p:txBody>
        </p:sp>
        <p:sp>
          <p:nvSpPr>
            <p:cNvPr id="31" name="Hexagon 30">
              <a:extLst>
                <a:ext uri="{FF2B5EF4-FFF2-40B4-BE49-F238E27FC236}">
                  <a16:creationId xmlns:a16="http://schemas.microsoft.com/office/drawing/2014/main" id="{0862CFCF-5957-4FC2-AA4F-EAA6425E3E14}"/>
                </a:ext>
              </a:extLst>
            </p:cNvPr>
            <p:cNvSpPr/>
            <p:nvPr/>
          </p:nvSpPr>
          <p:spPr>
            <a:xfrm>
              <a:off x="4344673" y="272934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Provenance</a:t>
              </a:r>
              <a:endParaRPr lang="en-US" sz="1050" dirty="0"/>
            </a:p>
          </p:txBody>
        </p:sp>
        <p:sp>
          <p:nvSpPr>
            <p:cNvPr id="32" name="Hexagon 31">
              <a:extLst>
                <a:ext uri="{FF2B5EF4-FFF2-40B4-BE49-F238E27FC236}">
                  <a16:creationId xmlns:a16="http://schemas.microsoft.com/office/drawing/2014/main" id="{2AC238E5-EABF-472C-A558-8B4D8D022EE8}"/>
                </a:ext>
              </a:extLst>
            </p:cNvPr>
            <p:cNvSpPr/>
            <p:nvPr/>
          </p:nvSpPr>
          <p:spPr>
            <a:xfrm>
              <a:off x="4344674" y="3588326"/>
              <a:ext cx="1145309" cy="7758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Reputation and History </a:t>
              </a:r>
              <a:endParaRPr lang="en-US" sz="1050" dirty="0"/>
            </a:p>
          </p:txBody>
        </p:sp>
      </p:grpSp>
      <p:sp>
        <p:nvSpPr>
          <p:cNvPr id="23" name="TextBox 22">
            <a:extLst>
              <a:ext uri="{FF2B5EF4-FFF2-40B4-BE49-F238E27FC236}">
                <a16:creationId xmlns:a16="http://schemas.microsoft.com/office/drawing/2014/main" id="{EF79D948-36AA-4BA0-9183-403D6C6AAFF9}"/>
              </a:ext>
            </a:extLst>
          </p:cNvPr>
          <p:cNvSpPr txBox="1"/>
          <p:nvPr/>
        </p:nvSpPr>
        <p:spPr>
          <a:xfrm>
            <a:off x="1826954" y="6346272"/>
            <a:ext cx="4388637" cy="307777"/>
          </a:xfrm>
          <a:prstGeom prst="rect">
            <a:avLst/>
          </a:prstGeom>
          <a:noFill/>
        </p:spPr>
        <p:txBody>
          <a:bodyPr wrap="none" rtlCol="0">
            <a:spAutoFit/>
          </a:bodyPr>
          <a:lstStyle/>
          <a:p>
            <a:r>
              <a:rPr lang="en-US" sz="1400" dirty="0"/>
              <a:t>Faniel, I.M., Frank, R. D., and Yakel, E. Paper under review. </a:t>
            </a:r>
          </a:p>
        </p:txBody>
      </p:sp>
    </p:spTree>
    <p:extLst>
      <p:ext uri="{BB962C8B-B14F-4D97-AF65-F5344CB8AC3E}">
        <p14:creationId xmlns:p14="http://schemas.microsoft.com/office/powerpoint/2010/main" val="366622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19E973-7DAF-4517-8C49-316A35BE4018}"/>
              </a:ext>
            </a:extLst>
          </p:cNvPr>
          <p:cNvSpPr>
            <a:spLocks noGrp="1"/>
          </p:cNvSpPr>
          <p:nvPr>
            <p:ph type="sldNum" sz="quarter" idx="12"/>
          </p:nvPr>
        </p:nvSpPr>
        <p:spPr>
          <a:xfrm>
            <a:off x="7981950" y="6356352"/>
            <a:ext cx="2057400" cy="365125"/>
          </a:xfrm>
        </p:spPr>
        <p:txBody>
          <a:bodyPr>
            <a:normAutofit/>
          </a:bodyPr>
          <a:lstStyle/>
          <a:p>
            <a:pPr>
              <a:spcAft>
                <a:spcPts val="600"/>
              </a:spcAft>
            </a:pPr>
            <a:fld id="{8742BC49-DB5E-4968-81F1-170C7B81A1AE}" type="slidenum">
              <a:rPr lang="en-US" smtClean="0"/>
              <a:pPr>
                <a:spcAft>
                  <a:spcPts val="600"/>
                </a:spcAft>
              </a:pPr>
              <a:t>21</a:t>
            </a:fld>
            <a:endParaRPr lang="en-US" dirty="0"/>
          </a:p>
        </p:txBody>
      </p:sp>
      <p:sp>
        <p:nvSpPr>
          <p:cNvPr id="14" name="TextBox 13">
            <a:extLst>
              <a:ext uri="{FF2B5EF4-FFF2-40B4-BE49-F238E27FC236}">
                <a16:creationId xmlns:a16="http://schemas.microsoft.com/office/drawing/2014/main" id="{DB0FD829-9F40-411A-AEBA-536A0A799F28}"/>
              </a:ext>
            </a:extLst>
          </p:cNvPr>
          <p:cNvSpPr txBox="1"/>
          <p:nvPr/>
        </p:nvSpPr>
        <p:spPr>
          <a:xfrm>
            <a:off x="1826954" y="108000"/>
            <a:ext cx="5304209" cy="646331"/>
          </a:xfrm>
          <a:prstGeom prst="rect">
            <a:avLst/>
          </a:prstGeom>
          <a:noFill/>
        </p:spPr>
        <p:txBody>
          <a:bodyPr wrap="none" rtlCol="0">
            <a:spAutoFit/>
          </a:bodyPr>
          <a:lstStyle/>
          <a:p>
            <a:r>
              <a:rPr lang="en-US" sz="3600" b="1" dirty="0">
                <a:solidFill>
                  <a:srgbClr val="4472C4"/>
                </a:solidFill>
              </a:rPr>
              <a:t>Context types by discipline</a:t>
            </a:r>
          </a:p>
        </p:txBody>
      </p:sp>
      <p:pic>
        <p:nvPicPr>
          <p:cNvPr id="4" name="Picture 3">
            <a:extLst>
              <a:ext uri="{FF2B5EF4-FFF2-40B4-BE49-F238E27FC236}">
                <a16:creationId xmlns:a16="http://schemas.microsoft.com/office/drawing/2014/main" id="{BA0DE16E-9CB4-4B80-B03B-684F159AE313}"/>
              </a:ext>
            </a:extLst>
          </p:cNvPr>
          <p:cNvPicPr>
            <a:picLocks noChangeAspect="1"/>
          </p:cNvPicPr>
          <p:nvPr/>
        </p:nvPicPr>
        <p:blipFill>
          <a:blip r:embed="rId3"/>
          <a:stretch>
            <a:fillRect/>
          </a:stretch>
        </p:blipFill>
        <p:spPr>
          <a:xfrm>
            <a:off x="1901385" y="908618"/>
            <a:ext cx="8349530" cy="5323281"/>
          </a:xfrm>
          <a:prstGeom prst="rect">
            <a:avLst/>
          </a:prstGeom>
        </p:spPr>
      </p:pic>
      <p:sp>
        <p:nvSpPr>
          <p:cNvPr id="7" name="TextBox 6">
            <a:extLst>
              <a:ext uri="{FF2B5EF4-FFF2-40B4-BE49-F238E27FC236}">
                <a16:creationId xmlns:a16="http://schemas.microsoft.com/office/drawing/2014/main" id="{F0D0DC37-7C27-4882-A885-718E5B8E1C08}"/>
              </a:ext>
            </a:extLst>
          </p:cNvPr>
          <p:cNvSpPr txBox="1"/>
          <p:nvPr/>
        </p:nvSpPr>
        <p:spPr>
          <a:xfrm>
            <a:off x="1826954" y="6346272"/>
            <a:ext cx="4388637" cy="307777"/>
          </a:xfrm>
          <a:prstGeom prst="rect">
            <a:avLst/>
          </a:prstGeom>
          <a:noFill/>
        </p:spPr>
        <p:txBody>
          <a:bodyPr wrap="none" rtlCol="0">
            <a:spAutoFit/>
          </a:bodyPr>
          <a:lstStyle/>
          <a:p>
            <a:r>
              <a:rPr lang="en-US" sz="1400" dirty="0"/>
              <a:t>Faniel, I.M., Frank, R. D., and Yakel, E. Paper under review. </a:t>
            </a:r>
          </a:p>
        </p:txBody>
      </p:sp>
    </p:spTree>
    <p:extLst>
      <p:ext uri="{BB962C8B-B14F-4D97-AF65-F5344CB8AC3E}">
        <p14:creationId xmlns:p14="http://schemas.microsoft.com/office/powerpoint/2010/main" val="229630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F8ECE2-806B-4B2D-A122-F9CE0909CDF1}"/>
              </a:ext>
            </a:extLst>
          </p:cNvPr>
          <p:cNvSpPr>
            <a:spLocks noGrp="1"/>
          </p:cNvSpPr>
          <p:nvPr>
            <p:ph type="sldNum" sz="quarter" idx="12"/>
          </p:nvPr>
        </p:nvSpPr>
        <p:spPr>
          <a:xfrm>
            <a:off x="7981950" y="6356352"/>
            <a:ext cx="2057400" cy="365125"/>
          </a:xfrm>
        </p:spPr>
        <p:txBody>
          <a:bodyPr/>
          <a:lstStyle/>
          <a:p>
            <a:fld id="{8742BC49-DB5E-4968-81F1-170C7B81A1AE}" type="slidenum">
              <a:rPr lang="en-US" smtClean="0"/>
              <a:t>22</a:t>
            </a:fld>
            <a:endParaRPr lang="en-US" dirty="0"/>
          </a:p>
        </p:txBody>
      </p:sp>
      <p:pic>
        <p:nvPicPr>
          <p:cNvPr id="4" name="Picture 3">
            <a:extLst>
              <a:ext uri="{FF2B5EF4-FFF2-40B4-BE49-F238E27FC236}">
                <a16:creationId xmlns:a16="http://schemas.microsoft.com/office/drawing/2014/main" id="{76C21A7E-967B-4D95-9B2A-C634A665D894}"/>
              </a:ext>
            </a:extLst>
          </p:cNvPr>
          <p:cNvPicPr>
            <a:picLocks noChangeAspect="1"/>
          </p:cNvPicPr>
          <p:nvPr/>
        </p:nvPicPr>
        <p:blipFill>
          <a:blip r:embed="rId3"/>
          <a:stretch>
            <a:fillRect/>
          </a:stretch>
        </p:blipFill>
        <p:spPr>
          <a:xfrm>
            <a:off x="1725733" y="1566565"/>
            <a:ext cx="8740535" cy="3724870"/>
          </a:xfrm>
          <a:prstGeom prst="rect">
            <a:avLst/>
          </a:prstGeom>
        </p:spPr>
      </p:pic>
      <p:sp>
        <p:nvSpPr>
          <p:cNvPr id="5" name="TextBox 4">
            <a:extLst>
              <a:ext uri="{FF2B5EF4-FFF2-40B4-BE49-F238E27FC236}">
                <a16:creationId xmlns:a16="http://schemas.microsoft.com/office/drawing/2014/main" id="{5E9499B0-497E-4565-858D-DDA194E02E1E}"/>
              </a:ext>
            </a:extLst>
          </p:cNvPr>
          <p:cNvSpPr txBox="1"/>
          <p:nvPr/>
        </p:nvSpPr>
        <p:spPr>
          <a:xfrm>
            <a:off x="1826953" y="108000"/>
            <a:ext cx="7899342" cy="1200329"/>
          </a:xfrm>
          <a:prstGeom prst="rect">
            <a:avLst/>
          </a:prstGeom>
          <a:noFill/>
        </p:spPr>
        <p:txBody>
          <a:bodyPr wrap="none" rtlCol="0">
            <a:spAutoFit/>
          </a:bodyPr>
          <a:lstStyle/>
          <a:p>
            <a:r>
              <a:rPr lang="en-US" sz="3600" b="1" dirty="0">
                <a:solidFill>
                  <a:srgbClr val="4472C4"/>
                </a:solidFill>
              </a:rPr>
              <a:t>Five trust markers DIPIR participants </a:t>
            </a:r>
          </a:p>
          <a:p>
            <a:r>
              <a:rPr lang="en-US" sz="3600" b="1" dirty="0">
                <a:solidFill>
                  <a:srgbClr val="4472C4"/>
                </a:solidFill>
              </a:rPr>
              <a:t>considered when assessing trust in data </a:t>
            </a:r>
          </a:p>
        </p:txBody>
      </p:sp>
      <p:sp>
        <p:nvSpPr>
          <p:cNvPr id="7" name="TextBox 6">
            <a:extLst>
              <a:ext uri="{FF2B5EF4-FFF2-40B4-BE49-F238E27FC236}">
                <a16:creationId xmlns:a16="http://schemas.microsoft.com/office/drawing/2014/main" id="{F37E79A2-A17A-4B11-A656-59D5C6C41EBB}"/>
              </a:ext>
            </a:extLst>
          </p:cNvPr>
          <p:cNvSpPr txBox="1"/>
          <p:nvPr/>
        </p:nvSpPr>
        <p:spPr>
          <a:xfrm>
            <a:off x="1725732" y="5688141"/>
            <a:ext cx="8821774" cy="738664"/>
          </a:xfrm>
          <a:prstGeom prst="rect">
            <a:avLst/>
          </a:prstGeom>
          <a:noFill/>
        </p:spPr>
        <p:txBody>
          <a:bodyPr wrap="none" rtlCol="0">
            <a:spAutoFit/>
          </a:bodyPr>
          <a:lstStyle/>
          <a:p>
            <a:r>
              <a:rPr lang="en-US" sz="1400" dirty="0"/>
              <a:t>Faniel, I.M., &amp; Yakel, E. (2017). Practices do not make perfect: Disciplinary data sharing and reuse practices and </a:t>
            </a:r>
            <a:br>
              <a:rPr lang="en-US" sz="1400" dirty="0"/>
            </a:br>
            <a:r>
              <a:rPr lang="en-US" sz="1400" dirty="0"/>
              <a:t>their implications for repository data curation. </a:t>
            </a:r>
            <a:r>
              <a:rPr lang="en-US" sz="1400" i="1" dirty="0"/>
              <a:t>College &amp; Research Libraries.</a:t>
            </a:r>
            <a:r>
              <a:rPr lang="en-US" sz="1400" dirty="0"/>
              <a:t> In </a:t>
            </a:r>
            <a:r>
              <a:rPr lang="en-US" sz="1400" i="1" dirty="0"/>
              <a:t>Curating Research Data,</a:t>
            </a:r>
            <a:r>
              <a:rPr lang="en-US" sz="1400" dirty="0"/>
              <a:t> </a:t>
            </a:r>
            <a:r>
              <a:rPr lang="en-US" sz="1400" i="1" dirty="0"/>
              <a:t>Volume One: </a:t>
            </a:r>
            <a:br>
              <a:rPr lang="en-US" sz="1400" i="1" dirty="0"/>
            </a:br>
            <a:r>
              <a:rPr lang="en-US" sz="1400" i="1" dirty="0"/>
              <a:t>Practical Strategies for Your Digital Repository</a:t>
            </a:r>
            <a:r>
              <a:rPr lang="en-US" sz="1400" dirty="0"/>
              <a:t>, 103–126. Chicago, Illinois: Association of College and Research Libraries</a:t>
            </a:r>
          </a:p>
        </p:txBody>
      </p:sp>
    </p:spTree>
    <p:extLst>
      <p:ext uri="{BB962C8B-B14F-4D97-AF65-F5344CB8AC3E}">
        <p14:creationId xmlns:p14="http://schemas.microsoft.com/office/powerpoint/2010/main" val="2671980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4FC07-12BF-49DA-9F77-32DF12D130BB}"/>
              </a:ext>
            </a:extLst>
          </p:cNvPr>
          <p:cNvSpPr>
            <a:spLocks noGrp="1"/>
          </p:cNvSpPr>
          <p:nvPr>
            <p:ph type="sldNum" sz="quarter" idx="12"/>
          </p:nvPr>
        </p:nvSpPr>
        <p:spPr/>
        <p:txBody>
          <a:bodyPr/>
          <a:lstStyle/>
          <a:p>
            <a:fld id="{8742BC49-DB5E-4968-81F1-170C7B81A1AE}" type="slidenum">
              <a:rPr lang="en-US" smtClean="0"/>
              <a:t>23</a:t>
            </a:fld>
            <a:endParaRPr lang="en-US" dirty="0"/>
          </a:p>
        </p:txBody>
      </p:sp>
      <p:pic>
        <p:nvPicPr>
          <p:cNvPr id="4" name="Picture 3">
            <a:extLst>
              <a:ext uri="{FF2B5EF4-FFF2-40B4-BE49-F238E27FC236}">
                <a16:creationId xmlns:a16="http://schemas.microsoft.com/office/drawing/2014/main" id="{5767EE27-F0FC-4487-B0CE-40CB8161ECD7}"/>
              </a:ext>
            </a:extLst>
          </p:cNvPr>
          <p:cNvPicPr>
            <a:picLocks noChangeAspect="1"/>
          </p:cNvPicPr>
          <p:nvPr/>
        </p:nvPicPr>
        <p:blipFill>
          <a:blip r:embed="rId3"/>
          <a:stretch>
            <a:fillRect/>
          </a:stretch>
        </p:blipFill>
        <p:spPr>
          <a:xfrm>
            <a:off x="1617785" y="1519219"/>
            <a:ext cx="8956431" cy="3819562"/>
          </a:xfrm>
          <a:prstGeom prst="rect">
            <a:avLst/>
          </a:prstGeom>
        </p:spPr>
      </p:pic>
      <p:sp>
        <p:nvSpPr>
          <p:cNvPr id="5" name="TextBox 4">
            <a:extLst>
              <a:ext uri="{FF2B5EF4-FFF2-40B4-BE49-F238E27FC236}">
                <a16:creationId xmlns:a16="http://schemas.microsoft.com/office/drawing/2014/main" id="{42D9E3F2-2C5F-4173-99D0-C271EE61D4F5}"/>
              </a:ext>
            </a:extLst>
          </p:cNvPr>
          <p:cNvSpPr txBox="1"/>
          <p:nvPr/>
        </p:nvSpPr>
        <p:spPr>
          <a:xfrm>
            <a:off x="1826954" y="108000"/>
            <a:ext cx="8756821" cy="1200329"/>
          </a:xfrm>
          <a:prstGeom prst="rect">
            <a:avLst/>
          </a:prstGeom>
          <a:noFill/>
        </p:spPr>
        <p:txBody>
          <a:bodyPr wrap="none" rtlCol="0">
            <a:spAutoFit/>
          </a:bodyPr>
          <a:lstStyle/>
          <a:p>
            <a:r>
              <a:rPr lang="en-US" sz="3600" b="1" dirty="0">
                <a:solidFill>
                  <a:srgbClr val="4472C4"/>
                </a:solidFill>
              </a:rPr>
              <a:t>Seven key sources of contextual information </a:t>
            </a:r>
            <a:br>
              <a:rPr lang="en-US" sz="3600" b="1" dirty="0">
                <a:solidFill>
                  <a:srgbClr val="4472C4"/>
                </a:solidFill>
              </a:rPr>
            </a:br>
            <a:r>
              <a:rPr lang="en-US" sz="3600" b="1" dirty="0">
                <a:solidFill>
                  <a:srgbClr val="4472C4"/>
                </a:solidFill>
              </a:rPr>
              <a:t>DIPIR participants employed during reuse</a:t>
            </a:r>
          </a:p>
        </p:txBody>
      </p:sp>
      <p:sp>
        <p:nvSpPr>
          <p:cNvPr id="6" name="TextBox 5">
            <a:extLst>
              <a:ext uri="{FF2B5EF4-FFF2-40B4-BE49-F238E27FC236}">
                <a16:creationId xmlns:a16="http://schemas.microsoft.com/office/drawing/2014/main" id="{97D8A8AB-6BA0-4AF0-B757-02D82E591D34}"/>
              </a:ext>
            </a:extLst>
          </p:cNvPr>
          <p:cNvSpPr txBox="1"/>
          <p:nvPr/>
        </p:nvSpPr>
        <p:spPr>
          <a:xfrm>
            <a:off x="1685112" y="5719482"/>
            <a:ext cx="8821774" cy="738664"/>
          </a:xfrm>
          <a:prstGeom prst="rect">
            <a:avLst/>
          </a:prstGeom>
          <a:noFill/>
        </p:spPr>
        <p:txBody>
          <a:bodyPr wrap="none" rtlCol="0">
            <a:spAutoFit/>
          </a:bodyPr>
          <a:lstStyle/>
          <a:p>
            <a:r>
              <a:rPr lang="en-US" sz="1400" dirty="0"/>
              <a:t>Faniel, I.M., &amp; Yakel, E. (2017). Practices do not make perfect: Disciplinary data sharing and reuse practices and </a:t>
            </a:r>
            <a:br>
              <a:rPr lang="en-US" sz="1400" dirty="0"/>
            </a:br>
            <a:r>
              <a:rPr lang="en-US" sz="1400" dirty="0"/>
              <a:t>their implications for repository data curation. </a:t>
            </a:r>
            <a:r>
              <a:rPr lang="en-US" sz="1400" i="1" dirty="0"/>
              <a:t>College &amp; Research Libraries.</a:t>
            </a:r>
            <a:r>
              <a:rPr lang="en-US" sz="1400" dirty="0"/>
              <a:t> In </a:t>
            </a:r>
            <a:r>
              <a:rPr lang="en-US" sz="1400" i="1" dirty="0"/>
              <a:t>Curating Research Data,</a:t>
            </a:r>
            <a:r>
              <a:rPr lang="en-US" sz="1400" dirty="0"/>
              <a:t> </a:t>
            </a:r>
            <a:r>
              <a:rPr lang="en-US" sz="1400" i="1" dirty="0"/>
              <a:t>Volume One: </a:t>
            </a:r>
            <a:br>
              <a:rPr lang="en-US" sz="1400" i="1" dirty="0"/>
            </a:br>
            <a:r>
              <a:rPr lang="en-US" sz="1400" i="1" dirty="0"/>
              <a:t>Practical Strategies for Your Digital Repository</a:t>
            </a:r>
            <a:r>
              <a:rPr lang="en-US" sz="1400" dirty="0"/>
              <a:t>, 103–126. Chicago, Illinois: Association of College and Research Libraries</a:t>
            </a:r>
          </a:p>
        </p:txBody>
      </p:sp>
    </p:spTree>
    <p:extLst>
      <p:ext uri="{BB962C8B-B14F-4D97-AF65-F5344CB8AC3E}">
        <p14:creationId xmlns:p14="http://schemas.microsoft.com/office/powerpoint/2010/main" val="188892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B74BCC-E076-433F-94A1-44FB1B6D6F95}"/>
              </a:ext>
            </a:extLst>
          </p:cNvPr>
          <p:cNvSpPr>
            <a:spLocks noGrp="1"/>
          </p:cNvSpPr>
          <p:nvPr>
            <p:ph type="sldNum" sz="quarter" idx="12"/>
          </p:nvPr>
        </p:nvSpPr>
        <p:spPr/>
        <p:txBody>
          <a:bodyPr/>
          <a:lstStyle/>
          <a:p>
            <a:fld id="{8742BC49-DB5E-4968-81F1-170C7B81A1AE}" type="slidenum">
              <a:rPr lang="en-US" smtClean="0"/>
              <a:t>24</a:t>
            </a:fld>
            <a:endParaRPr lang="en-US" dirty="0"/>
          </a:p>
        </p:txBody>
      </p:sp>
      <p:grpSp>
        <p:nvGrpSpPr>
          <p:cNvPr id="20" name="Group 19">
            <a:extLst>
              <a:ext uri="{FF2B5EF4-FFF2-40B4-BE49-F238E27FC236}">
                <a16:creationId xmlns:a16="http://schemas.microsoft.com/office/drawing/2014/main" id="{A07A7A16-669A-4FC0-A5AD-835766C09656}"/>
              </a:ext>
            </a:extLst>
          </p:cNvPr>
          <p:cNvGrpSpPr/>
          <p:nvPr/>
        </p:nvGrpSpPr>
        <p:grpSpPr>
          <a:xfrm>
            <a:off x="1929882" y="1390771"/>
            <a:ext cx="8109469" cy="4472477"/>
            <a:chOff x="405881" y="1334276"/>
            <a:chExt cx="8109469" cy="4472477"/>
          </a:xfrm>
        </p:grpSpPr>
        <p:sp>
          <p:nvSpPr>
            <p:cNvPr id="3" name="Rectangle: Rounded Corners 2">
              <a:extLst>
                <a:ext uri="{FF2B5EF4-FFF2-40B4-BE49-F238E27FC236}">
                  <a16:creationId xmlns:a16="http://schemas.microsoft.com/office/drawing/2014/main" id="{179B3A5D-A56C-44EC-ABE1-0972BF2A49ED}"/>
                </a:ext>
              </a:extLst>
            </p:cNvPr>
            <p:cNvSpPr/>
            <p:nvPr/>
          </p:nvSpPr>
          <p:spPr>
            <a:xfrm>
              <a:off x="3408006" y="1334276"/>
              <a:ext cx="2327988" cy="107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production</a:t>
              </a:r>
            </a:p>
          </p:txBody>
        </p:sp>
        <p:sp>
          <p:nvSpPr>
            <p:cNvPr id="4" name="Rectangle: Rounded Corners 3">
              <a:extLst>
                <a:ext uri="{FF2B5EF4-FFF2-40B4-BE49-F238E27FC236}">
                  <a16:creationId xmlns:a16="http://schemas.microsoft.com/office/drawing/2014/main" id="{94DB3E48-B231-4DC2-AADE-230BF29BEF02}"/>
                </a:ext>
              </a:extLst>
            </p:cNvPr>
            <p:cNvSpPr/>
            <p:nvPr/>
          </p:nvSpPr>
          <p:spPr>
            <a:xfrm>
              <a:off x="6187362" y="2960912"/>
              <a:ext cx="2327988" cy="1073021"/>
            </a:xfrm>
            <a:prstGeom prst="round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sharing</a:t>
              </a:r>
            </a:p>
          </p:txBody>
        </p:sp>
        <p:sp>
          <p:nvSpPr>
            <p:cNvPr id="5" name="Rectangle: Rounded Corners 4">
              <a:extLst>
                <a:ext uri="{FF2B5EF4-FFF2-40B4-BE49-F238E27FC236}">
                  <a16:creationId xmlns:a16="http://schemas.microsoft.com/office/drawing/2014/main" id="{BBB60C6A-4501-4A5A-B19D-ACFD611A40F0}"/>
                </a:ext>
              </a:extLst>
            </p:cNvPr>
            <p:cNvSpPr/>
            <p:nvPr/>
          </p:nvSpPr>
          <p:spPr>
            <a:xfrm>
              <a:off x="3408006" y="4733732"/>
              <a:ext cx="2327988" cy="1073021"/>
            </a:xfrm>
            <a:prstGeom prst="round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curation</a:t>
              </a:r>
            </a:p>
          </p:txBody>
        </p:sp>
        <p:sp>
          <p:nvSpPr>
            <p:cNvPr id="6" name="Rectangle: Rounded Corners 5">
              <a:extLst>
                <a:ext uri="{FF2B5EF4-FFF2-40B4-BE49-F238E27FC236}">
                  <a16:creationId xmlns:a16="http://schemas.microsoft.com/office/drawing/2014/main" id="{FA5DE5DC-049C-4FF8-99A0-2DD4611087B3}"/>
                </a:ext>
              </a:extLst>
            </p:cNvPr>
            <p:cNvSpPr/>
            <p:nvPr/>
          </p:nvSpPr>
          <p:spPr>
            <a:xfrm>
              <a:off x="405881" y="2960912"/>
              <a:ext cx="2327988" cy="1073021"/>
            </a:xfrm>
            <a:prstGeom prst="round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reuse</a:t>
              </a:r>
            </a:p>
          </p:txBody>
        </p:sp>
        <p:cxnSp>
          <p:nvCxnSpPr>
            <p:cNvPr id="8" name="Connector: Curved 7">
              <a:extLst>
                <a:ext uri="{FF2B5EF4-FFF2-40B4-BE49-F238E27FC236}">
                  <a16:creationId xmlns:a16="http://schemas.microsoft.com/office/drawing/2014/main" id="{134393D4-9741-41D9-B059-A9DCECE89AFB}"/>
                </a:ext>
              </a:extLst>
            </p:cNvPr>
            <p:cNvCxnSpPr>
              <a:stCxn id="3" idx="3"/>
              <a:endCxn id="4" idx="0"/>
            </p:cNvCxnSpPr>
            <p:nvPr/>
          </p:nvCxnSpPr>
          <p:spPr>
            <a:xfrm>
              <a:off x="5735994" y="1870787"/>
              <a:ext cx="1615362" cy="109012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CBC1E3CE-EC95-4442-98FC-C14B6843B4F4}"/>
                </a:ext>
              </a:extLst>
            </p:cNvPr>
            <p:cNvCxnSpPr>
              <a:stCxn id="4" idx="2"/>
              <a:endCxn id="5" idx="3"/>
            </p:cNvCxnSpPr>
            <p:nvPr/>
          </p:nvCxnSpPr>
          <p:spPr>
            <a:xfrm rot="5400000">
              <a:off x="5925520" y="3844407"/>
              <a:ext cx="1236310" cy="16153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971597D2-3B70-4083-93E2-4C6B69B214CC}"/>
                </a:ext>
              </a:extLst>
            </p:cNvPr>
            <p:cNvCxnSpPr>
              <a:stCxn id="5" idx="1"/>
              <a:endCxn id="6" idx="2"/>
            </p:cNvCxnSpPr>
            <p:nvPr/>
          </p:nvCxnSpPr>
          <p:spPr>
            <a:xfrm rot="10800000">
              <a:off x="1569876" y="4033933"/>
              <a:ext cx="1838131" cy="123631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5472E7B3-610A-4996-A96E-F8CA0E6922E3}"/>
                </a:ext>
              </a:extLst>
            </p:cNvPr>
            <p:cNvCxnSpPr>
              <a:stCxn id="6" idx="0"/>
              <a:endCxn id="3" idx="1"/>
            </p:cNvCxnSpPr>
            <p:nvPr/>
          </p:nvCxnSpPr>
          <p:spPr>
            <a:xfrm rot="5400000" flipH="1" flipV="1">
              <a:off x="1943878" y="1496785"/>
              <a:ext cx="1090125" cy="183813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67631FC-630C-4494-8DED-02127CDE8C4A}"/>
              </a:ext>
            </a:extLst>
          </p:cNvPr>
          <p:cNvSpPr txBox="1"/>
          <p:nvPr/>
        </p:nvSpPr>
        <p:spPr>
          <a:xfrm>
            <a:off x="4257870" y="3032372"/>
            <a:ext cx="2327987" cy="1323439"/>
          </a:xfrm>
          <a:prstGeom prst="rect">
            <a:avLst/>
          </a:prstGeom>
          <a:noFill/>
        </p:spPr>
        <p:txBody>
          <a:bodyPr wrap="square" rtlCol="0">
            <a:spAutoFit/>
          </a:bodyPr>
          <a:lstStyle/>
          <a:p>
            <a:r>
              <a:rPr lang="en-US" sz="2000" b="1" dirty="0"/>
              <a:t>1. DIPIR Project</a:t>
            </a:r>
          </a:p>
          <a:p>
            <a:r>
              <a:rPr lang="en-US" sz="2000" b="1" dirty="0"/>
              <a:t>IMLS Grant, </a:t>
            </a:r>
          </a:p>
          <a:p>
            <a:r>
              <a:rPr lang="en-US" sz="2000" b="1" dirty="0"/>
              <a:t>#LG-06-10-0140-10</a:t>
            </a:r>
          </a:p>
          <a:p>
            <a:r>
              <a:rPr lang="en-US" sz="2000" b="1" dirty="0"/>
              <a:t>oc.lc/dipir</a:t>
            </a:r>
            <a:endParaRPr lang="en-US" sz="2400" b="1" dirty="0"/>
          </a:p>
        </p:txBody>
      </p:sp>
      <p:sp>
        <p:nvSpPr>
          <p:cNvPr id="18" name="TextBox 17">
            <a:extLst>
              <a:ext uri="{FF2B5EF4-FFF2-40B4-BE49-F238E27FC236}">
                <a16:creationId xmlns:a16="http://schemas.microsoft.com/office/drawing/2014/main" id="{F12F7A13-4FFD-43E4-935C-842E06FAFA37}"/>
              </a:ext>
            </a:extLst>
          </p:cNvPr>
          <p:cNvSpPr txBox="1"/>
          <p:nvPr/>
        </p:nvSpPr>
        <p:spPr>
          <a:xfrm>
            <a:off x="1732627" y="5905640"/>
            <a:ext cx="8726747" cy="707886"/>
          </a:xfrm>
          <a:prstGeom prst="rect">
            <a:avLst/>
          </a:prstGeom>
          <a:noFill/>
        </p:spPr>
        <p:txBody>
          <a:bodyPr wrap="square" rtlCol="0">
            <a:spAutoFit/>
          </a:bodyPr>
          <a:lstStyle/>
          <a:p>
            <a:r>
              <a:rPr lang="en-US" sz="2000" b="1" dirty="0"/>
              <a:t>2. 2012 EOL Computable Data Challenge, </a:t>
            </a:r>
            <a:r>
              <a:rPr lang="en-US" sz="2000" b="1" u="sng" dirty="0"/>
              <a:t>http://eol.org/info/345</a:t>
            </a:r>
            <a:r>
              <a:rPr lang="en-US" sz="2000" b="1" dirty="0"/>
              <a:t> and NEH Grant #HK-50037-12 </a:t>
            </a:r>
          </a:p>
        </p:txBody>
      </p:sp>
      <p:sp>
        <p:nvSpPr>
          <p:cNvPr id="19" name="TextBox 18">
            <a:extLst>
              <a:ext uri="{FF2B5EF4-FFF2-40B4-BE49-F238E27FC236}">
                <a16:creationId xmlns:a16="http://schemas.microsoft.com/office/drawing/2014/main" id="{74A7D3D6-9690-4442-B19A-292228B523A6}"/>
              </a:ext>
            </a:extLst>
          </p:cNvPr>
          <p:cNvSpPr txBox="1"/>
          <p:nvPr/>
        </p:nvSpPr>
        <p:spPr>
          <a:xfrm>
            <a:off x="3001467" y="811868"/>
            <a:ext cx="6189067" cy="461665"/>
          </a:xfrm>
          <a:prstGeom prst="rect">
            <a:avLst/>
          </a:prstGeom>
          <a:noFill/>
        </p:spPr>
        <p:txBody>
          <a:bodyPr wrap="none" rtlCol="0">
            <a:spAutoFit/>
          </a:bodyPr>
          <a:lstStyle/>
          <a:p>
            <a:r>
              <a:rPr lang="en-US" sz="2000" b="1" dirty="0"/>
              <a:t>3. SLO-data Project, Grant #PR-234235-16,</a:t>
            </a:r>
            <a:r>
              <a:rPr lang="en-US" sz="2400" b="1" dirty="0"/>
              <a:t> </a:t>
            </a:r>
            <a:r>
              <a:rPr lang="en-US" sz="2000" b="1" dirty="0"/>
              <a:t>oc.lc/slo-data</a:t>
            </a:r>
          </a:p>
        </p:txBody>
      </p:sp>
      <p:sp>
        <p:nvSpPr>
          <p:cNvPr id="21" name="TextBox 20">
            <a:extLst>
              <a:ext uri="{FF2B5EF4-FFF2-40B4-BE49-F238E27FC236}">
                <a16:creationId xmlns:a16="http://schemas.microsoft.com/office/drawing/2014/main" id="{7EA2C09A-14B9-4ECE-8716-C6FD7B5E9B2C}"/>
              </a:ext>
            </a:extLst>
          </p:cNvPr>
          <p:cNvSpPr txBox="1"/>
          <p:nvPr/>
        </p:nvSpPr>
        <p:spPr>
          <a:xfrm>
            <a:off x="1826954" y="108000"/>
            <a:ext cx="4809137" cy="646331"/>
          </a:xfrm>
          <a:prstGeom prst="rect">
            <a:avLst/>
          </a:prstGeom>
          <a:noFill/>
        </p:spPr>
        <p:txBody>
          <a:bodyPr wrap="none" rtlCol="0">
            <a:spAutoFit/>
          </a:bodyPr>
          <a:lstStyle/>
          <a:p>
            <a:r>
              <a:rPr lang="en-US" sz="3600" b="1" dirty="0">
                <a:solidFill>
                  <a:srgbClr val="4472C4"/>
                </a:solidFill>
              </a:rPr>
              <a:t>RDM Research Program </a:t>
            </a:r>
          </a:p>
        </p:txBody>
      </p:sp>
    </p:spTree>
    <p:extLst>
      <p:ext uri="{BB962C8B-B14F-4D97-AF65-F5344CB8AC3E}">
        <p14:creationId xmlns:p14="http://schemas.microsoft.com/office/powerpoint/2010/main" val="402906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B91FAA-CFA7-445A-8D26-5CC69569E92C}"/>
              </a:ext>
            </a:extLst>
          </p:cNvPr>
          <p:cNvSpPr>
            <a:spLocks noGrp="1"/>
          </p:cNvSpPr>
          <p:nvPr>
            <p:ph type="sldNum" sz="quarter" idx="12"/>
          </p:nvPr>
        </p:nvSpPr>
        <p:spPr/>
        <p:txBody>
          <a:bodyPr/>
          <a:lstStyle/>
          <a:p>
            <a:fld id="{8742BC49-DB5E-4968-81F1-170C7B81A1AE}" type="slidenum">
              <a:rPr lang="en-US" smtClean="0"/>
              <a:t>25</a:t>
            </a:fld>
            <a:endParaRPr lang="en-US" dirty="0"/>
          </a:p>
        </p:txBody>
      </p:sp>
      <p:sp>
        <p:nvSpPr>
          <p:cNvPr id="4" name="TextBox 3">
            <a:extLst>
              <a:ext uri="{FF2B5EF4-FFF2-40B4-BE49-F238E27FC236}">
                <a16:creationId xmlns:a16="http://schemas.microsoft.com/office/drawing/2014/main" id="{742D9571-4428-45F9-9849-DBD2F346E1AF}"/>
              </a:ext>
            </a:extLst>
          </p:cNvPr>
          <p:cNvSpPr txBox="1"/>
          <p:nvPr/>
        </p:nvSpPr>
        <p:spPr>
          <a:xfrm>
            <a:off x="1572967" y="126263"/>
            <a:ext cx="9046066" cy="646331"/>
          </a:xfrm>
          <a:prstGeom prst="rect">
            <a:avLst/>
          </a:prstGeom>
          <a:noFill/>
        </p:spPr>
        <p:txBody>
          <a:bodyPr wrap="none" rtlCol="0">
            <a:spAutoFit/>
          </a:bodyPr>
          <a:lstStyle/>
          <a:p>
            <a:r>
              <a:rPr lang="en-US" sz="3600" b="1" dirty="0">
                <a:solidFill>
                  <a:srgbClr val="4472C4"/>
                </a:solidFill>
              </a:rPr>
              <a:t>What data lifecycle stages impact each other? </a:t>
            </a:r>
          </a:p>
        </p:txBody>
      </p:sp>
      <p:sp>
        <p:nvSpPr>
          <p:cNvPr id="5" name="TextBox 4">
            <a:extLst>
              <a:ext uri="{FF2B5EF4-FFF2-40B4-BE49-F238E27FC236}">
                <a16:creationId xmlns:a16="http://schemas.microsoft.com/office/drawing/2014/main" id="{438AE8F2-09E1-47C2-8553-536B0C9D70A9}"/>
              </a:ext>
            </a:extLst>
          </p:cNvPr>
          <p:cNvSpPr txBox="1"/>
          <p:nvPr/>
        </p:nvSpPr>
        <p:spPr>
          <a:xfrm>
            <a:off x="3531613" y="1055137"/>
            <a:ext cx="5788957" cy="830997"/>
          </a:xfrm>
          <a:prstGeom prst="rect">
            <a:avLst/>
          </a:prstGeom>
          <a:noFill/>
        </p:spPr>
        <p:txBody>
          <a:bodyPr wrap="none" rtlCol="0">
            <a:spAutoFit/>
          </a:bodyPr>
          <a:lstStyle/>
          <a:p>
            <a:r>
              <a:rPr lang="en-US" sz="2400" dirty="0"/>
              <a:t>All stages influenced one another, except for </a:t>
            </a:r>
            <a:br>
              <a:rPr lang="en-US" sz="2400" dirty="0"/>
            </a:br>
            <a:r>
              <a:rPr lang="en-US" sz="2400" dirty="0"/>
              <a:t>curation, which only impacted reuse.</a:t>
            </a:r>
          </a:p>
        </p:txBody>
      </p:sp>
      <p:sp>
        <p:nvSpPr>
          <p:cNvPr id="6" name="TextBox 5">
            <a:extLst>
              <a:ext uri="{FF2B5EF4-FFF2-40B4-BE49-F238E27FC236}">
                <a16:creationId xmlns:a16="http://schemas.microsoft.com/office/drawing/2014/main" id="{15652E56-9A00-42E2-8553-CB8DE84AC132}"/>
              </a:ext>
            </a:extLst>
          </p:cNvPr>
          <p:cNvSpPr txBox="1"/>
          <p:nvPr/>
        </p:nvSpPr>
        <p:spPr>
          <a:xfrm>
            <a:off x="1809120" y="2124533"/>
            <a:ext cx="4110164" cy="1200329"/>
          </a:xfrm>
          <a:prstGeom prst="rect">
            <a:avLst/>
          </a:prstGeom>
          <a:noFill/>
        </p:spPr>
        <p:txBody>
          <a:bodyPr wrap="none" rtlCol="0">
            <a:spAutoFit/>
          </a:bodyPr>
          <a:lstStyle/>
          <a:p>
            <a:r>
              <a:rPr lang="en-US" sz="2400" dirty="0"/>
              <a:t>Production impacted the other </a:t>
            </a:r>
          </a:p>
          <a:p>
            <a:r>
              <a:rPr lang="en-US" sz="2400" dirty="0"/>
              <a:t>stages most frequently and </a:t>
            </a:r>
          </a:p>
          <a:p>
            <a:r>
              <a:rPr lang="en-US" sz="2400" dirty="0"/>
              <a:t>most impacts were negative.</a:t>
            </a:r>
          </a:p>
        </p:txBody>
      </p:sp>
      <p:sp>
        <p:nvSpPr>
          <p:cNvPr id="7" name="TextBox 6">
            <a:extLst>
              <a:ext uri="{FF2B5EF4-FFF2-40B4-BE49-F238E27FC236}">
                <a16:creationId xmlns:a16="http://schemas.microsoft.com/office/drawing/2014/main" id="{0083E276-B1A5-4C95-A099-F96950689F68}"/>
              </a:ext>
            </a:extLst>
          </p:cNvPr>
          <p:cNvSpPr txBox="1"/>
          <p:nvPr/>
        </p:nvSpPr>
        <p:spPr>
          <a:xfrm>
            <a:off x="3377911" y="5254411"/>
            <a:ext cx="6908110" cy="830997"/>
          </a:xfrm>
          <a:prstGeom prst="rect">
            <a:avLst/>
          </a:prstGeom>
          <a:noFill/>
        </p:spPr>
        <p:txBody>
          <a:bodyPr wrap="none" rtlCol="0">
            <a:spAutoFit/>
          </a:bodyPr>
          <a:lstStyle/>
          <a:p>
            <a:r>
              <a:rPr lang="en-US" sz="2400" dirty="0"/>
              <a:t>Reuse impacted the other stages the least frequently, </a:t>
            </a:r>
          </a:p>
          <a:p>
            <a:r>
              <a:rPr lang="en-US" sz="2400" dirty="0"/>
              <a:t>but all impacts were positive.</a:t>
            </a:r>
          </a:p>
        </p:txBody>
      </p:sp>
      <p:sp>
        <p:nvSpPr>
          <p:cNvPr id="8" name="TextBox 7">
            <a:extLst>
              <a:ext uri="{FF2B5EF4-FFF2-40B4-BE49-F238E27FC236}">
                <a16:creationId xmlns:a16="http://schemas.microsoft.com/office/drawing/2014/main" id="{1C398BD5-43E7-49B7-9690-08DC41EFEE8D}"/>
              </a:ext>
            </a:extLst>
          </p:cNvPr>
          <p:cNvSpPr txBox="1"/>
          <p:nvPr/>
        </p:nvSpPr>
        <p:spPr>
          <a:xfrm>
            <a:off x="1833091" y="4526372"/>
            <a:ext cx="5954707" cy="461665"/>
          </a:xfrm>
          <a:prstGeom prst="rect">
            <a:avLst/>
          </a:prstGeom>
          <a:noFill/>
        </p:spPr>
        <p:txBody>
          <a:bodyPr wrap="none" rtlCol="0">
            <a:spAutoFit/>
          </a:bodyPr>
          <a:lstStyle/>
          <a:p>
            <a:r>
              <a:rPr lang="en-US" sz="2400" dirty="0"/>
              <a:t>Most curation impacts on reuse were positive.</a:t>
            </a:r>
          </a:p>
        </p:txBody>
      </p:sp>
      <p:sp>
        <p:nvSpPr>
          <p:cNvPr id="9" name="TextBox 8">
            <a:extLst>
              <a:ext uri="{FF2B5EF4-FFF2-40B4-BE49-F238E27FC236}">
                <a16:creationId xmlns:a16="http://schemas.microsoft.com/office/drawing/2014/main" id="{B4D02951-1632-4944-84CE-20D784905479}"/>
              </a:ext>
            </a:extLst>
          </p:cNvPr>
          <p:cNvSpPr txBox="1"/>
          <p:nvPr/>
        </p:nvSpPr>
        <p:spPr>
          <a:xfrm>
            <a:off x="5392720" y="3429001"/>
            <a:ext cx="4790157" cy="830997"/>
          </a:xfrm>
          <a:prstGeom prst="rect">
            <a:avLst/>
          </a:prstGeom>
          <a:noFill/>
        </p:spPr>
        <p:txBody>
          <a:bodyPr wrap="none" rtlCol="0">
            <a:spAutoFit/>
          </a:bodyPr>
          <a:lstStyle/>
          <a:p>
            <a:r>
              <a:rPr lang="en-US" sz="2400" dirty="0"/>
              <a:t>Sharing impacted curation the most, </a:t>
            </a:r>
            <a:br>
              <a:rPr lang="en-US" sz="2400" dirty="0"/>
            </a:br>
            <a:r>
              <a:rPr lang="en-US" sz="2400" dirty="0"/>
              <a:t>followed by reuse.</a:t>
            </a:r>
          </a:p>
        </p:txBody>
      </p:sp>
      <p:sp>
        <p:nvSpPr>
          <p:cNvPr id="11" name="TextBox 10">
            <a:extLst>
              <a:ext uri="{FF2B5EF4-FFF2-40B4-BE49-F238E27FC236}">
                <a16:creationId xmlns:a16="http://schemas.microsoft.com/office/drawing/2014/main" id="{579F9EED-7ACF-42DD-BF19-3212289C2600}"/>
              </a:ext>
            </a:extLst>
          </p:cNvPr>
          <p:cNvSpPr txBox="1"/>
          <p:nvPr/>
        </p:nvSpPr>
        <p:spPr>
          <a:xfrm>
            <a:off x="1833090" y="6180737"/>
            <a:ext cx="4481740" cy="307777"/>
          </a:xfrm>
          <a:prstGeom prst="rect">
            <a:avLst/>
          </a:prstGeom>
          <a:noFill/>
        </p:spPr>
        <p:txBody>
          <a:bodyPr wrap="none" rtlCol="0">
            <a:spAutoFit/>
          </a:bodyPr>
          <a:lstStyle/>
          <a:p>
            <a:r>
              <a:rPr lang="en-US" sz="1400" dirty="0"/>
              <a:t>Yakel, E., Faniel, I.M., and Maiorana, Z. Paper under review.</a:t>
            </a:r>
          </a:p>
        </p:txBody>
      </p:sp>
    </p:spTree>
    <p:extLst>
      <p:ext uri="{BB962C8B-B14F-4D97-AF65-F5344CB8AC3E}">
        <p14:creationId xmlns:p14="http://schemas.microsoft.com/office/powerpoint/2010/main" val="201721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B74BCC-E076-433F-94A1-44FB1B6D6F95}"/>
              </a:ext>
            </a:extLst>
          </p:cNvPr>
          <p:cNvSpPr>
            <a:spLocks noGrp="1"/>
          </p:cNvSpPr>
          <p:nvPr>
            <p:ph type="sldNum" sz="quarter" idx="12"/>
          </p:nvPr>
        </p:nvSpPr>
        <p:spPr/>
        <p:txBody>
          <a:bodyPr/>
          <a:lstStyle/>
          <a:p>
            <a:fld id="{8742BC49-DB5E-4968-81F1-170C7B81A1AE}" type="slidenum">
              <a:rPr lang="en-US" smtClean="0"/>
              <a:t>26</a:t>
            </a:fld>
            <a:endParaRPr lang="en-US" dirty="0"/>
          </a:p>
        </p:txBody>
      </p:sp>
      <p:grpSp>
        <p:nvGrpSpPr>
          <p:cNvPr id="20" name="Group 19">
            <a:extLst>
              <a:ext uri="{FF2B5EF4-FFF2-40B4-BE49-F238E27FC236}">
                <a16:creationId xmlns:a16="http://schemas.microsoft.com/office/drawing/2014/main" id="{A07A7A16-669A-4FC0-A5AD-835766C09656}"/>
              </a:ext>
            </a:extLst>
          </p:cNvPr>
          <p:cNvGrpSpPr/>
          <p:nvPr/>
        </p:nvGrpSpPr>
        <p:grpSpPr>
          <a:xfrm>
            <a:off x="1929882" y="1390771"/>
            <a:ext cx="8109469" cy="4472477"/>
            <a:chOff x="405881" y="1334276"/>
            <a:chExt cx="8109469" cy="4472477"/>
          </a:xfrm>
        </p:grpSpPr>
        <p:sp>
          <p:nvSpPr>
            <p:cNvPr id="3" name="Rectangle: Rounded Corners 2">
              <a:extLst>
                <a:ext uri="{FF2B5EF4-FFF2-40B4-BE49-F238E27FC236}">
                  <a16:creationId xmlns:a16="http://schemas.microsoft.com/office/drawing/2014/main" id="{179B3A5D-A56C-44EC-ABE1-0972BF2A49ED}"/>
                </a:ext>
              </a:extLst>
            </p:cNvPr>
            <p:cNvSpPr/>
            <p:nvPr/>
          </p:nvSpPr>
          <p:spPr>
            <a:xfrm>
              <a:off x="3408006" y="1334276"/>
              <a:ext cx="2327988" cy="1073021"/>
            </a:xfrm>
            <a:prstGeom prst="round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production</a:t>
              </a:r>
            </a:p>
          </p:txBody>
        </p:sp>
        <p:sp>
          <p:nvSpPr>
            <p:cNvPr id="4" name="Rectangle: Rounded Corners 3">
              <a:extLst>
                <a:ext uri="{FF2B5EF4-FFF2-40B4-BE49-F238E27FC236}">
                  <a16:creationId xmlns:a16="http://schemas.microsoft.com/office/drawing/2014/main" id="{94DB3E48-B231-4DC2-AADE-230BF29BEF02}"/>
                </a:ext>
              </a:extLst>
            </p:cNvPr>
            <p:cNvSpPr/>
            <p:nvPr/>
          </p:nvSpPr>
          <p:spPr>
            <a:xfrm>
              <a:off x="6187362" y="2960912"/>
              <a:ext cx="2327988" cy="107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sharing</a:t>
              </a:r>
            </a:p>
          </p:txBody>
        </p:sp>
        <p:sp>
          <p:nvSpPr>
            <p:cNvPr id="5" name="Rectangle: Rounded Corners 4">
              <a:extLst>
                <a:ext uri="{FF2B5EF4-FFF2-40B4-BE49-F238E27FC236}">
                  <a16:creationId xmlns:a16="http://schemas.microsoft.com/office/drawing/2014/main" id="{BBB60C6A-4501-4A5A-B19D-ACFD611A40F0}"/>
                </a:ext>
              </a:extLst>
            </p:cNvPr>
            <p:cNvSpPr/>
            <p:nvPr/>
          </p:nvSpPr>
          <p:spPr>
            <a:xfrm>
              <a:off x="3408006" y="4733732"/>
              <a:ext cx="2327988" cy="107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curation</a:t>
              </a:r>
            </a:p>
          </p:txBody>
        </p:sp>
        <p:sp>
          <p:nvSpPr>
            <p:cNvPr id="6" name="Rectangle: Rounded Corners 5">
              <a:extLst>
                <a:ext uri="{FF2B5EF4-FFF2-40B4-BE49-F238E27FC236}">
                  <a16:creationId xmlns:a16="http://schemas.microsoft.com/office/drawing/2014/main" id="{FA5DE5DC-049C-4FF8-99A0-2DD4611087B3}"/>
                </a:ext>
              </a:extLst>
            </p:cNvPr>
            <p:cNvSpPr/>
            <p:nvPr/>
          </p:nvSpPr>
          <p:spPr>
            <a:xfrm>
              <a:off x="405881" y="2960912"/>
              <a:ext cx="2327988" cy="1073021"/>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reuse</a:t>
              </a:r>
            </a:p>
          </p:txBody>
        </p:sp>
        <p:cxnSp>
          <p:nvCxnSpPr>
            <p:cNvPr id="8" name="Connector: Curved 7">
              <a:extLst>
                <a:ext uri="{FF2B5EF4-FFF2-40B4-BE49-F238E27FC236}">
                  <a16:creationId xmlns:a16="http://schemas.microsoft.com/office/drawing/2014/main" id="{134393D4-9741-41D9-B059-A9DCECE89AFB}"/>
                </a:ext>
              </a:extLst>
            </p:cNvPr>
            <p:cNvCxnSpPr>
              <a:stCxn id="3" idx="3"/>
              <a:endCxn id="4" idx="0"/>
            </p:cNvCxnSpPr>
            <p:nvPr/>
          </p:nvCxnSpPr>
          <p:spPr>
            <a:xfrm>
              <a:off x="5735994" y="1870787"/>
              <a:ext cx="1615362" cy="109012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CBC1E3CE-EC95-4442-98FC-C14B6843B4F4}"/>
                </a:ext>
              </a:extLst>
            </p:cNvPr>
            <p:cNvCxnSpPr>
              <a:stCxn id="4" idx="2"/>
              <a:endCxn id="5" idx="3"/>
            </p:cNvCxnSpPr>
            <p:nvPr/>
          </p:nvCxnSpPr>
          <p:spPr>
            <a:xfrm rot="5400000">
              <a:off x="5925520" y="3844407"/>
              <a:ext cx="1236310" cy="16153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971597D2-3B70-4083-93E2-4C6B69B214CC}"/>
                </a:ext>
              </a:extLst>
            </p:cNvPr>
            <p:cNvCxnSpPr>
              <a:stCxn id="5" idx="1"/>
              <a:endCxn id="6" idx="2"/>
            </p:cNvCxnSpPr>
            <p:nvPr/>
          </p:nvCxnSpPr>
          <p:spPr>
            <a:xfrm rot="10800000">
              <a:off x="1569876" y="4033933"/>
              <a:ext cx="1838131" cy="123631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5472E7B3-610A-4996-A96E-F8CA0E6922E3}"/>
                </a:ext>
              </a:extLst>
            </p:cNvPr>
            <p:cNvCxnSpPr>
              <a:stCxn id="6" idx="0"/>
              <a:endCxn id="3" idx="1"/>
            </p:cNvCxnSpPr>
            <p:nvPr/>
          </p:nvCxnSpPr>
          <p:spPr>
            <a:xfrm rot="5400000" flipH="1" flipV="1">
              <a:off x="1943878" y="1496785"/>
              <a:ext cx="1090125" cy="183813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67631FC-630C-4494-8DED-02127CDE8C4A}"/>
              </a:ext>
            </a:extLst>
          </p:cNvPr>
          <p:cNvSpPr txBox="1"/>
          <p:nvPr/>
        </p:nvSpPr>
        <p:spPr>
          <a:xfrm>
            <a:off x="4257870" y="3032372"/>
            <a:ext cx="2327987" cy="1323439"/>
          </a:xfrm>
          <a:prstGeom prst="rect">
            <a:avLst/>
          </a:prstGeom>
          <a:noFill/>
        </p:spPr>
        <p:txBody>
          <a:bodyPr wrap="square" rtlCol="0">
            <a:spAutoFit/>
          </a:bodyPr>
          <a:lstStyle/>
          <a:p>
            <a:r>
              <a:rPr lang="en-US" sz="2000" b="1" dirty="0"/>
              <a:t>1. DIPIR Project</a:t>
            </a:r>
          </a:p>
          <a:p>
            <a:r>
              <a:rPr lang="en-US" sz="2000" b="1" dirty="0"/>
              <a:t>IMLS Grant, </a:t>
            </a:r>
          </a:p>
          <a:p>
            <a:r>
              <a:rPr lang="en-US" sz="2000" b="1" dirty="0"/>
              <a:t>#LG-06-10-0140-10</a:t>
            </a:r>
          </a:p>
          <a:p>
            <a:r>
              <a:rPr lang="en-US" sz="2000" b="1" dirty="0"/>
              <a:t>oc.lc/dipir</a:t>
            </a:r>
            <a:endParaRPr lang="en-US" sz="2400" b="1" dirty="0"/>
          </a:p>
        </p:txBody>
      </p:sp>
      <p:sp>
        <p:nvSpPr>
          <p:cNvPr id="18" name="TextBox 17">
            <a:extLst>
              <a:ext uri="{FF2B5EF4-FFF2-40B4-BE49-F238E27FC236}">
                <a16:creationId xmlns:a16="http://schemas.microsoft.com/office/drawing/2014/main" id="{F12F7A13-4FFD-43E4-935C-842E06FAFA37}"/>
              </a:ext>
            </a:extLst>
          </p:cNvPr>
          <p:cNvSpPr txBox="1"/>
          <p:nvPr/>
        </p:nvSpPr>
        <p:spPr>
          <a:xfrm>
            <a:off x="1732627" y="5905640"/>
            <a:ext cx="8726747" cy="707886"/>
          </a:xfrm>
          <a:prstGeom prst="rect">
            <a:avLst/>
          </a:prstGeom>
          <a:noFill/>
        </p:spPr>
        <p:txBody>
          <a:bodyPr wrap="square" rtlCol="0">
            <a:spAutoFit/>
          </a:bodyPr>
          <a:lstStyle/>
          <a:p>
            <a:r>
              <a:rPr lang="en-US" sz="2000" b="1" dirty="0"/>
              <a:t>2. 2012 EOL Computable Data Challenge, </a:t>
            </a:r>
            <a:r>
              <a:rPr lang="en-US" sz="2000" b="1" u="sng" dirty="0"/>
              <a:t>http://eol.org/info/345</a:t>
            </a:r>
            <a:r>
              <a:rPr lang="en-US" sz="2000" b="1" dirty="0"/>
              <a:t> and NEH Grant #HK-50037-12 </a:t>
            </a:r>
          </a:p>
        </p:txBody>
      </p:sp>
      <p:sp>
        <p:nvSpPr>
          <p:cNvPr id="19" name="TextBox 18">
            <a:extLst>
              <a:ext uri="{FF2B5EF4-FFF2-40B4-BE49-F238E27FC236}">
                <a16:creationId xmlns:a16="http://schemas.microsoft.com/office/drawing/2014/main" id="{74A7D3D6-9690-4442-B19A-292228B523A6}"/>
              </a:ext>
            </a:extLst>
          </p:cNvPr>
          <p:cNvSpPr txBox="1"/>
          <p:nvPr/>
        </p:nvSpPr>
        <p:spPr>
          <a:xfrm>
            <a:off x="3001467" y="811868"/>
            <a:ext cx="6189067" cy="461665"/>
          </a:xfrm>
          <a:prstGeom prst="rect">
            <a:avLst/>
          </a:prstGeom>
          <a:noFill/>
        </p:spPr>
        <p:txBody>
          <a:bodyPr wrap="none" rtlCol="0">
            <a:spAutoFit/>
          </a:bodyPr>
          <a:lstStyle/>
          <a:p>
            <a:r>
              <a:rPr lang="en-US" sz="2000" b="1" dirty="0"/>
              <a:t>3. SLO-data Project, Grant #PR-234235-16,</a:t>
            </a:r>
            <a:r>
              <a:rPr lang="en-US" sz="2400" b="1" dirty="0"/>
              <a:t> </a:t>
            </a:r>
            <a:r>
              <a:rPr lang="en-US" sz="2000" b="1" dirty="0"/>
              <a:t>oc.lc/slo-data</a:t>
            </a:r>
          </a:p>
        </p:txBody>
      </p:sp>
      <p:sp>
        <p:nvSpPr>
          <p:cNvPr id="21" name="TextBox 20">
            <a:extLst>
              <a:ext uri="{FF2B5EF4-FFF2-40B4-BE49-F238E27FC236}">
                <a16:creationId xmlns:a16="http://schemas.microsoft.com/office/drawing/2014/main" id="{7EA2C09A-14B9-4ECE-8716-C6FD7B5E9B2C}"/>
              </a:ext>
            </a:extLst>
          </p:cNvPr>
          <p:cNvSpPr txBox="1"/>
          <p:nvPr/>
        </p:nvSpPr>
        <p:spPr>
          <a:xfrm>
            <a:off x="1826954" y="108000"/>
            <a:ext cx="4809137" cy="646331"/>
          </a:xfrm>
          <a:prstGeom prst="rect">
            <a:avLst/>
          </a:prstGeom>
          <a:noFill/>
        </p:spPr>
        <p:txBody>
          <a:bodyPr wrap="none" rtlCol="0">
            <a:spAutoFit/>
          </a:bodyPr>
          <a:lstStyle/>
          <a:p>
            <a:r>
              <a:rPr lang="en-US" sz="3600" b="1" dirty="0">
                <a:solidFill>
                  <a:srgbClr val="4472C4"/>
                </a:solidFill>
              </a:rPr>
              <a:t>RDM Research Program </a:t>
            </a:r>
          </a:p>
        </p:txBody>
      </p:sp>
    </p:spTree>
    <p:extLst>
      <p:ext uri="{BB962C8B-B14F-4D97-AF65-F5344CB8AC3E}">
        <p14:creationId xmlns:p14="http://schemas.microsoft.com/office/powerpoint/2010/main" val="3004797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45ABE5-E9C3-4B5F-81C4-32AC3AC9DC7A}"/>
              </a:ext>
            </a:extLst>
          </p:cNvPr>
          <p:cNvSpPr>
            <a:spLocks noGrp="1"/>
          </p:cNvSpPr>
          <p:nvPr>
            <p:ph type="sldNum" sz="quarter" idx="12"/>
          </p:nvPr>
        </p:nvSpPr>
        <p:spPr/>
        <p:txBody>
          <a:bodyPr/>
          <a:lstStyle/>
          <a:p>
            <a:fld id="{8742BC49-DB5E-4968-81F1-170C7B81A1AE}" type="slidenum">
              <a:rPr lang="en-US" smtClean="0"/>
              <a:t>27</a:t>
            </a:fld>
            <a:endParaRPr lang="en-US" dirty="0"/>
          </a:p>
        </p:txBody>
      </p:sp>
      <p:sp>
        <p:nvSpPr>
          <p:cNvPr id="3" name="TextBox 2">
            <a:extLst>
              <a:ext uri="{FF2B5EF4-FFF2-40B4-BE49-F238E27FC236}">
                <a16:creationId xmlns:a16="http://schemas.microsoft.com/office/drawing/2014/main" id="{6D788F3C-2C97-4C6F-8AA7-7396A987543C}"/>
              </a:ext>
            </a:extLst>
          </p:cNvPr>
          <p:cNvSpPr txBox="1"/>
          <p:nvPr/>
        </p:nvSpPr>
        <p:spPr>
          <a:xfrm>
            <a:off x="2005756" y="198905"/>
            <a:ext cx="8033739" cy="1384995"/>
          </a:xfrm>
          <a:prstGeom prst="rect">
            <a:avLst/>
          </a:prstGeom>
          <a:noFill/>
        </p:spPr>
        <p:txBody>
          <a:bodyPr wrap="square" rtlCol="0">
            <a:spAutoFit/>
          </a:bodyPr>
          <a:lstStyle/>
          <a:p>
            <a:r>
              <a:rPr lang="en-US" sz="2800" b="1" dirty="0">
                <a:solidFill>
                  <a:srgbClr val="4472C4"/>
                </a:solidFill>
              </a:rPr>
              <a:t>What is happening at the point of data creation to negatively impact later lifecycle stages? How can we intervene? </a:t>
            </a:r>
          </a:p>
        </p:txBody>
      </p:sp>
      <p:sp>
        <p:nvSpPr>
          <p:cNvPr id="4" name="TextBox 3">
            <a:extLst>
              <a:ext uri="{FF2B5EF4-FFF2-40B4-BE49-F238E27FC236}">
                <a16:creationId xmlns:a16="http://schemas.microsoft.com/office/drawing/2014/main" id="{4AFE9996-3E97-4473-A50E-53D81D776910}"/>
              </a:ext>
            </a:extLst>
          </p:cNvPr>
          <p:cNvSpPr txBox="1"/>
          <p:nvPr/>
        </p:nvSpPr>
        <p:spPr>
          <a:xfrm>
            <a:off x="1772452" y="5617687"/>
            <a:ext cx="9008556" cy="738664"/>
          </a:xfrm>
          <a:prstGeom prst="rect">
            <a:avLst/>
          </a:prstGeom>
          <a:noFill/>
        </p:spPr>
        <p:txBody>
          <a:bodyPr wrap="square" rtlCol="0">
            <a:spAutoFit/>
          </a:bodyPr>
          <a:lstStyle/>
          <a:p>
            <a:r>
              <a:rPr lang="en-US" sz="1400" dirty="0"/>
              <a:t>Faniel, I.M., Austin, A., Kansa, E., Whitcher Kansa, S., France, P., Jacobs, J., Boytner, R., Yakel, E. (2018). Beyond the </a:t>
            </a:r>
            <a:br>
              <a:rPr lang="en-US" sz="1400" dirty="0"/>
            </a:br>
            <a:r>
              <a:rPr lang="en-US" sz="1400" dirty="0"/>
              <a:t>archive: Bridging data creation and reuse in archaeology. </a:t>
            </a:r>
            <a:r>
              <a:rPr lang="en-US" sz="1400" i="1" dirty="0"/>
              <a:t>Advances in Archeological Practice</a:t>
            </a:r>
            <a:r>
              <a:rPr lang="en-US" sz="1400" dirty="0"/>
              <a:t>, 6(2), 105-116. </a:t>
            </a:r>
            <a:br>
              <a:rPr lang="en-US" sz="1400" dirty="0"/>
            </a:br>
            <a:r>
              <a:rPr lang="en-US" sz="1400" dirty="0"/>
              <a:t>doi: 10.1017/aap.2018.2 </a:t>
            </a:r>
          </a:p>
        </p:txBody>
      </p:sp>
      <p:sp>
        <p:nvSpPr>
          <p:cNvPr id="5" name="TextBox 4">
            <a:extLst>
              <a:ext uri="{FF2B5EF4-FFF2-40B4-BE49-F238E27FC236}">
                <a16:creationId xmlns:a16="http://schemas.microsoft.com/office/drawing/2014/main" id="{733BDB33-828C-4D69-9E24-20CD3EFDFC04}"/>
              </a:ext>
            </a:extLst>
          </p:cNvPr>
          <p:cNvSpPr txBox="1"/>
          <p:nvPr/>
        </p:nvSpPr>
        <p:spPr>
          <a:xfrm>
            <a:off x="2069188" y="2013518"/>
            <a:ext cx="7906872" cy="1569660"/>
          </a:xfrm>
          <a:prstGeom prst="rect">
            <a:avLst/>
          </a:prstGeom>
          <a:noFill/>
        </p:spPr>
        <p:txBody>
          <a:bodyPr wrap="square" rtlCol="0">
            <a:spAutoFit/>
          </a:bodyPr>
          <a:lstStyle/>
          <a:p>
            <a:r>
              <a:rPr lang="en-US" sz="2400" dirty="0"/>
              <a:t>The current instruction and guidelines developed to document archaeological excavations do not sufficiently support team members, given the documentation they are expected to produce.</a:t>
            </a:r>
          </a:p>
        </p:txBody>
      </p:sp>
      <p:sp>
        <p:nvSpPr>
          <p:cNvPr id="6" name="TextBox 5">
            <a:extLst>
              <a:ext uri="{FF2B5EF4-FFF2-40B4-BE49-F238E27FC236}">
                <a16:creationId xmlns:a16="http://schemas.microsoft.com/office/drawing/2014/main" id="{E99EDF14-2402-4D38-B46B-8F1CE5F1EA87}"/>
              </a:ext>
            </a:extLst>
          </p:cNvPr>
          <p:cNvSpPr txBox="1"/>
          <p:nvPr/>
        </p:nvSpPr>
        <p:spPr>
          <a:xfrm>
            <a:off x="2005755" y="4012798"/>
            <a:ext cx="8033738" cy="830997"/>
          </a:xfrm>
          <a:prstGeom prst="rect">
            <a:avLst/>
          </a:prstGeom>
          <a:noFill/>
        </p:spPr>
        <p:txBody>
          <a:bodyPr wrap="none" rtlCol="0">
            <a:spAutoFit/>
          </a:bodyPr>
          <a:lstStyle/>
          <a:p>
            <a:r>
              <a:rPr lang="en-US" sz="2400" dirty="0"/>
              <a:t>Data silos were being created within and outside of the </a:t>
            </a:r>
          </a:p>
          <a:p>
            <a:r>
              <a:rPr lang="en-US" sz="2400" dirty="0"/>
              <a:t>database, which made discovering and accessing data difficult.</a:t>
            </a:r>
            <a:r>
              <a:rPr lang="en-US" dirty="0"/>
              <a:t> </a:t>
            </a:r>
          </a:p>
        </p:txBody>
      </p:sp>
    </p:spTree>
    <p:extLst>
      <p:ext uri="{BB962C8B-B14F-4D97-AF65-F5344CB8AC3E}">
        <p14:creationId xmlns:p14="http://schemas.microsoft.com/office/powerpoint/2010/main" val="161951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AB1635-FB32-4A39-90C1-5BD3DA693AB3}"/>
              </a:ext>
            </a:extLst>
          </p:cNvPr>
          <p:cNvSpPr>
            <a:spLocks noGrp="1"/>
          </p:cNvSpPr>
          <p:nvPr>
            <p:ph type="sldNum" sz="quarter" idx="12"/>
          </p:nvPr>
        </p:nvSpPr>
        <p:spPr/>
        <p:txBody>
          <a:bodyPr/>
          <a:lstStyle/>
          <a:p>
            <a:fld id="{8742BC49-DB5E-4968-81F1-170C7B81A1AE}" type="slidenum">
              <a:rPr lang="en-US" smtClean="0"/>
              <a:t>28</a:t>
            </a:fld>
            <a:endParaRPr lang="en-US" dirty="0"/>
          </a:p>
        </p:txBody>
      </p:sp>
      <p:sp>
        <p:nvSpPr>
          <p:cNvPr id="3" name="TextBox 2">
            <a:extLst>
              <a:ext uri="{FF2B5EF4-FFF2-40B4-BE49-F238E27FC236}">
                <a16:creationId xmlns:a16="http://schemas.microsoft.com/office/drawing/2014/main" id="{A8D1301D-3B66-4E05-9BFC-4CDCD8791B55}"/>
              </a:ext>
            </a:extLst>
          </p:cNvPr>
          <p:cNvSpPr txBox="1"/>
          <p:nvPr/>
        </p:nvSpPr>
        <p:spPr>
          <a:xfrm>
            <a:off x="1734590" y="1353055"/>
            <a:ext cx="8517774" cy="1200329"/>
          </a:xfrm>
          <a:prstGeom prst="rect">
            <a:avLst/>
          </a:prstGeom>
          <a:noFill/>
        </p:spPr>
        <p:txBody>
          <a:bodyPr wrap="square" rtlCol="0">
            <a:spAutoFit/>
          </a:bodyPr>
          <a:lstStyle/>
          <a:p>
            <a:r>
              <a:rPr lang="en-US" sz="2400" dirty="0"/>
              <a:t>How have data reuse needs (e.g. context types, trust makers, sources of context information) influenced your work to support </a:t>
            </a:r>
            <a:br>
              <a:rPr lang="en-US" sz="2400" dirty="0"/>
            </a:br>
            <a:r>
              <a:rPr lang="en-US" sz="2400" dirty="0"/>
              <a:t>researcher demand at the point of data deposit and dissemination? </a:t>
            </a:r>
          </a:p>
        </p:txBody>
      </p:sp>
      <p:sp>
        <p:nvSpPr>
          <p:cNvPr id="5" name="TextBox 4">
            <a:extLst>
              <a:ext uri="{FF2B5EF4-FFF2-40B4-BE49-F238E27FC236}">
                <a16:creationId xmlns:a16="http://schemas.microsoft.com/office/drawing/2014/main" id="{40FE4E58-2CCD-4497-8EB3-2EA1B5A07D8F}"/>
              </a:ext>
            </a:extLst>
          </p:cNvPr>
          <p:cNvSpPr txBox="1"/>
          <p:nvPr/>
        </p:nvSpPr>
        <p:spPr>
          <a:xfrm>
            <a:off x="1826953" y="108000"/>
            <a:ext cx="2529282" cy="646331"/>
          </a:xfrm>
          <a:prstGeom prst="rect">
            <a:avLst/>
          </a:prstGeom>
          <a:noFill/>
        </p:spPr>
        <p:txBody>
          <a:bodyPr wrap="none" rtlCol="0">
            <a:spAutoFit/>
          </a:bodyPr>
          <a:lstStyle/>
          <a:p>
            <a:r>
              <a:rPr lang="en-US" sz="3600" b="1" dirty="0">
                <a:solidFill>
                  <a:srgbClr val="4472C4"/>
                </a:solidFill>
              </a:rPr>
              <a:t>Implications</a:t>
            </a:r>
          </a:p>
        </p:txBody>
      </p:sp>
      <p:sp>
        <p:nvSpPr>
          <p:cNvPr id="6" name="TextBox 5">
            <a:extLst>
              <a:ext uri="{FF2B5EF4-FFF2-40B4-BE49-F238E27FC236}">
                <a16:creationId xmlns:a16="http://schemas.microsoft.com/office/drawing/2014/main" id="{426E6BB7-6810-456F-BCEA-4F485A26610E}"/>
              </a:ext>
            </a:extLst>
          </p:cNvPr>
          <p:cNvSpPr txBox="1"/>
          <p:nvPr/>
        </p:nvSpPr>
        <p:spPr>
          <a:xfrm>
            <a:off x="1734590" y="3152109"/>
            <a:ext cx="8517774" cy="1200329"/>
          </a:xfrm>
          <a:prstGeom prst="rect">
            <a:avLst/>
          </a:prstGeom>
          <a:noFill/>
        </p:spPr>
        <p:txBody>
          <a:bodyPr wrap="square" rtlCol="0">
            <a:spAutoFit/>
          </a:bodyPr>
          <a:lstStyle/>
          <a:p>
            <a:r>
              <a:rPr lang="en-US" sz="2400" dirty="0"/>
              <a:t>How do you engage researchers during the data production process to get what you and reusers need without overwhelming your resources or those of the data producer? </a:t>
            </a:r>
          </a:p>
        </p:txBody>
      </p:sp>
      <p:sp>
        <p:nvSpPr>
          <p:cNvPr id="7" name="TextBox 6">
            <a:extLst>
              <a:ext uri="{FF2B5EF4-FFF2-40B4-BE49-F238E27FC236}">
                <a16:creationId xmlns:a16="http://schemas.microsoft.com/office/drawing/2014/main" id="{067C1E2C-59BE-46FD-9FB6-52040D31D42F}"/>
              </a:ext>
            </a:extLst>
          </p:cNvPr>
          <p:cNvSpPr txBox="1"/>
          <p:nvPr/>
        </p:nvSpPr>
        <p:spPr>
          <a:xfrm>
            <a:off x="1734590" y="4989931"/>
            <a:ext cx="8517774" cy="830997"/>
          </a:xfrm>
          <a:prstGeom prst="rect">
            <a:avLst/>
          </a:prstGeom>
          <a:noFill/>
        </p:spPr>
        <p:txBody>
          <a:bodyPr wrap="square" rtlCol="0">
            <a:spAutoFit/>
          </a:bodyPr>
          <a:lstStyle/>
          <a:p>
            <a:r>
              <a:rPr lang="en-US" sz="2400" dirty="0"/>
              <a:t>How do you enable more effective flow of data throughout the lifecycle when dealing with competing needs? </a:t>
            </a:r>
          </a:p>
        </p:txBody>
      </p:sp>
    </p:spTree>
    <p:extLst>
      <p:ext uri="{BB962C8B-B14F-4D97-AF65-F5344CB8AC3E}">
        <p14:creationId xmlns:p14="http://schemas.microsoft.com/office/powerpoint/2010/main" val="417784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676444-6F39-4DAA-B52C-6C59ABFE908A}"/>
              </a:ext>
            </a:extLst>
          </p:cNvPr>
          <p:cNvSpPr txBox="1"/>
          <p:nvPr/>
        </p:nvSpPr>
        <p:spPr>
          <a:xfrm>
            <a:off x="674090" y="432743"/>
            <a:ext cx="4917017" cy="584775"/>
          </a:xfrm>
          <a:prstGeom prst="rect">
            <a:avLst/>
          </a:prstGeom>
          <a:noFill/>
        </p:spPr>
        <p:txBody>
          <a:bodyPr wrap="square" rtlCol="0">
            <a:spAutoFit/>
          </a:bodyPr>
          <a:lstStyle/>
          <a:p>
            <a:r>
              <a:rPr lang="en-US" sz="3200" b="1">
                <a:solidFill>
                  <a:srgbClr val="4472C4"/>
                </a:solidFill>
              </a:rPr>
              <a:t>Discussion Questions</a:t>
            </a:r>
          </a:p>
        </p:txBody>
      </p:sp>
      <p:sp>
        <p:nvSpPr>
          <p:cNvPr id="5" name="Content Placeholder 4">
            <a:extLst>
              <a:ext uri="{FF2B5EF4-FFF2-40B4-BE49-F238E27FC236}">
                <a16:creationId xmlns:a16="http://schemas.microsoft.com/office/drawing/2014/main" id="{6183C57B-00FE-4FAA-AAE1-FBC90B8D23D8}"/>
              </a:ext>
            </a:extLst>
          </p:cNvPr>
          <p:cNvSpPr>
            <a:spLocks noGrp="1"/>
          </p:cNvSpPr>
          <p:nvPr>
            <p:ph idx="1"/>
          </p:nvPr>
        </p:nvSpPr>
        <p:spPr>
          <a:xfrm>
            <a:off x="1881344" y="1017518"/>
            <a:ext cx="8617981" cy="5194998"/>
          </a:xfrm>
        </p:spPr>
        <p:txBody>
          <a:bodyPr vert="horz" lIns="91440" tIns="45720" rIns="91440" bIns="45720" rtlCol="0" anchor="t">
            <a:noAutofit/>
          </a:bodyPr>
          <a:lstStyle/>
          <a:p>
            <a:pPr marL="342900" lvl="1" indent="0">
              <a:buNone/>
            </a:pPr>
            <a:endParaRPr lang="en-US" sz="2100"/>
          </a:p>
          <a:p>
            <a:pPr marL="0" indent="0">
              <a:buNone/>
            </a:pPr>
            <a:endParaRPr lang="en-US" sz="2400"/>
          </a:p>
        </p:txBody>
      </p:sp>
      <p:sp>
        <p:nvSpPr>
          <p:cNvPr id="4" name="Text Placeholder 4">
            <a:extLst>
              <a:ext uri="{FF2B5EF4-FFF2-40B4-BE49-F238E27FC236}">
                <a16:creationId xmlns:a16="http://schemas.microsoft.com/office/drawing/2014/main" id="{44D564A3-4434-F04B-A945-B81E035880DD}"/>
              </a:ext>
            </a:extLst>
          </p:cNvPr>
          <p:cNvSpPr txBox="1">
            <a:spLocks/>
          </p:cNvSpPr>
          <p:nvPr/>
        </p:nvSpPr>
        <p:spPr>
          <a:xfrm>
            <a:off x="454383" y="1372995"/>
            <a:ext cx="11252196" cy="4475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a:t>What are the most influential incentives in your local environment? How do you think this will shape your RDM service bundle? </a:t>
            </a:r>
          </a:p>
          <a:p>
            <a:pPr marL="514350" lvl="0" indent="-514350">
              <a:buFont typeface="+mj-lt"/>
              <a:buAutoNum type="arabicPeriod"/>
            </a:pPr>
            <a:r>
              <a:rPr lang="en-US"/>
              <a:t>How does the development of your RDM service bundle need to reflect a broader </a:t>
            </a:r>
            <a:r>
              <a:rPr lang="en-US" i="1"/>
              <a:t>institutional</a:t>
            </a:r>
            <a:r>
              <a:rPr lang="en-US"/>
              <a:t> strategy? </a:t>
            </a:r>
          </a:p>
          <a:p>
            <a:pPr marL="514350" lvl="0" indent="-514350">
              <a:buFont typeface="+mj-lt"/>
              <a:buAutoNum type="arabicPeriod"/>
            </a:pPr>
            <a:r>
              <a:rPr lang="en-US"/>
              <a:t>How do you manage the challenges of tracking guidelines and mandates and determine how this informs your service bundle?  </a:t>
            </a:r>
          </a:p>
          <a:p>
            <a:pPr marL="514350" lvl="0" indent="-514350">
              <a:buFont typeface="+mj-lt"/>
              <a:buAutoNum type="arabicPeriod"/>
            </a:pPr>
            <a:r>
              <a:rPr lang="en-US"/>
              <a:t>How do you know what your researchers need? </a:t>
            </a:r>
          </a:p>
          <a:p>
            <a:pPr marL="514350" lvl="0" indent="-514350">
              <a:buFont typeface="+mj-lt"/>
              <a:buAutoNum type="arabicPeriod"/>
            </a:pPr>
            <a:r>
              <a:rPr lang="en-US"/>
              <a:t>How do you engage researchers during the data production process to get what you and </a:t>
            </a:r>
            <a:r>
              <a:rPr lang="en-US" err="1"/>
              <a:t>reusers</a:t>
            </a:r>
            <a:r>
              <a:rPr lang="en-US"/>
              <a:t> need without overwhelming your resources or those of the data producer?</a:t>
            </a:r>
          </a:p>
          <a:p>
            <a:endParaRPr lang="en-US"/>
          </a:p>
        </p:txBody>
      </p:sp>
    </p:spTree>
    <p:extLst>
      <p:ext uri="{BB962C8B-B14F-4D97-AF65-F5344CB8AC3E}">
        <p14:creationId xmlns:p14="http://schemas.microsoft.com/office/powerpoint/2010/main" val="185519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CA32DC73-9612-4790-9529-E8B470EF08A8}"/>
              </a:ext>
            </a:extLst>
          </p:cNvPr>
          <p:cNvSpPr>
            <a:spLocks noGrp="1"/>
          </p:cNvSpPr>
          <p:nvPr>
            <p:ph type="body" idx="4294967295"/>
          </p:nvPr>
        </p:nvSpPr>
        <p:spPr>
          <a:xfrm>
            <a:off x="1057275" y="1522412"/>
            <a:ext cx="3962960" cy="4708492"/>
          </a:xfrm>
        </p:spPr>
        <p:txBody>
          <a:bodyPr>
            <a:normAutofit/>
          </a:bodyPr>
          <a:lstStyle/>
          <a:p>
            <a:pPr marL="0" indent="0">
              <a:spcBef>
                <a:spcPts val="0"/>
              </a:spcBef>
              <a:buNone/>
            </a:pPr>
            <a:r>
              <a:rPr lang="de-DE" sz="2000" err="1"/>
              <a:t>Devoted</a:t>
            </a:r>
            <a:r>
              <a:rPr lang="de-DE" sz="2000"/>
              <a:t> </a:t>
            </a:r>
            <a:r>
              <a:rPr lang="de-DE" sz="2000" err="1"/>
              <a:t>to</a:t>
            </a:r>
            <a:r>
              <a:rPr lang="de-DE" sz="2000"/>
              <a:t> </a:t>
            </a:r>
            <a:r>
              <a:rPr lang="de-DE" sz="2000" err="1"/>
              <a:t>challenges</a:t>
            </a:r>
            <a:r>
              <a:rPr lang="de-DE" sz="2000"/>
              <a:t> </a:t>
            </a:r>
            <a:r>
              <a:rPr lang="de-DE" sz="2000" err="1"/>
              <a:t>facing</a:t>
            </a:r>
            <a:r>
              <a:rPr lang="de-DE" sz="2000"/>
              <a:t> </a:t>
            </a:r>
            <a:r>
              <a:rPr lang="de-DE" sz="2000" err="1">
                <a:solidFill>
                  <a:srgbClr val="0070C0"/>
                </a:solidFill>
              </a:rPr>
              <a:t>libraries</a:t>
            </a:r>
            <a:r>
              <a:rPr lang="de-DE" sz="2000">
                <a:solidFill>
                  <a:srgbClr val="0070C0"/>
                </a:solidFill>
              </a:rPr>
              <a:t> </a:t>
            </a:r>
            <a:r>
              <a:rPr lang="de-DE" sz="2000" err="1">
                <a:solidFill>
                  <a:srgbClr val="0070C0"/>
                </a:solidFill>
              </a:rPr>
              <a:t>and</a:t>
            </a:r>
            <a:r>
              <a:rPr lang="de-DE" sz="2000">
                <a:solidFill>
                  <a:srgbClr val="0070C0"/>
                </a:solidFill>
              </a:rPr>
              <a:t> </a:t>
            </a:r>
            <a:r>
              <a:rPr lang="de-DE" sz="2000" err="1">
                <a:solidFill>
                  <a:srgbClr val="0070C0"/>
                </a:solidFill>
              </a:rPr>
              <a:t>archives</a:t>
            </a:r>
            <a:r>
              <a:rPr lang="de-DE" sz="2000">
                <a:solidFill>
                  <a:srgbClr val="0070C0"/>
                </a:solidFill>
              </a:rPr>
              <a:t> </a:t>
            </a:r>
            <a:r>
              <a:rPr lang="de-DE" sz="2000" err="1">
                <a:solidFill>
                  <a:srgbClr val="0070C0"/>
                </a:solidFill>
              </a:rPr>
              <a:t>since</a:t>
            </a:r>
            <a:r>
              <a:rPr lang="de-DE" sz="2000">
                <a:solidFill>
                  <a:srgbClr val="0070C0"/>
                </a:solidFill>
              </a:rPr>
              <a:t> 1978</a:t>
            </a:r>
          </a:p>
          <a:p>
            <a:pPr marL="0" indent="0">
              <a:spcBef>
                <a:spcPts val="0"/>
              </a:spcBef>
              <a:buNone/>
            </a:pPr>
            <a:endParaRPr lang="de-DE" sz="2000">
              <a:solidFill>
                <a:srgbClr val="0070C0"/>
              </a:solidFill>
            </a:endParaRPr>
          </a:p>
          <a:p>
            <a:pPr marL="0" indent="0">
              <a:spcBef>
                <a:spcPts val="0"/>
              </a:spcBef>
              <a:buNone/>
            </a:pPr>
            <a:r>
              <a:rPr lang="de-DE" sz="2000"/>
              <a:t>Community </a:t>
            </a:r>
            <a:r>
              <a:rPr lang="de-DE" sz="2000" err="1"/>
              <a:t>resource</a:t>
            </a:r>
            <a:r>
              <a:rPr lang="de-DE" sz="2000"/>
              <a:t> </a:t>
            </a:r>
            <a:r>
              <a:rPr lang="de-DE" sz="2000" err="1"/>
              <a:t>for</a:t>
            </a:r>
            <a:r>
              <a:rPr lang="de-DE" sz="2000"/>
              <a:t> </a:t>
            </a:r>
            <a:r>
              <a:rPr lang="de-DE" sz="2000" err="1">
                <a:solidFill>
                  <a:srgbClr val="0070C0"/>
                </a:solidFill>
              </a:rPr>
              <a:t>shared</a:t>
            </a:r>
            <a:r>
              <a:rPr lang="de-DE" sz="2000">
                <a:solidFill>
                  <a:srgbClr val="0070C0"/>
                </a:solidFill>
              </a:rPr>
              <a:t> Research </a:t>
            </a:r>
            <a:r>
              <a:rPr lang="de-DE" sz="2000" err="1">
                <a:solidFill>
                  <a:srgbClr val="0070C0"/>
                </a:solidFill>
              </a:rPr>
              <a:t>and</a:t>
            </a:r>
            <a:r>
              <a:rPr lang="de-DE" sz="2000">
                <a:solidFill>
                  <a:srgbClr val="0070C0"/>
                </a:solidFill>
              </a:rPr>
              <a:t> Development </a:t>
            </a:r>
            <a:r>
              <a:rPr lang="de-DE" sz="2000"/>
              <a:t>(R&amp;D)</a:t>
            </a:r>
          </a:p>
          <a:p>
            <a:pPr marL="0" indent="0">
              <a:spcBef>
                <a:spcPts val="0"/>
              </a:spcBef>
              <a:buNone/>
            </a:pPr>
            <a:r>
              <a:rPr lang="de-DE" sz="2000"/>
              <a:t> </a:t>
            </a:r>
          </a:p>
          <a:p>
            <a:pPr marL="0" indent="0">
              <a:spcBef>
                <a:spcPts val="0"/>
              </a:spcBef>
              <a:buNone/>
            </a:pPr>
            <a:r>
              <a:rPr lang="de-DE" sz="2000"/>
              <a:t>Engagement </a:t>
            </a:r>
            <a:r>
              <a:rPr lang="de-DE" sz="2000" err="1"/>
              <a:t>with</a:t>
            </a:r>
            <a:r>
              <a:rPr lang="de-DE" sz="2000"/>
              <a:t> OCLC </a:t>
            </a:r>
            <a:r>
              <a:rPr lang="de-DE" sz="2000" err="1"/>
              <a:t>members</a:t>
            </a:r>
            <a:r>
              <a:rPr lang="de-DE" sz="2000"/>
              <a:t> </a:t>
            </a:r>
            <a:r>
              <a:rPr lang="de-DE" sz="2000" err="1"/>
              <a:t>and</a:t>
            </a:r>
            <a:r>
              <a:rPr lang="de-DE" sz="2000"/>
              <a:t> </a:t>
            </a:r>
            <a:r>
              <a:rPr lang="de-DE" sz="2000" err="1"/>
              <a:t>the</a:t>
            </a:r>
            <a:r>
              <a:rPr lang="de-DE" sz="2000"/>
              <a:t> </a:t>
            </a:r>
            <a:r>
              <a:rPr lang="de-DE" sz="2000" err="1"/>
              <a:t>community</a:t>
            </a:r>
            <a:r>
              <a:rPr lang="de-DE" sz="2000"/>
              <a:t> </a:t>
            </a:r>
            <a:r>
              <a:rPr lang="de-DE" sz="2000" err="1"/>
              <a:t>around</a:t>
            </a:r>
            <a:r>
              <a:rPr lang="de-DE" sz="2000"/>
              <a:t> </a:t>
            </a:r>
            <a:r>
              <a:rPr lang="de-DE" sz="2000" err="1">
                <a:solidFill>
                  <a:srgbClr val="0070C0"/>
                </a:solidFill>
              </a:rPr>
              <a:t>shared</a:t>
            </a:r>
            <a:r>
              <a:rPr lang="de-DE" sz="2000">
                <a:solidFill>
                  <a:srgbClr val="0070C0"/>
                </a:solidFill>
              </a:rPr>
              <a:t> </a:t>
            </a:r>
            <a:r>
              <a:rPr lang="de-DE" sz="2000" err="1">
                <a:solidFill>
                  <a:srgbClr val="0070C0"/>
                </a:solidFill>
              </a:rPr>
              <a:t>concerns</a:t>
            </a:r>
            <a:endParaRPr lang="de-DE" sz="2000">
              <a:solidFill>
                <a:srgbClr val="0070C0"/>
              </a:solidFill>
            </a:endParaRPr>
          </a:p>
          <a:p>
            <a:pPr marL="0" indent="0">
              <a:spcBef>
                <a:spcPts val="0"/>
              </a:spcBef>
              <a:buNone/>
            </a:pPr>
            <a:endParaRPr lang="de-DE" sz="2000">
              <a:solidFill>
                <a:srgbClr val="0070C0"/>
              </a:solidFill>
            </a:endParaRPr>
          </a:p>
          <a:p>
            <a:pPr marL="0" indent="0">
              <a:spcBef>
                <a:spcPts val="0"/>
              </a:spcBef>
              <a:buNone/>
            </a:pPr>
            <a:r>
              <a:rPr lang="de-DE" sz="2000" err="1">
                <a:solidFill>
                  <a:srgbClr val="0070C0"/>
                </a:solidFill>
              </a:rPr>
              <a:t>oc.lc</a:t>
            </a:r>
            <a:r>
              <a:rPr lang="de-DE" sz="2000">
                <a:solidFill>
                  <a:srgbClr val="0070C0"/>
                </a:solidFill>
              </a:rPr>
              <a:t>/</a:t>
            </a:r>
            <a:r>
              <a:rPr lang="de-DE" sz="2000" err="1">
                <a:solidFill>
                  <a:srgbClr val="0070C0"/>
                </a:solidFill>
              </a:rPr>
              <a:t>research</a:t>
            </a:r>
            <a:endParaRPr lang="de-DE" sz="2000"/>
          </a:p>
        </p:txBody>
      </p:sp>
      <p:pic>
        <p:nvPicPr>
          <p:cNvPr id="8" name="Picture 1">
            <a:extLst>
              <a:ext uri="{FF2B5EF4-FFF2-40B4-BE49-F238E27FC236}">
                <a16:creationId xmlns:a16="http://schemas.microsoft.com/office/drawing/2014/main" id="{37BC0400-D8CD-44E2-9353-42219F770579}"/>
              </a:ext>
            </a:extLst>
          </p:cNvPr>
          <p:cNvPicPr>
            <a:picLocks noChangeAspect="1"/>
          </p:cNvPicPr>
          <p:nvPr/>
        </p:nvPicPr>
        <p:blipFill>
          <a:blip r:embed="rId3"/>
          <a:stretch>
            <a:fillRect/>
          </a:stretch>
        </p:blipFill>
        <p:spPr>
          <a:xfrm>
            <a:off x="1193249" y="627096"/>
            <a:ext cx="2984500" cy="571500"/>
          </a:xfrm>
          <a:prstGeom prst="rect">
            <a:avLst/>
          </a:prstGeom>
        </p:spPr>
      </p:pic>
      <p:sp>
        <p:nvSpPr>
          <p:cNvPr id="7" name="Rectangle 2">
            <a:extLst>
              <a:ext uri="{FF2B5EF4-FFF2-40B4-BE49-F238E27FC236}">
                <a16:creationId xmlns:a16="http://schemas.microsoft.com/office/drawing/2014/main" id="{304A98A6-6D3D-174D-94F4-C4CB56B3EB61}"/>
              </a:ext>
            </a:extLst>
          </p:cNvPr>
          <p:cNvSpPr>
            <a:spLocks noChangeArrowheads="1"/>
          </p:cNvSpPr>
          <p:nvPr/>
        </p:nvSpPr>
        <p:spPr bwMode="auto">
          <a:xfrm>
            <a:off x="5693621" y="1925246"/>
            <a:ext cx="544110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en-US" sz="2000">
                <a:solidFill>
                  <a:schemeClr val="accent1"/>
                </a:solidFill>
                <a:cs typeface="Times New Roman" panose="02020603050405020304" pitchFamily="18" charset="0"/>
              </a:rPr>
              <a:t>~130 </a:t>
            </a:r>
            <a:r>
              <a:rPr lang="en-US" altLang="en-US" sz="2000">
                <a:cs typeface="Times New Roman" panose="02020603050405020304" pitchFamily="18" charset="0"/>
              </a:rPr>
              <a:t>partnership institutions worldwide</a:t>
            </a:r>
          </a:p>
          <a:p>
            <a:endParaRPr lang="en-US" altLang="en-US" sz="2000">
              <a:cs typeface="Times New Roman" panose="02020603050405020304" pitchFamily="18" charset="0"/>
            </a:endParaRPr>
          </a:p>
          <a:p>
            <a:r>
              <a:rPr lang="en-US" altLang="en-US" sz="2000">
                <a:solidFill>
                  <a:schemeClr val="accent1"/>
                </a:solidFill>
                <a:cs typeface="Times New Roman" panose="02020603050405020304" pitchFamily="18" charset="0"/>
              </a:rPr>
              <a:t>Facilitates connections </a:t>
            </a:r>
            <a:r>
              <a:rPr lang="en-US" altLang="en-US" sz="2000">
                <a:cs typeface="Times New Roman" panose="02020603050405020304" pitchFamily="18" charset="0"/>
              </a:rPr>
              <a:t>between OCLC Research and research libraries</a:t>
            </a:r>
          </a:p>
          <a:p>
            <a:endParaRPr lang="en-US" altLang="en-US" sz="2000">
              <a:cs typeface="Times New Roman" panose="02020603050405020304" pitchFamily="18" charset="0"/>
            </a:endParaRPr>
          </a:p>
          <a:p>
            <a:r>
              <a:rPr lang="en-US" altLang="en-US" sz="2000">
                <a:cs typeface="Times New Roman" panose="02020603050405020304" pitchFamily="18" charset="0"/>
              </a:rPr>
              <a:t>Supports </a:t>
            </a:r>
            <a:r>
              <a:rPr lang="en-US" altLang="en-US" sz="2000">
                <a:solidFill>
                  <a:schemeClr val="accent1"/>
                </a:solidFill>
                <a:cs typeface="Times New Roman" panose="02020603050405020304" pitchFamily="18" charset="0"/>
              </a:rPr>
              <a:t>transnational </a:t>
            </a:r>
            <a:r>
              <a:rPr lang="en-US" altLang="en-US" sz="2000">
                <a:cs typeface="Times New Roman" panose="02020603050405020304" pitchFamily="18" charset="0"/>
              </a:rPr>
              <a:t>sharing and peer to peer collaborative learning</a:t>
            </a:r>
          </a:p>
          <a:p>
            <a:endParaRPr lang="en-US" altLang="en-US" sz="2000">
              <a:cs typeface="Times New Roman" panose="02020603050405020304" pitchFamily="18" charset="0"/>
            </a:endParaRPr>
          </a:p>
          <a:p>
            <a:r>
              <a:rPr lang="en-US" altLang="en-US" sz="2000">
                <a:solidFill>
                  <a:schemeClr val="accent1"/>
                </a:solidFill>
                <a:cs typeface="Times New Roman" panose="02020603050405020304" pitchFamily="18" charset="0"/>
              </a:rPr>
              <a:t>Influences </a:t>
            </a:r>
            <a:r>
              <a:rPr lang="en-US" altLang="en-US" sz="2000">
                <a:cs typeface="Times New Roman" panose="02020603050405020304" pitchFamily="18" charset="0"/>
              </a:rPr>
              <a:t>service design and future OCLC research</a:t>
            </a:r>
          </a:p>
          <a:p>
            <a:endParaRPr lang="en-US" altLang="en-US" sz="2000"/>
          </a:p>
        </p:txBody>
      </p:sp>
      <p:pic>
        <p:nvPicPr>
          <p:cNvPr id="10" name="Picture 9">
            <a:extLst>
              <a:ext uri="{FF2B5EF4-FFF2-40B4-BE49-F238E27FC236}">
                <a16:creationId xmlns:a16="http://schemas.microsoft.com/office/drawing/2014/main" id="{47069A0A-4F6C-4D75-BDA5-DFBDB690F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621" y="627096"/>
            <a:ext cx="6093567" cy="813832"/>
          </a:xfrm>
          <a:prstGeom prst="rect">
            <a:avLst/>
          </a:prstGeom>
        </p:spPr>
      </p:pic>
    </p:spTree>
    <p:extLst>
      <p:ext uri="{BB962C8B-B14F-4D97-AF65-F5344CB8AC3E}">
        <p14:creationId xmlns:p14="http://schemas.microsoft.com/office/powerpoint/2010/main" val="4253743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B6120C-272B-B744-B232-A1CC5942C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213" y="202590"/>
            <a:ext cx="1404936" cy="1404936"/>
          </a:xfrm>
          <a:prstGeom prst="rect">
            <a:avLst/>
          </a:prstGeom>
        </p:spPr>
      </p:pic>
      <p:graphicFrame>
        <p:nvGraphicFramePr>
          <p:cNvPr id="42" name="Content Placeholder 4">
            <a:extLst>
              <a:ext uri="{FF2B5EF4-FFF2-40B4-BE49-F238E27FC236}">
                <a16:creationId xmlns:a16="http://schemas.microsoft.com/office/drawing/2014/main" id="{FDE1B4EA-8A96-4578-93F1-CE0F0CEC2E9A}"/>
              </a:ext>
            </a:extLst>
          </p:cNvPr>
          <p:cNvGraphicFramePr/>
          <p:nvPr>
            <p:extLst/>
          </p:nvPr>
        </p:nvGraphicFramePr>
        <p:xfrm>
          <a:off x="128588" y="1228223"/>
          <a:ext cx="11772900" cy="4843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17E31C4-095C-8E4B-8C5F-4D99FF5BAC4F}"/>
              </a:ext>
            </a:extLst>
          </p:cNvPr>
          <p:cNvSpPr txBox="1"/>
          <p:nvPr/>
        </p:nvSpPr>
        <p:spPr>
          <a:xfrm>
            <a:off x="658399" y="581892"/>
            <a:ext cx="5023262" cy="646331"/>
          </a:xfrm>
          <a:prstGeom prst="rect">
            <a:avLst/>
          </a:prstGeom>
          <a:noFill/>
        </p:spPr>
        <p:txBody>
          <a:bodyPr wrap="square" rtlCol="0">
            <a:spAutoFit/>
          </a:bodyPr>
          <a:lstStyle/>
          <a:p>
            <a:r>
              <a:rPr lang="en-US" sz="3600"/>
              <a:t>CALENDAR</a:t>
            </a:r>
          </a:p>
        </p:txBody>
      </p:sp>
    </p:spTree>
    <p:extLst>
      <p:ext uri="{BB962C8B-B14F-4D97-AF65-F5344CB8AC3E}">
        <p14:creationId xmlns:p14="http://schemas.microsoft.com/office/powerpoint/2010/main" val="324126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29139E-59CF-45DC-99B1-77C7E255E6B8}"/>
              </a:ext>
            </a:extLst>
          </p:cNvPr>
          <p:cNvSpPr txBox="1"/>
          <p:nvPr/>
        </p:nvSpPr>
        <p:spPr>
          <a:xfrm>
            <a:off x="1734891" y="173180"/>
            <a:ext cx="3758080"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More Realities of RDM! </a:t>
            </a:r>
          </a:p>
        </p:txBody>
      </p:sp>
      <p:sp>
        <p:nvSpPr>
          <p:cNvPr id="5" name="Rectangle 4">
            <a:extLst>
              <a:ext uri="{FF2B5EF4-FFF2-40B4-BE49-F238E27FC236}">
                <a16:creationId xmlns:a16="http://schemas.microsoft.com/office/drawing/2014/main" id="{DDE99FC7-DD87-4E35-82D3-82AD7FC48E4E}"/>
              </a:ext>
            </a:extLst>
          </p:cNvPr>
          <p:cNvSpPr/>
          <p:nvPr/>
        </p:nvSpPr>
        <p:spPr>
          <a:xfrm>
            <a:off x="1936558" y="1007270"/>
            <a:ext cx="8752114" cy="2985433"/>
          </a:xfrm>
          <a:prstGeom prst="rect">
            <a:avLst/>
          </a:prstGeom>
        </p:spPr>
        <p:txBody>
          <a:bodyPr wrap="square" anchor="t">
            <a:spAutoFit/>
          </a:bodyPr>
          <a:lstStyle/>
          <a:p>
            <a:r>
              <a:rPr lang="en-US" sz="3200" b="1"/>
              <a:t>Attend …</a:t>
            </a:r>
          </a:p>
          <a:p>
            <a:endParaRPr lang="en-US" sz="1200"/>
          </a:p>
          <a:p>
            <a:r>
              <a:rPr lang="en-US" sz="2400" b="1" u="sng">
                <a:solidFill>
                  <a:srgbClr val="CC0066"/>
                </a:solidFill>
              </a:rPr>
              <a:t>Webinar #3</a:t>
            </a:r>
          </a:p>
          <a:p>
            <a:r>
              <a:rPr lang="en-US" sz="2400" b="1"/>
              <a:t>Acquiring RDM Services for Your Institution</a:t>
            </a:r>
          </a:p>
          <a:p>
            <a:r>
              <a:rPr lang="en-US" sz="2400"/>
              <a:t>4 December 2018, 11 am EST (UTC -5)</a:t>
            </a:r>
          </a:p>
          <a:p>
            <a:endParaRPr lang="en-US" sz="2400"/>
          </a:p>
          <a:p>
            <a:endParaRPr lang="en-US" sz="2400" i="1">
              <a:cs typeface="Calibri"/>
            </a:endParaRPr>
          </a:p>
          <a:p>
            <a:endParaRPr lang="en-US" sz="2400">
              <a:cs typeface="Calibri"/>
            </a:endParaRPr>
          </a:p>
        </p:txBody>
      </p:sp>
    </p:spTree>
    <p:extLst>
      <p:ext uri="{BB962C8B-B14F-4D97-AF65-F5344CB8AC3E}">
        <p14:creationId xmlns:p14="http://schemas.microsoft.com/office/powerpoint/2010/main" val="816929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18B9E-F295-4974-A264-5D99A5FBEF57}"/>
              </a:ext>
            </a:extLst>
          </p:cNvPr>
          <p:cNvPicPr>
            <a:picLocks noChangeAspect="1"/>
          </p:cNvPicPr>
          <p:nvPr/>
        </p:nvPicPr>
        <p:blipFill>
          <a:blip r:embed="rId2">
            <a:alphaModFix amt="56000"/>
            <a:extLst>
              <a:ext uri="{28A0092B-C50C-407E-A947-70E740481C1C}">
                <a14:useLocalDpi xmlns:a14="http://schemas.microsoft.com/office/drawing/2010/main" val="0"/>
              </a:ext>
            </a:extLst>
          </a:blip>
          <a:stretch>
            <a:fillRect/>
          </a:stretch>
        </p:blipFill>
        <p:spPr>
          <a:xfrm>
            <a:off x="-3969291" y="-560941"/>
            <a:ext cx="20130581" cy="7979882"/>
          </a:xfrm>
          <a:prstGeom prst="rect">
            <a:avLst/>
          </a:prstGeom>
        </p:spPr>
      </p:pic>
      <p:sp>
        <p:nvSpPr>
          <p:cNvPr id="6" name="TextBox 5">
            <a:extLst>
              <a:ext uri="{FF2B5EF4-FFF2-40B4-BE49-F238E27FC236}">
                <a16:creationId xmlns:a16="http://schemas.microsoft.com/office/drawing/2014/main" id="{E0E17077-6B3C-47FC-8917-CBD8A1A35451}"/>
              </a:ext>
            </a:extLst>
          </p:cNvPr>
          <p:cNvSpPr txBox="1"/>
          <p:nvPr/>
        </p:nvSpPr>
        <p:spPr>
          <a:xfrm>
            <a:off x="1607128" y="191822"/>
            <a:ext cx="9060873" cy="1938992"/>
          </a:xfrm>
          <a:prstGeom prst="rect">
            <a:avLst/>
          </a:prstGeom>
          <a:noFill/>
        </p:spPr>
        <p:txBody>
          <a:bodyPr wrap="square" rtlCol="0">
            <a:spAutoFit/>
          </a:bodyPr>
          <a:lstStyle/>
          <a:p>
            <a:r>
              <a:rPr lang="en-US" sz="3200"/>
              <a:t>The Realities of RDM:</a:t>
            </a:r>
          </a:p>
          <a:p>
            <a:r>
              <a:rPr lang="en-US" sz="2800"/>
              <a:t>Identifying and Acting on Incentives when Planning RDM Services</a:t>
            </a:r>
          </a:p>
          <a:p>
            <a:endParaRPr lang="en-US" sz="3200"/>
          </a:p>
        </p:txBody>
      </p:sp>
      <p:sp>
        <p:nvSpPr>
          <p:cNvPr id="7" name="TextBox 6">
            <a:extLst>
              <a:ext uri="{FF2B5EF4-FFF2-40B4-BE49-F238E27FC236}">
                <a16:creationId xmlns:a16="http://schemas.microsoft.com/office/drawing/2014/main" id="{38614FB0-F63C-4888-B30F-DE43F91F3187}"/>
              </a:ext>
            </a:extLst>
          </p:cNvPr>
          <p:cNvSpPr txBox="1"/>
          <p:nvPr/>
        </p:nvSpPr>
        <p:spPr>
          <a:xfrm>
            <a:off x="7946487" y="5325551"/>
            <a:ext cx="2430217" cy="1384995"/>
          </a:xfrm>
          <a:prstGeom prst="rect">
            <a:avLst/>
          </a:prstGeom>
          <a:noFill/>
        </p:spPr>
        <p:txBody>
          <a:bodyPr wrap="none" rtlCol="0">
            <a:spAutoFit/>
          </a:bodyPr>
          <a:lstStyle/>
          <a:p>
            <a:r>
              <a:rPr lang="en-US" sz="2800" dirty="0"/>
              <a:t>Rebecca Bryant</a:t>
            </a:r>
          </a:p>
          <a:p>
            <a:r>
              <a:rPr lang="en-US" sz="2800" dirty="0"/>
              <a:t>Ixchel M. Faniel</a:t>
            </a:r>
          </a:p>
          <a:p>
            <a:r>
              <a:rPr lang="en-US" sz="2800" b="1" dirty="0"/>
              <a:t>OCLC Research</a:t>
            </a:r>
          </a:p>
        </p:txBody>
      </p:sp>
      <p:sp>
        <p:nvSpPr>
          <p:cNvPr id="8" name="TextBox 7">
            <a:extLst>
              <a:ext uri="{FF2B5EF4-FFF2-40B4-BE49-F238E27FC236}">
                <a16:creationId xmlns:a16="http://schemas.microsoft.com/office/drawing/2014/main" id="{7F6A9726-7AD2-485B-AAA5-43EBA9059602}"/>
              </a:ext>
            </a:extLst>
          </p:cNvPr>
          <p:cNvSpPr txBox="1"/>
          <p:nvPr/>
        </p:nvSpPr>
        <p:spPr>
          <a:xfrm>
            <a:off x="1524000" y="6151998"/>
            <a:ext cx="3866956" cy="646331"/>
          </a:xfrm>
          <a:prstGeom prst="rect">
            <a:avLst/>
          </a:prstGeom>
          <a:noFill/>
        </p:spPr>
        <p:txBody>
          <a:bodyPr wrap="none" rtlCol="0">
            <a:spAutoFit/>
          </a:bodyPr>
          <a:lstStyle/>
          <a:p>
            <a:r>
              <a:rPr lang="en-US"/>
              <a:t>Realities of RDM Webinar Series: Part 2</a:t>
            </a:r>
          </a:p>
          <a:p>
            <a:r>
              <a:rPr lang="en-US"/>
              <a:t>13 November 2018</a:t>
            </a:r>
          </a:p>
        </p:txBody>
      </p:sp>
      <p:pic>
        <p:nvPicPr>
          <p:cNvPr id="10" name="Picture 9">
            <a:extLst>
              <a:ext uri="{FF2B5EF4-FFF2-40B4-BE49-F238E27FC236}">
                <a16:creationId xmlns:a16="http://schemas.microsoft.com/office/drawing/2014/main" id="{4E075977-49AE-46F8-B2BA-72D81DC78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980" y="0"/>
            <a:ext cx="1576021" cy="755682"/>
          </a:xfrm>
          <a:prstGeom prst="rect">
            <a:avLst/>
          </a:prstGeom>
        </p:spPr>
      </p:pic>
      <p:sp>
        <p:nvSpPr>
          <p:cNvPr id="2" name="TextBox 1">
            <a:extLst>
              <a:ext uri="{FF2B5EF4-FFF2-40B4-BE49-F238E27FC236}">
                <a16:creationId xmlns:a16="http://schemas.microsoft.com/office/drawing/2014/main" id="{7A8041CE-930C-6A4E-9E94-B4B4E4516B61}"/>
              </a:ext>
            </a:extLst>
          </p:cNvPr>
          <p:cNvSpPr txBox="1"/>
          <p:nvPr/>
        </p:nvSpPr>
        <p:spPr>
          <a:xfrm>
            <a:off x="3344070" y="2404743"/>
            <a:ext cx="5503858" cy="1323439"/>
          </a:xfrm>
          <a:prstGeom prst="rect">
            <a:avLst/>
          </a:prstGeom>
          <a:noFill/>
        </p:spPr>
        <p:txBody>
          <a:bodyPr wrap="square" rtlCol="0">
            <a:spAutoFit/>
          </a:bodyPr>
          <a:lstStyle/>
          <a:p>
            <a:pPr algn="ctr"/>
            <a:r>
              <a:rPr lang="en-US" sz="8000" b="1"/>
              <a:t>DISCUSSION</a:t>
            </a:r>
          </a:p>
        </p:txBody>
      </p:sp>
    </p:spTree>
    <p:extLst>
      <p:ext uri="{BB962C8B-B14F-4D97-AF65-F5344CB8AC3E}">
        <p14:creationId xmlns:p14="http://schemas.microsoft.com/office/powerpoint/2010/main" val="61617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747" y="583529"/>
            <a:ext cx="1829185" cy="2328352"/>
          </a:xfrm>
          <a:prstGeom prst="rect">
            <a:avLst/>
          </a:prstGeom>
          <a:effectLst>
            <a:outerShdw blurRad="50800" dist="63500" dir="2700000" algn="tl" rotWithShape="0">
              <a:prstClr val="black">
                <a:alpha val="40000"/>
              </a:prstClr>
            </a:outerShdw>
          </a:effectLst>
        </p:spPr>
      </p:pic>
      <p:pic>
        <p:nvPicPr>
          <p:cNvPr id="7" name="Picture 6">
            <a:extLst>
              <a:ext uri="{FF2B5EF4-FFF2-40B4-BE49-F238E27FC236}">
                <a16:creationId xmlns:a16="http://schemas.microsoft.com/office/drawing/2014/main" id="{5EFE446D-3316-4757-A9B4-52EE12543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368" y="583530"/>
            <a:ext cx="1820163" cy="2355505"/>
          </a:xfrm>
          <a:prstGeom prst="rect">
            <a:avLst/>
          </a:prstGeom>
          <a:effectLst>
            <a:outerShdw blurRad="50800" dist="63500" dir="2700000" algn="tl" rotWithShape="0">
              <a:prstClr val="black">
                <a:alpha val="40000"/>
              </a:prstClr>
            </a:outerShdw>
          </a:effectLst>
        </p:spPr>
      </p:pic>
      <p:pic>
        <p:nvPicPr>
          <p:cNvPr id="5" name="Picture 4">
            <a:extLst>
              <a:ext uri="{FF2B5EF4-FFF2-40B4-BE49-F238E27FC236}">
                <a16:creationId xmlns:a16="http://schemas.microsoft.com/office/drawing/2014/main" id="{F67E52FC-2B46-4FBC-AF88-C4327A3E5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945" y="586424"/>
            <a:ext cx="1829185" cy="2366349"/>
          </a:xfrm>
          <a:prstGeom prst="rect">
            <a:avLst/>
          </a:prstGeom>
          <a:effectLst>
            <a:outerShdw blurRad="50800" dist="63500" dir="2700000" algn="tl" rotWithShape="0">
              <a:prstClr val="black">
                <a:alpha val="40000"/>
              </a:prstClr>
            </a:outerShdw>
          </a:effectLst>
        </p:spPr>
      </p:pic>
      <p:pic>
        <p:nvPicPr>
          <p:cNvPr id="8" name="Picture 7">
            <a:extLst>
              <a:ext uri="{FF2B5EF4-FFF2-40B4-BE49-F238E27FC236}">
                <a16:creationId xmlns:a16="http://schemas.microsoft.com/office/drawing/2014/main" id="{14AEE711-30C1-45A4-AB15-452890F535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5053" y="593842"/>
            <a:ext cx="1820162" cy="2358930"/>
          </a:xfrm>
          <a:prstGeom prst="rect">
            <a:avLst/>
          </a:prstGeom>
          <a:effectLst>
            <a:outerShdw blurRad="50800" dist="63500" dir="2700000" algn="tl" rotWithShape="0">
              <a:prstClr val="black">
                <a:alpha val="40000"/>
              </a:prstClr>
            </a:outerShdw>
          </a:effectLst>
        </p:spPr>
      </p:pic>
      <p:pic>
        <p:nvPicPr>
          <p:cNvPr id="3" name="Picture 2">
            <a:extLst>
              <a:ext uri="{FF2B5EF4-FFF2-40B4-BE49-F238E27FC236}">
                <a16:creationId xmlns:a16="http://schemas.microsoft.com/office/drawing/2014/main" id="{0A303DDB-3125-6442-8697-FBFD6208749D}"/>
              </a:ext>
            </a:extLst>
          </p:cNvPr>
          <p:cNvPicPr>
            <a:picLocks noChangeAspect="1"/>
          </p:cNvPicPr>
          <p:nvPr/>
        </p:nvPicPr>
        <p:blipFill>
          <a:blip r:embed="rId7"/>
          <a:stretch>
            <a:fillRect/>
          </a:stretch>
        </p:blipFill>
        <p:spPr>
          <a:xfrm>
            <a:off x="5119652" y="3783488"/>
            <a:ext cx="1839144" cy="2749138"/>
          </a:xfrm>
          <a:prstGeom prst="rect">
            <a:avLst/>
          </a:prstGeom>
        </p:spPr>
      </p:pic>
      <p:pic>
        <p:nvPicPr>
          <p:cNvPr id="11" name="Picture 10">
            <a:extLst>
              <a:ext uri="{FF2B5EF4-FFF2-40B4-BE49-F238E27FC236}">
                <a16:creationId xmlns:a16="http://schemas.microsoft.com/office/drawing/2014/main" id="{E0469EF0-2661-8E44-B002-F177F4BE7D26}"/>
              </a:ext>
            </a:extLst>
          </p:cNvPr>
          <p:cNvPicPr>
            <a:picLocks noChangeAspect="1"/>
          </p:cNvPicPr>
          <p:nvPr/>
        </p:nvPicPr>
        <p:blipFill>
          <a:blip r:embed="rId8"/>
          <a:stretch>
            <a:fillRect/>
          </a:stretch>
        </p:blipFill>
        <p:spPr>
          <a:xfrm>
            <a:off x="7630235" y="3783488"/>
            <a:ext cx="2114722" cy="2749138"/>
          </a:xfrm>
          <a:prstGeom prst="rect">
            <a:avLst/>
          </a:prstGeom>
        </p:spPr>
      </p:pic>
      <p:pic>
        <p:nvPicPr>
          <p:cNvPr id="19" name="Picture 18">
            <a:extLst>
              <a:ext uri="{FF2B5EF4-FFF2-40B4-BE49-F238E27FC236}">
                <a16:creationId xmlns:a16="http://schemas.microsoft.com/office/drawing/2014/main" id="{6ECC1ADD-CED1-6B40-A60D-076748664547}"/>
              </a:ext>
            </a:extLst>
          </p:cNvPr>
          <p:cNvPicPr>
            <a:picLocks noChangeAspect="1"/>
          </p:cNvPicPr>
          <p:nvPr/>
        </p:nvPicPr>
        <p:blipFill>
          <a:blip r:embed="rId9"/>
          <a:stretch>
            <a:fillRect/>
          </a:stretch>
        </p:blipFill>
        <p:spPr>
          <a:xfrm>
            <a:off x="2644955" y="3783489"/>
            <a:ext cx="1803258" cy="2780023"/>
          </a:xfrm>
          <a:prstGeom prst="rect">
            <a:avLst/>
          </a:prstGeom>
        </p:spPr>
      </p:pic>
      <p:sp>
        <p:nvSpPr>
          <p:cNvPr id="2" name="TextBox 1">
            <a:extLst>
              <a:ext uri="{FF2B5EF4-FFF2-40B4-BE49-F238E27FC236}">
                <a16:creationId xmlns:a16="http://schemas.microsoft.com/office/drawing/2014/main" id="{80CB97A8-46F7-B649-93CE-10AFEEAA8158}"/>
              </a:ext>
            </a:extLst>
          </p:cNvPr>
          <p:cNvSpPr txBox="1"/>
          <p:nvPr/>
        </p:nvSpPr>
        <p:spPr>
          <a:xfrm>
            <a:off x="0" y="3136612"/>
            <a:ext cx="12192000" cy="584775"/>
          </a:xfrm>
          <a:prstGeom prst="rect">
            <a:avLst/>
          </a:prstGeom>
          <a:noFill/>
        </p:spPr>
        <p:txBody>
          <a:bodyPr wrap="square" rtlCol="0">
            <a:spAutoFit/>
          </a:bodyPr>
          <a:lstStyle/>
          <a:p>
            <a:pPr algn="ctr"/>
            <a:r>
              <a:rPr lang="en-US" sz="3200" b="1">
                <a:hlinkClick r:id="rId10"/>
              </a:rPr>
              <a:t>www.oclc.org/research/themes/research-collections/rdm</a:t>
            </a:r>
            <a:r>
              <a:rPr lang="en-US" sz="3200" b="1"/>
              <a:t> </a:t>
            </a:r>
          </a:p>
        </p:txBody>
      </p:sp>
    </p:spTree>
    <p:extLst>
      <p:ext uri="{BB962C8B-B14F-4D97-AF65-F5344CB8AC3E}">
        <p14:creationId xmlns:p14="http://schemas.microsoft.com/office/powerpoint/2010/main" val="417578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124" y="4003622"/>
            <a:ext cx="1829185" cy="2328352"/>
          </a:xfrm>
          <a:prstGeom prst="rect">
            <a:avLst/>
          </a:prstGeom>
          <a:effectLst>
            <a:outerShdw blurRad="50800" dist="63500" dir="2700000" algn="tl" rotWithShape="0">
              <a:prstClr val="black">
                <a:alpha val="40000"/>
              </a:prstClr>
            </a:outerShdw>
          </a:effectLst>
        </p:spPr>
      </p:pic>
      <p:sp>
        <p:nvSpPr>
          <p:cNvPr id="2" name="TextBox 1">
            <a:extLst>
              <a:ext uri="{FF2B5EF4-FFF2-40B4-BE49-F238E27FC236}">
                <a16:creationId xmlns:a16="http://schemas.microsoft.com/office/drawing/2014/main" id="{6F69765E-CCC7-4FEA-AB33-14DDEB843377}"/>
              </a:ext>
            </a:extLst>
          </p:cNvPr>
          <p:cNvSpPr txBox="1"/>
          <p:nvPr/>
        </p:nvSpPr>
        <p:spPr>
          <a:xfrm>
            <a:off x="1744940" y="2648143"/>
            <a:ext cx="2623923" cy="461665"/>
          </a:xfrm>
          <a:prstGeom prst="rect">
            <a:avLst/>
          </a:prstGeom>
          <a:noFill/>
        </p:spPr>
        <p:txBody>
          <a:bodyPr wrap="none" rtlCol="0">
            <a:spAutoFit/>
          </a:bodyPr>
          <a:lstStyle/>
          <a:p>
            <a:r>
              <a:rPr lang="en-US" sz="2400" b="1">
                <a:latin typeface="Segoe UI" panose="020B0502040204020203" pitchFamily="34" charset="0"/>
                <a:cs typeface="Segoe UI" panose="020B0502040204020203" pitchFamily="34" charset="0"/>
              </a:rPr>
              <a:t>RDM Service Space</a:t>
            </a:r>
          </a:p>
        </p:txBody>
      </p:sp>
      <p:sp>
        <p:nvSpPr>
          <p:cNvPr id="13" name="TextBox 12">
            <a:extLst>
              <a:ext uri="{FF2B5EF4-FFF2-40B4-BE49-F238E27FC236}">
                <a16:creationId xmlns:a16="http://schemas.microsoft.com/office/drawing/2014/main" id="{975549CC-BA68-4DF9-8D46-52036A8EC02A}"/>
              </a:ext>
            </a:extLst>
          </p:cNvPr>
          <p:cNvSpPr txBox="1"/>
          <p:nvPr/>
        </p:nvSpPr>
        <p:spPr>
          <a:xfrm>
            <a:off x="3713210" y="1182131"/>
            <a:ext cx="2776208" cy="830997"/>
          </a:xfrm>
          <a:prstGeom prst="rect">
            <a:avLst/>
          </a:prstGeom>
          <a:noFill/>
        </p:spPr>
        <p:txBody>
          <a:bodyPr wrap="none" rtlCol="0">
            <a:spAutoFit/>
          </a:bodyPr>
          <a:lstStyle/>
          <a:p>
            <a:pPr algn="ctr"/>
            <a:r>
              <a:rPr lang="en-US" sz="2400" b="1">
                <a:latin typeface="Segoe UI" panose="020B0502040204020203" pitchFamily="34" charset="0"/>
                <a:cs typeface="Segoe UI" panose="020B0502040204020203" pitchFamily="34" charset="0"/>
              </a:rPr>
              <a:t>Scoping the</a:t>
            </a:r>
          </a:p>
          <a:p>
            <a:pPr algn="ctr"/>
            <a:r>
              <a:rPr lang="en-US" sz="2400" b="1">
                <a:latin typeface="Segoe UI" panose="020B0502040204020203" pitchFamily="34" charset="0"/>
                <a:cs typeface="Segoe UI" panose="020B0502040204020203" pitchFamily="34" charset="0"/>
              </a:rPr>
              <a:t>RDM Service Bundle</a:t>
            </a:r>
          </a:p>
        </p:txBody>
      </p:sp>
      <p:sp>
        <p:nvSpPr>
          <p:cNvPr id="14" name="TextBox 13">
            <a:extLst>
              <a:ext uri="{FF2B5EF4-FFF2-40B4-BE49-F238E27FC236}">
                <a16:creationId xmlns:a16="http://schemas.microsoft.com/office/drawing/2014/main" id="{3536745F-9CBB-4353-88C4-E256F4FA4D3A}"/>
              </a:ext>
            </a:extLst>
          </p:cNvPr>
          <p:cNvSpPr txBox="1"/>
          <p:nvPr/>
        </p:nvSpPr>
        <p:spPr>
          <a:xfrm>
            <a:off x="5672777" y="2217256"/>
            <a:ext cx="2870273" cy="830997"/>
          </a:xfrm>
          <a:prstGeom prst="rect">
            <a:avLst/>
          </a:prstGeom>
          <a:noFill/>
        </p:spPr>
        <p:txBody>
          <a:bodyPr wrap="none" rtlCol="0">
            <a:spAutoFit/>
          </a:bodyPr>
          <a:lstStyle/>
          <a:p>
            <a:pPr algn="ctr"/>
            <a:r>
              <a:rPr lang="en-US" sz="2400" b="1">
                <a:latin typeface="Segoe UI" panose="020B0502040204020203" pitchFamily="34" charset="0"/>
                <a:cs typeface="Segoe UI" panose="020B0502040204020203" pitchFamily="34" charset="0"/>
              </a:rPr>
              <a:t>Incentives to Acquire</a:t>
            </a:r>
          </a:p>
          <a:p>
            <a:pPr algn="ctr"/>
            <a:r>
              <a:rPr lang="en-US" sz="2400" b="1">
                <a:latin typeface="Segoe UI" panose="020B0502040204020203" pitchFamily="34" charset="0"/>
                <a:cs typeface="Segoe UI" panose="020B0502040204020203" pitchFamily="34" charset="0"/>
              </a:rPr>
              <a:t>RDM Capacity</a:t>
            </a:r>
          </a:p>
        </p:txBody>
      </p:sp>
      <p:sp>
        <p:nvSpPr>
          <p:cNvPr id="15" name="TextBox 14">
            <a:extLst>
              <a:ext uri="{FF2B5EF4-FFF2-40B4-BE49-F238E27FC236}">
                <a16:creationId xmlns:a16="http://schemas.microsoft.com/office/drawing/2014/main" id="{A5428C86-DF24-4B8E-A3E3-3512A0D905B8}"/>
              </a:ext>
            </a:extLst>
          </p:cNvPr>
          <p:cNvSpPr txBox="1"/>
          <p:nvPr/>
        </p:nvSpPr>
        <p:spPr>
          <a:xfrm>
            <a:off x="7854262" y="1182130"/>
            <a:ext cx="2520498" cy="830997"/>
          </a:xfrm>
          <a:prstGeom prst="rect">
            <a:avLst/>
          </a:prstGeom>
          <a:noFill/>
        </p:spPr>
        <p:txBody>
          <a:bodyPr wrap="none" rtlCol="0">
            <a:spAutoFit/>
          </a:bodyPr>
          <a:lstStyle/>
          <a:p>
            <a:pPr algn="ctr"/>
            <a:r>
              <a:rPr lang="en-US" sz="2400" b="1">
                <a:latin typeface="Segoe UI" panose="020B0502040204020203" pitchFamily="34" charset="0"/>
                <a:cs typeface="Segoe UI" panose="020B0502040204020203" pitchFamily="34" charset="0"/>
              </a:rPr>
              <a:t>Sourcing &amp; Scaling</a:t>
            </a:r>
          </a:p>
          <a:p>
            <a:pPr algn="ctr"/>
            <a:r>
              <a:rPr lang="en-US" sz="2400" b="1">
                <a:latin typeface="Segoe UI" panose="020B0502040204020203" pitchFamily="34" charset="0"/>
                <a:cs typeface="Segoe UI" panose="020B0502040204020203" pitchFamily="34" charset="0"/>
              </a:rPr>
              <a:t>Choices</a:t>
            </a:r>
          </a:p>
        </p:txBody>
      </p:sp>
      <p:cxnSp>
        <p:nvCxnSpPr>
          <p:cNvPr id="4" name="Straight Connector 3">
            <a:extLst>
              <a:ext uri="{FF2B5EF4-FFF2-40B4-BE49-F238E27FC236}">
                <a16:creationId xmlns:a16="http://schemas.microsoft.com/office/drawing/2014/main" id="{73E26D35-B2CC-4C38-BFB4-E562FD7C97B0}"/>
              </a:ext>
            </a:extLst>
          </p:cNvPr>
          <p:cNvCxnSpPr>
            <a:cxnSpLocks/>
          </p:cNvCxnSpPr>
          <p:nvPr/>
        </p:nvCxnSpPr>
        <p:spPr>
          <a:xfrm>
            <a:off x="3166320" y="3109808"/>
            <a:ext cx="0" cy="783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F71207-F428-4603-96AE-C88A39B7AF8E}"/>
              </a:ext>
            </a:extLst>
          </p:cNvPr>
          <p:cNvCxnSpPr>
            <a:cxnSpLocks/>
          </p:cNvCxnSpPr>
          <p:nvPr/>
        </p:nvCxnSpPr>
        <p:spPr>
          <a:xfrm>
            <a:off x="5101314" y="2136236"/>
            <a:ext cx="0" cy="17573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08104A-C654-4753-BD5A-295D1B636197}"/>
              </a:ext>
            </a:extLst>
          </p:cNvPr>
          <p:cNvCxnSpPr/>
          <p:nvPr/>
        </p:nvCxnSpPr>
        <p:spPr>
          <a:xfrm>
            <a:off x="7120662" y="3171362"/>
            <a:ext cx="0" cy="7222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37228C-966A-4979-BBBA-70678A293D88}"/>
              </a:ext>
            </a:extLst>
          </p:cNvPr>
          <p:cNvCxnSpPr>
            <a:cxnSpLocks/>
          </p:cNvCxnSpPr>
          <p:nvPr/>
        </p:nvCxnSpPr>
        <p:spPr>
          <a:xfrm>
            <a:off x="9114511" y="2136236"/>
            <a:ext cx="0" cy="17573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EFE446D-3316-4757-A9B4-52EE12543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745" y="4003623"/>
            <a:ext cx="1820163" cy="2355505"/>
          </a:xfrm>
          <a:prstGeom prst="rect">
            <a:avLst/>
          </a:prstGeom>
          <a:effectLst>
            <a:outerShdw blurRad="50800" dist="63500" dir="2700000" algn="tl" rotWithShape="0">
              <a:prstClr val="black">
                <a:alpha val="40000"/>
              </a:prstClr>
            </a:outerShdw>
          </a:effectLst>
        </p:spPr>
      </p:pic>
      <p:pic>
        <p:nvPicPr>
          <p:cNvPr id="5" name="Picture 4">
            <a:extLst>
              <a:ext uri="{FF2B5EF4-FFF2-40B4-BE49-F238E27FC236}">
                <a16:creationId xmlns:a16="http://schemas.microsoft.com/office/drawing/2014/main" id="{F67E52FC-2B46-4FBC-AF88-C4327A3E5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3322" y="4006517"/>
            <a:ext cx="1829185" cy="2366349"/>
          </a:xfrm>
          <a:prstGeom prst="rect">
            <a:avLst/>
          </a:prstGeom>
          <a:effectLst>
            <a:outerShdw blurRad="50800" dist="63500" dir="2700000" algn="tl" rotWithShape="0">
              <a:prstClr val="black">
                <a:alpha val="40000"/>
              </a:prstClr>
            </a:outerShdw>
          </a:effectLst>
        </p:spPr>
      </p:pic>
      <p:pic>
        <p:nvPicPr>
          <p:cNvPr id="8" name="Picture 7">
            <a:extLst>
              <a:ext uri="{FF2B5EF4-FFF2-40B4-BE49-F238E27FC236}">
                <a16:creationId xmlns:a16="http://schemas.microsoft.com/office/drawing/2014/main" id="{14AEE711-30C1-45A4-AB15-452890F535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4430" y="4013935"/>
            <a:ext cx="1820162" cy="2358930"/>
          </a:xfrm>
          <a:prstGeom prst="rect">
            <a:avLst/>
          </a:prstGeom>
          <a:effectLst>
            <a:outerShdw blurRad="50800" dist="63500" dir="2700000" algn="tl" rotWithShape="0">
              <a:prstClr val="black">
                <a:alpha val="40000"/>
              </a:prstClr>
            </a:outerShdw>
          </a:effectLst>
        </p:spPr>
      </p:pic>
      <p:sp>
        <p:nvSpPr>
          <p:cNvPr id="19" name="TextBox 18">
            <a:extLst>
              <a:ext uri="{FF2B5EF4-FFF2-40B4-BE49-F238E27FC236}">
                <a16:creationId xmlns:a16="http://schemas.microsoft.com/office/drawing/2014/main" id="{818C39C1-4857-9842-815A-3BDB1A032664}"/>
              </a:ext>
            </a:extLst>
          </p:cNvPr>
          <p:cNvSpPr txBox="1"/>
          <p:nvPr/>
        </p:nvSpPr>
        <p:spPr>
          <a:xfrm>
            <a:off x="120328" y="6097518"/>
            <a:ext cx="1624612" cy="523220"/>
          </a:xfrm>
          <a:prstGeom prst="rect">
            <a:avLst/>
          </a:prstGeom>
          <a:solidFill>
            <a:schemeClr val="bg2"/>
          </a:solidFill>
          <a:effectLst>
            <a:outerShdw blurRad="50800" dist="63500" dir="2700000" algn="tl" rotWithShape="0">
              <a:prstClr val="black">
                <a:alpha val="40000"/>
              </a:prstClr>
            </a:outerShdw>
          </a:effectLst>
        </p:spPr>
        <p:txBody>
          <a:bodyPr wrap="none" rtlCol="0">
            <a:spAutoFit/>
          </a:bodyPr>
          <a:lstStyle/>
          <a:p>
            <a:pPr algn="ctr"/>
            <a:r>
              <a:rPr lang="en-US" sz="2800" b="1" err="1">
                <a:solidFill>
                  <a:srgbClr val="CC0066"/>
                </a:solidFill>
              </a:rPr>
              <a:t>oc.lc</a:t>
            </a:r>
            <a:r>
              <a:rPr lang="en-US" sz="2800" b="1">
                <a:solidFill>
                  <a:srgbClr val="CC0066"/>
                </a:solidFill>
              </a:rPr>
              <a:t>/</a:t>
            </a:r>
            <a:r>
              <a:rPr lang="en-US" sz="2800" b="1" err="1">
                <a:solidFill>
                  <a:srgbClr val="CC0066"/>
                </a:solidFill>
              </a:rPr>
              <a:t>rdm</a:t>
            </a:r>
            <a:endParaRPr lang="en-US" sz="2800" b="1">
              <a:solidFill>
                <a:srgbClr val="CC0066"/>
              </a:solidFill>
            </a:endParaRPr>
          </a:p>
        </p:txBody>
      </p:sp>
      <p:sp>
        <p:nvSpPr>
          <p:cNvPr id="3" name="Oval 2">
            <a:extLst>
              <a:ext uri="{FF2B5EF4-FFF2-40B4-BE49-F238E27FC236}">
                <a16:creationId xmlns:a16="http://schemas.microsoft.com/office/drawing/2014/main" id="{C505512E-6066-3943-858D-B8E05366672C}"/>
              </a:ext>
            </a:extLst>
          </p:cNvPr>
          <p:cNvSpPr/>
          <p:nvPr/>
        </p:nvSpPr>
        <p:spPr>
          <a:xfrm>
            <a:off x="5307050" y="1747905"/>
            <a:ext cx="3551872" cy="2600696"/>
          </a:xfrm>
          <a:prstGeom prst="ellipse">
            <a:avLst/>
          </a:prstGeom>
          <a:noFill/>
          <a:ln w="825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0A24535-7D23-1745-9732-B8C86E0DA521}"/>
              </a:ext>
            </a:extLst>
          </p:cNvPr>
          <p:cNvSpPr txBox="1"/>
          <p:nvPr/>
        </p:nvSpPr>
        <p:spPr>
          <a:xfrm>
            <a:off x="236805" y="165760"/>
            <a:ext cx="11846858" cy="769441"/>
          </a:xfrm>
          <a:prstGeom prst="rect">
            <a:avLst/>
          </a:prstGeom>
          <a:noFill/>
        </p:spPr>
        <p:txBody>
          <a:bodyPr wrap="square" rtlCol="0">
            <a:spAutoFit/>
          </a:bodyPr>
          <a:lstStyle/>
          <a:p>
            <a:r>
              <a:rPr lang="en-US" sz="4400" b="1">
                <a:solidFill>
                  <a:schemeClr val="accent1"/>
                </a:solidFill>
                <a:latin typeface="Segoe UI" panose="020B0502040204020203" pitchFamily="34" charset="0"/>
                <a:cs typeface="Segoe UI" panose="020B0502040204020203" pitchFamily="34" charset="0"/>
              </a:rPr>
              <a:t>Incentives to Acquire Institutional RDM Capacity</a:t>
            </a:r>
          </a:p>
        </p:txBody>
      </p:sp>
    </p:spTree>
    <p:extLst>
      <p:ext uri="{BB962C8B-B14F-4D97-AF65-F5344CB8AC3E}">
        <p14:creationId xmlns:p14="http://schemas.microsoft.com/office/powerpoint/2010/main" val="106347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30C8BF-D539-6042-8C64-F4F546E6390D}"/>
              </a:ext>
            </a:extLst>
          </p:cNvPr>
          <p:cNvSpPr txBox="1"/>
          <p:nvPr/>
        </p:nvSpPr>
        <p:spPr>
          <a:xfrm>
            <a:off x="6588476" y="304635"/>
            <a:ext cx="3507771" cy="1176902"/>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US" sz="2700" b="1">
                <a:solidFill>
                  <a:srgbClr val="000000"/>
                </a:solidFill>
                <a:latin typeface="+mj-lt"/>
                <a:ea typeface="+mj-ea"/>
                <a:cs typeface="+mj-cs"/>
              </a:rPr>
              <a:t>OCLC Project Team</a:t>
            </a:r>
          </a:p>
        </p:txBody>
      </p:sp>
      <p:pic>
        <p:nvPicPr>
          <p:cNvPr id="3" name="Picture 5" descr="A person wearing glasses&#10;&#10;Description generated with very high confidence">
            <a:extLst>
              <a:ext uri="{FF2B5EF4-FFF2-40B4-BE49-F238E27FC236}">
                <a16:creationId xmlns:a16="http://schemas.microsoft.com/office/drawing/2014/main" id="{94A0D51E-EAE7-49F2-8262-88A501607C9D}"/>
              </a:ext>
            </a:extLst>
          </p:cNvPr>
          <p:cNvPicPr>
            <a:picLocks noChangeAspect="1"/>
          </p:cNvPicPr>
          <p:nvPr/>
        </p:nvPicPr>
        <p:blipFill rotWithShape="1">
          <a:blip r:embed="rId3">
            <a:alphaModFix/>
            <a:extLst/>
          </a:blip>
          <a:srcRect l="12500" r="12500"/>
          <a:stretch/>
        </p:blipFill>
        <p:spPr>
          <a:xfrm>
            <a:off x="3806254" y="2794600"/>
            <a:ext cx="2487291" cy="248729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Shape 389">
            <a:extLst>
              <a:ext uri="{FF2B5EF4-FFF2-40B4-BE49-F238E27FC236}">
                <a16:creationId xmlns:a16="http://schemas.microsoft.com/office/drawing/2014/main" id="{4A0BC28C-39BB-3049-9A27-91A7A1549AF3}"/>
              </a:ext>
            </a:extLst>
          </p:cNvPr>
          <p:cNvPicPr preferRelativeResize="0"/>
          <p:nvPr/>
        </p:nvPicPr>
        <p:blipFill rotWithShape="1">
          <a:blip r:embed="rId4">
            <a:alphaModFix/>
          </a:blip>
          <a:srcRect t="9193" b="26491"/>
          <a:stretch/>
        </p:blipFill>
        <p:spPr>
          <a:xfrm>
            <a:off x="1524021" y="11"/>
            <a:ext cx="3332829" cy="2832577"/>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p:spPr>
      </p:pic>
      <p:pic>
        <p:nvPicPr>
          <p:cNvPr id="4" name="Shape 387" descr="Ein Bild, das Person, Wand, drinnen, Frau enthält.  Mit sehr hoher Zuverlässigkeit generierte Beschreibung">
            <a:extLst>
              <a:ext uri="{FF2B5EF4-FFF2-40B4-BE49-F238E27FC236}">
                <a16:creationId xmlns:a16="http://schemas.microsoft.com/office/drawing/2014/main" id="{0BE6A4BA-D279-AC4B-9C5E-A0B92B43DBE1}"/>
              </a:ext>
            </a:extLst>
          </p:cNvPr>
          <p:cNvPicPr preferRelativeResize="0"/>
          <p:nvPr/>
        </p:nvPicPr>
        <p:blipFill rotWithShape="1">
          <a:blip r:embed="rId5">
            <a:alphaModFix/>
          </a:blip>
          <a:srcRect t="9076" r="2" b="22328"/>
          <a:stretch/>
        </p:blipFill>
        <p:spPr>
          <a:xfrm>
            <a:off x="1524020" y="4645346"/>
            <a:ext cx="2580420" cy="2212654"/>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p:spPr>
      </p:pic>
      <p:sp>
        <p:nvSpPr>
          <p:cNvPr id="2" name="Text Placeholder 1">
            <a:extLst>
              <a:ext uri="{FF2B5EF4-FFF2-40B4-BE49-F238E27FC236}">
                <a16:creationId xmlns:a16="http://schemas.microsoft.com/office/drawing/2014/main" id="{5BE03D85-B462-2948-B98B-DF0DA4509455}"/>
              </a:ext>
            </a:extLst>
          </p:cNvPr>
          <p:cNvSpPr>
            <a:spLocks noGrp="1"/>
          </p:cNvSpPr>
          <p:nvPr>
            <p:ph type="body" idx="4294967295"/>
          </p:nvPr>
        </p:nvSpPr>
        <p:spPr>
          <a:xfrm>
            <a:off x="8683625" y="1885950"/>
            <a:ext cx="3508375" cy="3465513"/>
          </a:xfrm>
        </p:spPr>
        <p:txBody>
          <a:bodyPr vert="horz" lIns="91440" tIns="45720" rIns="91440" bIns="45720" numCol="1" rtlCol="0" anchor="ctr">
            <a:noAutofit/>
          </a:bodyPr>
          <a:lstStyle/>
          <a:p>
            <a:pPr marL="0" indent="0" defTabSz="685800">
              <a:lnSpc>
                <a:spcPct val="100000"/>
              </a:lnSpc>
              <a:buNone/>
            </a:pPr>
            <a:endParaRPr lang="en-US" sz="2000">
              <a:solidFill>
                <a:srgbClr val="000000"/>
              </a:solidFill>
            </a:endParaRPr>
          </a:p>
          <a:p>
            <a:pPr marL="0" indent="0" defTabSz="685800">
              <a:lnSpc>
                <a:spcPct val="100000"/>
              </a:lnSpc>
              <a:spcBef>
                <a:spcPts val="0"/>
              </a:spcBef>
              <a:buNone/>
            </a:pPr>
            <a:r>
              <a:rPr lang="en-US" sz="2000" b="1">
                <a:solidFill>
                  <a:srgbClr val="000000"/>
                </a:solidFill>
              </a:rPr>
              <a:t>Rebecca Bryant, PhD</a:t>
            </a:r>
            <a:r>
              <a:rPr lang="en-US" sz="2000">
                <a:solidFill>
                  <a:srgbClr val="000000"/>
                </a:solidFill>
              </a:rPr>
              <a:t> </a:t>
            </a:r>
            <a:br>
              <a:rPr lang="en-US" sz="2000">
                <a:solidFill>
                  <a:srgbClr val="000000"/>
                </a:solidFill>
                <a:cs typeface="Calibri"/>
              </a:rPr>
            </a:br>
            <a:r>
              <a:rPr lang="en-US" sz="2000">
                <a:solidFill>
                  <a:srgbClr val="000000"/>
                </a:solidFill>
              </a:rPr>
              <a:t>Senior Program Officer</a:t>
            </a:r>
            <a:endParaRPr lang="en-US" sz="2000">
              <a:cs typeface="Calibri"/>
            </a:endParaRPr>
          </a:p>
          <a:p>
            <a:pPr marL="0" indent="0" defTabSz="685800">
              <a:lnSpc>
                <a:spcPct val="100000"/>
              </a:lnSpc>
              <a:spcBef>
                <a:spcPts val="0"/>
              </a:spcBef>
              <a:buNone/>
            </a:pPr>
            <a:r>
              <a:rPr lang="en-US" sz="2000" b="1">
                <a:solidFill>
                  <a:srgbClr val="0070C0"/>
                </a:solidFill>
              </a:rPr>
              <a:t>https://orcid.org/</a:t>
            </a:r>
            <a:endParaRPr lang="en-US" sz="2000">
              <a:solidFill>
                <a:srgbClr val="0070C0"/>
              </a:solidFill>
              <a:cs typeface="Calibri"/>
            </a:endParaRPr>
          </a:p>
          <a:p>
            <a:pPr marL="0" indent="0" defTabSz="685800">
              <a:lnSpc>
                <a:spcPct val="100000"/>
              </a:lnSpc>
              <a:spcBef>
                <a:spcPts val="0"/>
              </a:spcBef>
              <a:buNone/>
            </a:pPr>
            <a:r>
              <a:rPr lang="en-US" sz="2000" b="1">
                <a:solidFill>
                  <a:srgbClr val="0070C0"/>
                </a:solidFill>
              </a:rPr>
              <a:t>0000-0002-2753-3881</a:t>
            </a:r>
            <a:endParaRPr lang="en-US" sz="2000">
              <a:solidFill>
                <a:srgbClr val="0070C0"/>
              </a:solidFill>
              <a:cs typeface="Calibri"/>
            </a:endParaRPr>
          </a:p>
          <a:p>
            <a:pPr marL="0" indent="0" defTabSz="685800">
              <a:lnSpc>
                <a:spcPct val="100000"/>
              </a:lnSpc>
              <a:spcBef>
                <a:spcPts val="0"/>
              </a:spcBef>
              <a:buNone/>
            </a:pPr>
            <a:br>
              <a:rPr lang="en-US" sz="2000">
                <a:ea typeface="+mn-lt"/>
                <a:cs typeface="+mn-lt"/>
              </a:rPr>
            </a:br>
            <a:r>
              <a:rPr lang="en-US" sz="2000" b="1">
                <a:solidFill>
                  <a:srgbClr val="000000"/>
                </a:solidFill>
              </a:rPr>
              <a:t>Brian Lavoie, PhD</a:t>
            </a:r>
            <a:endParaRPr lang="en-US" sz="2000" b="1">
              <a:solidFill>
                <a:srgbClr val="000000"/>
              </a:solidFill>
              <a:cs typeface="Calibri"/>
            </a:endParaRPr>
          </a:p>
          <a:p>
            <a:pPr marL="0" indent="0" defTabSz="685800">
              <a:lnSpc>
                <a:spcPct val="100000"/>
              </a:lnSpc>
              <a:spcBef>
                <a:spcPts val="0"/>
              </a:spcBef>
              <a:buNone/>
            </a:pPr>
            <a:r>
              <a:rPr lang="en-US" sz="2000">
                <a:solidFill>
                  <a:srgbClr val="000000"/>
                </a:solidFill>
              </a:rPr>
              <a:t>Research Scientist</a:t>
            </a:r>
            <a:endParaRPr lang="en-US" sz="2000">
              <a:solidFill>
                <a:srgbClr val="000000"/>
              </a:solidFill>
              <a:cs typeface="Calibri"/>
            </a:endParaRPr>
          </a:p>
          <a:p>
            <a:pPr marL="0" indent="0" defTabSz="685800">
              <a:lnSpc>
                <a:spcPct val="100000"/>
              </a:lnSpc>
              <a:spcBef>
                <a:spcPts val="0"/>
              </a:spcBef>
              <a:buNone/>
            </a:pPr>
            <a:r>
              <a:rPr lang="en-US" sz="2000" b="1">
                <a:solidFill>
                  <a:srgbClr val="0070C0"/>
                </a:solidFill>
              </a:rPr>
              <a:t>https://orcid.org/</a:t>
            </a:r>
            <a:endParaRPr lang="en-US" sz="2000">
              <a:solidFill>
                <a:srgbClr val="0070C0"/>
              </a:solidFill>
              <a:cs typeface="Calibri"/>
            </a:endParaRPr>
          </a:p>
          <a:p>
            <a:pPr marL="0" indent="0" defTabSz="685800">
              <a:lnSpc>
                <a:spcPct val="100000"/>
              </a:lnSpc>
              <a:spcBef>
                <a:spcPts val="0"/>
              </a:spcBef>
              <a:buNone/>
            </a:pPr>
            <a:r>
              <a:rPr lang="en-US" sz="2000" b="1">
                <a:solidFill>
                  <a:srgbClr val="0070C0"/>
                </a:solidFill>
              </a:rPr>
              <a:t>0000-0002-7173-8753</a:t>
            </a:r>
            <a:endParaRPr lang="en-US" sz="2000">
              <a:solidFill>
                <a:srgbClr val="0070C0"/>
              </a:solidFill>
              <a:cs typeface="Calibri"/>
            </a:endParaRPr>
          </a:p>
          <a:p>
            <a:pPr marL="0" indent="0" defTabSz="685800">
              <a:lnSpc>
                <a:spcPct val="100000"/>
              </a:lnSpc>
              <a:spcBef>
                <a:spcPts val="0"/>
              </a:spcBef>
              <a:buNone/>
            </a:pPr>
            <a:endParaRPr lang="en-US" sz="2000">
              <a:solidFill>
                <a:srgbClr val="000000"/>
              </a:solidFill>
              <a:cs typeface="Calibri"/>
            </a:endParaRPr>
          </a:p>
          <a:p>
            <a:pPr marL="0" indent="0" defTabSz="685800">
              <a:lnSpc>
                <a:spcPct val="100000"/>
              </a:lnSpc>
              <a:spcBef>
                <a:spcPts val="0"/>
              </a:spcBef>
              <a:buNone/>
            </a:pPr>
            <a:r>
              <a:rPr lang="en-US" sz="2000" b="1">
                <a:solidFill>
                  <a:srgbClr val="000000"/>
                </a:solidFill>
              </a:rPr>
              <a:t>Constance Malpas</a:t>
            </a:r>
            <a:endParaRPr lang="en-US" sz="2000" b="1">
              <a:solidFill>
                <a:srgbClr val="000000"/>
              </a:solidFill>
              <a:cs typeface="Calibri"/>
            </a:endParaRPr>
          </a:p>
          <a:p>
            <a:pPr marL="0" indent="0" defTabSz="685800">
              <a:lnSpc>
                <a:spcPct val="100000"/>
              </a:lnSpc>
              <a:spcBef>
                <a:spcPts val="0"/>
              </a:spcBef>
              <a:buNone/>
            </a:pPr>
            <a:r>
              <a:rPr lang="en-US" sz="2000">
                <a:solidFill>
                  <a:srgbClr val="000000"/>
                </a:solidFill>
              </a:rPr>
              <a:t>Research Scientist</a:t>
            </a:r>
            <a:endParaRPr lang="en-US" sz="2000">
              <a:solidFill>
                <a:srgbClr val="000000"/>
              </a:solidFill>
              <a:cs typeface="Calibri"/>
            </a:endParaRPr>
          </a:p>
          <a:p>
            <a:pPr marL="0" indent="0" defTabSz="685800">
              <a:lnSpc>
                <a:spcPct val="100000"/>
              </a:lnSpc>
              <a:spcBef>
                <a:spcPts val="0"/>
              </a:spcBef>
              <a:buNone/>
            </a:pPr>
            <a:r>
              <a:rPr lang="en-US" sz="2000" b="1">
                <a:solidFill>
                  <a:srgbClr val="0070C0"/>
                </a:solidFill>
              </a:rPr>
              <a:t>https://orcid.org/</a:t>
            </a:r>
            <a:endParaRPr lang="en-US" sz="2000">
              <a:solidFill>
                <a:srgbClr val="000000"/>
              </a:solidFill>
              <a:cs typeface="Calibri"/>
            </a:endParaRPr>
          </a:p>
          <a:p>
            <a:pPr marL="0" indent="0" defTabSz="685800">
              <a:lnSpc>
                <a:spcPct val="100000"/>
              </a:lnSpc>
              <a:spcBef>
                <a:spcPts val="0"/>
              </a:spcBef>
              <a:buNone/>
            </a:pPr>
            <a:r>
              <a:rPr lang="en-US" sz="2000" b="1">
                <a:solidFill>
                  <a:srgbClr val="0070C0"/>
                </a:solidFill>
              </a:rPr>
              <a:t>0000-0002-9312-8294</a:t>
            </a:r>
            <a:br>
              <a:rPr lang="en-US" sz="2000" b="1">
                <a:solidFill>
                  <a:srgbClr val="0070C0"/>
                </a:solidFill>
                <a:cs typeface="Calibri"/>
              </a:rPr>
            </a:br>
            <a:endParaRPr lang="en-US" sz="2000">
              <a:solidFill>
                <a:srgbClr val="000000"/>
              </a:solidFill>
              <a:cs typeface="Calibri"/>
            </a:endParaRPr>
          </a:p>
        </p:txBody>
      </p:sp>
    </p:spTree>
    <p:extLst>
      <p:ext uri="{BB962C8B-B14F-4D97-AF65-F5344CB8AC3E}">
        <p14:creationId xmlns:p14="http://schemas.microsoft.com/office/powerpoint/2010/main" val="261798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44940" y="233471"/>
            <a:ext cx="7689669" cy="584775"/>
          </a:xfrm>
          <a:prstGeom prst="rect">
            <a:avLst/>
          </a:prstGeom>
          <a:noFill/>
        </p:spPr>
        <p:txBody>
          <a:bodyPr wrap="none" rtlCol="0">
            <a:spAutoFit/>
          </a:bodyPr>
          <a:lstStyle/>
          <a:p>
            <a:r>
              <a:rPr lang="en-US" sz="3200" b="1">
                <a:solidFill>
                  <a:schemeClr val="accent1"/>
                </a:solidFill>
                <a:latin typeface="Segoe UI" panose="020B0502040204020203" pitchFamily="34" charset="0"/>
                <a:cs typeface="Segoe UI" panose="020B0502040204020203" pitchFamily="34" charset="0"/>
              </a:rPr>
              <a:t>The Realities of Research Data Management</a:t>
            </a:r>
          </a:p>
        </p:txBody>
      </p:sp>
      <p:sp>
        <p:nvSpPr>
          <p:cNvPr id="11" name="TextBox 10"/>
          <p:cNvSpPr txBox="1"/>
          <p:nvPr/>
        </p:nvSpPr>
        <p:spPr>
          <a:xfrm>
            <a:off x="1744940" y="1066365"/>
            <a:ext cx="8660965" cy="2616101"/>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Segoe UI" panose="020B0502040204020203" pitchFamily="34" charset="0"/>
                <a:cs typeface="Segoe UI" panose="020B0502040204020203" pitchFamily="34" charset="0"/>
              </a:rPr>
              <a:t>Research data: key part of evolving scholarly record</a:t>
            </a:r>
          </a:p>
          <a:p>
            <a:endParaRPr lang="en-US" sz="80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a:latin typeface="Segoe UI" panose="020B0502040204020203" pitchFamily="34" charset="0"/>
                <a:cs typeface="Segoe UI" panose="020B0502040204020203" pitchFamily="34" charset="0"/>
              </a:rPr>
              <a:t>How </a:t>
            </a:r>
            <a:r>
              <a:rPr lang="en-US" sz="2400" b="1">
                <a:latin typeface="Segoe UI" panose="020B0502040204020203" pitchFamily="34" charset="0"/>
                <a:cs typeface="Segoe UI" panose="020B0502040204020203" pitchFamily="34" charset="0"/>
              </a:rPr>
              <a:t>universities</a:t>
            </a:r>
            <a:r>
              <a:rPr lang="en-US" sz="2400">
                <a:latin typeface="Segoe UI" panose="020B0502040204020203" pitchFamily="34" charset="0"/>
                <a:cs typeface="Segoe UI" panose="020B0502040204020203" pitchFamily="34" charset="0"/>
              </a:rPr>
              <a:t> acquire RDM capacity:</a:t>
            </a:r>
          </a:p>
          <a:p>
            <a:pPr marL="914400" lvl="1" indent="-457200">
              <a:buFont typeface="Arial" panose="020B0604020202020204" pitchFamily="34" charset="0"/>
              <a:buChar char="•"/>
            </a:pPr>
            <a:r>
              <a:rPr lang="en-US" sz="2000">
                <a:latin typeface="Segoe UI" panose="020B0502040204020203" pitchFamily="34" charset="0"/>
                <a:cs typeface="Segoe UI" panose="020B0502040204020203" pitchFamily="34" charset="0"/>
              </a:rPr>
              <a:t>Context, influences, choices</a:t>
            </a:r>
          </a:p>
          <a:p>
            <a:endParaRPr lang="en-US" sz="80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a:latin typeface="Segoe UI" panose="020B0502040204020203" pitchFamily="34" charset="0"/>
                <a:cs typeface="Segoe UI" panose="020B0502040204020203" pitchFamily="34" charset="0"/>
              </a:rPr>
              <a:t>Key decision points:</a:t>
            </a:r>
          </a:p>
          <a:p>
            <a:pPr marL="914400" lvl="1" indent="-457200">
              <a:buFont typeface="Arial" panose="020B0604020202020204" pitchFamily="34" charset="0"/>
              <a:buChar char="•"/>
            </a:pPr>
            <a:r>
              <a:rPr lang="en-US" sz="2000">
                <a:latin typeface="Segoe UI" panose="020B0502040204020203" pitchFamily="34" charset="0"/>
                <a:cs typeface="Segoe UI" panose="020B0502040204020203" pitchFamily="34" charset="0"/>
              </a:rPr>
              <a:t>Deciding: 1) </a:t>
            </a:r>
            <a:r>
              <a:rPr lang="en-US" sz="2000" b="1">
                <a:latin typeface="Segoe UI" panose="020B0502040204020203" pitchFamily="34" charset="0"/>
                <a:cs typeface="Segoe UI" panose="020B0502040204020203" pitchFamily="34" charset="0"/>
              </a:rPr>
              <a:t>to act</a:t>
            </a:r>
            <a:r>
              <a:rPr lang="en-US" sz="2000">
                <a:latin typeface="Segoe UI" panose="020B0502040204020203" pitchFamily="34" charset="0"/>
                <a:cs typeface="Segoe UI" panose="020B0502040204020203" pitchFamily="34" charset="0"/>
              </a:rPr>
              <a:t>	2) </a:t>
            </a:r>
            <a:r>
              <a:rPr lang="en-US" sz="2000" b="1">
                <a:latin typeface="Segoe UI" panose="020B0502040204020203" pitchFamily="34" charset="0"/>
                <a:cs typeface="Segoe UI" panose="020B0502040204020203" pitchFamily="34" charset="0"/>
              </a:rPr>
              <a:t>what to do</a:t>
            </a:r>
            <a:r>
              <a:rPr lang="en-US" sz="2000">
                <a:latin typeface="Segoe UI" panose="020B0502040204020203" pitchFamily="34" charset="0"/>
                <a:cs typeface="Segoe UI" panose="020B0502040204020203" pitchFamily="34" charset="0"/>
              </a:rPr>
              <a:t>	3) </a:t>
            </a:r>
            <a:r>
              <a:rPr lang="en-US" sz="2000" b="1">
                <a:latin typeface="Segoe UI" panose="020B0502040204020203" pitchFamily="34" charset="0"/>
                <a:cs typeface="Segoe UI" panose="020B0502040204020203" pitchFamily="34" charset="0"/>
              </a:rPr>
              <a:t>how to do it</a:t>
            </a:r>
          </a:p>
          <a:p>
            <a:endParaRPr lang="en-US" sz="80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a:latin typeface="Segoe UI" panose="020B0502040204020203" pitchFamily="34" charset="0"/>
                <a:cs typeface="Segoe UI" panose="020B0502040204020203" pitchFamily="34" charset="0"/>
              </a:rPr>
              <a:t>Case studies:</a:t>
            </a:r>
          </a:p>
        </p:txBody>
      </p:sp>
      <p:pic>
        <p:nvPicPr>
          <p:cNvPr id="7" name="Picture 6">
            <a:extLst>
              <a:ext uri="{FF2B5EF4-FFF2-40B4-BE49-F238E27FC236}">
                <a16:creationId xmlns:a16="http://schemas.microsoft.com/office/drawing/2014/main" id="{9D94AA8A-E505-40BF-AF45-B6330D09A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994" y="3438541"/>
            <a:ext cx="5771535" cy="3181559"/>
          </a:xfrm>
          <a:prstGeom prst="rect">
            <a:avLst/>
          </a:prstGeom>
        </p:spPr>
      </p:pic>
      <p:sp>
        <p:nvSpPr>
          <p:cNvPr id="14" name="TextBox 13">
            <a:extLst>
              <a:ext uri="{FF2B5EF4-FFF2-40B4-BE49-F238E27FC236}">
                <a16:creationId xmlns:a16="http://schemas.microsoft.com/office/drawing/2014/main" id="{3077BCDD-8368-4533-BB00-63EAD5FB1A74}"/>
              </a:ext>
            </a:extLst>
          </p:cNvPr>
          <p:cNvSpPr txBox="1"/>
          <p:nvPr/>
        </p:nvSpPr>
        <p:spPr>
          <a:xfrm>
            <a:off x="3647769" y="3804224"/>
            <a:ext cx="2425857"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University of Edinburgh</a:t>
            </a:r>
          </a:p>
        </p:txBody>
      </p:sp>
      <p:sp>
        <p:nvSpPr>
          <p:cNvPr id="15" name="TextBox 14">
            <a:extLst>
              <a:ext uri="{FF2B5EF4-FFF2-40B4-BE49-F238E27FC236}">
                <a16:creationId xmlns:a16="http://schemas.microsoft.com/office/drawing/2014/main" id="{85C692EB-A6BA-4B70-A399-77A2748ACC87}"/>
              </a:ext>
            </a:extLst>
          </p:cNvPr>
          <p:cNvSpPr txBox="1"/>
          <p:nvPr/>
        </p:nvSpPr>
        <p:spPr>
          <a:xfrm>
            <a:off x="1916298" y="4710334"/>
            <a:ext cx="2528128"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University of Illinois - UC</a:t>
            </a:r>
          </a:p>
        </p:txBody>
      </p:sp>
      <p:sp>
        <p:nvSpPr>
          <p:cNvPr id="16" name="TextBox 15">
            <a:extLst>
              <a:ext uri="{FF2B5EF4-FFF2-40B4-BE49-F238E27FC236}">
                <a16:creationId xmlns:a16="http://schemas.microsoft.com/office/drawing/2014/main" id="{0472FCE0-E268-4C06-A42C-F628AD7CE184}"/>
              </a:ext>
            </a:extLst>
          </p:cNvPr>
          <p:cNvSpPr txBox="1"/>
          <p:nvPr/>
        </p:nvSpPr>
        <p:spPr>
          <a:xfrm>
            <a:off x="6003040" y="4327677"/>
            <a:ext cx="3519618"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Wageningen University &amp; Research</a:t>
            </a:r>
          </a:p>
        </p:txBody>
      </p:sp>
      <p:sp>
        <p:nvSpPr>
          <p:cNvPr id="17" name="TextBox 16">
            <a:extLst>
              <a:ext uri="{FF2B5EF4-FFF2-40B4-BE49-F238E27FC236}">
                <a16:creationId xmlns:a16="http://schemas.microsoft.com/office/drawing/2014/main" id="{BBEA042D-DCCB-426D-BB0A-4B5F66B8884C}"/>
              </a:ext>
            </a:extLst>
          </p:cNvPr>
          <p:cNvSpPr txBox="1"/>
          <p:nvPr/>
        </p:nvSpPr>
        <p:spPr>
          <a:xfrm>
            <a:off x="8190026" y="5746333"/>
            <a:ext cx="1983107"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Monash University</a:t>
            </a:r>
          </a:p>
        </p:txBody>
      </p:sp>
      <p:sp>
        <p:nvSpPr>
          <p:cNvPr id="35" name="Oval 34">
            <a:extLst>
              <a:ext uri="{FF2B5EF4-FFF2-40B4-BE49-F238E27FC236}">
                <a16:creationId xmlns:a16="http://schemas.microsoft.com/office/drawing/2014/main" id="{5A179262-9986-4D6E-B8F7-520B075ABD77}"/>
              </a:ext>
            </a:extLst>
          </p:cNvPr>
          <p:cNvSpPr/>
          <p:nvPr/>
        </p:nvSpPr>
        <p:spPr>
          <a:xfrm>
            <a:off x="8052865" y="6047085"/>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6" name="Oval 35">
            <a:extLst>
              <a:ext uri="{FF2B5EF4-FFF2-40B4-BE49-F238E27FC236}">
                <a16:creationId xmlns:a16="http://schemas.microsoft.com/office/drawing/2014/main" id="{647BB4D4-E2F4-4C88-9527-CB7C2D385B92}"/>
              </a:ext>
            </a:extLst>
          </p:cNvPr>
          <p:cNvSpPr/>
          <p:nvPr/>
        </p:nvSpPr>
        <p:spPr>
          <a:xfrm>
            <a:off x="5865880" y="4329574"/>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7" name="Oval 36">
            <a:extLst>
              <a:ext uri="{FF2B5EF4-FFF2-40B4-BE49-F238E27FC236}">
                <a16:creationId xmlns:a16="http://schemas.microsoft.com/office/drawing/2014/main" id="{71ADCC7A-083B-43A1-ADF9-2D3C4E14550F}"/>
              </a:ext>
            </a:extLst>
          </p:cNvPr>
          <p:cNvSpPr/>
          <p:nvPr/>
        </p:nvSpPr>
        <p:spPr>
          <a:xfrm>
            <a:off x="5696084" y="4190517"/>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8" name="Oval 37">
            <a:extLst>
              <a:ext uri="{FF2B5EF4-FFF2-40B4-BE49-F238E27FC236}">
                <a16:creationId xmlns:a16="http://schemas.microsoft.com/office/drawing/2014/main" id="{5CE4C01B-834B-4BEA-A966-5A5282A5D422}"/>
              </a:ext>
            </a:extLst>
          </p:cNvPr>
          <p:cNvSpPr/>
          <p:nvPr/>
        </p:nvSpPr>
        <p:spPr>
          <a:xfrm>
            <a:off x="4444426" y="462068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5186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http://www.oclc.org/content/dam/research/images/publications/rdm-framework-4-with-cc.png">
            <a:extLst>
              <a:ext uri="{FF2B5EF4-FFF2-40B4-BE49-F238E27FC236}">
                <a16:creationId xmlns:a16="http://schemas.microsoft.com/office/drawing/2014/main" id="{782A08C0-B7E1-4210-B4F2-B3693BE6992B}"/>
              </a:ext>
            </a:extLst>
          </p:cNvPr>
          <p:cNvPicPr/>
          <p:nvPr/>
        </p:nvPicPr>
        <p:blipFill>
          <a:blip r:embed="rId3"/>
          <a:srcRect/>
          <a:stretch>
            <a:fillRect/>
          </a:stretch>
        </p:blipFill>
        <p:spPr>
          <a:xfrm>
            <a:off x="2017277" y="818246"/>
            <a:ext cx="8138257" cy="6039755"/>
          </a:xfrm>
          <a:prstGeom prst="rect">
            <a:avLst/>
          </a:prstGeom>
          <a:ln/>
        </p:spPr>
      </p:pic>
      <p:sp>
        <p:nvSpPr>
          <p:cNvPr id="5" name="TextBox 4">
            <a:extLst>
              <a:ext uri="{FF2B5EF4-FFF2-40B4-BE49-F238E27FC236}">
                <a16:creationId xmlns:a16="http://schemas.microsoft.com/office/drawing/2014/main" id="{B464328C-62F6-4886-A23A-17271FBA4519}"/>
              </a:ext>
            </a:extLst>
          </p:cNvPr>
          <p:cNvSpPr txBox="1"/>
          <p:nvPr/>
        </p:nvSpPr>
        <p:spPr>
          <a:xfrm>
            <a:off x="1664553" y="148735"/>
            <a:ext cx="3667927"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The RDM Service Space</a:t>
            </a:r>
          </a:p>
        </p:txBody>
      </p:sp>
    </p:spTree>
    <p:extLst>
      <p:ext uri="{BB962C8B-B14F-4D97-AF65-F5344CB8AC3E}">
        <p14:creationId xmlns:p14="http://schemas.microsoft.com/office/powerpoint/2010/main" val="300974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060104E-1DBF-2E45-8614-287A57D6D06B}"/>
              </a:ext>
            </a:extLst>
          </p:cNvPr>
          <p:cNvCxnSpPr/>
          <p:nvPr/>
        </p:nvCxnSpPr>
        <p:spPr>
          <a:xfrm>
            <a:off x="1524000" y="6481763"/>
            <a:ext cx="9144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25602" name="Picture 3">
            <a:extLst>
              <a:ext uri="{FF2B5EF4-FFF2-40B4-BE49-F238E27FC236}">
                <a16:creationId xmlns:a16="http://schemas.microsoft.com/office/drawing/2014/main" id="{3F112AB4-4DBE-2F44-B001-FD75C7D2F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4176" y="6538914"/>
            <a:ext cx="8175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7">
            <a:extLst>
              <a:ext uri="{FF2B5EF4-FFF2-40B4-BE49-F238E27FC236}">
                <a16:creationId xmlns:a16="http://schemas.microsoft.com/office/drawing/2014/main" id="{26A41435-C596-0C4F-90D7-3694F79CB53F}"/>
              </a:ext>
            </a:extLst>
          </p:cNvPr>
          <p:cNvSpPr>
            <a:spLocks noChangeArrowheads="1"/>
          </p:cNvSpPr>
          <p:nvPr/>
        </p:nvSpPr>
        <p:spPr bwMode="auto">
          <a:xfrm>
            <a:off x="2505076" y="6454776"/>
            <a:ext cx="80803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t>“Incentives to Acquire RDM Capacity” by </a:t>
            </a:r>
            <a:r>
              <a:rPr lang="en-US" altLang="en-US" sz="1000">
                <a:hlinkClick r:id="rId4"/>
              </a:rPr>
              <a:t>OCLC Research</a:t>
            </a:r>
            <a:r>
              <a:rPr lang="en-US" altLang="en-US" sz="1000" i="1"/>
              <a:t>, </a:t>
            </a:r>
            <a:r>
              <a:rPr lang="en-US" altLang="en-US" sz="1000"/>
              <a:t>from </a:t>
            </a:r>
            <a:r>
              <a:rPr lang="en-US" altLang="en-US" sz="1000">
                <a:hlinkClick r:id="rId5"/>
              </a:rPr>
              <a:t>The Realities of Research Data Management Part Three: Incentives for Building University RDM Services </a:t>
            </a:r>
            <a:r>
              <a:rPr lang="en-US" altLang="en-US" sz="1000">
                <a:hlinkClick r:id="rId6"/>
              </a:rPr>
              <a:t> (</a:t>
            </a:r>
            <a:r>
              <a:rPr lang="mr-IN" altLang="en-US" sz="1000">
                <a:ea typeface="Mangal" panose="02040503050203030202" pitchFamily="18" charset="0"/>
                <a:hlinkClick r:id="rId6"/>
              </a:rPr>
              <a:t>https://doi.org/10.25333/C3S62F</a:t>
            </a:r>
            <a:r>
              <a:rPr lang="en-US" altLang="en-US" sz="1000">
                <a:hlinkClick r:id="rId6"/>
              </a:rPr>
              <a:t>)</a:t>
            </a:r>
            <a:r>
              <a:rPr lang="en-US" altLang="en-US" sz="1000"/>
              <a:t>,</a:t>
            </a:r>
            <a:r>
              <a:rPr lang="en-US" altLang="en-US" sz="1000" i="1"/>
              <a:t> </a:t>
            </a:r>
            <a:r>
              <a:rPr lang="en-US" altLang="en-US" sz="1000">
                <a:hlinkClick r:id="rId7"/>
              </a:rPr>
              <a:t>CC BY 4.0</a:t>
            </a:r>
            <a:br>
              <a:rPr lang="en-US" altLang="en-US" sz="1100"/>
            </a:br>
            <a:endParaRPr lang="en-US" altLang="en-US" sz="1100"/>
          </a:p>
        </p:txBody>
      </p:sp>
      <p:pic>
        <p:nvPicPr>
          <p:cNvPr id="25604" name="Picture 5">
            <a:extLst>
              <a:ext uri="{FF2B5EF4-FFF2-40B4-BE49-F238E27FC236}">
                <a16:creationId xmlns:a16="http://schemas.microsoft.com/office/drawing/2014/main" id="{115A61BD-8499-3A4D-A663-8AF11AFEDC9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3425" y="309563"/>
            <a:ext cx="5354638"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6561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5" ma:contentTypeDescription="Create a new document." ma:contentTypeScope="" ma:versionID="f1395dda86fb6fdc901c654b2f58b2a3">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0ace508b7351c89a677880c83574ac0f"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DF5D0-87E8-4BD5-A402-4D59CE420290}">
  <ds:schemaRefs>
    <ds:schemaRef ds:uri="9b9db491-4385-45f1-9eb7-7d00055b11bb"/>
    <ds:schemaRef ds:uri="c908eeb5-9d00-41e0-9796-81e9ccc77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BC43B5-C7E0-4D34-A102-2E25322A6E75}">
  <ds:schemaRefs>
    <ds:schemaRef ds:uri="http://purl.org/dc/elements/1.1/"/>
    <ds:schemaRef ds:uri="http://schemas.microsoft.com/office/2006/metadata/properties"/>
    <ds:schemaRef ds:uri="9b9db491-4385-45f1-9eb7-7d00055b11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908eeb5-9d00-41e0-9796-81e9ccc774c3"/>
    <ds:schemaRef ds:uri="http://www.w3.org/XML/1998/namespace"/>
    <ds:schemaRef ds:uri="http://purl.org/dc/dcmitype/"/>
  </ds:schemaRefs>
</ds:datastoreItem>
</file>

<file path=customXml/itemProps3.xml><?xml version="1.0" encoding="utf-8"?>
<ds:datastoreItem xmlns:ds="http://schemas.openxmlformats.org/officeDocument/2006/customXml" ds:itemID="{60841DF8-CE7D-4ED2-84F3-8AA4D5047C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TotalTime>
  <Words>3576</Words>
  <Application>Microsoft Office PowerPoint</Application>
  <PresentationFormat>Widescreen</PresentationFormat>
  <Paragraphs>395</Paragraphs>
  <Slides>32</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Mangal</vt:lpstr>
      <vt:lpstr>Segoe UI</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Realities of RDM</dc:title>
  <dc:creator>Lavoie,Brian</dc:creator>
  <cp:lastModifiedBy>Proffitt,Merrilee</cp:lastModifiedBy>
  <cp:revision>3</cp:revision>
  <cp:lastPrinted>2018-09-28T20:11:22Z</cp:lastPrinted>
  <dcterms:created xsi:type="dcterms:W3CDTF">1601-01-01T00:00:00Z</dcterms:created>
  <dcterms:modified xsi:type="dcterms:W3CDTF">2018-11-12T21:46:53Z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