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8" r:id="rId2"/>
    <p:sldId id="345" r:id="rId3"/>
    <p:sldId id="351" r:id="rId4"/>
    <p:sldId id="349" r:id="rId5"/>
    <p:sldId id="359" r:id="rId6"/>
    <p:sldId id="352" r:id="rId7"/>
    <p:sldId id="353" r:id="rId8"/>
    <p:sldId id="360" r:id="rId9"/>
    <p:sldId id="354" r:id="rId10"/>
    <p:sldId id="356" r:id="rId11"/>
    <p:sldId id="355" r:id="rId12"/>
    <p:sldId id="357" r:id="rId13"/>
    <p:sldId id="358" r:id="rId14"/>
    <p:sldId id="3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2D114C-6D1C-C747-A3AE-C52162C1FF6B}">
          <p14:sldIdLst>
            <p14:sldId id="308"/>
            <p14:sldId id="345"/>
            <p14:sldId id="351"/>
            <p14:sldId id="349"/>
            <p14:sldId id="359"/>
            <p14:sldId id="352"/>
            <p14:sldId id="353"/>
            <p14:sldId id="360"/>
            <p14:sldId id="354"/>
            <p14:sldId id="356"/>
            <p14:sldId id="355"/>
            <p14:sldId id="357"/>
            <p14:sldId id="358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9" autoAdjust="0"/>
    <p:restoredTop sz="94638" autoAdjust="0"/>
  </p:normalViewPr>
  <p:slideViewPr>
    <p:cSldViewPr snapToGrid="0" snapToObjects="1">
      <p:cViewPr varScale="1">
        <p:scale>
          <a:sx n="102" d="100"/>
          <a:sy n="102" d="100"/>
        </p:scale>
        <p:origin x="120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56438-CCB5-47F6-B812-76B510E4839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49500E-7E36-4029-A5CB-C4201F3CBBBA}">
      <dgm:prSet/>
      <dgm:spPr/>
      <dgm:t>
        <a:bodyPr/>
        <a:lstStyle/>
        <a:p>
          <a:r>
            <a:rPr lang="en-US" dirty="0"/>
            <a:t>People are connections to  knowledge</a:t>
          </a:r>
        </a:p>
      </dgm:t>
    </dgm:pt>
    <dgm:pt modelId="{15BEECE4-1D22-4572-80A1-8746BD165660}" type="parTrans" cxnId="{568F7311-94D2-420F-B363-36A405553462}">
      <dgm:prSet/>
      <dgm:spPr/>
      <dgm:t>
        <a:bodyPr/>
        <a:lstStyle/>
        <a:p>
          <a:endParaRPr lang="en-US"/>
        </a:p>
      </dgm:t>
    </dgm:pt>
    <dgm:pt modelId="{F2A09C39-4266-436F-BC26-EF4FF1DB4944}" type="sibTrans" cxnId="{568F7311-94D2-420F-B363-36A405553462}">
      <dgm:prSet/>
      <dgm:spPr/>
      <dgm:t>
        <a:bodyPr/>
        <a:lstStyle/>
        <a:p>
          <a:endParaRPr lang="en-US"/>
        </a:p>
      </dgm:t>
    </dgm:pt>
    <dgm:pt modelId="{7402F479-6345-4421-91F7-CE37A204031A}">
      <dgm:prSet/>
      <dgm:spPr/>
      <dgm:t>
        <a:bodyPr/>
        <a:lstStyle/>
        <a:p>
          <a:r>
            <a:rPr lang="en-US"/>
            <a:t>Peer to  Peer collaborative learning</a:t>
          </a:r>
        </a:p>
      </dgm:t>
    </dgm:pt>
    <dgm:pt modelId="{4A914B06-F3F1-41EE-9E87-9974A139F85A}" type="parTrans" cxnId="{CE48770B-0438-4019-9A89-C23105666BAE}">
      <dgm:prSet/>
      <dgm:spPr/>
      <dgm:t>
        <a:bodyPr/>
        <a:lstStyle/>
        <a:p>
          <a:endParaRPr lang="en-US"/>
        </a:p>
      </dgm:t>
    </dgm:pt>
    <dgm:pt modelId="{E0720444-EED0-4C25-9700-92A342E94934}" type="sibTrans" cxnId="{CE48770B-0438-4019-9A89-C23105666BAE}">
      <dgm:prSet/>
      <dgm:spPr/>
      <dgm:t>
        <a:bodyPr/>
        <a:lstStyle/>
        <a:p>
          <a:endParaRPr lang="en-US"/>
        </a:p>
      </dgm:t>
    </dgm:pt>
    <dgm:pt modelId="{6339BC25-63A1-4C0A-9951-898E36162A46}">
      <dgm:prSet/>
      <dgm:spPr/>
      <dgm:t>
        <a:bodyPr/>
        <a:lstStyle/>
        <a:p>
          <a:r>
            <a:rPr lang="en-US"/>
            <a:t>Strategic thinking to practical application</a:t>
          </a:r>
        </a:p>
      </dgm:t>
    </dgm:pt>
    <dgm:pt modelId="{54B22ADA-81CC-40DE-BF4B-9112CDC72F02}" type="parTrans" cxnId="{78585AB1-BB10-4E1D-A874-E55A1E28BE5F}">
      <dgm:prSet/>
      <dgm:spPr/>
      <dgm:t>
        <a:bodyPr/>
        <a:lstStyle/>
        <a:p>
          <a:endParaRPr lang="en-US"/>
        </a:p>
      </dgm:t>
    </dgm:pt>
    <dgm:pt modelId="{6E748340-6172-420C-8F57-35B112CE305A}" type="sibTrans" cxnId="{78585AB1-BB10-4E1D-A874-E55A1E28BE5F}">
      <dgm:prSet/>
      <dgm:spPr/>
      <dgm:t>
        <a:bodyPr/>
        <a:lstStyle/>
        <a:p>
          <a:endParaRPr lang="en-US"/>
        </a:p>
      </dgm:t>
    </dgm:pt>
    <dgm:pt modelId="{5EB6F572-6E58-470B-8675-75E3692B37A1}">
      <dgm:prSet/>
      <dgm:spPr/>
      <dgm:t>
        <a:bodyPr/>
        <a:lstStyle/>
        <a:p>
          <a:r>
            <a:rPr lang="en-US"/>
            <a:t>Influence  service design and future research</a:t>
          </a:r>
        </a:p>
      </dgm:t>
    </dgm:pt>
    <dgm:pt modelId="{4F366539-16A0-4755-A426-DD4D9C2B6D7B}" type="parTrans" cxnId="{4A0CD1A4-3FBC-440A-9928-22BFEE4FC6D6}">
      <dgm:prSet/>
      <dgm:spPr/>
      <dgm:t>
        <a:bodyPr/>
        <a:lstStyle/>
        <a:p>
          <a:endParaRPr lang="en-US"/>
        </a:p>
      </dgm:t>
    </dgm:pt>
    <dgm:pt modelId="{DFEEF07A-EECC-46A4-A091-C09933F56955}" type="sibTrans" cxnId="{4A0CD1A4-3FBC-440A-9928-22BFEE4FC6D6}">
      <dgm:prSet/>
      <dgm:spPr/>
      <dgm:t>
        <a:bodyPr/>
        <a:lstStyle/>
        <a:p>
          <a:endParaRPr lang="en-US"/>
        </a:p>
      </dgm:t>
    </dgm:pt>
    <dgm:pt modelId="{3FE1374E-0478-4AE3-9B6B-8A66B08B9E03}">
      <dgm:prSet/>
      <dgm:spPr/>
      <dgm:t>
        <a:bodyPr/>
        <a:lstStyle/>
        <a:p>
          <a:r>
            <a:rPr lang="en-US"/>
            <a:t>Shared understanding for faster innovation</a:t>
          </a:r>
        </a:p>
      </dgm:t>
    </dgm:pt>
    <dgm:pt modelId="{870F0283-1C76-40F7-AA3D-15D4DC6A1112}" type="parTrans" cxnId="{0C4564A4-2536-48E0-90E9-28770AF2805E}">
      <dgm:prSet/>
      <dgm:spPr/>
      <dgm:t>
        <a:bodyPr/>
        <a:lstStyle/>
        <a:p>
          <a:endParaRPr lang="en-US"/>
        </a:p>
      </dgm:t>
    </dgm:pt>
    <dgm:pt modelId="{6AA77521-E7CA-476F-8A09-2B17B80EA519}" type="sibTrans" cxnId="{0C4564A4-2536-48E0-90E9-28770AF2805E}">
      <dgm:prSet/>
      <dgm:spPr/>
      <dgm:t>
        <a:bodyPr/>
        <a:lstStyle/>
        <a:p>
          <a:endParaRPr lang="en-US"/>
        </a:p>
      </dgm:t>
    </dgm:pt>
    <dgm:pt modelId="{1471AFAC-0918-4C47-AEC0-E53AF6D0629F}" type="pres">
      <dgm:prSet presAssocID="{39756438-CCB5-47F6-B812-76B510E48391}" presName="vert0" presStyleCnt="0">
        <dgm:presLayoutVars>
          <dgm:dir/>
          <dgm:animOne val="branch"/>
          <dgm:animLvl val="lvl"/>
        </dgm:presLayoutVars>
      </dgm:prSet>
      <dgm:spPr/>
    </dgm:pt>
    <dgm:pt modelId="{8E93EF97-B395-9E40-A4A5-EAE54900617E}" type="pres">
      <dgm:prSet presAssocID="{5249500E-7E36-4029-A5CB-C4201F3CBBBA}" presName="thickLine" presStyleLbl="alignNode1" presStyleIdx="0" presStyleCnt="5"/>
      <dgm:spPr/>
    </dgm:pt>
    <dgm:pt modelId="{6ECA63F7-8C84-6A4F-9ED5-DD0DCAA270BD}" type="pres">
      <dgm:prSet presAssocID="{5249500E-7E36-4029-A5CB-C4201F3CBBBA}" presName="horz1" presStyleCnt="0"/>
      <dgm:spPr/>
    </dgm:pt>
    <dgm:pt modelId="{862DCC50-99DE-4F4F-B70A-0C4D8F4B8BF4}" type="pres">
      <dgm:prSet presAssocID="{5249500E-7E36-4029-A5CB-C4201F3CBBBA}" presName="tx1" presStyleLbl="revTx" presStyleIdx="0" presStyleCnt="5"/>
      <dgm:spPr/>
    </dgm:pt>
    <dgm:pt modelId="{89DF95EA-F0C9-534B-B741-43BA6992FF64}" type="pres">
      <dgm:prSet presAssocID="{5249500E-7E36-4029-A5CB-C4201F3CBBBA}" presName="vert1" presStyleCnt="0"/>
      <dgm:spPr/>
    </dgm:pt>
    <dgm:pt modelId="{135B900C-9F91-A841-9A1C-39A8A620C1A2}" type="pres">
      <dgm:prSet presAssocID="{7402F479-6345-4421-91F7-CE37A204031A}" presName="thickLine" presStyleLbl="alignNode1" presStyleIdx="1" presStyleCnt="5"/>
      <dgm:spPr/>
    </dgm:pt>
    <dgm:pt modelId="{21D10F02-F6EC-634D-8A12-472FECD9416D}" type="pres">
      <dgm:prSet presAssocID="{7402F479-6345-4421-91F7-CE37A204031A}" presName="horz1" presStyleCnt="0"/>
      <dgm:spPr/>
    </dgm:pt>
    <dgm:pt modelId="{2C27EC78-0509-9D4C-813E-16F91851F7B7}" type="pres">
      <dgm:prSet presAssocID="{7402F479-6345-4421-91F7-CE37A204031A}" presName="tx1" presStyleLbl="revTx" presStyleIdx="1" presStyleCnt="5"/>
      <dgm:spPr/>
    </dgm:pt>
    <dgm:pt modelId="{FA172D57-A136-D64C-8759-30C490322276}" type="pres">
      <dgm:prSet presAssocID="{7402F479-6345-4421-91F7-CE37A204031A}" presName="vert1" presStyleCnt="0"/>
      <dgm:spPr/>
    </dgm:pt>
    <dgm:pt modelId="{A069DA0C-D37E-A343-BB4E-32EDE4093A83}" type="pres">
      <dgm:prSet presAssocID="{6339BC25-63A1-4C0A-9951-898E36162A46}" presName="thickLine" presStyleLbl="alignNode1" presStyleIdx="2" presStyleCnt="5"/>
      <dgm:spPr/>
    </dgm:pt>
    <dgm:pt modelId="{E1458992-575A-2B40-AD85-7E99F64FF8FE}" type="pres">
      <dgm:prSet presAssocID="{6339BC25-63A1-4C0A-9951-898E36162A46}" presName="horz1" presStyleCnt="0"/>
      <dgm:spPr/>
    </dgm:pt>
    <dgm:pt modelId="{94CAA29A-6A6C-7C4E-9792-FA8BB1F0D721}" type="pres">
      <dgm:prSet presAssocID="{6339BC25-63A1-4C0A-9951-898E36162A46}" presName="tx1" presStyleLbl="revTx" presStyleIdx="2" presStyleCnt="5"/>
      <dgm:spPr/>
    </dgm:pt>
    <dgm:pt modelId="{E77575FE-235C-644A-8D85-A59CF1DFEE74}" type="pres">
      <dgm:prSet presAssocID="{6339BC25-63A1-4C0A-9951-898E36162A46}" presName="vert1" presStyleCnt="0"/>
      <dgm:spPr/>
    </dgm:pt>
    <dgm:pt modelId="{2596B678-C7B9-244B-9191-86D33D6921C9}" type="pres">
      <dgm:prSet presAssocID="{5EB6F572-6E58-470B-8675-75E3692B37A1}" presName="thickLine" presStyleLbl="alignNode1" presStyleIdx="3" presStyleCnt="5"/>
      <dgm:spPr/>
    </dgm:pt>
    <dgm:pt modelId="{2D4868A0-4AA8-3043-8209-2FFE264F0E3A}" type="pres">
      <dgm:prSet presAssocID="{5EB6F572-6E58-470B-8675-75E3692B37A1}" presName="horz1" presStyleCnt="0"/>
      <dgm:spPr/>
    </dgm:pt>
    <dgm:pt modelId="{95417937-4988-7645-B38D-AA84FC8EC54F}" type="pres">
      <dgm:prSet presAssocID="{5EB6F572-6E58-470B-8675-75E3692B37A1}" presName="tx1" presStyleLbl="revTx" presStyleIdx="3" presStyleCnt="5"/>
      <dgm:spPr/>
    </dgm:pt>
    <dgm:pt modelId="{48497832-FA11-E44E-BF24-3761478DA177}" type="pres">
      <dgm:prSet presAssocID="{5EB6F572-6E58-470B-8675-75E3692B37A1}" presName="vert1" presStyleCnt="0"/>
      <dgm:spPr/>
    </dgm:pt>
    <dgm:pt modelId="{40628D60-5E10-064E-915D-2F9C39CC275B}" type="pres">
      <dgm:prSet presAssocID="{3FE1374E-0478-4AE3-9B6B-8A66B08B9E03}" presName="thickLine" presStyleLbl="alignNode1" presStyleIdx="4" presStyleCnt="5"/>
      <dgm:spPr/>
    </dgm:pt>
    <dgm:pt modelId="{B0F80084-CF6D-E44D-82E2-34938CCE9995}" type="pres">
      <dgm:prSet presAssocID="{3FE1374E-0478-4AE3-9B6B-8A66B08B9E03}" presName="horz1" presStyleCnt="0"/>
      <dgm:spPr/>
    </dgm:pt>
    <dgm:pt modelId="{BE847060-1FD5-644E-BEF2-343F1B36975E}" type="pres">
      <dgm:prSet presAssocID="{3FE1374E-0478-4AE3-9B6B-8A66B08B9E03}" presName="tx1" presStyleLbl="revTx" presStyleIdx="4" presStyleCnt="5"/>
      <dgm:spPr/>
    </dgm:pt>
    <dgm:pt modelId="{3E877D3C-0F7B-7E49-BD63-FAAD48987AC9}" type="pres">
      <dgm:prSet presAssocID="{3FE1374E-0478-4AE3-9B6B-8A66B08B9E03}" presName="vert1" presStyleCnt="0"/>
      <dgm:spPr/>
    </dgm:pt>
  </dgm:ptLst>
  <dgm:cxnLst>
    <dgm:cxn modelId="{CE48770B-0438-4019-9A89-C23105666BAE}" srcId="{39756438-CCB5-47F6-B812-76B510E48391}" destId="{7402F479-6345-4421-91F7-CE37A204031A}" srcOrd="1" destOrd="0" parTransId="{4A914B06-F3F1-41EE-9E87-9974A139F85A}" sibTransId="{E0720444-EED0-4C25-9700-92A342E94934}"/>
    <dgm:cxn modelId="{568F7311-94D2-420F-B363-36A405553462}" srcId="{39756438-CCB5-47F6-B812-76B510E48391}" destId="{5249500E-7E36-4029-A5CB-C4201F3CBBBA}" srcOrd="0" destOrd="0" parTransId="{15BEECE4-1D22-4572-80A1-8746BD165660}" sibTransId="{F2A09C39-4266-436F-BC26-EF4FF1DB4944}"/>
    <dgm:cxn modelId="{45766916-0D13-104C-9643-583B4DBBCB80}" type="presOf" srcId="{5EB6F572-6E58-470B-8675-75E3692B37A1}" destId="{95417937-4988-7645-B38D-AA84FC8EC54F}" srcOrd="0" destOrd="0" presId="urn:microsoft.com/office/officeart/2008/layout/LinedList"/>
    <dgm:cxn modelId="{E5C3791B-301D-F446-9378-B2194C6B029C}" type="presOf" srcId="{6339BC25-63A1-4C0A-9951-898E36162A46}" destId="{94CAA29A-6A6C-7C4E-9792-FA8BB1F0D721}" srcOrd="0" destOrd="0" presId="urn:microsoft.com/office/officeart/2008/layout/LinedList"/>
    <dgm:cxn modelId="{D43F421E-A6D4-4C45-AC2F-24FB387CCD26}" type="presOf" srcId="{3FE1374E-0478-4AE3-9B6B-8A66B08B9E03}" destId="{BE847060-1FD5-644E-BEF2-343F1B36975E}" srcOrd="0" destOrd="0" presId="urn:microsoft.com/office/officeart/2008/layout/LinedList"/>
    <dgm:cxn modelId="{1A5F2C92-117F-E747-8FB8-F41ABED645F2}" type="presOf" srcId="{7402F479-6345-4421-91F7-CE37A204031A}" destId="{2C27EC78-0509-9D4C-813E-16F91851F7B7}" srcOrd="0" destOrd="0" presId="urn:microsoft.com/office/officeart/2008/layout/LinedList"/>
    <dgm:cxn modelId="{0C4564A4-2536-48E0-90E9-28770AF2805E}" srcId="{39756438-CCB5-47F6-B812-76B510E48391}" destId="{3FE1374E-0478-4AE3-9B6B-8A66B08B9E03}" srcOrd="4" destOrd="0" parTransId="{870F0283-1C76-40F7-AA3D-15D4DC6A1112}" sibTransId="{6AA77521-E7CA-476F-8A09-2B17B80EA519}"/>
    <dgm:cxn modelId="{4A0CD1A4-3FBC-440A-9928-22BFEE4FC6D6}" srcId="{39756438-CCB5-47F6-B812-76B510E48391}" destId="{5EB6F572-6E58-470B-8675-75E3692B37A1}" srcOrd="3" destOrd="0" parTransId="{4F366539-16A0-4755-A426-DD4D9C2B6D7B}" sibTransId="{DFEEF07A-EECC-46A4-A091-C09933F56955}"/>
    <dgm:cxn modelId="{78585AB1-BB10-4E1D-A874-E55A1E28BE5F}" srcId="{39756438-CCB5-47F6-B812-76B510E48391}" destId="{6339BC25-63A1-4C0A-9951-898E36162A46}" srcOrd="2" destOrd="0" parTransId="{54B22ADA-81CC-40DE-BF4B-9112CDC72F02}" sibTransId="{6E748340-6172-420C-8F57-35B112CE305A}"/>
    <dgm:cxn modelId="{F4D444D0-AC65-D849-ACA3-3A008E3414AF}" type="presOf" srcId="{39756438-CCB5-47F6-B812-76B510E48391}" destId="{1471AFAC-0918-4C47-AEC0-E53AF6D0629F}" srcOrd="0" destOrd="0" presId="urn:microsoft.com/office/officeart/2008/layout/LinedList"/>
    <dgm:cxn modelId="{B5E04AFD-D116-2840-B072-F00ACD075146}" type="presOf" srcId="{5249500E-7E36-4029-A5CB-C4201F3CBBBA}" destId="{862DCC50-99DE-4F4F-B70A-0C4D8F4B8BF4}" srcOrd="0" destOrd="0" presId="urn:microsoft.com/office/officeart/2008/layout/LinedList"/>
    <dgm:cxn modelId="{B0967073-E9D4-DF4B-80CA-DCB6B6B883B1}" type="presParOf" srcId="{1471AFAC-0918-4C47-AEC0-E53AF6D0629F}" destId="{8E93EF97-B395-9E40-A4A5-EAE54900617E}" srcOrd="0" destOrd="0" presId="urn:microsoft.com/office/officeart/2008/layout/LinedList"/>
    <dgm:cxn modelId="{14BD6321-3175-3B4A-9FAE-5076676C6C75}" type="presParOf" srcId="{1471AFAC-0918-4C47-AEC0-E53AF6D0629F}" destId="{6ECA63F7-8C84-6A4F-9ED5-DD0DCAA270BD}" srcOrd="1" destOrd="0" presId="urn:microsoft.com/office/officeart/2008/layout/LinedList"/>
    <dgm:cxn modelId="{532AD7E5-0B21-4E41-9B10-74636E7CECDD}" type="presParOf" srcId="{6ECA63F7-8C84-6A4F-9ED5-DD0DCAA270BD}" destId="{862DCC50-99DE-4F4F-B70A-0C4D8F4B8BF4}" srcOrd="0" destOrd="0" presId="urn:microsoft.com/office/officeart/2008/layout/LinedList"/>
    <dgm:cxn modelId="{50DBDDFD-2F65-784B-959A-D8123248721C}" type="presParOf" srcId="{6ECA63F7-8C84-6A4F-9ED5-DD0DCAA270BD}" destId="{89DF95EA-F0C9-534B-B741-43BA6992FF64}" srcOrd="1" destOrd="0" presId="urn:microsoft.com/office/officeart/2008/layout/LinedList"/>
    <dgm:cxn modelId="{6689F3E5-1B6C-7B43-BB0E-F30289E85D3A}" type="presParOf" srcId="{1471AFAC-0918-4C47-AEC0-E53AF6D0629F}" destId="{135B900C-9F91-A841-9A1C-39A8A620C1A2}" srcOrd="2" destOrd="0" presId="urn:microsoft.com/office/officeart/2008/layout/LinedList"/>
    <dgm:cxn modelId="{E704A6AF-FBE2-6644-A6C5-E9B6AA246F41}" type="presParOf" srcId="{1471AFAC-0918-4C47-AEC0-E53AF6D0629F}" destId="{21D10F02-F6EC-634D-8A12-472FECD9416D}" srcOrd="3" destOrd="0" presId="urn:microsoft.com/office/officeart/2008/layout/LinedList"/>
    <dgm:cxn modelId="{E127C399-9FF7-FE49-B329-19FB132283C5}" type="presParOf" srcId="{21D10F02-F6EC-634D-8A12-472FECD9416D}" destId="{2C27EC78-0509-9D4C-813E-16F91851F7B7}" srcOrd="0" destOrd="0" presId="urn:microsoft.com/office/officeart/2008/layout/LinedList"/>
    <dgm:cxn modelId="{012DBC41-D90E-AF43-AA9D-F2D7D839DBF0}" type="presParOf" srcId="{21D10F02-F6EC-634D-8A12-472FECD9416D}" destId="{FA172D57-A136-D64C-8759-30C490322276}" srcOrd="1" destOrd="0" presId="urn:microsoft.com/office/officeart/2008/layout/LinedList"/>
    <dgm:cxn modelId="{54D2E666-9A70-9249-91BA-7EDAC21F89DD}" type="presParOf" srcId="{1471AFAC-0918-4C47-AEC0-E53AF6D0629F}" destId="{A069DA0C-D37E-A343-BB4E-32EDE4093A83}" srcOrd="4" destOrd="0" presId="urn:microsoft.com/office/officeart/2008/layout/LinedList"/>
    <dgm:cxn modelId="{E4524361-D0A3-3743-A32C-B9885DBA6EE8}" type="presParOf" srcId="{1471AFAC-0918-4C47-AEC0-E53AF6D0629F}" destId="{E1458992-575A-2B40-AD85-7E99F64FF8FE}" srcOrd="5" destOrd="0" presId="urn:microsoft.com/office/officeart/2008/layout/LinedList"/>
    <dgm:cxn modelId="{1411E510-9557-FA4A-9609-368EA4B60773}" type="presParOf" srcId="{E1458992-575A-2B40-AD85-7E99F64FF8FE}" destId="{94CAA29A-6A6C-7C4E-9792-FA8BB1F0D721}" srcOrd="0" destOrd="0" presId="urn:microsoft.com/office/officeart/2008/layout/LinedList"/>
    <dgm:cxn modelId="{0CDDDDC6-F835-6E49-BB40-732AA1821893}" type="presParOf" srcId="{E1458992-575A-2B40-AD85-7E99F64FF8FE}" destId="{E77575FE-235C-644A-8D85-A59CF1DFEE74}" srcOrd="1" destOrd="0" presId="urn:microsoft.com/office/officeart/2008/layout/LinedList"/>
    <dgm:cxn modelId="{C3317571-F058-D640-8975-1AB25F53BD0C}" type="presParOf" srcId="{1471AFAC-0918-4C47-AEC0-E53AF6D0629F}" destId="{2596B678-C7B9-244B-9191-86D33D6921C9}" srcOrd="6" destOrd="0" presId="urn:microsoft.com/office/officeart/2008/layout/LinedList"/>
    <dgm:cxn modelId="{B9A84A6E-B57E-EC48-B3FC-EA82B5F5EB1F}" type="presParOf" srcId="{1471AFAC-0918-4C47-AEC0-E53AF6D0629F}" destId="{2D4868A0-4AA8-3043-8209-2FFE264F0E3A}" srcOrd="7" destOrd="0" presId="urn:microsoft.com/office/officeart/2008/layout/LinedList"/>
    <dgm:cxn modelId="{A0C7AA13-D901-F543-BBC3-BF45DBE9B42C}" type="presParOf" srcId="{2D4868A0-4AA8-3043-8209-2FFE264F0E3A}" destId="{95417937-4988-7645-B38D-AA84FC8EC54F}" srcOrd="0" destOrd="0" presId="urn:microsoft.com/office/officeart/2008/layout/LinedList"/>
    <dgm:cxn modelId="{AC3FD1FD-51E1-CA49-A22A-844D8DD3E010}" type="presParOf" srcId="{2D4868A0-4AA8-3043-8209-2FFE264F0E3A}" destId="{48497832-FA11-E44E-BF24-3761478DA177}" srcOrd="1" destOrd="0" presId="urn:microsoft.com/office/officeart/2008/layout/LinedList"/>
    <dgm:cxn modelId="{7B230FE9-0963-4140-8A24-5680EDD87834}" type="presParOf" srcId="{1471AFAC-0918-4C47-AEC0-E53AF6D0629F}" destId="{40628D60-5E10-064E-915D-2F9C39CC275B}" srcOrd="8" destOrd="0" presId="urn:microsoft.com/office/officeart/2008/layout/LinedList"/>
    <dgm:cxn modelId="{0CE8C29D-EC31-FE4A-AEEB-C9F8B35BCEEC}" type="presParOf" srcId="{1471AFAC-0918-4C47-AEC0-E53AF6D0629F}" destId="{B0F80084-CF6D-E44D-82E2-34938CCE9995}" srcOrd="9" destOrd="0" presId="urn:microsoft.com/office/officeart/2008/layout/LinedList"/>
    <dgm:cxn modelId="{09443611-1A9F-0043-8ECF-9627FFE5C066}" type="presParOf" srcId="{B0F80084-CF6D-E44D-82E2-34938CCE9995}" destId="{BE847060-1FD5-644E-BEF2-343F1B36975E}" srcOrd="0" destOrd="0" presId="urn:microsoft.com/office/officeart/2008/layout/LinedList"/>
    <dgm:cxn modelId="{F1A1A674-AC41-8248-A6FF-1C0EC55E2F5A}" type="presParOf" srcId="{B0F80084-CF6D-E44D-82E2-34938CCE9995}" destId="{3E877D3C-0F7B-7E49-BD63-FAAD48987A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3EF97-B395-9E40-A4A5-EAE54900617E}">
      <dsp:nvSpPr>
        <dsp:cNvPr id="0" name=""/>
        <dsp:cNvSpPr/>
      </dsp:nvSpPr>
      <dsp:spPr>
        <a:xfrm>
          <a:off x="0" y="720"/>
          <a:ext cx="64142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2DCC50-99DE-4F4F-B70A-0C4D8F4B8BF4}">
      <dsp:nvSpPr>
        <dsp:cNvPr id="0" name=""/>
        <dsp:cNvSpPr/>
      </dsp:nvSpPr>
      <dsp:spPr>
        <a:xfrm>
          <a:off x="0" y="720"/>
          <a:ext cx="6414271" cy="117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People are connections to  knowledge</a:t>
          </a:r>
        </a:p>
      </dsp:txBody>
      <dsp:txXfrm>
        <a:off x="0" y="720"/>
        <a:ext cx="6414271" cy="1179859"/>
      </dsp:txXfrm>
    </dsp:sp>
    <dsp:sp modelId="{135B900C-9F91-A841-9A1C-39A8A620C1A2}">
      <dsp:nvSpPr>
        <dsp:cNvPr id="0" name=""/>
        <dsp:cNvSpPr/>
      </dsp:nvSpPr>
      <dsp:spPr>
        <a:xfrm>
          <a:off x="0" y="1180579"/>
          <a:ext cx="64142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27EC78-0509-9D4C-813E-16F91851F7B7}">
      <dsp:nvSpPr>
        <dsp:cNvPr id="0" name=""/>
        <dsp:cNvSpPr/>
      </dsp:nvSpPr>
      <dsp:spPr>
        <a:xfrm>
          <a:off x="0" y="1180579"/>
          <a:ext cx="6414271" cy="117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Peer to  Peer collaborative learning</a:t>
          </a:r>
        </a:p>
      </dsp:txBody>
      <dsp:txXfrm>
        <a:off x="0" y="1180579"/>
        <a:ext cx="6414271" cy="1179859"/>
      </dsp:txXfrm>
    </dsp:sp>
    <dsp:sp modelId="{A069DA0C-D37E-A343-BB4E-32EDE4093A83}">
      <dsp:nvSpPr>
        <dsp:cNvPr id="0" name=""/>
        <dsp:cNvSpPr/>
      </dsp:nvSpPr>
      <dsp:spPr>
        <a:xfrm>
          <a:off x="0" y="2360439"/>
          <a:ext cx="64142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CAA29A-6A6C-7C4E-9792-FA8BB1F0D721}">
      <dsp:nvSpPr>
        <dsp:cNvPr id="0" name=""/>
        <dsp:cNvSpPr/>
      </dsp:nvSpPr>
      <dsp:spPr>
        <a:xfrm>
          <a:off x="0" y="2360439"/>
          <a:ext cx="6414271" cy="117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Strategic thinking to practical application</a:t>
          </a:r>
        </a:p>
      </dsp:txBody>
      <dsp:txXfrm>
        <a:off x="0" y="2360439"/>
        <a:ext cx="6414271" cy="1179859"/>
      </dsp:txXfrm>
    </dsp:sp>
    <dsp:sp modelId="{2596B678-C7B9-244B-9191-86D33D6921C9}">
      <dsp:nvSpPr>
        <dsp:cNvPr id="0" name=""/>
        <dsp:cNvSpPr/>
      </dsp:nvSpPr>
      <dsp:spPr>
        <a:xfrm>
          <a:off x="0" y="3540298"/>
          <a:ext cx="64142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417937-4988-7645-B38D-AA84FC8EC54F}">
      <dsp:nvSpPr>
        <dsp:cNvPr id="0" name=""/>
        <dsp:cNvSpPr/>
      </dsp:nvSpPr>
      <dsp:spPr>
        <a:xfrm>
          <a:off x="0" y="3540298"/>
          <a:ext cx="6414271" cy="117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Influence  service design and future research</a:t>
          </a:r>
        </a:p>
      </dsp:txBody>
      <dsp:txXfrm>
        <a:off x="0" y="3540298"/>
        <a:ext cx="6414271" cy="1179859"/>
      </dsp:txXfrm>
    </dsp:sp>
    <dsp:sp modelId="{40628D60-5E10-064E-915D-2F9C39CC275B}">
      <dsp:nvSpPr>
        <dsp:cNvPr id="0" name=""/>
        <dsp:cNvSpPr/>
      </dsp:nvSpPr>
      <dsp:spPr>
        <a:xfrm>
          <a:off x="0" y="4720158"/>
          <a:ext cx="641427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847060-1FD5-644E-BEF2-343F1B36975E}">
      <dsp:nvSpPr>
        <dsp:cNvPr id="0" name=""/>
        <dsp:cNvSpPr/>
      </dsp:nvSpPr>
      <dsp:spPr>
        <a:xfrm>
          <a:off x="0" y="4720158"/>
          <a:ext cx="6414271" cy="117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Shared understanding for faster innovation</a:t>
          </a:r>
        </a:p>
      </dsp:txBody>
      <dsp:txXfrm>
        <a:off x="0" y="4720158"/>
        <a:ext cx="6414271" cy="117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FA635-9F67-0147-BB55-E3613323EB4D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DD1D8-89B3-2A40-9950-2D10494F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8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D1D8-89B3-2A40-9950-2D10494F6D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7D8D-EB22-6544-BD05-05B2C3268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72643-B188-4143-8729-378B3F068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197CD-DA73-DC4B-B346-9678C72A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5BD6-E0CB-B747-8831-B11473F4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E6F8-84FA-264C-BB00-8A4EC343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DFF5-A58A-6847-B184-E88A3CA0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8B83B-FD55-1644-910F-BB2AC0E1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5E609-080B-7C4E-8725-68EF3F6C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969A-192D-6449-A286-322112B7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1E067-1EE4-A74C-B39D-2B074373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9D410-E5C1-F644-A687-D7ECCBECE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E4F0B-C9CB-764C-845D-0D2750C51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370F-DD6D-A74E-B9C5-5382D2B0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7EE93-496D-5242-9CD4-7E5B6C4E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E78D7-67C0-FC49-892C-A79AB851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9236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55636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29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9483E-5FE2-4298-8430-AB0A107D1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631" y="6407387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56388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56388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51093" y="56388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AFE1985-1056-4231-96F8-B7076DB7E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73" y="6422994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A6733-70DD-4449-8C03-80A8F13C8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631" y="5797787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0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5" b="48278"/>
          <a:stretch/>
        </p:blipFill>
        <p:spPr>
          <a:xfrm>
            <a:off x="4218519" y="5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4" y="1773170"/>
            <a:ext cx="4218334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1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73" y="6422994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146037" cy="461729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667" b="1"/>
            </a:lvl1pPr>
            <a:lvl2pPr marL="609570" indent="0">
              <a:buNone/>
              <a:defRPr/>
            </a:lvl2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5" y="4818453"/>
            <a:ext cx="1612236" cy="360163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2267" b="0"/>
            </a:lvl1pPr>
            <a:lvl2pPr marL="609570" indent="0">
              <a:buNone/>
              <a:defRPr/>
            </a:lvl2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82536" y="2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3A05-55C3-874D-9CF3-228F4501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9B3D5-8A0B-F141-8A42-8EFB509D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611E-FDD6-2D4C-BC66-5FE56DE3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73643-5C9C-534C-8E7F-8ACADB57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43B33-C939-4E49-9DA8-52846237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661A-2D77-C649-85BC-A456D2BA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7D096-2472-7048-9E80-8BE0FE958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639C5-F5B5-774F-807F-18C1B0CB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ECC1D-518B-3140-BBDD-87A091AA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5539-AF49-B641-AE96-FB5AEA6D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C211-B572-9549-A1B6-F3D5A689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4A5F-81BD-304F-8423-989642BA2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23700-475E-5645-8DDF-14027C2E6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71530-29E3-BE43-8666-8F068077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7E171-B967-A24D-AEE3-34CCF21D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36077-A362-7A45-8E0C-5074321D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7947-4495-F642-9E32-DBC571F6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7C91E-9F03-6A44-8FD1-F182592B1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248F4-0E3C-8A44-A085-B5C575CB6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74CA9-9A16-C441-9E34-285B3D74B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C7862-A413-1B40-9169-BE920F9E8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2E857-DC07-C54A-A624-37841079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B7E9A-BF9B-784E-AB10-13A7A7BC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A17B9-60B7-E348-B13F-58DD9B60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0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617C-E346-BF47-9812-7FFE8CA4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7D7E2-A597-804F-BDE4-1F5CD91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C7BD2-F336-B245-85D9-A38F9286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A28C5-3924-D44D-9B5D-2FCE2DF8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5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078A4-8C28-7D4D-86F8-E24525C9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7FDEF-CAF7-F941-B8F4-D1DA5294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30BAB-8E99-B243-9550-645DCA19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B344-AD5A-B545-BBC5-959D701A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420F2-2EAA-0544-824A-A79981CE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6C3A9-965F-644B-A9F6-CD21F916D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00C2D-A8B4-9E4C-BBD8-6557657A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92B61-D4C2-384E-B4DC-7ED41707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CF4E-8F53-084A-BF79-45667159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EDBE-6384-9E44-AA0E-552175A6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D06A2-B0C2-C048-8DC1-B77A0AF10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7B0C-2559-5C44-A19B-ADAB2D177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ED095-D4AE-BC49-8520-10ADE6BC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0BF0E-9C9B-2E45-86BE-82263670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334D7-1947-624B-8AF2-362F9E63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1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2B966-3137-364B-85A8-FAB146EA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AC8D1-6493-A244-9733-4250F5F6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C2064-5C9C-304C-BC4D-985D19581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6E1A-61B5-8040-A1A5-164DBCFA834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3934-AFB0-D14A-9DC7-E97B7A211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7343F-BA39-CE4E-8005-C12A8D35A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AC6A-8F67-D84A-8BC1-3EC98026F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84284" y="1691020"/>
            <a:ext cx="9467056" cy="25400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OCLC Research Library </a:t>
            </a:r>
            <a:r>
              <a:rPr lang="en-US" i="1" dirty="0"/>
              <a:t>Partnership:</a:t>
            </a:r>
            <a:br>
              <a:rPr lang="en-US" i="1" dirty="0"/>
            </a:br>
            <a:br>
              <a:rPr lang="en-US" i="1" dirty="0"/>
            </a:br>
            <a:r>
              <a:rPr lang="en-US" sz="6000" dirty="0"/>
              <a:t>Amplifying community efforts to drive improvement &amp; innovation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70022" y="4990149"/>
            <a:ext cx="2091278" cy="461729"/>
          </a:xfrm>
        </p:spPr>
        <p:txBody>
          <a:bodyPr/>
          <a:lstStyle/>
          <a:p>
            <a:r>
              <a:rPr lang="en-US" dirty="0"/>
              <a:t>Rachel L. Frick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70022" y="5479016"/>
            <a:ext cx="6408293" cy="1244636"/>
          </a:xfrm>
        </p:spPr>
        <p:txBody>
          <a:bodyPr/>
          <a:lstStyle/>
          <a:p>
            <a:r>
              <a:rPr lang="en-US" dirty="0"/>
              <a:t>September 20, 2018</a:t>
            </a:r>
          </a:p>
          <a:p>
            <a:r>
              <a:rPr lang="en-US" dirty="0"/>
              <a:t>Executive Director, OCLC Research Library Partnership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9F067-9E13-3042-8D97-B218AF9B8C97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Metadata and Beyond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F2BF451-7DD3-BB4A-B3DC-41EE6427BD89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Metadata Managers Focus Group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2018 Linked Data Implementers Survey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Metadata for A/V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Libraries and </a:t>
            </a:r>
            <a:r>
              <a:rPr lang="en-US" sz="2400" dirty="0" err="1"/>
              <a:t>Wikidata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8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14BA0-083C-1A4F-AB4F-E42FA05241EE}"/>
              </a:ext>
            </a:extLst>
          </p:cNvPr>
          <p:cNvSpPr txBox="1"/>
          <p:nvPr/>
        </p:nvSpPr>
        <p:spPr>
          <a:xfrm>
            <a:off x="385763" y="4525347"/>
            <a:ext cx="7253757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Prototype to Production </a:t>
            </a:r>
            <a:r>
              <a:rPr lang="en-US" sz="60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back again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BEF24-A152-0E4F-9497-B1375E1B73F4}"/>
              </a:ext>
            </a:extLst>
          </p:cNvPr>
          <p:cNvSpPr txBox="1"/>
          <p:nvPr/>
        </p:nvSpPr>
        <p:spPr>
          <a:xfrm>
            <a:off x="4380588" y="965199"/>
            <a:ext cx="6766078" cy="492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Commitment to Equity Diversity and Inclusion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E1B99-D421-C142-A772-06F1D3F00315}"/>
              </a:ext>
            </a:extLst>
          </p:cNvPr>
          <p:cNvSpPr txBox="1"/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Value is the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C1FC8-450F-A64F-A64A-55A482FED054}"/>
              </a:ext>
            </a:extLst>
          </p:cNvPr>
          <p:cNvSpPr txBox="1"/>
          <p:nvPr/>
        </p:nvSpPr>
        <p:spPr>
          <a:xfrm>
            <a:off x="838200" y="2057400"/>
            <a:ext cx="10515600" cy="3871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Collaborative learning to establish a shared understanding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Facilitate opportunities for creative problem solving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Platform to dig into the research and environmental trends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Connect to the information and expertise you need, when you need 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D23F5-5BA8-F64E-92DC-C6E56FF6BD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63558" y="1617662"/>
            <a:ext cx="11264883" cy="44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03696-6D9D-FB4C-85AA-6B6FC35D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5" y="240631"/>
            <a:ext cx="10922850" cy="5742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BB2AA6-716A-4D0C-B453-859AC7DEA0B0}"/>
              </a:ext>
            </a:extLst>
          </p:cNvPr>
          <p:cNvSpPr/>
          <p:nvPr/>
        </p:nvSpPr>
        <p:spPr>
          <a:xfrm>
            <a:off x="1383261" y="7043207"/>
            <a:ext cx="89575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effectLst/>
                <a:latin typeface="Arial" panose="020B0604020202020204" pitchFamily="34" charset="0"/>
              </a:rPr>
              <a:t>©2018 OCLC</a:t>
            </a:r>
            <a:r>
              <a:rPr lang="en-US" sz="1100" dirty="0">
                <a:latin typeface="Arial" panose="020B0604020202020204" pitchFamily="34" charset="0"/>
              </a:rPr>
              <a:t>.</a:t>
            </a:r>
            <a:r>
              <a:rPr lang="en-US" sz="1100" b="0" i="0" u="none" strike="noStrike" dirty="0">
                <a:effectLst/>
                <a:latin typeface="Arial" panose="020B0604020202020204" pitchFamily="34" charset="0"/>
              </a:rPr>
              <a:t> This work is licensed under a Creative Commons Attribution 4.0 International License. Suggested attribution: ”This work uses content </a:t>
            </a:r>
            <a:r>
              <a:rPr lang="en-US" sz="1100" dirty="0">
                <a:latin typeface="Arial" panose="020B0604020202020204" pitchFamily="34" charset="0"/>
              </a:rPr>
              <a:t>from ‘OCLC Research Library Partnership: Amplifying community efforts to drive improvement &amp; innovation’” © </a:t>
            </a:r>
            <a:r>
              <a:rPr lang="en-US" sz="1100" b="0" i="0" u="none" strike="noStrike" dirty="0">
                <a:effectLst/>
                <a:latin typeface="Arial" panose="020B0604020202020204" pitchFamily="34" charset="0"/>
              </a:rPr>
              <a:t>Rachel L. Frick used under a Creative Commons Attribution 4.0 International License:</a:t>
            </a:r>
            <a:r>
              <a:rPr lang="en-US" sz="1100" dirty="0">
                <a:latin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hlinkClick r:id="rId4"/>
              </a:rPr>
              <a:t>https://creativecommons.org/licenses/by/4.0/</a:t>
            </a:r>
            <a:r>
              <a:rPr lang="en-US" sz="1100" dirty="0">
                <a:latin typeface="Arial" panose="020B0604020202020204" pitchFamily="34" charset="0"/>
              </a:rPr>
              <a:t> </a:t>
            </a:r>
            <a:endParaRPr lang="en-US" sz="1100" dirty="0"/>
          </a:p>
        </p:txBody>
      </p:sp>
      <p:pic>
        <p:nvPicPr>
          <p:cNvPr id="4" name="Shape 317" descr="OCLC_H_PMS.eps">
            <a:extLst>
              <a:ext uri="{FF2B5EF4-FFF2-40B4-BE49-F238E27FC236}">
                <a16:creationId xmlns:a16="http://schemas.microsoft.com/office/drawing/2014/main" id="{46C94ED9-82C1-447F-AA0E-E3BC7DDFB2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82567" y="7217410"/>
            <a:ext cx="964583" cy="3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24C21-3A85-4C89-BB2B-1A1B61B7285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0" y="7043207"/>
            <a:ext cx="928626" cy="4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5BA5C-5B48-724D-B781-EAAFFC53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59" y="936599"/>
            <a:ext cx="2983745" cy="448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44AF31-54BC-FB47-9F2C-C9967EB7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6" y="935989"/>
            <a:ext cx="2993138" cy="44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2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630CF-50CA-E04E-8443-911BF3AF1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OCLC Research Library </a:t>
            </a:r>
            <a:r>
              <a:rPr lang="en-US" sz="41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Partnership:</a:t>
            </a:r>
            <a:br>
              <a:rPr lang="en-US" sz="41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network to scale </a:t>
            </a:r>
            <a:r>
              <a:rPr lang="en-US" sz="41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41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innovation</a:t>
            </a: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ext Placeholder 4">
            <a:extLst>
              <a:ext uri="{FF2B5EF4-FFF2-40B4-BE49-F238E27FC236}">
                <a16:creationId xmlns:a16="http://schemas.microsoft.com/office/drawing/2014/main" id="{4A4628E2-8A11-4B06-8B9B-9C1E87A52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856511"/>
              </p:ext>
            </p:extLst>
          </p:nvPr>
        </p:nvGraphicFramePr>
        <p:xfrm>
          <a:off x="5134792" y="314326"/>
          <a:ext cx="6414271" cy="590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279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D8D5E-0BCD-F048-BC4D-64675F51576A}"/>
              </a:ext>
            </a:extLst>
          </p:cNvPr>
          <p:cNvSpPr txBox="1"/>
          <p:nvPr/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Online Learning: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inform and connect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2F191-3D66-EF47-B4AF-0AB51C4CB5EE}"/>
              </a:ext>
            </a:extLst>
          </p:cNvPr>
          <p:cNvSpPr txBox="1"/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Partner Work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OCLC Research Initiatives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Technology Deep Dives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Interest /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EED39-2FD2-BA4C-AE15-2D6E6E4F5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8" r="9548"/>
          <a:stretch/>
        </p:blipFill>
        <p:spPr>
          <a:xfrm>
            <a:off x="5297763" y="1250658"/>
            <a:ext cx="6250769" cy="41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F349A-7D45-5E42-8DB2-FB18A29C3DDF}"/>
              </a:ext>
            </a:extLst>
          </p:cNvPr>
          <p:cNvSpPr/>
          <p:nvPr/>
        </p:nvSpPr>
        <p:spPr>
          <a:xfrm>
            <a:off x="621257" y="677117"/>
            <a:ext cx="10210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OCLC Research Library </a:t>
            </a:r>
            <a:r>
              <a:rPr lang="en-US" sz="4400" b="1" i="1" dirty="0"/>
              <a:t>Partnership:</a:t>
            </a:r>
            <a:br>
              <a:rPr lang="en-US" sz="4400" b="1" i="1" dirty="0"/>
            </a:br>
            <a:r>
              <a:rPr lang="en-US" sz="4400" dirty="0"/>
              <a:t>Areas of Focus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4958B-B291-F145-BF13-483708BE586D}"/>
              </a:ext>
            </a:extLst>
          </p:cNvPr>
          <p:cNvSpPr txBox="1"/>
          <p:nvPr/>
        </p:nvSpPr>
        <p:spPr>
          <a:xfrm>
            <a:off x="4481013" y="2400666"/>
            <a:ext cx="76382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Research support and information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Special collections and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Resource Sharing / Collective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Metadata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02262-169E-CF49-B16F-BF62A847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7" y="2467014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5FE584-AD94-FF4A-BBC4-6473EA595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2" r="1" b="15385"/>
          <a:stretch/>
        </p:blipFill>
        <p:spPr>
          <a:xfrm>
            <a:off x="-7" y="-6"/>
            <a:ext cx="12192000" cy="6855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E4B8EA-6E53-7442-8A0E-736E5FAC3B73}"/>
              </a:ext>
            </a:extLst>
          </p:cNvPr>
          <p:cNvSpPr txBox="1"/>
          <p:nvPr/>
        </p:nvSpPr>
        <p:spPr>
          <a:xfrm>
            <a:off x="4894729" y="940723"/>
            <a:ext cx="67138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Data Management 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Report to Action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1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6302" y="2496668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08AE9-24A3-CF4F-94FC-989B251F3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41" r="4" b="3812"/>
          <a:stretch/>
        </p:blipFill>
        <p:spPr>
          <a:xfrm>
            <a:off x="3580894" y="2661260"/>
            <a:ext cx="2834640" cy="283464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92132-25A2-1D48-A362-D6FABC94C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5" r="-2" b="1196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AA9A56-CCE4-DC43-88E2-461558633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588" r="3" b="9840"/>
          <a:stretch/>
        </p:blipFill>
        <p:spPr>
          <a:xfrm>
            <a:off x="4828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AC94D-DCCE-CF47-82B1-BE597AFA8021}"/>
              </a:ext>
            </a:extLst>
          </p:cNvPr>
          <p:cNvSpPr txBox="1"/>
          <p:nvPr/>
        </p:nvSpPr>
        <p:spPr>
          <a:xfrm>
            <a:off x="6671471" y="2416416"/>
            <a:ext cx="540146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three-part </a:t>
            </a:r>
            <a:r>
              <a:rPr lang="en-US" sz="2400" b="1" i="1" dirty="0"/>
              <a:t>Realities of Research Data Management</a:t>
            </a:r>
            <a:r>
              <a:rPr lang="en-US" sz="2400" b="1" dirty="0"/>
              <a:t> </a:t>
            </a:r>
            <a:r>
              <a:rPr lang="en-US" sz="2400" b="1" u="sng" dirty="0"/>
              <a:t>webinar series</a:t>
            </a:r>
            <a:r>
              <a:rPr lang="en-US" sz="2400" b="1" dirty="0"/>
              <a:t> exclusively for RLP members.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companion </a:t>
            </a:r>
            <a:r>
              <a:rPr lang="en-US" sz="2400" b="1" u="sng" dirty="0"/>
              <a:t>RDM Interest Group</a:t>
            </a:r>
            <a:r>
              <a:rPr lang="en-US" sz="2400" b="1" dirty="0"/>
              <a:t> to further explore the issues raised in the research reports with OCLC staff and peers. 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816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CDE2F-AE3D-6A4E-9FFA-8C81B8BD9AD7}"/>
              </a:ext>
            </a:extLst>
          </p:cNvPr>
          <p:cNvSpPr txBox="1"/>
          <p:nvPr/>
        </p:nvSpPr>
        <p:spPr>
          <a:xfrm>
            <a:off x="685800" y="628650"/>
            <a:ext cx="109126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Special Collections &amp; Archives: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DA831-FDE9-E046-9DB6-10C95F2E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1" y="1675090"/>
            <a:ext cx="7100888" cy="440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4AE21D-53D0-FE41-9366-D400ACF04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51" y="1882586"/>
            <a:ext cx="2898891" cy="39925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77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3A2EC6-5BBF-6648-9A01-FA377A7E81D1}"/>
              </a:ext>
            </a:extLst>
          </p:cNvPr>
          <p:cNvSpPr txBox="1"/>
          <p:nvPr/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Resource Sharing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6D8D2D-B1A9-6D4C-8777-6DFA14F19A30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SHARES Policy Rethink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Sharing Special Collections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ILL Patron User Studies</a:t>
            </a:r>
          </a:p>
        </p:txBody>
      </p:sp>
    </p:spTree>
    <p:extLst>
      <p:ext uri="{BB962C8B-B14F-4D97-AF65-F5344CB8AC3E}">
        <p14:creationId xmlns:p14="http://schemas.microsoft.com/office/powerpoint/2010/main" val="38765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1D284C-A546-2146-B76E-06D3A0EEE540}"/>
              </a:ext>
            </a:extLst>
          </p:cNvPr>
          <p:cNvSpPr txBox="1"/>
          <p:nvPr/>
        </p:nvSpPr>
        <p:spPr>
          <a:xfrm>
            <a:off x="648929" y="629266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Leverage the Investment of Open Access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8E51D-04FA-DC4D-86C2-4C08EAF99069}"/>
              </a:ext>
            </a:extLst>
          </p:cNvPr>
          <p:cNvSpPr txBox="1"/>
          <p:nvPr/>
        </p:nvSpPr>
        <p:spPr>
          <a:xfrm>
            <a:off x="648930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Global Council Survey: October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Lead Investigator: </a:t>
            </a:r>
            <a:r>
              <a:rPr lang="en-US" sz="2400" dirty="0" err="1"/>
              <a:t>Titia</a:t>
            </a:r>
            <a:r>
              <a:rPr lang="en-US" sz="2400" dirty="0"/>
              <a:t> Van Der </a:t>
            </a:r>
            <a:r>
              <a:rPr lang="en-US" sz="2400" dirty="0" err="1"/>
              <a:t>Werf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Interest  group forth coming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AD52B-D66E-5146-80E3-86E62CBD4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3" r="-1" b="-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56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226</Words>
  <Application>Microsoft Office PowerPoint</Application>
  <PresentationFormat>Widescreen</PresentationFormat>
  <Paragraphs>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OCLC Research Library Partnership: A network to scale learning and innovation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Base>https://www.oclc.org/research/events/2018/092018-rlp-update-from-the-executive-director.html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OCLC Research Library Partnership: Amplifying Community Efforts to Drive Improvement &amp; Innovation</dc:title>
  <dc:creator>Rachel Frick</dc:creator>
  <dc:description>Presented by Rachel Frick, Executive Director of the OCLC Research Library Partnership as a Works in Propress Webiner. Topics cover an RLP program overview, information about our programs and events, and a preview of how the RLP in refining its focus.</dc:description>
  <cp:lastModifiedBy>McNicol,Jeanette</cp:lastModifiedBy>
  <cp:revision>28</cp:revision>
  <dcterms:created xsi:type="dcterms:W3CDTF">2018-09-19T15:27:37Z</dcterms:created>
  <dcterms:modified xsi:type="dcterms:W3CDTF">2018-09-21T06:57:16Z</dcterms:modified>
</cp:coreProperties>
</file>