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9" r:id="rId1"/>
  </p:sldMasterIdLst>
  <p:notesMasterIdLst>
    <p:notesMasterId r:id="rId27"/>
  </p:notesMasterIdLst>
  <p:handoutMasterIdLst>
    <p:handoutMasterId r:id="rId28"/>
  </p:handoutMasterIdLst>
  <p:sldIdLst>
    <p:sldId id="324" r:id="rId2"/>
    <p:sldId id="313" r:id="rId3"/>
    <p:sldId id="340" r:id="rId4"/>
    <p:sldId id="341" r:id="rId5"/>
    <p:sldId id="314" r:id="rId6"/>
    <p:sldId id="322" r:id="rId7"/>
    <p:sldId id="315" r:id="rId8"/>
    <p:sldId id="312" r:id="rId9"/>
    <p:sldId id="316" r:id="rId10"/>
    <p:sldId id="342" r:id="rId11"/>
    <p:sldId id="344" r:id="rId12"/>
    <p:sldId id="343" r:id="rId13"/>
    <p:sldId id="345" r:id="rId14"/>
    <p:sldId id="346" r:id="rId15"/>
    <p:sldId id="347" r:id="rId16"/>
    <p:sldId id="317" r:id="rId17"/>
    <p:sldId id="348" r:id="rId18"/>
    <p:sldId id="318" r:id="rId19"/>
    <p:sldId id="335" r:id="rId20"/>
    <p:sldId id="356" r:id="rId21"/>
    <p:sldId id="353" r:id="rId22"/>
    <p:sldId id="352" r:id="rId23"/>
    <p:sldId id="330" r:id="rId24"/>
    <p:sldId id="331" r:id="rId25"/>
    <p:sldId id="33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6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ryant" initials="" lastIdx="5" clrIdx="0"/>
  <p:cmAuthor id="1" name="Constance Malpas" initials="" lastIdx="11" clrIdx="1"/>
  <p:cmAuthor id="2" name="" initials="" lastIdx="1" clrIdx="2"/>
  <p:cmAuthor id="3" name="Dortmund,Annette" initials="AD"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97D389-914A-4BD4-BB7D-809124D68111}">
  <a:tblStyle styleId="{9C97D389-914A-4BD4-BB7D-809124D6811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4" autoAdjust="0"/>
    <p:restoredTop sz="90741" autoAdjust="0"/>
  </p:normalViewPr>
  <p:slideViewPr>
    <p:cSldViewPr snapToGrid="0">
      <p:cViewPr varScale="1">
        <p:scale>
          <a:sx n="110" d="100"/>
          <a:sy n="110" d="100"/>
        </p:scale>
        <p:origin x="102" y="102"/>
      </p:cViewPr>
      <p:guideLst>
        <p:guide orient="horz" pos="1668"/>
        <p:guide pos="2880"/>
      </p:guideLst>
    </p:cSldViewPr>
  </p:slideViewPr>
  <p:outlineViewPr>
    <p:cViewPr>
      <p:scale>
        <a:sx n="33" d="100"/>
        <a:sy n="33" d="100"/>
      </p:scale>
      <p:origin x="0" y="-1264"/>
    </p:cViewPr>
  </p:outlineViewPr>
  <p:notesTextViewPr>
    <p:cViewPr>
      <p:scale>
        <a:sx n="1" d="1"/>
        <a:sy n="1" d="1"/>
      </p:scale>
      <p:origin x="0" y="0"/>
    </p:cViewPr>
  </p:notesTextViewPr>
  <p:sorterViewPr>
    <p:cViewPr>
      <p:scale>
        <a:sx n="166" d="100"/>
        <a:sy n="1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656BD-E83C-48D6-B722-9C39FE50B678}" type="doc">
      <dgm:prSet loTypeId="urn:microsoft.com/office/officeart/2005/8/layout/pyramid2" loCatId="pyramid" qsTypeId="urn:microsoft.com/office/officeart/2005/8/quickstyle/simple1" qsCatId="simple" csTypeId="urn:microsoft.com/office/officeart/2005/8/colors/accent1_2" csCatId="accent1" phldr="1"/>
      <dgm:spPr/>
    </dgm:pt>
    <dgm:pt modelId="{0C4C3690-6DD3-4EFA-8C38-699F2B1E208D}">
      <dgm:prSet phldrT="[Text]"/>
      <dgm:spPr/>
      <dgm:t>
        <a:bodyPr/>
        <a:lstStyle/>
        <a:p>
          <a:r>
            <a:rPr lang="de-DE" dirty="0">
              <a:solidFill>
                <a:schemeClr val="bg1">
                  <a:lumMod val="65000"/>
                </a:schemeClr>
              </a:solidFill>
            </a:rPr>
            <a:t>Report 4: Sourcing &amp; </a:t>
          </a:r>
          <a:r>
            <a:rPr lang="de-DE" dirty="0" err="1">
              <a:solidFill>
                <a:schemeClr val="bg1">
                  <a:lumMod val="65000"/>
                </a:schemeClr>
              </a:solidFill>
            </a:rPr>
            <a:t>scaling</a:t>
          </a:r>
          <a:endParaRPr lang="de-DE" dirty="0">
            <a:solidFill>
              <a:schemeClr val="bg1">
                <a:lumMod val="65000"/>
              </a:schemeClr>
            </a:solidFill>
          </a:endParaRPr>
        </a:p>
      </dgm:t>
    </dgm:pt>
    <dgm:pt modelId="{7CD40284-E2BC-4F29-A9E9-43AC5108D29A}" type="parTrans" cxnId="{88E39918-7AAD-4C9B-BFB0-EBDEE08B9C91}">
      <dgm:prSet/>
      <dgm:spPr/>
      <dgm:t>
        <a:bodyPr/>
        <a:lstStyle/>
        <a:p>
          <a:endParaRPr lang="de-DE"/>
        </a:p>
      </dgm:t>
    </dgm:pt>
    <dgm:pt modelId="{E09DE0EB-E898-4D74-B7A4-DA72926002B2}" type="sibTrans" cxnId="{88E39918-7AAD-4C9B-BFB0-EBDEE08B9C91}">
      <dgm:prSet/>
      <dgm:spPr/>
      <dgm:t>
        <a:bodyPr/>
        <a:lstStyle/>
        <a:p>
          <a:endParaRPr lang="de-DE"/>
        </a:p>
      </dgm:t>
    </dgm:pt>
    <dgm:pt modelId="{5378A3CD-B642-4473-B499-1086B7C12F3D}">
      <dgm:prSet phldrT="[Text]"/>
      <dgm:spPr/>
      <dgm:t>
        <a:bodyPr/>
        <a:lstStyle/>
        <a:p>
          <a:r>
            <a:rPr lang="de-DE" dirty="0">
              <a:solidFill>
                <a:schemeClr val="accent2"/>
              </a:solidFill>
            </a:rPr>
            <a:t>Report 3: Incentives</a:t>
          </a:r>
        </a:p>
      </dgm:t>
    </dgm:pt>
    <dgm:pt modelId="{CF14977F-18D1-4700-9567-6AF9A1A43696}" type="parTrans" cxnId="{642E214F-E564-4A05-A8A9-5BC9B6432A0B}">
      <dgm:prSet/>
      <dgm:spPr/>
      <dgm:t>
        <a:bodyPr/>
        <a:lstStyle/>
        <a:p>
          <a:endParaRPr lang="de-DE"/>
        </a:p>
      </dgm:t>
    </dgm:pt>
    <dgm:pt modelId="{6325FB79-8BDA-4C30-BF9B-66CF1635BF22}" type="sibTrans" cxnId="{642E214F-E564-4A05-A8A9-5BC9B6432A0B}">
      <dgm:prSet/>
      <dgm:spPr/>
      <dgm:t>
        <a:bodyPr/>
        <a:lstStyle/>
        <a:p>
          <a:endParaRPr lang="de-DE"/>
        </a:p>
      </dgm:t>
    </dgm:pt>
    <dgm:pt modelId="{ADC4E42C-4EFF-4480-82CD-DCD78395C280}">
      <dgm:prSet phldrT="[Text]"/>
      <dgm:spPr/>
      <dgm:t>
        <a:bodyPr/>
        <a:lstStyle/>
        <a:p>
          <a:r>
            <a:rPr lang="de-DE" dirty="0">
              <a:solidFill>
                <a:schemeClr val="accent2"/>
              </a:solidFill>
            </a:rPr>
            <a:t>Report 2: </a:t>
          </a:r>
          <a:br>
            <a:rPr lang="de-DE" dirty="0">
              <a:solidFill>
                <a:schemeClr val="accent2"/>
              </a:solidFill>
            </a:rPr>
          </a:br>
          <a:r>
            <a:rPr lang="de-DE" dirty="0" err="1">
              <a:solidFill>
                <a:schemeClr val="accent2"/>
              </a:solidFill>
            </a:rPr>
            <a:t>Scope</a:t>
          </a:r>
          <a:endParaRPr lang="de-DE" dirty="0">
            <a:solidFill>
              <a:schemeClr val="accent2"/>
            </a:solidFill>
          </a:endParaRPr>
        </a:p>
      </dgm:t>
    </dgm:pt>
    <dgm:pt modelId="{8FA01B7B-0C83-4AB0-95C4-51B11B3B2CF5}" type="parTrans" cxnId="{26AF32DB-2F71-4AC2-9282-A76040E5F1B8}">
      <dgm:prSet/>
      <dgm:spPr/>
      <dgm:t>
        <a:bodyPr/>
        <a:lstStyle/>
        <a:p>
          <a:endParaRPr lang="de-DE"/>
        </a:p>
      </dgm:t>
    </dgm:pt>
    <dgm:pt modelId="{60C64396-5DE7-4246-B345-70CCCCA88888}" type="sibTrans" cxnId="{26AF32DB-2F71-4AC2-9282-A76040E5F1B8}">
      <dgm:prSet/>
      <dgm:spPr/>
      <dgm:t>
        <a:bodyPr/>
        <a:lstStyle/>
        <a:p>
          <a:endParaRPr lang="de-DE"/>
        </a:p>
      </dgm:t>
    </dgm:pt>
    <dgm:pt modelId="{39530841-3AA7-4F20-B7DE-94EA7A96D69A}" type="pres">
      <dgm:prSet presAssocID="{BB4656BD-E83C-48D6-B722-9C39FE50B678}" presName="compositeShape" presStyleCnt="0">
        <dgm:presLayoutVars>
          <dgm:dir/>
          <dgm:resizeHandles/>
        </dgm:presLayoutVars>
      </dgm:prSet>
      <dgm:spPr/>
    </dgm:pt>
    <dgm:pt modelId="{98855422-3F71-4651-A0B7-A6DF21B09AAB}" type="pres">
      <dgm:prSet presAssocID="{BB4656BD-E83C-48D6-B722-9C39FE50B678}" presName="pyramid" presStyleLbl="node1" presStyleIdx="0" presStyleCnt="1"/>
      <dgm:spPr/>
    </dgm:pt>
    <dgm:pt modelId="{81A810C8-6E4B-4777-AAFA-A11CE05E04D7}" type="pres">
      <dgm:prSet presAssocID="{BB4656BD-E83C-48D6-B722-9C39FE50B678}" presName="theList" presStyleCnt="0"/>
      <dgm:spPr/>
    </dgm:pt>
    <dgm:pt modelId="{778C9B31-C223-4A95-95C6-82343D469543}" type="pres">
      <dgm:prSet presAssocID="{0C4C3690-6DD3-4EFA-8C38-699F2B1E208D}" presName="aNode" presStyleLbl="fgAcc1" presStyleIdx="0" presStyleCnt="3">
        <dgm:presLayoutVars>
          <dgm:bulletEnabled val="1"/>
        </dgm:presLayoutVars>
      </dgm:prSet>
      <dgm:spPr/>
    </dgm:pt>
    <dgm:pt modelId="{114F638D-4399-4AE7-B1EA-8A3784CEBF5E}" type="pres">
      <dgm:prSet presAssocID="{0C4C3690-6DD3-4EFA-8C38-699F2B1E208D}" presName="aSpace" presStyleCnt="0"/>
      <dgm:spPr/>
    </dgm:pt>
    <dgm:pt modelId="{1C383BF1-D0A1-4722-ADE1-45B9C309AA44}" type="pres">
      <dgm:prSet presAssocID="{5378A3CD-B642-4473-B499-1086B7C12F3D}" presName="aNode" presStyleLbl="fgAcc1" presStyleIdx="1" presStyleCnt="3">
        <dgm:presLayoutVars>
          <dgm:bulletEnabled val="1"/>
        </dgm:presLayoutVars>
      </dgm:prSet>
      <dgm:spPr/>
    </dgm:pt>
    <dgm:pt modelId="{C86B7228-0C36-4B16-B029-EB149DE83AC6}" type="pres">
      <dgm:prSet presAssocID="{5378A3CD-B642-4473-B499-1086B7C12F3D}" presName="aSpace" presStyleCnt="0"/>
      <dgm:spPr/>
    </dgm:pt>
    <dgm:pt modelId="{62D78667-E382-481D-BFA2-10F341D60A32}" type="pres">
      <dgm:prSet presAssocID="{ADC4E42C-4EFF-4480-82CD-DCD78395C280}" presName="aNode" presStyleLbl="fgAcc1" presStyleIdx="2" presStyleCnt="3">
        <dgm:presLayoutVars>
          <dgm:bulletEnabled val="1"/>
        </dgm:presLayoutVars>
      </dgm:prSet>
      <dgm:spPr/>
    </dgm:pt>
    <dgm:pt modelId="{E41FB3E5-0886-456B-BFDA-61D56104AD9A}" type="pres">
      <dgm:prSet presAssocID="{ADC4E42C-4EFF-4480-82CD-DCD78395C280}" presName="aSpace" presStyleCnt="0"/>
      <dgm:spPr/>
    </dgm:pt>
  </dgm:ptLst>
  <dgm:cxnLst>
    <dgm:cxn modelId="{88E39918-7AAD-4C9B-BFB0-EBDEE08B9C91}" srcId="{BB4656BD-E83C-48D6-B722-9C39FE50B678}" destId="{0C4C3690-6DD3-4EFA-8C38-699F2B1E208D}" srcOrd="0" destOrd="0" parTransId="{7CD40284-E2BC-4F29-A9E9-43AC5108D29A}" sibTransId="{E09DE0EB-E898-4D74-B7A4-DA72926002B2}"/>
    <dgm:cxn modelId="{91058521-172E-482A-A593-F4D7E70BAC14}" type="presOf" srcId="{0C4C3690-6DD3-4EFA-8C38-699F2B1E208D}" destId="{778C9B31-C223-4A95-95C6-82343D469543}" srcOrd="0" destOrd="0" presId="urn:microsoft.com/office/officeart/2005/8/layout/pyramid2"/>
    <dgm:cxn modelId="{E656E733-DA49-4F1C-977E-75F0808B24EC}" type="presOf" srcId="{ADC4E42C-4EFF-4480-82CD-DCD78395C280}" destId="{62D78667-E382-481D-BFA2-10F341D60A32}" srcOrd="0" destOrd="0" presId="urn:microsoft.com/office/officeart/2005/8/layout/pyramid2"/>
    <dgm:cxn modelId="{642E214F-E564-4A05-A8A9-5BC9B6432A0B}" srcId="{BB4656BD-E83C-48D6-B722-9C39FE50B678}" destId="{5378A3CD-B642-4473-B499-1086B7C12F3D}" srcOrd="1" destOrd="0" parTransId="{CF14977F-18D1-4700-9567-6AF9A1A43696}" sibTransId="{6325FB79-8BDA-4C30-BF9B-66CF1635BF22}"/>
    <dgm:cxn modelId="{0A3D1286-7528-4352-9F87-40CA9A8E130A}" type="presOf" srcId="{5378A3CD-B642-4473-B499-1086B7C12F3D}" destId="{1C383BF1-D0A1-4722-ADE1-45B9C309AA44}" srcOrd="0" destOrd="0" presId="urn:microsoft.com/office/officeart/2005/8/layout/pyramid2"/>
    <dgm:cxn modelId="{4E4273D4-4FF0-48B1-AE0F-0F9ED968689E}" type="presOf" srcId="{BB4656BD-E83C-48D6-B722-9C39FE50B678}" destId="{39530841-3AA7-4F20-B7DE-94EA7A96D69A}" srcOrd="0" destOrd="0" presId="urn:microsoft.com/office/officeart/2005/8/layout/pyramid2"/>
    <dgm:cxn modelId="{26AF32DB-2F71-4AC2-9282-A76040E5F1B8}" srcId="{BB4656BD-E83C-48D6-B722-9C39FE50B678}" destId="{ADC4E42C-4EFF-4480-82CD-DCD78395C280}" srcOrd="2" destOrd="0" parTransId="{8FA01B7B-0C83-4AB0-95C4-51B11B3B2CF5}" sibTransId="{60C64396-5DE7-4246-B345-70CCCCA88888}"/>
    <dgm:cxn modelId="{F444A158-10B4-47D6-B195-03E5AAD84056}" type="presParOf" srcId="{39530841-3AA7-4F20-B7DE-94EA7A96D69A}" destId="{98855422-3F71-4651-A0B7-A6DF21B09AAB}" srcOrd="0" destOrd="0" presId="urn:microsoft.com/office/officeart/2005/8/layout/pyramid2"/>
    <dgm:cxn modelId="{CA7E6BFC-30B7-4C4F-948B-577D75D52200}" type="presParOf" srcId="{39530841-3AA7-4F20-B7DE-94EA7A96D69A}" destId="{81A810C8-6E4B-4777-AAFA-A11CE05E04D7}" srcOrd="1" destOrd="0" presId="urn:microsoft.com/office/officeart/2005/8/layout/pyramid2"/>
    <dgm:cxn modelId="{4EBDA8D1-8CD3-4228-B27B-4BC86E58B603}" type="presParOf" srcId="{81A810C8-6E4B-4777-AAFA-A11CE05E04D7}" destId="{778C9B31-C223-4A95-95C6-82343D469543}" srcOrd="0" destOrd="0" presId="urn:microsoft.com/office/officeart/2005/8/layout/pyramid2"/>
    <dgm:cxn modelId="{04128882-9CAE-4E01-8AAF-02C4E5E008C1}" type="presParOf" srcId="{81A810C8-6E4B-4777-AAFA-A11CE05E04D7}" destId="{114F638D-4399-4AE7-B1EA-8A3784CEBF5E}" srcOrd="1" destOrd="0" presId="urn:microsoft.com/office/officeart/2005/8/layout/pyramid2"/>
    <dgm:cxn modelId="{DBBE58BD-8D2E-4117-A966-D6247038DEC3}" type="presParOf" srcId="{81A810C8-6E4B-4777-AAFA-A11CE05E04D7}" destId="{1C383BF1-D0A1-4722-ADE1-45B9C309AA44}" srcOrd="2" destOrd="0" presId="urn:microsoft.com/office/officeart/2005/8/layout/pyramid2"/>
    <dgm:cxn modelId="{01BB0F42-6D3D-40EC-AF82-B563780723D1}" type="presParOf" srcId="{81A810C8-6E4B-4777-AAFA-A11CE05E04D7}" destId="{C86B7228-0C36-4B16-B029-EB149DE83AC6}" srcOrd="3" destOrd="0" presId="urn:microsoft.com/office/officeart/2005/8/layout/pyramid2"/>
    <dgm:cxn modelId="{CE66E168-2B9E-4B24-96DD-6094DBE73512}" type="presParOf" srcId="{81A810C8-6E4B-4777-AAFA-A11CE05E04D7}" destId="{62D78667-E382-481D-BFA2-10F341D60A32}" srcOrd="4" destOrd="0" presId="urn:microsoft.com/office/officeart/2005/8/layout/pyramid2"/>
    <dgm:cxn modelId="{837B1F5C-F9AB-45EF-934D-90AE3C236F62}" type="presParOf" srcId="{81A810C8-6E4B-4777-AAFA-A11CE05E04D7}" destId="{E41FB3E5-0886-456B-BFDA-61D56104AD9A}"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55422-3F71-4651-A0B7-A6DF21B09AAB}">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C9B31-C223-4A95-95C6-82343D469543}">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chemeClr val="bg1">
                  <a:lumMod val="65000"/>
                </a:schemeClr>
              </a:solidFill>
            </a:rPr>
            <a:t>Report 4: Sourcing &amp; </a:t>
          </a:r>
          <a:r>
            <a:rPr lang="de-DE" sz="2200" kern="1200" dirty="0" err="1">
              <a:solidFill>
                <a:schemeClr val="bg1">
                  <a:lumMod val="65000"/>
                </a:schemeClr>
              </a:solidFill>
            </a:rPr>
            <a:t>scaling</a:t>
          </a:r>
          <a:endParaRPr lang="de-DE" sz="2200" kern="1200" dirty="0">
            <a:solidFill>
              <a:schemeClr val="bg1">
                <a:lumMod val="65000"/>
              </a:schemeClr>
            </a:solidFill>
          </a:endParaRPr>
        </a:p>
      </dsp:txBody>
      <dsp:txXfrm>
        <a:off x="2790161" y="455544"/>
        <a:ext cx="2547676" cy="868101"/>
      </dsp:txXfrm>
    </dsp:sp>
    <dsp:sp modelId="{1C383BF1-D0A1-4722-ADE1-45B9C309AA44}">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chemeClr val="accent2"/>
              </a:solidFill>
            </a:rPr>
            <a:t>Report 3: Incentives</a:t>
          </a:r>
        </a:p>
      </dsp:txBody>
      <dsp:txXfrm>
        <a:off x="2790161" y="1537822"/>
        <a:ext cx="2547676" cy="868101"/>
      </dsp:txXfrm>
    </dsp:sp>
    <dsp:sp modelId="{62D78667-E382-481D-BFA2-10F341D60A32}">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chemeClr val="accent2"/>
              </a:solidFill>
            </a:rPr>
            <a:t>Report 2: </a:t>
          </a:r>
          <a:br>
            <a:rPr lang="de-DE" sz="2200" kern="1200" dirty="0">
              <a:solidFill>
                <a:schemeClr val="accent2"/>
              </a:solidFill>
            </a:rPr>
          </a:br>
          <a:r>
            <a:rPr lang="de-DE" sz="2200" kern="1200" dirty="0" err="1">
              <a:solidFill>
                <a:schemeClr val="accent2"/>
              </a:solidFill>
            </a:rPr>
            <a:t>Scope</a:t>
          </a:r>
          <a:endParaRPr lang="de-DE" sz="2200" kern="1200" dirty="0">
            <a:solidFill>
              <a:schemeClr val="accent2"/>
            </a:solidFill>
          </a:endParaRPr>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569516A-1DDE-4C88-A1A5-DF920A51C229}"/>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7725CFA-0259-469D-B74E-96EF1C6221C5}"/>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554AF1A1-F5D3-4581-AAF1-7F9E4C0C644D}" type="datetimeFigureOut">
              <a:rPr lang="de-DE" smtClean="0"/>
              <a:t>01.05.2018</a:t>
            </a:fld>
            <a:endParaRPr lang="de-DE"/>
          </a:p>
        </p:txBody>
      </p:sp>
      <p:sp>
        <p:nvSpPr>
          <p:cNvPr id="4" name="Fußzeilenplatzhalter 3">
            <a:extLst>
              <a:ext uri="{FF2B5EF4-FFF2-40B4-BE49-F238E27FC236}">
                <a16:creationId xmlns:a16="http://schemas.microsoft.com/office/drawing/2014/main" id="{122DF952-8B6C-4BF1-A493-3B021ED1ADF7}"/>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3E2087A-29AB-4B49-A47A-31394D03FBB6}"/>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9C4702D8-75F3-4290-9E4D-6CFF546863C9}" type="slidenum">
              <a:rPr lang="de-DE" smtClean="0"/>
              <a:t>‹#›</a:t>
            </a:fld>
            <a:endParaRPr lang="de-DE"/>
          </a:p>
        </p:txBody>
      </p:sp>
    </p:spTree>
    <p:extLst>
      <p:ext uri="{BB962C8B-B14F-4D97-AF65-F5344CB8AC3E}">
        <p14:creationId xmlns:p14="http://schemas.microsoft.com/office/powerpoint/2010/main" val="1809764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71799" cy="45931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5010" y="1"/>
            <a:ext cx="2971799" cy="459316"/>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49"/>
            <a:ext cx="5486400" cy="360044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684683"/>
            <a:ext cx="2971799" cy="45931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5010" y="8684683"/>
            <a:ext cx="2971799" cy="45931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a:solidFill>
                  <a:schemeClr val="dk1"/>
                </a:solidFill>
                <a:latin typeface="Calibri"/>
                <a:ea typeface="Calibri"/>
                <a:cs typeface="Calibri"/>
                <a:sym typeface="Calibri"/>
              </a:rPr>
              <a:t>‹#›</a:t>
            </a:fld>
            <a:endParaRPr lang="de-DE"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I’d like to talk about The Realities of Research Data Management project my colleagues in OCLC Research have been working on. </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This project explores how research universities have been acquiring RDM capacity, and in particular the REALITIES influencing decision-making. </a:t>
            </a:r>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787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These pictures illustrate the highlights from the RDM service bundles of our four case study partners. I’m not going to go through each of these in detail, but I wanted to throw out a few observations that come to mind when we consider all of these service bundles together:</a:t>
            </a:r>
            <a:endParaRPr lang="de-DE"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 Each university offers some services in each category, although not always the same ones.</a:t>
            </a:r>
            <a:endParaRPr lang="de-DE" sz="1200" b="0" i="0" u="none" strike="noStrike" kern="1200" cap="none" dirty="0">
              <a:solidFill>
                <a:schemeClr val="dk1"/>
              </a:solidFill>
              <a:effectLst/>
              <a:latin typeface="Calibri"/>
              <a:ea typeface="Calibri"/>
              <a:cs typeface="Calibri"/>
              <a:sym typeface="Calibri"/>
            </a:endParaRPr>
          </a:p>
          <a:p>
            <a:pPr marL="171450" lvl="0" indent="-171450">
              <a:buFontTx/>
              <a:buChar char="-"/>
            </a:pPr>
            <a:r>
              <a:rPr lang="en-US" sz="1200" b="0" i="0" u="none" strike="noStrike" kern="1200" cap="none" dirty="0">
                <a:solidFill>
                  <a:schemeClr val="dk1"/>
                </a:solidFill>
                <a:effectLst/>
                <a:latin typeface="Calibri"/>
                <a:ea typeface="Calibri"/>
                <a:cs typeface="Calibri"/>
                <a:sym typeface="Calibri"/>
              </a:rPr>
              <a:t>Each university has acquired separate data curation capacity that operates in parallel with, rather than as part of, the institutional repository; three of the four universities are using their RIM system to register locally-produced data sets.</a:t>
            </a:r>
          </a:p>
          <a:p>
            <a:pPr marL="0" lvl="0" indent="0">
              <a:buFontTx/>
              <a:buNone/>
            </a:pPr>
            <a:endParaRPr lang="de-DE" sz="12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 But if you looked within the service categories, you would see some differences both in emphasis and the character of the services provided.</a:t>
            </a:r>
          </a:p>
          <a:p>
            <a:pPr lvl="0"/>
            <a:r>
              <a:rPr lang="en-US" sz="1200" b="0" i="0" u="none" strike="noStrike" kern="1200" cap="none" dirty="0">
                <a:solidFill>
                  <a:schemeClr val="dk1"/>
                </a:solidFill>
                <a:effectLst/>
                <a:latin typeface="Calibri"/>
                <a:ea typeface="Calibri"/>
                <a:cs typeface="Calibri"/>
                <a:sym typeface="Calibri"/>
              </a:rPr>
              <a:t>And I will talk you through some of these next. </a:t>
            </a:r>
            <a:endParaRPr lang="de-DE" sz="1200" b="0" i="0" u="none" strike="noStrike" kern="1200" cap="none" dirty="0">
              <a:solidFill>
                <a:schemeClr val="dk1"/>
              </a:solidFill>
              <a:effectLst/>
              <a:latin typeface="Calibri"/>
              <a:ea typeface="Calibri"/>
              <a:cs typeface="Calibri"/>
              <a:sym typeface="Calibri"/>
            </a:endParaRP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10</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87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CURATION RATHER RECENT, ABLE TO USE NETWORK SCALE SERVICES.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STRONG FOCUS ON EXPERTISE.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In contrast, Wageningen rely on externally-provided curation services. R</a:t>
            </a:r>
            <a:r>
              <a:rPr lang="en-US" altLang="en-US" dirty="0"/>
              <a:t>esearchers are encouraged to utilize discipline-focused repositories as a first choice, or, alternatively, to deposit their data into the national-scale DANS-EASY archive or the </a:t>
            </a:r>
            <a:r>
              <a:rPr lang="en-US" altLang="en-US" dirty="0" err="1"/>
              <a:t>consortial</a:t>
            </a:r>
            <a:r>
              <a:rPr lang="en-US" altLang="en-US" dirty="0"/>
              <a:t>-scale 4TU.ResearchData repository.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Expertise becomes a big aspect of their RDM service bundle, focusing on helping local researchers navigate the eco-system of RDM services to solve particular RDM problems. </a:t>
            </a:r>
            <a:r>
              <a:rPr lang="en-US" altLang="en-US" dirty="0"/>
              <a:t>Answering questions, advising in the choice of external repository options, assisting in data documentation and deposit.</a:t>
            </a:r>
          </a:p>
          <a:p>
            <a:pPr eaLnBrk="1" hangingPunct="1">
              <a:spcBef>
                <a:spcPct val="0"/>
              </a:spcBef>
            </a:pPr>
            <a:r>
              <a:rPr lang="en-US" altLang="en-US" dirty="0"/>
              <a:t>Researchers are repeatedly encouraged to engage directly with Data Management Support staff. Open ended in scope</a:t>
            </a:r>
          </a:p>
          <a:p>
            <a:pPr eaLnBrk="1" hangingPunct="1">
              <a:spcBef>
                <a:spcPct val="0"/>
              </a:spcBef>
            </a:pPr>
            <a:endParaRPr lang="en-US" altLang="en-US" dirty="0"/>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rtl="0"/>
            <a:r>
              <a:rPr lang="en-US" sz="1200" b="0" i="0" u="none" strike="noStrike" kern="1200" cap="none" dirty="0">
                <a:solidFill>
                  <a:schemeClr val="dk1"/>
                </a:solidFill>
                <a:effectLst/>
                <a:latin typeface="Calibri"/>
                <a:ea typeface="Calibri"/>
                <a:cs typeface="Calibri"/>
                <a:sym typeface="Calibri"/>
              </a:rPr>
              <a:t>LOCALLY BUILT CURATION SERVICES AS 1</a:t>
            </a:r>
            <a:r>
              <a:rPr lang="en-US" sz="1200" b="0" i="0" u="none" strike="noStrike" kern="1200" cap="none" baseline="30000" dirty="0">
                <a:solidFill>
                  <a:schemeClr val="dk1"/>
                </a:solidFill>
                <a:effectLst/>
                <a:latin typeface="Calibri"/>
                <a:ea typeface="Calibri"/>
                <a:cs typeface="Calibri"/>
                <a:sym typeface="Calibri"/>
              </a:rPr>
              <a:t>st</a:t>
            </a:r>
            <a:r>
              <a:rPr lang="en-US" sz="1200" b="0" i="0" u="none" strike="noStrike" kern="1200" cap="none" dirty="0">
                <a:solidFill>
                  <a:schemeClr val="dk1"/>
                </a:solidFill>
                <a:effectLst/>
                <a:latin typeface="Calibri"/>
                <a:ea typeface="Calibri"/>
                <a:cs typeface="Calibri"/>
                <a:sym typeface="Calibri"/>
              </a:rPr>
              <a:t> CHOICE FOR RESEARCHERS.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EARLY ADOPTER – NO EXTERNAL SERVICES AVAILABLE.</a:t>
            </a:r>
          </a:p>
          <a:p>
            <a:pPr lvl="0" rtl="0"/>
            <a:r>
              <a:rPr lang="en-US" sz="1200" b="0" i="0" u="none" strike="noStrike" kern="1200" cap="none" dirty="0">
                <a:solidFill>
                  <a:schemeClr val="dk1"/>
                </a:solidFill>
                <a:effectLst/>
                <a:latin typeface="Calibri"/>
                <a:ea typeface="Calibri"/>
                <a:cs typeface="Calibri"/>
                <a:sym typeface="Calibri"/>
              </a:rPr>
              <a:t>GLOBAL CENTER OF EXCELLENCE.</a:t>
            </a:r>
          </a:p>
          <a:p>
            <a:pPr lvl="0" rtl="0"/>
            <a:endParaRPr lang="en-US" sz="1200" b="0" i="0" u="none" strike="noStrike" kern="1200" cap="none" dirty="0">
              <a:solidFill>
                <a:schemeClr val="dk1"/>
              </a:solidFill>
              <a:effectLst/>
              <a:latin typeface="Calibri"/>
              <a:ea typeface="Calibri"/>
              <a:cs typeface="Calibri"/>
              <a:sym typeface="Calibri"/>
            </a:endParaRPr>
          </a:p>
          <a:p>
            <a:pPr lvl="0" rtl="0"/>
            <a:r>
              <a:rPr lang="en-US" sz="1200" b="0" i="0" u="none" strike="noStrike" kern="1200" cap="none" dirty="0">
                <a:solidFill>
                  <a:schemeClr val="dk1"/>
                </a:solidFill>
                <a:effectLst/>
                <a:latin typeface="Calibri"/>
                <a:ea typeface="Calibri"/>
                <a:cs typeface="Calibri"/>
                <a:sym typeface="Calibri"/>
              </a:rPr>
              <a:t>Edinburgh has invested quite intensively in a suite of locally-built services, especially in Curation. They see themselves as a global center of excellence in RDM, and scope their RDM capacity accordingly.</a:t>
            </a:r>
            <a:endParaRPr lang="de-DE"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Edinburgh’s RDM service bundle was shaped by a strong—and early—university commitment to data management, coupled with an external context that mandated responsible data management and sharing. Edinburgh would like its locally deployed RDM services to be seen as the best choice for local researchers to meet their RDM needs, rather than as a last resort when external options are not available.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But Edinburgh also sees itself as a global leader in the RDM service space, with a role in supporting external stakeholders beyond the local university community.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Edinburgh’s RDM service bundle is seen not as a self- contained resource serving local researchers exclusively, but instead as a “center of excellence” in a broader network of RDM services and resources.</a:t>
            </a: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81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LOCAL REPO ONE OF MANY. FOCUSSED ON OUTREACH.</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INTERESTED IN GROUP SCALE SOURCING. DATA CURATION NETWORK TO GROUP SCALE EXPERTISE.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Like Edinburgh, Illinois has built an internally sourced data repository, but unlike Edinburgh, it does not see this repository as a first choice for its researchers, but rather as just one repository among many, to be used when external options do not exist or are otherwise not suitable.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The emphasis on outreach to researchers is a distinctive feature of the Education services in the Illinois RDM service bundle, based on a recognition that data management can be an afterthought for many researchers; therefore, outreach is a key ingredient for ensuring that Education services are highly visible to those that would benefit from them.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 might also recognize a strong focus on DMP in both education and expertise.</a:t>
            </a: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534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Monash’s RDM service bundle is distinctive in its emphasis on Education services tailored specifically for graduate students as an important aspect of academic training, and also in how their Expertise services are diffused over many campus units.</a:t>
            </a:r>
            <a:endParaRPr lang="de-DE" sz="1200" b="0" i="0" u="none" strike="noStrike" kern="1200" cap="none" dirty="0">
              <a:solidFill>
                <a:schemeClr val="dk1"/>
              </a:solidFill>
              <a:effectLst/>
              <a:latin typeface="Calibri"/>
              <a:ea typeface="Calibri"/>
              <a:cs typeface="Calibri"/>
              <a:sym typeface="Calibri"/>
            </a:endParaRPr>
          </a:p>
          <a:p>
            <a:pPr eaLnBrk="1" hangingPunct="1">
              <a:spcBef>
                <a:spcPct val="0"/>
              </a:spcBef>
            </a:pPr>
            <a:endParaRPr lang="en-US" altLang="en-US" dirty="0"/>
          </a:p>
          <a:p>
            <a:pPr eaLnBrk="1" hangingPunct="1">
              <a:spcBef>
                <a:spcPct val="0"/>
              </a:spcBef>
            </a:pPr>
            <a:r>
              <a:rPr lang="en-US" altLang="en-US" dirty="0"/>
              <a:t>Monash relies heavily on an externally focused approach. Curatorial capacity is drawn from a number of externally sourced platforms: principally </a:t>
            </a:r>
            <a:r>
              <a:rPr lang="en-US" altLang="en-US" dirty="0" err="1"/>
              <a:t>figshare</a:t>
            </a:r>
            <a:r>
              <a:rPr lang="en-US" altLang="en-US" dirty="0"/>
              <a:t>, but also </a:t>
            </a:r>
            <a:r>
              <a:rPr lang="en-US" altLang="en-US" dirty="0" err="1"/>
              <a:t>LabArchives</a:t>
            </a:r>
            <a:r>
              <a:rPr lang="en-US" altLang="en-US" dirty="0"/>
              <a:t>, Google Drive, </a:t>
            </a:r>
            <a:r>
              <a:rPr lang="en-US" altLang="en-US" dirty="0" err="1"/>
              <a:t>VicNode</a:t>
            </a:r>
            <a:r>
              <a:rPr lang="en-US" altLang="en-US" dirty="0"/>
              <a:t> and various services provided through ANDS.</a:t>
            </a:r>
          </a:p>
          <a:p>
            <a:pPr eaLnBrk="1" hangingPunct="1">
              <a:spcBef>
                <a:spcPct val="0"/>
              </a:spcBef>
            </a:pPr>
            <a:r>
              <a:rPr lang="en-US" altLang="en-US" dirty="0"/>
              <a:t>Monash has played a leading role in developing several “above the institution” RDM resources and solutions, including the ANDS service (Australian Nat Data Service)</a:t>
            </a: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096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The key point is that the four RDM service bundles we looked at differed considerably in the ways they were scoped, and these differences could usually be traced back to the local context in which the RDM service bundle is deployed.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Universities don’t necessarily need to implement the full range of services within the RDM service space. Optimizing the RDM service bundle to suit local circumstances often involves being selective of the services offered, rather than comprehensive.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28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49"/>
            <a:ext cx="5486400" cy="3600448"/>
          </a:xfrm>
          <a:prstGeom prst="rect">
            <a:avLst/>
          </a:prstGeom>
        </p:spPr>
        <p:txBody>
          <a:bodyPr lIns="91425" tIns="91425" rIns="91425" bIns="91425" anchor="t" anchorCtr="0">
            <a:noAutofit/>
          </a:bodyPr>
          <a:lstStyle/>
          <a:p>
            <a:pPr lvl="0">
              <a:spcBef>
                <a:spcPts val="0"/>
              </a:spcBef>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612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en-US" altLang="en-US" dirty="0"/>
              <a:t>In our </a:t>
            </a:r>
            <a:r>
              <a:rPr lang="en-US" altLang="en-US" b="1" dirty="0"/>
              <a:t>third report</a:t>
            </a:r>
            <a:r>
              <a:rPr lang="en-US" altLang="en-US" dirty="0"/>
              <a:t>, we documented the incentives for building RDM services. This is where taking an international approach was perhaps most interesting, as I think it’s essential for understanding similarities and differences. </a:t>
            </a:r>
          </a:p>
          <a:p>
            <a:pPr eaLnBrk="1" hangingPunct="1">
              <a:spcBef>
                <a:spcPct val="0"/>
              </a:spcBef>
            </a:pPr>
            <a:endParaRPr lang="en-US" altLang="en-US" dirty="0"/>
          </a:p>
          <a:p>
            <a:pPr eaLnBrk="1" hangingPunct="1">
              <a:spcBef>
                <a:spcPct val="0"/>
              </a:spcBef>
            </a:pPr>
            <a:r>
              <a:rPr lang="en-US" altLang="en-US" dirty="0"/>
              <a:t>Some of our key findings include:</a:t>
            </a:r>
          </a:p>
          <a:p>
            <a:pPr marL="228600" indent="-228600" eaLnBrk="1" hangingPunct="1">
              <a:spcBef>
                <a:spcPct val="0"/>
              </a:spcBef>
              <a:buFont typeface="+mj-lt"/>
              <a:buAutoNum type="arabicPeriod"/>
            </a:pPr>
            <a:r>
              <a:rPr lang="en-US" altLang="en-US" dirty="0"/>
              <a:t>Compliance with external mandates is a strong driver in some locales. </a:t>
            </a:r>
          </a:p>
          <a:p>
            <a:pPr marL="228600" indent="-228600" eaLnBrk="1" hangingPunct="1">
              <a:spcBef>
                <a:spcPct val="0"/>
              </a:spcBef>
              <a:buFont typeface="+mj-lt"/>
              <a:buAutoNum type="arabicPeriod"/>
            </a:pPr>
            <a:r>
              <a:rPr lang="en-US" altLang="en-US" dirty="0"/>
              <a:t>While evolving scholarly practices are driving RDM service development, it is also a challenge, as there are significant disciplinary differences, which researchers expect RDM support services to address</a:t>
            </a:r>
          </a:p>
          <a:p>
            <a:pPr marL="228600" indent="-228600" eaLnBrk="1" hangingPunct="1">
              <a:spcBef>
                <a:spcPct val="0"/>
              </a:spcBef>
              <a:buFont typeface="+mj-lt"/>
              <a:buAutoNum type="arabicPeriod"/>
            </a:pPr>
            <a:r>
              <a:rPr lang="en-US" sz="1200" b="0" i="0" u="none" strike="noStrike" kern="1200" cap="none" dirty="0">
                <a:solidFill>
                  <a:schemeClr val="dk1"/>
                </a:solidFill>
                <a:effectLst/>
                <a:latin typeface="Calibri"/>
                <a:ea typeface="Calibri"/>
                <a:cs typeface="Calibri"/>
                <a:sym typeface="Calibri"/>
              </a:rPr>
              <a:t>RDM service bundles were developed in anticipation of rather than in direct response to researcher demand. </a:t>
            </a:r>
            <a:r>
              <a:rPr lang="en-US" altLang="en-US" dirty="0"/>
              <a:t>Prioritizing education and outreach is important to institutions to cultivate use. </a:t>
            </a:r>
            <a:br>
              <a:rPr lang="en-US" altLang="en-US" dirty="0"/>
            </a:br>
            <a:r>
              <a:rPr lang="en-US" sz="1200" b="0" i="0" u="none" strike="noStrike" kern="1200" cap="none" dirty="0">
                <a:solidFill>
                  <a:schemeClr val="dk1"/>
                </a:solidFill>
                <a:effectLst/>
                <a:latin typeface="Calibri"/>
                <a:ea typeface="Calibri"/>
                <a:cs typeface="Calibri"/>
                <a:sym typeface="Calibri"/>
              </a:rPr>
              <a:t>Bottom-up demand signals seem to be far more important in re-shaping and sustaining RDM service bundles, rather than incentivizing their creation. For example, we saw in several of the case studies that the RDM service bundle evolved to incorporate active data management services, in response to expressions from researchers that this was something they really needed and valued.</a:t>
            </a:r>
            <a:r>
              <a:rPr lang="de-DE" sz="1200" b="0" i="0" u="none" strike="noStrike" kern="1200" cap="none" dirty="0">
                <a:solidFill>
                  <a:schemeClr val="dk1"/>
                </a:solidFill>
                <a:effectLst/>
                <a:latin typeface="Calibri"/>
                <a:ea typeface="Calibri"/>
                <a:cs typeface="Calibri"/>
                <a:sym typeface="Calibri"/>
              </a:rPr>
              <a:t> </a:t>
            </a:r>
            <a:endParaRPr lang="en-US" altLang="en-US" dirty="0"/>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altLang="en-US" dirty="0"/>
              <a:t>The development of RDM services may also be part of an institutional strategy to increase library support and engagement with research workflows. In Europe and Australia, this need also intersects with the adoption and need for integration with commercial RIM systems to track research productivity. </a:t>
            </a:r>
          </a:p>
          <a:p>
            <a:pPr marL="0" indent="0" eaLnBrk="1" hangingPunct="1">
              <a:spcBef>
                <a:spcPct val="0"/>
              </a:spcBef>
              <a:buFont typeface="+mj-lt"/>
              <a:buNone/>
            </a:pP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One big message that seems apparent is that RDM is driven by real incentives that are driving university decision-making in this space. But these incentives manifest differently in different university contexts, and they can change or evolve over time. RDM services will only be sustainable and valued to the degree they can respond to these evolving incentives.</a:t>
            </a:r>
            <a:endParaRPr lang="de-DE" sz="1200" b="0" i="0" u="none" strike="noStrike" kern="1200" cap="none" dirty="0">
              <a:solidFill>
                <a:schemeClr val="dk1"/>
              </a:solidFill>
              <a:effectLst/>
              <a:latin typeface="Calibri"/>
              <a:ea typeface="Calibri"/>
              <a:cs typeface="Calibri"/>
              <a:sym typeface="Calibri"/>
            </a:endParaRP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205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49"/>
            <a:ext cx="5486400" cy="3600448"/>
          </a:xfrm>
          <a:prstGeom prst="rect">
            <a:avLst/>
          </a:prstGeom>
        </p:spPr>
        <p:txBody>
          <a:bodyPr lIns="91425" tIns="91425" rIns="91425" bIns="91425" anchor="t" anchorCtr="0">
            <a:noAutofit/>
          </a:bodyPr>
          <a:lstStyle/>
          <a:p>
            <a:pPr lvl="0">
              <a:spcBef>
                <a:spcPts val="0"/>
              </a:spcBef>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741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19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82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0103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cap="none" dirty="0">
                <a:solidFill>
                  <a:schemeClr val="dk1"/>
                </a:solidFill>
                <a:effectLst/>
                <a:latin typeface="Calibri"/>
                <a:ea typeface="Calibri"/>
                <a:cs typeface="Calibri"/>
                <a:sym typeface="Calibri"/>
              </a:rPr>
              <a:t>Edinburgh favors home-built, locally sourced solutions. They see themselves as a pioneer in this space, in terms of building a fairly comprehensive RDM suite of services from the ground up.</a:t>
            </a:r>
          </a:p>
          <a:p>
            <a:pPr rtl="0" fontAlgn="base"/>
            <a:r>
              <a:rPr lang="en-US" sz="1200" b="0" i="0" u="none" strike="noStrike" kern="1200" cap="none" dirty="0">
                <a:solidFill>
                  <a:schemeClr val="dk1"/>
                </a:solidFill>
                <a:effectLst/>
                <a:latin typeface="Calibri"/>
                <a:ea typeface="Calibri"/>
                <a:cs typeface="Calibri"/>
                <a:sym typeface="Calibri"/>
              </a:rPr>
              <a:t>Illinois has also adopted this strategy, but is seeking opportunities for “above the institution” solutions</a:t>
            </a:r>
          </a:p>
          <a:p>
            <a:pPr rtl="0" fontAlgn="base"/>
            <a:r>
              <a:rPr lang="en-US" sz="1200" b="0" i="0" u="none" strike="noStrike" kern="1200" cap="none" dirty="0">
                <a:solidFill>
                  <a:schemeClr val="dk1"/>
                </a:solidFill>
                <a:effectLst/>
                <a:latin typeface="Calibri"/>
                <a:ea typeface="Calibri"/>
                <a:cs typeface="Calibri"/>
                <a:sym typeface="Calibri"/>
              </a:rPr>
              <a:t>Wageningen has outsourced much of its data Curation capacity to existing </a:t>
            </a:r>
            <a:r>
              <a:rPr lang="en-US" sz="1200" b="0" i="0" u="none" strike="noStrike" kern="1200" cap="none" dirty="0" err="1">
                <a:solidFill>
                  <a:schemeClr val="dk1"/>
                </a:solidFill>
                <a:effectLst/>
                <a:latin typeface="Calibri"/>
                <a:ea typeface="Calibri"/>
                <a:cs typeface="Calibri"/>
                <a:sym typeface="Calibri"/>
              </a:rPr>
              <a:t>consortial</a:t>
            </a:r>
            <a:r>
              <a:rPr lang="en-US" sz="1200" b="0" i="0" u="none" strike="noStrike" kern="1200" cap="none" dirty="0">
                <a:solidFill>
                  <a:schemeClr val="dk1"/>
                </a:solidFill>
                <a:effectLst/>
                <a:latin typeface="Calibri"/>
                <a:ea typeface="Calibri"/>
                <a:cs typeface="Calibri"/>
                <a:sym typeface="Calibri"/>
              </a:rPr>
              <a:t> and national scale solutions, while internalizing Education and especially Expertise services</a:t>
            </a:r>
          </a:p>
          <a:p>
            <a:pPr rtl="0" fontAlgn="base"/>
            <a:r>
              <a:rPr lang="en-US" sz="1200" b="0" i="0" u="none" strike="noStrike" kern="1200" cap="none" dirty="0">
                <a:solidFill>
                  <a:schemeClr val="dk1"/>
                </a:solidFill>
                <a:effectLst/>
                <a:latin typeface="Calibri"/>
                <a:ea typeface="Calibri"/>
                <a:cs typeface="Calibri"/>
                <a:sym typeface="Calibri"/>
              </a:rPr>
              <a:t>Monash has adopted an externally-focused approach incorporating regional and national-scale solutions, as well as a commercial provider, and provides local Education and Expertise through distributed local services </a:t>
            </a:r>
          </a:p>
          <a:p>
            <a:r>
              <a:rPr lang="en-US" sz="1200" b="0" i="0" u="none" strike="noStrike" kern="1200" cap="none" dirty="0">
                <a:solidFill>
                  <a:schemeClr val="dk1"/>
                </a:solidFill>
                <a:effectLst/>
                <a:latin typeface="Calibri"/>
                <a:ea typeface="Calibri"/>
                <a:cs typeface="Calibri"/>
                <a:sym typeface="Calibri"/>
              </a:rPr>
              <a:t> </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So four different universities, and four different perspectives on sourcing and scaling RDM service offerings. The point where each university locates itself in this framework is determined by a mix of internal and external factors, which is a topic we examine in our fourth report.</a:t>
            </a:r>
            <a:endParaRPr lang="de-DE" sz="1200" b="0" i="0" u="none" strike="noStrike" kern="1200" cap="none" dirty="0">
              <a:solidFill>
                <a:schemeClr val="dk1"/>
              </a:solidFill>
              <a:effectLst/>
              <a:latin typeface="Calibri"/>
              <a:ea typeface="Calibri"/>
              <a:cs typeface="Calibri"/>
              <a:sym typeface="Calibri"/>
            </a:endParaRP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21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8154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en-US" altLang="en-US" dirty="0"/>
              <a:t>Every service bundle is unique, and not only in the sense that some are more deficient than others. </a:t>
            </a:r>
          </a:p>
          <a:p>
            <a:pPr eaLnBrk="1" hangingPunct="1">
              <a:spcBef>
                <a:spcPct val="0"/>
              </a:spcBef>
            </a:pPr>
            <a:r>
              <a:rPr lang="en-US" altLang="en-US" dirty="0"/>
              <a:t>They are unique because institutions have different needs, react to differing external and local circumstances, and make different strategic choices. </a:t>
            </a:r>
          </a:p>
          <a:p>
            <a:pPr eaLnBrk="1" hangingPunct="1">
              <a:spcBef>
                <a:spcPct val="0"/>
              </a:spcBef>
            </a:pPr>
            <a:endParaRPr lang="en-US" altLang="en-US" dirty="0"/>
          </a:p>
          <a:p>
            <a:pPr eaLnBrk="1" hangingPunct="1">
              <a:spcBef>
                <a:spcPct val="0"/>
              </a:spcBef>
            </a:pPr>
            <a:r>
              <a:rPr lang="en-US" altLang="en-US" dirty="0"/>
              <a:t>The fact that something is not built locally does not mean it is not part of the service bundle. </a:t>
            </a:r>
          </a:p>
          <a:p>
            <a:pPr eaLnBrk="1" hangingPunct="1">
              <a:spcBef>
                <a:spcPct val="0"/>
              </a:spcBef>
            </a:pPr>
            <a:endParaRPr lang="en-US" sz="1200" b="0" i="0" u="none" strike="noStrike" kern="1200" cap="none" dirty="0">
              <a:solidFill>
                <a:schemeClr val="dk1"/>
              </a:solidFill>
              <a:effectLst/>
              <a:latin typeface="Calibri"/>
              <a:ea typeface="Calibri"/>
              <a:cs typeface="Calibri"/>
              <a:sym typeface="Calibri"/>
            </a:endParaRPr>
          </a:p>
          <a:p>
            <a:pPr eaLnBrk="1" hangingPunct="1">
              <a:spcBef>
                <a:spcPct val="0"/>
              </a:spcBef>
            </a:pPr>
            <a:r>
              <a:rPr lang="en-US" sz="1200" b="0" i="0" u="none" strike="noStrike" kern="1200" cap="none">
                <a:solidFill>
                  <a:schemeClr val="dk1"/>
                </a:solidFill>
                <a:effectLst/>
                <a:latin typeface="Calibri"/>
                <a:ea typeface="Calibri"/>
                <a:cs typeface="Calibri"/>
                <a:sym typeface="Calibri"/>
              </a:rPr>
              <a:t>And </a:t>
            </a:r>
            <a:r>
              <a:rPr lang="en-US" sz="1200" b="0" i="0" u="none" strike="noStrike" kern="1200" cap="none" dirty="0">
                <a:solidFill>
                  <a:schemeClr val="dk1"/>
                </a:solidFill>
                <a:effectLst/>
                <a:latin typeface="Calibri"/>
                <a:ea typeface="Calibri"/>
                <a:cs typeface="Calibri"/>
                <a:sym typeface="Calibri"/>
              </a:rPr>
              <a:t>a “minimalist” approach to local RDM service provision is no worse (or better) than a “maximalist” approach, provided it aligns with institutional </a:t>
            </a:r>
            <a:r>
              <a:rPr lang="en-US" sz="1200" b="0" i="0" u="none" strike="noStrike" kern="1200" cap="none">
                <a:solidFill>
                  <a:schemeClr val="dk1"/>
                </a:solidFill>
                <a:effectLst/>
                <a:latin typeface="Calibri"/>
                <a:ea typeface="Calibri"/>
                <a:cs typeface="Calibri"/>
                <a:sym typeface="Calibri"/>
              </a:rPr>
              <a:t>needs.</a:t>
            </a:r>
          </a:p>
          <a:p>
            <a:pPr eaLnBrk="1" hangingPunct="1">
              <a:spcBef>
                <a:spcPct val="0"/>
              </a:spcBef>
            </a:pPr>
            <a:endParaRPr lang="en-US" altLang="en-US" dirty="0"/>
          </a:p>
          <a:p>
            <a:pPr eaLnBrk="1" hangingPunct="1">
              <a:spcBef>
                <a:spcPct val="0"/>
              </a:spcBef>
            </a:pPr>
            <a:r>
              <a:rPr lang="en-US" altLang="en-US" dirty="0"/>
              <a:t>I think this is an important statement to take into this session on measurement and assessment, and also to take back to your institutions for further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22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33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49"/>
            <a:ext cx="5486400" cy="3600448"/>
          </a:xfrm>
          <a:prstGeom prst="rect">
            <a:avLst/>
          </a:prstGeom>
        </p:spPr>
        <p:txBody>
          <a:bodyPr lIns="91425" tIns="91425" rIns="91425" bIns="91425" anchor="t" anchorCtr="0">
            <a:noAutofit/>
          </a:bodyPr>
          <a:lstStyle/>
          <a:p>
            <a:pPr lvl="0">
              <a:spcBef>
                <a:spcPts val="0"/>
              </a:spcBef>
              <a:buNone/>
            </a:pPr>
            <a:r>
              <a:rPr lang="en-US" sz="1200" b="0" i="0" u="none" strike="noStrike" kern="1200" cap="none" dirty="0">
                <a:solidFill>
                  <a:schemeClr val="dk1"/>
                </a:solidFill>
                <a:effectLst/>
                <a:latin typeface="Calibri"/>
                <a:ea typeface="Calibri"/>
                <a:cs typeface="Calibri"/>
                <a:sym typeface="Calibri"/>
              </a:rPr>
              <a:t>So we’ll leave it there. Please visit the project web site for all the reports and some additional materials. </a:t>
            </a: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606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24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0446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400549"/>
            <a:ext cx="5486400" cy="3600448"/>
          </a:xfrm>
          <a:prstGeom prst="rect">
            <a:avLst/>
          </a:prstGeom>
        </p:spPr>
        <p:txBody>
          <a:bodyPr lIns="91425" tIns="91425" rIns="91425" bIns="91425" anchor="t" anchorCtr="0">
            <a:noAutofit/>
          </a:bodyPr>
          <a:lstStyle/>
          <a:p>
            <a:pPr lvl="0">
              <a:spcBef>
                <a:spcPts val="0"/>
              </a:spcBef>
              <a:buNone/>
            </a:pPr>
            <a:endParaRPr/>
          </a:p>
        </p:txBody>
      </p:sp>
      <p:sp>
        <p:nvSpPr>
          <p:cNvPr id="622" name="Shape 6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45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sz="1200" b="0" i="0" u="none" strike="noStrike" kern="1200" cap="none" dirty="0">
                <a:solidFill>
                  <a:schemeClr val="dk1"/>
                </a:solidFill>
                <a:effectLst/>
                <a:latin typeface="Calibri"/>
                <a:ea typeface="Calibri"/>
                <a:cs typeface="Calibri"/>
                <a:sym typeface="Calibri"/>
              </a:rPr>
              <a:t>Just in case you are not familiar with OCLC Research, it has carried out Research with and for librarians and library users since 1978.</a:t>
            </a:r>
          </a:p>
          <a:p>
            <a:pPr fontAlgn="base"/>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u="none" strike="noStrike" kern="1200" cap="none" dirty="0">
                <a:solidFill>
                  <a:schemeClr val="dk1"/>
                </a:solidFill>
                <a:effectLst/>
                <a:latin typeface="Calibri"/>
                <a:ea typeface="Calibri"/>
                <a:cs typeface="Calibri"/>
                <a:sym typeface="Calibri"/>
              </a:rPr>
              <a:t>50+ people incl. </a:t>
            </a:r>
            <a:r>
              <a:rPr lang="en-US" sz="1200" b="0" i="0" u="none" strike="noStrike" kern="1200" cap="none" dirty="0" err="1">
                <a:solidFill>
                  <a:schemeClr val="dk1"/>
                </a:solidFill>
                <a:effectLst/>
                <a:latin typeface="Calibri"/>
                <a:ea typeface="Calibri"/>
                <a:cs typeface="Calibri"/>
                <a:sym typeface="Calibri"/>
              </a:rPr>
              <a:t>WebJunction</a:t>
            </a:r>
            <a:r>
              <a:rPr lang="en-US" sz="1200" b="0" i="0" u="none" strike="noStrike" kern="1200" cap="none" dirty="0">
                <a:solidFill>
                  <a:schemeClr val="dk1"/>
                </a:solidFill>
                <a:effectLst/>
                <a:latin typeface="Calibri"/>
                <a:ea typeface="Calibri"/>
                <a:cs typeface="Calibri"/>
                <a:sym typeface="Calibri"/>
              </a:rPr>
              <a:t> and Technical Research</a:t>
            </a:r>
          </a:p>
          <a:p>
            <a:pPr fontAlgn="base"/>
            <a:endParaRPr lang="en-US" sz="1200" b="0" i="0" u="none" strike="noStrike" kern="1200" cap="none" dirty="0">
              <a:solidFill>
                <a:schemeClr val="dk1"/>
              </a:solidFill>
              <a:effectLst/>
              <a:latin typeface="Calibri"/>
              <a:ea typeface="Calibri"/>
              <a:cs typeface="Calibri"/>
              <a:sym typeface="Calibri"/>
            </a:endParaRP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915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few years ago my colleagues Brian Lavoie and Constance Malpas engaged in research on the Evolving Scholarly Record, examining how the traditional print scholarly record is evolving—as it is increasingly digitized and even born digital, with completely new components —things like research data and preprints. </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For universities, this development has led to efforts to build or acquire capacity to support emerging RDM needs.</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a:t>
            </a:r>
            <a:endParaRPr lang="de-DE" sz="1200" b="0" i="0" u="none" strike="noStrike" kern="1200" cap="none" dirty="0">
              <a:solidFill>
                <a:schemeClr val="dk1"/>
              </a:solidFill>
              <a:effectLst/>
              <a:latin typeface="Calibri"/>
              <a:ea typeface="Calibri"/>
              <a:cs typeface="Calibri"/>
              <a:sym typeface="Calibri"/>
            </a:endParaRPr>
          </a:p>
          <a:p>
            <a:r>
              <a:rPr lang="en-US" sz="1200" b="0" i="1" u="none" strike="noStrike" kern="1200" cap="none" dirty="0">
                <a:solidFill>
                  <a:schemeClr val="dk1"/>
                </a:solidFill>
                <a:effectLst/>
                <a:latin typeface="Calibri"/>
                <a:ea typeface="Calibri"/>
                <a:cs typeface="Calibri"/>
                <a:sym typeface="Calibri"/>
              </a:rPr>
              <a:t>The Realities of Research Data Management</a:t>
            </a:r>
            <a:r>
              <a:rPr lang="en-US" sz="1200" b="0" i="0" u="none" strike="noStrike" kern="1200" cap="none" dirty="0">
                <a:solidFill>
                  <a:schemeClr val="dk1"/>
                </a:solidFill>
                <a:effectLst/>
                <a:latin typeface="Calibri"/>
                <a:ea typeface="Calibri"/>
                <a:cs typeface="Calibri"/>
                <a:sym typeface="Calibri"/>
              </a:rPr>
              <a:t> is an OCLC Research project looking at the context, influences and choices research universities face in building or acquiring RDM capacity.</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WHAT – WHY - HOW </a:t>
            </a:r>
          </a:p>
          <a:p>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Note we are looking at this as an institutional issue, not just from the library perspective. The academic library is certainly an important campus player in RDM, but not the only one. Focusing on libraries only would give an incomplete picture of the current state of RDM on many campuses.</a:t>
            </a:r>
            <a:endParaRPr lang="en-US" dirty="0"/>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11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cap="none" dirty="0">
                <a:solidFill>
                  <a:schemeClr val="tx1"/>
                </a:solidFill>
                <a:effectLst/>
                <a:latin typeface="Calibri"/>
                <a:ea typeface="Calibri"/>
                <a:cs typeface="Calibri"/>
                <a:sym typeface="Calibri"/>
              </a:rPr>
              <a:t>In The Realities of Research Data Management study, we took an international approach; we have conducted in-depth case studies and interviews with these four research universities in </a:t>
            </a:r>
            <a:r>
              <a:rPr lang="en-US" sz="1200" b="0" i="0" u="none" strike="noStrike" kern="1200" cap="none" dirty="0">
                <a:solidFill>
                  <a:schemeClr val="dk1"/>
                </a:solidFill>
                <a:effectLst/>
                <a:latin typeface="Calibri"/>
                <a:ea typeface="Calibri"/>
                <a:cs typeface="Calibri"/>
                <a:sym typeface="Calibri"/>
              </a:rPr>
              <a:t>four very different national contexts.</a:t>
            </a:r>
            <a:endParaRPr lang="de-DE"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We chose these four institutions because they offered: </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Calibri"/>
                <a:cs typeface="Calibri"/>
                <a:sym typeface="Calibri"/>
              </a:rPr>
              <a:t>A diversity of national environments</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Calibri"/>
                <a:cs typeface="Calibri"/>
                <a:sym typeface="Calibri"/>
              </a:rPr>
              <a:t>Diversity of practices, services, and sourcing decisions</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Calibri"/>
                <a:cs typeface="Calibri"/>
                <a:sym typeface="Calibri"/>
              </a:rPr>
              <a:t>And because they are each institutions that are leading service providers with fairly mature service offerings within their national environments</a:t>
            </a:r>
          </a:p>
          <a:p>
            <a:endParaRPr lang="de-DE"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692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The primary deliverables from the project are four reports. </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The first provides an overview of the RDM service space, and the remaining three deal with three major decision points universities face in acquiring RDM capacity: </a:t>
            </a:r>
          </a:p>
          <a:p>
            <a:r>
              <a:rPr lang="en-US" sz="1200" b="0" i="0" u="none" strike="noStrike" kern="1200" cap="none" dirty="0">
                <a:solidFill>
                  <a:schemeClr val="dk1"/>
                </a:solidFill>
                <a:effectLst/>
                <a:latin typeface="Calibri"/>
                <a:ea typeface="Calibri"/>
                <a:cs typeface="Calibri"/>
                <a:sym typeface="Calibri"/>
              </a:rPr>
              <a:t>deciding to act (incentives to build/acquire RDM capacity);</a:t>
            </a:r>
          </a:p>
          <a:p>
            <a:r>
              <a:rPr lang="en-US" sz="1200" b="0" i="0" u="none" strike="noStrike" kern="1200" cap="none" dirty="0">
                <a:solidFill>
                  <a:schemeClr val="dk1"/>
                </a:solidFill>
                <a:effectLst/>
                <a:latin typeface="Calibri"/>
                <a:ea typeface="Calibri"/>
                <a:cs typeface="Calibri"/>
                <a:sym typeface="Calibri"/>
              </a:rPr>
              <a:t>deciding what to do (scoping out a bundle of RDM services); </a:t>
            </a:r>
          </a:p>
          <a:p>
            <a:r>
              <a:rPr lang="en-US" sz="1200" b="0" i="0" u="none" strike="noStrike" kern="1200" cap="none" dirty="0">
                <a:solidFill>
                  <a:schemeClr val="dk1"/>
                </a:solidFill>
                <a:effectLst/>
                <a:latin typeface="Calibri"/>
                <a:ea typeface="Calibri"/>
                <a:cs typeface="Calibri"/>
                <a:sym typeface="Calibri"/>
              </a:rPr>
              <a:t>and deciding how to do it (for example, deciding which services will be built locally, or externalized to an outside provider)</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first three reports have been published; the fourth reports is to follow </a:t>
            </a:r>
            <a:r>
              <a:rPr lang="de-DE" sz="1200" b="0" i="0" u="none" strike="noStrike" kern="1200" cap="none" dirty="0">
                <a:solidFill>
                  <a:schemeClr val="dk1"/>
                </a:solidFill>
                <a:effectLst/>
                <a:latin typeface="Calibri"/>
                <a:ea typeface="Calibri"/>
                <a:cs typeface="Calibri"/>
                <a:sym typeface="Calibri"/>
              </a:rPr>
              <a:t>in April </a:t>
            </a:r>
            <a:r>
              <a:rPr lang="de-DE" sz="1200" b="0" i="0" u="none" strike="noStrike" kern="1200" cap="none" dirty="0" err="1">
                <a:solidFill>
                  <a:schemeClr val="dk1"/>
                </a:solidFill>
                <a:effectLst/>
                <a:latin typeface="Calibri"/>
                <a:ea typeface="Calibri"/>
                <a:cs typeface="Calibri"/>
                <a:sym typeface="Calibri"/>
              </a:rPr>
              <a:t>this</a:t>
            </a:r>
            <a:r>
              <a:rPr lang="de-DE" sz="1200" b="0" i="0" u="none" strike="noStrike" kern="1200" cap="none" dirty="0">
                <a:solidFill>
                  <a:schemeClr val="dk1"/>
                </a:solidFill>
                <a:effectLst/>
                <a:latin typeface="Calibri"/>
                <a:ea typeface="Calibri"/>
                <a:cs typeface="Calibri"/>
                <a:sym typeface="Calibri"/>
              </a:rPr>
              <a:t> </a:t>
            </a:r>
            <a:r>
              <a:rPr lang="de-DE" sz="1200" b="0" i="0" u="none" strike="noStrike" kern="1200" cap="none" dirty="0" err="1">
                <a:solidFill>
                  <a:schemeClr val="dk1"/>
                </a:solidFill>
                <a:effectLst/>
                <a:latin typeface="Calibri"/>
                <a:ea typeface="Calibri"/>
                <a:cs typeface="Calibri"/>
                <a:sym typeface="Calibri"/>
              </a:rPr>
              <a:t>year</a:t>
            </a:r>
            <a:r>
              <a:rPr lang="de-DE" sz="1200" b="0" i="0" u="none" strike="noStrike" kern="1200" cap="none" dirty="0">
                <a:solidFill>
                  <a:schemeClr val="dk1"/>
                </a:solidFill>
                <a:effectLst/>
                <a:latin typeface="Calibri"/>
                <a:ea typeface="Calibri"/>
                <a:cs typeface="Calibri"/>
                <a:sym typeface="Calibri"/>
              </a:rPr>
              <a:t>.</a:t>
            </a:r>
          </a:p>
          <a:p>
            <a:r>
              <a:rPr lang="en-US" sz="1200" b="0" i="0" u="none" strike="noStrike" kern="1200" cap="none" dirty="0">
                <a:solidFill>
                  <a:schemeClr val="dk1"/>
                </a:solidFill>
                <a:effectLst/>
                <a:latin typeface="Calibri"/>
                <a:ea typeface="Calibri"/>
                <a:cs typeface="Calibri"/>
                <a:sym typeface="Calibri"/>
              </a:rPr>
              <a:t>In the rest of the talk, I’d like to touch on some of the key messages from the first three reports; and then preview some of our thinking in regard to the fourth report..</a:t>
            </a:r>
            <a:endParaRPr lang="de-DE" sz="1200" b="0" i="0" u="none" strike="noStrike" kern="1200" cap="none" dirty="0">
              <a:solidFill>
                <a:schemeClr val="dk1"/>
              </a:solidFill>
              <a:effectLst/>
              <a:latin typeface="Calibri"/>
              <a:ea typeface="Calibri"/>
              <a:cs typeface="Calibri"/>
              <a:sym typeface="Calibri"/>
            </a:endParaRPr>
          </a:p>
          <a:p>
            <a:endParaRPr lang="de-DE" sz="1200" b="0" i="0" u="none" strike="noStrike" kern="1200" cap="none" dirty="0">
              <a:solidFill>
                <a:schemeClr val="dk1"/>
              </a:solidFill>
              <a:effectLst/>
              <a:latin typeface="Calibri"/>
              <a:ea typeface="Calibri"/>
              <a:cs typeface="Calibri"/>
              <a:sym typeface="Calibri"/>
            </a:endParaRPr>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de-DE" sz="1200" b="0" i="0" u="none" strike="noStrike" cap="none" smtClean="0">
                <a:solidFill>
                  <a:schemeClr val="dk1"/>
                </a:solidFill>
                <a:latin typeface="Calibri"/>
                <a:ea typeface="Calibri"/>
                <a:cs typeface="Calibri"/>
                <a:sym typeface="Calibri"/>
              </a:rPr>
              <a:t>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475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49"/>
            <a:ext cx="5486400" cy="3600448"/>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Acquiring RDM capacity involves making choices about the services needed to support local data management needs. In other words, a key decision point in the RDM capacity acquisition process is to scope the local RDM service bundle.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general discussions of RDM and its importance to research universities may reference RDM conceptually as one monolithic block of services, moving from concept to practice requires much more precision and customization. </a:t>
            </a:r>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61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F665EAD-59FD-0149-9C32-F04A615BFA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06EBDD3B-0A46-D345-9622-F5CB28576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 our </a:t>
            </a:r>
            <a:r>
              <a:rPr lang="en-US" sz="1200" b="1" dirty="0"/>
              <a:t>first report</a:t>
            </a:r>
            <a:r>
              <a:rPr lang="en-US" sz="1200" b="0" dirty="0"/>
              <a:t>, we </a:t>
            </a:r>
            <a:r>
              <a:rPr lang="en-US" dirty="0"/>
              <a:t>identified three categories of RDM service types that manifested with some regularity across institutions, although not all institutions deployed services in all categories, and the specific services offered within categories varied from institution to institution. </a:t>
            </a:r>
            <a:r>
              <a:rPr lang="en-US" sz="1200" b="0" dirty="0"/>
              <a:t>We distinguishing between Education, Expertise, and Curation.</a:t>
            </a:r>
          </a:p>
          <a:p>
            <a:pPr lvl="0"/>
            <a:endParaRPr lang="en-US" sz="1200" b="0" dirty="0"/>
          </a:p>
          <a:p>
            <a:pPr lvl="0"/>
            <a:r>
              <a:rPr lang="en-US" sz="1200" b="1" dirty="0"/>
              <a:t>Education services</a:t>
            </a:r>
            <a:r>
              <a:rPr lang="en-US" sz="1200" b="0" dirty="0"/>
              <a:t>: </a:t>
            </a:r>
            <a:r>
              <a:rPr lang="en-US" sz="1200" b="0" i="0" u="none" strike="noStrike" kern="1200" cap="none" dirty="0">
                <a:solidFill>
                  <a:schemeClr val="dk1"/>
                </a:solidFill>
                <a:effectLst/>
                <a:latin typeface="Calibri"/>
                <a:ea typeface="Calibri"/>
                <a:cs typeface="Calibri"/>
                <a:sym typeface="Calibri"/>
              </a:rPr>
              <a:t>Educational RDM services raise awareness of the importance of (and incentives for) good data management, teach basic data management practices </a:t>
            </a:r>
            <a:r>
              <a:rPr lang="en-US" sz="1200" b="0" i="0" u="none" strike="noStrike" kern="1200" cap="none">
                <a:solidFill>
                  <a:schemeClr val="dk1"/>
                </a:solidFill>
                <a:effectLst/>
                <a:latin typeface="Calibri"/>
                <a:ea typeface="Calibri"/>
                <a:cs typeface="Calibri"/>
                <a:sym typeface="Calibri"/>
              </a:rPr>
              <a:t>and skills. </a:t>
            </a:r>
            <a:r>
              <a:rPr lang="en-US" sz="1200" b="0"/>
              <a:t>This </a:t>
            </a:r>
            <a:r>
              <a:rPr lang="en-US" sz="1200" b="0" dirty="0"/>
              <a:t>may include online resources, training and workshops, and services like the DMP Tool. </a:t>
            </a:r>
          </a:p>
          <a:p>
            <a:pPr lvl="0"/>
            <a:r>
              <a:rPr lang="en-US" sz="1200" b="1" dirty="0"/>
              <a:t>Expertise services</a:t>
            </a:r>
            <a:r>
              <a:rPr lang="en-US" sz="1200" b="0" dirty="0"/>
              <a:t>: provide decision support and customized solutions for researchers working through specific RDM problems. </a:t>
            </a:r>
            <a:r>
              <a:rPr lang="en-US" sz="1200" b="0" i="0" u="none" strike="noStrike" kern="1200" cap="none" dirty="0">
                <a:solidFill>
                  <a:schemeClr val="dk1"/>
                </a:solidFill>
                <a:effectLst/>
                <a:latin typeface="Calibri"/>
                <a:ea typeface="Calibri"/>
                <a:cs typeface="Calibri"/>
                <a:sym typeface="Calibri"/>
              </a:rPr>
              <a:t>Expertise-related services deploy the specialized knowledge of data librarians, technologists and other support staff to ensure that individual RDM needs and requirements are met.</a:t>
            </a:r>
            <a:endParaRPr lang="en-US" sz="1200" b="0" dirty="0"/>
          </a:p>
          <a:p>
            <a:pPr lvl="0"/>
            <a:r>
              <a:rPr lang="en-US" sz="1200" b="1" dirty="0"/>
              <a:t>Curation services</a:t>
            </a:r>
            <a:r>
              <a:rPr lang="en-US" sz="1200" b="0" dirty="0"/>
              <a:t>: are the technical infrastructure </a:t>
            </a:r>
            <a:r>
              <a:rPr lang="en-US" sz="1200" b="1" dirty="0"/>
              <a:t>and</a:t>
            </a:r>
            <a:r>
              <a:rPr lang="en-US" sz="1200" b="0" dirty="0"/>
              <a:t> </a:t>
            </a:r>
            <a:r>
              <a:rPr lang="en-US" sz="1200" b="1" dirty="0"/>
              <a:t>other</a:t>
            </a:r>
            <a:r>
              <a:rPr lang="en-US" sz="1200" b="0" dirty="0"/>
              <a:t> </a:t>
            </a:r>
            <a:r>
              <a:rPr lang="en-US" sz="1200" b="1" dirty="0"/>
              <a:t>services</a:t>
            </a:r>
            <a:r>
              <a:rPr lang="en-US" sz="1200" b="0" dirty="0"/>
              <a:t> that support data management throughout the research lifecycle. This includes active data management as well as long-term data stewardship. </a:t>
            </a:r>
            <a:endParaRPr lang="de-DE" sz="1200" b="0" i="0" u="none" strike="noStrike" kern="1200" cap="none" dirty="0">
              <a:solidFill>
                <a:schemeClr val="dk1"/>
              </a:solidFill>
              <a:effectLst/>
              <a:latin typeface="Calibri"/>
              <a:ea typeface="Calibri"/>
              <a:cs typeface="Calibri"/>
              <a:sym typeface="Calibri"/>
            </a:endParaRPr>
          </a:p>
          <a:p>
            <a:pPr lvl="0"/>
            <a:endParaRPr lang="en-US" sz="1200" b="0" dirty="0"/>
          </a:p>
          <a:p>
            <a:pPr lvl="0"/>
            <a:r>
              <a:rPr lang="en-US" sz="1200" b="0" dirty="0"/>
              <a:t>We also want to emphasize that an RDM service bundle includes not just what is built and deployed locally, but the full range of services, sourced locally and externally—so it may include the long-term curation of datasets in an external repository. </a:t>
            </a:r>
          </a:p>
          <a:p>
            <a:pPr lvl="0"/>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This framework is intended to help circumscribe the kinds of services universities are looking to build or acquire in the RDM space, and it’s also a helpful frame for organizing our discussion in the three reports to follow. But it can also serve to guide or structure discussions you may have. We are actually using it to continue our discussions with universities when talking about their RDM service bundles.</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a:t>
            </a:r>
            <a:endParaRPr lang="de-DE" sz="1200" b="0" i="0" u="none" strike="noStrike" kern="1200" cap="none" dirty="0">
              <a:solidFill>
                <a:schemeClr val="dk1"/>
              </a:solidFill>
              <a:effectLst/>
              <a:latin typeface="Calibri"/>
              <a:ea typeface="Calibri"/>
              <a:cs typeface="Calibri"/>
              <a:sym typeface="Calibri"/>
            </a:endParaRPr>
          </a:p>
          <a:p>
            <a:pPr lvl="0"/>
            <a:endParaRPr lang="en-US" sz="1200" b="0" dirty="0"/>
          </a:p>
          <a:p>
            <a:pPr eaLnBrk="1" hangingPunct="1">
              <a:spcBef>
                <a:spcPct val="0"/>
              </a:spcBef>
            </a:pPr>
            <a:endParaRPr lang="en-US" altLang="en-US" b="0" dirty="0"/>
          </a:p>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8ED067D0-7E75-C14B-BA45-3CE17EDC8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D8F4A1-E269-044D-AA4F-E1EAD16BF243}"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429218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49"/>
            <a:ext cx="5486400" cy="3600448"/>
          </a:xfrm>
          <a:prstGeom prst="rect">
            <a:avLst/>
          </a:prstGeom>
        </p:spPr>
        <p:txBody>
          <a:bodyPr lIns="91425" tIns="91425" rIns="91425" bIns="91425" anchor="t" anchorCtr="0">
            <a:noAutofit/>
          </a:bodyPr>
          <a:lstStyle/>
          <a:p>
            <a:r>
              <a:rPr lang="en-US" sz="1200" b="0" i="0" u="none" strike="noStrike" kern="1200" cap="none" dirty="0">
                <a:solidFill>
                  <a:schemeClr val="dk1"/>
                </a:solidFill>
                <a:effectLst/>
                <a:latin typeface="Calibri"/>
                <a:ea typeface="Calibri"/>
                <a:cs typeface="Calibri"/>
                <a:sym typeface="Calibri"/>
              </a:rPr>
              <a:t>So with this view of the RDM service space in hand, we can think about how our four case study partners scoped their RDM service bundles within this space.</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a:t>
            </a:r>
            <a:endParaRPr lang="de-DE"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By RDM service bundle, we mean the set of RDM services offered by a university to its researchers. This includes not only what is built and deployed locally, but also external services to which the university brokers access.</a:t>
            </a:r>
            <a:endParaRPr lang="de-DE" sz="1200" b="0" i="0" u="none" strike="noStrike" kern="1200" cap="none" dirty="0">
              <a:solidFill>
                <a:schemeClr val="dk1"/>
              </a:solidFill>
              <a:effectLst/>
              <a:latin typeface="Calibri"/>
              <a:ea typeface="Calibri"/>
              <a:cs typeface="Calibri"/>
              <a:sym typeface="Calibri"/>
            </a:endParaRPr>
          </a:p>
          <a:p>
            <a:pPr lvl="0">
              <a:spcBef>
                <a:spcPts val="0"/>
              </a:spcBef>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128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Shape 21"/>
        <p:cNvGrpSpPr/>
        <p:nvPr/>
      </p:nvGrpSpPr>
      <p:grpSpPr>
        <a:xfrm>
          <a:off x="0" y="0"/>
          <a:ext cx="0" cy="0"/>
          <a:chOff x="0" y="0"/>
          <a:chExt cx="0" cy="0"/>
        </a:xfrm>
      </p:grpSpPr>
      <p:sp>
        <p:nvSpPr>
          <p:cNvPr id="22" name="Shape 22"/>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3" name="Shape 23"/>
          <p:cNvSpPr/>
          <p:nvPr/>
        </p:nvSpPr>
        <p:spPr>
          <a:xfrm>
            <a:off x="2209800" y="4686300"/>
            <a:ext cx="1060449" cy="457200"/>
          </a:xfrm>
          <a:prstGeom prst="rect">
            <a:avLst/>
          </a:prstGeom>
          <a:solidFill>
            <a:srgbClr val="007DBA"/>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4" name="Shape 24"/>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5" name="Shape 25"/>
          <p:cNvSpPr txBox="1">
            <a:spLocks noGrp="1"/>
          </p:cNvSpPr>
          <p:nvPr>
            <p:ph type="body" idx="1"/>
          </p:nvPr>
        </p:nvSpPr>
        <p:spPr>
          <a:xfrm>
            <a:off x="340786" y="1029746"/>
            <a:ext cx="8439147" cy="335637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340786" y="343304"/>
            <a:ext cx="8439147" cy="686442"/>
          </a:xfrm>
          <a:prstGeom prst="rect">
            <a:avLst/>
          </a:prstGeom>
          <a:noFill/>
          <a:ln>
            <a:noFill/>
          </a:ln>
        </p:spPr>
        <p:txBody>
          <a:bodyPr lIns="91425" tIns="91425" rIns="91425" bIns="91425" anchor="t" anchorCtr="0"/>
          <a:lstStyle>
            <a:lvl1pPr marL="0" marR="0" lvl="0" indent="0" algn="l" rtl="0">
              <a:spcBef>
                <a:spcPts val="500"/>
              </a:spcBef>
              <a:buClr>
                <a:schemeClr val="dk2"/>
              </a:buClr>
              <a:buFont typeface="Arial"/>
              <a:buNone/>
              <a:defRPr sz="2500" b="1" i="0" u="none" strike="noStrike" cap="none">
                <a:solidFill>
                  <a:schemeClr val="dk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273845"/>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7" name="Shape 27"/>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4767264"/>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4767264"/>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dk1"/>
                </a:solidFill>
                <a:latin typeface="Calibri"/>
                <a:ea typeface="Calibri"/>
                <a:cs typeface="Calibri"/>
                <a:sym typeface="Calibri"/>
              </a:defRPr>
            </a:lvl1pPr>
            <a:lvl2pPr marL="0" marR="0" lvl="1" indent="0" algn="r" rtl="0">
              <a:spcBef>
                <a:spcPts val="0"/>
              </a:spcBef>
              <a:buNone/>
              <a:defRPr sz="1200" b="1">
                <a:solidFill>
                  <a:schemeClr val="dk1"/>
                </a:solidFill>
                <a:latin typeface="Calibri"/>
                <a:ea typeface="Calibri"/>
                <a:cs typeface="Calibri"/>
                <a:sym typeface="Calibri"/>
              </a:defRPr>
            </a:lvl2pPr>
            <a:lvl3pPr marL="0" marR="0" lvl="2" indent="0" algn="r" rtl="0">
              <a:spcBef>
                <a:spcPts val="0"/>
              </a:spcBef>
              <a:buNone/>
              <a:defRPr sz="1200" b="1">
                <a:solidFill>
                  <a:schemeClr val="dk1"/>
                </a:solidFill>
                <a:latin typeface="Calibri"/>
                <a:ea typeface="Calibri"/>
                <a:cs typeface="Calibri"/>
                <a:sym typeface="Calibri"/>
              </a:defRPr>
            </a:lvl3pPr>
            <a:lvl4pPr marL="0" marR="0" lvl="3" indent="0" algn="r" rtl="0">
              <a:spcBef>
                <a:spcPts val="0"/>
              </a:spcBef>
              <a:buNone/>
              <a:defRPr sz="1200" b="1">
                <a:solidFill>
                  <a:schemeClr val="dk1"/>
                </a:solidFill>
                <a:latin typeface="Calibri"/>
                <a:ea typeface="Calibri"/>
                <a:cs typeface="Calibri"/>
                <a:sym typeface="Calibri"/>
              </a:defRPr>
            </a:lvl4pPr>
            <a:lvl5pPr marL="0" marR="0" lvl="4" indent="0" algn="r" rtl="0">
              <a:spcBef>
                <a:spcPts val="0"/>
              </a:spcBef>
              <a:buNone/>
              <a:defRPr sz="1200" b="1">
                <a:solidFill>
                  <a:schemeClr val="dk1"/>
                </a:solidFill>
                <a:latin typeface="Calibri"/>
                <a:ea typeface="Calibri"/>
                <a:cs typeface="Calibri"/>
                <a:sym typeface="Calibri"/>
              </a:defRPr>
            </a:lvl5pPr>
            <a:lvl6pPr marL="0" marR="0" lvl="5" indent="0" algn="r" rtl="0">
              <a:spcBef>
                <a:spcPts val="0"/>
              </a:spcBef>
              <a:buNone/>
              <a:defRPr sz="1200" b="1">
                <a:solidFill>
                  <a:schemeClr val="dk1"/>
                </a:solidFill>
                <a:latin typeface="Calibri"/>
                <a:ea typeface="Calibri"/>
                <a:cs typeface="Calibri"/>
                <a:sym typeface="Calibri"/>
              </a:defRPr>
            </a:lvl6pPr>
            <a:lvl7pPr marL="0" marR="0" lvl="6" indent="0" algn="r" rtl="0">
              <a:spcBef>
                <a:spcPts val="0"/>
              </a:spcBef>
              <a:buNone/>
              <a:defRPr sz="1200" b="1">
                <a:solidFill>
                  <a:schemeClr val="dk1"/>
                </a:solidFill>
                <a:latin typeface="Calibri"/>
                <a:ea typeface="Calibri"/>
                <a:cs typeface="Calibri"/>
                <a:sym typeface="Calibri"/>
              </a:defRPr>
            </a:lvl7pPr>
            <a:lvl8pPr marL="0" marR="0" lvl="7" indent="0" algn="r" rtl="0">
              <a:spcBef>
                <a:spcPts val="0"/>
              </a:spcBef>
              <a:buNone/>
              <a:defRPr sz="1200" b="1">
                <a:solidFill>
                  <a:schemeClr val="dk1"/>
                </a:solidFill>
                <a:latin typeface="Calibri"/>
                <a:ea typeface="Calibri"/>
                <a:cs typeface="Calibri"/>
                <a:sym typeface="Calibri"/>
              </a:defRPr>
            </a:lvl8pPr>
            <a:lvl9pPr marL="0" marR="0" lvl="8" indent="0" algn="r" rtl="0">
              <a:spcBef>
                <a:spcPts val="0"/>
              </a:spcBef>
              <a:buNone/>
              <a:defRPr sz="1200" b="1">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8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Shape 52"/>
        <p:cNvGrpSpPr/>
        <p:nvPr/>
      </p:nvGrpSpPr>
      <p:grpSpPr>
        <a:xfrm>
          <a:off x="0" y="0"/>
          <a:ext cx="0" cy="0"/>
          <a:chOff x="0" y="0"/>
          <a:chExt cx="0" cy="0"/>
        </a:xfrm>
      </p:grpSpPr>
      <p:pic>
        <p:nvPicPr>
          <p:cNvPr id="53" name="Shape 53"/>
          <p:cNvPicPr preferRelativeResize="0"/>
          <p:nvPr/>
        </p:nvPicPr>
        <p:blipFill rotWithShape="1">
          <a:blip r:embed="rId2">
            <a:alphaModFix/>
          </a:blip>
          <a:srcRect l="23295" b="48278"/>
          <a:stretch/>
        </p:blipFill>
        <p:spPr>
          <a:xfrm>
            <a:off x="3163889" y="1"/>
            <a:ext cx="5980110" cy="1060063"/>
          </a:xfrm>
          <a:prstGeom prst="rect">
            <a:avLst/>
          </a:prstGeom>
          <a:noFill/>
          <a:ln>
            <a:noFill/>
          </a:ln>
        </p:spPr>
      </p:pic>
      <p:sp>
        <p:nvSpPr>
          <p:cNvPr id="54" name="Shape 54"/>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5" name="Shape 55"/>
          <p:cNvSpPr/>
          <p:nvPr/>
        </p:nvSpPr>
        <p:spPr>
          <a:xfrm>
            <a:off x="2209800" y="4686300"/>
            <a:ext cx="1060449" cy="457200"/>
          </a:xfrm>
          <a:prstGeom prst="rect">
            <a:avLst/>
          </a:prstGeom>
          <a:solidFill>
            <a:srgbClr val="007DBA"/>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6" name="Shape 56"/>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7" name="Shape 57"/>
          <p:cNvSpPr/>
          <p:nvPr/>
        </p:nvSpPr>
        <p:spPr>
          <a:xfrm>
            <a:off x="0" y="1"/>
            <a:ext cx="3190874" cy="1060064"/>
          </a:xfrm>
          <a:prstGeom prst="rect">
            <a:avLst/>
          </a:prstGeom>
          <a:solidFill>
            <a:srgbClr val="00AFD7"/>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58" name="Shape 58"/>
          <p:cNvSpPr txBox="1">
            <a:spLocks noGrp="1"/>
          </p:cNvSpPr>
          <p:nvPr>
            <p:ph type="body" idx="1"/>
          </p:nvPr>
        </p:nvSpPr>
        <p:spPr>
          <a:xfrm>
            <a:off x="1" y="1329875"/>
            <a:ext cx="3582591" cy="569387"/>
          </a:xfrm>
          <a:prstGeom prst="rect">
            <a:avLst/>
          </a:prstGeom>
          <a:solidFill>
            <a:schemeClr val="accent2"/>
          </a:solid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16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779470" y="1852401"/>
            <a:ext cx="7754769" cy="1234772"/>
          </a:xfrm>
          <a:prstGeom prst="rect">
            <a:avLst/>
          </a:prstGeom>
          <a:noFill/>
          <a:ln w="101600" cap="flat" cmpd="sng">
            <a:solidFill>
              <a:schemeClr val="accent2"/>
            </a:solidFill>
            <a:prstDash val="solid"/>
            <a:miter/>
            <a:headEnd type="none" w="med" len="med"/>
            <a:tailEnd type="none" w="med" len="med"/>
          </a:ln>
        </p:spPr>
        <p:txBody>
          <a:bodyPr lIns="91425" tIns="91425" rIns="91425" bIns="91425" anchor="t" anchorCtr="0"/>
          <a:lstStyle>
            <a:lvl1pPr marL="0" marR="0" lvl="0" indent="0" algn="l" rtl="0">
              <a:spcBef>
                <a:spcPts val="0"/>
              </a:spcBef>
              <a:buClr>
                <a:schemeClr val="accent2"/>
              </a:buClr>
              <a:buFont typeface="Arial"/>
              <a:buNone/>
              <a:defRPr sz="4400" b="1" i="0" u="none" strike="noStrike" cap="none">
                <a:solidFill>
                  <a:schemeClr val="accent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0" name="Shape 60"/>
          <p:cNvPicPr preferRelativeResize="0"/>
          <p:nvPr/>
        </p:nvPicPr>
        <p:blipFill rotWithShape="1">
          <a:blip r:embed="rId3">
            <a:alphaModFix/>
          </a:blip>
          <a:srcRect/>
          <a:stretch/>
        </p:blipFill>
        <p:spPr>
          <a:xfrm>
            <a:off x="8310053" y="4817244"/>
            <a:ext cx="687170" cy="218718"/>
          </a:xfrm>
          <a:prstGeom prst="rect">
            <a:avLst/>
          </a:prstGeom>
          <a:noFill/>
          <a:ln>
            <a:noFill/>
          </a:ln>
        </p:spPr>
      </p:pic>
      <p:sp>
        <p:nvSpPr>
          <p:cNvPr id="61" name="Shape 61"/>
          <p:cNvSpPr txBox="1">
            <a:spLocks noGrp="1"/>
          </p:cNvSpPr>
          <p:nvPr>
            <p:ph type="body" idx="3"/>
          </p:nvPr>
        </p:nvSpPr>
        <p:spPr>
          <a:xfrm>
            <a:off x="728693" y="3206972"/>
            <a:ext cx="1860270" cy="400109"/>
          </a:xfrm>
          <a:prstGeom prst="rect">
            <a:avLst/>
          </a:prstGeom>
          <a:noFill/>
          <a:ln>
            <a:noFill/>
          </a:ln>
        </p:spPr>
        <p:txBody>
          <a:bodyPr lIns="91425" tIns="91425" rIns="91425" bIns="91425" anchor="t" anchorCtr="0"/>
          <a:lstStyle>
            <a:lvl1pPr marL="0" marR="0" lvl="0"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4"/>
          </p:nvPr>
        </p:nvSpPr>
        <p:spPr>
          <a:xfrm>
            <a:off x="728695" y="3613837"/>
            <a:ext cx="1364722" cy="307777"/>
          </a:xfrm>
          <a:prstGeom prst="rect">
            <a:avLst/>
          </a:prstGeom>
          <a:noFill/>
          <a:ln>
            <a:noFill/>
          </a:ln>
        </p:spPr>
        <p:txBody>
          <a:bodyPr lIns="91425" tIns="91425" rIns="91425" bIns="91425" anchor="t" anchorCtr="0"/>
          <a:lstStyle>
            <a:lvl1pPr marL="0" marR="0" lvl="0" indent="0" algn="l" rtl="0">
              <a:spcBef>
                <a:spcPts val="340"/>
              </a:spcBef>
              <a:buClr>
                <a:schemeClr val="dk1"/>
              </a:buClr>
              <a:buFont typeface="Arial"/>
              <a:buNone/>
              <a:defRPr sz="17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p:nvPr/>
        </p:nvSpPr>
        <p:spPr>
          <a:xfrm>
            <a:off x="3136900" y="0"/>
            <a:ext cx="445693" cy="1060064"/>
          </a:xfrm>
          <a:prstGeom prst="rect">
            <a:avLst/>
          </a:prstGeom>
          <a:solidFill>
            <a:srgbClr val="00AFD7">
              <a:alpha val="62745"/>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peaker Intro">
    <p:spTree>
      <p:nvGrpSpPr>
        <p:cNvPr id="1" name="Shape 64"/>
        <p:cNvGrpSpPr/>
        <p:nvPr/>
      </p:nvGrpSpPr>
      <p:grpSpPr>
        <a:xfrm>
          <a:off x="0" y="0"/>
          <a:ext cx="0" cy="0"/>
          <a:chOff x="0" y="0"/>
          <a:chExt cx="0" cy="0"/>
        </a:xfrm>
      </p:grpSpPr>
      <p:sp>
        <p:nvSpPr>
          <p:cNvPr id="65" name="Shape 65"/>
          <p:cNvSpPr>
            <a:spLocks noGrp="1"/>
          </p:cNvSpPr>
          <p:nvPr>
            <p:ph type="pic" idx="2"/>
          </p:nvPr>
        </p:nvSpPr>
        <p:spPr>
          <a:xfrm>
            <a:off x="882650" y="1493044"/>
            <a:ext cx="2016124" cy="1928812"/>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Shape 66"/>
          <p:cNvSpPr/>
          <p:nvPr/>
        </p:nvSpPr>
        <p:spPr>
          <a:xfrm rot="5400000">
            <a:off x="-524272" y="2014935"/>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67" name="Shape 67"/>
          <p:cNvSpPr txBox="1">
            <a:spLocks noGrp="1"/>
          </p:cNvSpPr>
          <p:nvPr>
            <p:ph type="body" idx="1"/>
          </p:nvPr>
        </p:nvSpPr>
        <p:spPr>
          <a:xfrm>
            <a:off x="3416307" y="2073399"/>
            <a:ext cx="5727698"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8" name="Shape 68"/>
          <p:cNvCxnSpPr/>
          <p:nvPr/>
        </p:nvCxnSpPr>
        <p:spPr>
          <a:xfrm>
            <a:off x="3416300" y="2712527"/>
            <a:ext cx="5727699" cy="0"/>
          </a:xfrm>
          <a:prstGeom prst="straightConnector1">
            <a:avLst/>
          </a:prstGeom>
          <a:noFill/>
          <a:ln w="19050" cap="flat" cmpd="sng">
            <a:solidFill>
              <a:srgbClr val="3F3F3F"/>
            </a:solidFill>
            <a:prstDash val="solid"/>
            <a:round/>
            <a:headEnd type="none" w="med" len="med"/>
            <a:tailEnd type="none" w="med" len="med"/>
          </a:ln>
        </p:spPr>
      </p:cxnSp>
      <p:sp>
        <p:nvSpPr>
          <p:cNvPr id="69" name="Shape 69"/>
          <p:cNvSpPr txBox="1">
            <a:spLocks noGrp="1"/>
          </p:cNvSpPr>
          <p:nvPr>
            <p:ph type="body" idx="3"/>
          </p:nvPr>
        </p:nvSpPr>
        <p:spPr>
          <a:xfrm>
            <a:off x="3416300" y="1490663"/>
            <a:ext cx="5727699" cy="488156"/>
          </a:xfrm>
          <a:prstGeom prst="rect">
            <a:avLst/>
          </a:prstGeom>
          <a:noFill/>
          <a:ln>
            <a:noFill/>
          </a:ln>
        </p:spPr>
        <p:txBody>
          <a:bodyPr lIns="91425" tIns="91425" rIns="91425" bIns="91425" anchor="t" anchorCtr="0"/>
          <a:lstStyle>
            <a:lvl1pPr marL="0" marR="0" lvl="0" indent="0" algn="l" rtl="0">
              <a:spcBef>
                <a:spcPts val="720"/>
              </a:spcBef>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4"/>
          </p:nvPr>
        </p:nvSpPr>
        <p:spPr>
          <a:xfrm>
            <a:off x="882650" y="1493042"/>
            <a:ext cx="161925" cy="1928814"/>
          </a:xfrm>
          <a:prstGeom prst="rect">
            <a:avLst/>
          </a:prstGeom>
          <a:solidFill>
            <a:srgbClr val="236192">
              <a:alpha val="71764"/>
            </a:srgb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Speaker Intro">
    <p:spTree>
      <p:nvGrpSpPr>
        <p:cNvPr id="1" name="Shape 71"/>
        <p:cNvGrpSpPr/>
        <p:nvPr/>
      </p:nvGrpSpPr>
      <p:grpSpPr>
        <a:xfrm>
          <a:off x="0" y="0"/>
          <a:ext cx="0" cy="0"/>
          <a:chOff x="0" y="0"/>
          <a:chExt cx="0" cy="0"/>
        </a:xfrm>
      </p:grpSpPr>
      <p:sp>
        <p:nvSpPr>
          <p:cNvPr id="72" name="Shape 72"/>
          <p:cNvSpPr>
            <a:spLocks noGrp="1"/>
          </p:cNvSpPr>
          <p:nvPr>
            <p:ph type="pic" idx="2"/>
          </p:nvPr>
        </p:nvSpPr>
        <p:spPr>
          <a:xfrm>
            <a:off x="882650" y="413183"/>
            <a:ext cx="2016124" cy="1928812"/>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Shape 73"/>
          <p:cNvSpPr/>
          <p:nvPr/>
        </p:nvSpPr>
        <p:spPr>
          <a:xfrm rot="5400000">
            <a:off x="-524272" y="935074"/>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74" name="Shape 74"/>
          <p:cNvSpPr txBox="1">
            <a:spLocks noGrp="1"/>
          </p:cNvSpPr>
          <p:nvPr>
            <p:ph type="body" idx="1"/>
          </p:nvPr>
        </p:nvSpPr>
        <p:spPr>
          <a:xfrm>
            <a:off x="3416307" y="993537"/>
            <a:ext cx="5727698"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5" name="Shape 75"/>
          <p:cNvCxnSpPr/>
          <p:nvPr/>
        </p:nvCxnSpPr>
        <p:spPr>
          <a:xfrm>
            <a:off x="3416300" y="1632666"/>
            <a:ext cx="5727699" cy="0"/>
          </a:xfrm>
          <a:prstGeom prst="straightConnector1">
            <a:avLst/>
          </a:prstGeom>
          <a:noFill/>
          <a:ln w="19050" cap="flat" cmpd="sng">
            <a:solidFill>
              <a:srgbClr val="3F3F3F"/>
            </a:solidFill>
            <a:prstDash val="solid"/>
            <a:round/>
            <a:headEnd type="none" w="med" len="med"/>
            <a:tailEnd type="none" w="med" len="med"/>
          </a:ln>
        </p:spPr>
      </p:cxnSp>
      <p:sp>
        <p:nvSpPr>
          <p:cNvPr id="76" name="Shape 76"/>
          <p:cNvSpPr txBox="1">
            <a:spLocks noGrp="1"/>
          </p:cNvSpPr>
          <p:nvPr>
            <p:ph type="body" idx="3"/>
          </p:nvPr>
        </p:nvSpPr>
        <p:spPr>
          <a:xfrm>
            <a:off x="3416300" y="410802"/>
            <a:ext cx="5727699" cy="488156"/>
          </a:xfrm>
          <a:prstGeom prst="rect">
            <a:avLst/>
          </a:prstGeom>
          <a:noFill/>
          <a:ln>
            <a:noFill/>
          </a:ln>
        </p:spPr>
        <p:txBody>
          <a:bodyPr lIns="91425" tIns="91425" rIns="91425" bIns="91425" anchor="t" anchorCtr="0"/>
          <a:lstStyle>
            <a:lvl1pPr marL="0" marR="0" lvl="0" indent="0" algn="l" rtl="0">
              <a:spcBef>
                <a:spcPts val="720"/>
              </a:spcBef>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882650" y="413181"/>
            <a:ext cx="161925" cy="1928814"/>
          </a:xfrm>
          <a:prstGeom prst="rect">
            <a:avLst/>
          </a:prstGeom>
          <a:solidFill>
            <a:srgbClr val="236192">
              <a:alpha val="71764"/>
            </a:srgb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Shape 78"/>
          <p:cNvSpPr>
            <a:spLocks noGrp="1"/>
          </p:cNvSpPr>
          <p:nvPr>
            <p:ph type="pic" idx="5"/>
          </p:nvPr>
        </p:nvSpPr>
        <p:spPr>
          <a:xfrm>
            <a:off x="882650" y="2696332"/>
            <a:ext cx="2016124" cy="1928812"/>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Shape 79"/>
          <p:cNvSpPr/>
          <p:nvPr/>
        </p:nvSpPr>
        <p:spPr>
          <a:xfrm rot="5400000">
            <a:off x="-524272" y="3218224"/>
            <a:ext cx="1931194" cy="882649"/>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80" name="Shape 80"/>
          <p:cNvSpPr txBox="1">
            <a:spLocks noGrp="1"/>
          </p:cNvSpPr>
          <p:nvPr>
            <p:ph type="body" idx="6"/>
          </p:nvPr>
        </p:nvSpPr>
        <p:spPr>
          <a:xfrm>
            <a:off x="3416307" y="3276686"/>
            <a:ext cx="5727698" cy="63912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1" name="Shape 81"/>
          <p:cNvCxnSpPr/>
          <p:nvPr/>
        </p:nvCxnSpPr>
        <p:spPr>
          <a:xfrm>
            <a:off x="3416300" y="3915816"/>
            <a:ext cx="5727699" cy="0"/>
          </a:xfrm>
          <a:prstGeom prst="straightConnector1">
            <a:avLst/>
          </a:prstGeom>
          <a:noFill/>
          <a:ln w="19050" cap="flat" cmpd="sng">
            <a:solidFill>
              <a:srgbClr val="3F3F3F"/>
            </a:solidFill>
            <a:prstDash val="solid"/>
            <a:round/>
            <a:headEnd type="none" w="med" len="med"/>
            <a:tailEnd type="none" w="med" len="med"/>
          </a:ln>
        </p:spPr>
      </p:cxnSp>
      <p:sp>
        <p:nvSpPr>
          <p:cNvPr id="82" name="Shape 82"/>
          <p:cNvSpPr txBox="1">
            <a:spLocks noGrp="1"/>
          </p:cNvSpPr>
          <p:nvPr>
            <p:ph type="body" idx="7"/>
          </p:nvPr>
        </p:nvSpPr>
        <p:spPr>
          <a:xfrm>
            <a:off x="3416300" y="2693951"/>
            <a:ext cx="5727699" cy="488156"/>
          </a:xfrm>
          <a:prstGeom prst="rect">
            <a:avLst/>
          </a:prstGeom>
          <a:noFill/>
          <a:ln>
            <a:noFill/>
          </a:ln>
        </p:spPr>
        <p:txBody>
          <a:bodyPr lIns="91425" tIns="91425" rIns="91425" bIns="91425" anchor="t" anchorCtr="0"/>
          <a:lstStyle>
            <a:lvl1pPr marL="0" marR="0" lvl="0" indent="0" algn="l" rtl="0">
              <a:spcBef>
                <a:spcPts val="720"/>
              </a:spcBef>
              <a:buClr>
                <a:srgbClr val="236192"/>
              </a:buClr>
              <a:buFont typeface="Arial"/>
              <a:buNone/>
              <a:defRPr sz="36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8"/>
          </p:nvPr>
        </p:nvSpPr>
        <p:spPr>
          <a:xfrm>
            <a:off x="882650" y="2696331"/>
            <a:ext cx="161925" cy="1928814"/>
          </a:xfrm>
          <a:prstGeom prst="rect">
            <a:avLst/>
          </a:prstGeom>
          <a:solidFill>
            <a:srgbClr val="236192">
              <a:alpha val="71764"/>
            </a:srgb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 Bar">
    <p:spTree>
      <p:nvGrpSpPr>
        <p:cNvPr id="1" name="Shape 90"/>
        <p:cNvGrpSpPr/>
        <p:nvPr/>
      </p:nvGrpSpPr>
      <p:grpSpPr>
        <a:xfrm>
          <a:off x="0" y="0"/>
          <a:ext cx="0" cy="0"/>
          <a:chOff x="0" y="0"/>
          <a:chExt cx="0" cy="0"/>
        </a:xfrm>
      </p:grpSpPr>
      <p:sp>
        <p:nvSpPr>
          <p:cNvPr id="91" name="Shape 91"/>
          <p:cNvSpPr/>
          <p:nvPr/>
        </p:nvSpPr>
        <p:spPr>
          <a:xfrm>
            <a:off x="0" y="4686300"/>
            <a:ext cx="2209799" cy="457200"/>
          </a:xfrm>
          <a:prstGeom prst="rect">
            <a:avLst/>
          </a:prstGeom>
          <a:solidFill>
            <a:srgbClr val="2361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92" name="Shape 92"/>
          <p:cNvSpPr/>
          <p:nvPr/>
        </p:nvSpPr>
        <p:spPr>
          <a:xfrm>
            <a:off x="2209800" y="4686300"/>
            <a:ext cx="1060449" cy="457200"/>
          </a:xfrm>
          <a:prstGeom prst="rect">
            <a:avLst/>
          </a:prstGeom>
          <a:solidFill>
            <a:srgbClr val="007DBA"/>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93" name="Shape 93"/>
          <p:cNvSpPr/>
          <p:nvPr/>
        </p:nvSpPr>
        <p:spPr>
          <a:xfrm>
            <a:off x="3270250" y="4686300"/>
            <a:ext cx="5873749" cy="457200"/>
          </a:xfrm>
          <a:prstGeom prst="rect">
            <a:avLst/>
          </a:prstGeom>
          <a:solidFill>
            <a:srgbClr val="00AFD7"/>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pic>
        <p:nvPicPr>
          <p:cNvPr id="94" name="Shape 94"/>
          <p:cNvPicPr preferRelativeResize="0"/>
          <p:nvPr/>
        </p:nvPicPr>
        <p:blipFill rotWithShape="1">
          <a:blip r:embed="rId2">
            <a:alphaModFix/>
          </a:blip>
          <a:srcRect/>
          <a:stretch/>
        </p:blipFill>
        <p:spPr>
          <a:xfrm>
            <a:off x="8310053" y="4817244"/>
            <a:ext cx="687170" cy="218718"/>
          </a:xfrm>
          <a:prstGeom prst="rect">
            <a:avLst/>
          </a:prstGeom>
          <a:noFill/>
          <a:ln>
            <a:noFill/>
          </a:ln>
        </p:spPr>
      </p:pic>
      <p:sp>
        <p:nvSpPr>
          <p:cNvPr id="6" name="Shape 29">
            <a:extLst>
              <a:ext uri="{FF2B5EF4-FFF2-40B4-BE49-F238E27FC236}">
                <a16:creationId xmlns:a16="http://schemas.microsoft.com/office/drawing/2014/main" id="{F14878B0-D712-4D9F-A950-CDA03C48A987}"/>
              </a:ext>
            </a:extLst>
          </p:cNvPr>
          <p:cNvSpPr txBox="1">
            <a:spLocks noGrp="1"/>
          </p:cNvSpPr>
          <p:nvPr>
            <p:ph type="dt" idx="10"/>
          </p:nvPr>
        </p:nvSpPr>
        <p:spPr>
          <a:xfrm>
            <a:off x="628650" y="4767262"/>
            <a:ext cx="2057398" cy="273843"/>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7" name="Shape 30">
            <a:extLst>
              <a:ext uri="{FF2B5EF4-FFF2-40B4-BE49-F238E27FC236}">
                <a16:creationId xmlns:a16="http://schemas.microsoft.com/office/drawing/2014/main" id="{1AF2D008-D002-484C-86B8-427FD8C681B9}"/>
              </a:ext>
            </a:extLst>
          </p:cNvPr>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ctr"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 name="Shape 31">
            <a:extLst>
              <a:ext uri="{FF2B5EF4-FFF2-40B4-BE49-F238E27FC236}">
                <a16:creationId xmlns:a16="http://schemas.microsoft.com/office/drawing/2014/main" id="{864A7DBB-58D7-4892-BF24-3B6B7C371A1A}"/>
              </a:ext>
            </a:extLst>
          </p:cNvPr>
          <p:cNvSpPr txBox="1">
            <a:spLocks noGrp="1"/>
          </p:cNvSpPr>
          <p:nvPr>
            <p:ph type="sldNum" idx="12"/>
          </p:nvPr>
        </p:nvSpPr>
        <p:spPr>
          <a:xfrm>
            <a:off x="6457951" y="4767262"/>
            <a:ext cx="205739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900" b="0" i="0" u="none" strike="noStrike" cap="none">
                <a:solidFill>
                  <a:srgbClr val="888888"/>
                </a:solidFill>
                <a:latin typeface="Calibri"/>
                <a:ea typeface="Calibri"/>
                <a:cs typeface="Calibri"/>
                <a:sym typeface="Calibri"/>
              </a:rPr>
              <a:t>‹#›</a:t>
            </a:fld>
            <a:endParaRPr lang="de-DE"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Blank">
    <p:spTree>
      <p:nvGrpSpPr>
        <p:cNvPr id="1" name="Shape 95"/>
        <p:cNvGrpSpPr/>
        <p:nvPr/>
      </p:nvGrpSpPr>
      <p:grpSpPr>
        <a:xfrm>
          <a:off x="0" y="0"/>
          <a:ext cx="0" cy="0"/>
          <a:chOff x="0" y="0"/>
          <a:chExt cx="0" cy="0"/>
        </a:xfrm>
      </p:grpSpPr>
      <p:pic>
        <p:nvPicPr>
          <p:cNvPr id="96" name="Shape 96" descr="OCLC_H_PMS.eps"/>
          <p:cNvPicPr preferRelativeResize="0"/>
          <p:nvPr/>
        </p:nvPicPr>
        <p:blipFill rotWithShape="1">
          <a:blip r:embed="rId2">
            <a:alphaModFix/>
          </a:blip>
          <a:srcRect/>
          <a:stretch/>
        </p:blipFill>
        <p:spPr>
          <a:xfrm>
            <a:off x="8236924" y="4760705"/>
            <a:ext cx="723437" cy="240685"/>
          </a:xfrm>
          <a:prstGeom prst="rect">
            <a:avLst/>
          </a:prstGeom>
          <a:noFill/>
          <a:ln>
            <a:noFill/>
          </a:ln>
        </p:spPr>
      </p:pic>
      <p:sp>
        <p:nvSpPr>
          <p:cNvPr id="3" name="Shape 29">
            <a:extLst>
              <a:ext uri="{FF2B5EF4-FFF2-40B4-BE49-F238E27FC236}">
                <a16:creationId xmlns:a16="http://schemas.microsoft.com/office/drawing/2014/main" id="{46859FB8-08DA-4B88-B4A5-B55694F90CF6}"/>
              </a:ext>
            </a:extLst>
          </p:cNvPr>
          <p:cNvSpPr txBox="1">
            <a:spLocks noGrp="1"/>
          </p:cNvSpPr>
          <p:nvPr>
            <p:ph type="dt" idx="10"/>
          </p:nvPr>
        </p:nvSpPr>
        <p:spPr>
          <a:xfrm>
            <a:off x="628650" y="4767262"/>
            <a:ext cx="2057398" cy="273843"/>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4" name="Shape 30">
            <a:extLst>
              <a:ext uri="{FF2B5EF4-FFF2-40B4-BE49-F238E27FC236}">
                <a16:creationId xmlns:a16="http://schemas.microsoft.com/office/drawing/2014/main" id="{2C6195AA-69AB-4FA5-9E60-FC66911D0B56}"/>
              </a:ext>
            </a:extLst>
          </p:cNvPr>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ctr"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 name="Shape 31">
            <a:extLst>
              <a:ext uri="{FF2B5EF4-FFF2-40B4-BE49-F238E27FC236}">
                <a16:creationId xmlns:a16="http://schemas.microsoft.com/office/drawing/2014/main" id="{92600D0B-F800-4D1A-8C4C-EF93BB2B2288}"/>
              </a:ext>
            </a:extLst>
          </p:cNvPr>
          <p:cNvSpPr txBox="1">
            <a:spLocks noGrp="1"/>
          </p:cNvSpPr>
          <p:nvPr>
            <p:ph type="sldNum" idx="12"/>
          </p:nvPr>
        </p:nvSpPr>
        <p:spPr>
          <a:xfrm>
            <a:off x="6457951" y="4767262"/>
            <a:ext cx="205739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900" b="0" i="0" u="none" strike="noStrike" cap="none">
                <a:solidFill>
                  <a:srgbClr val="888888"/>
                </a:solidFill>
                <a:latin typeface="Calibri"/>
                <a:ea typeface="Calibri"/>
                <a:cs typeface="Calibri"/>
                <a:sym typeface="Calibri"/>
              </a:rPr>
              <a:t>‹#›</a:t>
            </a:fld>
            <a:endParaRPr lang="de-DE"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ull page image">
    <p:spTree>
      <p:nvGrpSpPr>
        <p:cNvPr id="1" name="Shape 97"/>
        <p:cNvGrpSpPr/>
        <p:nvPr/>
      </p:nvGrpSpPr>
      <p:grpSpPr>
        <a:xfrm>
          <a:off x="0" y="0"/>
          <a:ext cx="0" cy="0"/>
          <a:chOff x="0" y="0"/>
          <a:chExt cx="0" cy="0"/>
        </a:xfrm>
      </p:grpSpPr>
      <p:sp>
        <p:nvSpPr>
          <p:cNvPr id="98" name="Shape 98"/>
          <p:cNvSpPr>
            <a:spLocks noGrp="1"/>
          </p:cNvSpPr>
          <p:nvPr>
            <p:ph type="pic" idx="2"/>
          </p:nvPr>
        </p:nvSpPr>
        <p:spPr>
          <a:xfrm>
            <a:off x="0" y="0"/>
            <a:ext cx="9144000" cy="5143499"/>
          </a:xfrm>
          <a:prstGeom prst="rect">
            <a:avLst/>
          </a:prstGeom>
          <a:noFill/>
          <a:ln>
            <a:noFill/>
          </a:ln>
        </p:spPr>
        <p:txBody>
          <a:bodyPr lIns="91425" tIns="91425" rIns="91425" bIns="91425" anchor="ctr" anchorCtr="0"/>
          <a:lstStyle>
            <a:lvl1pPr marL="0" marR="0" lvl="0" indent="0" algn="l" rtl="0">
              <a:spcBef>
                <a:spcPts val="380"/>
              </a:spcBef>
              <a:buClr>
                <a:schemeClr val="dk1"/>
              </a:buClr>
              <a:buFont typeface="Arial"/>
              <a:buNone/>
              <a:defRPr sz="1900" b="0" i="0" u="none" strike="noStrike" cap="none">
                <a:solidFill>
                  <a:schemeClr val="dk1"/>
                </a:solidFill>
                <a:latin typeface="Arial"/>
                <a:ea typeface="Arial"/>
                <a:cs typeface="Arial"/>
                <a:sym typeface="Arial"/>
              </a:defRPr>
            </a:lvl1pPr>
            <a:lvl2pPr marL="457200" marR="0" lvl="1"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1"/>
          </p:nvPr>
        </p:nvSpPr>
        <p:spPr>
          <a:xfrm>
            <a:off x="7583490" y="-15478"/>
            <a:ext cx="433386" cy="5174456"/>
          </a:xfrm>
          <a:prstGeom prst="rect">
            <a:avLst/>
          </a:prstGeom>
          <a:solidFill>
            <a:schemeClr val="accent1">
              <a:alpha val="77647"/>
            </a:schemeClr>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body" idx="3"/>
          </p:nvPr>
        </p:nvSpPr>
        <p:spPr>
          <a:xfrm>
            <a:off x="8016878" y="-15478"/>
            <a:ext cx="1127125" cy="5174456"/>
          </a:xfrm>
          <a:prstGeom prst="rect">
            <a:avLst/>
          </a:prstGeom>
          <a:solidFill>
            <a:schemeClr val="accent1"/>
          </a:solid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accen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body" idx="4"/>
          </p:nvPr>
        </p:nvSpPr>
        <p:spPr>
          <a:xfrm>
            <a:off x="-14111" y="3748282"/>
            <a:ext cx="6153149" cy="715580"/>
          </a:xfrm>
          <a:prstGeom prst="rect">
            <a:avLst/>
          </a:prstGeom>
          <a:solidFill>
            <a:schemeClr val="lt1"/>
          </a:solidFill>
          <a:ln>
            <a:noFill/>
          </a:ln>
        </p:spPr>
        <p:txBody>
          <a:bodyPr lIns="91425" tIns="91425" rIns="91425" bIns="91425" anchor="t" anchorCtr="0"/>
          <a:lstStyle>
            <a:lvl1pPr marL="0" marR="0" lvl="0" indent="0" algn="l" rtl="0">
              <a:spcBef>
                <a:spcPts val="480"/>
              </a:spcBef>
              <a:buClr>
                <a:srgbClr val="236192"/>
              </a:buClr>
              <a:buFont typeface="Arial"/>
              <a:buNone/>
              <a:defRPr sz="2400" b="1" i="0" u="none" strike="noStrike" cap="none">
                <a:solidFill>
                  <a:srgbClr val="236192"/>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5"/>
          </p:nvPr>
        </p:nvSpPr>
        <p:spPr>
          <a:xfrm>
            <a:off x="534916" y="4085464"/>
            <a:ext cx="5610224" cy="264319"/>
          </a:xfrm>
          <a:prstGeom prst="rect">
            <a:avLst/>
          </a:prstGeom>
          <a:noFill/>
          <a:ln>
            <a:noFill/>
          </a:ln>
        </p:spPr>
        <p:txBody>
          <a:bodyPr lIns="91425" tIns="91425" rIns="91425" bIns="91425" anchor="t" anchorCtr="0"/>
          <a:lstStyle>
            <a:lvl1pPr marL="0" marR="0" lvl="0" indent="0" algn="l" rtl="0">
              <a:spcBef>
                <a:spcPts val="360"/>
              </a:spcBef>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3" name="Shape 103"/>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hape 29">
            <a:extLst>
              <a:ext uri="{FF2B5EF4-FFF2-40B4-BE49-F238E27FC236}">
                <a16:creationId xmlns:a16="http://schemas.microsoft.com/office/drawing/2014/main" id="{83A9777E-28FF-4ED3-9CFE-F8792E986112}"/>
              </a:ext>
            </a:extLst>
          </p:cNvPr>
          <p:cNvSpPr txBox="1">
            <a:spLocks noGrp="1"/>
          </p:cNvSpPr>
          <p:nvPr>
            <p:ph type="dt" idx="10"/>
          </p:nvPr>
        </p:nvSpPr>
        <p:spPr>
          <a:xfrm>
            <a:off x="628650" y="4767262"/>
            <a:ext cx="2057398" cy="273843"/>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6" name="Shape 30">
            <a:extLst>
              <a:ext uri="{FF2B5EF4-FFF2-40B4-BE49-F238E27FC236}">
                <a16:creationId xmlns:a16="http://schemas.microsoft.com/office/drawing/2014/main" id="{0B7ABC1A-5D02-44AD-A526-B46FE3FD78CD}"/>
              </a:ext>
            </a:extLst>
          </p:cNvPr>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ctr" rtl="0">
              <a:spcBef>
                <a:spcPts val="0"/>
              </a:spcBef>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 name="Shape 31">
            <a:extLst>
              <a:ext uri="{FF2B5EF4-FFF2-40B4-BE49-F238E27FC236}">
                <a16:creationId xmlns:a16="http://schemas.microsoft.com/office/drawing/2014/main" id="{28FDBD39-C026-4810-915D-A7761708C898}"/>
              </a:ext>
            </a:extLst>
          </p:cNvPr>
          <p:cNvSpPr txBox="1">
            <a:spLocks noGrp="1"/>
          </p:cNvSpPr>
          <p:nvPr>
            <p:ph type="sldNum" idx="12"/>
          </p:nvPr>
        </p:nvSpPr>
        <p:spPr>
          <a:xfrm>
            <a:off x="6457951" y="4767262"/>
            <a:ext cx="205739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900" b="0" i="0" u="none" strike="noStrike" cap="none">
                <a:solidFill>
                  <a:srgbClr val="888888"/>
                </a:solidFill>
                <a:latin typeface="Calibri"/>
                <a:ea typeface="Calibri"/>
                <a:cs typeface="Calibri"/>
                <a:sym typeface="Calibri"/>
              </a:rPr>
              <a:t>‹#›</a:t>
            </a:fld>
            <a:endParaRPr lang="de-DE"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1350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ew Section">
    <p:spTree>
      <p:nvGrpSpPr>
        <p:cNvPr id="1" name="Shape 32"/>
        <p:cNvGrpSpPr/>
        <p:nvPr/>
      </p:nvGrpSpPr>
      <p:grpSpPr>
        <a:xfrm>
          <a:off x="0" y="0"/>
          <a:ext cx="0" cy="0"/>
          <a:chOff x="0" y="0"/>
          <a:chExt cx="0" cy="0"/>
        </a:xfrm>
      </p:grpSpPr>
      <p:sp>
        <p:nvSpPr>
          <p:cNvPr id="33" name="Shape 33"/>
          <p:cNvSpPr/>
          <p:nvPr/>
        </p:nvSpPr>
        <p:spPr>
          <a:xfrm>
            <a:off x="0" y="0"/>
            <a:ext cx="9144000" cy="5143499"/>
          </a:xfrm>
          <a:prstGeom prst="rect">
            <a:avLst/>
          </a:prstGeom>
          <a:solidFill>
            <a:srgbClr val="00AFD7"/>
          </a:solidFill>
          <a:ln w="9525" cap="flat" cmpd="sng">
            <a:solidFill>
              <a:srgbClr val="00ADD7"/>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Shape 34"/>
          <p:cNvSpPr txBox="1">
            <a:spLocks noGrp="1"/>
          </p:cNvSpPr>
          <p:nvPr>
            <p:ph type="body" idx="1"/>
          </p:nvPr>
        </p:nvSpPr>
        <p:spPr>
          <a:xfrm>
            <a:off x="315259" y="831061"/>
            <a:ext cx="8174037" cy="646331"/>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176213" y="638175"/>
            <a:ext cx="265111" cy="4505325"/>
          </a:xfrm>
          <a:prstGeom prst="rect">
            <a:avLst/>
          </a:prstGeom>
          <a:solidFill>
            <a:srgbClr val="00AFD7"/>
          </a:solid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3"/>
          </p:nvPr>
        </p:nvSpPr>
        <p:spPr>
          <a:xfrm>
            <a:off x="8411956" y="638175"/>
            <a:ext cx="265111" cy="4074628"/>
          </a:xfrm>
          <a:prstGeom prst="rect">
            <a:avLst/>
          </a:prstGeom>
          <a:solidFill>
            <a:srgbClr val="00AFD7"/>
          </a:solid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7" name="Shape 37"/>
          <p:cNvPicPr preferRelativeResize="0"/>
          <p:nvPr/>
        </p:nvPicPr>
        <p:blipFill rotWithShape="1">
          <a:blip r:embed="rId2">
            <a:alphaModFix/>
          </a:blip>
          <a:srcRect/>
          <a:stretch/>
        </p:blipFill>
        <p:spPr>
          <a:xfrm>
            <a:off x="8310053" y="4817244"/>
            <a:ext cx="687170" cy="218718"/>
          </a:xfrm>
          <a:prstGeom prst="rect">
            <a:avLst/>
          </a:prstGeom>
          <a:noFill/>
          <a:ln>
            <a:noFill/>
          </a:ln>
        </p:spPr>
      </p:pic>
    </p:spTree>
    <p:extLst>
      <p:ext uri="{BB962C8B-B14F-4D97-AF65-F5344CB8AC3E}">
        <p14:creationId xmlns:p14="http://schemas.microsoft.com/office/powerpoint/2010/main" val="84402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8" r:id="rId5"/>
    <p:sldLayoutId id="2147483659" r:id="rId6"/>
    <p:sldLayoutId id="2147483660" r:id="rId7"/>
    <p:sldLayoutId id="2147483680"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yantr@ocl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oclc.org/research" TargetMode="External"/><Relationship Id="rId3" Type="http://schemas.openxmlformats.org/officeDocument/2006/relationships/image" Target="../media/image19.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hyperlink" Target="https://creativecommons.org/licenses/by/4.0/" TargetMode="External"/><Relationship Id="rId4" Type="http://schemas.openxmlformats.org/officeDocument/2006/relationships/image" Target="../media/image20.jpg"/><Relationship Id="rId9" Type="http://schemas.openxmlformats.org/officeDocument/2006/relationships/hyperlink" Target="https://doi.org/10.25333/C3PG8J"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doi.org/10.25333/C3PG8J" TargetMode="External"/><Relationship Id="rId5" Type="http://schemas.openxmlformats.org/officeDocument/2006/relationships/hyperlink" Target="http://www.oclc.org/research"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image" Target="../media/image24.emf"/><Relationship Id="rId7" Type="http://schemas.openxmlformats.org/officeDocument/2006/relationships/hyperlink" Target="https://doi.org/10.25333/C3PG8J"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doi.org/10.25333/C3S62F" TargetMode="External"/><Relationship Id="rId5" Type="http://schemas.openxmlformats.org/officeDocument/2006/relationships/hyperlink" Target="http://www.oclc.org/research"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orcid.org/0000-0002-2753-388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orcid.org/0000-0002-2753-3881"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4.png"/><Relationship Id="rId12"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diagramColors" Target="../diagrams/colors1.xml"/><Relationship Id="rId5" Type="http://schemas.openxmlformats.org/officeDocument/2006/relationships/image" Target="../media/image10.png"/><Relationship Id="rId10" Type="http://schemas.openxmlformats.org/officeDocument/2006/relationships/diagramQuickStyle" Target="../diagrams/quickStyle1.xml"/><Relationship Id="rId4" Type="http://schemas.microsoft.com/office/2007/relationships/hdphoto" Target="../media/hdphoto1.wdp"/><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creativecommons.org/licenses/by/4.0/" TargetMode="External"/><Relationship Id="rId5" Type="http://schemas.openxmlformats.org/officeDocument/2006/relationships/hyperlink" Target="https://doi.org/10.25333/C3PG8J" TargetMode="External"/><Relationship Id="rId4" Type="http://schemas.openxmlformats.org/officeDocument/2006/relationships/hyperlink" Target="http://www.oclc.org/resear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CFB1880-80D6-478A-A0A2-D9E96D417039}"/>
              </a:ext>
            </a:extLst>
          </p:cNvPr>
          <p:cNvSpPr>
            <a:spLocks noGrp="1"/>
          </p:cNvSpPr>
          <p:nvPr>
            <p:ph type="body" idx="1"/>
          </p:nvPr>
        </p:nvSpPr>
        <p:spPr>
          <a:xfrm>
            <a:off x="238539" y="1172817"/>
            <a:ext cx="6897757" cy="726445"/>
          </a:xfrm>
        </p:spPr>
        <p:txBody>
          <a:bodyPr/>
          <a:lstStyle/>
          <a:p>
            <a:pPr algn="ctr"/>
            <a:r>
              <a:rPr lang="de-DE" dirty="0"/>
              <a:t>OCLC Mini-Symposium on Research Data Management</a:t>
            </a:r>
          </a:p>
          <a:p>
            <a:pPr algn="ctr"/>
            <a:r>
              <a:rPr lang="de-DE" dirty="0"/>
              <a:t>20 April 2018, Leiden </a:t>
            </a:r>
          </a:p>
          <a:p>
            <a:endParaRPr lang="de-DE" dirty="0"/>
          </a:p>
        </p:txBody>
      </p:sp>
      <p:sp>
        <p:nvSpPr>
          <p:cNvPr id="5" name="Textplatzhalter 4">
            <a:extLst>
              <a:ext uri="{FF2B5EF4-FFF2-40B4-BE49-F238E27FC236}">
                <a16:creationId xmlns:a16="http://schemas.microsoft.com/office/drawing/2014/main" id="{B11D6809-D5B1-4E57-9DE4-CBD5FE2F02F1}"/>
              </a:ext>
            </a:extLst>
          </p:cNvPr>
          <p:cNvSpPr>
            <a:spLocks noGrp="1"/>
          </p:cNvSpPr>
          <p:nvPr>
            <p:ph type="body" idx="2"/>
          </p:nvPr>
        </p:nvSpPr>
        <p:spPr/>
        <p:txBody>
          <a:bodyPr>
            <a:noAutofit/>
          </a:bodyPr>
          <a:lstStyle/>
          <a:p>
            <a:r>
              <a:rPr lang="de-DE" sz="3500" dirty="0"/>
              <a:t>The Realities of Research Data Management</a:t>
            </a:r>
          </a:p>
        </p:txBody>
      </p:sp>
      <p:sp>
        <p:nvSpPr>
          <p:cNvPr id="8" name="TextBox 6">
            <a:extLst>
              <a:ext uri="{FF2B5EF4-FFF2-40B4-BE49-F238E27FC236}">
                <a16:creationId xmlns:a16="http://schemas.microsoft.com/office/drawing/2014/main" id="{E06BD840-C67F-4558-B59F-71457D571917}"/>
              </a:ext>
            </a:extLst>
          </p:cNvPr>
          <p:cNvSpPr txBox="1"/>
          <p:nvPr/>
        </p:nvSpPr>
        <p:spPr>
          <a:xfrm>
            <a:off x="779470" y="3351258"/>
            <a:ext cx="6076664" cy="830997"/>
          </a:xfrm>
          <a:prstGeom prst="rect">
            <a:avLst/>
          </a:prstGeom>
          <a:solidFill>
            <a:schemeClr val="bg1"/>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buClr>
                <a:schemeClr val="dk1"/>
              </a:buClr>
              <a:buSzPts val="1400"/>
            </a:pPr>
            <a:r>
              <a:rPr lang="en-US" sz="1600" b="1" dirty="0">
                <a:solidFill>
                  <a:schemeClr val="dk1"/>
                </a:solidFill>
                <a:ea typeface="Arial"/>
                <a:cs typeface="Arial"/>
              </a:rPr>
              <a:t>Rebecca Bryant, PhD, </a:t>
            </a:r>
            <a:r>
              <a:rPr lang="en-US" sz="1600" dirty="0">
                <a:solidFill>
                  <a:schemeClr val="dk1"/>
                </a:solidFill>
                <a:ea typeface="Arial"/>
                <a:cs typeface="Arial"/>
              </a:rPr>
              <a:t>Senior Program Officer, OCLC Research</a:t>
            </a:r>
            <a:endParaRPr lang="en-US" sz="1600" dirty="0"/>
          </a:p>
          <a:p>
            <a:pPr lvl="0">
              <a:buSzPts val="1400"/>
            </a:pPr>
            <a:r>
              <a:rPr lang="en-US" sz="1600" u="sng" dirty="0">
                <a:solidFill>
                  <a:schemeClr val="hlink"/>
                </a:solidFill>
                <a:ea typeface="Arial"/>
                <a:cs typeface="Arial"/>
                <a:hlinkClick r:id="rId3"/>
              </a:rPr>
              <a:t>bryantr@oclc.org</a:t>
            </a:r>
            <a:r>
              <a:rPr lang="en-US" sz="1600" u="sng" dirty="0">
                <a:solidFill>
                  <a:schemeClr val="hlink"/>
                </a:solidFill>
                <a:ea typeface="Arial"/>
                <a:cs typeface="Arial"/>
              </a:rPr>
              <a:t>   </a:t>
            </a:r>
            <a:r>
              <a:rPr lang="en-US" sz="1600" dirty="0"/>
              <a:t>@RebeccaBryant18</a:t>
            </a:r>
          </a:p>
          <a:p>
            <a:endParaRPr lang="en-US" sz="1600" b="1" dirty="0"/>
          </a:p>
        </p:txBody>
      </p:sp>
    </p:spTree>
    <p:extLst>
      <p:ext uri="{BB962C8B-B14F-4D97-AF65-F5344CB8AC3E}">
        <p14:creationId xmlns:p14="http://schemas.microsoft.com/office/powerpoint/2010/main" val="1002482129"/>
      </p:ext>
    </p:extLst>
  </p:cSld>
  <p:clrMapOvr>
    <a:masterClrMapping/>
  </p:clrMapOvr>
  <mc:AlternateContent xmlns:mc="http://schemas.openxmlformats.org/markup-compatibility/2006" xmlns:p14="http://schemas.microsoft.com/office/powerpoint/2010/main">
    <mc:Choice Requires="p14">
      <p:transition p14:dur="0" advTm="4353"/>
    </mc:Choice>
    <mc:Fallback xmlns="">
      <p:transition advTm="43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219">
            <a:extLst>
              <a:ext uri="{FF2B5EF4-FFF2-40B4-BE49-F238E27FC236}">
                <a16:creationId xmlns:a16="http://schemas.microsoft.com/office/drawing/2014/main" id="{85293C30-A127-4F66-B682-BAB3C2B90477}"/>
              </a:ext>
            </a:extLst>
          </p:cNvPr>
          <p:cNvPicPr preferRelativeResize="0"/>
          <p:nvPr/>
        </p:nvPicPr>
        <p:blipFill rotWithShape="1">
          <a:blip r:embed="rId3">
            <a:alphaModFix/>
          </a:blip>
          <a:srcRect/>
          <a:stretch/>
        </p:blipFill>
        <p:spPr>
          <a:xfrm>
            <a:off x="4550526" y="2621182"/>
            <a:ext cx="3041322" cy="2275712"/>
          </a:xfrm>
          <a:prstGeom prst="rect">
            <a:avLst/>
          </a:prstGeom>
          <a:noFill/>
          <a:ln>
            <a:noFill/>
          </a:ln>
        </p:spPr>
      </p:pic>
      <p:pic>
        <p:nvPicPr>
          <p:cNvPr id="6" name="Shape 222">
            <a:extLst>
              <a:ext uri="{FF2B5EF4-FFF2-40B4-BE49-F238E27FC236}">
                <a16:creationId xmlns:a16="http://schemas.microsoft.com/office/drawing/2014/main" id="{916DE14C-E425-412E-AD66-FF97A16B0ABC}"/>
              </a:ext>
            </a:extLst>
          </p:cNvPr>
          <p:cNvPicPr preferRelativeResize="0"/>
          <p:nvPr/>
        </p:nvPicPr>
        <p:blipFill rotWithShape="1">
          <a:blip r:embed="rId4">
            <a:alphaModFix/>
          </a:blip>
          <a:srcRect/>
          <a:stretch/>
        </p:blipFill>
        <p:spPr>
          <a:xfrm>
            <a:off x="1421841" y="264177"/>
            <a:ext cx="3041323" cy="2275712"/>
          </a:xfrm>
          <a:prstGeom prst="rect">
            <a:avLst/>
          </a:prstGeom>
          <a:noFill/>
          <a:ln>
            <a:noFill/>
          </a:ln>
        </p:spPr>
      </p:pic>
      <p:pic>
        <p:nvPicPr>
          <p:cNvPr id="7" name="Shape 223">
            <a:extLst>
              <a:ext uri="{FF2B5EF4-FFF2-40B4-BE49-F238E27FC236}">
                <a16:creationId xmlns:a16="http://schemas.microsoft.com/office/drawing/2014/main" id="{8336BB1A-372F-4329-A96E-8997AC3B4ECD}"/>
              </a:ext>
            </a:extLst>
          </p:cNvPr>
          <p:cNvPicPr preferRelativeResize="0"/>
          <p:nvPr/>
        </p:nvPicPr>
        <p:blipFill rotWithShape="1">
          <a:blip r:embed="rId5">
            <a:alphaModFix/>
          </a:blip>
          <a:srcRect/>
          <a:stretch/>
        </p:blipFill>
        <p:spPr>
          <a:xfrm>
            <a:off x="4550526" y="264177"/>
            <a:ext cx="3041322" cy="2275712"/>
          </a:xfrm>
          <a:prstGeom prst="rect">
            <a:avLst/>
          </a:prstGeom>
          <a:noFill/>
          <a:ln>
            <a:noFill/>
          </a:ln>
        </p:spPr>
      </p:pic>
      <p:pic>
        <p:nvPicPr>
          <p:cNvPr id="8" name="Shape 224">
            <a:extLst>
              <a:ext uri="{FF2B5EF4-FFF2-40B4-BE49-F238E27FC236}">
                <a16:creationId xmlns:a16="http://schemas.microsoft.com/office/drawing/2014/main" id="{0814BD81-C098-4A59-A6B2-EA232D32C1D1}"/>
              </a:ext>
            </a:extLst>
          </p:cNvPr>
          <p:cNvPicPr preferRelativeResize="0"/>
          <p:nvPr/>
        </p:nvPicPr>
        <p:blipFill rotWithShape="1">
          <a:blip r:embed="rId6">
            <a:alphaModFix/>
          </a:blip>
          <a:srcRect/>
          <a:stretch/>
        </p:blipFill>
        <p:spPr>
          <a:xfrm>
            <a:off x="1421841" y="2621182"/>
            <a:ext cx="3041321" cy="2275712"/>
          </a:xfrm>
          <a:prstGeom prst="rect">
            <a:avLst/>
          </a:prstGeom>
          <a:noFill/>
          <a:ln>
            <a:noFill/>
          </a:ln>
        </p:spPr>
      </p:pic>
      <p:pic>
        <p:nvPicPr>
          <p:cNvPr id="9" name="Picture 3">
            <a:extLst>
              <a:ext uri="{FF2B5EF4-FFF2-40B4-BE49-F238E27FC236}">
                <a16:creationId xmlns:a16="http://schemas.microsoft.com/office/drawing/2014/main" id="{7DC3C510-5F77-48C9-BE90-EA63469B3B6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40632" y="4904185"/>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6F5EC0D2-7953-47AB-AAC9-AC260D907CF2}"/>
              </a:ext>
            </a:extLst>
          </p:cNvPr>
          <p:cNvSpPr>
            <a:spLocks noChangeArrowheads="1"/>
          </p:cNvSpPr>
          <p:nvPr/>
        </p:nvSpPr>
        <p:spPr bwMode="auto">
          <a:xfrm>
            <a:off x="1878807" y="4841082"/>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dirty="0"/>
              <a:t>“RDM Service  Bundle Highlights” by </a:t>
            </a:r>
            <a:r>
              <a:rPr lang="en-US" altLang="en-US" sz="750" dirty="0">
                <a:hlinkClick r:id="rId8"/>
              </a:rPr>
              <a:t>OCLC Research</a:t>
            </a:r>
            <a:r>
              <a:rPr lang="en-US" altLang="en-US" sz="750" i="1" dirty="0"/>
              <a:t>, </a:t>
            </a:r>
            <a:r>
              <a:rPr lang="en-US" altLang="en-US" sz="750" dirty="0"/>
              <a:t>from </a:t>
            </a:r>
            <a:r>
              <a:rPr lang="en-US" altLang="en-US" sz="750" dirty="0">
                <a:hlinkClick r:id="rId9"/>
              </a:rPr>
              <a:t>The Realities of Research Data Management Part Two: Scoping the University RDM Service Bundle (</a:t>
            </a:r>
            <a:r>
              <a:rPr lang="mr-IN" altLang="en-US" sz="750" dirty="0">
                <a:ea typeface="Mangal" panose="02040503050203030202" pitchFamily="18" charset="0"/>
                <a:hlinkClick r:id="rId9"/>
              </a:rPr>
              <a:t>https://doi.org/10.25333/C3PG8J</a:t>
            </a:r>
            <a:r>
              <a:rPr lang="en-US" altLang="en-US" sz="750" dirty="0">
                <a:hlinkClick r:id="rId9"/>
              </a:rPr>
              <a:t>)</a:t>
            </a:r>
            <a:r>
              <a:rPr lang="en-US" altLang="en-US" sz="750" dirty="0"/>
              <a:t>,</a:t>
            </a:r>
            <a:r>
              <a:rPr lang="en-US" altLang="en-US" sz="750" i="1" dirty="0"/>
              <a:t> </a:t>
            </a:r>
            <a:r>
              <a:rPr lang="en-US" altLang="en-US" sz="750" dirty="0">
                <a:hlinkClick r:id="rId10"/>
              </a:rPr>
              <a:t>CC BY 4.0</a:t>
            </a:r>
            <a:br>
              <a:rPr lang="en-US" altLang="en-US" sz="825" dirty="0"/>
            </a:br>
            <a:endParaRPr lang="en-US" altLang="en-US" sz="825" dirty="0"/>
          </a:p>
        </p:txBody>
      </p:sp>
      <p:cxnSp>
        <p:nvCxnSpPr>
          <p:cNvPr id="11" name="Straight Connector 2">
            <a:extLst>
              <a:ext uri="{FF2B5EF4-FFF2-40B4-BE49-F238E27FC236}">
                <a16:creationId xmlns:a16="http://schemas.microsoft.com/office/drawing/2014/main" id="{A23BDCBD-F7AB-43B1-8669-855C49716DDD}"/>
              </a:ext>
            </a:extLst>
          </p:cNvPr>
          <p:cNvCxnSpPr/>
          <p:nvPr/>
        </p:nvCxnSpPr>
        <p:spPr>
          <a:xfrm>
            <a:off x="1143000" y="486132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20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7F132DC-AFB8-41A1-A766-9DBF249DE16F}"/>
              </a:ext>
            </a:extLst>
          </p:cNvPr>
          <p:cNvCxnSpPr/>
          <p:nvPr/>
        </p:nvCxnSpPr>
        <p:spPr>
          <a:xfrm>
            <a:off x="1143000" y="486132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FF6CDCCD-D15F-4A48-B508-E5F2D9B123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4904185"/>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00D34F3E-BFA1-4962-8B87-8AA4F2E7343E}"/>
              </a:ext>
            </a:extLst>
          </p:cNvPr>
          <p:cNvSpPr>
            <a:spLocks noChangeArrowheads="1"/>
          </p:cNvSpPr>
          <p:nvPr/>
        </p:nvSpPr>
        <p:spPr bwMode="auto">
          <a:xfrm>
            <a:off x="1878807" y="4841082"/>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dirty="0"/>
              <a:t>“RDM Service  Bundle Highlights: Wageningen University &amp; Research” by </a:t>
            </a:r>
            <a:r>
              <a:rPr lang="en-US" altLang="en-US" sz="750" dirty="0">
                <a:hlinkClick r:id="rId4"/>
              </a:rPr>
              <a:t>OCLC Research</a:t>
            </a:r>
            <a:r>
              <a:rPr lang="en-US" altLang="en-US" sz="750" i="1" dirty="0"/>
              <a:t>, </a:t>
            </a:r>
            <a:r>
              <a:rPr lang="en-US" altLang="en-US" sz="750" dirty="0"/>
              <a:t>from </a:t>
            </a:r>
            <a:r>
              <a:rPr lang="en-US" altLang="en-US" sz="750" dirty="0">
                <a:hlinkClick r:id="rId5"/>
              </a:rPr>
              <a:t>The Realities of Research Data Management Part Two: Scoping the University RDM Service Bundle (</a:t>
            </a:r>
            <a:r>
              <a:rPr lang="mr-IN" altLang="en-US" sz="750" dirty="0">
                <a:ea typeface="Mangal" panose="02040503050203030202" pitchFamily="18" charset="0"/>
                <a:hlinkClick r:id="rId5"/>
              </a:rPr>
              <a:t>https://doi.org/10.25333/C3PG8J</a:t>
            </a:r>
            <a:r>
              <a:rPr lang="en-US" altLang="en-US" sz="750" dirty="0">
                <a:hlinkClick r:id="rId5"/>
              </a:rPr>
              <a:t>)</a:t>
            </a:r>
            <a:r>
              <a:rPr lang="en-US" altLang="en-US" sz="750" dirty="0"/>
              <a:t>,</a:t>
            </a:r>
            <a:r>
              <a:rPr lang="en-US" altLang="en-US" sz="750" i="1" dirty="0"/>
              <a:t> </a:t>
            </a:r>
            <a:r>
              <a:rPr lang="en-US" altLang="en-US" sz="750" dirty="0">
                <a:hlinkClick r:id="rId6"/>
              </a:rPr>
              <a:t>CC BY 4.0</a:t>
            </a:r>
            <a:br>
              <a:rPr lang="en-US" altLang="en-US" sz="825" dirty="0"/>
            </a:br>
            <a:endParaRPr lang="en-US" altLang="en-US" sz="825" dirty="0"/>
          </a:p>
        </p:txBody>
      </p:sp>
      <p:pic>
        <p:nvPicPr>
          <p:cNvPr id="6" name="Picture 5">
            <a:extLst>
              <a:ext uri="{FF2B5EF4-FFF2-40B4-BE49-F238E27FC236}">
                <a16:creationId xmlns:a16="http://schemas.microsoft.com/office/drawing/2014/main" id="{87D40A35-C3FF-4505-B91C-0CF50D0011A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4704" y="84535"/>
            <a:ext cx="6274594"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57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382CF98-3FBD-41FC-BD46-6BC78E81A62E}"/>
              </a:ext>
            </a:extLst>
          </p:cNvPr>
          <p:cNvSpPr>
            <a:spLocks noGrp="1"/>
          </p:cNvSpPr>
          <p:nvPr>
            <p:ph type="sldNum" idx="12"/>
          </p:nvPr>
        </p:nvSpPr>
        <p:spPr/>
        <p:txBody>
          <a:bodyPr/>
          <a:lstStyle/>
          <a:p>
            <a:pPr>
              <a:defRPr/>
            </a:pPr>
            <a:endParaRPr lang="en-US" dirty="0"/>
          </a:p>
        </p:txBody>
      </p:sp>
      <p:pic>
        <p:nvPicPr>
          <p:cNvPr id="3" name="Picture 4">
            <a:extLst>
              <a:ext uri="{FF2B5EF4-FFF2-40B4-BE49-F238E27FC236}">
                <a16:creationId xmlns:a16="http://schemas.microsoft.com/office/drawing/2014/main" id="{B944CBB6-8C28-4E29-95FF-3F943C6C5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7540" y="0"/>
            <a:ext cx="6254496" cy="46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7652FCC-B3F6-4609-AFCC-700E6C2C97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0632" y="4904185"/>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1DC37C6-801A-4265-8092-7B835FC6829B}"/>
              </a:ext>
            </a:extLst>
          </p:cNvPr>
          <p:cNvSpPr>
            <a:spLocks noChangeArrowheads="1"/>
          </p:cNvSpPr>
          <p:nvPr/>
        </p:nvSpPr>
        <p:spPr bwMode="auto">
          <a:xfrm>
            <a:off x="1878807" y="4841082"/>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dirty="0"/>
              <a:t>“RDM Service  Bundle Highlights: University of Edinburgh” by </a:t>
            </a:r>
            <a:r>
              <a:rPr lang="en-US" altLang="en-US" sz="750" dirty="0">
                <a:hlinkClick r:id="rId5"/>
              </a:rPr>
              <a:t>OCLC Research</a:t>
            </a:r>
            <a:r>
              <a:rPr lang="en-US" altLang="en-US" sz="750" i="1" dirty="0"/>
              <a:t>, </a:t>
            </a:r>
            <a:r>
              <a:rPr lang="en-US" altLang="en-US" sz="750" dirty="0"/>
              <a:t>from </a:t>
            </a:r>
            <a:r>
              <a:rPr lang="en-US" altLang="en-US" sz="750" dirty="0">
                <a:hlinkClick r:id="rId6"/>
              </a:rPr>
              <a:t>The Realities of Research Data Management Part Two: Scoping the University RDM Service Bundle (</a:t>
            </a:r>
            <a:r>
              <a:rPr lang="mr-IN" altLang="en-US" sz="750" dirty="0">
                <a:ea typeface="Mangal" panose="02040503050203030202" pitchFamily="18" charset="0"/>
                <a:hlinkClick r:id="rId6"/>
              </a:rPr>
              <a:t>https://doi.org/10.25333/C3PG8J</a:t>
            </a:r>
            <a:r>
              <a:rPr lang="en-US" altLang="en-US" sz="750" dirty="0">
                <a:hlinkClick r:id="rId6"/>
              </a:rPr>
              <a:t>)</a:t>
            </a:r>
            <a:r>
              <a:rPr lang="en-US" altLang="en-US" sz="750" dirty="0"/>
              <a:t>,</a:t>
            </a:r>
            <a:r>
              <a:rPr lang="en-US" altLang="en-US" sz="750" i="1" dirty="0"/>
              <a:t> </a:t>
            </a:r>
            <a:r>
              <a:rPr lang="en-US" altLang="en-US" sz="750" dirty="0">
                <a:hlinkClick r:id="rId7"/>
              </a:rPr>
              <a:t>CC BY 4.0</a:t>
            </a:r>
            <a:br>
              <a:rPr lang="en-US" altLang="en-US" sz="825" dirty="0"/>
            </a:br>
            <a:endParaRPr lang="en-US" altLang="en-US" sz="825" dirty="0"/>
          </a:p>
        </p:txBody>
      </p:sp>
      <p:cxnSp>
        <p:nvCxnSpPr>
          <p:cNvPr id="6" name="Straight Connector 2">
            <a:extLst>
              <a:ext uri="{FF2B5EF4-FFF2-40B4-BE49-F238E27FC236}">
                <a16:creationId xmlns:a16="http://schemas.microsoft.com/office/drawing/2014/main" id="{4FBCCD22-9BBE-4C5B-B3F8-F671469B0043}"/>
              </a:ext>
            </a:extLst>
          </p:cNvPr>
          <p:cNvCxnSpPr/>
          <p:nvPr/>
        </p:nvCxnSpPr>
        <p:spPr>
          <a:xfrm>
            <a:off x="1143000" y="486132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78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28CBE5-3389-4DD0-B9E2-92B9E9D2CEE1}"/>
              </a:ext>
            </a:extLst>
          </p:cNvPr>
          <p:cNvCxnSpPr/>
          <p:nvPr/>
        </p:nvCxnSpPr>
        <p:spPr>
          <a:xfrm>
            <a:off x="1143000" y="486132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38232CB-9859-413E-8431-4937FC33C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4904185"/>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E8E8E105-D6EC-4FC9-B7FC-E940DAE0F842}"/>
              </a:ext>
            </a:extLst>
          </p:cNvPr>
          <p:cNvSpPr>
            <a:spLocks noChangeArrowheads="1"/>
          </p:cNvSpPr>
          <p:nvPr/>
        </p:nvSpPr>
        <p:spPr bwMode="auto">
          <a:xfrm>
            <a:off x="1878807" y="4841082"/>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Bundle Highlights: University of Illinois at Urbana-Champaign” by </a:t>
            </a:r>
            <a:r>
              <a:rPr lang="en-US" altLang="en-US" sz="750">
                <a:hlinkClick r:id="rId4"/>
              </a:rPr>
              <a:t>OCLC Research</a:t>
            </a:r>
            <a:r>
              <a:rPr lang="en-US" altLang="en-US" sz="750" i="1"/>
              <a:t>, </a:t>
            </a:r>
            <a:r>
              <a:rPr lang="en-US" altLang="en-US" sz="750"/>
              <a:t>from </a:t>
            </a:r>
            <a:r>
              <a:rPr lang="en-US" altLang="en-US" sz="750">
                <a:hlinkClick r:id="rId5"/>
              </a:rPr>
              <a:t>The Realities of Research Data Management Part Two: Scoping the University RDM Service Bundle (</a:t>
            </a:r>
            <a:r>
              <a:rPr lang="mr-IN" altLang="en-US" sz="750">
                <a:ea typeface="Mangal" panose="02040503050203030202" pitchFamily="18" charset="0"/>
                <a:hlinkClick r:id="rId5"/>
              </a:rPr>
              <a:t>https://doi.org/10.25333/C3PG8J</a:t>
            </a:r>
            <a:r>
              <a:rPr lang="en-US" altLang="en-US" sz="750">
                <a:hlinkClick r:id="rId5"/>
              </a:rPr>
              <a:t>)</a:t>
            </a:r>
            <a:r>
              <a:rPr lang="en-US" altLang="en-US" sz="750"/>
              <a:t>,</a:t>
            </a:r>
            <a:r>
              <a:rPr lang="en-US" altLang="en-US" sz="750" i="1"/>
              <a:t> </a:t>
            </a:r>
            <a:r>
              <a:rPr lang="en-US" altLang="en-US" sz="750">
                <a:hlinkClick r:id="rId6"/>
              </a:rPr>
              <a:t>CC BY 4.0</a:t>
            </a:r>
            <a:br>
              <a:rPr lang="en-US" altLang="en-US" sz="825"/>
            </a:br>
            <a:endParaRPr lang="en-US" altLang="en-US" sz="825"/>
          </a:p>
        </p:txBody>
      </p:sp>
      <p:pic>
        <p:nvPicPr>
          <p:cNvPr id="6" name="Picture 6">
            <a:extLst>
              <a:ext uri="{FF2B5EF4-FFF2-40B4-BE49-F238E27FC236}">
                <a16:creationId xmlns:a16="http://schemas.microsoft.com/office/drawing/2014/main" id="{8479C4A9-BD38-46B1-B034-243ABB0AF77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4704" y="75010"/>
            <a:ext cx="6274594"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78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37836E9-484A-4BD8-8368-4BB30E240D25}"/>
              </a:ext>
            </a:extLst>
          </p:cNvPr>
          <p:cNvCxnSpPr/>
          <p:nvPr/>
        </p:nvCxnSpPr>
        <p:spPr>
          <a:xfrm>
            <a:off x="1143000" y="486132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0CD442C-A7C2-4A70-B967-BFEC56B956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4904185"/>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038276F-4C40-4013-96E9-8151BCC92D23}"/>
              </a:ext>
            </a:extLst>
          </p:cNvPr>
          <p:cNvSpPr>
            <a:spLocks noChangeArrowheads="1"/>
          </p:cNvSpPr>
          <p:nvPr/>
        </p:nvSpPr>
        <p:spPr bwMode="auto">
          <a:xfrm>
            <a:off x="1878807" y="4841082"/>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Bundle Highlights: Monash University” by </a:t>
            </a:r>
            <a:r>
              <a:rPr lang="en-US" altLang="en-US" sz="750">
                <a:hlinkClick r:id="rId4"/>
              </a:rPr>
              <a:t>OCLC Research</a:t>
            </a:r>
            <a:r>
              <a:rPr lang="en-US" altLang="en-US" sz="750" i="1"/>
              <a:t>, </a:t>
            </a:r>
            <a:r>
              <a:rPr lang="en-US" altLang="en-US" sz="750">
                <a:hlinkClick r:id="rId5"/>
              </a:rPr>
              <a:t>The Realities of Research Data Management Part Two: Scoping the University RDM Service Bundle (</a:t>
            </a:r>
            <a:r>
              <a:rPr lang="mr-IN" altLang="en-US" sz="750">
                <a:ea typeface="Mangal" panose="02040503050203030202" pitchFamily="18" charset="0"/>
                <a:hlinkClick r:id="rId5"/>
              </a:rPr>
              <a:t>https://doi.org/10.25333/C3PG8J</a:t>
            </a:r>
            <a:r>
              <a:rPr lang="en-US" altLang="en-US" sz="750">
                <a:hlinkClick r:id="rId5"/>
              </a:rPr>
              <a:t>)</a:t>
            </a:r>
            <a:r>
              <a:rPr lang="en-US" altLang="en-US" sz="750"/>
              <a:t>,</a:t>
            </a:r>
            <a:r>
              <a:rPr lang="en-US" altLang="en-US" sz="750" i="1"/>
              <a:t> </a:t>
            </a:r>
            <a:r>
              <a:rPr lang="en-US" altLang="en-US" sz="750">
                <a:hlinkClick r:id="rId6"/>
              </a:rPr>
              <a:t>CC BY 4.0</a:t>
            </a:r>
            <a:br>
              <a:rPr lang="en-US" altLang="en-US" sz="825"/>
            </a:br>
            <a:endParaRPr lang="en-US" altLang="en-US" sz="825"/>
          </a:p>
        </p:txBody>
      </p:sp>
      <p:pic>
        <p:nvPicPr>
          <p:cNvPr id="6" name="Picture 5">
            <a:extLst>
              <a:ext uri="{FF2B5EF4-FFF2-40B4-BE49-F238E27FC236}">
                <a16:creationId xmlns:a16="http://schemas.microsoft.com/office/drawing/2014/main" id="{DF78A53F-3EB0-476F-8449-0AE9BAADB4B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4704" y="75010"/>
            <a:ext cx="6274594"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09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D93EDE2-7314-4932-9166-C9D82C970B9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de-DE" sz="900" b="0" i="0" u="none" strike="noStrike" cap="none" smtClean="0">
                <a:solidFill>
                  <a:srgbClr val="888888"/>
                </a:solidFill>
                <a:latin typeface="Calibri"/>
                <a:ea typeface="Calibri"/>
                <a:cs typeface="Calibri"/>
                <a:sym typeface="Calibri"/>
              </a:rPr>
              <a:t>15</a:t>
            </a:fld>
            <a:endParaRPr lang="de-DE" sz="900" b="0" i="0" u="none" strike="noStrike" cap="none">
              <a:solidFill>
                <a:srgbClr val="888888"/>
              </a:solidFill>
              <a:latin typeface="Calibri"/>
              <a:ea typeface="Calibri"/>
              <a:cs typeface="Calibri"/>
              <a:sym typeface="Calibri"/>
            </a:endParaRPr>
          </a:p>
        </p:txBody>
      </p:sp>
      <p:sp>
        <p:nvSpPr>
          <p:cNvPr id="3" name="Shape 234">
            <a:extLst>
              <a:ext uri="{FF2B5EF4-FFF2-40B4-BE49-F238E27FC236}">
                <a16:creationId xmlns:a16="http://schemas.microsoft.com/office/drawing/2014/main" id="{A0C907A8-FD5C-4B12-94AE-3A00407F204B}"/>
              </a:ext>
            </a:extLst>
          </p:cNvPr>
          <p:cNvSpPr txBox="1"/>
          <p:nvPr/>
        </p:nvSpPr>
        <p:spPr>
          <a:xfrm>
            <a:off x="931030" y="1224020"/>
            <a:ext cx="6518708" cy="1916221"/>
          </a:xfrm>
          <a:prstGeom prst="rect">
            <a:avLst/>
          </a:prstGeom>
          <a:noFill/>
          <a:ln>
            <a:noFill/>
          </a:ln>
        </p:spPr>
        <p:txBody>
          <a:bodyPr spcFirstLastPara="1" wrap="square" lIns="68569" tIns="34275" rIns="68569" bIns="34275" anchor="t" anchorCtr="0">
            <a:noAutofit/>
          </a:bodyPr>
          <a:lstStyle/>
          <a:p>
            <a:r>
              <a:rPr lang="en-US" sz="2800" b="1" i="1" dirty="0">
                <a:solidFill>
                  <a:schemeClr val="dk1"/>
                </a:solidFill>
                <a:latin typeface="Quattrocento Sans"/>
                <a:sym typeface="Quattrocento Sans"/>
              </a:rPr>
              <a:t>“</a:t>
            </a:r>
            <a:r>
              <a:rPr lang="en-US" sz="2800" b="1" i="1" dirty="0">
                <a:latin typeface="Quattrocento Sans"/>
              </a:rPr>
              <a:t>RDM is </a:t>
            </a:r>
            <a:r>
              <a:rPr lang="en-US" sz="2800" b="1" i="1" dirty="0">
                <a:solidFill>
                  <a:schemeClr val="accent2"/>
                </a:solidFill>
                <a:latin typeface="Quattrocento Sans"/>
              </a:rPr>
              <a:t>not a monolithic set of services </a:t>
            </a:r>
            <a:r>
              <a:rPr lang="en-US" sz="2800" b="1" i="1" dirty="0">
                <a:latin typeface="Quattrocento Sans"/>
              </a:rPr>
              <a:t>duplicated across universities; </a:t>
            </a:r>
            <a:br>
              <a:rPr lang="en-US" sz="2800" b="1" i="1" dirty="0">
                <a:latin typeface="Quattrocento Sans"/>
              </a:rPr>
            </a:br>
            <a:r>
              <a:rPr lang="en-US" sz="2800" b="1" i="1" dirty="0">
                <a:latin typeface="Quattrocento Sans"/>
              </a:rPr>
              <a:t>it is a </a:t>
            </a:r>
            <a:r>
              <a:rPr lang="en-US" sz="2800" b="1" i="1" dirty="0">
                <a:solidFill>
                  <a:schemeClr val="accent2"/>
                </a:solidFill>
                <a:latin typeface="Quattrocento Sans"/>
              </a:rPr>
              <a:t>customized solution </a:t>
            </a:r>
            <a:r>
              <a:rPr lang="en-US" sz="2800" b="1" i="1" dirty="0">
                <a:latin typeface="Quattrocento Sans"/>
              </a:rPr>
              <a:t>shaped by a range of internal and external factors operating on local decision-making.”</a:t>
            </a:r>
          </a:p>
        </p:txBody>
      </p:sp>
    </p:spTree>
    <p:extLst>
      <p:ext uri="{BB962C8B-B14F-4D97-AF65-F5344CB8AC3E}">
        <p14:creationId xmlns:p14="http://schemas.microsoft.com/office/powerpoint/2010/main" val="222799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 name="Text Placeholder 2">
            <a:extLst>
              <a:ext uri="{FF2B5EF4-FFF2-40B4-BE49-F238E27FC236}">
                <a16:creationId xmlns:a16="http://schemas.microsoft.com/office/drawing/2014/main" id="{31E9A241-1E45-A443-8441-76F26C9A50A8}"/>
              </a:ext>
            </a:extLst>
          </p:cNvPr>
          <p:cNvSpPr>
            <a:spLocks noGrp="1"/>
          </p:cNvSpPr>
          <p:nvPr>
            <p:ph type="body" idx="1"/>
          </p:nvPr>
        </p:nvSpPr>
        <p:spPr>
          <a:xfrm>
            <a:off x="5293659" y="2248584"/>
            <a:ext cx="2643841" cy="646331"/>
          </a:xfrm>
        </p:spPr>
        <p:txBody>
          <a:bodyPr anchor="ctr"/>
          <a:lstStyle/>
          <a:p>
            <a:r>
              <a:rPr lang="en-US" dirty="0"/>
              <a:t>Incentives</a:t>
            </a:r>
          </a:p>
        </p:txBody>
      </p:sp>
      <p:pic>
        <p:nvPicPr>
          <p:cNvPr id="5" name="Picture 4">
            <a:extLst>
              <a:ext uri="{FF2B5EF4-FFF2-40B4-BE49-F238E27FC236}">
                <a16:creationId xmlns:a16="http://schemas.microsoft.com/office/drawing/2014/main" id="{CD62BD95-50C7-4D4F-A2B4-732983B83A6B}"/>
              </a:ext>
            </a:extLst>
          </p:cNvPr>
          <p:cNvPicPr>
            <a:picLocks noChangeAspect="1"/>
          </p:cNvPicPr>
          <p:nvPr/>
        </p:nvPicPr>
        <p:blipFill>
          <a:blip r:embed="rId3"/>
          <a:stretch>
            <a:fillRect/>
          </a:stretch>
        </p:blipFill>
        <p:spPr>
          <a:xfrm>
            <a:off x="503834" y="221716"/>
            <a:ext cx="3623666" cy="4700066"/>
          </a:xfrm>
          <a:prstGeom prst="rect">
            <a:avLst/>
          </a:prstGeom>
          <a:ln w="22225">
            <a:solidFill>
              <a:schemeClr val="bg1"/>
            </a:solidFill>
          </a:ln>
        </p:spPr>
      </p:pic>
    </p:spTree>
    <p:extLst>
      <p:ext uri="{BB962C8B-B14F-4D97-AF65-F5344CB8AC3E}">
        <p14:creationId xmlns:p14="http://schemas.microsoft.com/office/powerpoint/2010/main" val="85560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C007BD58-3DC0-4EBE-ACF7-16F152CFC85B}"/>
              </a:ext>
            </a:extLst>
          </p:cNvPr>
          <p:cNvPicPr>
            <a:picLocks noChangeAspect="1"/>
          </p:cNvPicPr>
          <p:nvPr/>
        </p:nvPicPr>
        <p:blipFill rotWithShape="1">
          <a:blip r:embed="rId3">
            <a:extLst>
              <a:ext uri="{28A0092B-C50C-407E-A947-70E740481C1C}">
                <a14:useLocalDpi xmlns:a14="http://schemas.microsoft.com/office/drawing/2010/main" val="0"/>
              </a:ext>
            </a:extLst>
          </a:blip>
          <a:srcRect t="4818"/>
          <a:stretch/>
        </p:blipFill>
        <p:spPr bwMode="auto">
          <a:xfrm>
            <a:off x="567943" y="356616"/>
            <a:ext cx="3559274" cy="388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8E6753C8-3B29-4F0A-9203-8727D95BF644}"/>
              </a:ext>
            </a:extLst>
          </p:cNvPr>
          <p:cNvSpPr txBox="1"/>
          <p:nvPr/>
        </p:nvSpPr>
        <p:spPr>
          <a:xfrm>
            <a:off x="4571999" y="634334"/>
            <a:ext cx="4214009" cy="584775"/>
          </a:xfrm>
          <a:prstGeom prst="rect">
            <a:avLst/>
          </a:prstGeom>
          <a:solidFill>
            <a:schemeClr val="bg1"/>
          </a:solidFill>
          <a:ln w="38100">
            <a:solidFill>
              <a:srgbClr val="00A768"/>
            </a:solidFill>
          </a:ln>
        </p:spPr>
        <p:txBody>
          <a:bodyPr wrap="square" rtlCol="0">
            <a:spAutoFit/>
          </a:bodyPr>
          <a:lstStyle/>
          <a:p>
            <a:pPr>
              <a:spcBef>
                <a:spcPts val="0"/>
              </a:spcBef>
            </a:pPr>
            <a:r>
              <a:rPr lang="en-US" sz="1600" b="1" dirty="0">
                <a:solidFill>
                  <a:schemeClr val="bg2"/>
                </a:solidFill>
              </a:rPr>
              <a:t>Compliance</a:t>
            </a:r>
            <a:r>
              <a:rPr lang="en-US" sz="1600" dirty="0"/>
              <a:t> with external policies is a strong driver in some locales</a:t>
            </a:r>
          </a:p>
        </p:txBody>
      </p:sp>
      <p:pic>
        <p:nvPicPr>
          <p:cNvPr id="7" name="Picture 3">
            <a:extLst>
              <a:ext uri="{FF2B5EF4-FFF2-40B4-BE49-F238E27FC236}">
                <a16:creationId xmlns:a16="http://schemas.microsoft.com/office/drawing/2014/main" id="{16B7826A-33B3-4916-AA46-D5B1B1D4D8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1971" y="3859953"/>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D999E39-50A0-459E-B572-D3632B9A9F19}"/>
              </a:ext>
            </a:extLst>
          </p:cNvPr>
          <p:cNvSpPr>
            <a:spLocks noChangeArrowheads="1"/>
          </p:cNvSpPr>
          <p:nvPr/>
        </p:nvSpPr>
        <p:spPr bwMode="auto">
          <a:xfrm>
            <a:off x="5658005" y="3783068"/>
            <a:ext cx="29180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800" dirty="0"/>
              <a:t>“Incentives to Acquire RDM Capacity” by </a:t>
            </a:r>
            <a:r>
              <a:rPr lang="en-US" altLang="en-US" sz="800" dirty="0">
                <a:hlinkClick r:id="rId5"/>
              </a:rPr>
              <a:t>OCLC Research</a:t>
            </a:r>
            <a:r>
              <a:rPr lang="en-US" altLang="en-US" sz="800" i="1" dirty="0"/>
              <a:t>, </a:t>
            </a:r>
            <a:r>
              <a:rPr lang="en-US" altLang="en-US" sz="800" dirty="0"/>
              <a:t>from </a:t>
            </a:r>
            <a:r>
              <a:rPr lang="en-US" altLang="en-US" sz="800" dirty="0">
                <a:hlinkClick r:id="rId6"/>
              </a:rPr>
              <a:t>The Realities of Research Data Management Part Three: Incentives for Building University RDM Services </a:t>
            </a:r>
            <a:r>
              <a:rPr lang="en-US" altLang="en-US" sz="800" dirty="0">
                <a:hlinkClick r:id="rId7"/>
              </a:rPr>
              <a:t> (</a:t>
            </a:r>
            <a:r>
              <a:rPr lang="mr-IN" altLang="en-US" sz="800" dirty="0">
                <a:ea typeface="Mangal" panose="02040503050203030202" pitchFamily="18" charset="0"/>
                <a:hlinkClick r:id="rId7"/>
              </a:rPr>
              <a:t>https://doi.org/10.25333/C3S62F</a:t>
            </a:r>
            <a:r>
              <a:rPr lang="en-US" altLang="en-US" sz="800" dirty="0">
                <a:hlinkClick r:id="rId7"/>
              </a:rPr>
              <a:t>)</a:t>
            </a:r>
            <a:r>
              <a:rPr lang="en-US" altLang="en-US" sz="800" dirty="0"/>
              <a:t>,</a:t>
            </a:r>
            <a:r>
              <a:rPr lang="en-US" altLang="en-US" sz="800" i="1" dirty="0"/>
              <a:t> </a:t>
            </a:r>
            <a:r>
              <a:rPr lang="en-US" altLang="en-US" sz="800" dirty="0">
                <a:hlinkClick r:id="rId8"/>
              </a:rPr>
              <a:t>CC BY 4.0</a:t>
            </a:r>
            <a:endParaRPr lang="en-US" altLang="en-US" sz="800" dirty="0"/>
          </a:p>
        </p:txBody>
      </p:sp>
      <p:sp>
        <p:nvSpPr>
          <p:cNvPr id="9" name="TextBox 7">
            <a:extLst>
              <a:ext uri="{FF2B5EF4-FFF2-40B4-BE49-F238E27FC236}">
                <a16:creationId xmlns:a16="http://schemas.microsoft.com/office/drawing/2014/main" id="{EAFEA3DD-7F58-484C-9973-CE0D93E11FE0}"/>
              </a:ext>
            </a:extLst>
          </p:cNvPr>
          <p:cNvSpPr txBox="1"/>
          <p:nvPr/>
        </p:nvSpPr>
        <p:spPr>
          <a:xfrm>
            <a:off x="4571997" y="1969893"/>
            <a:ext cx="4214009" cy="830997"/>
          </a:xfrm>
          <a:prstGeom prst="rect">
            <a:avLst/>
          </a:prstGeom>
          <a:noFill/>
          <a:ln w="38100">
            <a:solidFill>
              <a:schemeClr val="tx1"/>
            </a:solidFill>
          </a:ln>
        </p:spPr>
        <p:txBody>
          <a:bodyPr wrap="square" rtlCol="0">
            <a:spAutoFit/>
          </a:bodyPr>
          <a:lstStyle/>
          <a:p>
            <a:r>
              <a:rPr lang="en-US" sz="1600" dirty="0"/>
              <a:t>Institutions built </a:t>
            </a:r>
            <a:r>
              <a:rPr lang="en-US" sz="1600" dirty="0">
                <a:solidFill>
                  <a:schemeClr val="tx1"/>
                </a:solidFill>
              </a:rPr>
              <a:t>services in anticipation of </a:t>
            </a:r>
            <a:r>
              <a:rPr lang="en-US" sz="1600" dirty="0"/>
              <a:t>rather than response to </a:t>
            </a:r>
            <a:r>
              <a:rPr lang="en-US" sz="1600" b="1" dirty="0">
                <a:solidFill>
                  <a:schemeClr val="bg2"/>
                </a:solidFill>
              </a:rPr>
              <a:t>researcher demands</a:t>
            </a:r>
          </a:p>
        </p:txBody>
      </p:sp>
      <p:sp>
        <p:nvSpPr>
          <p:cNvPr id="10" name="TextBox 10">
            <a:extLst>
              <a:ext uri="{FF2B5EF4-FFF2-40B4-BE49-F238E27FC236}">
                <a16:creationId xmlns:a16="http://schemas.microsoft.com/office/drawing/2014/main" id="{E6E1F21C-C5A1-413E-B313-365350FA76D0}"/>
              </a:ext>
            </a:extLst>
          </p:cNvPr>
          <p:cNvSpPr txBox="1"/>
          <p:nvPr/>
        </p:nvSpPr>
        <p:spPr>
          <a:xfrm>
            <a:off x="4571996" y="1302113"/>
            <a:ext cx="4214009" cy="584775"/>
          </a:xfrm>
          <a:prstGeom prst="rect">
            <a:avLst/>
          </a:prstGeom>
          <a:noFill/>
          <a:ln w="38100">
            <a:solidFill>
              <a:srgbClr val="5E6262"/>
            </a:solidFill>
          </a:ln>
        </p:spPr>
        <p:txBody>
          <a:bodyPr wrap="square" rtlCol="0">
            <a:spAutoFit/>
          </a:bodyPr>
          <a:lstStyle/>
          <a:p>
            <a:pPr>
              <a:spcBef>
                <a:spcPts val="0"/>
              </a:spcBef>
            </a:pPr>
            <a:r>
              <a:rPr lang="en-US" sz="1600" b="1" dirty="0">
                <a:solidFill>
                  <a:schemeClr val="bg2"/>
                </a:solidFill>
              </a:rPr>
              <a:t>Evolving scholarly norms </a:t>
            </a:r>
            <a:r>
              <a:rPr lang="en-US" sz="1600" dirty="0"/>
              <a:t>are not uniform, disciplinary diversity is also a challenge</a:t>
            </a:r>
          </a:p>
        </p:txBody>
      </p:sp>
      <p:sp>
        <p:nvSpPr>
          <p:cNvPr id="11" name="TextBox 11">
            <a:extLst>
              <a:ext uri="{FF2B5EF4-FFF2-40B4-BE49-F238E27FC236}">
                <a16:creationId xmlns:a16="http://schemas.microsoft.com/office/drawing/2014/main" id="{89F05900-E00B-44D5-AB1F-6D21195841B9}"/>
              </a:ext>
            </a:extLst>
          </p:cNvPr>
          <p:cNvSpPr txBox="1"/>
          <p:nvPr/>
        </p:nvSpPr>
        <p:spPr>
          <a:xfrm>
            <a:off x="4571995" y="2876480"/>
            <a:ext cx="4214010" cy="830997"/>
          </a:xfrm>
          <a:prstGeom prst="rect">
            <a:avLst/>
          </a:prstGeom>
          <a:noFill/>
          <a:ln w="38100">
            <a:solidFill>
              <a:srgbClr val="7030A0"/>
            </a:solidFill>
          </a:ln>
        </p:spPr>
        <p:txBody>
          <a:bodyPr wrap="square" rtlCol="0">
            <a:spAutoFit/>
          </a:bodyPr>
          <a:lstStyle/>
          <a:p>
            <a:pPr>
              <a:spcBef>
                <a:spcPts val="0"/>
              </a:spcBef>
            </a:pPr>
            <a:r>
              <a:rPr lang="en-US" sz="1600" dirty="0"/>
              <a:t>Developing RDM expertise may be part of an </a:t>
            </a:r>
            <a:r>
              <a:rPr lang="en-US" sz="1600" b="1" dirty="0">
                <a:solidFill>
                  <a:schemeClr val="bg2"/>
                </a:solidFill>
              </a:rPr>
              <a:t>institutional strategy </a:t>
            </a:r>
            <a:r>
              <a:rPr lang="en-US" sz="1600" dirty="0"/>
              <a:t>to increase library support for research workflows</a:t>
            </a:r>
          </a:p>
        </p:txBody>
      </p:sp>
      <p:sp>
        <p:nvSpPr>
          <p:cNvPr id="12" name="Rectangle 12">
            <a:extLst>
              <a:ext uri="{FF2B5EF4-FFF2-40B4-BE49-F238E27FC236}">
                <a16:creationId xmlns:a16="http://schemas.microsoft.com/office/drawing/2014/main" id="{9E307533-BAB1-481D-97C1-CBCA46F7F861}"/>
              </a:ext>
            </a:extLst>
          </p:cNvPr>
          <p:cNvSpPr/>
          <p:nvPr/>
        </p:nvSpPr>
        <p:spPr>
          <a:xfrm>
            <a:off x="293105" y="4594110"/>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a:t>
            </a:r>
            <a:r>
              <a:rPr lang="en-US" sz="1575" b="1" dirty="0" err="1">
                <a:solidFill>
                  <a:schemeClr val="bg1"/>
                </a:solidFill>
              </a:rPr>
              <a:t>rdm</a:t>
            </a:r>
            <a:endParaRPr lang="en-US" sz="1575" b="1" dirty="0">
              <a:solidFill>
                <a:schemeClr val="bg1"/>
              </a:solidFill>
            </a:endParaRPr>
          </a:p>
        </p:txBody>
      </p:sp>
    </p:spTree>
    <p:extLst>
      <p:ext uri="{BB962C8B-B14F-4D97-AF65-F5344CB8AC3E}">
        <p14:creationId xmlns:p14="http://schemas.microsoft.com/office/powerpoint/2010/main" val="294831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 name="Text Placeholder 2">
            <a:extLst>
              <a:ext uri="{FF2B5EF4-FFF2-40B4-BE49-F238E27FC236}">
                <a16:creationId xmlns:a16="http://schemas.microsoft.com/office/drawing/2014/main" id="{31E9A241-1E45-A443-8441-76F26C9A50A8}"/>
              </a:ext>
            </a:extLst>
          </p:cNvPr>
          <p:cNvSpPr>
            <a:spLocks noGrp="1"/>
          </p:cNvSpPr>
          <p:nvPr>
            <p:ph type="body" idx="1"/>
          </p:nvPr>
        </p:nvSpPr>
        <p:spPr>
          <a:xfrm>
            <a:off x="4864100" y="1769197"/>
            <a:ext cx="4013200" cy="1435100"/>
          </a:xfrm>
        </p:spPr>
        <p:txBody>
          <a:bodyPr anchor="ctr">
            <a:normAutofit fontScale="92500" lnSpcReduction="20000"/>
          </a:bodyPr>
          <a:lstStyle/>
          <a:p>
            <a:r>
              <a:rPr lang="en-US" dirty="0"/>
              <a:t>Sourcing &amp; Scaling Choices</a:t>
            </a:r>
          </a:p>
          <a:p>
            <a:r>
              <a:rPr lang="en-US" sz="2800" i="1" dirty="0"/>
              <a:t>Coming April 2018</a:t>
            </a:r>
          </a:p>
        </p:txBody>
      </p:sp>
      <p:pic>
        <p:nvPicPr>
          <p:cNvPr id="2" name="Picture 1">
            <a:extLst>
              <a:ext uri="{FF2B5EF4-FFF2-40B4-BE49-F238E27FC236}">
                <a16:creationId xmlns:a16="http://schemas.microsoft.com/office/drawing/2014/main" id="{64531878-BD68-BE44-955B-8784DA15D120}"/>
              </a:ext>
            </a:extLst>
          </p:cNvPr>
          <p:cNvPicPr>
            <a:picLocks noChangeAspect="1"/>
          </p:cNvPicPr>
          <p:nvPr/>
        </p:nvPicPr>
        <p:blipFill>
          <a:blip r:embed="rId3"/>
          <a:stretch>
            <a:fillRect/>
          </a:stretch>
        </p:blipFill>
        <p:spPr>
          <a:xfrm>
            <a:off x="679726" y="219797"/>
            <a:ext cx="3530600" cy="4533900"/>
          </a:xfrm>
          <a:prstGeom prst="rect">
            <a:avLst/>
          </a:prstGeom>
        </p:spPr>
      </p:pic>
    </p:spTree>
    <p:extLst>
      <p:ext uri="{BB962C8B-B14F-4D97-AF65-F5344CB8AC3E}">
        <p14:creationId xmlns:p14="http://schemas.microsoft.com/office/powerpoint/2010/main" val="247374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BCBD0F8-363A-4DE4-8BD3-4BA07599F1A0}"/>
              </a:ext>
            </a:extLst>
          </p:cNvPr>
          <p:cNvSpPr>
            <a:spLocks noGrp="1"/>
          </p:cNvSpPr>
          <p:nvPr>
            <p:ph type="body" idx="4294967295"/>
          </p:nvPr>
        </p:nvSpPr>
        <p:spPr>
          <a:xfrm>
            <a:off x="908050" y="1076770"/>
            <a:ext cx="7327900" cy="2352675"/>
          </a:xfrm>
          <a:prstGeom prst="rect">
            <a:avLst/>
          </a:prstGeom>
        </p:spPr>
        <p:txBody>
          <a:bodyPr/>
          <a:lstStyle/>
          <a:p>
            <a:pPr marL="38100" indent="0">
              <a:buNone/>
            </a:pPr>
            <a:r>
              <a:rPr lang="en-US" sz="2800" b="1" i="1" dirty="0">
                <a:solidFill>
                  <a:srgbClr val="000000"/>
                </a:solidFill>
                <a:latin typeface="Quattrocento Sans"/>
                <a:cs typeface="Arial"/>
                <a:sym typeface="Arial"/>
              </a:rPr>
              <a:t>“An RDM service bundle includes not just what is built and deployed locally, but the full range of services, </a:t>
            </a:r>
            <a:r>
              <a:rPr lang="en-US" sz="2800" b="1" i="1" dirty="0">
                <a:solidFill>
                  <a:schemeClr val="accent2"/>
                </a:solidFill>
                <a:latin typeface="Quattrocento Sans"/>
                <a:cs typeface="Arial"/>
                <a:sym typeface="Arial"/>
              </a:rPr>
              <a:t>sourced locally and externally</a:t>
            </a:r>
            <a:r>
              <a:rPr lang="en-US" sz="2800" b="1" i="1" dirty="0">
                <a:solidFill>
                  <a:srgbClr val="000000"/>
                </a:solidFill>
                <a:latin typeface="Quattrocento Sans"/>
                <a:cs typeface="Arial"/>
                <a:sym typeface="Arial"/>
              </a:rPr>
              <a:t>, that the institution manages, or </a:t>
            </a:r>
            <a:r>
              <a:rPr lang="en-US" sz="2800" b="1" i="1" dirty="0">
                <a:solidFill>
                  <a:schemeClr val="accent2"/>
                </a:solidFill>
                <a:latin typeface="Quattrocento Sans"/>
                <a:cs typeface="Arial"/>
                <a:sym typeface="Arial"/>
              </a:rPr>
              <a:t>to which it brokers access</a:t>
            </a:r>
            <a:r>
              <a:rPr lang="en-US" sz="2800" b="1" i="1" dirty="0">
                <a:solidFill>
                  <a:srgbClr val="000000"/>
                </a:solidFill>
                <a:latin typeface="Quattrocento Sans"/>
                <a:cs typeface="Arial"/>
                <a:sym typeface="Arial"/>
              </a:rPr>
              <a:t>.”</a:t>
            </a:r>
            <a:endParaRPr lang="de-DE" sz="2800" b="1" i="1" dirty="0">
              <a:solidFill>
                <a:srgbClr val="000000"/>
              </a:solidFill>
              <a:latin typeface="Quattrocento Sans"/>
              <a:cs typeface="Arial"/>
              <a:sym typeface="Arial"/>
            </a:endParaRPr>
          </a:p>
        </p:txBody>
      </p:sp>
    </p:spTree>
    <p:extLst>
      <p:ext uri="{BB962C8B-B14F-4D97-AF65-F5344CB8AC3E}">
        <p14:creationId xmlns:p14="http://schemas.microsoft.com/office/powerpoint/2010/main" val="168141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03D85-B462-2948-B98B-DF0DA4509455}"/>
              </a:ext>
            </a:extLst>
          </p:cNvPr>
          <p:cNvSpPr>
            <a:spLocks noGrp="1"/>
          </p:cNvSpPr>
          <p:nvPr>
            <p:ph type="body" idx="1"/>
          </p:nvPr>
        </p:nvSpPr>
        <p:spPr>
          <a:xfrm>
            <a:off x="340785" y="1110346"/>
            <a:ext cx="8439147" cy="3485507"/>
          </a:xfrm>
        </p:spPr>
        <p:txBody>
          <a:bodyPr numCol="1"/>
          <a:lstStyle/>
          <a:p>
            <a:pPr marL="152400" indent="0">
              <a:buNone/>
            </a:pPr>
            <a:r>
              <a:rPr lang="en-US" dirty="0"/>
              <a:t>Rebecca Bryant, PhD, </a:t>
            </a:r>
            <a:br>
              <a:rPr lang="en-US" dirty="0"/>
            </a:br>
            <a:r>
              <a:rPr lang="en-US" dirty="0"/>
              <a:t>Senior Program Officer</a:t>
            </a:r>
          </a:p>
          <a:p>
            <a:pPr marL="152400" indent="0">
              <a:spcBef>
                <a:spcPts val="0"/>
              </a:spcBef>
              <a:buNone/>
            </a:pPr>
            <a:r>
              <a:rPr lang="en-US" sz="1200" b="1" u="sng" dirty="0">
                <a:solidFill>
                  <a:schemeClr val="hlink"/>
                </a:solidFill>
                <a:hlinkClick r:id="rId3"/>
              </a:rPr>
              <a:t>https://orcid.org/0000-0002-2753-3881</a:t>
            </a:r>
            <a:endParaRPr lang="en-US" dirty="0"/>
          </a:p>
          <a:p>
            <a:pPr marL="152400" indent="0">
              <a:buNone/>
            </a:pPr>
            <a:br>
              <a:rPr lang="en-US" dirty="0"/>
            </a:br>
            <a:r>
              <a:rPr lang="en-US" dirty="0"/>
              <a:t>Brian Lavoie, PhD, Research Scientist</a:t>
            </a:r>
          </a:p>
          <a:p>
            <a:pPr marL="152400" indent="0">
              <a:spcBef>
                <a:spcPts val="0"/>
              </a:spcBef>
              <a:buNone/>
            </a:pPr>
            <a:r>
              <a:rPr lang="en-US" sz="1200" b="1" u="sng" dirty="0">
                <a:solidFill>
                  <a:schemeClr val="hlink"/>
                </a:solidFill>
              </a:rPr>
              <a:t>https://orcid.org/0000-0002-7173-8753</a:t>
            </a:r>
            <a:endParaRPr lang="en-US" dirty="0"/>
          </a:p>
          <a:p>
            <a:pPr marL="152400" indent="0">
              <a:buNone/>
            </a:pPr>
            <a:endParaRPr lang="en-US" dirty="0"/>
          </a:p>
          <a:p>
            <a:pPr marL="152400" indent="0">
              <a:buNone/>
            </a:pPr>
            <a:r>
              <a:rPr lang="en-US" dirty="0"/>
              <a:t>Constance Malpas, Research Scientist</a:t>
            </a:r>
          </a:p>
          <a:p>
            <a:pPr marL="152400" indent="0">
              <a:spcBef>
                <a:spcPts val="0"/>
              </a:spcBef>
              <a:buNone/>
            </a:pPr>
            <a:r>
              <a:rPr lang="en-US" sz="1200" b="1" u="sng" dirty="0">
                <a:solidFill>
                  <a:schemeClr val="hlink"/>
                </a:solidFill>
              </a:rPr>
              <a:t>https://orcid.org/0000-0002-9312-8294</a:t>
            </a:r>
            <a:br>
              <a:rPr lang="en-US" dirty="0"/>
            </a:br>
            <a:endParaRPr lang="en-US" dirty="0"/>
          </a:p>
        </p:txBody>
      </p:sp>
      <p:sp>
        <p:nvSpPr>
          <p:cNvPr id="3" name="Text Placeholder 2">
            <a:extLst>
              <a:ext uri="{FF2B5EF4-FFF2-40B4-BE49-F238E27FC236}">
                <a16:creationId xmlns:a16="http://schemas.microsoft.com/office/drawing/2014/main" id="{81D31B18-385C-4C44-BEC7-0CBB29EFC1DC}"/>
              </a:ext>
            </a:extLst>
          </p:cNvPr>
          <p:cNvSpPr>
            <a:spLocks noGrp="1"/>
          </p:cNvSpPr>
          <p:nvPr>
            <p:ph type="body" idx="2"/>
          </p:nvPr>
        </p:nvSpPr>
        <p:spPr/>
        <p:txBody>
          <a:bodyPr/>
          <a:lstStyle/>
          <a:p>
            <a:r>
              <a:rPr lang="en-US" dirty="0"/>
              <a:t>OCLC Project Team</a:t>
            </a:r>
          </a:p>
        </p:txBody>
      </p:sp>
      <p:pic>
        <p:nvPicPr>
          <p:cNvPr id="4" name="Shape 387" descr="Ein Bild, das Person, Wand, drinnen, Frau enthält.  Mit sehr hoher Zuverlässigkeit generierte Beschreibung">
            <a:extLst>
              <a:ext uri="{FF2B5EF4-FFF2-40B4-BE49-F238E27FC236}">
                <a16:creationId xmlns:a16="http://schemas.microsoft.com/office/drawing/2014/main" id="{0BE6A4BA-D279-AC4B-9C5E-A0B92B43DBE1}"/>
              </a:ext>
            </a:extLst>
          </p:cNvPr>
          <p:cNvPicPr preferRelativeResize="0"/>
          <p:nvPr/>
        </p:nvPicPr>
        <p:blipFill rotWithShape="1">
          <a:blip r:embed="rId4">
            <a:alphaModFix/>
          </a:blip>
          <a:srcRect/>
          <a:stretch/>
        </p:blipFill>
        <p:spPr>
          <a:xfrm>
            <a:off x="7052733" y="343304"/>
            <a:ext cx="1409700" cy="1762200"/>
          </a:xfrm>
          <a:prstGeom prst="rect">
            <a:avLst/>
          </a:prstGeom>
          <a:noFill/>
          <a:ln>
            <a:noFill/>
          </a:ln>
        </p:spPr>
      </p:pic>
      <p:pic>
        <p:nvPicPr>
          <p:cNvPr id="5" name="Shape 389">
            <a:extLst>
              <a:ext uri="{FF2B5EF4-FFF2-40B4-BE49-F238E27FC236}">
                <a16:creationId xmlns:a16="http://schemas.microsoft.com/office/drawing/2014/main" id="{4A0BC28C-39BB-3049-9A27-91A7A1549AF3}"/>
              </a:ext>
            </a:extLst>
          </p:cNvPr>
          <p:cNvPicPr preferRelativeResize="0"/>
          <p:nvPr/>
        </p:nvPicPr>
        <p:blipFill>
          <a:blip r:embed="rId5">
            <a:alphaModFix/>
          </a:blip>
          <a:stretch>
            <a:fillRect/>
          </a:stretch>
        </p:blipFill>
        <p:spPr>
          <a:xfrm>
            <a:off x="4172764" y="343304"/>
            <a:ext cx="1333500" cy="1762125"/>
          </a:xfrm>
          <a:prstGeom prst="rect">
            <a:avLst/>
          </a:prstGeom>
          <a:noFill/>
          <a:ln>
            <a:noFill/>
          </a:ln>
        </p:spPr>
      </p:pic>
      <p:pic>
        <p:nvPicPr>
          <p:cNvPr id="7" name="Picture 6">
            <a:extLst>
              <a:ext uri="{FF2B5EF4-FFF2-40B4-BE49-F238E27FC236}">
                <a16:creationId xmlns:a16="http://schemas.microsoft.com/office/drawing/2014/main" id="{52F22A0C-DDAD-FC4E-8D98-D788D59F70BE}"/>
              </a:ext>
            </a:extLst>
          </p:cNvPr>
          <p:cNvPicPr>
            <a:picLocks noChangeAspect="1"/>
          </p:cNvPicPr>
          <p:nvPr/>
        </p:nvPicPr>
        <p:blipFill>
          <a:blip r:embed="rId6"/>
          <a:stretch>
            <a:fillRect/>
          </a:stretch>
        </p:blipFill>
        <p:spPr>
          <a:xfrm>
            <a:off x="5619284" y="343304"/>
            <a:ext cx="1336715" cy="1766373"/>
          </a:xfrm>
          <a:prstGeom prst="rect">
            <a:avLst/>
          </a:prstGeom>
        </p:spPr>
      </p:pic>
    </p:spTree>
    <p:extLst>
      <p:ext uri="{BB962C8B-B14F-4D97-AF65-F5344CB8AC3E}">
        <p14:creationId xmlns:p14="http://schemas.microsoft.com/office/powerpoint/2010/main" val="367731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215AD7-9853-4D72-A627-B2C37672C9D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de-DE" sz="900" b="0" i="0" u="none" strike="noStrike" cap="none" smtClean="0">
                <a:solidFill>
                  <a:srgbClr val="888888"/>
                </a:solidFill>
                <a:latin typeface="Calibri"/>
                <a:ea typeface="Calibri"/>
                <a:cs typeface="Calibri"/>
                <a:sym typeface="Calibri"/>
              </a:rPr>
              <a:t>20</a:t>
            </a:fld>
            <a:endParaRPr lang="de-DE" sz="900" b="0" i="0" u="none" strike="noStrike" cap="none">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D6BAF17-920F-46CF-8AAE-EBDFA964BAEF}"/>
              </a:ext>
            </a:extLst>
          </p:cNvPr>
          <p:cNvPicPr>
            <a:picLocks noChangeAspect="1"/>
          </p:cNvPicPr>
          <p:nvPr/>
        </p:nvPicPr>
        <p:blipFill>
          <a:blip r:embed="rId2"/>
          <a:stretch>
            <a:fillRect/>
          </a:stretch>
        </p:blipFill>
        <p:spPr>
          <a:xfrm>
            <a:off x="1020421" y="0"/>
            <a:ext cx="6711467" cy="4604752"/>
          </a:xfrm>
          <a:prstGeom prst="rect">
            <a:avLst/>
          </a:prstGeom>
        </p:spPr>
      </p:pic>
      <p:sp>
        <p:nvSpPr>
          <p:cNvPr id="4" name="TextBox 3">
            <a:extLst>
              <a:ext uri="{FF2B5EF4-FFF2-40B4-BE49-F238E27FC236}">
                <a16:creationId xmlns:a16="http://schemas.microsoft.com/office/drawing/2014/main" id="{6718BFB2-7342-4F00-BE8A-E32238804561}"/>
              </a:ext>
            </a:extLst>
          </p:cNvPr>
          <p:cNvSpPr txBox="1"/>
          <p:nvPr/>
        </p:nvSpPr>
        <p:spPr>
          <a:xfrm>
            <a:off x="4804980" y="1253660"/>
            <a:ext cx="2778325" cy="400110"/>
          </a:xfrm>
          <a:prstGeom prst="rect">
            <a:avLst/>
          </a:prstGeom>
          <a:noFill/>
        </p:spPr>
        <p:txBody>
          <a:bodyPr wrap="none" rtlCol="0">
            <a:spAutoFit/>
          </a:bodyPr>
          <a:lstStyle/>
          <a:p>
            <a:r>
              <a:rPr lang="en-US" sz="2000" dirty="0"/>
              <a:t>Data Curation Network</a:t>
            </a:r>
          </a:p>
        </p:txBody>
      </p:sp>
      <p:sp>
        <p:nvSpPr>
          <p:cNvPr id="5" name="TextBox 4">
            <a:extLst>
              <a:ext uri="{FF2B5EF4-FFF2-40B4-BE49-F238E27FC236}">
                <a16:creationId xmlns:a16="http://schemas.microsoft.com/office/drawing/2014/main" id="{0D632439-6C33-4722-8CF2-CDFB9B6602E9}"/>
              </a:ext>
            </a:extLst>
          </p:cNvPr>
          <p:cNvSpPr txBox="1"/>
          <p:nvPr/>
        </p:nvSpPr>
        <p:spPr>
          <a:xfrm>
            <a:off x="3577783" y="2729151"/>
            <a:ext cx="2167581" cy="400110"/>
          </a:xfrm>
          <a:prstGeom prst="rect">
            <a:avLst/>
          </a:prstGeom>
          <a:noFill/>
        </p:spPr>
        <p:txBody>
          <a:bodyPr wrap="none" rtlCol="0">
            <a:spAutoFit/>
          </a:bodyPr>
          <a:lstStyle/>
          <a:p>
            <a:r>
              <a:rPr lang="en-US" sz="2000" dirty="0"/>
              <a:t>Illinois Data Bank</a:t>
            </a:r>
          </a:p>
        </p:txBody>
      </p:sp>
      <p:sp>
        <p:nvSpPr>
          <p:cNvPr id="6" name="TextBox 5">
            <a:extLst>
              <a:ext uri="{FF2B5EF4-FFF2-40B4-BE49-F238E27FC236}">
                <a16:creationId xmlns:a16="http://schemas.microsoft.com/office/drawing/2014/main" id="{28ED7D69-F51F-49DC-88D9-D95ACC9118F2}"/>
              </a:ext>
            </a:extLst>
          </p:cNvPr>
          <p:cNvSpPr txBox="1"/>
          <p:nvPr/>
        </p:nvSpPr>
        <p:spPr>
          <a:xfrm>
            <a:off x="6220020" y="2167433"/>
            <a:ext cx="2680542" cy="400110"/>
          </a:xfrm>
          <a:prstGeom prst="rect">
            <a:avLst/>
          </a:prstGeom>
          <a:noFill/>
        </p:spPr>
        <p:txBody>
          <a:bodyPr wrap="none" rtlCol="0">
            <a:spAutoFit/>
          </a:bodyPr>
          <a:lstStyle/>
          <a:p>
            <a:r>
              <a:rPr lang="en-US" sz="2000" dirty="0"/>
              <a:t>Customized </a:t>
            </a:r>
            <a:r>
              <a:rPr lang="en-US" sz="2000" dirty="0" err="1"/>
              <a:t>DMPTool</a:t>
            </a:r>
            <a:endParaRPr lang="en-US" sz="2000" dirty="0"/>
          </a:p>
        </p:txBody>
      </p:sp>
      <p:sp>
        <p:nvSpPr>
          <p:cNvPr id="7" name="Oval 6">
            <a:extLst>
              <a:ext uri="{FF2B5EF4-FFF2-40B4-BE49-F238E27FC236}">
                <a16:creationId xmlns:a16="http://schemas.microsoft.com/office/drawing/2014/main" id="{5D850CCE-412A-48C0-B2E2-FEEB60B63C81}"/>
              </a:ext>
            </a:extLst>
          </p:cNvPr>
          <p:cNvSpPr/>
          <p:nvPr/>
        </p:nvSpPr>
        <p:spPr>
          <a:xfrm>
            <a:off x="2643448" y="2472006"/>
            <a:ext cx="9144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p>
        </p:txBody>
      </p:sp>
      <p:sp>
        <p:nvSpPr>
          <p:cNvPr id="8" name="TextBox 7">
            <a:extLst>
              <a:ext uri="{FF2B5EF4-FFF2-40B4-BE49-F238E27FC236}">
                <a16:creationId xmlns:a16="http://schemas.microsoft.com/office/drawing/2014/main" id="{3719CE9F-1551-43E2-BB04-E62C65248CA4}"/>
              </a:ext>
            </a:extLst>
          </p:cNvPr>
          <p:cNvSpPr txBox="1"/>
          <p:nvPr/>
        </p:nvSpPr>
        <p:spPr>
          <a:xfrm>
            <a:off x="2688572" y="2667596"/>
            <a:ext cx="782587" cy="523220"/>
          </a:xfrm>
          <a:prstGeom prst="rect">
            <a:avLst/>
          </a:prstGeom>
          <a:noFill/>
        </p:spPr>
        <p:txBody>
          <a:bodyPr wrap="none" rtlCol="0">
            <a:spAutoFit/>
          </a:bodyPr>
          <a:lstStyle/>
          <a:p>
            <a:pPr algn="ctr"/>
            <a:r>
              <a:rPr lang="en-US" dirty="0">
                <a:solidFill>
                  <a:schemeClr val="bg1"/>
                </a:solidFill>
              </a:rPr>
              <a:t>RDM</a:t>
            </a:r>
          </a:p>
          <a:p>
            <a:pPr algn="ctr"/>
            <a:r>
              <a:rPr lang="en-US" dirty="0">
                <a:solidFill>
                  <a:schemeClr val="bg1"/>
                </a:solidFill>
              </a:rPr>
              <a:t>Service</a:t>
            </a:r>
          </a:p>
        </p:txBody>
      </p:sp>
      <p:sp>
        <p:nvSpPr>
          <p:cNvPr id="9" name="Oval 8">
            <a:extLst>
              <a:ext uri="{FF2B5EF4-FFF2-40B4-BE49-F238E27FC236}">
                <a16:creationId xmlns:a16="http://schemas.microsoft.com/office/drawing/2014/main" id="{35BD3E1F-AB47-472C-B70C-0DA344B15724}"/>
              </a:ext>
            </a:extLst>
          </p:cNvPr>
          <p:cNvSpPr/>
          <p:nvPr/>
        </p:nvSpPr>
        <p:spPr>
          <a:xfrm>
            <a:off x="3881821" y="978486"/>
            <a:ext cx="914400" cy="914400"/>
          </a:xfrm>
          <a:prstGeom prst="ellipse">
            <a:avLst/>
          </a:prstGeom>
          <a:solidFill>
            <a:srgbClr val="458A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p>
        </p:txBody>
      </p:sp>
      <p:sp>
        <p:nvSpPr>
          <p:cNvPr id="10" name="TextBox 9">
            <a:extLst>
              <a:ext uri="{FF2B5EF4-FFF2-40B4-BE49-F238E27FC236}">
                <a16:creationId xmlns:a16="http://schemas.microsoft.com/office/drawing/2014/main" id="{E9797EDD-ED31-4B63-9E1F-580DAC41E104}"/>
              </a:ext>
            </a:extLst>
          </p:cNvPr>
          <p:cNvSpPr txBox="1"/>
          <p:nvPr/>
        </p:nvSpPr>
        <p:spPr>
          <a:xfrm>
            <a:off x="3926945" y="1174076"/>
            <a:ext cx="782587" cy="523220"/>
          </a:xfrm>
          <a:prstGeom prst="rect">
            <a:avLst/>
          </a:prstGeom>
          <a:noFill/>
        </p:spPr>
        <p:txBody>
          <a:bodyPr wrap="none" rtlCol="0">
            <a:spAutoFit/>
          </a:bodyPr>
          <a:lstStyle/>
          <a:p>
            <a:pPr algn="ctr"/>
            <a:r>
              <a:rPr lang="en-US" dirty="0">
                <a:solidFill>
                  <a:schemeClr val="bg1"/>
                </a:solidFill>
              </a:rPr>
              <a:t>RDM</a:t>
            </a:r>
          </a:p>
          <a:p>
            <a:pPr algn="ctr"/>
            <a:r>
              <a:rPr lang="en-US" dirty="0">
                <a:solidFill>
                  <a:schemeClr val="bg1"/>
                </a:solidFill>
              </a:rPr>
              <a:t>Service</a:t>
            </a:r>
          </a:p>
        </p:txBody>
      </p:sp>
      <p:sp>
        <p:nvSpPr>
          <p:cNvPr id="11" name="Oval 10">
            <a:extLst>
              <a:ext uri="{FF2B5EF4-FFF2-40B4-BE49-F238E27FC236}">
                <a16:creationId xmlns:a16="http://schemas.microsoft.com/office/drawing/2014/main" id="{C3BC3C8B-FBA7-47A9-BC52-3EB0F4197969}"/>
              </a:ext>
            </a:extLst>
          </p:cNvPr>
          <p:cNvSpPr/>
          <p:nvPr/>
        </p:nvSpPr>
        <p:spPr>
          <a:xfrm>
            <a:off x="5322691" y="18790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TextBox 11">
            <a:extLst>
              <a:ext uri="{FF2B5EF4-FFF2-40B4-BE49-F238E27FC236}">
                <a16:creationId xmlns:a16="http://schemas.microsoft.com/office/drawing/2014/main" id="{20A3F8C8-B696-4060-91A1-471D7D478B99}"/>
              </a:ext>
            </a:extLst>
          </p:cNvPr>
          <p:cNvSpPr txBox="1"/>
          <p:nvPr/>
        </p:nvSpPr>
        <p:spPr>
          <a:xfrm>
            <a:off x="5367815" y="2074622"/>
            <a:ext cx="782587" cy="523220"/>
          </a:xfrm>
          <a:prstGeom prst="rect">
            <a:avLst/>
          </a:prstGeom>
          <a:noFill/>
        </p:spPr>
        <p:txBody>
          <a:bodyPr wrap="none" rtlCol="0">
            <a:spAutoFit/>
          </a:bodyPr>
          <a:lstStyle/>
          <a:p>
            <a:pPr algn="ctr"/>
            <a:r>
              <a:rPr lang="en-US" dirty="0">
                <a:solidFill>
                  <a:schemeClr val="bg1"/>
                </a:solidFill>
              </a:rPr>
              <a:t>RDM</a:t>
            </a:r>
          </a:p>
          <a:p>
            <a:pPr algn="ctr"/>
            <a:r>
              <a:rPr lang="en-US" dirty="0">
                <a:solidFill>
                  <a:schemeClr val="bg1"/>
                </a:solidFill>
              </a:rPr>
              <a:t>Service</a:t>
            </a:r>
          </a:p>
        </p:txBody>
      </p:sp>
    </p:spTree>
    <p:extLst>
      <p:ext uri="{BB962C8B-B14F-4D97-AF65-F5344CB8AC3E}">
        <p14:creationId xmlns:p14="http://schemas.microsoft.com/office/powerpoint/2010/main" val="104977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84B61D-726A-4CA7-B36C-2550B42EAC9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de-DE" sz="900" b="0" i="0" u="none" strike="noStrike" cap="none" smtClean="0">
                <a:solidFill>
                  <a:srgbClr val="888888"/>
                </a:solidFill>
                <a:latin typeface="Calibri"/>
                <a:ea typeface="Calibri"/>
                <a:cs typeface="Calibri"/>
                <a:sym typeface="Calibri"/>
              </a:rPr>
              <a:t>21</a:t>
            </a:fld>
            <a:endParaRPr lang="de-DE" sz="900" b="0" i="0" u="none" strike="noStrike" cap="none">
              <a:solidFill>
                <a:srgbClr val="888888"/>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09AC0302-8713-46DC-B41E-D8091D8D7D84}"/>
              </a:ext>
            </a:extLst>
          </p:cNvPr>
          <p:cNvPicPr>
            <a:picLocks noChangeAspect="1"/>
          </p:cNvPicPr>
          <p:nvPr/>
        </p:nvPicPr>
        <p:blipFill rotWithShape="1">
          <a:blip r:embed="rId3"/>
          <a:srcRect t="21046"/>
          <a:stretch/>
        </p:blipFill>
        <p:spPr>
          <a:xfrm>
            <a:off x="0" y="1552896"/>
            <a:ext cx="9144000" cy="2183730"/>
          </a:xfrm>
          <a:prstGeom prst="rect">
            <a:avLst/>
          </a:prstGeom>
          <a:ln>
            <a:noFill/>
          </a:ln>
          <a:effectLst>
            <a:softEdge rad="112500"/>
          </a:effectLst>
        </p:spPr>
      </p:pic>
      <p:pic>
        <p:nvPicPr>
          <p:cNvPr id="4" name="Picture 3">
            <a:extLst>
              <a:ext uri="{FF2B5EF4-FFF2-40B4-BE49-F238E27FC236}">
                <a16:creationId xmlns:a16="http://schemas.microsoft.com/office/drawing/2014/main" id="{F814EF6A-E41E-480A-A51C-D4550BB18F47}"/>
              </a:ext>
            </a:extLst>
          </p:cNvPr>
          <p:cNvPicPr>
            <a:picLocks noChangeAspect="1"/>
          </p:cNvPicPr>
          <p:nvPr/>
        </p:nvPicPr>
        <p:blipFill rotWithShape="1">
          <a:blip r:embed="rId3"/>
          <a:srcRect r="46941" b="77194"/>
          <a:stretch/>
        </p:blipFill>
        <p:spPr>
          <a:xfrm>
            <a:off x="1995668" y="206880"/>
            <a:ext cx="4851721" cy="630759"/>
          </a:xfrm>
          <a:prstGeom prst="rect">
            <a:avLst/>
          </a:prstGeom>
          <a:ln>
            <a:noFill/>
          </a:ln>
          <a:effectLst>
            <a:softEdge rad="112500"/>
          </a:effectLst>
        </p:spPr>
      </p:pic>
      <p:pic>
        <p:nvPicPr>
          <p:cNvPr id="6" name="Picture 5">
            <a:extLst>
              <a:ext uri="{FF2B5EF4-FFF2-40B4-BE49-F238E27FC236}">
                <a16:creationId xmlns:a16="http://schemas.microsoft.com/office/drawing/2014/main" id="{0DB01015-8CD6-45D2-957A-42DE1FF2740A}"/>
              </a:ext>
            </a:extLst>
          </p:cNvPr>
          <p:cNvPicPr>
            <a:picLocks noChangeAspect="1"/>
          </p:cNvPicPr>
          <p:nvPr/>
        </p:nvPicPr>
        <p:blipFill rotWithShape="1">
          <a:blip r:embed="rId3"/>
          <a:srcRect l="51224" b="77194"/>
          <a:stretch/>
        </p:blipFill>
        <p:spPr>
          <a:xfrm>
            <a:off x="2387277" y="564508"/>
            <a:ext cx="4460112" cy="630759"/>
          </a:xfrm>
          <a:prstGeom prst="rect">
            <a:avLst/>
          </a:prstGeom>
          <a:ln>
            <a:noFill/>
          </a:ln>
          <a:effectLst>
            <a:softEdge rad="112500"/>
          </a:effectLst>
        </p:spPr>
      </p:pic>
    </p:spTree>
    <p:extLst>
      <p:ext uri="{BB962C8B-B14F-4D97-AF65-F5344CB8AC3E}">
        <p14:creationId xmlns:p14="http://schemas.microsoft.com/office/powerpoint/2010/main" val="11787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D93EDE2-7314-4932-9166-C9D82C970B9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de-DE" sz="900" b="0" i="0" u="none" strike="noStrike" cap="none" smtClean="0">
                <a:solidFill>
                  <a:srgbClr val="888888"/>
                </a:solidFill>
                <a:latin typeface="Calibri"/>
                <a:ea typeface="Calibri"/>
                <a:cs typeface="Calibri"/>
                <a:sym typeface="Calibri"/>
              </a:rPr>
              <a:t>22</a:t>
            </a:fld>
            <a:endParaRPr lang="de-DE" sz="900" b="0" i="0" u="none" strike="noStrike" cap="none">
              <a:solidFill>
                <a:srgbClr val="888888"/>
              </a:solidFill>
              <a:latin typeface="Calibri"/>
              <a:ea typeface="Calibri"/>
              <a:cs typeface="Calibri"/>
              <a:sym typeface="Calibri"/>
            </a:endParaRPr>
          </a:p>
        </p:txBody>
      </p:sp>
      <p:sp>
        <p:nvSpPr>
          <p:cNvPr id="3" name="Shape 234">
            <a:extLst>
              <a:ext uri="{FF2B5EF4-FFF2-40B4-BE49-F238E27FC236}">
                <a16:creationId xmlns:a16="http://schemas.microsoft.com/office/drawing/2014/main" id="{A0C907A8-FD5C-4B12-94AE-3A00407F204B}"/>
              </a:ext>
            </a:extLst>
          </p:cNvPr>
          <p:cNvSpPr txBox="1"/>
          <p:nvPr/>
        </p:nvSpPr>
        <p:spPr>
          <a:xfrm>
            <a:off x="931030" y="1224020"/>
            <a:ext cx="6518708" cy="1916221"/>
          </a:xfrm>
          <a:prstGeom prst="rect">
            <a:avLst/>
          </a:prstGeom>
          <a:noFill/>
          <a:ln>
            <a:noFill/>
          </a:ln>
        </p:spPr>
        <p:txBody>
          <a:bodyPr spcFirstLastPara="1" wrap="square" lIns="68569" tIns="34275" rIns="68569" bIns="34275" anchor="t" anchorCtr="0">
            <a:noAutofit/>
          </a:bodyPr>
          <a:lstStyle/>
          <a:p>
            <a:r>
              <a:rPr lang="en-US" sz="2800" b="1" i="1" dirty="0">
                <a:solidFill>
                  <a:schemeClr val="dk1"/>
                </a:solidFill>
                <a:latin typeface="Quattrocento Sans"/>
                <a:sym typeface="Quattrocento Sans"/>
              </a:rPr>
              <a:t>“</a:t>
            </a:r>
            <a:r>
              <a:rPr lang="en-US" sz="2800" b="1" i="1" kern="1200" dirty="0">
                <a:solidFill>
                  <a:schemeClr val="dk1"/>
                </a:solidFill>
                <a:latin typeface="Calibri"/>
                <a:ea typeface="Calibri"/>
                <a:cs typeface="Calibri"/>
                <a:sym typeface="Calibri"/>
              </a:rPr>
              <a:t>It would be a mistake to imagine </a:t>
            </a:r>
            <a:br>
              <a:rPr lang="en-US" sz="2800" b="1" i="1" kern="1200" dirty="0">
                <a:solidFill>
                  <a:schemeClr val="dk1"/>
                </a:solidFill>
                <a:latin typeface="Calibri"/>
                <a:ea typeface="Calibri"/>
                <a:cs typeface="Calibri"/>
                <a:sym typeface="Calibri"/>
              </a:rPr>
            </a:br>
            <a:r>
              <a:rPr lang="en-US" sz="2800" b="1" i="1" kern="1200" dirty="0">
                <a:solidFill>
                  <a:schemeClr val="dk1"/>
                </a:solidFill>
                <a:latin typeface="Calibri"/>
                <a:ea typeface="Calibri"/>
                <a:cs typeface="Calibri"/>
                <a:sym typeface="Calibri"/>
              </a:rPr>
              <a:t>that there is a single, best model </a:t>
            </a:r>
            <a:br>
              <a:rPr lang="en-US" sz="2800" b="1" i="1" kern="1200" dirty="0">
                <a:solidFill>
                  <a:schemeClr val="dk1"/>
                </a:solidFill>
                <a:latin typeface="Calibri"/>
                <a:ea typeface="Calibri"/>
                <a:cs typeface="Calibri"/>
                <a:sym typeface="Calibri"/>
              </a:rPr>
            </a:br>
            <a:r>
              <a:rPr lang="en-US" sz="2800" b="1" i="1" kern="1200" dirty="0">
                <a:solidFill>
                  <a:schemeClr val="dk1"/>
                </a:solidFill>
                <a:latin typeface="Calibri"/>
                <a:ea typeface="Calibri"/>
                <a:cs typeface="Calibri"/>
                <a:sym typeface="Calibri"/>
              </a:rPr>
              <a:t>of RDM service capacity, </a:t>
            </a:r>
            <a:br>
              <a:rPr lang="en-US" sz="2800" b="1" i="1" kern="1200" dirty="0">
                <a:solidFill>
                  <a:schemeClr val="dk1"/>
                </a:solidFill>
                <a:latin typeface="Calibri"/>
                <a:ea typeface="Calibri"/>
                <a:cs typeface="Calibri"/>
                <a:sym typeface="Calibri"/>
              </a:rPr>
            </a:br>
            <a:r>
              <a:rPr lang="en-US" sz="2800" b="1" i="1" kern="1200" dirty="0">
                <a:solidFill>
                  <a:schemeClr val="dk1"/>
                </a:solidFill>
                <a:latin typeface="Calibri"/>
                <a:ea typeface="Calibri"/>
                <a:cs typeface="Calibri"/>
                <a:sym typeface="Calibri"/>
              </a:rPr>
              <a:t>or a simple roadmap to acquiring it.</a:t>
            </a:r>
            <a:r>
              <a:rPr lang="en-US" sz="2800" b="1" i="1" dirty="0">
                <a:latin typeface="Quattrocento Sans"/>
              </a:rPr>
              <a:t>”</a:t>
            </a:r>
          </a:p>
        </p:txBody>
      </p:sp>
    </p:spTree>
    <p:extLst>
      <p:ext uri="{BB962C8B-B14F-4D97-AF65-F5344CB8AC3E}">
        <p14:creationId xmlns:p14="http://schemas.microsoft.com/office/powerpoint/2010/main" val="189590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9" name="Picture 6">
            <a:extLst>
              <a:ext uri="{FF2B5EF4-FFF2-40B4-BE49-F238E27FC236}">
                <a16:creationId xmlns:a16="http://schemas.microsoft.com/office/drawing/2014/main" id="{3C2C34C2-13E1-454B-8908-39BB862AE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05" y="1660838"/>
            <a:ext cx="1900713" cy="2459747"/>
          </a:xfrm>
          <a:prstGeom prst="rect">
            <a:avLst/>
          </a:prstGeom>
          <a:ln w="22225">
            <a:solidFill>
              <a:schemeClr val="bg1"/>
            </a:solidFill>
          </a:ln>
          <a:effectLst>
            <a:outerShdw blurRad="50800" dist="63500" dir="2700000" algn="tl" rotWithShape="0">
              <a:prstClr val="black">
                <a:alpha val="40000"/>
              </a:prstClr>
            </a:outerShdw>
          </a:effectLst>
        </p:spPr>
      </p:pic>
      <p:sp>
        <p:nvSpPr>
          <p:cNvPr id="11" name="Rectangle 5">
            <a:extLst>
              <a:ext uri="{FF2B5EF4-FFF2-40B4-BE49-F238E27FC236}">
                <a16:creationId xmlns:a16="http://schemas.microsoft.com/office/drawing/2014/main" id="{29BBC81B-9144-43DF-893A-01FCA5D710EE}"/>
              </a:ext>
            </a:extLst>
          </p:cNvPr>
          <p:cNvSpPr/>
          <p:nvPr/>
        </p:nvSpPr>
        <p:spPr>
          <a:xfrm>
            <a:off x="691431" y="4497223"/>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a:t>
            </a:r>
            <a:r>
              <a:rPr lang="en-US" sz="1575" b="1" dirty="0" err="1">
                <a:solidFill>
                  <a:schemeClr val="bg1"/>
                </a:solidFill>
              </a:rPr>
              <a:t>rdm</a:t>
            </a:r>
            <a:endParaRPr lang="en-US" sz="1575" b="1" dirty="0">
              <a:solidFill>
                <a:schemeClr val="bg1"/>
              </a:solidFill>
            </a:endParaRPr>
          </a:p>
        </p:txBody>
      </p:sp>
      <p:sp>
        <p:nvSpPr>
          <p:cNvPr id="12" name="Text Placeholder 2">
            <a:extLst>
              <a:ext uri="{FF2B5EF4-FFF2-40B4-BE49-F238E27FC236}">
                <a16:creationId xmlns:a16="http://schemas.microsoft.com/office/drawing/2014/main" id="{2CBD5D31-4ABC-4AEE-A9FF-329DAE6AD178}"/>
              </a:ext>
            </a:extLst>
          </p:cNvPr>
          <p:cNvSpPr txBox="1">
            <a:spLocks/>
          </p:cNvSpPr>
          <p:nvPr/>
        </p:nvSpPr>
        <p:spPr>
          <a:xfrm>
            <a:off x="3392059" y="485422"/>
            <a:ext cx="2643841" cy="646331"/>
          </a:xfrm>
          <a:prstGeom prst="rect">
            <a:avLst/>
          </a:prstGeom>
          <a:noFill/>
          <a:ln w="28575" cap="flat" cmpd="sng">
            <a:solidFill>
              <a:srgbClr val="FFFFFF"/>
            </a:solidFill>
            <a:prstDash val="solid"/>
            <a:round/>
            <a:headEnd type="none" w="med" len="med"/>
            <a:tailEnd type="none" w="med" len="med"/>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720"/>
              </a:spcBef>
              <a:spcAft>
                <a:spcPts val="0"/>
              </a:spcAft>
              <a:buClr>
                <a:schemeClr val="lt1"/>
              </a:buClr>
              <a:buFont typeface="Arial"/>
              <a:buNone/>
              <a:defRPr sz="3600" b="1"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algn="ctr"/>
            <a:r>
              <a:rPr lang="en-US" dirty="0"/>
              <a:t>Summary</a:t>
            </a:r>
          </a:p>
        </p:txBody>
      </p:sp>
      <p:pic>
        <p:nvPicPr>
          <p:cNvPr id="2" name="Picture 1">
            <a:extLst>
              <a:ext uri="{FF2B5EF4-FFF2-40B4-BE49-F238E27FC236}">
                <a16:creationId xmlns:a16="http://schemas.microsoft.com/office/drawing/2014/main" id="{CC2312AE-F76A-9844-8CC8-794657267AEE}"/>
              </a:ext>
            </a:extLst>
          </p:cNvPr>
          <p:cNvPicPr>
            <a:picLocks noChangeAspect="1"/>
          </p:cNvPicPr>
          <p:nvPr/>
        </p:nvPicPr>
        <p:blipFill>
          <a:blip r:embed="rId4"/>
          <a:stretch>
            <a:fillRect/>
          </a:stretch>
        </p:blipFill>
        <p:spPr>
          <a:xfrm>
            <a:off x="6693359" y="1656414"/>
            <a:ext cx="1913927" cy="2479663"/>
          </a:xfrm>
          <a:prstGeom prst="rect">
            <a:avLst/>
          </a:prstGeom>
          <a:ln w="22225">
            <a:solidFill>
              <a:schemeClr val="bg1"/>
            </a:solidFill>
          </a:ln>
        </p:spPr>
      </p:pic>
      <p:pic>
        <p:nvPicPr>
          <p:cNvPr id="8" name="Picture 4">
            <a:extLst>
              <a:ext uri="{FF2B5EF4-FFF2-40B4-BE49-F238E27FC236}">
                <a16:creationId xmlns:a16="http://schemas.microsoft.com/office/drawing/2014/main" id="{CB09AEAE-BA62-4ADD-826E-57F10AED930F}"/>
              </a:ext>
            </a:extLst>
          </p:cNvPr>
          <p:cNvPicPr>
            <a:picLocks noChangeAspect="1"/>
          </p:cNvPicPr>
          <p:nvPr/>
        </p:nvPicPr>
        <p:blipFill>
          <a:blip r:embed="rId5"/>
          <a:stretch>
            <a:fillRect/>
          </a:stretch>
        </p:blipFill>
        <p:spPr>
          <a:xfrm>
            <a:off x="4713980" y="1661069"/>
            <a:ext cx="1894929" cy="2457812"/>
          </a:xfrm>
          <a:prstGeom prst="rect">
            <a:avLst/>
          </a:prstGeom>
          <a:ln w="22225">
            <a:solidFill>
              <a:schemeClr val="bg1"/>
            </a:solidFill>
          </a:ln>
        </p:spPr>
      </p:pic>
      <p:pic>
        <p:nvPicPr>
          <p:cNvPr id="13" name="Picture 12">
            <a:extLst>
              <a:ext uri="{FF2B5EF4-FFF2-40B4-BE49-F238E27FC236}">
                <a16:creationId xmlns:a16="http://schemas.microsoft.com/office/drawing/2014/main" id="{C7F7C7D8-E146-664E-B1E7-EA2D11A3351A}"/>
              </a:ext>
            </a:extLst>
          </p:cNvPr>
          <p:cNvPicPr>
            <a:picLocks noChangeAspect="1"/>
          </p:cNvPicPr>
          <p:nvPr/>
        </p:nvPicPr>
        <p:blipFill>
          <a:blip r:embed="rId6"/>
          <a:stretch>
            <a:fillRect/>
          </a:stretch>
        </p:blipFill>
        <p:spPr>
          <a:xfrm>
            <a:off x="691431" y="1673610"/>
            <a:ext cx="1953625" cy="2462467"/>
          </a:xfrm>
          <a:prstGeom prst="rect">
            <a:avLst/>
          </a:prstGeom>
          <a:ln w="22225">
            <a:solidFill>
              <a:schemeClr val="bg1"/>
            </a:solidFill>
          </a:ln>
        </p:spPr>
      </p:pic>
    </p:spTree>
    <p:extLst>
      <p:ext uri="{BB962C8B-B14F-4D97-AF65-F5344CB8AC3E}">
        <p14:creationId xmlns:p14="http://schemas.microsoft.com/office/powerpoint/2010/main" val="347047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A20C3F6-85A8-4690-B27C-858FD0F0AE0E}"/>
              </a:ext>
            </a:extLst>
          </p:cNvPr>
          <p:cNvSpPr>
            <a:spLocks noGrp="1"/>
          </p:cNvSpPr>
          <p:nvPr>
            <p:ph type="body" idx="1"/>
          </p:nvPr>
        </p:nvSpPr>
        <p:spPr/>
        <p:txBody>
          <a:bodyPr/>
          <a:lstStyle/>
          <a:p>
            <a:r>
              <a:rPr lang="de-DE" dirty="0" err="1">
                <a:solidFill>
                  <a:schemeClr val="accent2"/>
                </a:solidFill>
              </a:rPr>
              <a:t>What</a:t>
            </a:r>
            <a:r>
              <a:rPr lang="de-DE" dirty="0">
                <a:solidFill>
                  <a:schemeClr val="accent2"/>
                </a:solidFill>
              </a:rPr>
              <a:t> </a:t>
            </a:r>
            <a:r>
              <a:rPr lang="de-DE" dirty="0" err="1">
                <a:solidFill>
                  <a:schemeClr val="accent2"/>
                </a:solidFill>
              </a:rPr>
              <a:t>is</a:t>
            </a:r>
            <a:r>
              <a:rPr lang="de-DE" dirty="0">
                <a:solidFill>
                  <a:schemeClr val="accent2"/>
                </a:solidFill>
              </a:rPr>
              <a:t> a „</a:t>
            </a:r>
            <a:r>
              <a:rPr lang="de-DE" dirty="0" err="1">
                <a:solidFill>
                  <a:schemeClr val="accent2"/>
                </a:solidFill>
              </a:rPr>
              <a:t>good</a:t>
            </a:r>
            <a:r>
              <a:rPr lang="de-DE" dirty="0">
                <a:solidFill>
                  <a:schemeClr val="accent2"/>
                </a:solidFill>
              </a:rPr>
              <a:t>“ RDM </a:t>
            </a:r>
            <a:r>
              <a:rPr lang="de-DE" dirty="0" err="1">
                <a:solidFill>
                  <a:schemeClr val="accent2"/>
                </a:solidFill>
              </a:rPr>
              <a:t>service</a:t>
            </a:r>
            <a:r>
              <a:rPr lang="de-DE" dirty="0">
                <a:solidFill>
                  <a:schemeClr val="accent2"/>
                </a:solidFill>
              </a:rPr>
              <a:t> </a:t>
            </a:r>
            <a:r>
              <a:rPr lang="de-DE" dirty="0" err="1">
                <a:solidFill>
                  <a:schemeClr val="accent2"/>
                </a:solidFill>
              </a:rPr>
              <a:t>bundle</a:t>
            </a:r>
            <a:r>
              <a:rPr lang="de-DE" dirty="0">
                <a:solidFill>
                  <a:schemeClr val="accent2"/>
                </a:solidFill>
              </a:rPr>
              <a:t>?</a:t>
            </a:r>
          </a:p>
          <a:p>
            <a:r>
              <a:rPr lang="de-DE" dirty="0" err="1"/>
              <a:t>Is</a:t>
            </a:r>
            <a:r>
              <a:rPr lang="de-DE" dirty="0"/>
              <a:t> </a:t>
            </a:r>
            <a:r>
              <a:rPr lang="de-DE" dirty="0" err="1"/>
              <a:t>there</a:t>
            </a:r>
            <a:r>
              <a:rPr lang="de-DE" dirty="0"/>
              <a:t> a </a:t>
            </a:r>
            <a:r>
              <a:rPr lang="de-DE" dirty="0" err="1"/>
              <a:t>notion</a:t>
            </a:r>
            <a:r>
              <a:rPr lang="de-DE" dirty="0"/>
              <a:t> </a:t>
            </a:r>
            <a:r>
              <a:rPr lang="de-DE" dirty="0" err="1"/>
              <a:t>you</a:t>
            </a:r>
            <a:r>
              <a:rPr lang="de-DE" dirty="0"/>
              <a:t> </a:t>
            </a:r>
            <a:r>
              <a:rPr lang="de-DE" dirty="0" err="1"/>
              <a:t>have</a:t>
            </a:r>
            <a:r>
              <a:rPr lang="de-DE" dirty="0"/>
              <a:t> </a:t>
            </a:r>
            <a:r>
              <a:rPr lang="de-DE" dirty="0" err="1"/>
              <a:t>to</a:t>
            </a:r>
            <a:r>
              <a:rPr lang="de-DE" dirty="0"/>
              <a:t> „</a:t>
            </a:r>
            <a:r>
              <a:rPr lang="de-DE" dirty="0">
                <a:solidFill>
                  <a:schemeClr val="accent2"/>
                </a:solidFill>
              </a:rPr>
              <a:t>tick all </a:t>
            </a:r>
            <a:r>
              <a:rPr lang="de-DE" dirty="0" err="1">
                <a:solidFill>
                  <a:schemeClr val="accent2"/>
                </a:solidFill>
              </a:rPr>
              <a:t>the</a:t>
            </a:r>
            <a:r>
              <a:rPr lang="de-DE" dirty="0">
                <a:solidFill>
                  <a:schemeClr val="accent2"/>
                </a:solidFill>
              </a:rPr>
              <a:t> </a:t>
            </a:r>
            <a:r>
              <a:rPr lang="de-DE" dirty="0" err="1">
                <a:solidFill>
                  <a:schemeClr val="accent2"/>
                </a:solidFill>
              </a:rPr>
              <a:t>boxes</a:t>
            </a:r>
            <a:r>
              <a:rPr lang="de-DE" dirty="0"/>
              <a:t>“ </a:t>
            </a:r>
            <a:r>
              <a:rPr lang="de-DE" dirty="0" err="1"/>
              <a:t>to</a:t>
            </a:r>
            <a:r>
              <a:rPr lang="de-DE" dirty="0"/>
              <a:t> </a:t>
            </a:r>
            <a:r>
              <a:rPr lang="de-DE" dirty="0" err="1"/>
              <a:t>be</a:t>
            </a:r>
            <a:r>
              <a:rPr lang="de-DE" dirty="0"/>
              <a:t> a </a:t>
            </a:r>
            <a:r>
              <a:rPr lang="de-DE" dirty="0" err="1"/>
              <a:t>credible</a:t>
            </a:r>
            <a:r>
              <a:rPr lang="de-DE" dirty="0"/>
              <a:t> RDM </a:t>
            </a:r>
            <a:r>
              <a:rPr lang="de-DE" dirty="0" err="1"/>
              <a:t>player</a:t>
            </a:r>
            <a:r>
              <a:rPr lang="de-DE" dirty="0"/>
              <a:t>? </a:t>
            </a:r>
            <a:r>
              <a:rPr lang="de-DE" dirty="0" err="1"/>
              <a:t>Is</a:t>
            </a:r>
            <a:r>
              <a:rPr lang="de-DE" dirty="0"/>
              <a:t> </a:t>
            </a:r>
            <a:r>
              <a:rPr lang="de-DE" dirty="0" err="1"/>
              <a:t>the</a:t>
            </a:r>
            <a:r>
              <a:rPr lang="de-DE" dirty="0"/>
              <a:t> </a:t>
            </a:r>
            <a:r>
              <a:rPr lang="de-DE" dirty="0" err="1">
                <a:solidFill>
                  <a:schemeClr val="accent2"/>
                </a:solidFill>
              </a:rPr>
              <a:t>strategic</a:t>
            </a:r>
            <a:r>
              <a:rPr lang="de-DE" dirty="0">
                <a:solidFill>
                  <a:schemeClr val="accent2"/>
                </a:solidFill>
              </a:rPr>
              <a:t> </a:t>
            </a:r>
            <a:r>
              <a:rPr lang="de-DE" dirty="0" err="1">
                <a:solidFill>
                  <a:schemeClr val="accent2"/>
                </a:solidFill>
              </a:rPr>
              <a:t>absence</a:t>
            </a:r>
            <a:r>
              <a:rPr lang="de-DE" dirty="0">
                <a:solidFill>
                  <a:schemeClr val="accent2"/>
                </a:solidFill>
              </a:rPr>
              <a:t> </a:t>
            </a:r>
            <a:r>
              <a:rPr lang="de-DE" dirty="0" err="1"/>
              <a:t>of</a:t>
            </a:r>
            <a:r>
              <a:rPr lang="de-DE" dirty="0"/>
              <a:t> </a:t>
            </a:r>
            <a:r>
              <a:rPr lang="de-DE" dirty="0" err="1"/>
              <a:t>certain</a:t>
            </a:r>
            <a:r>
              <a:rPr lang="de-DE" dirty="0"/>
              <a:t> </a:t>
            </a:r>
            <a:r>
              <a:rPr lang="de-DE" dirty="0" err="1"/>
              <a:t>services</a:t>
            </a:r>
            <a:r>
              <a:rPr lang="de-DE" dirty="0"/>
              <a:t> a „</a:t>
            </a:r>
            <a:r>
              <a:rPr lang="de-DE" dirty="0" err="1"/>
              <a:t>gap</a:t>
            </a:r>
            <a:r>
              <a:rPr lang="de-DE" dirty="0"/>
              <a:t>“?</a:t>
            </a:r>
          </a:p>
          <a:p>
            <a:r>
              <a:rPr lang="de-DE" dirty="0"/>
              <a:t>Do </a:t>
            </a:r>
            <a:r>
              <a:rPr lang="de-DE" dirty="0" err="1"/>
              <a:t>you</a:t>
            </a:r>
            <a:r>
              <a:rPr lang="de-DE" dirty="0"/>
              <a:t> </a:t>
            </a:r>
            <a:r>
              <a:rPr lang="de-DE" dirty="0" err="1"/>
              <a:t>dare</a:t>
            </a:r>
            <a:r>
              <a:rPr lang="de-DE" dirty="0"/>
              <a:t> </a:t>
            </a:r>
            <a:r>
              <a:rPr lang="de-DE" dirty="0" err="1">
                <a:solidFill>
                  <a:schemeClr val="accent2"/>
                </a:solidFill>
              </a:rPr>
              <a:t>partner</a:t>
            </a:r>
            <a:r>
              <a:rPr lang="de-DE" dirty="0"/>
              <a:t> </a:t>
            </a:r>
            <a:r>
              <a:rPr lang="de-DE" dirty="0" err="1"/>
              <a:t>or</a:t>
            </a:r>
            <a:r>
              <a:rPr lang="de-DE" dirty="0"/>
              <a:t> </a:t>
            </a:r>
            <a:r>
              <a:rPr lang="de-DE" dirty="0" err="1">
                <a:solidFill>
                  <a:schemeClr val="accent2"/>
                </a:solidFill>
              </a:rPr>
              <a:t>source</a:t>
            </a:r>
            <a:r>
              <a:rPr lang="de-DE" dirty="0">
                <a:solidFill>
                  <a:schemeClr val="accent2"/>
                </a:solidFill>
              </a:rPr>
              <a:t> </a:t>
            </a:r>
            <a:r>
              <a:rPr lang="de-DE" dirty="0" err="1">
                <a:solidFill>
                  <a:schemeClr val="accent2"/>
                </a:solidFill>
              </a:rPr>
              <a:t>externally</a:t>
            </a:r>
            <a:r>
              <a:rPr lang="de-DE" dirty="0"/>
              <a:t>?</a:t>
            </a:r>
          </a:p>
          <a:p>
            <a:r>
              <a:rPr lang="de-DE" dirty="0"/>
              <a:t>Do </a:t>
            </a:r>
            <a:r>
              <a:rPr lang="de-DE" dirty="0" err="1"/>
              <a:t>you</a:t>
            </a:r>
            <a:r>
              <a:rPr lang="de-DE" dirty="0"/>
              <a:t> </a:t>
            </a:r>
            <a:r>
              <a:rPr lang="de-DE" dirty="0" err="1"/>
              <a:t>dare</a:t>
            </a:r>
            <a:r>
              <a:rPr lang="de-DE" dirty="0"/>
              <a:t>  </a:t>
            </a:r>
            <a:r>
              <a:rPr lang="de-DE" dirty="0" err="1"/>
              <a:t>make</a:t>
            </a:r>
            <a:r>
              <a:rPr lang="de-DE" dirty="0"/>
              <a:t> </a:t>
            </a:r>
            <a:r>
              <a:rPr lang="de-DE" dirty="0" err="1"/>
              <a:t>strategic</a:t>
            </a:r>
            <a:r>
              <a:rPr lang="de-DE" dirty="0"/>
              <a:t> </a:t>
            </a:r>
            <a:r>
              <a:rPr lang="de-DE" dirty="0" err="1"/>
              <a:t>choices</a:t>
            </a:r>
            <a:r>
              <a:rPr lang="de-DE" dirty="0"/>
              <a:t> </a:t>
            </a:r>
            <a:r>
              <a:rPr lang="de-DE" dirty="0" err="1"/>
              <a:t>to</a:t>
            </a:r>
            <a:r>
              <a:rPr lang="de-DE" dirty="0"/>
              <a:t> NOT do </a:t>
            </a:r>
            <a:r>
              <a:rPr lang="de-DE" dirty="0" err="1"/>
              <a:t>certain</a:t>
            </a:r>
            <a:r>
              <a:rPr lang="de-DE" dirty="0"/>
              <a:t> </a:t>
            </a:r>
            <a:r>
              <a:rPr lang="de-DE" dirty="0" err="1"/>
              <a:t>things</a:t>
            </a:r>
            <a:r>
              <a:rPr lang="de-DE" dirty="0"/>
              <a:t>, </a:t>
            </a:r>
            <a:r>
              <a:rPr lang="de-DE" dirty="0" err="1"/>
              <a:t>to</a:t>
            </a:r>
            <a:r>
              <a:rPr lang="de-DE" dirty="0"/>
              <a:t> </a:t>
            </a:r>
            <a:r>
              <a:rPr lang="de-DE" dirty="0" err="1"/>
              <a:t>free</a:t>
            </a:r>
            <a:r>
              <a:rPr lang="de-DE" dirty="0"/>
              <a:t> </a:t>
            </a:r>
            <a:r>
              <a:rPr lang="de-DE" dirty="0" err="1"/>
              <a:t>up</a:t>
            </a:r>
            <a:r>
              <a:rPr lang="de-DE" dirty="0"/>
              <a:t> </a:t>
            </a:r>
            <a:r>
              <a:rPr lang="de-DE" dirty="0" err="1"/>
              <a:t>resources</a:t>
            </a:r>
            <a:r>
              <a:rPr lang="de-DE" dirty="0"/>
              <a:t> </a:t>
            </a:r>
            <a:r>
              <a:rPr lang="de-DE" dirty="0" err="1"/>
              <a:t>to</a:t>
            </a:r>
            <a:r>
              <a:rPr lang="de-DE" dirty="0"/>
              <a:t> </a:t>
            </a:r>
            <a:r>
              <a:rPr lang="de-DE" dirty="0" err="1">
                <a:solidFill>
                  <a:schemeClr val="accent2"/>
                </a:solidFill>
              </a:rPr>
              <a:t>focus</a:t>
            </a:r>
            <a:r>
              <a:rPr lang="de-DE" dirty="0"/>
              <a:t> on </a:t>
            </a:r>
            <a:r>
              <a:rPr lang="de-DE" dirty="0" err="1"/>
              <a:t>what</a:t>
            </a:r>
            <a:r>
              <a:rPr lang="de-DE" dirty="0"/>
              <a:t> </a:t>
            </a:r>
            <a:r>
              <a:rPr lang="de-DE" dirty="0" err="1"/>
              <a:t>is</a:t>
            </a:r>
            <a:r>
              <a:rPr lang="de-DE" dirty="0"/>
              <a:t> </a:t>
            </a:r>
            <a:r>
              <a:rPr lang="de-DE" dirty="0" err="1"/>
              <a:t>most</a:t>
            </a:r>
            <a:r>
              <a:rPr lang="de-DE" dirty="0"/>
              <a:t> relevant </a:t>
            </a:r>
            <a:r>
              <a:rPr lang="de-DE" dirty="0" err="1"/>
              <a:t>or</a:t>
            </a:r>
            <a:r>
              <a:rPr lang="de-DE" dirty="0"/>
              <a:t> </a:t>
            </a:r>
            <a:r>
              <a:rPr lang="de-DE" dirty="0" err="1">
                <a:solidFill>
                  <a:schemeClr val="accent2"/>
                </a:solidFill>
              </a:rPr>
              <a:t>impactful</a:t>
            </a:r>
            <a:r>
              <a:rPr lang="de-DE" dirty="0"/>
              <a:t> in </a:t>
            </a:r>
            <a:r>
              <a:rPr lang="de-DE" i="1" dirty="0" err="1"/>
              <a:t>your</a:t>
            </a:r>
            <a:r>
              <a:rPr lang="de-DE" dirty="0"/>
              <a:t> </a:t>
            </a:r>
            <a:r>
              <a:rPr lang="de-DE" dirty="0" err="1"/>
              <a:t>circumstances</a:t>
            </a:r>
            <a:r>
              <a:rPr lang="de-DE" dirty="0"/>
              <a:t>?</a:t>
            </a:r>
          </a:p>
        </p:txBody>
      </p:sp>
      <p:sp>
        <p:nvSpPr>
          <p:cNvPr id="4" name="Textplatzhalter 3">
            <a:extLst>
              <a:ext uri="{FF2B5EF4-FFF2-40B4-BE49-F238E27FC236}">
                <a16:creationId xmlns:a16="http://schemas.microsoft.com/office/drawing/2014/main" id="{832C4DD2-7299-4880-9237-BE413E58C268}"/>
              </a:ext>
            </a:extLst>
          </p:cNvPr>
          <p:cNvSpPr>
            <a:spLocks noGrp="1"/>
          </p:cNvSpPr>
          <p:nvPr>
            <p:ph type="body" idx="2"/>
          </p:nvPr>
        </p:nvSpPr>
        <p:spPr/>
        <p:txBody>
          <a:bodyPr/>
          <a:lstStyle/>
          <a:p>
            <a:r>
              <a:rPr lang="de-DE" dirty="0"/>
              <a:t>Questions </a:t>
            </a:r>
            <a:r>
              <a:rPr lang="de-DE" dirty="0" err="1"/>
              <a:t>for</a:t>
            </a:r>
            <a:r>
              <a:rPr lang="de-DE" dirty="0"/>
              <a:t> </a:t>
            </a:r>
            <a:r>
              <a:rPr lang="de-DE" dirty="0" err="1"/>
              <a:t>discussion</a:t>
            </a:r>
            <a:endParaRPr lang="de-DE" dirty="0"/>
          </a:p>
        </p:txBody>
      </p:sp>
      <p:sp>
        <p:nvSpPr>
          <p:cNvPr id="2" name="Foliennummernplatzhalter 1">
            <a:extLst>
              <a:ext uri="{FF2B5EF4-FFF2-40B4-BE49-F238E27FC236}">
                <a16:creationId xmlns:a16="http://schemas.microsoft.com/office/drawing/2014/main" id="{6B2A315A-3552-48D9-AD80-3F91CE0A9391}"/>
              </a:ext>
            </a:extLst>
          </p:cNvPr>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6150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2628124" y="1765245"/>
            <a:ext cx="3582591" cy="569387"/>
          </a:xfrm>
          <a:prstGeom prst="rect">
            <a:avLst/>
          </a:prstGeom>
          <a:noFill/>
          <a:ln>
            <a:noFill/>
          </a:ln>
        </p:spPr>
        <p:txBody>
          <a:bodyPr lIns="91425" tIns="45700" rIns="91425" bIns="45700" anchor="t" anchorCtr="0">
            <a:noAutofit/>
          </a:bodyPr>
          <a:lstStyle/>
          <a:p>
            <a:pPr marL="0" marR="0" lvl="0" indent="0" algn="ctr" rtl="0">
              <a:spcBef>
                <a:spcPts val="0"/>
              </a:spcBef>
              <a:buClr>
                <a:srgbClr val="236192"/>
              </a:buClr>
              <a:buSzPct val="25000"/>
              <a:buFont typeface="Arial"/>
              <a:buNone/>
            </a:pPr>
            <a:r>
              <a:rPr lang="de-DE" sz="3200" b="1" dirty="0" err="1">
                <a:solidFill>
                  <a:srgbClr val="236192"/>
                </a:solidFill>
              </a:rPr>
              <a:t>Thank</a:t>
            </a:r>
            <a:r>
              <a:rPr lang="de-DE" sz="3200" b="1" dirty="0">
                <a:solidFill>
                  <a:srgbClr val="236192"/>
                </a:solidFill>
              </a:rPr>
              <a:t> </a:t>
            </a:r>
            <a:r>
              <a:rPr lang="de-DE" sz="3200" b="1" dirty="0" err="1">
                <a:solidFill>
                  <a:srgbClr val="236192"/>
                </a:solidFill>
              </a:rPr>
              <a:t>you</a:t>
            </a:r>
            <a:r>
              <a:rPr lang="de-DE" sz="3200" b="1" dirty="0">
                <a:solidFill>
                  <a:srgbClr val="236192"/>
                </a:solidFill>
              </a:rPr>
              <a:t>.</a:t>
            </a:r>
            <a:endParaRPr lang="de-DE" sz="3200" b="1" i="0" u="none" strike="noStrike" cap="none" dirty="0">
              <a:solidFill>
                <a:srgbClr val="236192"/>
              </a:solidFill>
              <a:latin typeface="Arial"/>
              <a:ea typeface="Arial"/>
              <a:cs typeface="Arial"/>
              <a:sym typeface="Arial"/>
            </a:endParaRPr>
          </a:p>
        </p:txBody>
      </p:sp>
      <p:sp>
        <p:nvSpPr>
          <p:cNvPr id="627" name="Shape 627"/>
          <p:cNvSpPr txBox="1"/>
          <p:nvPr/>
        </p:nvSpPr>
        <p:spPr>
          <a:xfrm>
            <a:off x="240614" y="1650685"/>
            <a:ext cx="3887787" cy="229120"/>
          </a:xfrm>
          <a:prstGeom prst="rect">
            <a:avLst/>
          </a:prstGeom>
          <a:noFill/>
          <a:ln>
            <a:noFill/>
          </a:ln>
        </p:spPr>
        <p:txBody>
          <a:bodyPr lIns="91425" tIns="45700" rIns="91425" bIns="45700" anchor="t" anchorCtr="0">
            <a:noAutofit/>
          </a:bodyPr>
          <a:lstStyle/>
          <a:p>
            <a:pPr marL="0" marR="0" lvl="0" indent="0" algn="l" rtl="0">
              <a:spcBef>
                <a:spcPts val="280"/>
              </a:spcBef>
              <a:buClr>
                <a:srgbClr val="236192"/>
              </a:buClr>
              <a:buFont typeface="Arial"/>
              <a:buNone/>
            </a:pPr>
            <a:endParaRPr sz="1400" b="1" dirty="0">
              <a:solidFill>
                <a:srgbClr val="236192"/>
              </a:solidFill>
              <a:latin typeface="Arial"/>
              <a:ea typeface="Arial"/>
              <a:cs typeface="Arial"/>
              <a:sym typeface="Arial"/>
            </a:endParaRPr>
          </a:p>
        </p:txBody>
      </p:sp>
      <p:pic>
        <p:nvPicPr>
          <p:cNvPr id="3" name="Grafik 2">
            <a:extLst>
              <a:ext uri="{FF2B5EF4-FFF2-40B4-BE49-F238E27FC236}">
                <a16:creationId xmlns:a16="http://schemas.microsoft.com/office/drawing/2014/main" id="{676F7F29-64A5-43AB-B4C2-9079ED028DF0}"/>
              </a:ext>
            </a:extLst>
          </p:cNvPr>
          <p:cNvPicPr>
            <a:picLocks noChangeAspect="1"/>
          </p:cNvPicPr>
          <p:nvPr/>
        </p:nvPicPr>
        <p:blipFill>
          <a:blip r:embed="rId3"/>
          <a:stretch>
            <a:fillRect/>
          </a:stretch>
        </p:blipFill>
        <p:spPr>
          <a:xfrm>
            <a:off x="355428" y="4641792"/>
            <a:ext cx="365760" cy="365760"/>
          </a:xfrm>
          <a:prstGeom prst="rect">
            <a:avLst/>
          </a:prstGeom>
        </p:spPr>
      </p:pic>
      <p:pic>
        <p:nvPicPr>
          <p:cNvPr id="5" name="Grafik 4">
            <a:extLst>
              <a:ext uri="{FF2B5EF4-FFF2-40B4-BE49-F238E27FC236}">
                <a16:creationId xmlns:a16="http://schemas.microsoft.com/office/drawing/2014/main" id="{6B589EA5-6DE4-4F85-8A81-AAE62126F6FA}"/>
              </a:ext>
            </a:extLst>
          </p:cNvPr>
          <p:cNvPicPr>
            <a:picLocks noChangeAspect="1"/>
          </p:cNvPicPr>
          <p:nvPr/>
        </p:nvPicPr>
        <p:blipFill>
          <a:blip r:embed="rId4"/>
          <a:stretch>
            <a:fillRect/>
          </a:stretch>
        </p:blipFill>
        <p:spPr>
          <a:xfrm>
            <a:off x="721188" y="4641792"/>
            <a:ext cx="365760" cy="365760"/>
          </a:xfrm>
          <a:prstGeom prst="rect">
            <a:avLst/>
          </a:prstGeom>
        </p:spPr>
      </p:pic>
      <p:sp>
        <p:nvSpPr>
          <p:cNvPr id="2" name="Rectangle 1">
            <a:extLst>
              <a:ext uri="{FF2B5EF4-FFF2-40B4-BE49-F238E27FC236}">
                <a16:creationId xmlns:a16="http://schemas.microsoft.com/office/drawing/2014/main" id="{53EB615C-7D49-5642-BE08-1304A8537332}"/>
              </a:ext>
            </a:extLst>
          </p:cNvPr>
          <p:cNvSpPr/>
          <p:nvPr/>
        </p:nvSpPr>
        <p:spPr>
          <a:xfrm>
            <a:off x="3950871" y="3442156"/>
            <a:ext cx="4572000" cy="738664"/>
          </a:xfrm>
          <a:prstGeom prst="rect">
            <a:avLst/>
          </a:prstGeom>
        </p:spPr>
        <p:txBody>
          <a:bodyPr>
            <a:spAutoFit/>
          </a:bodyPr>
          <a:lstStyle/>
          <a:p>
            <a:pPr marL="152400" algn="r"/>
            <a:r>
              <a:rPr lang="en-US" b="1" dirty="0"/>
              <a:t>Rebecca Bryant, PhD</a:t>
            </a:r>
            <a:r>
              <a:rPr lang="en-US" dirty="0"/>
              <a:t>, </a:t>
            </a:r>
            <a:br>
              <a:rPr lang="en-US" dirty="0"/>
            </a:br>
            <a:r>
              <a:rPr lang="en-US" dirty="0"/>
              <a:t>Senior Program Officer</a:t>
            </a:r>
          </a:p>
          <a:p>
            <a:pPr marL="152400" algn="r"/>
            <a:r>
              <a:rPr lang="en-US" b="1" u="sng" dirty="0">
                <a:solidFill>
                  <a:schemeClr val="hlink"/>
                </a:solidFill>
                <a:hlinkClick r:id="rId5"/>
              </a:rPr>
              <a:t>https://orcid.org/0000-0002-2753-3881</a:t>
            </a:r>
            <a:endParaRPr lang="en-US" dirty="0"/>
          </a:p>
        </p:txBody>
      </p:sp>
    </p:spTree>
    <p:extLst>
      <p:ext uri="{BB962C8B-B14F-4D97-AF65-F5344CB8AC3E}">
        <p14:creationId xmlns:p14="http://schemas.microsoft.com/office/powerpoint/2010/main" val="256376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CA32DC73-9612-4790-9529-E8B470EF08A8}"/>
              </a:ext>
            </a:extLst>
          </p:cNvPr>
          <p:cNvSpPr>
            <a:spLocks noGrp="1"/>
          </p:cNvSpPr>
          <p:nvPr>
            <p:ph type="body" idx="1"/>
          </p:nvPr>
        </p:nvSpPr>
        <p:spPr/>
        <p:txBody>
          <a:bodyPr/>
          <a:lstStyle/>
          <a:p>
            <a:pPr indent="-342900">
              <a:spcBef>
                <a:spcPts val="0"/>
              </a:spcBef>
            </a:pPr>
            <a:r>
              <a:rPr lang="de-DE" dirty="0" err="1"/>
              <a:t>Devoted</a:t>
            </a:r>
            <a:r>
              <a:rPr lang="de-DE" dirty="0"/>
              <a:t> </a:t>
            </a:r>
            <a:r>
              <a:rPr lang="de-DE" dirty="0" err="1"/>
              <a:t>to</a:t>
            </a:r>
            <a:r>
              <a:rPr lang="de-DE" dirty="0"/>
              <a:t> </a:t>
            </a:r>
            <a:r>
              <a:rPr lang="de-DE" dirty="0" err="1"/>
              <a:t>challenges</a:t>
            </a:r>
            <a:r>
              <a:rPr lang="de-DE" dirty="0"/>
              <a:t> </a:t>
            </a:r>
            <a:r>
              <a:rPr lang="de-DE" dirty="0" err="1"/>
              <a:t>facing</a:t>
            </a:r>
            <a:r>
              <a:rPr lang="de-DE" dirty="0"/>
              <a:t> </a:t>
            </a:r>
            <a:r>
              <a:rPr lang="de-DE" dirty="0" err="1">
                <a:solidFill>
                  <a:srgbClr val="0070C0"/>
                </a:solidFill>
              </a:rPr>
              <a:t>libraries</a:t>
            </a:r>
            <a:r>
              <a:rPr lang="de-DE" dirty="0">
                <a:solidFill>
                  <a:srgbClr val="0070C0"/>
                </a:solidFill>
              </a:rPr>
              <a:t> and </a:t>
            </a:r>
            <a:r>
              <a:rPr lang="de-DE" dirty="0" err="1">
                <a:solidFill>
                  <a:srgbClr val="0070C0"/>
                </a:solidFill>
              </a:rPr>
              <a:t>archives</a:t>
            </a:r>
            <a:r>
              <a:rPr lang="de-DE" dirty="0">
                <a:solidFill>
                  <a:srgbClr val="0070C0"/>
                </a:solidFill>
              </a:rPr>
              <a:t> </a:t>
            </a:r>
            <a:r>
              <a:rPr lang="de-DE" dirty="0" err="1">
                <a:solidFill>
                  <a:srgbClr val="0070C0"/>
                </a:solidFill>
              </a:rPr>
              <a:t>since</a:t>
            </a:r>
            <a:r>
              <a:rPr lang="de-DE" dirty="0">
                <a:solidFill>
                  <a:srgbClr val="0070C0"/>
                </a:solidFill>
              </a:rPr>
              <a:t> 1978</a:t>
            </a:r>
          </a:p>
          <a:p>
            <a:pPr lvl="0" indent="-342900">
              <a:spcBef>
                <a:spcPts val="0"/>
              </a:spcBef>
            </a:pPr>
            <a:r>
              <a:rPr lang="de-DE" dirty="0"/>
              <a:t>Community </a:t>
            </a:r>
            <a:r>
              <a:rPr lang="de-DE" dirty="0" err="1"/>
              <a:t>resource</a:t>
            </a:r>
            <a:r>
              <a:rPr lang="de-DE" dirty="0"/>
              <a:t> </a:t>
            </a:r>
            <a:r>
              <a:rPr lang="de-DE" dirty="0" err="1"/>
              <a:t>for</a:t>
            </a:r>
            <a:r>
              <a:rPr lang="de-DE" dirty="0"/>
              <a:t> </a:t>
            </a:r>
            <a:r>
              <a:rPr lang="de-DE" dirty="0" err="1">
                <a:solidFill>
                  <a:srgbClr val="0070C0"/>
                </a:solidFill>
              </a:rPr>
              <a:t>shared</a:t>
            </a:r>
            <a:r>
              <a:rPr lang="de-DE" dirty="0">
                <a:solidFill>
                  <a:srgbClr val="0070C0"/>
                </a:solidFill>
              </a:rPr>
              <a:t> Research and Development </a:t>
            </a:r>
            <a:r>
              <a:rPr lang="de-DE" dirty="0"/>
              <a:t>(R&amp;D) </a:t>
            </a:r>
          </a:p>
          <a:p>
            <a:pPr lvl="0" indent="-342900">
              <a:spcBef>
                <a:spcPts val="0"/>
              </a:spcBef>
            </a:pPr>
            <a:r>
              <a:rPr lang="de-DE" dirty="0"/>
              <a:t>Engagement </a:t>
            </a:r>
            <a:r>
              <a:rPr lang="de-DE" dirty="0" err="1"/>
              <a:t>with</a:t>
            </a:r>
            <a:r>
              <a:rPr lang="de-DE" dirty="0"/>
              <a:t> OCLC </a:t>
            </a:r>
            <a:r>
              <a:rPr lang="de-DE" dirty="0" err="1"/>
              <a:t>members</a:t>
            </a:r>
            <a:r>
              <a:rPr lang="de-DE" dirty="0"/>
              <a:t> and </a:t>
            </a:r>
            <a:r>
              <a:rPr lang="de-DE" dirty="0" err="1"/>
              <a:t>the</a:t>
            </a:r>
            <a:r>
              <a:rPr lang="de-DE" dirty="0"/>
              <a:t> </a:t>
            </a:r>
            <a:r>
              <a:rPr lang="de-DE" dirty="0" err="1"/>
              <a:t>community</a:t>
            </a:r>
            <a:r>
              <a:rPr lang="de-DE" dirty="0"/>
              <a:t> </a:t>
            </a:r>
            <a:r>
              <a:rPr lang="de-DE" dirty="0" err="1"/>
              <a:t>around</a:t>
            </a:r>
            <a:r>
              <a:rPr lang="de-DE" dirty="0"/>
              <a:t> </a:t>
            </a:r>
            <a:r>
              <a:rPr lang="de-DE" dirty="0" err="1">
                <a:solidFill>
                  <a:srgbClr val="0070C0"/>
                </a:solidFill>
              </a:rPr>
              <a:t>shared</a:t>
            </a:r>
            <a:r>
              <a:rPr lang="de-DE" dirty="0">
                <a:solidFill>
                  <a:srgbClr val="0070C0"/>
                </a:solidFill>
              </a:rPr>
              <a:t> </a:t>
            </a:r>
            <a:r>
              <a:rPr lang="de-DE" dirty="0" err="1">
                <a:solidFill>
                  <a:srgbClr val="0070C0"/>
                </a:solidFill>
              </a:rPr>
              <a:t>concerns</a:t>
            </a:r>
            <a:endParaRPr lang="de-DE" dirty="0">
              <a:solidFill>
                <a:srgbClr val="0070C0"/>
              </a:solidFill>
            </a:endParaRPr>
          </a:p>
          <a:p>
            <a:pPr lvl="0" indent="-342900"/>
            <a:r>
              <a:rPr lang="de-DE" dirty="0">
                <a:solidFill>
                  <a:srgbClr val="0070C0"/>
                </a:solidFill>
              </a:rPr>
              <a:t>oc.lc/</a:t>
            </a:r>
            <a:r>
              <a:rPr lang="de-DE" dirty="0" err="1">
                <a:solidFill>
                  <a:srgbClr val="0070C0"/>
                </a:solidFill>
              </a:rPr>
              <a:t>research</a:t>
            </a:r>
            <a:endParaRPr lang="de-DE" dirty="0"/>
          </a:p>
        </p:txBody>
      </p:sp>
      <p:pic>
        <p:nvPicPr>
          <p:cNvPr id="8" name="Picture 1">
            <a:extLst>
              <a:ext uri="{FF2B5EF4-FFF2-40B4-BE49-F238E27FC236}">
                <a16:creationId xmlns:a16="http://schemas.microsoft.com/office/drawing/2014/main" id="{37BC0400-D8CD-44E2-9353-42219F770579}"/>
              </a:ext>
            </a:extLst>
          </p:cNvPr>
          <p:cNvPicPr>
            <a:picLocks noChangeAspect="1"/>
          </p:cNvPicPr>
          <p:nvPr/>
        </p:nvPicPr>
        <p:blipFill>
          <a:blip r:embed="rId3"/>
          <a:stretch>
            <a:fillRect/>
          </a:stretch>
        </p:blipFill>
        <p:spPr>
          <a:xfrm>
            <a:off x="750295" y="259464"/>
            <a:ext cx="2984500" cy="571500"/>
          </a:xfrm>
          <a:prstGeom prst="rect">
            <a:avLst/>
          </a:prstGeom>
        </p:spPr>
      </p:pic>
    </p:spTree>
    <p:extLst>
      <p:ext uri="{BB962C8B-B14F-4D97-AF65-F5344CB8AC3E}">
        <p14:creationId xmlns:p14="http://schemas.microsoft.com/office/powerpoint/2010/main" val="205842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1FAF3257-B039-4FAF-A235-EB67BA59D0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640" y="0"/>
            <a:ext cx="10175332" cy="5388428"/>
          </a:xfrm>
          <a:prstGeom prst="rect">
            <a:avLst/>
          </a:prstGeom>
          <a:solidFill>
            <a:schemeClr val="lt1"/>
          </a:solidFill>
        </p:spPr>
      </p:pic>
      <p:pic>
        <p:nvPicPr>
          <p:cNvPr id="2" name="Picture 1">
            <a:extLst>
              <a:ext uri="{FF2B5EF4-FFF2-40B4-BE49-F238E27FC236}">
                <a16:creationId xmlns:a16="http://schemas.microsoft.com/office/drawing/2014/main" id="{34ACA8CF-3BDF-4845-96E9-B66541B5AA61}"/>
              </a:ext>
            </a:extLst>
          </p:cNvPr>
          <p:cNvPicPr>
            <a:picLocks noChangeAspect="1"/>
          </p:cNvPicPr>
          <p:nvPr/>
        </p:nvPicPr>
        <p:blipFill>
          <a:blip r:embed="rId4"/>
          <a:stretch>
            <a:fillRect/>
          </a:stretch>
        </p:blipFill>
        <p:spPr>
          <a:xfrm>
            <a:off x="7628528" y="2035376"/>
            <a:ext cx="1515472" cy="1946128"/>
          </a:xfrm>
          <a:prstGeom prst="rect">
            <a:avLst/>
          </a:prstGeom>
          <a:ln w="22225">
            <a:solidFill>
              <a:schemeClr val="bg1"/>
            </a:solidFill>
          </a:ln>
        </p:spPr>
      </p:pic>
      <p:pic>
        <p:nvPicPr>
          <p:cNvPr id="8" name="Picture 4">
            <a:extLst>
              <a:ext uri="{FF2B5EF4-FFF2-40B4-BE49-F238E27FC236}">
                <a16:creationId xmlns:a16="http://schemas.microsoft.com/office/drawing/2014/main" id="{9ED08363-6193-4AE0-AA2F-241D9DEA3D95}"/>
              </a:ext>
            </a:extLst>
          </p:cNvPr>
          <p:cNvPicPr>
            <a:picLocks noChangeAspect="1"/>
          </p:cNvPicPr>
          <p:nvPr/>
        </p:nvPicPr>
        <p:blipFill>
          <a:blip r:embed="rId5"/>
          <a:stretch>
            <a:fillRect/>
          </a:stretch>
        </p:blipFill>
        <p:spPr>
          <a:xfrm>
            <a:off x="6523634" y="1120105"/>
            <a:ext cx="1550548" cy="2011134"/>
          </a:xfrm>
          <a:prstGeom prst="rect">
            <a:avLst/>
          </a:prstGeom>
          <a:ln w="22225">
            <a:solidFill>
              <a:schemeClr val="bg1"/>
            </a:solidFill>
          </a:ln>
        </p:spPr>
      </p:pic>
      <p:pic>
        <p:nvPicPr>
          <p:cNvPr id="9" name="Picture 6">
            <a:extLst>
              <a:ext uri="{FF2B5EF4-FFF2-40B4-BE49-F238E27FC236}">
                <a16:creationId xmlns:a16="http://schemas.microsoft.com/office/drawing/2014/main" id="{18A43F18-4A53-4DF2-BA0A-664B71C95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332" y="1987420"/>
            <a:ext cx="1540883" cy="1994084"/>
          </a:xfrm>
          <a:prstGeom prst="rect">
            <a:avLst/>
          </a:prstGeom>
          <a:ln w="22225">
            <a:solidFill>
              <a:schemeClr val="bg1"/>
            </a:solidFill>
          </a:ln>
          <a:effectLst>
            <a:outerShdw blurRad="50800" dist="63500" dir="2700000" algn="tl" rotWithShape="0">
              <a:prstClr val="black">
                <a:alpha val="40000"/>
              </a:prstClr>
            </a:outerShdw>
          </a:effectLst>
        </p:spPr>
      </p:pic>
      <p:sp>
        <p:nvSpPr>
          <p:cNvPr id="10" name="Text Placeholder 7">
            <a:extLst>
              <a:ext uri="{FF2B5EF4-FFF2-40B4-BE49-F238E27FC236}">
                <a16:creationId xmlns:a16="http://schemas.microsoft.com/office/drawing/2014/main" id="{70F93BEF-30FF-4C2E-A128-D99F88E48DEB}"/>
              </a:ext>
            </a:extLst>
          </p:cNvPr>
          <p:cNvSpPr txBox="1">
            <a:spLocks/>
          </p:cNvSpPr>
          <p:nvPr/>
        </p:nvSpPr>
        <p:spPr>
          <a:xfrm>
            <a:off x="1176123" y="349297"/>
            <a:ext cx="6733807" cy="686442"/>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a:solidFill>
                  <a:schemeClr val="bg1"/>
                </a:solidFill>
              </a:rPr>
              <a:t>The Realities of Research Data Management</a:t>
            </a:r>
            <a:endParaRPr lang="en-US" dirty="0">
              <a:solidFill>
                <a:schemeClr val="bg1"/>
              </a:solidFill>
            </a:endParaRPr>
          </a:p>
        </p:txBody>
      </p:sp>
      <p:sp>
        <p:nvSpPr>
          <p:cNvPr id="11" name="Rectangle 19">
            <a:extLst>
              <a:ext uri="{FF2B5EF4-FFF2-40B4-BE49-F238E27FC236}">
                <a16:creationId xmlns:a16="http://schemas.microsoft.com/office/drawing/2014/main" id="{78119851-813C-4141-B98C-E1FD3990721E}"/>
              </a:ext>
            </a:extLst>
          </p:cNvPr>
          <p:cNvSpPr/>
          <p:nvPr/>
        </p:nvSpPr>
        <p:spPr>
          <a:xfrm>
            <a:off x="6042985" y="4536593"/>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a:t>
            </a:r>
            <a:r>
              <a:rPr lang="en-US" sz="1575" b="1" dirty="0" err="1">
                <a:solidFill>
                  <a:schemeClr val="bg1"/>
                </a:solidFill>
              </a:rPr>
              <a:t>rdm</a:t>
            </a:r>
            <a:endParaRPr lang="en-US" sz="1575" b="1" dirty="0">
              <a:solidFill>
                <a:schemeClr val="bg1"/>
              </a:solidFill>
            </a:endParaRPr>
          </a:p>
        </p:txBody>
      </p:sp>
      <p:pic>
        <p:nvPicPr>
          <p:cNvPr id="13" name="Picture 2">
            <a:extLst>
              <a:ext uri="{FF2B5EF4-FFF2-40B4-BE49-F238E27FC236}">
                <a16:creationId xmlns:a16="http://schemas.microsoft.com/office/drawing/2014/main" id="{409C1C77-575D-417C-8BDD-A083468F21C1}"/>
              </a:ext>
            </a:extLst>
          </p:cNvPr>
          <p:cNvPicPr>
            <a:picLocks noChangeAspect="1"/>
          </p:cNvPicPr>
          <p:nvPr/>
        </p:nvPicPr>
        <p:blipFill>
          <a:blip r:embed="rId7"/>
          <a:stretch>
            <a:fillRect/>
          </a:stretch>
        </p:blipFill>
        <p:spPr>
          <a:xfrm>
            <a:off x="1305180" y="1865526"/>
            <a:ext cx="1597627" cy="2054092"/>
          </a:xfrm>
          <a:prstGeom prst="rect">
            <a:avLst/>
          </a:prstGeom>
          <a:ln w="22225">
            <a:solidFill>
              <a:schemeClr val="bg1"/>
            </a:solidFill>
          </a:ln>
        </p:spPr>
      </p:pic>
      <p:pic>
        <p:nvPicPr>
          <p:cNvPr id="14" name="Picture 1">
            <a:extLst>
              <a:ext uri="{FF2B5EF4-FFF2-40B4-BE49-F238E27FC236}">
                <a16:creationId xmlns:a16="http://schemas.microsoft.com/office/drawing/2014/main" id="{4952950A-3C82-492C-91D7-3BDC55C50EE9}"/>
              </a:ext>
            </a:extLst>
          </p:cNvPr>
          <p:cNvPicPr>
            <a:picLocks noChangeAspect="1"/>
          </p:cNvPicPr>
          <p:nvPr/>
        </p:nvPicPr>
        <p:blipFill>
          <a:blip r:embed="rId8"/>
          <a:stretch>
            <a:fillRect/>
          </a:stretch>
        </p:blipFill>
        <p:spPr>
          <a:xfrm>
            <a:off x="501192" y="951013"/>
            <a:ext cx="1632494" cy="2095500"/>
          </a:xfrm>
          <a:prstGeom prst="rect">
            <a:avLst/>
          </a:prstGeom>
          <a:ln w="22225">
            <a:solidFill>
              <a:schemeClr val="bg1"/>
            </a:solidFill>
          </a:ln>
        </p:spPr>
      </p:pic>
      <p:cxnSp>
        <p:nvCxnSpPr>
          <p:cNvPr id="15" name="Straight Arrow Connector 9">
            <a:extLst>
              <a:ext uri="{FF2B5EF4-FFF2-40B4-BE49-F238E27FC236}">
                <a16:creationId xmlns:a16="http://schemas.microsoft.com/office/drawing/2014/main" id="{54BB0C51-32A3-4E1F-9CA3-4CE5EAE792E6}"/>
              </a:ext>
            </a:extLst>
          </p:cNvPr>
          <p:cNvCxnSpPr/>
          <p:nvPr/>
        </p:nvCxnSpPr>
        <p:spPr>
          <a:xfrm>
            <a:off x="3166160" y="2456329"/>
            <a:ext cx="968188" cy="0"/>
          </a:xfrm>
          <a:prstGeom prst="straightConnector1">
            <a:avLst/>
          </a:prstGeom>
          <a:ln w="104775">
            <a:solidFill>
              <a:schemeClr val="accent6"/>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6" name="Rectangle 12">
            <a:extLst>
              <a:ext uri="{FF2B5EF4-FFF2-40B4-BE49-F238E27FC236}">
                <a16:creationId xmlns:a16="http://schemas.microsoft.com/office/drawing/2014/main" id="{9B7681B2-D2B9-4FEE-B7F6-86198C38FBE5}"/>
              </a:ext>
            </a:extLst>
          </p:cNvPr>
          <p:cNvSpPr/>
          <p:nvPr/>
        </p:nvSpPr>
        <p:spPr>
          <a:xfrm>
            <a:off x="501192" y="4486669"/>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a:t>
            </a:r>
            <a:r>
              <a:rPr lang="en-US" sz="1575" b="1" dirty="0" err="1">
                <a:solidFill>
                  <a:schemeClr val="bg1"/>
                </a:solidFill>
              </a:rPr>
              <a:t>esr</a:t>
            </a:r>
            <a:endParaRPr lang="en-US" sz="1575" b="1" dirty="0">
              <a:solidFill>
                <a:schemeClr val="bg1"/>
              </a:solidFill>
            </a:endParaRPr>
          </a:p>
        </p:txBody>
      </p:sp>
      <p:pic>
        <p:nvPicPr>
          <p:cNvPr id="3" name="Picture 2">
            <a:extLst>
              <a:ext uri="{FF2B5EF4-FFF2-40B4-BE49-F238E27FC236}">
                <a16:creationId xmlns:a16="http://schemas.microsoft.com/office/drawing/2014/main" id="{3AAE6ED4-C0EB-0942-9FF6-B12CA15F20EB}"/>
              </a:ext>
            </a:extLst>
          </p:cNvPr>
          <p:cNvPicPr>
            <a:picLocks noChangeAspect="1"/>
          </p:cNvPicPr>
          <p:nvPr/>
        </p:nvPicPr>
        <p:blipFill>
          <a:blip r:embed="rId9"/>
          <a:stretch>
            <a:fillRect/>
          </a:stretch>
        </p:blipFill>
        <p:spPr>
          <a:xfrm>
            <a:off x="4069805" y="1120105"/>
            <a:ext cx="1528516" cy="2011134"/>
          </a:xfrm>
          <a:prstGeom prst="rect">
            <a:avLst/>
          </a:prstGeom>
          <a:ln w="22225">
            <a:solidFill>
              <a:schemeClr val="bg1"/>
            </a:solidFill>
          </a:ln>
        </p:spPr>
      </p:pic>
    </p:spTree>
    <p:extLst>
      <p:ext uri="{BB962C8B-B14F-4D97-AF65-F5344CB8AC3E}">
        <p14:creationId xmlns:p14="http://schemas.microsoft.com/office/powerpoint/2010/main" val="9746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B07E3-65FC-6A4B-A8FC-DD0F74BBEC1B}"/>
              </a:ext>
            </a:extLst>
          </p:cNvPr>
          <p:cNvSpPr>
            <a:spLocks noGrp="1"/>
          </p:cNvSpPr>
          <p:nvPr>
            <p:ph type="body" idx="1"/>
          </p:nvPr>
        </p:nvSpPr>
        <p:spPr>
          <a:xfrm>
            <a:off x="340786" y="1029746"/>
            <a:ext cx="8722532" cy="1856889"/>
          </a:xfrm>
        </p:spPr>
        <p:txBody>
          <a:bodyPr/>
          <a:lstStyle/>
          <a:p>
            <a:r>
              <a:rPr lang="en-US" dirty="0"/>
              <a:t>Desk research followed by semi-structured interviews</a:t>
            </a:r>
          </a:p>
          <a:p>
            <a:r>
              <a:rPr lang="en-US" dirty="0"/>
              <a:t>Selected four institutions with </a:t>
            </a:r>
            <a:r>
              <a:rPr lang="en-US" dirty="0">
                <a:solidFill>
                  <a:schemeClr val="accent2"/>
                </a:solidFill>
              </a:rPr>
              <a:t>mature RDM offerings </a:t>
            </a:r>
            <a:r>
              <a:rPr lang="en-US" dirty="0"/>
              <a:t>in four distinctive national environments</a:t>
            </a:r>
          </a:p>
        </p:txBody>
      </p:sp>
      <p:sp>
        <p:nvSpPr>
          <p:cNvPr id="4" name="Text Placeholder 3">
            <a:extLst>
              <a:ext uri="{FF2B5EF4-FFF2-40B4-BE49-F238E27FC236}">
                <a16:creationId xmlns:a16="http://schemas.microsoft.com/office/drawing/2014/main" id="{C9D1D35A-FCBB-7B4E-9C26-90D6B0902F03}"/>
              </a:ext>
            </a:extLst>
          </p:cNvPr>
          <p:cNvSpPr>
            <a:spLocks noGrp="1"/>
          </p:cNvSpPr>
          <p:nvPr>
            <p:ph type="body" idx="2"/>
          </p:nvPr>
        </p:nvSpPr>
        <p:spPr/>
        <p:txBody>
          <a:bodyPr/>
          <a:lstStyle/>
          <a:p>
            <a:r>
              <a:rPr lang="en-US" dirty="0"/>
              <a:t>Case Studies</a:t>
            </a:r>
          </a:p>
        </p:txBody>
      </p:sp>
      <p:sp>
        <p:nvSpPr>
          <p:cNvPr id="2" name="Slide Number Placeholder 1">
            <a:extLst>
              <a:ext uri="{FF2B5EF4-FFF2-40B4-BE49-F238E27FC236}">
                <a16:creationId xmlns:a16="http://schemas.microsoft.com/office/drawing/2014/main" id="{26D54505-0114-3143-B008-CAFD470A13E8}"/>
              </a:ext>
            </a:extLst>
          </p:cNvPr>
          <p:cNvSpPr>
            <a:spLocks noGrp="1"/>
          </p:cNvSpPr>
          <p:nvPr>
            <p:ph type="sldNum" idx="4294967295"/>
          </p:nvPr>
        </p:nvSpPr>
        <p:spPr>
          <a:xfrm>
            <a:off x="7086600" y="4767263"/>
            <a:ext cx="2057400" cy="273050"/>
          </a:xfrm>
          <a:prstGeom prst="rect">
            <a:avLst/>
          </a:prstGeom>
        </p:spPr>
        <p:txBody>
          <a:bodyPr/>
          <a:lstStyle/>
          <a:p>
            <a:pPr marL="0" marR="0" lvl="0" indent="0" algn="r" rtl="0">
              <a:spcBef>
                <a:spcPts val="0"/>
              </a:spcBef>
              <a:buSzPct val="25000"/>
              <a:buNone/>
            </a:pPr>
            <a:fld id="{00000000-1234-1234-1234-123412341234}" type="slidenum">
              <a:rPr lang="de-DE" sz="900" b="0" i="0" u="none" strike="noStrike" cap="none" smtClean="0">
                <a:solidFill>
                  <a:srgbClr val="888888"/>
                </a:solidFill>
                <a:latin typeface="Calibri"/>
                <a:ea typeface="Calibri"/>
                <a:cs typeface="Calibri"/>
                <a:sym typeface="Calibri"/>
              </a:rPr>
              <a:t>5</a:t>
            </a:fld>
            <a:endParaRPr lang="de-DE" sz="900" b="0" i="0" u="none" strike="noStrike" cap="none">
              <a:solidFill>
                <a:srgbClr val="888888"/>
              </a:solidFill>
              <a:latin typeface="Calibri"/>
              <a:ea typeface="Calibri"/>
              <a:cs typeface="Calibri"/>
              <a:sym typeface="Calibri"/>
            </a:endParaRPr>
          </a:p>
        </p:txBody>
      </p:sp>
      <p:pic>
        <p:nvPicPr>
          <p:cNvPr id="6" name="Picture 6">
            <a:extLst>
              <a:ext uri="{FF2B5EF4-FFF2-40B4-BE49-F238E27FC236}">
                <a16:creationId xmlns:a16="http://schemas.microsoft.com/office/drawing/2014/main" id="{ECA0486B-B111-4125-9B2D-AF25B1BFD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416" y="2379992"/>
            <a:ext cx="4328651" cy="2386169"/>
          </a:xfrm>
          <a:prstGeom prst="rect">
            <a:avLst/>
          </a:prstGeom>
        </p:spPr>
      </p:pic>
      <p:sp>
        <p:nvSpPr>
          <p:cNvPr id="7" name="TextBox 13">
            <a:extLst>
              <a:ext uri="{FF2B5EF4-FFF2-40B4-BE49-F238E27FC236}">
                <a16:creationId xmlns:a16="http://schemas.microsoft.com/office/drawing/2014/main" id="{1F4F1FCF-34A2-473B-AC3C-D66CB4195967}"/>
              </a:ext>
            </a:extLst>
          </p:cNvPr>
          <p:cNvSpPr txBox="1"/>
          <p:nvPr/>
        </p:nvSpPr>
        <p:spPr>
          <a:xfrm>
            <a:off x="4167032" y="2639498"/>
            <a:ext cx="1869101" cy="300082"/>
          </a:xfrm>
          <a:prstGeom prst="rect">
            <a:avLst/>
          </a:prstGeom>
          <a:noFill/>
        </p:spPr>
        <p:txBody>
          <a:bodyPr wrap="none" rtlCol="0">
            <a:spAutoFit/>
          </a:bodyPr>
          <a:lstStyle/>
          <a:p>
            <a:r>
              <a:rPr lang="en-US" sz="1350" b="1" dirty="0">
                <a:latin typeface="Segoe UI" panose="020B0502040204020203" pitchFamily="34" charset="0"/>
                <a:cs typeface="Segoe UI" panose="020B0502040204020203" pitchFamily="34" charset="0"/>
              </a:rPr>
              <a:t>University of Edinburgh</a:t>
            </a:r>
          </a:p>
        </p:txBody>
      </p:sp>
      <p:sp>
        <p:nvSpPr>
          <p:cNvPr id="8" name="TextBox 14">
            <a:extLst>
              <a:ext uri="{FF2B5EF4-FFF2-40B4-BE49-F238E27FC236}">
                <a16:creationId xmlns:a16="http://schemas.microsoft.com/office/drawing/2014/main" id="{4B97B493-0E86-4F50-8E7C-1A6FE1D0AFF0}"/>
              </a:ext>
            </a:extLst>
          </p:cNvPr>
          <p:cNvSpPr txBox="1"/>
          <p:nvPr/>
        </p:nvSpPr>
        <p:spPr>
          <a:xfrm>
            <a:off x="3076569" y="3216671"/>
            <a:ext cx="1650901" cy="300082"/>
          </a:xfrm>
          <a:prstGeom prst="rect">
            <a:avLst/>
          </a:prstGeom>
          <a:noFill/>
        </p:spPr>
        <p:txBody>
          <a:bodyPr wrap="none" rtlCol="0">
            <a:spAutoFit/>
          </a:bodyPr>
          <a:lstStyle/>
          <a:p>
            <a:r>
              <a:rPr lang="en-US" sz="1350" b="1" dirty="0">
                <a:latin typeface="Segoe UI" panose="020B0502040204020203" pitchFamily="34" charset="0"/>
                <a:cs typeface="Segoe UI" panose="020B0502040204020203" pitchFamily="34" charset="0"/>
              </a:rPr>
              <a:t>University of Illinois</a:t>
            </a:r>
          </a:p>
        </p:txBody>
      </p:sp>
      <p:sp>
        <p:nvSpPr>
          <p:cNvPr id="9" name="TextBox 15">
            <a:extLst>
              <a:ext uri="{FF2B5EF4-FFF2-40B4-BE49-F238E27FC236}">
                <a16:creationId xmlns:a16="http://schemas.microsoft.com/office/drawing/2014/main" id="{30A4DAA4-73A1-41C3-BFF1-5B880E14C7A2}"/>
              </a:ext>
            </a:extLst>
          </p:cNvPr>
          <p:cNvSpPr txBox="1"/>
          <p:nvPr/>
        </p:nvSpPr>
        <p:spPr>
          <a:xfrm>
            <a:off x="5933487" y="3032088"/>
            <a:ext cx="2687467" cy="300082"/>
          </a:xfrm>
          <a:prstGeom prst="rect">
            <a:avLst/>
          </a:prstGeom>
          <a:noFill/>
        </p:spPr>
        <p:txBody>
          <a:bodyPr wrap="none" rtlCol="0">
            <a:spAutoFit/>
          </a:bodyPr>
          <a:lstStyle/>
          <a:p>
            <a:r>
              <a:rPr lang="en-US" sz="1350" b="1" dirty="0">
                <a:latin typeface="Segoe UI" panose="020B0502040204020203" pitchFamily="34" charset="0"/>
                <a:cs typeface="Segoe UI" panose="020B0502040204020203" pitchFamily="34" charset="0"/>
              </a:rPr>
              <a:t>Wageningen University &amp; Research</a:t>
            </a:r>
          </a:p>
        </p:txBody>
      </p:sp>
      <p:sp>
        <p:nvSpPr>
          <p:cNvPr id="10" name="TextBox 16">
            <a:extLst>
              <a:ext uri="{FF2B5EF4-FFF2-40B4-BE49-F238E27FC236}">
                <a16:creationId xmlns:a16="http://schemas.microsoft.com/office/drawing/2014/main" id="{535920F0-7D52-4C48-840A-9B1DDFD318CC}"/>
              </a:ext>
            </a:extLst>
          </p:cNvPr>
          <p:cNvSpPr txBox="1"/>
          <p:nvPr/>
        </p:nvSpPr>
        <p:spPr>
          <a:xfrm>
            <a:off x="7527833" y="4085847"/>
            <a:ext cx="1535485" cy="300082"/>
          </a:xfrm>
          <a:prstGeom prst="rect">
            <a:avLst/>
          </a:prstGeom>
          <a:noFill/>
        </p:spPr>
        <p:txBody>
          <a:bodyPr wrap="none" rtlCol="0">
            <a:spAutoFit/>
          </a:bodyPr>
          <a:lstStyle/>
          <a:p>
            <a:r>
              <a:rPr lang="en-US" sz="1350" b="1" dirty="0">
                <a:latin typeface="Segoe UI" panose="020B0502040204020203" pitchFamily="34" charset="0"/>
                <a:cs typeface="Segoe UI" panose="020B0502040204020203" pitchFamily="34" charset="0"/>
              </a:rPr>
              <a:t>Monash University</a:t>
            </a:r>
          </a:p>
        </p:txBody>
      </p:sp>
      <p:sp>
        <p:nvSpPr>
          <p:cNvPr id="11" name="Oval 34">
            <a:extLst>
              <a:ext uri="{FF2B5EF4-FFF2-40B4-BE49-F238E27FC236}">
                <a16:creationId xmlns:a16="http://schemas.microsoft.com/office/drawing/2014/main" id="{78200FB8-D400-451E-A434-56AEB365F254}"/>
              </a:ext>
            </a:extLst>
          </p:cNvPr>
          <p:cNvSpPr/>
          <p:nvPr/>
        </p:nvSpPr>
        <p:spPr>
          <a:xfrm>
            <a:off x="7424963" y="4311411"/>
            <a:ext cx="102870" cy="1028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panose="020B0502040204020203" pitchFamily="34" charset="0"/>
              <a:cs typeface="Segoe UI" panose="020B0502040204020203" pitchFamily="34" charset="0"/>
            </a:endParaRPr>
          </a:p>
        </p:txBody>
      </p:sp>
      <p:sp>
        <p:nvSpPr>
          <p:cNvPr id="12" name="Oval 35">
            <a:extLst>
              <a:ext uri="{FF2B5EF4-FFF2-40B4-BE49-F238E27FC236}">
                <a16:creationId xmlns:a16="http://schemas.microsoft.com/office/drawing/2014/main" id="{497186BE-55C4-4737-8C54-CC4BAC51007A}"/>
              </a:ext>
            </a:extLst>
          </p:cNvPr>
          <p:cNvSpPr/>
          <p:nvPr/>
        </p:nvSpPr>
        <p:spPr>
          <a:xfrm>
            <a:off x="5830616" y="3033511"/>
            <a:ext cx="102870" cy="1028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panose="020B0502040204020203" pitchFamily="34" charset="0"/>
              <a:cs typeface="Segoe UI" panose="020B0502040204020203" pitchFamily="34" charset="0"/>
            </a:endParaRPr>
          </a:p>
        </p:txBody>
      </p:sp>
      <p:sp>
        <p:nvSpPr>
          <p:cNvPr id="13" name="Oval 36">
            <a:extLst>
              <a:ext uri="{FF2B5EF4-FFF2-40B4-BE49-F238E27FC236}">
                <a16:creationId xmlns:a16="http://schemas.microsoft.com/office/drawing/2014/main" id="{015B42DF-D34A-44FD-8AEA-73BA20AACFEC}"/>
              </a:ext>
            </a:extLst>
          </p:cNvPr>
          <p:cNvSpPr/>
          <p:nvPr/>
        </p:nvSpPr>
        <p:spPr>
          <a:xfrm>
            <a:off x="5703269" y="2929218"/>
            <a:ext cx="102870" cy="1028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panose="020B0502040204020203" pitchFamily="34" charset="0"/>
              <a:cs typeface="Segoe UI" panose="020B0502040204020203" pitchFamily="34" charset="0"/>
            </a:endParaRPr>
          </a:p>
        </p:txBody>
      </p:sp>
      <p:sp>
        <p:nvSpPr>
          <p:cNvPr id="14" name="Oval 37">
            <a:extLst>
              <a:ext uri="{FF2B5EF4-FFF2-40B4-BE49-F238E27FC236}">
                <a16:creationId xmlns:a16="http://schemas.microsoft.com/office/drawing/2014/main" id="{EB391E9C-A191-438E-A2E3-E96264CA58BE}"/>
              </a:ext>
            </a:extLst>
          </p:cNvPr>
          <p:cNvSpPr/>
          <p:nvPr/>
        </p:nvSpPr>
        <p:spPr>
          <a:xfrm>
            <a:off x="4730553" y="3226576"/>
            <a:ext cx="102870" cy="1028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panose="020B0502040204020203" pitchFamily="34" charset="0"/>
              <a:cs typeface="Segoe UI" panose="020B0502040204020203" pitchFamily="34" charset="0"/>
            </a:endParaRPr>
          </a:p>
        </p:txBody>
      </p:sp>
      <p:sp>
        <p:nvSpPr>
          <p:cNvPr id="16" name="Rectangle 12">
            <a:extLst>
              <a:ext uri="{FF2B5EF4-FFF2-40B4-BE49-F238E27FC236}">
                <a16:creationId xmlns:a16="http://schemas.microsoft.com/office/drawing/2014/main" id="{A0F093F8-57E9-4979-A445-6090021460B2}"/>
              </a:ext>
            </a:extLst>
          </p:cNvPr>
          <p:cNvSpPr/>
          <p:nvPr/>
        </p:nvSpPr>
        <p:spPr>
          <a:xfrm>
            <a:off x="293105" y="4594110"/>
            <a:ext cx="2031197" cy="334707"/>
          </a:xfrm>
          <a:prstGeom prst="rect">
            <a:avLst/>
          </a:prstGeom>
          <a:solidFill>
            <a:schemeClr val="accent3"/>
          </a:solidFill>
        </p:spPr>
        <p:txBody>
          <a:bodyPr wrap="square">
            <a:spAutoFit/>
          </a:bodyPr>
          <a:lstStyle/>
          <a:p>
            <a:pPr algn="ctr"/>
            <a:r>
              <a:rPr lang="en-US" sz="1575" b="1" dirty="0" err="1">
                <a:solidFill>
                  <a:schemeClr val="bg1"/>
                </a:solidFill>
              </a:rPr>
              <a:t>oc.lc</a:t>
            </a:r>
            <a:r>
              <a:rPr lang="en-US" sz="1575" b="1" dirty="0">
                <a:solidFill>
                  <a:schemeClr val="bg1"/>
                </a:solidFill>
              </a:rPr>
              <a:t>/</a:t>
            </a:r>
            <a:r>
              <a:rPr lang="en-US" sz="1575" b="1" dirty="0" err="1">
                <a:solidFill>
                  <a:schemeClr val="bg1"/>
                </a:solidFill>
              </a:rPr>
              <a:t>rdm</a:t>
            </a:r>
            <a:endParaRPr lang="en-US" sz="1575" b="1" dirty="0">
              <a:solidFill>
                <a:schemeClr val="bg1"/>
              </a:solidFill>
            </a:endParaRPr>
          </a:p>
        </p:txBody>
      </p:sp>
    </p:spTree>
    <p:extLst>
      <p:ext uri="{BB962C8B-B14F-4D97-AF65-F5344CB8AC3E}">
        <p14:creationId xmlns:p14="http://schemas.microsoft.com/office/powerpoint/2010/main" val="158417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92B4C55A-26F3-45E5-9DCB-28F6B831B9B1}"/>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889673" y="1191424"/>
            <a:ext cx="1548520" cy="1971096"/>
          </a:xfrm>
          <a:prstGeom prst="rect">
            <a:avLst/>
          </a:prstGeom>
          <a:ln w="22225">
            <a:solidFill>
              <a:schemeClr val="bg1"/>
            </a:solidFill>
          </a:ln>
          <a:effectLst>
            <a:outerShdw blurRad="50800" dist="63500" dir="2700000" algn="tl" rotWithShape="0">
              <a:prstClr val="black">
                <a:alpha val="40000"/>
              </a:prstClr>
            </a:outerShdw>
          </a:effectLst>
        </p:spPr>
      </p:pic>
      <p:pic>
        <p:nvPicPr>
          <p:cNvPr id="8" name="Picture 4">
            <a:extLst>
              <a:ext uri="{FF2B5EF4-FFF2-40B4-BE49-F238E27FC236}">
                <a16:creationId xmlns:a16="http://schemas.microsoft.com/office/drawing/2014/main" id="{F48C9A1C-56B3-4825-B908-CA504BE59E82}"/>
              </a:ext>
            </a:extLst>
          </p:cNvPr>
          <p:cNvPicPr>
            <a:picLocks noChangeAspect="1"/>
          </p:cNvPicPr>
          <p:nvPr/>
        </p:nvPicPr>
        <p:blipFill>
          <a:blip r:embed="rId5"/>
          <a:stretch>
            <a:fillRect/>
          </a:stretch>
        </p:blipFill>
        <p:spPr>
          <a:xfrm>
            <a:off x="2277637" y="301121"/>
            <a:ext cx="1550548" cy="2011134"/>
          </a:xfrm>
          <a:prstGeom prst="rect">
            <a:avLst/>
          </a:prstGeom>
          <a:ln w="22225">
            <a:solidFill>
              <a:schemeClr val="bg1"/>
            </a:solidFill>
          </a:ln>
        </p:spPr>
      </p:pic>
      <p:pic>
        <p:nvPicPr>
          <p:cNvPr id="9" name="Picture 6">
            <a:extLst>
              <a:ext uri="{FF2B5EF4-FFF2-40B4-BE49-F238E27FC236}">
                <a16:creationId xmlns:a16="http://schemas.microsoft.com/office/drawing/2014/main" id="{15E1969A-DE92-4E82-A794-BCC2D078E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5" y="1168436"/>
            <a:ext cx="1540883" cy="1994084"/>
          </a:xfrm>
          <a:prstGeom prst="rect">
            <a:avLst/>
          </a:prstGeom>
          <a:ln w="22225">
            <a:solidFill>
              <a:schemeClr val="bg1"/>
            </a:solidFill>
          </a:ln>
          <a:effectLst>
            <a:outerShdw blurRad="50800" dist="63500" dir="2700000" algn="tl" rotWithShape="0">
              <a:prstClr val="black">
                <a:alpha val="40000"/>
              </a:prstClr>
            </a:outerShdw>
          </a:effectLst>
        </p:spPr>
      </p:pic>
      <p:pic>
        <p:nvPicPr>
          <p:cNvPr id="13" name="Picture 12">
            <a:extLst>
              <a:ext uri="{FF2B5EF4-FFF2-40B4-BE49-F238E27FC236}">
                <a16:creationId xmlns:a16="http://schemas.microsoft.com/office/drawing/2014/main" id="{1D5E070C-2C8C-6E4E-97B5-2D8CEE4B2A91}"/>
              </a:ext>
            </a:extLst>
          </p:cNvPr>
          <p:cNvPicPr>
            <a:picLocks noChangeAspect="1"/>
          </p:cNvPicPr>
          <p:nvPr/>
        </p:nvPicPr>
        <p:blipFill>
          <a:blip r:embed="rId7"/>
          <a:stretch>
            <a:fillRect/>
          </a:stretch>
        </p:blipFill>
        <p:spPr>
          <a:xfrm>
            <a:off x="177992" y="185857"/>
            <a:ext cx="1528516" cy="2011134"/>
          </a:xfrm>
          <a:prstGeom prst="rect">
            <a:avLst/>
          </a:prstGeom>
          <a:ln w="22225">
            <a:solidFill>
              <a:schemeClr val="bg1"/>
            </a:solidFill>
          </a:ln>
        </p:spPr>
      </p:pic>
      <p:grpSp>
        <p:nvGrpSpPr>
          <p:cNvPr id="11" name="Gruppieren 10">
            <a:extLst>
              <a:ext uri="{FF2B5EF4-FFF2-40B4-BE49-F238E27FC236}">
                <a16:creationId xmlns:a16="http://schemas.microsoft.com/office/drawing/2014/main" id="{F9865EC2-BCE9-42D6-BDE1-7FE69A575BFC}"/>
              </a:ext>
            </a:extLst>
          </p:cNvPr>
          <p:cNvGrpSpPr/>
          <p:nvPr/>
        </p:nvGrpSpPr>
        <p:grpSpPr>
          <a:xfrm>
            <a:off x="-590782" y="705388"/>
            <a:ext cx="6096000" cy="4064000"/>
            <a:chOff x="-545330" y="984670"/>
            <a:chExt cx="6096000" cy="4064000"/>
          </a:xfrm>
        </p:grpSpPr>
        <p:graphicFrame>
          <p:nvGraphicFramePr>
            <p:cNvPr id="4" name="Diagramm 3">
              <a:extLst>
                <a:ext uri="{FF2B5EF4-FFF2-40B4-BE49-F238E27FC236}">
                  <a16:creationId xmlns:a16="http://schemas.microsoft.com/office/drawing/2014/main" id="{060DD3F0-BA18-45E7-B398-C0161057419D}"/>
                </a:ext>
              </a:extLst>
            </p:cNvPr>
            <p:cNvGraphicFramePr/>
            <p:nvPr>
              <p:extLst>
                <p:ext uri="{D42A27DB-BD31-4B8C-83A1-F6EECF244321}">
                  <p14:modId xmlns:p14="http://schemas.microsoft.com/office/powerpoint/2010/main" val="2728952863"/>
                </p:ext>
              </p:extLst>
            </p:nvPr>
          </p:nvGraphicFramePr>
          <p:xfrm>
            <a:off x="-545330" y="98467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feld 4">
              <a:extLst>
                <a:ext uri="{FF2B5EF4-FFF2-40B4-BE49-F238E27FC236}">
                  <a16:creationId xmlns:a16="http://schemas.microsoft.com/office/drawing/2014/main" id="{8979BFDC-3D36-4E64-B4C1-56667B6B9E55}"/>
                </a:ext>
              </a:extLst>
            </p:cNvPr>
            <p:cNvSpPr txBox="1"/>
            <p:nvPr/>
          </p:nvSpPr>
          <p:spPr>
            <a:xfrm flipH="1">
              <a:off x="570502" y="4174436"/>
              <a:ext cx="4208232" cy="769441"/>
            </a:xfrm>
            <a:prstGeom prst="rect">
              <a:avLst/>
            </a:prstGeom>
            <a:noFill/>
          </p:spPr>
          <p:txBody>
            <a:bodyPr wrap="square" rtlCol="0">
              <a:spAutoFit/>
            </a:bodyPr>
            <a:lstStyle/>
            <a:p>
              <a:r>
                <a:rPr lang="de-DE" sz="2200" dirty="0">
                  <a:solidFill>
                    <a:schemeClr val="bg1"/>
                  </a:solidFill>
                </a:rPr>
                <a:t>Report 1: </a:t>
              </a:r>
              <a:br>
                <a:rPr lang="de-DE" sz="2200" dirty="0">
                  <a:solidFill>
                    <a:schemeClr val="bg1"/>
                  </a:solidFill>
                </a:rPr>
              </a:br>
              <a:r>
                <a:rPr lang="de-DE" sz="2200" dirty="0" err="1">
                  <a:solidFill>
                    <a:schemeClr val="bg1"/>
                  </a:solidFill>
                </a:rPr>
                <a:t>Introduction</a:t>
              </a:r>
              <a:r>
                <a:rPr lang="de-DE" sz="2200" dirty="0">
                  <a:solidFill>
                    <a:schemeClr val="bg1"/>
                  </a:solidFill>
                </a:rPr>
                <a:t> &amp; Framework</a:t>
              </a:r>
            </a:p>
          </p:txBody>
        </p:sp>
      </p:grpSp>
      <p:pic>
        <p:nvPicPr>
          <p:cNvPr id="12" name="Picture 1">
            <a:extLst>
              <a:ext uri="{FF2B5EF4-FFF2-40B4-BE49-F238E27FC236}">
                <a16:creationId xmlns:a16="http://schemas.microsoft.com/office/drawing/2014/main" id="{9414E117-5781-4E67-8ADD-EADAAD89C78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89524" y="3114813"/>
            <a:ext cx="1076390" cy="729931"/>
          </a:xfrm>
          <a:prstGeom prst="rect">
            <a:avLst/>
          </a:prstGeom>
          <a:solidFill>
            <a:schemeClr val="bg1">
              <a:lumMod val="95000"/>
            </a:schemeClr>
          </a:solidFill>
          <a:ln w="9525">
            <a:solidFill>
              <a:schemeClr val="bg1">
                <a:lumMod val="85000"/>
              </a:schemeClr>
            </a:solidFill>
            <a:miter lim="800000"/>
            <a:headEnd/>
            <a:tailEnd/>
          </a:ln>
          <a:extLst/>
        </p:spPr>
      </p:pic>
      <p:sp>
        <p:nvSpPr>
          <p:cNvPr id="16" name="Textfeld 15">
            <a:extLst>
              <a:ext uri="{FF2B5EF4-FFF2-40B4-BE49-F238E27FC236}">
                <a16:creationId xmlns:a16="http://schemas.microsoft.com/office/drawing/2014/main" id="{8B1F93A1-F3A0-44FE-AB61-CC79B9DBB7D0}"/>
              </a:ext>
            </a:extLst>
          </p:cNvPr>
          <p:cNvSpPr txBox="1"/>
          <p:nvPr/>
        </p:nvSpPr>
        <p:spPr>
          <a:xfrm>
            <a:off x="5009322" y="3183025"/>
            <a:ext cx="393589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cs typeface="Segoe UI" panose="020B0502040204020203" pitchFamily="34" charset="0"/>
              </a:rPr>
              <a:t>Scope of the RDM capacity in each of the four universities</a:t>
            </a:r>
          </a:p>
          <a:p>
            <a:pPr marL="285750" indent="-285750">
              <a:buFont typeface="Arial" panose="020B0604020202020204" pitchFamily="34" charset="0"/>
              <a:buChar char="•"/>
            </a:pPr>
            <a:r>
              <a:rPr lang="en-US" sz="2000" dirty="0">
                <a:latin typeface="+mj-lt"/>
                <a:cs typeface="Segoe UI" panose="020B0502040204020203" pitchFamily="34" charset="0"/>
              </a:rPr>
              <a:t>Specific services in each cluster</a:t>
            </a:r>
          </a:p>
        </p:txBody>
      </p:sp>
      <p:sp>
        <p:nvSpPr>
          <p:cNvPr id="18" name="Textfeld 17">
            <a:extLst>
              <a:ext uri="{FF2B5EF4-FFF2-40B4-BE49-F238E27FC236}">
                <a16:creationId xmlns:a16="http://schemas.microsoft.com/office/drawing/2014/main" id="{D045F571-68B8-4177-A9FC-7A070847B7C4}"/>
              </a:ext>
            </a:extLst>
          </p:cNvPr>
          <p:cNvSpPr txBox="1"/>
          <p:nvPr/>
        </p:nvSpPr>
        <p:spPr>
          <a:xfrm>
            <a:off x="5009322" y="2167362"/>
            <a:ext cx="4071068" cy="1015663"/>
          </a:xfrm>
          <a:prstGeom prst="rect">
            <a:avLst/>
          </a:prstGeom>
          <a:noFill/>
        </p:spPr>
        <p:txBody>
          <a:bodyPr wrap="square" rtlCol="0">
            <a:spAutoFit/>
          </a:bodyPr>
          <a:lstStyle/>
          <a:p>
            <a:pPr marL="285750" indent="-285750">
              <a:buFont typeface="Arial" panose="020B0604020202020204" pitchFamily="34" charset="0"/>
              <a:buChar char="•"/>
            </a:pPr>
            <a:r>
              <a:rPr lang="en-US" sz="2000" kern="1200" dirty="0">
                <a:solidFill>
                  <a:schemeClr val="dk1"/>
                </a:solidFill>
                <a:latin typeface="+mj-lt"/>
                <a:ea typeface="Calibri"/>
                <a:cs typeface="Segoe UI" panose="020B0502040204020203" pitchFamily="34" charset="0"/>
                <a:sym typeface="Calibri"/>
              </a:rPr>
              <a:t>Institutional problem to be solved</a:t>
            </a:r>
          </a:p>
          <a:p>
            <a:pPr marL="285750" indent="-285750">
              <a:buFont typeface="Arial" panose="020B0604020202020204" pitchFamily="34" charset="0"/>
              <a:buChar char="•"/>
            </a:pPr>
            <a:r>
              <a:rPr lang="en-US" sz="2000" kern="1200" dirty="0">
                <a:solidFill>
                  <a:schemeClr val="dk1"/>
                </a:solidFill>
                <a:latin typeface="+mj-lt"/>
                <a:ea typeface="Calibri"/>
                <a:cs typeface="Segoe UI" panose="020B0502040204020203" pitchFamily="34" charset="0"/>
                <a:sym typeface="Calibri"/>
              </a:rPr>
              <a:t>Internal and external incentives</a:t>
            </a:r>
          </a:p>
        </p:txBody>
      </p:sp>
      <p:sp>
        <p:nvSpPr>
          <p:cNvPr id="19" name="Textfeld 18">
            <a:extLst>
              <a:ext uri="{FF2B5EF4-FFF2-40B4-BE49-F238E27FC236}">
                <a16:creationId xmlns:a16="http://schemas.microsoft.com/office/drawing/2014/main" id="{46848CBC-9EEC-4163-A736-44FB8E52BDF9}"/>
              </a:ext>
            </a:extLst>
          </p:cNvPr>
          <p:cNvSpPr txBox="1"/>
          <p:nvPr/>
        </p:nvSpPr>
        <p:spPr>
          <a:xfrm>
            <a:off x="5009322" y="1080005"/>
            <a:ext cx="4071068" cy="1015663"/>
          </a:xfrm>
          <a:prstGeom prst="rect">
            <a:avLst/>
          </a:prstGeom>
          <a:noFill/>
        </p:spPr>
        <p:txBody>
          <a:bodyPr wrap="square" rtlCol="0">
            <a:spAutoFit/>
          </a:bodyPr>
          <a:lstStyle/>
          <a:p>
            <a:pPr marL="285750" indent="-285750">
              <a:buFont typeface="Arial" panose="020B0604020202020204" pitchFamily="34" charset="0"/>
              <a:buChar char="•"/>
            </a:pPr>
            <a:r>
              <a:rPr lang="en-US" sz="2000" kern="1200" dirty="0">
                <a:solidFill>
                  <a:schemeClr val="bg1">
                    <a:lumMod val="65000"/>
                  </a:schemeClr>
                </a:solidFill>
                <a:latin typeface="+mj-lt"/>
                <a:ea typeface="Calibri"/>
                <a:cs typeface="Segoe UI" panose="020B0502040204020203" pitchFamily="34" charset="0"/>
                <a:sym typeface="Calibri"/>
              </a:rPr>
              <a:t>Build or buy? Local or external?</a:t>
            </a:r>
          </a:p>
          <a:p>
            <a:pPr marL="285750" indent="-285750">
              <a:buFont typeface="Arial" panose="020B0604020202020204" pitchFamily="34" charset="0"/>
              <a:buChar char="•"/>
            </a:pPr>
            <a:r>
              <a:rPr lang="en-US" sz="2000" kern="1200" dirty="0">
                <a:solidFill>
                  <a:schemeClr val="bg1">
                    <a:lumMod val="65000"/>
                  </a:schemeClr>
                </a:solidFill>
                <a:latin typeface="+mj-lt"/>
                <a:ea typeface="Calibri"/>
                <a:cs typeface="Segoe UI" panose="020B0502040204020203" pitchFamily="34" charset="0"/>
                <a:sym typeface="Calibri"/>
              </a:rPr>
              <a:t>Institution scale or scaled above the institution?</a:t>
            </a:r>
          </a:p>
        </p:txBody>
      </p:sp>
    </p:spTree>
    <p:extLst>
      <p:ext uri="{BB962C8B-B14F-4D97-AF65-F5344CB8AC3E}">
        <p14:creationId xmlns:p14="http://schemas.microsoft.com/office/powerpoint/2010/main" val="12326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9" name="Text Placeholder 2">
            <a:extLst>
              <a:ext uri="{FF2B5EF4-FFF2-40B4-BE49-F238E27FC236}">
                <a16:creationId xmlns:a16="http://schemas.microsoft.com/office/drawing/2014/main" id="{DBFFDC56-8759-4E99-9353-2C46F45B88C4}"/>
              </a:ext>
            </a:extLst>
          </p:cNvPr>
          <p:cNvSpPr>
            <a:spLocks noGrp="1"/>
          </p:cNvSpPr>
          <p:nvPr>
            <p:ph type="body" idx="1"/>
          </p:nvPr>
        </p:nvSpPr>
        <p:spPr>
          <a:xfrm>
            <a:off x="4969565" y="1331844"/>
            <a:ext cx="2967935" cy="1563072"/>
          </a:xfrm>
        </p:spPr>
        <p:txBody>
          <a:bodyPr anchor="ctr"/>
          <a:lstStyle/>
          <a:p>
            <a:r>
              <a:rPr lang="en-US" dirty="0"/>
              <a:t>The Framework</a:t>
            </a:r>
          </a:p>
        </p:txBody>
      </p:sp>
      <p:pic>
        <p:nvPicPr>
          <p:cNvPr id="4" name="Picture 3">
            <a:extLst>
              <a:ext uri="{FF2B5EF4-FFF2-40B4-BE49-F238E27FC236}">
                <a16:creationId xmlns:a16="http://schemas.microsoft.com/office/drawing/2014/main" id="{85C16DF8-5C23-084C-B4AA-80435C4CB01C}"/>
              </a:ext>
            </a:extLst>
          </p:cNvPr>
          <p:cNvPicPr>
            <a:picLocks noChangeAspect="1"/>
          </p:cNvPicPr>
          <p:nvPr/>
        </p:nvPicPr>
        <p:blipFill>
          <a:blip r:embed="rId3"/>
          <a:stretch>
            <a:fillRect/>
          </a:stretch>
        </p:blipFill>
        <p:spPr>
          <a:xfrm>
            <a:off x="787400" y="287454"/>
            <a:ext cx="3429000" cy="4511682"/>
          </a:xfrm>
          <a:prstGeom prst="rect">
            <a:avLst/>
          </a:prstGeom>
          <a:ln w="22225">
            <a:solidFill>
              <a:schemeClr val="bg1"/>
            </a:solidFill>
          </a:ln>
        </p:spPr>
      </p:pic>
    </p:spTree>
    <p:extLst>
      <p:ext uri="{BB962C8B-B14F-4D97-AF65-F5344CB8AC3E}">
        <p14:creationId xmlns:p14="http://schemas.microsoft.com/office/powerpoint/2010/main" val="368120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7A514A-DF59-404D-9DA6-A6A23497C19F}"/>
              </a:ext>
            </a:extLst>
          </p:cNvPr>
          <p:cNvCxnSpPr/>
          <p:nvPr/>
        </p:nvCxnSpPr>
        <p:spPr>
          <a:xfrm>
            <a:off x="1143000" y="4861322"/>
            <a:ext cx="68580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5362" name="Picture 3">
            <a:extLst>
              <a:ext uri="{FF2B5EF4-FFF2-40B4-BE49-F238E27FC236}">
                <a16:creationId xmlns:a16="http://schemas.microsoft.com/office/drawing/2014/main" id="{112CFF70-2C83-6B43-89AF-6C1DDFD58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632" y="4904185"/>
            <a:ext cx="613172"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a:extLst>
              <a:ext uri="{FF2B5EF4-FFF2-40B4-BE49-F238E27FC236}">
                <a16:creationId xmlns:a16="http://schemas.microsoft.com/office/drawing/2014/main" id="{03CB7436-A133-0142-97F9-FB021A5197F3}"/>
              </a:ext>
            </a:extLst>
          </p:cNvPr>
          <p:cNvSpPr>
            <a:spLocks noChangeArrowheads="1"/>
          </p:cNvSpPr>
          <p:nvPr/>
        </p:nvSpPr>
        <p:spPr bwMode="auto">
          <a:xfrm>
            <a:off x="1878807" y="4841082"/>
            <a:ext cx="6060281"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750"/>
              <a:t>“RDM Service Categories” by </a:t>
            </a:r>
            <a:r>
              <a:rPr lang="en-US" altLang="en-US" sz="750">
                <a:hlinkClick r:id="rId4"/>
              </a:rPr>
              <a:t>OCLC Research</a:t>
            </a:r>
            <a:r>
              <a:rPr lang="en-US" altLang="en-US" sz="750" i="1"/>
              <a:t>, </a:t>
            </a:r>
            <a:r>
              <a:rPr lang="en-US" altLang="en-US" sz="750"/>
              <a:t>from </a:t>
            </a:r>
            <a:r>
              <a:rPr lang="en-US" altLang="en-US" sz="750">
                <a:hlinkClick r:id="rId5"/>
              </a:rPr>
              <a:t>The Realities of Research Data Management. Part One: A Tour of the Research Data Management (RDM) Service Space (</a:t>
            </a:r>
            <a:r>
              <a:rPr lang="mr-IN" altLang="en-US" sz="750">
                <a:ea typeface="Mangal" panose="02040503050203030202" pitchFamily="18" charset="0"/>
                <a:hlinkClick r:id="rId5"/>
              </a:rPr>
              <a:t>https://doi.org/10.25333/C3PG8J</a:t>
            </a:r>
            <a:r>
              <a:rPr lang="en-US" altLang="en-US" sz="750">
                <a:sym typeface="Wingdings" pitchFamily="2" charset="2"/>
                <a:hlinkClick r:id="rId5"/>
              </a:rPr>
              <a:t>)</a:t>
            </a:r>
            <a:r>
              <a:rPr lang="en-US" altLang="en-US" sz="750"/>
              <a:t>,</a:t>
            </a:r>
            <a:r>
              <a:rPr lang="en-US" altLang="en-US" sz="750" i="1"/>
              <a:t> </a:t>
            </a:r>
            <a:r>
              <a:rPr lang="en-US" altLang="en-US" sz="750">
                <a:hlinkClick r:id="rId6"/>
              </a:rPr>
              <a:t>CC BY 4.0</a:t>
            </a:r>
            <a:br>
              <a:rPr lang="en-US" altLang="en-US" sz="825"/>
            </a:br>
            <a:endParaRPr lang="en-US" altLang="en-US" sz="825"/>
          </a:p>
        </p:txBody>
      </p:sp>
      <p:pic>
        <p:nvPicPr>
          <p:cNvPr id="15364" name="Picture 1">
            <a:extLst>
              <a:ext uri="{FF2B5EF4-FFF2-40B4-BE49-F238E27FC236}">
                <a16:creationId xmlns:a16="http://schemas.microsoft.com/office/drawing/2014/main" id="{FC942BA4-7C00-AF4E-BDFB-9141E1B36B4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8510" y="427435"/>
            <a:ext cx="6336506" cy="429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90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 name="Text Placeholder 2">
            <a:extLst>
              <a:ext uri="{FF2B5EF4-FFF2-40B4-BE49-F238E27FC236}">
                <a16:creationId xmlns:a16="http://schemas.microsoft.com/office/drawing/2014/main" id="{31E9A241-1E45-A443-8441-76F26C9A50A8}"/>
              </a:ext>
            </a:extLst>
          </p:cNvPr>
          <p:cNvSpPr>
            <a:spLocks noGrp="1"/>
          </p:cNvSpPr>
          <p:nvPr>
            <p:ph type="body" idx="1"/>
          </p:nvPr>
        </p:nvSpPr>
        <p:spPr>
          <a:xfrm>
            <a:off x="5293659" y="2248584"/>
            <a:ext cx="2643841" cy="646331"/>
          </a:xfrm>
        </p:spPr>
        <p:txBody>
          <a:bodyPr anchor="ctr"/>
          <a:lstStyle/>
          <a:p>
            <a:r>
              <a:rPr lang="en-US" dirty="0"/>
              <a:t>Scope</a:t>
            </a:r>
          </a:p>
        </p:txBody>
      </p:sp>
      <p:pic>
        <p:nvPicPr>
          <p:cNvPr id="5" name="Picture 4">
            <a:extLst>
              <a:ext uri="{FF2B5EF4-FFF2-40B4-BE49-F238E27FC236}">
                <a16:creationId xmlns:a16="http://schemas.microsoft.com/office/drawing/2014/main" id="{7A09859F-7D12-AD48-8690-278ABC077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90174"/>
            <a:ext cx="3680615" cy="4763149"/>
          </a:xfrm>
          <a:prstGeom prst="rect">
            <a:avLst/>
          </a:prstGeom>
          <a:ln w="22225">
            <a:solidFill>
              <a:schemeClr val="bg1"/>
            </a:solidFill>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793591865"/>
      </p:ext>
    </p:extLst>
  </p:cSld>
  <p:clrMapOvr>
    <a:masterClrMapping/>
  </p:clrMapOvr>
</p:sld>
</file>

<file path=ppt/theme/theme1.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2536</Words>
  <Application>Microsoft Office PowerPoint</Application>
  <PresentationFormat>On-screen Show (16:9)</PresentationFormat>
  <Paragraphs>205</Paragraphs>
  <Slides>25</Slides>
  <Notes>24</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Mangal</vt:lpstr>
      <vt:lpstr>Quattrocento Sans</vt:lpstr>
      <vt:lpstr>Segoe UI</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McNicol,Jeanette</cp:lastModifiedBy>
  <cp:revision>110</cp:revision>
  <dcterms:modified xsi:type="dcterms:W3CDTF">2018-05-02T04:02:26Z</dcterms:modified>
</cp:coreProperties>
</file>