
<file path=[Content_Types].xml><?xml version="1.0" encoding="utf-8"?>
<Types xmlns="http://schemas.openxmlformats.org/package/2006/content-types">
  <Default Extension="png" ContentType="image/png"/>
  <Default Extension="bin" ContentType="image/jp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9.bin" ContentType="image/pn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 id="2147483674" r:id="rId6"/>
    <p:sldMasterId id="2147483686" r:id="rId7"/>
    <p:sldMasterId id="2147483699" r:id="rId8"/>
  </p:sldMasterIdLst>
  <p:notesMasterIdLst>
    <p:notesMasterId r:id="rId58"/>
  </p:notesMasterIdLst>
  <p:handoutMasterIdLst>
    <p:handoutMasterId r:id="rId59"/>
  </p:handoutMasterIdLst>
  <p:sldIdLst>
    <p:sldId id="266" r:id="rId9"/>
    <p:sldId id="267" r:id="rId10"/>
    <p:sldId id="284" r:id="rId11"/>
    <p:sldId id="285" r:id="rId12"/>
    <p:sldId id="286" r:id="rId13"/>
    <p:sldId id="287" r:id="rId14"/>
    <p:sldId id="289" r:id="rId15"/>
    <p:sldId id="288"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2" autoAdjust="0"/>
    <p:restoredTop sz="94773"/>
  </p:normalViewPr>
  <p:slideViewPr>
    <p:cSldViewPr snapToGrid="0" snapToObjects="1">
      <p:cViewPr varScale="1">
        <p:scale>
          <a:sx n="144" d="100"/>
          <a:sy n="144" d="100"/>
        </p:scale>
        <p:origin x="426" y="120"/>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microsoft.com/office/2015/10/relationships/revisionInfo" Target="revisionInfo.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5/8/2018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629271A-EBAE-46D8-9CB0-CA1496C6941D}" type="datetimeFigureOut">
              <a:rPr lang="en-US" smtClean="0"/>
              <a:t>5/8/2018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1F5D936-F0D1-4032-B566-3E6E0E7F9455}" type="slidenum">
              <a:rPr lang="en-US" smtClean="0"/>
              <a:t>‹#›</a:t>
            </a:fld>
            <a:endParaRPr lang="en-US"/>
          </a:p>
        </p:txBody>
      </p:sp>
    </p:spTree>
    <p:extLst>
      <p:ext uri="{BB962C8B-B14F-4D97-AF65-F5344CB8AC3E}">
        <p14:creationId xmlns:p14="http://schemas.microsoft.com/office/powerpoint/2010/main" val="306018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5958B2-8CFD-7C43-B1A8-5462CA51E0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08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5B271CF-E78D-41E3-BECE-D651B5FA2C7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0499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5B271CF-E78D-41E3-BECE-D651B5FA2C7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052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5B271CF-E78D-41E3-BECE-D651B5FA2C7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1108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UCLA Library Advisory Committee on Cataloging &amp; Metadata would develop</a:t>
            </a:r>
            <a:r>
              <a:rPr lang="en-US" baseline="0"/>
              <a:t> and document our recommended practices and guidelines </a:t>
            </a:r>
          </a:p>
          <a:p>
            <a:endParaRPr lang="en-US" baseline="0"/>
          </a:p>
          <a:p>
            <a:r>
              <a:rPr lang="en-US" baseline="0"/>
              <a:t>Updating workflows to include process for description of archived web content</a:t>
            </a:r>
          </a:p>
          <a:p>
            <a:endParaRPr lang="en-US" baseline="0"/>
          </a:p>
          <a:p>
            <a:r>
              <a:rPr lang="en-US" baseline="0"/>
              <a:t>Finally, working with the Library’s Assessment team to look at metrics for use of this content and to look for ways to promote better discoverability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5B271CF-E78D-41E3-BECE-D651B5FA2C7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1717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5B271CF-E78D-41E3-BECE-D651B5FA2C7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5258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r>
              <a:rPr lang="en-US" baseline="0" dirty="0"/>
              <a:t> – who you are and what you are responsible for.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B52E4-BFAA-447E-9B27-0720D57534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5698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kern="1200" dirty="0">
                <a:solidFill>
                  <a:schemeClr val="tx1"/>
                </a:solidFill>
                <a:effectLst/>
                <a:latin typeface="+mn-lt"/>
                <a:ea typeface="+mn-ea"/>
                <a:cs typeface="+mn-cs"/>
              </a:rPr>
              <a:t>We build and curate pre-eminent collections of business practice and management theory, ensuring that the collections are accessible and preserved to the highest standard regardless of format. We also serve as the trusted authority of the School’s history.</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To that end, we primarily</a:t>
            </a:r>
            <a:r>
              <a:rPr lang="en-US" sz="900" kern="1200" baseline="0" dirty="0">
                <a:solidFill>
                  <a:schemeClr val="tx1"/>
                </a:solidFill>
                <a:effectLst/>
                <a:latin typeface="+mn-lt"/>
                <a:ea typeface="+mn-ea"/>
                <a:cs typeface="+mn-cs"/>
              </a:rPr>
              <a:t> collect web content created by Harvard Business School (which we consider to be the official records of the school), web content associated with specific contemporary business collections in our holdings, and more recently in 2017 began collecting web content thematic in nature (e.g., the </a:t>
            </a:r>
            <a:r>
              <a:rPr lang="en-US" sz="1200" b="0" i="0" kern="1200" dirty="0">
                <a:solidFill>
                  <a:schemeClr val="tx1"/>
                </a:solidFill>
                <a:effectLst/>
                <a:latin typeface="+mn-lt"/>
                <a:ea typeface="+mn-ea"/>
                <a:cs typeface="+mn-cs"/>
              </a:rPr>
              <a:t>American Manufacturing Council (Trump Administration) as many HBS alumni served</a:t>
            </a:r>
            <a:r>
              <a:rPr lang="en-US" sz="1200" b="0" i="0" kern="1200" baseline="0" dirty="0">
                <a:solidFill>
                  <a:schemeClr val="tx1"/>
                </a:solidFill>
                <a:effectLst/>
                <a:latin typeface="+mn-lt"/>
                <a:ea typeface="+mn-ea"/>
                <a:cs typeface="+mn-cs"/>
              </a:rPr>
              <a:t> on this council, news articles related to one of our donating organizations).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We have one staff member (processing archivist) who is a “lead” for our web archiving program, meaning that this is just part of his job (about 25% of his time) and he is responsible for scoping and setting up the the crawls, performing post-crawl QA’ing, and creating metadata for all the collections.</a:t>
            </a:r>
            <a:endParaRPr lang="en-US" sz="9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51C78-0D60-43B6-9E9A-E7F2C6E83F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491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0" kern="1200" dirty="0">
                <a:solidFill>
                  <a:schemeClr val="tx1"/>
                </a:solidFill>
                <a:effectLst/>
                <a:latin typeface="+mn-lt"/>
                <a:ea typeface="+mn-ea"/>
                <a:cs typeface="+mn-cs"/>
              </a:rPr>
              <a:t>We have taken</a:t>
            </a:r>
            <a:r>
              <a:rPr lang="en-US" sz="900" b="0" kern="1200" baseline="0" dirty="0">
                <a:solidFill>
                  <a:schemeClr val="tx1"/>
                </a:solidFill>
                <a:effectLst/>
                <a:latin typeface="+mn-lt"/>
                <a:ea typeface="+mn-ea"/>
                <a:cs typeface="+mn-cs"/>
              </a:rPr>
              <a:t> an archival approach to descriptive metadata because we are a special collections repository and we primarily describe our content using archival descriptive practices.</a:t>
            </a:r>
            <a:endParaRPr lang="en-US" sz="9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900" b="0" kern="1200" dirty="0">
                <a:solidFill>
                  <a:schemeClr val="tx1"/>
                </a:solidFill>
                <a:effectLst/>
                <a:latin typeface="+mn-lt"/>
                <a:ea typeface="+mn-ea"/>
                <a:cs typeface="+mn-cs"/>
              </a:rPr>
              <a:t>Note that ther</a:t>
            </a:r>
            <a:r>
              <a:rPr lang="en-US" sz="900" b="0" kern="1200" baseline="0" dirty="0">
                <a:solidFill>
                  <a:schemeClr val="tx1"/>
                </a:solidFill>
                <a:effectLst/>
                <a:latin typeface="+mn-lt"/>
                <a:ea typeface="+mn-ea"/>
                <a:cs typeface="+mn-cs"/>
              </a:rPr>
              <a:t>e is one collection (not publically available yet) where we are describing the content at the seed level (news articles) per our donor agreement. Currently this is a very manual process and is not sustainable for other collections at this time. </a:t>
            </a:r>
            <a:endParaRPr lang="en-US" sz="9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51C78-0D60-43B6-9E9A-E7F2C6E83F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2019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0" kern="1200" dirty="0">
                <a:solidFill>
                  <a:schemeClr val="tx1"/>
                </a:solidFill>
                <a:effectLst/>
                <a:latin typeface="+mn-lt"/>
                <a:ea typeface="+mn-ea"/>
                <a:cs typeface="+mn-cs"/>
              </a:rPr>
              <a:t>This is one of our faculty</a:t>
            </a:r>
            <a:r>
              <a:rPr lang="en-US" sz="900" b="0" kern="1200" baseline="0" dirty="0">
                <a:solidFill>
                  <a:schemeClr val="tx1"/>
                </a:solidFill>
                <a:effectLst/>
                <a:latin typeface="+mn-lt"/>
                <a:ea typeface="+mn-ea"/>
                <a:cs typeface="+mn-cs"/>
              </a:rPr>
              <a:t> collections and the professor maintained a faculty home page. You’ll see that the archived page is grouped with the biographical papers created by the professor.</a:t>
            </a:r>
            <a:endParaRPr lang="en-US" sz="9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51C78-0D60-43B6-9E9A-E7F2C6E83F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204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9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51C78-0D60-43B6-9E9A-E7F2C6E83F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43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E438C-A413-714F-B19C-6AD9776D5D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66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0" kern="1200" dirty="0">
                <a:solidFill>
                  <a:schemeClr val="tx1"/>
                </a:solidFill>
                <a:effectLst/>
                <a:latin typeface="+mn-lt"/>
                <a:ea typeface="+mn-ea"/>
                <a:cs typeface="+mn-cs"/>
              </a:rPr>
              <a:t>At Baker Library we’ve taken an archival</a:t>
            </a:r>
            <a:r>
              <a:rPr lang="en-US" sz="900" b="0" kern="1200" baseline="0" dirty="0">
                <a:solidFill>
                  <a:schemeClr val="tx1"/>
                </a:solidFill>
                <a:effectLst/>
                <a:latin typeface="+mn-lt"/>
                <a:ea typeface="+mn-ea"/>
                <a:cs typeface="+mn-cs"/>
              </a:rPr>
              <a:t> approach and I wanted to understand the differences between the an archival approach versus a bibliographic approach. Are there advantages of using one over the other and if yes, what are those advantages? I wouldn’t say that cataloging is one of my strongest skills so how would we begin describing this content using a bibliographic approach? </a:t>
            </a:r>
            <a:endParaRPr lang="en-US" sz="9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51C78-0D60-43B6-9E9A-E7F2C6E83F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7963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0" kern="1200" dirty="0">
                <a:solidFill>
                  <a:schemeClr val="tx1"/>
                </a:solidFill>
                <a:effectLst/>
                <a:latin typeface="+mn-lt"/>
                <a:ea typeface="+mn-ea"/>
                <a:cs typeface="+mn-cs"/>
              </a:rPr>
              <a:t>Describe as a “pre-step”. First bullet is important because we wanted to truly understand what content</a:t>
            </a:r>
            <a:r>
              <a:rPr lang="en-US" sz="900" b="0" kern="1200" baseline="0" dirty="0">
                <a:solidFill>
                  <a:schemeClr val="tx1"/>
                </a:solidFill>
                <a:effectLst/>
                <a:latin typeface="+mn-lt"/>
                <a:ea typeface="+mn-ea"/>
                <a:cs typeface="+mn-cs"/>
              </a:rPr>
              <a:t> we were capturing and why. This is critical in determining how to optimally describe our content.</a:t>
            </a:r>
          </a:p>
          <a:p>
            <a:pPr marL="171450" indent="-171450">
              <a:buFont typeface="Arial" panose="020B0604020202020204" pitchFamily="34" charset="0"/>
              <a:buChar char="•"/>
            </a:pPr>
            <a:r>
              <a:rPr lang="en-US" sz="900" b="0" kern="1200" baseline="0" dirty="0">
                <a:solidFill>
                  <a:schemeClr val="tx1"/>
                </a:solidFill>
                <a:effectLst/>
                <a:latin typeface="+mn-lt"/>
                <a:ea typeface="+mn-ea"/>
                <a:cs typeface="+mn-cs"/>
              </a:rPr>
              <a:t>Second bullet point – understanding your users – do you know who they are? We are still struggling with this as we don’t have good metrics to measure use, but we do have good idea of who our internal users are.</a:t>
            </a:r>
            <a:endParaRPr lang="en-US" sz="9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51C78-0D60-43B6-9E9A-E7F2C6E83F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820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0" kern="1200" dirty="0">
                <a:solidFill>
                  <a:schemeClr val="tx1"/>
                </a:solidFill>
                <a:effectLst/>
                <a:latin typeface="+mn-lt"/>
                <a:ea typeface="+mn-ea"/>
                <a:cs typeface="+mn-cs"/>
              </a:rPr>
              <a:t>9 fairly</a:t>
            </a:r>
            <a:r>
              <a:rPr lang="en-US" sz="900" b="0" kern="1200" baseline="0" dirty="0">
                <a:solidFill>
                  <a:schemeClr val="tx1"/>
                </a:solidFill>
                <a:effectLst/>
                <a:latin typeface="+mn-lt"/>
                <a:ea typeface="+mn-ea"/>
                <a:cs typeface="+mn-cs"/>
              </a:rPr>
              <a:t> basic </a:t>
            </a:r>
            <a:r>
              <a:rPr lang="en-US" sz="900" b="0" kern="1200" dirty="0">
                <a:solidFill>
                  <a:schemeClr val="tx1"/>
                </a:solidFill>
                <a:effectLst/>
                <a:latin typeface="+mn-lt"/>
                <a:ea typeface="+mn-ea"/>
                <a:cs typeface="+mn-cs"/>
              </a:rPr>
              <a:t>metadata elements. </a:t>
            </a:r>
          </a:p>
          <a:p>
            <a:pPr marL="628650" lvl="1" indent="-171450">
              <a:buFont typeface="Arial" panose="020B0604020202020204" pitchFamily="34" charset="0"/>
              <a:buChar char="•"/>
            </a:pPr>
            <a:r>
              <a:rPr lang="en-US" sz="900" b="0" kern="1200" dirty="0">
                <a:solidFill>
                  <a:schemeClr val="tx1"/>
                </a:solidFill>
                <a:effectLst/>
                <a:latin typeface="+mn-lt"/>
                <a:ea typeface="+mn-ea"/>
                <a:cs typeface="+mn-cs"/>
              </a:rPr>
              <a:t>“Archived since” is automatically generated by Archive-It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effectLst/>
                <a:latin typeface="+mn-lt"/>
                <a:ea typeface="+mn-ea"/>
                <a:cs typeface="+mn-cs"/>
              </a:rPr>
              <a:t>The description metadata</a:t>
            </a:r>
            <a:r>
              <a:rPr lang="en-US" sz="900" b="0" kern="1200" baseline="0" dirty="0">
                <a:solidFill>
                  <a:schemeClr val="tx1"/>
                </a:solidFill>
                <a:effectLst/>
                <a:latin typeface="+mn-lt"/>
                <a:ea typeface="+mn-ea"/>
                <a:cs typeface="+mn-cs"/>
              </a:rPr>
              <a:t> element solely describes the content of the website and not that this is an archived website.</a:t>
            </a:r>
            <a:endParaRPr lang="en-US" sz="9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900" b="0" kern="1200" dirty="0">
                <a:solidFill>
                  <a:schemeClr val="tx1"/>
                </a:solidFill>
                <a:effectLst/>
                <a:latin typeface="+mn-lt"/>
                <a:ea typeface="+mn-ea"/>
                <a:cs typeface="+mn-cs"/>
              </a:rPr>
              <a:t>The metadata element “theme” is a custom field we added to group our collections into broader themes such as school records, student experience and social media.</a:t>
            </a:r>
          </a:p>
          <a:p>
            <a:pPr marL="171450" lvl="0" indent="-171450">
              <a:buFont typeface="Arial" panose="020B0604020202020204" pitchFamily="34" charset="0"/>
              <a:buChar char="•"/>
            </a:pPr>
            <a:r>
              <a:rPr lang="en-US" sz="900" b="0" kern="1200" dirty="0">
                <a:solidFill>
                  <a:schemeClr val="tx1"/>
                </a:solidFill>
                <a:effectLst/>
                <a:latin typeface="+mn-lt"/>
                <a:ea typeface="+mn-ea"/>
                <a:cs typeface="+mn-cs"/>
              </a:rPr>
              <a:t>We felt our</a:t>
            </a:r>
            <a:r>
              <a:rPr lang="en-US" sz="900" b="0" kern="1200" baseline="0" dirty="0">
                <a:solidFill>
                  <a:schemeClr val="tx1"/>
                </a:solidFill>
                <a:effectLst/>
                <a:latin typeface="+mn-lt"/>
                <a:ea typeface="+mn-ea"/>
                <a:cs typeface="+mn-cs"/>
              </a:rPr>
              <a:t> strengths were:</a:t>
            </a:r>
          </a:p>
          <a:p>
            <a:pPr marL="628650" lvl="1" indent="-171450">
              <a:buFont typeface="Arial" panose="020B0604020202020204" pitchFamily="34" charset="0"/>
              <a:buChar char="•"/>
            </a:pPr>
            <a:r>
              <a:rPr lang="en-US" sz="900" b="0" kern="1200" baseline="0" dirty="0">
                <a:solidFill>
                  <a:schemeClr val="tx1"/>
                </a:solidFill>
                <a:effectLst/>
                <a:latin typeface="+mn-lt"/>
                <a:ea typeface="+mn-ea"/>
                <a:cs typeface="+mn-cs"/>
              </a:rPr>
              <a:t>Metadata was consistent, meaning we used the same 9 metadata elements.</a:t>
            </a:r>
          </a:p>
          <a:p>
            <a:pPr marL="628650" lvl="1" indent="-171450">
              <a:buFont typeface="Arial" panose="020B0604020202020204" pitchFamily="34" charset="0"/>
              <a:buChar char="•"/>
            </a:pPr>
            <a:r>
              <a:rPr lang="en-US" sz="900" b="0" kern="1200" baseline="0" dirty="0">
                <a:solidFill>
                  <a:schemeClr val="tx1"/>
                </a:solidFill>
                <a:effectLst/>
                <a:latin typeface="+mn-lt"/>
                <a:ea typeface="+mn-ea"/>
                <a:cs typeface="+mn-cs"/>
              </a:rPr>
              <a:t>We standardized language for each element.</a:t>
            </a:r>
          </a:p>
          <a:p>
            <a:pPr marL="628650" lvl="1" indent="-171450">
              <a:buFont typeface="Arial" panose="020B0604020202020204" pitchFamily="34" charset="0"/>
              <a:buChar char="•"/>
            </a:pPr>
            <a:r>
              <a:rPr lang="en-US" sz="900" b="0" kern="1200" baseline="0" dirty="0">
                <a:solidFill>
                  <a:schemeClr val="tx1"/>
                </a:solidFill>
                <a:effectLst/>
                <a:latin typeface="+mn-lt"/>
                <a:ea typeface="+mn-ea"/>
                <a:cs typeface="+mn-cs"/>
              </a:rPr>
              <a:t>By adding a theme we felt our users would be able to find “like” collections more easily (including our HBS Archivist and HBS departments who use these collections the most).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51C78-0D60-43B6-9E9A-E7F2C6E83F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8438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0" kern="1200" dirty="0">
                <a:solidFill>
                  <a:schemeClr val="tx1"/>
                </a:solidFill>
                <a:effectLst/>
                <a:latin typeface="+mn-lt"/>
                <a:ea typeface="+mn-ea"/>
                <a:cs typeface="+mn-cs"/>
              </a:rPr>
              <a:t>15 metadata elements</a:t>
            </a:r>
          </a:p>
          <a:p>
            <a:pPr marL="628650" lvl="1" indent="-171450">
              <a:buFont typeface="Arial" panose="020B0604020202020204" pitchFamily="34" charset="0"/>
              <a:buChar char="•"/>
            </a:pPr>
            <a:r>
              <a:rPr lang="en-US" sz="900" b="0" kern="1200" dirty="0">
                <a:solidFill>
                  <a:schemeClr val="tx1"/>
                </a:solidFill>
                <a:effectLst/>
                <a:latin typeface="+mn-lt"/>
                <a:ea typeface="+mn-ea"/>
                <a:cs typeface="+mn-cs"/>
              </a:rPr>
              <a:t>“Archived since” is automatically generated by Archive-It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effectLst/>
                <a:latin typeface="+mn-lt"/>
                <a:ea typeface="+mn-ea"/>
                <a:cs typeface="+mn-cs"/>
              </a:rPr>
              <a:t>We</a:t>
            </a:r>
            <a:r>
              <a:rPr lang="en-US" sz="900" b="0" kern="1200" baseline="0" dirty="0">
                <a:solidFill>
                  <a:schemeClr val="tx1"/>
                </a:solidFill>
                <a:effectLst/>
                <a:latin typeface="+mn-lt"/>
                <a:ea typeface="+mn-ea"/>
                <a:cs typeface="+mn-cs"/>
              </a:rPr>
              <a:t> now believe that the</a:t>
            </a:r>
            <a:r>
              <a:rPr lang="en-US" sz="900" b="0" kern="1200" dirty="0">
                <a:solidFill>
                  <a:schemeClr val="tx1"/>
                </a:solidFill>
                <a:effectLst/>
                <a:latin typeface="+mn-lt"/>
                <a:ea typeface="+mn-ea"/>
                <a:cs typeface="+mn-cs"/>
              </a:rPr>
              <a:t> description makes</a:t>
            </a:r>
            <a:r>
              <a:rPr lang="en-US" sz="900" b="0" kern="1200" baseline="0" dirty="0">
                <a:solidFill>
                  <a:schemeClr val="tx1"/>
                </a:solidFill>
                <a:effectLst/>
                <a:latin typeface="+mn-lt"/>
                <a:ea typeface="+mn-ea"/>
                <a:cs typeface="+mn-cs"/>
              </a:rPr>
              <a:t> it clear that this is archived web content and that users will understand the purpose for collecting the content.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a:solidFill>
                  <a:schemeClr val="tx1"/>
                </a:solidFill>
                <a:effectLst/>
                <a:latin typeface="+mn-lt"/>
                <a:ea typeface="+mn-ea"/>
                <a:cs typeface="+mn-cs"/>
              </a:rPr>
              <a:t>Added source element to indicate the source for the title of the collection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a:solidFill>
                  <a:schemeClr val="tx1"/>
                </a:solidFill>
                <a:effectLst/>
                <a:latin typeface="+mn-lt"/>
                <a:ea typeface="+mn-ea"/>
                <a:cs typeface="+mn-cs"/>
              </a:rPr>
              <a:t>We added the date element which now indicates when the content was first crawled. We decided to maintain the coverage element instead of combining it with the date element. First we didn’t want to edit all the fields and secondly we liked that this information was called out in its own element.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a:solidFill>
                  <a:schemeClr val="tx1"/>
                </a:solidFill>
                <a:effectLst/>
                <a:latin typeface="+mn-lt"/>
                <a:ea typeface="+mn-ea"/>
                <a:cs typeface="+mn-cs"/>
              </a:rPr>
              <a:t>Retained type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a:solidFill>
                  <a:schemeClr val="tx1"/>
                </a:solidFill>
                <a:effectLst/>
                <a:latin typeface="+mn-lt"/>
                <a:ea typeface="+mn-ea"/>
                <a:cs typeface="+mn-cs"/>
              </a:rPr>
              <a:t>Added URL at the time of capture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a:solidFill>
                  <a:schemeClr val="tx1"/>
                </a:solidFill>
                <a:effectLst/>
                <a:latin typeface="+mn-lt"/>
                <a:ea typeface="+mn-ea"/>
                <a:cs typeface="+mn-cs"/>
              </a:rPr>
              <a:t>Added extent primarily because a collection can consist of many archived websites and we want to make sure users understood this.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a:solidFill>
                  <a:schemeClr val="tx1"/>
                </a:solidFill>
                <a:effectLst/>
                <a:latin typeface="+mn-lt"/>
                <a:ea typeface="+mn-ea"/>
                <a:cs typeface="+mn-cs"/>
              </a:rPr>
              <a:t>Added access statement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a:solidFill>
                  <a:schemeClr val="tx1"/>
                </a:solidFill>
                <a:effectLst/>
                <a:latin typeface="+mn-lt"/>
                <a:ea typeface="+mn-ea"/>
                <a:cs typeface="+mn-cs"/>
              </a:rPr>
              <a:t>Added Baker Library as the collector (standard across collections)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a:solidFill>
                  <a:schemeClr val="tx1"/>
                </a:solidFill>
                <a:effectLst/>
                <a:latin typeface="+mn-lt"/>
                <a:ea typeface="+mn-ea"/>
                <a:cs typeface="+mn-cs"/>
              </a:rPr>
              <a:t>Rights – retained copyright statement but also added if there were any restrictions.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effectLst/>
                <a:latin typeface="+mn-lt"/>
                <a:ea typeface="+mn-ea"/>
                <a:cs typeface="+mn-cs"/>
              </a:rPr>
              <a:t>Our theme maps</a:t>
            </a:r>
            <a:r>
              <a:rPr lang="en-US" sz="900" b="0" kern="1200" baseline="0" dirty="0">
                <a:solidFill>
                  <a:schemeClr val="tx1"/>
                </a:solidFill>
                <a:effectLst/>
                <a:latin typeface="+mn-lt"/>
                <a:ea typeface="+mn-ea"/>
                <a:cs typeface="+mn-cs"/>
              </a:rPr>
              <a:t> to </a:t>
            </a:r>
            <a:r>
              <a:rPr lang="en-US" sz="900" b="0" kern="1200" dirty="0">
                <a:solidFill>
                  <a:schemeClr val="tx1"/>
                </a:solidFill>
                <a:effectLst/>
                <a:latin typeface="+mn-lt"/>
                <a:ea typeface="+mn-ea"/>
                <a:cs typeface="+mn-cs"/>
              </a:rPr>
              <a:t>“genre/form”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effectLst/>
                <a:latin typeface="+mn-lt"/>
                <a:ea typeface="+mn-ea"/>
                <a:cs typeface="+mn-cs"/>
              </a:rPr>
              <a:t>Relation was added – in this case the HBS is so big that we could</a:t>
            </a:r>
            <a:r>
              <a:rPr lang="en-US" sz="900" b="0" kern="1200" baseline="0" dirty="0">
                <a:solidFill>
                  <a:schemeClr val="tx1"/>
                </a:solidFill>
                <a:effectLst/>
                <a:latin typeface="+mn-lt"/>
                <a:ea typeface="+mn-ea"/>
                <a:cs typeface="+mn-cs"/>
              </a:rPr>
              <a:t> not have archived the entire site in one crawl so we crawled it based on administrative units, programs and events. This ensures that researchers know that this collection is merely a part of a bigger website.</a:t>
            </a:r>
            <a:endParaRPr lang="en-US" sz="900" b="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effectLst/>
                <a:latin typeface="+mn-lt"/>
                <a:ea typeface="+mn-ea"/>
                <a:cs typeface="+mn-cs"/>
              </a:rPr>
              <a:t>Only metadata</a:t>
            </a:r>
            <a:r>
              <a:rPr lang="en-US" sz="900" b="0" kern="1200" baseline="0" dirty="0">
                <a:solidFill>
                  <a:schemeClr val="tx1"/>
                </a:solidFill>
                <a:effectLst/>
                <a:latin typeface="+mn-lt"/>
                <a:ea typeface="+mn-ea"/>
                <a:cs typeface="+mn-cs"/>
              </a:rPr>
              <a:t> element missing is contributor, which we will use when applicable</a:t>
            </a:r>
            <a:endParaRPr lang="en-US" sz="9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51C78-0D60-43B6-9E9A-E7F2C6E83F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6701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51C78-0D60-43B6-9E9A-E7F2C6E83F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467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51C78-0D60-43B6-9E9A-E7F2C6E83F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9482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Big effort</a:t>
            </a:r>
            <a:r>
              <a:rPr lang="en-US" baseline="0" dirty="0"/>
              <a:t> that we’re hoping will pay off. Metadata currently is created manually and we have quite a few collections that need to be described.</a:t>
            </a:r>
          </a:p>
          <a:p>
            <a:pPr marL="171450" indent="-171450">
              <a:buFontTx/>
              <a:buChar char="-"/>
            </a:pPr>
            <a:r>
              <a:rPr lang="en-US" baseline="0" dirty="0"/>
              <a:t>If you notice in in Archive-It each Dublin Core element added is automatically linked in the faceted searching on the left and it is becoming a bit “messy” with all of the search possibilities.</a:t>
            </a:r>
          </a:p>
          <a:p>
            <a:pPr marL="171450" indent="-171450">
              <a:buFontTx/>
              <a:buChar char="-"/>
            </a:pPr>
            <a:r>
              <a:rPr lang="en-US" baseline="0" dirty="0"/>
              <a:t>We only have part of a person to do this work, so the manual part of it is painfully obvious. We need to find ways to automate this work.</a:t>
            </a:r>
          </a:p>
          <a:p>
            <a:pPr marL="171450" indent="-171450">
              <a:buFontTx/>
              <a:buChar char="-"/>
            </a:pPr>
            <a:r>
              <a:rPr lang="en-US" baseline="0" dirty="0"/>
              <a:t>To my knowledge, we’re the first repository at Harvard to roll out this effort. What are others at Harvard doing? Have they interpreted the report the same way? Will we have similar metadata to make discoverability across the university the same?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51C78-0D60-43B6-9E9A-E7F2C6E83F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436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51C78-0D60-43B6-9E9A-E7F2C6E83F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4373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E438C-A413-714F-B19C-6AD9776D5D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375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5958B2-8CFD-7C43-B1A8-5462CA51E0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12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E438C-A413-714F-B19C-6AD9776D5D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630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E438C-A413-714F-B19C-6AD9776D5D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461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E438C-A413-714F-B19C-6AD9776D5D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178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E438C-A413-714F-B19C-6AD9776D5D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7661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9C6B096-9529-4DC3-9F40-BE20511C626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966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5B271CF-E78D-41E3-BECE-D651B5FA2C7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994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F844F6F-A03D-4D48-B29C-23C0BCEEFB0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101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4570295" y="0"/>
            <a:ext cx="4578960" cy="4388000"/>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495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15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2B27AC5-E4A3-DD44-936B-BF8C5F73B3D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82DC5-3381-C648-B9FF-6B4C7D1E67B3}" type="slidenum">
              <a:rPr lang="en-US" smtClean="0"/>
              <a:t>‹#›</a:t>
            </a:fld>
            <a:endParaRPr lang="en-US"/>
          </a:p>
        </p:txBody>
      </p:sp>
    </p:spTree>
    <p:extLst>
      <p:ext uri="{BB962C8B-B14F-4D97-AF65-F5344CB8AC3E}">
        <p14:creationId xmlns:p14="http://schemas.microsoft.com/office/powerpoint/2010/main" val="160157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00"/>
            </a:lvl1pPr>
          </a:lstStyle>
          <a:p>
            <a:r>
              <a:rPr lang="en-US" dirty="0"/>
              <a:t>Click to edit Master title style</a:t>
            </a:r>
          </a:p>
        </p:txBody>
      </p:sp>
      <p:sp>
        <p:nvSpPr>
          <p:cNvPr id="3" name="Content Placeholder 2"/>
          <p:cNvSpPr>
            <a:spLocks noGrp="1"/>
          </p:cNvSpPr>
          <p:nvPr>
            <p:ph idx="1"/>
          </p:nvPr>
        </p:nvSpPr>
        <p:spPr/>
        <p:txBody>
          <a:bodyPr/>
          <a:lstStyle>
            <a:lvl1pPr>
              <a:defRPr sz="2100"/>
            </a:lvl1pPr>
            <a:lvl2pPr>
              <a:defRPr sz="1800"/>
            </a:lvl2pPr>
            <a:lvl3pPr>
              <a:defRPr sz="1500"/>
            </a:lvl3pPr>
            <a:lvl4pPr>
              <a:defRPr sz="135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B27AC5-E4A3-DD44-936B-BF8C5F73B3D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82DC5-3381-C648-B9FF-6B4C7D1E67B3}" type="slidenum">
              <a:rPr lang="en-US" smtClean="0"/>
              <a:t>‹#›</a:t>
            </a:fld>
            <a:endParaRPr lang="en-US"/>
          </a:p>
        </p:txBody>
      </p:sp>
    </p:spTree>
    <p:extLst>
      <p:ext uri="{BB962C8B-B14F-4D97-AF65-F5344CB8AC3E}">
        <p14:creationId xmlns:p14="http://schemas.microsoft.com/office/powerpoint/2010/main" val="61108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B27AC5-E4A3-DD44-936B-BF8C5F73B3D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82DC5-3381-C648-B9FF-6B4C7D1E67B3}" type="slidenum">
              <a:rPr lang="en-US" smtClean="0"/>
              <a:t>‹#›</a:t>
            </a:fld>
            <a:endParaRPr lang="en-US"/>
          </a:p>
        </p:txBody>
      </p:sp>
    </p:spTree>
    <p:extLst>
      <p:ext uri="{BB962C8B-B14F-4D97-AF65-F5344CB8AC3E}">
        <p14:creationId xmlns:p14="http://schemas.microsoft.com/office/powerpoint/2010/main" val="123574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B27AC5-E4A3-DD44-936B-BF8C5F73B3DC}"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82DC5-3381-C648-B9FF-6B4C7D1E67B3}" type="slidenum">
              <a:rPr lang="en-US" smtClean="0"/>
              <a:t>‹#›</a:t>
            </a:fld>
            <a:endParaRPr lang="en-US"/>
          </a:p>
        </p:txBody>
      </p:sp>
    </p:spTree>
    <p:extLst>
      <p:ext uri="{BB962C8B-B14F-4D97-AF65-F5344CB8AC3E}">
        <p14:creationId xmlns:p14="http://schemas.microsoft.com/office/powerpoint/2010/main" val="23940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B27AC5-E4A3-DD44-936B-BF8C5F73B3DC}"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D82DC5-3381-C648-B9FF-6B4C7D1E67B3}" type="slidenum">
              <a:rPr lang="en-US" smtClean="0"/>
              <a:t>‹#›</a:t>
            </a:fld>
            <a:endParaRPr lang="en-US"/>
          </a:p>
        </p:txBody>
      </p:sp>
    </p:spTree>
    <p:extLst>
      <p:ext uri="{BB962C8B-B14F-4D97-AF65-F5344CB8AC3E}">
        <p14:creationId xmlns:p14="http://schemas.microsoft.com/office/powerpoint/2010/main" val="799563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B27AC5-E4A3-DD44-936B-BF8C5F73B3DC}"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D82DC5-3381-C648-B9FF-6B4C7D1E67B3}" type="slidenum">
              <a:rPr lang="en-US" smtClean="0"/>
              <a:t>‹#›</a:t>
            </a:fld>
            <a:endParaRPr lang="en-US"/>
          </a:p>
        </p:txBody>
      </p:sp>
    </p:spTree>
    <p:extLst>
      <p:ext uri="{BB962C8B-B14F-4D97-AF65-F5344CB8AC3E}">
        <p14:creationId xmlns:p14="http://schemas.microsoft.com/office/powerpoint/2010/main" val="3491594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27AC5-E4A3-DD44-936B-BF8C5F73B3DC}"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D82DC5-3381-C648-B9FF-6B4C7D1E67B3}" type="slidenum">
              <a:rPr lang="en-US" smtClean="0"/>
              <a:t>‹#›</a:t>
            </a:fld>
            <a:endParaRPr lang="en-US"/>
          </a:p>
        </p:txBody>
      </p:sp>
    </p:spTree>
    <p:extLst>
      <p:ext uri="{BB962C8B-B14F-4D97-AF65-F5344CB8AC3E}">
        <p14:creationId xmlns:p14="http://schemas.microsoft.com/office/powerpoint/2010/main" val="3063657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165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2B27AC5-E4A3-DD44-936B-BF8C5F73B3DC}"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82DC5-3381-C648-B9FF-6B4C7D1E67B3}" type="slidenum">
              <a:rPr lang="en-US" smtClean="0"/>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23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165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2B27AC5-E4A3-DD44-936B-BF8C5F73B3DC}" type="datetimeFigureOut">
              <a:rPr lang="en-US" smtClean="0"/>
              <a:t>5/8/2018</a:t>
            </a:fld>
            <a:endParaRPr lang="en-US"/>
          </a:p>
        </p:txBody>
      </p:sp>
      <p:sp>
        <p:nvSpPr>
          <p:cNvPr id="9" name="Slide Number Placeholder 8"/>
          <p:cNvSpPr>
            <a:spLocks noGrp="1"/>
          </p:cNvSpPr>
          <p:nvPr>
            <p:ph type="sldNum" sz="quarter" idx="11"/>
          </p:nvPr>
        </p:nvSpPr>
        <p:spPr/>
        <p:txBody>
          <a:bodyPr/>
          <a:lstStyle/>
          <a:p>
            <a:fld id="{E4D82DC5-3381-C648-B9FF-6B4C7D1E67B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9471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B27AC5-E4A3-DD44-936B-BF8C5F73B3D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82DC5-3381-C648-B9FF-6B4C7D1E67B3}" type="slidenum">
              <a:rPr lang="en-US" smtClean="0"/>
              <a:t>‹#›</a:t>
            </a:fld>
            <a:endParaRPr lang="en-US"/>
          </a:p>
        </p:txBody>
      </p:sp>
    </p:spTree>
    <p:extLst>
      <p:ext uri="{BB962C8B-B14F-4D97-AF65-F5344CB8AC3E}">
        <p14:creationId xmlns:p14="http://schemas.microsoft.com/office/powerpoint/2010/main" val="2112035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B27AC5-E4A3-DD44-936B-BF8C5F73B3D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82DC5-3381-C648-B9FF-6B4C7D1E67B3}" type="slidenum">
              <a:rPr lang="en-US" smtClean="0"/>
              <a:t>‹#›</a:t>
            </a:fld>
            <a:endParaRPr lang="en-US"/>
          </a:p>
        </p:txBody>
      </p:sp>
    </p:spTree>
    <p:extLst>
      <p:ext uri="{BB962C8B-B14F-4D97-AF65-F5344CB8AC3E}">
        <p14:creationId xmlns:p14="http://schemas.microsoft.com/office/powerpoint/2010/main" val="2656780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779431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092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Tree>
    <p:extLst>
      <p:ext uri="{BB962C8B-B14F-4D97-AF65-F5344CB8AC3E}">
        <p14:creationId xmlns:p14="http://schemas.microsoft.com/office/powerpoint/2010/main" val="1735735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400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00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7688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992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1811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55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221083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801803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001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320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71600"/>
            <a:ext cx="6019800" cy="320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7763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05" y="2658"/>
            <a:ext cx="9144000" cy="100726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11965"/>
            <a:ext cx="432854" cy="388654"/>
          </a:xfrm>
          <a:prstGeom prst="rect">
            <a:avLst/>
          </a:prstGeom>
        </p:spPr>
      </p:pic>
    </p:spTree>
    <p:extLst>
      <p:ext uri="{BB962C8B-B14F-4D97-AF65-F5344CB8AC3E}">
        <p14:creationId xmlns:p14="http://schemas.microsoft.com/office/powerpoint/2010/main" val="2853679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2531"/>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013"/>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5/8/2018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49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5/8/2018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712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2531"/>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013">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5/8/2018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259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90" y="1369219"/>
            <a:ext cx="2900363"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3" y="1369219"/>
            <a:ext cx="2900363"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67DE87-7FAE-4F5D-B60D-8CCD09822C55}" type="datetimeFigureOut">
              <a:rPr lang="en-US" smtClean="0">
                <a:solidFill>
                  <a:prstClr val="black">
                    <a:tint val="75000"/>
                  </a:prstClr>
                </a:solidFill>
              </a:rPr>
              <a:pPr/>
              <a:t>5/8/2018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349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67DE87-7FAE-4F5D-B60D-8CCD09822C55}" type="datetimeFigureOut">
              <a:rPr lang="en-US" smtClean="0">
                <a:solidFill>
                  <a:prstClr val="black">
                    <a:tint val="75000"/>
                  </a:prstClr>
                </a:solidFill>
              </a:rPr>
              <a:pPr/>
              <a:t>5/8/2018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63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67DE87-7FAE-4F5D-B60D-8CCD09822C55}" type="datetimeFigureOut">
              <a:rPr lang="en-US" smtClean="0">
                <a:solidFill>
                  <a:prstClr val="black">
                    <a:tint val="75000"/>
                  </a:prstClr>
                </a:solidFill>
              </a:rPr>
              <a:pPr/>
              <a:t>5/8/2018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896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7DE87-7FAE-4F5D-B60D-8CCD09822C55}" type="datetimeFigureOut">
              <a:rPr lang="en-US" smtClean="0">
                <a:solidFill>
                  <a:prstClr val="black">
                    <a:tint val="75000"/>
                  </a:prstClr>
                </a:solidFill>
              </a:rPr>
              <a:pPr/>
              <a:t>5/8/2018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086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1"/>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p:txBody>
          <a:bodyPr/>
          <a:lstStyle/>
          <a:p>
            <a:fld id="{5E67DE87-7FAE-4F5D-B60D-8CCD09822C55}" type="datetimeFigureOut">
              <a:rPr lang="en-US" smtClean="0">
                <a:solidFill>
                  <a:prstClr val="black">
                    <a:tint val="75000"/>
                  </a:prstClr>
                </a:solidFill>
              </a:rPr>
              <a:pPr/>
              <a:t>5/8/2018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552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1"/>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p:txBody>
          <a:bodyPr/>
          <a:lstStyle/>
          <a:p>
            <a:fld id="{5E67DE87-7FAE-4F5D-B60D-8CCD09822C55}" type="datetimeFigureOut">
              <a:rPr lang="en-US" smtClean="0">
                <a:solidFill>
                  <a:prstClr val="black">
                    <a:tint val="75000"/>
                  </a:prstClr>
                </a:solidFill>
              </a:rPr>
              <a:pPr/>
              <a:t>5/8/2018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591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5/8/2018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191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5"/>
            <a:ext cx="1478756"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91" y="273845"/>
            <a:ext cx="4321969"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5/8/2018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460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a:solidFill>
                <a:srgbClr val="3D527F"/>
              </a:solidFill>
            </a:endParaRPr>
          </a:p>
        </p:txBody>
      </p:sp>
      <p:sp>
        <p:nvSpPr>
          <p:cNvPr id="4" name="Text Placeholder 3"/>
          <p:cNvSpPr>
            <a:spLocks noGrp="1"/>
          </p:cNvSpPr>
          <p:nvPr>
            <p:ph type="body" sz="quarter" idx="12" hasCustomPrompt="1"/>
          </p:nvPr>
        </p:nvSpPr>
        <p:spPr>
          <a:xfrm>
            <a:off x="477841" y="851941"/>
            <a:ext cx="8181975" cy="3356378"/>
          </a:xfrm>
          <a:prstGeom prst="rect">
            <a:avLst/>
          </a:prstGeom>
        </p:spPr>
        <p:txBody>
          <a:bodyPr vert="horz"/>
          <a:lstStyle>
            <a:lvl1pPr marL="192881" indent="-192881">
              <a:buFont typeface="Arial"/>
              <a:buChar char="•"/>
              <a:defRPr sz="1350" baseline="0"/>
            </a:lvl1pPr>
          </a:lstStyle>
          <a:p>
            <a:pPr lvl="0"/>
            <a:r>
              <a:rPr lang="en-US"/>
              <a:t>Click to add copy</a:t>
            </a:r>
          </a:p>
        </p:txBody>
      </p:sp>
      <p:sp>
        <p:nvSpPr>
          <p:cNvPr id="6" name="Text Placeholder 5"/>
          <p:cNvSpPr>
            <a:spLocks noGrp="1"/>
          </p:cNvSpPr>
          <p:nvPr>
            <p:ph type="body" sz="quarter" idx="13" hasCustomPrompt="1"/>
          </p:nvPr>
        </p:nvSpPr>
        <p:spPr>
          <a:xfrm>
            <a:off x="477841" y="165497"/>
            <a:ext cx="8181975" cy="686442"/>
          </a:xfrm>
          <a:prstGeom prst="rect">
            <a:avLst/>
          </a:prstGeom>
        </p:spPr>
        <p:txBody>
          <a:bodyPr vert="horz"/>
          <a:lstStyle>
            <a:lvl1pPr marL="0" indent="0">
              <a:buNone/>
              <a:defRPr sz="2025"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4842980"/>
            <a:ext cx="743238" cy="180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2724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2025"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6"/>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42631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4031"/>
            <a:ext cx="687170" cy="228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5848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554832" y="3700860"/>
            <a:ext cx="452438"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a:solidFill>
                <a:srgbClr val="3D527F"/>
              </a:solidFill>
            </a:endParaRPr>
          </a:p>
        </p:txBody>
      </p:sp>
      <p:sp>
        <p:nvSpPr>
          <p:cNvPr id="10" name="TextBox 8"/>
          <p:cNvSpPr txBox="1">
            <a:spLocks noChangeArrowheads="1"/>
          </p:cNvSpPr>
          <p:nvPr userDrawn="1"/>
        </p:nvSpPr>
        <p:spPr bwMode="auto">
          <a:xfrm>
            <a:off x="5924930" y="3701655"/>
            <a:ext cx="422275" cy="144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338">
                <a:solidFill>
                  <a:schemeClr val="bg1"/>
                </a:solidFill>
              </a:rPr>
              <a:t>SM</a:t>
            </a:r>
          </a:p>
        </p:txBody>
      </p:sp>
      <p:sp>
        <p:nvSpPr>
          <p:cNvPr id="11" name="Rectangle 10"/>
          <p:cNvSpPr/>
          <p:nvPr userDrawn="1"/>
        </p:nvSpPr>
        <p:spPr>
          <a:xfrm>
            <a:off x="0" y="3620692"/>
            <a:ext cx="635000" cy="452438"/>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a:solidFill>
                <a:srgbClr val="3D527F"/>
              </a:solidFill>
            </a:endParaRPr>
          </a:p>
        </p:txBody>
      </p:sp>
      <p:sp>
        <p:nvSpPr>
          <p:cNvPr id="12" name="Text Placeholder 18"/>
          <p:cNvSpPr>
            <a:spLocks noGrp="1"/>
          </p:cNvSpPr>
          <p:nvPr>
            <p:ph type="body" sz="quarter" idx="10" hasCustomPrompt="1"/>
          </p:nvPr>
        </p:nvSpPr>
        <p:spPr>
          <a:xfrm>
            <a:off x="731841" y="831456"/>
            <a:ext cx="2570512" cy="107484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3094"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08544" y="2145115"/>
            <a:ext cx="3887788" cy="304289"/>
          </a:xfrm>
          <a:prstGeom prst="rect">
            <a:avLst/>
          </a:prstGeom>
        </p:spPr>
        <p:txBody>
          <a:bodyPr vert="horz">
            <a:normAutofit/>
          </a:bodyPr>
          <a:lstStyle>
            <a:lvl1pPr marL="0" indent="0">
              <a:buNone/>
              <a:defRPr sz="1013"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08357" y="2422188"/>
            <a:ext cx="3887788" cy="269270"/>
          </a:xfrm>
          <a:prstGeom prst="rect">
            <a:avLst/>
          </a:prstGeom>
        </p:spPr>
        <p:txBody>
          <a:bodyPr vert="horz">
            <a:normAutofit/>
          </a:bodyPr>
          <a:lstStyle>
            <a:lvl1pPr marL="0" indent="0">
              <a:buNone/>
              <a:defRPr sz="788"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08357" y="2691460"/>
            <a:ext cx="3887788" cy="229121"/>
          </a:xfrm>
          <a:prstGeom prst="rect">
            <a:avLst/>
          </a:prstGeom>
        </p:spPr>
        <p:txBody>
          <a:bodyPr vert="horz">
            <a:normAutofit/>
          </a:bodyPr>
          <a:lstStyle>
            <a:lvl1pPr marL="0" indent="0">
              <a:buNone/>
              <a:defRPr sz="788"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3" y="440725"/>
            <a:ext cx="3679825" cy="414344"/>
          </a:xfrm>
          <a:prstGeom prst="rect">
            <a:avLst/>
          </a:prstGeom>
          <a:solidFill>
            <a:srgbClr val="236192"/>
          </a:solidFill>
        </p:spPr>
        <p:txBody>
          <a:bodyPr vert="horz" wrap="square" lIns="640080" tIns="91440" bIns="164592">
            <a:spAutoFit/>
          </a:bodyPr>
          <a:lstStyle>
            <a:lvl1pPr marL="0" indent="0">
              <a:buNone/>
              <a:defRPr sz="1125" baseline="0">
                <a:solidFill>
                  <a:schemeClr val="bg1"/>
                </a:solidFill>
              </a:defRPr>
            </a:lvl1pPr>
          </a:lstStyle>
          <a:p>
            <a:pPr lvl="0"/>
            <a:r>
              <a:rPr lang="en-US"/>
              <a:t>Event Title</a:t>
            </a:r>
          </a:p>
        </p:txBody>
      </p:sp>
      <p:sp>
        <p:nvSpPr>
          <p:cNvPr id="2" name="Rectangle 1"/>
          <p:cNvSpPr/>
          <p:nvPr userDrawn="1"/>
        </p:nvSpPr>
        <p:spPr>
          <a:xfrm>
            <a:off x="927100" y="3620692"/>
            <a:ext cx="8216900" cy="4524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125" b="1">
                <a:solidFill>
                  <a:schemeClr val="bg1"/>
                </a:solidFill>
                <a:latin typeface="+mj-lt"/>
              </a:rPr>
              <a:t>Together we make breakthroughs</a:t>
            </a:r>
            <a:r>
              <a:rPr lang="en-US" sz="1125" b="1" baseline="0">
                <a:solidFill>
                  <a:schemeClr val="bg1"/>
                </a:solidFill>
                <a:latin typeface="+mj-lt"/>
              </a:rPr>
              <a:t> possible.</a:t>
            </a:r>
            <a:endParaRPr lang="en-US" sz="1125" b="1">
              <a:solidFill>
                <a:schemeClr val="bg1"/>
              </a:solidFill>
              <a:latin typeface="+mj-lt"/>
            </a:endParaRPr>
          </a:p>
        </p:txBody>
      </p:sp>
      <p:pic>
        <p:nvPicPr>
          <p:cNvPr id="1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4842410"/>
            <a:ext cx="742882" cy="181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698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 Bar">
    <p:spTree>
      <p:nvGrpSpPr>
        <p:cNvPr id="1" name=""/>
        <p:cNvGrpSpPr/>
        <p:nvPr/>
      </p:nvGrpSpPr>
      <p:grpSpPr>
        <a:xfrm>
          <a:off x="0" y="0"/>
          <a:ext cx="0" cy="0"/>
          <a:chOff x="0" y="0"/>
          <a:chExt cx="0" cy="0"/>
        </a:xfrm>
      </p:grpSpPr>
      <p:sp>
        <p:nvSpPr>
          <p:cNvPr id="10" name="Rectangle 9"/>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11" name="Rectangle 10"/>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12" name="Rectangle 11"/>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pic>
        <p:nvPicPr>
          <p:cNvPr id="13"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251784" y="4783987"/>
            <a:ext cx="768159" cy="219291"/>
          </a:xfrm>
          <a:prstGeom prst="rect">
            <a:avLst/>
          </a:prstGeom>
          <a:noFill/>
        </p:spPr>
        <p:txBody>
          <a:bodyPr wrap="none" rtlCol="0">
            <a:spAutoFit/>
          </a:bodyPr>
          <a:lstStyle/>
          <a:p>
            <a:pPr algn="ctr"/>
            <a:r>
              <a:rPr lang="en-US" sz="825" b="1" dirty="0">
                <a:solidFill>
                  <a:schemeClr val="bg1"/>
                </a:solidFill>
                <a:latin typeface="Arial" charset="0"/>
                <a:ea typeface="Arial" charset="0"/>
                <a:cs typeface="Arial" charset="0"/>
              </a:rPr>
              <a:t>#ALAMW18</a:t>
            </a:r>
          </a:p>
        </p:txBody>
      </p:sp>
    </p:spTree>
    <p:extLst>
      <p:ext uri="{BB962C8B-B14F-4D97-AF65-F5344CB8AC3E}">
        <p14:creationId xmlns:p14="http://schemas.microsoft.com/office/powerpoint/2010/main" val="74857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350">
                <a:solidFill>
                  <a:srgbClr val="FFFFFF"/>
                </a:solidFill>
              </a:defRPr>
            </a:lvl1pPr>
          </a:lstStyle>
          <a:p>
            <a:fld id="{E4D82DC5-3381-C648-B9FF-6B4C7D1E67B3}" type="slidenum">
              <a:rPr lang="en-US" smtClean="0"/>
              <a:t>‹#›</a:t>
            </a:fld>
            <a:endParaRPr lang="en-US"/>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900">
                <a:solidFill>
                  <a:schemeClr val="bg2"/>
                </a:solidFill>
              </a:defRPr>
            </a:lvl1pPr>
          </a:lstStyle>
          <a:p>
            <a:endParaRPr lang="en-US"/>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900">
                <a:solidFill>
                  <a:schemeClr val="bg2"/>
                </a:solidFill>
              </a:defRPr>
            </a:lvl1pPr>
          </a:lstStyle>
          <a:p>
            <a:fld id="{52B27AC5-E4A3-DD44-936B-BF8C5F73B3DC}" type="datetimeFigureOut">
              <a:rPr lang="en-US" smtClean="0"/>
              <a:t>5/8/2018</a:t>
            </a:fld>
            <a:endParaRPr lang="en-US"/>
          </a:p>
        </p:txBody>
      </p:sp>
    </p:spTree>
    <p:extLst>
      <p:ext uri="{BB962C8B-B14F-4D97-AF65-F5344CB8AC3E}">
        <p14:creationId xmlns:p14="http://schemas.microsoft.com/office/powerpoint/2010/main" val="4896498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p:titleStyle>
    <p:body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
          </a:xfrm>
          <a:prstGeom prst="rect">
            <a:avLst/>
          </a:prstGeom>
          <a:solidFill>
            <a:srgbClr val="53689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350"/>
          </a:p>
        </p:txBody>
      </p:sp>
      <p:sp>
        <p:nvSpPr>
          <p:cNvPr id="1027" name="Rectangle 3"/>
          <p:cNvSpPr>
            <a:spLocks noChangeArrowheads="1"/>
          </p:cNvSpPr>
          <p:nvPr/>
        </p:nvSpPr>
        <p:spPr bwMode="auto">
          <a:xfrm>
            <a:off x="0" y="685800"/>
            <a:ext cx="9144000" cy="57150"/>
          </a:xfrm>
          <a:prstGeom prst="rect">
            <a:avLst/>
          </a:prstGeom>
          <a:solidFill>
            <a:srgbClr val="FEBB3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350"/>
          </a:p>
        </p:txBody>
      </p:sp>
      <p:pic>
        <p:nvPicPr>
          <p:cNvPr id="1028" name="Picture 4" descr="ID_WbgB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114300"/>
            <a:ext cx="35052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title"/>
          </p:nvPr>
        </p:nvSpPr>
        <p:spPr bwMode="auto">
          <a:xfrm>
            <a:off x="457200" y="1371600"/>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6"/>
          <p:cNvSpPr>
            <a:spLocks noGrp="1" noChangeArrowheads="1"/>
          </p:cNvSpPr>
          <p:nvPr>
            <p:ph type="body" idx="1"/>
          </p:nvPr>
        </p:nvSpPr>
        <p:spPr bwMode="auto">
          <a:xfrm>
            <a:off x="685800" y="2400300"/>
            <a:ext cx="77724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20496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3000" kern="1200">
          <a:solidFill>
            <a:schemeClr val="tx2"/>
          </a:solidFill>
          <a:latin typeface="+mj-lt"/>
          <a:ea typeface="+mj-ea"/>
          <a:cs typeface="+mj-cs"/>
        </a:defRPr>
      </a:lvl1pPr>
      <a:lvl2pPr algn="ctr" rtl="0" eaLnBrk="0" fontAlgn="base" hangingPunct="0">
        <a:spcBef>
          <a:spcPct val="0"/>
        </a:spcBef>
        <a:spcAft>
          <a:spcPct val="0"/>
        </a:spcAft>
        <a:defRPr sz="3000">
          <a:solidFill>
            <a:schemeClr val="tx2"/>
          </a:solidFill>
          <a:latin typeface="Helvetica" panose="020B0604020202020204" pitchFamily="34" charset="0"/>
          <a:cs typeface="Arial" panose="020B0604020202020204" pitchFamily="34" charset="0"/>
        </a:defRPr>
      </a:lvl2pPr>
      <a:lvl3pPr algn="ctr" rtl="0" eaLnBrk="0" fontAlgn="base" hangingPunct="0">
        <a:spcBef>
          <a:spcPct val="0"/>
        </a:spcBef>
        <a:spcAft>
          <a:spcPct val="0"/>
        </a:spcAft>
        <a:defRPr sz="3000">
          <a:solidFill>
            <a:schemeClr val="tx2"/>
          </a:solidFill>
          <a:latin typeface="Helvetica" panose="020B0604020202020204" pitchFamily="34" charset="0"/>
          <a:cs typeface="Arial" panose="020B0604020202020204" pitchFamily="34" charset="0"/>
        </a:defRPr>
      </a:lvl3pPr>
      <a:lvl4pPr algn="ctr" rtl="0" eaLnBrk="0" fontAlgn="base" hangingPunct="0">
        <a:spcBef>
          <a:spcPct val="0"/>
        </a:spcBef>
        <a:spcAft>
          <a:spcPct val="0"/>
        </a:spcAft>
        <a:defRPr sz="3000">
          <a:solidFill>
            <a:schemeClr val="tx2"/>
          </a:solidFill>
          <a:latin typeface="Helvetica" panose="020B0604020202020204" pitchFamily="34" charset="0"/>
          <a:cs typeface="Arial" panose="020B0604020202020204" pitchFamily="34" charset="0"/>
        </a:defRPr>
      </a:lvl4pPr>
      <a:lvl5pPr algn="ctr" rtl="0" eaLnBrk="0" fontAlgn="base" hangingPunct="0">
        <a:spcBef>
          <a:spcPct val="0"/>
        </a:spcBef>
        <a:spcAft>
          <a:spcPct val="0"/>
        </a:spcAft>
        <a:defRPr sz="3000">
          <a:solidFill>
            <a:schemeClr val="tx2"/>
          </a:solidFill>
          <a:latin typeface="Helvetica" panose="020B0604020202020204" pitchFamily="34" charset="0"/>
          <a:cs typeface="Arial" panose="020B0604020202020204" pitchFamily="34" charset="0"/>
        </a:defRPr>
      </a:lvl5pPr>
      <a:lvl6pPr marL="342900" algn="ctr" rtl="0" fontAlgn="base">
        <a:spcBef>
          <a:spcPct val="0"/>
        </a:spcBef>
        <a:spcAft>
          <a:spcPct val="0"/>
        </a:spcAft>
        <a:defRPr sz="3000">
          <a:solidFill>
            <a:schemeClr val="tx2"/>
          </a:solidFill>
          <a:latin typeface="Helvetica" panose="020B0604020202020204" pitchFamily="34" charset="0"/>
          <a:cs typeface="Arial" panose="020B0604020202020204" pitchFamily="34" charset="0"/>
        </a:defRPr>
      </a:lvl6pPr>
      <a:lvl7pPr marL="685800" algn="ctr" rtl="0" fontAlgn="base">
        <a:spcBef>
          <a:spcPct val="0"/>
        </a:spcBef>
        <a:spcAft>
          <a:spcPct val="0"/>
        </a:spcAft>
        <a:defRPr sz="3000">
          <a:solidFill>
            <a:schemeClr val="tx2"/>
          </a:solidFill>
          <a:latin typeface="Helvetica" panose="020B0604020202020204" pitchFamily="34" charset="0"/>
          <a:cs typeface="Arial" panose="020B0604020202020204" pitchFamily="34" charset="0"/>
        </a:defRPr>
      </a:lvl7pPr>
      <a:lvl8pPr marL="1028700" algn="ctr" rtl="0" fontAlgn="base">
        <a:spcBef>
          <a:spcPct val="0"/>
        </a:spcBef>
        <a:spcAft>
          <a:spcPct val="0"/>
        </a:spcAft>
        <a:defRPr sz="3000">
          <a:solidFill>
            <a:schemeClr val="tx2"/>
          </a:solidFill>
          <a:latin typeface="Helvetica" panose="020B0604020202020204" pitchFamily="34" charset="0"/>
          <a:cs typeface="Arial" panose="020B0604020202020204" pitchFamily="34" charset="0"/>
        </a:defRPr>
      </a:lvl8pPr>
      <a:lvl9pPr marL="1371600" algn="ctr" rtl="0" fontAlgn="base">
        <a:spcBef>
          <a:spcPct val="0"/>
        </a:spcBef>
        <a:spcAft>
          <a:spcPct val="0"/>
        </a:spcAft>
        <a:defRPr sz="3000">
          <a:solidFill>
            <a:schemeClr val="tx2"/>
          </a:solidFill>
          <a:latin typeface="Helvetica"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Char char="•"/>
        <a:defRPr sz="18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8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506">
                <a:solidFill>
                  <a:schemeClr val="tx1">
                    <a:tint val="75000"/>
                  </a:schemeClr>
                </a:solidFill>
              </a:defRPr>
            </a:lvl1pPr>
          </a:lstStyle>
          <a:p>
            <a:fld id="{5E67DE87-7FAE-4F5D-B60D-8CCD09822C55}" type="datetimeFigureOut">
              <a:rPr lang="en-US" smtClean="0">
                <a:solidFill>
                  <a:prstClr val="black">
                    <a:tint val="75000"/>
                  </a:prstClr>
                </a:solidFill>
              </a:rPr>
              <a:pPr/>
              <a:t>5/8/2018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506">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506">
                <a:solidFill>
                  <a:schemeClr val="tx1">
                    <a:tint val="75000"/>
                  </a:schemeClr>
                </a:solidFill>
              </a:defRPr>
            </a:lvl1p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08802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rguenther52@gmail.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hyperlink" Target="https://archive-it.org/organizations/877"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hyperlink" Target="https://ucla.in/2KrCkBh" TargetMode="External"/><Relationship Id="rId4" Type="http://schemas.openxmlformats.org/officeDocument/2006/relationships/hyperlink" Target="https://ucla.in/2Kmhcf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19.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hyperlink" Target="https://archive-it.org/organizations/719" TargetMode="External"/><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hyperlink" Target="http://www.nyarc.org/sites/default/files/web-archiving-profile.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49.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C93202-6E0C-4AAC-A6E7-CD0AB2C95315}"/>
              </a:ext>
            </a:extLst>
          </p:cNvPr>
          <p:cNvSpPr txBox="1"/>
          <p:nvPr/>
        </p:nvSpPr>
        <p:spPr>
          <a:xfrm>
            <a:off x="3287774" y="3692952"/>
            <a:ext cx="258404" cy="248209"/>
          </a:xfrm>
          <a:prstGeom prst="rect">
            <a:avLst/>
          </a:prstGeom>
          <a:noFill/>
        </p:spPr>
        <p:txBody>
          <a:bodyPr wrap="none" rtlCol="0">
            <a:spAutoFit/>
          </a:bodyPr>
          <a:lstStyle/>
          <a:p>
            <a:r>
              <a:rPr lang="en-US" sz="1013"/>
              <a:t>  </a:t>
            </a:r>
          </a:p>
        </p:txBody>
      </p:sp>
      <p:sp>
        <p:nvSpPr>
          <p:cNvPr id="5" name="Rectangle 2">
            <a:extLst>
              <a:ext uri="{FF2B5EF4-FFF2-40B4-BE49-F238E27FC236}">
                <a16:creationId xmlns:a16="http://schemas.microsoft.com/office/drawing/2014/main" id="{DA2DA77A-F914-4DEE-8D94-510A8E4DA373}"/>
              </a:ext>
            </a:extLst>
          </p:cNvPr>
          <p:cNvSpPr>
            <a:spLocks noChangeArrowheads="1"/>
          </p:cNvSpPr>
          <p:nvPr/>
        </p:nvSpPr>
        <p:spPr bwMode="auto">
          <a:xfrm>
            <a:off x="1700213" y="494864"/>
            <a:ext cx="5572125" cy="374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ctr"/>
            <a:r>
              <a:rPr lang="en-US" sz="2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The </a:t>
            </a:r>
            <a:r>
              <a:rPr lang="en-US" sz="2400" dirty="0">
                <a:latin typeface="Arial" panose="020B0604020202020204" pitchFamily="34" charset="0"/>
                <a:ea typeface="Times New Roman" panose="02020603050405020304" pitchFamily="18" charset="0"/>
                <a:cs typeface="Times New Roman" panose="02020603050405020304" pitchFamily="18" charset="0"/>
              </a:rPr>
              <a:t>OCLC Research Library Partnership provides a unique </a:t>
            </a:r>
            <a:r>
              <a:rPr lang="en-US"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transnational</a:t>
            </a:r>
            <a:r>
              <a:rPr lang="en-US" sz="2400" dirty="0">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Arial" panose="020B0604020202020204" pitchFamily="34" charset="0"/>
                <a:ea typeface="Times New Roman" panose="02020603050405020304" pitchFamily="18" charset="0"/>
                <a:cs typeface="Times New Roman" panose="02020603050405020304" pitchFamily="18" charset="0"/>
              </a:rPr>
              <a:t>collaborative </a:t>
            </a:r>
            <a:r>
              <a:rPr lang="en-US"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network of peers </a:t>
            </a:r>
            <a:r>
              <a:rPr lang="en-US" sz="2400" dirty="0">
                <a:latin typeface="Arial" panose="020B0604020202020204" pitchFamily="34" charset="0"/>
                <a:ea typeface="Times New Roman" panose="02020603050405020304" pitchFamily="18" charset="0"/>
                <a:cs typeface="Times New Roman" panose="02020603050405020304" pitchFamily="18" charset="0"/>
              </a:rPr>
              <a:t>to address </a:t>
            </a:r>
            <a:r>
              <a:rPr lang="en-US"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common issues </a:t>
            </a:r>
            <a:r>
              <a:rPr lang="en-US" sz="2400" dirty="0">
                <a:latin typeface="Arial" panose="020B0604020202020204" pitchFamily="34" charset="0"/>
                <a:ea typeface="Times New Roman" panose="02020603050405020304" pitchFamily="18" charset="0"/>
                <a:cs typeface="Times New Roman" panose="02020603050405020304" pitchFamily="18" charset="0"/>
              </a:rPr>
              <a:t>as well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Arial" panose="020B0604020202020204" pitchFamily="34" charset="0"/>
                <a:ea typeface="Times New Roman" panose="02020603050405020304" pitchFamily="18" charset="0"/>
              </a:rPr>
              <a:t>as the opportunity to </a:t>
            </a:r>
            <a:r>
              <a:rPr lang="en-US" sz="2400" b="1" dirty="0">
                <a:solidFill>
                  <a:schemeClr val="accent2"/>
                </a:solidFill>
                <a:latin typeface="Arial" panose="020B0604020202020204" pitchFamily="34" charset="0"/>
                <a:ea typeface="Times New Roman" panose="02020603050405020304" pitchFamily="18" charset="0"/>
              </a:rPr>
              <a:t>engage directly</a:t>
            </a:r>
            <a:r>
              <a:rPr lang="en-US" sz="2400" b="1" dirty="0">
                <a:latin typeface="Arial" panose="020B0604020202020204" pitchFamily="34" charset="0"/>
                <a:ea typeface="Times New Roman" panose="02020603050405020304" pitchFamily="18" charset="0"/>
              </a:rPr>
              <a:t> </a:t>
            </a:r>
            <a:r>
              <a:rPr lang="en-US" sz="2400" dirty="0">
                <a:latin typeface="Arial" panose="020B0604020202020204" pitchFamily="34" charset="0"/>
                <a:ea typeface="Times New Roman" panose="02020603050405020304" pitchFamily="18" charset="0"/>
              </a:rPr>
              <a:t>with OCLC Research</a:t>
            </a:r>
          </a:p>
          <a:p>
            <a:pPr algn="ctr"/>
            <a:endParaRPr lang="en-US" altLang="en-US" sz="2400" dirty="0">
              <a:latin typeface="Arial" panose="020B0604020202020204" pitchFamily="34" charset="0"/>
            </a:endParaRPr>
          </a:p>
          <a:p>
            <a:pPr algn="ctr"/>
            <a:r>
              <a:rPr lang="en-US" altLang="en-US" sz="2400" b="1" dirty="0">
                <a:latin typeface="Arial" panose="020B0604020202020204" pitchFamily="34" charset="0"/>
              </a:rPr>
              <a:t>Thank you </a:t>
            </a:r>
            <a:r>
              <a:rPr lang="en-US" altLang="en-US" sz="2400" dirty="0">
                <a:latin typeface="Arial" panose="020B0604020202020204" pitchFamily="34" charset="0"/>
              </a:rPr>
              <a:t>for </a:t>
            </a:r>
            <a:r>
              <a:rPr lang="en-US" altLang="en-US" sz="2400" b="1" dirty="0">
                <a:latin typeface="Arial" panose="020B0604020202020204" pitchFamily="34" charset="0"/>
              </a:rPr>
              <a:t>underwriting</a:t>
            </a:r>
            <a:r>
              <a:rPr lang="en-US" altLang="en-US" sz="2400" dirty="0">
                <a:latin typeface="Arial" panose="020B0604020202020204" pitchFamily="34" charset="0"/>
              </a:rPr>
              <a:t> and </a:t>
            </a:r>
            <a:r>
              <a:rPr lang="en-US" altLang="en-US" sz="2400" b="1" dirty="0">
                <a:latin typeface="Arial" panose="020B0604020202020204" pitchFamily="34" charset="0"/>
              </a:rPr>
              <a:t>participating</a:t>
            </a:r>
            <a:r>
              <a:rPr lang="en-US" altLang="en-US" sz="2400" dirty="0">
                <a:latin typeface="Arial" panose="020B0604020202020204" pitchFamily="34" charset="0"/>
              </a:rPr>
              <a:t> in our programs</a:t>
            </a:r>
          </a:p>
        </p:txBody>
      </p:sp>
    </p:spTree>
    <p:extLst>
      <p:ext uri="{BB962C8B-B14F-4D97-AF65-F5344CB8AC3E}">
        <p14:creationId xmlns:p14="http://schemas.microsoft.com/office/powerpoint/2010/main" val="363954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98E91C-CEB0-4FA2-A6C6-B7F314EA4C2A}"/>
              </a:ext>
            </a:extLst>
          </p:cNvPr>
          <p:cNvSpPr>
            <a:spLocks noGrp="1"/>
          </p:cNvSpPr>
          <p:nvPr>
            <p:ph type="body" sz="quarter" idx="13"/>
          </p:nvPr>
        </p:nvSpPr>
        <p:spPr/>
        <p:txBody>
          <a:bodyPr/>
          <a:lstStyle/>
          <a:p>
            <a:r>
              <a:rPr lang="en-US" dirty="0"/>
              <a:t>Title (collections)</a:t>
            </a:r>
          </a:p>
          <a:p>
            <a:endParaRPr lang="en-US" dirty="0"/>
          </a:p>
        </p:txBody>
      </p:sp>
      <p:sp>
        <p:nvSpPr>
          <p:cNvPr id="3" name="Text Placeholder 2">
            <a:extLst>
              <a:ext uri="{FF2B5EF4-FFF2-40B4-BE49-F238E27FC236}">
                <a16:creationId xmlns:a16="http://schemas.microsoft.com/office/drawing/2014/main" id="{CB5BC840-0FA6-42DA-87B5-6535DE53BBEC}"/>
              </a:ext>
            </a:extLst>
          </p:cNvPr>
          <p:cNvSpPr>
            <a:spLocks noGrp="1"/>
          </p:cNvSpPr>
          <p:nvPr>
            <p:ph type="body" sz="quarter" idx="12"/>
          </p:nvPr>
        </p:nvSpPr>
        <p:spPr/>
        <p:txBody>
          <a:bodyPr/>
          <a:lstStyle/>
          <a:p>
            <a:pPr lvl="0" indent="0">
              <a:spcBef>
                <a:spcPts val="560"/>
              </a:spcBef>
              <a:buClr>
                <a:prstClr val="black"/>
              </a:buClr>
              <a:buSzPct val="100000"/>
              <a:buNone/>
            </a:pPr>
            <a:r>
              <a:rPr lang="en-US" sz="1800" dirty="0">
                <a:solidFill>
                  <a:prstClr val="black"/>
                </a:solidFill>
                <a:cs typeface="Arial"/>
                <a:sym typeface="Arial"/>
              </a:rPr>
              <a:t>Collection titles are usually devised. If the collection consists solely of sites harvested from a </a:t>
            </a:r>
            <a:r>
              <a:rPr lang="en-US" sz="1800" b="1" dirty="0">
                <a:solidFill>
                  <a:prstClr val="black"/>
                </a:solidFill>
                <a:cs typeface="Arial"/>
                <a:sym typeface="Arial"/>
              </a:rPr>
              <a:t>single institution</a:t>
            </a:r>
            <a:r>
              <a:rPr lang="en-US" sz="1800" dirty="0">
                <a:solidFill>
                  <a:prstClr val="black"/>
                </a:solidFill>
                <a:cs typeface="Arial"/>
                <a:sym typeface="Arial"/>
              </a:rPr>
              <a:t>’s domain, include the institution’s name. </a:t>
            </a:r>
          </a:p>
          <a:p>
            <a:pPr lvl="0" indent="0">
              <a:spcBef>
                <a:spcPts val="560"/>
              </a:spcBef>
              <a:buClr>
                <a:prstClr val="black"/>
              </a:buClr>
              <a:buSzPct val="100000"/>
              <a:buNone/>
            </a:pPr>
            <a:r>
              <a:rPr lang="en-US" sz="1800" dirty="0">
                <a:solidFill>
                  <a:srgbClr val="3366FF"/>
                </a:solidFill>
                <a:cs typeface="Arial"/>
                <a:sym typeface="Arial"/>
              </a:rPr>
              <a:t>Harvard University Faculty of Arts and Sciences departmental websites </a:t>
            </a:r>
            <a:endParaRPr lang="en-US" sz="800" dirty="0">
              <a:solidFill>
                <a:prstClr val="black"/>
              </a:solidFill>
              <a:cs typeface="Arial"/>
              <a:sym typeface="Arial"/>
            </a:endParaRPr>
          </a:p>
          <a:p>
            <a:pPr lvl="0" indent="0">
              <a:spcBef>
                <a:spcPts val="560"/>
              </a:spcBef>
              <a:buClr>
                <a:prstClr val="black"/>
              </a:buClr>
              <a:buSzPct val="100000"/>
              <a:buNone/>
            </a:pPr>
            <a:r>
              <a:rPr lang="en-US" sz="1800" dirty="0">
                <a:solidFill>
                  <a:prstClr val="black"/>
                </a:solidFill>
                <a:cs typeface="Arial"/>
                <a:sym typeface="Arial"/>
              </a:rPr>
              <a:t>If a collection is centered on a </a:t>
            </a:r>
            <a:r>
              <a:rPr lang="en-US" sz="1800" b="1" dirty="0">
                <a:solidFill>
                  <a:prstClr val="black"/>
                </a:solidFill>
                <a:cs typeface="Arial"/>
                <a:sym typeface="Arial"/>
              </a:rPr>
              <a:t>topic or event </a:t>
            </a:r>
            <a:r>
              <a:rPr lang="en-US" sz="1800" dirty="0">
                <a:solidFill>
                  <a:prstClr val="black"/>
                </a:solidFill>
                <a:cs typeface="Arial"/>
                <a:sym typeface="Arial"/>
              </a:rPr>
              <a:t>(or a place, person, etc.), devise a title that briefly articulates the collection’s scope. </a:t>
            </a:r>
          </a:p>
          <a:p>
            <a:pPr lvl="0" indent="0">
              <a:spcBef>
                <a:spcPts val="560"/>
              </a:spcBef>
              <a:buClr>
                <a:prstClr val="black"/>
              </a:buClr>
              <a:buSzPct val="100000"/>
              <a:buNone/>
            </a:pPr>
            <a:r>
              <a:rPr lang="en-US" sz="1800" dirty="0">
                <a:solidFill>
                  <a:srgbClr val="3366FF"/>
                </a:solidFill>
                <a:cs typeface="Arial"/>
                <a:sym typeface="Arial"/>
              </a:rPr>
              <a:t>Human Rights web archive </a:t>
            </a:r>
          </a:p>
          <a:p>
            <a:pPr lvl="0" indent="0">
              <a:spcBef>
                <a:spcPts val="560"/>
              </a:spcBef>
              <a:buClr>
                <a:prstClr val="black"/>
              </a:buClr>
              <a:buSzPct val="100000"/>
              <a:buNone/>
            </a:pPr>
            <a:r>
              <a:rPr lang="en-US" sz="1800" dirty="0">
                <a:solidFill>
                  <a:srgbClr val="3366FF"/>
                </a:solidFill>
                <a:cs typeface="Arial"/>
                <a:sym typeface="Arial"/>
              </a:rPr>
              <a:t>#</a:t>
            </a:r>
            <a:r>
              <a:rPr lang="en-US" sz="1800" dirty="0" err="1">
                <a:solidFill>
                  <a:srgbClr val="3366FF"/>
                </a:solidFill>
                <a:cs typeface="Arial"/>
                <a:sym typeface="Arial"/>
              </a:rPr>
              <a:t>blacklivesmatter</a:t>
            </a:r>
            <a:r>
              <a:rPr lang="en-US" sz="1800" dirty="0">
                <a:solidFill>
                  <a:srgbClr val="3366FF"/>
                </a:solidFill>
                <a:cs typeface="Arial"/>
                <a:sym typeface="Arial"/>
              </a:rPr>
              <a:t> web archive </a:t>
            </a:r>
            <a:endParaRPr lang="en-US" sz="800" dirty="0">
              <a:solidFill>
                <a:prstClr val="black"/>
              </a:solidFill>
              <a:cs typeface="Arial"/>
              <a:sym typeface="Arial"/>
            </a:endParaRPr>
          </a:p>
          <a:p>
            <a:pPr lvl="0" indent="0">
              <a:spcBef>
                <a:spcPts val="560"/>
              </a:spcBef>
              <a:buClr>
                <a:prstClr val="black"/>
              </a:buClr>
              <a:buSzPct val="100000"/>
              <a:buNone/>
            </a:pPr>
            <a:r>
              <a:rPr lang="en-US" sz="1800" dirty="0">
                <a:solidFill>
                  <a:prstClr val="black"/>
                </a:solidFill>
                <a:cs typeface="Arial"/>
                <a:sym typeface="Arial"/>
              </a:rPr>
              <a:t>Generally, append to the title a phrase such as “archived websites” or “web archives.” </a:t>
            </a:r>
            <a:endParaRPr lang="en-US" sz="800" dirty="0">
              <a:solidFill>
                <a:prstClr val="black"/>
              </a:solidFill>
              <a:cs typeface="Arial"/>
              <a:sym typeface="Arial"/>
            </a:endParaRPr>
          </a:p>
          <a:p>
            <a:pPr lvl="0" indent="0">
              <a:spcBef>
                <a:spcPts val="560"/>
              </a:spcBef>
              <a:buClr>
                <a:prstClr val="black"/>
              </a:buClr>
              <a:buSzPct val="100000"/>
              <a:buNone/>
            </a:pPr>
            <a:r>
              <a:rPr lang="en-US" sz="1800" dirty="0">
                <a:solidFill>
                  <a:srgbClr val="3366FF"/>
                </a:solidFill>
                <a:cs typeface="Arial"/>
                <a:sym typeface="Arial"/>
              </a:rPr>
              <a:t>Trinity University Student Organizations Website Archive </a:t>
            </a:r>
          </a:p>
          <a:p>
            <a:pPr lvl="0" indent="0">
              <a:spcBef>
                <a:spcPts val="560"/>
              </a:spcBef>
              <a:buClr>
                <a:prstClr val="black"/>
              </a:buClr>
              <a:buSzPct val="100000"/>
              <a:buNone/>
            </a:pPr>
            <a:r>
              <a:rPr lang="en-US" sz="1800" dirty="0">
                <a:solidFill>
                  <a:srgbClr val="3366FF"/>
                </a:solidFill>
                <a:cs typeface="Arial"/>
                <a:sym typeface="Arial"/>
              </a:rPr>
              <a:t>Grateful Dead web archive </a:t>
            </a:r>
          </a:p>
          <a:p>
            <a:endParaRPr lang="en-US" dirty="0"/>
          </a:p>
        </p:txBody>
      </p:sp>
    </p:spTree>
    <p:extLst>
      <p:ext uri="{BB962C8B-B14F-4D97-AF65-F5344CB8AC3E}">
        <p14:creationId xmlns:p14="http://schemas.microsoft.com/office/powerpoint/2010/main" val="262576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64933B-DA54-45CB-B8C8-0B24312A0621}"/>
              </a:ext>
            </a:extLst>
          </p:cNvPr>
          <p:cNvSpPr>
            <a:spLocks noGrp="1"/>
          </p:cNvSpPr>
          <p:nvPr>
            <p:ph type="body" sz="quarter" idx="13"/>
          </p:nvPr>
        </p:nvSpPr>
        <p:spPr/>
        <p:txBody>
          <a:bodyPr/>
          <a:lstStyle/>
          <a:p>
            <a:r>
              <a:rPr lang="en-US" dirty="0"/>
              <a:t>Title: Crosswalks</a:t>
            </a:r>
          </a:p>
          <a:p>
            <a:endParaRPr lang="en-US" dirty="0"/>
          </a:p>
        </p:txBody>
      </p:sp>
      <p:graphicFrame>
        <p:nvGraphicFramePr>
          <p:cNvPr id="9" name="Shape 412">
            <a:extLst>
              <a:ext uri="{FF2B5EF4-FFF2-40B4-BE49-F238E27FC236}">
                <a16:creationId xmlns:a16="http://schemas.microsoft.com/office/drawing/2014/main" id="{6B1597E6-1295-457B-9DC2-4DA68B6401C5}"/>
              </a:ext>
            </a:extLst>
          </p:cNvPr>
          <p:cNvGraphicFramePr/>
          <p:nvPr>
            <p:extLst>
              <p:ext uri="{D42A27DB-BD31-4B8C-83A1-F6EECF244321}">
                <p14:modId xmlns:p14="http://schemas.microsoft.com/office/powerpoint/2010/main" val="4241671801"/>
              </p:ext>
            </p:extLst>
          </p:nvPr>
        </p:nvGraphicFramePr>
        <p:xfrm>
          <a:off x="1928191" y="1232451"/>
          <a:ext cx="5002696" cy="2981738"/>
        </p:xfrm>
        <a:graphic>
          <a:graphicData uri="http://schemas.openxmlformats.org/drawingml/2006/table">
            <a:tbl>
              <a:tblPr>
                <a:noFill/>
              </a:tblPr>
              <a:tblGrid>
                <a:gridCol w="2385592">
                  <a:extLst>
                    <a:ext uri="{9D8B030D-6E8A-4147-A177-3AD203B41FA5}">
                      <a16:colId xmlns:a16="http://schemas.microsoft.com/office/drawing/2014/main" val="20000"/>
                    </a:ext>
                  </a:extLst>
                </a:gridCol>
                <a:gridCol w="2617104">
                  <a:extLst>
                    <a:ext uri="{9D8B030D-6E8A-4147-A177-3AD203B41FA5}">
                      <a16:colId xmlns:a16="http://schemas.microsoft.com/office/drawing/2014/main" val="20001"/>
                    </a:ext>
                  </a:extLst>
                </a:gridCol>
              </a:tblGrid>
              <a:tr h="451598">
                <a:tc>
                  <a:txBody>
                    <a:bodyPr/>
                    <a:lstStyle/>
                    <a:p>
                      <a:pPr lvl="0" rtl="0">
                        <a:lnSpc>
                          <a:spcPct val="115000"/>
                        </a:lnSpc>
                        <a:spcBef>
                          <a:spcPts val="0"/>
                        </a:spcBef>
                        <a:buNone/>
                      </a:pPr>
                      <a:r>
                        <a:rPr lang="en-US" sz="2200" dirty="0">
                          <a:solidFill>
                            <a:srgbClr val="38761D"/>
                          </a:solidFill>
                          <a:highlight>
                            <a:srgbClr val="C5E0B3"/>
                          </a:highlight>
                          <a:latin typeface="Calibri"/>
                          <a:ea typeface="Calibri"/>
                          <a:cs typeface="Calibri"/>
                          <a:sym typeface="Calibri"/>
                        </a:rPr>
                        <a:t>Crosswalks</a:t>
                      </a:r>
                    </a:p>
                  </a:txBody>
                  <a:tcPr marL="19050" marR="19050" marT="0" marB="0">
                    <a:solidFill>
                      <a:srgbClr val="C5E0B3"/>
                    </a:solidFill>
                  </a:tcPr>
                </a:tc>
                <a:tc>
                  <a:txBody>
                    <a:bodyPr/>
                    <a:lstStyle/>
                    <a:p>
                      <a:pPr lvl="0" rtl="0">
                        <a:lnSpc>
                          <a:spcPct val="115000"/>
                        </a:lnSpc>
                        <a:spcBef>
                          <a:spcPts val="0"/>
                        </a:spcBef>
                        <a:buNone/>
                      </a:pPr>
                      <a:endParaRPr sz="2200" dirty="0">
                        <a:solidFill>
                          <a:srgbClr val="38761D"/>
                        </a:solidFill>
                        <a:latin typeface="Calibri"/>
                        <a:ea typeface="Calibri"/>
                        <a:cs typeface="Calibri"/>
                        <a:sym typeface="Calibri"/>
                      </a:endParaRPr>
                    </a:p>
                  </a:txBody>
                  <a:tcPr marL="19050" marR="19050" marT="0" marB="0" anchor="b"/>
                </a:tc>
                <a:extLst>
                  <a:ext uri="{0D108BD9-81ED-4DB2-BD59-A6C34878D82A}">
                    <a16:rowId xmlns:a16="http://schemas.microsoft.com/office/drawing/2014/main" val="10000"/>
                  </a:ext>
                </a:extLst>
              </a:tr>
              <a:tr h="451598">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Dublin Core</a:t>
                      </a:r>
                    </a:p>
                  </a:txBody>
                  <a:tcPr marL="19050" marR="19050" marT="0" marB="0"/>
                </a:tc>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Title</a:t>
                      </a:r>
                    </a:p>
                  </a:txBody>
                  <a:tcPr marL="19050" marR="19050" marT="0" marB="0"/>
                </a:tc>
                <a:extLst>
                  <a:ext uri="{0D108BD9-81ED-4DB2-BD59-A6C34878D82A}">
                    <a16:rowId xmlns:a16="http://schemas.microsoft.com/office/drawing/2014/main" val="10001"/>
                  </a:ext>
                </a:extLst>
              </a:tr>
              <a:tr h="451598">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EAD</a:t>
                      </a:r>
                    </a:p>
                  </a:txBody>
                  <a:tcPr marL="19050" marR="19050" marT="0" marB="0"/>
                </a:tc>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&lt;unittitle&gt;</a:t>
                      </a:r>
                    </a:p>
                  </a:txBody>
                  <a:tcPr marL="19050" marR="19050" marT="0" marB="0"/>
                </a:tc>
                <a:extLst>
                  <a:ext uri="{0D108BD9-81ED-4DB2-BD59-A6C34878D82A}">
                    <a16:rowId xmlns:a16="http://schemas.microsoft.com/office/drawing/2014/main" val="10002"/>
                  </a:ext>
                </a:extLst>
              </a:tr>
              <a:tr h="543168">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MARC 21</a:t>
                      </a:r>
                    </a:p>
                  </a:txBody>
                  <a:tcPr marL="19050" marR="19050" marT="0" marB="0"/>
                </a:tc>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245, 246, 730, 740</a:t>
                      </a:r>
                    </a:p>
                  </a:txBody>
                  <a:tcPr marL="19050" marR="19050" marT="0" marB="0"/>
                </a:tc>
                <a:extLst>
                  <a:ext uri="{0D108BD9-81ED-4DB2-BD59-A6C34878D82A}">
                    <a16:rowId xmlns:a16="http://schemas.microsoft.com/office/drawing/2014/main" val="10003"/>
                  </a:ext>
                </a:extLst>
              </a:tr>
              <a:tr h="1083776">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MODS</a:t>
                      </a:r>
                    </a:p>
                  </a:txBody>
                  <a:tcPr marL="19050" marR="19050" marT="0" marB="0"/>
                </a:tc>
                <a:tc>
                  <a:txBody>
                    <a:bodyPr/>
                    <a:lstStyle/>
                    <a:p>
                      <a:pPr lvl="0" rtl="0">
                        <a:lnSpc>
                          <a:spcPct val="138000"/>
                        </a:lnSpc>
                        <a:spcBef>
                          <a:spcPts val="0"/>
                        </a:spcBef>
                        <a:buNone/>
                      </a:pPr>
                      <a:r>
                        <a:rPr lang="en-US" sz="2200" dirty="0">
                          <a:solidFill>
                            <a:srgbClr val="38761D"/>
                          </a:solidFill>
                          <a:latin typeface="Calibri"/>
                          <a:ea typeface="Calibri"/>
                          <a:cs typeface="Calibri"/>
                          <a:sym typeface="Calibri"/>
                        </a:rPr>
                        <a:t>&lt;titleInfo&gt;&lt;title&gt;</a:t>
                      </a:r>
                    </a:p>
                    <a:p>
                      <a:pPr lvl="0" rtl="0">
                        <a:lnSpc>
                          <a:spcPct val="138000"/>
                        </a:lnSpc>
                        <a:spcBef>
                          <a:spcPts val="0"/>
                        </a:spcBef>
                        <a:buNone/>
                      </a:pPr>
                      <a:endParaRPr lang="en-US" sz="2200" dirty="0">
                        <a:solidFill>
                          <a:srgbClr val="38761D"/>
                        </a:solidFill>
                        <a:latin typeface="Calibri"/>
                        <a:ea typeface="Calibri"/>
                        <a:cs typeface="Calibri"/>
                        <a:sym typeface="Calibri"/>
                      </a:endParaRPr>
                    </a:p>
                  </a:txBody>
                  <a:tcPr marL="19050" marR="1905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688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64833A-55C1-4D5B-AD3E-E3E121BC7DD8}"/>
              </a:ext>
            </a:extLst>
          </p:cNvPr>
          <p:cNvSpPr>
            <a:spLocks noGrp="1"/>
          </p:cNvSpPr>
          <p:nvPr>
            <p:ph type="body" sz="quarter" idx="13"/>
          </p:nvPr>
        </p:nvSpPr>
        <p:spPr/>
        <p:txBody>
          <a:bodyPr/>
          <a:lstStyle/>
          <a:p>
            <a:r>
              <a:rPr lang="en-US" dirty="0"/>
              <a:t>Source of description</a:t>
            </a:r>
          </a:p>
          <a:p>
            <a:endParaRPr lang="en-US" dirty="0"/>
          </a:p>
        </p:txBody>
      </p:sp>
      <p:sp>
        <p:nvSpPr>
          <p:cNvPr id="3" name="Text Placeholder 2">
            <a:extLst>
              <a:ext uri="{FF2B5EF4-FFF2-40B4-BE49-F238E27FC236}">
                <a16:creationId xmlns:a16="http://schemas.microsoft.com/office/drawing/2014/main" id="{A4BB1CA0-53C7-4C3B-879D-383AE9F7B924}"/>
              </a:ext>
            </a:extLst>
          </p:cNvPr>
          <p:cNvSpPr>
            <a:spLocks noGrp="1"/>
          </p:cNvSpPr>
          <p:nvPr>
            <p:ph type="body" sz="quarter" idx="12"/>
          </p:nvPr>
        </p:nvSpPr>
        <p:spPr/>
        <p:txBody>
          <a:bodyPr/>
          <a:lstStyle/>
          <a:p>
            <a:pPr indent="0">
              <a:buNone/>
            </a:pPr>
            <a:r>
              <a:rPr lang="en-US" sz="2000" b="1" dirty="0"/>
              <a:t>Definition: Information about the gathering or creation of the metadata itself, such as sources of data or the date on which source data was obtained. </a:t>
            </a:r>
          </a:p>
          <a:p>
            <a:pPr indent="0">
              <a:buNone/>
            </a:pPr>
            <a:endParaRPr lang="en-US" sz="700" dirty="0">
              <a:solidFill>
                <a:schemeClr val="tx1">
                  <a:lumMod val="50000"/>
                  <a:lumOff val="50000"/>
                </a:schemeClr>
              </a:solidFill>
            </a:endParaRPr>
          </a:p>
          <a:p>
            <a:pPr indent="0">
              <a:buNone/>
            </a:pPr>
            <a:r>
              <a:rPr lang="en-US" sz="2000" dirty="0"/>
              <a:t>Source of Information is used to identify the source of all or some of the metadata, particularly for descriptions of single sites. Basic aspects of a website (creator name, title, etc.) may change significantly, but the responsible institution is unlikely to have the resources to become aware of changes, let alone update the metadata. Include the date on which the site was examined and the location from which the information was taken. </a:t>
            </a:r>
          </a:p>
          <a:p>
            <a:pPr marL="0" indent="0">
              <a:buNone/>
            </a:pPr>
            <a:endParaRPr lang="en-US" dirty="0"/>
          </a:p>
        </p:txBody>
      </p:sp>
    </p:spTree>
    <p:extLst>
      <p:ext uri="{BB962C8B-B14F-4D97-AF65-F5344CB8AC3E}">
        <p14:creationId xmlns:p14="http://schemas.microsoft.com/office/powerpoint/2010/main" val="423659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EF65D-DF64-414C-9D6E-0936AF710782}"/>
              </a:ext>
            </a:extLst>
          </p:cNvPr>
          <p:cNvSpPr>
            <a:spLocks noGrp="1"/>
          </p:cNvSpPr>
          <p:nvPr>
            <p:ph type="body" sz="quarter" idx="13"/>
          </p:nvPr>
        </p:nvSpPr>
        <p:spPr/>
        <p:txBody>
          <a:bodyPr/>
          <a:lstStyle/>
          <a:p>
            <a:r>
              <a:rPr lang="en-US" dirty="0"/>
              <a:t>Source of description: Examples</a:t>
            </a:r>
          </a:p>
          <a:p>
            <a:endParaRPr lang="en-US" dirty="0"/>
          </a:p>
        </p:txBody>
      </p:sp>
      <p:sp>
        <p:nvSpPr>
          <p:cNvPr id="3" name="Text Placeholder 2">
            <a:extLst>
              <a:ext uri="{FF2B5EF4-FFF2-40B4-BE49-F238E27FC236}">
                <a16:creationId xmlns:a16="http://schemas.microsoft.com/office/drawing/2014/main" id="{CAA82EC0-E263-44FD-AA6B-C5FACB618E64}"/>
              </a:ext>
            </a:extLst>
          </p:cNvPr>
          <p:cNvSpPr>
            <a:spLocks noGrp="1"/>
          </p:cNvSpPr>
          <p:nvPr>
            <p:ph type="body" sz="quarter" idx="12"/>
          </p:nvPr>
        </p:nvSpPr>
        <p:spPr/>
        <p:txBody>
          <a:bodyPr/>
          <a:lstStyle/>
          <a:p>
            <a:pPr lvl="0" indent="0">
              <a:spcBef>
                <a:spcPts val="560"/>
              </a:spcBef>
              <a:buClr>
                <a:prstClr val="black"/>
              </a:buClr>
              <a:buSzPct val="100000"/>
              <a:buNone/>
            </a:pPr>
            <a:r>
              <a:rPr lang="en-US" sz="1800" dirty="0">
                <a:solidFill>
                  <a:srgbClr val="0B85D5"/>
                </a:solidFill>
                <a:cs typeface="Arial"/>
                <a:sym typeface="Arial"/>
              </a:rPr>
              <a:t>Description based on archived web page captured Sept. 22, 2016; title from title screen (viewed Oct. 27, 2016)</a:t>
            </a:r>
          </a:p>
          <a:p>
            <a:pPr lvl="0" indent="0">
              <a:spcBef>
                <a:spcPts val="560"/>
              </a:spcBef>
              <a:buClr>
                <a:prstClr val="black"/>
              </a:buClr>
              <a:buSzPct val="100000"/>
              <a:buNone/>
            </a:pPr>
            <a:endParaRPr lang="en-US" sz="800" dirty="0">
              <a:solidFill>
                <a:srgbClr val="0B85D5"/>
              </a:solidFill>
              <a:cs typeface="Arial"/>
              <a:sym typeface="Arial"/>
            </a:endParaRPr>
          </a:p>
          <a:p>
            <a:pPr lvl="0" indent="0">
              <a:spcBef>
                <a:spcPts val="0"/>
              </a:spcBef>
              <a:buClr>
                <a:prstClr val="black"/>
              </a:buClr>
              <a:buSzPct val="100000"/>
              <a:buNone/>
            </a:pPr>
            <a:r>
              <a:rPr lang="en-US" sz="1800" dirty="0">
                <a:solidFill>
                  <a:srgbClr val="0B85D5"/>
                </a:solidFill>
                <a:cs typeface="Arial"/>
                <a:sym typeface="Arial"/>
              </a:rPr>
              <a:t>Title from home page last updated June 21, 2012 (viewed June 22, 2012)</a:t>
            </a:r>
          </a:p>
          <a:p>
            <a:pPr lvl="0" indent="0">
              <a:spcBef>
                <a:spcPts val="0"/>
              </a:spcBef>
              <a:buClr>
                <a:prstClr val="black"/>
              </a:buClr>
              <a:buSzPct val="100000"/>
              <a:buNone/>
            </a:pPr>
            <a:endParaRPr lang="en-US" sz="800" dirty="0">
              <a:solidFill>
                <a:srgbClr val="0B85D5"/>
              </a:solidFill>
              <a:cs typeface="Arial"/>
              <a:sym typeface="Arial"/>
            </a:endParaRPr>
          </a:p>
          <a:p>
            <a:pPr lvl="0" indent="0">
              <a:spcBef>
                <a:spcPts val="0"/>
              </a:spcBef>
              <a:buClr>
                <a:prstClr val="black"/>
              </a:buClr>
              <a:buSzPct val="100000"/>
              <a:buNone/>
            </a:pPr>
            <a:r>
              <a:rPr lang="en-US" sz="1800" dirty="0">
                <a:solidFill>
                  <a:srgbClr val="0B85D5"/>
                </a:solidFill>
                <a:cs typeface="Arial"/>
                <a:sym typeface="Arial"/>
              </a:rPr>
              <a:t>Title from home page (viewed on Oct. 11, 2007)</a:t>
            </a:r>
          </a:p>
          <a:p>
            <a:pPr lvl="0" indent="0">
              <a:spcBef>
                <a:spcPts val="0"/>
              </a:spcBef>
              <a:buClr>
                <a:prstClr val="black"/>
              </a:buClr>
              <a:buSzPct val="100000"/>
              <a:buNone/>
            </a:pPr>
            <a:endParaRPr lang="en-US" sz="800" dirty="0">
              <a:solidFill>
                <a:srgbClr val="0B85D5"/>
              </a:solidFill>
              <a:cs typeface="Arial"/>
              <a:sym typeface="Arial"/>
            </a:endParaRPr>
          </a:p>
          <a:p>
            <a:pPr lvl="0" indent="0">
              <a:spcBef>
                <a:spcPts val="0"/>
              </a:spcBef>
              <a:buClr>
                <a:prstClr val="black"/>
              </a:buClr>
              <a:buSzPct val="100000"/>
              <a:buNone/>
            </a:pPr>
            <a:r>
              <a:rPr lang="en-US" sz="1800" dirty="0">
                <a:solidFill>
                  <a:srgbClr val="0B85D5"/>
                </a:solidFill>
                <a:cs typeface="Arial"/>
                <a:sym typeface="Arial"/>
              </a:rPr>
              <a:t>Title from HTML header (viewed Feb. 16, 2006) </a:t>
            </a:r>
          </a:p>
          <a:p>
            <a:pPr marL="0" indent="0">
              <a:buNone/>
            </a:pPr>
            <a:endParaRPr lang="en-US" dirty="0"/>
          </a:p>
        </p:txBody>
      </p:sp>
    </p:spTree>
    <p:extLst>
      <p:ext uri="{BB962C8B-B14F-4D97-AF65-F5344CB8AC3E}">
        <p14:creationId xmlns:p14="http://schemas.microsoft.com/office/powerpoint/2010/main" val="105554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0FC8CF-C0B9-473E-9EDC-D7C6D46BFBAF}"/>
              </a:ext>
            </a:extLst>
          </p:cNvPr>
          <p:cNvSpPr>
            <a:spLocks noGrp="1"/>
          </p:cNvSpPr>
          <p:nvPr>
            <p:ph type="body" sz="quarter" idx="13"/>
          </p:nvPr>
        </p:nvSpPr>
        <p:spPr/>
        <p:txBody>
          <a:bodyPr/>
          <a:lstStyle/>
          <a:p>
            <a:r>
              <a:rPr lang="en-US" dirty="0"/>
              <a:t>Source of Description: Crosswalks</a:t>
            </a:r>
          </a:p>
          <a:p>
            <a:endParaRPr lang="en-US" dirty="0"/>
          </a:p>
        </p:txBody>
      </p:sp>
      <p:graphicFrame>
        <p:nvGraphicFramePr>
          <p:cNvPr id="5" name="Shape 412">
            <a:extLst>
              <a:ext uri="{FF2B5EF4-FFF2-40B4-BE49-F238E27FC236}">
                <a16:creationId xmlns:a16="http://schemas.microsoft.com/office/drawing/2014/main" id="{6360B14E-30B7-4113-BA24-8E99CE387DF8}"/>
              </a:ext>
            </a:extLst>
          </p:cNvPr>
          <p:cNvGraphicFramePr/>
          <p:nvPr>
            <p:extLst>
              <p:ext uri="{D42A27DB-BD31-4B8C-83A1-F6EECF244321}">
                <p14:modId xmlns:p14="http://schemas.microsoft.com/office/powerpoint/2010/main" val="586668846"/>
              </p:ext>
            </p:extLst>
          </p:nvPr>
        </p:nvGraphicFramePr>
        <p:xfrm>
          <a:off x="1147067" y="1145063"/>
          <a:ext cx="6015734" cy="3176916"/>
        </p:xfrm>
        <a:graphic>
          <a:graphicData uri="http://schemas.openxmlformats.org/drawingml/2006/table">
            <a:tbl>
              <a:tblPr>
                <a:noFill/>
              </a:tblPr>
              <a:tblGrid>
                <a:gridCol w="2868670">
                  <a:extLst>
                    <a:ext uri="{9D8B030D-6E8A-4147-A177-3AD203B41FA5}">
                      <a16:colId xmlns:a16="http://schemas.microsoft.com/office/drawing/2014/main" val="20000"/>
                    </a:ext>
                  </a:extLst>
                </a:gridCol>
                <a:gridCol w="3147064">
                  <a:extLst>
                    <a:ext uri="{9D8B030D-6E8A-4147-A177-3AD203B41FA5}">
                      <a16:colId xmlns:a16="http://schemas.microsoft.com/office/drawing/2014/main" val="20001"/>
                    </a:ext>
                  </a:extLst>
                </a:gridCol>
              </a:tblGrid>
              <a:tr h="433620">
                <a:tc>
                  <a:txBody>
                    <a:bodyPr/>
                    <a:lstStyle/>
                    <a:p>
                      <a:pPr lvl="0" rtl="0">
                        <a:lnSpc>
                          <a:spcPct val="115000"/>
                        </a:lnSpc>
                        <a:spcBef>
                          <a:spcPts val="0"/>
                        </a:spcBef>
                        <a:buNone/>
                      </a:pPr>
                      <a:r>
                        <a:rPr lang="en-US" sz="2800" dirty="0">
                          <a:solidFill>
                            <a:srgbClr val="38761D"/>
                          </a:solidFill>
                          <a:highlight>
                            <a:srgbClr val="C5E0B3"/>
                          </a:highlight>
                          <a:latin typeface="Calibri"/>
                          <a:ea typeface="Calibri"/>
                          <a:cs typeface="Calibri"/>
                          <a:sym typeface="Calibri"/>
                        </a:rPr>
                        <a:t>Crosswalks</a:t>
                      </a: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3"/>
                    </a:solidFill>
                  </a:tcPr>
                </a:tc>
                <a:tc>
                  <a:txBody>
                    <a:bodyPr/>
                    <a:lstStyle/>
                    <a:p>
                      <a:pPr lvl="0" rtl="0">
                        <a:lnSpc>
                          <a:spcPct val="115000"/>
                        </a:lnSpc>
                        <a:spcBef>
                          <a:spcPts val="0"/>
                        </a:spcBef>
                        <a:buNone/>
                      </a:pPr>
                      <a:endParaRPr sz="2900" dirty="0">
                        <a:solidFill>
                          <a:srgbClr val="38761D"/>
                        </a:solidFill>
                        <a:latin typeface="Calibri"/>
                        <a:ea typeface="Calibri"/>
                        <a:cs typeface="Calibri"/>
                        <a:sym typeface="Calibri"/>
                      </a:endParaRPr>
                    </a:p>
                  </a:txBody>
                  <a:tcPr marL="25400" marR="25400"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894229">
                <a:tc>
                  <a:txBody>
                    <a:bodyPr/>
                    <a:lstStyle/>
                    <a:p>
                      <a:pPr lvl="0" rtl="0">
                        <a:lnSpc>
                          <a:spcPct val="115000"/>
                        </a:lnSpc>
                        <a:spcBef>
                          <a:spcPts val="0"/>
                        </a:spcBef>
                        <a:buNone/>
                      </a:pPr>
                      <a:r>
                        <a:rPr lang="en-US" sz="2900" dirty="0">
                          <a:solidFill>
                            <a:srgbClr val="38761D"/>
                          </a:solidFill>
                          <a:latin typeface="Calibri"/>
                          <a:ea typeface="Calibri"/>
                          <a:cs typeface="Calibri"/>
                          <a:sym typeface="Calibri"/>
                        </a:rPr>
                        <a:t>Dublin Core</a:t>
                      </a:r>
                    </a:p>
                  </a:txBody>
                  <a:tcPr marL="25400" marR="25400" marT="0" marB="0">
                    <a:lnT w="12700" cap="flat" cmpd="sng" algn="ctr">
                      <a:solidFill>
                        <a:schemeClr val="tx1"/>
                      </a:solidFill>
                      <a:prstDash val="solid"/>
                      <a:round/>
                      <a:headEnd type="none" w="med" len="med"/>
                      <a:tailEnd type="none" w="med" len="med"/>
                    </a:lnT>
                  </a:tcPr>
                </a:tc>
                <a:tc>
                  <a:txBody>
                    <a:bodyPr/>
                    <a:lstStyle/>
                    <a:p>
                      <a:pPr lvl="0" rtl="0">
                        <a:lnSpc>
                          <a:spcPct val="115000"/>
                        </a:lnSpc>
                        <a:spcBef>
                          <a:spcPts val="0"/>
                        </a:spcBef>
                        <a:buNone/>
                      </a:pPr>
                      <a:r>
                        <a:rPr lang="en-US" sz="2900" dirty="0">
                          <a:solidFill>
                            <a:srgbClr val="38761D"/>
                          </a:solidFill>
                          <a:latin typeface="Calibri"/>
                          <a:ea typeface="Calibri"/>
                          <a:cs typeface="Calibri"/>
                          <a:sym typeface="Calibri"/>
                        </a:rPr>
                        <a:t>Source of Description</a:t>
                      </a:r>
                    </a:p>
                  </a:txBody>
                  <a:tcPr marL="25400" marR="25400" marT="0" marB="0"/>
                </a:tc>
                <a:extLst>
                  <a:ext uri="{0D108BD9-81ED-4DB2-BD59-A6C34878D82A}">
                    <a16:rowId xmlns:a16="http://schemas.microsoft.com/office/drawing/2014/main" val="10001"/>
                  </a:ext>
                </a:extLst>
              </a:tr>
              <a:tr h="433620">
                <a:tc>
                  <a:txBody>
                    <a:bodyPr/>
                    <a:lstStyle/>
                    <a:p>
                      <a:pPr lvl="0" rtl="0">
                        <a:lnSpc>
                          <a:spcPct val="115000"/>
                        </a:lnSpc>
                        <a:spcBef>
                          <a:spcPts val="0"/>
                        </a:spcBef>
                        <a:buNone/>
                      </a:pPr>
                      <a:r>
                        <a:rPr lang="en-US" sz="2900" dirty="0">
                          <a:solidFill>
                            <a:srgbClr val="38761D"/>
                          </a:solidFill>
                          <a:latin typeface="Calibri"/>
                          <a:ea typeface="Calibri"/>
                          <a:cs typeface="Calibri"/>
                          <a:sym typeface="Calibri"/>
                        </a:rPr>
                        <a:t>EAD</a:t>
                      </a:r>
                    </a:p>
                  </a:txBody>
                  <a:tcPr marL="25400" marR="25400" marT="0" marB="0"/>
                </a:tc>
                <a:tc>
                  <a:txBody>
                    <a:bodyPr/>
                    <a:lstStyle/>
                    <a:p>
                      <a:pPr lvl="0" rtl="0">
                        <a:lnSpc>
                          <a:spcPct val="115000"/>
                        </a:lnSpc>
                        <a:spcBef>
                          <a:spcPts val="0"/>
                        </a:spcBef>
                        <a:buNone/>
                      </a:pPr>
                      <a:r>
                        <a:rPr lang="en-US" sz="2900" dirty="0">
                          <a:solidFill>
                            <a:srgbClr val="38761D"/>
                          </a:solidFill>
                          <a:latin typeface="Calibri"/>
                          <a:ea typeface="Calibri"/>
                          <a:cs typeface="Calibri"/>
                          <a:sym typeface="Calibri"/>
                        </a:rPr>
                        <a:t>&lt;processinfo&gt;</a:t>
                      </a:r>
                    </a:p>
                  </a:txBody>
                  <a:tcPr marL="25400" marR="25400" marT="0" marB="0"/>
                </a:tc>
                <a:extLst>
                  <a:ext uri="{0D108BD9-81ED-4DB2-BD59-A6C34878D82A}">
                    <a16:rowId xmlns:a16="http://schemas.microsoft.com/office/drawing/2014/main" val="10002"/>
                  </a:ext>
                </a:extLst>
              </a:tr>
              <a:tr h="433620">
                <a:tc>
                  <a:txBody>
                    <a:bodyPr/>
                    <a:lstStyle/>
                    <a:p>
                      <a:pPr lvl="0" rtl="0">
                        <a:lnSpc>
                          <a:spcPct val="115000"/>
                        </a:lnSpc>
                        <a:spcBef>
                          <a:spcPts val="0"/>
                        </a:spcBef>
                        <a:buNone/>
                      </a:pPr>
                      <a:r>
                        <a:rPr lang="en-US" sz="2900" dirty="0">
                          <a:solidFill>
                            <a:srgbClr val="38761D"/>
                          </a:solidFill>
                          <a:latin typeface="Calibri"/>
                          <a:ea typeface="Calibri"/>
                          <a:cs typeface="Calibri"/>
                          <a:sym typeface="Calibri"/>
                        </a:rPr>
                        <a:t>MARC 21</a:t>
                      </a:r>
                    </a:p>
                  </a:txBody>
                  <a:tcPr marL="25400" marR="25400" marT="0" marB="0"/>
                </a:tc>
                <a:tc>
                  <a:txBody>
                    <a:bodyPr/>
                    <a:lstStyle/>
                    <a:p>
                      <a:pPr lvl="0" rtl="0">
                        <a:lnSpc>
                          <a:spcPct val="115000"/>
                        </a:lnSpc>
                        <a:spcBef>
                          <a:spcPts val="0"/>
                        </a:spcBef>
                        <a:buNone/>
                      </a:pPr>
                      <a:r>
                        <a:rPr lang="en-US" sz="2900" dirty="0">
                          <a:solidFill>
                            <a:srgbClr val="38761D"/>
                          </a:solidFill>
                          <a:latin typeface="Calibri"/>
                          <a:ea typeface="Calibri"/>
                          <a:cs typeface="Calibri"/>
                          <a:sym typeface="Calibri"/>
                        </a:rPr>
                        <a:t>588</a:t>
                      </a:r>
                    </a:p>
                  </a:txBody>
                  <a:tcPr marL="25400" marR="25400" marT="0" marB="0"/>
                </a:tc>
                <a:extLst>
                  <a:ext uri="{0D108BD9-81ED-4DB2-BD59-A6C34878D82A}">
                    <a16:rowId xmlns:a16="http://schemas.microsoft.com/office/drawing/2014/main" val="10003"/>
                  </a:ext>
                </a:extLst>
              </a:tr>
              <a:tr h="754770">
                <a:tc>
                  <a:txBody>
                    <a:bodyPr/>
                    <a:lstStyle/>
                    <a:p>
                      <a:pPr lvl="0" rtl="0">
                        <a:lnSpc>
                          <a:spcPct val="100000"/>
                        </a:lnSpc>
                        <a:spcBef>
                          <a:spcPts val="0"/>
                        </a:spcBef>
                        <a:buNone/>
                      </a:pPr>
                      <a:r>
                        <a:rPr lang="en-US" sz="2900" dirty="0">
                          <a:solidFill>
                            <a:srgbClr val="38761D"/>
                          </a:solidFill>
                          <a:latin typeface="Calibri"/>
                          <a:ea typeface="Calibri"/>
                          <a:cs typeface="Calibri"/>
                          <a:sym typeface="Calibri"/>
                        </a:rPr>
                        <a:t>MODS</a:t>
                      </a:r>
                    </a:p>
                  </a:txBody>
                  <a:tcPr marL="25400" marR="25400" marT="0" marB="0"/>
                </a:tc>
                <a:tc>
                  <a:txBody>
                    <a:bodyPr/>
                    <a:lstStyle/>
                    <a:p>
                      <a:pPr lvl="0" rtl="0">
                        <a:lnSpc>
                          <a:spcPct val="100000"/>
                        </a:lnSpc>
                        <a:spcBef>
                          <a:spcPts val="0"/>
                        </a:spcBef>
                        <a:buNone/>
                      </a:pPr>
                      <a:r>
                        <a:rPr lang="en-US" sz="2900" dirty="0">
                          <a:solidFill>
                            <a:srgbClr val="38761D"/>
                          </a:solidFill>
                          <a:latin typeface="Calibri"/>
                          <a:ea typeface="Calibri"/>
                          <a:cs typeface="Calibri"/>
                          <a:sym typeface="Calibri"/>
                        </a:rPr>
                        <a:t>&lt;note&gt;</a:t>
                      </a:r>
                    </a:p>
                  </a:txBody>
                  <a:tcPr marL="25400" marR="2540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7805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254967-07AE-4843-924F-74C4C2E61AF9}"/>
              </a:ext>
            </a:extLst>
          </p:cNvPr>
          <p:cNvSpPr>
            <a:spLocks noGrp="1"/>
          </p:cNvSpPr>
          <p:nvPr>
            <p:ph type="body" sz="quarter" idx="13"/>
          </p:nvPr>
        </p:nvSpPr>
        <p:spPr/>
        <p:txBody>
          <a:bodyPr/>
          <a:lstStyle/>
          <a:p>
            <a:r>
              <a:rPr lang="en-US" dirty="0"/>
              <a:t>Collector</a:t>
            </a:r>
          </a:p>
        </p:txBody>
      </p:sp>
      <p:sp>
        <p:nvSpPr>
          <p:cNvPr id="3" name="Text Placeholder 2">
            <a:extLst>
              <a:ext uri="{FF2B5EF4-FFF2-40B4-BE49-F238E27FC236}">
                <a16:creationId xmlns:a16="http://schemas.microsoft.com/office/drawing/2014/main" id="{5A78E2A7-2142-438C-8CD7-589B7828268A}"/>
              </a:ext>
            </a:extLst>
          </p:cNvPr>
          <p:cNvSpPr>
            <a:spLocks noGrp="1"/>
          </p:cNvSpPr>
          <p:nvPr>
            <p:ph type="body" sz="quarter" idx="12"/>
          </p:nvPr>
        </p:nvSpPr>
        <p:spPr/>
        <p:txBody>
          <a:bodyPr/>
          <a:lstStyle/>
          <a:p>
            <a:pPr marL="0" lvl="0" indent="-69850">
              <a:lnSpc>
                <a:spcPct val="115000"/>
              </a:lnSpc>
              <a:spcBef>
                <a:spcPts val="0"/>
              </a:spcBef>
              <a:buClr>
                <a:schemeClr val="dk1"/>
              </a:buClr>
              <a:buSzPct val="61111"/>
              <a:buNone/>
            </a:pPr>
            <a:r>
              <a:rPr lang="en-US" sz="1800" b="1" dirty="0">
                <a:solidFill>
                  <a:srgbClr val="434343"/>
                </a:solidFill>
                <a:ea typeface="Calibri"/>
                <a:cs typeface="Calibri"/>
                <a:sym typeface="Calibri"/>
              </a:rPr>
              <a:t>Definition: The organization</a:t>
            </a:r>
            <a:r>
              <a:rPr lang="en-US" sz="1800" b="1" dirty="0">
                <a:ea typeface="Calibri"/>
                <a:cs typeface="Calibri"/>
                <a:sym typeface="Calibri"/>
              </a:rPr>
              <a:t> </a:t>
            </a:r>
            <a:r>
              <a:rPr lang="en-US" sz="1800" b="1" dirty="0">
                <a:solidFill>
                  <a:srgbClr val="434343"/>
                </a:solidFill>
              </a:rPr>
              <a:t>responsible for curation and stewardship of an archived website or collection.</a:t>
            </a:r>
          </a:p>
          <a:p>
            <a:pPr marL="0" lvl="0" indent="-69850">
              <a:lnSpc>
                <a:spcPct val="115000"/>
              </a:lnSpc>
              <a:spcBef>
                <a:spcPts val="0"/>
              </a:spcBef>
              <a:buClr>
                <a:schemeClr val="dk1"/>
              </a:buClr>
              <a:buSzPct val="137500"/>
              <a:buNone/>
            </a:pPr>
            <a:endParaRPr lang="en-US" sz="800" b="1" dirty="0">
              <a:solidFill>
                <a:srgbClr val="333333"/>
              </a:solidFill>
            </a:endParaRPr>
          </a:p>
          <a:p>
            <a:pPr marL="0" lvl="0" indent="-69850">
              <a:lnSpc>
                <a:spcPct val="115000"/>
              </a:lnSpc>
              <a:spcBef>
                <a:spcPts val="0"/>
              </a:spcBef>
              <a:buClr>
                <a:schemeClr val="dk1"/>
              </a:buClr>
              <a:buSzPct val="61111"/>
              <a:buNone/>
            </a:pPr>
            <a:r>
              <a:rPr lang="en-US" sz="1800" dirty="0">
                <a:ea typeface="Calibri"/>
                <a:cs typeface="Calibri"/>
                <a:sym typeface="Calibri"/>
              </a:rPr>
              <a:t>Use </a:t>
            </a:r>
            <a:r>
              <a:rPr lang="en-US" sz="1800" b="1" dirty="0">
                <a:ea typeface="Calibri"/>
                <a:cs typeface="Calibri"/>
                <a:sym typeface="Calibri"/>
              </a:rPr>
              <a:t>Collector</a:t>
            </a:r>
            <a:r>
              <a:rPr lang="en-US" sz="1800" dirty="0">
                <a:ea typeface="Calibri"/>
                <a:cs typeface="Calibri"/>
                <a:sym typeface="Calibri"/>
              </a:rPr>
              <a:t> for the organization that selects the web content for archiving, creates metadata and performs other activities associated with “ownership” of a resource. Stated another way, this is the organization that has taken responsibility for the archived content, although the digital files are not necessarily stored and maintained by this organization (collections harvested using Archive-It are a prominent example).</a:t>
            </a:r>
          </a:p>
          <a:p>
            <a:pPr lvl="0" indent="190500">
              <a:spcBef>
                <a:spcPts val="560"/>
              </a:spcBef>
              <a:buNone/>
            </a:pPr>
            <a:endParaRPr lang="en-US" sz="2000" dirty="0"/>
          </a:p>
          <a:p>
            <a:pPr marL="0" indent="0">
              <a:buNone/>
            </a:pPr>
            <a:endParaRPr lang="en-US" dirty="0"/>
          </a:p>
        </p:txBody>
      </p:sp>
    </p:spTree>
    <p:extLst>
      <p:ext uri="{BB962C8B-B14F-4D97-AF65-F5344CB8AC3E}">
        <p14:creationId xmlns:p14="http://schemas.microsoft.com/office/powerpoint/2010/main" val="209869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AACEDB-A0B7-4F34-905C-A88E3537E59E}"/>
              </a:ext>
            </a:extLst>
          </p:cNvPr>
          <p:cNvSpPr>
            <a:spLocks noGrp="1"/>
          </p:cNvSpPr>
          <p:nvPr>
            <p:ph type="body" sz="quarter" idx="13"/>
          </p:nvPr>
        </p:nvSpPr>
        <p:spPr/>
        <p:txBody>
          <a:bodyPr/>
          <a:lstStyle/>
          <a:p>
            <a:r>
              <a:rPr lang="en-US" dirty="0"/>
              <a:t>Collector: Lifecycle activities</a:t>
            </a:r>
          </a:p>
          <a:p>
            <a:endParaRPr lang="en-US" dirty="0"/>
          </a:p>
        </p:txBody>
      </p:sp>
      <p:sp>
        <p:nvSpPr>
          <p:cNvPr id="3" name="Text Placeholder 2">
            <a:extLst>
              <a:ext uri="{FF2B5EF4-FFF2-40B4-BE49-F238E27FC236}">
                <a16:creationId xmlns:a16="http://schemas.microsoft.com/office/drawing/2014/main" id="{8BB2A6C2-6526-4277-8FC2-138071C8C722}"/>
              </a:ext>
            </a:extLst>
          </p:cNvPr>
          <p:cNvSpPr>
            <a:spLocks noGrp="1"/>
          </p:cNvSpPr>
          <p:nvPr>
            <p:ph type="body" sz="quarter" idx="12"/>
          </p:nvPr>
        </p:nvSpPr>
        <p:spPr/>
        <p:txBody>
          <a:bodyPr/>
          <a:lstStyle/>
          <a:p>
            <a:pPr marL="0" indent="-52388">
              <a:lnSpc>
                <a:spcPct val="115000"/>
              </a:lnSpc>
              <a:spcBef>
                <a:spcPts val="0"/>
              </a:spcBef>
              <a:buClr>
                <a:schemeClr val="dk1"/>
              </a:buClr>
              <a:buSzPct val="61111"/>
              <a:buNone/>
            </a:pPr>
            <a:r>
              <a:rPr lang="en-US" sz="2000" dirty="0">
                <a:latin typeface="Calibri"/>
                <a:ea typeface="Calibri"/>
                <a:cs typeface="Calibri"/>
                <a:sym typeface="Calibri"/>
              </a:rPr>
              <a:t>Institutions involved in web archiving engage in a variety of activities during the lifecycle of archiving web content. We identified four activities performed by the institution that assumes responsibility for archiving web content:</a:t>
            </a:r>
          </a:p>
          <a:p>
            <a:pPr marL="0" indent="-52388">
              <a:lnSpc>
                <a:spcPct val="115000"/>
              </a:lnSpc>
              <a:spcBef>
                <a:spcPts val="0"/>
              </a:spcBef>
              <a:buClr>
                <a:schemeClr val="dk1"/>
              </a:buClr>
              <a:buSzPct val="137500"/>
              <a:buNone/>
            </a:pPr>
            <a:endParaRPr lang="en-US" sz="700" dirty="0">
              <a:latin typeface="Calibri"/>
              <a:ea typeface="Calibri"/>
              <a:cs typeface="Calibri"/>
              <a:sym typeface="Calibri"/>
            </a:endParaRPr>
          </a:p>
          <a:p>
            <a:pPr indent="-257175">
              <a:lnSpc>
                <a:spcPct val="115000"/>
              </a:lnSpc>
              <a:spcBef>
                <a:spcPts val="0"/>
              </a:spcBef>
              <a:buSzPct val="100000"/>
              <a:buFont typeface="Calibri"/>
            </a:pPr>
            <a:r>
              <a:rPr lang="en-US" sz="2000" b="1" dirty="0">
                <a:latin typeface="Calibri"/>
                <a:ea typeface="Calibri"/>
                <a:cs typeface="Calibri"/>
                <a:sym typeface="Calibri"/>
              </a:rPr>
              <a:t>Selecting</a:t>
            </a:r>
            <a:r>
              <a:rPr lang="en-US" sz="2000" dirty="0">
                <a:latin typeface="Calibri"/>
                <a:ea typeface="Calibri"/>
                <a:cs typeface="Calibri"/>
                <a:sym typeface="Calibri"/>
              </a:rPr>
              <a:t> websites for archiving</a:t>
            </a:r>
          </a:p>
          <a:p>
            <a:pPr indent="-257175">
              <a:lnSpc>
                <a:spcPct val="115000"/>
              </a:lnSpc>
              <a:spcBef>
                <a:spcPts val="0"/>
              </a:spcBef>
              <a:buSzPct val="100000"/>
              <a:buFont typeface="Calibri"/>
            </a:pPr>
            <a:r>
              <a:rPr lang="en-US" sz="2000" b="1" dirty="0">
                <a:latin typeface="Calibri"/>
                <a:ea typeface="Calibri"/>
                <a:cs typeface="Calibri"/>
                <a:sym typeface="Calibri"/>
              </a:rPr>
              <a:t>Harvesting</a:t>
            </a:r>
            <a:r>
              <a:rPr lang="en-US" sz="2000" dirty="0">
                <a:latin typeface="Calibri"/>
                <a:ea typeface="Calibri"/>
                <a:cs typeface="Calibri"/>
                <a:sym typeface="Calibri"/>
              </a:rPr>
              <a:t> the content of the designated seed URLs</a:t>
            </a:r>
          </a:p>
          <a:p>
            <a:pPr indent="-257175">
              <a:lnSpc>
                <a:spcPct val="115000"/>
              </a:lnSpc>
              <a:spcBef>
                <a:spcPts val="0"/>
              </a:spcBef>
              <a:buSzPct val="100000"/>
              <a:buFont typeface="Calibri"/>
            </a:pPr>
            <a:r>
              <a:rPr lang="en-US" sz="2000" dirty="0">
                <a:latin typeface="Calibri"/>
                <a:ea typeface="Calibri"/>
                <a:cs typeface="Calibri"/>
                <a:sym typeface="Calibri"/>
              </a:rPr>
              <a:t>Creating and maintaining </a:t>
            </a:r>
            <a:r>
              <a:rPr lang="en-US" sz="2000" b="1" dirty="0">
                <a:latin typeface="Calibri"/>
                <a:ea typeface="Calibri"/>
                <a:cs typeface="Calibri"/>
                <a:sym typeface="Calibri"/>
              </a:rPr>
              <a:t>metadata</a:t>
            </a:r>
            <a:r>
              <a:rPr lang="en-US" sz="2000" dirty="0">
                <a:latin typeface="Calibri"/>
                <a:ea typeface="Calibri"/>
                <a:cs typeface="Calibri"/>
                <a:sym typeface="Calibri"/>
              </a:rPr>
              <a:t> to describe the content</a:t>
            </a:r>
          </a:p>
          <a:p>
            <a:pPr indent="-257175">
              <a:lnSpc>
                <a:spcPct val="115000"/>
              </a:lnSpc>
              <a:spcBef>
                <a:spcPts val="0"/>
              </a:spcBef>
              <a:buSzPct val="100000"/>
              <a:buFont typeface="Calibri"/>
            </a:pPr>
            <a:r>
              <a:rPr lang="en-US" sz="2000" dirty="0">
                <a:latin typeface="Calibri"/>
                <a:ea typeface="Calibri"/>
                <a:cs typeface="Calibri"/>
                <a:sym typeface="Calibri"/>
              </a:rPr>
              <a:t>Making </a:t>
            </a:r>
            <a:r>
              <a:rPr lang="en-US" sz="2000" b="1" dirty="0">
                <a:latin typeface="Calibri"/>
                <a:ea typeface="Calibri"/>
                <a:cs typeface="Calibri"/>
                <a:sym typeface="Calibri"/>
              </a:rPr>
              <a:t>decisions</a:t>
            </a:r>
            <a:r>
              <a:rPr lang="en-US" sz="2000" dirty="0">
                <a:latin typeface="Calibri"/>
                <a:ea typeface="Calibri"/>
                <a:cs typeface="Calibri"/>
                <a:sym typeface="Calibri"/>
              </a:rPr>
              <a:t> about other aspects of </a:t>
            </a:r>
            <a:r>
              <a:rPr lang="en-US" sz="2000" b="1" dirty="0">
                <a:latin typeface="Calibri"/>
                <a:ea typeface="Calibri"/>
                <a:cs typeface="Calibri"/>
                <a:sym typeface="Calibri"/>
              </a:rPr>
              <a:t>collections management</a:t>
            </a:r>
            <a:r>
              <a:rPr lang="en-US" sz="2000" dirty="0">
                <a:latin typeface="Calibri"/>
                <a:ea typeface="Calibri"/>
                <a:cs typeface="Calibri"/>
                <a:sym typeface="Calibri"/>
              </a:rPr>
              <a:t>, including how the harvested files will be preserved and how will access be provided.</a:t>
            </a:r>
          </a:p>
          <a:p>
            <a:pPr marL="0" indent="-52388">
              <a:lnSpc>
                <a:spcPct val="115000"/>
              </a:lnSpc>
              <a:spcBef>
                <a:spcPts val="0"/>
              </a:spcBef>
              <a:buClr>
                <a:schemeClr val="dk1"/>
              </a:buClr>
              <a:buSzPct val="61111"/>
              <a:buNone/>
            </a:pPr>
            <a:endParaRPr lang="en-US" dirty="0">
              <a:latin typeface="Calibri"/>
              <a:ea typeface="Calibri"/>
              <a:cs typeface="Calibri"/>
              <a:sym typeface="Calibri"/>
            </a:endParaRPr>
          </a:p>
          <a:p>
            <a:pPr marL="0" indent="0">
              <a:buNone/>
            </a:pPr>
            <a:endParaRPr lang="en-US" dirty="0"/>
          </a:p>
        </p:txBody>
      </p:sp>
    </p:spTree>
    <p:extLst>
      <p:ext uri="{BB962C8B-B14F-4D97-AF65-F5344CB8AC3E}">
        <p14:creationId xmlns:p14="http://schemas.microsoft.com/office/powerpoint/2010/main" val="64950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8E1620-1ACA-41AB-9671-A814B549D3C3}"/>
              </a:ext>
            </a:extLst>
          </p:cNvPr>
          <p:cNvSpPr>
            <a:spLocks noGrp="1"/>
          </p:cNvSpPr>
          <p:nvPr>
            <p:ph type="body" sz="quarter" idx="13"/>
          </p:nvPr>
        </p:nvSpPr>
        <p:spPr/>
        <p:txBody>
          <a:bodyPr/>
          <a:lstStyle/>
          <a:p>
            <a:r>
              <a:rPr lang="en-US" dirty="0"/>
              <a:t>Collector: Examples</a:t>
            </a:r>
          </a:p>
          <a:p>
            <a:endParaRPr lang="en-US" dirty="0"/>
          </a:p>
        </p:txBody>
      </p:sp>
      <p:sp>
        <p:nvSpPr>
          <p:cNvPr id="3" name="Text Placeholder 2">
            <a:extLst>
              <a:ext uri="{FF2B5EF4-FFF2-40B4-BE49-F238E27FC236}">
                <a16:creationId xmlns:a16="http://schemas.microsoft.com/office/drawing/2014/main" id="{8151F8F7-375B-4936-B8AC-35DD39AC440E}"/>
              </a:ext>
            </a:extLst>
          </p:cNvPr>
          <p:cNvSpPr>
            <a:spLocks noGrp="1"/>
          </p:cNvSpPr>
          <p:nvPr>
            <p:ph type="body" sz="quarter" idx="12"/>
          </p:nvPr>
        </p:nvSpPr>
        <p:spPr/>
        <p:txBody>
          <a:bodyPr/>
          <a:lstStyle/>
          <a:p>
            <a:pPr lvl="0" indent="-52388">
              <a:lnSpc>
                <a:spcPct val="115000"/>
              </a:lnSpc>
              <a:spcBef>
                <a:spcPts val="0"/>
              </a:spcBef>
              <a:buClr>
                <a:srgbClr val="000000"/>
              </a:buClr>
              <a:buSzPct val="61111"/>
              <a:buNone/>
            </a:pPr>
            <a:r>
              <a:rPr lang="en-US" sz="1350" dirty="0">
                <a:solidFill>
                  <a:srgbClr val="0000FF"/>
                </a:solidFill>
                <a:latin typeface="Calibri"/>
                <a:ea typeface="Calibri"/>
                <a:cs typeface="Calibri"/>
                <a:sym typeface="Calibri"/>
              </a:rPr>
              <a:t>Creator: Seattle (Wash.)</a:t>
            </a:r>
          </a:p>
          <a:p>
            <a:pPr lvl="0" indent="-52388">
              <a:lnSpc>
                <a:spcPct val="115000"/>
              </a:lnSpc>
              <a:spcBef>
                <a:spcPts val="0"/>
              </a:spcBef>
              <a:buClr>
                <a:srgbClr val="000000"/>
              </a:buClr>
              <a:buSzPct val="61111"/>
              <a:buNone/>
            </a:pPr>
            <a:r>
              <a:rPr lang="en-US" sz="1350" dirty="0">
                <a:solidFill>
                  <a:srgbClr val="0000FF"/>
                </a:solidFill>
                <a:latin typeface="Calibri"/>
                <a:ea typeface="Calibri"/>
                <a:cs typeface="Calibri"/>
                <a:sym typeface="Calibri"/>
              </a:rPr>
              <a:t>Title: City of Seattle Harvested Websites</a:t>
            </a:r>
          </a:p>
          <a:p>
            <a:pPr lvl="0" indent="-52388">
              <a:lnSpc>
                <a:spcPct val="115000"/>
              </a:lnSpc>
              <a:spcBef>
                <a:spcPts val="0"/>
              </a:spcBef>
              <a:buClr>
                <a:srgbClr val="000000"/>
              </a:buClr>
              <a:buSzPct val="61111"/>
              <a:buNone/>
            </a:pPr>
            <a:r>
              <a:rPr lang="en-US" sz="1350" dirty="0">
                <a:solidFill>
                  <a:srgbClr val="0000FF"/>
                </a:solidFill>
                <a:latin typeface="Calibri"/>
                <a:ea typeface="Calibri"/>
                <a:cs typeface="Calibri"/>
                <a:sym typeface="Calibri"/>
              </a:rPr>
              <a:t>Collector: Seattle Municipal Archives</a:t>
            </a:r>
          </a:p>
          <a:p>
            <a:pPr lvl="0" indent="-52388">
              <a:lnSpc>
                <a:spcPct val="115000"/>
              </a:lnSpc>
              <a:spcBef>
                <a:spcPts val="0"/>
              </a:spcBef>
              <a:buClr>
                <a:srgbClr val="000000"/>
              </a:buClr>
              <a:buSzPct val="61111"/>
              <a:buNone/>
            </a:pPr>
            <a:endParaRPr lang="en-US" sz="1350" dirty="0">
              <a:solidFill>
                <a:srgbClr val="0000FF"/>
              </a:solidFill>
              <a:latin typeface="Calibri"/>
              <a:ea typeface="Calibri"/>
              <a:cs typeface="Calibri"/>
              <a:sym typeface="Calibri"/>
            </a:endParaRPr>
          </a:p>
          <a:p>
            <a:pPr lvl="0" indent="-52388">
              <a:lnSpc>
                <a:spcPct val="115000"/>
              </a:lnSpc>
              <a:spcBef>
                <a:spcPts val="0"/>
              </a:spcBef>
              <a:buClr>
                <a:srgbClr val="000000"/>
              </a:buClr>
              <a:buSzPct val="61111"/>
              <a:buNone/>
            </a:pPr>
            <a:r>
              <a:rPr lang="en-US" sz="1350" dirty="0">
                <a:solidFill>
                  <a:srgbClr val="0000FF"/>
                </a:solidFill>
                <a:latin typeface="Calibri"/>
                <a:ea typeface="Calibri"/>
                <a:cs typeface="Calibri"/>
                <a:sym typeface="Calibri"/>
              </a:rPr>
              <a:t>Title: Globalchange.gov</a:t>
            </a:r>
          </a:p>
          <a:p>
            <a:pPr lvl="0" indent="-52388">
              <a:lnSpc>
                <a:spcPct val="115000"/>
              </a:lnSpc>
              <a:spcBef>
                <a:spcPts val="0"/>
              </a:spcBef>
              <a:buClr>
                <a:srgbClr val="000000"/>
              </a:buClr>
              <a:buSzPct val="61111"/>
              <a:buNone/>
            </a:pPr>
            <a:r>
              <a:rPr lang="en-US" sz="1350" dirty="0">
                <a:solidFill>
                  <a:srgbClr val="0000FF"/>
                </a:solidFill>
                <a:latin typeface="Calibri"/>
                <a:ea typeface="Calibri"/>
                <a:cs typeface="Calibri"/>
                <a:sym typeface="Calibri"/>
              </a:rPr>
              <a:t>Contributor: U.S. Global Change Research Program</a:t>
            </a:r>
          </a:p>
          <a:p>
            <a:pPr lvl="0" indent="-52388">
              <a:lnSpc>
                <a:spcPct val="115000"/>
              </a:lnSpc>
              <a:spcBef>
                <a:spcPts val="0"/>
              </a:spcBef>
              <a:buClr>
                <a:srgbClr val="000000"/>
              </a:buClr>
              <a:buSzPct val="61111"/>
              <a:buNone/>
            </a:pPr>
            <a:r>
              <a:rPr lang="en-US" sz="1350" dirty="0">
                <a:solidFill>
                  <a:srgbClr val="0000FF"/>
                </a:solidFill>
                <a:latin typeface="Calibri"/>
                <a:ea typeface="Calibri"/>
                <a:cs typeface="Calibri"/>
                <a:sym typeface="Calibri"/>
              </a:rPr>
              <a:t>Collector: Federal Depository Library Program</a:t>
            </a:r>
          </a:p>
          <a:p>
            <a:pPr lvl="0" indent="-52388">
              <a:lnSpc>
                <a:spcPct val="115000"/>
              </a:lnSpc>
              <a:spcBef>
                <a:spcPts val="0"/>
              </a:spcBef>
              <a:buClr>
                <a:srgbClr val="000000"/>
              </a:buClr>
              <a:buSzPct val="61111"/>
              <a:buNone/>
            </a:pPr>
            <a:endParaRPr lang="en-US" sz="1350" dirty="0">
              <a:solidFill>
                <a:srgbClr val="0000FF"/>
              </a:solidFill>
              <a:latin typeface="Calibri"/>
              <a:ea typeface="Calibri"/>
              <a:cs typeface="Calibri"/>
              <a:sym typeface="Calibri"/>
            </a:endParaRPr>
          </a:p>
          <a:p>
            <a:pPr lvl="0" indent="-52388">
              <a:lnSpc>
                <a:spcPct val="115000"/>
              </a:lnSpc>
              <a:spcBef>
                <a:spcPts val="0"/>
              </a:spcBef>
              <a:buClr>
                <a:srgbClr val="000000"/>
              </a:buClr>
              <a:buSzPct val="61111"/>
              <a:buNone/>
            </a:pPr>
            <a:r>
              <a:rPr lang="en-US" sz="1350" dirty="0">
                <a:solidFill>
                  <a:srgbClr val="0000FF"/>
                </a:solidFill>
                <a:latin typeface="Calibri"/>
                <a:ea typeface="Calibri"/>
                <a:cs typeface="Calibri"/>
                <a:sym typeface="Calibri"/>
              </a:rPr>
              <a:t>Creator: Association for Research into Crimes Against Art </a:t>
            </a:r>
          </a:p>
          <a:p>
            <a:pPr lvl="0" indent="-52388">
              <a:lnSpc>
                <a:spcPct val="115000"/>
              </a:lnSpc>
              <a:spcBef>
                <a:spcPts val="0"/>
              </a:spcBef>
              <a:buClr>
                <a:srgbClr val="000000"/>
              </a:buClr>
              <a:buSzPct val="61111"/>
              <a:buNone/>
            </a:pPr>
            <a:r>
              <a:rPr lang="en-US" sz="1350" dirty="0">
                <a:solidFill>
                  <a:srgbClr val="0000FF"/>
                </a:solidFill>
                <a:latin typeface="Calibri"/>
                <a:ea typeface="Calibri"/>
                <a:cs typeface="Calibri"/>
                <a:sym typeface="Calibri"/>
              </a:rPr>
              <a:t>Title: </a:t>
            </a:r>
            <a:r>
              <a:rPr lang="en-US" sz="1350" dirty="0" err="1">
                <a:solidFill>
                  <a:srgbClr val="0000FF"/>
                </a:solidFill>
                <a:latin typeface="Calibri"/>
                <a:ea typeface="Calibri"/>
                <a:cs typeface="Calibri"/>
                <a:sym typeface="Calibri"/>
              </a:rPr>
              <a:t>ARCAblog</a:t>
            </a:r>
            <a:r>
              <a:rPr lang="en-US" sz="1350" dirty="0">
                <a:solidFill>
                  <a:srgbClr val="0000FF"/>
                </a:solidFill>
                <a:latin typeface="Calibri"/>
                <a:ea typeface="Calibri"/>
                <a:cs typeface="Calibri"/>
                <a:sym typeface="Calibri"/>
              </a:rPr>
              <a:t> : promoting the study and research of art crime and cultural heritage protection</a:t>
            </a:r>
          </a:p>
          <a:p>
            <a:pPr lvl="0" indent="-52388">
              <a:lnSpc>
                <a:spcPct val="115000"/>
              </a:lnSpc>
              <a:spcBef>
                <a:spcPts val="0"/>
              </a:spcBef>
              <a:buClr>
                <a:srgbClr val="000000"/>
              </a:buClr>
              <a:buSzPct val="61111"/>
              <a:buNone/>
            </a:pPr>
            <a:r>
              <a:rPr lang="en-US" sz="1350" dirty="0">
                <a:solidFill>
                  <a:srgbClr val="0000FF"/>
                </a:solidFill>
                <a:latin typeface="Calibri"/>
                <a:ea typeface="Calibri"/>
                <a:cs typeface="Calibri"/>
                <a:sym typeface="Calibri"/>
              </a:rPr>
              <a:t>Collector: New York Art Resources Consortium</a:t>
            </a:r>
          </a:p>
          <a:p>
            <a:pPr marL="0" indent="0">
              <a:buNone/>
            </a:pPr>
            <a:endParaRPr lang="en-US" dirty="0"/>
          </a:p>
        </p:txBody>
      </p:sp>
    </p:spTree>
    <p:extLst>
      <p:ext uri="{BB962C8B-B14F-4D97-AF65-F5344CB8AC3E}">
        <p14:creationId xmlns:p14="http://schemas.microsoft.com/office/powerpoint/2010/main" val="414821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9170A-CFEC-403A-8AB4-B23ADD8CFC15}"/>
              </a:ext>
            </a:extLst>
          </p:cNvPr>
          <p:cNvSpPr>
            <a:spLocks noGrp="1"/>
          </p:cNvSpPr>
          <p:nvPr>
            <p:ph type="body" sz="quarter" idx="13"/>
          </p:nvPr>
        </p:nvSpPr>
        <p:spPr/>
        <p:txBody>
          <a:bodyPr/>
          <a:lstStyle/>
          <a:p>
            <a:r>
              <a:rPr lang="en-US" dirty="0"/>
              <a:t>Collector: Crosswalks</a:t>
            </a:r>
          </a:p>
          <a:p>
            <a:endParaRPr lang="en-US" dirty="0"/>
          </a:p>
        </p:txBody>
      </p:sp>
      <p:graphicFrame>
        <p:nvGraphicFramePr>
          <p:cNvPr id="6" name="Shape 412">
            <a:extLst>
              <a:ext uri="{FF2B5EF4-FFF2-40B4-BE49-F238E27FC236}">
                <a16:creationId xmlns:a16="http://schemas.microsoft.com/office/drawing/2014/main" id="{AF56636F-305A-4CA9-A46B-2E9BEA9F05AE}"/>
              </a:ext>
            </a:extLst>
          </p:cNvPr>
          <p:cNvGraphicFramePr/>
          <p:nvPr>
            <p:extLst>
              <p:ext uri="{D42A27DB-BD31-4B8C-83A1-F6EECF244321}">
                <p14:modId xmlns:p14="http://schemas.microsoft.com/office/powerpoint/2010/main" val="2470425514"/>
              </p:ext>
            </p:extLst>
          </p:nvPr>
        </p:nvGraphicFramePr>
        <p:xfrm>
          <a:off x="1658178" y="954121"/>
          <a:ext cx="5123248" cy="3601770"/>
        </p:xfrm>
        <a:graphic>
          <a:graphicData uri="http://schemas.openxmlformats.org/drawingml/2006/table">
            <a:tbl>
              <a:tblPr>
                <a:noFill/>
              </a:tblPr>
              <a:tblGrid>
                <a:gridCol w="2146279">
                  <a:extLst>
                    <a:ext uri="{9D8B030D-6E8A-4147-A177-3AD203B41FA5}">
                      <a16:colId xmlns:a16="http://schemas.microsoft.com/office/drawing/2014/main" val="20000"/>
                    </a:ext>
                  </a:extLst>
                </a:gridCol>
                <a:gridCol w="2976969">
                  <a:extLst>
                    <a:ext uri="{9D8B030D-6E8A-4147-A177-3AD203B41FA5}">
                      <a16:colId xmlns:a16="http://schemas.microsoft.com/office/drawing/2014/main" val="20001"/>
                    </a:ext>
                  </a:extLst>
                </a:gridCol>
              </a:tblGrid>
              <a:tr h="385572">
                <a:tc>
                  <a:txBody>
                    <a:bodyPr/>
                    <a:lstStyle/>
                    <a:p>
                      <a:pPr lvl="0" rtl="0">
                        <a:lnSpc>
                          <a:spcPct val="115000"/>
                        </a:lnSpc>
                        <a:spcBef>
                          <a:spcPts val="0"/>
                        </a:spcBef>
                        <a:buNone/>
                      </a:pPr>
                      <a:r>
                        <a:rPr lang="en-US" sz="2200" dirty="0">
                          <a:solidFill>
                            <a:srgbClr val="38761D"/>
                          </a:solidFill>
                          <a:highlight>
                            <a:srgbClr val="C5E0B3"/>
                          </a:highlight>
                          <a:latin typeface="Calibri"/>
                          <a:ea typeface="Calibri"/>
                          <a:cs typeface="Calibri"/>
                          <a:sym typeface="Calibri"/>
                        </a:rPr>
                        <a:t>Crosswalks</a:t>
                      </a:r>
                    </a:p>
                  </a:txBody>
                  <a:tcPr marL="19050" marR="19050" marT="0" marB="0">
                    <a:solidFill>
                      <a:srgbClr val="C5E0B3"/>
                    </a:solidFill>
                  </a:tcPr>
                </a:tc>
                <a:tc>
                  <a:txBody>
                    <a:bodyPr/>
                    <a:lstStyle/>
                    <a:p>
                      <a:pPr lvl="0" rtl="0">
                        <a:lnSpc>
                          <a:spcPct val="115000"/>
                        </a:lnSpc>
                        <a:spcBef>
                          <a:spcPts val="0"/>
                        </a:spcBef>
                        <a:buNone/>
                      </a:pPr>
                      <a:endParaRPr sz="2200" dirty="0">
                        <a:solidFill>
                          <a:srgbClr val="38761D"/>
                        </a:solidFill>
                        <a:latin typeface="Calibri"/>
                        <a:ea typeface="Calibri"/>
                        <a:cs typeface="Calibri"/>
                        <a:sym typeface="Calibri"/>
                      </a:endParaRPr>
                    </a:p>
                  </a:txBody>
                  <a:tcPr marL="19050" marR="19050" marT="0" marB="0" anchor="b"/>
                </a:tc>
                <a:extLst>
                  <a:ext uri="{0D108BD9-81ED-4DB2-BD59-A6C34878D82A}">
                    <a16:rowId xmlns:a16="http://schemas.microsoft.com/office/drawing/2014/main" val="10000"/>
                  </a:ext>
                </a:extLst>
              </a:tr>
              <a:tr h="385572">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Dublin Core</a:t>
                      </a:r>
                    </a:p>
                  </a:txBody>
                  <a:tcPr marL="19050" marR="19050" marT="0" marB="0"/>
                </a:tc>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Contributor</a:t>
                      </a:r>
                    </a:p>
                  </a:txBody>
                  <a:tcPr marL="19050" marR="19050" marT="0" marB="0"/>
                </a:tc>
                <a:extLst>
                  <a:ext uri="{0D108BD9-81ED-4DB2-BD59-A6C34878D82A}">
                    <a16:rowId xmlns:a16="http://schemas.microsoft.com/office/drawing/2014/main" val="10001"/>
                  </a:ext>
                </a:extLst>
              </a:tr>
              <a:tr h="385572">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EAD</a:t>
                      </a:r>
                    </a:p>
                  </a:txBody>
                  <a:tcPr marL="19050" marR="19050" marT="0" marB="0"/>
                </a:tc>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&lt;repository&gt;</a:t>
                      </a:r>
                    </a:p>
                  </a:txBody>
                  <a:tcPr marL="19050" marR="19050" marT="0" marB="0"/>
                </a:tc>
                <a:extLst>
                  <a:ext uri="{0D108BD9-81ED-4DB2-BD59-A6C34878D82A}">
                    <a16:rowId xmlns:a16="http://schemas.microsoft.com/office/drawing/2014/main" val="10002"/>
                  </a:ext>
                </a:extLst>
              </a:tr>
              <a:tr h="1156716">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MARC</a:t>
                      </a:r>
                    </a:p>
                  </a:txBody>
                  <a:tcPr marL="19050" marR="19050" marT="0" marB="0"/>
                </a:tc>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583 subfield h</a:t>
                      </a:r>
                    </a:p>
                    <a:p>
                      <a:pPr lvl="0" rtl="0">
                        <a:lnSpc>
                          <a:spcPct val="115000"/>
                        </a:lnSpc>
                        <a:spcBef>
                          <a:spcPts val="0"/>
                        </a:spcBef>
                        <a:buNone/>
                      </a:pPr>
                      <a:r>
                        <a:rPr lang="en-US" sz="2200" dirty="0">
                          <a:solidFill>
                            <a:srgbClr val="38761D"/>
                          </a:solidFill>
                          <a:latin typeface="Calibri"/>
                          <a:ea typeface="Calibri"/>
                          <a:cs typeface="Calibri"/>
                          <a:sym typeface="Calibri"/>
                        </a:rPr>
                        <a:t>710</a:t>
                      </a:r>
                    </a:p>
                    <a:p>
                      <a:pPr lvl="0" rtl="0">
                        <a:lnSpc>
                          <a:spcPct val="115000"/>
                        </a:lnSpc>
                        <a:spcBef>
                          <a:spcPts val="0"/>
                        </a:spcBef>
                        <a:buNone/>
                      </a:pPr>
                      <a:r>
                        <a:rPr lang="en-US" sz="2200" dirty="0">
                          <a:solidFill>
                            <a:srgbClr val="38761D"/>
                          </a:solidFill>
                          <a:latin typeface="Calibri"/>
                          <a:ea typeface="Calibri"/>
                          <a:cs typeface="Calibri"/>
                          <a:sym typeface="Calibri"/>
                        </a:rPr>
                        <a:t>852 subfield a</a:t>
                      </a:r>
                    </a:p>
                    <a:p>
                      <a:pPr lvl="0" rtl="0">
                        <a:lnSpc>
                          <a:spcPct val="115000"/>
                        </a:lnSpc>
                        <a:spcBef>
                          <a:spcPts val="0"/>
                        </a:spcBef>
                        <a:buNone/>
                      </a:pPr>
                      <a:r>
                        <a:rPr lang="en-US" sz="2200" dirty="0">
                          <a:solidFill>
                            <a:srgbClr val="38761D"/>
                          </a:solidFill>
                          <a:latin typeface="Calibri"/>
                          <a:ea typeface="Calibri"/>
                          <a:cs typeface="Calibri"/>
                          <a:sym typeface="Calibri"/>
                        </a:rPr>
                        <a:t>852 subfield b</a:t>
                      </a:r>
                    </a:p>
                  </a:txBody>
                  <a:tcPr marL="19050" marR="19050" marT="0" marB="0"/>
                </a:tc>
                <a:extLst>
                  <a:ext uri="{0D108BD9-81ED-4DB2-BD59-A6C34878D82A}">
                    <a16:rowId xmlns:a16="http://schemas.microsoft.com/office/drawing/2014/main" val="10003"/>
                  </a:ext>
                </a:extLst>
              </a:tr>
              <a:tr h="462686">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MODS</a:t>
                      </a:r>
                    </a:p>
                  </a:txBody>
                  <a:tcPr marL="19050" marR="19050" marT="0" marB="0"/>
                </a:tc>
                <a:tc>
                  <a:txBody>
                    <a:bodyPr/>
                    <a:lstStyle/>
                    <a:p>
                      <a:pPr lvl="0" rtl="0">
                        <a:lnSpc>
                          <a:spcPct val="138000"/>
                        </a:lnSpc>
                        <a:spcBef>
                          <a:spcPts val="0"/>
                        </a:spcBef>
                        <a:buNone/>
                      </a:pPr>
                      <a:r>
                        <a:rPr lang="en-US" sz="2200" dirty="0">
                          <a:solidFill>
                            <a:srgbClr val="38761D"/>
                          </a:solidFill>
                          <a:latin typeface="Calibri"/>
                          <a:ea typeface="Calibri"/>
                          <a:cs typeface="Calibri"/>
                          <a:sym typeface="Calibri"/>
                        </a:rPr>
                        <a:t>&lt;location&gt; </a:t>
                      </a:r>
                    </a:p>
                  </a:txBody>
                  <a:tcPr marL="19050" marR="19050" marT="0" marB="0"/>
                </a:tc>
                <a:extLst>
                  <a:ext uri="{0D108BD9-81ED-4DB2-BD59-A6C34878D82A}">
                    <a16:rowId xmlns:a16="http://schemas.microsoft.com/office/drawing/2014/main" val="10004"/>
                  </a:ext>
                </a:extLst>
              </a:tr>
              <a:tr h="462686">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schema.org</a:t>
                      </a:r>
                    </a:p>
                  </a:txBody>
                  <a:tcPr marL="19050" marR="19050" marT="0" marB="0"/>
                </a:tc>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Schema:ownershipInfo</a:t>
                      </a:r>
                    </a:p>
                  </a:txBody>
                  <a:tcPr marL="19050" marR="19050" marT="0" marB="0"/>
                </a:tc>
                <a:extLst>
                  <a:ext uri="{0D108BD9-81ED-4DB2-BD59-A6C34878D82A}">
                    <a16:rowId xmlns:a16="http://schemas.microsoft.com/office/drawing/2014/main" val="1305450644"/>
                  </a:ext>
                </a:extLst>
              </a:tr>
            </a:tbl>
          </a:graphicData>
        </a:graphic>
      </p:graphicFrame>
    </p:spTree>
    <p:extLst>
      <p:ext uri="{BB962C8B-B14F-4D97-AF65-F5344CB8AC3E}">
        <p14:creationId xmlns:p14="http://schemas.microsoft.com/office/powerpoint/2010/main" val="239097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34912"/>
            <a:ext cx="5657850" cy="936914"/>
          </a:xfrm>
        </p:spPr>
        <p:txBody>
          <a:bodyPr/>
          <a:lstStyle/>
          <a:p>
            <a:r>
              <a:rPr lang="en-US" sz="3300" dirty="0"/>
              <a:t>Describing Archived Websites</a:t>
            </a:r>
            <a:br>
              <a:rPr lang="en-US" sz="3300" dirty="0"/>
            </a:br>
            <a:r>
              <a:rPr lang="en-US" sz="2700" dirty="0"/>
              <a:t>OCLC WAM Webinar, May 2, 2018</a:t>
            </a:r>
          </a:p>
        </p:txBody>
      </p:sp>
      <p:sp>
        <p:nvSpPr>
          <p:cNvPr id="3" name="Subtitle 2"/>
          <p:cNvSpPr>
            <a:spLocks noGrp="1"/>
          </p:cNvSpPr>
          <p:nvPr>
            <p:ph type="subTitle" idx="1"/>
          </p:nvPr>
        </p:nvSpPr>
        <p:spPr>
          <a:xfrm>
            <a:off x="2141840" y="4223454"/>
            <a:ext cx="5057120" cy="591212"/>
          </a:xfrm>
        </p:spPr>
        <p:txBody>
          <a:bodyPr>
            <a:noAutofit/>
          </a:bodyPr>
          <a:lstStyle/>
          <a:p>
            <a:pPr algn="r"/>
            <a:r>
              <a:rPr lang="en-US" sz="2100" dirty="0"/>
              <a:t>Rebecca Guenther, Consultant</a:t>
            </a:r>
          </a:p>
          <a:p>
            <a:pPr algn="r"/>
            <a:r>
              <a:rPr lang="en-US" sz="2100" dirty="0">
                <a:hlinkClick r:id="rId3"/>
              </a:rPr>
              <a:t>rguenther52@gmail.com</a:t>
            </a:r>
            <a:endParaRPr lang="en-US" sz="2100" dirty="0"/>
          </a:p>
        </p:txBody>
      </p:sp>
      <p:pic>
        <p:nvPicPr>
          <p:cNvPr id="4" name="Picture 3">
            <a:extLst>
              <a:ext uri="{FF2B5EF4-FFF2-40B4-BE49-F238E27FC236}">
                <a16:creationId xmlns:a16="http://schemas.microsoft.com/office/drawing/2014/main" id="{FFBA1C97-FA10-5B4B-83AD-6FA7497F52C4}"/>
              </a:ext>
            </a:extLst>
          </p:cNvPr>
          <p:cNvPicPr>
            <a:picLocks noChangeAspect="1"/>
          </p:cNvPicPr>
          <p:nvPr/>
        </p:nvPicPr>
        <p:blipFill>
          <a:blip r:embed="rId4"/>
          <a:stretch>
            <a:fillRect/>
          </a:stretch>
        </p:blipFill>
        <p:spPr>
          <a:xfrm>
            <a:off x="1446551" y="1214206"/>
            <a:ext cx="2698229" cy="1343495"/>
          </a:xfrm>
          <a:prstGeom prst="rect">
            <a:avLst/>
          </a:prstGeom>
        </p:spPr>
      </p:pic>
      <p:pic>
        <p:nvPicPr>
          <p:cNvPr id="6" name="Picture 5">
            <a:extLst>
              <a:ext uri="{FF2B5EF4-FFF2-40B4-BE49-F238E27FC236}">
                <a16:creationId xmlns:a16="http://schemas.microsoft.com/office/drawing/2014/main" id="{1DAC7CAC-7C46-1A41-8BDF-B6ABF4652911}"/>
              </a:ext>
            </a:extLst>
          </p:cNvPr>
          <p:cNvPicPr>
            <a:picLocks noChangeAspect="1"/>
          </p:cNvPicPr>
          <p:nvPr/>
        </p:nvPicPr>
        <p:blipFill>
          <a:blip r:embed="rId5"/>
          <a:stretch>
            <a:fillRect/>
          </a:stretch>
        </p:blipFill>
        <p:spPr>
          <a:xfrm>
            <a:off x="4725584" y="1214206"/>
            <a:ext cx="2473376" cy="1906520"/>
          </a:xfrm>
          <a:prstGeom prst="rect">
            <a:avLst/>
          </a:prstGeom>
        </p:spPr>
      </p:pic>
      <p:pic>
        <p:nvPicPr>
          <p:cNvPr id="7" name="Picture 6">
            <a:extLst>
              <a:ext uri="{FF2B5EF4-FFF2-40B4-BE49-F238E27FC236}">
                <a16:creationId xmlns:a16="http://schemas.microsoft.com/office/drawing/2014/main" id="{EAACD4D9-DC30-5248-9472-51C53011128E}"/>
              </a:ext>
            </a:extLst>
          </p:cNvPr>
          <p:cNvPicPr>
            <a:picLocks noChangeAspect="1"/>
          </p:cNvPicPr>
          <p:nvPr/>
        </p:nvPicPr>
        <p:blipFill>
          <a:blip r:embed="rId6"/>
          <a:stretch>
            <a:fillRect/>
          </a:stretch>
        </p:blipFill>
        <p:spPr>
          <a:xfrm>
            <a:off x="1657350" y="2655111"/>
            <a:ext cx="2773113" cy="1568344"/>
          </a:xfrm>
          <a:prstGeom prst="rect">
            <a:avLst/>
          </a:prstGeom>
        </p:spPr>
      </p:pic>
    </p:spTree>
    <p:extLst>
      <p:ext uri="{BB962C8B-B14F-4D97-AF65-F5344CB8AC3E}">
        <p14:creationId xmlns:p14="http://schemas.microsoft.com/office/powerpoint/2010/main" val="291198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May 2018</a:t>
            </a:r>
          </a:p>
        </p:txBody>
      </p:sp>
      <p:sp>
        <p:nvSpPr>
          <p:cNvPr id="3" name="Text Placeholder 2"/>
          <p:cNvSpPr>
            <a:spLocks noGrp="1"/>
          </p:cNvSpPr>
          <p:nvPr>
            <p:ph type="body" sz="quarter" idx="16"/>
          </p:nvPr>
        </p:nvSpPr>
        <p:spPr>
          <a:solidFill>
            <a:schemeClr val="bg1"/>
          </a:solidFill>
        </p:spPr>
        <p:txBody>
          <a:bodyPr>
            <a:noAutofit/>
          </a:bodyPr>
          <a:lstStyle/>
          <a:p>
            <a:r>
              <a:rPr lang="en-US" sz="2000" u="sng" dirty="0"/>
              <a:t>Outcomes from the OCLC Research Library Partnership Web Archiving Metadata Working Group</a:t>
            </a:r>
          </a:p>
        </p:txBody>
      </p:sp>
      <p:sp>
        <p:nvSpPr>
          <p:cNvPr id="7" name="Text Placeholder 6">
            <a:extLst>
              <a:ext uri="{FF2B5EF4-FFF2-40B4-BE49-F238E27FC236}">
                <a16:creationId xmlns:a16="http://schemas.microsoft.com/office/drawing/2014/main" id="{E6509ADF-8E95-4634-9B64-FF665D083DDD}"/>
              </a:ext>
            </a:extLst>
          </p:cNvPr>
          <p:cNvSpPr>
            <a:spLocks noGrp="1"/>
          </p:cNvSpPr>
          <p:nvPr>
            <p:ph type="body" sz="quarter" idx="17"/>
          </p:nvPr>
        </p:nvSpPr>
        <p:spPr/>
        <p:txBody>
          <a:bodyPr/>
          <a:lstStyle/>
          <a:p>
            <a:pPr fontAlgn="base"/>
            <a:r>
              <a:rPr lang="en-US" dirty="0"/>
              <a:t>Jackie Dooley</a:t>
            </a:r>
            <a:r>
              <a:rPr lang="en-US" b="0" dirty="0"/>
              <a:t>, OCLC Research (retired)</a:t>
            </a:r>
          </a:p>
          <a:p>
            <a:pPr fontAlgn="base"/>
            <a:r>
              <a:rPr lang="en-US" dirty="0"/>
              <a:t>Rebecca Guenther</a:t>
            </a:r>
            <a:r>
              <a:rPr lang="en-US" b="0" dirty="0"/>
              <a:t>, Metadata Standards Consultant</a:t>
            </a:r>
          </a:p>
          <a:p>
            <a:pPr fontAlgn="base"/>
            <a:r>
              <a:rPr lang="en-US" dirty="0"/>
              <a:t>Claudia Horning</a:t>
            </a:r>
            <a:r>
              <a:rPr lang="en-US" b="0" dirty="0"/>
              <a:t>, University of California, Los Angeles</a:t>
            </a:r>
          </a:p>
          <a:p>
            <a:pPr fontAlgn="base"/>
            <a:r>
              <a:rPr lang="en-US" dirty="0"/>
              <a:t>Mary </a:t>
            </a:r>
            <a:r>
              <a:rPr lang="en-US" dirty="0" err="1"/>
              <a:t>Samouelian</a:t>
            </a:r>
            <a:r>
              <a:rPr lang="en-US" b="0" dirty="0"/>
              <a:t>, Harvard Business School</a:t>
            </a:r>
          </a:p>
          <a:p>
            <a:endParaRPr lang="en-US" dirty="0"/>
          </a:p>
        </p:txBody>
      </p:sp>
      <p:sp>
        <p:nvSpPr>
          <p:cNvPr id="4" name="Text Placeholder 3">
            <a:extLst>
              <a:ext uri="{FF2B5EF4-FFF2-40B4-BE49-F238E27FC236}">
                <a16:creationId xmlns:a16="http://schemas.microsoft.com/office/drawing/2014/main" id="{ED339C21-9302-456D-B3FB-2ECEF0E18290}"/>
              </a:ext>
            </a:extLst>
          </p:cNvPr>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12624049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51E1-E45B-0D49-9E47-8BAC030A02E0}"/>
              </a:ext>
            </a:extLst>
          </p:cNvPr>
          <p:cNvSpPr>
            <a:spLocks noGrp="1"/>
          </p:cNvSpPr>
          <p:nvPr>
            <p:ph type="title"/>
          </p:nvPr>
        </p:nvSpPr>
        <p:spPr/>
        <p:txBody>
          <a:bodyPr/>
          <a:lstStyle/>
          <a:p>
            <a:r>
              <a:rPr lang="en-US" sz="3000" dirty="0"/>
              <a:t>Challenges in describing archived web sites</a:t>
            </a:r>
          </a:p>
        </p:txBody>
      </p:sp>
      <p:sp>
        <p:nvSpPr>
          <p:cNvPr id="3" name="Content Placeholder 2">
            <a:extLst>
              <a:ext uri="{FF2B5EF4-FFF2-40B4-BE49-F238E27FC236}">
                <a16:creationId xmlns:a16="http://schemas.microsoft.com/office/drawing/2014/main" id="{9969712C-B36A-E04A-BA01-5CF19B792CCA}"/>
              </a:ext>
            </a:extLst>
          </p:cNvPr>
          <p:cNvSpPr>
            <a:spLocks noGrp="1"/>
          </p:cNvSpPr>
          <p:nvPr>
            <p:ph idx="1"/>
          </p:nvPr>
        </p:nvSpPr>
        <p:spPr>
          <a:xfrm>
            <a:off x="1485900" y="1169233"/>
            <a:ext cx="5715000" cy="3631367"/>
          </a:xfrm>
        </p:spPr>
        <p:txBody>
          <a:bodyPr>
            <a:normAutofit/>
          </a:bodyPr>
          <a:lstStyle/>
          <a:p>
            <a:r>
              <a:rPr lang="en-US" dirty="0"/>
              <a:t>Issues of scalability</a:t>
            </a:r>
          </a:p>
          <a:p>
            <a:pPr lvl="1"/>
            <a:r>
              <a:rPr lang="en-US" dirty="0"/>
              <a:t>How much is being collected?</a:t>
            </a:r>
          </a:p>
          <a:p>
            <a:pPr lvl="1"/>
            <a:r>
              <a:rPr lang="en-US" dirty="0"/>
              <a:t>Cataloging resources</a:t>
            </a:r>
          </a:p>
          <a:p>
            <a:pPr lvl="1"/>
            <a:r>
              <a:rPr lang="en-US" dirty="0"/>
              <a:t>Available tools</a:t>
            </a:r>
          </a:p>
          <a:p>
            <a:r>
              <a:rPr lang="en-US" dirty="0"/>
              <a:t>Archival or bibliographic description</a:t>
            </a:r>
          </a:p>
          <a:p>
            <a:pPr lvl="1"/>
            <a:r>
              <a:rPr lang="en-US" dirty="0"/>
              <a:t>What is the purpose of web archiving?</a:t>
            </a:r>
          </a:p>
          <a:p>
            <a:pPr lvl="1"/>
            <a:r>
              <a:rPr lang="en-US" dirty="0"/>
              <a:t>What kinds of resources?</a:t>
            </a:r>
          </a:p>
          <a:p>
            <a:pPr lvl="1"/>
            <a:r>
              <a:rPr lang="en-US" dirty="0"/>
              <a:t>Collection vs. Individual sites?</a:t>
            </a:r>
          </a:p>
        </p:txBody>
      </p:sp>
    </p:spTree>
    <p:extLst>
      <p:ext uri="{BB962C8B-B14F-4D97-AF65-F5344CB8AC3E}">
        <p14:creationId xmlns:p14="http://schemas.microsoft.com/office/powerpoint/2010/main" val="165135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1ED-D424-4549-A11E-87194F91CE52}"/>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01438D55-4F39-364B-AD78-25A649C0B28F}"/>
              </a:ext>
            </a:extLst>
          </p:cNvPr>
          <p:cNvSpPr>
            <a:spLocks noGrp="1"/>
          </p:cNvSpPr>
          <p:nvPr>
            <p:ph idx="1"/>
          </p:nvPr>
        </p:nvSpPr>
        <p:spPr>
          <a:xfrm>
            <a:off x="1485900" y="1063228"/>
            <a:ext cx="5715000" cy="3737372"/>
          </a:xfrm>
        </p:spPr>
        <p:txBody>
          <a:bodyPr>
            <a:normAutofit/>
          </a:bodyPr>
          <a:lstStyle/>
          <a:p>
            <a:r>
              <a:rPr lang="en-US" dirty="0"/>
              <a:t>Lack of common vocabularies</a:t>
            </a:r>
          </a:p>
          <a:p>
            <a:pPr lvl="1"/>
            <a:r>
              <a:rPr lang="en-US" dirty="0"/>
              <a:t>Web site vs. Website vs. Web archive</a:t>
            </a:r>
          </a:p>
          <a:p>
            <a:pPr lvl="1"/>
            <a:r>
              <a:rPr lang="en-US" dirty="0"/>
              <a:t>Collector vs. Repository</a:t>
            </a:r>
          </a:p>
          <a:p>
            <a:pPr lvl="1"/>
            <a:r>
              <a:rPr lang="en-US" dirty="0"/>
              <a:t>Capture vs. archive</a:t>
            </a:r>
          </a:p>
          <a:p>
            <a:r>
              <a:rPr lang="en-US" dirty="0"/>
              <a:t>How will they be discovered?</a:t>
            </a:r>
          </a:p>
          <a:p>
            <a:pPr lvl="1"/>
            <a:r>
              <a:rPr lang="en-US" dirty="0" err="1"/>
              <a:t>ArchiveIt</a:t>
            </a:r>
            <a:r>
              <a:rPr lang="en-US" dirty="0"/>
              <a:t> only</a:t>
            </a:r>
          </a:p>
          <a:p>
            <a:pPr lvl="1"/>
            <a:r>
              <a:rPr lang="en-US" dirty="0"/>
              <a:t>Library catalog</a:t>
            </a:r>
          </a:p>
          <a:p>
            <a:pPr lvl="1"/>
            <a:r>
              <a:rPr lang="en-US" dirty="0"/>
              <a:t>Archival finding aids</a:t>
            </a:r>
          </a:p>
          <a:p>
            <a:pPr lvl="1"/>
            <a:r>
              <a:rPr lang="en-US" dirty="0"/>
              <a:t>Discovery platforms</a:t>
            </a:r>
          </a:p>
          <a:p>
            <a:pPr lvl="1"/>
            <a:r>
              <a:rPr lang="en-US" dirty="0"/>
              <a:t>All of the above</a:t>
            </a:r>
          </a:p>
          <a:p>
            <a:pPr lvl="1"/>
            <a:endParaRPr lang="en-US" dirty="0"/>
          </a:p>
        </p:txBody>
      </p:sp>
    </p:spTree>
    <p:extLst>
      <p:ext uri="{BB962C8B-B14F-4D97-AF65-F5344CB8AC3E}">
        <p14:creationId xmlns:p14="http://schemas.microsoft.com/office/powerpoint/2010/main" val="3354753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3807-D1E3-DE46-A9CE-601D7E95D94B}"/>
              </a:ext>
            </a:extLst>
          </p:cNvPr>
          <p:cNvSpPr>
            <a:spLocks noGrp="1"/>
          </p:cNvSpPr>
          <p:nvPr>
            <p:ph type="title"/>
          </p:nvPr>
        </p:nvSpPr>
        <p:spPr/>
        <p:txBody>
          <a:bodyPr/>
          <a:lstStyle/>
          <a:p>
            <a:r>
              <a:rPr lang="en-US" dirty="0"/>
              <a:t>Challenges in developing description guidelines</a:t>
            </a:r>
          </a:p>
        </p:txBody>
      </p:sp>
      <p:sp>
        <p:nvSpPr>
          <p:cNvPr id="3" name="Content Placeholder 2">
            <a:extLst>
              <a:ext uri="{FF2B5EF4-FFF2-40B4-BE49-F238E27FC236}">
                <a16:creationId xmlns:a16="http://schemas.microsoft.com/office/drawing/2014/main" id="{F95AFE9A-745E-8048-B50B-02B1D72170D5}"/>
              </a:ext>
            </a:extLst>
          </p:cNvPr>
          <p:cNvSpPr>
            <a:spLocks noGrp="1"/>
          </p:cNvSpPr>
          <p:nvPr>
            <p:ph idx="1"/>
          </p:nvPr>
        </p:nvSpPr>
        <p:spPr>
          <a:xfrm>
            <a:off x="1485900" y="1573967"/>
            <a:ext cx="5715000" cy="3226632"/>
          </a:xfrm>
        </p:spPr>
        <p:txBody>
          <a:bodyPr/>
          <a:lstStyle/>
          <a:p>
            <a:r>
              <a:rPr lang="en-US" dirty="0"/>
              <a:t>Variety of environments and practices</a:t>
            </a:r>
          </a:p>
          <a:p>
            <a:r>
              <a:rPr lang="en-US" dirty="0"/>
              <a:t>Flexibility vs. specificity</a:t>
            </a:r>
          </a:p>
          <a:p>
            <a:r>
              <a:rPr lang="en-US" dirty="0"/>
              <a:t>Implementation neutral</a:t>
            </a:r>
          </a:p>
          <a:p>
            <a:pPr lvl="1"/>
            <a:r>
              <a:rPr lang="en-US" dirty="0"/>
              <a:t>How to apply to specific implementations</a:t>
            </a:r>
          </a:p>
          <a:p>
            <a:pPr lvl="1"/>
            <a:r>
              <a:rPr lang="en-US" dirty="0"/>
              <a:t>Need for local adaptations</a:t>
            </a:r>
          </a:p>
          <a:p>
            <a:r>
              <a:rPr lang="en-US" dirty="0"/>
              <a:t>Fitting into the workflow</a:t>
            </a:r>
          </a:p>
          <a:p>
            <a:pPr lvl="1"/>
            <a:endParaRPr lang="en-US" dirty="0"/>
          </a:p>
        </p:txBody>
      </p:sp>
    </p:spTree>
    <p:extLst>
      <p:ext uri="{BB962C8B-B14F-4D97-AF65-F5344CB8AC3E}">
        <p14:creationId xmlns:p14="http://schemas.microsoft.com/office/powerpoint/2010/main" val="349989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5485-451A-4646-BC78-A22FA48CE4FC}"/>
              </a:ext>
            </a:extLst>
          </p:cNvPr>
          <p:cNvSpPr>
            <a:spLocks noGrp="1"/>
          </p:cNvSpPr>
          <p:nvPr>
            <p:ph type="title"/>
          </p:nvPr>
        </p:nvSpPr>
        <p:spPr/>
        <p:txBody>
          <a:bodyPr/>
          <a:lstStyle/>
          <a:p>
            <a:r>
              <a:rPr lang="en-US" sz="2700" dirty="0"/>
              <a:t>Using descriptive metadata standards for archived web sites</a:t>
            </a:r>
          </a:p>
        </p:txBody>
      </p:sp>
      <p:sp>
        <p:nvSpPr>
          <p:cNvPr id="3" name="Content Placeholder 2">
            <a:extLst>
              <a:ext uri="{FF2B5EF4-FFF2-40B4-BE49-F238E27FC236}">
                <a16:creationId xmlns:a16="http://schemas.microsoft.com/office/drawing/2014/main" id="{DA512304-EF7A-B44B-8A91-6B2ABFC47B4A}"/>
              </a:ext>
            </a:extLst>
          </p:cNvPr>
          <p:cNvSpPr>
            <a:spLocks noGrp="1"/>
          </p:cNvSpPr>
          <p:nvPr>
            <p:ph idx="1"/>
          </p:nvPr>
        </p:nvSpPr>
        <p:spPr/>
        <p:txBody>
          <a:bodyPr/>
          <a:lstStyle/>
          <a:p>
            <a:r>
              <a:rPr lang="en-US" dirty="0"/>
              <a:t>Descriptive standards and rules not always well adapted to born digital materials </a:t>
            </a:r>
          </a:p>
          <a:p>
            <a:r>
              <a:rPr lang="en-US" dirty="0"/>
              <a:t>Issue of describing live vs. archive site</a:t>
            </a:r>
          </a:p>
          <a:p>
            <a:r>
              <a:rPr lang="en-US" dirty="0"/>
              <a:t>Metadata schemes that have been used</a:t>
            </a:r>
          </a:p>
          <a:p>
            <a:pPr lvl="1"/>
            <a:r>
              <a:rPr lang="en-US" dirty="0"/>
              <a:t>Dublin Core</a:t>
            </a:r>
          </a:p>
          <a:p>
            <a:pPr lvl="1"/>
            <a:r>
              <a:rPr lang="en-US" dirty="0"/>
              <a:t>MARC</a:t>
            </a:r>
          </a:p>
          <a:p>
            <a:pPr lvl="1"/>
            <a:r>
              <a:rPr lang="en-US" dirty="0"/>
              <a:t>MODS</a:t>
            </a:r>
          </a:p>
          <a:p>
            <a:pPr lvl="1"/>
            <a:r>
              <a:rPr lang="en-US" dirty="0"/>
              <a:t>EAD</a:t>
            </a:r>
          </a:p>
        </p:txBody>
      </p:sp>
    </p:spTree>
    <p:extLst>
      <p:ext uri="{BB962C8B-B14F-4D97-AF65-F5344CB8AC3E}">
        <p14:creationId xmlns:p14="http://schemas.microsoft.com/office/powerpoint/2010/main" val="1758400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57350" y="1714500"/>
            <a:ext cx="5829300" cy="1102519"/>
          </a:xfrm>
        </p:spPr>
        <p:txBody>
          <a:bodyPr anchor="ctr"/>
          <a:lstStyle/>
          <a:p>
            <a:pPr eaLnBrk="1" hangingPunct="1"/>
            <a:r>
              <a:rPr lang="en-US" altLang="en-US" sz="3000" dirty="0"/>
              <a:t>Describing Archived Web Sites at the UCLA Library Using MARC/RDA</a:t>
            </a:r>
          </a:p>
        </p:txBody>
      </p:sp>
      <p:sp>
        <p:nvSpPr>
          <p:cNvPr id="3075" name="Rectangle 3"/>
          <p:cNvSpPr>
            <a:spLocks noGrp="1" noChangeArrowheads="1"/>
          </p:cNvSpPr>
          <p:nvPr>
            <p:ph type="subTitle" idx="1"/>
          </p:nvPr>
        </p:nvSpPr>
        <p:spPr>
          <a:xfrm>
            <a:off x="2171700" y="3543300"/>
            <a:ext cx="4800600" cy="1314450"/>
          </a:xfrm>
        </p:spPr>
        <p:txBody>
          <a:bodyPr/>
          <a:lstStyle/>
          <a:p>
            <a:pPr eaLnBrk="1" hangingPunct="1"/>
            <a:r>
              <a:rPr lang="en-US" altLang="en-US" dirty="0"/>
              <a:t>Claudia Horning</a:t>
            </a:r>
          </a:p>
          <a:p>
            <a:pPr eaLnBrk="1" hangingPunct="1"/>
            <a:r>
              <a:rPr lang="en-US" altLang="en-US" dirty="0"/>
              <a:t>May 2, 2018</a:t>
            </a:r>
          </a:p>
        </p:txBody>
      </p:sp>
    </p:spTree>
    <p:extLst>
      <p:ext uri="{BB962C8B-B14F-4D97-AF65-F5344CB8AC3E}">
        <p14:creationId xmlns:p14="http://schemas.microsoft.com/office/powerpoint/2010/main" val="3239159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568223" y="685800"/>
            <a:ext cx="6172200" cy="857250"/>
          </a:xfrm>
        </p:spPr>
        <p:txBody>
          <a:bodyPr/>
          <a:lstStyle/>
          <a:p>
            <a:r>
              <a:rPr lang="en-US" altLang="en-US" sz="2700" dirty="0"/>
              <a:t>Current standards &amp; practices</a:t>
            </a:r>
            <a:endParaRPr lang="en-US" altLang="en-US" sz="2700" i="1" dirty="0"/>
          </a:p>
        </p:txBody>
      </p:sp>
      <p:sp>
        <p:nvSpPr>
          <p:cNvPr id="7171" name="Content Placeholder 4"/>
          <p:cNvSpPr>
            <a:spLocks noGrp="1"/>
          </p:cNvSpPr>
          <p:nvPr>
            <p:ph idx="1"/>
          </p:nvPr>
        </p:nvSpPr>
        <p:spPr>
          <a:xfrm>
            <a:off x="1539648" y="1428750"/>
            <a:ext cx="6229350" cy="3055144"/>
          </a:xfrm>
        </p:spPr>
        <p:txBody>
          <a:bodyPr/>
          <a:lstStyle/>
          <a:p>
            <a:pPr>
              <a:lnSpc>
                <a:spcPct val="150000"/>
              </a:lnSpc>
            </a:pPr>
            <a:r>
              <a:rPr lang="en-US" altLang="en-US" dirty="0"/>
              <a:t>Resource Description and Access (RDA)</a:t>
            </a:r>
          </a:p>
          <a:p>
            <a:pPr>
              <a:lnSpc>
                <a:spcPct val="150000"/>
              </a:lnSpc>
            </a:pPr>
            <a:r>
              <a:rPr lang="en-US" altLang="en-US" dirty="0"/>
              <a:t>Integrating Resources: A Cataloging Manual</a:t>
            </a:r>
          </a:p>
          <a:p>
            <a:pPr lvl="1">
              <a:lnSpc>
                <a:spcPct val="150000"/>
              </a:lnSpc>
            </a:pPr>
            <a:r>
              <a:rPr lang="en-US" altLang="en-US" sz="1500" dirty="0"/>
              <a:t>A</a:t>
            </a:r>
            <a:r>
              <a:rPr lang="en-US" altLang="en-US" dirty="0"/>
              <a:t>ppendix A to the BIBCO Participants’ Manual and</a:t>
            </a:r>
          </a:p>
          <a:p>
            <a:pPr eaLnBrk="1" hangingPunct="1">
              <a:lnSpc>
                <a:spcPct val="150000"/>
              </a:lnSpc>
              <a:spcBef>
                <a:spcPct val="0"/>
              </a:spcBef>
              <a:buFontTx/>
              <a:buNone/>
            </a:pPr>
            <a:r>
              <a:rPr lang="en-US" altLang="en-US" dirty="0"/>
              <a:t>	   Module 35 of the CONSER Cataloging Manual</a:t>
            </a:r>
          </a:p>
          <a:p>
            <a:pPr eaLnBrk="1" hangingPunct="1">
              <a:lnSpc>
                <a:spcPct val="150000"/>
              </a:lnSpc>
              <a:spcBef>
                <a:spcPct val="0"/>
              </a:spcBef>
            </a:pPr>
            <a:r>
              <a:rPr lang="en-US" altLang="en-US" dirty="0"/>
              <a:t>Provider-Neutral E-Resource MARC Record Guide (August 30, 2017 revision)</a:t>
            </a:r>
          </a:p>
          <a:p>
            <a:pPr eaLnBrk="1" hangingPunct="1">
              <a:lnSpc>
                <a:spcPct val="150000"/>
              </a:lnSpc>
              <a:spcBef>
                <a:spcPct val="0"/>
              </a:spcBef>
            </a:pPr>
            <a:r>
              <a:rPr lang="en-US" altLang="en-US" dirty="0"/>
              <a:t>OCLC Bibliographic Formats and Standards, 4</a:t>
            </a:r>
            <a:r>
              <a:rPr lang="en-US" altLang="en-US" baseline="30000" dirty="0"/>
              <a:t>th</a:t>
            </a:r>
            <a:r>
              <a:rPr lang="en-US" altLang="en-US" dirty="0"/>
              <a:t> edition</a:t>
            </a:r>
          </a:p>
          <a:p>
            <a:pPr lvl="1" eaLnBrk="1" hangingPunct="1">
              <a:lnSpc>
                <a:spcPct val="150000"/>
              </a:lnSpc>
              <a:spcBef>
                <a:spcPct val="0"/>
              </a:spcBef>
            </a:pPr>
            <a:r>
              <a:rPr lang="en-US" altLang="en-US" dirty="0"/>
              <a:t>See: Special Formats, Electronic Resources</a:t>
            </a:r>
          </a:p>
          <a:p>
            <a:pPr lvl="1">
              <a:lnSpc>
                <a:spcPct val="150000"/>
              </a:lnSpc>
            </a:pPr>
            <a:endParaRPr lang="en-US" altLang="en-US" dirty="0"/>
          </a:p>
          <a:p>
            <a:pPr lvl="1">
              <a:lnSpc>
                <a:spcPct val="150000"/>
              </a:lnSpc>
            </a:pPr>
            <a:endParaRPr lang="en-US" altLang="en-US" dirty="0"/>
          </a:p>
        </p:txBody>
      </p:sp>
    </p:spTree>
    <p:extLst>
      <p:ext uri="{BB962C8B-B14F-4D97-AF65-F5344CB8AC3E}">
        <p14:creationId xmlns:p14="http://schemas.microsoft.com/office/powerpoint/2010/main" val="2052449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1257300" y="800100"/>
            <a:ext cx="6172200" cy="857250"/>
          </a:xfrm>
        </p:spPr>
        <p:txBody>
          <a:bodyPr/>
          <a:lstStyle/>
          <a:p>
            <a:pPr algn="l"/>
            <a:r>
              <a:rPr lang="en-US" altLang="en-US" sz="2700" dirty="0"/>
              <a:t>Web Archiving</a:t>
            </a:r>
            <a:br>
              <a:rPr lang="en-US" altLang="en-US" sz="2700" dirty="0"/>
            </a:br>
            <a:r>
              <a:rPr lang="en-US" altLang="en-US" sz="2700" dirty="0"/>
              <a:t>History</a:t>
            </a:r>
          </a:p>
        </p:txBody>
      </p:sp>
      <p:sp>
        <p:nvSpPr>
          <p:cNvPr id="5" name="Content Placeholder 4"/>
          <p:cNvSpPr>
            <a:spLocks noGrp="1"/>
          </p:cNvSpPr>
          <p:nvPr>
            <p:ph idx="1"/>
          </p:nvPr>
        </p:nvSpPr>
        <p:spPr>
          <a:xfrm>
            <a:off x="1490663" y="2228850"/>
            <a:ext cx="6229350" cy="3055144"/>
          </a:xfrm>
        </p:spPr>
        <p:txBody>
          <a:bodyPr/>
          <a:lstStyle/>
          <a:p>
            <a:pPr>
              <a:defRPr/>
            </a:pPr>
            <a:r>
              <a:rPr lang="en-US" dirty="0"/>
              <a:t>Began archiving CA Campaign Literature web sites in 1998</a:t>
            </a:r>
          </a:p>
          <a:p>
            <a:pPr>
              <a:defRPr/>
            </a:pPr>
            <a:r>
              <a:rPr lang="en-US" dirty="0"/>
              <a:t>Currently over 1,000 web sites archived</a:t>
            </a:r>
          </a:p>
          <a:p>
            <a:pPr lvl="1">
              <a:defRPr/>
            </a:pPr>
            <a:r>
              <a:rPr lang="en-US" dirty="0"/>
              <a:t>Initially used California Digital Library’s Web Archiving Service (WAS)</a:t>
            </a:r>
          </a:p>
          <a:p>
            <a:pPr lvl="1">
              <a:defRPr/>
            </a:pPr>
            <a:r>
              <a:rPr lang="en-US" dirty="0"/>
              <a:t>Transitioned to Archive-It in 2015</a:t>
            </a:r>
          </a:p>
          <a:p>
            <a:pPr>
              <a:defRPr/>
            </a:pPr>
            <a:r>
              <a:rPr lang="en-US" dirty="0"/>
              <a:t>2013 Pilot Project to catalog a small subset </a:t>
            </a:r>
          </a:p>
          <a:p>
            <a:pPr lvl="1">
              <a:defRPr/>
            </a:pPr>
            <a:r>
              <a:rPr lang="en-US" dirty="0"/>
              <a:t>Exported Dublin Core metadata from WAS</a:t>
            </a:r>
          </a:p>
          <a:p>
            <a:pPr lvl="1">
              <a:defRPr/>
            </a:pPr>
            <a:r>
              <a:rPr lang="en-US" dirty="0"/>
              <a:t>Used </a:t>
            </a:r>
            <a:r>
              <a:rPr lang="en-US" dirty="0" err="1"/>
              <a:t>MarcEdit</a:t>
            </a:r>
            <a:r>
              <a:rPr lang="en-US" dirty="0"/>
              <a:t> + CDLWAS to MARC Crosswalk</a:t>
            </a:r>
          </a:p>
          <a:p>
            <a:pPr lvl="1">
              <a:defRPr/>
            </a:pPr>
            <a:r>
              <a:rPr lang="en-US" dirty="0"/>
              <a:t>Generated MARC records in OCLC &amp; UCLA’s ILS</a:t>
            </a:r>
          </a:p>
          <a:p>
            <a:pPr marL="0" indent="0">
              <a:buNone/>
              <a:defRPr/>
            </a:pPr>
            <a:r>
              <a:rPr lang="en-US" dirty="0"/>
              <a:t> </a:t>
            </a:r>
          </a:p>
          <a:p>
            <a:pPr lvl="1">
              <a:defRPr/>
            </a:pPr>
            <a:endParaRPr lang="en-US" dirty="0"/>
          </a:p>
          <a:p>
            <a:pPr lvl="1">
              <a:defRPr/>
            </a:pPr>
            <a:endParaRPr lang="en-US" dirty="0"/>
          </a:p>
        </p:txBody>
      </p:sp>
      <p:pic>
        <p:nvPicPr>
          <p:cNvPr id="410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588169"/>
            <a:ext cx="428625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46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1543050" y="800100"/>
            <a:ext cx="6172200" cy="857250"/>
          </a:xfrm>
        </p:spPr>
        <p:txBody>
          <a:bodyPr/>
          <a:lstStyle/>
          <a:p>
            <a:pPr algn="l"/>
            <a:r>
              <a:rPr lang="en-US" altLang="en-US" sz="2700" dirty="0"/>
              <a:t>History (cont.)</a:t>
            </a:r>
          </a:p>
        </p:txBody>
      </p:sp>
      <p:sp>
        <p:nvSpPr>
          <p:cNvPr id="5" name="Content Placeholder 4"/>
          <p:cNvSpPr>
            <a:spLocks noGrp="1"/>
          </p:cNvSpPr>
          <p:nvPr>
            <p:ph idx="1"/>
          </p:nvPr>
        </p:nvSpPr>
        <p:spPr>
          <a:xfrm>
            <a:off x="1543050" y="2000250"/>
            <a:ext cx="6229350" cy="3055144"/>
          </a:xfrm>
        </p:spPr>
        <p:txBody>
          <a:bodyPr/>
          <a:lstStyle/>
          <a:p>
            <a:pPr>
              <a:defRPr/>
            </a:pPr>
            <a:r>
              <a:rPr lang="en-US" dirty="0"/>
              <a:t>Describing archived web resources</a:t>
            </a:r>
          </a:p>
          <a:p>
            <a:pPr lvl="1">
              <a:defRPr/>
            </a:pPr>
            <a:r>
              <a:rPr lang="en-US" dirty="0"/>
              <a:t>Note (500): Archived by the UCLA Online Campaign Literature Web Archive</a:t>
            </a:r>
          </a:p>
          <a:p>
            <a:pPr lvl="1">
              <a:defRPr/>
            </a:pPr>
            <a:r>
              <a:rPr lang="en-US" dirty="0"/>
              <a:t>Note (588): Description based on online resource; title from view of archived page (viewed April 22, 2014).</a:t>
            </a:r>
          </a:p>
          <a:p>
            <a:pPr lvl="1">
              <a:defRPr/>
            </a:pPr>
            <a:r>
              <a:rPr lang="en-US" dirty="0"/>
              <a:t>Data source (786): Archived version of  http://www.bettersaferschools.com/</a:t>
            </a:r>
          </a:p>
          <a:p>
            <a:pPr lvl="1">
              <a:defRPr/>
            </a:pPr>
            <a:r>
              <a:rPr lang="en-US" dirty="0"/>
              <a:t>URL note (856 $z): Connect to this archived website online.</a:t>
            </a:r>
          </a:p>
          <a:p>
            <a:pPr marL="0" indent="0">
              <a:buNone/>
              <a:defRPr/>
            </a:pPr>
            <a:r>
              <a:rPr lang="en-US" dirty="0"/>
              <a:t> </a:t>
            </a:r>
          </a:p>
          <a:p>
            <a:pPr lvl="1">
              <a:defRPr/>
            </a:pPr>
            <a:endParaRPr lang="en-US" dirty="0"/>
          </a:p>
          <a:p>
            <a:pPr lvl="1">
              <a:defRPr/>
            </a:pPr>
            <a:endParaRPr lang="en-US" dirty="0"/>
          </a:p>
        </p:txBody>
      </p:sp>
      <p:pic>
        <p:nvPicPr>
          <p:cNvPr id="51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121444"/>
            <a:ext cx="2886075"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484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485900" y="800100"/>
            <a:ext cx="6172200" cy="857250"/>
          </a:xfrm>
        </p:spPr>
        <p:txBody>
          <a:bodyPr/>
          <a:lstStyle/>
          <a:p>
            <a:r>
              <a:rPr lang="en-US" altLang="en-US" dirty="0"/>
              <a:t>Joining WAM Working Group</a:t>
            </a:r>
          </a:p>
        </p:txBody>
      </p:sp>
      <p:sp>
        <p:nvSpPr>
          <p:cNvPr id="9219" name="Content Placeholder 4"/>
          <p:cNvSpPr>
            <a:spLocks noGrp="1"/>
          </p:cNvSpPr>
          <p:nvPr>
            <p:ph idx="1"/>
          </p:nvPr>
        </p:nvSpPr>
        <p:spPr>
          <a:xfrm>
            <a:off x="1657350" y="1943100"/>
            <a:ext cx="5829300" cy="2171700"/>
          </a:xfrm>
        </p:spPr>
        <p:txBody>
          <a:bodyPr/>
          <a:lstStyle/>
          <a:p>
            <a:r>
              <a:rPr lang="en-US" altLang="en-US" sz="2400" dirty="0"/>
              <a:t>Opportunity to develop best practices and standards for archives, libraries, etc.</a:t>
            </a:r>
          </a:p>
          <a:p>
            <a:r>
              <a:rPr lang="en-US" altLang="en-US" sz="2400" dirty="0"/>
              <a:t>Learn more about the web archiving landscape</a:t>
            </a:r>
          </a:p>
          <a:p>
            <a:r>
              <a:rPr lang="en-US" altLang="en-US" sz="2400" dirty="0"/>
              <a:t>Help users to discover, understand, and make use of these valuable resources</a:t>
            </a:r>
          </a:p>
          <a:p>
            <a:pPr>
              <a:lnSpc>
                <a:spcPct val="150000"/>
              </a:lnSpc>
            </a:pPr>
            <a:endParaRPr lang="en-US" altLang="en-US" dirty="0"/>
          </a:p>
        </p:txBody>
      </p:sp>
    </p:spTree>
    <p:extLst>
      <p:ext uri="{BB962C8B-B14F-4D97-AF65-F5344CB8AC3E}">
        <p14:creationId xmlns:p14="http://schemas.microsoft.com/office/powerpoint/2010/main" val="726113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485900" y="742950"/>
            <a:ext cx="6172200" cy="857250"/>
          </a:xfrm>
        </p:spPr>
        <p:txBody>
          <a:bodyPr/>
          <a:lstStyle/>
          <a:p>
            <a:pPr algn="l"/>
            <a:r>
              <a:rPr lang="en-US" altLang="en-US" dirty="0"/>
              <a:t>UCLA Library Today</a:t>
            </a:r>
          </a:p>
        </p:txBody>
      </p:sp>
      <p:sp>
        <p:nvSpPr>
          <p:cNvPr id="10243" name="Content Placeholder 4"/>
          <p:cNvSpPr>
            <a:spLocks noGrp="1"/>
          </p:cNvSpPr>
          <p:nvPr>
            <p:ph idx="1"/>
          </p:nvPr>
        </p:nvSpPr>
        <p:spPr>
          <a:xfrm>
            <a:off x="1485900" y="1743075"/>
            <a:ext cx="5829300" cy="1085850"/>
          </a:xfrm>
        </p:spPr>
        <p:txBody>
          <a:bodyPr/>
          <a:lstStyle/>
          <a:p>
            <a:pPr>
              <a:lnSpc>
                <a:spcPct val="150000"/>
              </a:lnSpc>
            </a:pPr>
            <a:r>
              <a:rPr lang="en-US" altLang="en-US" dirty="0"/>
              <a:t>Archiving collections of sites</a:t>
            </a:r>
          </a:p>
          <a:p>
            <a:pPr>
              <a:lnSpc>
                <a:spcPct val="150000"/>
              </a:lnSpc>
            </a:pPr>
            <a:r>
              <a:rPr lang="en-US" altLang="en-US" dirty="0"/>
              <a:t>Focus on ephemeral online content</a:t>
            </a:r>
          </a:p>
          <a:p>
            <a:pPr>
              <a:lnSpc>
                <a:spcPct val="150000"/>
              </a:lnSpc>
            </a:pPr>
            <a:endParaRPr lang="en-US" altLang="en-US" dirty="0"/>
          </a:p>
          <a:p>
            <a:pPr>
              <a:lnSpc>
                <a:spcPct val="150000"/>
              </a:lnSpc>
            </a:pPr>
            <a:endParaRPr lang="en-US" altLang="en-US" dirty="0"/>
          </a:p>
        </p:txBody>
      </p:sp>
      <p:pic>
        <p:nvPicPr>
          <p:cNvPr id="3" name="Picture 2"/>
          <p:cNvPicPr>
            <a:picLocks noChangeAspect="1"/>
          </p:cNvPicPr>
          <p:nvPr/>
        </p:nvPicPr>
        <p:blipFill>
          <a:blip r:embed="rId3"/>
          <a:stretch>
            <a:fillRect/>
          </a:stretch>
        </p:blipFill>
        <p:spPr>
          <a:xfrm>
            <a:off x="5257800" y="114300"/>
            <a:ext cx="2657475" cy="2714625"/>
          </a:xfrm>
          <a:prstGeom prst="rect">
            <a:avLst/>
          </a:prstGeom>
        </p:spPr>
      </p:pic>
      <p:sp>
        <p:nvSpPr>
          <p:cNvPr id="4" name="TextBox 3"/>
          <p:cNvSpPr txBox="1"/>
          <p:nvPr/>
        </p:nvSpPr>
        <p:spPr>
          <a:xfrm>
            <a:off x="1485900" y="3314700"/>
            <a:ext cx="6172200" cy="1962076"/>
          </a:xfrm>
          <a:prstGeom prst="rect">
            <a:avLst/>
          </a:prstGeom>
          <a:noFill/>
        </p:spPr>
        <p:txBody>
          <a:bodyPr wrap="square" rtlCol="0">
            <a:spAutoFit/>
          </a:bodyPr>
          <a:lstStyle/>
          <a:p>
            <a:pPr defTabSz="685800" eaLnBrk="0" fontAlgn="base" hangingPunct="0">
              <a:lnSpc>
                <a:spcPct val="150000"/>
              </a:lnSpc>
              <a:spcBef>
                <a:spcPct val="0"/>
              </a:spcBef>
              <a:spcAft>
                <a:spcPct val="0"/>
              </a:spcAft>
              <a:defRPr/>
            </a:pPr>
            <a:r>
              <a:rPr lang="en-US" altLang="en-US" sz="1350" dirty="0">
                <a:solidFill>
                  <a:srgbClr val="000000"/>
                </a:solidFill>
                <a:latin typeface="Arial" panose="020B0604020202020204" pitchFamily="34" charset="0"/>
                <a:cs typeface="Arial" panose="020B0604020202020204" pitchFamily="34" charset="0"/>
              </a:rPr>
              <a:t>“A collection of news and social media from the lead-up to the </a:t>
            </a:r>
            <a:r>
              <a:rPr lang="en-US" altLang="en-US" sz="1350" b="1" dirty="0">
                <a:solidFill>
                  <a:srgbClr val="000000"/>
                </a:solidFill>
                <a:latin typeface="Arial" panose="020B0604020202020204" pitchFamily="34" charset="0"/>
                <a:cs typeface="Arial" panose="020B0604020202020204" pitchFamily="34" charset="0"/>
              </a:rPr>
              <a:t>Referendum for Independence </a:t>
            </a:r>
            <a:r>
              <a:rPr lang="en-US" altLang="en-US" sz="1350" dirty="0">
                <a:solidFill>
                  <a:srgbClr val="000000"/>
                </a:solidFill>
                <a:latin typeface="Arial" panose="020B0604020202020204" pitchFamily="34" charset="0"/>
                <a:cs typeface="Arial" panose="020B0604020202020204" pitchFamily="34" charset="0"/>
              </a:rPr>
              <a:t>from the Iraqi state held in the </a:t>
            </a:r>
            <a:r>
              <a:rPr lang="en-US" altLang="en-US" sz="1350" b="1" dirty="0">
                <a:solidFill>
                  <a:srgbClr val="000000"/>
                </a:solidFill>
                <a:latin typeface="Arial" panose="020B0604020202020204" pitchFamily="34" charset="0"/>
                <a:cs typeface="Arial" panose="020B0604020202020204" pitchFamily="34" charset="0"/>
              </a:rPr>
              <a:t>Kurdish region of Iraq </a:t>
            </a:r>
            <a:r>
              <a:rPr lang="en-US" altLang="en-US" sz="1350" dirty="0">
                <a:solidFill>
                  <a:srgbClr val="000000"/>
                </a:solidFill>
                <a:latin typeface="Arial" panose="020B0604020202020204" pitchFamily="34" charset="0"/>
                <a:cs typeface="Arial" panose="020B0604020202020204" pitchFamily="34" charset="0"/>
              </a:rPr>
              <a:t>on </a:t>
            </a:r>
            <a:r>
              <a:rPr lang="en-US" altLang="en-US" sz="1350" b="1" dirty="0">
                <a:solidFill>
                  <a:srgbClr val="000000"/>
                </a:solidFill>
                <a:latin typeface="Arial" panose="020B0604020202020204" pitchFamily="34" charset="0"/>
                <a:cs typeface="Arial" panose="020B0604020202020204" pitchFamily="34" charset="0"/>
              </a:rPr>
              <a:t>September 25, 2017</a:t>
            </a:r>
            <a:r>
              <a:rPr lang="en-US" altLang="en-US" sz="1350" dirty="0">
                <a:solidFill>
                  <a:srgbClr val="000000"/>
                </a:solidFill>
                <a:latin typeface="Arial" panose="020B0604020202020204" pitchFamily="34" charset="0"/>
                <a:cs typeface="Arial" panose="020B0604020202020204" pitchFamily="34" charset="0"/>
              </a:rPr>
              <a:t>. The collection captures the websites of news outlets … representing the various political parties and social media account of individuals prominent in discussions of the referendum.”</a:t>
            </a:r>
          </a:p>
          <a:p>
            <a:pPr defTabSz="685800" eaLnBrk="0" fontAlgn="base" hangingPunct="0">
              <a:lnSpc>
                <a:spcPct val="150000"/>
              </a:lnSpc>
              <a:spcBef>
                <a:spcPct val="0"/>
              </a:spcBef>
              <a:spcAft>
                <a:spcPct val="0"/>
              </a:spcAft>
              <a:defRPr/>
            </a:pPr>
            <a:endParaRPr lang="en-US" sz="135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18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D2C3AE-DEF4-4462-B768-A54B64E9B5D6}"/>
              </a:ext>
            </a:extLst>
          </p:cNvPr>
          <p:cNvSpPr>
            <a:spLocks noGrp="1"/>
          </p:cNvSpPr>
          <p:nvPr>
            <p:ph type="body" sz="quarter" idx="13"/>
          </p:nvPr>
        </p:nvSpPr>
        <p:spPr/>
        <p:txBody>
          <a:bodyPr/>
          <a:lstStyle/>
          <a:p>
            <a:r>
              <a:rPr lang="en-US" dirty="0"/>
              <a:t>Why did we do this work?</a:t>
            </a:r>
          </a:p>
          <a:p>
            <a:endParaRPr lang="en-US" dirty="0"/>
          </a:p>
        </p:txBody>
      </p:sp>
      <p:sp>
        <p:nvSpPr>
          <p:cNvPr id="7" name="Rectangle 6">
            <a:extLst>
              <a:ext uri="{FF2B5EF4-FFF2-40B4-BE49-F238E27FC236}">
                <a16:creationId xmlns:a16="http://schemas.microsoft.com/office/drawing/2014/main" id="{88AC1C3F-B972-42B3-95D8-AEA31A1DD99D}"/>
              </a:ext>
            </a:extLst>
          </p:cNvPr>
          <p:cNvSpPr/>
          <p:nvPr/>
        </p:nvSpPr>
        <p:spPr>
          <a:xfrm>
            <a:off x="1106557" y="1364974"/>
            <a:ext cx="5751443" cy="2845686"/>
          </a:xfrm>
          <a:prstGeom prst="rect">
            <a:avLst/>
          </a:prstGeom>
        </p:spPr>
        <p:txBody>
          <a:bodyPr wrap="square">
            <a:spAutoFit/>
          </a:bodyPr>
          <a:lstStyle/>
          <a:p>
            <a:pPr>
              <a:spcBef>
                <a:spcPts val="330"/>
              </a:spcBef>
              <a:buClr>
                <a:srgbClr val="000000"/>
              </a:buClr>
            </a:pPr>
            <a:r>
              <a:rPr lang="en-US" sz="1650" dirty="0">
                <a:solidFill>
                  <a:srgbClr val="000000"/>
                </a:solidFill>
              </a:rPr>
              <a:t>Absence of shared practices for descriptive metadata </a:t>
            </a:r>
            <a:r>
              <a:rPr lang="en-US" sz="1650" dirty="0"/>
              <a:t>was the </a:t>
            </a:r>
            <a:r>
              <a:rPr lang="en-US" sz="1500" b="1" dirty="0"/>
              <a:t>most widely-shared web archiving challenge</a:t>
            </a:r>
            <a:r>
              <a:rPr lang="en-US" sz="1500" b="1" i="1" dirty="0"/>
              <a:t> </a:t>
            </a:r>
            <a:r>
              <a:rPr lang="en-US" sz="1650" dirty="0"/>
              <a:t>identified in two surveys: </a:t>
            </a:r>
          </a:p>
          <a:p>
            <a:pPr>
              <a:spcBef>
                <a:spcPts val="330"/>
              </a:spcBef>
              <a:buSzPct val="25000"/>
            </a:pPr>
            <a:endParaRPr lang="en-US" sz="600" dirty="0"/>
          </a:p>
          <a:p>
            <a:pPr lvl="1" indent="-204788">
              <a:spcBef>
                <a:spcPts val="300"/>
              </a:spcBef>
            </a:pPr>
            <a:r>
              <a:rPr lang="en-US" sz="1350" dirty="0"/>
              <a:t>OCLC Research Library Partnership (2015)</a:t>
            </a:r>
          </a:p>
          <a:p>
            <a:pPr lvl="1" indent="-204788">
              <a:spcBef>
                <a:spcPts val="300"/>
              </a:spcBef>
            </a:pPr>
            <a:r>
              <a:rPr lang="en-US" sz="1350" dirty="0"/>
              <a:t>Weber/Graham study of users of archived website (2016)</a:t>
            </a:r>
          </a:p>
          <a:p>
            <a:pPr lvl="1" indent="-204788">
              <a:spcBef>
                <a:spcPts val="300"/>
              </a:spcBef>
            </a:pPr>
            <a:endParaRPr lang="en-US" sz="1350" dirty="0"/>
          </a:p>
          <a:p>
            <a:pPr marL="52388" lvl="1" indent="0">
              <a:spcBef>
                <a:spcPts val="300"/>
              </a:spcBef>
              <a:buNone/>
            </a:pPr>
            <a:r>
              <a:rPr lang="en-US" sz="1650" dirty="0"/>
              <a:t>Library and archival standards are in use for this work, but </a:t>
            </a:r>
            <a:r>
              <a:rPr lang="en-US" sz="1650" i="1" dirty="0">
                <a:solidFill>
                  <a:srgbClr val="FF0000"/>
                </a:solidFill>
              </a:rPr>
              <a:t>websites often lack standard data elements and are not amenable to transcription.</a:t>
            </a:r>
          </a:p>
          <a:p>
            <a:pPr marL="52388" indent="0">
              <a:spcBef>
                <a:spcPts val="300"/>
              </a:spcBef>
              <a:buNone/>
            </a:pPr>
            <a:endParaRPr lang="en-US" sz="1650" dirty="0"/>
          </a:p>
        </p:txBody>
      </p:sp>
    </p:spTree>
    <p:extLst>
      <p:ext uri="{BB962C8B-B14F-4D97-AF65-F5344CB8AC3E}">
        <p14:creationId xmlns:p14="http://schemas.microsoft.com/office/powerpoint/2010/main" val="426480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85900" y="742951"/>
            <a:ext cx="6172200" cy="971549"/>
          </a:xfrm>
        </p:spPr>
        <p:txBody>
          <a:bodyPr/>
          <a:lstStyle/>
          <a:p>
            <a:r>
              <a:rPr lang="en-US" altLang="en-US" dirty="0"/>
              <a:t>Challenges</a:t>
            </a:r>
          </a:p>
        </p:txBody>
      </p:sp>
      <p:sp>
        <p:nvSpPr>
          <p:cNvPr id="11267" name="Content Placeholder 4"/>
          <p:cNvSpPr>
            <a:spLocks noGrp="1"/>
          </p:cNvSpPr>
          <p:nvPr>
            <p:ph idx="1"/>
          </p:nvPr>
        </p:nvSpPr>
        <p:spPr>
          <a:xfrm>
            <a:off x="1714500" y="1771650"/>
            <a:ext cx="5829300" cy="2171700"/>
          </a:xfrm>
        </p:spPr>
        <p:txBody>
          <a:bodyPr/>
          <a:lstStyle/>
          <a:p>
            <a:r>
              <a:rPr lang="en-US" altLang="en-US" sz="2400" dirty="0"/>
              <a:t>Embracing collection-level description</a:t>
            </a:r>
          </a:p>
          <a:p>
            <a:r>
              <a:rPr lang="en-US" altLang="en-US" sz="2400" dirty="0"/>
              <a:t>Introducing catalogers to concepts of </a:t>
            </a:r>
            <a:r>
              <a:rPr lang="en-US" altLang="en-US" sz="2400" i="1" dirty="0"/>
              <a:t>provenance </a:t>
            </a:r>
            <a:r>
              <a:rPr lang="en-US" altLang="en-US" sz="2400" dirty="0"/>
              <a:t>and </a:t>
            </a:r>
            <a:r>
              <a:rPr lang="en-US" altLang="en-US" sz="2400" i="1" dirty="0"/>
              <a:t>appraisal</a:t>
            </a:r>
          </a:p>
          <a:p>
            <a:r>
              <a:rPr lang="en-US" altLang="en-US" sz="2400" dirty="0"/>
              <a:t>Recording information about restrictions on access, intellectual property rights, etc. </a:t>
            </a:r>
          </a:p>
          <a:p>
            <a:endParaRPr lang="en-US" altLang="en-US" sz="2100" dirty="0"/>
          </a:p>
        </p:txBody>
      </p:sp>
    </p:spTree>
    <p:extLst>
      <p:ext uri="{BB962C8B-B14F-4D97-AF65-F5344CB8AC3E}">
        <p14:creationId xmlns:p14="http://schemas.microsoft.com/office/powerpoint/2010/main" val="1646591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485900" y="914400"/>
            <a:ext cx="6172200" cy="857250"/>
          </a:xfrm>
        </p:spPr>
        <p:txBody>
          <a:bodyPr/>
          <a:lstStyle/>
          <a:p>
            <a:r>
              <a:rPr lang="en-US" altLang="en-US" dirty="0"/>
              <a:t>What Comes Next? </a:t>
            </a:r>
          </a:p>
        </p:txBody>
      </p:sp>
      <p:sp>
        <p:nvSpPr>
          <p:cNvPr id="12291" name="Content Placeholder 4"/>
          <p:cNvSpPr>
            <a:spLocks noGrp="1"/>
          </p:cNvSpPr>
          <p:nvPr>
            <p:ph idx="1"/>
          </p:nvPr>
        </p:nvSpPr>
        <p:spPr>
          <a:xfrm>
            <a:off x="1657350" y="1771650"/>
            <a:ext cx="5829300" cy="2171700"/>
          </a:xfrm>
        </p:spPr>
        <p:txBody>
          <a:bodyPr/>
          <a:lstStyle/>
          <a:p>
            <a:r>
              <a:rPr lang="en-US" altLang="en-US" sz="2400" dirty="0"/>
              <a:t>Consulting with stakeholders</a:t>
            </a:r>
          </a:p>
          <a:p>
            <a:r>
              <a:rPr lang="en-US" altLang="en-US" sz="2400" dirty="0"/>
              <a:t>Developing local best practices and guidelines</a:t>
            </a:r>
          </a:p>
          <a:p>
            <a:r>
              <a:rPr lang="en-US" altLang="en-US" sz="2400" dirty="0"/>
              <a:t>Working with Library’s User Engagement teams</a:t>
            </a:r>
          </a:p>
          <a:p>
            <a:r>
              <a:rPr lang="en-US" altLang="en-US" sz="2400" dirty="0"/>
              <a:t>Creating workflows</a:t>
            </a:r>
          </a:p>
          <a:p>
            <a:r>
              <a:rPr lang="en-US" altLang="en-US" sz="2400" dirty="0"/>
              <a:t>Assessment</a:t>
            </a:r>
          </a:p>
        </p:txBody>
      </p:sp>
    </p:spTree>
    <p:extLst>
      <p:ext uri="{BB962C8B-B14F-4D97-AF65-F5344CB8AC3E}">
        <p14:creationId xmlns:p14="http://schemas.microsoft.com/office/powerpoint/2010/main" val="2494131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485900" y="914400"/>
            <a:ext cx="6172200" cy="857250"/>
          </a:xfrm>
        </p:spPr>
        <p:txBody>
          <a:bodyPr/>
          <a:lstStyle/>
          <a:p>
            <a:r>
              <a:rPr lang="en-US" altLang="en-US" dirty="0"/>
              <a:t>Our Archived Web Content</a:t>
            </a:r>
          </a:p>
        </p:txBody>
      </p:sp>
      <p:sp>
        <p:nvSpPr>
          <p:cNvPr id="12291" name="Content Placeholder 4"/>
          <p:cNvSpPr>
            <a:spLocks noGrp="1"/>
          </p:cNvSpPr>
          <p:nvPr>
            <p:ph idx="1"/>
          </p:nvPr>
        </p:nvSpPr>
        <p:spPr>
          <a:xfrm>
            <a:off x="1657350" y="1771650"/>
            <a:ext cx="5829300" cy="2800350"/>
          </a:xfrm>
        </p:spPr>
        <p:txBody>
          <a:bodyPr/>
          <a:lstStyle/>
          <a:p>
            <a:pPr marL="0" indent="0" algn="ctr">
              <a:lnSpc>
                <a:spcPct val="150000"/>
              </a:lnSpc>
              <a:buNone/>
            </a:pPr>
            <a:r>
              <a:rPr lang="en-US" altLang="en-US" sz="2100" dirty="0">
                <a:latin typeface="+mj-lt"/>
              </a:rPr>
              <a:t>In Archive-It:</a:t>
            </a:r>
          </a:p>
          <a:p>
            <a:pPr marL="0" indent="0" algn="ctr">
              <a:lnSpc>
                <a:spcPct val="150000"/>
              </a:lnSpc>
              <a:buNone/>
            </a:pPr>
            <a:r>
              <a:rPr lang="en-US" altLang="en-US" sz="2100" dirty="0">
                <a:latin typeface="+mj-lt"/>
                <a:hlinkClick r:id="rId3"/>
              </a:rPr>
              <a:t>https://archive-it.org/organizations/877</a:t>
            </a:r>
            <a:r>
              <a:rPr lang="en-US" altLang="en-US" sz="2100" dirty="0">
                <a:latin typeface="+mj-lt"/>
              </a:rPr>
              <a:t> </a:t>
            </a:r>
          </a:p>
          <a:p>
            <a:pPr marL="0" indent="0" algn="ctr">
              <a:lnSpc>
                <a:spcPct val="150000"/>
              </a:lnSpc>
              <a:buNone/>
            </a:pPr>
            <a:r>
              <a:rPr lang="en-US" altLang="en-US" sz="2100" dirty="0">
                <a:latin typeface="+mj-lt"/>
              </a:rPr>
              <a:t>Records created during pilot project:</a:t>
            </a:r>
          </a:p>
          <a:p>
            <a:pPr marL="0" indent="0" algn="ctr">
              <a:lnSpc>
                <a:spcPct val="150000"/>
              </a:lnSpc>
              <a:buNone/>
            </a:pPr>
            <a:r>
              <a:rPr lang="en-US" altLang="en-US" sz="2100" dirty="0">
                <a:latin typeface="+mj-lt"/>
                <a:hlinkClick r:id="rId4"/>
              </a:rPr>
              <a:t>https://ucla.in/2Kmhcfr</a:t>
            </a:r>
            <a:r>
              <a:rPr lang="en-US" altLang="en-US" sz="2100" dirty="0">
                <a:latin typeface="+mj-lt"/>
              </a:rPr>
              <a:t> </a:t>
            </a:r>
          </a:p>
          <a:p>
            <a:pPr marL="0" indent="0" algn="ctr">
              <a:lnSpc>
                <a:spcPct val="150000"/>
              </a:lnSpc>
              <a:buNone/>
            </a:pPr>
            <a:r>
              <a:rPr lang="en-US" altLang="en-US" sz="2100" dirty="0">
                <a:latin typeface="+mj-lt"/>
              </a:rPr>
              <a:t>Record cataloged using WAM guidelines:</a:t>
            </a:r>
          </a:p>
          <a:p>
            <a:pPr marL="0" indent="0" algn="ctr">
              <a:lnSpc>
                <a:spcPct val="150000"/>
              </a:lnSpc>
              <a:buNone/>
            </a:pPr>
            <a:r>
              <a:rPr lang="en-US" altLang="en-US" sz="2100" dirty="0">
                <a:latin typeface="+mj-lt"/>
                <a:hlinkClick r:id="rId5"/>
              </a:rPr>
              <a:t>https://ucla.in/2KrCkBh</a:t>
            </a:r>
            <a:r>
              <a:rPr lang="en-US" altLang="en-US" sz="2100" dirty="0">
                <a:latin typeface="+mj-lt"/>
              </a:rPr>
              <a:t> </a:t>
            </a:r>
          </a:p>
        </p:txBody>
      </p:sp>
    </p:spTree>
    <p:extLst>
      <p:ext uri="{BB962C8B-B14F-4D97-AF65-F5344CB8AC3E}">
        <p14:creationId xmlns:p14="http://schemas.microsoft.com/office/powerpoint/2010/main" val="4071427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ke.png 2"/>
          <p:cNvPicPr>
            <a:picLocks noChangeAspect="1"/>
          </p:cNvPicPr>
          <p:nvPr/>
        </p:nvPicPr>
        <p:blipFill>
          <a:blip r:embed="rId3"/>
          <a:srcRect r="86"/>
          <a:stretch>
            <a:fillRect/>
          </a:stretch>
        </p:blipFill>
        <p:spPr>
          <a:xfrm>
            <a:off x="1143000" y="0"/>
            <a:ext cx="6858000" cy="5189978"/>
          </a:xfrm>
          <a:prstGeom prst="rect">
            <a:avLst/>
          </a:prstGeom>
          <a:effectLst/>
        </p:spPr>
      </p:pic>
      <p:pic>
        <p:nvPicPr>
          <p:cNvPr id="5" name="Harvard_shield-Business.png 1"/>
          <p:cNvPicPr>
            <a:picLocks noChangeAspect="1"/>
          </p:cNvPicPr>
          <p:nvPr/>
        </p:nvPicPr>
        <p:blipFill>
          <a:blip r:embed="rId4"/>
          <a:stretch>
            <a:fillRect/>
          </a:stretch>
        </p:blipFill>
        <p:spPr>
          <a:xfrm>
            <a:off x="1543050" y="318176"/>
            <a:ext cx="328613" cy="385763"/>
          </a:xfrm>
          <a:prstGeom prst="rect">
            <a:avLst/>
          </a:prstGeom>
          <a:effectLst/>
        </p:spPr>
      </p:pic>
      <p:sp>
        <p:nvSpPr>
          <p:cNvPr id="6" name="TextBox 15"/>
          <p:cNvSpPr txBox="1"/>
          <p:nvPr/>
        </p:nvSpPr>
        <p:spPr>
          <a:xfrm>
            <a:off x="3314700" y="456677"/>
            <a:ext cx="4686300" cy="1292662"/>
          </a:xfrm>
          <a:prstGeom prst="rect">
            <a:avLst/>
          </a:prstGeom>
          <a:effectLst/>
        </p:spPr>
        <p:txBody>
          <a:bodyPr wrap="square" rtlCol="0" anchor="b">
            <a:spAutoFit/>
          </a:bodyPr>
          <a:lstStyle/>
          <a:p>
            <a:pPr algn="ctr" defTabSz="342900">
              <a:spcBef>
                <a:spcPct val="0"/>
              </a:spcBef>
            </a:pPr>
            <a:r>
              <a:rPr lang="en-US" dirty="0">
                <a:solidFill>
                  <a:srgbClr val="002060"/>
                </a:solidFill>
                <a:latin typeface="Georgia" panose="02040502050405020303" pitchFamily="18" charset="0"/>
                <a:cs typeface="Times New Roman" pitchFamily="18" charset="0"/>
              </a:rPr>
              <a:t>Descriptive Metadata for Archived Web Content at Baker Library Special Collections</a:t>
            </a:r>
            <a:endParaRPr lang="en-US" sz="1050" dirty="0">
              <a:solidFill>
                <a:srgbClr val="002060"/>
              </a:solidFill>
              <a:latin typeface="Georgia" panose="02040502050405020303" pitchFamily="18" charset="0"/>
              <a:cs typeface="Arial"/>
            </a:endParaRPr>
          </a:p>
          <a:p>
            <a:pPr algn="ctr" defTabSz="342900">
              <a:spcBef>
                <a:spcPct val="0"/>
              </a:spcBef>
            </a:pPr>
            <a:endParaRPr lang="en-US" sz="1050" dirty="0">
              <a:solidFill>
                <a:srgbClr val="002060"/>
              </a:solidFill>
              <a:latin typeface="Georgia" panose="02040502050405020303" pitchFamily="18" charset="0"/>
              <a:cs typeface="Arial"/>
            </a:endParaRPr>
          </a:p>
          <a:p>
            <a:pPr algn="r" defTabSz="342900"/>
            <a:endParaRPr lang="en-US" sz="1050" b="1" dirty="0">
              <a:solidFill>
                <a:srgbClr val="0D667F"/>
              </a:solidFill>
              <a:latin typeface="Georgia" panose="02040502050405020303" pitchFamily="18" charset="0"/>
              <a:cs typeface="Arial"/>
            </a:endParaRPr>
          </a:p>
          <a:p>
            <a:pPr algn="r" defTabSz="342900"/>
            <a:r>
              <a:rPr lang="en-US" sz="1050" dirty="0">
                <a:solidFill>
                  <a:srgbClr val="002060"/>
                </a:solidFill>
                <a:latin typeface="Georgia" panose="02040502050405020303" pitchFamily="18" charset="0"/>
                <a:cs typeface="Arial"/>
              </a:rPr>
              <a:t>Mary Samouelian</a:t>
            </a:r>
          </a:p>
          <a:p>
            <a:pPr algn="r" defTabSz="342900"/>
            <a:r>
              <a:rPr lang="en-US" sz="1050" b="1" dirty="0">
                <a:solidFill>
                  <a:srgbClr val="002060"/>
                </a:solidFill>
                <a:latin typeface="Georgia" panose="02040502050405020303" pitchFamily="18" charset="0"/>
                <a:cs typeface="Arial"/>
              </a:rPr>
              <a:t>May 2, 2018</a:t>
            </a:r>
            <a:endParaRPr lang="en-US" sz="900" b="1" dirty="0">
              <a:solidFill>
                <a:srgbClr val="0D667F"/>
              </a:solidFill>
              <a:latin typeface="Georgia" panose="02040502050405020303" pitchFamily="18" charset="0"/>
              <a:cs typeface="Arial"/>
            </a:endParaRPr>
          </a:p>
        </p:txBody>
      </p:sp>
    </p:spTree>
    <p:extLst>
      <p:ext uri="{BB962C8B-B14F-4D97-AF65-F5344CB8AC3E}">
        <p14:creationId xmlns:p14="http://schemas.microsoft.com/office/powerpoint/2010/main" val="295411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3314700" y="0"/>
            <a:ext cx="4686300" cy="1028700"/>
          </a:xfrm>
          <a:prstGeom prst="rect">
            <a:avLst/>
          </a:prstGeom>
        </p:spPr>
        <p:txBody>
          <a:bodyPr vert="horz" lIns="68580" tIns="34290" rIns="68580" bIns="3429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685800"/>
            <a:r>
              <a:rPr lang="en-US" sz="3000" cap="small" dirty="0">
                <a:solidFill>
                  <a:srgbClr val="000000"/>
                </a:solidFill>
                <a:latin typeface="Georgia" panose="02040502050405020303" pitchFamily="18" charset="0"/>
                <a:cs typeface="Arial"/>
              </a:rPr>
              <a:t> Background</a:t>
            </a:r>
          </a:p>
        </p:txBody>
      </p:sp>
      <p:sp>
        <p:nvSpPr>
          <p:cNvPr id="2" name="TextBox 1"/>
          <p:cNvSpPr txBox="1"/>
          <p:nvPr/>
        </p:nvSpPr>
        <p:spPr>
          <a:xfrm>
            <a:off x="1657350" y="1588659"/>
            <a:ext cx="5943600" cy="3000821"/>
          </a:xfrm>
          <a:prstGeom prst="rect">
            <a:avLst/>
          </a:prstGeom>
          <a:noFill/>
        </p:spPr>
        <p:txBody>
          <a:bodyPr wrap="square" rtlCol="0" anchor="ctr">
            <a:spAutoFit/>
          </a:bodyPr>
          <a:lstStyle/>
          <a:p>
            <a:pPr marL="342900" indent="-342900" defTabSz="342900">
              <a:buFont typeface="Arial" panose="020B0604020202020204" pitchFamily="34" charset="0"/>
              <a:buChar char="•"/>
            </a:pPr>
            <a:r>
              <a:rPr lang="en-US" sz="2100" dirty="0">
                <a:solidFill>
                  <a:srgbClr val="000000"/>
                </a:solidFill>
                <a:latin typeface="Georgia" panose="02040502050405020303" pitchFamily="18" charset="0"/>
                <a:cs typeface="Arial"/>
              </a:rPr>
              <a:t>Web archiving program launched in 2013.</a:t>
            </a:r>
          </a:p>
          <a:p>
            <a:pPr marL="342900" indent="-342900" defTabSz="342900">
              <a:buFont typeface="Arial" panose="020B0604020202020204" pitchFamily="34" charset="0"/>
              <a:buChar char="•"/>
            </a:pPr>
            <a:r>
              <a:rPr lang="en-US" sz="2100" dirty="0">
                <a:solidFill>
                  <a:srgbClr val="000000"/>
                </a:solidFill>
                <a:latin typeface="Georgia" panose="02040502050405020303" pitchFamily="18" charset="0"/>
                <a:cs typeface="Arial"/>
              </a:rPr>
              <a:t>Since inception, Archive-It has been our web archiving service.</a:t>
            </a:r>
          </a:p>
          <a:p>
            <a:pPr marL="342900" indent="-342900" defTabSz="342900">
              <a:buFont typeface="Arial" panose="020B0604020202020204" pitchFamily="34" charset="0"/>
              <a:buChar char="•"/>
            </a:pPr>
            <a:r>
              <a:rPr lang="en-US" sz="2100" dirty="0">
                <a:solidFill>
                  <a:srgbClr val="000000"/>
                </a:solidFill>
                <a:latin typeface="Georgia" panose="02040502050405020303" pitchFamily="18" charset="0"/>
                <a:cs typeface="Arial"/>
              </a:rPr>
              <a:t>To date:</a:t>
            </a:r>
          </a:p>
          <a:p>
            <a:pPr marL="685800" lvl="1" indent="-342900" defTabSz="342900">
              <a:buFont typeface="Arial" panose="020B0604020202020204" pitchFamily="34" charset="0"/>
              <a:buChar char="•"/>
            </a:pPr>
            <a:r>
              <a:rPr lang="en-US" sz="2100" dirty="0">
                <a:solidFill>
                  <a:srgbClr val="000000"/>
                </a:solidFill>
                <a:latin typeface="Georgia" panose="02040502050405020303" pitchFamily="18" charset="0"/>
                <a:cs typeface="Arial"/>
              </a:rPr>
              <a:t>45 collections</a:t>
            </a:r>
          </a:p>
          <a:p>
            <a:pPr marL="685800" lvl="1" indent="-342900" defTabSz="342900">
              <a:buFont typeface="Arial" panose="020B0604020202020204" pitchFamily="34" charset="0"/>
              <a:buChar char="•"/>
            </a:pPr>
            <a:r>
              <a:rPr lang="en-US" sz="2100" dirty="0">
                <a:solidFill>
                  <a:srgbClr val="000000"/>
                </a:solidFill>
                <a:latin typeface="Georgia" panose="02040502050405020303" pitchFamily="18" charset="0"/>
                <a:cs typeface="Arial"/>
              </a:rPr>
              <a:t>1,500 active seeds</a:t>
            </a:r>
          </a:p>
          <a:p>
            <a:pPr marL="685800" lvl="1" indent="-342900" defTabSz="342900">
              <a:buFont typeface="Arial" panose="020B0604020202020204" pitchFamily="34" charset="0"/>
              <a:buChar char="•"/>
            </a:pPr>
            <a:r>
              <a:rPr lang="en-US" sz="2100" dirty="0">
                <a:solidFill>
                  <a:srgbClr val="000000"/>
                </a:solidFill>
                <a:latin typeface="Georgia" panose="02040502050405020303" pitchFamily="18" charset="0"/>
                <a:cs typeface="Arial"/>
              </a:rPr>
              <a:t>16,629,292 documents archived</a:t>
            </a:r>
          </a:p>
          <a:p>
            <a:pPr marL="685800" lvl="1" indent="-342900" defTabSz="342900">
              <a:buFont typeface="Arial" panose="020B0604020202020204" pitchFamily="34" charset="0"/>
              <a:buChar char="•"/>
            </a:pPr>
            <a:r>
              <a:rPr lang="en-US" sz="2100" dirty="0">
                <a:solidFill>
                  <a:srgbClr val="000000"/>
                </a:solidFill>
                <a:latin typeface="Georgia" panose="02040502050405020303" pitchFamily="18" charset="0"/>
                <a:cs typeface="Arial"/>
              </a:rPr>
              <a:t>1.2 TB of data</a:t>
            </a:r>
          </a:p>
          <a:p>
            <a:pPr marL="685800" lvl="1" indent="-342900" defTabSz="342900">
              <a:buFont typeface="Arial" panose="020B0604020202020204" pitchFamily="34" charset="0"/>
              <a:buChar char="•"/>
            </a:pPr>
            <a:endParaRPr lang="en-US" sz="2100" dirty="0">
              <a:solidFill>
                <a:srgbClr val="000000"/>
              </a:solidFill>
              <a:latin typeface="Georgia" panose="02040502050405020303" pitchFamily="18" charset="0"/>
              <a:cs typeface="Arial"/>
            </a:endParaRPr>
          </a:p>
        </p:txBody>
      </p:sp>
    </p:spTree>
    <p:extLst>
      <p:ext uri="{BB962C8B-B14F-4D97-AF65-F5344CB8AC3E}">
        <p14:creationId xmlns:p14="http://schemas.microsoft.com/office/powerpoint/2010/main" val="1605421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3314700" y="0"/>
            <a:ext cx="4686300" cy="1028700"/>
          </a:xfrm>
          <a:prstGeom prst="rect">
            <a:avLst/>
          </a:prstGeom>
        </p:spPr>
        <p:txBody>
          <a:bodyPr vert="horz" lIns="68580" tIns="34290" rIns="68580" bIns="3429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685800"/>
            <a:r>
              <a:rPr lang="en-US" sz="3000" cap="small" dirty="0">
                <a:solidFill>
                  <a:srgbClr val="000000"/>
                </a:solidFill>
                <a:latin typeface="Georgia" panose="02040502050405020303" pitchFamily="18" charset="0"/>
                <a:cs typeface="Arial"/>
              </a:rPr>
              <a:t> Background</a:t>
            </a:r>
          </a:p>
        </p:txBody>
      </p:sp>
      <p:sp>
        <p:nvSpPr>
          <p:cNvPr id="2" name="TextBox 1"/>
          <p:cNvSpPr txBox="1"/>
          <p:nvPr/>
        </p:nvSpPr>
        <p:spPr>
          <a:xfrm>
            <a:off x="1428750" y="1544725"/>
            <a:ext cx="6229350" cy="3277820"/>
          </a:xfrm>
          <a:prstGeom prst="rect">
            <a:avLst/>
          </a:prstGeom>
          <a:noFill/>
        </p:spPr>
        <p:txBody>
          <a:bodyPr wrap="square" rtlCol="0" anchor="ctr">
            <a:spAutoFit/>
          </a:bodyPr>
          <a:lstStyle/>
          <a:p>
            <a:pPr defTabSz="342900"/>
            <a:r>
              <a:rPr lang="en-US" sz="2100" dirty="0">
                <a:solidFill>
                  <a:srgbClr val="000000"/>
                </a:solidFill>
                <a:latin typeface="Georgia" panose="02040502050405020303" pitchFamily="18" charset="0"/>
                <a:cs typeface="Arial"/>
              </a:rPr>
              <a:t>Current descriptive practices:</a:t>
            </a:r>
          </a:p>
          <a:p>
            <a:pPr defTabSz="342900"/>
            <a:endParaRPr lang="en-US" sz="2100" dirty="0">
              <a:solidFill>
                <a:srgbClr val="000000"/>
              </a:solidFill>
              <a:latin typeface="Georgia" panose="02040502050405020303" pitchFamily="18" charset="0"/>
              <a:cs typeface="Arial"/>
            </a:endParaRPr>
          </a:p>
          <a:p>
            <a:pPr marL="685800" lvl="1" indent="-342900" defTabSz="342900">
              <a:buFont typeface="Arial" panose="020B0604020202020204" pitchFamily="34" charset="0"/>
              <a:buChar char="•"/>
            </a:pPr>
            <a:r>
              <a:rPr lang="en-US" dirty="0">
                <a:solidFill>
                  <a:srgbClr val="000000"/>
                </a:solidFill>
                <a:latin typeface="Georgia" panose="02040502050405020303" pitchFamily="18" charset="0"/>
                <a:cs typeface="Arial"/>
              </a:rPr>
              <a:t>Create DublinCore descriptive metadata through Archive-It at collection level.</a:t>
            </a:r>
          </a:p>
          <a:p>
            <a:pPr marL="685800" lvl="1" indent="-342900" defTabSz="342900">
              <a:buFont typeface="Arial" panose="020B0604020202020204" pitchFamily="34" charset="0"/>
              <a:buChar char="•"/>
            </a:pPr>
            <a:r>
              <a:rPr lang="en-US" dirty="0">
                <a:solidFill>
                  <a:srgbClr val="000000"/>
                </a:solidFill>
                <a:latin typeface="Georgia" panose="02040502050405020303" pitchFamily="18" charset="0"/>
                <a:cs typeface="Arial"/>
              </a:rPr>
              <a:t>Add archival object in ArchivesSpace resource record where archived web content belongs “intellectually.”</a:t>
            </a:r>
          </a:p>
          <a:p>
            <a:pPr marL="685800" lvl="1" indent="-342900" defTabSz="342900">
              <a:buFont typeface="Arial" panose="020B0604020202020204" pitchFamily="34" charset="0"/>
              <a:buChar char="•"/>
            </a:pPr>
            <a:r>
              <a:rPr lang="en-US" dirty="0">
                <a:solidFill>
                  <a:srgbClr val="000000"/>
                </a:solidFill>
                <a:latin typeface="Georgia" panose="02040502050405020303" pitchFamily="18" charset="0"/>
                <a:cs typeface="Arial"/>
              </a:rPr>
              <a:t>Basic description of extent and location in collection catalog record: physical description (300); electronic location and access (856).</a:t>
            </a:r>
          </a:p>
          <a:p>
            <a:pPr marL="685800" lvl="1" indent="-342900" defTabSz="342900">
              <a:buFont typeface="Arial" panose="020B0604020202020204" pitchFamily="34" charset="0"/>
              <a:buChar char="•"/>
            </a:pPr>
            <a:endParaRPr lang="en-US" sz="2100" dirty="0">
              <a:solidFill>
                <a:srgbClr val="000000"/>
              </a:solidFill>
              <a:latin typeface="Georgia" panose="02040502050405020303" pitchFamily="18" charset="0"/>
              <a:cs typeface="Arial"/>
            </a:endParaRPr>
          </a:p>
        </p:txBody>
      </p:sp>
    </p:spTree>
    <p:extLst>
      <p:ext uri="{BB962C8B-B14F-4D97-AF65-F5344CB8AC3E}">
        <p14:creationId xmlns:p14="http://schemas.microsoft.com/office/powerpoint/2010/main" val="765357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3314700" y="0"/>
            <a:ext cx="4686300" cy="1028700"/>
          </a:xfrm>
          <a:prstGeom prst="rect">
            <a:avLst/>
          </a:prstGeom>
        </p:spPr>
        <p:txBody>
          <a:bodyPr vert="horz" lIns="68580" tIns="34290" rIns="68580" bIns="3429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685800"/>
            <a:r>
              <a:rPr lang="en-US" sz="3000" cap="small" dirty="0">
                <a:solidFill>
                  <a:srgbClr val="000000"/>
                </a:solidFill>
                <a:latin typeface="Georgia" panose="02040502050405020303" pitchFamily="18" charset="0"/>
                <a:cs typeface="Arial"/>
              </a:rPr>
              <a:t> Background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50" y="1257300"/>
            <a:ext cx="5330952" cy="18132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187" y="3600450"/>
            <a:ext cx="5335715" cy="1307143"/>
          </a:xfrm>
          <a:prstGeom prst="rect">
            <a:avLst/>
          </a:prstGeom>
        </p:spPr>
      </p:pic>
      <p:sp>
        <p:nvSpPr>
          <p:cNvPr id="7" name="Down Arrow 6"/>
          <p:cNvSpPr/>
          <p:nvPr/>
        </p:nvSpPr>
        <p:spPr>
          <a:xfrm>
            <a:off x="4400550" y="3070549"/>
            <a:ext cx="400050" cy="644201"/>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342900"/>
            <a:endParaRPr lang="en-US" sz="1350" dirty="0">
              <a:solidFill>
                <a:srgbClr val="FFFFFF"/>
              </a:solidFill>
              <a:latin typeface="Garamond"/>
              <a:cs typeface="Arial"/>
            </a:endParaRPr>
          </a:p>
        </p:txBody>
      </p:sp>
    </p:spTree>
    <p:extLst>
      <p:ext uri="{BB962C8B-B14F-4D97-AF65-F5344CB8AC3E}">
        <p14:creationId xmlns:p14="http://schemas.microsoft.com/office/powerpoint/2010/main" val="2421845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3314700" y="0"/>
            <a:ext cx="4686300" cy="1028700"/>
          </a:xfrm>
          <a:prstGeom prst="rect">
            <a:avLst/>
          </a:prstGeom>
        </p:spPr>
        <p:txBody>
          <a:bodyPr vert="horz" lIns="68580" tIns="34290" rIns="68580" bIns="3429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685800"/>
            <a:r>
              <a:rPr lang="en-US" sz="3000" cap="small" dirty="0">
                <a:solidFill>
                  <a:srgbClr val="000000"/>
                </a:solidFill>
                <a:latin typeface="Georgia" panose="02040502050405020303" pitchFamily="18" charset="0"/>
                <a:cs typeface="Arial"/>
              </a:rPr>
              <a:t> Background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3442149"/>
            <a:ext cx="4286250" cy="1047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657" y="2927476"/>
            <a:ext cx="4132343" cy="11656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7351" y="1161152"/>
            <a:ext cx="5585714" cy="1750000"/>
          </a:xfrm>
          <a:prstGeom prst="rect">
            <a:avLst/>
          </a:prstGeom>
        </p:spPr>
      </p:pic>
      <p:cxnSp>
        <p:nvCxnSpPr>
          <p:cNvPr id="12" name="Straight Arrow Connector 11"/>
          <p:cNvCxnSpPr/>
          <p:nvPr/>
        </p:nvCxnSpPr>
        <p:spPr>
          <a:xfrm>
            <a:off x="1943101" y="2400300"/>
            <a:ext cx="302513" cy="1612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3182857" y="2879167"/>
            <a:ext cx="685800" cy="689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840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3314700" y="0"/>
            <a:ext cx="4686300" cy="1028700"/>
          </a:xfrm>
          <a:prstGeom prst="rect">
            <a:avLst/>
          </a:prstGeom>
        </p:spPr>
        <p:txBody>
          <a:bodyPr vert="horz" lIns="68580" tIns="34290" rIns="68580" bIns="3429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685800"/>
            <a:r>
              <a:rPr lang="en-US" sz="3000" cap="small" dirty="0">
                <a:solidFill>
                  <a:srgbClr val="000000"/>
                </a:solidFill>
                <a:latin typeface="Georgia" panose="02040502050405020303" pitchFamily="18" charset="0"/>
                <a:cs typeface="Arial"/>
              </a:rPr>
              <a:t> Wam Working Group</a:t>
            </a:r>
          </a:p>
        </p:txBody>
      </p:sp>
      <p:sp>
        <p:nvSpPr>
          <p:cNvPr id="2" name="TextBox 1"/>
          <p:cNvSpPr txBox="1"/>
          <p:nvPr/>
        </p:nvSpPr>
        <p:spPr>
          <a:xfrm>
            <a:off x="1257300" y="923254"/>
            <a:ext cx="6457950" cy="4247317"/>
          </a:xfrm>
          <a:prstGeom prst="rect">
            <a:avLst/>
          </a:prstGeom>
          <a:noFill/>
        </p:spPr>
        <p:txBody>
          <a:bodyPr wrap="square" rtlCol="0" anchor="ctr">
            <a:spAutoFit/>
          </a:bodyPr>
          <a:lstStyle/>
          <a:p>
            <a:pPr defTabSz="342900"/>
            <a:endParaRPr lang="en-US" sz="2100" dirty="0">
              <a:solidFill>
                <a:srgbClr val="000000"/>
              </a:solidFill>
              <a:latin typeface="Georgia" panose="02040502050405020303" pitchFamily="18" charset="0"/>
              <a:cs typeface="Arial"/>
            </a:endParaRPr>
          </a:p>
          <a:p>
            <a:pPr defTabSz="342900"/>
            <a:endParaRPr lang="en-US" sz="2100" dirty="0">
              <a:solidFill>
                <a:srgbClr val="000000"/>
              </a:solidFill>
              <a:latin typeface="Georgia" panose="02040502050405020303" pitchFamily="18" charset="0"/>
              <a:cs typeface="Arial"/>
            </a:endParaRPr>
          </a:p>
          <a:p>
            <a:pPr defTabSz="342900"/>
            <a:r>
              <a:rPr lang="en-US" sz="2100" dirty="0">
                <a:solidFill>
                  <a:srgbClr val="000000"/>
                </a:solidFill>
                <a:latin typeface="Georgia" panose="02040502050405020303" pitchFamily="18" charset="0"/>
                <a:cs typeface="Arial"/>
              </a:rPr>
              <a:t>Why join WAM?</a:t>
            </a:r>
          </a:p>
          <a:p>
            <a:pPr defTabSz="342900"/>
            <a:endParaRPr lang="en-US" sz="2100" dirty="0">
              <a:solidFill>
                <a:srgbClr val="000000"/>
              </a:solidFill>
              <a:latin typeface="Georgia" panose="02040502050405020303" pitchFamily="18" charset="0"/>
              <a:cs typeface="Arial"/>
            </a:endParaRPr>
          </a:p>
          <a:p>
            <a:pPr marL="685800" lvl="1" indent="-342900" defTabSz="342900">
              <a:buFont typeface="Arial" panose="020B0604020202020204" pitchFamily="34" charset="0"/>
              <a:buChar char="•"/>
            </a:pPr>
            <a:r>
              <a:rPr lang="en-US" dirty="0">
                <a:solidFill>
                  <a:srgbClr val="000000"/>
                </a:solidFill>
                <a:latin typeface="Georgia" panose="02040502050405020303" pitchFamily="18" charset="0"/>
                <a:cs typeface="Arial"/>
              </a:rPr>
              <a:t>Understand which metadata elements were relevant for the discovery of archived web content.</a:t>
            </a:r>
          </a:p>
          <a:p>
            <a:pPr marL="685800" lvl="1" indent="-342900" defTabSz="342900">
              <a:buFont typeface="Arial" panose="020B0604020202020204" pitchFamily="34" charset="0"/>
              <a:buChar char="•"/>
            </a:pPr>
            <a:r>
              <a:rPr lang="en-US" dirty="0">
                <a:solidFill>
                  <a:srgbClr val="000000"/>
                </a:solidFill>
                <a:latin typeface="Georgia" panose="02040502050405020303" pitchFamily="18" charset="0"/>
                <a:cs typeface="Arial"/>
              </a:rPr>
              <a:t>Gain deeper understanding of describing web content using bibliographic approach.</a:t>
            </a:r>
          </a:p>
          <a:p>
            <a:pPr marL="685800" lvl="1" indent="-342900" defTabSz="342900">
              <a:buFont typeface="Arial" panose="020B0604020202020204" pitchFamily="34" charset="0"/>
              <a:buChar char="•"/>
            </a:pPr>
            <a:r>
              <a:rPr lang="en-US" dirty="0">
                <a:solidFill>
                  <a:srgbClr val="000000"/>
                </a:solidFill>
                <a:latin typeface="Georgia" panose="02040502050405020303" pitchFamily="18" charset="0"/>
                <a:cs typeface="Arial"/>
              </a:rPr>
              <a:t>Be part of a community effort to address and propose standards.</a:t>
            </a:r>
          </a:p>
          <a:p>
            <a:pPr marL="685800" lvl="1" indent="-342900" defTabSz="342900">
              <a:buFont typeface="Arial" panose="020B0604020202020204" pitchFamily="34" charset="0"/>
              <a:buChar char="•"/>
            </a:pPr>
            <a:r>
              <a:rPr lang="en-US" dirty="0">
                <a:solidFill>
                  <a:srgbClr val="000000"/>
                </a:solidFill>
                <a:latin typeface="Georgia" panose="02040502050405020303" pitchFamily="18" charset="0"/>
                <a:cs typeface="Arial"/>
              </a:rPr>
              <a:t>Ultimately increase discoverability and usability of archived web content.</a:t>
            </a:r>
          </a:p>
          <a:p>
            <a:pPr marL="342900" indent="-342900" defTabSz="342900">
              <a:buFont typeface="Arial" panose="020B0604020202020204" pitchFamily="34" charset="0"/>
              <a:buChar char="•"/>
            </a:pPr>
            <a:endParaRPr lang="en-US" sz="2100" dirty="0">
              <a:solidFill>
                <a:srgbClr val="000000"/>
              </a:solidFill>
              <a:latin typeface="Georgia" panose="02040502050405020303" pitchFamily="18" charset="0"/>
              <a:cs typeface="Arial"/>
            </a:endParaRPr>
          </a:p>
          <a:p>
            <a:pPr marL="685800" lvl="1" indent="-342900" defTabSz="342900">
              <a:buFont typeface="Arial" panose="020B0604020202020204" pitchFamily="34" charset="0"/>
              <a:buChar char="•"/>
            </a:pPr>
            <a:endParaRPr lang="en-US" sz="2100" dirty="0">
              <a:solidFill>
                <a:srgbClr val="000000"/>
              </a:solidFill>
              <a:latin typeface="Georgia" panose="02040502050405020303" pitchFamily="18" charset="0"/>
              <a:cs typeface="Arial"/>
            </a:endParaRPr>
          </a:p>
        </p:txBody>
      </p:sp>
    </p:spTree>
    <p:extLst>
      <p:ext uri="{BB962C8B-B14F-4D97-AF65-F5344CB8AC3E}">
        <p14:creationId xmlns:p14="http://schemas.microsoft.com/office/powerpoint/2010/main" val="1769277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3314700" y="0"/>
            <a:ext cx="4686300" cy="1028700"/>
          </a:xfrm>
          <a:prstGeom prst="rect">
            <a:avLst/>
          </a:prstGeom>
        </p:spPr>
        <p:txBody>
          <a:bodyPr vert="horz" lIns="68580" tIns="34290" rIns="68580" bIns="3429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685800"/>
            <a:r>
              <a:rPr lang="en-US" sz="3000" cap="small" dirty="0">
                <a:solidFill>
                  <a:srgbClr val="000000"/>
                </a:solidFill>
                <a:latin typeface="Georgia" panose="02040502050405020303" pitchFamily="18" charset="0"/>
                <a:cs typeface="Arial"/>
              </a:rPr>
              <a:t> Current Efforts</a:t>
            </a:r>
          </a:p>
        </p:txBody>
      </p:sp>
      <p:sp>
        <p:nvSpPr>
          <p:cNvPr id="2" name="TextBox 1"/>
          <p:cNvSpPr txBox="1"/>
          <p:nvPr/>
        </p:nvSpPr>
        <p:spPr>
          <a:xfrm>
            <a:off x="1200150" y="788558"/>
            <a:ext cx="6572250" cy="5632311"/>
          </a:xfrm>
          <a:prstGeom prst="rect">
            <a:avLst/>
          </a:prstGeom>
          <a:noFill/>
        </p:spPr>
        <p:txBody>
          <a:bodyPr wrap="square" rtlCol="0" anchor="ctr">
            <a:spAutoFit/>
          </a:bodyPr>
          <a:lstStyle/>
          <a:p>
            <a:pPr defTabSz="342900"/>
            <a:endParaRPr lang="en-US" sz="2100" dirty="0">
              <a:solidFill>
                <a:srgbClr val="000000"/>
              </a:solidFill>
              <a:latin typeface="Georgia" panose="02040502050405020303" pitchFamily="18" charset="0"/>
              <a:cs typeface="Arial"/>
            </a:endParaRPr>
          </a:p>
          <a:p>
            <a:pPr defTabSz="342900"/>
            <a:endParaRPr lang="en-US" sz="2100" dirty="0">
              <a:solidFill>
                <a:srgbClr val="000000"/>
              </a:solidFill>
              <a:latin typeface="Georgia" panose="02040502050405020303" pitchFamily="18" charset="0"/>
              <a:cs typeface="Arial"/>
            </a:endParaRPr>
          </a:p>
          <a:p>
            <a:pPr defTabSz="342900"/>
            <a:endParaRPr lang="en-US" sz="2100" dirty="0">
              <a:solidFill>
                <a:srgbClr val="000000"/>
              </a:solidFill>
              <a:latin typeface="Georgia" panose="02040502050405020303" pitchFamily="18" charset="0"/>
              <a:cs typeface="Arial"/>
            </a:endParaRPr>
          </a:p>
          <a:p>
            <a:pPr marL="685800" lvl="1" indent="-342900" defTabSz="342900">
              <a:buFont typeface="Arial" panose="020B0604020202020204" pitchFamily="34" charset="0"/>
              <a:buChar char="•"/>
            </a:pPr>
            <a:r>
              <a:rPr lang="en-US" dirty="0">
                <a:solidFill>
                  <a:srgbClr val="000000"/>
                </a:solidFill>
                <a:latin typeface="Georgia" panose="02040502050405020303" pitchFamily="18" charset="0"/>
                <a:cs typeface="Arial"/>
              </a:rPr>
              <a:t>Reviewed and revamped our scoping rules for harvesting web content.</a:t>
            </a:r>
          </a:p>
          <a:p>
            <a:pPr marL="685800" lvl="1" indent="-342900" defTabSz="342900">
              <a:buFont typeface="Arial" panose="020B0604020202020204" pitchFamily="34" charset="0"/>
              <a:buChar char="•"/>
            </a:pPr>
            <a:r>
              <a:rPr lang="en-US" dirty="0">
                <a:solidFill>
                  <a:srgbClr val="000000"/>
                </a:solidFill>
                <a:latin typeface="Georgia" panose="02040502050405020303" pitchFamily="18" charset="0"/>
                <a:cs typeface="Arial"/>
              </a:rPr>
              <a:t>Analyzed 14 recommended elements in WAM report to determine which elements were most relevant/useful for the discovery of our archived web content.</a:t>
            </a:r>
          </a:p>
          <a:p>
            <a:pPr marL="685800" lvl="1" indent="-342900" defTabSz="342900">
              <a:buFont typeface="Arial" panose="020B0604020202020204" pitchFamily="34" charset="0"/>
              <a:buChar char="•"/>
            </a:pPr>
            <a:r>
              <a:rPr lang="en-US" dirty="0">
                <a:solidFill>
                  <a:srgbClr val="000000"/>
                </a:solidFill>
                <a:latin typeface="Georgia" panose="02040502050405020303" pitchFamily="18" charset="0"/>
                <a:cs typeface="Arial"/>
              </a:rPr>
              <a:t>Developed standard language for elements that will likely be identical for each collection.</a:t>
            </a:r>
          </a:p>
          <a:p>
            <a:pPr marL="685800" lvl="1" indent="-342900" defTabSz="342900">
              <a:buFont typeface="Arial" panose="020B0604020202020204" pitchFamily="34" charset="0"/>
              <a:buChar char="•"/>
            </a:pPr>
            <a:r>
              <a:rPr lang="en-US" dirty="0">
                <a:solidFill>
                  <a:srgbClr val="000000"/>
                </a:solidFill>
                <a:latin typeface="Georgia" panose="02040502050405020303" pitchFamily="18" charset="0"/>
                <a:cs typeface="Arial"/>
              </a:rPr>
              <a:t>Revised metadata for several collections in Archive-It; reviewed process and are currently updating all collections.</a:t>
            </a:r>
          </a:p>
          <a:p>
            <a:pPr marL="685800" lvl="1" indent="-342900" defTabSz="342900">
              <a:buFont typeface="Arial" panose="020B0604020202020204" pitchFamily="34" charset="0"/>
              <a:buChar char="•"/>
            </a:pPr>
            <a:endParaRPr lang="en-US" dirty="0">
              <a:solidFill>
                <a:srgbClr val="000000"/>
              </a:solidFill>
              <a:latin typeface="Georgia" panose="02040502050405020303" pitchFamily="18" charset="0"/>
              <a:cs typeface="Arial"/>
            </a:endParaRPr>
          </a:p>
          <a:p>
            <a:pPr marL="685800" lvl="1" indent="-342900" defTabSz="342900">
              <a:buFont typeface="Arial" panose="020B0604020202020204" pitchFamily="34" charset="0"/>
              <a:buChar char="•"/>
            </a:pPr>
            <a:endParaRPr lang="en-US" dirty="0">
              <a:solidFill>
                <a:srgbClr val="000000"/>
              </a:solidFill>
              <a:latin typeface="Georgia" panose="02040502050405020303" pitchFamily="18" charset="0"/>
              <a:cs typeface="Arial"/>
            </a:endParaRPr>
          </a:p>
          <a:p>
            <a:pPr marL="685800" lvl="1" indent="-342900" defTabSz="342900">
              <a:buFont typeface="Arial" panose="020B0604020202020204" pitchFamily="34" charset="0"/>
              <a:buChar char="•"/>
            </a:pPr>
            <a:endParaRPr lang="en-US" dirty="0">
              <a:solidFill>
                <a:srgbClr val="000000"/>
              </a:solidFill>
              <a:latin typeface="Georgia" panose="02040502050405020303" pitchFamily="18" charset="0"/>
              <a:cs typeface="Arial"/>
            </a:endParaRPr>
          </a:p>
          <a:p>
            <a:pPr marL="685800" lvl="1" indent="-342900" defTabSz="342900">
              <a:buFont typeface="Arial" panose="020B0604020202020204" pitchFamily="34" charset="0"/>
              <a:buChar char="•"/>
            </a:pPr>
            <a:endParaRPr lang="en-US" sz="2100" dirty="0">
              <a:solidFill>
                <a:srgbClr val="000000"/>
              </a:solidFill>
              <a:latin typeface="Georgia" panose="02040502050405020303" pitchFamily="18" charset="0"/>
              <a:cs typeface="Arial"/>
            </a:endParaRPr>
          </a:p>
          <a:p>
            <a:pPr marL="342900" indent="-342900" defTabSz="342900">
              <a:buFont typeface="Arial" panose="020B0604020202020204" pitchFamily="34" charset="0"/>
              <a:buChar char="•"/>
            </a:pPr>
            <a:endParaRPr lang="en-US" sz="2100" dirty="0">
              <a:solidFill>
                <a:srgbClr val="000000"/>
              </a:solidFill>
              <a:latin typeface="Georgia" panose="02040502050405020303" pitchFamily="18" charset="0"/>
              <a:cs typeface="Arial"/>
            </a:endParaRPr>
          </a:p>
          <a:p>
            <a:pPr marL="685800" lvl="1" indent="-342900" defTabSz="342900">
              <a:buFont typeface="Arial" panose="020B0604020202020204" pitchFamily="34" charset="0"/>
              <a:buChar char="•"/>
            </a:pPr>
            <a:endParaRPr lang="en-US" sz="2100" dirty="0">
              <a:solidFill>
                <a:srgbClr val="000000"/>
              </a:solidFill>
              <a:latin typeface="Georgia" panose="02040502050405020303" pitchFamily="18" charset="0"/>
              <a:cs typeface="Arial"/>
            </a:endParaRPr>
          </a:p>
        </p:txBody>
      </p:sp>
    </p:spTree>
    <p:extLst>
      <p:ext uri="{BB962C8B-B14F-4D97-AF65-F5344CB8AC3E}">
        <p14:creationId xmlns:p14="http://schemas.microsoft.com/office/powerpoint/2010/main" val="138795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5A9598-5B04-436D-9B14-77904F8D1C74}"/>
              </a:ext>
            </a:extLst>
          </p:cNvPr>
          <p:cNvSpPr>
            <a:spLocks noGrp="1"/>
          </p:cNvSpPr>
          <p:nvPr>
            <p:ph type="body" sz="quarter" idx="13"/>
          </p:nvPr>
        </p:nvSpPr>
        <p:spPr/>
        <p:txBody>
          <a:bodyPr/>
          <a:lstStyle/>
          <a:p>
            <a:r>
              <a:rPr lang="en-US" dirty="0"/>
              <a:t>Objectives</a:t>
            </a:r>
          </a:p>
          <a:p>
            <a:endParaRPr lang="en-US" dirty="0"/>
          </a:p>
        </p:txBody>
      </p:sp>
      <p:sp>
        <p:nvSpPr>
          <p:cNvPr id="3" name="Text Placeholder 2">
            <a:extLst>
              <a:ext uri="{FF2B5EF4-FFF2-40B4-BE49-F238E27FC236}">
                <a16:creationId xmlns:a16="http://schemas.microsoft.com/office/drawing/2014/main" id="{58F14268-8F3C-4111-BA13-3912B530995C}"/>
              </a:ext>
            </a:extLst>
          </p:cNvPr>
          <p:cNvSpPr>
            <a:spLocks noGrp="1"/>
          </p:cNvSpPr>
          <p:nvPr>
            <p:ph type="body" sz="quarter" idx="12"/>
          </p:nvPr>
        </p:nvSpPr>
        <p:spPr/>
        <p:txBody>
          <a:bodyPr/>
          <a:lstStyle/>
          <a:p>
            <a:pPr indent="-257175">
              <a:spcBef>
                <a:spcPts val="0"/>
              </a:spcBef>
            </a:pPr>
            <a:r>
              <a:rPr lang="en-US" dirty="0"/>
              <a:t>Make </a:t>
            </a:r>
            <a:r>
              <a:rPr lang="en-US" b="1" dirty="0"/>
              <a:t>recommendations</a:t>
            </a:r>
            <a:r>
              <a:rPr lang="en-US" dirty="0"/>
              <a:t> for descriptive metadata for archived websites that are </a:t>
            </a:r>
            <a:r>
              <a:rPr lang="en-US" b="1" dirty="0"/>
              <a:t>community-neutral </a:t>
            </a:r>
            <a:r>
              <a:rPr lang="en-US" dirty="0"/>
              <a:t>and</a:t>
            </a:r>
            <a:r>
              <a:rPr lang="en-US" b="1" dirty="0"/>
              <a:t> </a:t>
            </a:r>
            <a:r>
              <a:rPr lang="en-US" dirty="0"/>
              <a:t>that address user needs</a:t>
            </a:r>
          </a:p>
          <a:p>
            <a:pPr indent="-257175">
              <a:spcBef>
                <a:spcPts val="0"/>
              </a:spcBef>
            </a:pPr>
            <a:endParaRPr lang="en-US" sz="800" b="1" dirty="0"/>
          </a:p>
          <a:p>
            <a:pPr indent="-257175">
              <a:spcBef>
                <a:spcPts val="0"/>
              </a:spcBef>
            </a:pPr>
            <a:r>
              <a:rPr lang="en-US" dirty="0"/>
              <a:t>Identify the most relevant </a:t>
            </a:r>
            <a:r>
              <a:rPr lang="en-US" b="1" dirty="0"/>
              <a:t>data elements</a:t>
            </a:r>
            <a:r>
              <a:rPr lang="en-US" dirty="0"/>
              <a:t> and provide guidance on formulating </a:t>
            </a:r>
            <a:r>
              <a:rPr lang="en-US" b="1" dirty="0"/>
              <a:t>content</a:t>
            </a:r>
          </a:p>
          <a:p>
            <a:pPr marL="128588" indent="-128588">
              <a:spcBef>
                <a:spcPts val="0"/>
              </a:spcBef>
            </a:pPr>
            <a:endParaRPr lang="en-US" sz="800" b="1" dirty="0"/>
          </a:p>
          <a:p>
            <a:pPr indent="-257175">
              <a:spcBef>
                <a:spcPts val="0"/>
              </a:spcBef>
            </a:pPr>
            <a:r>
              <a:rPr lang="en-US" b="1" dirty="0"/>
              <a:t>Bridge</a:t>
            </a:r>
            <a:r>
              <a:rPr lang="en-US" dirty="0"/>
              <a:t> bibliographic and archival practices</a:t>
            </a:r>
          </a:p>
          <a:p>
            <a:pPr marL="128588" indent="-128588">
              <a:spcBef>
                <a:spcPts val="0"/>
              </a:spcBef>
            </a:pPr>
            <a:endParaRPr lang="en-US" sz="800" dirty="0"/>
          </a:p>
          <a:p>
            <a:pPr indent="-257175">
              <a:spcBef>
                <a:spcPts val="0"/>
              </a:spcBef>
            </a:pPr>
            <a:r>
              <a:rPr lang="en-US" dirty="0"/>
              <a:t>Address the differing characteristics of </a:t>
            </a:r>
            <a:r>
              <a:rPr lang="en-US" b="1" dirty="0"/>
              <a:t>item- and collection-level </a:t>
            </a:r>
            <a:r>
              <a:rPr lang="en-US" dirty="0"/>
              <a:t>descriptions</a:t>
            </a:r>
            <a:endParaRPr lang="en-US" sz="1800" dirty="0"/>
          </a:p>
          <a:p>
            <a:endParaRPr lang="en-US" dirty="0"/>
          </a:p>
        </p:txBody>
      </p:sp>
    </p:spTree>
    <p:extLst>
      <p:ext uri="{BB962C8B-B14F-4D97-AF65-F5344CB8AC3E}">
        <p14:creationId xmlns:p14="http://schemas.microsoft.com/office/powerpoint/2010/main" val="377712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3314700" y="0"/>
            <a:ext cx="4686300" cy="1028700"/>
          </a:xfrm>
          <a:prstGeom prst="rect">
            <a:avLst/>
          </a:prstGeom>
        </p:spPr>
        <p:txBody>
          <a:bodyPr vert="horz" lIns="68580" tIns="34290" rIns="68580" bIns="3429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685800"/>
            <a:r>
              <a:rPr lang="en-US" sz="3000" cap="small" dirty="0">
                <a:solidFill>
                  <a:srgbClr val="000000"/>
                </a:solidFill>
                <a:latin typeface="Georgia" panose="02040502050405020303" pitchFamily="18" charset="0"/>
                <a:cs typeface="Arial"/>
              </a:rPr>
              <a:t> Current Efforts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991" y="1885951"/>
            <a:ext cx="5768489" cy="2754053"/>
          </a:xfrm>
          <a:prstGeom prst="rect">
            <a:avLst/>
          </a:prstGeom>
        </p:spPr>
      </p:pic>
      <p:sp>
        <p:nvSpPr>
          <p:cNvPr id="5" name="TextBox 4"/>
          <p:cNvSpPr txBox="1"/>
          <p:nvPr/>
        </p:nvSpPr>
        <p:spPr>
          <a:xfrm>
            <a:off x="1514475" y="1428750"/>
            <a:ext cx="3600450" cy="323165"/>
          </a:xfrm>
          <a:prstGeom prst="rect">
            <a:avLst/>
          </a:prstGeom>
          <a:noFill/>
        </p:spPr>
        <p:txBody>
          <a:bodyPr wrap="square" rtlCol="0">
            <a:spAutoFit/>
          </a:bodyPr>
          <a:lstStyle/>
          <a:p>
            <a:pPr defTabSz="342900"/>
            <a:r>
              <a:rPr lang="en-US" sz="1500" dirty="0">
                <a:solidFill>
                  <a:srgbClr val="000000"/>
                </a:solidFill>
                <a:latin typeface="Georgia" panose="02040502050405020303" pitchFamily="18" charset="0"/>
                <a:cs typeface="Arial"/>
              </a:rPr>
              <a:t>Current metadata record in Archive-It</a:t>
            </a:r>
          </a:p>
        </p:txBody>
      </p:sp>
    </p:spTree>
    <p:extLst>
      <p:ext uri="{BB962C8B-B14F-4D97-AF65-F5344CB8AC3E}">
        <p14:creationId xmlns:p14="http://schemas.microsoft.com/office/powerpoint/2010/main" val="1099321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3314700" y="0"/>
            <a:ext cx="4686300" cy="1028700"/>
          </a:xfrm>
          <a:prstGeom prst="rect">
            <a:avLst/>
          </a:prstGeom>
        </p:spPr>
        <p:txBody>
          <a:bodyPr vert="horz" lIns="68580" tIns="34290" rIns="68580" bIns="3429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685800"/>
            <a:r>
              <a:rPr lang="en-US" sz="3000" cap="small" dirty="0">
                <a:solidFill>
                  <a:srgbClr val="000000"/>
                </a:solidFill>
                <a:latin typeface="Georgia" panose="02040502050405020303" pitchFamily="18" charset="0"/>
                <a:cs typeface="Arial"/>
              </a:rPr>
              <a:t> Current Efforts</a:t>
            </a:r>
          </a:p>
        </p:txBody>
      </p:sp>
      <p:sp>
        <p:nvSpPr>
          <p:cNvPr id="5" name="TextBox 4"/>
          <p:cNvSpPr txBox="1"/>
          <p:nvPr/>
        </p:nvSpPr>
        <p:spPr>
          <a:xfrm>
            <a:off x="1514475" y="1050979"/>
            <a:ext cx="3600450" cy="323165"/>
          </a:xfrm>
          <a:prstGeom prst="rect">
            <a:avLst/>
          </a:prstGeom>
          <a:noFill/>
        </p:spPr>
        <p:txBody>
          <a:bodyPr wrap="square" rtlCol="0">
            <a:spAutoFit/>
          </a:bodyPr>
          <a:lstStyle/>
          <a:p>
            <a:pPr defTabSz="342900"/>
            <a:r>
              <a:rPr lang="en-US" sz="1500" dirty="0">
                <a:solidFill>
                  <a:srgbClr val="000000"/>
                </a:solidFill>
                <a:latin typeface="Georgia" panose="02040502050405020303" pitchFamily="18" charset="0"/>
                <a:cs typeface="Arial"/>
              </a:rPr>
              <a:t>Enhanced metadata record in Archive-It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538" y="1333626"/>
            <a:ext cx="5143500" cy="3832077"/>
          </a:xfrm>
          <a:prstGeom prst="rect">
            <a:avLst/>
          </a:prstGeom>
        </p:spPr>
      </p:pic>
    </p:spTree>
    <p:extLst>
      <p:ext uri="{BB962C8B-B14F-4D97-AF65-F5344CB8AC3E}">
        <p14:creationId xmlns:p14="http://schemas.microsoft.com/office/powerpoint/2010/main" val="3474763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14700" y="0"/>
            <a:ext cx="4686300" cy="102870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685800"/>
            <a:r>
              <a:rPr lang="en-US" sz="3000" cap="small" dirty="0">
                <a:solidFill>
                  <a:srgbClr val="000000"/>
                </a:solidFill>
                <a:latin typeface="Georgia" panose="02040502050405020303" pitchFamily="18" charset="0"/>
                <a:cs typeface="Arial"/>
              </a:rPr>
              <a:t>Next Steps</a:t>
            </a:r>
            <a:endParaRPr lang="en-US" sz="3000" dirty="0">
              <a:solidFill>
                <a:srgbClr val="000000"/>
              </a:solidFill>
              <a:latin typeface="Helvetica"/>
              <a:cs typeface="Arial"/>
            </a:endParaRPr>
          </a:p>
        </p:txBody>
      </p:sp>
      <p:sp>
        <p:nvSpPr>
          <p:cNvPr id="5" name="Content Placeholder 2"/>
          <p:cNvSpPr txBox="1">
            <a:spLocks/>
          </p:cNvSpPr>
          <p:nvPr/>
        </p:nvSpPr>
        <p:spPr>
          <a:xfrm>
            <a:off x="1485900" y="1543050"/>
            <a:ext cx="5886450" cy="3429000"/>
          </a:xfrm>
          <a:prstGeom prst="rect">
            <a:avLst/>
          </a:prstGeom>
        </p:spPr>
        <p:txBody>
          <a:bodyPr anchor="ctr" anchorCtr="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defTabSz="685800"/>
            <a:r>
              <a:rPr lang="en-US" sz="1800" dirty="0">
                <a:solidFill>
                  <a:srgbClr val="000000"/>
                </a:solidFill>
                <a:latin typeface="Georgia" panose="02040502050405020303" pitchFamily="18" charset="0"/>
                <a:cs typeface="Arial"/>
              </a:rPr>
              <a:t>Complete enhancing DublinCore collection level metadata in Archive-It.</a:t>
            </a:r>
          </a:p>
          <a:p>
            <a:pPr marL="257175" indent="-257175" defTabSz="685800"/>
            <a:r>
              <a:rPr lang="en-US" sz="1800" dirty="0">
                <a:solidFill>
                  <a:srgbClr val="000000"/>
                </a:solidFill>
                <a:latin typeface="Georgia" panose="02040502050405020303" pitchFamily="18" charset="0"/>
                <a:cs typeface="Arial"/>
              </a:rPr>
              <a:t>Explore enhancing seed level metadata where appropriate.</a:t>
            </a:r>
          </a:p>
          <a:p>
            <a:pPr marL="257175" indent="-257175" defTabSz="685800"/>
            <a:r>
              <a:rPr lang="en-US" sz="1800" dirty="0">
                <a:solidFill>
                  <a:srgbClr val="000000"/>
                </a:solidFill>
                <a:latin typeface="Georgia" panose="02040502050405020303" pitchFamily="18" charset="0"/>
                <a:cs typeface="Arial"/>
              </a:rPr>
              <a:t>Create a collection level finding aid using recommended metadata elements in WAM report.</a:t>
            </a:r>
          </a:p>
          <a:p>
            <a:pPr marL="257175" indent="-257175" defTabSz="685800"/>
            <a:r>
              <a:rPr lang="en-US" sz="1800" dirty="0">
                <a:solidFill>
                  <a:srgbClr val="000000"/>
                </a:solidFill>
                <a:latin typeface="Georgia" panose="02040502050405020303" pitchFamily="18" charset="0"/>
                <a:cs typeface="Arial"/>
              </a:rPr>
              <a:t>Create individual collection level catalog records.</a:t>
            </a:r>
          </a:p>
          <a:p>
            <a:pPr marL="257175" indent="-257175" defTabSz="685800"/>
            <a:r>
              <a:rPr lang="en-US" sz="1800" dirty="0">
                <a:solidFill>
                  <a:srgbClr val="000000"/>
                </a:solidFill>
                <a:latin typeface="Georgia" panose="02040502050405020303" pitchFamily="18" charset="0"/>
                <a:cs typeface="Arial"/>
              </a:rPr>
              <a:t>Add a digital collection for archived web content to our Discovery Platform, with the goal of repurposing metadata from Archive-It.</a:t>
            </a:r>
          </a:p>
          <a:p>
            <a:pPr marL="257175" indent="-257175" defTabSz="685800"/>
            <a:endParaRPr lang="en-US" sz="1800" dirty="0">
              <a:solidFill>
                <a:srgbClr val="000000"/>
              </a:solidFill>
              <a:latin typeface="Georgia" panose="02040502050405020303" pitchFamily="18" charset="0"/>
              <a:cs typeface="Arial"/>
            </a:endParaRPr>
          </a:p>
          <a:p>
            <a:pPr marL="257175" indent="-257175" defTabSz="685800"/>
            <a:endParaRPr lang="en-US" sz="1800" dirty="0">
              <a:solidFill>
                <a:srgbClr val="000000"/>
              </a:solidFill>
              <a:latin typeface="Georgia" panose="02040502050405020303" pitchFamily="18" charset="0"/>
              <a:cs typeface="Arial"/>
            </a:endParaRPr>
          </a:p>
        </p:txBody>
      </p:sp>
    </p:spTree>
    <p:extLst>
      <p:ext uri="{BB962C8B-B14F-4D97-AF65-F5344CB8AC3E}">
        <p14:creationId xmlns:p14="http://schemas.microsoft.com/office/powerpoint/2010/main" val="3856203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14700" y="0"/>
            <a:ext cx="4686300" cy="102870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685800"/>
            <a:r>
              <a:rPr lang="en-US" sz="3000" cap="small" dirty="0">
                <a:solidFill>
                  <a:srgbClr val="000000"/>
                </a:solidFill>
                <a:latin typeface="Georgia" panose="02040502050405020303" pitchFamily="18" charset="0"/>
                <a:cs typeface="Arial"/>
              </a:rPr>
              <a:t>Next Steps </a:t>
            </a:r>
            <a:endParaRPr lang="en-US" sz="3000" dirty="0">
              <a:solidFill>
                <a:srgbClr val="000000"/>
              </a:solidFill>
              <a:latin typeface="Helvetica"/>
              <a:cs typeface="Arial"/>
            </a:endParaRPr>
          </a:p>
        </p:txBody>
      </p:sp>
      <p:sp>
        <p:nvSpPr>
          <p:cNvPr id="5" name="Content Placeholder 2"/>
          <p:cNvSpPr txBox="1">
            <a:spLocks/>
          </p:cNvSpPr>
          <p:nvPr/>
        </p:nvSpPr>
        <p:spPr>
          <a:xfrm>
            <a:off x="1600200" y="1314450"/>
            <a:ext cx="6000750" cy="3429000"/>
          </a:xfrm>
          <a:prstGeom prst="rect">
            <a:avLst/>
          </a:prstGeom>
        </p:spPr>
        <p:txBody>
          <a:bodyPr anchor="ctr" anchorCtr="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defTabSz="685800"/>
            <a:r>
              <a:rPr lang="en-US" sz="1800" dirty="0">
                <a:solidFill>
                  <a:srgbClr val="000000"/>
                </a:solidFill>
                <a:latin typeface="Georgia" panose="02040502050405020303" pitchFamily="18" charset="0"/>
                <a:cs typeface="Arial"/>
              </a:rPr>
              <a:t>Update policies and procedures to reflect web archiving metadata efforts.</a:t>
            </a:r>
          </a:p>
          <a:p>
            <a:pPr marL="257175" indent="-257175" defTabSz="685800"/>
            <a:r>
              <a:rPr lang="en-US" sz="1800" dirty="0">
                <a:solidFill>
                  <a:srgbClr val="000000"/>
                </a:solidFill>
                <a:latin typeface="Georgia" panose="02040502050405020303" pitchFamily="18" charset="0"/>
                <a:cs typeface="Arial"/>
              </a:rPr>
              <a:t>Meet with Public Services staff about archived web content to ensure they know how to communicate these resources to researchers.</a:t>
            </a:r>
          </a:p>
          <a:p>
            <a:pPr marL="257175" indent="-257175" defTabSz="685800"/>
            <a:r>
              <a:rPr lang="en-US" sz="1800" dirty="0">
                <a:solidFill>
                  <a:srgbClr val="000000"/>
                </a:solidFill>
                <a:latin typeface="Georgia" panose="02040502050405020303" pitchFamily="18" charset="0"/>
                <a:cs typeface="Arial"/>
              </a:rPr>
              <a:t>Develop metrics to track discoverability and use of archived web content.</a:t>
            </a:r>
          </a:p>
        </p:txBody>
      </p:sp>
    </p:spTree>
    <p:extLst>
      <p:ext uri="{BB962C8B-B14F-4D97-AF65-F5344CB8AC3E}">
        <p14:creationId xmlns:p14="http://schemas.microsoft.com/office/powerpoint/2010/main" val="820909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14700" y="0"/>
            <a:ext cx="4686300" cy="102870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685800"/>
            <a:r>
              <a:rPr lang="en-US" sz="3000" cap="small" dirty="0">
                <a:solidFill>
                  <a:srgbClr val="000000"/>
                </a:solidFill>
                <a:latin typeface="Georgia" panose="02040502050405020303" pitchFamily="18" charset="0"/>
                <a:cs typeface="Arial"/>
              </a:rPr>
              <a:t>Challenges</a:t>
            </a:r>
            <a:endParaRPr lang="en-US" sz="3000" dirty="0">
              <a:solidFill>
                <a:srgbClr val="000000"/>
              </a:solidFill>
              <a:latin typeface="Helvetica"/>
              <a:cs typeface="Arial"/>
            </a:endParaRPr>
          </a:p>
        </p:txBody>
      </p:sp>
      <p:sp>
        <p:nvSpPr>
          <p:cNvPr id="5" name="Content Placeholder 2"/>
          <p:cNvSpPr txBox="1">
            <a:spLocks/>
          </p:cNvSpPr>
          <p:nvPr/>
        </p:nvSpPr>
        <p:spPr>
          <a:xfrm>
            <a:off x="1600200" y="1314450"/>
            <a:ext cx="6000750" cy="3429000"/>
          </a:xfrm>
          <a:prstGeom prst="rect">
            <a:avLst/>
          </a:prstGeom>
        </p:spPr>
        <p:txBody>
          <a:bodyPr anchor="ctr" anchorCtr="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defTabSz="685800"/>
            <a:r>
              <a:rPr lang="en-US" sz="1800" dirty="0">
                <a:solidFill>
                  <a:srgbClr val="000000"/>
                </a:solidFill>
                <a:latin typeface="Georgia" panose="02040502050405020303" pitchFamily="18" charset="0"/>
                <a:cs typeface="Arial"/>
              </a:rPr>
              <a:t>This is a big effort!</a:t>
            </a:r>
          </a:p>
          <a:p>
            <a:pPr marL="257175" indent="-257175" defTabSz="685800"/>
            <a:r>
              <a:rPr lang="en-US" sz="1800" dirty="0">
                <a:solidFill>
                  <a:srgbClr val="000000"/>
                </a:solidFill>
                <a:latin typeface="Georgia" panose="02040502050405020303" pitchFamily="18" charset="0"/>
                <a:cs typeface="Arial"/>
              </a:rPr>
              <a:t>Is this the right approach?</a:t>
            </a:r>
          </a:p>
          <a:p>
            <a:pPr marL="257175" indent="-257175" defTabSz="685800"/>
            <a:r>
              <a:rPr lang="en-US" sz="1800" dirty="0">
                <a:solidFill>
                  <a:srgbClr val="000000"/>
                </a:solidFill>
                <a:latin typeface="Georgia" panose="02040502050405020303" pitchFamily="18" charset="0"/>
                <a:cs typeface="Arial"/>
              </a:rPr>
              <a:t>Manual process.</a:t>
            </a:r>
          </a:p>
          <a:p>
            <a:pPr marL="257175" indent="-257175" defTabSz="685800"/>
            <a:r>
              <a:rPr lang="en-US" sz="1800" dirty="0">
                <a:solidFill>
                  <a:srgbClr val="000000"/>
                </a:solidFill>
                <a:latin typeface="Georgia" panose="02040502050405020303" pitchFamily="18" charset="0"/>
                <a:cs typeface="Arial"/>
              </a:rPr>
              <a:t>Coordinating effort with other Harvard repositories.</a:t>
            </a:r>
          </a:p>
        </p:txBody>
      </p:sp>
    </p:spTree>
    <p:extLst>
      <p:ext uri="{BB962C8B-B14F-4D97-AF65-F5344CB8AC3E}">
        <p14:creationId xmlns:p14="http://schemas.microsoft.com/office/powerpoint/2010/main" val="1892479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828800" y="1200150"/>
            <a:ext cx="5486400" cy="3429000"/>
          </a:xfrm>
          <a:prstGeom prst="rect">
            <a:avLst/>
          </a:prstGeom>
        </p:spPr>
        <p:txBody>
          <a:bodyPr anchor="ctr" anchorCtr="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pPr>
            <a:r>
              <a:rPr lang="en-US" sz="2100" dirty="0">
                <a:solidFill>
                  <a:srgbClr val="000000"/>
                </a:solidFill>
                <a:latin typeface="Georgia" panose="02040502050405020303" pitchFamily="18" charset="0"/>
                <a:cs typeface="Arial"/>
              </a:rPr>
              <a:t>Want to learn more?</a:t>
            </a:r>
          </a:p>
          <a:p>
            <a:pPr marL="0" indent="0" defTabSz="685800">
              <a:buNone/>
            </a:pPr>
            <a:endParaRPr lang="en-US" sz="2100" dirty="0">
              <a:solidFill>
                <a:srgbClr val="000000"/>
              </a:solidFill>
              <a:latin typeface="Georgia" panose="02040502050405020303" pitchFamily="18" charset="0"/>
              <a:cs typeface="Arial"/>
            </a:endParaRPr>
          </a:p>
          <a:p>
            <a:pPr marL="0" indent="0" defTabSz="685800">
              <a:buNone/>
            </a:pPr>
            <a:r>
              <a:rPr lang="en-US" sz="1800" dirty="0">
                <a:solidFill>
                  <a:srgbClr val="000000"/>
                </a:solidFill>
                <a:latin typeface="Georgia" panose="02040502050405020303" pitchFamily="18" charset="0"/>
                <a:cs typeface="Arial"/>
              </a:rPr>
              <a:t>Archive-It: </a:t>
            </a:r>
            <a:r>
              <a:rPr lang="en-US" sz="1800" dirty="0">
                <a:solidFill>
                  <a:srgbClr val="000000"/>
                </a:solidFill>
                <a:latin typeface="Georgia" panose="02040502050405020303" pitchFamily="18" charset="0"/>
                <a:cs typeface="Arial"/>
                <a:hlinkClick r:id="rId3"/>
              </a:rPr>
              <a:t>https://archive-it.org/organizations/719</a:t>
            </a:r>
            <a:endParaRPr lang="en-US" sz="1800" dirty="0">
              <a:solidFill>
                <a:srgbClr val="000000"/>
              </a:solidFill>
              <a:latin typeface="Georgia" panose="02040502050405020303" pitchFamily="18" charset="0"/>
              <a:cs typeface="Arial"/>
            </a:endParaRPr>
          </a:p>
        </p:txBody>
      </p:sp>
    </p:spTree>
    <p:extLst>
      <p:ext uri="{BB962C8B-B14F-4D97-AF65-F5344CB8AC3E}">
        <p14:creationId xmlns:p14="http://schemas.microsoft.com/office/powerpoint/2010/main" val="3360393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C437-1048-9F43-8D4D-4B3E3D95761D}"/>
              </a:ext>
            </a:extLst>
          </p:cNvPr>
          <p:cNvSpPr>
            <a:spLocks noGrp="1"/>
          </p:cNvSpPr>
          <p:nvPr>
            <p:ph type="title"/>
          </p:nvPr>
        </p:nvSpPr>
        <p:spPr>
          <a:xfrm>
            <a:off x="1485900" y="205979"/>
            <a:ext cx="5715000" cy="817100"/>
          </a:xfrm>
        </p:spPr>
        <p:txBody>
          <a:bodyPr/>
          <a:lstStyle/>
          <a:p>
            <a:r>
              <a:rPr lang="en-US" dirty="0"/>
              <a:t>Influence of WAM guidelines</a:t>
            </a:r>
          </a:p>
        </p:txBody>
      </p:sp>
      <p:sp>
        <p:nvSpPr>
          <p:cNvPr id="3" name="Content Placeholder 2">
            <a:extLst>
              <a:ext uri="{FF2B5EF4-FFF2-40B4-BE49-F238E27FC236}">
                <a16:creationId xmlns:a16="http://schemas.microsoft.com/office/drawing/2014/main" id="{13465FDF-FDDF-524E-986E-DC89B3A7B373}"/>
              </a:ext>
            </a:extLst>
          </p:cNvPr>
          <p:cNvSpPr>
            <a:spLocks noGrp="1"/>
          </p:cNvSpPr>
          <p:nvPr>
            <p:ph idx="1"/>
          </p:nvPr>
        </p:nvSpPr>
        <p:spPr>
          <a:xfrm>
            <a:off x="1485900" y="1023079"/>
            <a:ext cx="5715000" cy="3777521"/>
          </a:xfrm>
        </p:spPr>
        <p:txBody>
          <a:bodyPr>
            <a:normAutofit fontScale="92500" lnSpcReduction="10000"/>
          </a:bodyPr>
          <a:lstStyle/>
          <a:p>
            <a:r>
              <a:rPr lang="en-US" dirty="0"/>
              <a:t>How might they change current practice?</a:t>
            </a:r>
          </a:p>
          <a:p>
            <a:pPr lvl="1"/>
            <a:r>
              <a:rPr lang="en-US" dirty="0"/>
              <a:t>Use of same DC element for information that are more specifically tagged in other standards</a:t>
            </a:r>
          </a:p>
          <a:p>
            <a:pPr lvl="1"/>
            <a:r>
              <a:rPr lang="en-US" dirty="0"/>
              <a:t>Will others reevaluate their practices or will the guidelines verify existing ones?</a:t>
            </a:r>
          </a:p>
          <a:p>
            <a:pPr lvl="1"/>
            <a:r>
              <a:rPr lang="en-US" dirty="0"/>
              <a:t>Will they mainly help institutions new at describing web archives? </a:t>
            </a:r>
          </a:p>
          <a:p>
            <a:r>
              <a:rPr lang="en-US" dirty="0"/>
              <a:t>Example: revisions to NYARC profile to map to WAM elements (coming soon)</a:t>
            </a:r>
            <a:br>
              <a:rPr lang="en-US" dirty="0"/>
            </a:br>
            <a:r>
              <a:rPr lang="en-US" sz="1800" dirty="0">
                <a:hlinkClick r:id="rId3"/>
              </a:rPr>
              <a:t>http://www.nyarc.org/sites/default/files/web-archiving-profile.pdf</a:t>
            </a:r>
            <a:endParaRPr lang="en-US" sz="1800" dirty="0"/>
          </a:p>
          <a:p>
            <a:r>
              <a:rPr lang="en-US" dirty="0"/>
              <a:t>What does it mean to comply with the WAM guidelines?</a:t>
            </a:r>
          </a:p>
          <a:p>
            <a:endParaRPr lang="en-US" dirty="0"/>
          </a:p>
          <a:p>
            <a:pPr marL="85725" indent="0">
              <a:buNone/>
            </a:pPr>
            <a:endParaRPr lang="en-US" dirty="0"/>
          </a:p>
          <a:p>
            <a:endParaRPr lang="en-US" dirty="0"/>
          </a:p>
          <a:p>
            <a:pPr marL="85725" indent="0">
              <a:buNone/>
            </a:pPr>
            <a:endParaRPr lang="en-US" dirty="0"/>
          </a:p>
          <a:p>
            <a:endParaRPr lang="en-US" dirty="0"/>
          </a:p>
        </p:txBody>
      </p:sp>
    </p:spTree>
    <p:extLst>
      <p:ext uri="{BB962C8B-B14F-4D97-AF65-F5344CB8AC3E}">
        <p14:creationId xmlns:p14="http://schemas.microsoft.com/office/powerpoint/2010/main" val="1970371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9A46-93DF-0243-BD8A-B1C57CAEDB8F}"/>
              </a:ext>
            </a:extLst>
          </p:cNvPr>
          <p:cNvSpPr>
            <a:spLocks noGrp="1"/>
          </p:cNvSpPr>
          <p:nvPr>
            <p:ph type="title"/>
          </p:nvPr>
        </p:nvSpPr>
        <p:spPr/>
        <p:txBody>
          <a:bodyPr/>
          <a:lstStyle/>
          <a:p>
            <a:r>
              <a:rPr lang="en-US" dirty="0"/>
              <a:t>What comes next?</a:t>
            </a:r>
          </a:p>
        </p:txBody>
      </p:sp>
      <p:sp>
        <p:nvSpPr>
          <p:cNvPr id="3" name="Content Placeholder 2">
            <a:extLst>
              <a:ext uri="{FF2B5EF4-FFF2-40B4-BE49-F238E27FC236}">
                <a16:creationId xmlns:a16="http://schemas.microsoft.com/office/drawing/2014/main" id="{C60A0EA2-0112-A447-94FE-A9585A75D108}"/>
              </a:ext>
            </a:extLst>
          </p:cNvPr>
          <p:cNvSpPr>
            <a:spLocks noGrp="1"/>
          </p:cNvSpPr>
          <p:nvPr>
            <p:ph idx="1"/>
          </p:nvPr>
        </p:nvSpPr>
        <p:spPr>
          <a:xfrm>
            <a:off x="1485900" y="1063228"/>
            <a:ext cx="5715000" cy="3737372"/>
          </a:xfrm>
        </p:spPr>
        <p:txBody>
          <a:bodyPr/>
          <a:lstStyle/>
          <a:p>
            <a:r>
              <a:rPr lang="en-US" dirty="0"/>
              <a:t>What additional guidance is needed?</a:t>
            </a:r>
          </a:p>
          <a:p>
            <a:pPr lvl="1"/>
            <a:r>
              <a:rPr lang="en-US" dirty="0"/>
              <a:t>Use cases for specific environments and workflows</a:t>
            </a:r>
          </a:p>
          <a:p>
            <a:pPr lvl="1"/>
            <a:r>
              <a:rPr lang="en-US" dirty="0"/>
              <a:t>Variety of options in WAM need fleshing out</a:t>
            </a:r>
          </a:p>
          <a:p>
            <a:pPr lvl="1"/>
            <a:r>
              <a:rPr lang="en-US" dirty="0"/>
              <a:t>Use of controlled vocabularies?</a:t>
            </a:r>
          </a:p>
          <a:p>
            <a:r>
              <a:rPr lang="en-US" dirty="0"/>
              <a:t>Availability of tools </a:t>
            </a:r>
          </a:p>
          <a:p>
            <a:pPr lvl="1"/>
            <a:r>
              <a:rPr lang="en-US" dirty="0"/>
              <a:t>For metadata creation and automatic generation of metadata</a:t>
            </a:r>
          </a:p>
          <a:p>
            <a:pPr lvl="1"/>
            <a:r>
              <a:rPr lang="en-US" dirty="0"/>
              <a:t>For discovery</a:t>
            </a:r>
          </a:p>
          <a:p>
            <a:pPr lvl="1"/>
            <a:r>
              <a:rPr lang="en-US" dirty="0"/>
              <a:t>For repurposing metadata among systems </a:t>
            </a:r>
            <a:r>
              <a:rPr lang="en-US"/>
              <a:t>and environments</a:t>
            </a:r>
            <a:endParaRPr lang="en-US" dirty="0"/>
          </a:p>
        </p:txBody>
      </p:sp>
    </p:spTree>
    <p:extLst>
      <p:ext uri="{BB962C8B-B14F-4D97-AF65-F5344CB8AC3E}">
        <p14:creationId xmlns:p14="http://schemas.microsoft.com/office/powerpoint/2010/main" val="2654858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7071" y="536130"/>
            <a:ext cx="3633815" cy="1503360"/>
          </a:xfrm>
        </p:spPr>
        <p:txBody>
          <a:bodyPr/>
          <a:lstStyle/>
          <a:p>
            <a:r>
              <a:rPr lang="en-US" dirty="0"/>
              <a:t>Thank you!</a:t>
            </a:r>
          </a:p>
          <a:p>
            <a:r>
              <a:rPr lang="en-US" dirty="0"/>
              <a:t>Your questions?</a:t>
            </a:r>
          </a:p>
        </p:txBody>
      </p:sp>
      <p:sp>
        <p:nvSpPr>
          <p:cNvPr id="7" name="Rectangle 6"/>
          <p:cNvSpPr/>
          <p:nvPr/>
        </p:nvSpPr>
        <p:spPr>
          <a:xfrm>
            <a:off x="2610425" y="4078772"/>
            <a:ext cx="3024992" cy="157287"/>
          </a:xfrm>
          <a:prstGeom prst="rect">
            <a:avLst/>
          </a:prstGeom>
        </p:spPr>
        <p:txBody>
          <a:bodyPr wrap="square" anchor="ctr">
            <a:spAutoFit/>
          </a:bodyPr>
          <a:lstStyle/>
          <a:p>
            <a:pPr defTabSz="514350">
              <a:defRPr/>
            </a:pPr>
            <a:r>
              <a:rPr lang="en-US" sz="422" dirty="0">
                <a:solidFill>
                  <a:srgbClr val="787D83"/>
                </a:solidFill>
                <a:latin typeface="Calibri"/>
              </a:rPr>
              <a:t>©2018 OCLC. This work is licensed under a Creative Commons Attribution 4.0 International License.</a:t>
            </a:r>
            <a:endParaRPr lang="en-US" sz="591" dirty="0">
              <a:solidFill>
                <a:prstClr val="white">
                  <a:lumMod val="65000"/>
                </a:prstClr>
              </a:solidFill>
              <a:latin typeface="Calibri"/>
              <a:ea typeface="Open Sans" pitchFamily="34" charset="0"/>
              <a:cs typeface="Open Sans" pitchFamily="34" charset="0"/>
            </a:endParaRPr>
          </a:p>
        </p:txBody>
      </p:sp>
      <p:pic>
        <p:nvPicPr>
          <p:cNvPr id="11" name="Picture 10"/>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240656" y="3996726"/>
            <a:ext cx="342507" cy="182615"/>
          </a:xfrm>
          <a:prstGeom prst="rect">
            <a:avLst/>
          </a:prstGeom>
        </p:spPr>
      </p:pic>
      <p:pic>
        <p:nvPicPr>
          <p:cNvPr id="6" name="Shape 233" descr="WAM home page screen shot.png">
            <a:extLst>
              <a:ext uri="{FF2B5EF4-FFF2-40B4-BE49-F238E27FC236}">
                <a16:creationId xmlns:a16="http://schemas.microsoft.com/office/drawing/2014/main" id="{C169EEE7-042A-4A77-A475-D7416969BFB9}"/>
              </a:ext>
            </a:extLst>
          </p:cNvPr>
          <p:cNvPicPr preferRelativeResize="0"/>
          <p:nvPr/>
        </p:nvPicPr>
        <p:blipFill rotWithShape="1">
          <a:blip r:embed="rId4">
            <a:alphaModFix/>
          </a:blip>
          <a:srcRect/>
          <a:stretch/>
        </p:blipFill>
        <p:spPr>
          <a:xfrm>
            <a:off x="5184988" y="1543738"/>
            <a:ext cx="2715299" cy="3049498"/>
          </a:xfrm>
          <a:prstGeom prst="rect">
            <a:avLst/>
          </a:prstGeom>
          <a:noFill/>
          <a:ln>
            <a:solidFill>
              <a:schemeClr val="accent1"/>
            </a:solidFill>
          </a:ln>
        </p:spPr>
      </p:pic>
      <p:sp>
        <p:nvSpPr>
          <p:cNvPr id="3" name="Rectangle 2">
            <a:extLst>
              <a:ext uri="{FF2B5EF4-FFF2-40B4-BE49-F238E27FC236}">
                <a16:creationId xmlns:a16="http://schemas.microsoft.com/office/drawing/2014/main" id="{CAFEC96C-DF78-4C80-8B52-009EE34EF11C}"/>
              </a:ext>
            </a:extLst>
          </p:cNvPr>
          <p:cNvSpPr/>
          <p:nvPr/>
        </p:nvSpPr>
        <p:spPr>
          <a:xfrm>
            <a:off x="1519085" y="2271251"/>
            <a:ext cx="4116333" cy="923330"/>
          </a:xfrm>
          <a:prstGeom prst="rect">
            <a:avLst/>
          </a:prstGeom>
        </p:spPr>
        <p:txBody>
          <a:bodyPr wrap="square">
            <a:spAutoFit/>
          </a:bodyPr>
          <a:lstStyle/>
          <a:p>
            <a:pPr defTabSz="342900" fontAlgn="base"/>
            <a:r>
              <a:rPr lang="en-US" sz="1350" b="1" dirty="0">
                <a:solidFill>
                  <a:srgbClr val="333333"/>
                </a:solidFill>
                <a:latin typeface="Helvetica" panose="020B0604020202020204" pitchFamily="34" charset="0"/>
              </a:rPr>
              <a:t>Jackie Dooley</a:t>
            </a:r>
          </a:p>
          <a:p>
            <a:pPr defTabSz="342900" fontAlgn="base"/>
            <a:r>
              <a:rPr lang="en-US" sz="1350" b="1" dirty="0">
                <a:solidFill>
                  <a:srgbClr val="333333"/>
                </a:solidFill>
                <a:latin typeface="Helvetica" panose="020B0604020202020204" pitchFamily="34" charset="0"/>
              </a:rPr>
              <a:t>Rebecca Guenther </a:t>
            </a:r>
            <a:r>
              <a:rPr lang="en-US" sz="1350" dirty="0">
                <a:solidFill>
                  <a:srgbClr val="333333"/>
                </a:solidFill>
                <a:latin typeface="Helvetica" panose="020B0604020202020204" pitchFamily="34" charset="0"/>
              </a:rPr>
              <a:t>rguenther52@gmail.com</a:t>
            </a:r>
          </a:p>
          <a:p>
            <a:pPr defTabSz="342900" fontAlgn="base"/>
            <a:r>
              <a:rPr lang="en-US" sz="1350" b="1" dirty="0">
                <a:solidFill>
                  <a:srgbClr val="333333"/>
                </a:solidFill>
                <a:latin typeface="Helvetica" panose="020B0604020202020204" pitchFamily="34" charset="0"/>
              </a:rPr>
              <a:t>Claudia Horning </a:t>
            </a:r>
            <a:r>
              <a:rPr lang="en-US" sz="1350" dirty="0">
                <a:solidFill>
                  <a:srgbClr val="333333"/>
                </a:solidFill>
                <a:latin typeface="Helvetica" panose="020B0604020202020204" pitchFamily="34" charset="0"/>
              </a:rPr>
              <a:t>chorning@library.ucla.edu</a:t>
            </a:r>
          </a:p>
          <a:p>
            <a:pPr defTabSz="342900" fontAlgn="base"/>
            <a:r>
              <a:rPr lang="en-US" sz="1350" b="1" dirty="0">
                <a:solidFill>
                  <a:srgbClr val="333333"/>
                </a:solidFill>
                <a:latin typeface="Helvetica" panose="020B0604020202020204" pitchFamily="34" charset="0"/>
              </a:rPr>
              <a:t>Mary </a:t>
            </a:r>
            <a:r>
              <a:rPr lang="en-US" sz="1350" b="1" dirty="0" err="1">
                <a:solidFill>
                  <a:srgbClr val="333333"/>
                </a:solidFill>
                <a:latin typeface="Helvetica" panose="020B0604020202020204" pitchFamily="34" charset="0"/>
              </a:rPr>
              <a:t>Samouelian</a:t>
            </a:r>
            <a:r>
              <a:rPr lang="en-US" sz="1350" b="1" dirty="0">
                <a:solidFill>
                  <a:srgbClr val="333333"/>
                </a:solidFill>
                <a:latin typeface="Helvetica" panose="020B0604020202020204" pitchFamily="34" charset="0"/>
              </a:rPr>
              <a:t> </a:t>
            </a:r>
            <a:r>
              <a:rPr lang="en-US" sz="1350" dirty="0">
                <a:solidFill>
                  <a:srgbClr val="333333"/>
                </a:solidFill>
                <a:latin typeface="Helvetica" panose="020B0604020202020204" pitchFamily="34" charset="0"/>
              </a:rPr>
              <a:t>msamouelian@hbs.edu</a:t>
            </a:r>
          </a:p>
        </p:txBody>
      </p:sp>
    </p:spTree>
    <p:extLst>
      <p:ext uri="{BB962C8B-B14F-4D97-AF65-F5344CB8AC3E}">
        <p14:creationId xmlns:p14="http://schemas.microsoft.com/office/powerpoint/2010/main" val="2541311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C93202-6E0C-4AAC-A6E7-CD0AB2C95315}"/>
              </a:ext>
            </a:extLst>
          </p:cNvPr>
          <p:cNvSpPr txBox="1"/>
          <p:nvPr/>
        </p:nvSpPr>
        <p:spPr>
          <a:xfrm>
            <a:off x="3287774" y="3692952"/>
            <a:ext cx="258404" cy="248209"/>
          </a:xfrm>
          <a:prstGeom prst="rect">
            <a:avLst/>
          </a:prstGeom>
          <a:noFill/>
        </p:spPr>
        <p:txBody>
          <a:bodyPr wrap="none" rtlCol="0">
            <a:spAutoFit/>
          </a:bodyPr>
          <a:lstStyle/>
          <a:p>
            <a:r>
              <a:rPr lang="en-US" sz="1013"/>
              <a:t>  </a:t>
            </a:r>
          </a:p>
        </p:txBody>
      </p:sp>
      <p:sp>
        <p:nvSpPr>
          <p:cNvPr id="5" name="Rectangle 2">
            <a:extLst>
              <a:ext uri="{FF2B5EF4-FFF2-40B4-BE49-F238E27FC236}">
                <a16:creationId xmlns:a16="http://schemas.microsoft.com/office/drawing/2014/main" id="{DA2DA77A-F914-4DEE-8D94-510A8E4DA373}"/>
              </a:ext>
            </a:extLst>
          </p:cNvPr>
          <p:cNvSpPr>
            <a:spLocks noChangeArrowheads="1"/>
          </p:cNvSpPr>
          <p:nvPr/>
        </p:nvSpPr>
        <p:spPr bwMode="auto">
          <a:xfrm>
            <a:off x="1700213" y="494864"/>
            <a:ext cx="5572125" cy="374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ctr"/>
            <a:r>
              <a:rPr lang="en-US" sz="2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The </a:t>
            </a:r>
            <a:r>
              <a:rPr lang="en-US" sz="2400" dirty="0">
                <a:latin typeface="Arial" panose="020B0604020202020204" pitchFamily="34" charset="0"/>
                <a:ea typeface="Times New Roman" panose="02020603050405020304" pitchFamily="18" charset="0"/>
                <a:cs typeface="Times New Roman" panose="02020603050405020304" pitchFamily="18" charset="0"/>
              </a:rPr>
              <a:t>OCLC Research Library Partnership provides a unique </a:t>
            </a:r>
            <a:r>
              <a:rPr lang="en-US"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transnational</a:t>
            </a:r>
            <a:r>
              <a:rPr lang="en-US" sz="2400" dirty="0">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Arial" panose="020B0604020202020204" pitchFamily="34" charset="0"/>
                <a:ea typeface="Times New Roman" panose="02020603050405020304" pitchFamily="18" charset="0"/>
                <a:cs typeface="Times New Roman" panose="02020603050405020304" pitchFamily="18" charset="0"/>
              </a:rPr>
              <a:t>collaborative </a:t>
            </a:r>
            <a:r>
              <a:rPr lang="en-US"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network of peers </a:t>
            </a:r>
            <a:r>
              <a:rPr lang="en-US" sz="2400" dirty="0">
                <a:latin typeface="Arial" panose="020B0604020202020204" pitchFamily="34" charset="0"/>
                <a:ea typeface="Times New Roman" panose="02020603050405020304" pitchFamily="18" charset="0"/>
                <a:cs typeface="Times New Roman" panose="02020603050405020304" pitchFamily="18" charset="0"/>
              </a:rPr>
              <a:t>to address </a:t>
            </a:r>
            <a:r>
              <a:rPr lang="en-US"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common issues </a:t>
            </a:r>
            <a:r>
              <a:rPr lang="en-US" sz="2400" dirty="0">
                <a:latin typeface="Arial" panose="020B0604020202020204" pitchFamily="34" charset="0"/>
                <a:ea typeface="Times New Roman" panose="02020603050405020304" pitchFamily="18" charset="0"/>
                <a:cs typeface="Times New Roman" panose="02020603050405020304" pitchFamily="18" charset="0"/>
              </a:rPr>
              <a:t>as well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Arial" panose="020B0604020202020204" pitchFamily="34" charset="0"/>
                <a:ea typeface="Times New Roman" panose="02020603050405020304" pitchFamily="18" charset="0"/>
              </a:rPr>
              <a:t>as the opportunity to </a:t>
            </a:r>
            <a:r>
              <a:rPr lang="en-US" sz="2400" b="1" dirty="0">
                <a:solidFill>
                  <a:schemeClr val="accent2"/>
                </a:solidFill>
                <a:latin typeface="Arial" panose="020B0604020202020204" pitchFamily="34" charset="0"/>
                <a:ea typeface="Times New Roman" panose="02020603050405020304" pitchFamily="18" charset="0"/>
              </a:rPr>
              <a:t>engage directly</a:t>
            </a:r>
            <a:r>
              <a:rPr lang="en-US" sz="2400" b="1" dirty="0">
                <a:latin typeface="Arial" panose="020B0604020202020204" pitchFamily="34" charset="0"/>
                <a:ea typeface="Times New Roman" panose="02020603050405020304" pitchFamily="18" charset="0"/>
              </a:rPr>
              <a:t> </a:t>
            </a:r>
            <a:r>
              <a:rPr lang="en-US" sz="2400" dirty="0">
                <a:latin typeface="Arial" panose="020B0604020202020204" pitchFamily="34" charset="0"/>
                <a:ea typeface="Times New Roman" panose="02020603050405020304" pitchFamily="18" charset="0"/>
              </a:rPr>
              <a:t>with OCLC Research</a:t>
            </a:r>
          </a:p>
          <a:p>
            <a:pPr algn="ctr"/>
            <a:endParaRPr lang="en-US" altLang="en-US" sz="2400" dirty="0">
              <a:latin typeface="Arial" panose="020B0604020202020204" pitchFamily="34" charset="0"/>
            </a:endParaRPr>
          </a:p>
          <a:p>
            <a:pPr algn="ctr"/>
            <a:r>
              <a:rPr lang="en-US" altLang="en-US" sz="2400" b="1" dirty="0">
                <a:latin typeface="Arial" panose="020B0604020202020204" pitchFamily="34" charset="0"/>
              </a:rPr>
              <a:t>Thank you </a:t>
            </a:r>
            <a:r>
              <a:rPr lang="en-US" altLang="en-US" sz="2400" dirty="0">
                <a:latin typeface="Arial" panose="020B0604020202020204" pitchFamily="34" charset="0"/>
              </a:rPr>
              <a:t>for </a:t>
            </a:r>
            <a:r>
              <a:rPr lang="en-US" altLang="en-US" sz="2400" b="1" dirty="0">
                <a:latin typeface="Arial" panose="020B0604020202020204" pitchFamily="34" charset="0"/>
              </a:rPr>
              <a:t>underwriting</a:t>
            </a:r>
            <a:r>
              <a:rPr lang="en-US" altLang="en-US" sz="2400" dirty="0">
                <a:latin typeface="Arial" panose="020B0604020202020204" pitchFamily="34" charset="0"/>
              </a:rPr>
              <a:t> and </a:t>
            </a:r>
            <a:r>
              <a:rPr lang="en-US" altLang="en-US" sz="2400" b="1" dirty="0">
                <a:latin typeface="Arial" panose="020B0604020202020204" pitchFamily="34" charset="0"/>
              </a:rPr>
              <a:t>participating</a:t>
            </a:r>
            <a:r>
              <a:rPr lang="en-US" altLang="en-US" sz="2400" dirty="0">
                <a:latin typeface="Arial" panose="020B0604020202020204" pitchFamily="34" charset="0"/>
              </a:rPr>
              <a:t> in our programs</a:t>
            </a:r>
          </a:p>
        </p:txBody>
      </p:sp>
    </p:spTree>
    <p:extLst>
      <p:ext uri="{BB962C8B-B14F-4D97-AF65-F5344CB8AC3E}">
        <p14:creationId xmlns:p14="http://schemas.microsoft.com/office/powerpoint/2010/main" val="345528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2EC1A7-3E58-4CE5-9B4A-67FF6BD94149}"/>
              </a:ext>
            </a:extLst>
          </p:cNvPr>
          <p:cNvSpPr>
            <a:spLocks noGrp="1"/>
          </p:cNvSpPr>
          <p:nvPr>
            <p:ph type="body" sz="quarter" idx="13"/>
          </p:nvPr>
        </p:nvSpPr>
        <p:spPr/>
        <p:txBody>
          <a:bodyPr/>
          <a:lstStyle/>
          <a:p>
            <a:r>
              <a:rPr lang="en-US" dirty="0"/>
              <a:t>Background research</a:t>
            </a:r>
          </a:p>
          <a:p>
            <a:endParaRPr lang="en-US" dirty="0"/>
          </a:p>
        </p:txBody>
      </p:sp>
      <p:sp>
        <p:nvSpPr>
          <p:cNvPr id="3" name="Text Placeholder 2">
            <a:extLst>
              <a:ext uri="{FF2B5EF4-FFF2-40B4-BE49-F238E27FC236}">
                <a16:creationId xmlns:a16="http://schemas.microsoft.com/office/drawing/2014/main" id="{05F0F78D-88BB-41AC-A869-387847AB0004}"/>
              </a:ext>
            </a:extLst>
          </p:cNvPr>
          <p:cNvSpPr>
            <a:spLocks noGrp="1"/>
          </p:cNvSpPr>
          <p:nvPr>
            <p:ph type="body" sz="quarter" idx="12"/>
          </p:nvPr>
        </p:nvSpPr>
        <p:spPr/>
        <p:txBody>
          <a:bodyPr/>
          <a:lstStyle/>
          <a:p>
            <a:pPr marL="400050"/>
            <a:r>
              <a:rPr lang="en-US" b="1" dirty="0"/>
              <a:t>Metadata</a:t>
            </a:r>
            <a:r>
              <a:rPr lang="en-US" dirty="0"/>
              <a:t>: analyzed relevant standards and nine sets of local guidelines for web archiving metadata; also studied numerous existing records</a:t>
            </a:r>
          </a:p>
          <a:p>
            <a:pPr marL="400050"/>
            <a:r>
              <a:rPr lang="en-US" b="1" dirty="0"/>
              <a:t>User needs</a:t>
            </a:r>
            <a:r>
              <a:rPr lang="en-US" dirty="0"/>
              <a:t>: abstracted and synthesized 60 readings on users of web archives and their metadata-related issues</a:t>
            </a:r>
          </a:p>
          <a:p>
            <a:pPr marL="400050"/>
            <a:r>
              <a:rPr lang="en-US" b="1" dirty="0"/>
              <a:t>Harvesting tools</a:t>
            </a:r>
            <a:r>
              <a:rPr lang="en-US" dirty="0"/>
              <a:t>: studied eleven tools for their potential for automated metadata creation</a:t>
            </a:r>
          </a:p>
          <a:p>
            <a:endParaRPr lang="en-US" dirty="0"/>
          </a:p>
        </p:txBody>
      </p:sp>
    </p:spTree>
    <p:extLst>
      <p:ext uri="{BB962C8B-B14F-4D97-AF65-F5344CB8AC3E}">
        <p14:creationId xmlns:p14="http://schemas.microsoft.com/office/powerpoint/2010/main" val="98352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AB4DE4-1CEF-4FC1-AA2B-C0B3F8DCA033}"/>
              </a:ext>
            </a:extLst>
          </p:cNvPr>
          <p:cNvSpPr>
            <a:spLocks noGrp="1"/>
          </p:cNvSpPr>
          <p:nvPr>
            <p:ph type="body" sz="quarter" idx="13"/>
          </p:nvPr>
        </p:nvSpPr>
        <p:spPr/>
        <p:txBody>
          <a:bodyPr/>
          <a:lstStyle/>
          <a:p>
            <a:r>
              <a:rPr lang="en-US" dirty="0"/>
              <a:t>Potential user groups</a:t>
            </a:r>
          </a:p>
          <a:p>
            <a:endParaRPr lang="en-US" dirty="0"/>
          </a:p>
        </p:txBody>
      </p:sp>
      <p:sp>
        <p:nvSpPr>
          <p:cNvPr id="3" name="Text Placeholder 2">
            <a:extLst>
              <a:ext uri="{FF2B5EF4-FFF2-40B4-BE49-F238E27FC236}">
                <a16:creationId xmlns:a16="http://schemas.microsoft.com/office/drawing/2014/main" id="{76A752FA-F823-4243-A2A3-E4AC71984782}"/>
              </a:ext>
            </a:extLst>
          </p:cNvPr>
          <p:cNvSpPr>
            <a:spLocks noGrp="1"/>
          </p:cNvSpPr>
          <p:nvPr>
            <p:ph type="body" sz="quarter" idx="12"/>
          </p:nvPr>
        </p:nvSpPr>
        <p:spPr/>
        <p:txBody>
          <a:bodyPr/>
          <a:lstStyle/>
          <a:p>
            <a:r>
              <a:rPr lang="en-US" sz="1800" dirty="0"/>
              <a:t>Practitioners who use standards but want </a:t>
            </a:r>
            <a:r>
              <a:rPr lang="en-US" sz="1800" b="1" dirty="0"/>
              <a:t>guidance on formulating descriptive content</a:t>
            </a:r>
            <a:r>
              <a:rPr lang="en-US" sz="1800" dirty="0"/>
              <a:t> for archived single sites and collections</a:t>
            </a:r>
          </a:p>
          <a:p>
            <a:pPr lvl="1"/>
            <a:r>
              <a:rPr lang="en-US" sz="1600" b="1" dirty="0"/>
              <a:t>Dublin Core </a:t>
            </a:r>
            <a:r>
              <a:rPr lang="en-US" sz="1600" dirty="0"/>
              <a:t>(used by Archive-It) is a structure standard, not a content standard</a:t>
            </a:r>
          </a:p>
          <a:p>
            <a:pPr lvl="1"/>
            <a:r>
              <a:rPr lang="en-US" sz="1600" dirty="0"/>
              <a:t>Some archivists want web-specific guidance to supplement </a:t>
            </a:r>
            <a:r>
              <a:rPr lang="en-US" sz="1600" b="1" dirty="0"/>
              <a:t>DACS</a:t>
            </a:r>
          </a:p>
          <a:p>
            <a:pPr lvl="1"/>
            <a:r>
              <a:rPr lang="en-US" sz="1600" b="1" dirty="0"/>
              <a:t>RDA</a:t>
            </a:r>
            <a:r>
              <a:rPr lang="en-US" sz="1600" dirty="0"/>
              <a:t> (library content standard) focuses on transcription of live single sites</a:t>
            </a:r>
            <a:endParaRPr lang="en-US" sz="800" dirty="0"/>
          </a:p>
          <a:p>
            <a:r>
              <a:rPr lang="en-US" sz="1800" dirty="0"/>
              <a:t>Libraries and archives using a </a:t>
            </a:r>
            <a:r>
              <a:rPr lang="en-US" sz="1800" b="1" dirty="0"/>
              <a:t>digital asset management system </a:t>
            </a:r>
            <a:r>
              <a:rPr lang="en-US" sz="1800" dirty="0"/>
              <a:t>(DAMS), eschewing descriptive standards; brief records, scalable approach</a:t>
            </a:r>
            <a:endParaRPr lang="en-US" sz="800" b="1" dirty="0"/>
          </a:p>
          <a:p>
            <a:r>
              <a:rPr lang="en-US" sz="1800" b="1" dirty="0"/>
              <a:t>Individuals lacking metadata experience </a:t>
            </a:r>
            <a:r>
              <a:rPr lang="en-US" sz="1800" dirty="0"/>
              <a:t>who build or contribute to web archives</a:t>
            </a:r>
          </a:p>
          <a:p>
            <a:endParaRPr lang="en-US" dirty="0"/>
          </a:p>
        </p:txBody>
      </p:sp>
    </p:spTree>
    <p:extLst>
      <p:ext uri="{BB962C8B-B14F-4D97-AF65-F5344CB8AC3E}">
        <p14:creationId xmlns:p14="http://schemas.microsoft.com/office/powerpoint/2010/main" val="19991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612FEC-71C5-4409-9A82-ACD6F04BA229}"/>
              </a:ext>
            </a:extLst>
          </p:cNvPr>
          <p:cNvSpPr>
            <a:spLocks noGrp="1"/>
          </p:cNvSpPr>
          <p:nvPr>
            <p:ph type="body" sz="quarter" idx="13"/>
          </p:nvPr>
        </p:nvSpPr>
        <p:spPr/>
        <p:txBody>
          <a:bodyPr/>
          <a:lstStyle/>
          <a:p>
            <a:r>
              <a:rPr lang="en-US" dirty="0"/>
              <a:t>WAM data elements</a:t>
            </a:r>
          </a:p>
          <a:p>
            <a:endParaRPr lang="en-US" dirty="0"/>
          </a:p>
        </p:txBody>
      </p:sp>
      <p:graphicFrame>
        <p:nvGraphicFramePr>
          <p:cNvPr id="5" name="Table 4">
            <a:extLst>
              <a:ext uri="{FF2B5EF4-FFF2-40B4-BE49-F238E27FC236}">
                <a16:creationId xmlns:a16="http://schemas.microsoft.com/office/drawing/2014/main" id="{DE60A7F7-0990-44A8-9578-324272A7FE32}"/>
              </a:ext>
            </a:extLst>
          </p:cNvPr>
          <p:cNvGraphicFramePr>
            <a:graphicFrameLocks noGrp="1"/>
          </p:cNvGraphicFramePr>
          <p:nvPr>
            <p:extLst/>
          </p:nvPr>
        </p:nvGraphicFramePr>
        <p:xfrm>
          <a:off x="1898780" y="1066521"/>
          <a:ext cx="4716624" cy="2792272"/>
        </p:xfrm>
        <a:graphic>
          <a:graphicData uri="http://schemas.openxmlformats.org/drawingml/2006/table">
            <a:tbl>
              <a:tblPr firstRow="1" bandRow="1"/>
              <a:tblGrid>
                <a:gridCol w="1267923">
                  <a:extLst>
                    <a:ext uri="{9D8B030D-6E8A-4147-A177-3AD203B41FA5}">
                      <a16:colId xmlns:a16="http://schemas.microsoft.com/office/drawing/2014/main" val="20000"/>
                    </a:ext>
                  </a:extLst>
                </a:gridCol>
                <a:gridCol w="1511655">
                  <a:extLst>
                    <a:ext uri="{9D8B030D-6E8A-4147-A177-3AD203B41FA5}">
                      <a16:colId xmlns:a16="http://schemas.microsoft.com/office/drawing/2014/main" val="20001"/>
                    </a:ext>
                  </a:extLst>
                </a:gridCol>
                <a:gridCol w="1937046">
                  <a:extLst>
                    <a:ext uri="{9D8B030D-6E8A-4147-A177-3AD203B41FA5}">
                      <a16:colId xmlns:a16="http://schemas.microsoft.com/office/drawing/2014/main" val="20002"/>
                    </a:ext>
                  </a:extLst>
                </a:gridCol>
              </a:tblGrid>
              <a:tr h="634894">
                <a:tc>
                  <a:txBody>
                    <a:bodyPr/>
                    <a:lstStyle/>
                    <a:p>
                      <a:r>
                        <a:rPr lang="en-US" sz="1400" b="1" dirty="0"/>
                        <a:t>Collector</a:t>
                      </a:r>
                      <a:endParaRPr lang="en-US" sz="18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Extent</a:t>
                      </a:r>
                      <a:endParaRPr lang="en-US" sz="18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Source of Description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1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Contributor </a:t>
                      </a:r>
                      <a:r>
                        <a:rPr lang="en-US" sz="1400" b="1" dirty="0">
                          <a:solidFill>
                            <a:srgbClr val="FF0000"/>
                          </a:solidFill>
                        </a:rPr>
                        <a:t>*</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Genre/Form</a:t>
                      </a:r>
                      <a:endParaRPr lang="en-US" sz="18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Subject</a:t>
                      </a:r>
                      <a:r>
                        <a:rPr lang="en-US" sz="1400" b="1" dirty="0">
                          <a:solidFill>
                            <a:schemeClr val="dk1"/>
                          </a:solidFill>
                        </a:rPr>
                        <a:t> </a:t>
                      </a:r>
                      <a:r>
                        <a:rPr lang="en-US" sz="1400" b="1" dirty="0">
                          <a:solidFill>
                            <a:srgbClr val="FF0000"/>
                          </a:solidFill>
                        </a:rPr>
                        <a:t>*</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Creator</a:t>
                      </a:r>
                      <a:r>
                        <a:rPr lang="en-US" sz="1400" b="1" dirty="0">
                          <a:solidFill>
                            <a:schemeClr val="dk1"/>
                          </a:solidFill>
                        </a:rPr>
                        <a:t> </a:t>
                      </a:r>
                      <a:r>
                        <a:rPr lang="en-US" sz="1400" b="1" dirty="0">
                          <a:solidFill>
                            <a:srgbClr val="FF0000"/>
                          </a:solidFill>
                        </a:rPr>
                        <a:t>*</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Language</a:t>
                      </a:r>
                      <a:r>
                        <a:rPr lang="en-US" sz="1400" b="1" dirty="0">
                          <a:solidFill>
                            <a:schemeClr val="dk1"/>
                          </a:solidFill>
                        </a:rPr>
                        <a:t> </a:t>
                      </a:r>
                      <a:r>
                        <a:rPr lang="en-US" sz="1400" b="1" dirty="0">
                          <a:solidFill>
                            <a:srgbClr val="FF0000"/>
                          </a:solidFill>
                        </a:rPr>
                        <a:t>*</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Title</a:t>
                      </a:r>
                      <a:r>
                        <a:rPr lang="en-US" sz="1400" b="1" dirty="0">
                          <a:solidFill>
                            <a:schemeClr val="dk1"/>
                          </a:solidFill>
                        </a:rPr>
                        <a:t> </a:t>
                      </a:r>
                      <a:r>
                        <a:rPr lang="en-US" sz="1400" b="1" dirty="0">
                          <a:solidFill>
                            <a:srgbClr val="FF0000"/>
                          </a:solidFill>
                        </a:rPr>
                        <a:t>*</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3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Date</a:t>
                      </a:r>
                      <a:r>
                        <a:rPr lang="en-US" sz="1400" b="1" dirty="0">
                          <a:solidFill>
                            <a:schemeClr val="dk1"/>
                          </a:solidFill>
                        </a:rPr>
                        <a:t> </a:t>
                      </a:r>
                      <a:r>
                        <a:rPr lang="en-US" sz="1400" b="1" dirty="0">
                          <a:solidFill>
                            <a:srgbClr val="FF0000"/>
                          </a:solidFill>
                        </a:rPr>
                        <a:t>*</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Relation</a:t>
                      </a:r>
                      <a:r>
                        <a:rPr lang="en-US" sz="1400" b="1" dirty="0">
                          <a:solidFill>
                            <a:schemeClr val="dk1"/>
                          </a:solidFill>
                        </a:rPr>
                        <a:t> </a:t>
                      </a:r>
                      <a:r>
                        <a:rPr lang="en-US" sz="1400" b="1" dirty="0">
                          <a:solidFill>
                            <a:srgbClr val="FF0000"/>
                          </a:solidFill>
                        </a:rPr>
                        <a:t>*</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URL</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r>
                        <a:rPr lang="en-US" sz="1400" b="1" dirty="0">
                          <a:solidFill>
                            <a:schemeClr val="dk1"/>
                          </a:solidFill>
                        </a:rPr>
                        <a:t> </a:t>
                      </a:r>
                      <a:r>
                        <a:rPr lang="en-US" sz="1400" b="1" dirty="0">
                          <a:solidFill>
                            <a:srgbClr val="FF0000"/>
                          </a:solidFill>
                        </a:rPr>
                        <a:t>*</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Rights </a:t>
                      </a:r>
                      <a:r>
                        <a:rPr lang="en-US" sz="1400" b="1" dirty="0">
                          <a:solidFill>
                            <a:srgbClr val="FF0000"/>
                          </a:solidFill>
                        </a:rPr>
                        <a:t>*</a:t>
                      </a:r>
                      <a:endParaRPr lang="en-US" sz="14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B5D30EA3-02B5-4783-A2F9-1BEAD200778A}"/>
              </a:ext>
            </a:extLst>
          </p:cNvPr>
          <p:cNvSpPr/>
          <p:nvPr/>
        </p:nvSpPr>
        <p:spPr>
          <a:xfrm>
            <a:off x="2445025" y="3982279"/>
            <a:ext cx="4234071" cy="369332"/>
          </a:xfrm>
          <a:prstGeom prst="rect">
            <a:avLst/>
          </a:prstGeom>
        </p:spPr>
        <p:txBody>
          <a:bodyPr wrap="square">
            <a:spAutoFit/>
          </a:bodyPr>
          <a:lstStyle/>
          <a:p>
            <a:r>
              <a:rPr lang="en-US" b="1" dirty="0">
                <a:solidFill>
                  <a:srgbClr val="FF0000"/>
                </a:solidFill>
              </a:rPr>
              <a:t> </a:t>
            </a:r>
            <a:r>
              <a:rPr lang="en-US" sz="1200" b="1" dirty="0">
                <a:solidFill>
                  <a:srgbClr val="FF0000"/>
                </a:solidFill>
              </a:rPr>
              <a:t>*</a:t>
            </a:r>
            <a:r>
              <a:rPr lang="en-US" sz="1200" dirty="0"/>
              <a:t> = 9 of 14 element names/meanings match Dublin Core</a:t>
            </a:r>
            <a:endParaRPr lang="en-US" dirty="0"/>
          </a:p>
        </p:txBody>
      </p:sp>
    </p:spTree>
    <p:extLst>
      <p:ext uri="{BB962C8B-B14F-4D97-AF65-F5344CB8AC3E}">
        <p14:creationId xmlns:p14="http://schemas.microsoft.com/office/powerpoint/2010/main" val="18828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08355F-3365-4EF7-AF29-E1FDE40EBA96}"/>
              </a:ext>
            </a:extLst>
          </p:cNvPr>
          <p:cNvSpPr>
            <a:spLocks noGrp="1"/>
          </p:cNvSpPr>
          <p:nvPr>
            <p:ph type="body" sz="quarter" idx="13"/>
          </p:nvPr>
        </p:nvSpPr>
        <p:spPr/>
        <p:txBody>
          <a:bodyPr/>
          <a:lstStyle/>
          <a:p>
            <a:r>
              <a:rPr lang="en-US" dirty="0"/>
              <a:t>Data element inclusion criteria</a:t>
            </a:r>
          </a:p>
          <a:p>
            <a:endParaRPr lang="en-US" dirty="0"/>
          </a:p>
        </p:txBody>
      </p:sp>
      <p:sp>
        <p:nvSpPr>
          <p:cNvPr id="3" name="Text Placeholder 2">
            <a:extLst>
              <a:ext uri="{FF2B5EF4-FFF2-40B4-BE49-F238E27FC236}">
                <a16:creationId xmlns:a16="http://schemas.microsoft.com/office/drawing/2014/main" id="{7CB37580-8ED4-46F8-ACB3-71E8413BC837}"/>
              </a:ext>
            </a:extLst>
          </p:cNvPr>
          <p:cNvSpPr>
            <a:spLocks noGrp="1"/>
          </p:cNvSpPr>
          <p:nvPr>
            <p:ph type="body" sz="quarter" idx="12"/>
          </p:nvPr>
        </p:nvSpPr>
        <p:spPr/>
        <p:txBody>
          <a:bodyPr/>
          <a:lstStyle/>
          <a:p>
            <a:pPr indent="-266700">
              <a:lnSpc>
                <a:spcPct val="115000"/>
              </a:lnSpc>
              <a:spcBef>
                <a:spcPts val="0"/>
              </a:spcBef>
              <a:buSzPct val="100000"/>
              <a:buFont typeface="Calibri"/>
            </a:pPr>
            <a:r>
              <a:rPr lang="en-US" sz="2000" dirty="0">
                <a:latin typeface="Calibri"/>
                <a:ea typeface="Calibri"/>
                <a:cs typeface="Calibri"/>
                <a:sym typeface="Calibri"/>
              </a:rPr>
              <a:t>We aimed for a </a:t>
            </a:r>
            <a:r>
              <a:rPr lang="en-US" sz="2000" b="1" dirty="0">
                <a:latin typeface="Calibri"/>
                <a:ea typeface="Calibri"/>
                <a:cs typeface="Calibri"/>
                <a:sym typeface="Calibri"/>
              </a:rPr>
              <a:t>lean</a:t>
            </a:r>
            <a:r>
              <a:rPr lang="en-US" sz="2000" dirty="0">
                <a:latin typeface="Calibri"/>
                <a:ea typeface="Calibri"/>
                <a:cs typeface="Calibri"/>
                <a:sym typeface="Calibri"/>
              </a:rPr>
              <a:t> set of elements that could be </a:t>
            </a:r>
            <a:r>
              <a:rPr lang="en-US" sz="2000" dirty="0" err="1">
                <a:latin typeface="Calibri"/>
                <a:ea typeface="Calibri"/>
                <a:cs typeface="Calibri"/>
                <a:sym typeface="Calibri"/>
              </a:rPr>
              <a:t>crosswalked</a:t>
            </a:r>
            <a:r>
              <a:rPr lang="en-US" sz="2000" dirty="0">
                <a:latin typeface="Calibri"/>
                <a:ea typeface="Calibri"/>
                <a:cs typeface="Calibri"/>
                <a:sym typeface="Calibri"/>
              </a:rPr>
              <a:t> to existing standards.</a:t>
            </a:r>
            <a:endParaRPr lang="en-US" sz="700" dirty="0">
              <a:latin typeface="Calibri"/>
              <a:ea typeface="Calibri"/>
              <a:cs typeface="Calibri"/>
              <a:sym typeface="Calibri"/>
            </a:endParaRPr>
          </a:p>
          <a:p>
            <a:pPr indent="-266700">
              <a:lnSpc>
                <a:spcPct val="115000"/>
              </a:lnSpc>
              <a:spcBef>
                <a:spcPts val="0"/>
              </a:spcBef>
              <a:buSzPct val="100000"/>
              <a:buFont typeface="Calibri"/>
            </a:pPr>
            <a:r>
              <a:rPr lang="en-US" sz="2000" dirty="0">
                <a:latin typeface="Calibri"/>
                <a:ea typeface="Calibri"/>
                <a:cs typeface="Calibri"/>
                <a:sym typeface="Calibri"/>
              </a:rPr>
              <a:t>Includes </a:t>
            </a:r>
            <a:r>
              <a:rPr lang="en-US" sz="2000" b="1" dirty="0">
                <a:latin typeface="Calibri"/>
                <a:ea typeface="Calibri"/>
                <a:cs typeface="Calibri"/>
                <a:sym typeface="Calibri"/>
              </a:rPr>
              <a:t>common elements</a:t>
            </a:r>
            <a:r>
              <a:rPr lang="en-US" sz="2000" dirty="0">
                <a:latin typeface="Calibri"/>
                <a:ea typeface="Calibri"/>
                <a:cs typeface="Calibri"/>
                <a:sym typeface="Calibri"/>
              </a:rPr>
              <a:t> used for identification and discovery of all types of resource (e.g., Creator, Date, Subject, Title)</a:t>
            </a:r>
            <a:endParaRPr lang="en-US" sz="700" dirty="0">
              <a:latin typeface="Calibri"/>
              <a:ea typeface="Calibri"/>
              <a:cs typeface="Calibri"/>
              <a:sym typeface="Calibri"/>
            </a:endParaRPr>
          </a:p>
          <a:p>
            <a:pPr indent="-266700">
              <a:lnSpc>
                <a:spcPct val="115000"/>
              </a:lnSpc>
              <a:spcBef>
                <a:spcPts val="0"/>
              </a:spcBef>
              <a:buSzPct val="100000"/>
              <a:buFont typeface="Calibri"/>
            </a:pPr>
            <a:r>
              <a:rPr lang="en-US" sz="2000" dirty="0">
                <a:latin typeface="Calibri"/>
                <a:ea typeface="Calibri"/>
                <a:cs typeface="Calibri"/>
                <a:sym typeface="Calibri"/>
              </a:rPr>
              <a:t>Other elements must have </a:t>
            </a:r>
            <a:r>
              <a:rPr lang="en-US" sz="2000" b="1" dirty="0">
                <a:latin typeface="Calibri"/>
                <a:ea typeface="Calibri"/>
                <a:cs typeface="Calibri"/>
                <a:sym typeface="Calibri"/>
              </a:rPr>
              <a:t>clear applicability</a:t>
            </a:r>
            <a:r>
              <a:rPr lang="en-US" sz="2000" dirty="0">
                <a:latin typeface="Calibri"/>
                <a:ea typeface="Calibri"/>
                <a:cs typeface="Calibri"/>
                <a:sym typeface="Calibri"/>
              </a:rPr>
              <a:t> to archived websites (e.g.  Rights, Description, URL)</a:t>
            </a:r>
            <a:endParaRPr lang="en-US" sz="700" dirty="0">
              <a:latin typeface="Calibri"/>
              <a:ea typeface="Calibri"/>
              <a:cs typeface="Calibri"/>
              <a:sym typeface="Calibri"/>
            </a:endParaRPr>
          </a:p>
          <a:p>
            <a:pPr indent="-266700">
              <a:lnSpc>
                <a:spcPct val="115000"/>
              </a:lnSpc>
              <a:spcBef>
                <a:spcPts val="0"/>
              </a:spcBef>
              <a:buSzPct val="100000"/>
              <a:buFont typeface="Calibri"/>
            </a:pPr>
            <a:r>
              <a:rPr lang="en-US" sz="2000" dirty="0">
                <a:latin typeface="Calibri"/>
                <a:ea typeface="Calibri"/>
                <a:cs typeface="Calibri"/>
                <a:sym typeface="Calibri"/>
              </a:rPr>
              <a:t>Elements </a:t>
            </a:r>
            <a:r>
              <a:rPr lang="en-US" sz="2000" b="1" i="1" dirty="0">
                <a:latin typeface="Calibri"/>
                <a:ea typeface="Calibri"/>
                <a:cs typeface="Calibri"/>
                <a:sym typeface="Calibri"/>
              </a:rPr>
              <a:t>excluded</a:t>
            </a:r>
            <a:r>
              <a:rPr lang="en-US" sz="2000" dirty="0">
                <a:latin typeface="Calibri"/>
                <a:ea typeface="Calibri"/>
                <a:cs typeface="Calibri"/>
                <a:sym typeface="Calibri"/>
              </a:rPr>
              <a:t> that rarely (if ever) appear in guidelines and/or extant metadata records and have no web-specific meaning (e.g. audience, publisher, statement of responsibility)</a:t>
            </a:r>
          </a:p>
          <a:p>
            <a:endParaRPr lang="en-US" dirty="0"/>
          </a:p>
        </p:txBody>
      </p:sp>
    </p:spTree>
    <p:extLst>
      <p:ext uri="{BB962C8B-B14F-4D97-AF65-F5344CB8AC3E}">
        <p14:creationId xmlns:p14="http://schemas.microsoft.com/office/powerpoint/2010/main" val="284841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D1390A-EBE4-49B3-8EFE-F7F75C24B165}"/>
              </a:ext>
            </a:extLst>
          </p:cNvPr>
          <p:cNvSpPr>
            <a:spLocks noGrp="1"/>
          </p:cNvSpPr>
          <p:nvPr>
            <p:ph type="body" sz="quarter" idx="13"/>
          </p:nvPr>
        </p:nvSpPr>
        <p:spPr/>
        <p:txBody>
          <a:bodyPr/>
          <a:lstStyle/>
          <a:p>
            <a:r>
              <a:rPr lang="en-US" dirty="0"/>
              <a:t>Title (single sites)</a:t>
            </a:r>
          </a:p>
          <a:p>
            <a:endParaRPr lang="en-US" dirty="0"/>
          </a:p>
        </p:txBody>
      </p:sp>
      <p:sp>
        <p:nvSpPr>
          <p:cNvPr id="3" name="Text Placeholder 2">
            <a:extLst>
              <a:ext uri="{FF2B5EF4-FFF2-40B4-BE49-F238E27FC236}">
                <a16:creationId xmlns:a16="http://schemas.microsoft.com/office/drawing/2014/main" id="{B74EFBE9-8C41-48EA-B305-17DB7BA60D0B}"/>
              </a:ext>
            </a:extLst>
          </p:cNvPr>
          <p:cNvSpPr>
            <a:spLocks noGrp="1"/>
          </p:cNvSpPr>
          <p:nvPr>
            <p:ph type="body" sz="quarter" idx="12"/>
          </p:nvPr>
        </p:nvSpPr>
        <p:spPr/>
        <p:txBody>
          <a:bodyPr/>
          <a:lstStyle/>
          <a:p>
            <a:pPr lvl="0" indent="0">
              <a:lnSpc>
                <a:spcPct val="120000"/>
              </a:lnSpc>
              <a:spcBef>
                <a:spcPts val="0"/>
              </a:spcBef>
              <a:buClr>
                <a:prstClr val="black"/>
              </a:buClr>
              <a:buSzPct val="100000"/>
              <a:buNone/>
            </a:pPr>
            <a:r>
              <a:rPr lang="en-US" sz="1800" b="1" dirty="0">
                <a:solidFill>
                  <a:prstClr val="black"/>
                </a:solidFill>
                <a:latin typeface="Calibri"/>
                <a:cs typeface="Arial"/>
                <a:sym typeface="Arial"/>
              </a:rPr>
              <a:t>Definition: The name by which an archived website or collection is known. </a:t>
            </a:r>
          </a:p>
          <a:p>
            <a:pPr lvl="0" indent="0">
              <a:lnSpc>
                <a:spcPct val="120000"/>
              </a:lnSpc>
              <a:spcBef>
                <a:spcPts val="0"/>
              </a:spcBef>
              <a:buClr>
                <a:prstClr val="black"/>
              </a:buClr>
              <a:buSzPct val="100000"/>
              <a:buNone/>
            </a:pPr>
            <a:endParaRPr lang="en-US" sz="1000" b="1" dirty="0">
              <a:solidFill>
                <a:prstClr val="black"/>
              </a:solidFill>
              <a:latin typeface="Calibri"/>
              <a:cs typeface="Arial"/>
              <a:sym typeface="Arial"/>
            </a:endParaRPr>
          </a:p>
          <a:p>
            <a:pPr lvl="0" indent="0">
              <a:lnSpc>
                <a:spcPct val="120000"/>
              </a:lnSpc>
              <a:spcBef>
                <a:spcPts val="0"/>
              </a:spcBef>
              <a:buClr>
                <a:prstClr val="black"/>
              </a:buClr>
              <a:buSzPct val="100000"/>
              <a:buNone/>
            </a:pPr>
            <a:r>
              <a:rPr lang="en-US" sz="1800" b="1" dirty="0">
                <a:solidFill>
                  <a:prstClr val="black"/>
                </a:solidFill>
                <a:latin typeface="Calibri"/>
                <a:cs typeface="Arial"/>
                <a:sym typeface="Arial"/>
              </a:rPr>
              <a:t>Single sites </a:t>
            </a:r>
            <a:endParaRPr lang="en-US" sz="1000" dirty="0">
              <a:solidFill>
                <a:prstClr val="black"/>
              </a:solidFill>
              <a:latin typeface="Calibri"/>
              <a:cs typeface="Arial"/>
              <a:sym typeface="Arial"/>
            </a:endParaRPr>
          </a:p>
          <a:p>
            <a:pPr lvl="0" indent="0">
              <a:lnSpc>
                <a:spcPct val="120000"/>
              </a:lnSpc>
              <a:spcBef>
                <a:spcPts val="0"/>
              </a:spcBef>
              <a:buClr>
                <a:prstClr val="black"/>
              </a:buClr>
              <a:buSzPct val="100000"/>
              <a:buNone/>
            </a:pPr>
            <a:r>
              <a:rPr lang="en-US" sz="1800" dirty="0">
                <a:solidFill>
                  <a:prstClr val="black"/>
                </a:solidFill>
                <a:latin typeface="Calibri"/>
                <a:cs typeface="Arial"/>
                <a:sym typeface="Arial"/>
              </a:rPr>
              <a:t>The title of a single site usually is transcribed from the head of the home page. </a:t>
            </a:r>
          </a:p>
          <a:p>
            <a:pPr lvl="0" indent="0">
              <a:lnSpc>
                <a:spcPct val="120000"/>
              </a:lnSpc>
              <a:spcBef>
                <a:spcPts val="0"/>
              </a:spcBef>
              <a:buClr>
                <a:prstClr val="black"/>
              </a:buClr>
              <a:buSzPct val="100000"/>
              <a:buNone/>
            </a:pPr>
            <a:r>
              <a:rPr lang="en-US" sz="1800" dirty="0">
                <a:solidFill>
                  <a:srgbClr val="3366FF"/>
                </a:solidFill>
                <a:latin typeface="Calibri"/>
                <a:cs typeface="Arial"/>
                <a:sym typeface="Arial"/>
              </a:rPr>
              <a:t>100,000 Poets </a:t>
            </a:r>
            <a:endParaRPr lang="en-US" sz="1000" dirty="0">
              <a:solidFill>
                <a:prstClr val="black"/>
              </a:solidFill>
              <a:latin typeface="Calibri"/>
              <a:cs typeface="Arial"/>
              <a:sym typeface="Arial"/>
            </a:endParaRPr>
          </a:p>
          <a:p>
            <a:pPr lvl="0" indent="0">
              <a:lnSpc>
                <a:spcPct val="120000"/>
              </a:lnSpc>
              <a:spcBef>
                <a:spcPts val="0"/>
              </a:spcBef>
              <a:buClr>
                <a:prstClr val="black"/>
              </a:buClr>
              <a:buSzPct val="100000"/>
              <a:buNone/>
            </a:pPr>
            <a:r>
              <a:rPr lang="en-US" sz="1800" dirty="0">
                <a:solidFill>
                  <a:srgbClr val="3366FF"/>
                </a:solidFill>
                <a:latin typeface="Calibri"/>
                <a:cs typeface="Arial"/>
                <a:sym typeface="Arial"/>
              </a:rPr>
              <a:t>California Proposition 29 imposes additional taxes on cigarettes for cancer research </a:t>
            </a:r>
            <a:endParaRPr lang="en-US" sz="800" dirty="0">
              <a:solidFill>
                <a:srgbClr val="3366FF"/>
              </a:solidFill>
              <a:cs typeface="Arial"/>
              <a:sym typeface="Arial"/>
            </a:endParaRPr>
          </a:p>
          <a:p>
            <a:pPr lvl="0" indent="0">
              <a:lnSpc>
                <a:spcPct val="120000"/>
              </a:lnSpc>
              <a:spcBef>
                <a:spcPts val="0"/>
              </a:spcBef>
              <a:buClr>
                <a:prstClr val="black"/>
              </a:buClr>
              <a:buSzPct val="100000"/>
              <a:buNone/>
            </a:pPr>
            <a:r>
              <a:rPr lang="en-US" sz="1800" dirty="0">
                <a:solidFill>
                  <a:srgbClr val="3366FF"/>
                </a:solidFill>
                <a:latin typeface="Calibri"/>
                <a:cs typeface="Arial"/>
                <a:sym typeface="Arial"/>
              </a:rPr>
              <a:t>Aliza Sherman rants and raves</a:t>
            </a:r>
            <a:endParaRPr lang="en-US" sz="800" dirty="0">
              <a:solidFill>
                <a:prstClr val="black"/>
              </a:solidFill>
              <a:cs typeface="Arial"/>
              <a:sym typeface="Arial"/>
            </a:endParaRPr>
          </a:p>
          <a:p>
            <a:pPr lvl="0" indent="0">
              <a:lnSpc>
                <a:spcPct val="120000"/>
              </a:lnSpc>
              <a:spcBef>
                <a:spcPts val="0"/>
              </a:spcBef>
              <a:buClr>
                <a:prstClr val="black"/>
              </a:buClr>
              <a:buSzPct val="100000"/>
              <a:buNone/>
            </a:pPr>
            <a:r>
              <a:rPr lang="en-US" sz="1800" dirty="0">
                <a:solidFill>
                  <a:srgbClr val="3366FF"/>
                </a:solidFill>
                <a:latin typeface="Calibri"/>
                <a:cs typeface="Arial"/>
                <a:sym typeface="Arial"/>
              </a:rPr>
              <a:t>Snowden's father plans to visit son in Russia “very soon”</a:t>
            </a:r>
            <a:endParaRPr lang="en-US" dirty="0"/>
          </a:p>
        </p:txBody>
      </p:sp>
    </p:spTree>
    <p:extLst>
      <p:ext uri="{BB962C8B-B14F-4D97-AF65-F5344CB8AC3E}">
        <p14:creationId xmlns:p14="http://schemas.microsoft.com/office/powerpoint/2010/main" val="81629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djacency">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13FFF"/>
      </a:hlink>
      <a:folHlink>
        <a:srgbClr val="B2B2B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Library template">
  <a:themeElements>
    <a:clrScheme name="Library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brary template">
      <a:majorFont>
        <a:latin typeface="Helvetica"/>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Library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brary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brary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brary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brary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brary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brary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brary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brary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brary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brary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1e867eb-0ccf-46b3-a8be-678a344b5681"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3ab1845c282ca95ea55a370b014f16f3">
  <xsd:schema xmlns:xsd="http://www.w3.org/2001/XMLSchema" xmlns:xs="http://www.w3.org/2001/XMLSchema" xmlns:p="http://schemas.microsoft.com/office/2006/metadata/properties" xmlns:ns2="6b67d80f-331f-4b51-b18e-81b8c101c29d" targetNamespace="http://schemas.microsoft.com/office/2006/metadata/properties" ma:root="true" ma:fieldsID="dc18ffd4b9c37d9f1a33ccc21d583d93"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2.xml><?xml version="1.0" encoding="utf-8"?>
<ds:datastoreItem xmlns:ds="http://schemas.openxmlformats.org/officeDocument/2006/customXml" ds:itemID="{B82E809F-BB71-443C-980C-C97BB9F2C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E988F0-95B4-4FCA-A550-26E1636850FD}">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dcmitype/"/>
    <ds:schemaRef ds:uri="6b67d80f-331f-4b51-b18e-81b8c101c29d"/>
    <ds:schemaRef ds:uri="http://purl.org/dc/terms/"/>
    <ds:schemaRef ds:uri="http://schemas.microsoft.com/office/infopath/2007/PartnerControls"/>
    <ds:schemaRef ds:uri="http://schemas.microsoft.com/office/2006/metadata/properties"/>
  </ds:schemaRefs>
</ds:datastoreItem>
</file>

<file path=customXml/itemProps4.xml><?xml version="1.0" encoding="utf-8"?>
<ds:datastoreItem xmlns:ds="http://schemas.openxmlformats.org/officeDocument/2006/customXml" ds:itemID="{595F8081-E4B0-4ACB-86C3-2F58A415E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16950</TotalTime>
  <Words>3351</Words>
  <Application>Microsoft Office PowerPoint</Application>
  <PresentationFormat>On-screen Show (16:9)</PresentationFormat>
  <Paragraphs>404</Paragraphs>
  <Slides>49</Slides>
  <Notes>29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49</vt:i4>
      </vt:variant>
    </vt:vector>
  </HeadingPairs>
  <TitlesOfParts>
    <vt:vector size="64" baseType="lpstr">
      <vt:lpstr>ＭＳ Ｐゴシック</vt:lpstr>
      <vt:lpstr>Arial</vt:lpstr>
      <vt:lpstr>Calibri</vt:lpstr>
      <vt:lpstr>Calibri Light</vt:lpstr>
      <vt:lpstr>Cambria</vt:lpstr>
      <vt:lpstr>Garamond</vt:lpstr>
      <vt:lpstr>Georgia</vt:lpstr>
      <vt:lpstr>Helvetica</vt:lpstr>
      <vt:lpstr>Open Sans</vt:lpstr>
      <vt:lpstr>Times New Roman</vt:lpstr>
      <vt:lpstr>Wingdings</vt:lpstr>
      <vt:lpstr>Nonconfidential</vt:lpstr>
      <vt:lpstr>Adjacency</vt:lpstr>
      <vt:lpstr>Library template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Describing Archived Websites OCLC WAM Webinar, May 2, 2018</vt:lpstr>
      <vt:lpstr>Challenges in describing archived web sites</vt:lpstr>
      <vt:lpstr>Challenges</vt:lpstr>
      <vt:lpstr>Challenges in developing description guidelines</vt:lpstr>
      <vt:lpstr>Using descriptive metadata standards for archived web sites</vt:lpstr>
      <vt:lpstr>Describing Archived Web Sites at the UCLA Library Using MARC/RDA</vt:lpstr>
      <vt:lpstr>Current standards &amp; practices</vt:lpstr>
      <vt:lpstr>Web Archiving History</vt:lpstr>
      <vt:lpstr>History (cont.)</vt:lpstr>
      <vt:lpstr>Joining WAM Working Group</vt:lpstr>
      <vt:lpstr>UCLA Library Today</vt:lpstr>
      <vt:lpstr>Challenges</vt:lpstr>
      <vt:lpstr>What Comes Next? </vt:lpstr>
      <vt:lpstr>Our Archived Web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Influence of WAM guidelines</vt:lpstr>
      <vt:lpstr>What comes next?</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Proffitt,Merrilee</cp:lastModifiedBy>
  <cp:revision>167</cp:revision>
  <dcterms:created xsi:type="dcterms:W3CDTF">2015-04-17T19:58:50Z</dcterms:created>
  <dcterms:modified xsi:type="dcterms:W3CDTF">2018-05-08T15:19:00Z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