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36"/>
  </p:notesMasterIdLst>
  <p:sldIdLst>
    <p:sldId id="284" r:id="rId6"/>
    <p:sldId id="293" r:id="rId7"/>
    <p:sldId id="340" r:id="rId8"/>
    <p:sldId id="291" r:id="rId9"/>
    <p:sldId id="261" r:id="rId10"/>
    <p:sldId id="313" r:id="rId11"/>
    <p:sldId id="262" r:id="rId12"/>
    <p:sldId id="289" r:id="rId13"/>
    <p:sldId id="258" r:id="rId14"/>
    <p:sldId id="410" r:id="rId15"/>
    <p:sldId id="290" r:id="rId16"/>
    <p:sldId id="412" r:id="rId17"/>
    <p:sldId id="270" r:id="rId18"/>
    <p:sldId id="423" r:id="rId19"/>
    <p:sldId id="424" r:id="rId20"/>
    <p:sldId id="279" r:id="rId21"/>
    <p:sldId id="421" r:id="rId22"/>
    <p:sldId id="426" r:id="rId23"/>
    <p:sldId id="427" r:id="rId24"/>
    <p:sldId id="417" r:id="rId25"/>
    <p:sldId id="420" r:id="rId26"/>
    <p:sldId id="416" r:id="rId27"/>
    <p:sldId id="414" r:id="rId28"/>
    <p:sldId id="428" r:id="rId29"/>
    <p:sldId id="292" r:id="rId30"/>
    <p:sldId id="283" r:id="rId31"/>
    <p:sldId id="295" r:id="rId32"/>
    <p:sldId id="280" r:id="rId33"/>
    <p:sldId id="294" r:id="rId34"/>
    <p:sldId id="275" r:id="rId35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FF5F00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47A7E9-70F7-D945-916D-7389BD7517BC}" v="3" dt="2018-11-30T14:20:34.8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0305" autoAdjust="0"/>
  </p:normalViewPr>
  <p:slideViewPr>
    <p:cSldViewPr snapToGrid="0">
      <p:cViewPr varScale="1">
        <p:scale>
          <a:sx n="69" d="100"/>
          <a:sy n="69" d="100"/>
        </p:scale>
        <p:origin x="18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2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D4FD3B64-756F-4B2A-A2D2-7CA6E51EB3B3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EA96089F-AA76-418F-967E-03FB7AA23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15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de-D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3</a:t>
            </a:fld>
            <a:endParaRPr lang="de-D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9658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6089F-AA76-418F-967E-03FB7AA23DE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4692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96089F-AA76-418F-967E-03FB7AA23DE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998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96089F-AA76-418F-967E-03FB7AA23DE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8271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28. Institutions with live RIM instance reporting interoperability with institutional repository, research data repository, and ETD repository</a:t>
            </a:r>
          </a:p>
          <a:p>
            <a:endParaRPr lang="en-US" sz="1200" b="0" i="1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88750B-EB82-457F-9D1F-C3DA2E7B4A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71172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6089F-AA76-418F-967E-03FB7AA23DE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785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6089F-AA76-418F-967E-03FB7AA23DE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59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96089F-AA76-418F-967E-03FB7AA23DE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960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6089F-AA76-418F-967E-03FB7AA23D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42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de-D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6</a:t>
            </a:fld>
            <a:endParaRPr lang="de-D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6300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6089F-AA76-418F-967E-03FB7AA23DE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916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6089F-AA76-418F-967E-03FB7AA23DE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605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96089F-AA76-418F-967E-03FB7AA23DE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661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1646D-A9F0-4A86-A7DC-2B9115F782B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464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de-D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14</a:t>
            </a:fld>
            <a:endParaRPr lang="de-D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77709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de-D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15</a:t>
            </a:fld>
            <a:endParaRPr lang="de-D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0082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5538D6-7FB9-4A74-B7A6-5797C1588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7E799-408B-4CBE-88C7-65DA781234CB}" type="datetime1">
              <a:rPr lang="en-US" smtClean="0"/>
              <a:t>12/3/2018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931171-4395-4B72-B1DC-49F42F206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375D8D-E941-46D3-9F0C-422806415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2BC49-DB5E-4968-81F1-170C7B81A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029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F16BA-E50C-41B9-BF93-8AA915C59E26}" type="datetime1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2BC49-DB5E-4968-81F1-170C7B81A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241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E2975-2476-495D-9563-C0C23C2CB205}" type="datetime1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2BC49-DB5E-4968-81F1-170C7B81A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04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- Bulle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1" y="6248400"/>
            <a:ext cx="2209799" cy="609600"/>
          </a:xfrm>
          <a:prstGeom prst="rect">
            <a:avLst/>
          </a:prstGeom>
          <a:solidFill>
            <a:srgbClr val="23619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3D52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Shape 23"/>
          <p:cNvSpPr/>
          <p:nvPr/>
        </p:nvSpPr>
        <p:spPr>
          <a:xfrm>
            <a:off x="2209801" y="6248400"/>
            <a:ext cx="1060449" cy="609600"/>
          </a:xfrm>
          <a:prstGeom prst="rect">
            <a:avLst/>
          </a:prstGeom>
          <a:solidFill>
            <a:srgbClr val="007DB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3D52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Shape 24"/>
          <p:cNvSpPr/>
          <p:nvPr/>
        </p:nvSpPr>
        <p:spPr>
          <a:xfrm>
            <a:off x="3270251" y="6248400"/>
            <a:ext cx="5873749" cy="6096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3D52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40787" y="1372995"/>
            <a:ext cx="8439147" cy="44751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340787" y="457739"/>
            <a:ext cx="8439147" cy="9152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buClr>
                <a:schemeClr val="dk2"/>
              </a:buClr>
              <a:buFont typeface="Arial"/>
              <a:buNone/>
              <a:defRPr sz="2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7" name="Shape 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10053" y="6422992"/>
            <a:ext cx="687170" cy="291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1568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- 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9">
            <a:extLst>
              <a:ext uri="{FF2B5EF4-FFF2-40B4-BE49-F238E27FC236}">
                <a16:creationId xmlns:a16="http://schemas.microsoft.com/office/drawing/2014/main" id="{46859FB8-08DA-4B88-B4A5-B55694F90CF6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398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30">
            <a:extLst>
              <a:ext uri="{FF2B5EF4-FFF2-40B4-BE49-F238E27FC236}">
                <a16:creationId xmlns:a16="http://schemas.microsoft.com/office/drawing/2014/main" id="{2C6195AA-69AB-4FA5-9E60-FC66911D0B56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1" y="6356350"/>
            <a:ext cx="3086099" cy="365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31">
            <a:extLst>
              <a:ext uri="{FF2B5EF4-FFF2-40B4-BE49-F238E27FC236}">
                <a16:creationId xmlns:a16="http://schemas.microsoft.com/office/drawing/2014/main" id="{92600D0B-F800-4D1A-8C4C-EF93BB2B228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1" y="6356350"/>
            <a:ext cx="2057398" cy="3651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de-DE" sz="900" b="0" smtClean="0">
                <a:solidFill>
                  <a:srgbClr val="888888"/>
                </a:solidFill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de-DE" sz="900" b="0">
              <a:solidFill>
                <a:srgbClr val="888888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0477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-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6248400"/>
            <a:ext cx="2209800" cy="6096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3D527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09800" y="6248400"/>
            <a:ext cx="1060450" cy="6096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3D527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3270250" y="6248400"/>
            <a:ext cx="5873750" cy="6096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3D527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40786" y="457739"/>
            <a:ext cx="8439148" cy="9152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Title of slide</a:t>
            </a:r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0054" y="6422993"/>
            <a:ext cx="687170" cy="29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903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94D47-81BE-41AA-B0D1-1BD258DEB8C8}" type="datetime1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ABB2-DF06-4EFA-9114-393D58D02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731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4CA89-4348-4744-A54B-6E0ADC2806C1}" type="datetime1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ABB2-DF06-4EFA-9114-393D58D02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3627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B8A96-B5CA-41B7-96D3-2DC7CE45EAF2}" type="datetime1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ABB2-DF06-4EFA-9114-393D58D02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2539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5CE2-702D-464B-BF03-EE649F7318F4}" type="datetime1">
              <a:rPr lang="en-US" smtClean="0"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ABB2-DF06-4EFA-9114-393D58D02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252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A71E1-368A-48E4-B7D9-0A656B1DD344}" type="datetime1">
              <a:rPr lang="en-US" smtClean="0"/>
              <a:t>12/3/2018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ABB2-DF06-4EFA-9114-393D58D02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674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7904-1ED1-44F4-812E-087FE60A5349}" type="datetime1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2BC49-DB5E-4968-81F1-170C7B81A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9884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59E9-56D5-4AFC-817A-F9F870C05838}" type="datetime1">
              <a:rPr lang="en-US" smtClean="0"/>
              <a:t>12/3/2018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ABB2-DF06-4EFA-9114-393D58D02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6023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D2BF3-7AB0-4679-B9B9-5E137C53164E}" type="datetime1">
              <a:rPr lang="en-US" smtClean="0"/>
              <a:t>12/3/2018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704EABB2-DF06-4EFA-9114-393D58D02C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1792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5F674-9F41-49E7-88F4-65026E752693}" type="datetime1">
              <a:rPr lang="en-US" smtClean="0"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ABB2-DF06-4EFA-9114-393D58D02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9487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D64F0-B922-4AC2-B5A8-5EA5F861E16E}" type="datetime1">
              <a:rPr lang="en-US" smtClean="0"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ABB2-DF06-4EFA-9114-393D58D02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242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6D22-6EAF-447F-8AA7-68C1C8DF4F1A}" type="datetime1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ABB2-DF06-4EFA-9114-393D58D02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2525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1D610-6B32-4039-87E1-DB07B31036AA}" type="datetime1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ABB2-DF06-4EFA-9114-393D58D02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286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73008-C8FE-4791-8C3C-58FED3FD0522}" type="datetime1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2BC49-DB5E-4968-81F1-170C7B81A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56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9BBDA-F502-4134-9E42-E3B26B4DF005}" type="datetime1">
              <a:rPr lang="en-US" smtClean="0"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2BC49-DB5E-4968-81F1-170C7B81A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71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03E4F-E96A-4CEF-BD81-81EE83140FB1}" type="datetime1">
              <a:rPr lang="en-US" smtClean="0"/>
              <a:t>12/3/2018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2BC49-DB5E-4968-81F1-170C7B81A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508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EA12-0647-48F4-98BF-8B1581FC441A}" type="datetime1">
              <a:rPr lang="en-US" smtClean="0"/>
              <a:t>12/3/2018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2BC49-DB5E-4968-81F1-170C7B81A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866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A50004-9853-439D-BF8A-3D9787144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CB7F-83FC-4257-8229-43D0153C447A}" type="datetime1">
              <a:rPr lang="en-US" smtClean="0"/>
              <a:t>12/3/2018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29788B-760A-4C45-B13D-905507117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77F68E-1C88-43B7-8630-773153830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2BC49-DB5E-4968-81F1-170C7B81A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231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54DDF-4ECF-4EC2-8A1B-00DD5123C92E}" type="datetime1">
              <a:rPr lang="en-US" smtClean="0"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2BC49-DB5E-4968-81F1-170C7B81A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039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D9A5-9EF7-407C-9C84-FD2DB75011ED}" type="datetime1">
              <a:rPr lang="en-US" smtClean="0"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2BC49-DB5E-4968-81F1-170C7B81A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700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A242B-0AE3-4209-B25A-F2045C44D6D0}" type="datetime1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/>
                </a:solidFill>
              </a:defRPr>
            </a:lvl1pPr>
          </a:lstStyle>
          <a:p>
            <a:fld id="{8742BC49-DB5E-4968-81F1-170C7B81A1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13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  <p:sldLayoutId id="2147483685" r:id="rId13"/>
    <p:sldLayoutId id="2147483686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DC209-AAE0-4511-B78B-AD88B2747B56}" type="datetime1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641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704EABB2-DF06-4EFA-9114-393D58D02C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355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doi.org/10.25333/C3PG8J" TargetMode="External"/><Relationship Id="rId5" Type="http://schemas.openxmlformats.org/officeDocument/2006/relationships/hyperlink" Target="http://www.oclc.org/research" TargetMode="Externa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creativecommons.org/licenses/by/4.0/" TargetMode="External"/><Relationship Id="rId5" Type="http://schemas.openxmlformats.org/officeDocument/2006/relationships/hyperlink" Target="https://doi.org/10.25333/C3PG8J" TargetMode="External"/><Relationship Id="rId4" Type="http://schemas.openxmlformats.org/officeDocument/2006/relationships/hyperlink" Target="http://www.oclc.org/research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clc.org/research/working-groups/rdm-interest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Relationship Id="rId5" Type="http://schemas.openxmlformats.org/officeDocument/2006/relationships/hyperlink" Target="http://hangingtogether.org/?p=6823" TargetMode="External"/><Relationship Id="rId4" Type="http://schemas.openxmlformats.org/officeDocument/2006/relationships/hyperlink" Target="https://www.youtube.com/user/OCLCResearch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018B9E-F295-4974-A264-5D99A5FBE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6632"/>
            <a:ext cx="9144000" cy="36247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E17077-6B3C-47FC-8917-CBD8A1A35451}"/>
              </a:ext>
            </a:extLst>
          </p:cNvPr>
          <p:cNvSpPr txBox="1"/>
          <p:nvPr/>
        </p:nvSpPr>
        <p:spPr>
          <a:xfrm>
            <a:off x="0" y="514612"/>
            <a:ext cx="84271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The Realities of RDM:</a:t>
            </a:r>
          </a:p>
          <a:p>
            <a:r>
              <a:rPr lang="en-US" sz="3600" dirty="0"/>
              <a:t>Acquiring RDM Services for Your Institution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614FB0-F63C-4888-B30F-DE43F91F3187}"/>
              </a:ext>
            </a:extLst>
          </p:cNvPr>
          <p:cNvSpPr txBox="1"/>
          <p:nvPr/>
        </p:nvSpPr>
        <p:spPr>
          <a:xfrm>
            <a:off x="6422486" y="5325550"/>
            <a:ext cx="243021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Brian Lavoie</a:t>
            </a:r>
          </a:p>
          <a:p>
            <a:r>
              <a:rPr lang="en-US" sz="2800"/>
              <a:t>Rebecca Bryant</a:t>
            </a:r>
          </a:p>
          <a:p>
            <a:r>
              <a:rPr lang="en-US" sz="2800" b="1"/>
              <a:t>OCLC Research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6A9726-7AD2-485B-AAA5-43EBA9059602}"/>
              </a:ext>
            </a:extLst>
          </p:cNvPr>
          <p:cNvSpPr txBox="1"/>
          <p:nvPr/>
        </p:nvSpPr>
        <p:spPr>
          <a:xfrm>
            <a:off x="0" y="6151997"/>
            <a:ext cx="38669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Realities of RDM Webinar Series: Part 3</a:t>
            </a:r>
          </a:p>
          <a:p>
            <a:r>
              <a:rPr lang="en-US" dirty="0"/>
              <a:t>December 4, 2018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075977-49AE-46F8-B2BA-72D81DC783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79" y="0"/>
            <a:ext cx="1576021" cy="75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050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2CF68-0C07-410E-ACD5-8D159891900C}"/>
              </a:ext>
            </a:extLst>
          </p:cNvPr>
          <p:cNvSpPr txBox="1"/>
          <p:nvPr/>
        </p:nvSpPr>
        <p:spPr>
          <a:xfrm>
            <a:off x="120455" y="108542"/>
            <a:ext cx="36278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RDM Service Bundle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B78A32-1472-4878-8973-94409744A2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57" y="631762"/>
            <a:ext cx="8135485" cy="60396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CA0A1DA-A5A5-48B8-90D3-79C3CE21AD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760287" y="1075857"/>
            <a:ext cx="755506" cy="7202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70B03A-F100-4B37-BF01-2534550A32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078837" y="5541983"/>
            <a:ext cx="755506" cy="7202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BAC29D-2A4D-4A8F-AD4C-C75FAB7928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078837" y="510662"/>
            <a:ext cx="755506" cy="7202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790F84-5E56-441C-9200-7DEA0E4EFC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22074" y="5377306"/>
            <a:ext cx="755506" cy="7202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D4CFCC-3382-41FF-8DB8-83C1F8A956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99494" y="2362745"/>
            <a:ext cx="755506" cy="7202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6BDF08E-2E8C-4790-95FD-6B56682D67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153007" y="5498406"/>
            <a:ext cx="755506" cy="7202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CD2809B-A49D-4928-93D5-81DB971184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077580" y="1316017"/>
            <a:ext cx="755506" cy="7202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0196D6A-E299-4E9D-AD0E-8D3F01829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058667" y="4498759"/>
            <a:ext cx="755506" cy="72027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1D211FA-6DF9-45AB-A777-26E11233930A}"/>
              </a:ext>
            </a:extLst>
          </p:cNvPr>
          <p:cNvCxnSpPr/>
          <p:nvPr/>
        </p:nvCxnSpPr>
        <p:spPr>
          <a:xfrm flipH="1" flipV="1">
            <a:off x="2515793" y="1731146"/>
            <a:ext cx="538125" cy="47051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280C784-BE96-406A-B2B4-731159B16F86}"/>
              </a:ext>
            </a:extLst>
          </p:cNvPr>
          <p:cNvCxnSpPr/>
          <p:nvPr/>
        </p:nvCxnSpPr>
        <p:spPr>
          <a:xfrm flipV="1">
            <a:off x="4456590" y="1316017"/>
            <a:ext cx="0" cy="27165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7F2A9BA-34C0-41DC-A9FB-D503EBBC04C4}"/>
              </a:ext>
            </a:extLst>
          </p:cNvPr>
          <p:cNvCxnSpPr/>
          <p:nvPr/>
        </p:nvCxnSpPr>
        <p:spPr>
          <a:xfrm flipV="1">
            <a:off x="6178858" y="1947811"/>
            <a:ext cx="825173" cy="50242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293CB50-8A7A-43B3-B24E-412208F649A1}"/>
              </a:ext>
            </a:extLst>
          </p:cNvPr>
          <p:cNvCxnSpPr>
            <a:cxnSpLocks/>
          </p:cNvCxnSpPr>
          <p:nvPr/>
        </p:nvCxnSpPr>
        <p:spPr>
          <a:xfrm flipH="1">
            <a:off x="2626166" y="4375244"/>
            <a:ext cx="293199" cy="1002062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BBF83E3-5541-4ADB-B694-CC07E37B1569}"/>
              </a:ext>
            </a:extLst>
          </p:cNvPr>
          <p:cNvCxnSpPr>
            <a:cxnSpLocks/>
          </p:cNvCxnSpPr>
          <p:nvPr/>
        </p:nvCxnSpPr>
        <p:spPr>
          <a:xfrm>
            <a:off x="4456590" y="5184559"/>
            <a:ext cx="0" cy="28408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CA4CE9A-7B64-403F-A2E3-010DC350A9FD}"/>
              </a:ext>
            </a:extLst>
          </p:cNvPr>
          <p:cNvCxnSpPr/>
          <p:nvPr/>
        </p:nvCxnSpPr>
        <p:spPr>
          <a:xfrm>
            <a:off x="6178858" y="4270159"/>
            <a:ext cx="1740024" cy="45720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A890C80-24DF-457A-898F-5B7A68856943}"/>
              </a:ext>
            </a:extLst>
          </p:cNvPr>
          <p:cNvCxnSpPr/>
          <p:nvPr/>
        </p:nvCxnSpPr>
        <p:spPr>
          <a:xfrm>
            <a:off x="5486400" y="4958229"/>
            <a:ext cx="772357" cy="51041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FF0C709-67A5-482B-9C88-1B28CD7DA309}"/>
              </a:ext>
            </a:extLst>
          </p:cNvPr>
          <p:cNvCxnSpPr/>
          <p:nvPr/>
        </p:nvCxnSpPr>
        <p:spPr>
          <a:xfrm>
            <a:off x="1450237" y="2805344"/>
            <a:ext cx="1177553" cy="9666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B7107B2-217A-4F79-B902-C9732357A301}"/>
              </a:ext>
            </a:extLst>
          </p:cNvPr>
          <p:cNvSpPr txBox="1"/>
          <p:nvPr/>
        </p:nvSpPr>
        <p:spPr>
          <a:xfrm>
            <a:off x="6411867" y="2683621"/>
            <a:ext cx="261167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… set of RDM services</a:t>
            </a:r>
          </a:p>
          <a:p>
            <a:r>
              <a:rPr lang="en-US" b="1" i="1" dirty="0"/>
              <a:t>offered by a university</a:t>
            </a:r>
          </a:p>
          <a:p>
            <a:r>
              <a:rPr lang="en-US" b="1" i="1" dirty="0"/>
              <a:t>to its researchers.</a:t>
            </a:r>
          </a:p>
          <a:p>
            <a:r>
              <a:rPr lang="en-US" b="1" i="1" dirty="0"/>
              <a:t>Includes not just local</a:t>
            </a:r>
          </a:p>
          <a:p>
            <a:r>
              <a:rPr lang="en-US" b="1" i="1" dirty="0"/>
              <a:t>but also external services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A30E14-800C-4510-8AF7-266380F7768C}"/>
              </a:ext>
            </a:extLst>
          </p:cNvPr>
          <p:cNvSpPr txBox="1"/>
          <p:nvPr/>
        </p:nvSpPr>
        <p:spPr>
          <a:xfrm>
            <a:off x="5906848" y="295917"/>
            <a:ext cx="16614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University</a:t>
            </a:r>
          </a:p>
          <a:p>
            <a:r>
              <a:rPr lang="en-US" b="1" dirty="0"/>
              <a:t>service bundles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C0018FC-73F0-4AAF-9CFD-63E3ACDB9359}"/>
              </a:ext>
            </a:extLst>
          </p:cNvPr>
          <p:cNvCxnSpPr>
            <a:cxnSpLocks/>
          </p:cNvCxnSpPr>
          <p:nvPr/>
        </p:nvCxnSpPr>
        <p:spPr>
          <a:xfrm flipH="1">
            <a:off x="4902920" y="631762"/>
            <a:ext cx="969658" cy="23903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AD6CC78-C42D-4180-A344-5E2384A1A235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6737588" y="942248"/>
            <a:ext cx="429242" cy="39299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2D68ED28-2430-4780-8BC7-4DC3AE8E5D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59" y="3321006"/>
            <a:ext cx="1820163" cy="2355505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83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018B9E-F295-4974-A264-5D99A5FBE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2637"/>
            <a:ext cx="9144000" cy="13476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614FB0-F63C-4888-B30F-DE43F91F3187}"/>
              </a:ext>
            </a:extLst>
          </p:cNvPr>
          <p:cNvSpPr txBox="1"/>
          <p:nvPr/>
        </p:nvSpPr>
        <p:spPr>
          <a:xfrm>
            <a:off x="92024" y="4330763"/>
            <a:ext cx="3595536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800" dirty="0"/>
              <a:t>Sourcing RDM Services</a:t>
            </a:r>
            <a:endParaRPr lang="en-US" sz="2800" i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0044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618B5D1-5836-4DD5-A4BB-426BA7FF35F2}"/>
              </a:ext>
            </a:extLst>
          </p:cNvPr>
          <p:cNvSpPr txBox="1"/>
          <p:nvPr/>
        </p:nvSpPr>
        <p:spPr>
          <a:xfrm>
            <a:off x="120455" y="108542"/>
            <a:ext cx="16820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Sourcing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A86621-EA46-469F-9065-DEC8CCDFDFE8}"/>
              </a:ext>
            </a:extLst>
          </p:cNvPr>
          <p:cNvSpPr txBox="1"/>
          <p:nvPr/>
        </p:nvSpPr>
        <p:spPr>
          <a:xfrm>
            <a:off x="162716" y="977462"/>
            <a:ext cx="8818568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Will an RDM service be developed and deployed </a:t>
            </a:r>
            <a:r>
              <a:rPr lang="en-US" sz="2800" b="1" dirty="0"/>
              <a:t>internally</a:t>
            </a:r>
            <a:r>
              <a:rPr lang="en-US" sz="2800" dirty="0"/>
              <a:t>,</a:t>
            </a:r>
          </a:p>
          <a:p>
            <a:r>
              <a:rPr lang="en-US" sz="2800" dirty="0"/>
              <a:t> or will it be </a:t>
            </a:r>
            <a:r>
              <a:rPr lang="en-US" sz="2800" b="1" dirty="0"/>
              <a:t>externalized</a:t>
            </a:r>
            <a:r>
              <a:rPr lang="en-US" sz="2800" dirty="0"/>
              <a:t> to an outside provider?</a:t>
            </a:r>
          </a:p>
          <a:p>
            <a:endParaRPr lang="en-US" sz="2800" dirty="0"/>
          </a:p>
          <a:p>
            <a:r>
              <a:rPr lang="en-US" sz="2800" b="1" dirty="0"/>
              <a:t>Internal sourcing:</a:t>
            </a:r>
            <a:r>
              <a:rPr lang="en-US" sz="2800" dirty="0"/>
              <a:t> built, customized, or adapted – and then</a:t>
            </a:r>
          </a:p>
          <a:p>
            <a:r>
              <a:rPr lang="en-US" sz="2800" dirty="0"/>
              <a:t>deployed, maintained, and evolved – </a:t>
            </a:r>
            <a:r>
              <a:rPr lang="en-US" sz="2800" i="1" dirty="0"/>
              <a:t>primarily </a:t>
            </a:r>
            <a:r>
              <a:rPr lang="en-US" sz="2800" dirty="0"/>
              <a:t>through</a:t>
            </a:r>
          </a:p>
          <a:p>
            <a:r>
              <a:rPr lang="en-US" sz="2800" dirty="0"/>
              <a:t>local effort and resources</a:t>
            </a:r>
          </a:p>
          <a:p>
            <a:endParaRPr lang="en-US" sz="2800" dirty="0"/>
          </a:p>
          <a:p>
            <a:r>
              <a:rPr lang="en-US" sz="2800" b="1" dirty="0"/>
              <a:t>External sourcing:</a:t>
            </a:r>
            <a:r>
              <a:rPr lang="en-US" sz="2800" dirty="0"/>
              <a:t> can be achieved through </a:t>
            </a:r>
            <a:r>
              <a:rPr lang="en-US" sz="2800" i="1" dirty="0"/>
              <a:t>different types</a:t>
            </a:r>
          </a:p>
          <a:p>
            <a:r>
              <a:rPr lang="en-US" sz="2800" dirty="0"/>
              <a:t>of providers.</a:t>
            </a:r>
          </a:p>
          <a:p>
            <a:endParaRPr lang="en-US" sz="2800" dirty="0"/>
          </a:p>
          <a:p>
            <a:r>
              <a:rPr lang="en-US" sz="2800" dirty="0"/>
              <a:t>Choice of internal v. external sourcing applies to </a:t>
            </a:r>
            <a:r>
              <a:rPr lang="en-US" sz="2800" b="1" dirty="0"/>
              <a:t>individual</a:t>
            </a:r>
          </a:p>
          <a:p>
            <a:r>
              <a:rPr lang="en-US" sz="2800" b="1" dirty="0"/>
              <a:t>RDM services</a:t>
            </a:r>
            <a:r>
              <a:rPr lang="en-US" sz="2800" dirty="0"/>
              <a:t>, not the service bundle as a whole</a:t>
            </a:r>
          </a:p>
        </p:txBody>
      </p:sp>
    </p:spTree>
    <p:extLst>
      <p:ext uri="{BB962C8B-B14F-4D97-AF65-F5344CB8AC3E}">
        <p14:creationId xmlns:p14="http://schemas.microsoft.com/office/powerpoint/2010/main" val="28971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109D881-7E0D-431D-BC51-2E0E43462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53" y="1829470"/>
            <a:ext cx="9144000" cy="28682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E40439-7B3B-4B82-947D-235559259C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45" y="830595"/>
            <a:ext cx="1347152" cy="129251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08EA0A9-51F1-4A8C-B89E-1BA22730F715}"/>
              </a:ext>
            </a:extLst>
          </p:cNvPr>
          <p:cNvSpPr txBox="1"/>
          <p:nvPr/>
        </p:nvSpPr>
        <p:spPr>
          <a:xfrm>
            <a:off x="161945" y="124219"/>
            <a:ext cx="4022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Sourcing choices: Curation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3C8A21-9833-4AE4-AC0C-4904B1DC6909}"/>
              </a:ext>
            </a:extLst>
          </p:cNvPr>
          <p:cNvSpPr txBox="1"/>
          <p:nvPr/>
        </p:nvSpPr>
        <p:spPr>
          <a:xfrm>
            <a:off x="295084" y="5050359"/>
            <a:ext cx="7751056" cy="830997"/>
          </a:xfrm>
          <a:prstGeom prst="rect">
            <a:avLst/>
          </a:prstGeom>
          <a:noFill/>
          <a:ln w="31750">
            <a:solidFill>
              <a:srgbClr val="4472C4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cs typeface="Segoe UI" panose="020B0502040204020203" pitchFamily="34" charset="0"/>
              </a:rPr>
              <a:t>4 different universities, 4 different approaches to sourcing Curation services.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B71A915-24F1-466D-BC04-DA771FF53AEB}"/>
              </a:ext>
            </a:extLst>
          </p:cNvPr>
          <p:cNvSpPr txBox="1"/>
          <p:nvPr/>
        </p:nvSpPr>
        <p:spPr>
          <a:xfrm>
            <a:off x="1659161" y="6090248"/>
            <a:ext cx="6572115" cy="461665"/>
          </a:xfrm>
          <a:prstGeom prst="rect">
            <a:avLst/>
          </a:prstGeom>
          <a:noFill/>
          <a:ln w="31750">
            <a:solidFill>
              <a:srgbClr val="FF5F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cs typeface="Segoe UI" panose="020B0502040204020203" pitchFamily="34" charset="0"/>
              </a:rPr>
              <a:t>Choices impacted by internal &amp; external context.</a:t>
            </a:r>
          </a:p>
        </p:txBody>
      </p:sp>
    </p:spTree>
    <p:extLst>
      <p:ext uri="{BB962C8B-B14F-4D97-AF65-F5344CB8AC3E}">
        <p14:creationId xmlns:p14="http://schemas.microsoft.com/office/powerpoint/2010/main" val="107943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B944CBB6-8C28-4E29-95FF-3F943C6C56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08" y="468366"/>
            <a:ext cx="7965343" cy="5960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652FCC-B3F6-4609-AFCC-700E6C2C97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204" y="6438103"/>
            <a:ext cx="613172" cy="21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>
            <a:extLst>
              <a:ext uri="{FF2B5EF4-FFF2-40B4-BE49-F238E27FC236}">
                <a16:creationId xmlns:a16="http://schemas.microsoft.com/office/drawing/2014/main" id="{31DC37C6-801A-4265-8092-7B835FC682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7376" y="6428545"/>
            <a:ext cx="6060281" cy="45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50" dirty="0"/>
              <a:t>“RDM Service  Bundle Highlights: University of Edinburgh” by </a:t>
            </a:r>
            <a:r>
              <a:rPr lang="en-US" altLang="en-US" sz="750" dirty="0">
                <a:hlinkClick r:id="rId5"/>
              </a:rPr>
              <a:t>OCLC Research</a:t>
            </a:r>
            <a:r>
              <a:rPr lang="en-US" altLang="en-US" sz="750" i="1" dirty="0"/>
              <a:t>, </a:t>
            </a:r>
            <a:r>
              <a:rPr lang="en-US" altLang="en-US" sz="750" dirty="0"/>
              <a:t>from </a:t>
            </a:r>
            <a:r>
              <a:rPr lang="en-US" altLang="en-US" sz="750" dirty="0">
                <a:hlinkClick r:id="rId6"/>
              </a:rPr>
              <a:t>The Realities of Research Data Management Part Two: Scoping the University RDM Service Bundle (</a:t>
            </a:r>
            <a:r>
              <a:rPr lang="mr-IN" altLang="en-US" sz="750" dirty="0">
                <a:ea typeface="Mangal" panose="02040503050203030202" pitchFamily="18" charset="0"/>
                <a:hlinkClick r:id="rId6"/>
              </a:rPr>
              <a:t>https://doi.org/10.25333/C3PG8J</a:t>
            </a:r>
            <a:r>
              <a:rPr lang="en-US" altLang="en-US" sz="750" dirty="0">
                <a:hlinkClick r:id="rId6"/>
              </a:rPr>
              <a:t>)</a:t>
            </a:r>
            <a:r>
              <a:rPr lang="en-US" altLang="en-US" sz="750" dirty="0"/>
              <a:t>,</a:t>
            </a:r>
            <a:r>
              <a:rPr lang="en-US" altLang="en-US" sz="750" i="1" dirty="0"/>
              <a:t> </a:t>
            </a:r>
            <a:r>
              <a:rPr lang="en-US" altLang="en-US" sz="750" dirty="0">
                <a:hlinkClick r:id="rId7"/>
              </a:rPr>
              <a:t>CC BY 4.0</a:t>
            </a:r>
            <a:br>
              <a:rPr lang="en-US" altLang="en-US" sz="825" dirty="0"/>
            </a:br>
            <a:endParaRPr lang="en-US" altLang="en-US" sz="825" dirty="0"/>
          </a:p>
        </p:txBody>
      </p:sp>
    </p:spTree>
    <p:extLst>
      <p:ext uri="{BB962C8B-B14F-4D97-AF65-F5344CB8AC3E}">
        <p14:creationId xmlns:p14="http://schemas.microsoft.com/office/powerpoint/2010/main" val="1176382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6CDCCD-D15F-4A48-B508-E5F2D9B123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735" y="6549711"/>
            <a:ext cx="613172" cy="21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>
            <a:extLst>
              <a:ext uri="{FF2B5EF4-FFF2-40B4-BE49-F238E27FC236}">
                <a16:creationId xmlns:a16="http://schemas.microsoft.com/office/drawing/2014/main" id="{00D34F3E-BFA1-4962-8B87-8AA4F2E734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3911" y="6486608"/>
            <a:ext cx="6060281" cy="45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50"/>
              <a:t>“RDM Service  Bundle Highlights: Wageningen University &amp; Research” by </a:t>
            </a:r>
            <a:r>
              <a:rPr lang="en-US" altLang="en-US" sz="750">
                <a:hlinkClick r:id="rId4"/>
              </a:rPr>
              <a:t>OCLC Research</a:t>
            </a:r>
            <a:r>
              <a:rPr lang="en-US" altLang="en-US" sz="750" i="1"/>
              <a:t>, </a:t>
            </a:r>
            <a:r>
              <a:rPr lang="en-US" altLang="en-US" sz="750"/>
              <a:t>from </a:t>
            </a:r>
            <a:r>
              <a:rPr lang="en-US" altLang="en-US" sz="750">
                <a:hlinkClick r:id="rId5"/>
              </a:rPr>
              <a:t>The Realities of Research Data Management Part Two: Scoping the University RDM Service Bundle (</a:t>
            </a:r>
            <a:r>
              <a:rPr lang="mr-IN" altLang="en-US" sz="750">
                <a:ea typeface="Mangal" panose="02040503050203030202" pitchFamily="18" charset="0"/>
                <a:hlinkClick r:id="rId5"/>
              </a:rPr>
              <a:t>https://doi.org/10.25333/C3PG8J</a:t>
            </a:r>
            <a:r>
              <a:rPr lang="en-US" altLang="en-US" sz="750">
                <a:hlinkClick r:id="rId5"/>
              </a:rPr>
              <a:t>)</a:t>
            </a:r>
            <a:r>
              <a:rPr lang="en-US" altLang="en-US" sz="750"/>
              <a:t>,</a:t>
            </a:r>
            <a:r>
              <a:rPr lang="en-US" altLang="en-US" sz="750" i="1"/>
              <a:t> </a:t>
            </a:r>
            <a:r>
              <a:rPr lang="en-US" altLang="en-US" sz="750">
                <a:hlinkClick r:id="rId6"/>
              </a:rPr>
              <a:t>CC BY 4.0</a:t>
            </a:r>
            <a:br>
              <a:rPr lang="en-US" altLang="en-US" sz="825"/>
            </a:br>
            <a:endParaRPr lang="en-US" altLang="en-US" sz="825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D40A35-C3FF-4505-B91C-0CF50D0011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62" y="504694"/>
            <a:ext cx="7993075" cy="5981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3801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994D0D-F168-443F-81E7-10BA81826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532" y="1145512"/>
            <a:ext cx="8553405" cy="55634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Curation services are the most likely to be externalized</a:t>
            </a:r>
          </a:p>
          <a:p>
            <a:pPr lvl="1"/>
            <a:r>
              <a:rPr lang="en-US" sz="2000" dirty="0"/>
              <a:t>Availability of reliable national/consortial RDM infrastructure</a:t>
            </a:r>
          </a:p>
          <a:p>
            <a:pPr lvl="2"/>
            <a:r>
              <a:rPr lang="en-US" sz="1700" dirty="0"/>
              <a:t>Example: Wageningen: 4TU &amp; DANS</a:t>
            </a:r>
          </a:p>
          <a:p>
            <a:pPr lvl="1"/>
            <a:r>
              <a:rPr lang="en-US" sz="2000" dirty="0"/>
              <a:t>Local RDM curation services often focus on data lacking another home</a:t>
            </a:r>
          </a:p>
          <a:p>
            <a:pPr lvl="2"/>
            <a:r>
              <a:rPr lang="en-US" sz="1700" dirty="0"/>
              <a:t>Example: Illinois Data Bank</a:t>
            </a:r>
          </a:p>
          <a:p>
            <a:pPr lvl="1"/>
            <a:r>
              <a:rPr lang="en-US" sz="2000" dirty="0"/>
              <a:t>Existing researcher workflows key factor in externalizing curation capacity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2400" b="1" dirty="0"/>
              <a:t>Education &amp; Expertise services usually sourced internally … so far</a:t>
            </a:r>
          </a:p>
          <a:p>
            <a:pPr lvl="1"/>
            <a:r>
              <a:rPr lang="en-US" sz="2000" dirty="0"/>
              <a:t>Human-intensive nature of services favors local provision</a:t>
            </a:r>
          </a:p>
          <a:p>
            <a:pPr lvl="1"/>
            <a:r>
              <a:rPr lang="en-US" sz="2000" dirty="0"/>
              <a:t>Some local services may be needed to establish “RDM credibility”</a:t>
            </a:r>
          </a:p>
          <a:p>
            <a:pPr lvl="1"/>
            <a:r>
              <a:rPr lang="en-US" sz="2000" dirty="0"/>
              <a:t>Potential for growth in externalized Education/Expertise services</a:t>
            </a:r>
          </a:p>
          <a:p>
            <a:pPr lvl="2"/>
            <a:r>
              <a:rPr lang="en-US" sz="1700" dirty="0"/>
              <a:t>Example: Data Curation Network</a:t>
            </a:r>
            <a:endParaRPr lang="en-US" sz="2400" b="1" dirty="0"/>
          </a:p>
          <a:p>
            <a:pPr marL="0" indent="0">
              <a:buNone/>
            </a:pPr>
            <a:endParaRPr lang="en-US" sz="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676444-6F39-4DAA-B52C-6C59ABFE908A}"/>
              </a:ext>
            </a:extLst>
          </p:cNvPr>
          <p:cNvSpPr txBox="1"/>
          <p:nvPr/>
        </p:nvSpPr>
        <p:spPr>
          <a:xfrm>
            <a:off x="262890" y="149070"/>
            <a:ext cx="41011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4472C4"/>
                </a:solidFill>
              </a:rPr>
              <a:t>Sourcing: Observations</a:t>
            </a:r>
          </a:p>
        </p:txBody>
      </p:sp>
    </p:spTree>
    <p:extLst>
      <p:ext uri="{BB962C8B-B14F-4D97-AF65-F5344CB8AC3E}">
        <p14:creationId xmlns:p14="http://schemas.microsoft.com/office/powerpoint/2010/main" val="653493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018B9E-F295-4974-A264-5D99A5FBE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2637"/>
            <a:ext cx="9144000" cy="13476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614FB0-F63C-4888-B30F-DE43F91F3187}"/>
              </a:ext>
            </a:extLst>
          </p:cNvPr>
          <p:cNvSpPr txBox="1"/>
          <p:nvPr/>
        </p:nvSpPr>
        <p:spPr>
          <a:xfrm>
            <a:off x="92024" y="4330763"/>
            <a:ext cx="3266022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800" dirty="0"/>
              <a:t>Scaling RDM Services</a:t>
            </a:r>
            <a:endParaRPr lang="en-US" sz="2800" i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2476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618B5D1-5836-4DD5-A4BB-426BA7FF35F2}"/>
              </a:ext>
            </a:extLst>
          </p:cNvPr>
          <p:cNvSpPr txBox="1"/>
          <p:nvPr/>
        </p:nvSpPr>
        <p:spPr>
          <a:xfrm>
            <a:off x="246580" y="203136"/>
            <a:ext cx="5309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Scaling … the user community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01EFD0D-B221-42B8-9981-1A958F254402}"/>
              </a:ext>
            </a:extLst>
          </p:cNvPr>
          <p:cNvSpPr txBox="1"/>
          <p:nvPr/>
        </p:nvSpPr>
        <p:spPr>
          <a:xfrm>
            <a:off x="2223695" y="957904"/>
            <a:ext cx="46966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/>
              <a:t>Who will the RDM service support?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5C449BA-2A70-46BB-BF6C-8F8D4DF71544}"/>
              </a:ext>
            </a:extLst>
          </p:cNvPr>
          <p:cNvCxnSpPr>
            <a:cxnSpLocks/>
          </p:cNvCxnSpPr>
          <p:nvPr/>
        </p:nvCxnSpPr>
        <p:spPr>
          <a:xfrm>
            <a:off x="830317" y="3983420"/>
            <a:ext cx="7483366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A4F5B76F-90DE-4780-8EC6-DF7CD64C54C7}"/>
              </a:ext>
            </a:extLst>
          </p:cNvPr>
          <p:cNvSpPr/>
          <p:nvPr/>
        </p:nvSpPr>
        <p:spPr>
          <a:xfrm>
            <a:off x="830317" y="1651117"/>
            <a:ext cx="7483366" cy="2270211"/>
          </a:xfrm>
          <a:prstGeom prst="rect">
            <a:avLst/>
          </a:prstGeom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B981E90-4141-4503-9BF5-C72F85DB4B11}"/>
              </a:ext>
            </a:extLst>
          </p:cNvPr>
          <p:cNvSpPr/>
          <p:nvPr/>
        </p:nvSpPr>
        <p:spPr>
          <a:xfrm>
            <a:off x="830317" y="4035983"/>
            <a:ext cx="7483366" cy="2270211"/>
          </a:xfrm>
          <a:prstGeom prst="rect">
            <a:avLst/>
          </a:prstGeom>
          <a:solidFill>
            <a:srgbClr val="00B0F0"/>
          </a:solidFill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74FA25-57DA-4998-9D19-80EECBE9B2C0}"/>
              </a:ext>
            </a:extLst>
          </p:cNvPr>
          <p:cNvSpPr txBox="1"/>
          <p:nvPr/>
        </p:nvSpPr>
        <p:spPr>
          <a:xfrm>
            <a:off x="3802116" y="3628940"/>
            <a:ext cx="1539767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3200" b="1" i="1" dirty="0"/>
              <a:t>Campus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C018A06-F7BF-4493-B1C1-F44DF28BB63B}"/>
              </a:ext>
            </a:extLst>
          </p:cNvPr>
          <p:cNvSpPr txBox="1"/>
          <p:nvPr/>
        </p:nvSpPr>
        <p:spPr>
          <a:xfrm>
            <a:off x="2862753" y="2493834"/>
            <a:ext cx="34184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3200" b="1" i="1" dirty="0"/>
              <a:t>Above the Campus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E048449-F529-4FFE-A25E-FE076024FC57}"/>
              </a:ext>
            </a:extLst>
          </p:cNvPr>
          <p:cNvSpPr txBox="1"/>
          <p:nvPr/>
        </p:nvSpPr>
        <p:spPr>
          <a:xfrm>
            <a:off x="2862753" y="4878700"/>
            <a:ext cx="34184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3200" b="1" i="1" dirty="0"/>
              <a:t>Below the Campus</a:t>
            </a:r>
          </a:p>
        </p:txBody>
      </p:sp>
    </p:spTree>
    <p:extLst>
      <p:ext uri="{BB962C8B-B14F-4D97-AF65-F5344CB8AC3E}">
        <p14:creationId xmlns:p14="http://schemas.microsoft.com/office/powerpoint/2010/main" val="13315087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618B5D1-5836-4DD5-A4BB-426BA7FF35F2}"/>
              </a:ext>
            </a:extLst>
          </p:cNvPr>
          <p:cNvSpPr txBox="1"/>
          <p:nvPr/>
        </p:nvSpPr>
        <p:spPr>
          <a:xfrm>
            <a:off x="246580" y="203136"/>
            <a:ext cx="3518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Scaling … examples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01EFD0D-B221-42B8-9981-1A958F254402}"/>
              </a:ext>
            </a:extLst>
          </p:cNvPr>
          <p:cNvSpPr txBox="1"/>
          <p:nvPr/>
        </p:nvSpPr>
        <p:spPr>
          <a:xfrm>
            <a:off x="2223695" y="957904"/>
            <a:ext cx="46966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/>
              <a:t>Who will the RDM service support?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5C449BA-2A70-46BB-BF6C-8F8D4DF71544}"/>
              </a:ext>
            </a:extLst>
          </p:cNvPr>
          <p:cNvCxnSpPr>
            <a:cxnSpLocks/>
          </p:cNvCxnSpPr>
          <p:nvPr/>
        </p:nvCxnSpPr>
        <p:spPr>
          <a:xfrm>
            <a:off x="830317" y="3983420"/>
            <a:ext cx="7483366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A4F5B76F-90DE-4780-8EC6-DF7CD64C54C7}"/>
              </a:ext>
            </a:extLst>
          </p:cNvPr>
          <p:cNvSpPr/>
          <p:nvPr/>
        </p:nvSpPr>
        <p:spPr>
          <a:xfrm>
            <a:off x="830317" y="1651117"/>
            <a:ext cx="7483366" cy="2270211"/>
          </a:xfrm>
          <a:prstGeom prst="rect">
            <a:avLst/>
          </a:prstGeom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B981E90-4141-4503-9BF5-C72F85DB4B11}"/>
              </a:ext>
            </a:extLst>
          </p:cNvPr>
          <p:cNvSpPr/>
          <p:nvPr/>
        </p:nvSpPr>
        <p:spPr>
          <a:xfrm>
            <a:off x="830317" y="4035983"/>
            <a:ext cx="7483366" cy="2270211"/>
          </a:xfrm>
          <a:prstGeom prst="rect">
            <a:avLst/>
          </a:prstGeom>
          <a:solidFill>
            <a:srgbClr val="00B0F0"/>
          </a:solidFill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74FA25-57DA-4998-9D19-80EECBE9B2C0}"/>
              </a:ext>
            </a:extLst>
          </p:cNvPr>
          <p:cNvSpPr txBox="1"/>
          <p:nvPr/>
        </p:nvSpPr>
        <p:spPr>
          <a:xfrm>
            <a:off x="1188979" y="3743057"/>
            <a:ext cx="120080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2400" b="1" i="1" dirty="0"/>
              <a:t>Campus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C018A06-F7BF-4493-B1C1-F44DF28BB63B}"/>
              </a:ext>
            </a:extLst>
          </p:cNvPr>
          <p:cNvSpPr txBox="1"/>
          <p:nvPr/>
        </p:nvSpPr>
        <p:spPr>
          <a:xfrm>
            <a:off x="1199490" y="2031453"/>
            <a:ext cx="2602626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2400" b="1" i="1" dirty="0"/>
              <a:t>Above the Campus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E048449-F529-4FFE-A25E-FE076024FC57}"/>
              </a:ext>
            </a:extLst>
          </p:cNvPr>
          <p:cNvSpPr txBox="1"/>
          <p:nvPr/>
        </p:nvSpPr>
        <p:spPr>
          <a:xfrm>
            <a:off x="1188979" y="5551603"/>
            <a:ext cx="2613137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2400" b="1" i="1" dirty="0"/>
              <a:t>Below the Campus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73EE20-5787-4EAD-8583-BEE1915FEAE6}"/>
              </a:ext>
            </a:extLst>
          </p:cNvPr>
          <p:cNvSpPr txBox="1"/>
          <p:nvPr/>
        </p:nvSpPr>
        <p:spPr>
          <a:xfrm>
            <a:off x="4577844" y="2180008"/>
            <a:ext cx="1061509" cy="369332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MANTRA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39D29B-5822-4A30-8633-D074B76DCDA3}"/>
              </a:ext>
            </a:extLst>
          </p:cNvPr>
          <p:cNvSpPr txBox="1"/>
          <p:nvPr/>
        </p:nvSpPr>
        <p:spPr>
          <a:xfrm>
            <a:off x="6248465" y="3783544"/>
            <a:ext cx="1757661" cy="369332"/>
          </a:xfrm>
          <a:prstGeom prst="rect">
            <a:avLst/>
          </a:prstGeom>
          <a:solidFill>
            <a:srgbClr val="CC0066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U of E DataStore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AA8E58-6B5F-42C5-989E-F176455186C2}"/>
              </a:ext>
            </a:extLst>
          </p:cNvPr>
          <p:cNvSpPr txBox="1"/>
          <p:nvPr/>
        </p:nvSpPr>
        <p:spPr>
          <a:xfrm>
            <a:off x="4571998" y="5624181"/>
            <a:ext cx="3290152" cy="369332"/>
          </a:xfrm>
          <a:prstGeom prst="rect">
            <a:avLst/>
          </a:prstGeom>
          <a:solidFill>
            <a:srgbClr val="CC0066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Monash: Protein Crystallography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3AE89E-7142-4573-B8D9-06A55F2F27E0}"/>
              </a:ext>
            </a:extLst>
          </p:cNvPr>
          <p:cNvSpPr txBox="1"/>
          <p:nvPr/>
        </p:nvSpPr>
        <p:spPr>
          <a:xfrm>
            <a:off x="4571998" y="4375627"/>
            <a:ext cx="2917722" cy="646331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Wageningen: Grad Student/</a:t>
            </a:r>
          </a:p>
          <a:p>
            <a:r>
              <a:rPr lang="en-US" b="1" dirty="0"/>
              <a:t> Post Doc RDM Training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9BBA3D-70E4-4D99-8406-43299C97ACA2}"/>
              </a:ext>
            </a:extLst>
          </p:cNvPr>
          <p:cNvSpPr txBox="1"/>
          <p:nvPr/>
        </p:nvSpPr>
        <p:spPr>
          <a:xfrm>
            <a:off x="4571998" y="3133652"/>
            <a:ext cx="1933991" cy="369332"/>
          </a:xfrm>
          <a:prstGeom prst="rect">
            <a:avLst/>
          </a:prstGeom>
          <a:solidFill>
            <a:srgbClr val="CC0066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4TU.ResearchData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EB1AB5-5FB8-4546-8AAF-13D74C8DBA60}"/>
              </a:ext>
            </a:extLst>
          </p:cNvPr>
          <p:cNvSpPr txBox="1"/>
          <p:nvPr/>
        </p:nvSpPr>
        <p:spPr>
          <a:xfrm>
            <a:off x="2495547" y="3798754"/>
            <a:ext cx="1649811" cy="369332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RDM LibGuides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8729EE6-C44E-4F94-9E1D-4F90AFE09EE6}"/>
              </a:ext>
            </a:extLst>
          </p:cNvPr>
          <p:cNvSpPr txBox="1"/>
          <p:nvPr/>
        </p:nvSpPr>
        <p:spPr>
          <a:xfrm>
            <a:off x="4237373" y="3792763"/>
            <a:ext cx="1921167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DMP Consultation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D16CEC3-C389-40D6-A6D0-D4013CEFFF7C}"/>
              </a:ext>
            </a:extLst>
          </p:cNvPr>
          <p:cNvSpPr txBox="1"/>
          <p:nvPr/>
        </p:nvSpPr>
        <p:spPr>
          <a:xfrm>
            <a:off x="4571998" y="2645234"/>
            <a:ext cx="2388154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Data Curation Network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5E2AD4-470A-4590-874C-A4CA238BBBA7}"/>
              </a:ext>
            </a:extLst>
          </p:cNvPr>
          <p:cNvSpPr txBox="1"/>
          <p:nvPr/>
        </p:nvSpPr>
        <p:spPr>
          <a:xfrm>
            <a:off x="4571998" y="5126834"/>
            <a:ext cx="2544927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U of I: Subject specialists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E016F1-A9E4-4976-8127-3E7588FA8C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577" y="120056"/>
            <a:ext cx="1647252" cy="157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696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29139E-59CF-45DC-99B1-77C7E255E6B8}"/>
              </a:ext>
            </a:extLst>
          </p:cNvPr>
          <p:cNvSpPr txBox="1"/>
          <p:nvPr/>
        </p:nvSpPr>
        <p:spPr>
          <a:xfrm>
            <a:off x="210891" y="173180"/>
            <a:ext cx="652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Realities of RDM: Webinar Series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E99FC7-DD87-4E35-82D3-82AD7FC48E4E}"/>
              </a:ext>
            </a:extLst>
          </p:cNvPr>
          <p:cNvSpPr/>
          <p:nvPr/>
        </p:nvSpPr>
        <p:spPr>
          <a:xfrm>
            <a:off x="311499" y="1031020"/>
            <a:ext cx="86817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chemeClr val="bg1">
                    <a:lumMod val="65000"/>
                  </a:schemeClr>
                </a:solidFill>
              </a:rPr>
              <a:t>Webinar #1</a:t>
            </a:r>
          </a:p>
          <a:p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Understanding Institutional Research Data Management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Services</a:t>
            </a:r>
          </a:p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2 October 2018</a:t>
            </a:r>
          </a:p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11:00 am EDT (UTC -4)</a:t>
            </a:r>
          </a:p>
          <a:p>
            <a:endParaRPr lang="en-US" sz="2400" dirty="0"/>
          </a:p>
          <a:p>
            <a:r>
              <a:rPr lang="en-US" sz="2400" b="1" u="sng" dirty="0">
                <a:solidFill>
                  <a:schemeClr val="bg1">
                    <a:lumMod val="65000"/>
                  </a:schemeClr>
                </a:solidFill>
              </a:rPr>
              <a:t>Webinar #2</a:t>
            </a:r>
          </a:p>
          <a:p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Identifying and Acting on Incentives When Planning RDM Services</a:t>
            </a:r>
          </a:p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13 November 2018</a:t>
            </a:r>
          </a:p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11:00 am EST (UTC -5)</a:t>
            </a:r>
          </a:p>
          <a:p>
            <a:endParaRPr lang="en-US" sz="2400" dirty="0"/>
          </a:p>
          <a:p>
            <a:r>
              <a:rPr lang="en-US" sz="2400" b="1" u="sng" dirty="0">
                <a:solidFill>
                  <a:srgbClr val="CC0066"/>
                </a:solidFill>
              </a:rPr>
              <a:t>Webinar #3</a:t>
            </a:r>
          </a:p>
          <a:p>
            <a:r>
              <a:rPr lang="en-US" sz="2400" b="1" dirty="0"/>
              <a:t>Acquiring RDM Services for Your Institution</a:t>
            </a:r>
          </a:p>
          <a:p>
            <a:r>
              <a:rPr lang="en-US" sz="2400" dirty="0"/>
              <a:t>4 December 2018</a:t>
            </a:r>
          </a:p>
          <a:p>
            <a:r>
              <a:rPr lang="en-US" sz="2400" dirty="0"/>
              <a:t>11 am EST (UTC -5)</a:t>
            </a:r>
          </a:p>
        </p:txBody>
      </p:sp>
    </p:spTree>
    <p:extLst>
      <p:ext uri="{BB962C8B-B14F-4D97-AF65-F5344CB8AC3E}">
        <p14:creationId xmlns:p14="http://schemas.microsoft.com/office/powerpoint/2010/main" val="20213119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8FAC5-A5E1-4509-A10D-7A9FF959A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057" y="1030014"/>
            <a:ext cx="7886700" cy="50764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Thinking about university RDM capacity may start “below the campus”</a:t>
            </a:r>
          </a:p>
          <a:p>
            <a:pPr lvl="1"/>
            <a:r>
              <a:rPr lang="en-US" sz="2100" dirty="0"/>
              <a:t>“Below campus”-scale services can catalyze higher-scale deployments</a:t>
            </a:r>
          </a:p>
          <a:p>
            <a:pPr lvl="1"/>
            <a:r>
              <a:rPr lang="en-US" sz="2100" dirty="0"/>
              <a:t>Example: Protein crystallography at Monash</a:t>
            </a:r>
          </a:p>
          <a:p>
            <a:pPr lvl="1"/>
            <a:r>
              <a:rPr lang="en-US" sz="2100" dirty="0"/>
              <a:t>Example: DMP support at Wageningen 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sz="2400" b="1" dirty="0"/>
              <a:t>“Generic” vs. specialized RDM services</a:t>
            </a:r>
          </a:p>
          <a:p>
            <a:pPr lvl="1"/>
            <a:r>
              <a:rPr lang="en-US" sz="2100" dirty="0"/>
              <a:t>Specialized services require specialized expertise</a:t>
            </a:r>
          </a:p>
          <a:p>
            <a:pPr lvl="1"/>
            <a:r>
              <a:rPr lang="en-US" sz="2100" dirty="0"/>
              <a:t>Example: </a:t>
            </a:r>
            <a:r>
              <a:rPr lang="en-US" sz="2100" dirty="0" err="1"/>
              <a:t>Store.Monash</a:t>
            </a:r>
            <a:endParaRPr lang="en-US" sz="2100" dirty="0"/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sz="2400" b="1" dirty="0"/>
              <a:t>Positioning of local RDM services</a:t>
            </a:r>
          </a:p>
          <a:p>
            <a:pPr lvl="1"/>
            <a:r>
              <a:rPr lang="en-US" sz="2100" dirty="0"/>
              <a:t>Do local RDM services compete with or complement external services? </a:t>
            </a:r>
          </a:p>
          <a:p>
            <a:pPr lvl="1"/>
            <a:r>
              <a:rPr lang="en-US" sz="2100" dirty="0"/>
              <a:t>Example: Edinburgh and Illinois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F0E3EE-5D75-467D-B669-90BA5FF56016}"/>
              </a:ext>
            </a:extLst>
          </p:cNvPr>
          <p:cNvSpPr txBox="1"/>
          <p:nvPr/>
        </p:nvSpPr>
        <p:spPr>
          <a:xfrm>
            <a:off x="246580" y="203136"/>
            <a:ext cx="4098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Scaling … observations</a:t>
            </a:r>
          </a:p>
        </p:txBody>
      </p:sp>
    </p:spTree>
    <p:extLst>
      <p:ext uri="{BB962C8B-B14F-4D97-AF65-F5344CB8AC3E}">
        <p14:creationId xmlns:p14="http://schemas.microsoft.com/office/powerpoint/2010/main" val="9637390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018B9E-F295-4974-A264-5D99A5FBE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2637"/>
            <a:ext cx="9144000" cy="13476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614FB0-F63C-4888-B30F-DE43F91F3187}"/>
              </a:ext>
            </a:extLst>
          </p:cNvPr>
          <p:cNvSpPr txBox="1"/>
          <p:nvPr/>
        </p:nvSpPr>
        <p:spPr>
          <a:xfrm>
            <a:off x="92024" y="4330763"/>
            <a:ext cx="4850110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800" dirty="0"/>
              <a:t>The Interoperability Imperative</a:t>
            </a:r>
            <a:endParaRPr lang="en-US" sz="2800" i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60323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705F2FE-DABC-423E-AF14-6880E85E6044}"/>
              </a:ext>
            </a:extLst>
          </p:cNvPr>
          <p:cNvSpPr txBox="1"/>
          <p:nvPr/>
        </p:nvSpPr>
        <p:spPr>
          <a:xfrm>
            <a:off x="194027" y="203135"/>
            <a:ext cx="6901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“No RDM service bundle is an island …”</a:t>
            </a:r>
          </a:p>
        </p:txBody>
      </p:sp>
      <p:pic>
        <p:nvPicPr>
          <p:cNvPr id="8" name="Picture 7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47FEBA4A-44A1-4D07-AB5D-5B24A8CDC3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18" y="1376592"/>
            <a:ext cx="3500625" cy="4530221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97D0F1-455F-455A-AB39-8CADF6E72A35}"/>
              </a:ext>
            </a:extLst>
          </p:cNvPr>
          <p:cNvSpPr txBox="1"/>
          <p:nvPr/>
        </p:nvSpPr>
        <p:spPr>
          <a:xfrm>
            <a:off x="3466624" y="2511972"/>
            <a:ext cx="5221558" cy="1384995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lvl="0"/>
            <a:r>
              <a:rPr lang="en-US" sz="2800" b="1" dirty="0"/>
              <a:t>“ … all are connected, to a greater</a:t>
            </a:r>
          </a:p>
          <a:p>
            <a:pPr lvl="0"/>
            <a:r>
              <a:rPr lang="en-US" sz="2800" b="1" dirty="0"/>
              <a:t>or lesser degree, to the broader,</a:t>
            </a:r>
          </a:p>
          <a:p>
            <a:pPr lvl="0"/>
            <a:r>
              <a:rPr lang="en-US" sz="2800" b="1" dirty="0"/>
              <a:t>external RDM service ecosystem.”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F0F7CC-0FBC-4296-99E6-B66E8C26FE91}"/>
              </a:ext>
            </a:extLst>
          </p:cNvPr>
          <p:cNvSpPr txBox="1"/>
          <p:nvPr/>
        </p:nvSpPr>
        <p:spPr>
          <a:xfrm>
            <a:off x="4572000" y="4640280"/>
            <a:ext cx="4154279" cy="954107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lvl="0"/>
            <a:r>
              <a:rPr lang="en-US" sz="2800" b="1" dirty="0"/>
              <a:t>… and often deployed at a </a:t>
            </a:r>
          </a:p>
          <a:p>
            <a:pPr lvl="0"/>
            <a:r>
              <a:rPr lang="en-US" sz="2800" b="1" dirty="0"/>
              <a:t>variety of scales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283096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33E876-131A-4ACA-80AD-F644C6EA2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86" y="1563237"/>
            <a:ext cx="9083827" cy="47857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E403A3-B670-4092-B478-2CBFEF8D2BD7}"/>
              </a:ext>
            </a:extLst>
          </p:cNvPr>
          <p:cNvSpPr txBox="1"/>
          <p:nvPr/>
        </p:nvSpPr>
        <p:spPr>
          <a:xfrm>
            <a:off x="161945" y="124219"/>
            <a:ext cx="54848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cs typeface="Segoe UI" panose="020B0502040204020203" pitchFamily="34" charset="0"/>
              </a:rPr>
              <a:t>Sourcing &amp; scaling:</a:t>
            </a:r>
          </a:p>
          <a:p>
            <a:r>
              <a:rPr lang="en-US" sz="3200" b="1" dirty="0">
                <a:solidFill>
                  <a:schemeClr val="accent1"/>
                </a:solidFill>
                <a:cs typeface="Segoe UI" panose="020B0502040204020203" pitchFamily="34" charset="0"/>
              </a:rPr>
              <a:t>The interoperability imperative</a:t>
            </a:r>
          </a:p>
        </p:txBody>
      </p:sp>
    </p:spTree>
    <p:extLst>
      <p:ext uri="{BB962C8B-B14F-4D97-AF65-F5344CB8AC3E}">
        <p14:creationId xmlns:p14="http://schemas.microsoft.com/office/powerpoint/2010/main" val="23610170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F54C73A-0E23-864B-BB7A-4D544DD0B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538" y="218941"/>
            <a:ext cx="6693004" cy="4351174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BF80EF-CB0C-734E-9F07-E40C0EE6D4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1408" y="2928813"/>
            <a:ext cx="2971454" cy="378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2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018B9E-F295-4974-A264-5D99A5FBE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2637"/>
            <a:ext cx="9144000" cy="13476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614FB0-F63C-4888-B30F-DE43F91F3187}"/>
              </a:ext>
            </a:extLst>
          </p:cNvPr>
          <p:cNvSpPr txBox="1"/>
          <p:nvPr/>
        </p:nvSpPr>
        <p:spPr>
          <a:xfrm>
            <a:off x="92024" y="4330763"/>
            <a:ext cx="24257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Takeaways, etc.</a:t>
            </a:r>
          </a:p>
        </p:txBody>
      </p:sp>
    </p:spTree>
    <p:extLst>
      <p:ext uri="{BB962C8B-B14F-4D97-AF65-F5344CB8AC3E}">
        <p14:creationId xmlns:p14="http://schemas.microsoft.com/office/powerpoint/2010/main" val="14191427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3676444-6F39-4DAA-B52C-6C59ABFE908A}"/>
              </a:ext>
            </a:extLst>
          </p:cNvPr>
          <p:cNvSpPr txBox="1"/>
          <p:nvPr/>
        </p:nvSpPr>
        <p:spPr>
          <a:xfrm>
            <a:off x="262890" y="279699"/>
            <a:ext cx="1808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4472C4"/>
                </a:solidFill>
              </a:rPr>
              <a:t>Summary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D8B6CA-B350-4FC6-9DAD-CCF37143B7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7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745" y="993831"/>
            <a:ext cx="9084507" cy="53127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ABCC7B-668D-4715-8437-A1F13C0DF406}"/>
              </a:ext>
            </a:extLst>
          </p:cNvPr>
          <p:cNvSpPr txBox="1"/>
          <p:nvPr/>
        </p:nvSpPr>
        <p:spPr>
          <a:xfrm>
            <a:off x="485641" y="1088339"/>
            <a:ext cx="7465026" cy="830997"/>
          </a:xfrm>
          <a:prstGeom prst="rect">
            <a:avLst/>
          </a:prstGeom>
          <a:solidFill>
            <a:schemeClr val="bg1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r>
              <a:rPr lang="en-US" sz="2400" b="1" dirty="0">
                <a:solidFill>
                  <a:srgbClr val="4472C4"/>
                </a:solidFill>
              </a:rPr>
              <a:t>Sourcing and scaling are important choice variables in developing an RDM service bundle.</a:t>
            </a:r>
            <a:endParaRPr lang="en-US" sz="2400" dirty="0">
              <a:solidFill>
                <a:srgbClr val="4472C4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7CDFF9-ED55-4024-8891-3079016D275D}"/>
              </a:ext>
            </a:extLst>
          </p:cNvPr>
          <p:cNvSpPr txBox="1"/>
          <p:nvPr/>
        </p:nvSpPr>
        <p:spPr>
          <a:xfrm>
            <a:off x="1167240" y="3706511"/>
            <a:ext cx="7465026" cy="1200329"/>
          </a:xfrm>
          <a:prstGeom prst="rect">
            <a:avLst/>
          </a:prstGeom>
          <a:solidFill>
            <a:schemeClr val="bg1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C0066"/>
                </a:solidFill>
              </a:rPr>
              <a:t>RDM services can be deployed to support user communities at campus-scale, as well as scales </a:t>
            </a:r>
            <a:r>
              <a:rPr lang="en-US" sz="2400" b="1" i="1" dirty="0">
                <a:solidFill>
                  <a:srgbClr val="CC0066"/>
                </a:solidFill>
              </a:rPr>
              <a:t>below</a:t>
            </a:r>
            <a:r>
              <a:rPr lang="en-US" sz="2400" b="1" dirty="0">
                <a:solidFill>
                  <a:srgbClr val="CC0066"/>
                </a:solidFill>
              </a:rPr>
              <a:t> campus and </a:t>
            </a:r>
            <a:r>
              <a:rPr lang="en-US" sz="2400" b="1" i="1" dirty="0">
                <a:solidFill>
                  <a:srgbClr val="CC0066"/>
                </a:solidFill>
              </a:rPr>
              <a:t>above</a:t>
            </a:r>
            <a:r>
              <a:rPr lang="en-US" sz="2400" b="1" dirty="0">
                <a:solidFill>
                  <a:srgbClr val="CC0066"/>
                </a:solidFill>
              </a:rPr>
              <a:t> campus.</a:t>
            </a:r>
            <a:endParaRPr lang="en-US" sz="2400" dirty="0">
              <a:solidFill>
                <a:srgbClr val="CC0066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E740CF-CAD1-4B54-B33E-392F22E64BAB}"/>
              </a:ext>
            </a:extLst>
          </p:cNvPr>
          <p:cNvSpPr txBox="1"/>
          <p:nvPr/>
        </p:nvSpPr>
        <p:spPr>
          <a:xfrm>
            <a:off x="839487" y="2397425"/>
            <a:ext cx="7465026" cy="830997"/>
          </a:xfrm>
          <a:prstGeom prst="rect">
            <a:avLst/>
          </a:prstGeom>
          <a:solidFill>
            <a:schemeClr val="bg1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Curation services are the most likely to be externalized; Education and Expertise most likely to be internalized.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ACE384-6574-4798-AE18-10BD776D3204}"/>
              </a:ext>
            </a:extLst>
          </p:cNvPr>
          <p:cNvSpPr txBox="1"/>
          <p:nvPr/>
        </p:nvSpPr>
        <p:spPr>
          <a:xfrm>
            <a:off x="1447746" y="5384929"/>
            <a:ext cx="7465026" cy="830997"/>
          </a:xfrm>
          <a:prstGeom prst="rect">
            <a:avLst/>
          </a:prstGeom>
          <a:solidFill>
            <a:schemeClr val="bg1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Maintaining interoperability across RDM services is an important aspect of managing the RDM service bundle.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6432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3676444-6F39-4DAA-B52C-6C59ABFE908A}"/>
              </a:ext>
            </a:extLst>
          </p:cNvPr>
          <p:cNvSpPr txBox="1"/>
          <p:nvPr/>
        </p:nvSpPr>
        <p:spPr>
          <a:xfrm>
            <a:off x="262890" y="279699"/>
            <a:ext cx="36493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4472C4"/>
                </a:solidFill>
              </a:rPr>
              <a:t>Takeaway Questions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83C57B-00FE-4FAA-AAE1-FBC90B8D2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343" y="1017518"/>
            <a:ext cx="8617981" cy="519499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buAutoNum type="arabicPeriod"/>
            </a:pPr>
            <a:r>
              <a:rPr lang="en-US" sz="2400" b="1" dirty="0"/>
              <a:t>What is the mix of internally &amp; externally sourced services in your university RDM service bundle?</a:t>
            </a:r>
          </a:p>
          <a:p>
            <a:pPr lvl="1"/>
            <a:r>
              <a:rPr lang="en-US" sz="2100" dirty="0"/>
              <a:t>Differences in internal/external mix across Education, Expertise, Curation services?</a:t>
            </a:r>
          </a:p>
          <a:p>
            <a:pPr marL="457200" indent="-457200">
              <a:buFont typeface="+mj-lt"/>
              <a:buAutoNum type="arabicPeriod"/>
            </a:pPr>
            <a:endParaRPr lang="en-US" sz="1200" b="1" dirty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Does your RDM service bundle include services that are scaled:</a:t>
            </a:r>
          </a:p>
          <a:p>
            <a:pPr lvl="1"/>
            <a:r>
              <a:rPr lang="en-US" sz="2100" dirty="0"/>
              <a:t>Below campus?</a:t>
            </a:r>
          </a:p>
          <a:p>
            <a:pPr lvl="1"/>
            <a:r>
              <a:rPr lang="en-US" sz="2100" dirty="0"/>
              <a:t>Above campus?</a:t>
            </a:r>
          </a:p>
          <a:p>
            <a:pPr marL="457200" indent="-457200">
              <a:buFont typeface="+mj-lt"/>
              <a:buAutoNum type="arabicPeriod"/>
            </a:pPr>
            <a:endParaRPr lang="en-US" sz="1200" b="1" dirty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What are the interoperability bottlenecks in your RDM services?  </a:t>
            </a:r>
          </a:p>
          <a:p>
            <a:pPr lvl="1"/>
            <a:r>
              <a:rPr lang="en-US" sz="2100" dirty="0"/>
              <a:t>Technical obstacles?</a:t>
            </a:r>
          </a:p>
          <a:p>
            <a:pPr lvl="1"/>
            <a:r>
              <a:rPr lang="en-US" sz="2100" dirty="0"/>
              <a:t>Relationship obstacles?</a:t>
            </a:r>
          </a:p>
          <a:p>
            <a:pPr marL="457200" indent="-457200">
              <a:buFont typeface="+mj-lt"/>
              <a:buAutoNum type="arabicPeriod"/>
            </a:pPr>
            <a:endParaRPr lang="en-US" sz="1200" b="1" dirty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Do you have all of the information you need to answer these questions?  </a:t>
            </a:r>
          </a:p>
          <a:p>
            <a:pPr marL="342900" lvl="1" indent="0">
              <a:buNone/>
            </a:pPr>
            <a:endParaRPr lang="en-US" sz="21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551955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301E583-60C1-4958-8CD6-07D59037E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21" y="260325"/>
            <a:ext cx="8699957" cy="63373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77395C-7515-4425-8B4B-43FCF7CF0DEB}"/>
              </a:ext>
            </a:extLst>
          </p:cNvPr>
          <p:cNvSpPr txBox="1"/>
          <p:nvPr/>
        </p:nvSpPr>
        <p:spPr>
          <a:xfrm>
            <a:off x="5558351" y="1529090"/>
            <a:ext cx="1624612" cy="523220"/>
          </a:xfrm>
          <a:prstGeom prst="rect">
            <a:avLst/>
          </a:prstGeom>
          <a:solidFill>
            <a:schemeClr val="bg2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5F00"/>
                </a:solidFill>
              </a:rPr>
              <a:t>oc.lc/rdm</a:t>
            </a:r>
          </a:p>
        </p:txBody>
      </p:sp>
    </p:spTree>
    <p:extLst>
      <p:ext uri="{BB962C8B-B14F-4D97-AF65-F5344CB8AC3E}">
        <p14:creationId xmlns:p14="http://schemas.microsoft.com/office/powerpoint/2010/main" val="28407699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29139E-59CF-45DC-99B1-77C7E255E6B8}"/>
              </a:ext>
            </a:extLst>
          </p:cNvPr>
          <p:cNvSpPr txBox="1"/>
          <p:nvPr/>
        </p:nvSpPr>
        <p:spPr>
          <a:xfrm>
            <a:off x="210891" y="173180"/>
            <a:ext cx="420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More Realities of RDM!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E99FC7-DD87-4E35-82D3-82AD7FC48E4E}"/>
              </a:ext>
            </a:extLst>
          </p:cNvPr>
          <p:cNvSpPr/>
          <p:nvPr/>
        </p:nvSpPr>
        <p:spPr>
          <a:xfrm>
            <a:off x="391886" y="900391"/>
            <a:ext cx="8447314" cy="526297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3200" b="1" dirty="0"/>
              <a:t>Join …</a:t>
            </a:r>
          </a:p>
          <a:p>
            <a:r>
              <a:rPr lang="en-US" sz="2400" b="1" dirty="0"/>
              <a:t>ORLP RDM Interest Group: </a:t>
            </a:r>
            <a:r>
              <a:rPr lang="en-US" sz="2400" b="1" dirty="0">
                <a:hlinkClick r:id="rId3"/>
              </a:rPr>
              <a:t>oc.lc/rdm-</a:t>
            </a:r>
            <a:r>
              <a:rPr lang="en-US" sz="2400" b="1" dirty="0" err="1">
                <a:hlinkClick r:id="rId3"/>
              </a:rPr>
              <a:t>ig</a:t>
            </a:r>
            <a:r>
              <a:rPr lang="en-US" sz="2400" b="1" dirty="0">
                <a:hlinkClick r:id="rId3"/>
              </a:rPr>
              <a:t> </a:t>
            </a:r>
            <a:endParaRPr lang="en-US" sz="2400" b="1" dirty="0"/>
          </a:p>
          <a:p>
            <a:r>
              <a:rPr lang="en-US" sz="2400" i="1" dirty="0"/>
              <a:t>You will be added to the Interest Group listserv</a:t>
            </a:r>
          </a:p>
          <a:p>
            <a:endParaRPr lang="en-US" sz="2400" i="1" dirty="0">
              <a:cs typeface="Calibri"/>
            </a:endParaRPr>
          </a:p>
          <a:p>
            <a:r>
              <a:rPr lang="en-US" sz="3200" b="1">
                <a:cs typeface="Calibri"/>
              </a:rPr>
              <a:t>Watch:</a:t>
            </a:r>
          </a:p>
          <a:p>
            <a:r>
              <a:rPr lang="en-US" sz="2400">
                <a:cs typeface="Calibri"/>
              </a:rPr>
              <a:t>Webinar recordings on the OCLC Research YouTube channel:</a:t>
            </a:r>
          </a:p>
          <a:p>
            <a:r>
              <a:rPr lang="en-US" sz="2400" dirty="0">
                <a:cs typeface="Calibri"/>
                <a:hlinkClick r:id="rId4"/>
              </a:rPr>
              <a:t>https://www.youtube.com/user/OCLCResearch</a:t>
            </a:r>
            <a:endParaRPr lang="en-US">
              <a:cs typeface="Calibri"/>
            </a:endParaRPr>
          </a:p>
          <a:p>
            <a:endParaRPr lang="en-US" sz="2400" i="1" dirty="0">
              <a:cs typeface="Calibri"/>
            </a:endParaRPr>
          </a:p>
          <a:p>
            <a:r>
              <a:rPr lang="en-US" sz="3200" b="1" dirty="0">
                <a:cs typeface="Calibri"/>
              </a:rPr>
              <a:t>Read …</a:t>
            </a:r>
          </a:p>
          <a:p>
            <a:r>
              <a:rPr lang="en-US" sz="2400" b="1" dirty="0">
                <a:cs typeface="Calibri"/>
              </a:rPr>
              <a:t>Summary of Interest Group discussions:</a:t>
            </a:r>
          </a:p>
          <a:p>
            <a:r>
              <a:rPr lang="en-US" sz="2400" dirty="0">
                <a:cs typeface="Calibri"/>
              </a:rPr>
              <a:t>First webinar: </a:t>
            </a:r>
            <a:r>
              <a:rPr lang="en-US" sz="2400" dirty="0">
                <a:cs typeface="Calibri"/>
                <a:hlinkClick r:id="rId5"/>
              </a:rPr>
              <a:t>http://hangingtogether.org/?p=6823</a:t>
            </a:r>
            <a:endParaRPr lang="en-US" sz="2400" dirty="0">
              <a:cs typeface="Calibri"/>
            </a:endParaRPr>
          </a:p>
          <a:p>
            <a:r>
              <a:rPr lang="en-US" sz="2400" dirty="0">
                <a:cs typeface="Calibri"/>
              </a:rPr>
              <a:t>Second webinar: </a:t>
            </a:r>
            <a:r>
              <a:rPr lang="en-US" sz="2400" i="1" dirty="0">
                <a:cs typeface="Calibri"/>
              </a:rPr>
              <a:t>forthcoming!</a:t>
            </a:r>
          </a:p>
          <a:p>
            <a:r>
              <a:rPr lang="en-US" sz="2400" dirty="0">
                <a:cs typeface="Calibri"/>
              </a:rPr>
              <a:t>Third webinar: </a:t>
            </a:r>
            <a:r>
              <a:rPr lang="en-US" sz="2400" i="1">
                <a:cs typeface="Calibri"/>
              </a:rPr>
              <a:t>forthcoming!</a:t>
            </a:r>
          </a:p>
        </p:txBody>
      </p:sp>
    </p:spTree>
    <p:extLst>
      <p:ext uri="{BB962C8B-B14F-4D97-AF65-F5344CB8AC3E}">
        <p14:creationId xmlns:p14="http://schemas.microsoft.com/office/powerpoint/2010/main" val="816929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A32DC73-9612-4790-9529-E8B470EF08A8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55453" y="1479617"/>
            <a:ext cx="3994069" cy="325218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de-DE" sz="2000" dirty="0"/>
              <a:t>Devoted to challenges facing </a:t>
            </a:r>
            <a:r>
              <a:rPr lang="de-DE" sz="2000" dirty="0">
                <a:solidFill>
                  <a:srgbClr val="0070C0"/>
                </a:solidFill>
              </a:rPr>
              <a:t>libraries and archives since 1978</a:t>
            </a:r>
          </a:p>
          <a:p>
            <a:pPr marL="0" indent="0">
              <a:spcBef>
                <a:spcPts val="0"/>
              </a:spcBef>
              <a:buNone/>
            </a:pPr>
            <a:endParaRPr lang="de-DE" sz="2000" dirty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DE" sz="2000" dirty="0"/>
              <a:t>Community resource for </a:t>
            </a:r>
            <a:r>
              <a:rPr lang="de-DE" sz="2000" dirty="0">
                <a:solidFill>
                  <a:srgbClr val="0070C0"/>
                </a:solidFill>
              </a:rPr>
              <a:t>shared Research and Development </a:t>
            </a:r>
            <a:r>
              <a:rPr lang="de-DE" sz="2000" dirty="0"/>
              <a:t>(R&amp;D)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2000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2000" dirty="0"/>
              <a:t>Engagement with OCLC members and the community around </a:t>
            </a:r>
            <a:r>
              <a:rPr lang="de-DE" sz="2000" dirty="0">
                <a:solidFill>
                  <a:srgbClr val="0070C0"/>
                </a:solidFill>
              </a:rPr>
              <a:t>shared concerns</a:t>
            </a:r>
          </a:p>
          <a:p>
            <a:pPr marL="0" indent="0">
              <a:spcBef>
                <a:spcPts val="0"/>
              </a:spcBef>
              <a:buNone/>
            </a:pPr>
            <a:endParaRPr lang="de-DE" sz="2000" dirty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DE" sz="2000" dirty="0">
                <a:solidFill>
                  <a:srgbClr val="0070C0"/>
                </a:solidFill>
              </a:rPr>
              <a:t>oc.lc/research</a:t>
            </a:r>
            <a:endParaRPr lang="de-DE" sz="2000" dirty="0"/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37BC0400-D8CD-44E2-9353-42219F770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474" y="627096"/>
            <a:ext cx="2984500" cy="571500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304A98A6-6D3D-174D-94F4-C4CB56B3E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7098" y="1340110"/>
            <a:ext cx="3388426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cs typeface="Times New Roman" panose="02020603050405020304" pitchFamily="18" charset="0"/>
              </a:rPr>
              <a:t>~130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cs typeface="Times New Roman" panose="02020603050405020304" pitchFamily="18" charset="0"/>
              </a:rPr>
              <a:t>partnership institutions worldwide</a:t>
            </a:r>
          </a:p>
          <a:p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  <a:cs typeface="Times New Roman" panose="02020603050405020304" pitchFamily="18" charset="0"/>
            </a:endParaRPr>
          </a:p>
          <a:p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cs typeface="Times New Roman" panose="02020603050405020304" pitchFamily="18" charset="0"/>
              </a:rPr>
              <a:t>Facilitates connections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cs typeface="Times New Roman" panose="02020603050405020304" pitchFamily="18" charset="0"/>
              </a:rPr>
              <a:t>between OCLC Research and research libraries</a:t>
            </a:r>
          </a:p>
          <a:p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  <a:cs typeface="Times New Roman" panose="02020603050405020304" pitchFamily="18" charset="0"/>
            </a:endParaRPr>
          </a:p>
          <a:p>
            <a:r>
              <a:rPr lang="en-US" altLang="en-US" sz="2000" dirty="0">
                <a:cs typeface="Times New Roman" panose="02020603050405020304" pitchFamily="18" charset="0"/>
              </a:rPr>
              <a:t>Supports </a:t>
            </a:r>
            <a:r>
              <a:rPr lang="en-US" altLang="en-US" sz="2000" dirty="0">
                <a:solidFill>
                  <a:schemeClr val="accent1"/>
                </a:solidFill>
                <a:cs typeface="Times New Roman" panose="02020603050405020304" pitchFamily="18" charset="0"/>
              </a:rPr>
              <a:t>transnational </a:t>
            </a:r>
            <a:r>
              <a:rPr lang="en-US" altLang="en-US" sz="2000" dirty="0">
                <a:cs typeface="Times New Roman" panose="02020603050405020304" pitchFamily="18" charset="0"/>
              </a:rPr>
              <a:t>sharing and peer to peer collaborative learning</a:t>
            </a:r>
          </a:p>
          <a:p>
            <a:endParaRPr lang="en-US" altLang="en-US" sz="2000" dirty="0">
              <a:cs typeface="Times New Roman" panose="02020603050405020304" pitchFamily="18" charset="0"/>
            </a:endParaRPr>
          </a:p>
          <a:p>
            <a:r>
              <a:rPr lang="en-US" altLang="en-US" sz="2000" dirty="0">
                <a:solidFill>
                  <a:schemeClr val="accent1"/>
                </a:solidFill>
                <a:cs typeface="Times New Roman" panose="02020603050405020304" pitchFamily="18" charset="0"/>
              </a:rPr>
              <a:t>Influences </a:t>
            </a:r>
            <a:r>
              <a:rPr lang="en-US" altLang="en-US" sz="2000" dirty="0">
                <a:cs typeface="Times New Roman" panose="02020603050405020304" pitchFamily="18" charset="0"/>
              </a:rPr>
              <a:t>service design and future OCLC research</a:t>
            </a:r>
          </a:p>
          <a:p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069A0A-4F6C-4D75-BDA5-DFBDB690F3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622" y="627096"/>
            <a:ext cx="4777876" cy="63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7433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/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513D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D1DAFF-6DC4-4EF5-B2B2-30A2DC86AC02}"/>
              </a:ext>
            </a:extLst>
          </p:cNvPr>
          <p:cNvSpPr txBox="1"/>
          <p:nvPr/>
        </p:nvSpPr>
        <p:spPr>
          <a:xfrm>
            <a:off x="5470176" y="1315904"/>
            <a:ext cx="350301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The Realities of Research Data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Management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oc.lc/rdm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ABE4F8-2CB1-4F9E-80AD-8ABC88D1F91C}"/>
              </a:ext>
            </a:extLst>
          </p:cNvPr>
          <p:cNvSpPr txBox="1"/>
          <p:nvPr/>
        </p:nvSpPr>
        <p:spPr>
          <a:xfrm>
            <a:off x="5470176" y="175012"/>
            <a:ext cx="23366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Thank you!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773A5D-87CC-4066-B105-244AEFBA1153}"/>
              </a:ext>
            </a:extLst>
          </p:cNvPr>
          <p:cNvSpPr txBox="1"/>
          <p:nvPr/>
        </p:nvSpPr>
        <p:spPr>
          <a:xfrm>
            <a:off x="5470176" y="3709026"/>
            <a:ext cx="1855251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Brian Lavoie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lavoie@oclc.org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Rebecca Bryant</a:t>
            </a:r>
          </a:p>
          <a:p>
            <a:pPr lvl="0">
              <a:defRPr/>
            </a:pPr>
            <a:r>
              <a:rPr lang="en-US" sz="1400" b="1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bryantr@oclc.org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79CAFC-0264-4AC9-A027-F6BF2F2571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" y="-1"/>
            <a:ext cx="5291666" cy="6857999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5568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018B9E-F295-4974-A264-5D99A5FBE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2637"/>
            <a:ext cx="9144000" cy="13476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614FB0-F63C-4888-B30F-DE43F91F3187}"/>
              </a:ext>
            </a:extLst>
          </p:cNvPr>
          <p:cNvSpPr txBox="1"/>
          <p:nvPr/>
        </p:nvSpPr>
        <p:spPr>
          <a:xfrm>
            <a:off x="92024" y="4330763"/>
            <a:ext cx="1911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2490207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0939" y="233470"/>
            <a:ext cx="86700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Realities of Research Data Management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0939" y="1066364"/>
            <a:ext cx="866096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Research data: key part of evolving scholarly record</a:t>
            </a:r>
          </a:p>
          <a:p>
            <a:endParaRPr lang="en-US" sz="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How </a:t>
            </a:r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universities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acquire RDM capacity: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Context, influences, choices</a:t>
            </a:r>
          </a:p>
          <a:p>
            <a:endParaRPr lang="en-US" sz="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Key decision points: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Deciding: 1) 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to act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	2) 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what to do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	3) 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how to do it</a:t>
            </a:r>
          </a:p>
          <a:p>
            <a:endParaRPr lang="en-US" sz="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Case studies: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94AA8A-E505-40BF-AF45-B6330D09A7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993" y="3438540"/>
            <a:ext cx="5771535" cy="31815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077BCDD-8368-4533-BB00-63EAD5FB1A74}"/>
              </a:ext>
            </a:extLst>
          </p:cNvPr>
          <p:cNvSpPr txBox="1"/>
          <p:nvPr/>
        </p:nvSpPr>
        <p:spPr>
          <a:xfrm>
            <a:off x="2123768" y="3804224"/>
            <a:ext cx="2757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Segoe UI" panose="020B0502040204020203" pitchFamily="34" charset="0"/>
                <a:cs typeface="Segoe UI" panose="020B0502040204020203" pitchFamily="34" charset="0"/>
              </a:rPr>
              <a:t>University of Edinburgh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C692EB-A6BA-4B70-A399-77A2748ACC87}"/>
              </a:ext>
            </a:extLst>
          </p:cNvPr>
          <p:cNvSpPr txBox="1"/>
          <p:nvPr/>
        </p:nvSpPr>
        <p:spPr>
          <a:xfrm>
            <a:off x="392298" y="4710334"/>
            <a:ext cx="2881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Segoe UI" panose="020B0502040204020203" pitchFamily="34" charset="0"/>
                <a:cs typeface="Segoe UI" panose="020B0502040204020203" pitchFamily="34" charset="0"/>
              </a:rPr>
              <a:t>University of Illinois - UC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72FCE0-E268-4C06-A42C-F628AD7CE184}"/>
              </a:ext>
            </a:extLst>
          </p:cNvPr>
          <p:cNvSpPr txBox="1"/>
          <p:nvPr/>
        </p:nvSpPr>
        <p:spPr>
          <a:xfrm>
            <a:off x="4479040" y="4327677"/>
            <a:ext cx="3991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Segoe UI" panose="020B0502040204020203" pitchFamily="34" charset="0"/>
                <a:cs typeface="Segoe UI" panose="020B0502040204020203" pitchFamily="34" charset="0"/>
              </a:rPr>
              <a:t>Wageningen University &amp; Research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EA042D-DCCB-426D-BB0A-4B5F66B8884C}"/>
              </a:ext>
            </a:extLst>
          </p:cNvPr>
          <p:cNvSpPr txBox="1"/>
          <p:nvPr/>
        </p:nvSpPr>
        <p:spPr>
          <a:xfrm>
            <a:off x="6666025" y="5746333"/>
            <a:ext cx="2206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Segoe UI" panose="020B0502040204020203" pitchFamily="34" charset="0"/>
                <a:cs typeface="Segoe UI" panose="020B0502040204020203" pitchFamily="34" charset="0"/>
              </a:rPr>
              <a:t>Monash University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A179262-9986-4D6E-B8F7-520B075ABD77}"/>
              </a:ext>
            </a:extLst>
          </p:cNvPr>
          <p:cNvSpPr/>
          <p:nvPr/>
        </p:nvSpPr>
        <p:spPr>
          <a:xfrm>
            <a:off x="6528865" y="6047085"/>
            <a:ext cx="137160" cy="1371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47BB4D4-E2F4-4C88-9527-CB7C2D385B92}"/>
              </a:ext>
            </a:extLst>
          </p:cNvPr>
          <p:cNvSpPr/>
          <p:nvPr/>
        </p:nvSpPr>
        <p:spPr>
          <a:xfrm>
            <a:off x="4341880" y="4329574"/>
            <a:ext cx="137160" cy="1371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1ADCC7A-083B-43A1-ADF9-2D3C4E14550F}"/>
              </a:ext>
            </a:extLst>
          </p:cNvPr>
          <p:cNvSpPr/>
          <p:nvPr/>
        </p:nvSpPr>
        <p:spPr>
          <a:xfrm>
            <a:off x="4172084" y="4190517"/>
            <a:ext cx="137160" cy="1371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5CE4C01B-834B-4BEA-A966-5A5282A5D422}"/>
              </a:ext>
            </a:extLst>
          </p:cNvPr>
          <p:cNvSpPr/>
          <p:nvPr/>
        </p:nvSpPr>
        <p:spPr>
          <a:xfrm>
            <a:off x="2920426" y="4620680"/>
            <a:ext cx="137160" cy="1371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864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A30C8BF-D539-6042-8C64-F4F546E6390D}"/>
              </a:ext>
            </a:extLst>
          </p:cNvPr>
          <p:cNvSpPr txBox="1"/>
          <p:nvPr/>
        </p:nvSpPr>
        <p:spPr>
          <a:xfrm>
            <a:off x="5064475" y="304635"/>
            <a:ext cx="3507771" cy="1176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700" b="1" kern="12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OCLC Project Team</a:t>
            </a:r>
          </a:p>
        </p:txBody>
      </p:sp>
      <p:pic>
        <p:nvPicPr>
          <p:cNvPr id="3" name="Picture 5" descr="A person wearing glasses&#10;&#10;Description generated with very high confidence">
            <a:extLst>
              <a:ext uri="{FF2B5EF4-FFF2-40B4-BE49-F238E27FC236}">
                <a16:creationId xmlns:a16="http://schemas.microsoft.com/office/drawing/2014/main" id="{94A0D51E-EAE7-49F2-8262-88A501607C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/>
          </a:blip>
          <a:srcRect l="12500" r="12500"/>
          <a:stretch/>
        </p:blipFill>
        <p:spPr>
          <a:xfrm>
            <a:off x="2282253" y="2794600"/>
            <a:ext cx="2487291" cy="2487290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5" name="Shape 389">
            <a:extLst>
              <a:ext uri="{FF2B5EF4-FFF2-40B4-BE49-F238E27FC236}">
                <a16:creationId xmlns:a16="http://schemas.microsoft.com/office/drawing/2014/main" id="{4A0BC28C-39BB-3049-9A27-91A7A1549AF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9193" b="26491"/>
          <a:stretch/>
        </p:blipFill>
        <p:spPr>
          <a:xfrm>
            <a:off x="20" y="10"/>
            <a:ext cx="3332829" cy="2832577"/>
          </a:xfrm>
          <a:custGeom>
            <a:avLst/>
            <a:gdLst>
              <a:gd name="connsiteX0" fmla="*/ 0 w 4443799"/>
              <a:gd name="connsiteY0" fmla="*/ 0 h 3776782"/>
              <a:gd name="connsiteX1" fmla="*/ 4164578 w 4443799"/>
              <a:gd name="connsiteY1" fmla="*/ 0 h 3776782"/>
              <a:gd name="connsiteX2" fmla="*/ 4238884 w 4443799"/>
              <a:gd name="connsiteY2" fmla="*/ 154250 h 3776782"/>
              <a:gd name="connsiteX3" fmla="*/ 4443799 w 4443799"/>
              <a:gd name="connsiteY3" fmla="*/ 1169228 h 3776782"/>
              <a:gd name="connsiteX4" fmla="*/ 1836244 w 4443799"/>
              <a:gd name="connsiteY4" fmla="*/ 3776782 h 3776782"/>
              <a:gd name="connsiteX5" fmla="*/ 177598 w 4443799"/>
              <a:gd name="connsiteY5" fmla="*/ 3181344 h 3776782"/>
              <a:gd name="connsiteX6" fmla="*/ 0 w 4443799"/>
              <a:gd name="connsiteY6" fmla="*/ 3019932 h 377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3799" h="3776782">
                <a:moveTo>
                  <a:pt x="0" y="0"/>
                </a:moveTo>
                <a:lnTo>
                  <a:pt x="4164578" y="0"/>
                </a:lnTo>
                <a:lnTo>
                  <a:pt x="4238884" y="154250"/>
                </a:lnTo>
                <a:cubicBezTo>
                  <a:pt x="4370833" y="466214"/>
                  <a:pt x="4443799" y="809200"/>
                  <a:pt x="4443799" y="1169228"/>
                </a:cubicBezTo>
                <a:cubicBezTo>
                  <a:pt x="4443799" y="2609341"/>
                  <a:pt x="3276357" y="3776782"/>
                  <a:pt x="1836244" y="3776782"/>
                </a:cubicBezTo>
                <a:cubicBezTo>
                  <a:pt x="1206195" y="3776782"/>
                  <a:pt x="628337" y="3553326"/>
                  <a:pt x="177598" y="3181344"/>
                </a:cubicBezTo>
                <a:lnTo>
                  <a:pt x="0" y="3019932"/>
                </a:lnTo>
                <a:close/>
              </a:path>
            </a:pathLst>
          </a:custGeom>
          <a:noFill/>
          <a:effectLst>
            <a:softEdge rad="0"/>
          </a:effectLst>
        </p:spPr>
      </p:pic>
      <p:pic>
        <p:nvPicPr>
          <p:cNvPr id="4" name="Shape 387" descr="Ein Bild, das Person, Wand, drinnen, Frau enthält.  Mit sehr hoher Zuverlässigkeit generierte Beschreibung">
            <a:extLst>
              <a:ext uri="{FF2B5EF4-FFF2-40B4-BE49-F238E27FC236}">
                <a16:creationId xmlns:a16="http://schemas.microsoft.com/office/drawing/2014/main" id="{0BE6A4BA-D279-AC4B-9C5E-A0B92B43DBE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9076" r="2" b="22328"/>
          <a:stretch/>
        </p:blipFill>
        <p:spPr>
          <a:xfrm>
            <a:off x="20" y="4645346"/>
            <a:ext cx="2580420" cy="2212654"/>
          </a:xfrm>
          <a:custGeom>
            <a:avLst/>
            <a:gdLst>
              <a:gd name="connsiteX0" fmla="*/ 1539166 w 3440586"/>
              <a:gd name="connsiteY0" fmla="*/ 0 h 2950205"/>
              <a:gd name="connsiteX1" fmla="*/ 3440586 w 3440586"/>
              <a:gd name="connsiteY1" fmla="*/ 1901419 h 2950205"/>
              <a:gd name="connsiteX2" fmla="*/ 3211095 w 3440586"/>
              <a:gd name="connsiteY2" fmla="*/ 2807749 h 2950205"/>
              <a:gd name="connsiteX3" fmla="*/ 3124550 w 3440586"/>
              <a:gd name="connsiteY3" fmla="*/ 2950205 h 2950205"/>
              <a:gd name="connsiteX4" fmla="*/ 0 w 3440586"/>
              <a:gd name="connsiteY4" fmla="*/ 2950205 h 2950205"/>
              <a:gd name="connsiteX5" fmla="*/ 0 w 3440586"/>
              <a:gd name="connsiteY5" fmla="*/ 788141 h 2950205"/>
              <a:gd name="connsiteX6" fmla="*/ 71938 w 3440586"/>
              <a:gd name="connsiteY6" fmla="*/ 691940 h 2950205"/>
              <a:gd name="connsiteX7" fmla="*/ 1539166 w 3440586"/>
              <a:gd name="connsiteY7" fmla="*/ 0 h 2950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40586" h="2950205">
                <a:moveTo>
                  <a:pt x="1539166" y="0"/>
                </a:moveTo>
                <a:cubicBezTo>
                  <a:pt x="2589292" y="0"/>
                  <a:pt x="3440586" y="851294"/>
                  <a:pt x="3440586" y="1901419"/>
                </a:cubicBezTo>
                <a:cubicBezTo>
                  <a:pt x="3440586" y="2229583"/>
                  <a:pt x="3357452" y="2538330"/>
                  <a:pt x="3211095" y="2807749"/>
                </a:cubicBezTo>
                <a:lnTo>
                  <a:pt x="3124550" y="2950205"/>
                </a:lnTo>
                <a:lnTo>
                  <a:pt x="0" y="2950205"/>
                </a:lnTo>
                <a:lnTo>
                  <a:pt x="0" y="788141"/>
                </a:lnTo>
                <a:lnTo>
                  <a:pt x="71938" y="691940"/>
                </a:lnTo>
                <a:cubicBezTo>
                  <a:pt x="420687" y="269355"/>
                  <a:pt x="948471" y="0"/>
                  <a:pt x="1539166" y="0"/>
                </a:cubicBezTo>
                <a:close/>
              </a:path>
            </a:pathLst>
          </a:custGeom>
          <a:noFill/>
          <a:effectLst>
            <a:softEdge rad="0"/>
          </a:effec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E03D85-B462-2948-B98B-DF0DA4509455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5102914" y="1885721"/>
            <a:ext cx="3507771" cy="3466031"/>
          </a:xfrm>
        </p:spPr>
        <p:txBody>
          <a:bodyPr vert="horz" lIns="91440" tIns="45720" rIns="91440" bIns="45720" numCol="1" rtlCol="0" anchor="ctr">
            <a:noAutofit/>
          </a:bodyPr>
          <a:lstStyle/>
          <a:p>
            <a:pPr marL="0" indent="0" defTabSz="685800">
              <a:lnSpc>
                <a:spcPct val="100000"/>
              </a:lnSpc>
              <a:buNone/>
            </a:pPr>
            <a:endParaRPr lang="en-US" sz="2000">
              <a:solidFill>
                <a:srgbClr val="000000"/>
              </a:solidFill>
            </a:endParaRPr>
          </a:p>
          <a:p>
            <a:pPr mar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>
                <a:solidFill>
                  <a:srgbClr val="000000"/>
                </a:solidFill>
              </a:rPr>
              <a:t>Rebecca Bryant, PhD</a:t>
            </a:r>
            <a:r>
              <a:rPr lang="en-US" sz="2000">
                <a:solidFill>
                  <a:srgbClr val="000000"/>
                </a:solidFill>
              </a:rPr>
              <a:t> </a:t>
            </a:r>
            <a:br>
              <a:rPr lang="en-US" sz="2000">
                <a:solidFill>
                  <a:srgbClr val="000000"/>
                </a:solidFill>
                <a:cs typeface="Calibri"/>
              </a:rPr>
            </a:br>
            <a:r>
              <a:rPr lang="en-US" sz="2000">
                <a:solidFill>
                  <a:srgbClr val="000000"/>
                </a:solidFill>
              </a:rPr>
              <a:t>Senior Program Officer</a:t>
            </a:r>
            <a:endParaRPr lang="en-US" sz="2000">
              <a:cs typeface="Calibri"/>
            </a:endParaRPr>
          </a:p>
          <a:p>
            <a:pPr mar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>
                <a:solidFill>
                  <a:srgbClr val="0070C0"/>
                </a:solidFill>
              </a:rPr>
              <a:t>https://orcid.org/</a:t>
            </a:r>
            <a:endParaRPr lang="en-US" sz="2000">
              <a:solidFill>
                <a:srgbClr val="0070C0"/>
              </a:solidFill>
              <a:cs typeface="Calibri"/>
            </a:endParaRPr>
          </a:p>
          <a:p>
            <a:pPr mar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>
                <a:solidFill>
                  <a:srgbClr val="0070C0"/>
                </a:solidFill>
              </a:rPr>
              <a:t>0000-0002-2753-3881</a:t>
            </a:r>
            <a:endParaRPr lang="en-US" sz="2000">
              <a:solidFill>
                <a:srgbClr val="0070C0"/>
              </a:solidFill>
              <a:cs typeface="Calibri"/>
            </a:endParaRPr>
          </a:p>
          <a:p>
            <a:pPr marL="0" indent="0" defTabSz="685800">
              <a:lnSpc>
                <a:spcPct val="100000"/>
              </a:lnSpc>
              <a:spcBef>
                <a:spcPts val="0"/>
              </a:spcBef>
              <a:buNone/>
            </a:pPr>
            <a:br>
              <a:rPr lang="en-US" sz="2000">
                <a:ea typeface="+mn-lt"/>
                <a:cs typeface="+mn-lt"/>
              </a:rPr>
            </a:br>
            <a:r>
              <a:rPr lang="en-US" sz="2000" b="1">
                <a:solidFill>
                  <a:srgbClr val="000000"/>
                </a:solidFill>
              </a:rPr>
              <a:t>Brian Lavoie, PhD</a:t>
            </a:r>
            <a:endParaRPr lang="en-US" sz="2000" b="1">
              <a:solidFill>
                <a:srgbClr val="000000"/>
              </a:solidFill>
              <a:cs typeface="Calibri"/>
            </a:endParaRPr>
          </a:p>
          <a:p>
            <a:pPr mar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>
                <a:solidFill>
                  <a:srgbClr val="000000"/>
                </a:solidFill>
              </a:rPr>
              <a:t>Research Scientist</a:t>
            </a:r>
            <a:endParaRPr lang="en-US" sz="2000">
              <a:solidFill>
                <a:srgbClr val="000000"/>
              </a:solidFill>
              <a:cs typeface="Calibri"/>
            </a:endParaRPr>
          </a:p>
          <a:p>
            <a:pPr mar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>
                <a:solidFill>
                  <a:srgbClr val="0070C0"/>
                </a:solidFill>
              </a:rPr>
              <a:t>https://orcid.org/</a:t>
            </a:r>
            <a:endParaRPr lang="en-US" sz="2000">
              <a:solidFill>
                <a:srgbClr val="0070C0"/>
              </a:solidFill>
              <a:cs typeface="Calibri"/>
            </a:endParaRPr>
          </a:p>
          <a:p>
            <a:pPr mar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>
                <a:solidFill>
                  <a:srgbClr val="0070C0"/>
                </a:solidFill>
              </a:rPr>
              <a:t>0000-0002-7173-8753</a:t>
            </a:r>
            <a:endParaRPr lang="en-US" sz="2000">
              <a:solidFill>
                <a:srgbClr val="0070C0"/>
              </a:solidFill>
              <a:cs typeface="Calibri"/>
            </a:endParaRPr>
          </a:p>
          <a:p>
            <a:pPr marL="0" indent="0" defTabSz="685800">
              <a:lnSpc>
                <a:spcPct val="100000"/>
              </a:lnSpc>
              <a:spcBef>
                <a:spcPts val="0"/>
              </a:spcBef>
              <a:buNone/>
            </a:pPr>
            <a:endParaRPr lang="en-US" sz="2000">
              <a:solidFill>
                <a:srgbClr val="000000"/>
              </a:solidFill>
              <a:cs typeface="Calibri"/>
            </a:endParaRPr>
          </a:p>
          <a:p>
            <a:pPr mar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>
                <a:solidFill>
                  <a:srgbClr val="000000"/>
                </a:solidFill>
              </a:rPr>
              <a:t>Constance Malpas</a:t>
            </a:r>
            <a:endParaRPr lang="en-US" sz="2000" b="1">
              <a:solidFill>
                <a:srgbClr val="000000"/>
              </a:solidFill>
              <a:cs typeface="Calibri"/>
            </a:endParaRPr>
          </a:p>
          <a:p>
            <a:pPr mar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>
                <a:solidFill>
                  <a:srgbClr val="000000"/>
                </a:solidFill>
              </a:rPr>
              <a:t>Research Scientist</a:t>
            </a:r>
            <a:endParaRPr lang="en-US" sz="2000">
              <a:solidFill>
                <a:srgbClr val="000000"/>
              </a:solidFill>
              <a:cs typeface="Calibri"/>
            </a:endParaRPr>
          </a:p>
          <a:p>
            <a:pPr mar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>
                <a:solidFill>
                  <a:srgbClr val="0070C0"/>
                </a:solidFill>
              </a:rPr>
              <a:t>https://orcid.org/</a:t>
            </a:r>
            <a:endParaRPr lang="en-US" sz="2000">
              <a:solidFill>
                <a:srgbClr val="000000"/>
              </a:solidFill>
              <a:cs typeface="Calibri"/>
            </a:endParaRPr>
          </a:p>
          <a:p>
            <a:pPr mar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>
                <a:solidFill>
                  <a:srgbClr val="0070C0"/>
                </a:solidFill>
              </a:rPr>
              <a:t>0000-0002-9312-8294</a:t>
            </a:r>
            <a:br>
              <a:rPr lang="en-US" sz="2000" b="1">
                <a:solidFill>
                  <a:srgbClr val="0070C0"/>
                </a:solidFill>
                <a:cs typeface="Calibri"/>
              </a:rPr>
            </a:br>
            <a:endParaRPr lang="en-US" sz="2000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7981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0939" y="233470"/>
            <a:ext cx="26789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Four Reports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23" y="4003622"/>
            <a:ext cx="1829185" cy="2328352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69765E-CCC7-4FEA-AB33-14DDEB843377}"/>
              </a:ext>
            </a:extLst>
          </p:cNvPr>
          <p:cNvSpPr txBox="1"/>
          <p:nvPr/>
        </p:nvSpPr>
        <p:spPr>
          <a:xfrm>
            <a:off x="220939" y="2648142"/>
            <a:ext cx="2960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RDM Service Space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5549CC-BA68-4DF9-8D46-52036A8EC02A}"/>
              </a:ext>
            </a:extLst>
          </p:cNvPr>
          <p:cNvSpPr txBox="1"/>
          <p:nvPr/>
        </p:nvSpPr>
        <p:spPr>
          <a:xfrm>
            <a:off x="2009673" y="1182130"/>
            <a:ext cx="31352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Scoping the</a:t>
            </a:r>
          </a:p>
          <a:p>
            <a:pPr algn="ctr"/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RDM Service Bundle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36745F-9CBB-4353-88C4-E256F4FA4D3A}"/>
              </a:ext>
            </a:extLst>
          </p:cNvPr>
          <p:cNvSpPr txBox="1"/>
          <p:nvPr/>
        </p:nvSpPr>
        <p:spPr>
          <a:xfrm>
            <a:off x="3966643" y="2217255"/>
            <a:ext cx="32345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Incentives to Acquire</a:t>
            </a:r>
          </a:p>
          <a:p>
            <a:pPr algn="ctr"/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RDM Capacity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428C86-DF24-4B8E-A3E3-3512A0D905B8}"/>
              </a:ext>
            </a:extLst>
          </p:cNvPr>
          <p:cNvSpPr txBox="1"/>
          <p:nvPr/>
        </p:nvSpPr>
        <p:spPr>
          <a:xfrm>
            <a:off x="6123411" y="1182129"/>
            <a:ext cx="29342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5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Sourcing &amp; Scaling</a:t>
            </a:r>
          </a:p>
          <a:p>
            <a:pPr algn="ctr"/>
            <a:r>
              <a:rPr lang="en-US" sz="2400" b="1" dirty="0">
                <a:solidFill>
                  <a:srgbClr val="FF5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Choices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3E26D35-B2CC-4C38-BFB4-E562FD7C97B0}"/>
              </a:ext>
            </a:extLst>
          </p:cNvPr>
          <p:cNvCxnSpPr>
            <a:cxnSpLocks/>
          </p:cNvCxnSpPr>
          <p:nvPr/>
        </p:nvCxnSpPr>
        <p:spPr>
          <a:xfrm>
            <a:off x="1642320" y="3109807"/>
            <a:ext cx="0" cy="78376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BF71207-F428-4603-96AE-C88A39B7AF8E}"/>
              </a:ext>
            </a:extLst>
          </p:cNvPr>
          <p:cNvCxnSpPr>
            <a:cxnSpLocks/>
          </p:cNvCxnSpPr>
          <p:nvPr/>
        </p:nvCxnSpPr>
        <p:spPr>
          <a:xfrm>
            <a:off x="3577314" y="2136236"/>
            <a:ext cx="0" cy="17573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308104A-C654-4753-BD5A-295D1B636197}"/>
              </a:ext>
            </a:extLst>
          </p:cNvPr>
          <p:cNvCxnSpPr/>
          <p:nvPr/>
        </p:nvCxnSpPr>
        <p:spPr>
          <a:xfrm>
            <a:off x="5596662" y="3171362"/>
            <a:ext cx="0" cy="7222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837228C-966A-4979-BBBA-70678A293D88}"/>
              </a:ext>
            </a:extLst>
          </p:cNvPr>
          <p:cNvCxnSpPr>
            <a:cxnSpLocks/>
          </p:cNvCxnSpPr>
          <p:nvPr/>
        </p:nvCxnSpPr>
        <p:spPr>
          <a:xfrm>
            <a:off x="7590511" y="2136236"/>
            <a:ext cx="0" cy="17573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5EFE446D-3316-4757-A9B4-52EE125435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744" y="4003622"/>
            <a:ext cx="1820163" cy="2355505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7E52FC-2B46-4FBC-AF88-C4327A3E59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321" y="4006516"/>
            <a:ext cx="1829185" cy="2366349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AEE711-30C1-45A4-AB15-452890F535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430" y="4013935"/>
            <a:ext cx="1820162" cy="2358930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18C39C1-4857-9842-815A-3BDB1A032664}"/>
              </a:ext>
            </a:extLst>
          </p:cNvPr>
          <p:cNvSpPr txBox="1"/>
          <p:nvPr/>
        </p:nvSpPr>
        <p:spPr>
          <a:xfrm>
            <a:off x="7357116" y="132454"/>
            <a:ext cx="1624612" cy="523220"/>
          </a:xfrm>
          <a:prstGeom prst="rect">
            <a:avLst/>
          </a:prstGeom>
          <a:solidFill>
            <a:schemeClr val="bg2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oc.lc/rdm</a:t>
            </a:r>
          </a:p>
        </p:txBody>
      </p:sp>
    </p:spTree>
    <p:extLst>
      <p:ext uri="{BB962C8B-B14F-4D97-AF65-F5344CB8AC3E}">
        <p14:creationId xmlns:p14="http://schemas.microsoft.com/office/powerpoint/2010/main" val="2696695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018B9E-F295-4974-A264-5D99A5FBE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2637"/>
            <a:ext cx="9144000" cy="13476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614FB0-F63C-4888-B30F-DE43F91F3187}"/>
              </a:ext>
            </a:extLst>
          </p:cNvPr>
          <p:cNvSpPr txBox="1"/>
          <p:nvPr/>
        </p:nvSpPr>
        <p:spPr>
          <a:xfrm>
            <a:off x="92024" y="4330763"/>
            <a:ext cx="718523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800" dirty="0"/>
              <a:t>The RDM Service Space &amp; RDM Service Bundles </a:t>
            </a:r>
            <a:endParaRPr lang="en-US" sz="2800" i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62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2.png" descr="http://www.oclc.org/content/dam/research/images/publications/rdm-framework-4-with-cc.png">
            <a:extLst>
              <a:ext uri="{FF2B5EF4-FFF2-40B4-BE49-F238E27FC236}">
                <a16:creationId xmlns:a16="http://schemas.microsoft.com/office/drawing/2014/main" id="{782A08C0-B7E1-4210-B4F2-B3693BE6992B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93276" y="818245"/>
            <a:ext cx="8138257" cy="6039755"/>
          </a:xfrm>
          <a:prstGeom prst="rect">
            <a:avLst/>
          </a:prstGeom>
          <a:ln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64328C-62F6-4886-A23A-17271FBA4519}"/>
              </a:ext>
            </a:extLst>
          </p:cNvPr>
          <p:cNvSpPr txBox="1"/>
          <p:nvPr/>
        </p:nvSpPr>
        <p:spPr>
          <a:xfrm>
            <a:off x="140552" y="148735"/>
            <a:ext cx="4143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RDM Service Space</a:t>
            </a:r>
          </a:p>
        </p:txBody>
      </p:sp>
      <p:pic>
        <p:nvPicPr>
          <p:cNvPr id="6" name="Picture 5" descr="A picture containing monitor&#10;&#10;Description generated with high confidence">
            <a:extLst>
              <a:ext uri="{FF2B5EF4-FFF2-40B4-BE49-F238E27FC236}">
                <a16:creationId xmlns:a16="http://schemas.microsoft.com/office/drawing/2014/main" id="{276A0AC8-8C23-41FE-AF18-0BD601A88D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216" y="4157747"/>
            <a:ext cx="1829185" cy="2328352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1942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5E18206F30604D8C72713BC37C7121" ma:contentTypeVersion="65" ma:contentTypeDescription="Create a new document." ma:contentTypeScope="" ma:versionID="f1395dda86fb6fdc901c654b2f58b2a3">
  <xsd:schema xmlns:xsd="http://www.w3.org/2001/XMLSchema" xmlns:xs="http://www.w3.org/2001/XMLSchema" xmlns:p="http://schemas.microsoft.com/office/2006/metadata/properties" xmlns:ns2="c908eeb5-9d00-41e0-9796-81e9ccc774c3" xmlns:ns3="9b9db491-4385-45f1-9eb7-7d00055b11bb" targetNamespace="http://schemas.microsoft.com/office/2006/metadata/properties" ma:root="true" ma:fieldsID="0ace508b7351c89a677880c83574ac0f" ns2:_="" ns3:_="">
    <xsd:import namespace="c908eeb5-9d00-41e0-9796-81e9ccc774c3"/>
    <xsd:import namespace="9b9db491-4385-45f1-9eb7-7d00055b11b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08eeb5-9d00-41e0-9796-81e9ccc774c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db491-4385-45f1-9eb7-7d00055b11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0841DF8-CE7D-4ED2-84F3-8AA4D5047C3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D5DF5D0-87E8-4BD5-A402-4D59CE4202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08eeb5-9d00-41e0-9796-81e9ccc774c3"/>
    <ds:schemaRef ds:uri="9b9db491-4385-45f1-9eb7-7d00055b11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5BC43B5-C7E0-4D34-A102-2E25322A6E75}">
  <ds:schemaRefs>
    <ds:schemaRef ds:uri="http://purl.org/dc/terms/"/>
    <ds:schemaRef ds:uri="http://purl.org/dc/dcmitype/"/>
    <ds:schemaRef ds:uri="http://schemas.microsoft.com/office/2006/documentManagement/types"/>
    <ds:schemaRef ds:uri="c908eeb5-9d00-41e0-9796-81e9ccc774c3"/>
    <ds:schemaRef ds:uri="http://purl.org/dc/elements/1.1/"/>
    <ds:schemaRef ds:uri="http://schemas.microsoft.com/office/infopath/2007/PartnerControls"/>
    <ds:schemaRef ds:uri="9b9db491-4385-45f1-9eb7-7d00055b11bb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1322</TotalTime>
  <Words>1069</Words>
  <Application>Microsoft Office PowerPoint</Application>
  <PresentationFormat>On-screen Show (4:3)</PresentationFormat>
  <Paragraphs>220</Paragraphs>
  <Slides>30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Calibri Light</vt:lpstr>
      <vt:lpstr>Mangal</vt:lpstr>
      <vt:lpstr>Segoe UI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Realities of RDM</dc:title>
  <dc:creator>Lavoie,Brian</dc:creator>
  <cp:lastModifiedBy>Proffitt,Merrilee</cp:lastModifiedBy>
  <cp:revision>128</cp:revision>
  <cp:lastPrinted>2018-12-03T18:54:20Z</cp:lastPrinted>
  <dcterms:created xsi:type="dcterms:W3CDTF">1601-01-01T00:00:00Z</dcterms:created>
  <dcterms:modified xsi:type="dcterms:W3CDTF">2018-12-03T21:23:49Z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0x010100EE5E18206F30604D8C72713BC37C7121</vt:lpwstr>
  </property>
</Properties>
</file>