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 id="2147483688"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Roboto"/>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2" y="12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journal.code4lib.org/articles/896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commons.wikimedia.org/wiki/File:Ruhama-fire-lookout-tower.jpg"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commons.wikimedia.org/wiki/File:Overpasses_in_Spain.JP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commons.wikimedia.org/wiki/File:Small_Island_in_Lower_Saranac_Lake.jp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commons.wikimedia.org/wiki/File:Willow_Flats_area_and_Teton_Range_in_Grand_Teton_National_Park.jp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68184303e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68184303e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45580c947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45580c947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45580c9473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45580c947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a:solidFill>
                  <a:schemeClr val="dk1"/>
                </a:solidFill>
              </a:rPr>
              <a:t>The Wikibase UI supports data entry.  It has a powerful and well-tested set of features that speed the data entry process and assist with quality control and data integrity.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5580c947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5580c947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a:solidFill>
                  <a:schemeClr val="dk1"/>
                </a:solidFill>
              </a:rPr>
              <a:t>Searching for entities as you type is supported by the Mediawiki API.  This feature is found in both the Wikibase UI when selecting properties and objects for statements, when searching, and when constructing SPARQL queries in the SPARQL Query Service UI.</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468184303e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468184303e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a:solidFill>
                  <a:schemeClr val="dk1"/>
                </a:solidFill>
              </a:rPr>
              <a:t>Searching for entities as you type is supported by the Mediawiki API.  This feature is found in both the Wikibase UI when selecting properties and objects for statements, when searching, and when constructing SPARQL queries in the SPARQL Query Service UI.</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468184303e_1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468184303e_1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a:solidFill>
                  <a:schemeClr val="dk1"/>
                </a:solidFill>
              </a:rPr>
              <a:t>Searching for entities as you type is supported by the Mediawiki API.  This feature is found in both the Wikibase UI when selecting properties and objects for statements, when searching, and when constructing SPARQL queries in the SPARQL Query Service UI.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45580c947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45580c947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SPARQL is a semantic query language for databases.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The ecosystem includes a SPARQL endpoint and a user-friendly interface for constructing queries. </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a:solidFill>
                  <a:schemeClr val="dk1"/>
                </a:solidFill>
              </a:rPr>
              <a:t>In this example SPARQL query, items describing people born between 1800 and 1880, but without a specified death date, are listed.</a:t>
            </a: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45580c9473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45580c947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a:t>Reconciling strings to a ranked list of potential entities is a key use case to be supported.</a:t>
            </a:r>
            <a:endParaRPr/>
          </a:p>
          <a:p>
            <a:pPr marL="457200" lvl="0" indent="-298450" algn="l" rtl="0">
              <a:lnSpc>
                <a:spcPct val="115000"/>
              </a:lnSpc>
              <a:spcBef>
                <a:spcPts val="0"/>
              </a:spcBef>
              <a:spcAft>
                <a:spcPts val="0"/>
              </a:spcAft>
              <a:buSzPts val="1100"/>
              <a:buChar char="●"/>
            </a:pPr>
            <a:r>
              <a:rPr lang="en"/>
              <a:t>We used an </a:t>
            </a:r>
            <a:r>
              <a:rPr lang="en" b="1"/>
              <a:t>OpenRefine-optimized</a:t>
            </a:r>
            <a:r>
              <a:rPr lang="en"/>
              <a:t> </a:t>
            </a:r>
            <a:r>
              <a:rPr lang="en" b="1"/>
              <a:t>Reconciliation API </a:t>
            </a:r>
            <a:r>
              <a:rPr lang="en"/>
              <a:t>endpoint for this use case.</a:t>
            </a:r>
            <a:endParaRPr/>
          </a:p>
          <a:p>
            <a:pPr marL="457200" lvl="0" indent="-298450" algn="l" rtl="0">
              <a:lnSpc>
                <a:spcPct val="115000"/>
              </a:lnSpc>
              <a:spcBef>
                <a:spcPts val="0"/>
              </a:spcBef>
              <a:spcAft>
                <a:spcPts val="0"/>
              </a:spcAft>
              <a:buSzPts val="1100"/>
              <a:buChar char="●"/>
            </a:pPr>
            <a:r>
              <a:rPr lang="en"/>
              <a:t>The Reconciliation API uses the ecosystem’s </a:t>
            </a:r>
            <a:r>
              <a:rPr lang="en" b="1"/>
              <a:t>Mediawiki API </a:t>
            </a:r>
            <a:r>
              <a:rPr lang="en"/>
              <a:t>and </a:t>
            </a:r>
            <a:r>
              <a:rPr lang="en" b="1"/>
              <a:t>SPARQL endpoint </a:t>
            </a:r>
            <a:r>
              <a:rPr lang="en"/>
              <a:t>in a hybrid tandem to find and rank matches.</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45580c9473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45580c947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a:solidFill>
                  <a:schemeClr val="dk1"/>
                </a:solidFill>
              </a:rPr>
              <a:t>For batch loading new items and properties, and subsequent batch updates and deletions, OCLC staff use </a:t>
            </a:r>
            <a:r>
              <a:rPr lang="en" b="1">
                <a:solidFill>
                  <a:srgbClr val="C00000"/>
                </a:solidFill>
              </a:rPr>
              <a:t>Pywikibot</a:t>
            </a:r>
            <a:r>
              <a:rPr lang="en">
                <a:solidFill>
                  <a:schemeClr val="dk1"/>
                </a:solidFill>
              </a:rPr>
              <a:t>.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It is a Python library and collection of scripts that automate work on MediaWiki sites. Originally designed for Wikipedia, it is now used throughout the Wikimedia Foundation's projects and on many other wikis.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Wikidata Quickstatements is an interesting alternative.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5580c9473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5580c947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Wikibase UI can be extended by writing little “Gadgets” … basically small Javascript applications that can be invoked from Wikibase pages.  </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we created a gadget that would make gather thumbnail images and metadata for statements associated a MediaWiki Commons image with an entity.</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45580c9473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45580c9473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MediaWiki and Wikidata Community is extensive and active, and the MediaWiki Toolforge site provides access to a wide range of open source applications that are built on that software foundation.  We made use of that community extension for an OpenRefine-compatible API endpoint.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 Toolforge is supported by Wikimedia Foundation staff and volunteers, and provides access to and information about additional services, including many that improve and empower Wikibase.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68184303e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68184303e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45580c9473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45580c9473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created our own fit-for-purpose extensions, including an “Explorer” for browsing through our entities which utilized the MediaWiki Search API as well as the SPARQL Query API to gather data, with other sources like DBpedia providing additional context.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68184303e_1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68184303e_1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created our own fit-for-purpose extensions, including an “Explorer” for browsing through our entities which utilized the MediaWiki Search API as well as the SPARQL Query API to gather data, with other sources like DBpedia providing additional context.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468184303e_1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468184303e_1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created our own fit-for-purpose extensions, including an “Explorer” for browsing through our entities which utilized the MediaWiki Search API as well as the SPARQL Query API to gather data, with other sources like DBpedia providing additional context.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45580c9473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45580c9473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“Retriever” extension was built in response to, and guided by, pilot participant feedback, as a way to fill in some of the “entity gaps” in the system. </a:t>
            </a:r>
            <a:endParaRPr/>
          </a:p>
          <a:p>
            <a:pPr marL="0" lvl="0" indent="0" algn="l" rtl="0">
              <a:spcBef>
                <a:spcPts val="0"/>
              </a:spcBef>
              <a:spcAft>
                <a:spcPts val="0"/>
              </a:spcAft>
              <a:buNone/>
            </a:pPr>
            <a:endParaRPr/>
          </a:p>
          <a:p>
            <a:pPr marL="0" lvl="0" indent="0" algn="l" rtl="0">
              <a:spcBef>
                <a:spcPts val="0"/>
              </a:spcBef>
              <a:spcAft>
                <a:spcPts val="0"/>
              </a:spcAft>
              <a:buNone/>
            </a:pPr>
            <a:r>
              <a:rPr lang="en"/>
              <a:t>A simple keyword search interfaces uses the Wikidata, VIAF, and FAST APIs to return possible matches.  Selecting one of the matches fills in data in a simple form for double-checking data quality and supplementing descriptions, with a one-click button to create a new entity description in the pilot system Wikibase.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468184303e_1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468184303e_1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“Retriever” extension was built in response to, and guided by, pilot participant feedback, as a way to fill in some of the “entity gaps” in the system. </a:t>
            </a:r>
            <a:endParaRPr/>
          </a:p>
          <a:p>
            <a:pPr marL="0" lvl="0" indent="0" algn="l" rtl="0">
              <a:spcBef>
                <a:spcPts val="0"/>
              </a:spcBef>
              <a:spcAft>
                <a:spcPts val="0"/>
              </a:spcAft>
              <a:buNone/>
            </a:pPr>
            <a:endParaRPr/>
          </a:p>
          <a:p>
            <a:pPr marL="0" lvl="0" indent="0" algn="l" rtl="0">
              <a:spcBef>
                <a:spcPts val="0"/>
              </a:spcBef>
              <a:spcAft>
                <a:spcPts val="0"/>
              </a:spcAft>
              <a:buNone/>
            </a:pPr>
            <a:r>
              <a:rPr lang="en"/>
              <a:t>A simple keyword search interfaces uses the Wikidata, VIAF, and FAST APIs to return possible matches.  Selecting one of the matches fills in data in a simple form for double-checking data quality and supplementing descriptions, with a one-click button to create a new entity description in the pilot system Wikibase.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468184303e_0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468184303e_0_2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44" name="Google Shape;444;g468184303e_0_2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468184303e_0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468184303e_0_2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**Include a digression about importance of Wikidata </a:t>
            </a:r>
            <a:endParaRPr sz="1200">
              <a:solidFill>
                <a:schemeClr val="dk1"/>
              </a:solidFill>
              <a:latin typeface="Calibri"/>
              <a:ea typeface="Calibri"/>
              <a:cs typeface="Calibri"/>
              <a:sym typeface="Calibri"/>
            </a:endParaRPr>
          </a:p>
          <a:p>
            <a:pPr marL="0" marR="0" lvl="0" indent="457200" algn="l" rtl="0">
              <a:spcBef>
                <a:spcPts val="0"/>
              </a:spcBef>
              <a:spcAft>
                <a:spcPts val="0"/>
              </a:spcAft>
              <a:buNone/>
            </a:pPr>
            <a:r>
              <a:rPr lang="en" sz="1200">
                <a:solidFill>
                  <a:schemeClr val="dk1"/>
                </a:solidFill>
                <a:latin typeface="Calibri"/>
                <a:ea typeface="Calibri"/>
                <a:cs typeface="Calibri"/>
                <a:sym typeface="Calibri"/>
              </a:rPr>
              <a:t>-51 million entities, growing rapidly</a:t>
            </a:r>
            <a:endParaRPr sz="1200">
              <a:solidFill>
                <a:schemeClr val="dk1"/>
              </a:solidFill>
              <a:latin typeface="Calibri"/>
              <a:ea typeface="Calibri"/>
              <a:cs typeface="Calibri"/>
              <a:sym typeface="Calibri"/>
            </a:endParaRPr>
          </a:p>
          <a:p>
            <a:pPr marL="0" marR="0" lvl="0" indent="457200" algn="l" rtl="0">
              <a:spcBef>
                <a:spcPts val="0"/>
              </a:spcBef>
              <a:spcAft>
                <a:spcPts val="0"/>
              </a:spcAft>
              <a:buNone/>
            </a:pPr>
            <a:r>
              <a:rPr lang="en" sz="1200">
                <a:solidFill>
                  <a:schemeClr val="dk1"/>
                </a:solidFill>
                <a:latin typeface="Calibri"/>
                <a:ea typeface="Calibri"/>
                <a:cs typeface="Calibri"/>
                <a:sym typeface="Calibri"/>
              </a:rPr>
              <a:t>-tie in to open web and resource exposure</a:t>
            </a:r>
            <a:endParaRPr sz="1200">
              <a:solidFill>
                <a:schemeClr val="dk1"/>
              </a:solidFill>
              <a:latin typeface="Calibri"/>
              <a:ea typeface="Calibri"/>
              <a:cs typeface="Calibri"/>
              <a:sym typeface="Calibri"/>
            </a:endParaRPr>
          </a:p>
          <a:p>
            <a:pPr marL="0" marR="0" lvl="0" indent="457200" algn="l" rtl="0">
              <a:spcBef>
                <a:spcPts val="0"/>
              </a:spcBef>
              <a:spcAft>
                <a:spcPts val="0"/>
              </a:spcAft>
              <a:buNone/>
            </a:pPr>
            <a:r>
              <a:rPr lang="en" sz="1200">
                <a:solidFill>
                  <a:schemeClr val="dk1"/>
                </a:solidFill>
                <a:latin typeface="Calibri"/>
                <a:ea typeface="Calibri"/>
                <a:cs typeface="Calibri"/>
                <a:sym typeface="Calibri"/>
              </a:rPr>
              <a:t>-library data under-represented (both bibliographic and embedded entities)</a:t>
            </a:r>
            <a:endParaRPr sz="1200">
              <a:solidFill>
                <a:schemeClr val="dk1"/>
              </a:solidFill>
              <a:latin typeface="Calibri"/>
              <a:ea typeface="Calibri"/>
              <a:cs typeface="Calibri"/>
              <a:sym typeface="Calibri"/>
            </a:endParaRPr>
          </a:p>
          <a:p>
            <a:pPr marL="0" marR="0" lvl="0" indent="457200" algn="l" rtl="0">
              <a:spcBef>
                <a:spcPts val="0"/>
              </a:spcBef>
              <a:spcAft>
                <a:spcPts val="0"/>
              </a:spcAft>
              <a:buNone/>
            </a:pPr>
            <a:r>
              <a:rPr lang="en" sz="1200">
                <a:solidFill>
                  <a:schemeClr val="dk1"/>
                </a:solidFill>
                <a:latin typeface="Calibri"/>
                <a:ea typeface="Calibri"/>
                <a:cs typeface="Calibri"/>
                <a:sym typeface="Calibri"/>
              </a:rPr>
              <a:t>-connection points with domain expert user communities</a:t>
            </a:r>
            <a:endParaRPr sz="1200">
              <a:solidFill>
                <a:schemeClr val="dk1"/>
              </a:solidFill>
              <a:latin typeface="Calibri"/>
              <a:ea typeface="Calibri"/>
              <a:cs typeface="Calibri"/>
              <a:sym typeface="Calibri"/>
            </a:endParaRPr>
          </a:p>
        </p:txBody>
      </p:sp>
      <p:sp>
        <p:nvSpPr>
          <p:cNvPr id="452" name="Google Shape;452;g468184303e_0_2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68184303e_0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468184303e_0_2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Explorer </a:t>
            </a:r>
            <a:endParaRPr sz="1200">
              <a:solidFill>
                <a:schemeClr val="dk1"/>
              </a:solidFill>
              <a:latin typeface="Calibri"/>
              <a:ea typeface="Calibri"/>
              <a:cs typeface="Calibri"/>
              <a:sym typeface="Calibri"/>
            </a:endParaRPr>
          </a:p>
          <a:p>
            <a:pPr marL="0" marR="0" lvl="0" indent="457200" algn="l" rtl="0">
              <a:spcBef>
                <a:spcPts val="0"/>
              </a:spcBef>
              <a:spcAft>
                <a:spcPts val="0"/>
              </a:spcAft>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459" name="Google Shape;459;g468184303e_0_2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468184303e_0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468184303e_0_2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Wikibase as UI</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-largely positive experience, very easy to connect theory and practice</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-~10 metadata creation/metadata management staff</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-explored various entity and material types / breadth over depth</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-internal study group sharing sessions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-easy to jump in and start creating</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-production assistance tools/gadget options are robust; only just began to explore</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Wikidata considers itself an ‘emergent’ vocabulary.  Somewhat different than traditional library descriptive standards.  Prescriptive  and bounded usage of properties and classes would seem to be harder to control.  Evolving vocabulary more difficult to keep track of.  Working directly in a functional ecosystem allowed the appropriate questions to emerge.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Specifically, property definitions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When to say when?</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Entity creation - rabbit hole / MARC we have a sense of when something is done… you can read it; with entity relationships it’s more difficult to make that evaluation. Model allows for more relationships than we’re used to asserting.  Flexibility is great for special collections; setting guidelines will be helpful</a:t>
            </a:r>
            <a:endParaRPr sz="1200">
              <a:solidFill>
                <a:schemeClr val="dk1"/>
              </a:solidFill>
              <a:latin typeface="Calibri"/>
              <a:ea typeface="Calibri"/>
              <a:cs typeface="Calibri"/>
              <a:sym typeface="Calibri"/>
            </a:endParaRPr>
          </a:p>
        </p:txBody>
      </p:sp>
      <p:sp>
        <p:nvSpPr>
          <p:cNvPr id="466" name="Google Shape;466;g468184303e_0_2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468184303e_0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468184303e_0_2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Connection between wikidata and wikimedia commons and wikipedia brings library data a step toward broader web exposure and resource re-use</a:t>
            </a: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73" name="Google Shape;473;g468184303e_0_2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6550bfd99_8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6550bfd99_8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project didn’t start in a vacuum.</a:t>
            </a:r>
            <a:endParaRPr/>
          </a:p>
          <a:p>
            <a:pPr marL="0" lvl="0" indent="0" algn="l" rtl="0">
              <a:spcBef>
                <a:spcPts val="0"/>
              </a:spcBef>
              <a:spcAft>
                <a:spcPts val="0"/>
              </a:spcAft>
              <a:buNone/>
            </a:pPr>
            <a:endParaRPr/>
          </a:p>
          <a:p>
            <a:pPr marL="0" lvl="0" indent="0" algn="l" rtl="0">
              <a:spcBef>
                <a:spcPts val="0"/>
              </a:spcBef>
              <a:spcAft>
                <a:spcPts val="0"/>
              </a:spcAft>
              <a:buNone/>
            </a:pPr>
            <a:r>
              <a:rPr lang="en"/>
              <a:t>OCLC has been working with libraries and wikipedians and users to expand usage of library data in Wikipedia and wikidata.</a:t>
            </a:r>
            <a:endParaRPr/>
          </a:p>
          <a:p>
            <a:pPr marL="0" lvl="0" indent="0" algn="l" rtl="0">
              <a:spcBef>
                <a:spcPts val="0"/>
              </a:spcBef>
              <a:spcAft>
                <a:spcPts val="0"/>
              </a:spcAft>
              <a:buNone/>
            </a:pPr>
            <a:r>
              <a:rPr lang="en"/>
              <a:t>VIAFBot project wrote more than 400K library authority links into Wikidata, following similar work on English and other language Wikipedias. </a:t>
            </a:r>
            <a:r>
              <a:rPr lang="en" u="sng">
                <a:solidFill>
                  <a:schemeClr val="hlink"/>
                </a:solidFill>
                <a:hlinkClick r:id="rId3"/>
              </a:rPr>
              <a:t>http://journal.code4lib.org/articles/8964</a:t>
            </a:r>
            <a:endParaRPr/>
          </a:p>
          <a:p>
            <a:pPr marL="0" lvl="0" indent="0" algn="l" rtl="0">
              <a:spcBef>
                <a:spcPts val="0"/>
              </a:spcBef>
              <a:spcAft>
                <a:spcPts val="0"/>
              </a:spcAft>
              <a:buNone/>
            </a:pPr>
            <a:endParaRPr/>
          </a:p>
          <a:p>
            <a:pPr marL="0" lvl="0" indent="0" algn="l" rtl="0">
              <a:spcBef>
                <a:spcPts val="0"/>
              </a:spcBef>
              <a:spcAft>
                <a:spcPts val="0"/>
              </a:spcAft>
              <a:buNone/>
            </a:pPr>
            <a:r>
              <a:rPr lang="en"/>
              <a:t>Wikipedia + Libraries: Better Together provided free online training for 236 librarians looking to increase their Wikipedia skills and design Wikipedia related training for the communities they serve.  </a:t>
            </a:r>
            <a:endParaRPr/>
          </a:p>
          <a:p>
            <a:pPr marL="0" lvl="0" indent="0" algn="l" rtl="0">
              <a:spcBef>
                <a:spcPts val="0"/>
              </a:spcBef>
              <a:spcAft>
                <a:spcPts val="0"/>
              </a:spcAft>
              <a:buNone/>
            </a:pPr>
            <a:endParaRPr/>
          </a:p>
          <a:p>
            <a:pPr marL="0" lvl="0" indent="0" algn="l" rtl="0">
              <a:spcBef>
                <a:spcPts val="0"/>
              </a:spcBef>
              <a:spcAft>
                <a:spcPts val="0"/>
              </a:spcAft>
              <a:buNone/>
            </a:pPr>
            <a:r>
              <a:rPr lang="en"/>
              <a:t>For this project, </a:t>
            </a:r>
            <a:r>
              <a:rPr lang="en">
                <a:solidFill>
                  <a:schemeClr val="dk1"/>
                </a:solidFill>
              </a:rPr>
              <a:t>Our research team identified tha</a:t>
            </a:r>
            <a:r>
              <a:rPr lang="en"/>
              <a:t>t the wikibase software would be an ideal way to get us where we wanted to go, and quickly.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What would it take to create an easy-to-use system that allowed users not just to search on and refer to, but to edit? </a:t>
            </a:r>
            <a:endParaRPr/>
          </a:p>
          <a:p>
            <a:pPr marL="0" lvl="0" indent="0" algn="l" rtl="0">
              <a:spcBef>
                <a:spcPts val="0"/>
              </a:spcBef>
              <a:spcAft>
                <a:spcPts val="0"/>
              </a:spcAft>
              <a:buNone/>
            </a:pPr>
            <a:r>
              <a:rPr lang="en"/>
              <a:t>How would that work in a wiki environment?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468184303e_0_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468184303e_0_2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80" name="Google Shape;480;g468184303e_0_2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468184303e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468184303e_0_2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88" name="Google Shape;488;g468184303e_0_2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468184303e_0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g468184303e_0_2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97" name="Google Shape;497;g468184303e_0_2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468184303e_0_297:notes"/>
          <p:cNvSpPr>
            <a:spLocks noGrp="1" noRot="1" noChangeAspect="1"/>
          </p:cNvSpPr>
          <p:nvPr>
            <p:ph type="sldImg" idx="2"/>
          </p:nvPr>
        </p:nvSpPr>
        <p:spPr>
          <a:xfrm>
            <a:off x="-13466763" y="8183563"/>
            <a:ext cx="39341426" cy="22129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468184303e_0_297:notes"/>
          <p:cNvSpPr txBox="1">
            <a:spLocks noGrp="1"/>
          </p:cNvSpPr>
          <p:nvPr>
            <p:ph type="body" idx="1"/>
          </p:nvPr>
        </p:nvSpPr>
        <p:spPr>
          <a:xfrm>
            <a:off x="1240790" y="31536793"/>
            <a:ext cx="9926400" cy="25803600"/>
          </a:xfrm>
          <a:prstGeom prst="rect">
            <a:avLst/>
          </a:prstGeom>
          <a:noFill/>
          <a:ln>
            <a:noFill/>
          </a:ln>
        </p:spPr>
        <p:txBody>
          <a:bodyPr spcFirstLastPara="1" wrap="square" lIns="136500" tIns="68250" rIns="136500" bIns="68250" anchor="t" anchorCtr="0">
            <a:noAutofit/>
          </a:bodyPr>
          <a:lstStyle/>
          <a:p>
            <a:pPr marL="171450" marR="0" lvl="0" indent="-171450" algn="l" rtl="0">
              <a:spcBef>
                <a:spcPts val="0"/>
              </a:spcBef>
              <a:spcAft>
                <a:spcPts val="0"/>
              </a:spcAft>
              <a:buClr>
                <a:schemeClr val="dk1"/>
              </a:buClr>
              <a:buSzPts val="1200"/>
              <a:buFont typeface="Arial"/>
              <a:buChar char="•"/>
            </a:pPr>
            <a:r>
              <a:rPr lang="en"/>
              <a:t>From Google doc (because I really liked it!): </a:t>
            </a:r>
            <a:endParaRPr/>
          </a:p>
          <a:p>
            <a:pPr marL="171450" lvl="0" indent="-165100" algn="l" rtl="0">
              <a:lnSpc>
                <a:spcPct val="115000"/>
              </a:lnSpc>
              <a:spcBef>
                <a:spcPts val="0"/>
              </a:spcBef>
              <a:spcAft>
                <a:spcPts val="0"/>
              </a:spcAft>
              <a:buClr>
                <a:schemeClr val="dk1"/>
              </a:buClr>
              <a:buSzPts val="1100"/>
              <a:buFont typeface="Arial"/>
              <a:buChar char="•"/>
            </a:pPr>
            <a:r>
              <a:rPr lang="en" sz="1100">
                <a:latin typeface="Arial"/>
                <a:ea typeface="Arial"/>
                <a:cs typeface="Arial"/>
                <a:sym typeface="Arial"/>
              </a:rPr>
              <a:t>Harvard Library has a reputation for going it alone, unsustainable going forward, need to foreground collaboration with new and existing partners to get things done at the scale and timeliness that modern scholarly output requires </a:t>
            </a:r>
            <a:endParaRPr sz="1100">
              <a:latin typeface="Arial"/>
              <a:ea typeface="Arial"/>
              <a:cs typeface="Arial"/>
              <a:sym typeface="Arial"/>
            </a:endParaRPr>
          </a:p>
          <a:p>
            <a:pPr marL="171450" marR="0" lvl="0" indent="-171450" algn="l" rtl="0">
              <a:spcBef>
                <a:spcPts val="0"/>
              </a:spcBef>
              <a:spcAft>
                <a:spcPts val="0"/>
              </a:spcAft>
              <a:buClr>
                <a:schemeClr val="dk1"/>
              </a:buClr>
              <a:buSzPts val="1200"/>
              <a:buFont typeface="Arial"/>
              <a:buChar char="•"/>
            </a:pPr>
            <a:r>
              <a:rPr lang="en"/>
              <a:t>Flexible, extensible</a:t>
            </a:r>
            <a:endParaRPr/>
          </a:p>
        </p:txBody>
      </p:sp>
      <p:sp>
        <p:nvSpPr>
          <p:cNvPr id="506" name="Google Shape;506;g468184303e_0_297:notes"/>
          <p:cNvSpPr txBox="1">
            <a:spLocks noGrp="1"/>
          </p:cNvSpPr>
          <p:nvPr>
            <p:ph type="sldNum" idx="12"/>
          </p:nvPr>
        </p:nvSpPr>
        <p:spPr>
          <a:xfrm>
            <a:off x="7028996" y="62239236"/>
            <a:ext cx="5376900" cy="3291300"/>
          </a:xfrm>
          <a:prstGeom prst="rect">
            <a:avLst/>
          </a:prstGeom>
          <a:noFill/>
          <a:ln>
            <a:noFill/>
          </a:ln>
        </p:spPr>
        <p:txBody>
          <a:bodyPr spcFirstLastPara="1" wrap="square" lIns="136500" tIns="68250" rIns="136500" bIns="68250" anchor="b" anchorCtr="0">
            <a:noAutofit/>
          </a:bodyPr>
          <a:lstStyle/>
          <a:p>
            <a:pPr marL="0" marR="0" lvl="0" indent="0" algn="r" rtl="0">
              <a:spcBef>
                <a:spcPts val="0"/>
              </a:spcBef>
              <a:spcAft>
                <a:spcPts val="0"/>
              </a:spcAft>
              <a:buNone/>
            </a:pPr>
            <a:fld id="{00000000-1234-1234-1234-123412341234}" type="slidenum">
              <a:rPr lang="en" sz="1800">
                <a:solidFill>
                  <a:schemeClr val="dk1"/>
                </a:solidFill>
                <a:latin typeface="Calibri"/>
                <a:ea typeface="Calibri"/>
                <a:cs typeface="Calibri"/>
                <a:sym typeface="Calibri"/>
              </a:rPr>
              <a:t>33</a:t>
            </a:fld>
            <a:endParaRPr sz="18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468184303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468184303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13" name="Google Shape;513;g468184303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468184303e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468184303e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done some local experimentation with linked data models and have been tracking community developments, but Passage was the first opportunity for group hands-on work. We had 4-5 people participating in the project locally.</a:t>
            </a:r>
            <a:endParaRPr/>
          </a:p>
          <a:p>
            <a:pPr marL="0" lvl="0" indent="0" algn="l" rtl="0">
              <a:spcBef>
                <a:spcPts val="0"/>
              </a:spcBef>
              <a:spcAft>
                <a:spcPts val="0"/>
              </a:spcAft>
              <a:buNone/>
            </a:pPr>
            <a:r>
              <a:rPr lang="en"/>
              <a:t>Our experience was similar to Harvard’s--we found Passage fairly easy to learn and use, and it got better over the course of the project.  We really appreciated the regular contacts with developers and project managers at OCLC and the level of agreement and understanding about project goals and methods.  We also really liked the interactions with metadata folks at other institutions and being involved in a community effort.</a:t>
            </a:r>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468184303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468184303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Passage isn’t just a system for describing traditional bibliographic objects.  The linked data model encourages us to see our work of description as building a web of relationships among a population of described entities of various types, and to think about how each of those is most appropriately described in general and in relation to our focus object.  In this regard, the ready access to Wikidata descriptions of an encyclopedic range of entities was very valuable. Still, it was also essential to be able to add to that population of entities within the Passage Wikibase.</a:t>
            </a:r>
            <a:endParaRPr/>
          </a:p>
          <a:p>
            <a:pPr marL="0" lvl="0" indent="0" algn="l" rtl="0">
              <a:spcBef>
                <a:spcPts val="0"/>
              </a:spcBef>
              <a:spcAft>
                <a:spcPts val="0"/>
              </a:spcAft>
              <a:buNone/>
            </a:pPr>
            <a:r>
              <a:rPr lang="en"/>
              <a:t>In addition to the positive connections with OCLC staff and project participants, we also liked being able to emphasize connections as two-way navigable relationships. For example, the creator name isn’t just a way of finding the object as it often is in traditional library catalogs--it’s also a way of exploring the creator and the creator’s other relationships. This is a model which is always latent in library authority control, but is not often foregrounded and elaborated the way it is in Passage.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468184303e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468184303e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Passage Project did raise a number of open questions for us:</a:t>
            </a:r>
            <a:endParaRPr/>
          </a:p>
          <a:p>
            <a:pPr marL="457200" lvl="0" indent="-298450" algn="l" rtl="0">
              <a:spcBef>
                <a:spcPts val="0"/>
              </a:spcBef>
              <a:spcAft>
                <a:spcPts val="0"/>
              </a:spcAft>
              <a:buSzPts val="1100"/>
              <a:buChar char="●"/>
            </a:pPr>
            <a:r>
              <a:rPr lang="en"/>
              <a:t>Library holdings can be described at a very granular level, including details about each library’s copy of a work. In a context like Passage, how much of that granularity is appropriate? Is there still a need for a local system to manage inventory, access, and condition metadata separate from the description which needs to be widely shared? </a:t>
            </a:r>
            <a:endParaRPr/>
          </a:p>
          <a:p>
            <a:pPr marL="457200" lvl="0" indent="-298450" algn="l" rtl="0">
              <a:spcBef>
                <a:spcPts val="0"/>
              </a:spcBef>
              <a:spcAft>
                <a:spcPts val="0"/>
              </a:spcAft>
              <a:buSzPts val="1100"/>
              <a:buChar char="●"/>
            </a:pPr>
            <a:r>
              <a:rPr lang="en"/>
              <a:t>Even above the question of item-level granularity, there are scalability questions. Is there an intuitive hierarchy which users would expect which would see some objects as being more useful (in Wikimedia terms, “notable”) and should justify the effort of description? Should we describe everything and let any sort of scaling for usefulness be left to end user activity to sort out?</a:t>
            </a:r>
            <a:endParaRPr/>
          </a:p>
          <a:p>
            <a:pPr marL="457200" lvl="0" indent="-298450" algn="l" rtl="0">
              <a:spcBef>
                <a:spcPts val="0"/>
              </a:spcBef>
              <a:spcAft>
                <a:spcPts val="0"/>
              </a:spcAft>
              <a:buSzPts val="1100"/>
              <a:buChar char="●"/>
            </a:pPr>
            <a:r>
              <a:rPr lang="en"/>
              <a:t>If we are doing this work in part to make library holdings and services more visible on the web, what kinds of search engine optimization should we be focusing on when doing description?</a:t>
            </a:r>
            <a:endParaRPr/>
          </a:p>
          <a:p>
            <a:pPr marL="457200" lvl="0" indent="-298450" algn="l" rtl="0">
              <a:spcBef>
                <a:spcPts val="0"/>
              </a:spcBef>
              <a:spcAft>
                <a:spcPts val="0"/>
              </a:spcAft>
              <a:buSzPts val="1100"/>
              <a:buChar char="●"/>
            </a:pPr>
            <a:r>
              <a:rPr lang="en"/>
              <a:t>Given that we are working to integrate our metadata into the web, what place should libraries have in that larger ecosystem? Are there kinds of description which we should cede to other communities, or which would entail our participation in other communities outside libraries? </a:t>
            </a:r>
            <a:endParaRPr/>
          </a:p>
          <a:p>
            <a:pPr marL="457200" lvl="0" indent="-298450" algn="l" rtl="0">
              <a:spcBef>
                <a:spcPts val="0"/>
              </a:spcBef>
              <a:spcAft>
                <a:spcPts val="0"/>
              </a:spcAft>
              <a:buSzPts val="1100"/>
              <a:buChar char="●"/>
            </a:pPr>
            <a:r>
              <a:rPr lang="en"/>
              <a:t>Relationships are profoundly fluid and subtle. Linked data has an impulse to define relationships in precise terms, but that opens up an endless range of possibilities for greater and greater refinement. How can this process of defining relationships be efficiently managed? (We noted that the limited categorization and navigability of defined relationships in Passage is one area that still needs work.)</a:t>
            </a:r>
            <a:endParaRPr/>
          </a:p>
          <a:p>
            <a:pPr marL="457200" lvl="0" indent="-298450" algn="l" rtl="0">
              <a:spcBef>
                <a:spcPts val="0"/>
              </a:spcBef>
              <a:spcAft>
                <a:spcPts val="0"/>
              </a:spcAft>
              <a:buSzPts val="1100"/>
              <a:buChar char="●"/>
            </a:pPr>
            <a:r>
              <a:rPr lang="en"/>
              <a:t>Logical constraints are an available feature of linked data predicates which have the potential to increase the ability of computers to use set-based reasoning as well as string matching to determine result sets. To achieve this, constraints also require some degree of technical understanding and adherence on the part of metadata creators. Can we find a good balance between a system that could enable a more open participant pool for doing metadata creation and a set of embedded practices which could enhance the computability of the metadata?</a:t>
            </a:r>
            <a:endParaRPr/>
          </a:p>
          <a:p>
            <a:pPr marL="457200" lvl="0" indent="-298450" algn="l" rtl="0">
              <a:spcBef>
                <a:spcPts val="0"/>
              </a:spcBef>
              <a:spcAft>
                <a:spcPts val="0"/>
              </a:spcAft>
              <a:buSzPts val="1100"/>
              <a:buChar char="●"/>
            </a:pPr>
            <a:r>
              <a:rPr lang="en"/>
              <a:t>Which leads to the question of what user community Passage is aimed at as a tool for metadata creation? The cataloging community? The GLAM (galleries, libraries, archives, museums) community generally? Focused expert communities? The general internet user community? Does Passage have roles to offer for all of these groups?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468184303e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468184303e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Minnesota plans to continue its exploration of linked data through participation as one of the cohort of institutions now being added to the LD4P project, through work with our Ex Libris Alma and Primo systems and their linked data functionality developments, through membership in PCC committees and task groups related to linked data, and as members of the ongoing Passage advisory committee.  Personally I hope to contribute particularly to the discussion of the conceptual, social, and organizational aspects of linked data as a community development effort. The technical aspects of linked data may not be the most difficult aspects to sort out for wider community adoption and effective implementation.  The implications of understanding libraries’ role as nodes in a web environment which they both draw from and contribute to need a lot more discussion. The Passage Project has done a commendable job of developing a functioning system and practicing community through which some of these issues can be more knowledgeably raised and addressed.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45580c94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g45580c947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45" name="Google Shape;545;g45580c947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6550bfd99_8_0:notes"/>
          <p:cNvSpPr>
            <a:spLocks noGrp="1" noRot="1" noChangeAspect="1"/>
          </p:cNvSpPr>
          <p:nvPr>
            <p:ph type="sldImg" idx="2"/>
          </p:nvPr>
        </p:nvSpPr>
        <p:spPr>
          <a:xfrm>
            <a:off x="-13466763" y="8183563"/>
            <a:ext cx="39341426" cy="22129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46550bfd99_8_0:notes"/>
          <p:cNvSpPr txBox="1">
            <a:spLocks noGrp="1"/>
          </p:cNvSpPr>
          <p:nvPr>
            <p:ph type="body" idx="1"/>
          </p:nvPr>
        </p:nvSpPr>
        <p:spPr>
          <a:xfrm>
            <a:off x="1240790" y="31536793"/>
            <a:ext cx="9926400" cy="25803600"/>
          </a:xfrm>
          <a:prstGeom prst="rect">
            <a:avLst/>
          </a:prstGeom>
          <a:noFill/>
          <a:ln>
            <a:noFill/>
          </a:ln>
        </p:spPr>
        <p:txBody>
          <a:bodyPr spcFirstLastPara="1" wrap="square" lIns="136500" tIns="68250" rIns="136500" bIns="68250" anchor="t" anchorCtr="0">
            <a:noAutofit/>
          </a:bodyPr>
          <a:lstStyle/>
          <a:p>
            <a:pPr marL="0" marR="0" lvl="0" indent="0" algn="l" rtl="0">
              <a:spcBef>
                <a:spcPts val="0"/>
              </a:spcBef>
              <a:spcAft>
                <a:spcPts val="0"/>
              </a:spcAft>
              <a:buNone/>
            </a:pPr>
            <a:r>
              <a:rPr lang="en" sz="900"/>
              <a:t>Designed as </a:t>
            </a:r>
            <a:r>
              <a:rPr lang="en" sz="900" b="1"/>
              <a:t>partnership</a:t>
            </a:r>
            <a:r>
              <a:rPr lang="en" sz="900"/>
              <a:t>. </a:t>
            </a:r>
            <a:endParaRPr sz="900"/>
          </a:p>
          <a:p>
            <a:pPr marL="0" marR="0" lvl="0" indent="0" algn="l" rtl="0">
              <a:spcBef>
                <a:spcPts val="0"/>
              </a:spcBef>
              <a:spcAft>
                <a:spcPts val="0"/>
              </a:spcAft>
              <a:buNone/>
            </a:pPr>
            <a:endParaRPr sz="900" b="1"/>
          </a:p>
          <a:p>
            <a:pPr marL="0" marR="0" lvl="0" indent="0" algn="l" rtl="0">
              <a:spcBef>
                <a:spcPts val="0"/>
              </a:spcBef>
              <a:spcAft>
                <a:spcPts val="0"/>
              </a:spcAft>
              <a:buNone/>
            </a:pPr>
            <a:r>
              <a:rPr lang="en" sz="900" b="1"/>
              <a:t>collaborate </a:t>
            </a:r>
            <a:r>
              <a:rPr lang="en" sz="900"/>
              <a:t>with our library partners on </a:t>
            </a:r>
            <a:r>
              <a:rPr lang="en" sz="900" b="1"/>
              <a:t>problem statements and provide tools</a:t>
            </a:r>
            <a:r>
              <a:rPr lang="en" sz="900"/>
              <a:t> to address those issues. Collaboration occurred through a variety of means</a:t>
            </a:r>
            <a:endParaRPr sz="900"/>
          </a:p>
          <a:p>
            <a:pPr marL="0" marR="0" lvl="0" indent="0" algn="l" rtl="0">
              <a:spcBef>
                <a:spcPts val="0"/>
              </a:spcBef>
              <a:spcAft>
                <a:spcPts val="0"/>
              </a:spcAft>
              <a:buNone/>
            </a:pPr>
            <a:endParaRPr sz="900"/>
          </a:p>
          <a:p>
            <a:pPr marL="457200" marR="0" lvl="0" indent="-285750" algn="l" rtl="0">
              <a:spcBef>
                <a:spcPts val="0"/>
              </a:spcBef>
              <a:spcAft>
                <a:spcPts val="0"/>
              </a:spcAft>
              <a:buSzPts val="900"/>
              <a:buChar char="●"/>
            </a:pPr>
            <a:r>
              <a:rPr lang="en" sz="900"/>
              <a:t>The project started by spinning up our own instance of </a:t>
            </a:r>
            <a:r>
              <a:rPr lang="en" sz="900" b="1"/>
              <a:t>Wikibase</a:t>
            </a:r>
            <a:r>
              <a:rPr lang="en" sz="900"/>
              <a:t>. The features provided by this </a:t>
            </a:r>
            <a:r>
              <a:rPr lang="en" sz="900" b="1"/>
              <a:t>out-of-the-box solution</a:t>
            </a:r>
            <a:r>
              <a:rPr lang="en" sz="900"/>
              <a:t>, such as auto-suggest and editing, allowed OCLC staff to focus our energies on what our </a:t>
            </a:r>
            <a:r>
              <a:rPr lang="en" sz="900" b="1"/>
              <a:t>partners needed most </a:t>
            </a:r>
            <a:r>
              <a:rPr lang="en" sz="900"/>
              <a:t>(beyond that initial set of capabilities)</a:t>
            </a:r>
            <a:r>
              <a:rPr lang="en" sz="900" b="1"/>
              <a:t> as the project evolved</a:t>
            </a:r>
            <a:r>
              <a:rPr lang="en" sz="900"/>
              <a:t>.</a:t>
            </a:r>
            <a:endParaRPr sz="900"/>
          </a:p>
          <a:p>
            <a:pPr marL="0" marR="0" lvl="0" indent="0" algn="l" rtl="0">
              <a:spcBef>
                <a:spcPts val="0"/>
              </a:spcBef>
              <a:spcAft>
                <a:spcPts val="0"/>
              </a:spcAft>
              <a:buNone/>
            </a:pPr>
            <a:endParaRPr sz="900"/>
          </a:p>
          <a:p>
            <a:pPr marL="0" marR="0" lvl="0" indent="0" algn="l" rtl="0">
              <a:spcBef>
                <a:spcPts val="0"/>
              </a:spcBef>
              <a:spcAft>
                <a:spcPts val="0"/>
              </a:spcAft>
              <a:buNone/>
            </a:pPr>
            <a:endParaRPr sz="900"/>
          </a:p>
        </p:txBody>
      </p:sp>
      <p:sp>
        <p:nvSpPr>
          <p:cNvPr id="277" name="Google Shape;277;g46550bfd99_8_0:notes"/>
          <p:cNvSpPr txBox="1">
            <a:spLocks noGrp="1"/>
          </p:cNvSpPr>
          <p:nvPr>
            <p:ph type="sldNum" idx="12"/>
          </p:nvPr>
        </p:nvSpPr>
        <p:spPr>
          <a:xfrm>
            <a:off x="7028996" y="62239236"/>
            <a:ext cx="5376900" cy="3291300"/>
          </a:xfrm>
          <a:prstGeom prst="rect">
            <a:avLst/>
          </a:prstGeom>
          <a:noFill/>
          <a:ln>
            <a:noFill/>
          </a:ln>
        </p:spPr>
        <p:txBody>
          <a:bodyPr spcFirstLastPara="1" wrap="square" lIns="136500" tIns="68250" rIns="136500" bIns="6825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 sz="1800" b="0" i="0" u="none" strike="noStrike" cap="none">
                <a:solidFill>
                  <a:srgbClr val="000000"/>
                </a:solidFill>
                <a:latin typeface="Calibri"/>
                <a:ea typeface="Calibri"/>
                <a:cs typeface="Calibri"/>
                <a:sym typeface="Calibri"/>
              </a:rPr>
              <a:t>4</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45580c947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g45580c9473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 distinguishing data for different purposes that has been mixed in the MARC record</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Calibri"/>
              <a:buChar char="-"/>
            </a:pPr>
            <a:r>
              <a:rPr lang="en" sz="1200" b="0" i="0" u="none" strike="noStrike" cap="none">
                <a:solidFill>
                  <a:schemeClr val="dk1"/>
                </a:solidFill>
                <a:latin typeface="Calibri"/>
                <a:ea typeface="Calibri"/>
                <a:cs typeface="Calibri"/>
                <a:sym typeface="Calibri"/>
              </a:rPr>
              <a:t>A new vantage point on a vast area… hard to see the patterns when you are in the system, useful to step out of it</a:t>
            </a:r>
            <a:endParaRPr/>
          </a:p>
          <a:p>
            <a:pPr marL="171450" marR="0" lvl="0"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Calibri"/>
              <a:buChar char="-"/>
            </a:pPr>
            <a:r>
              <a:rPr lang="en" sz="1200" b="0" i="0" u="none" strike="noStrike" cap="none">
                <a:solidFill>
                  <a:schemeClr val="dk1"/>
                </a:solidFill>
                <a:latin typeface="Calibri"/>
                <a:ea typeface="Calibri"/>
                <a:cs typeface="Calibri"/>
                <a:sym typeface="Calibri"/>
              </a:rPr>
              <a:t>Keeping with the forest theme, in orienteering you have destinations that you can get a rough idea of by studying map and compass . handrails (parallel to travel), backstops (you have gone too far)</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IMAGE CREDIT:</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u="sng">
                <a:solidFill>
                  <a:schemeClr val="hlink"/>
                </a:solidFill>
                <a:latin typeface="Calibri"/>
                <a:ea typeface="Calibri"/>
                <a:cs typeface="Calibri"/>
                <a:sym typeface="Calibri"/>
                <a:hlinkClick r:id="rId3"/>
              </a:rPr>
              <a:t>https://commons.wikimedia.org/wiki/File:Ruhama-fire-lookout-tower.jpg</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CC-BY-SA-4.0</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Description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English: Ruhama Forest: Fire Watchtower</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Date	8 March 2016, 16:34:14</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Source	Own work</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Author	Mboesch</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53" name="Google Shape;553;g45580c9473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4456f6d4ef_2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4456f6d4ef_2_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Calibri"/>
              <a:buChar char="-"/>
            </a:pPr>
            <a:r>
              <a:rPr lang="en" sz="1200" b="0" i="0" u="none" strike="noStrike" cap="none">
                <a:solidFill>
                  <a:schemeClr val="dk1"/>
                </a:solidFill>
                <a:latin typeface="Calibri"/>
                <a:ea typeface="Calibri"/>
                <a:cs typeface="Calibri"/>
                <a:sym typeface="Calibri"/>
              </a:rPr>
              <a:t>Why are handrails/backstops important?  time is of the essence. It’s not a race but we do feel a sense of urgency to put shape to this and provide value.</a:t>
            </a:r>
            <a:endParaRPr/>
          </a:p>
          <a:p>
            <a:pPr marL="171450" marR="0" lvl="0"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Calibri"/>
              <a:buChar char="-"/>
            </a:pPr>
            <a:r>
              <a:rPr lang="en" sz="1200" b="0" i="0" u="none" strike="noStrike" cap="none">
                <a:solidFill>
                  <a:schemeClr val="dk1"/>
                </a:solidFill>
                <a:latin typeface="Calibri"/>
                <a:ea typeface="Calibri"/>
                <a:cs typeface="Calibri"/>
                <a:sym typeface="Calibri"/>
              </a:rPr>
              <a:t>we were able to leverage automation to populate the database,  but had to consider what that also  suggested in terms of the best use of people’s time. This intersects with the classic “notability” issue.</a:t>
            </a:r>
            <a:endParaRPr/>
          </a:p>
          <a:p>
            <a:pPr marL="171450" marR="0" lvl="0"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Calibri"/>
              <a:buChar char="-"/>
            </a:pPr>
            <a:r>
              <a:rPr lang="en" sz="1200" b="0" i="0" u="none" strike="noStrike" cap="none">
                <a:solidFill>
                  <a:schemeClr val="dk1"/>
                </a:solidFill>
                <a:latin typeface="Calibri"/>
                <a:ea typeface="Calibri"/>
                <a:cs typeface="Calibri"/>
                <a:sym typeface="Calibri"/>
              </a:rPr>
              <a:t>What’s the best use of a hub? What’s the best use of local systems? If our goal is finding, and our aim is increasing efficiency across the network, what does that recommend?</a:t>
            </a:r>
            <a:endParaRPr/>
          </a:p>
          <a:p>
            <a:pPr marL="171450" marR="0" lvl="0"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Calibri"/>
              <a:buChar char="-"/>
            </a:pPr>
            <a:r>
              <a:rPr lang="en" sz="1200" b="0" i="0" u="none" strike="noStrike" cap="none">
                <a:solidFill>
                  <a:schemeClr val="dk1"/>
                </a:solidFill>
                <a:latin typeface="Calibri"/>
                <a:ea typeface="Calibri"/>
                <a:cs typeface="Calibri"/>
                <a:sym typeface="Calibri"/>
              </a:rPr>
              <a:t>The indexing of the data, and where one goes to find it, and where it is stored, have big implications</a:t>
            </a:r>
            <a:endParaRPr/>
          </a:p>
          <a:p>
            <a:pPr marL="171450" marR="0" lvl="0" indent="-9525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IMAGE CREDIT</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u="sng">
                <a:solidFill>
                  <a:schemeClr val="hlink"/>
                </a:solidFill>
                <a:latin typeface="Calibri"/>
                <a:ea typeface="Calibri"/>
                <a:cs typeface="Calibri"/>
                <a:sym typeface="Calibri"/>
                <a:hlinkClick r:id="rId3"/>
              </a:rPr>
              <a:t>https://commons.wikimedia.org/wiki/File:Overpasses_in_Spain.JPG</a:t>
            </a:r>
            <a:endParaRPr sz="1200">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sz="1200">
                <a:solidFill>
                  <a:schemeClr val="dk1"/>
                </a:solidFill>
                <a:latin typeface="Calibri"/>
                <a:ea typeface="Calibri"/>
                <a:cs typeface="Calibri"/>
                <a:sym typeface="Calibri"/>
              </a:rPr>
              <a:t>CC0</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Description	English: Overpasses in Spain</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Date	25 April 2010</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Source	Own work</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Author	Владимир Шеляпин</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60" name="Google Shape;560;g4456f6d4ef_2_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4456f6d4ef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4456f6d4ef_2_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We believe the mixed MARC-Bibframe environment will continue for a while</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Need to leverage OCLC's scale and structure to create high-quality entity descriptions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AND stand behind their URIs for the long term – infrastructure provider</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Need to deal with even more heterogeneous input/output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Need to build services to allow 3rd-party/library-built to engage with EE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Why do all of this – get discovered!!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IMAGE CREDIT</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u="sng">
                <a:solidFill>
                  <a:schemeClr val="hlink"/>
                </a:solidFill>
                <a:latin typeface="Calibri"/>
                <a:ea typeface="Calibri"/>
                <a:cs typeface="Calibri"/>
                <a:sym typeface="Calibri"/>
                <a:hlinkClick r:id="rId3"/>
              </a:rPr>
              <a:t>https://commons.wikimedia.org/wiki/File:Small_Island_in_Lower_Saranac_Lake.jpg</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CC-ASA 3.0</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Description	</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Island of Lower Saranac Lake, Adirondack Mountains, New York state, USA</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Date	18 October 2007</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Source	en:Image:Small Island in Lower Saranac Lake.jpg (photographer: en:User:Mwanner)</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Author	en:User:Mwanner</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67" name="Google Shape;567;g4456f6d4ef_2_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4456f6d4ef_2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4456f6d4ef_2_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Even before the pilot ended, we engaged with our technical and development teams on how we could put this into broad use.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This work continues and we have milestones this fall.</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Can't really announce details but the initial priorities are around building the entity ecosystem, including services for working with it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We will continue to work on interface design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IMAGE CREDIT</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u="sng">
                <a:solidFill>
                  <a:schemeClr val="hlink"/>
                </a:solidFill>
                <a:latin typeface="Calibri"/>
                <a:ea typeface="Calibri"/>
                <a:cs typeface="Calibri"/>
                <a:sym typeface="Calibri"/>
                <a:hlinkClick r:id="rId3"/>
              </a:rPr>
              <a:t>https://commons.wikimedia.org/wiki/File:Willow_Flats_area_and_Teton_Range_in_Grand_Teton_National_Park.jpg</a:t>
            </a:r>
            <a:endParaRPr sz="1200">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 sz="1200">
                <a:solidFill>
                  <a:schemeClr val="dk1"/>
                </a:solidFill>
                <a:latin typeface="Calibri"/>
                <a:ea typeface="Calibri"/>
                <a:cs typeface="Calibri"/>
                <a:sym typeface="Calibri"/>
              </a:rPr>
              <a:t>CC BY-SA 3.0</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Description	</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English: Jackson Lake Lodge outlook in the Grand Teton National Park, Wyoming, United States. View over the Willow Flats area to the Teton Range with the Mount Moran and his Skillet Glacier (12605 ft) in the middle.</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Deutsch: Blick von der Jackson Lake Lodge über das Feuchtgebiet Willow Flats area zu den Gipfeln des Teton Range Gebirges im Grand Teton National Park, Wyoming, USA.</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Français : Paysage du parc national de Grand Teton, dans le Wyoming. Le mont Moran est au centre.</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Date	July 1980</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Source	Own work</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Author	Michael Gäbler</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74" name="Google Shape;574;g4456f6d4ef_2_1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456f6d4ef_2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4456f6d4ef_2_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0" name="Google Shape;290;g4456f6d4ef_2_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5580c947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45580c947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5580c947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5580c947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5580c947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5580c947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45580c947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45580c947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56"/>
        <p:cNvGrpSpPr/>
        <p:nvPr/>
      </p:nvGrpSpPr>
      <p:grpSpPr>
        <a:xfrm>
          <a:off x="0" y="0"/>
          <a:ext cx="0" cy="0"/>
          <a:chOff x="0" y="0"/>
          <a:chExt cx="0" cy="0"/>
        </a:xfrm>
      </p:grpSpPr>
      <p:sp>
        <p:nvSpPr>
          <p:cNvPr id="57" name="Google Shape;57;p14"/>
          <p:cNvSpPr/>
          <p:nvPr/>
        </p:nvSpPr>
        <p:spPr>
          <a:xfrm>
            <a:off x="0" y="0"/>
            <a:ext cx="9144000" cy="5143500"/>
          </a:xfrm>
          <a:prstGeom prst="rect">
            <a:avLst/>
          </a:prstGeom>
          <a:solidFill>
            <a:srgbClr val="00AFD7"/>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14"/>
          <p:cNvSpPr txBox="1">
            <a:spLocks noGrp="1"/>
          </p:cNvSpPr>
          <p:nvPr>
            <p:ph type="body" idx="1"/>
          </p:nvPr>
        </p:nvSpPr>
        <p:spPr>
          <a:xfrm>
            <a:off x="315259" y="831062"/>
            <a:ext cx="8174100" cy="657900"/>
          </a:xfrm>
          <a:prstGeom prst="rect">
            <a:avLst/>
          </a:prstGeom>
          <a:noFill/>
          <a:ln w="28575" cap="flat" cmpd="sng">
            <a:solidFill>
              <a:srgbClr val="FFFFFF"/>
            </a:solidFill>
            <a:prstDash val="solid"/>
            <a:round/>
            <a:headEnd type="none" w="sm" len="sm"/>
            <a:tailEnd type="none" w="sm" len="sm"/>
          </a:ln>
        </p:spPr>
        <p:txBody>
          <a:bodyPr spcFirstLastPara="1" wrap="square" lIns="205725" tIns="34275" rIns="205725" bIns="68575" anchor="t" anchorCtr="0"/>
          <a:lstStyle>
            <a:lvl1pPr marL="457200" marR="0" lvl="0" indent="-228600" algn="l" rtl="0">
              <a:lnSpc>
                <a:spcPct val="100000"/>
              </a:lnSpc>
              <a:spcBef>
                <a:spcPts val="7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body" idx="2"/>
          </p:nvPr>
        </p:nvSpPr>
        <p:spPr>
          <a:xfrm>
            <a:off x="176213" y="638176"/>
            <a:ext cx="265200" cy="4505400"/>
          </a:xfrm>
          <a:prstGeom prst="rect">
            <a:avLst/>
          </a:prstGeom>
          <a:solidFill>
            <a:srgbClr val="00AFD7"/>
          </a:solid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body" idx="3"/>
          </p:nvPr>
        </p:nvSpPr>
        <p:spPr>
          <a:xfrm>
            <a:off x="8411955" y="638176"/>
            <a:ext cx="265200" cy="4074600"/>
          </a:xfrm>
          <a:prstGeom prst="rect">
            <a:avLst/>
          </a:prstGeom>
          <a:solidFill>
            <a:srgbClr val="00AFD7"/>
          </a:solid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61" name="Google Shape;61;p14"/>
          <p:cNvPicPr preferRelativeResize="0"/>
          <p:nvPr/>
        </p:nvPicPr>
        <p:blipFill rotWithShape="1">
          <a:blip r:embed="rId2">
            <a:alphaModFix/>
          </a:blip>
          <a:srcRect/>
          <a:stretch/>
        </p:blipFill>
        <p:spPr>
          <a:xfrm>
            <a:off x="8310054" y="4817245"/>
            <a:ext cx="687168" cy="2187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62"/>
        <p:cNvGrpSpPr/>
        <p:nvPr/>
      </p:nvGrpSpPr>
      <p:grpSpPr>
        <a:xfrm>
          <a:off x="0" y="0"/>
          <a:ext cx="0" cy="0"/>
          <a:chOff x="0" y="0"/>
          <a:chExt cx="0" cy="0"/>
        </a:xfrm>
      </p:grpSpPr>
      <p:sp>
        <p:nvSpPr>
          <p:cNvPr id="63" name="Google Shape;63;p15"/>
          <p:cNvSpPr/>
          <p:nvPr/>
        </p:nvSpPr>
        <p:spPr>
          <a:xfrm>
            <a:off x="0" y="4686300"/>
            <a:ext cx="2209800" cy="457200"/>
          </a:xfrm>
          <a:prstGeom prst="rect">
            <a:avLst/>
          </a:prstGeom>
          <a:solidFill>
            <a:srgbClr val="23619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64" name="Google Shape;64;p15"/>
          <p:cNvSpPr/>
          <p:nvPr/>
        </p:nvSpPr>
        <p:spPr>
          <a:xfrm>
            <a:off x="2209800" y="4686300"/>
            <a:ext cx="1060500" cy="457200"/>
          </a:xfrm>
          <a:prstGeom prst="rect">
            <a:avLst/>
          </a:prstGeom>
          <a:solidFill>
            <a:srgbClr val="007DB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65" name="Google Shape;65;p15"/>
          <p:cNvSpPr/>
          <p:nvPr/>
        </p:nvSpPr>
        <p:spPr>
          <a:xfrm>
            <a:off x="3270250" y="4686300"/>
            <a:ext cx="5873700" cy="457200"/>
          </a:xfrm>
          <a:prstGeom prst="rect">
            <a:avLst/>
          </a:prstGeom>
          <a:solidFill>
            <a:srgbClr val="00AF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3D527F"/>
              </a:solidFill>
              <a:latin typeface="Calibri"/>
              <a:ea typeface="Calibri"/>
              <a:cs typeface="Calibri"/>
              <a:sym typeface="Calibri"/>
            </a:endParaRPr>
          </a:p>
        </p:txBody>
      </p:sp>
      <p:sp>
        <p:nvSpPr>
          <p:cNvPr id="66" name="Google Shape;66;p15"/>
          <p:cNvSpPr txBox="1">
            <a:spLocks noGrp="1"/>
          </p:cNvSpPr>
          <p:nvPr>
            <p:ph type="body" idx="1"/>
          </p:nvPr>
        </p:nvSpPr>
        <p:spPr>
          <a:xfrm>
            <a:off x="340786" y="343304"/>
            <a:ext cx="8439000" cy="6864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2"/>
              </a:buClr>
              <a:buSzPts val="3600"/>
              <a:buFont typeface="Arial"/>
              <a:buNone/>
              <a:defRPr sz="3600" b="1" i="0" u="none" strike="noStrike" cap="none">
                <a:solidFill>
                  <a:schemeClr val="dk2"/>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67" name="Google Shape;67;p15"/>
          <p:cNvPicPr preferRelativeResize="0"/>
          <p:nvPr/>
        </p:nvPicPr>
        <p:blipFill rotWithShape="1">
          <a:blip r:embed="rId2">
            <a:alphaModFix/>
          </a:blip>
          <a:srcRect/>
          <a:stretch/>
        </p:blipFill>
        <p:spPr>
          <a:xfrm>
            <a:off x="8310054" y="4817245"/>
            <a:ext cx="687168" cy="218719"/>
          </a:xfrm>
          <a:prstGeom prst="rect">
            <a:avLst/>
          </a:prstGeom>
          <a:noFill/>
          <a:ln>
            <a:noFill/>
          </a:ln>
        </p:spPr>
      </p:pic>
      <p:sp>
        <p:nvSpPr>
          <p:cNvPr id="68" name="Google Shape;68;p15"/>
          <p:cNvSpPr txBox="1">
            <a:spLocks noGrp="1"/>
          </p:cNvSpPr>
          <p:nvPr>
            <p:ph type="body" idx="2"/>
          </p:nvPr>
        </p:nvSpPr>
        <p:spPr>
          <a:xfrm>
            <a:off x="341313" y="1030288"/>
            <a:ext cx="8439300" cy="3318000"/>
          </a:xfrm>
          <a:prstGeom prst="rect">
            <a:avLst/>
          </a:prstGeom>
          <a:noFill/>
          <a:ln>
            <a:noFill/>
          </a:ln>
        </p:spPr>
        <p:txBody>
          <a:bodyPr spcFirstLastPara="1" wrap="square" lIns="68575" tIns="34275" rIns="68575" bIns="34275" anchor="t" anchorCtr="0"/>
          <a:lstStyle>
            <a:lvl1pPr marL="457200" marR="0" lvl="0" indent="-406400" algn="l" rtl="0">
              <a:lnSpc>
                <a:spcPct val="90000"/>
              </a:lnSpc>
              <a:spcBef>
                <a:spcPts val="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
        <p:cNvGrpSpPr/>
        <p:nvPr/>
      </p:nvGrpSpPr>
      <p:grpSpPr>
        <a:xfrm>
          <a:off x="0" y="0"/>
          <a:ext cx="0" cy="0"/>
          <a:chOff x="0" y="0"/>
          <a:chExt cx="0" cy="0"/>
        </a:xfrm>
      </p:grpSpPr>
      <p:sp>
        <p:nvSpPr>
          <p:cNvPr id="70" name="Google Shape;70;p1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1" name="Google Shape;71;p1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4" name="Google Shape;74;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7" name="Google Shape;77;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3" name="Google Shape;83;p1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84" name="Google Shape;84;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5" name="Google Shape;85;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6" name="Google Shape;86;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9" name="Google Shape;89;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6" name="Google Shape;96;p20"/>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9" name="Google Shape;99;p20"/>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 name="Google Shape;100;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1" name="Google Shape;101;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2" name="Google Shape;102;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5" name="Google Shape;105;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6" name="Google Shape;106;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7" name="Google Shape;107;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Google Shape;109;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4" name="Google Shape;114;p23"/>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5" name="Google Shape;115;p23"/>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1" name="Google Shape;121;p24"/>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5" name="Google Shape;12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8" name="Google Shape;128;p2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1" name="Google Shape;13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4" name="Google Shape;134;p2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5" name="Google Shape;135;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6" name="Google Shape;136;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7" name="Google Shape;137;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139"/>
        <p:cNvGrpSpPr/>
        <p:nvPr/>
      </p:nvGrpSpPr>
      <p:grpSpPr>
        <a:xfrm>
          <a:off x="0" y="0"/>
          <a:ext cx="0" cy="0"/>
          <a:chOff x="0" y="0"/>
          <a:chExt cx="0" cy="0"/>
        </a:xfrm>
      </p:grpSpPr>
      <p:pic>
        <p:nvPicPr>
          <p:cNvPr id="140" name="Google Shape;140;p28" descr="OCLC_H_PMS.eps"/>
          <p:cNvPicPr preferRelativeResize="0"/>
          <p:nvPr/>
        </p:nvPicPr>
        <p:blipFill rotWithShape="1">
          <a:blip r:embed="rId2">
            <a:alphaModFix/>
          </a:blip>
          <a:srcRect/>
          <a:stretch/>
        </p:blipFill>
        <p:spPr>
          <a:xfrm>
            <a:off x="8236924" y="4760706"/>
            <a:ext cx="723437" cy="2406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141"/>
        <p:cNvGrpSpPr/>
        <p:nvPr/>
      </p:nvGrpSpPr>
      <p:grpSpPr>
        <a:xfrm>
          <a:off x="0" y="0"/>
          <a:ext cx="0" cy="0"/>
          <a:chOff x="0" y="0"/>
          <a:chExt cx="0" cy="0"/>
        </a:xfrm>
      </p:grpSpPr>
      <p:sp>
        <p:nvSpPr>
          <p:cNvPr id="142" name="Google Shape;142;p29"/>
          <p:cNvSpPr/>
          <p:nvPr/>
        </p:nvSpPr>
        <p:spPr>
          <a:xfrm>
            <a:off x="0" y="4686300"/>
            <a:ext cx="2209800" cy="4572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43" name="Google Shape;143;p29"/>
          <p:cNvSpPr/>
          <p:nvPr/>
        </p:nvSpPr>
        <p:spPr>
          <a:xfrm>
            <a:off x="2209800" y="4686300"/>
            <a:ext cx="1060500" cy="4572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44" name="Google Shape;144;p29"/>
          <p:cNvSpPr/>
          <p:nvPr/>
        </p:nvSpPr>
        <p:spPr>
          <a:xfrm>
            <a:off x="3270250" y="4686300"/>
            <a:ext cx="5873700" cy="4572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pic>
        <p:nvPicPr>
          <p:cNvPr id="145" name="Google Shape;145;p29"/>
          <p:cNvPicPr preferRelativeResize="0"/>
          <p:nvPr/>
        </p:nvPicPr>
        <p:blipFill rotWithShape="1">
          <a:blip r:embed="rId2">
            <a:alphaModFix/>
          </a:blip>
          <a:srcRect/>
          <a:stretch/>
        </p:blipFill>
        <p:spPr>
          <a:xfrm>
            <a:off x="8310054" y="4817244"/>
            <a:ext cx="687168" cy="2187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146"/>
        <p:cNvGrpSpPr/>
        <p:nvPr/>
      </p:nvGrpSpPr>
      <p:grpSpPr>
        <a:xfrm>
          <a:off x="0" y="0"/>
          <a:ext cx="0" cy="0"/>
          <a:chOff x="0" y="0"/>
          <a:chExt cx="0" cy="0"/>
        </a:xfrm>
      </p:grpSpPr>
      <p:sp>
        <p:nvSpPr>
          <p:cNvPr id="147" name="Google Shape;147;p30"/>
          <p:cNvSpPr/>
          <p:nvPr/>
        </p:nvSpPr>
        <p:spPr>
          <a:xfrm>
            <a:off x="0" y="4686300"/>
            <a:ext cx="2209800" cy="4572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48" name="Google Shape;148;p30"/>
          <p:cNvSpPr/>
          <p:nvPr/>
        </p:nvSpPr>
        <p:spPr>
          <a:xfrm>
            <a:off x="2209800" y="4686300"/>
            <a:ext cx="1060500" cy="4572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49" name="Google Shape;149;p30"/>
          <p:cNvSpPr/>
          <p:nvPr/>
        </p:nvSpPr>
        <p:spPr>
          <a:xfrm>
            <a:off x="3270250" y="4686300"/>
            <a:ext cx="5873700" cy="4572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50" name="Google Shape;150;p30"/>
          <p:cNvSpPr txBox="1">
            <a:spLocks noGrp="1"/>
          </p:cNvSpPr>
          <p:nvPr>
            <p:ph type="body" idx="1"/>
          </p:nvPr>
        </p:nvSpPr>
        <p:spPr>
          <a:xfrm>
            <a:off x="340786" y="1029747"/>
            <a:ext cx="8439000" cy="33564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Google Shape;151;p30"/>
          <p:cNvSpPr txBox="1">
            <a:spLocks noGrp="1"/>
          </p:cNvSpPr>
          <p:nvPr>
            <p:ph type="body" idx="2"/>
          </p:nvPr>
        </p:nvSpPr>
        <p:spPr>
          <a:xfrm>
            <a:off x="340786" y="343304"/>
            <a:ext cx="8439000" cy="686400"/>
          </a:xfrm>
          <a:prstGeom prst="rect">
            <a:avLst/>
          </a:prstGeom>
          <a:noFill/>
          <a:ln>
            <a:noFill/>
          </a:ln>
        </p:spPr>
        <p:txBody>
          <a:bodyPr spcFirstLastPara="1" wrap="square" lIns="91425" tIns="45700" rIns="91425" bIns="45700" anchor="t" anchorCtr="0"/>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2" name="Google Shape;152;p30"/>
          <p:cNvPicPr preferRelativeResize="0"/>
          <p:nvPr/>
        </p:nvPicPr>
        <p:blipFill rotWithShape="1">
          <a:blip r:embed="rId2">
            <a:alphaModFix/>
          </a:blip>
          <a:srcRect/>
          <a:stretch/>
        </p:blipFill>
        <p:spPr>
          <a:xfrm>
            <a:off x="8310054" y="4817244"/>
            <a:ext cx="687168" cy="2187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Content- Bullet">
  <p:cSld name="1_Content- Bullet">
    <p:spTree>
      <p:nvGrpSpPr>
        <p:cNvPr id="1" name="Shape 153"/>
        <p:cNvGrpSpPr/>
        <p:nvPr/>
      </p:nvGrpSpPr>
      <p:grpSpPr>
        <a:xfrm>
          <a:off x="0" y="0"/>
          <a:ext cx="0" cy="0"/>
          <a:chOff x="0" y="0"/>
          <a:chExt cx="0" cy="0"/>
        </a:xfrm>
      </p:grpSpPr>
      <p:sp>
        <p:nvSpPr>
          <p:cNvPr id="154" name="Google Shape;154;p31"/>
          <p:cNvSpPr/>
          <p:nvPr/>
        </p:nvSpPr>
        <p:spPr>
          <a:xfrm>
            <a:off x="0" y="4686300"/>
            <a:ext cx="2209800" cy="4572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55" name="Google Shape;155;p31"/>
          <p:cNvSpPr/>
          <p:nvPr/>
        </p:nvSpPr>
        <p:spPr>
          <a:xfrm>
            <a:off x="2209800" y="4686300"/>
            <a:ext cx="1060500" cy="4572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56" name="Google Shape;156;p31"/>
          <p:cNvSpPr/>
          <p:nvPr/>
        </p:nvSpPr>
        <p:spPr>
          <a:xfrm>
            <a:off x="3270250" y="4686300"/>
            <a:ext cx="5873700" cy="4572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57" name="Google Shape;157;p31"/>
          <p:cNvSpPr txBox="1">
            <a:spLocks noGrp="1"/>
          </p:cNvSpPr>
          <p:nvPr>
            <p:ph type="body" idx="1"/>
          </p:nvPr>
        </p:nvSpPr>
        <p:spPr>
          <a:xfrm>
            <a:off x="340786" y="343304"/>
            <a:ext cx="8439000" cy="686400"/>
          </a:xfrm>
          <a:prstGeom prst="rect">
            <a:avLst/>
          </a:prstGeom>
          <a:noFill/>
          <a:ln>
            <a:noFill/>
          </a:ln>
        </p:spPr>
        <p:txBody>
          <a:bodyPr spcFirstLastPara="1" wrap="square" lIns="91425" tIns="45700" rIns="91425" bIns="45700" anchor="t" anchorCtr="0"/>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8" name="Google Shape;158;p31"/>
          <p:cNvPicPr preferRelativeResize="0"/>
          <p:nvPr/>
        </p:nvPicPr>
        <p:blipFill rotWithShape="1">
          <a:blip r:embed="rId2">
            <a:alphaModFix/>
          </a:blip>
          <a:srcRect/>
          <a:stretch/>
        </p:blipFill>
        <p:spPr>
          <a:xfrm>
            <a:off x="8310054" y="4817244"/>
            <a:ext cx="687168" cy="218719"/>
          </a:xfrm>
          <a:prstGeom prst="rect">
            <a:avLst/>
          </a:prstGeom>
          <a:noFill/>
          <a:ln>
            <a:noFill/>
          </a:ln>
        </p:spPr>
      </p:pic>
      <p:sp>
        <p:nvSpPr>
          <p:cNvPr id="159" name="Google Shape;159;p31"/>
          <p:cNvSpPr txBox="1">
            <a:spLocks noGrp="1"/>
          </p:cNvSpPr>
          <p:nvPr>
            <p:ph type="body" idx="2"/>
          </p:nvPr>
        </p:nvSpPr>
        <p:spPr>
          <a:xfrm>
            <a:off x="341313" y="1030288"/>
            <a:ext cx="8439300" cy="33180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ontent- Header">
  <p:cSld name="1_Content- Header">
    <p:spTree>
      <p:nvGrpSpPr>
        <p:cNvPr id="1" name="Shape 160"/>
        <p:cNvGrpSpPr/>
        <p:nvPr/>
      </p:nvGrpSpPr>
      <p:grpSpPr>
        <a:xfrm>
          <a:off x="0" y="0"/>
          <a:ext cx="0" cy="0"/>
          <a:chOff x="0" y="0"/>
          <a:chExt cx="0" cy="0"/>
        </a:xfrm>
      </p:grpSpPr>
      <p:sp>
        <p:nvSpPr>
          <p:cNvPr id="161" name="Google Shape;161;p32"/>
          <p:cNvSpPr/>
          <p:nvPr/>
        </p:nvSpPr>
        <p:spPr>
          <a:xfrm>
            <a:off x="0" y="4686300"/>
            <a:ext cx="2209800" cy="4572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62" name="Google Shape;162;p32"/>
          <p:cNvSpPr/>
          <p:nvPr/>
        </p:nvSpPr>
        <p:spPr>
          <a:xfrm>
            <a:off x="2209800" y="4686300"/>
            <a:ext cx="1060500" cy="4572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63" name="Google Shape;163;p32"/>
          <p:cNvSpPr/>
          <p:nvPr/>
        </p:nvSpPr>
        <p:spPr>
          <a:xfrm>
            <a:off x="3270250" y="4686300"/>
            <a:ext cx="5873700" cy="4572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64" name="Google Shape;164;p32"/>
          <p:cNvSpPr txBox="1">
            <a:spLocks noGrp="1"/>
          </p:cNvSpPr>
          <p:nvPr>
            <p:ph type="body" idx="1"/>
          </p:nvPr>
        </p:nvSpPr>
        <p:spPr>
          <a:xfrm>
            <a:off x="340786" y="343304"/>
            <a:ext cx="8439000" cy="686400"/>
          </a:xfrm>
          <a:prstGeom prst="rect">
            <a:avLst/>
          </a:prstGeom>
          <a:noFill/>
          <a:ln>
            <a:noFill/>
          </a:ln>
        </p:spPr>
        <p:txBody>
          <a:bodyPr spcFirstLastPara="1" wrap="square" lIns="91425" tIns="45700" rIns="91425" bIns="45700" anchor="t" anchorCtr="0"/>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65" name="Google Shape;165;p32"/>
          <p:cNvPicPr preferRelativeResize="0"/>
          <p:nvPr/>
        </p:nvPicPr>
        <p:blipFill rotWithShape="1">
          <a:blip r:embed="rId2">
            <a:alphaModFix/>
          </a:blip>
          <a:srcRect/>
          <a:stretch/>
        </p:blipFill>
        <p:spPr>
          <a:xfrm>
            <a:off x="8310054" y="4817244"/>
            <a:ext cx="687168" cy="2187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6"/>
        <p:cNvGrpSpPr/>
        <p:nvPr/>
      </p:nvGrpSpPr>
      <p:grpSpPr>
        <a:xfrm>
          <a:off x="0" y="0"/>
          <a:ext cx="0" cy="0"/>
          <a:chOff x="0" y="0"/>
          <a:chExt cx="0" cy="0"/>
        </a:xfrm>
      </p:grpSpPr>
      <p:pic>
        <p:nvPicPr>
          <p:cNvPr id="167" name="Google Shape;167;p33"/>
          <p:cNvPicPr preferRelativeResize="0"/>
          <p:nvPr/>
        </p:nvPicPr>
        <p:blipFill rotWithShape="1">
          <a:blip r:embed="rId2">
            <a:alphaModFix/>
          </a:blip>
          <a:srcRect/>
          <a:stretch/>
        </p:blipFill>
        <p:spPr>
          <a:xfrm>
            <a:off x="3163889" y="2"/>
            <a:ext cx="5980110" cy="1060063"/>
          </a:xfrm>
          <a:prstGeom prst="rect">
            <a:avLst/>
          </a:prstGeom>
          <a:noFill/>
          <a:ln>
            <a:noFill/>
          </a:ln>
        </p:spPr>
      </p:pic>
      <p:sp>
        <p:nvSpPr>
          <p:cNvPr id="168" name="Google Shape;168;p33"/>
          <p:cNvSpPr/>
          <p:nvPr/>
        </p:nvSpPr>
        <p:spPr>
          <a:xfrm>
            <a:off x="0" y="4686300"/>
            <a:ext cx="2209800" cy="4572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69" name="Google Shape;169;p33"/>
          <p:cNvSpPr/>
          <p:nvPr/>
        </p:nvSpPr>
        <p:spPr>
          <a:xfrm>
            <a:off x="2209800" y="4686300"/>
            <a:ext cx="1060500" cy="4572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70" name="Google Shape;170;p33"/>
          <p:cNvSpPr/>
          <p:nvPr/>
        </p:nvSpPr>
        <p:spPr>
          <a:xfrm>
            <a:off x="3270250" y="4686300"/>
            <a:ext cx="5873700" cy="4572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71" name="Google Shape;171;p33"/>
          <p:cNvSpPr/>
          <p:nvPr/>
        </p:nvSpPr>
        <p:spPr>
          <a:xfrm>
            <a:off x="-1" y="2"/>
            <a:ext cx="3190800" cy="10602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72" name="Google Shape;172;p33"/>
          <p:cNvSpPr txBox="1">
            <a:spLocks noGrp="1"/>
          </p:cNvSpPr>
          <p:nvPr>
            <p:ph type="body" idx="1"/>
          </p:nvPr>
        </p:nvSpPr>
        <p:spPr>
          <a:xfrm>
            <a:off x="2" y="1436664"/>
            <a:ext cx="3240900" cy="569400"/>
          </a:xfrm>
          <a:prstGeom prst="rect">
            <a:avLst/>
          </a:prstGeom>
          <a:solidFill>
            <a:schemeClr val="accent2"/>
          </a:solidFill>
          <a:ln>
            <a:noFill/>
          </a:ln>
        </p:spPr>
        <p:txBody>
          <a:bodyPr spcFirstLastPara="1" wrap="square" lIns="457200" tIns="137150" rIns="274300" bIns="182875" anchor="t" anchorCtr="0"/>
          <a:lstStyle>
            <a:lvl1pPr marL="457200" marR="0" lvl="0" indent="-22860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3" name="Google Shape;173;p33"/>
          <p:cNvSpPr txBox="1">
            <a:spLocks noGrp="1"/>
          </p:cNvSpPr>
          <p:nvPr>
            <p:ph type="body" idx="2"/>
          </p:nvPr>
        </p:nvSpPr>
        <p:spPr>
          <a:xfrm>
            <a:off x="779470" y="1959191"/>
            <a:ext cx="7754700" cy="1234800"/>
          </a:xfrm>
          <a:prstGeom prst="rect">
            <a:avLst/>
          </a:prstGeom>
          <a:noFill/>
          <a:ln w="101600" cap="flat" cmpd="sng">
            <a:solidFill>
              <a:schemeClr val="accent2"/>
            </a:solidFill>
            <a:prstDash val="solid"/>
            <a:miter lim="800000"/>
            <a:headEnd type="none" w="sm" len="sm"/>
            <a:tailEnd type="none" w="sm" len="sm"/>
          </a:ln>
        </p:spPr>
        <p:txBody>
          <a:bodyPr spcFirstLastPara="1" wrap="square" lIns="457200" tIns="274300" rIns="457200" bIns="274300" anchor="t" anchorCtr="0"/>
          <a:lstStyle>
            <a:lvl1pPr marL="457200" marR="0" lvl="0" indent="-228600" algn="l" rtl="0">
              <a:spcBef>
                <a:spcPts val="0"/>
              </a:spcBef>
              <a:spcAft>
                <a:spcPts val="0"/>
              </a:spcAft>
              <a:buClr>
                <a:schemeClr val="accent2"/>
              </a:buClr>
              <a:buSzPts val="4400"/>
              <a:buFont typeface="Arial"/>
              <a:buNone/>
              <a:defRPr sz="4400" b="1" i="0" u="none" strike="noStrike" cap="none">
                <a:solidFill>
                  <a:schemeClr val="accent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74" name="Google Shape;174;p33"/>
          <p:cNvPicPr preferRelativeResize="0"/>
          <p:nvPr/>
        </p:nvPicPr>
        <p:blipFill rotWithShape="1">
          <a:blip r:embed="rId3">
            <a:alphaModFix/>
          </a:blip>
          <a:srcRect/>
          <a:stretch/>
        </p:blipFill>
        <p:spPr>
          <a:xfrm>
            <a:off x="8310054" y="4817244"/>
            <a:ext cx="687168" cy="218719"/>
          </a:xfrm>
          <a:prstGeom prst="rect">
            <a:avLst/>
          </a:prstGeom>
          <a:noFill/>
          <a:ln>
            <a:noFill/>
          </a:ln>
        </p:spPr>
      </p:pic>
      <p:sp>
        <p:nvSpPr>
          <p:cNvPr id="175" name="Google Shape;175;p33"/>
          <p:cNvSpPr txBox="1">
            <a:spLocks noGrp="1"/>
          </p:cNvSpPr>
          <p:nvPr>
            <p:ph type="body" idx="3"/>
          </p:nvPr>
        </p:nvSpPr>
        <p:spPr>
          <a:xfrm>
            <a:off x="728694" y="3532563"/>
            <a:ext cx="1860300" cy="400200"/>
          </a:xfrm>
          <a:prstGeom prst="rect">
            <a:avLst/>
          </a:prstGeom>
          <a:noFill/>
          <a:ln>
            <a:noFill/>
          </a:ln>
        </p:spPr>
        <p:txBody>
          <a:bodyPr spcFirstLastPara="1" wrap="square" lIns="0" tIns="45700" rIns="91425" bIns="45700" anchor="t" anchorCtr="0"/>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Google Shape;176;p33"/>
          <p:cNvSpPr txBox="1">
            <a:spLocks noGrp="1"/>
          </p:cNvSpPr>
          <p:nvPr>
            <p:ph type="body" idx="4"/>
          </p:nvPr>
        </p:nvSpPr>
        <p:spPr>
          <a:xfrm>
            <a:off x="728695" y="3939429"/>
            <a:ext cx="1364700" cy="307800"/>
          </a:xfrm>
          <a:prstGeom prst="rect">
            <a:avLst/>
          </a:prstGeom>
          <a:noFill/>
          <a:ln>
            <a:noFill/>
          </a:ln>
        </p:spPr>
        <p:txBody>
          <a:bodyPr spcFirstLastPara="1" wrap="square" lIns="0" tIns="0" rIns="91425" bIns="45700" anchor="t" anchorCtr="0"/>
          <a:lstStyle>
            <a:lvl1pPr marL="457200" marR="0" lvl="0" indent="-228600" algn="l" rtl="0">
              <a:spcBef>
                <a:spcPts val="34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7" name="Google Shape;177;p33"/>
          <p:cNvSpPr/>
          <p:nvPr/>
        </p:nvSpPr>
        <p:spPr>
          <a:xfrm>
            <a:off x="3136900" y="0"/>
            <a:ext cx="445800" cy="1060200"/>
          </a:xfrm>
          <a:prstGeom prst="rect">
            <a:avLst/>
          </a:prstGeom>
          <a:solidFill>
            <a:srgbClr val="00AFD7">
              <a:alpha val="627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178"/>
        <p:cNvGrpSpPr/>
        <p:nvPr/>
      </p:nvGrpSpPr>
      <p:grpSpPr>
        <a:xfrm>
          <a:off x="0" y="0"/>
          <a:ext cx="0" cy="0"/>
          <a:chOff x="0" y="0"/>
          <a:chExt cx="0" cy="0"/>
        </a:xfrm>
      </p:grpSpPr>
      <p:sp>
        <p:nvSpPr>
          <p:cNvPr id="179" name="Google Shape;179;p34"/>
          <p:cNvSpPr>
            <a:spLocks noGrp="1"/>
          </p:cNvSpPr>
          <p:nvPr>
            <p:ph type="pic" idx="2"/>
          </p:nvPr>
        </p:nvSpPr>
        <p:spPr>
          <a:xfrm>
            <a:off x="882651" y="1493044"/>
            <a:ext cx="2016000" cy="19287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0" name="Google Shape;180;p34"/>
          <p:cNvSpPr/>
          <p:nvPr/>
        </p:nvSpPr>
        <p:spPr>
          <a:xfrm rot="5400000">
            <a:off x="-524200" y="2014913"/>
            <a:ext cx="1931100" cy="882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81" name="Google Shape;181;p34"/>
          <p:cNvSpPr txBox="1">
            <a:spLocks noGrp="1"/>
          </p:cNvSpPr>
          <p:nvPr>
            <p:ph type="body" idx="1"/>
          </p:nvPr>
        </p:nvSpPr>
        <p:spPr>
          <a:xfrm>
            <a:off x="3416308" y="2073399"/>
            <a:ext cx="5727600" cy="639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82" name="Google Shape;182;p34"/>
          <p:cNvCxnSpPr/>
          <p:nvPr/>
        </p:nvCxnSpPr>
        <p:spPr>
          <a:xfrm>
            <a:off x="3416300" y="2712528"/>
            <a:ext cx="5727600" cy="0"/>
          </a:xfrm>
          <a:prstGeom prst="straightConnector1">
            <a:avLst/>
          </a:prstGeom>
          <a:noFill/>
          <a:ln w="19050" cap="flat" cmpd="sng">
            <a:solidFill>
              <a:srgbClr val="3F3F3F"/>
            </a:solidFill>
            <a:prstDash val="solid"/>
            <a:round/>
            <a:headEnd type="none" w="sm" len="sm"/>
            <a:tailEnd type="none" w="sm" len="sm"/>
          </a:ln>
        </p:spPr>
      </p:cxnSp>
      <p:sp>
        <p:nvSpPr>
          <p:cNvPr id="183" name="Google Shape;183;p34"/>
          <p:cNvSpPr txBox="1">
            <a:spLocks noGrp="1"/>
          </p:cNvSpPr>
          <p:nvPr>
            <p:ph type="body" idx="3"/>
          </p:nvPr>
        </p:nvSpPr>
        <p:spPr>
          <a:xfrm>
            <a:off x="3416300" y="1490664"/>
            <a:ext cx="5727600" cy="488100"/>
          </a:xfrm>
          <a:prstGeom prst="rect">
            <a:avLst/>
          </a:prstGeom>
          <a:noFill/>
          <a:ln>
            <a:noFill/>
          </a:ln>
        </p:spPr>
        <p:txBody>
          <a:bodyPr spcFirstLastPara="1" wrap="square" lIns="91425" tIns="45700" rIns="91425" bIns="45700" anchor="t" anchorCtr="0"/>
          <a:lstStyle>
            <a:lvl1pPr marL="457200" marR="0" lvl="0" indent="-228600" algn="l" rtl="0">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4" name="Google Shape;184;p34"/>
          <p:cNvSpPr txBox="1">
            <a:spLocks noGrp="1"/>
          </p:cNvSpPr>
          <p:nvPr>
            <p:ph type="body" idx="4"/>
          </p:nvPr>
        </p:nvSpPr>
        <p:spPr>
          <a:xfrm>
            <a:off x="882651" y="1493043"/>
            <a:ext cx="162000" cy="1928700"/>
          </a:xfrm>
          <a:prstGeom prst="rect">
            <a:avLst/>
          </a:prstGeom>
          <a:solidFill>
            <a:srgbClr val="236192">
              <a:alpha val="71760"/>
            </a:srgbClr>
          </a:solid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Speaker Intro">
  <p:cSld name="2_Speaker Intro">
    <p:spTree>
      <p:nvGrpSpPr>
        <p:cNvPr id="1" name="Shape 185"/>
        <p:cNvGrpSpPr/>
        <p:nvPr/>
      </p:nvGrpSpPr>
      <p:grpSpPr>
        <a:xfrm>
          <a:off x="0" y="0"/>
          <a:ext cx="0" cy="0"/>
          <a:chOff x="0" y="0"/>
          <a:chExt cx="0" cy="0"/>
        </a:xfrm>
      </p:grpSpPr>
      <p:sp>
        <p:nvSpPr>
          <p:cNvPr id="186" name="Google Shape;186;p35"/>
          <p:cNvSpPr>
            <a:spLocks noGrp="1"/>
          </p:cNvSpPr>
          <p:nvPr>
            <p:ph type="pic" idx="2"/>
          </p:nvPr>
        </p:nvSpPr>
        <p:spPr>
          <a:xfrm>
            <a:off x="882651" y="413183"/>
            <a:ext cx="2016000" cy="19287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7" name="Google Shape;187;p35"/>
          <p:cNvSpPr/>
          <p:nvPr/>
        </p:nvSpPr>
        <p:spPr>
          <a:xfrm rot="5400000">
            <a:off x="-524200" y="935052"/>
            <a:ext cx="1931100" cy="882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88" name="Google Shape;188;p35"/>
          <p:cNvSpPr txBox="1">
            <a:spLocks noGrp="1"/>
          </p:cNvSpPr>
          <p:nvPr>
            <p:ph type="body" idx="1"/>
          </p:nvPr>
        </p:nvSpPr>
        <p:spPr>
          <a:xfrm>
            <a:off x="3416308" y="993538"/>
            <a:ext cx="5727600" cy="639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89" name="Google Shape;189;p35"/>
          <p:cNvCxnSpPr/>
          <p:nvPr/>
        </p:nvCxnSpPr>
        <p:spPr>
          <a:xfrm>
            <a:off x="3416300" y="1632667"/>
            <a:ext cx="5727600" cy="0"/>
          </a:xfrm>
          <a:prstGeom prst="straightConnector1">
            <a:avLst/>
          </a:prstGeom>
          <a:noFill/>
          <a:ln w="19050" cap="flat" cmpd="sng">
            <a:solidFill>
              <a:srgbClr val="3F3F3F"/>
            </a:solidFill>
            <a:prstDash val="solid"/>
            <a:round/>
            <a:headEnd type="none" w="sm" len="sm"/>
            <a:tailEnd type="none" w="sm" len="sm"/>
          </a:ln>
        </p:spPr>
      </p:cxnSp>
      <p:sp>
        <p:nvSpPr>
          <p:cNvPr id="190" name="Google Shape;190;p35"/>
          <p:cNvSpPr txBox="1">
            <a:spLocks noGrp="1"/>
          </p:cNvSpPr>
          <p:nvPr>
            <p:ph type="body" idx="3"/>
          </p:nvPr>
        </p:nvSpPr>
        <p:spPr>
          <a:xfrm>
            <a:off x="3416300" y="410803"/>
            <a:ext cx="5727600" cy="488100"/>
          </a:xfrm>
          <a:prstGeom prst="rect">
            <a:avLst/>
          </a:prstGeom>
          <a:noFill/>
          <a:ln>
            <a:noFill/>
          </a:ln>
        </p:spPr>
        <p:txBody>
          <a:bodyPr spcFirstLastPara="1" wrap="square" lIns="91425" tIns="45700" rIns="91425" bIns="45700" anchor="t" anchorCtr="0"/>
          <a:lstStyle>
            <a:lvl1pPr marL="457200" marR="0" lvl="0" indent="-228600" algn="l" rtl="0">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1" name="Google Shape;191;p35"/>
          <p:cNvSpPr txBox="1">
            <a:spLocks noGrp="1"/>
          </p:cNvSpPr>
          <p:nvPr>
            <p:ph type="body" idx="4"/>
          </p:nvPr>
        </p:nvSpPr>
        <p:spPr>
          <a:xfrm>
            <a:off x="882651" y="413182"/>
            <a:ext cx="162000" cy="1928700"/>
          </a:xfrm>
          <a:prstGeom prst="rect">
            <a:avLst/>
          </a:prstGeom>
          <a:solidFill>
            <a:srgbClr val="236192">
              <a:alpha val="71760"/>
            </a:srgbClr>
          </a:solid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2" name="Google Shape;192;p35"/>
          <p:cNvSpPr>
            <a:spLocks noGrp="1"/>
          </p:cNvSpPr>
          <p:nvPr>
            <p:ph type="pic" idx="5"/>
          </p:nvPr>
        </p:nvSpPr>
        <p:spPr>
          <a:xfrm>
            <a:off x="882651" y="2696332"/>
            <a:ext cx="2016000" cy="19287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3" name="Google Shape;193;p35"/>
          <p:cNvSpPr/>
          <p:nvPr/>
        </p:nvSpPr>
        <p:spPr>
          <a:xfrm rot="5400000">
            <a:off x="-524200" y="3218202"/>
            <a:ext cx="1931100" cy="882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194" name="Google Shape;194;p35"/>
          <p:cNvSpPr txBox="1">
            <a:spLocks noGrp="1"/>
          </p:cNvSpPr>
          <p:nvPr>
            <p:ph type="body" idx="6"/>
          </p:nvPr>
        </p:nvSpPr>
        <p:spPr>
          <a:xfrm>
            <a:off x="3416308" y="3276687"/>
            <a:ext cx="5727600" cy="639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95" name="Google Shape;195;p35"/>
          <p:cNvCxnSpPr/>
          <p:nvPr/>
        </p:nvCxnSpPr>
        <p:spPr>
          <a:xfrm>
            <a:off x="3416300" y="3915816"/>
            <a:ext cx="5727600" cy="0"/>
          </a:xfrm>
          <a:prstGeom prst="straightConnector1">
            <a:avLst/>
          </a:prstGeom>
          <a:noFill/>
          <a:ln w="19050" cap="flat" cmpd="sng">
            <a:solidFill>
              <a:srgbClr val="3F3F3F"/>
            </a:solidFill>
            <a:prstDash val="solid"/>
            <a:round/>
            <a:headEnd type="none" w="sm" len="sm"/>
            <a:tailEnd type="none" w="sm" len="sm"/>
          </a:ln>
        </p:spPr>
      </p:cxnSp>
      <p:sp>
        <p:nvSpPr>
          <p:cNvPr id="196" name="Google Shape;196;p35"/>
          <p:cNvSpPr txBox="1">
            <a:spLocks noGrp="1"/>
          </p:cNvSpPr>
          <p:nvPr>
            <p:ph type="body" idx="7"/>
          </p:nvPr>
        </p:nvSpPr>
        <p:spPr>
          <a:xfrm>
            <a:off x="3416300" y="2693952"/>
            <a:ext cx="5727600" cy="488100"/>
          </a:xfrm>
          <a:prstGeom prst="rect">
            <a:avLst/>
          </a:prstGeom>
          <a:noFill/>
          <a:ln>
            <a:noFill/>
          </a:ln>
        </p:spPr>
        <p:txBody>
          <a:bodyPr spcFirstLastPara="1" wrap="square" lIns="91425" tIns="45700" rIns="91425" bIns="45700" anchor="t" anchorCtr="0"/>
          <a:lstStyle>
            <a:lvl1pPr marL="457200" marR="0" lvl="0" indent="-228600" algn="l" rtl="0">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7" name="Google Shape;197;p35"/>
          <p:cNvSpPr txBox="1">
            <a:spLocks noGrp="1"/>
          </p:cNvSpPr>
          <p:nvPr>
            <p:ph type="body" idx="8"/>
          </p:nvPr>
        </p:nvSpPr>
        <p:spPr>
          <a:xfrm>
            <a:off x="882651" y="2696331"/>
            <a:ext cx="162000" cy="1928700"/>
          </a:xfrm>
          <a:prstGeom prst="rect">
            <a:avLst/>
          </a:prstGeom>
          <a:solidFill>
            <a:srgbClr val="236192">
              <a:alpha val="71760"/>
            </a:srgbClr>
          </a:solid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98"/>
        <p:cNvGrpSpPr/>
        <p:nvPr/>
      </p:nvGrpSpPr>
      <p:grpSpPr>
        <a:xfrm>
          <a:off x="0" y="0"/>
          <a:ext cx="0" cy="0"/>
          <a:chOff x="0" y="0"/>
          <a:chExt cx="0" cy="0"/>
        </a:xfrm>
      </p:grpSpPr>
      <p:sp>
        <p:nvSpPr>
          <p:cNvPr id="199" name="Google Shape;199;p36"/>
          <p:cNvSpPr/>
          <p:nvPr/>
        </p:nvSpPr>
        <p:spPr>
          <a:xfrm>
            <a:off x="0" y="0"/>
            <a:ext cx="9144000" cy="5143500"/>
          </a:xfrm>
          <a:prstGeom prst="rect">
            <a:avLst/>
          </a:prstGeom>
          <a:solidFill>
            <a:srgbClr val="00AFD7"/>
          </a:solidFill>
          <a:ln w="9525" cap="flat" cmpd="sng">
            <a:solidFill>
              <a:srgbClr val="00ADD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36"/>
          <p:cNvSpPr txBox="1">
            <a:spLocks noGrp="1"/>
          </p:cNvSpPr>
          <p:nvPr>
            <p:ph type="body" idx="1"/>
          </p:nvPr>
        </p:nvSpPr>
        <p:spPr>
          <a:xfrm>
            <a:off x="315259" y="831061"/>
            <a:ext cx="8174100" cy="646200"/>
          </a:xfrm>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lstStyle>
            <a:lvl1pPr marL="457200" marR="0" lvl="0" indent="-228600" algn="l" rtl="0">
              <a:lnSpc>
                <a:spcPct val="100000"/>
              </a:lnSpc>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36"/>
          <p:cNvSpPr txBox="1">
            <a:spLocks noGrp="1"/>
          </p:cNvSpPr>
          <p:nvPr>
            <p:ph type="body" idx="2"/>
          </p:nvPr>
        </p:nvSpPr>
        <p:spPr>
          <a:xfrm>
            <a:off x="176213" y="638176"/>
            <a:ext cx="265200" cy="4044000"/>
          </a:xfrm>
          <a:prstGeom prst="rect">
            <a:avLst/>
          </a:prstGeom>
          <a:solidFill>
            <a:srgbClr val="00AFD7"/>
          </a:solid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2" name="Google Shape;202;p36"/>
          <p:cNvSpPr txBox="1">
            <a:spLocks noGrp="1"/>
          </p:cNvSpPr>
          <p:nvPr>
            <p:ph type="body" idx="3"/>
          </p:nvPr>
        </p:nvSpPr>
        <p:spPr>
          <a:xfrm>
            <a:off x="8411956" y="638176"/>
            <a:ext cx="265200" cy="4074600"/>
          </a:xfrm>
          <a:prstGeom prst="rect">
            <a:avLst/>
          </a:prstGeom>
          <a:solidFill>
            <a:srgbClr val="00AFD7"/>
          </a:solid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03" name="Google Shape;203;p36"/>
          <p:cNvPicPr preferRelativeResize="0"/>
          <p:nvPr/>
        </p:nvPicPr>
        <p:blipFill rotWithShape="1">
          <a:blip r:embed="rId2">
            <a:alphaModFix/>
          </a:blip>
          <a:srcRect/>
          <a:stretch/>
        </p:blipFill>
        <p:spPr>
          <a:xfrm>
            <a:off x="8310054" y="4817244"/>
            <a:ext cx="687168" cy="2187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204"/>
        <p:cNvGrpSpPr/>
        <p:nvPr/>
      </p:nvGrpSpPr>
      <p:grpSpPr>
        <a:xfrm>
          <a:off x="0" y="0"/>
          <a:ext cx="0" cy="0"/>
          <a:chOff x="0" y="0"/>
          <a:chExt cx="0" cy="0"/>
        </a:xfrm>
      </p:grpSpPr>
      <p:sp>
        <p:nvSpPr>
          <p:cNvPr id="205" name="Google Shape;205;p37"/>
          <p:cNvSpPr>
            <a:spLocks noGrp="1"/>
          </p:cNvSpPr>
          <p:nvPr>
            <p:ph type="pic" idx="2"/>
          </p:nvPr>
        </p:nvSpPr>
        <p:spPr>
          <a:xfrm>
            <a:off x="0" y="-1"/>
            <a:ext cx="9144000" cy="5143500"/>
          </a:xfrm>
          <a:prstGeom prst="rect">
            <a:avLst/>
          </a:prstGeom>
          <a:noFill/>
          <a:ln>
            <a:noFill/>
          </a:ln>
        </p:spPr>
        <p:txBody>
          <a:bodyPr spcFirstLastPara="1" wrap="square" lIns="91425" tIns="45700" rIns="91425" bIns="45700" anchor="ctr" anchorCtr="0"/>
          <a:lstStyle>
            <a:lvl1pPr marR="0" lvl="0"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1pPr>
            <a:lvl2pPr marR="0" lvl="1"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6" name="Google Shape;206;p37"/>
          <p:cNvSpPr txBox="1">
            <a:spLocks noGrp="1"/>
          </p:cNvSpPr>
          <p:nvPr>
            <p:ph type="body" idx="1"/>
          </p:nvPr>
        </p:nvSpPr>
        <p:spPr>
          <a:xfrm>
            <a:off x="7583491" y="-15479"/>
            <a:ext cx="433500" cy="5174400"/>
          </a:xfrm>
          <a:prstGeom prst="rect">
            <a:avLst/>
          </a:prstGeom>
          <a:solidFill>
            <a:schemeClr val="accent1">
              <a:alpha val="77650"/>
            </a:schemeClr>
          </a:solid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7" name="Google Shape;207;p37"/>
          <p:cNvSpPr txBox="1">
            <a:spLocks noGrp="1"/>
          </p:cNvSpPr>
          <p:nvPr>
            <p:ph type="body" idx="3"/>
          </p:nvPr>
        </p:nvSpPr>
        <p:spPr>
          <a:xfrm>
            <a:off x="8016878" y="-15479"/>
            <a:ext cx="1127100" cy="5174400"/>
          </a:xfrm>
          <a:prstGeom prst="rect">
            <a:avLst/>
          </a:prstGeom>
          <a:solidFill>
            <a:schemeClr val="accent1"/>
          </a:solid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8" name="Google Shape;208;p37"/>
          <p:cNvSpPr txBox="1">
            <a:spLocks noGrp="1"/>
          </p:cNvSpPr>
          <p:nvPr>
            <p:ph type="body" idx="4"/>
          </p:nvPr>
        </p:nvSpPr>
        <p:spPr>
          <a:xfrm>
            <a:off x="-14111" y="3748282"/>
            <a:ext cx="6153000" cy="715500"/>
          </a:xfrm>
          <a:prstGeom prst="rect">
            <a:avLst/>
          </a:prstGeom>
          <a:solidFill>
            <a:schemeClr val="lt1"/>
          </a:solidFill>
          <a:ln>
            <a:noFill/>
          </a:ln>
        </p:spPr>
        <p:txBody>
          <a:bodyPr spcFirstLastPara="1" wrap="square" lIns="640075" tIns="45700" rIns="91425" bIns="45700" anchor="t" anchorCtr="0"/>
          <a:lstStyle>
            <a:lvl1pPr marL="457200" marR="0" lvl="0" indent="-228600" algn="l" rtl="0">
              <a:spcBef>
                <a:spcPts val="480"/>
              </a:spcBef>
              <a:spcAft>
                <a:spcPts val="0"/>
              </a:spcAft>
              <a:buClr>
                <a:srgbClr val="236192"/>
              </a:buClr>
              <a:buSzPts val="2400"/>
              <a:buFont typeface="Arial"/>
              <a:buNone/>
              <a:defRPr sz="2400" b="1" i="0" u="none" strike="noStrike" cap="none">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9" name="Google Shape;209;p37"/>
          <p:cNvSpPr txBox="1">
            <a:spLocks noGrp="1"/>
          </p:cNvSpPr>
          <p:nvPr>
            <p:ph type="body" idx="5"/>
          </p:nvPr>
        </p:nvSpPr>
        <p:spPr>
          <a:xfrm>
            <a:off x="534917" y="4085464"/>
            <a:ext cx="5610300" cy="2643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10" name="Google Shape;210;p37"/>
          <p:cNvPicPr preferRelativeResize="0"/>
          <p:nvPr/>
        </p:nvPicPr>
        <p:blipFill rotWithShape="1">
          <a:blip r:embed="rId2">
            <a:alphaModFix/>
          </a:blip>
          <a:srcRect/>
          <a:stretch/>
        </p:blipFill>
        <p:spPr>
          <a:xfrm>
            <a:off x="8310054" y="4817244"/>
            <a:ext cx="687168" cy="2187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losing Slide - 1">
  <p:cSld name="Closing Slide - 1">
    <p:spTree>
      <p:nvGrpSpPr>
        <p:cNvPr id="1" name="Shape 211"/>
        <p:cNvGrpSpPr/>
        <p:nvPr/>
      </p:nvGrpSpPr>
      <p:grpSpPr>
        <a:xfrm>
          <a:off x="0" y="0"/>
          <a:ext cx="0" cy="0"/>
          <a:chOff x="0" y="0"/>
          <a:chExt cx="0" cy="0"/>
        </a:xfrm>
      </p:grpSpPr>
      <p:sp>
        <p:nvSpPr>
          <p:cNvPr id="212" name="Google Shape;212;p38"/>
          <p:cNvSpPr txBox="1">
            <a:spLocks noGrp="1"/>
          </p:cNvSpPr>
          <p:nvPr>
            <p:ph type="body" idx="1"/>
          </p:nvPr>
        </p:nvSpPr>
        <p:spPr>
          <a:xfrm>
            <a:off x="240428" y="194732"/>
            <a:ext cx="3981000" cy="780900"/>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rgbClr val="236192"/>
              </a:buClr>
              <a:buSzPts val="3200"/>
              <a:buFont typeface="Arial"/>
              <a:buNone/>
              <a:defRPr sz="3200" b="1" i="0" u="none" strike="noStrike" cap="none">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3" name="Google Shape;213;p38"/>
          <p:cNvSpPr/>
          <p:nvPr/>
        </p:nvSpPr>
        <p:spPr>
          <a:xfrm rot="10800000">
            <a:off x="11338" y="4388085"/>
            <a:ext cx="9144000" cy="1797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Calibri"/>
              <a:ea typeface="Calibri"/>
              <a:cs typeface="Calibri"/>
              <a:sym typeface="Calibri"/>
            </a:endParaRPr>
          </a:p>
        </p:txBody>
      </p:sp>
      <p:sp>
        <p:nvSpPr>
          <p:cNvPr id="214" name="Google Shape;214;p38"/>
          <p:cNvSpPr txBox="1">
            <a:spLocks noGrp="1"/>
          </p:cNvSpPr>
          <p:nvPr>
            <p:ph type="body" idx="2"/>
          </p:nvPr>
        </p:nvSpPr>
        <p:spPr>
          <a:xfrm>
            <a:off x="240615" y="990753"/>
            <a:ext cx="3887700" cy="3042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5" name="Google Shape;215;p38"/>
          <p:cNvSpPr txBox="1">
            <a:spLocks noGrp="1"/>
          </p:cNvSpPr>
          <p:nvPr>
            <p:ph type="body" idx="3"/>
          </p:nvPr>
        </p:nvSpPr>
        <p:spPr>
          <a:xfrm>
            <a:off x="240428" y="1267826"/>
            <a:ext cx="3887700" cy="2694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38"/>
          <p:cNvSpPr txBox="1">
            <a:spLocks noGrp="1"/>
          </p:cNvSpPr>
          <p:nvPr>
            <p:ph type="body" idx="4"/>
          </p:nvPr>
        </p:nvSpPr>
        <p:spPr>
          <a:xfrm>
            <a:off x="240428" y="1508234"/>
            <a:ext cx="3887700" cy="2292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236192"/>
              </a:buClr>
              <a:buSzPts val="1400"/>
              <a:buFont typeface="Arial"/>
              <a:buNone/>
              <a:defRPr sz="1400" b="1" i="0" u="none" strike="noStrike" cap="none">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17" name="Google Shape;217;p38" descr="OCLC_H_PMS.eps"/>
          <p:cNvPicPr preferRelativeResize="0"/>
          <p:nvPr/>
        </p:nvPicPr>
        <p:blipFill rotWithShape="1">
          <a:blip r:embed="rId2">
            <a:alphaModFix/>
          </a:blip>
          <a:srcRect/>
          <a:stretch/>
        </p:blipFill>
        <p:spPr>
          <a:xfrm>
            <a:off x="8236924" y="4760706"/>
            <a:ext cx="723437" cy="240685"/>
          </a:xfrm>
          <a:prstGeom prst="rect">
            <a:avLst/>
          </a:prstGeom>
          <a:noFill/>
          <a:ln>
            <a:noFill/>
          </a:ln>
        </p:spPr>
      </p:pic>
      <p:pic>
        <p:nvPicPr>
          <p:cNvPr id="218" name="Google Shape;218;p38"/>
          <p:cNvPicPr preferRelativeResize="0"/>
          <p:nvPr/>
        </p:nvPicPr>
        <p:blipFill/>
        <p:spPr>
          <a:xfrm>
            <a:off x="4565650" y="-2136"/>
            <a:ext cx="4589700" cy="4390200"/>
          </a:xfrm>
          <a:prstGeom prst="rect">
            <a:avLst/>
          </a:prstGeom>
          <a:solidFill>
            <a:srgbClr val="FFFFFF"/>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losing Slide - 2">
  <p:cSld name="Closing Slide - 2">
    <p:spTree>
      <p:nvGrpSpPr>
        <p:cNvPr id="1" name="Shape 219"/>
        <p:cNvGrpSpPr/>
        <p:nvPr/>
      </p:nvGrpSpPr>
      <p:grpSpPr>
        <a:xfrm>
          <a:off x="0" y="0"/>
          <a:ext cx="0" cy="0"/>
          <a:chOff x="0" y="0"/>
          <a:chExt cx="0" cy="0"/>
        </a:xfrm>
      </p:grpSpPr>
      <p:sp>
        <p:nvSpPr>
          <p:cNvPr id="220" name="Google Shape;220;p39"/>
          <p:cNvSpPr/>
          <p:nvPr/>
        </p:nvSpPr>
        <p:spPr>
          <a:xfrm rot="-5400000">
            <a:off x="477200" y="3861909"/>
            <a:ext cx="607800" cy="2922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21" name="Google Shape;221;p39"/>
          <p:cNvSpPr txBox="1"/>
          <p:nvPr/>
        </p:nvSpPr>
        <p:spPr>
          <a:xfrm>
            <a:off x="5924930" y="3701654"/>
            <a:ext cx="422400" cy="1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600">
                <a:solidFill>
                  <a:schemeClr val="lt1"/>
                </a:solidFill>
                <a:latin typeface="Arial"/>
                <a:ea typeface="Arial"/>
                <a:cs typeface="Arial"/>
                <a:sym typeface="Arial"/>
              </a:rPr>
              <a:t>SM</a:t>
            </a:r>
            <a:endParaRPr/>
          </a:p>
        </p:txBody>
      </p:sp>
      <p:sp>
        <p:nvSpPr>
          <p:cNvPr id="222" name="Google Shape;222;p39"/>
          <p:cNvSpPr/>
          <p:nvPr/>
        </p:nvSpPr>
        <p:spPr>
          <a:xfrm>
            <a:off x="0" y="3704187"/>
            <a:ext cx="635100" cy="6078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23" name="Google Shape;223;p39"/>
          <p:cNvSpPr txBox="1">
            <a:spLocks noGrp="1"/>
          </p:cNvSpPr>
          <p:nvPr>
            <p:ph type="body" idx="1"/>
          </p:nvPr>
        </p:nvSpPr>
        <p:spPr>
          <a:xfrm>
            <a:off x="731839" y="831455"/>
            <a:ext cx="4180800" cy="1400400"/>
          </a:xfrm>
          <a:prstGeom prst="rect">
            <a:avLst/>
          </a:prstGeom>
          <a:noFill/>
          <a:ln w="101600" cap="flat" cmpd="sng">
            <a:solidFill>
              <a:srgbClr val="236192"/>
            </a:solidFill>
            <a:prstDash val="solid"/>
            <a:miter lim="800000"/>
            <a:headEnd type="none" w="sm" len="sm"/>
            <a:tailEnd type="none" w="sm" len="sm"/>
          </a:ln>
        </p:spPr>
        <p:txBody>
          <a:bodyPr spcFirstLastPara="1" wrap="square" lIns="548625" tIns="274300" rIns="457200" bIns="274300" anchor="t" anchorCtr="0"/>
          <a:lstStyle>
            <a:lvl1pPr marL="457200" marR="0" lvl="0" indent="-228600" algn="l" rtl="0">
              <a:spcBef>
                <a:spcPts val="0"/>
              </a:spcBef>
              <a:spcAft>
                <a:spcPts val="0"/>
              </a:spcAft>
              <a:buClr>
                <a:srgbClr val="236192"/>
              </a:buClr>
              <a:buSzPts val="5500"/>
              <a:buFont typeface="Arial"/>
              <a:buNone/>
              <a:defRPr sz="5500" b="1" i="0" u="none" strike="noStrike" cap="none">
                <a:solidFill>
                  <a:srgbClr val="23619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4" name="Google Shape;224;p39"/>
          <p:cNvSpPr txBox="1">
            <a:spLocks noGrp="1"/>
          </p:cNvSpPr>
          <p:nvPr>
            <p:ph type="body" idx="2"/>
          </p:nvPr>
        </p:nvSpPr>
        <p:spPr>
          <a:xfrm>
            <a:off x="698251" y="2397542"/>
            <a:ext cx="3887700" cy="3042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5" name="Google Shape;225;p39"/>
          <p:cNvSpPr txBox="1">
            <a:spLocks noGrp="1"/>
          </p:cNvSpPr>
          <p:nvPr>
            <p:ph type="body" idx="3"/>
          </p:nvPr>
        </p:nvSpPr>
        <p:spPr>
          <a:xfrm>
            <a:off x="698064" y="2688127"/>
            <a:ext cx="3887700" cy="2694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6" name="Google Shape;226;p39"/>
          <p:cNvSpPr txBox="1">
            <a:spLocks noGrp="1"/>
          </p:cNvSpPr>
          <p:nvPr>
            <p:ph type="body" idx="4"/>
          </p:nvPr>
        </p:nvSpPr>
        <p:spPr>
          <a:xfrm>
            <a:off x="698064" y="2957399"/>
            <a:ext cx="3887700" cy="2292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2"/>
              </a:buClr>
              <a:buSzPts val="1400"/>
              <a:buFont typeface="Arial"/>
              <a:buNone/>
              <a:defRPr sz="1400" b="1" i="0" u="none" strike="noStrike" cap="none">
                <a:solidFill>
                  <a:schemeClr val="accent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7" name="Google Shape;227;p39"/>
          <p:cNvSpPr txBox="1">
            <a:spLocks noGrp="1"/>
          </p:cNvSpPr>
          <p:nvPr>
            <p:ph type="body" idx="5"/>
          </p:nvPr>
        </p:nvSpPr>
        <p:spPr>
          <a:xfrm>
            <a:off x="1" y="312442"/>
            <a:ext cx="3679800" cy="566400"/>
          </a:xfrm>
          <a:prstGeom prst="rect">
            <a:avLst/>
          </a:prstGeom>
          <a:solidFill>
            <a:srgbClr val="236192"/>
          </a:solidFill>
          <a:ln>
            <a:noFill/>
          </a:ln>
        </p:spPr>
        <p:txBody>
          <a:bodyPr spcFirstLastPara="1" wrap="square" lIns="640075" tIns="91425" rIns="91425" bIns="164575" anchor="t" anchorCtr="0"/>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28" name="Google Shape;228;p39" descr="ppt-because-tag.psd"/>
          <p:cNvPicPr preferRelativeResize="0"/>
          <p:nvPr/>
        </p:nvPicPr>
        <p:blipFill rotWithShape="1">
          <a:blip r:embed="rId2">
            <a:alphaModFix/>
          </a:blip>
          <a:srcRect/>
          <a:stretch/>
        </p:blipFill>
        <p:spPr>
          <a:xfrm>
            <a:off x="927100" y="3704187"/>
            <a:ext cx="8216895" cy="607721"/>
          </a:xfrm>
          <a:prstGeom prst="rect">
            <a:avLst/>
          </a:prstGeom>
          <a:noFill/>
          <a:ln>
            <a:noFill/>
          </a:ln>
        </p:spPr>
      </p:pic>
      <p:pic>
        <p:nvPicPr>
          <p:cNvPr id="229" name="Google Shape;229;p39" descr="OCLC_H_PMS.eps"/>
          <p:cNvPicPr preferRelativeResize="0"/>
          <p:nvPr/>
        </p:nvPicPr>
        <p:blipFill rotWithShape="1">
          <a:blip r:embed="rId3">
            <a:alphaModFix/>
          </a:blip>
          <a:srcRect/>
          <a:stretch/>
        </p:blipFill>
        <p:spPr>
          <a:xfrm>
            <a:off x="8236924" y="4760706"/>
            <a:ext cx="723437" cy="240685"/>
          </a:xfrm>
          <a:prstGeom prst="rect">
            <a:avLst/>
          </a:prstGeom>
          <a:noFill/>
          <a:ln>
            <a:noFill/>
          </a:ln>
        </p:spPr>
      </p:pic>
      <p:pic>
        <p:nvPicPr>
          <p:cNvPr id="230" name="Google Shape;230;p39" descr="ppt-because-tag.psd"/>
          <p:cNvPicPr preferRelativeResize="0"/>
          <p:nvPr/>
        </p:nvPicPr>
        <p:blipFill rotWithShape="1">
          <a:blip r:embed="rId4">
            <a:alphaModFix/>
          </a:blip>
          <a:srcRect/>
          <a:stretch/>
        </p:blipFill>
        <p:spPr>
          <a:xfrm>
            <a:off x="5737094" y="3778250"/>
            <a:ext cx="1359075" cy="222250"/>
          </a:xfrm>
          <a:prstGeom prst="rect">
            <a:avLst/>
          </a:prstGeom>
          <a:noFill/>
          <a:ln>
            <a:noFill/>
          </a:ln>
        </p:spPr>
      </p:pic>
      <p:sp>
        <p:nvSpPr>
          <p:cNvPr id="231" name="Google Shape;231;p39"/>
          <p:cNvSpPr txBox="1"/>
          <p:nvPr/>
        </p:nvSpPr>
        <p:spPr>
          <a:xfrm>
            <a:off x="5686425" y="3830719"/>
            <a:ext cx="240900" cy="1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600">
                <a:solidFill>
                  <a:schemeClr val="lt1"/>
                </a:solidFill>
                <a:latin typeface="Arial"/>
                <a:ea typeface="Arial"/>
                <a:cs typeface="Arial"/>
                <a:sym typeface="Arial"/>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Content- Bullet">
  <p:cSld name="2_Content- Bullet">
    <p:spTree>
      <p:nvGrpSpPr>
        <p:cNvPr id="1" name="Shape 232"/>
        <p:cNvGrpSpPr/>
        <p:nvPr/>
      </p:nvGrpSpPr>
      <p:grpSpPr>
        <a:xfrm>
          <a:off x="0" y="0"/>
          <a:ext cx="0" cy="0"/>
          <a:chOff x="0" y="0"/>
          <a:chExt cx="0" cy="0"/>
        </a:xfrm>
      </p:grpSpPr>
      <p:sp>
        <p:nvSpPr>
          <p:cNvPr id="233" name="Google Shape;233;p40"/>
          <p:cNvSpPr/>
          <p:nvPr/>
        </p:nvSpPr>
        <p:spPr>
          <a:xfrm>
            <a:off x="0" y="4686300"/>
            <a:ext cx="2209800" cy="4572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34" name="Google Shape;234;p40"/>
          <p:cNvSpPr/>
          <p:nvPr/>
        </p:nvSpPr>
        <p:spPr>
          <a:xfrm>
            <a:off x="2209800" y="4686300"/>
            <a:ext cx="1060500" cy="4572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35" name="Google Shape;235;p40"/>
          <p:cNvSpPr/>
          <p:nvPr/>
        </p:nvSpPr>
        <p:spPr>
          <a:xfrm>
            <a:off x="3270250" y="4686300"/>
            <a:ext cx="5873700" cy="4572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D527F"/>
              </a:solidFill>
              <a:latin typeface="Arial"/>
              <a:ea typeface="Arial"/>
              <a:cs typeface="Arial"/>
              <a:sym typeface="Arial"/>
            </a:endParaRPr>
          </a:p>
        </p:txBody>
      </p:sp>
      <p:sp>
        <p:nvSpPr>
          <p:cNvPr id="236" name="Google Shape;236;p40"/>
          <p:cNvSpPr txBox="1">
            <a:spLocks noGrp="1"/>
          </p:cNvSpPr>
          <p:nvPr>
            <p:ph type="body" idx="1"/>
          </p:nvPr>
        </p:nvSpPr>
        <p:spPr>
          <a:xfrm>
            <a:off x="340786" y="1787122"/>
            <a:ext cx="8439000" cy="26034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7" name="Google Shape;237;p40"/>
          <p:cNvSpPr txBox="1">
            <a:spLocks noGrp="1"/>
          </p:cNvSpPr>
          <p:nvPr>
            <p:ph type="body" idx="2"/>
          </p:nvPr>
        </p:nvSpPr>
        <p:spPr>
          <a:xfrm>
            <a:off x="340786" y="1100679"/>
            <a:ext cx="8439000" cy="686400"/>
          </a:xfrm>
          <a:prstGeom prst="rect">
            <a:avLst/>
          </a:prstGeom>
          <a:noFill/>
          <a:ln>
            <a:noFill/>
          </a:ln>
        </p:spPr>
        <p:txBody>
          <a:bodyPr spcFirstLastPara="1" wrap="square" lIns="91425" tIns="45700" rIns="91425" bIns="45700" anchor="t" anchorCtr="0"/>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38" name="Google Shape;238;p40"/>
          <p:cNvPicPr preferRelativeResize="0"/>
          <p:nvPr/>
        </p:nvPicPr>
        <p:blipFill rotWithShape="1">
          <a:blip r:embed="rId2">
            <a:alphaModFix/>
          </a:blip>
          <a:srcRect/>
          <a:stretch/>
        </p:blipFill>
        <p:spPr>
          <a:xfrm>
            <a:off x="8310054" y="4817244"/>
            <a:ext cx="687168" cy="218719"/>
          </a:xfrm>
          <a:prstGeom prst="rect">
            <a:avLst/>
          </a:prstGeom>
          <a:noFill/>
          <a:ln>
            <a:noFill/>
          </a:ln>
        </p:spPr>
      </p:pic>
      <p:sp>
        <p:nvSpPr>
          <p:cNvPr id="239" name="Google Shape;239;p40"/>
          <p:cNvSpPr/>
          <p:nvPr/>
        </p:nvSpPr>
        <p:spPr>
          <a:xfrm>
            <a:off x="0" y="0"/>
            <a:ext cx="9144000" cy="807300"/>
          </a:xfrm>
          <a:prstGeom prst="rect">
            <a:avLst/>
          </a:prstGeom>
          <a:gradFill>
            <a:gsLst>
              <a:gs pos="0">
                <a:schemeClr val="accent2"/>
              </a:gs>
              <a:gs pos="21000">
                <a:schemeClr val="accent2"/>
              </a:gs>
              <a:gs pos="100000">
                <a:schemeClr val="accent1"/>
              </a:gs>
            </a:gsLst>
            <a:lin ang="0" scaled="0"/>
          </a:gradFill>
          <a:ln>
            <a:noFill/>
          </a:ln>
        </p:spPr>
        <p:txBody>
          <a:bodyPr spcFirstLastPara="1" wrap="square" lIns="1005825" tIns="91425" rIns="91425" bIns="45700"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240" name="Google Shape;240;p40"/>
          <p:cNvSpPr txBox="1">
            <a:spLocks noGrp="1"/>
          </p:cNvSpPr>
          <p:nvPr>
            <p:ph type="body" idx="3"/>
          </p:nvPr>
        </p:nvSpPr>
        <p:spPr>
          <a:xfrm>
            <a:off x="357052" y="204313"/>
            <a:ext cx="5721600" cy="6030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1" name="Google Shape;241;p40"/>
          <p:cNvSpPr txBox="1">
            <a:spLocks noGrp="1"/>
          </p:cNvSpPr>
          <p:nvPr>
            <p:ph type="body" idx="4"/>
          </p:nvPr>
        </p:nvSpPr>
        <p:spPr>
          <a:xfrm>
            <a:off x="6078584" y="204312"/>
            <a:ext cx="2614800" cy="603000"/>
          </a:xfrm>
          <a:prstGeom prst="rect">
            <a:avLst/>
          </a:prstGeom>
          <a:noFill/>
          <a:ln>
            <a:noFill/>
          </a:ln>
        </p:spPr>
        <p:txBody>
          <a:bodyPr spcFirstLastPara="1" wrap="square" lIns="91425" tIns="45700" rIns="91425" bIns="45700" anchor="t" anchorCtr="0"/>
          <a:lstStyle>
            <a:lvl1pPr marL="457200" marR="0" lvl="0" indent="-228600" algn="r"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4" name="Google Shape;244;p41"/>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5" name="Google Shape;245;p4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6" name="Google Shape;246;p4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7" name="Google Shape;247;p4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tools.wmflabs.org/hay/directo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wikipedia.org/"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www.wikidata.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ikipedia.org/"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wikiba.se/" TargetMode="External"/><Relationship Id="rId5" Type="http://schemas.openxmlformats.org/officeDocument/2006/relationships/hyperlink" Target="https://www.wikidata.org/" TargetMode="External"/><Relationship Id="rId4" Type="http://schemas.openxmlformats.org/officeDocument/2006/relationships/hyperlink" Target="https://www.mediawiki.org/wiki/MediaWiki"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a:spLocks noGrp="1"/>
          </p:cNvSpPr>
          <p:nvPr>
            <p:ph type="body" idx="1"/>
          </p:nvPr>
        </p:nvSpPr>
        <p:spPr>
          <a:xfrm>
            <a:off x="2" y="1436664"/>
            <a:ext cx="3240900" cy="569400"/>
          </a:xfrm>
          <a:prstGeom prst="rect">
            <a:avLst/>
          </a:prstGeom>
        </p:spPr>
        <p:txBody>
          <a:bodyPr spcFirstLastPara="1" wrap="square" lIns="457200" tIns="137150" rIns="274300" bIns="182875" anchor="t" anchorCtr="0">
            <a:noAutofit/>
          </a:bodyPr>
          <a:lstStyle/>
          <a:p>
            <a:pPr marL="0" lvl="0" indent="0" algn="l" rtl="0">
              <a:spcBef>
                <a:spcPts val="0"/>
              </a:spcBef>
              <a:spcAft>
                <a:spcPts val="0"/>
              </a:spcAft>
              <a:buNone/>
            </a:pPr>
            <a:r>
              <a:rPr lang="en"/>
              <a:t>Works in Progress Webinar</a:t>
            </a:r>
            <a:endParaRPr/>
          </a:p>
        </p:txBody>
      </p:sp>
      <p:sp>
        <p:nvSpPr>
          <p:cNvPr id="253" name="Google Shape;253;p42"/>
          <p:cNvSpPr txBox="1">
            <a:spLocks noGrp="1"/>
          </p:cNvSpPr>
          <p:nvPr>
            <p:ph type="body" idx="2"/>
          </p:nvPr>
        </p:nvSpPr>
        <p:spPr>
          <a:xfrm>
            <a:off x="779475" y="1959204"/>
            <a:ext cx="7754700" cy="1729800"/>
          </a:xfrm>
          <a:prstGeom prst="rect">
            <a:avLst/>
          </a:prstGeom>
        </p:spPr>
        <p:txBody>
          <a:bodyPr spcFirstLastPara="1" wrap="square" lIns="457200" tIns="274300" rIns="457200" bIns="274300" anchor="t" anchorCtr="0">
            <a:noAutofit/>
          </a:bodyPr>
          <a:lstStyle/>
          <a:p>
            <a:pPr marL="0" lvl="0" indent="0" algn="l" rtl="0">
              <a:lnSpc>
                <a:spcPct val="110000"/>
              </a:lnSpc>
              <a:spcBef>
                <a:spcPts val="0"/>
              </a:spcBef>
              <a:spcAft>
                <a:spcPts val="0"/>
              </a:spcAft>
              <a:buClr>
                <a:schemeClr val="dk1"/>
              </a:buClr>
              <a:buSzPts val="1100"/>
              <a:buFont typeface="Arial"/>
              <a:buNone/>
            </a:pPr>
            <a:r>
              <a:rPr lang="en" sz="2800" b="0" dirty="0">
                <a:solidFill>
                  <a:srgbClr val="333333"/>
                </a:solidFill>
                <a:highlight>
                  <a:srgbClr val="FFFFFF"/>
                </a:highlight>
              </a:rPr>
              <a:t>Lessons Learned from a Linked Data Prototype for Managing Bibliographic Data</a:t>
            </a:r>
            <a:endParaRPr sz="2800" b="0" dirty="0">
              <a:solidFill>
                <a:srgbClr val="333333"/>
              </a:solidFill>
              <a:highlight>
                <a:srgbClr val="FFFFFF"/>
              </a:highlight>
            </a:endParaRPr>
          </a:p>
          <a:p>
            <a:pPr marL="0" lvl="0" indent="0" algn="l" rtl="0">
              <a:spcBef>
                <a:spcPts val="70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1"/>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Wikibase out-of-the-box advantages</a:t>
            </a:r>
            <a:endParaRPr/>
          </a:p>
        </p:txBody>
      </p:sp>
      <p:sp>
        <p:nvSpPr>
          <p:cNvPr id="322" name="Google Shape;322;p51"/>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457200" lvl="0" indent="-381000" algn="l" rtl="0">
              <a:spcBef>
                <a:spcPts val="800"/>
              </a:spcBef>
              <a:spcAft>
                <a:spcPts val="0"/>
              </a:spcAft>
              <a:buSzPts val="2400"/>
              <a:buChar char="•"/>
            </a:pPr>
            <a:r>
              <a:rPr lang="en" sz="2400"/>
              <a:t>Open source</a:t>
            </a:r>
            <a:endParaRPr sz="2400"/>
          </a:p>
          <a:p>
            <a:pPr marL="457200" lvl="0" indent="-381000" algn="l" rtl="0">
              <a:spcBef>
                <a:spcPts val="0"/>
              </a:spcBef>
              <a:spcAft>
                <a:spcPts val="0"/>
              </a:spcAft>
              <a:buSzPts val="2400"/>
              <a:buChar char="•"/>
            </a:pPr>
            <a:r>
              <a:rPr lang="en" sz="2400"/>
              <a:t>An all-purpose data model that takes knowledge diversity, sources, and multilingual usage seriously</a:t>
            </a:r>
            <a:endParaRPr sz="2400"/>
          </a:p>
          <a:p>
            <a:pPr marL="457200" lvl="0" indent="-381000" algn="l" rtl="0">
              <a:spcBef>
                <a:spcPts val="0"/>
              </a:spcBef>
              <a:spcAft>
                <a:spcPts val="0"/>
              </a:spcAft>
              <a:buSzPts val="2400"/>
              <a:buChar char="•"/>
            </a:pPr>
            <a:r>
              <a:rPr lang="en" sz="2400"/>
              <a:t>Collaborative – can be read and edited by both humans and machines</a:t>
            </a:r>
            <a:endParaRPr sz="2400"/>
          </a:p>
          <a:p>
            <a:pPr marL="457200" lvl="0" indent="-381000" algn="l" rtl="0">
              <a:spcBef>
                <a:spcPts val="0"/>
              </a:spcBef>
              <a:spcAft>
                <a:spcPts val="0"/>
              </a:spcAft>
              <a:buSzPts val="2400"/>
              <a:buChar char="•"/>
            </a:pPr>
            <a:r>
              <a:rPr lang="en" sz="2400"/>
              <a:t>User-defined properties</a:t>
            </a:r>
            <a:endParaRPr sz="2400"/>
          </a:p>
          <a:p>
            <a:pPr marL="457200" lvl="0" indent="-381000" algn="l" rtl="0">
              <a:spcBef>
                <a:spcPts val="0"/>
              </a:spcBef>
              <a:spcAft>
                <a:spcPts val="0"/>
              </a:spcAft>
              <a:buSzPts val="2400"/>
              <a:buChar char="•"/>
            </a:pPr>
            <a:r>
              <a:rPr lang="en" sz="2400"/>
              <a:t>Statement-level references and qualifiers</a:t>
            </a:r>
            <a:endParaRPr sz="2400"/>
          </a:p>
          <a:p>
            <a:pPr marL="457200" lvl="0" indent="-381000" algn="l" rtl="0">
              <a:spcBef>
                <a:spcPts val="0"/>
              </a:spcBef>
              <a:spcAft>
                <a:spcPts val="0"/>
              </a:spcAft>
              <a:buSzPts val="2400"/>
              <a:buChar char="•"/>
            </a:pPr>
            <a:r>
              <a:rPr lang="en" sz="2400"/>
              <a:t>Version history</a:t>
            </a:r>
            <a:endParaRPr sz="2400"/>
          </a:p>
          <a:p>
            <a:pPr marL="0" lvl="0" indent="0" algn="l" rtl="0">
              <a:spcBef>
                <a:spcPts val="800"/>
              </a:spcBef>
              <a:spcAft>
                <a:spcPts val="0"/>
              </a:spcAft>
              <a:buNone/>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2"/>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328" name="Google Shape;328;p52"/>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Use Case: Manual Data Entry</a:t>
            </a:r>
            <a:endParaRPr/>
          </a:p>
        </p:txBody>
      </p:sp>
      <p:pic>
        <p:nvPicPr>
          <p:cNvPr id="329" name="Google Shape;329;p52"/>
          <p:cNvPicPr preferRelativeResize="0"/>
          <p:nvPr/>
        </p:nvPicPr>
        <p:blipFill>
          <a:blip r:embed="rId3">
            <a:alphaModFix/>
          </a:blip>
          <a:stretch>
            <a:fillRect/>
          </a:stretch>
        </p:blipFill>
        <p:spPr>
          <a:xfrm>
            <a:off x="355063" y="1302488"/>
            <a:ext cx="6248400" cy="1419225"/>
          </a:xfrm>
          <a:prstGeom prst="rect">
            <a:avLst/>
          </a:prstGeom>
          <a:noFill/>
          <a:ln w="9525" cap="flat" cmpd="sng">
            <a:solidFill>
              <a:schemeClr val="dk2"/>
            </a:solidFill>
            <a:prstDash val="solid"/>
            <a:round/>
            <a:headEnd type="none" w="sm" len="sm"/>
            <a:tailEnd type="none" w="sm" len="sm"/>
          </a:ln>
          <a:effectLst>
            <a:outerShdw blurRad="171450" dist="123825" dir="2640000" algn="bl" rotWithShape="0">
              <a:srgbClr val="000000">
                <a:alpha val="40000"/>
              </a:srgbClr>
            </a:outerShdw>
          </a:effectLst>
        </p:spPr>
      </p:pic>
      <p:pic>
        <p:nvPicPr>
          <p:cNvPr id="330" name="Google Shape;330;p52"/>
          <p:cNvPicPr preferRelativeResize="0"/>
          <p:nvPr/>
        </p:nvPicPr>
        <p:blipFill>
          <a:blip r:embed="rId4">
            <a:alphaModFix/>
          </a:blip>
          <a:stretch>
            <a:fillRect/>
          </a:stretch>
        </p:blipFill>
        <p:spPr>
          <a:xfrm>
            <a:off x="2341588" y="3053625"/>
            <a:ext cx="6276975" cy="1219200"/>
          </a:xfrm>
          <a:prstGeom prst="rect">
            <a:avLst/>
          </a:prstGeom>
          <a:noFill/>
          <a:ln w="9525" cap="flat" cmpd="sng">
            <a:solidFill>
              <a:schemeClr val="dk2"/>
            </a:solidFill>
            <a:prstDash val="solid"/>
            <a:round/>
            <a:headEnd type="none" w="sm" len="sm"/>
            <a:tailEnd type="none" w="sm" len="sm"/>
          </a:ln>
          <a:effectLst>
            <a:outerShdw blurRad="214313" dist="142875" dir="2700000" algn="b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3"/>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Use Case: Autosuggest</a:t>
            </a:r>
            <a:endParaRPr/>
          </a:p>
        </p:txBody>
      </p:sp>
      <p:sp>
        <p:nvSpPr>
          <p:cNvPr id="336" name="Google Shape;336;p53"/>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337" name="Google Shape;337;p53"/>
          <p:cNvPicPr preferRelativeResize="0"/>
          <p:nvPr/>
        </p:nvPicPr>
        <p:blipFill>
          <a:blip r:embed="rId3">
            <a:alphaModFix/>
          </a:blip>
          <a:stretch>
            <a:fillRect/>
          </a:stretch>
        </p:blipFill>
        <p:spPr>
          <a:xfrm>
            <a:off x="341325" y="1428750"/>
            <a:ext cx="5562600" cy="2286000"/>
          </a:xfrm>
          <a:prstGeom prst="rect">
            <a:avLst/>
          </a:prstGeom>
          <a:noFill/>
          <a:ln w="9525" cap="flat" cmpd="sng">
            <a:solidFill>
              <a:schemeClr val="dk2"/>
            </a:solidFill>
            <a:prstDash val="solid"/>
            <a:round/>
            <a:headEnd type="none" w="sm" len="sm"/>
            <a:tailEnd type="none" w="sm" len="sm"/>
          </a:ln>
          <a:effectLst>
            <a:outerShdw blurRad="214313" dist="142875" dir="2700000" algn="b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4"/>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Use Case: Autosuggest</a:t>
            </a:r>
            <a:endParaRPr/>
          </a:p>
        </p:txBody>
      </p:sp>
      <p:sp>
        <p:nvSpPr>
          <p:cNvPr id="343" name="Google Shape;343;p54"/>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344" name="Google Shape;344;p54"/>
          <p:cNvPicPr preferRelativeResize="0"/>
          <p:nvPr/>
        </p:nvPicPr>
        <p:blipFill>
          <a:blip r:embed="rId3">
            <a:alphaModFix/>
          </a:blip>
          <a:stretch>
            <a:fillRect/>
          </a:stretch>
        </p:blipFill>
        <p:spPr>
          <a:xfrm>
            <a:off x="341325" y="1428750"/>
            <a:ext cx="5562600" cy="2286000"/>
          </a:xfrm>
          <a:prstGeom prst="rect">
            <a:avLst/>
          </a:prstGeom>
          <a:noFill/>
          <a:ln w="9525" cap="flat" cmpd="sng">
            <a:solidFill>
              <a:schemeClr val="dk2"/>
            </a:solidFill>
            <a:prstDash val="solid"/>
            <a:round/>
            <a:headEnd type="none" w="sm" len="sm"/>
            <a:tailEnd type="none" w="sm" len="sm"/>
          </a:ln>
          <a:effectLst>
            <a:outerShdw blurRad="214313" dist="142875" dir="2700000" algn="bl" rotWithShape="0">
              <a:srgbClr val="000000">
                <a:alpha val="40000"/>
              </a:srgbClr>
            </a:outerShdw>
          </a:effectLst>
        </p:spPr>
      </p:pic>
      <p:pic>
        <p:nvPicPr>
          <p:cNvPr id="345" name="Google Shape;345;p54"/>
          <p:cNvPicPr preferRelativeResize="0"/>
          <p:nvPr/>
        </p:nvPicPr>
        <p:blipFill>
          <a:blip r:embed="rId4">
            <a:alphaModFix/>
          </a:blip>
          <a:stretch>
            <a:fillRect/>
          </a:stretch>
        </p:blipFill>
        <p:spPr>
          <a:xfrm>
            <a:off x="2676663" y="1030288"/>
            <a:ext cx="3343275" cy="3457575"/>
          </a:xfrm>
          <a:prstGeom prst="rect">
            <a:avLst/>
          </a:prstGeom>
          <a:noFill/>
          <a:ln w="9525" cap="flat" cmpd="sng">
            <a:solidFill>
              <a:schemeClr val="dk2"/>
            </a:solidFill>
            <a:prstDash val="solid"/>
            <a:round/>
            <a:headEnd type="none" w="sm" len="sm"/>
            <a:tailEnd type="none" w="sm" len="sm"/>
          </a:ln>
          <a:effectLst>
            <a:outerShdw blurRad="214313" dist="142875" dir="2700000" algn="b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1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5"/>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Use Case: Autosuggest</a:t>
            </a:r>
            <a:endParaRPr/>
          </a:p>
        </p:txBody>
      </p:sp>
      <p:sp>
        <p:nvSpPr>
          <p:cNvPr id="351" name="Google Shape;351;p55"/>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352" name="Google Shape;352;p55"/>
          <p:cNvPicPr preferRelativeResize="0"/>
          <p:nvPr/>
        </p:nvPicPr>
        <p:blipFill>
          <a:blip r:embed="rId3">
            <a:alphaModFix/>
          </a:blip>
          <a:stretch>
            <a:fillRect/>
          </a:stretch>
        </p:blipFill>
        <p:spPr>
          <a:xfrm>
            <a:off x="341325" y="1428750"/>
            <a:ext cx="5562600" cy="2286000"/>
          </a:xfrm>
          <a:prstGeom prst="rect">
            <a:avLst/>
          </a:prstGeom>
          <a:noFill/>
          <a:ln w="9525" cap="flat" cmpd="sng">
            <a:solidFill>
              <a:schemeClr val="dk2"/>
            </a:solidFill>
            <a:prstDash val="solid"/>
            <a:round/>
            <a:headEnd type="none" w="sm" len="sm"/>
            <a:tailEnd type="none" w="sm" len="sm"/>
          </a:ln>
          <a:effectLst>
            <a:outerShdw blurRad="214313" dist="142875" dir="2700000" algn="bl" rotWithShape="0">
              <a:srgbClr val="000000">
                <a:alpha val="40000"/>
              </a:srgbClr>
            </a:outerShdw>
          </a:effectLst>
        </p:spPr>
      </p:pic>
      <p:pic>
        <p:nvPicPr>
          <p:cNvPr id="353" name="Google Shape;353;p55"/>
          <p:cNvPicPr preferRelativeResize="0"/>
          <p:nvPr/>
        </p:nvPicPr>
        <p:blipFill>
          <a:blip r:embed="rId4">
            <a:alphaModFix/>
          </a:blip>
          <a:stretch>
            <a:fillRect/>
          </a:stretch>
        </p:blipFill>
        <p:spPr>
          <a:xfrm>
            <a:off x="2676663" y="1030288"/>
            <a:ext cx="3343275" cy="3457575"/>
          </a:xfrm>
          <a:prstGeom prst="rect">
            <a:avLst/>
          </a:prstGeom>
          <a:noFill/>
          <a:ln w="9525" cap="flat" cmpd="sng">
            <a:solidFill>
              <a:schemeClr val="dk2"/>
            </a:solidFill>
            <a:prstDash val="solid"/>
            <a:round/>
            <a:headEnd type="none" w="sm" len="sm"/>
            <a:tailEnd type="none" w="sm" len="sm"/>
          </a:ln>
          <a:effectLst>
            <a:outerShdw blurRad="214313" dist="142875" dir="2700000" algn="bl" rotWithShape="0">
              <a:srgbClr val="000000">
                <a:alpha val="40000"/>
              </a:srgbClr>
            </a:outerShdw>
          </a:effectLst>
        </p:spPr>
      </p:pic>
      <p:pic>
        <p:nvPicPr>
          <p:cNvPr id="354" name="Google Shape;354;p55"/>
          <p:cNvPicPr preferRelativeResize="0"/>
          <p:nvPr/>
        </p:nvPicPr>
        <p:blipFill>
          <a:blip r:embed="rId5">
            <a:alphaModFix/>
          </a:blip>
          <a:stretch>
            <a:fillRect/>
          </a:stretch>
        </p:blipFill>
        <p:spPr>
          <a:xfrm>
            <a:off x="4165925" y="1367763"/>
            <a:ext cx="4857750" cy="3248025"/>
          </a:xfrm>
          <a:prstGeom prst="rect">
            <a:avLst/>
          </a:prstGeom>
          <a:noFill/>
          <a:ln w="9525" cap="flat" cmpd="sng">
            <a:solidFill>
              <a:schemeClr val="dk2"/>
            </a:solidFill>
            <a:prstDash val="solid"/>
            <a:round/>
            <a:headEnd type="none" w="sm" len="sm"/>
            <a:tailEnd type="none" w="sm" len="sm"/>
          </a:ln>
          <a:effectLst>
            <a:outerShdw blurRad="214313" dist="142875" dir="2700000" algn="bl"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6"/>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Use Case: Complex Queries</a:t>
            </a:r>
            <a:endParaRPr/>
          </a:p>
        </p:txBody>
      </p:sp>
      <p:sp>
        <p:nvSpPr>
          <p:cNvPr id="360" name="Google Shape;360;p56"/>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361" name="Google Shape;361;p56"/>
          <p:cNvPicPr preferRelativeResize="0"/>
          <p:nvPr/>
        </p:nvPicPr>
        <p:blipFill>
          <a:blip r:embed="rId3">
            <a:alphaModFix/>
          </a:blip>
          <a:stretch>
            <a:fillRect/>
          </a:stretch>
        </p:blipFill>
        <p:spPr>
          <a:xfrm>
            <a:off x="1953112" y="1029700"/>
            <a:ext cx="5237775" cy="3989700"/>
          </a:xfrm>
          <a:prstGeom prst="rect">
            <a:avLst/>
          </a:prstGeom>
          <a:noFill/>
          <a:ln w="9525" cap="flat" cmpd="sng">
            <a:solidFill>
              <a:schemeClr val="dk2"/>
            </a:solidFill>
            <a:prstDash val="solid"/>
            <a:round/>
            <a:headEnd type="none" w="sm" len="sm"/>
            <a:tailEnd type="none" w="sm" len="sm"/>
          </a:ln>
          <a:effectLst>
            <a:outerShdw blurRad="214313" dist="142875" dir="2700000" algn="b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7"/>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Use Case: Reconciliation</a:t>
            </a:r>
            <a:endParaRPr/>
          </a:p>
        </p:txBody>
      </p:sp>
      <p:sp>
        <p:nvSpPr>
          <p:cNvPr id="367" name="Google Shape;367;p57"/>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368" name="Google Shape;368;p57"/>
          <p:cNvPicPr preferRelativeResize="0"/>
          <p:nvPr/>
        </p:nvPicPr>
        <p:blipFill>
          <a:blip r:embed="rId3">
            <a:alphaModFix/>
          </a:blip>
          <a:stretch>
            <a:fillRect/>
          </a:stretch>
        </p:blipFill>
        <p:spPr>
          <a:xfrm>
            <a:off x="2044416" y="1030298"/>
            <a:ext cx="5055170" cy="3584575"/>
          </a:xfrm>
          <a:prstGeom prst="rect">
            <a:avLst/>
          </a:prstGeom>
          <a:noFill/>
          <a:ln>
            <a:noFill/>
          </a:ln>
          <a:effectLst>
            <a:outerShdw blurRad="214313" dist="142875" dir="2700000" algn="b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8"/>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Use Case: Batch loading</a:t>
            </a:r>
            <a:endParaRPr/>
          </a:p>
        </p:txBody>
      </p:sp>
      <p:sp>
        <p:nvSpPr>
          <p:cNvPr id="374" name="Google Shape;374;p58"/>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dirty="0"/>
          </a:p>
        </p:txBody>
      </p:sp>
      <p:grpSp>
        <p:nvGrpSpPr>
          <p:cNvPr id="375" name="Google Shape;375;p58"/>
          <p:cNvGrpSpPr/>
          <p:nvPr/>
        </p:nvGrpSpPr>
        <p:grpSpPr>
          <a:xfrm>
            <a:off x="1047099" y="2197265"/>
            <a:ext cx="3116238" cy="1382228"/>
            <a:chOff x="1047099" y="2197265"/>
            <a:chExt cx="3116238" cy="1382228"/>
          </a:xfrm>
        </p:grpSpPr>
        <p:sp>
          <p:nvSpPr>
            <p:cNvPr id="376" name="Google Shape;376;p58"/>
            <p:cNvSpPr/>
            <p:nvPr/>
          </p:nvSpPr>
          <p:spPr>
            <a:xfrm rot="2700000">
              <a:off x="2286374" y="1011412"/>
              <a:ext cx="561726" cy="30402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8"/>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378" name="Google Shape;378;p58"/>
            <p:cNvSpPr txBox="1"/>
            <p:nvPr/>
          </p:nvSpPr>
          <p:spPr>
            <a:xfrm rot="18900000">
              <a:off x="1483136" y="2197265"/>
              <a:ext cx="24573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b="1" dirty="0">
                  <a:solidFill>
                    <a:srgbClr val="FFFFFF"/>
                  </a:solidFill>
                  <a:latin typeface="Roboto"/>
                  <a:ea typeface="Roboto"/>
                  <a:cs typeface="Roboto"/>
                  <a:sym typeface="Roboto"/>
                </a:rPr>
                <a:t>GATHER DATA</a:t>
              </a:r>
              <a:endParaRPr sz="2400" b="1" dirty="0">
                <a:solidFill>
                  <a:srgbClr val="FFFFFF"/>
                </a:solidFill>
                <a:latin typeface="Roboto"/>
                <a:ea typeface="Roboto"/>
                <a:cs typeface="Roboto"/>
                <a:sym typeface="Roboto"/>
              </a:endParaRPr>
            </a:p>
          </p:txBody>
        </p:sp>
        <p:sp>
          <p:nvSpPr>
            <p:cNvPr id="379" name="Google Shape;379;p58"/>
            <p:cNvSpPr txBox="1"/>
            <p:nvPr/>
          </p:nvSpPr>
          <p:spPr>
            <a:xfrm rot="-2700000">
              <a:off x="1959709"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200">
                  <a:latin typeface="Roboto"/>
                  <a:ea typeface="Roboto"/>
                  <a:cs typeface="Roboto"/>
                  <a:sym typeface="Roboto"/>
                </a:rPr>
                <a:t>Our sources included WorldCat, VIAF, FAST, and Wikidata</a:t>
              </a:r>
              <a:endParaRPr sz="1200" b="1">
                <a:latin typeface="Roboto"/>
                <a:ea typeface="Roboto"/>
                <a:cs typeface="Roboto"/>
                <a:sym typeface="Roboto"/>
              </a:endParaRPr>
            </a:p>
          </p:txBody>
        </p:sp>
      </p:grpSp>
      <p:grpSp>
        <p:nvGrpSpPr>
          <p:cNvPr id="380" name="Google Shape;380;p58"/>
          <p:cNvGrpSpPr/>
          <p:nvPr/>
        </p:nvGrpSpPr>
        <p:grpSpPr>
          <a:xfrm>
            <a:off x="3203958" y="1258050"/>
            <a:ext cx="2726286" cy="2547000"/>
            <a:chOff x="3203958" y="1258050"/>
            <a:chExt cx="2726286" cy="2547000"/>
          </a:xfrm>
        </p:grpSpPr>
        <p:sp>
          <p:nvSpPr>
            <p:cNvPr id="381" name="Google Shape;381;p58"/>
            <p:cNvSpPr/>
            <p:nvPr/>
          </p:nvSpPr>
          <p:spPr>
            <a:xfrm rot="2700000">
              <a:off x="4196595" y="1011412"/>
              <a:ext cx="561726" cy="3040276"/>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8"/>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D5DDF"/>
                  </a:solidFill>
                  <a:latin typeface="Roboto"/>
                  <a:ea typeface="Roboto"/>
                  <a:cs typeface="Roboto"/>
                  <a:sym typeface="Roboto"/>
                </a:rPr>
                <a:t>2</a:t>
              </a:r>
              <a:endParaRPr sz="1200" b="1">
                <a:solidFill>
                  <a:srgbClr val="0D5DDF"/>
                </a:solidFill>
                <a:latin typeface="Roboto"/>
                <a:ea typeface="Roboto"/>
                <a:cs typeface="Roboto"/>
                <a:sym typeface="Roboto"/>
              </a:endParaRPr>
            </a:p>
          </p:txBody>
        </p:sp>
        <p:sp>
          <p:nvSpPr>
            <p:cNvPr id="383" name="Google Shape;383;p58"/>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b="1">
                  <a:solidFill>
                    <a:srgbClr val="FFFFFF"/>
                  </a:solidFill>
                  <a:latin typeface="Roboto"/>
                  <a:ea typeface="Roboto"/>
                  <a:cs typeface="Roboto"/>
                  <a:sym typeface="Roboto"/>
                </a:rPr>
                <a:t>TRANSFORM</a:t>
              </a:r>
              <a:endParaRPr sz="2400" b="1">
                <a:solidFill>
                  <a:srgbClr val="FFFFFF"/>
                </a:solidFill>
                <a:latin typeface="Roboto"/>
                <a:ea typeface="Roboto"/>
                <a:cs typeface="Roboto"/>
                <a:sym typeface="Roboto"/>
              </a:endParaRPr>
            </a:p>
          </p:txBody>
        </p:sp>
        <p:sp>
          <p:nvSpPr>
            <p:cNvPr id="384" name="Google Shape;384;p58"/>
            <p:cNvSpPr txBox="1"/>
            <p:nvPr/>
          </p:nvSpPr>
          <p:spPr>
            <a:xfrm rot="-2700000">
              <a:off x="3869931"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200">
                  <a:latin typeface="Roboto"/>
                  <a:ea typeface="Roboto"/>
                  <a:cs typeface="Roboto"/>
                  <a:sym typeface="Roboto"/>
                </a:rPr>
                <a:t>Detect duplicates, add identifiers for strings, format for Pywikibot.</a:t>
              </a:r>
              <a:endParaRPr sz="1200" b="1">
                <a:latin typeface="Roboto"/>
                <a:ea typeface="Roboto"/>
                <a:cs typeface="Roboto"/>
                <a:sym typeface="Roboto"/>
              </a:endParaRPr>
            </a:p>
          </p:txBody>
        </p:sp>
      </p:grpSp>
      <p:grpSp>
        <p:nvGrpSpPr>
          <p:cNvPr id="385" name="Google Shape;385;p58"/>
          <p:cNvGrpSpPr/>
          <p:nvPr/>
        </p:nvGrpSpPr>
        <p:grpSpPr>
          <a:xfrm>
            <a:off x="5123977" y="1258050"/>
            <a:ext cx="2726286" cy="2547000"/>
            <a:chOff x="5123977" y="1258050"/>
            <a:chExt cx="2726286" cy="2547000"/>
          </a:xfrm>
        </p:grpSpPr>
        <p:sp>
          <p:nvSpPr>
            <p:cNvPr id="386" name="Google Shape;386;p58"/>
            <p:cNvSpPr/>
            <p:nvPr/>
          </p:nvSpPr>
          <p:spPr>
            <a:xfrm rot="2700000">
              <a:off x="6116614" y="1011412"/>
              <a:ext cx="561726" cy="3040276"/>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8"/>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307BF3"/>
                  </a:solidFill>
                  <a:latin typeface="Roboto"/>
                  <a:ea typeface="Roboto"/>
                  <a:cs typeface="Roboto"/>
                  <a:sym typeface="Roboto"/>
                </a:rPr>
                <a:t>3</a:t>
              </a:r>
              <a:endParaRPr sz="1200" b="1">
                <a:solidFill>
                  <a:srgbClr val="307BF3"/>
                </a:solidFill>
                <a:latin typeface="Roboto"/>
                <a:ea typeface="Roboto"/>
                <a:cs typeface="Roboto"/>
                <a:sym typeface="Roboto"/>
              </a:endParaRPr>
            </a:p>
          </p:txBody>
        </p:sp>
        <p:sp>
          <p:nvSpPr>
            <p:cNvPr id="388" name="Google Shape;388;p58"/>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b="1">
                  <a:solidFill>
                    <a:srgbClr val="FFFFFF"/>
                  </a:solidFill>
                  <a:latin typeface="Roboto"/>
                  <a:ea typeface="Roboto"/>
                  <a:cs typeface="Roboto"/>
                  <a:sym typeface="Roboto"/>
                </a:rPr>
                <a:t>LOAD</a:t>
              </a:r>
              <a:endParaRPr sz="2400" b="1">
                <a:solidFill>
                  <a:srgbClr val="FFFFFF"/>
                </a:solidFill>
                <a:latin typeface="Roboto"/>
                <a:ea typeface="Roboto"/>
                <a:cs typeface="Roboto"/>
                <a:sym typeface="Roboto"/>
              </a:endParaRPr>
            </a:p>
          </p:txBody>
        </p:sp>
        <p:sp>
          <p:nvSpPr>
            <p:cNvPr id="389" name="Google Shape;389;p58"/>
            <p:cNvSpPr txBox="1"/>
            <p:nvPr/>
          </p:nvSpPr>
          <p:spPr>
            <a:xfrm rot="-2700000">
              <a:off x="5789949"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200">
                  <a:latin typeface="Roboto"/>
                  <a:ea typeface="Roboto"/>
                  <a:cs typeface="Roboto"/>
                  <a:sym typeface="Roboto"/>
                </a:rPr>
                <a:t>Create entities and add statements in Wikibase.</a:t>
              </a:r>
              <a:endParaRPr sz="1200" b="1">
                <a:latin typeface="Roboto"/>
                <a:ea typeface="Roboto"/>
                <a:cs typeface="Roboto"/>
                <a:sym typeface="Robot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9"/>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Extending the Entity Ecosystem: Gadgets</a:t>
            </a:r>
            <a:endParaRPr/>
          </a:p>
        </p:txBody>
      </p:sp>
      <p:sp>
        <p:nvSpPr>
          <p:cNvPr id="395" name="Google Shape;395;p59"/>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396" name="Google Shape;396;p59"/>
          <p:cNvPicPr preferRelativeResize="0"/>
          <p:nvPr/>
        </p:nvPicPr>
        <p:blipFill>
          <a:blip r:embed="rId3">
            <a:alphaModFix/>
          </a:blip>
          <a:stretch>
            <a:fillRect/>
          </a:stretch>
        </p:blipFill>
        <p:spPr>
          <a:xfrm>
            <a:off x="471488" y="1519238"/>
            <a:ext cx="8201025" cy="2105025"/>
          </a:xfrm>
          <a:prstGeom prst="rect">
            <a:avLst/>
          </a:prstGeom>
          <a:noFill/>
          <a:ln>
            <a:noFill/>
          </a:ln>
        </p:spPr>
      </p:pic>
      <p:pic>
        <p:nvPicPr>
          <p:cNvPr id="397" name="Google Shape;397;p59"/>
          <p:cNvPicPr preferRelativeResize="0"/>
          <p:nvPr/>
        </p:nvPicPr>
        <p:blipFill>
          <a:blip r:embed="rId4">
            <a:alphaModFix/>
          </a:blip>
          <a:stretch>
            <a:fillRect/>
          </a:stretch>
        </p:blipFill>
        <p:spPr>
          <a:xfrm>
            <a:off x="5475325" y="1029700"/>
            <a:ext cx="1564375" cy="3500100"/>
          </a:xfrm>
          <a:prstGeom prst="rect">
            <a:avLst/>
          </a:prstGeom>
          <a:noFill/>
          <a:ln>
            <a:noFill/>
          </a:ln>
          <a:effectLst>
            <a:outerShdw blurRad="214313" dist="142875" dir="2700000" algn="bl" rotWithShape="0">
              <a:srgbClr val="000000">
                <a:alpha val="39000"/>
              </a:srgbClr>
            </a:outerShdw>
          </a:effectLst>
        </p:spPr>
      </p:pic>
      <p:cxnSp>
        <p:nvCxnSpPr>
          <p:cNvPr id="398" name="Google Shape;398;p59"/>
          <p:cNvCxnSpPr>
            <a:endCxn id="397" idx="1"/>
          </p:cNvCxnSpPr>
          <p:nvPr/>
        </p:nvCxnSpPr>
        <p:spPr>
          <a:xfrm>
            <a:off x="3781825" y="1801750"/>
            <a:ext cx="1693500" cy="978000"/>
          </a:xfrm>
          <a:prstGeom prst="curvedConnector3">
            <a:avLst>
              <a:gd name="adj1" fmla="val 50000"/>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0"/>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Extending the Entity Ecosystem: Toolforge</a:t>
            </a:r>
            <a:endParaRPr/>
          </a:p>
        </p:txBody>
      </p:sp>
      <p:sp>
        <p:nvSpPr>
          <p:cNvPr id="404" name="Google Shape;404;p60"/>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405" name="Google Shape;405;p60"/>
          <p:cNvPicPr preferRelativeResize="0"/>
          <p:nvPr/>
        </p:nvPicPr>
        <p:blipFill>
          <a:blip r:embed="rId3">
            <a:alphaModFix/>
          </a:blip>
          <a:stretch>
            <a:fillRect/>
          </a:stretch>
        </p:blipFill>
        <p:spPr>
          <a:xfrm>
            <a:off x="2216910" y="1029700"/>
            <a:ext cx="4710176" cy="3555924"/>
          </a:xfrm>
          <a:prstGeom prst="rect">
            <a:avLst/>
          </a:prstGeom>
          <a:noFill/>
          <a:ln w="9525" cap="flat" cmpd="sng">
            <a:solidFill>
              <a:schemeClr val="dk2"/>
            </a:solidFill>
            <a:prstDash val="solid"/>
            <a:round/>
            <a:headEnd type="none" w="sm" len="sm"/>
            <a:tailEnd type="none" w="sm" len="sm"/>
          </a:ln>
          <a:effectLst>
            <a:outerShdw blurRad="214313" dist="142875" dir="2700000" algn="bl" rotWithShape="0">
              <a:srgbClr val="000000">
                <a:alpha val="40000"/>
              </a:srgbClr>
            </a:outerShdw>
          </a:effectLst>
        </p:spPr>
      </p:pic>
      <p:sp>
        <p:nvSpPr>
          <p:cNvPr id="406" name="Google Shape;406;p60"/>
          <p:cNvSpPr txBox="1"/>
          <p:nvPr/>
        </p:nvSpPr>
        <p:spPr>
          <a:xfrm>
            <a:off x="4757075" y="3887500"/>
            <a:ext cx="4022700" cy="4608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Calibri"/>
                <a:ea typeface="Calibri"/>
                <a:cs typeface="Calibri"/>
                <a:sym typeface="Calibri"/>
                <a:hlinkClick r:id="rId4"/>
              </a:rPr>
              <a:t>https://tools.wmflabs.org/hay/directory/</a:t>
            </a:r>
            <a:r>
              <a:rPr lang="en" sz="1800">
                <a:latin typeface="Calibri"/>
                <a:ea typeface="Calibri"/>
                <a:cs typeface="Calibri"/>
                <a:sym typeface="Calibri"/>
              </a:rPr>
              <a:t> </a:t>
            </a:r>
            <a:endParaRPr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3"/>
          <p:cNvSpPr txBox="1"/>
          <p:nvPr/>
        </p:nvSpPr>
        <p:spPr>
          <a:xfrm>
            <a:off x="2030525" y="1816805"/>
            <a:ext cx="2062500" cy="34063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John Chapman, OCLC</a:t>
            </a:r>
            <a:endParaRPr dirty="0"/>
          </a:p>
        </p:txBody>
      </p:sp>
      <p:sp>
        <p:nvSpPr>
          <p:cNvPr id="261" name="Google Shape;261;p43"/>
          <p:cNvSpPr txBox="1"/>
          <p:nvPr/>
        </p:nvSpPr>
        <p:spPr>
          <a:xfrm>
            <a:off x="1931525" y="4156825"/>
            <a:ext cx="2161500" cy="3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Bruce Washburn, OCLC</a:t>
            </a:r>
            <a:endParaRPr dirty="0"/>
          </a:p>
        </p:txBody>
      </p:sp>
      <p:sp>
        <p:nvSpPr>
          <p:cNvPr id="262" name="Google Shape;262;p43"/>
          <p:cNvSpPr txBox="1"/>
          <p:nvPr/>
        </p:nvSpPr>
        <p:spPr>
          <a:xfrm>
            <a:off x="4604410" y="1816805"/>
            <a:ext cx="2842200" cy="4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Marc McGee, Harvard University </a:t>
            </a:r>
            <a:endParaRPr dirty="0"/>
          </a:p>
        </p:txBody>
      </p:sp>
      <p:sp>
        <p:nvSpPr>
          <p:cNvPr id="263" name="Google Shape;263;p43"/>
          <p:cNvSpPr txBox="1"/>
          <p:nvPr/>
        </p:nvSpPr>
        <p:spPr>
          <a:xfrm>
            <a:off x="4376238" y="4156825"/>
            <a:ext cx="3357900" cy="4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Stephen Hearn, University of Minnesota</a:t>
            </a:r>
            <a:endParaRPr/>
          </a:p>
        </p:txBody>
      </p:sp>
      <p:pic>
        <p:nvPicPr>
          <p:cNvPr id="264" name="Google Shape;264;p43"/>
          <p:cNvPicPr preferRelativeResize="0"/>
          <p:nvPr/>
        </p:nvPicPr>
        <p:blipFill>
          <a:blip r:embed="rId3">
            <a:alphaModFix/>
          </a:blip>
          <a:stretch>
            <a:fillRect/>
          </a:stretch>
        </p:blipFill>
        <p:spPr>
          <a:xfrm>
            <a:off x="2296000" y="263750"/>
            <a:ext cx="1432538" cy="1616850"/>
          </a:xfrm>
          <a:prstGeom prst="rect">
            <a:avLst/>
          </a:prstGeom>
          <a:noFill/>
          <a:ln>
            <a:noFill/>
          </a:ln>
        </p:spPr>
      </p:pic>
      <p:pic>
        <p:nvPicPr>
          <p:cNvPr id="265" name="Google Shape;265;p43"/>
          <p:cNvPicPr preferRelativeResize="0"/>
          <p:nvPr/>
        </p:nvPicPr>
        <p:blipFill>
          <a:blip r:embed="rId4">
            <a:alphaModFix/>
          </a:blip>
          <a:stretch>
            <a:fillRect/>
          </a:stretch>
        </p:blipFill>
        <p:spPr>
          <a:xfrm>
            <a:off x="5179050" y="263750"/>
            <a:ext cx="1540727" cy="1543785"/>
          </a:xfrm>
          <a:prstGeom prst="rect">
            <a:avLst/>
          </a:prstGeom>
          <a:noFill/>
          <a:ln>
            <a:noFill/>
          </a:ln>
        </p:spPr>
      </p:pic>
      <p:pic>
        <p:nvPicPr>
          <p:cNvPr id="266" name="Google Shape;266;p43"/>
          <p:cNvPicPr preferRelativeResize="0"/>
          <p:nvPr/>
        </p:nvPicPr>
        <p:blipFill rotWithShape="1">
          <a:blip r:embed="rId5">
            <a:alphaModFix/>
          </a:blip>
          <a:srcRect l="29883" t="13741"/>
          <a:stretch/>
        </p:blipFill>
        <p:spPr>
          <a:xfrm>
            <a:off x="5179050" y="2539975"/>
            <a:ext cx="1752275" cy="1616850"/>
          </a:xfrm>
          <a:prstGeom prst="rect">
            <a:avLst/>
          </a:prstGeom>
          <a:noFill/>
          <a:ln>
            <a:noFill/>
          </a:ln>
        </p:spPr>
      </p:pic>
      <p:pic>
        <p:nvPicPr>
          <p:cNvPr id="267" name="Google Shape;267;p43"/>
          <p:cNvPicPr preferRelativeResize="0"/>
          <p:nvPr/>
        </p:nvPicPr>
        <p:blipFill>
          <a:blip r:embed="rId6">
            <a:alphaModFix/>
          </a:blip>
          <a:stretch>
            <a:fillRect/>
          </a:stretch>
        </p:blipFill>
        <p:spPr>
          <a:xfrm>
            <a:off x="2375025" y="2571750"/>
            <a:ext cx="1175470" cy="1553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1"/>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Extending the Entity Ecosystem: Explorer</a:t>
            </a:r>
            <a:endParaRPr/>
          </a:p>
        </p:txBody>
      </p:sp>
      <p:pic>
        <p:nvPicPr>
          <p:cNvPr id="412" name="Google Shape;412;p61"/>
          <p:cNvPicPr preferRelativeResize="0"/>
          <p:nvPr/>
        </p:nvPicPr>
        <p:blipFill>
          <a:blip r:embed="rId3">
            <a:alphaModFix/>
          </a:blip>
          <a:stretch>
            <a:fillRect/>
          </a:stretch>
        </p:blipFill>
        <p:spPr>
          <a:xfrm>
            <a:off x="152400" y="1182104"/>
            <a:ext cx="3822440" cy="3808997"/>
          </a:xfrm>
          <a:prstGeom prst="rect">
            <a:avLst/>
          </a:prstGeom>
          <a:noFill/>
          <a:ln>
            <a:noFill/>
          </a:ln>
          <a:effectLst>
            <a:outerShdw blurRad="214313" dist="142875" dir="2700000" algn="bl"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2"/>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Extending the Entity Ecosystem: Explorer</a:t>
            </a:r>
            <a:endParaRPr/>
          </a:p>
        </p:txBody>
      </p:sp>
      <p:pic>
        <p:nvPicPr>
          <p:cNvPr id="418" name="Google Shape;418;p62"/>
          <p:cNvPicPr preferRelativeResize="0"/>
          <p:nvPr/>
        </p:nvPicPr>
        <p:blipFill>
          <a:blip r:embed="rId3">
            <a:alphaModFix/>
          </a:blip>
          <a:stretch>
            <a:fillRect/>
          </a:stretch>
        </p:blipFill>
        <p:spPr>
          <a:xfrm>
            <a:off x="152400" y="1182104"/>
            <a:ext cx="3822440" cy="3808997"/>
          </a:xfrm>
          <a:prstGeom prst="rect">
            <a:avLst/>
          </a:prstGeom>
          <a:noFill/>
          <a:ln>
            <a:noFill/>
          </a:ln>
          <a:effectLst>
            <a:outerShdw blurRad="214313" dist="142875" dir="2700000" algn="bl" rotWithShape="0">
              <a:srgbClr val="000000">
                <a:alpha val="40000"/>
              </a:srgbClr>
            </a:outerShdw>
          </a:effectLst>
        </p:spPr>
      </p:pic>
      <p:pic>
        <p:nvPicPr>
          <p:cNvPr id="419" name="Google Shape;419;p62"/>
          <p:cNvPicPr preferRelativeResize="0"/>
          <p:nvPr/>
        </p:nvPicPr>
        <p:blipFill>
          <a:blip r:embed="rId4">
            <a:alphaModFix/>
          </a:blip>
          <a:stretch>
            <a:fillRect/>
          </a:stretch>
        </p:blipFill>
        <p:spPr>
          <a:xfrm>
            <a:off x="2660665" y="1029704"/>
            <a:ext cx="3574318" cy="3808995"/>
          </a:xfrm>
          <a:prstGeom prst="rect">
            <a:avLst/>
          </a:prstGeom>
          <a:noFill/>
          <a:ln>
            <a:noFill/>
          </a:ln>
          <a:effectLst>
            <a:outerShdw blurRad="214313" dist="142875" dir="2700000" algn="bl"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3"/>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Extending the Entity Ecosystem: Explorer</a:t>
            </a:r>
            <a:endParaRPr/>
          </a:p>
        </p:txBody>
      </p:sp>
      <p:pic>
        <p:nvPicPr>
          <p:cNvPr id="425" name="Google Shape;425;p63"/>
          <p:cNvPicPr preferRelativeResize="0"/>
          <p:nvPr/>
        </p:nvPicPr>
        <p:blipFill>
          <a:blip r:embed="rId3">
            <a:alphaModFix/>
          </a:blip>
          <a:stretch>
            <a:fillRect/>
          </a:stretch>
        </p:blipFill>
        <p:spPr>
          <a:xfrm>
            <a:off x="152400" y="1182104"/>
            <a:ext cx="3822440" cy="3808997"/>
          </a:xfrm>
          <a:prstGeom prst="rect">
            <a:avLst/>
          </a:prstGeom>
          <a:noFill/>
          <a:ln>
            <a:noFill/>
          </a:ln>
          <a:effectLst>
            <a:outerShdw blurRad="214313" dist="142875" dir="2700000" algn="bl" rotWithShape="0">
              <a:srgbClr val="000000">
                <a:alpha val="40000"/>
              </a:srgbClr>
            </a:outerShdw>
          </a:effectLst>
        </p:spPr>
      </p:pic>
      <p:pic>
        <p:nvPicPr>
          <p:cNvPr id="426" name="Google Shape;426;p63"/>
          <p:cNvPicPr preferRelativeResize="0"/>
          <p:nvPr/>
        </p:nvPicPr>
        <p:blipFill>
          <a:blip r:embed="rId4">
            <a:alphaModFix/>
          </a:blip>
          <a:stretch>
            <a:fillRect/>
          </a:stretch>
        </p:blipFill>
        <p:spPr>
          <a:xfrm>
            <a:off x="2660665" y="1029704"/>
            <a:ext cx="3574318" cy="3808995"/>
          </a:xfrm>
          <a:prstGeom prst="rect">
            <a:avLst/>
          </a:prstGeom>
          <a:noFill/>
          <a:ln>
            <a:noFill/>
          </a:ln>
          <a:effectLst>
            <a:outerShdw blurRad="214313" dist="142875" dir="2700000" algn="bl" rotWithShape="0">
              <a:srgbClr val="000000">
                <a:alpha val="40000"/>
              </a:srgbClr>
            </a:outerShdw>
          </a:effectLst>
        </p:spPr>
      </p:pic>
      <p:pic>
        <p:nvPicPr>
          <p:cNvPr id="427" name="Google Shape;427;p63"/>
          <p:cNvPicPr preferRelativeResize="0"/>
          <p:nvPr/>
        </p:nvPicPr>
        <p:blipFill>
          <a:blip r:embed="rId5">
            <a:alphaModFix/>
          </a:blip>
          <a:stretch>
            <a:fillRect/>
          </a:stretch>
        </p:blipFill>
        <p:spPr>
          <a:xfrm>
            <a:off x="5897750" y="1182099"/>
            <a:ext cx="3093850" cy="3314574"/>
          </a:xfrm>
          <a:prstGeom prst="rect">
            <a:avLst/>
          </a:prstGeom>
          <a:noFill/>
          <a:ln>
            <a:noFill/>
          </a:ln>
          <a:effectLst>
            <a:outerShdw blurRad="214313" dist="142875" dir="2700000" algn="bl"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4"/>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Extending the Entity Ecosystem: Retriever</a:t>
            </a:r>
            <a:endParaRPr/>
          </a:p>
        </p:txBody>
      </p:sp>
      <p:pic>
        <p:nvPicPr>
          <p:cNvPr id="433" name="Google Shape;433;p64"/>
          <p:cNvPicPr preferRelativeResize="0"/>
          <p:nvPr/>
        </p:nvPicPr>
        <p:blipFill>
          <a:blip r:embed="rId3">
            <a:alphaModFix/>
          </a:blip>
          <a:stretch>
            <a:fillRect/>
          </a:stretch>
        </p:blipFill>
        <p:spPr>
          <a:xfrm>
            <a:off x="812175" y="1029701"/>
            <a:ext cx="4215901" cy="3350475"/>
          </a:xfrm>
          <a:prstGeom prst="rect">
            <a:avLst/>
          </a:prstGeom>
          <a:noFill/>
          <a:ln w="9525" cap="flat" cmpd="sng">
            <a:solidFill>
              <a:schemeClr val="dk2"/>
            </a:solidFill>
            <a:prstDash val="solid"/>
            <a:round/>
            <a:headEnd type="none" w="sm" len="sm"/>
            <a:tailEnd type="none" w="sm" len="sm"/>
          </a:ln>
          <a:effectLst>
            <a:outerShdw blurRad="214313" dist="142875" dir="2700000" algn="bl" rotWithShape="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5"/>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Extending the Entity Ecosystem: Retriever</a:t>
            </a:r>
            <a:endParaRPr/>
          </a:p>
        </p:txBody>
      </p:sp>
      <p:pic>
        <p:nvPicPr>
          <p:cNvPr id="439" name="Google Shape;439;p65"/>
          <p:cNvPicPr preferRelativeResize="0"/>
          <p:nvPr/>
        </p:nvPicPr>
        <p:blipFill>
          <a:blip r:embed="rId3">
            <a:alphaModFix/>
          </a:blip>
          <a:stretch>
            <a:fillRect/>
          </a:stretch>
        </p:blipFill>
        <p:spPr>
          <a:xfrm>
            <a:off x="812175" y="1029701"/>
            <a:ext cx="4215901" cy="3350475"/>
          </a:xfrm>
          <a:prstGeom prst="rect">
            <a:avLst/>
          </a:prstGeom>
          <a:noFill/>
          <a:ln w="9525" cap="flat" cmpd="sng">
            <a:solidFill>
              <a:schemeClr val="dk2"/>
            </a:solidFill>
            <a:prstDash val="solid"/>
            <a:round/>
            <a:headEnd type="none" w="sm" len="sm"/>
            <a:tailEnd type="none" w="sm" len="sm"/>
          </a:ln>
          <a:effectLst>
            <a:outerShdw blurRad="214313" dist="142875" dir="2700000" algn="bl" rotWithShape="0">
              <a:srgbClr val="000000">
                <a:alpha val="40000"/>
              </a:srgbClr>
            </a:outerShdw>
          </a:effectLst>
        </p:spPr>
      </p:pic>
      <p:pic>
        <p:nvPicPr>
          <p:cNvPr id="440" name="Google Shape;440;p65"/>
          <p:cNvPicPr preferRelativeResize="0"/>
          <p:nvPr/>
        </p:nvPicPr>
        <p:blipFill>
          <a:blip r:embed="rId4">
            <a:alphaModFix/>
          </a:blip>
          <a:stretch>
            <a:fillRect/>
          </a:stretch>
        </p:blipFill>
        <p:spPr>
          <a:xfrm>
            <a:off x="4374843" y="1328779"/>
            <a:ext cx="3893932" cy="3254459"/>
          </a:xfrm>
          <a:prstGeom prst="rect">
            <a:avLst/>
          </a:prstGeom>
          <a:noFill/>
          <a:ln w="9525" cap="flat" cmpd="sng">
            <a:solidFill>
              <a:schemeClr val="dk2"/>
            </a:solidFill>
            <a:prstDash val="solid"/>
            <a:round/>
            <a:headEnd type="none" w="sm" len="sm"/>
            <a:tailEnd type="none" w="sm" len="sm"/>
          </a:ln>
          <a:effectLst>
            <a:outerShdw blurRad="214313" dist="142875" dir="2700000" algn="bl"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6"/>
          <p:cNvSpPr txBox="1">
            <a:spLocks noGrp="1"/>
          </p:cNvSpPr>
          <p:nvPr>
            <p:ph type="body" idx="1"/>
          </p:nvPr>
        </p:nvSpPr>
        <p:spPr>
          <a:xfrm>
            <a:off x="315259" y="831062"/>
            <a:ext cx="8174100" cy="692400"/>
          </a:xfrm>
          <a:prstGeom prst="rect">
            <a:avLst/>
          </a:prstGeom>
          <a:noFill/>
          <a:ln w="28575" cap="flat" cmpd="sng">
            <a:solidFill>
              <a:srgbClr val="FFFFFF"/>
            </a:solidFill>
            <a:prstDash val="solid"/>
            <a:round/>
            <a:headEnd type="none" w="sm" len="sm"/>
            <a:tailEnd type="none" w="sm" len="sm"/>
          </a:ln>
        </p:spPr>
        <p:txBody>
          <a:bodyPr spcFirstLastPara="1" wrap="square" lIns="274325" tIns="45725" rIns="274325" bIns="9142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
              <a:t>HARVARD LIBRARY</a:t>
            </a:r>
            <a:endParaRPr sz="1100"/>
          </a:p>
        </p:txBody>
      </p:sp>
      <p:sp>
        <p:nvSpPr>
          <p:cNvPr id="447" name="Google Shape;447;p66"/>
          <p:cNvSpPr txBox="1">
            <a:spLocks noGrp="1"/>
          </p:cNvSpPr>
          <p:nvPr>
            <p:ph type="body" idx="2"/>
          </p:nvPr>
        </p:nvSpPr>
        <p:spPr>
          <a:xfrm>
            <a:off x="176213" y="638176"/>
            <a:ext cx="265200" cy="4505400"/>
          </a:xfrm>
          <a:prstGeom prst="rect">
            <a:avLst/>
          </a:prstGeom>
          <a:solidFill>
            <a:srgbClr val="00AFD7"/>
          </a:solid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448" name="Google Shape;448;p66"/>
          <p:cNvSpPr txBox="1">
            <a:spLocks noGrp="1"/>
          </p:cNvSpPr>
          <p:nvPr>
            <p:ph type="body" idx="3"/>
          </p:nvPr>
        </p:nvSpPr>
        <p:spPr>
          <a:xfrm>
            <a:off x="8411955" y="638176"/>
            <a:ext cx="265200" cy="4074600"/>
          </a:xfrm>
          <a:prstGeom prst="rect">
            <a:avLst/>
          </a:prstGeom>
          <a:solidFill>
            <a:srgbClr val="00AFD7"/>
          </a:solid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7"/>
          <p:cNvSpPr txBox="1">
            <a:spLocks noGrp="1"/>
          </p:cNvSpPr>
          <p:nvPr>
            <p:ph type="body" idx="1"/>
          </p:nvPr>
        </p:nvSpPr>
        <p:spPr>
          <a:xfrm>
            <a:off x="340786" y="343304"/>
            <a:ext cx="8439000" cy="686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200"/>
              <a:buFont typeface="Arial"/>
              <a:buNone/>
            </a:pPr>
            <a:r>
              <a:rPr lang="en" sz="3200" b="1" i="0" u="none" strike="noStrike" cap="none">
                <a:solidFill>
                  <a:schemeClr val="dk2"/>
                </a:solidFill>
                <a:latin typeface="Calibri"/>
                <a:ea typeface="Calibri"/>
                <a:cs typeface="Calibri"/>
                <a:sym typeface="Calibri"/>
              </a:rPr>
              <a:t>H</a:t>
            </a:r>
            <a:r>
              <a:rPr lang="en" sz="3200"/>
              <a:t>arvard Library - Motivations</a:t>
            </a:r>
            <a:endParaRPr sz="1100"/>
          </a:p>
        </p:txBody>
      </p:sp>
      <p:sp>
        <p:nvSpPr>
          <p:cNvPr id="455" name="Google Shape;455;p67"/>
          <p:cNvSpPr txBox="1">
            <a:spLocks noGrp="1"/>
          </p:cNvSpPr>
          <p:nvPr>
            <p:ph type="body" idx="2"/>
          </p:nvPr>
        </p:nvSpPr>
        <p:spPr>
          <a:xfrm>
            <a:off x="341313" y="1030288"/>
            <a:ext cx="8439300" cy="3318000"/>
          </a:xfrm>
          <a:prstGeom prst="rect">
            <a:avLst/>
          </a:prstGeom>
          <a:noFill/>
          <a:ln>
            <a:noFill/>
          </a:ln>
        </p:spPr>
        <p:txBody>
          <a:bodyPr spcFirstLastPara="1" wrap="square" lIns="68575" tIns="34275" rIns="68575" bIns="34275" anchor="t" anchorCtr="0">
            <a:noAutofit/>
          </a:bodyPr>
          <a:lstStyle/>
          <a:p>
            <a:pPr marL="457200" lvl="0" indent="-381000" algn="l" rtl="0">
              <a:spcBef>
                <a:spcPts val="400"/>
              </a:spcBef>
              <a:spcAft>
                <a:spcPts val="0"/>
              </a:spcAft>
              <a:buSzPts val="2400"/>
              <a:buChar char="•"/>
            </a:pPr>
            <a:r>
              <a:rPr lang="en" sz="2400"/>
              <a:t>Explore alternatives to MARC &amp; BIBFRAME to describe entities and their relationships</a:t>
            </a:r>
            <a:endParaRPr sz="2400"/>
          </a:p>
          <a:p>
            <a:pPr marL="457200" marR="0" lvl="0" indent="-381000" algn="l" rtl="0">
              <a:lnSpc>
                <a:spcPct val="90000"/>
              </a:lnSpc>
              <a:spcBef>
                <a:spcPts val="0"/>
              </a:spcBef>
              <a:spcAft>
                <a:spcPts val="0"/>
              </a:spcAft>
              <a:buSzPts val="2400"/>
              <a:buChar char="•"/>
            </a:pPr>
            <a:r>
              <a:rPr lang="en" sz="2400"/>
              <a:t>Gain experience with metadata input, vocabularies, etc. within the Wikidata structure</a:t>
            </a:r>
            <a:endParaRPr sz="2400"/>
          </a:p>
          <a:p>
            <a:pPr marL="457200" marR="0" lvl="0" indent="-381000" algn="l" rtl="0">
              <a:lnSpc>
                <a:spcPct val="90000"/>
              </a:lnSpc>
              <a:spcBef>
                <a:spcPts val="0"/>
              </a:spcBef>
              <a:spcAft>
                <a:spcPts val="0"/>
              </a:spcAft>
              <a:buSzPts val="2400"/>
              <a:buChar char="•"/>
            </a:pPr>
            <a:r>
              <a:rPr lang="en" sz="2400"/>
              <a:t>Learn more about Wikibase as cataloging UI</a:t>
            </a:r>
            <a:endParaRPr sz="2400"/>
          </a:p>
          <a:p>
            <a:pPr marL="457200" marR="0" lvl="0" indent="-381000" algn="l" rtl="0">
              <a:lnSpc>
                <a:spcPct val="90000"/>
              </a:lnSpc>
              <a:spcBef>
                <a:spcPts val="0"/>
              </a:spcBef>
              <a:spcAft>
                <a:spcPts val="0"/>
              </a:spcAft>
              <a:buSzPts val="2400"/>
              <a:buChar char="•"/>
            </a:pPr>
            <a:r>
              <a:rPr lang="en" sz="2400"/>
              <a:t>Opportunity to participate in shared learning experience </a:t>
            </a:r>
            <a:endParaRPr sz="2400"/>
          </a:p>
          <a:p>
            <a:pPr marL="457200" marR="0" lvl="0" indent="-381000" algn="l" rtl="0">
              <a:lnSpc>
                <a:spcPct val="90000"/>
              </a:lnSpc>
              <a:spcBef>
                <a:spcPts val="0"/>
              </a:spcBef>
              <a:spcAft>
                <a:spcPts val="0"/>
              </a:spcAft>
              <a:buSzPts val="2400"/>
              <a:buChar char="•"/>
            </a:pPr>
            <a:r>
              <a:rPr lang="en" sz="2400"/>
              <a:t>Interest in understanding and potentially influencing OCLC direction for linked data use/creation</a:t>
            </a:r>
            <a:endParaRPr sz="2400"/>
          </a:p>
          <a:p>
            <a:pPr marL="520700" marR="0" lvl="1" indent="-25400" algn="l" rtl="0">
              <a:lnSpc>
                <a:spcPct val="90000"/>
              </a:lnSpc>
              <a:spcBef>
                <a:spcPts val="400"/>
              </a:spcBef>
              <a:spcAft>
                <a:spcPts val="0"/>
              </a:spcAft>
              <a:buClr>
                <a:schemeClr val="dk1"/>
              </a:buClr>
              <a:buSzPts val="24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8"/>
          <p:cNvSpPr txBox="1">
            <a:spLocks noGrp="1"/>
          </p:cNvSpPr>
          <p:nvPr>
            <p:ph type="body" idx="1"/>
          </p:nvPr>
        </p:nvSpPr>
        <p:spPr>
          <a:xfrm>
            <a:off x="340786" y="343304"/>
            <a:ext cx="8439000" cy="686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200"/>
              <a:buFont typeface="Arial"/>
              <a:buNone/>
            </a:pPr>
            <a:r>
              <a:rPr lang="en" sz="3200" b="1" i="0" u="none" strike="noStrike" cap="none">
                <a:solidFill>
                  <a:schemeClr val="dk2"/>
                </a:solidFill>
                <a:latin typeface="Calibri"/>
                <a:ea typeface="Calibri"/>
                <a:cs typeface="Calibri"/>
                <a:sym typeface="Calibri"/>
              </a:rPr>
              <a:t>H</a:t>
            </a:r>
            <a:r>
              <a:rPr lang="en" sz="3200"/>
              <a:t>arvard Library - Successes</a:t>
            </a:r>
            <a:endParaRPr sz="1100"/>
          </a:p>
        </p:txBody>
      </p:sp>
      <p:sp>
        <p:nvSpPr>
          <p:cNvPr id="462" name="Google Shape;462;p68"/>
          <p:cNvSpPr txBox="1">
            <a:spLocks noGrp="1"/>
          </p:cNvSpPr>
          <p:nvPr>
            <p:ph type="body" idx="2"/>
          </p:nvPr>
        </p:nvSpPr>
        <p:spPr>
          <a:xfrm>
            <a:off x="341313" y="1030288"/>
            <a:ext cx="8439300" cy="3318000"/>
          </a:xfrm>
          <a:prstGeom prst="rect">
            <a:avLst/>
          </a:prstGeom>
          <a:noFill/>
          <a:ln>
            <a:noFill/>
          </a:ln>
        </p:spPr>
        <p:txBody>
          <a:bodyPr spcFirstLastPara="1" wrap="square" lIns="68575" tIns="34275" rIns="68575" bIns="34275" anchor="t" anchorCtr="0">
            <a:noAutofit/>
          </a:bodyPr>
          <a:lstStyle/>
          <a:p>
            <a:pPr marL="457200" lvl="0" indent="-381000" algn="l" rtl="0">
              <a:spcBef>
                <a:spcPts val="400"/>
              </a:spcBef>
              <a:spcAft>
                <a:spcPts val="0"/>
              </a:spcAft>
              <a:buSzPts val="2400"/>
              <a:buChar char="•"/>
            </a:pPr>
            <a:r>
              <a:rPr lang="en" sz="2400" dirty="0"/>
              <a:t>Collaboration</a:t>
            </a:r>
          </a:p>
          <a:p>
            <a:pPr lvl="1"/>
            <a:r>
              <a:rPr lang="en" dirty="0"/>
              <a:t>Community Center</a:t>
            </a:r>
            <a:endParaRPr dirty="0"/>
          </a:p>
          <a:p>
            <a:pPr marL="914400" lvl="1" indent="-381000" algn="l" rtl="0">
              <a:spcBef>
                <a:spcPts val="0"/>
              </a:spcBef>
              <a:spcAft>
                <a:spcPts val="0"/>
              </a:spcAft>
              <a:buSzPts val="2400"/>
              <a:buChar char="•"/>
            </a:pPr>
            <a:r>
              <a:rPr lang="en" dirty="0"/>
              <a:t>Office Hours - focused topics</a:t>
            </a:r>
            <a:endParaRPr dirty="0"/>
          </a:p>
          <a:p>
            <a:pPr marL="457200" lvl="0" indent="-381000" algn="l" rtl="0">
              <a:spcBef>
                <a:spcPts val="0"/>
              </a:spcBef>
              <a:spcAft>
                <a:spcPts val="0"/>
              </a:spcAft>
              <a:buSzPts val="2400"/>
              <a:buChar char="•"/>
            </a:pPr>
            <a:r>
              <a:rPr lang="en" sz="2400" dirty="0"/>
              <a:t>Rapid, iterative prototyping - ontology and tooling</a:t>
            </a:r>
            <a:endParaRPr sz="2400" dirty="0"/>
          </a:p>
          <a:p>
            <a:pPr marL="457200" lvl="0" indent="-381000" algn="l" rtl="0">
              <a:spcBef>
                <a:spcPts val="0"/>
              </a:spcBef>
              <a:spcAft>
                <a:spcPts val="0"/>
              </a:spcAft>
              <a:buSzPts val="2400"/>
              <a:buChar char="•"/>
            </a:pPr>
            <a:r>
              <a:rPr lang="en" sz="2400" dirty="0"/>
              <a:t>Wikibase and related tools</a:t>
            </a:r>
            <a:endParaRPr sz="2400" dirty="0"/>
          </a:p>
          <a:p>
            <a:pPr marL="914400" lvl="1" indent="-381000" algn="l" rtl="0">
              <a:spcBef>
                <a:spcPts val="0"/>
              </a:spcBef>
              <a:spcAft>
                <a:spcPts val="0"/>
              </a:spcAft>
              <a:buSzPts val="2400"/>
              <a:buChar char="•"/>
            </a:pPr>
            <a:r>
              <a:rPr lang="en" dirty="0"/>
              <a:t>SPARQL Query Service</a:t>
            </a:r>
            <a:endParaRPr dirty="0"/>
          </a:p>
          <a:p>
            <a:pPr marL="457200" marR="0" lvl="0" indent="-381000" algn="l" rtl="0">
              <a:lnSpc>
                <a:spcPct val="90000"/>
              </a:lnSpc>
              <a:spcBef>
                <a:spcPts val="0"/>
              </a:spcBef>
              <a:spcAft>
                <a:spcPts val="0"/>
              </a:spcAft>
              <a:buClr>
                <a:schemeClr val="dk1"/>
              </a:buClr>
              <a:buSzPts val="2400"/>
              <a:buFont typeface="Arial"/>
              <a:buChar char="•"/>
            </a:pPr>
            <a:r>
              <a:rPr lang="en" sz="2400" dirty="0"/>
              <a:t>Retriever - entity integration across sources</a:t>
            </a:r>
            <a:endParaRPr sz="2400" dirty="0"/>
          </a:p>
          <a:p>
            <a:pPr marL="457200" marR="0" lvl="0" indent="-381000" algn="l" rtl="0">
              <a:lnSpc>
                <a:spcPct val="90000"/>
              </a:lnSpc>
              <a:spcBef>
                <a:spcPts val="0"/>
              </a:spcBef>
              <a:spcAft>
                <a:spcPts val="0"/>
              </a:spcAft>
              <a:buSzPts val="2400"/>
              <a:buChar char="•"/>
            </a:pPr>
            <a:r>
              <a:rPr lang="en" sz="2400" dirty="0"/>
              <a:t>Explorer - results of work in user-facing system</a:t>
            </a:r>
            <a:endParaRPr sz="2400" dirty="0"/>
          </a:p>
          <a:p>
            <a:pPr marL="457200" marR="0" lvl="0" indent="0" algn="l" rtl="0">
              <a:lnSpc>
                <a:spcPct val="90000"/>
              </a:lnSpc>
              <a:spcBef>
                <a:spcPts val="400"/>
              </a:spcBef>
              <a:spcAft>
                <a:spcPts val="0"/>
              </a:spcAft>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9"/>
          <p:cNvSpPr txBox="1">
            <a:spLocks noGrp="1"/>
          </p:cNvSpPr>
          <p:nvPr>
            <p:ph type="body" idx="1"/>
          </p:nvPr>
        </p:nvSpPr>
        <p:spPr>
          <a:xfrm>
            <a:off x="340786" y="343304"/>
            <a:ext cx="8439000" cy="686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200"/>
              <a:buFont typeface="Arial"/>
              <a:buNone/>
            </a:pPr>
            <a:r>
              <a:rPr lang="en" sz="3200" b="1" i="0" u="none" strike="noStrike" cap="none">
                <a:solidFill>
                  <a:schemeClr val="dk2"/>
                </a:solidFill>
                <a:latin typeface="Calibri"/>
                <a:ea typeface="Calibri"/>
                <a:cs typeface="Calibri"/>
                <a:sym typeface="Calibri"/>
              </a:rPr>
              <a:t>H</a:t>
            </a:r>
            <a:r>
              <a:rPr lang="en" sz="3200"/>
              <a:t>arvard Library - Lessons Learned</a:t>
            </a:r>
            <a:endParaRPr sz="1100"/>
          </a:p>
        </p:txBody>
      </p:sp>
      <p:sp>
        <p:nvSpPr>
          <p:cNvPr id="469" name="Google Shape;469;p69"/>
          <p:cNvSpPr txBox="1">
            <a:spLocks noGrp="1"/>
          </p:cNvSpPr>
          <p:nvPr>
            <p:ph type="body" idx="2"/>
          </p:nvPr>
        </p:nvSpPr>
        <p:spPr>
          <a:xfrm>
            <a:off x="341313" y="1030288"/>
            <a:ext cx="8439300" cy="3318000"/>
          </a:xfrm>
          <a:prstGeom prst="rect">
            <a:avLst/>
          </a:prstGeom>
          <a:noFill/>
          <a:ln>
            <a:noFill/>
          </a:ln>
        </p:spPr>
        <p:txBody>
          <a:bodyPr spcFirstLastPara="1" wrap="square" lIns="68575" tIns="34275" rIns="68575" bIns="34275" anchor="t" anchorCtr="0">
            <a:noAutofit/>
          </a:bodyPr>
          <a:lstStyle/>
          <a:p>
            <a:pPr marL="457200" lvl="0" indent="-406400" algn="l" rtl="0">
              <a:spcBef>
                <a:spcPts val="800"/>
              </a:spcBef>
              <a:spcAft>
                <a:spcPts val="0"/>
              </a:spcAft>
              <a:buSzPts val="2800"/>
              <a:buChar char="•"/>
            </a:pPr>
            <a:r>
              <a:rPr lang="en" dirty="0"/>
              <a:t>Great value to working in functional Linked Data editing ecosystem</a:t>
            </a:r>
            <a:endParaRPr dirty="0"/>
          </a:p>
          <a:p>
            <a:pPr marL="914400" lvl="1" indent="-381000" algn="l" rtl="0">
              <a:spcBef>
                <a:spcPts val="0"/>
              </a:spcBef>
              <a:spcAft>
                <a:spcPts val="0"/>
              </a:spcAft>
              <a:buSzPts val="2400"/>
              <a:buChar char="•"/>
            </a:pPr>
            <a:r>
              <a:rPr lang="en" dirty="0"/>
              <a:t>Wikibase - intuitive and robust</a:t>
            </a:r>
            <a:endParaRPr dirty="0"/>
          </a:p>
          <a:p>
            <a:pPr marL="914400" lvl="1" indent="-381000" algn="l" rtl="0">
              <a:spcBef>
                <a:spcPts val="0"/>
              </a:spcBef>
              <a:spcAft>
                <a:spcPts val="0"/>
              </a:spcAft>
              <a:buSzPts val="2400"/>
              <a:buChar char="•"/>
            </a:pPr>
            <a:r>
              <a:rPr lang="en" dirty="0"/>
              <a:t>Exposing the questions</a:t>
            </a:r>
            <a:endParaRPr dirty="0"/>
          </a:p>
          <a:p>
            <a:pPr marL="457200" lvl="0" indent="-406400" algn="l" rtl="0">
              <a:spcBef>
                <a:spcPts val="0"/>
              </a:spcBef>
              <a:spcAft>
                <a:spcPts val="0"/>
              </a:spcAft>
              <a:buSzPts val="2800"/>
              <a:buChar char="•"/>
            </a:pPr>
            <a:r>
              <a:rPr lang="en" dirty="0"/>
              <a:t>Property definitions and constraints</a:t>
            </a:r>
            <a:endParaRPr dirty="0"/>
          </a:p>
          <a:p>
            <a:pPr marL="914400" lvl="0" indent="-381000" algn="l" rtl="0">
              <a:spcBef>
                <a:spcPts val="0"/>
              </a:spcBef>
              <a:spcAft>
                <a:spcPts val="0"/>
              </a:spcAft>
              <a:buSzPts val="2400"/>
              <a:buChar char="•"/>
            </a:pPr>
            <a:r>
              <a:rPr lang="en" sz="2400" dirty="0"/>
              <a:t>Need for community decisions, documentation with examples</a:t>
            </a:r>
            <a:endParaRPr sz="2400" dirty="0"/>
          </a:p>
          <a:p>
            <a:pPr marL="457200" lvl="0" indent="-406400" algn="l" rtl="0">
              <a:spcBef>
                <a:spcPts val="0"/>
              </a:spcBef>
              <a:spcAft>
                <a:spcPts val="0"/>
              </a:spcAft>
              <a:buSzPts val="2800"/>
              <a:buChar char="•"/>
            </a:pPr>
            <a:r>
              <a:rPr lang="en" dirty="0"/>
              <a:t>When to say ‘when’ on entity/relationship creation?</a:t>
            </a:r>
            <a:endParaRPr sz="24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0"/>
          <p:cNvSpPr txBox="1">
            <a:spLocks noGrp="1"/>
          </p:cNvSpPr>
          <p:nvPr>
            <p:ph type="body" idx="1"/>
          </p:nvPr>
        </p:nvSpPr>
        <p:spPr>
          <a:xfrm>
            <a:off x="340786" y="343304"/>
            <a:ext cx="8439000" cy="686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200"/>
              <a:buFont typeface="Arial"/>
              <a:buNone/>
            </a:pPr>
            <a:r>
              <a:rPr lang="en" sz="3200" b="1" i="0" u="none" strike="noStrike" cap="none">
                <a:solidFill>
                  <a:schemeClr val="dk2"/>
                </a:solidFill>
                <a:latin typeface="Calibri"/>
                <a:ea typeface="Calibri"/>
                <a:cs typeface="Calibri"/>
                <a:sym typeface="Calibri"/>
              </a:rPr>
              <a:t>H</a:t>
            </a:r>
            <a:r>
              <a:rPr lang="en" sz="3200"/>
              <a:t>arvard Library - Use Cases</a:t>
            </a:r>
            <a:endParaRPr sz="1100"/>
          </a:p>
        </p:txBody>
      </p:sp>
      <p:sp>
        <p:nvSpPr>
          <p:cNvPr id="476" name="Google Shape;476;p70"/>
          <p:cNvSpPr txBox="1">
            <a:spLocks noGrp="1"/>
          </p:cNvSpPr>
          <p:nvPr>
            <p:ph type="body" idx="2"/>
          </p:nvPr>
        </p:nvSpPr>
        <p:spPr>
          <a:xfrm>
            <a:off x="341313" y="1030288"/>
            <a:ext cx="8439300" cy="3318000"/>
          </a:xfrm>
          <a:prstGeom prst="rect">
            <a:avLst/>
          </a:prstGeom>
          <a:noFill/>
          <a:ln>
            <a:noFill/>
          </a:ln>
        </p:spPr>
        <p:txBody>
          <a:bodyPr spcFirstLastPara="1" wrap="square" lIns="68575" tIns="34275" rIns="68575" bIns="34275" anchor="t" anchorCtr="0">
            <a:noAutofit/>
          </a:bodyPr>
          <a:lstStyle/>
          <a:p>
            <a:pPr marL="457200" marR="0" lvl="0" indent="-406400" algn="l" rtl="0">
              <a:lnSpc>
                <a:spcPct val="90000"/>
              </a:lnSpc>
              <a:spcBef>
                <a:spcPts val="400"/>
              </a:spcBef>
              <a:spcAft>
                <a:spcPts val="0"/>
              </a:spcAft>
              <a:buSzPts val="2800"/>
              <a:buChar char="•"/>
            </a:pPr>
            <a:r>
              <a:rPr lang="en" dirty="0"/>
              <a:t>Sharing library digital content more broadly</a:t>
            </a:r>
            <a:endParaRPr dirty="0"/>
          </a:p>
          <a:p>
            <a:pPr marL="457200" marR="0" lvl="0" indent="-406400" algn="l" rtl="0">
              <a:lnSpc>
                <a:spcPct val="90000"/>
              </a:lnSpc>
              <a:spcBef>
                <a:spcPts val="0"/>
              </a:spcBef>
              <a:spcAft>
                <a:spcPts val="0"/>
              </a:spcAft>
              <a:buSzPts val="2800"/>
              <a:buChar char="•"/>
            </a:pPr>
            <a:r>
              <a:rPr lang="en" dirty="0"/>
              <a:t>Home for traditionally “local” authority management?</a:t>
            </a:r>
            <a:endParaRPr dirty="0"/>
          </a:p>
          <a:p>
            <a:pPr marL="914400" marR="0" lvl="1" indent="-381000" algn="l" rtl="0">
              <a:lnSpc>
                <a:spcPct val="90000"/>
              </a:lnSpc>
              <a:spcBef>
                <a:spcPts val="0"/>
              </a:spcBef>
              <a:spcAft>
                <a:spcPts val="0"/>
              </a:spcAft>
              <a:buSzPts val="2400"/>
              <a:buChar char="•"/>
            </a:pPr>
            <a:r>
              <a:rPr lang="en" dirty="0"/>
              <a:t>Standards of n</a:t>
            </a:r>
            <a:r>
              <a:rPr lang="en" sz="2400" dirty="0"/>
              <a:t>otability</a:t>
            </a:r>
            <a:endParaRPr sz="2400" dirty="0"/>
          </a:p>
          <a:p>
            <a:pPr marL="457200" marR="0" lvl="0" indent="-406400" algn="l" rtl="0">
              <a:lnSpc>
                <a:spcPct val="90000"/>
              </a:lnSpc>
              <a:spcBef>
                <a:spcPts val="0"/>
              </a:spcBef>
              <a:spcAft>
                <a:spcPts val="0"/>
              </a:spcAft>
              <a:buSzPts val="2800"/>
              <a:buChar char="•"/>
            </a:pPr>
            <a:r>
              <a:rPr lang="en" dirty="0"/>
              <a:t>Entities or concepts not well represented in available  library vocabularies</a:t>
            </a:r>
            <a:endParaRPr dirty="0"/>
          </a:p>
          <a:p>
            <a:pPr marL="457200" marR="0" lvl="0" indent="-406400" algn="l" rtl="0">
              <a:lnSpc>
                <a:spcPct val="90000"/>
              </a:lnSpc>
              <a:spcBef>
                <a:spcPts val="0"/>
              </a:spcBef>
              <a:spcAft>
                <a:spcPts val="0"/>
              </a:spcAft>
              <a:buSzPts val="2800"/>
              <a:buChar char="•"/>
            </a:pPr>
            <a:r>
              <a:rPr lang="en" dirty="0"/>
              <a:t>Enhancing library data with non-library domain expert knowledge</a:t>
            </a:r>
            <a:endParaRPr dirty="0"/>
          </a:p>
          <a:p>
            <a:pPr marL="0" marR="0" lvl="0" indent="0" algn="l" rtl="0">
              <a:lnSpc>
                <a:spcPct val="90000"/>
              </a:lnSpc>
              <a:spcBef>
                <a:spcPts val="400"/>
              </a:spcBef>
              <a:spcAft>
                <a:spcPts val="0"/>
              </a:spcAft>
              <a:buNone/>
            </a:pPr>
            <a:endParaRP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4"/>
          <p:cNvSpPr txBox="1"/>
          <p:nvPr/>
        </p:nvSpPr>
        <p:spPr>
          <a:xfrm>
            <a:off x="235815" y="98799"/>
            <a:ext cx="8439000" cy="68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497D"/>
              </a:buClr>
              <a:buSzPts val="3200"/>
              <a:buFont typeface="Arial"/>
              <a:buNone/>
            </a:pPr>
            <a:r>
              <a:rPr lang="en" sz="3200" b="1">
                <a:solidFill>
                  <a:srgbClr val="1F497D"/>
                </a:solidFill>
              </a:rPr>
              <a:t>OCLC, Linked Data and Wiki</a:t>
            </a:r>
            <a:endParaRPr/>
          </a:p>
        </p:txBody>
      </p:sp>
      <p:sp>
        <p:nvSpPr>
          <p:cNvPr id="273" name="Google Shape;273;p44"/>
          <p:cNvSpPr/>
          <p:nvPr/>
        </p:nvSpPr>
        <p:spPr>
          <a:xfrm>
            <a:off x="235825" y="673412"/>
            <a:ext cx="8074500" cy="104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F3573"/>
              </a:buClr>
              <a:buSzPts val="2400"/>
              <a:buFont typeface="Arial"/>
              <a:buNone/>
            </a:pPr>
            <a:r>
              <a:rPr lang="en" sz="2400" b="1">
                <a:solidFill>
                  <a:srgbClr val="AF3573"/>
                </a:solidFill>
              </a:rPr>
              <a:t>Linked Data production</a:t>
            </a:r>
            <a:endParaRPr sz="2000" b="1" i="0" u="none" strike="noStrike" cap="none">
              <a:solidFill>
                <a:srgbClr val="AF3573"/>
              </a:solidFill>
              <a:latin typeface="Arial"/>
              <a:ea typeface="Arial"/>
              <a:cs typeface="Arial"/>
              <a:sym typeface="Arial"/>
            </a:endParaRPr>
          </a:p>
          <a:p>
            <a:pPr marL="636270" marR="0" lvl="1" indent="-166369" algn="l" rtl="0">
              <a:lnSpc>
                <a:spcPct val="100000"/>
              </a:lnSpc>
              <a:spcBef>
                <a:spcPts val="0"/>
              </a:spcBef>
              <a:spcAft>
                <a:spcPts val="0"/>
              </a:spcAft>
              <a:buClr>
                <a:srgbClr val="000000"/>
              </a:buClr>
              <a:buSzPts val="1600"/>
              <a:buFont typeface="Arial"/>
              <a:buChar char="•"/>
            </a:pPr>
            <a:r>
              <a:rPr lang="en" sz="1600">
                <a:solidFill>
                  <a:schemeClr val="dk1"/>
                </a:solidFill>
              </a:rPr>
              <a:t>VIAF (2009)</a:t>
            </a:r>
            <a:endParaRPr sz="1600"/>
          </a:p>
          <a:p>
            <a:pPr marL="636270" marR="0" lvl="1" indent="-166369" algn="l" rtl="0">
              <a:lnSpc>
                <a:spcPct val="100000"/>
              </a:lnSpc>
              <a:spcBef>
                <a:spcPts val="0"/>
              </a:spcBef>
              <a:spcAft>
                <a:spcPts val="0"/>
              </a:spcAft>
              <a:buClr>
                <a:schemeClr val="dk1"/>
              </a:buClr>
              <a:buSzPts val="1600"/>
              <a:buFont typeface="Arial"/>
              <a:buChar char="•"/>
            </a:pPr>
            <a:r>
              <a:rPr lang="en" sz="1600"/>
              <a:t>FAST (2011)</a:t>
            </a:r>
            <a:endParaRPr sz="1600"/>
          </a:p>
          <a:p>
            <a:pPr marL="636270" lvl="1" indent="-166369" algn="l" rtl="0">
              <a:spcBef>
                <a:spcPts val="0"/>
              </a:spcBef>
              <a:spcAft>
                <a:spcPts val="0"/>
              </a:spcAft>
              <a:buClr>
                <a:schemeClr val="dk1"/>
              </a:buClr>
              <a:buSzPts val="1600"/>
              <a:buFont typeface="Arial"/>
              <a:buChar char="•"/>
            </a:pPr>
            <a:r>
              <a:rPr lang="en" sz="1600"/>
              <a:t>WorldCat.org (2014)</a:t>
            </a:r>
            <a:endParaRPr sz="1600"/>
          </a:p>
          <a:p>
            <a:pPr marL="0" lvl="0" indent="0" algn="l" rtl="0">
              <a:spcBef>
                <a:spcPts val="0"/>
              </a:spcBef>
              <a:spcAft>
                <a:spcPts val="0"/>
              </a:spcAft>
              <a:buClr>
                <a:srgbClr val="000000"/>
              </a:buClr>
              <a:buSzPts val="1100"/>
              <a:buFont typeface="Arial"/>
              <a:buNone/>
            </a:pPr>
            <a:r>
              <a:rPr lang="en" sz="2400" b="1">
                <a:solidFill>
                  <a:srgbClr val="FF9900"/>
                </a:solidFill>
              </a:rPr>
              <a:t>Wikidata &amp; Wikipedia</a:t>
            </a:r>
            <a:endParaRPr sz="2000" b="1">
              <a:solidFill>
                <a:srgbClr val="FF9900"/>
              </a:solidFill>
            </a:endParaRPr>
          </a:p>
          <a:p>
            <a:pPr marL="636270" lvl="1" indent="-166369" algn="l" rtl="0">
              <a:spcBef>
                <a:spcPts val="0"/>
              </a:spcBef>
              <a:spcAft>
                <a:spcPts val="0"/>
              </a:spcAft>
              <a:buClr>
                <a:srgbClr val="000000"/>
              </a:buClr>
              <a:buSzPts val="1600"/>
              <a:buFont typeface="Arial"/>
              <a:buChar char="•"/>
            </a:pPr>
            <a:r>
              <a:rPr lang="en" sz="1600"/>
              <a:t>VIAFbot, etc (2012) </a:t>
            </a:r>
            <a:endParaRPr sz="1600"/>
          </a:p>
          <a:p>
            <a:pPr marL="636270" lvl="1" indent="-166369" algn="l" rtl="0">
              <a:spcBef>
                <a:spcPts val="0"/>
              </a:spcBef>
              <a:spcAft>
                <a:spcPts val="0"/>
              </a:spcAft>
              <a:buClr>
                <a:schemeClr val="dk1"/>
              </a:buClr>
              <a:buSzPts val="1600"/>
              <a:buFont typeface="Arial"/>
              <a:buChar char="•"/>
            </a:pPr>
            <a:r>
              <a:rPr lang="en" sz="1600"/>
              <a:t>VIAF links - expansion of non-English (2015)</a:t>
            </a:r>
            <a:endParaRPr sz="1600"/>
          </a:p>
          <a:p>
            <a:pPr marL="636270" lvl="1" indent="-166369" algn="l" rtl="0">
              <a:spcBef>
                <a:spcPts val="0"/>
              </a:spcBef>
              <a:spcAft>
                <a:spcPts val="0"/>
              </a:spcAft>
              <a:buClr>
                <a:schemeClr val="dk1"/>
              </a:buClr>
              <a:buSzPts val="1600"/>
              <a:buFont typeface="Arial"/>
              <a:buChar char="•"/>
            </a:pPr>
            <a:r>
              <a:rPr lang="en" sz="1600"/>
              <a:t>CiteTool integration (2017)</a:t>
            </a:r>
            <a:endParaRPr sz="1600"/>
          </a:p>
          <a:p>
            <a:pPr marL="636270" lvl="1" indent="-166369" algn="l" rtl="0">
              <a:spcBef>
                <a:spcPts val="0"/>
              </a:spcBef>
              <a:spcAft>
                <a:spcPts val="0"/>
              </a:spcAft>
              <a:buClr>
                <a:schemeClr val="dk1"/>
              </a:buClr>
              <a:buSzPts val="1600"/>
              <a:buFont typeface="Arial"/>
              <a:buChar char="•"/>
            </a:pPr>
            <a:r>
              <a:rPr lang="en" sz="1600"/>
              <a:t>Wikipedia+Libraries: Better Together </a:t>
            </a:r>
            <a:endParaRPr sz="1800"/>
          </a:p>
          <a:p>
            <a:pPr marL="0" lvl="0" indent="0" algn="l" rtl="0">
              <a:spcBef>
                <a:spcPts val="0"/>
              </a:spcBef>
              <a:spcAft>
                <a:spcPts val="0"/>
              </a:spcAft>
              <a:buNone/>
            </a:pPr>
            <a:r>
              <a:rPr lang="en" sz="2400" b="1">
                <a:solidFill>
                  <a:srgbClr val="FF9900"/>
                </a:solidFill>
              </a:rPr>
              <a:t>OCLC community projects</a:t>
            </a:r>
            <a:endParaRPr sz="2000" b="1">
              <a:solidFill>
                <a:srgbClr val="FF9900"/>
              </a:solidFill>
            </a:endParaRPr>
          </a:p>
          <a:p>
            <a:pPr marL="636270" lvl="1" indent="-166369" algn="l" rtl="0">
              <a:spcBef>
                <a:spcPts val="0"/>
              </a:spcBef>
              <a:spcAft>
                <a:spcPts val="0"/>
              </a:spcAft>
              <a:buClr>
                <a:schemeClr val="dk1"/>
              </a:buClr>
              <a:buSzPts val="1600"/>
              <a:buFont typeface="Arial"/>
              <a:buChar char="•"/>
            </a:pPr>
            <a:r>
              <a:rPr lang="en" sz="1600">
                <a:solidFill>
                  <a:schemeClr val="dk1"/>
                </a:solidFill>
              </a:rPr>
              <a:t>Person Entity Lookup Pilot (2015)</a:t>
            </a:r>
            <a:endParaRPr sz="1600">
              <a:solidFill>
                <a:schemeClr val="dk1"/>
              </a:solidFill>
            </a:endParaRPr>
          </a:p>
          <a:p>
            <a:pPr marL="636270" lvl="1" indent="-166369" algn="l" rtl="0">
              <a:spcBef>
                <a:spcPts val="0"/>
              </a:spcBef>
              <a:spcAft>
                <a:spcPts val="0"/>
              </a:spcAft>
              <a:buClr>
                <a:schemeClr val="dk1"/>
              </a:buClr>
              <a:buSzPts val="1600"/>
              <a:buFont typeface="Arial"/>
              <a:buChar char="•"/>
            </a:pPr>
            <a:r>
              <a:rPr lang="en" sz="1600">
                <a:solidFill>
                  <a:schemeClr val="dk1"/>
                </a:solidFill>
              </a:rPr>
              <a:t>Metadata Refinery Prototype (2015)</a:t>
            </a:r>
            <a:endParaRPr sz="1600">
              <a:solidFill>
                <a:schemeClr val="dk1"/>
              </a:solidFill>
            </a:endParaRPr>
          </a:p>
          <a:p>
            <a:pPr marL="636270" lvl="1" indent="-166369" algn="l" rtl="0">
              <a:spcBef>
                <a:spcPts val="0"/>
              </a:spcBef>
              <a:spcAft>
                <a:spcPts val="0"/>
              </a:spcAft>
              <a:buClr>
                <a:schemeClr val="dk1"/>
              </a:buClr>
              <a:buSzPts val="1600"/>
              <a:buFont typeface="Arial"/>
              <a:buChar char="•"/>
            </a:pPr>
            <a:r>
              <a:rPr lang="en" sz="1600">
                <a:solidFill>
                  <a:schemeClr val="dk1"/>
                </a:solidFill>
              </a:rPr>
              <a:t>IIIF support in CONTENTdm (2017)</a:t>
            </a:r>
            <a:endParaRPr sz="1600">
              <a:solidFill>
                <a:schemeClr val="dk1"/>
              </a:solidFill>
            </a:endParaRPr>
          </a:p>
          <a:p>
            <a:pPr marL="0" lvl="0" indent="0" algn="l" rtl="0">
              <a:spcBef>
                <a:spcPts val="0"/>
              </a:spcBef>
              <a:spcAft>
                <a:spcPts val="0"/>
              </a:spcAft>
              <a:buNone/>
            </a:pPr>
            <a:endParaRPr sz="1800"/>
          </a:p>
          <a:p>
            <a:pPr marL="0" lvl="0" indent="0" algn="l" rtl="0">
              <a:spcBef>
                <a:spcPts val="0"/>
              </a:spcBef>
              <a:spcAft>
                <a:spcPts val="0"/>
              </a:spcAft>
              <a:buNone/>
            </a:pPr>
            <a:endParaRPr sz="1800"/>
          </a:p>
          <a:p>
            <a:pPr marL="636270" marR="0" lvl="1" indent="-52069"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a:p>
            <a:pPr marL="636270" marR="0" lvl="1" indent="-52069" algn="l" rtl="0">
              <a:lnSpc>
                <a:spcPct val="100000"/>
              </a:lnSpc>
              <a:spcBef>
                <a:spcPts val="0"/>
              </a:spcBef>
              <a:spcAft>
                <a:spcPts val="0"/>
              </a:spcAft>
              <a:buClr>
                <a:schemeClr val="dk1"/>
              </a:buClr>
              <a:buSzPts val="2000"/>
              <a:buFont typeface="Arial"/>
              <a:buNone/>
            </a:pPr>
            <a:endParaRPr sz="2000" b="1" i="0" u="none" strike="noStrike" cap="none">
              <a:solidFill>
                <a:srgbClr val="AF3573"/>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1"/>
          <p:cNvSpPr txBox="1">
            <a:spLocks noGrp="1"/>
          </p:cNvSpPr>
          <p:nvPr>
            <p:ph type="body" idx="1"/>
          </p:nvPr>
        </p:nvSpPr>
        <p:spPr>
          <a:xfrm>
            <a:off x="340786" y="343304"/>
            <a:ext cx="8439000" cy="686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200"/>
              <a:buFont typeface="Arial"/>
              <a:buNone/>
            </a:pPr>
            <a:r>
              <a:rPr lang="en" sz="3200" b="1" i="0" u="none" strike="noStrike" cap="none">
                <a:solidFill>
                  <a:schemeClr val="dk2"/>
                </a:solidFill>
                <a:latin typeface="Calibri"/>
                <a:ea typeface="Calibri"/>
                <a:cs typeface="Calibri"/>
                <a:sym typeface="Calibri"/>
              </a:rPr>
              <a:t>H</a:t>
            </a:r>
            <a:r>
              <a:rPr lang="en" sz="3200"/>
              <a:t>arvard Library Club, 1933-1985</a:t>
            </a:r>
            <a:endParaRPr sz="1100"/>
          </a:p>
        </p:txBody>
      </p:sp>
      <p:sp>
        <p:nvSpPr>
          <p:cNvPr id="483" name="Google Shape;483;p71"/>
          <p:cNvSpPr txBox="1">
            <a:spLocks noGrp="1"/>
          </p:cNvSpPr>
          <p:nvPr>
            <p:ph type="body" idx="2"/>
          </p:nvPr>
        </p:nvSpPr>
        <p:spPr>
          <a:xfrm>
            <a:off x="341313" y="1030288"/>
            <a:ext cx="8439300" cy="3318000"/>
          </a:xfrm>
          <a:prstGeom prst="rect">
            <a:avLst/>
          </a:prstGeom>
          <a:noFill/>
          <a:ln>
            <a:noFill/>
          </a:ln>
        </p:spPr>
        <p:txBody>
          <a:bodyPr spcFirstLastPara="1" wrap="square" lIns="68575" tIns="34275" rIns="68575" bIns="34275" anchor="t" anchorCtr="0">
            <a:noAutofit/>
          </a:bodyPr>
          <a:lstStyle/>
          <a:p>
            <a:pPr marL="457200" marR="0" lvl="0" indent="0" algn="l" rtl="0">
              <a:lnSpc>
                <a:spcPct val="90000"/>
              </a:lnSpc>
              <a:spcBef>
                <a:spcPts val="400"/>
              </a:spcBef>
              <a:spcAft>
                <a:spcPts val="0"/>
              </a:spcAft>
              <a:buNone/>
            </a:pPr>
            <a:endParaRPr sz="2400"/>
          </a:p>
          <a:p>
            <a:pPr marL="0" marR="0" lvl="0" indent="0" algn="l" rtl="0">
              <a:lnSpc>
                <a:spcPct val="90000"/>
              </a:lnSpc>
              <a:spcBef>
                <a:spcPts val="400"/>
              </a:spcBef>
              <a:spcAft>
                <a:spcPts val="0"/>
              </a:spcAft>
              <a:buNone/>
            </a:pPr>
            <a:endParaRPr sz="2400"/>
          </a:p>
        </p:txBody>
      </p:sp>
      <p:pic>
        <p:nvPicPr>
          <p:cNvPr id="484" name="Google Shape;484;p71"/>
          <p:cNvPicPr preferRelativeResize="0"/>
          <p:nvPr/>
        </p:nvPicPr>
        <p:blipFill>
          <a:blip r:embed="rId3">
            <a:alphaModFix/>
          </a:blip>
          <a:stretch>
            <a:fillRect/>
          </a:stretch>
        </p:blipFill>
        <p:spPr>
          <a:xfrm>
            <a:off x="723363" y="909011"/>
            <a:ext cx="7697274" cy="3560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2"/>
          <p:cNvSpPr txBox="1">
            <a:spLocks noGrp="1"/>
          </p:cNvSpPr>
          <p:nvPr>
            <p:ph type="body" idx="1"/>
          </p:nvPr>
        </p:nvSpPr>
        <p:spPr>
          <a:xfrm>
            <a:off x="340786" y="343304"/>
            <a:ext cx="8439000" cy="686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200"/>
              <a:buFont typeface="Arial"/>
              <a:buNone/>
            </a:pPr>
            <a:endParaRPr sz="1100"/>
          </a:p>
        </p:txBody>
      </p:sp>
      <p:sp>
        <p:nvSpPr>
          <p:cNvPr id="491" name="Google Shape;491;p72"/>
          <p:cNvSpPr txBox="1">
            <a:spLocks noGrp="1"/>
          </p:cNvSpPr>
          <p:nvPr>
            <p:ph type="body" idx="2"/>
          </p:nvPr>
        </p:nvSpPr>
        <p:spPr>
          <a:xfrm>
            <a:off x="341313" y="1030288"/>
            <a:ext cx="8439300" cy="3318000"/>
          </a:xfrm>
          <a:prstGeom prst="rect">
            <a:avLst/>
          </a:prstGeom>
          <a:noFill/>
          <a:ln>
            <a:noFill/>
          </a:ln>
        </p:spPr>
        <p:txBody>
          <a:bodyPr spcFirstLastPara="1" wrap="square" lIns="68575" tIns="34275" rIns="68575" bIns="34275" anchor="t" anchorCtr="0">
            <a:noAutofit/>
          </a:bodyPr>
          <a:lstStyle/>
          <a:p>
            <a:pPr marL="457200" marR="0" lvl="0" indent="0" algn="l" rtl="0">
              <a:lnSpc>
                <a:spcPct val="90000"/>
              </a:lnSpc>
              <a:spcBef>
                <a:spcPts val="400"/>
              </a:spcBef>
              <a:spcAft>
                <a:spcPts val="0"/>
              </a:spcAft>
              <a:buNone/>
            </a:pPr>
            <a:endParaRPr sz="2400"/>
          </a:p>
          <a:p>
            <a:pPr marL="0" marR="0" lvl="0" indent="0" algn="l" rtl="0">
              <a:lnSpc>
                <a:spcPct val="90000"/>
              </a:lnSpc>
              <a:spcBef>
                <a:spcPts val="400"/>
              </a:spcBef>
              <a:spcAft>
                <a:spcPts val="0"/>
              </a:spcAft>
              <a:buNone/>
            </a:pPr>
            <a:endParaRPr sz="2400"/>
          </a:p>
        </p:txBody>
      </p:sp>
      <p:pic>
        <p:nvPicPr>
          <p:cNvPr id="492" name="Google Shape;492;p72"/>
          <p:cNvPicPr preferRelativeResize="0"/>
          <p:nvPr/>
        </p:nvPicPr>
        <p:blipFill>
          <a:blip r:embed="rId3">
            <a:alphaModFix/>
          </a:blip>
          <a:stretch>
            <a:fillRect/>
          </a:stretch>
        </p:blipFill>
        <p:spPr>
          <a:xfrm>
            <a:off x="83525" y="133348"/>
            <a:ext cx="7433600" cy="2280600"/>
          </a:xfrm>
          <a:prstGeom prst="rect">
            <a:avLst/>
          </a:prstGeom>
          <a:noFill/>
          <a:ln>
            <a:noFill/>
          </a:ln>
        </p:spPr>
      </p:pic>
      <p:pic>
        <p:nvPicPr>
          <p:cNvPr id="493" name="Google Shape;493;p72"/>
          <p:cNvPicPr preferRelativeResize="0"/>
          <p:nvPr/>
        </p:nvPicPr>
        <p:blipFill>
          <a:blip r:embed="rId4">
            <a:alphaModFix/>
          </a:blip>
          <a:stretch>
            <a:fillRect/>
          </a:stretch>
        </p:blipFill>
        <p:spPr>
          <a:xfrm>
            <a:off x="4667350" y="1253500"/>
            <a:ext cx="4350125" cy="3318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3"/>
          <p:cNvSpPr txBox="1">
            <a:spLocks noGrp="1"/>
          </p:cNvSpPr>
          <p:nvPr>
            <p:ph type="body" idx="1"/>
          </p:nvPr>
        </p:nvSpPr>
        <p:spPr>
          <a:xfrm>
            <a:off x="340786" y="343304"/>
            <a:ext cx="8439000" cy="686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200"/>
              <a:buFont typeface="Arial"/>
              <a:buNone/>
            </a:pPr>
            <a:endParaRPr sz="1100"/>
          </a:p>
        </p:txBody>
      </p:sp>
      <p:sp>
        <p:nvSpPr>
          <p:cNvPr id="500" name="Google Shape;500;p73"/>
          <p:cNvSpPr txBox="1">
            <a:spLocks noGrp="1"/>
          </p:cNvSpPr>
          <p:nvPr>
            <p:ph type="body" idx="2"/>
          </p:nvPr>
        </p:nvSpPr>
        <p:spPr>
          <a:xfrm>
            <a:off x="341313" y="1030288"/>
            <a:ext cx="8439300" cy="3318000"/>
          </a:xfrm>
          <a:prstGeom prst="rect">
            <a:avLst/>
          </a:prstGeom>
          <a:noFill/>
          <a:ln>
            <a:noFill/>
          </a:ln>
        </p:spPr>
        <p:txBody>
          <a:bodyPr spcFirstLastPara="1" wrap="square" lIns="68575" tIns="34275" rIns="68575" bIns="34275" anchor="t" anchorCtr="0">
            <a:noAutofit/>
          </a:bodyPr>
          <a:lstStyle/>
          <a:p>
            <a:pPr marL="457200" marR="0" lvl="0" indent="0" algn="l" rtl="0">
              <a:lnSpc>
                <a:spcPct val="90000"/>
              </a:lnSpc>
              <a:spcBef>
                <a:spcPts val="400"/>
              </a:spcBef>
              <a:spcAft>
                <a:spcPts val="0"/>
              </a:spcAft>
              <a:buNone/>
            </a:pPr>
            <a:endParaRPr sz="2400"/>
          </a:p>
          <a:p>
            <a:pPr marL="0" marR="0" lvl="0" indent="0" algn="l" rtl="0">
              <a:lnSpc>
                <a:spcPct val="90000"/>
              </a:lnSpc>
              <a:spcBef>
                <a:spcPts val="400"/>
              </a:spcBef>
              <a:spcAft>
                <a:spcPts val="0"/>
              </a:spcAft>
              <a:buNone/>
            </a:pPr>
            <a:endParaRPr sz="2400"/>
          </a:p>
        </p:txBody>
      </p:sp>
      <p:pic>
        <p:nvPicPr>
          <p:cNvPr id="501" name="Google Shape;501;p73"/>
          <p:cNvPicPr preferRelativeResize="0"/>
          <p:nvPr/>
        </p:nvPicPr>
        <p:blipFill>
          <a:blip r:embed="rId3">
            <a:alphaModFix/>
          </a:blip>
          <a:stretch>
            <a:fillRect/>
          </a:stretch>
        </p:blipFill>
        <p:spPr>
          <a:xfrm>
            <a:off x="95050" y="142275"/>
            <a:ext cx="7251099" cy="2101950"/>
          </a:xfrm>
          <a:prstGeom prst="rect">
            <a:avLst/>
          </a:prstGeom>
          <a:noFill/>
          <a:ln>
            <a:noFill/>
          </a:ln>
        </p:spPr>
      </p:pic>
      <p:pic>
        <p:nvPicPr>
          <p:cNvPr id="502" name="Google Shape;502;p73"/>
          <p:cNvPicPr preferRelativeResize="0"/>
          <p:nvPr/>
        </p:nvPicPr>
        <p:blipFill>
          <a:blip r:embed="rId4">
            <a:alphaModFix/>
          </a:blip>
          <a:stretch>
            <a:fillRect/>
          </a:stretch>
        </p:blipFill>
        <p:spPr>
          <a:xfrm>
            <a:off x="4355400" y="752400"/>
            <a:ext cx="4244825" cy="3873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4"/>
          <p:cNvSpPr txBox="1">
            <a:spLocks noGrp="1"/>
          </p:cNvSpPr>
          <p:nvPr>
            <p:ph type="body" idx="2"/>
          </p:nvPr>
        </p:nvSpPr>
        <p:spPr>
          <a:xfrm>
            <a:off x="245094" y="258146"/>
            <a:ext cx="8439000" cy="68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3600"/>
              <a:buFont typeface="Arial"/>
              <a:buNone/>
            </a:pPr>
            <a:r>
              <a:rPr lang="en"/>
              <a:t>Harvard </a:t>
            </a:r>
            <a:r>
              <a:rPr lang="en" sz="3600" b="1" i="0" u="none" strike="noStrike" cap="none">
                <a:solidFill>
                  <a:schemeClr val="dk2"/>
                </a:solidFill>
                <a:latin typeface="Arial"/>
                <a:ea typeface="Arial"/>
                <a:cs typeface="Arial"/>
                <a:sym typeface="Arial"/>
              </a:rPr>
              <a:t>will…</a:t>
            </a:r>
            <a:endParaRPr/>
          </a:p>
        </p:txBody>
      </p:sp>
      <p:sp>
        <p:nvSpPr>
          <p:cNvPr id="509" name="Google Shape;509;p74"/>
          <p:cNvSpPr txBox="1">
            <a:spLocks noGrp="1"/>
          </p:cNvSpPr>
          <p:nvPr>
            <p:ph type="body" idx="1"/>
          </p:nvPr>
        </p:nvSpPr>
        <p:spPr>
          <a:xfrm>
            <a:off x="245094" y="1043609"/>
            <a:ext cx="8739900" cy="33756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0"/>
              </a:spcBef>
              <a:spcAft>
                <a:spcPts val="0"/>
              </a:spcAft>
              <a:buSzPts val="2400"/>
              <a:buChar char="•"/>
            </a:pPr>
            <a:r>
              <a:rPr lang="en" sz="2800" dirty="0">
                <a:latin typeface="Calibri" panose="020F0502020204030204" pitchFamily="34" charset="0"/>
                <a:cs typeface="Calibri" panose="020F0502020204030204" pitchFamily="34" charset="0"/>
              </a:rPr>
              <a:t>Explore linked data for metadata production</a:t>
            </a:r>
            <a:endParaRPr sz="2800" dirty="0">
              <a:latin typeface="Calibri" panose="020F0502020204030204" pitchFamily="34" charset="0"/>
              <a:cs typeface="Calibri" panose="020F0502020204030204" pitchFamily="34" charset="0"/>
            </a:endParaRPr>
          </a:p>
          <a:p>
            <a:pPr marL="457200" lvl="0" indent="-381000" algn="l" rtl="0">
              <a:lnSpc>
                <a:spcPct val="90000"/>
              </a:lnSpc>
              <a:spcBef>
                <a:spcPts val="0"/>
              </a:spcBef>
              <a:spcAft>
                <a:spcPts val="0"/>
              </a:spcAft>
              <a:buSzPts val="2400"/>
              <a:buChar char="•"/>
            </a:pPr>
            <a:r>
              <a:rPr lang="en" sz="2800" dirty="0">
                <a:latin typeface="Calibri" panose="020F0502020204030204" pitchFamily="34" charset="0"/>
                <a:cs typeface="Calibri" panose="020F0502020204030204" pitchFamily="34" charset="0"/>
              </a:rPr>
              <a:t>Lead initiatives for shared identifiers and identity management</a:t>
            </a:r>
            <a:endParaRPr sz="2800" dirty="0">
              <a:latin typeface="Calibri" panose="020F0502020204030204" pitchFamily="34" charset="0"/>
              <a:cs typeface="Calibri" panose="020F0502020204030204" pitchFamily="34" charset="0"/>
            </a:endParaRPr>
          </a:p>
          <a:p>
            <a:pPr marL="457200" marR="0" lvl="0" indent="-381000" algn="l" rtl="0">
              <a:lnSpc>
                <a:spcPct val="90000"/>
              </a:lnSpc>
              <a:spcBef>
                <a:spcPts val="0"/>
              </a:spcBef>
              <a:spcAft>
                <a:spcPts val="0"/>
              </a:spcAft>
              <a:buSzPts val="2400"/>
              <a:buChar char="•"/>
            </a:pPr>
            <a:r>
              <a:rPr lang="en" sz="2800" dirty="0">
                <a:latin typeface="Calibri" panose="020F0502020204030204" pitchFamily="34" charset="0"/>
                <a:cs typeface="Calibri" panose="020F0502020204030204" pitchFamily="34" charset="0"/>
              </a:rPr>
              <a:t>Continue collaboration with OCLC, LD4, and other partners to create workflows that aspire to the timeliness, scale, and flexibility that modern scholarly output requires</a:t>
            </a:r>
            <a:endParaRPr sz="2800" dirty="0">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chemeClr val="dk1"/>
              </a:buClr>
              <a:buSzPts val="2867"/>
              <a:buFont typeface="Arial"/>
              <a:buNone/>
            </a:pPr>
            <a:endParaRPr sz="2867" dirty="0"/>
          </a:p>
          <a:p>
            <a:pPr marL="0" marR="0" lvl="0" indent="0" algn="l" rtl="0">
              <a:lnSpc>
                <a:spcPct val="90000"/>
              </a:lnSpc>
              <a:spcBef>
                <a:spcPts val="0"/>
              </a:spcBef>
              <a:spcAft>
                <a:spcPts val="0"/>
              </a:spcAft>
              <a:buClr>
                <a:schemeClr val="dk1"/>
              </a:buClr>
              <a:buSzPts val="2867"/>
              <a:buFont typeface="Arial"/>
              <a:buNone/>
            </a:pPr>
            <a:endParaRPr sz="2867" dirty="0"/>
          </a:p>
          <a:p>
            <a:pPr marL="342900" marR="0" lvl="0" indent="-225425" algn="l" rtl="0">
              <a:lnSpc>
                <a:spcPct val="90000"/>
              </a:lnSpc>
              <a:spcBef>
                <a:spcPts val="370"/>
              </a:spcBef>
              <a:spcAft>
                <a:spcPts val="0"/>
              </a:spcAft>
              <a:buClr>
                <a:schemeClr val="dk1"/>
              </a:buClr>
              <a:buSzPts val="1850"/>
              <a:buFont typeface="Arial"/>
              <a:buNone/>
            </a:pPr>
            <a:endParaRPr sz="1850" b="1"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5"/>
          <p:cNvSpPr txBox="1">
            <a:spLocks noGrp="1"/>
          </p:cNvSpPr>
          <p:nvPr>
            <p:ph type="body" idx="1"/>
          </p:nvPr>
        </p:nvSpPr>
        <p:spPr>
          <a:xfrm>
            <a:off x="315259" y="831062"/>
            <a:ext cx="8174100" cy="692400"/>
          </a:xfrm>
          <a:prstGeom prst="rect">
            <a:avLst/>
          </a:prstGeom>
          <a:noFill/>
          <a:ln w="28575" cap="flat" cmpd="sng">
            <a:solidFill>
              <a:srgbClr val="FFFFFF"/>
            </a:solidFill>
            <a:prstDash val="solid"/>
            <a:round/>
            <a:headEnd type="none" w="sm" len="sm"/>
            <a:tailEnd type="none" w="sm" len="sm"/>
          </a:ln>
        </p:spPr>
        <p:txBody>
          <a:bodyPr spcFirstLastPara="1" wrap="square" lIns="274325" tIns="45725" rIns="274325" bIns="9142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
              <a:t>UNIVERSITY OF MINNESOTA LIBRARIES</a:t>
            </a: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6"/>
          <p:cNvSpPr txBox="1"/>
          <p:nvPr/>
        </p:nvSpPr>
        <p:spPr>
          <a:xfrm>
            <a:off x="618900" y="627250"/>
            <a:ext cx="7928400" cy="6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666666"/>
                </a:solidFill>
                <a:latin typeface="Calibri"/>
                <a:ea typeface="Calibri"/>
                <a:cs typeface="Calibri"/>
                <a:sym typeface="Calibri"/>
              </a:rPr>
              <a:t>University of Minnesota Libraries -- Motivations</a:t>
            </a:r>
            <a:endParaRPr sz="3000" b="1">
              <a:solidFill>
                <a:srgbClr val="666666"/>
              </a:solidFill>
              <a:latin typeface="Calibri"/>
              <a:ea typeface="Calibri"/>
              <a:cs typeface="Calibri"/>
              <a:sym typeface="Calibri"/>
            </a:endParaRPr>
          </a:p>
        </p:txBody>
      </p:sp>
      <p:sp>
        <p:nvSpPr>
          <p:cNvPr id="523" name="Google Shape;523;p76"/>
          <p:cNvSpPr txBox="1"/>
          <p:nvPr/>
        </p:nvSpPr>
        <p:spPr>
          <a:xfrm>
            <a:off x="1145800" y="1480325"/>
            <a:ext cx="7092300" cy="29271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800" dirty="0">
                <a:latin typeface="Calibri" panose="020F0502020204030204" pitchFamily="34" charset="0"/>
                <a:cs typeface="Calibri" panose="020F0502020204030204" pitchFamily="34" charset="0"/>
              </a:rPr>
              <a:t>Initial hands-on experience with linked data for some of us</a:t>
            </a:r>
            <a:endParaRPr sz="2800" dirty="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 sz="2800" dirty="0">
                <a:latin typeface="Calibri" panose="020F0502020204030204" pitchFamily="34" charset="0"/>
                <a:cs typeface="Calibri" panose="020F0502020204030204" pitchFamily="34" charset="0"/>
              </a:rPr>
              <a:t>Agree with Harvard Library’s observations</a:t>
            </a:r>
            <a:endParaRPr sz="2800" dirty="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 sz="2800" dirty="0">
                <a:latin typeface="Calibri" panose="020F0502020204030204" pitchFamily="34" charset="0"/>
                <a:cs typeface="Calibri" panose="020F0502020204030204" pitchFamily="34" charset="0"/>
              </a:rPr>
              <a:t>Passage system was relatively easy to adapt to and improved as we used </a:t>
            </a:r>
            <a:r>
              <a:rPr lang="en" sz="2400" dirty="0"/>
              <a:t>it</a:t>
            </a:r>
            <a:endParaRPr sz="2400" dirty="0"/>
          </a:p>
          <a:p>
            <a:pPr marL="457200" lvl="0" indent="0" algn="l" rtl="0">
              <a:spcBef>
                <a:spcPts val="0"/>
              </a:spcBef>
              <a:spcAft>
                <a:spcPts val="0"/>
              </a:spcAft>
              <a:buNone/>
            </a:pPr>
            <a:endParaRP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7"/>
          <p:cNvSpPr txBox="1"/>
          <p:nvPr/>
        </p:nvSpPr>
        <p:spPr>
          <a:xfrm>
            <a:off x="543625" y="493450"/>
            <a:ext cx="7317900" cy="79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666666"/>
                </a:solidFill>
                <a:latin typeface="Calibri"/>
                <a:ea typeface="Calibri"/>
                <a:cs typeface="Calibri"/>
                <a:sym typeface="Calibri"/>
              </a:rPr>
              <a:t>Minnesota -- Positive experiences</a:t>
            </a:r>
            <a:endParaRPr sz="3000" b="1">
              <a:solidFill>
                <a:srgbClr val="666666"/>
              </a:solidFill>
              <a:latin typeface="Calibri"/>
              <a:ea typeface="Calibri"/>
              <a:cs typeface="Calibri"/>
              <a:sym typeface="Calibri"/>
            </a:endParaRPr>
          </a:p>
        </p:txBody>
      </p:sp>
      <p:sp>
        <p:nvSpPr>
          <p:cNvPr id="529" name="Google Shape;529;p77"/>
          <p:cNvSpPr txBox="1"/>
          <p:nvPr/>
        </p:nvSpPr>
        <p:spPr>
          <a:xfrm>
            <a:off x="777800" y="1296325"/>
            <a:ext cx="7293000" cy="27348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800" dirty="0">
                <a:latin typeface="Calibri" panose="020F0502020204030204" pitchFamily="34" charset="0"/>
                <a:cs typeface="Calibri" panose="020F0502020204030204" pitchFamily="34" charset="0"/>
              </a:rPr>
              <a:t>Passage encourages us to think about entities in relationship</a:t>
            </a:r>
            <a:endParaRPr sz="2800" dirty="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 sz="2800" dirty="0">
                <a:latin typeface="Calibri" panose="020F0502020204030204" pitchFamily="34" charset="0"/>
                <a:cs typeface="Calibri" panose="020F0502020204030204" pitchFamily="34" charset="0"/>
              </a:rPr>
              <a:t>Ability to describe and relate multiple entity types</a:t>
            </a:r>
            <a:endParaRPr sz="2800" dirty="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 sz="2800" dirty="0">
                <a:latin typeface="Calibri" panose="020F0502020204030204" pitchFamily="34" charset="0"/>
                <a:cs typeface="Calibri" panose="020F0502020204030204" pitchFamily="34" charset="0"/>
              </a:rPr>
              <a:t>Ability to draw on web sources for entity descriptions</a:t>
            </a:r>
            <a:endParaRPr sz="2800" dirty="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 sz="2800" dirty="0">
                <a:latin typeface="Calibri" panose="020F0502020204030204" pitchFamily="34" charset="0"/>
                <a:cs typeface="Calibri" panose="020F0502020204030204" pitchFamily="34" charset="0"/>
              </a:rPr>
              <a:t>Connections</a:t>
            </a:r>
            <a:endParaRPr sz="2800" dirty="0">
              <a:latin typeface="Calibri" panose="020F0502020204030204" pitchFamily="34" charset="0"/>
              <a:cs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8"/>
          <p:cNvSpPr txBox="1"/>
          <p:nvPr/>
        </p:nvSpPr>
        <p:spPr>
          <a:xfrm>
            <a:off x="543625" y="493450"/>
            <a:ext cx="7920300" cy="7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666666"/>
                </a:solidFill>
                <a:latin typeface="Calibri"/>
                <a:ea typeface="Calibri"/>
                <a:cs typeface="Calibri"/>
                <a:sym typeface="Calibri"/>
              </a:rPr>
              <a:t>Minnesota -- Open questions</a:t>
            </a:r>
            <a:endParaRPr sz="3000" b="1">
              <a:solidFill>
                <a:srgbClr val="666666"/>
              </a:solidFill>
              <a:latin typeface="Calibri"/>
              <a:ea typeface="Calibri"/>
              <a:cs typeface="Calibri"/>
              <a:sym typeface="Calibri"/>
            </a:endParaRPr>
          </a:p>
        </p:txBody>
      </p:sp>
      <p:sp>
        <p:nvSpPr>
          <p:cNvPr id="535" name="Google Shape;535;p78"/>
          <p:cNvSpPr txBox="1"/>
          <p:nvPr/>
        </p:nvSpPr>
        <p:spPr>
          <a:xfrm>
            <a:off x="769425" y="1354875"/>
            <a:ext cx="7694400" cy="29691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latin typeface="Calibri" panose="020F0502020204030204" pitchFamily="34" charset="0"/>
                <a:cs typeface="Calibri" panose="020F0502020204030204" pitchFamily="34" charset="0"/>
              </a:rPr>
              <a:t>Granularity?</a:t>
            </a:r>
            <a:endParaRPr sz="2400" dirty="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 sz="2400" dirty="0">
                <a:latin typeface="Calibri" panose="020F0502020204030204" pitchFamily="34" charset="0"/>
                <a:cs typeface="Calibri" panose="020F0502020204030204" pitchFamily="34" charset="0"/>
              </a:rPr>
              <a:t>Scalability?</a:t>
            </a:r>
            <a:endParaRPr sz="2400" dirty="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 sz="2400" dirty="0">
                <a:latin typeface="Calibri" panose="020F0502020204030204" pitchFamily="34" charset="0"/>
                <a:cs typeface="Calibri" panose="020F0502020204030204" pitchFamily="34" charset="0"/>
              </a:rPr>
              <a:t>Search engine optimization factors?</a:t>
            </a:r>
            <a:endParaRPr sz="2400" dirty="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 sz="2400" dirty="0">
                <a:latin typeface="Calibri" panose="020F0502020204030204" pitchFamily="34" charset="0"/>
                <a:cs typeface="Calibri" panose="020F0502020204030204" pitchFamily="34" charset="0"/>
              </a:rPr>
              <a:t>Place in the metadata ecosystem?</a:t>
            </a:r>
            <a:endParaRPr sz="2400" dirty="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 sz="2400" dirty="0">
                <a:latin typeface="Calibri" panose="020F0502020204030204" pitchFamily="34" charset="0"/>
                <a:cs typeface="Calibri" panose="020F0502020204030204" pitchFamily="34" charset="0"/>
              </a:rPr>
              <a:t>Navigation of defined relationships?</a:t>
            </a:r>
            <a:endParaRPr sz="2400" dirty="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 sz="2400" dirty="0">
                <a:latin typeface="Calibri" panose="020F0502020204030204" pitchFamily="34" charset="0"/>
                <a:cs typeface="Calibri" panose="020F0502020204030204" pitchFamily="34" charset="0"/>
              </a:rPr>
              <a:t>Constraints?</a:t>
            </a:r>
            <a:endParaRPr sz="2400" dirty="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 sz="2400" dirty="0">
                <a:latin typeface="Calibri" panose="020F0502020204030204" pitchFamily="34" charset="0"/>
                <a:cs typeface="Calibri" panose="020F0502020204030204" pitchFamily="34" charset="0"/>
              </a:rPr>
              <a:t>User community?</a:t>
            </a: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9"/>
          <p:cNvSpPr txBox="1"/>
          <p:nvPr/>
        </p:nvSpPr>
        <p:spPr>
          <a:xfrm>
            <a:off x="643975" y="560350"/>
            <a:ext cx="6213900" cy="7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666666"/>
                </a:solidFill>
                <a:latin typeface="Calibri"/>
                <a:ea typeface="Calibri"/>
                <a:cs typeface="Calibri"/>
                <a:sym typeface="Calibri"/>
              </a:rPr>
              <a:t>Minnesota will ...</a:t>
            </a:r>
            <a:endParaRPr sz="3600" b="1">
              <a:solidFill>
                <a:srgbClr val="666666"/>
              </a:solidFill>
              <a:latin typeface="Calibri"/>
              <a:ea typeface="Calibri"/>
              <a:cs typeface="Calibri"/>
              <a:sym typeface="Calibri"/>
            </a:endParaRPr>
          </a:p>
        </p:txBody>
      </p:sp>
      <p:sp>
        <p:nvSpPr>
          <p:cNvPr id="541" name="Google Shape;541;p79"/>
          <p:cNvSpPr txBox="1"/>
          <p:nvPr/>
        </p:nvSpPr>
        <p:spPr>
          <a:xfrm>
            <a:off x="919975" y="1379975"/>
            <a:ext cx="7778100" cy="2918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n" sz="2400" dirty="0">
                <a:latin typeface="Calibri"/>
                <a:ea typeface="Calibri"/>
                <a:cs typeface="Calibri"/>
                <a:sym typeface="Calibri"/>
              </a:rPr>
              <a:t>Continue to participate in linked data projects</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dirty="0">
                <a:latin typeface="Calibri"/>
                <a:ea typeface="Calibri"/>
                <a:cs typeface="Calibri"/>
                <a:sym typeface="Calibri"/>
              </a:rPr>
              <a:t>Contribute to discussions of best practices for linked data</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dirty="0">
                <a:latin typeface="Calibri"/>
                <a:ea typeface="Calibri"/>
                <a:cs typeface="Calibri"/>
                <a:sym typeface="Calibri"/>
              </a:rPr>
              <a:t>Advocate for greater integration of library services into web environment and of web-based entity management into library metadata</a:t>
            </a:r>
            <a:endParaRPr sz="2400" dirty="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0"/>
          <p:cNvSpPr txBox="1">
            <a:spLocks noGrp="1"/>
          </p:cNvSpPr>
          <p:nvPr>
            <p:ph type="body" idx="1"/>
          </p:nvPr>
        </p:nvSpPr>
        <p:spPr>
          <a:xfrm>
            <a:off x="315259" y="831062"/>
            <a:ext cx="8174100" cy="692400"/>
          </a:xfrm>
          <a:prstGeom prst="rect">
            <a:avLst/>
          </a:prstGeom>
          <a:noFill/>
          <a:ln w="28575" cap="flat" cmpd="sng">
            <a:solidFill>
              <a:srgbClr val="FFFFFF"/>
            </a:solidFill>
            <a:prstDash val="solid"/>
            <a:round/>
            <a:headEnd type="none" w="sm" len="sm"/>
            <a:tailEnd type="none" w="sm" len="sm"/>
          </a:ln>
        </p:spPr>
        <p:txBody>
          <a:bodyPr spcFirstLastPara="1" wrap="square" lIns="274325" tIns="45725" rIns="274325" bIns="9142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 sz="3600" b="1" i="0" u="none" strike="noStrike" cap="none">
                <a:solidFill>
                  <a:schemeClr val="lt1"/>
                </a:solidFill>
                <a:latin typeface="Calibri"/>
                <a:ea typeface="Calibri"/>
                <a:cs typeface="Calibri"/>
                <a:sym typeface="Calibri"/>
              </a:rPr>
              <a:t>FROM PROTOTYPE TO PRODUCT</a:t>
            </a:r>
            <a:endParaRPr sz="1100"/>
          </a:p>
        </p:txBody>
      </p:sp>
      <p:sp>
        <p:nvSpPr>
          <p:cNvPr id="549" name="Google Shape;549;p80"/>
          <p:cNvSpPr txBox="1">
            <a:spLocks noGrp="1"/>
          </p:cNvSpPr>
          <p:nvPr>
            <p:ph type="body" idx="3"/>
          </p:nvPr>
        </p:nvSpPr>
        <p:spPr>
          <a:xfrm>
            <a:off x="8411955" y="638176"/>
            <a:ext cx="265200" cy="4074600"/>
          </a:xfrm>
          <a:prstGeom prst="rect">
            <a:avLst/>
          </a:prstGeom>
          <a:solidFill>
            <a:srgbClr val="00AFD7"/>
          </a:solid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p:nvPr/>
        </p:nvSpPr>
        <p:spPr>
          <a:xfrm>
            <a:off x="1763500" y="2140646"/>
            <a:ext cx="7281600" cy="129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E6126"/>
              </a:buClr>
              <a:buSzPts val="2400"/>
              <a:buFont typeface="Arial"/>
              <a:buNone/>
            </a:pPr>
            <a:r>
              <a:rPr lang="en" sz="2400" b="1">
                <a:solidFill>
                  <a:srgbClr val="DE6126"/>
                </a:solidFill>
              </a:rPr>
              <a:t>Reconciliation</a:t>
            </a:r>
            <a:endParaRPr/>
          </a:p>
          <a:p>
            <a:pPr marL="636587" marR="0" lvl="1" indent="-179387"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Auto-suggest search interface</a:t>
            </a:r>
            <a:endParaRPr/>
          </a:p>
          <a:p>
            <a:pPr marL="636587" marR="0" lvl="1" indent="-179387"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SPARQL Endpoint</a:t>
            </a:r>
            <a:endParaRPr sz="1800" b="0" i="0" u="none" strike="noStrike" cap="none">
              <a:solidFill>
                <a:srgbClr val="000000"/>
              </a:solidFill>
              <a:latin typeface="Arial"/>
              <a:ea typeface="Arial"/>
              <a:cs typeface="Arial"/>
              <a:sym typeface="Arial"/>
            </a:endParaRPr>
          </a:p>
          <a:p>
            <a:pPr marL="636587" lvl="1" indent="-179387" algn="l" rtl="0">
              <a:spcBef>
                <a:spcPts val="0"/>
              </a:spcBef>
              <a:spcAft>
                <a:spcPts val="0"/>
              </a:spcAft>
              <a:buClr>
                <a:schemeClr val="dk1"/>
              </a:buClr>
              <a:buSzPts val="1800"/>
              <a:buFont typeface="Arial"/>
              <a:buChar char="•"/>
            </a:pPr>
            <a:r>
              <a:rPr lang="en" sz="1800">
                <a:solidFill>
                  <a:schemeClr val="dk1"/>
                </a:solidFill>
              </a:rPr>
              <a:t>Explorer UI</a:t>
            </a:r>
            <a:endParaRPr sz="1800"/>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a:p>
            <a:pPr marL="636587" marR="0" lvl="1" indent="-52387"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p:txBody>
      </p:sp>
      <p:sp>
        <p:nvSpPr>
          <p:cNvPr id="280" name="Google Shape;280;p45"/>
          <p:cNvSpPr/>
          <p:nvPr/>
        </p:nvSpPr>
        <p:spPr>
          <a:xfrm>
            <a:off x="1763500" y="3633035"/>
            <a:ext cx="6960600" cy="129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1BB44"/>
              </a:buClr>
              <a:buSzPts val="2400"/>
              <a:buFont typeface="Arial"/>
              <a:buNone/>
            </a:pPr>
            <a:r>
              <a:rPr lang="en" sz="2400" b="1">
                <a:solidFill>
                  <a:srgbClr val="61BB44"/>
                </a:solidFill>
                <a:latin typeface="Arial"/>
                <a:ea typeface="Arial"/>
                <a:cs typeface="Arial"/>
                <a:sym typeface="Arial"/>
              </a:rPr>
              <a:t>Editing</a:t>
            </a:r>
            <a:endParaRPr/>
          </a:p>
          <a:p>
            <a:pPr marL="636587" marR="0" lvl="1" indent="-179387" algn="l" rtl="0">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Wikibase UI</a:t>
            </a:r>
            <a:endParaRPr/>
          </a:p>
          <a:p>
            <a:pPr marL="636587" marR="0" lvl="1" indent="-179387" algn="l" rtl="0">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Retriever</a:t>
            </a:r>
            <a:endParaRPr/>
          </a:p>
          <a:p>
            <a:pPr marL="636587" marR="0" lvl="1" indent="-65087"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1" name="Google Shape;281;p45"/>
          <p:cNvSpPr/>
          <p:nvPr/>
        </p:nvSpPr>
        <p:spPr>
          <a:xfrm>
            <a:off x="1763500" y="769062"/>
            <a:ext cx="8074500" cy="104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F3573"/>
              </a:buClr>
              <a:buSzPts val="2400"/>
              <a:buFont typeface="Arial"/>
              <a:buNone/>
            </a:pPr>
            <a:r>
              <a:rPr lang="en" sz="2400" b="1" i="0" u="none" strike="noStrike" cap="none">
                <a:solidFill>
                  <a:srgbClr val="AF3573"/>
                </a:solidFill>
                <a:latin typeface="Arial"/>
                <a:ea typeface="Arial"/>
                <a:cs typeface="Arial"/>
                <a:sym typeface="Arial"/>
              </a:rPr>
              <a:t>Collaborat</a:t>
            </a:r>
            <a:r>
              <a:rPr lang="en" sz="2400" b="1">
                <a:solidFill>
                  <a:srgbClr val="AF3573"/>
                </a:solidFill>
              </a:rPr>
              <a:t>ion</a:t>
            </a:r>
            <a:endParaRPr sz="2000" b="1" i="0" u="none" strike="noStrike" cap="none">
              <a:solidFill>
                <a:srgbClr val="AF3573"/>
              </a:solidFill>
              <a:latin typeface="Arial"/>
              <a:ea typeface="Arial"/>
              <a:cs typeface="Arial"/>
              <a:sym typeface="Arial"/>
            </a:endParaRPr>
          </a:p>
          <a:p>
            <a:pPr marL="636270" marR="0" lvl="1" indent="-179069" algn="l" rtl="0">
              <a:lnSpc>
                <a:spcPct val="100000"/>
              </a:lnSpc>
              <a:spcBef>
                <a:spcPts val="0"/>
              </a:spcBef>
              <a:spcAft>
                <a:spcPts val="0"/>
              </a:spcAft>
              <a:buClr>
                <a:srgbClr val="000000"/>
              </a:buClr>
              <a:buSzPts val="1800"/>
              <a:buFont typeface="Arial"/>
              <a:buChar char="•"/>
            </a:pPr>
            <a:r>
              <a:rPr lang="en" sz="1800"/>
              <a:t>Discussion of use cases</a:t>
            </a:r>
            <a:endParaRPr sz="1800"/>
          </a:p>
          <a:p>
            <a:pPr marL="636270" marR="0" lvl="1" indent="-179069"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Listserv, Community Center</a:t>
            </a:r>
            <a:endParaRPr/>
          </a:p>
          <a:p>
            <a:pPr marL="636270" marR="0" lvl="1" indent="-179069"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Office Hours, Partner Meetings</a:t>
            </a:r>
            <a:endParaRPr/>
          </a:p>
          <a:p>
            <a:pPr marL="636270" marR="0" lvl="1" indent="-52069"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Arial"/>
              <a:ea typeface="Arial"/>
              <a:cs typeface="Arial"/>
              <a:sym typeface="Arial"/>
            </a:endParaRPr>
          </a:p>
          <a:p>
            <a:pPr marL="636270" marR="0" lvl="1" indent="-52069" algn="l" rtl="0">
              <a:lnSpc>
                <a:spcPct val="100000"/>
              </a:lnSpc>
              <a:spcBef>
                <a:spcPts val="0"/>
              </a:spcBef>
              <a:spcAft>
                <a:spcPts val="0"/>
              </a:spcAft>
              <a:buClr>
                <a:schemeClr val="dk1"/>
              </a:buClr>
              <a:buSzPts val="2000"/>
              <a:buFont typeface="Arial"/>
              <a:buNone/>
            </a:pPr>
            <a:endParaRPr sz="2000" b="1" i="0" u="none" strike="noStrike" cap="none">
              <a:solidFill>
                <a:srgbClr val="AF3573"/>
              </a:solidFill>
              <a:latin typeface="Arial"/>
              <a:ea typeface="Arial"/>
              <a:cs typeface="Arial"/>
              <a:sym typeface="Arial"/>
            </a:endParaRPr>
          </a:p>
        </p:txBody>
      </p:sp>
      <p:sp>
        <p:nvSpPr>
          <p:cNvPr id="282" name="Google Shape;282;p45"/>
          <p:cNvSpPr txBox="1"/>
          <p:nvPr/>
        </p:nvSpPr>
        <p:spPr>
          <a:xfrm>
            <a:off x="235815" y="98799"/>
            <a:ext cx="8439000" cy="68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497D"/>
              </a:buClr>
              <a:buSzPts val="3200"/>
              <a:buFont typeface="Arial"/>
              <a:buNone/>
            </a:pPr>
            <a:r>
              <a:rPr lang="en" sz="3200" b="1">
                <a:solidFill>
                  <a:srgbClr val="1F497D"/>
                </a:solidFill>
              </a:rPr>
              <a:t>New ways of working together</a:t>
            </a:r>
            <a:endParaRPr/>
          </a:p>
        </p:txBody>
      </p:sp>
      <p:pic>
        <p:nvPicPr>
          <p:cNvPr id="283" name="Google Shape;283;p45"/>
          <p:cNvPicPr preferRelativeResize="0"/>
          <p:nvPr/>
        </p:nvPicPr>
        <p:blipFill rotWithShape="1">
          <a:blip r:embed="rId3">
            <a:alphaModFix/>
          </a:blip>
          <a:srcRect/>
          <a:stretch/>
        </p:blipFill>
        <p:spPr>
          <a:xfrm>
            <a:off x="528881" y="2140650"/>
            <a:ext cx="915443" cy="1044899"/>
          </a:xfrm>
          <a:prstGeom prst="rect">
            <a:avLst/>
          </a:prstGeom>
          <a:noFill/>
          <a:ln>
            <a:noFill/>
          </a:ln>
        </p:spPr>
      </p:pic>
      <p:pic>
        <p:nvPicPr>
          <p:cNvPr id="284" name="Google Shape;284;p45"/>
          <p:cNvPicPr preferRelativeResize="0"/>
          <p:nvPr/>
        </p:nvPicPr>
        <p:blipFill rotWithShape="1">
          <a:blip r:embed="rId4">
            <a:alphaModFix/>
          </a:blip>
          <a:srcRect/>
          <a:stretch/>
        </p:blipFill>
        <p:spPr>
          <a:xfrm>
            <a:off x="406546" y="3698490"/>
            <a:ext cx="1160189" cy="654149"/>
          </a:xfrm>
          <a:prstGeom prst="rect">
            <a:avLst/>
          </a:prstGeom>
          <a:noFill/>
          <a:ln>
            <a:noFill/>
          </a:ln>
        </p:spPr>
      </p:pic>
      <p:pic>
        <p:nvPicPr>
          <p:cNvPr id="285" name="Google Shape;285;p45"/>
          <p:cNvPicPr preferRelativeResize="0"/>
          <p:nvPr/>
        </p:nvPicPr>
        <p:blipFill rotWithShape="1">
          <a:blip r:embed="rId5">
            <a:alphaModFix/>
          </a:blip>
          <a:srcRect/>
          <a:stretch/>
        </p:blipFill>
        <p:spPr>
          <a:xfrm>
            <a:off x="419854" y="955282"/>
            <a:ext cx="1133579" cy="672460"/>
          </a:xfrm>
          <a:prstGeom prst="rect">
            <a:avLst/>
          </a:prstGeom>
          <a:noFill/>
          <a:ln>
            <a:noFill/>
          </a:ln>
        </p:spPr>
      </p:pic>
      <p:sp>
        <p:nvSpPr>
          <p:cNvPr id="286" name="Google Shape;286;p45"/>
          <p:cNvSpPr/>
          <p:nvPr/>
        </p:nvSpPr>
        <p:spPr>
          <a:xfrm>
            <a:off x="4450813" y="2387084"/>
            <a:ext cx="242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rgbClr val="000000"/>
                </a:solidFill>
                <a:latin typeface="Times New Roman"/>
                <a:ea typeface="Times New Roman"/>
                <a:cs typeface="Times New Roman"/>
                <a:sym typeface="Times New Roman"/>
              </a:rPr>
              <a:t> </a:t>
            </a: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81"/>
          <p:cNvPicPr preferRelativeResize="0"/>
          <p:nvPr/>
        </p:nvPicPr>
        <p:blipFill rotWithShape="1">
          <a:blip r:embed="rId3">
            <a:alphaModFix/>
          </a:blip>
          <a:srcRect t="6798" b="17149"/>
          <a:stretch/>
        </p:blipFill>
        <p:spPr>
          <a:xfrm>
            <a:off x="0" y="0"/>
            <a:ext cx="9144000" cy="4688276"/>
          </a:xfrm>
          <a:prstGeom prst="rect">
            <a:avLst/>
          </a:prstGeom>
          <a:noFill/>
          <a:ln>
            <a:noFill/>
          </a:ln>
        </p:spPr>
      </p:pic>
      <p:sp>
        <p:nvSpPr>
          <p:cNvPr id="556" name="Google Shape;556;p81"/>
          <p:cNvSpPr txBox="1">
            <a:spLocks noGrp="1"/>
          </p:cNvSpPr>
          <p:nvPr>
            <p:ph type="body" idx="1"/>
          </p:nvPr>
        </p:nvSpPr>
        <p:spPr>
          <a:xfrm>
            <a:off x="352511" y="343904"/>
            <a:ext cx="8439000" cy="686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200"/>
              <a:buFont typeface="Arial"/>
              <a:buNone/>
            </a:pPr>
            <a:r>
              <a:rPr lang="en" sz="3200" b="1" i="0" u="none" strike="noStrike" cap="none">
                <a:solidFill>
                  <a:srgbClr val="EFEFEF"/>
                </a:solidFill>
                <a:latin typeface="Calibri"/>
                <a:ea typeface="Calibri"/>
                <a:cs typeface="Calibri"/>
                <a:sym typeface="Calibri"/>
              </a:rPr>
              <a:t>High-level observations</a:t>
            </a:r>
            <a:endParaRPr sz="1100">
              <a:solidFill>
                <a:srgbClr val="EFEFE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82"/>
          <p:cNvPicPr preferRelativeResize="0"/>
          <p:nvPr/>
        </p:nvPicPr>
        <p:blipFill rotWithShape="1">
          <a:blip r:embed="rId3">
            <a:alphaModFix/>
          </a:blip>
          <a:srcRect t="23329" b="8055"/>
          <a:stretch/>
        </p:blipFill>
        <p:spPr>
          <a:xfrm>
            <a:off x="0" y="0"/>
            <a:ext cx="9144000" cy="4705350"/>
          </a:xfrm>
          <a:prstGeom prst="rect">
            <a:avLst/>
          </a:prstGeom>
          <a:noFill/>
          <a:ln>
            <a:noFill/>
          </a:ln>
        </p:spPr>
      </p:pic>
      <p:sp>
        <p:nvSpPr>
          <p:cNvPr id="563" name="Google Shape;563;p82"/>
          <p:cNvSpPr txBox="1">
            <a:spLocks noGrp="1"/>
          </p:cNvSpPr>
          <p:nvPr>
            <p:ph type="body" idx="1"/>
          </p:nvPr>
        </p:nvSpPr>
        <p:spPr>
          <a:xfrm>
            <a:off x="340786" y="343304"/>
            <a:ext cx="8439148" cy="686442"/>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200"/>
              <a:buFont typeface="Arial"/>
              <a:buNone/>
            </a:pPr>
            <a:r>
              <a:rPr lang="en" sz="3200" b="1" i="0" u="none" strike="noStrike" cap="none">
                <a:solidFill>
                  <a:schemeClr val="dk2"/>
                </a:solidFill>
                <a:latin typeface="Calibri"/>
                <a:ea typeface="Calibri"/>
                <a:cs typeface="Calibri"/>
                <a:sym typeface="Calibri"/>
              </a:rPr>
              <a:t>High-level observations</a:t>
            </a: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Google Shape;569;p83"/>
          <p:cNvPicPr preferRelativeResize="0"/>
          <p:nvPr/>
        </p:nvPicPr>
        <p:blipFill rotWithShape="1">
          <a:blip r:embed="rId3">
            <a:alphaModFix/>
          </a:blip>
          <a:srcRect t="13885" b="17780"/>
          <a:stretch/>
        </p:blipFill>
        <p:spPr>
          <a:xfrm>
            <a:off x="-11650" y="0"/>
            <a:ext cx="9144003" cy="4686301"/>
          </a:xfrm>
          <a:prstGeom prst="rect">
            <a:avLst/>
          </a:prstGeom>
          <a:noFill/>
          <a:ln>
            <a:noFill/>
          </a:ln>
        </p:spPr>
      </p:pic>
      <p:sp>
        <p:nvSpPr>
          <p:cNvPr id="570" name="Google Shape;570;p83"/>
          <p:cNvSpPr txBox="1">
            <a:spLocks noGrp="1"/>
          </p:cNvSpPr>
          <p:nvPr>
            <p:ph type="body" idx="1"/>
          </p:nvPr>
        </p:nvSpPr>
        <p:spPr>
          <a:xfrm>
            <a:off x="340786" y="343304"/>
            <a:ext cx="8439148" cy="686442"/>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200"/>
              <a:buFont typeface="Arial"/>
              <a:buNone/>
            </a:pPr>
            <a:r>
              <a:rPr lang="en" sz="3200">
                <a:solidFill>
                  <a:srgbClr val="EFEFEF"/>
                </a:solidFill>
              </a:rPr>
              <a:t>Lessons learned</a:t>
            </a:r>
            <a:endParaRPr sz="3600" b="1" i="0" u="none" strike="noStrike" cap="none">
              <a:solidFill>
                <a:srgbClr val="EFEFE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84"/>
          <p:cNvPicPr preferRelativeResize="0"/>
          <p:nvPr/>
        </p:nvPicPr>
        <p:blipFill rotWithShape="1">
          <a:blip r:embed="rId3">
            <a:alphaModFix/>
          </a:blip>
          <a:srcRect b="22366"/>
          <a:stretch/>
        </p:blipFill>
        <p:spPr>
          <a:xfrm>
            <a:off x="0" y="0"/>
            <a:ext cx="9144002" cy="4684624"/>
          </a:xfrm>
          <a:prstGeom prst="rect">
            <a:avLst/>
          </a:prstGeom>
          <a:noFill/>
          <a:ln>
            <a:noFill/>
          </a:ln>
        </p:spPr>
      </p:pic>
      <p:sp>
        <p:nvSpPr>
          <p:cNvPr id="577" name="Google Shape;577;p84"/>
          <p:cNvSpPr txBox="1">
            <a:spLocks noGrp="1"/>
          </p:cNvSpPr>
          <p:nvPr>
            <p:ph type="body" idx="1"/>
          </p:nvPr>
        </p:nvSpPr>
        <p:spPr>
          <a:xfrm>
            <a:off x="340786" y="343304"/>
            <a:ext cx="8439148" cy="686442"/>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3200"/>
              <a:buFont typeface="Arial"/>
              <a:buNone/>
            </a:pPr>
            <a:r>
              <a:rPr lang="en" sz="3200" b="1" i="0" u="none" strike="noStrike" cap="none">
                <a:solidFill>
                  <a:srgbClr val="EFEFEF"/>
                </a:solidFill>
                <a:latin typeface="Calibri"/>
                <a:ea typeface="Calibri"/>
                <a:cs typeface="Calibri"/>
                <a:sym typeface="Calibri"/>
              </a:rPr>
              <a:t>What's next for OCLC products/services?</a:t>
            </a:r>
            <a:endParaRPr sz="1100">
              <a:solidFill>
                <a:srgbClr val="EFEFE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6"/>
          <p:cNvSpPr txBox="1">
            <a:spLocks noGrp="1"/>
          </p:cNvSpPr>
          <p:nvPr>
            <p:ph type="body" idx="1"/>
          </p:nvPr>
        </p:nvSpPr>
        <p:spPr>
          <a:xfrm>
            <a:off x="315259" y="831062"/>
            <a:ext cx="8174038" cy="692497"/>
          </a:xfrm>
          <a:prstGeom prst="rect">
            <a:avLst/>
          </a:prstGeom>
          <a:noFill/>
          <a:ln w="28575" cap="flat" cmpd="sng">
            <a:solidFill>
              <a:srgbClr val="FFFFFF"/>
            </a:solidFill>
            <a:prstDash val="solid"/>
            <a:round/>
            <a:headEnd type="none" w="sm" len="sm"/>
            <a:tailEnd type="none" w="sm" len="sm"/>
          </a:ln>
        </p:spPr>
        <p:txBody>
          <a:bodyPr spcFirstLastPara="1" wrap="square" lIns="274325" tIns="45725" rIns="274325" bIns="9142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
              <a:t>A TOUR OF THE PILOT SYSTEM</a:t>
            </a: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7"/>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Disambiguating Wiki*</a:t>
            </a:r>
            <a:endParaRPr/>
          </a:p>
        </p:txBody>
      </p:sp>
      <p:sp>
        <p:nvSpPr>
          <p:cNvPr id="298" name="Google Shape;298;p47"/>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2400" u="sng">
                <a:solidFill>
                  <a:schemeClr val="hlink"/>
                </a:solidFill>
                <a:hlinkClick r:id="rId3"/>
              </a:rPr>
              <a:t>Wikipedia</a:t>
            </a:r>
            <a:r>
              <a:rPr lang="en" sz="2400"/>
              <a:t> -- a multilingual web-based free-content encyclopedia</a:t>
            </a:r>
            <a:endParaRPr sz="2400"/>
          </a:p>
          <a:p>
            <a:pPr marL="0" lvl="0" indent="0" algn="l" rtl="0">
              <a:lnSpc>
                <a:spcPct val="115000"/>
              </a:lnSpc>
              <a:spcBef>
                <a:spcPts val="600"/>
              </a:spcBef>
              <a:spcAft>
                <a:spcPts val="0"/>
              </a:spcAft>
              <a:buClr>
                <a:schemeClr val="dk1"/>
              </a:buClr>
              <a:buSzPts val="1100"/>
              <a:buFont typeface="Arial"/>
              <a:buNone/>
            </a:pPr>
            <a:endParaRPr sz="2400"/>
          </a:p>
          <a:p>
            <a:pPr marL="0" lvl="0" indent="0" algn="l" rtl="0">
              <a:lnSpc>
                <a:spcPct val="115000"/>
              </a:lnSpc>
              <a:spcBef>
                <a:spcPts val="600"/>
              </a:spcBef>
              <a:spcAft>
                <a:spcPts val="0"/>
              </a:spcAft>
              <a:buClr>
                <a:schemeClr val="dk1"/>
              </a:buClr>
              <a:buSzPts val="1100"/>
              <a:buFont typeface="Arial"/>
              <a:buNone/>
            </a:pPr>
            <a:r>
              <a:rPr lang="en" sz="2400" u="sng">
                <a:solidFill>
                  <a:schemeClr val="hlink"/>
                </a:solidFill>
                <a:hlinkClick r:id="rId4"/>
              </a:rPr>
              <a:t>Wikidata.org</a:t>
            </a:r>
            <a:r>
              <a:rPr lang="en" sz="2400"/>
              <a:t> -- a collaboratively edited structured dataset used by Wikimedia sister projects and others</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Disambiguating Wiki*</a:t>
            </a:r>
            <a:endParaRPr/>
          </a:p>
        </p:txBody>
      </p:sp>
      <p:sp>
        <p:nvSpPr>
          <p:cNvPr id="304" name="Google Shape;304;p48"/>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2400" u="sng">
                <a:solidFill>
                  <a:schemeClr val="hlink"/>
                </a:solidFill>
                <a:hlinkClick r:id="rId3"/>
              </a:rPr>
              <a:t>Wikipedia</a:t>
            </a:r>
            <a:r>
              <a:rPr lang="en" sz="2400"/>
              <a:t> -- a multilingual web-based free-content encyclopedia</a:t>
            </a:r>
            <a:endParaRPr sz="2400"/>
          </a:p>
          <a:p>
            <a:pPr marL="0" lvl="0" indent="0" algn="l" rtl="0">
              <a:lnSpc>
                <a:spcPct val="115000"/>
              </a:lnSpc>
              <a:spcBef>
                <a:spcPts val="600"/>
              </a:spcBef>
              <a:spcAft>
                <a:spcPts val="0"/>
              </a:spcAft>
              <a:buClr>
                <a:schemeClr val="dk1"/>
              </a:buClr>
              <a:buSzPts val="1100"/>
              <a:buFont typeface="Arial"/>
              <a:buNone/>
            </a:pPr>
            <a:r>
              <a:rPr lang="en" sz="2400" u="sng">
                <a:solidFill>
                  <a:schemeClr val="hlink"/>
                </a:solidFill>
                <a:highlight>
                  <a:srgbClr val="FFFF00"/>
                </a:highlight>
                <a:hlinkClick r:id="rId4"/>
              </a:rPr>
              <a:t>MediaWiki</a:t>
            </a:r>
            <a:r>
              <a:rPr lang="en" sz="2400">
                <a:highlight>
                  <a:srgbClr val="FFFF00"/>
                </a:highlight>
              </a:rPr>
              <a:t> -- free and open-source wiki software</a:t>
            </a:r>
            <a:endParaRPr sz="2400">
              <a:highlight>
                <a:srgbClr val="FFFF00"/>
              </a:highlight>
            </a:endParaRPr>
          </a:p>
          <a:p>
            <a:pPr marL="0" lvl="0" indent="0" algn="l" rtl="0">
              <a:lnSpc>
                <a:spcPct val="115000"/>
              </a:lnSpc>
              <a:spcBef>
                <a:spcPts val="600"/>
              </a:spcBef>
              <a:spcAft>
                <a:spcPts val="0"/>
              </a:spcAft>
              <a:buClr>
                <a:schemeClr val="dk1"/>
              </a:buClr>
              <a:buSzPts val="1100"/>
              <a:buFont typeface="Arial"/>
              <a:buNone/>
            </a:pPr>
            <a:r>
              <a:rPr lang="en" sz="2400" u="sng">
                <a:solidFill>
                  <a:schemeClr val="hlink"/>
                </a:solidFill>
                <a:hlinkClick r:id="rId5"/>
              </a:rPr>
              <a:t>Wikidata.org</a:t>
            </a:r>
            <a:r>
              <a:rPr lang="en" sz="2400"/>
              <a:t> -- a collaboratively edited structured dataset used by Wikimedia sister projects and others</a:t>
            </a:r>
            <a:endParaRPr sz="2400"/>
          </a:p>
          <a:p>
            <a:pPr marL="0" lvl="0" indent="0" algn="l" rtl="0">
              <a:lnSpc>
                <a:spcPct val="115000"/>
              </a:lnSpc>
              <a:spcBef>
                <a:spcPts val="600"/>
              </a:spcBef>
              <a:spcAft>
                <a:spcPts val="0"/>
              </a:spcAft>
              <a:buClr>
                <a:schemeClr val="dk1"/>
              </a:buClr>
              <a:buSzPts val="1100"/>
              <a:buFont typeface="Arial"/>
              <a:buNone/>
            </a:pPr>
            <a:r>
              <a:rPr lang="en" sz="2400" u="sng">
                <a:solidFill>
                  <a:schemeClr val="hlink"/>
                </a:solidFill>
                <a:highlight>
                  <a:srgbClr val="FFFF00"/>
                </a:highlight>
                <a:hlinkClick r:id="rId6"/>
              </a:rPr>
              <a:t>Wikibase</a:t>
            </a:r>
            <a:r>
              <a:rPr lang="en" sz="2400">
                <a:highlight>
                  <a:srgbClr val="FFFF00"/>
                </a:highlight>
              </a:rPr>
              <a:t> -- a MediaWiki extension to store and manage structured data</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9"/>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MediaWiki Features</a:t>
            </a:r>
            <a:endParaRPr/>
          </a:p>
        </p:txBody>
      </p:sp>
      <p:sp>
        <p:nvSpPr>
          <p:cNvPr id="310" name="Google Shape;310;p49"/>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457200" lvl="0" indent="-381000" algn="l" rtl="0">
              <a:spcBef>
                <a:spcPts val="800"/>
              </a:spcBef>
              <a:spcAft>
                <a:spcPts val="0"/>
              </a:spcAft>
              <a:buSzPts val="2400"/>
              <a:buChar char="•"/>
            </a:pPr>
            <a:r>
              <a:rPr lang="en" sz="2400"/>
              <a:t>Search, Autosuggest, and APIs</a:t>
            </a:r>
            <a:endParaRPr sz="2400"/>
          </a:p>
          <a:p>
            <a:pPr marL="457200" lvl="0" indent="-381000" algn="l" rtl="0">
              <a:spcBef>
                <a:spcPts val="0"/>
              </a:spcBef>
              <a:spcAft>
                <a:spcPts val="0"/>
              </a:spcAft>
              <a:buSzPts val="2400"/>
              <a:buChar char="•"/>
            </a:pPr>
            <a:r>
              <a:rPr lang="en" sz="2400"/>
              <a:t>Multilingual User Interface</a:t>
            </a:r>
            <a:endParaRPr sz="2400"/>
          </a:p>
          <a:p>
            <a:pPr marL="457200" lvl="0" indent="-381000" algn="l" rtl="0">
              <a:spcBef>
                <a:spcPts val="0"/>
              </a:spcBef>
              <a:spcAft>
                <a:spcPts val="0"/>
              </a:spcAft>
              <a:buSzPts val="2400"/>
              <a:buChar char="•"/>
            </a:pPr>
            <a:r>
              <a:rPr lang="en" sz="2400"/>
              <a:t>Wikitext editor</a:t>
            </a:r>
            <a:endParaRPr sz="2400"/>
          </a:p>
          <a:p>
            <a:pPr marL="457200" lvl="0" indent="-381000" algn="l" rtl="0">
              <a:spcBef>
                <a:spcPts val="0"/>
              </a:spcBef>
              <a:spcAft>
                <a:spcPts val="0"/>
              </a:spcAft>
              <a:buSzPts val="2400"/>
              <a:buChar char="•"/>
            </a:pPr>
            <a:r>
              <a:rPr lang="en" sz="2400"/>
              <a:t>Change history</a:t>
            </a:r>
            <a:endParaRPr sz="2400"/>
          </a:p>
          <a:p>
            <a:pPr marL="457200" lvl="0" indent="-381000" algn="l" rtl="0">
              <a:spcBef>
                <a:spcPts val="0"/>
              </a:spcBef>
              <a:spcAft>
                <a:spcPts val="0"/>
              </a:spcAft>
              <a:buSzPts val="2400"/>
              <a:buChar char="•"/>
            </a:pPr>
            <a:r>
              <a:rPr lang="en" sz="2400"/>
              <a:t>Discussion pages</a:t>
            </a:r>
            <a:endParaRPr sz="2400"/>
          </a:p>
          <a:p>
            <a:pPr marL="457200" lvl="0" indent="-381000" algn="l" rtl="0">
              <a:spcBef>
                <a:spcPts val="0"/>
              </a:spcBef>
              <a:spcAft>
                <a:spcPts val="0"/>
              </a:spcAft>
              <a:buSzPts val="2400"/>
              <a:buChar char="•"/>
            </a:pPr>
            <a:r>
              <a:rPr lang="en" sz="2400"/>
              <a:t>Users and rights</a:t>
            </a:r>
            <a:endParaRPr sz="2400"/>
          </a:p>
          <a:p>
            <a:pPr marL="457200" lvl="0" indent="-381000" algn="l" rtl="0">
              <a:spcBef>
                <a:spcPts val="0"/>
              </a:spcBef>
              <a:spcAft>
                <a:spcPts val="0"/>
              </a:spcAft>
              <a:buSzPts val="2400"/>
              <a:buChar char="•"/>
            </a:pPr>
            <a:r>
              <a:rPr lang="en" sz="2400"/>
              <a:t>Watchlists</a:t>
            </a:r>
            <a:endParaRPr sz="2400"/>
          </a:p>
          <a:p>
            <a:pPr marL="457200" lvl="0" indent="-381000" algn="l" rtl="0">
              <a:spcBef>
                <a:spcPts val="0"/>
              </a:spcBef>
              <a:spcAft>
                <a:spcPts val="0"/>
              </a:spcAft>
              <a:buSzPts val="2400"/>
              <a:buChar char="•"/>
            </a:pPr>
            <a:r>
              <a:rPr lang="en" sz="2400"/>
              <a:t>Maintenance reports</a:t>
            </a:r>
            <a:endParaRPr sz="2400"/>
          </a:p>
          <a:p>
            <a:pPr marL="457200" lvl="0" indent="-381000" algn="l" rtl="0">
              <a:spcBef>
                <a:spcPts val="0"/>
              </a:spcBef>
              <a:spcAft>
                <a:spcPts val="0"/>
              </a:spcAft>
              <a:buSzPts val="2400"/>
              <a:buChar char="•"/>
            </a:pPr>
            <a:r>
              <a:rPr lang="en" sz="2400"/>
              <a:t>Etc.</a:t>
            </a:r>
            <a:endParaRPr sz="2400"/>
          </a:p>
          <a:p>
            <a:pPr marL="0" lvl="0" indent="0" algn="l" rtl="0">
              <a:spcBef>
                <a:spcPts val="800"/>
              </a:spcBef>
              <a:spcAft>
                <a:spcPts val="0"/>
              </a:spcAft>
              <a:buNone/>
            </a:pP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body" idx="1"/>
          </p:nvPr>
        </p:nvSpPr>
        <p:spPr>
          <a:xfrm>
            <a:off x="340786" y="343304"/>
            <a:ext cx="8439000" cy="68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MediaWiki </a:t>
            </a:r>
            <a:r>
              <a:rPr lang="en">
                <a:highlight>
                  <a:srgbClr val="FFFF00"/>
                </a:highlight>
              </a:rPr>
              <a:t>+ Wikibase</a:t>
            </a:r>
            <a:r>
              <a:rPr lang="en"/>
              <a:t> Features</a:t>
            </a:r>
            <a:endParaRPr/>
          </a:p>
        </p:txBody>
      </p:sp>
      <p:sp>
        <p:nvSpPr>
          <p:cNvPr id="316" name="Google Shape;316;p50"/>
          <p:cNvSpPr txBox="1">
            <a:spLocks noGrp="1"/>
          </p:cNvSpPr>
          <p:nvPr>
            <p:ph type="body" idx="2"/>
          </p:nvPr>
        </p:nvSpPr>
        <p:spPr>
          <a:xfrm>
            <a:off x="341313" y="1030288"/>
            <a:ext cx="8439300" cy="3318000"/>
          </a:xfrm>
          <a:prstGeom prst="rect">
            <a:avLst/>
          </a:prstGeom>
        </p:spPr>
        <p:txBody>
          <a:bodyPr spcFirstLastPara="1" wrap="square" lIns="68575" tIns="34275" rIns="68575" bIns="34275" anchor="t" anchorCtr="0">
            <a:noAutofit/>
          </a:bodyPr>
          <a:lstStyle/>
          <a:p>
            <a:pPr marL="457200" lvl="0" indent="-381000" algn="l" rtl="0">
              <a:spcBef>
                <a:spcPts val="800"/>
              </a:spcBef>
              <a:spcAft>
                <a:spcPts val="0"/>
              </a:spcAft>
              <a:buSzPts val="2400"/>
              <a:buChar char="•"/>
            </a:pPr>
            <a:r>
              <a:rPr lang="en" sz="2400"/>
              <a:t>Search, Autosuggest, APIs, </a:t>
            </a:r>
            <a:r>
              <a:rPr lang="en" sz="2400">
                <a:highlight>
                  <a:srgbClr val="FFFF00"/>
                </a:highlight>
              </a:rPr>
              <a:t>Linked Data, and SPARQL</a:t>
            </a:r>
            <a:endParaRPr sz="2400">
              <a:highlight>
                <a:srgbClr val="FFFF00"/>
              </a:highlight>
            </a:endParaRPr>
          </a:p>
          <a:p>
            <a:pPr marL="457200" lvl="0" indent="-381000" algn="l" rtl="0">
              <a:spcBef>
                <a:spcPts val="0"/>
              </a:spcBef>
              <a:spcAft>
                <a:spcPts val="0"/>
              </a:spcAft>
              <a:buSzPts val="2400"/>
              <a:buChar char="•"/>
            </a:pPr>
            <a:r>
              <a:rPr lang="en" sz="2400"/>
              <a:t>Multilingual User Interface</a:t>
            </a:r>
            <a:endParaRPr sz="2400"/>
          </a:p>
          <a:p>
            <a:pPr marL="457200" lvl="0" indent="-381000" algn="l" rtl="0">
              <a:spcBef>
                <a:spcPts val="0"/>
              </a:spcBef>
              <a:spcAft>
                <a:spcPts val="0"/>
              </a:spcAft>
              <a:buSzPts val="2400"/>
              <a:buChar char="•"/>
            </a:pPr>
            <a:r>
              <a:rPr lang="en" sz="2400">
                <a:highlight>
                  <a:srgbClr val="FFFF00"/>
                </a:highlight>
              </a:rPr>
              <a:t>Structured data</a:t>
            </a:r>
            <a:r>
              <a:rPr lang="en" sz="2400"/>
              <a:t> editor</a:t>
            </a:r>
            <a:endParaRPr sz="2400"/>
          </a:p>
          <a:p>
            <a:pPr marL="457200" lvl="0" indent="-381000" algn="l" rtl="0">
              <a:spcBef>
                <a:spcPts val="0"/>
              </a:spcBef>
              <a:spcAft>
                <a:spcPts val="0"/>
              </a:spcAft>
              <a:buSzPts val="2400"/>
              <a:buChar char="•"/>
            </a:pPr>
            <a:r>
              <a:rPr lang="en" sz="2400"/>
              <a:t>Change history</a:t>
            </a:r>
            <a:endParaRPr sz="2400"/>
          </a:p>
          <a:p>
            <a:pPr marL="457200" lvl="0" indent="-381000" algn="l" rtl="0">
              <a:spcBef>
                <a:spcPts val="0"/>
              </a:spcBef>
              <a:spcAft>
                <a:spcPts val="0"/>
              </a:spcAft>
              <a:buSzPts val="2400"/>
              <a:buChar char="•"/>
            </a:pPr>
            <a:r>
              <a:rPr lang="en" sz="2400"/>
              <a:t>Discussion pages</a:t>
            </a:r>
            <a:endParaRPr sz="2400"/>
          </a:p>
          <a:p>
            <a:pPr marL="457200" lvl="0" indent="-381000" algn="l" rtl="0">
              <a:spcBef>
                <a:spcPts val="0"/>
              </a:spcBef>
              <a:spcAft>
                <a:spcPts val="0"/>
              </a:spcAft>
              <a:buSzPts val="2400"/>
              <a:buChar char="•"/>
            </a:pPr>
            <a:r>
              <a:rPr lang="en" sz="2400"/>
              <a:t>Users and rights</a:t>
            </a:r>
            <a:endParaRPr sz="2400"/>
          </a:p>
          <a:p>
            <a:pPr marL="457200" lvl="0" indent="-381000" algn="l" rtl="0">
              <a:spcBef>
                <a:spcPts val="0"/>
              </a:spcBef>
              <a:spcAft>
                <a:spcPts val="0"/>
              </a:spcAft>
              <a:buSzPts val="2400"/>
              <a:buChar char="•"/>
            </a:pPr>
            <a:r>
              <a:rPr lang="en" sz="2400"/>
              <a:t>Watchlists</a:t>
            </a:r>
            <a:endParaRPr sz="2400"/>
          </a:p>
          <a:p>
            <a:pPr marL="457200" lvl="0" indent="-381000" algn="l" rtl="0">
              <a:spcBef>
                <a:spcPts val="0"/>
              </a:spcBef>
              <a:spcAft>
                <a:spcPts val="0"/>
              </a:spcAft>
              <a:buSzPts val="2400"/>
              <a:buChar char="•"/>
            </a:pPr>
            <a:r>
              <a:rPr lang="en" sz="2400"/>
              <a:t>Maintenance reports</a:t>
            </a:r>
            <a:endParaRPr sz="2400"/>
          </a:p>
          <a:p>
            <a:pPr marL="457200" lvl="0" indent="-381000" algn="l" rtl="0">
              <a:spcBef>
                <a:spcPts val="0"/>
              </a:spcBef>
              <a:spcAft>
                <a:spcPts val="0"/>
              </a:spcAft>
              <a:buSzPts val="2400"/>
              <a:buChar char="•"/>
            </a:pPr>
            <a:r>
              <a:rPr lang="en" sz="2400"/>
              <a:t>Etc.</a:t>
            </a:r>
            <a:endParaRPr sz="2400"/>
          </a:p>
          <a:p>
            <a:pPr marL="0" lvl="0" indent="0" algn="l" rtl="0">
              <a:spcBef>
                <a:spcPts val="800"/>
              </a:spcBef>
              <a:spcAft>
                <a:spcPts val="0"/>
              </a:spcAft>
              <a:buNone/>
            </a:pPr>
            <a:endParaRPr sz="1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3455</Words>
  <Application>Microsoft Office PowerPoint</Application>
  <PresentationFormat>On-screen Show (16:9)</PresentationFormat>
  <Paragraphs>356</Paragraphs>
  <Slides>43</Slides>
  <Notes>43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43</vt:i4>
      </vt:variant>
    </vt:vector>
  </HeadingPairs>
  <TitlesOfParts>
    <vt:vector size="50" baseType="lpstr">
      <vt:lpstr>Calibri</vt:lpstr>
      <vt:lpstr>Roboto</vt:lpstr>
      <vt:lpstr>Times New Roman</vt:lpstr>
      <vt:lpstr>Arial</vt:lpstr>
      <vt:lpstr>Simple Light</vt:lpstr>
      <vt:lpstr>Office Theme</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Proffitt,Merrilee</cp:lastModifiedBy>
  <cp:revision>2</cp:revision>
  <dcterms:modified xsi:type="dcterms:W3CDTF">2018-10-30T14:32:13Z</dcterms:modified>
</cp:coreProperties>
</file>