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75" r:id="rId6"/>
    <p:sldMasterId id="2147483680" r:id="rId7"/>
  </p:sldMasterIdLst>
  <p:notesMasterIdLst>
    <p:notesMasterId r:id="rId43"/>
  </p:notesMasterIdLst>
  <p:handoutMasterIdLst>
    <p:handoutMasterId r:id="rId44"/>
  </p:handoutMasterIdLst>
  <p:sldIdLst>
    <p:sldId id="265" r:id="rId8"/>
    <p:sldId id="438" r:id="rId9"/>
    <p:sldId id="419" r:id="rId10"/>
    <p:sldId id="344" r:id="rId11"/>
    <p:sldId id="514" r:id="rId12"/>
    <p:sldId id="356" r:id="rId13"/>
    <p:sldId id="334" r:id="rId14"/>
    <p:sldId id="335" r:id="rId15"/>
    <p:sldId id="333" r:id="rId16"/>
    <p:sldId id="327" r:id="rId17"/>
    <p:sldId id="420" r:id="rId18"/>
    <p:sldId id="329" r:id="rId19"/>
    <p:sldId id="511" r:id="rId20"/>
    <p:sldId id="411" r:id="rId21"/>
    <p:sldId id="412" r:id="rId22"/>
    <p:sldId id="413" r:id="rId23"/>
    <p:sldId id="415" r:id="rId24"/>
    <p:sldId id="373" r:id="rId25"/>
    <p:sldId id="512" r:id="rId26"/>
    <p:sldId id="283" r:id="rId27"/>
    <p:sldId id="287" r:id="rId28"/>
    <p:sldId id="316" r:id="rId29"/>
    <p:sldId id="418" r:id="rId30"/>
    <p:sldId id="332" r:id="rId31"/>
    <p:sldId id="331" r:id="rId32"/>
    <p:sldId id="320" r:id="rId33"/>
    <p:sldId id="330" r:id="rId34"/>
    <p:sldId id="429" r:id="rId35"/>
    <p:sldId id="408" r:id="rId36"/>
    <p:sldId id="394" r:id="rId37"/>
    <p:sldId id="424" r:id="rId38"/>
    <p:sldId id="368" r:id="rId39"/>
    <p:sldId id="436" r:id="rId40"/>
    <p:sldId id="376" r:id="rId41"/>
    <p:sldId id="513" r:id="rId42"/>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4" userDrawn="1">
          <p15:clr>
            <a:srgbClr val="A4A3A4"/>
          </p15:clr>
        </p15:guide>
        <p15:guide id="2" pos="5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92CA70"/>
    <a:srgbClr val="35B09C"/>
    <a:srgbClr val="278B97"/>
    <a:srgbClr val="333F48"/>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94" autoAdjust="0"/>
    <p:restoredTop sz="79475" autoAdjust="0"/>
  </p:normalViewPr>
  <p:slideViewPr>
    <p:cSldViewPr snapToGrid="0" snapToObjects="1">
      <p:cViewPr>
        <p:scale>
          <a:sx n="100" d="100"/>
          <a:sy n="100" d="100"/>
        </p:scale>
        <p:origin x="462" y="72"/>
      </p:cViewPr>
      <p:guideLst>
        <p:guide orient="horz" pos="1884"/>
        <p:guide pos="5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65" d="100"/>
          <a:sy n="65" d="100"/>
        </p:scale>
        <p:origin x="2578"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5/1/2018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0022CE6-3800-45A7-9239-4D06EF1E9F35}" type="datetimeFigureOut">
              <a:rPr lang="en-US" smtClean="0"/>
              <a:t>5/1/2018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97F5786-17D5-4342-9C55-CE1599340F3B}" type="slidenum">
              <a:rPr lang="en-US" smtClean="0"/>
              <a:t>‹#›</a:t>
            </a:fld>
            <a:endParaRPr lang="en-US"/>
          </a:p>
        </p:txBody>
      </p:sp>
    </p:spTree>
    <p:extLst>
      <p:ext uri="{BB962C8B-B14F-4D97-AF65-F5344CB8AC3E}">
        <p14:creationId xmlns:p14="http://schemas.microsoft.com/office/powerpoint/2010/main" val="61165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a:t>
            </a:fld>
            <a:endParaRPr lang="en-US"/>
          </a:p>
        </p:txBody>
      </p:sp>
    </p:spTree>
    <p:extLst>
      <p:ext uri="{BB962C8B-B14F-4D97-AF65-F5344CB8AC3E}">
        <p14:creationId xmlns:p14="http://schemas.microsoft.com/office/powerpoint/2010/main" val="3388609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University libraries increasingly register the researchers affiliated with their own university</a:t>
            </a:r>
            <a:r>
              <a:rPr lang="nl-NL" baseline="0"/>
              <a:t> </a:t>
            </a:r>
            <a:r>
              <a:rPr lang="nl-NL"/>
              <a:t>and the outputs they produce</a:t>
            </a:r>
            <a:r>
              <a:rPr lang="nl-NL" baseline="0"/>
              <a:t>. </a:t>
            </a:r>
          </a:p>
          <a:p>
            <a:r>
              <a:rPr lang="nl-NL" baseline="0"/>
              <a:t>We are </a:t>
            </a:r>
            <a:r>
              <a:rPr lang="en-US" baseline="0"/>
              <a:t>working with OCLC Research Library Partners and others to explore new modes of tracking and registering researcher identifiers and compiling their scholarly output. </a:t>
            </a:r>
          </a:p>
          <a:p>
            <a:endParaRPr lang="en-US" baseline="0"/>
          </a:p>
          <a:p>
            <a:r>
              <a:rPr lang="en-US" b="1" i="1" baseline="0"/>
              <a:t>Registering researchers </a:t>
            </a:r>
            <a:r>
              <a:rPr lang="en-US" baseline="0"/>
              <a:t>in some type of authority file or identifier system is becoming more important. The report presents functional requirements and recommendations for different stakeholders (researchers, funders, university administrators, librarians, publishers, etc.). It also provides an overview of the researcher identifier landscape, changes in the field, emerging trends, and opportunities. It is written in collaboration with 14 experts from the field, including your own Melanie Wacker.</a:t>
            </a:r>
          </a:p>
          <a:p>
            <a:endParaRPr lang="nl-NL"/>
          </a:p>
          <a:p>
            <a:r>
              <a:rPr lang="nl-NL"/>
              <a:t>M</a:t>
            </a:r>
            <a:r>
              <a:rPr lang="nl-NL" baseline="0"/>
              <a:t>ore recently, we have looked at organisational identifiers that are needed to validate the affiliation of researchers and that can help disambiguate researchers’ names.  The Partner Task froup on Representing</a:t>
            </a:r>
            <a:r>
              <a:rPr lang="en-US" baseline="0"/>
              <a:t> Organizations in  ISNI identifier also documented the overall challenges in assigning identifiers to organizations; the modeling done can be adapted by others</a:t>
            </a:r>
          </a:p>
          <a:p>
            <a:endParaRPr lang="en-US" baseline="0"/>
          </a:p>
          <a:p>
            <a:r>
              <a:rPr lang="en-US" baseline="0"/>
              <a:t>As a result of OCLC Research’s work in this area and also in the area of linked data, OCLC as an enterprise has gained better insight in the needs of libraries for person reconciliation services. </a:t>
            </a:r>
          </a:p>
          <a:p>
            <a:r>
              <a:rPr lang="en-US" baseline="0"/>
              <a:t> </a:t>
            </a:r>
          </a:p>
          <a:p>
            <a:r>
              <a:rPr lang="en-US" baseline="0"/>
              <a:t>My colleagues Rebecca Bryant, Constance Malpas and Annette </a:t>
            </a:r>
            <a:r>
              <a:rPr lang="en-US" baseline="0" err="1"/>
              <a:t>Dormond</a:t>
            </a:r>
            <a:r>
              <a:rPr lang="en-US" baseline="0"/>
              <a:t> have been working with LIBER on the adoption and integration of persistent identifiers in European Research Information Management, including interviews with institutions in Finland, German and The Netherlands. That report will be out soon.</a:t>
            </a:r>
            <a:endParaRPr lang="nl-NL" baseline="0"/>
          </a:p>
          <a:p>
            <a:endParaRPr lang="nl-NL"/>
          </a:p>
          <a:p>
            <a:endParaRPr lang="en-US"/>
          </a:p>
        </p:txBody>
      </p:sp>
      <p:sp>
        <p:nvSpPr>
          <p:cNvPr id="4" name="Slide Number Placeholder 3"/>
          <p:cNvSpPr>
            <a:spLocks noGrp="1"/>
          </p:cNvSpPr>
          <p:nvPr>
            <p:ph type="sldNum" sz="quarter" idx="10"/>
          </p:nvPr>
        </p:nvSpPr>
        <p:spPr/>
        <p:txBody>
          <a:bodyPr/>
          <a:lstStyle/>
          <a:p>
            <a:fld id="{5D5958B2-8CFD-7C43-B1A8-5462CA51E0EE}" type="slidenum">
              <a:rPr lang="en-US" smtClean="0"/>
              <a:t>18</a:t>
            </a:fld>
            <a:endParaRPr lang="en-US"/>
          </a:p>
        </p:txBody>
      </p:sp>
    </p:spTree>
    <p:extLst>
      <p:ext uri="{BB962C8B-B14F-4D97-AF65-F5344CB8AC3E}">
        <p14:creationId xmlns:p14="http://schemas.microsoft.com/office/powerpoint/2010/main" val="4265565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Linked Data. In the latter part of 2017, we launched a pilot to demonstrate the production value of linked data services. We have been working with initial partners Cornell University, Montana State Library, and University of California, Davis. The pilot consists of developing an experimental prototype that includes three main linked data services: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reconciliation</a:t>
            </a:r>
            <a:r>
              <a:rPr lang="en-US" sz="1200" kern="1200" dirty="0">
                <a:solidFill>
                  <a:schemeClr val="tx1"/>
                </a:solidFill>
                <a:effectLst/>
                <a:latin typeface="+mn-lt"/>
                <a:ea typeface="+mn-ea"/>
                <a:cs typeface="+mn-cs"/>
              </a:rPr>
              <a:t> service to connect legacy bibliographic information with linked data entities;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service to </a:t>
            </a:r>
            <a:r>
              <a:rPr lang="en-US" sz="1200" b="1" kern="1200" dirty="0">
                <a:solidFill>
                  <a:schemeClr val="tx1"/>
                </a:solidFill>
                <a:effectLst/>
                <a:latin typeface="+mn-lt"/>
                <a:ea typeface="+mn-ea"/>
                <a:cs typeface="+mn-cs"/>
              </a:rPr>
              <a:t>create and edit </a:t>
            </a:r>
            <a:r>
              <a:rPr lang="en-US" sz="1200" kern="1200" dirty="0">
                <a:solidFill>
                  <a:schemeClr val="tx1"/>
                </a:solidFill>
                <a:effectLst/>
                <a:latin typeface="+mn-lt"/>
                <a:ea typeface="+mn-ea"/>
                <a:cs typeface="+mn-cs"/>
              </a:rPr>
              <a:t>new linked data entity descriptions; and</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service to create and edit </a:t>
            </a:r>
            <a:r>
              <a:rPr lang="en-US" sz="1200" b="1" kern="1200" dirty="0">
                <a:solidFill>
                  <a:schemeClr val="tx1"/>
                </a:solidFill>
                <a:effectLst/>
                <a:latin typeface="+mn-lt"/>
                <a:ea typeface="+mn-ea"/>
                <a:cs typeface="+mn-cs"/>
              </a:rPr>
              <a:t>relationships</a:t>
            </a:r>
            <a:r>
              <a:rPr lang="en-US" sz="1200" kern="1200" dirty="0">
                <a:solidFill>
                  <a:schemeClr val="tx1"/>
                </a:solidFill>
                <a:effectLst/>
                <a:latin typeface="+mn-lt"/>
                <a:ea typeface="+mn-ea"/>
                <a:cs typeface="+mn-cs"/>
              </a:rPr>
              <a:t> between entities.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we hope to achieve from this pilot is to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Understand the feasibility and scalability of the </a:t>
            </a:r>
            <a:r>
              <a:rPr lang="en-US" sz="1200" kern="1200" dirty="0" err="1">
                <a:solidFill>
                  <a:schemeClr val="tx1"/>
                </a:solidFill>
                <a:effectLst/>
                <a:latin typeface="+mn-lt"/>
                <a:ea typeface="+mn-ea"/>
                <a:cs typeface="+mn-cs"/>
              </a:rPr>
              <a:t>WikiBase</a:t>
            </a:r>
            <a:r>
              <a:rPr lang="en-US" sz="1200" kern="1200" dirty="0">
                <a:solidFill>
                  <a:schemeClr val="tx1"/>
                </a:solidFill>
                <a:effectLst/>
                <a:latin typeface="+mn-lt"/>
                <a:ea typeface="+mn-ea"/>
                <a:cs typeface="+mn-cs"/>
              </a:rPr>
              <a:t> technology, and gain insights into the partnership with the </a:t>
            </a:r>
            <a:r>
              <a:rPr lang="en-US" sz="1200" kern="1200" dirty="0" err="1">
                <a:solidFill>
                  <a:schemeClr val="tx1"/>
                </a:solidFill>
                <a:effectLst/>
                <a:latin typeface="+mn-lt"/>
                <a:ea typeface="+mn-ea"/>
                <a:cs typeface="+mn-cs"/>
              </a:rPr>
              <a:t>WikiBase</a:t>
            </a:r>
            <a:r>
              <a:rPr lang="en-US" sz="1200" kern="1200" dirty="0">
                <a:solidFill>
                  <a:schemeClr val="tx1"/>
                </a:solidFill>
                <a:effectLst/>
                <a:latin typeface="+mn-lt"/>
                <a:ea typeface="+mn-ea"/>
                <a:cs typeface="+mn-cs"/>
              </a:rPr>
              <a:t> community</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Complete an analysis of the improved reconciliation of legacy bibliographic data to linked data entities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Discuss the efficacy and efficiency of introducing linked data tools in metadata management workflows; and</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Develop use cases to support implementation of the tools into production environments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completed Phase 1 of the project, which involved loading 1 million name entities from VIAF, FAST, and </a:t>
            </a:r>
            <a:r>
              <a:rPr lang="en-US" sz="1200" kern="1200" dirty="0" err="1">
                <a:solidFill>
                  <a:schemeClr val="tx1"/>
                </a:solidFill>
                <a:effectLst/>
                <a:latin typeface="+mn-lt"/>
                <a:ea typeface="+mn-ea"/>
                <a:cs typeface="+mn-cs"/>
              </a:rPr>
              <a:t>WikiData</a:t>
            </a:r>
            <a:r>
              <a:rPr lang="en-US" sz="1200" kern="1200" dirty="0">
                <a:solidFill>
                  <a:schemeClr val="tx1"/>
                </a:solidFill>
                <a:effectLst/>
                <a:latin typeface="+mn-lt"/>
                <a:ea typeface="+mn-ea"/>
                <a:cs typeface="+mn-cs"/>
              </a:rPr>
              <a:t> into a centralized data store; and conducting a </a:t>
            </a:r>
            <a:r>
              <a:rPr lang="en-US" sz="1200" kern="1200" dirty="0" err="1">
                <a:solidFill>
                  <a:schemeClr val="tx1"/>
                </a:solidFill>
                <a:effectLst/>
                <a:latin typeface="+mn-lt"/>
                <a:ea typeface="+mn-ea"/>
                <a:cs typeface="+mn-cs"/>
              </a:rPr>
              <a:t>WikiBase</a:t>
            </a:r>
            <a:r>
              <a:rPr lang="en-US" sz="1200" kern="1200" dirty="0">
                <a:solidFill>
                  <a:schemeClr val="tx1"/>
                </a:solidFill>
                <a:effectLst/>
                <a:latin typeface="+mn-lt"/>
                <a:ea typeface="+mn-ea"/>
                <a:cs typeface="+mn-cs"/>
              </a:rPr>
              <a:t> platform demonstration.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7F5786-17D5-4342-9C55-CE1599340F3B}" type="slidenum">
              <a:rPr lang="en-US" smtClean="0"/>
              <a:t>20</a:t>
            </a:fld>
            <a:endParaRPr lang="en-US"/>
          </a:p>
        </p:txBody>
      </p:sp>
    </p:spTree>
    <p:extLst>
      <p:ext uri="{BB962C8B-B14F-4D97-AF65-F5344CB8AC3E}">
        <p14:creationId xmlns:p14="http://schemas.microsoft.com/office/powerpoint/2010/main" val="3700772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completed Phase 1 of the project, which involved loading 1 million name entities from VIAF, FAST, and </a:t>
            </a:r>
            <a:r>
              <a:rPr lang="en-US" sz="1200" kern="1200" dirty="0" err="1">
                <a:solidFill>
                  <a:schemeClr val="tx1"/>
                </a:solidFill>
                <a:effectLst/>
                <a:latin typeface="+mn-lt"/>
                <a:ea typeface="+mn-ea"/>
                <a:cs typeface="+mn-cs"/>
              </a:rPr>
              <a:t>WikiData</a:t>
            </a:r>
            <a:r>
              <a:rPr lang="en-US" sz="1200" kern="1200" dirty="0">
                <a:solidFill>
                  <a:schemeClr val="tx1"/>
                </a:solidFill>
                <a:effectLst/>
                <a:latin typeface="+mn-lt"/>
                <a:ea typeface="+mn-ea"/>
                <a:cs typeface="+mn-cs"/>
              </a:rPr>
              <a:t> into a centralized data store; and conducting a </a:t>
            </a:r>
            <a:r>
              <a:rPr lang="en-US" sz="1200" kern="1200" dirty="0" err="1">
                <a:solidFill>
                  <a:schemeClr val="tx1"/>
                </a:solidFill>
                <a:effectLst/>
                <a:latin typeface="+mn-lt"/>
                <a:ea typeface="+mn-ea"/>
                <a:cs typeface="+mn-cs"/>
              </a:rPr>
              <a:t>WikiBase</a:t>
            </a:r>
            <a:r>
              <a:rPr lang="en-US" sz="1200" kern="1200" dirty="0">
                <a:solidFill>
                  <a:schemeClr val="tx1"/>
                </a:solidFill>
                <a:effectLst/>
                <a:latin typeface="+mn-lt"/>
                <a:ea typeface="+mn-ea"/>
                <a:cs typeface="+mn-cs"/>
              </a:rPr>
              <a:t> platform demonstration.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have begun Phase 2, which entails launch of an entity editor,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 Partners: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21</a:t>
            </a:fld>
            <a:endParaRPr lang="en-US"/>
          </a:p>
        </p:txBody>
      </p:sp>
    </p:spTree>
    <p:extLst>
      <p:ext uri="{BB962C8B-B14F-4D97-AF65-F5344CB8AC3E}">
        <p14:creationId xmlns:p14="http://schemas.microsoft.com/office/powerpoint/2010/main" val="256879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0" i="0" u="none" strike="noStrike" cap="none" dirty="0">
                <a:solidFill>
                  <a:schemeClr val="dk1"/>
                </a:solidFill>
                <a:latin typeface="Arial"/>
                <a:ea typeface="Arial"/>
                <a:cs typeface="Arial"/>
                <a:sym typeface="Arial"/>
              </a:rPr>
              <a:t>“Web archiving operates at the frontier of capturing and preserving our cultural and historical record.” – British Library web archive blog, 2016-09-14</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2015 survey of members of the OCLC Research Library Partnership revealed the lack of descriptive metadata guidelines as the biggest challenge related to website archiving among this cohort. The second most-cited challenge is to learn about the needs of users who seek to use website content in their work.</a:t>
            </a:r>
          </a:p>
          <a:p>
            <a:pPr marL="0" marR="0" lvl="0" indent="0" algn="l" rtl="0">
              <a:spcBef>
                <a:spcPts val="0"/>
              </a:spcBef>
              <a:spcAft>
                <a:spcPts val="0"/>
              </a:spcAft>
              <a:buClr>
                <a:schemeClr val="dk1"/>
              </a:buClr>
              <a:buSzPct val="25000"/>
              <a:buFont typeface="Calibri"/>
              <a:buNone/>
            </a:pPr>
            <a:endParaRPr lang="en-US" sz="1200" b="0" i="0" kern="1200" dirty="0">
              <a:solidFill>
                <a:schemeClr val="tx1"/>
              </a:solidFill>
              <a:effectLst/>
              <a:latin typeface="+mn-lt"/>
              <a:ea typeface="+mn-ea"/>
              <a:cs typeface="+mn-cs"/>
            </a:endParaRPr>
          </a:p>
          <a:p>
            <a:pPr marL="0" marR="0" lvl="0" indent="0" algn="l" rtl="0">
              <a:spcBef>
                <a:spcPts val="0"/>
              </a:spcBef>
              <a:spcAft>
                <a:spcPts val="0"/>
              </a:spcAft>
              <a:buClr>
                <a:schemeClr val="dk1"/>
              </a:buClr>
              <a:buSzPct val="25000"/>
              <a:buFont typeface="Calibri"/>
              <a:buNone/>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Working Group conducted two literature reviews:</a:t>
            </a:r>
            <a:r>
              <a:rPr lang="en-US" dirty="0"/>
              <a:t> identified and gathered about 33 (user needs) and 23 (metadata) </a:t>
            </a:r>
            <a:r>
              <a:rPr lang="en-US" sz="1200" b="0" i="0" u="none" strike="noStrike" cap="none" dirty="0">
                <a:solidFill>
                  <a:schemeClr val="dk1"/>
                </a:solidFill>
                <a:latin typeface="+mn-lt"/>
                <a:ea typeface="Calibri"/>
                <a:cs typeface="Calibri"/>
                <a:sym typeface="Calibri"/>
              </a:rPr>
              <a:t>articles, reports, blog posts, conference presentations, and social media exchanges  that were related to user needs and/or metad</a:t>
            </a:r>
            <a:r>
              <a:rPr lang="en-US" dirty="0"/>
              <a:t>ata issues </a:t>
            </a:r>
            <a:r>
              <a:rPr lang="en-US" sz="1200" b="0" i="0" u="none" strike="noStrike" cap="none" dirty="0">
                <a:solidFill>
                  <a:schemeClr val="dk1"/>
                </a:solidFill>
                <a:latin typeface="+mn-lt"/>
                <a:ea typeface="Calibri"/>
                <a:cs typeface="Calibri"/>
                <a:sym typeface="Calibri"/>
              </a:rPr>
              <a:t>for web archives. </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From abstracts they</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created synthesis of findings based on some main topics that emerged from readings.</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baseline="0" dirty="0">
                <a:solidFill>
                  <a:schemeClr val="dk1"/>
                </a:solidFill>
                <a:latin typeface="+mn-lt"/>
                <a:ea typeface="Calibri"/>
                <a:cs typeface="Calibri"/>
                <a:sym typeface="Calibri"/>
              </a:rPr>
              <a:t>Studying users’ needs is a necessary prelude to developing metadata best practices. Noted that users are not often aware that libraries harvest and archive web content. Working Group focused on </a:t>
            </a:r>
            <a:r>
              <a:rPr lang="en-US" sz="1200" b="0" i="1" u="none" strike="noStrike" cap="none" baseline="0" dirty="0">
                <a:solidFill>
                  <a:schemeClr val="dk1"/>
                </a:solidFill>
                <a:latin typeface="+mn-lt"/>
                <a:ea typeface="Calibri"/>
                <a:cs typeface="Calibri"/>
                <a:sym typeface="Calibri"/>
              </a:rPr>
              <a:t>who</a:t>
            </a:r>
            <a:r>
              <a:rPr lang="en-US" sz="1200" b="0" i="0" u="none" strike="noStrike" cap="none" baseline="0" dirty="0">
                <a:solidFill>
                  <a:schemeClr val="dk1"/>
                </a:solidFill>
                <a:latin typeface="+mn-lt"/>
                <a:ea typeface="Calibri"/>
                <a:cs typeface="Calibri"/>
                <a:sym typeface="Calibri"/>
              </a:rPr>
              <a:t> uses web archives, </a:t>
            </a:r>
            <a:r>
              <a:rPr lang="en-US" sz="1200" b="0" i="1" u="none" strike="noStrike" cap="none" baseline="0" dirty="0">
                <a:solidFill>
                  <a:schemeClr val="dk1"/>
                </a:solidFill>
                <a:latin typeface="+mn-lt"/>
                <a:ea typeface="Calibri"/>
                <a:cs typeface="Calibri"/>
                <a:sym typeface="Calibri"/>
              </a:rPr>
              <a:t>how and why</a:t>
            </a:r>
            <a:r>
              <a:rPr lang="en-US" sz="1200" b="0" i="0" u="none" strike="noStrike" cap="none" baseline="0" dirty="0">
                <a:solidFill>
                  <a:schemeClr val="dk1"/>
                </a:solidFill>
                <a:latin typeface="+mn-lt"/>
                <a:ea typeface="Calibri"/>
                <a:cs typeface="Calibri"/>
                <a:sym typeface="Calibri"/>
              </a:rPr>
              <a:t> do they use them, and </a:t>
            </a:r>
            <a:r>
              <a:rPr lang="en-US" sz="1200" b="0" i="1" u="none" strike="noStrike" cap="none" baseline="0" dirty="0">
                <a:solidFill>
                  <a:schemeClr val="dk1"/>
                </a:solidFill>
                <a:latin typeface="+mn-lt"/>
                <a:ea typeface="Calibri"/>
                <a:cs typeface="Calibri"/>
                <a:sym typeface="Calibri"/>
              </a:rPr>
              <a:t>what</a:t>
            </a:r>
            <a:r>
              <a:rPr lang="en-US" sz="1200" b="0" i="0" u="none" strike="noStrike" cap="none" baseline="0" dirty="0">
                <a:solidFill>
                  <a:schemeClr val="dk1"/>
                </a:solidFill>
                <a:latin typeface="+mn-lt"/>
                <a:ea typeface="Calibri"/>
                <a:cs typeface="Calibri"/>
                <a:sym typeface="Calibri"/>
              </a:rPr>
              <a:t> can libraries do to support users’ needs. </a:t>
            </a:r>
            <a:r>
              <a:rPr lang="en-US" sz="1200" b="0" i="0" u="none" strike="noStrike" cap="none" dirty="0">
                <a:solidFill>
                  <a:schemeClr val="dk1"/>
                </a:solidFill>
                <a:latin typeface="+mn-lt"/>
                <a:ea typeface="Calibri"/>
                <a:cs typeface="Calibri"/>
                <a:sym typeface="Calibri"/>
              </a:rPr>
              <a:t>Users of web archives are  – academic</a:t>
            </a:r>
            <a:r>
              <a:rPr lang="en-US" sz="1200" b="0" i="0" u="none" strike="noStrike" cap="none" baseline="0" dirty="0">
                <a:solidFill>
                  <a:schemeClr val="dk1"/>
                </a:solidFill>
                <a:latin typeface="+mn-lt"/>
                <a:ea typeface="Calibri"/>
                <a:cs typeface="Calibri"/>
                <a:sym typeface="Calibri"/>
              </a:rPr>
              <a:t> researchers, legal researchers, digital humanists, data analysts, web and computer scientists. T</a:t>
            </a:r>
            <a:r>
              <a:rPr lang="en-US" sz="1200" b="0" i="0" u="none" strike="noStrike" cap="none" dirty="0">
                <a:solidFill>
                  <a:schemeClr val="dk1"/>
                </a:solidFill>
                <a:latin typeface="+mn-lt"/>
                <a:ea typeface="Calibri"/>
                <a:cs typeface="Calibri"/>
                <a:sym typeface="Calibri"/>
              </a:rPr>
              <a:t>hey have different uses and needs of web archives:</a:t>
            </a:r>
            <a:r>
              <a:rPr lang="en-US" sz="1200" b="0" i="0" u="none" strike="noStrike" cap="none" baseline="0" dirty="0">
                <a:solidFill>
                  <a:schemeClr val="dk1"/>
                </a:solidFill>
                <a:latin typeface="+mn-lt"/>
                <a:ea typeface="Calibri"/>
                <a:cs typeface="Calibri"/>
                <a:sym typeface="Calibri"/>
              </a:rPr>
              <a:t>  reading specific web pages/sites; data and text mining; technology development.</a:t>
            </a:r>
          </a:p>
          <a:p>
            <a:pPr marL="0" marR="0" lvl="0" indent="0" algn="l" rtl="0">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baseline="0" dirty="0">
                <a:solidFill>
                  <a:schemeClr val="dk1"/>
                </a:solidFill>
                <a:latin typeface="+mn-lt"/>
                <a:ea typeface="Calibri"/>
                <a:cs typeface="Calibri"/>
                <a:sym typeface="Calibri"/>
              </a:rPr>
              <a:t>The recommended best practices for web archiving metadata also need to ensure discoverability and consistency. The working group is developing a data dictionary – a set of data elements with the scope of each defined.</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24</a:t>
            </a:fld>
            <a:endParaRPr lang="en-US"/>
          </a:p>
        </p:txBody>
      </p:sp>
    </p:spTree>
    <p:extLst>
      <p:ext uri="{BB962C8B-B14F-4D97-AF65-F5344CB8AC3E}">
        <p14:creationId xmlns:p14="http://schemas.microsoft.com/office/powerpoint/2010/main" val="376225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types of work to be undertaken vary across the agenda, as appropriate to the current understanding of each problem space and level of community interest. Some issues are in need of in-depth exploration before further work can be identified, while others are already well defined and will be best addressed by practical guidance. </a:t>
            </a:r>
          </a:p>
        </p:txBody>
      </p:sp>
      <p:sp>
        <p:nvSpPr>
          <p:cNvPr id="4" name="Slide Number Placeholder 3"/>
          <p:cNvSpPr>
            <a:spLocks noGrp="1"/>
          </p:cNvSpPr>
          <p:nvPr>
            <p:ph type="sldNum" sz="quarter" idx="10"/>
          </p:nvPr>
        </p:nvSpPr>
        <p:spPr/>
        <p:txBody>
          <a:bodyPr/>
          <a:lstStyle/>
          <a:p>
            <a:fld id="{1D57FE3C-647B-1545-9254-E7D428BA0134}" type="slidenum">
              <a:rPr lang="en-US" smtClean="0"/>
              <a:t>26</a:t>
            </a:fld>
            <a:endParaRPr lang="en-US"/>
          </a:p>
        </p:txBody>
      </p:sp>
    </p:spTree>
    <p:extLst>
      <p:ext uri="{BB962C8B-B14F-4D97-AF65-F5344CB8AC3E}">
        <p14:creationId xmlns:p14="http://schemas.microsoft.com/office/powerpoint/2010/main" val="1213738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the 150 or so institutions affiliated with the OCLC Research Library Partnership, one-third are</a:t>
            </a:r>
            <a:r>
              <a:rPr lang="en-US" baseline="0"/>
              <a:t> located outside the United States.</a:t>
            </a:r>
            <a:endParaRPr lang="en-US"/>
          </a:p>
        </p:txBody>
      </p:sp>
      <p:sp>
        <p:nvSpPr>
          <p:cNvPr id="4" name="Slide Number Placeholder 3"/>
          <p:cNvSpPr>
            <a:spLocks noGrp="1"/>
          </p:cNvSpPr>
          <p:nvPr>
            <p:ph type="sldNum" sz="quarter" idx="10"/>
          </p:nvPr>
        </p:nvSpPr>
        <p:spPr/>
        <p:txBody>
          <a:bodyPr/>
          <a:lstStyle/>
          <a:p>
            <a:fld id="{5D5958B2-8CFD-7C43-B1A8-5462CA51E0EE}" type="slidenum">
              <a:rPr lang="en-US" smtClean="0"/>
              <a:t>30</a:t>
            </a:fld>
            <a:endParaRPr lang="en-US"/>
          </a:p>
        </p:txBody>
      </p:sp>
    </p:spTree>
    <p:extLst>
      <p:ext uri="{BB962C8B-B14F-4D97-AF65-F5344CB8AC3E}">
        <p14:creationId xmlns:p14="http://schemas.microsoft.com/office/powerpoint/2010/main" val="4137855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OCLC Research Library Partnership is part of the “Membership and Research” division at OCLC. I am focusing today on the work program officers do in collaboration with working groups drawn from the OCLC Research Library Partnership.</a:t>
            </a:r>
            <a:endParaRPr lang="en-US"/>
          </a:p>
        </p:txBody>
      </p:sp>
      <p:sp>
        <p:nvSpPr>
          <p:cNvPr id="4" name="Slide Number Placeholder 3"/>
          <p:cNvSpPr>
            <a:spLocks noGrp="1"/>
          </p:cNvSpPr>
          <p:nvPr>
            <p:ph type="sldNum" sz="quarter" idx="10"/>
          </p:nvPr>
        </p:nvSpPr>
        <p:spPr/>
        <p:txBody>
          <a:bodyPr/>
          <a:lstStyle/>
          <a:p>
            <a:fld id="{5D5958B2-8CFD-7C43-B1A8-5462CA51E0EE}" type="slidenum">
              <a:rPr lang="en-US" smtClean="0"/>
              <a:t>32</a:t>
            </a:fld>
            <a:endParaRPr lang="en-US"/>
          </a:p>
        </p:txBody>
      </p:sp>
    </p:spTree>
    <p:extLst>
      <p:ext uri="{BB962C8B-B14F-4D97-AF65-F5344CB8AC3E}">
        <p14:creationId xmlns:p14="http://schemas.microsoft.com/office/powerpoint/2010/main" val="2090172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5958B2-8CFD-7C43-B1A8-5462CA51E0EE}" type="slidenum">
              <a:rPr lang="en-US" smtClean="0"/>
              <a:t>33</a:t>
            </a:fld>
            <a:endParaRPr lang="en-US"/>
          </a:p>
        </p:txBody>
      </p:sp>
    </p:spTree>
    <p:extLst>
      <p:ext uri="{BB962C8B-B14F-4D97-AF65-F5344CB8AC3E}">
        <p14:creationId xmlns:p14="http://schemas.microsoft.com/office/powerpoint/2010/main" val="262539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35</a:t>
            </a:fld>
            <a:endParaRPr lang="en-US"/>
          </a:p>
        </p:txBody>
      </p:sp>
    </p:spTree>
    <p:extLst>
      <p:ext uri="{BB962C8B-B14F-4D97-AF65-F5344CB8AC3E}">
        <p14:creationId xmlns:p14="http://schemas.microsoft.com/office/powerpoint/2010/main" val="46528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get started, let me say a few words about OCLC Research. Our purpose is to scale and accelerate learning and innovation. We do this by exploring a range of areas that affect libraries and librarianship, including the aggregation, mining, expansion, and description of bibliographic data,  managing and leveraging the collective collection, resource sharing, user studies and the library in the life of the digital user, research data management and research information management, public libraries as community catalysts, online learning networks, and more…The unifying factor among all of those research areas is libraries operating in a networked environment. And we are particularly interested in the sharing and cooperation that can happen through networks, which are not coincidently also the founding principles of OCLC. </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3</a:t>
            </a:fld>
            <a:endParaRPr lang="en-US"/>
          </a:p>
        </p:txBody>
      </p:sp>
    </p:spTree>
    <p:extLst>
      <p:ext uri="{BB962C8B-B14F-4D97-AF65-F5344CB8AC3E}">
        <p14:creationId xmlns:p14="http://schemas.microsoft.com/office/powerpoint/2010/main" val="396463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2347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a:p>
        </p:txBody>
      </p:sp>
    </p:spTree>
    <p:extLst>
      <p:ext uri="{BB962C8B-B14F-4D97-AF65-F5344CB8AC3E}">
        <p14:creationId xmlns:p14="http://schemas.microsoft.com/office/powerpoint/2010/main" val="1012642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11</a:t>
            </a:fld>
            <a:endParaRPr lang="en-US"/>
          </a:p>
        </p:txBody>
      </p:sp>
    </p:spTree>
    <p:extLst>
      <p:ext uri="{BB962C8B-B14F-4D97-AF65-F5344CB8AC3E}">
        <p14:creationId xmlns:p14="http://schemas.microsoft.com/office/powerpoint/2010/main" val="2607304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6089F-AA76-418F-967E-03FB7AA23DE9}" type="slidenum">
              <a:rPr lang="en-US" smtClean="0"/>
              <a:t>14</a:t>
            </a:fld>
            <a:endParaRPr lang="en-US"/>
          </a:p>
        </p:txBody>
      </p:sp>
    </p:spTree>
    <p:extLst>
      <p:ext uri="{BB962C8B-B14F-4D97-AF65-F5344CB8AC3E}">
        <p14:creationId xmlns:p14="http://schemas.microsoft.com/office/powerpoint/2010/main" val="146685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xfrm>
            <a:off x="1512065" y="4656668"/>
            <a:ext cx="5486400" cy="36004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2FD50945-F61A-B747-AE4B-F17F9497841C}" type="slidenum">
              <a:rPr lang="en-US" altLang="en-US"/>
              <a:pPr fontAlgn="base">
                <a:spcBef>
                  <a:spcPct val="0"/>
                </a:spcBef>
                <a:spcAft>
                  <a:spcPct val="0"/>
                </a:spcAft>
              </a:pPr>
              <a:t>15</a:t>
            </a:fld>
            <a:endParaRPr lang="en-US" altLang="en-US"/>
          </a:p>
        </p:txBody>
      </p:sp>
    </p:spTree>
    <p:extLst>
      <p:ext uri="{BB962C8B-B14F-4D97-AF65-F5344CB8AC3E}">
        <p14:creationId xmlns:p14="http://schemas.microsoft.com/office/powerpoint/2010/main" val="282784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dirty="0"/>
              <a:t>Recognizing that research information management is of increasing importance for libraries, OCLC Research has been developing a program of research around RIM. </a:t>
            </a:r>
          </a:p>
          <a:p>
            <a:pPr marL="0" indent="0">
              <a:buFont typeface="Arial" panose="020B0604020202020204" pitchFamily="34" charset="0"/>
              <a:buNone/>
            </a:pPr>
            <a:endParaRPr lang="en-US" sz="2400" dirty="0"/>
          </a:p>
          <a:p>
            <a:pPr marL="342900" indent="-342900">
              <a:buFont typeface="Arial" panose="020B0604020202020204" pitchFamily="34" charset="0"/>
              <a:buChar char="•"/>
            </a:pPr>
            <a:r>
              <a:rPr lang="en-US" sz="2400" dirty="0"/>
              <a:t>The  position paper was developed with an RLP working group comprised of librarians from 3 continents. </a:t>
            </a:r>
          </a:p>
          <a:p>
            <a:pPr marL="342900" indent="-342900">
              <a:buFont typeface="Arial" panose="020B0604020202020204" pitchFamily="34" charset="0"/>
              <a:buChar char="•"/>
            </a:pPr>
            <a:r>
              <a:rPr lang="en-US" sz="2400" dirty="0"/>
              <a:t>The research report on the status of RIM adoption and persistent person and organizational identifiers was research conducted by OCLC Research in collaboration with LIBER.</a:t>
            </a:r>
          </a:p>
          <a:p>
            <a:pPr marL="342900" indent="-342900">
              <a:buFont typeface="Arial" panose="020B0604020202020204" pitchFamily="34" charset="0"/>
              <a:buChar char="•"/>
            </a:pPr>
            <a:r>
              <a:rPr lang="en-US" sz="2400" dirty="0"/>
              <a:t>The Survey on research Information Management Practices is a joint research effort between OCLC Research/RLP librarians and </a:t>
            </a:r>
            <a:r>
              <a:rPr lang="en-US" sz="2400" dirty="0" err="1"/>
              <a:t>euroCRIS</a:t>
            </a:r>
            <a:r>
              <a:rPr lang="en-US" sz="2400" dirty="0"/>
              <a:t>. </a:t>
            </a:r>
            <a:endParaRPr lang="en-US" dirty="0"/>
          </a:p>
        </p:txBody>
      </p:sp>
      <p:sp>
        <p:nvSpPr>
          <p:cNvPr id="4" name="Slide Number Placeholder 3"/>
          <p:cNvSpPr>
            <a:spLocks noGrp="1"/>
          </p:cNvSpPr>
          <p:nvPr>
            <p:ph type="sldNum" sz="quarter" idx="10"/>
          </p:nvPr>
        </p:nvSpPr>
        <p:spPr/>
        <p:txBody>
          <a:bodyPr/>
          <a:lstStyle/>
          <a:p>
            <a:fld id="{8E3C1866-0D27-4135-AFDA-818C1B805942}" type="slidenum">
              <a:rPr lang="en-US" smtClean="0"/>
              <a:pPr/>
              <a:t>16</a:t>
            </a:fld>
            <a:endParaRPr lang="en-US"/>
          </a:p>
        </p:txBody>
      </p:sp>
    </p:spTree>
    <p:extLst>
      <p:ext uri="{BB962C8B-B14F-4D97-AF65-F5344CB8AC3E}">
        <p14:creationId xmlns:p14="http://schemas.microsoft.com/office/powerpoint/2010/main" val="2980682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a:p>
        </p:txBody>
      </p:sp>
    </p:spTree>
    <p:extLst>
      <p:ext uri="{BB962C8B-B14F-4D97-AF65-F5344CB8AC3E}">
        <p14:creationId xmlns:p14="http://schemas.microsoft.com/office/powerpoint/2010/main" val="500075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1059366"/>
          </a:xfrm>
          <a:prstGeom prst="rect">
            <a:avLst/>
          </a:prstGeom>
        </p:spPr>
      </p:pic>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screen">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523700A0-8924-4C09-BCE0-CEFA46D301FC}" type="datetimeFigureOut">
              <a:rPr lang="en-US" smtClean="0"/>
              <a:t>5/1/2018</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9A354D7F-F3E5-433E-AB7E-FFB2E4E6DC8D}" type="slidenum">
              <a:rPr lang="en-US" smtClean="0"/>
              <a:t>‹#›</a:t>
            </a:fld>
            <a:endParaRPr lang="en-US"/>
          </a:p>
        </p:txBody>
      </p:sp>
    </p:spTree>
    <p:extLst>
      <p:ext uri="{BB962C8B-B14F-4D97-AF65-F5344CB8AC3E}">
        <p14:creationId xmlns:p14="http://schemas.microsoft.com/office/powerpoint/2010/main" val="1339754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23295" b="48278"/>
          <a:stretch/>
        </p:blipFill>
        <p:spPr>
          <a:xfrm>
            <a:off x="3163889" y="3"/>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36" name="Text Placeholder 35"/>
          <p:cNvSpPr>
            <a:spLocks noGrp="1"/>
          </p:cNvSpPr>
          <p:nvPr>
            <p:ph type="body" sz="quarter" idx="12" hasCustomPrompt="1"/>
          </p:nvPr>
        </p:nvSpPr>
        <p:spPr>
          <a:xfrm>
            <a:off x="3" y="1329877"/>
            <a:ext cx="3640099" cy="569387"/>
          </a:xfrm>
          <a:prstGeom prst="rect">
            <a:avLst/>
          </a:prstGeom>
          <a:solidFill>
            <a:schemeClr val="accent2"/>
          </a:solidFill>
          <a:ln>
            <a:noFill/>
          </a:ln>
        </p:spPr>
        <p:txBody>
          <a:bodyPr vert="horz" wrap="none" lIns="457200" tIns="137160" rIns="274320" bIns="182880">
            <a:spAutoFit/>
          </a:bodyPr>
          <a:lstStyle>
            <a:lvl1pPr marL="0" marR="0" indent="0" algn="l" defTabSz="457189"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dirty="0"/>
              <a:t>Speaker Title</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292694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81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4" name="Text Placeholder 3"/>
          <p:cNvSpPr>
            <a:spLocks noGrp="1"/>
          </p:cNvSpPr>
          <p:nvPr>
            <p:ph type="body" sz="quarter" idx="12" hasCustomPrompt="1"/>
          </p:nvPr>
        </p:nvSpPr>
        <p:spPr>
          <a:xfrm>
            <a:off x="477839" y="851940"/>
            <a:ext cx="8181975" cy="3356378"/>
          </a:xfrm>
          <a:prstGeom prst="rect">
            <a:avLst/>
          </a:prstGeom>
        </p:spPr>
        <p:txBody>
          <a:bodyPr vert="horz"/>
          <a:lstStyle>
            <a:lvl1pPr marL="257175" indent="-257175">
              <a:buFont typeface="Arial"/>
              <a:buChar char="•"/>
              <a:defRPr sz="1800" baseline="0"/>
            </a:lvl1pPr>
          </a:lstStyle>
          <a:p>
            <a:pPr lvl="0"/>
            <a:r>
              <a:rPr lang="en-US"/>
              <a:t>Click to add copy</a:t>
            </a:r>
          </a:p>
        </p:txBody>
      </p:sp>
      <p:sp>
        <p:nvSpPr>
          <p:cNvPr id="6" name="Text Placeholder 5"/>
          <p:cNvSpPr>
            <a:spLocks noGrp="1"/>
          </p:cNvSpPr>
          <p:nvPr>
            <p:ph type="body" sz="quarter" idx="13" hasCustomPrompt="1"/>
          </p:nvPr>
        </p:nvSpPr>
        <p:spPr>
          <a:xfrm>
            <a:off x="477839" y="165497"/>
            <a:ext cx="8181975" cy="686442"/>
          </a:xfrm>
          <a:prstGeom prst="rect">
            <a:avLst/>
          </a:prstGeom>
        </p:spPr>
        <p:txBody>
          <a:bodyPr vert="horz"/>
          <a:lstStyle>
            <a:lvl1pPr marL="0" indent="0">
              <a:buNone/>
              <a:defRPr sz="2700" b="1" baseline="0">
                <a:solidFill>
                  <a:schemeClr val="tx2"/>
                </a:solidFill>
              </a:defRPr>
            </a:lvl1pPr>
          </a:lstStyle>
          <a:p>
            <a:pPr lvl="0"/>
            <a:r>
              <a:rPr lang="en-US"/>
              <a:t>Title of slide</a:t>
            </a:r>
          </a:p>
        </p:txBody>
      </p:sp>
      <p:pic>
        <p:nvPicPr>
          <p:cNvPr id="9" name="Picture 5">
            <a:extLst>
              <a:ext uri="{FF2B5EF4-FFF2-40B4-BE49-F238E27FC236}">
                <a16:creationId xmlns:a16="http://schemas.microsoft.com/office/drawing/2014/main" id="{93D34C5D-F193-4386-A9F3-87237E27C2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662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27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022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874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943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70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1"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184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4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618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405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960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819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400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9" y="273844"/>
            <a:ext cx="4321969"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397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4" name="Text Placeholder 3"/>
          <p:cNvSpPr>
            <a:spLocks noGrp="1"/>
          </p:cNvSpPr>
          <p:nvPr>
            <p:ph type="body" sz="quarter" idx="12" hasCustomPrompt="1"/>
          </p:nvPr>
        </p:nvSpPr>
        <p:spPr>
          <a:xfrm>
            <a:off x="477839" y="851940"/>
            <a:ext cx="8181975" cy="3356378"/>
          </a:xfrm>
          <a:prstGeom prst="rect">
            <a:avLst/>
          </a:prstGeom>
        </p:spPr>
        <p:txBody>
          <a:bodyPr vert="horz"/>
          <a:lstStyle>
            <a:lvl1pPr marL="257175" indent="-257175">
              <a:buFont typeface="Arial"/>
              <a:buChar char="•"/>
              <a:defRPr sz="1800" baseline="0"/>
            </a:lvl1pPr>
          </a:lstStyle>
          <a:p>
            <a:pPr lvl="0"/>
            <a:r>
              <a:rPr lang="en-US"/>
              <a:t>Click to add copy</a:t>
            </a:r>
          </a:p>
        </p:txBody>
      </p:sp>
      <p:sp>
        <p:nvSpPr>
          <p:cNvPr id="6" name="Text Placeholder 5"/>
          <p:cNvSpPr>
            <a:spLocks noGrp="1"/>
          </p:cNvSpPr>
          <p:nvPr>
            <p:ph type="body" sz="quarter" idx="13" hasCustomPrompt="1"/>
          </p:nvPr>
        </p:nvSpPr>
        <p:spPr>
          <a:xfrm>
            <a:off x="477839" y="165497"/>
            <a:ext cx="8181975" cy="686442"/>
          </a:xfrm>
          <a:prstGeom prst="rect">
            <a:avLst/>
          </a:prstGeom>
        </p:spPr>
        <p:txBody>
          <a:bodyPr vert="horz"/>
          <a:lstStyle>
            <a:lvl1pPr marL="0" indent="0">
              <a:buNone/>
              <a:defRPr sz="2700" b="1" baseline="0">
                <a:solidFill>
                  <a:schemeClr val="tx2"/>
                </a:solidFill>
              </a:defRPr>
            </a:lvl1pPr>
          </a:lstStyle>
          <a:p>
            <a:pPr lvl="0"/>
            <a:r>
              <a:rPr lang="en-US"/>
              <a:t>Title of slide</a:t>
            </a:r>
          </a:p>
        </p:txBody>
      </p:sp>
      <p:pic>
        <p:nvPicPr>
          <p:cNvPr id="9" name="Picture 5">
            <a:extLst>
              <a:ext uri="{FF2B5EF4-FFF2-40B4-BE49-F238E27FC236}">
                <a16:creationId xmlns:a16="http://schemas.microsoft.com/office/drawing/2014/main" id="{382FA36B-36FA-4834-B6DB-EF7180EF31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385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27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81851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4030"/>
            <a:ext cx="687170" cy="228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79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11" name="Text Placeholder 8"/>
          <p:cNvSpPr>
            <a:spLocks noGrp="1"/>
          </p:cNvSpPr>
          <p:nvPr>
            <p:ph type="body" sz="quarter" idx="10" hasCustomPrompt="1"/>
          </p:nvPr>
        </p:nvSpPr>
        <p:spPr>
          <a:xfrm>
            <a:off x="315259" y="831061"/>
            <a:ext cx="8174038" cy="553998"/>
          </a:xfrm>
          <a:prstGeom prst="rect">
            <a:avLst/>
          </a:prstGeom>
          <a:ln w="28575" cmpd="sng">
            <a:solidFill>
              <a:srgbClr val="FFFFFF"/>
            </a:solidFill>
          </a:ln>
        </p:spPr>
        <p:txBody>
          <a:bodyPr vert="horz" lIns="274320" tIns="45720" rIns="274320" bIns="91440">
            <a:sp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2700" b="1" i="0" cap="all" baseline="0">
                <a:solidFill>
                  <a:schemeClr val="bg1"/>
                </a:solidFill>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sz="27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8" name="Picture 5">
            <a:extLst>
              <a:ext uri="{FF2B5EF4-FFF2-40B4-BE49-F238E27FC236}">
                <a16:creationId xmlns:a16="http://schemas.microsoft.com/office/drawing/2014/main" id="{77406295-9339-40A9-AD4C-BF26EAD258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309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554831" y="3700860"/>
            <a:ext cx="452438"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0" name="TextBox 8"/>
          <p:cNvSpPr txBox="1">
            <a:spLocks noChangeArrowheads="1"/>
          </p:cNvSpPr>
          <p:nvPr userDrawn="1"/>
        </p:nvSpPr>
        <p:spPr bwMode="auto">
          <a:xfrm>
            <a:off x="5924930" y="3701654"/>
            <a:ext cx="422275"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450">
                <a:solidFill>
                  <a:schemeClr val="bg1"/>
                </a:solidFill>
              </a:rPr>
              <a:t>SM</a:t>
            </a:r>
          </a:p>
        </p:txBody>
      </p:sp>
      <p:sp>
        <p:nvSpPr>
          <p:cNvPr id="11" name="Rectangle 10"/>
          <p:cNvSpPr/>
          <p:nvPr userDrawn="1"/>
        </p:nvSpPr>
        <p:spPr>
          <a:xfrm>
            <a:off x="0" y="3620691"/>
            <a:ext cx="635000" cy="452438"/>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2" name="Text Placeholder 18"/>
          <p:cNvSpPr>
            <a:spLocks noGrp="1"/>
          </p:cNvSpPr>
          <p:nvPr>
            <p:ph type="body" sz="quarter" idx="10" hasCustomPrompt="1"/>
          </p:nvPr>
        </p:nvSpPr>
        <p:spPr>
          <a:xfrm>
            <a:off x="731839" y="831455"/>
            <a:ext cx="3082895" cy="121764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4125"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08544" y="2145114"/>
            <a:ext cx="3887788" cy="304289"/>
          </a:xfrm>
          <a:prstGeom prst="rect">
            <a:avLst/>
          </a:prstGeom>
        </p:spPr>
        <p:txBody>
          <a:bodyPr vert="horz">
            <a:normAutofit/>
          </a:bodyPr>
          <a:lstStyle>
            <a:lvl1pPr marL="0" indent="0">
              <a:buNone/>
              <a:defRPr sz="135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08357" y="2422187"/>
            <a:ext cx="3887788" cy="269270"/>
          </a:xfrm>
          <a:prstGeom prst="rect">
            <a:avLst/>
          </a:prstGeom>
        </p:spPr>
        <p:txBody>
          <a:bodyPr vert="horz">
            <a:normAutofit/>
          </a:bodyPr>
          <a:lstStyle>
            <a:lvl1pPr marL="0" indent="0">
              <a:buNone/>
              <a:defRPr sz="105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08357" y="2691459"/>
            <a:ext cx="3887788" cy="229121"/>
          </a:xfrm>
          <a:prstGeom prst="rect">
            <a:avLst/>
          </a:prstGeom>
        </p:spPr>
        <p:txBody>
          <a:bodyPr vert="horz">
            <a:normAutofit/>
          </a:bodyPr>
          <a:lstStyle>
            <a:lvl1pPr marL="0" indent="0">
              <a:buNone/>
              <a:defRPr sz="105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440724"/>
            <a:ext cx="3679825" cy="466281"/>
          </a:xfrm>
          <a:prstGeom prst="rect">
            <a:avLst/>
          </a:prstGeom>
          <a:solidFill>
            <a:srgbClr val="236192"/>
          </a:solidFill>
        </p:spPr>
        <p:txBody>
          <a:bodyPr vert="horz" wrap="square" lIns="640080" tIns="91440" bIns="164592">
            <a:spAutoFit/>
          </a:bodyPr>
          <a:lstStyle>
            <a:lvl1pPr marL="0" indent="0">
              <a:buNone/>
              <a:defRPr sz="1500" baseline="0">
                <a:solidFill>
                  <a:schemeClr val="bg1"/>
                </a:solidFill>
              </a:defRPr>
            </a:lvl1pPr>
          </a:lstStyle>
          <a:p>
            <a:pPr lvl="0"/>
            <a:r>
              <a:rPr lang="en-US"/>
              <a:t>Event Title</a:t>
            </a:r>
          </a:p>
        </p:txBody>
      </p:sp>
      <p:sp>
        <p:nvSpPr>
          <p:cNvPr id="2" name="Rectangle 1"/>
          <p:cNvSpPr/>
          <p:nvPr userDrawn="1"/>
        </p:nvSpPr>
        <p:spPr>
          <a:xfrm>
            <a:off x="927100" y="3620691"/>
            <a:ext cx="8216900" cy="45243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500" b="1">
                <a:solidFill>
                  <a:schemeClr val="bg1"/>
                </a:solidFill>
                <a:latin typeface="+mj-lt"/>
              </a:rPr>
              <a:t>Together we make breakthroughs</a:t>
            </a:r>
            <a:r>
              <a:rPr lang="en-US" sz="1500" b="1" baseline="0">
                <a:solidFill>
                  <a:schemeClr val="bg1"/>
                </a:solidFill>
                <a:latin typeface="+mj-lt"/>
              </a:rPr>
              <a:t> possible.</a:t>
            </a:r>
            <a:endParaRPr lang="en-US" sz="1500" b="1">
              <a:solidFill>
                <a:schemeClr val="bg1"/>
              </a:solidFill>
              <a:latin typeface="+mj-lt"/>
            </a:endParaRPr>
          </a:p>
        </p:txBody>
      </p:sp>
      <p:pic>
        <p:nvPicPr>
          <p:cNvPr id="17" name="Picture 26" descr="OCLC_H_PMS.eps">
            <a:extLst>
              <a:ext uri="{FF2B5EF4-FFF2-40B4-BE49-F238E27FC236}">
                <a16:creationId xmlns:a16="http://schemas.microsoft.com/office/drawing/2014/main" id="{5BDCE80C-D5E5-465F-9F2A-8E4351F850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4030"/>
            <a:ext cx="687170" cy="228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26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0" name="Rectangle 9"/>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userDrawn="1"/>
        </p:nvSpPr>
        <p:spPr>
          <a:xfrm>
            <a:off x="154800" y="4783986"/>
            <a:ext cx="962123" cy="261610"/>
          </a:xfrm>
          <a:prstGeom prst="rect">
            <a:avLst/>
          </a:prstGeom>
          <a:noFill/>
        </p:spPr>
        <p:txBody>
          <a:bodyPr wrap="none" rtlCol="0">
            <a:spAutoFit/>
          </a:bodyPr>
          <a:lstStyle/>
          <a:p>
            <a:pPr algn="ctr"/>
            <a:r>
              <a:rPr lang="en-US" sz="1100" b="1" dirty="0">
                <a:solidFill>
                  <a:schemeClr val="bg1"/>
                </a:solidFill>
                <a:latin typeface="Arial" charset="0"/>
                <a:ea typeface="Arial" charset="0"/>
                <a:cs typeface="Arial" charset="0"/>
              </a:rPr>
              <a:t>#ALAMW18</a:t>
            </a:r>
          </a:p>
        </p:txBody>
      </p:sp>
    </p:spTree>
    <p:extLst>
      <p:ext uri="{BB962C8B-B14F-4D97-AF65-F5344CB8AC3E}">
        <p14:creationId xmlns:p14="http://schemas.microsoft.com/office/powerpoint/2010/main" val="37312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828146"/>
      </p:ext>
    </p:extLst>
  </p:cSld>
  <p:clrMap bg1="lt1" tx1="dk1" bg2="lt2" tx2="dk2" accent1="accent1" accent2="accent2" accent3="accent3" accent4="accent4" accent5="accent5" accent6="accent6" hlink="hlink" folHlink="folHlink"/>
  <p:sldLayoutIdLst>
    <p:sldLayoutId id="2147483676" r:id="rId1"/>
    <p:sldLayoutId id="2147483679" r:id="rId2"/>
    <p:sldLayoutId id="2147483695" r:id="rId3"/>
    <p:sldLayoutId id="214748369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E67DE87-7FAE-4F5D-B60D-8CCD09822C55}" type="datetimeFigureOut">
              <a:rPr lang="en-US" smtClean="0">
                <a:solidFill>
                  <a:prstClr val="black">
                    <a:tint val="75000"/>
                  </a:prstClr>
                </a:solidFill>
              </a:rPr>
              <a:pPr/>
              <a:t>5/1/2018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1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6" r:id="rId12"/>
    <p:sldLayoutId id="2147483698" r:id="rId13"/>
    <p:sldLayoutId id="2147483699" r:id="rId14"/>
    <p:sldLayoutId id="2147483701" r:id="rId15"/>
    <p:sldLayoutId id="2147483702" r:id="rId16"/>
    <p:sldLayoutId id="2147483703" r:id="rId17"/>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hyperlink" Target="https://creativecommons.org/licenses/by/4.0/" TargetMode="External"/><Relationship Id="rId5" Type="http://schemas.openxmlformats.org/officeDocument/2006/relationships/hyperlink" Target="https://doi.org/10.25333/C3PG8J" TargetMode="External"/><Relationship Id="rId4" Type="http://schemas.openxmlformats.org/officeDocument/2006/relationships/hyperlink" Target="http://www.oclc.org/researc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http://hangingtogether.org/?p=6689"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hyperlink" Target="http://oc.lc/linkeddatasummary" TargetMode="External"/><Relationship Id="rId5" Type="http://schemas.openxmlformats.org/officeDocument/2006/relationships/image" Target="../media/image33.png"/><Relationship Id="rId4" Type="http://schemas.openxmlformats.org/officeDocument/2006/relationships/hyperlink" Target="https://www.surveymonkey.com/r/LinkedDataSurvey2018"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4.(nul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jpeg"/><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8" Type="http://schemas.openxmlformats.org/officeDocument/2006/relationships/hyperlink" Target="http://youtube.com/oclcresearch" TargetMode="External"/><Relationship Id="rId3" Type="http://schemas.openxmlformats.org/officeDocument/2006/relationships/image" Target="../media/image42.png"/><Relationship Id="rId7" Type="http://schemas.openxmlformats.org/officeDocument/2006/relationships/hyperlink" Target="http://hangingtogether.org/" TargetMode="External"/><Relationship Id="rId2" Type="http://schemas.openxmlformats.org/officeDocument/2006/relationships/hyperlink" Target="http://www.oclc.org/research" TargetMode="External"/><Relationship Id="rId1" Type="http://schemas.openxmlformats.org/officeDocument/2006/relationships/slideLayout" Target="../slideLayouts/slideLayout29.xml"/><Relationship Id="rId6" Type="http://schemas.openxmlformats.org/officeDocument/2006/relationships/hyperlink" Target="http://www.slideshare.net/oclcr" TargetMode="External"/><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143001" y="1025299"/>
            <a:ext cx="1660391" cy="569387"/>
          </a:xfrm>
        </p:spPr>
        <p:txBody>
          <a:bodyPr/>
          <a:lstStyle/>
          <a:p>
            <a:r>
              <a:rPr lang="en-US" dirty="0"/>
              <a:t>April 2018</a:t>
            </a:r>
          </a:p>
        </p:txBody>
      </p:sp>
      <p:sp>
        <p:nvSpPr>
          <p:cNvPr id="3" name="Text Placeholder 2"/>
          <p:cNvSpPr>
            <a:spLocks noGrp="1"/>
          </p:cNvSpPr>
          <p:nvPr>
            <p:ph type="body" sz="quarter" idx="16"/>
          </p:nvPr>
        </p:nvSpPr>
        <p:spPr>
          <a:xfrm>
            <a:off x="1727602" y="1511355"/>
            <a:ext cx="6121853" cy="1499434"/>
          </a:xfrm>
          <a:solidFill>
            <a:schemeClr val="bg1"/>
          </a:solidFill>
        </p:spPr>
        <p:txBody>
          <a:bodyPr>
            <a:noAutofit/>
          </a:bodyPr>
          <a:lstStyle/>
          <a:p>
            <a:r>
              <a:rPr lang="en-US" sz="3000" dirty="0"/>
              <a:t>The OCLC Mini-Symposium: Research Data Management</a:t>
            </a:r>
          </a:p>
          <a:p>
            <a:endParaRPr lang="en-US" sz="3000" dirty="0"/>
          </a:p>
        </p:txBody>
      </p:sp>
      <p:sp>
        <p:nvSpPr>
          <p:cNvPr id="4" name="Text Placeholder 3"/>
          <p:cNvSpPr>
            <a:spLocks noGrp="1"/>
          </p:cNvSpPr>
          <p:nvPr>
            <p:ph type="body" sz="quarter" idx="17"/>
          </p:nvPr>
        </p:nvSpPr>
        <p:spPr>
          <a:xfrm>
            <a:off x="1689521" y="3121215"/>
            <a:ext cx="1464503" cy="369332"/>
          </a:xfrm>
        </p:spPr>
        <p:txBody>
          <a:bodyPr/>
          <a:lstStyle/>
          <a:p>
            <a:r>
              <a:rPr lang="en-US" sz="1800" dirty="0"/>
              <a:t>Rachel Frick</a:t>
            </a:r>
          </a:p>
        </p:txBody>
      </p:sp>
      <p:sp>
        <p:nvSpPr>
          <p:cNvPr id="5" name="Text Placeholder 4"/>
          <p:cNvSpPr>
            <a:spLocks noGrp="1"/>
          </p:cNvSpPr>
          <p:nvPr>
            <p:ph type="body" sz="quarter" idx="18"/>
          </p:nvPr>
        </p:nvSpPr>
        <p:spPr>
          <a:xfrm>
            <a:off x="1727603" y="3513302"/>
            <a:ext cx="4813947" cy="621709"/>
          </a:xfrm>
        </p:spPr>
        <p:txBody>
          <a:bodyPr/>
          <a:lstStyle/>
          <a:p>
            <a:r>
              <a:rPr lang="en-US" dirty="0"/>
              <a:t>Executive Director, Research Library Partnership</a:t>
            </a:r>
          </a:p>
          <a:p>
            <a:r>
              <a:rPr lang="en-US" dirty="0"/>
              <a:t>OCLC Research</a:t>
            </a:r>
          </a:p>
        </p:txBody>
      </p:sp>
    </p:spTree>
    <p:extLst>
      <p:ext uri="{BB962C8B-B14F-4D97-AF65-F5344CB8AC3E}">
        <p14:creationId xmlns:p14="http://schemas.microsoft.com/office/powerpoint/2010/main" val="1262404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ular Callout 26"/>
          <p:cNvSpPr/>
          <p:nvPr/>
        </p:nvSpPr>
        <p:spPr>
          <a:xfrm>
            <a:off x="3689536" y="498088"/>
            <a:ext cx="3291168" cy="919713"/>
          </a:xfrm>
          <a:prstGeom prst="wedgeRectCallout">
            <a:avLst>
              <a:gd name="adj1" fmla="val 44933"/>
              <a:gd name="adj2" fmla="val 23250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‘external’ collection: </a:t>
            </a:r>
          </a:p>
          <a:p>
            <a:r>
              <a:rPr lang="en-US" sz="1200" dirty="0">
                <a:solidFill>
                  <a:schemeClr val="accent1"/>
                </a:solidFill>
              </a:rPr>
              <a:t>Pointing researchers at Google Scholar; </a:t>
            </a:r>
          </a:p>
          <a:p>
            <a:r>
              <a:rPr lang="en-US" sz="1200" dirty="0">
                <a:solidFill>
                  <a:schemeClr val="accent1"/>
                </a:solidFill>
              </a:rPr>
              <a:t>Including freely available </a:t>
            </a:r>
            <a:r>
              <a:rPr lang="en-US" sz="1200" dirty="0" err="1">
                <a:solidFill>
                  <a:schemeClr val="accent1"/>
                </a:solidFill>
              </a:rPr>
              <a:t>ebooks</a:t>
            </a:r>
            <a:r>
              <a:rPr lang="en-US" sz="1200" dirty="0">
                <a:solidFill>
                  <a:schemeClr val="accent1"/>
                </a:solidFill>
              </a:rPr>
              <a:t> in the catalog; </a:t>
            </a:r>
          </a:p>
          <a:p>
            <a:r>
              <a:rPr lang="en-US" sz="1200" dirty="0">
                <a:solidFill>
                  <a:schemeClr val="accent1"/>
                </a:solidFill>
              </a:rPr>
              <a:t>Creating resource guides for web resources.</a:t>
            </a:r>
          </a:p>
        </p:txBody>
      </p:sp>
      <p:cxnSp>
        <p:nvCxnSpPr>
          <p:cNvPr id="17" name="Straight Arrow Connector 16"/>
          <p:cNvCxnSpPr/>
          <p:nvPr/>
        </p:nvCxnSpPr>
        <p:spPr>
          <a:xfrm>
            <a:off x="1771650" y="2878456"/>
            <a:ext cx="0" cy="3178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216487" y="2852305"/>
            <a:ext cx="0" cy="335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943100" y="2717226"/>
            <a:ext cx="508635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029450" y="2545776"/>
            <a:ext cx="342900" cy="3429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1600200" y="2545776"/>
            <a:ext cx="342900" cy="3429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ular Callout 7"/>
          <p:cNvSpPr/>
          <p:nvPr/>
        </p:nvSpPr>
        <p:spPr>
          <a:xfrm>
            <a:off x="1283462" y="3243096"/>
            <a:ext cx="1485900" cy="97155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1"/>
                </a:solidFill>
              </a:rPr>
              <a:t>The ‘owned’ collection</a:t>
            </a:r>
          </a:p>
        </p:txBody>
      </p:sp>
      <p:sp>
        <p:nvSpPr>
          <p:cNvPr id="9" name="Rectangular Callout 8"/>
          <p:cNvSpPr/>
          <p:nvPr/>
        </p:nvSpPr>
        <p:spPr>
          <a:xfrm>
            <a:off x="6029325" y="3235303"/>
            <a:ext cx="1485900" cy="97155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2"/>
                </a:solidFill>
              </a:rPr>
              <a:t>The ‘facilitated’ collection</a:t>
            </a:r>
          </a:p>
        </p:txBody>
      </p:sp>
      <p:sp>
        <p:nvSpPr>
          <p:cNvPr id="11" name="Rectangular Callout 10"/>
          <p:cNvSpPr/>
          <p:nvPr/>
        </p:nvSpPr>
        <p:spPr>
          <a:xfrm>
            <a:off x="2122123" y="1591115"/>
            <a:ext cx="1097942" cy="6858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‘borrowed’ collection</a:t>
            </a:r>
          </a:p>
        </p:txBody>
      </p:sp>
      <p:sp>
        <p:nvSpPr>
          <p:cNvPr id="14" name="TextBox 13"/>
          <p:cNvSpPr txBox="1"/>
          <p:nvPr/>
        </p:nvSpPr>
        <p:spPr>
          <a:xfrm>
            <a:off x="2122124" y="2717226"/>
            <a:ext cx="1943100" cy="507831"/>
          </a:xfrm>
          <a:prstGeom prst="rect">
            <a:avLst/>
          </a:prstGeom>
          <a:noFill/>
        </p:spPr>
        <p:txBody>
          <a:bodyPr wrap="square" rtlCol="0">
            <a:spAutoFit/>
          </a:bodyPr>
          <a:lstStyle/>
          <a:p>
            <a:r>
              <a:rPr lang="en-US" sz="1350" b="1" dirty="0">
                <a:solidFill>
                  <a:schemeClr val="accent1"/>
                </a:solidFill>
              </a:rPr>
              <a:t>A collections spectrum</a:t>
            </a:r>
          </a:p>
        </p:txBody>
      </p:sp>
      <p:sp>
        <p:nvSpPr>
          <p:cNvPr id="21" name="Rectangular Callout 20"/>
          <p:cNvSpPr/>
          <p:nvPr/>
        </p:nvSpPr>
        <p:spPr>
          <a:xfrm>
            <a:off x="3339562" y="1591283"/>
            <a:ext cx="1059686" cy="600074"/>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‘shared print’ collection</a:t>
            </a:r>
          </a:p>
        </p:txBody>
      </p:sp>
      <p:sp>
        <p:nvSpPr>
          <p:cNvPr id="16" name="Rectangular Callout 15"/>
          <p:cNvSpPr/>
          <p:nvPr/>
        </p:nvSpPr>
        <p:spPr>
          <a:xfrm>
            <a:off x="4570126" y="1591116"/>
            <a:ext cx="1059686" cy="600074"/>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‘shared digital’ collection</a:t>
            </a:r>
          </a:p>
        </p:txBody>
      </p:sp>
      <p:sp>
        <p:nvSpPr>
          <p:cNvPr id="18" name="Rectangular Callout 17"/>
          <p:cNvSpPr/>
          <p:nvPr/>
        </p:nvSpPr>
        <p:spPr>
          <a:xfrm>
            <a:off x="5892462" y="1591115"/>
            <a:ext cx="1059686" cy="6858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evolving scholarly record</a:t>
            </a:r>
          </a:p>
        </p:txBody>
      </p:sp>
      <p:sp>
        <p:nvSpPr>
          <p:cNvPr id="22" name="TextBox 21"/>
          <p:cNvSpPr txBox="1"/>
          <p:nvPr/>
        </p:nvSpPr>
        <p:spPr>
          <a:xfrm>
            <a:off x="1233610" y="4523776"/>
            <a:ext cx="1463863" cy="507831"/>
          </a:xfrm>
          <a:prstGeom prst="rect">
            <a:avLst/>
          </a:prstGeom>
          <a:noFill/>
          <a:ln>
            <a:solidFill>
              <a:schemeClr val="accent2"/>
            </a:solidFill>
          </a:ln>
        </p:spPr>
        <p:txBody>
          <a:bodyPr wrap="none" rtlCol="0">
            <a:spAutoFit/>
          </a:bodyPr>
          <a:lstStyle/>
          <a:p>
            <a:pPr algn="ctr"/>
            <a:r>
              <a:rPr lang="en-US" sz="1350" dirty="0">
                <a:solidFill>
                  <a:schemeClr val="accent1"/>
                </a:solidFill>
              </a:rPr>
              <a:t>Purchased and </a:t>
            </a:r>
            <a:br>
              <a:rPr lang="en-US" sz="1350" dirty="0">
                <a:solidFill>
                  <a:schemeClr val="accent1"/>
                </a:solidFill>
              </a:rPr>
            </a:br>
            <a:r>
              <a:rPr lang="en-US" sz="1350" dirty="0">
                <a:solidFill>
                  <a:schemeClr val="accent1"/>
                </a:solidFill>
              </a:rPr>
              <a:t>physically stored</a:t>
            </a:r>
          </a:p>
        </p:txBody>
      </p:sp>
      <p:sp>
        <p:nvSpPr>
          <p:cNvPr id="23" name="TextBox 22"/>
          <p:cNvSpPr txBox="1"/>
          <p:nvPr/>
        </p:nvSpPr>
        <p:spPr>
          <a:xfrm>
            <a:off x="5647830" y="4523776"/>
            <a:ext cx="2233305" cy="507831"/>
          </a:xfrm>
          <a:prstGeom prst="rect">
            <a:avLst/>
          </a:prstGeom>
          <a:noFill/>
          <a:ln>
            <a:solidFill>
              <a:schemeClr val="accent2"/>
            </a:solidFill>
          </a:ln>
        </p:spPr>
        <p:txBody>
          <a:bodyPr wrap="none" rtlCol="0">
            <a:spAutoFit/>
          </a:bodyPr>
          <a:lstStyle/>
          <a:p>
            <a:pPr algn="ctr"/>
            <a:r>
              <a:rPr lang="en-US" sz="1350" dirty="0">
                <a:solidFill>
                  <a:schemeClr val="accent1"/>
                </a:solidFill>
              </a:rPr>
              <a:t>Meet research and </a:t>
            </a:r>
          </a:p>
          <a:p>
            <a:pPr algn="ctr"/>
            <a:r>
              <a:rPr lang="en-US" sz="1350" dirty="0">
                <a:solidFill>
                  <a:schemeClr val="accent1"/>
                </a:solidFill>
              </a:rPr>
              <a:t>learning needs in best way</a:t>
            </a:r>
          </a:p>
        </p:txBody>
      </p:sp>
      <p:sp>
        <p:nvSpPr>
          <p:cNvPr id="24" name="Rectangular Callout 23"/>
          <p:cNvSpPr/>
          <p:nvPr/>
        </p:nvSpPr>
        <p:spPr>
          <a:xfrm>
            <a:off x="3183148" y="3157538"/>
            <a:ext cx="1059686" cy="600074"/>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‘licensed’ collection</a:t>
            </a:r>
          </a:p>
        </p:txBody>
      </p:sp>
      <p:sp>
        <p:nvSpPr>
          <p:cNvPr id="25" name="Rectangular Callout 24"/>
          <p:cNvSpPr/>
          <p:nvPr/>
        </p:nvSpPr>
        <p:spPr>
          <a:xfrm>
            <a:off x="4548061" y="3153982"/>
            <a:ext cx="1059686" cy="6858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‘demand-driven’ collection</a:t>
            </a:r>
          </a:p>
        </p:txBody>
      </p:sp>
      <p:sp>
        <p:nvSpPr>
          <p:cNvPr id="2" name="TextBox 1"/>
          <p:cNvSpPr txBox="1"/>
          <p:nvPr/>
        </p:nvSpPr>
        <p:spPr>
          <a:xfrm>
            <a:off x="3523600" y="4251178"/>
            <a:ext cx="1944763" cy="577081"/>
          </a:xfrm>
          <a:prstGeom prst="rect">
            <a:avLst/>
          </a:prstGeom>
          <a:noFill/>
          <a:ln>
            <a:solidFill>
              <a:srgbClr val="5B9BD5"/>
            </a:solidFill>
          </a:ln>
        </p:spPr>
        <p:txBody>
          <a:bodyPr wrap="none" rtlCol="0">
            <a:spAutoFit/>
          </a:bodyPr>
          <a:lstStyle/>
          <a:p>
            <a:r>
              <a:rPr lang="en-US" sz="1050" dirty="0">
                <a:solidFill>
                  <a:srgbClr val="0070C0"/>
                </a:solidFill>
              </a:rPr>
              <a:t>Note: Libraries have variable </a:t>
            </a:r>
          </a:p>
          <a:p>
            <a:r>
              <a:rPr lang="en-US" sz="1050" dirty="0">
                <a:solidFill>
                  <a:srgbClr val="0070C0"/>
                </a:solidFill>
              </a:rPr>
              <a:t>Investments across the entire</a:t>
            </a:r>
          </a:p>
          <a:p>
            <a:r>
              <a:rPr lang="en-US" sz="1050" dirty="0">
                <a:solidFill>
                  <a:srgbClr val="0070C0"/>
                </a:solidFill>
              </a:rPr>
              <a:t>spectrum</a:t>
            </a:r>
          </a:p>
        </p:txBody>
      </p:sp>
      <p:sp>
        <p:nvSpPr>
          <p:cNvPr id="3" name="TextBox 2">
            <a:extLst>
              <a:ext uri="{FF2B5EF4-FFF2-40B4-BE49-F238E27FC236}">
                <a16:creationId xmlns:a16="http://schemas.microsoft.com/office/drawing/2014/main" id="{701915AE-0532-B345-B52E-ADD8350D9C2E}"/>
              </a:ext>
            </a:extLst>
          </p:cNvPr>
          <p:cNvSpPr txBox="1"/>
          <p:nvPr/>
        </p:nvSpPr>
        <p:spPr>
          <a:xfrm>
            <a:off x="8191795" y="4866501"/>
            <a:ext cx="1904410" cy="276999"/>
          </a:xfrm>
          <a:prstGeom prst="rect">
            <a:avLst/>
          </a:prstGeom>
          <a:noFill/>
        </p:spPr>
        <p:txBody>
          <a:bodyPr wrap="square" rtlCol="0">
            <a:spAutoFit/>
          </a:bodyPr>
          <a:lstStyle/>
          <a:p>
            <a:r>
              <a:rPr lang="en-US" sz="1200" dirty="0"/>
              <a:t>@</a:t>
            </a:r>
            <a:r>
              <a:rPr lang="en-US" sz="1200" dirty="0" err="1"/>
              <a:t>lorcand</a:t>
            </a:r>
            <a:endParaRPr lang="en-US" sz="1200" dirty="0"/>
          </a:p>
        </p:txBody>
      </p:sp>
    </p:spTree>
    <p:extLst>
      <p:ext uri="{BB962C8B-B14F-4D97-AF65-F5344CB8AC3E}">
        <p14:creationId xmlns:p14="http://schemas.microsoft.com/office/powerpoint/2010/main" val="12275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BE4785-DB36-47C9-AB05-DBDD86566627}"/>
              </a:ext>
            </a:extLst>
          </p:cNvPr>
          <p:cNvGrpSpPr/>
          <p:nvPr/>
        </p:nvGrpSpPr>
        <p:grpSpPr>
          <a:xfrm>
            <a:off x="4867062" y="1443626"/>
            <a:ext cx="2872681" cy="2883446"/>
            <a:chOff x="4475559" y="792720"/>
            <a:chExt cx="3830241" cy="3844595"/>
          </a:xfrm>
        </p:grpSpPr>
        <p:pic>
          <p:nvPicPr>
            <p:cNvPr id="1026" name="Picture 2" descr="https://www.oclc.org/content/dam/research/images/publications/ESR-cover-2.png">
              <a:extLst>
                <a:ext uri="{FF2B5EF4-FFF2-40B4-BE49-F238E27FC236}">
                  <a16:creationId xmlns:a16="http://schemas.microsoft.com/office/drawing/2014/main" id="{73343E89-515E-4EFA-9D72-2A9032C5E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223" y="792720"/>
              <a:ext cx="2165577" cy="2797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oclc.org/content/dam/research/images/publications/oclcresearch-esr-stewardship-2015-thum-2.png">
              <a:extLst>
                <a:ext uri="{FF2B5EF4-FFF2-40B4-BE49-F238E27FC236}">
                  <a16:creationId xmlns:a16="http://schemas.microsoft.com/office/drawing/2014/main" id="{D1F9EBF3-9BBD-42AB-958D-B88E12657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559" y="1504271"/>
              <a:ext cx="2425304" cy="3133044"/>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9FF57B55-9AB4-4E4E-B549-C5D0E54855B3}"/>
              </a:ext>
            </a:extLst>
          </p:cNvPr>
          <p:cNvPicPr>
            <a:picLocks noChangeAspect="1"/>
          </p:cNvPicPr>
          <p:nvPr/>
        </p:nvPicPr>
        <p:blipFill>
          <a:blip r:embed="rId5"/>
          <a:stretch>
            <a:fillRect/>
          </a:stretch>
        </p:blipFill>
        <p:spPr>
          <a:xfrm>
            <a:off x="1437935" y="2348763"/>
            <a:ext cx="2779484" cy="2100773"/>
          </a:xfrm>
          <a:prstGeom prst="rect">
            <a:avLst/>
          </a:prstGeom>
        </p:spPr>
      </p:pic>
      <p:sp>
        <p:nvSpPr>
          <p:cNvPr id="8" name="TextBox 7">
            <a:extLst>
              <a:ext uri="{FF2B5EF4-FFF2-40B4-BE49-F238E27FC236}">
                <a16:creationId xmlns:a16="http://schemas.microsoft.com/office/drawing/2014/main" id="{D07518F2-0446-4E2B-8242-59E78DF6C608}"/>
              </a:ext>
            </a:extLst>
          </p:cNvPr>
          <p:cNvSpPr txBox="1"/>
          <p:nvPr/>
        </p:nvSpPr>
        <p:spPr>
          <a:xfrm>
            <a:off x="1714501" y="1134835"/>
            <a:ext cx="3248715" cy="1131079"/>
          </a:xfrm>
          <a:prstGeom prst="rect">
            <a:avLst/>
          </a:prstGeom>
          <a:noFill/>
        </p:spPr>
        <p:txBody>
          <a:bodyPr wrap="square" rtlCol="0">
            <a:spAutoFit/>
          </a:bodyPr>
          <a:lstStyle/>
          <a:p>
            <a:pPr marL="214313" indent="-214313">
              <a:buFont typeface="Arial" panose="020B0604020202020204" pitchFamily="34" charset="0"/>
              <a:buChar char="•"/>
            </a:pPr>
            <a:r>
              <a:rPr lang="en-US" sz="1350" dirty="0"/>
              <a:t>Increasing volume of content</a:t>
            </a:r>
          </a:p>
          <a:p>
            <a:pPr marL="214313" indent="-214313">
              <a:buFont typeface="Arial" panose="020B0604020202020204" pitchFamily="34" charset="0"/>
              <a:buChar char="•"/>
            </a:pPr>
            <a:r>
              <a:rPr lang="en-US" sz="1350" dirty="0"/>
              <a:t>Increasing diversity and complexity of content</a:t>
            </a:r>
          </a:p>
          <a:p>
            <a:pPr marL="214313" indent="-214313">
              <a:buFont typeface="Arial" panose="020B0604020202020204" pitchFamily="34" charset="0"/>
              <a:buChar char="•"/>
            </a:pPr>
            <a:r>
              <a:rPr lang="en-US" sz="1350" dirty="0"/>
              <a:t>Increasing distribution of custodial responsibility</a:t>
            </a:r>
          </a:p>
        </p:txBody>
      </p:sp>
      <p:sp>
        <p:nvSpPr>
          <p:cNvPr id="11" name="Title 1">
            <a:extLst>
              <a:ext uri="{FF2B5EF4-FFF2-40B4-BE49-F238E27FC236}">
                <a16:creationId xmlns:a16="http://schemas.microsoft.com/office/drawing/2014/main" id="{D0826B41-DE08-504E-959E-378914FA0B5A}"/>
              </a:ext>
            </a:extLst>
          </p:cNvPr>
          <p:cNvSpPr txBox="1">
            <a:spLocks/>
          </p:cNvSpPr>
          <p:nvPr/>
        </p:nvSpPr>
        <p:spPr>
          <a:xfrm>
            <a:off x="0" y="0"/>
            <a:ext cx="9144000" cy="914400"/>
          </a:xfrm>
          <a:prstGeom prst="rect">
            <a:avLst/>
          </a:prstGeom>
          <a:solidFill>
            <a:srgbClr val="5B9BD5"/>
          </a:solidFill>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t>Supporting the creative process: </a:t>
            </a:r>
            <a:b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br>
            <a: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t>the emerging scholarly record</a:t>
            </a:r>
          </a:p>
        </p:txBody>
      </p:sp>
    </p:spTree>
    <p:extLst>
      <p:ext uri="{BB962C8B-B14F-4D97-AF65-F5344CB8AC3E}">
        <p14:creationId xmlns:p14="http://schemas.microsoft.com/office/powerpoint/2010/main" val="176445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163847" y="1470127"/>
            <a:ext cx="2419913" cy="2419913"/>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latin typeface="Calibri"/>
            </a:endParaRPr>
          </a:p>
        </p:txBody>
      </p:sp>
      <p:sp>
        <p:nvSpPr>
          <p:cNvPr id="28" name="TextBox 27"/>
          <p:cNvSpPr txBox="1"/>
          <p:nvPr/>
        </p:nvSpPr>
        <p:spPr>
          <a:xfrm>
            <a:off x="4016758" y="3786403"/>
            <a:ext cx="1266528" cy="646331"/>
          </a:xfrm>
          <a:prstGeom prst="rect">
            <a:avLst/>
          </a:prstGeom>
          <a:noFill/>
        </p:spPr>
        <p:txBody>
          <a:bodyPr wrap="square" rtlCol="0">
            <a:spAutoFit/>
          </a:bodyPr>
          <a:lstStyle/>
          <a:p>
            <a:pPr defTabSz="685800"/>
            <a:r>
              <a:rPr lang="en-US" sz="1200" b="1" dirty="0">
                <a:solidFill>
                  <a:prstClr val="white"/>
                </a:solidFill>
                <a:latin typeface="Calibri"/>
              </a:rPr>
              <a:t>Office of undergraduate research</a:t>
            </a:r>
          </a:p>
        </p:txBody>
      </p:sp>
      <p:sp>
        <p:nvSpPr>
          <p:cNvPr id="29" name="TextBox 28"/>
          <p:cNvSpPr txBox="1"/>
          <p:nvPr/>
        </p:nvSpPr>
        <p:spPr>
          <a:xfrm>
            <a:off x="6614710" y="3137313"/>
            <a:ext cx="1033430" cy="461665"/>
          </a:xfrm>
          <a:prstGeom prst="rect">
            <a:avLst/>
          </a:prstGeom>
          <a:noFill/>
        </p:spPr>
        <p:txBody>
          <a:bodyPr wrap="square" rtlCol="0">
            <a:spAutoFit/>
          </a:bodyPr>
          <a:lstStyle/>
          <a:p>
            <a:pPr defTabSz="685800"/>
            <a:r>
              <a:rPr lang="en-US" sz="1200" b="1" dirty="0">
                <a:solidFill>
                  <a:prstClr val="white"/>
                </a:solidFill>
                <a:latin typeface="Calibri"/>
              </a:rPr>
              <a:t>Disciplines &amp; departments</a:t>
            </a:r>
          </a:p>
        </p:txBody>
      </p:sp>
      <p:sp>
        <p:nvSpPr>
          <p:cNvPr id="31" name="TextBox 30"/>
          <p:cNvSpPr txBox="1"/>
          <p:nvPr/>
        </p:nvSpPr>
        <p:spPr>
          <a:xfrm>
            <a:off x="2350544" y="3274468"/>
            <a:ext cx="1612788" cy="276999"/>
          </a:xfrm>
          <a:prstGeom prst="rect">
            <a:avLst/>
          </a:prstGeom>
          <a:noFill/>
        </p:spPr>
        <p:txBody>
          <a:bodyPr wrap="square" rtlCol="0">
            <a:spAutoFit/>
          </a:bodyPr>
          <a:lstStyle/>
          <a:p>
            <a:pPr defTabSz="685800"/>
            <a:r>
              <a:rPr lang="en-US" sz="1200" b="1" dirty="0">
                <a:solidFill>
                  <a:prstClr val="white"/>
                </a:solidFill>
                <a:latin typeface="Calibri"/>
              </a:rPr>
              <a:t>Graduate school </a:t>
            </a:r>
          </a:p>
        </p:txBody>
      </p:sp>
      <p:sp>
        <p:nvSpPr>
          <p:cNvPr id="32" name="TextBox 31"/>
          <p:cNvSpPr txBox="1"/>
          <p:nvPr/>
        </p:nvSpPr>
        <p:spPr>
          <a:xfrm>
            <a:off x="3709061" y="511656"/>
            <a:ext cx="1646267" cy="461665"/>
          </a:xfrm>
          <a:prstGeom prst="rect">
            <a:avLst/>
          </a:prstGeom>
          <a:noFill/>
        </p:spPr>
        <p:txBody>
          <a:bodyPr wrap="square" rtlCol="0">
            <a:spAutoFit/>
          </a:bodyPr>
          <a:lstStyle/>
          <a:p>
            <a:pPr defTabSz="685800"/>
            <a:r>
              <a:rPr lang="en-US" sz="1200" b="1" dirty="0">
                <a:solidFill>
                  <a:prstClr val="white"/>
                </a:solidFill>
                <a:latin typeface="Calibri"/>
              </a:rPr>
              <a:t>Vice president for research</a:t>
            </a:r>
          </a:p>
        </p:txBody>
      </p:sp>
      <p:sp>
        <p:nvSpPr>
          <p:cNvPr id="33" name="TextBox 32"/>
          <p:cNvSpPr txBox="1"/>
          <p:nvPr/>
        </p:nvSpPr>
        <p:spPr>
          <a:xfrm>
            <a:off x="3538625" y="1743009"/>
            <a:ext cx="682488" cy="276999"/>
          </a:xfrm>
          <a:prstGeom prst="rect">
            <a:avLst/>
          </a:prstGeom>
          <a:noFill/>
        </p:spPr>
        <p:txBody>
          <a:bodyPr wrap="square" rtlCol="0">
            <a:spAutoFit/>
          </a:bodyPr>
          <a:lstStyle/>
          <a:p>
            <a:pPr defTabSz="685800"/>
            <a:r>
              <a:rPr lang="en-US" sz="1200" b="1" dirty="0">
                <a:solidFill>
                  <a:prstClr val="white"/>
                </a:solidFill>
                <a:latin typeface="Calibri"/>
              </a:rPr>
              <a:t>Provost</a:t>
            </a:r>
          </a:p>
        </p:txBody>
      </p:sp>
      <p:sp>
        <p:nvSpPr>
          <p:cNvPr id="34" name="TextBox 33"/>
          <p:cNvSpPr txBox="1"/>
          <p:nvPr/>
        </p:nvSpPr>
        <p:spPr>
          <a:xfrm>
            <a:off x="2708711" y="1445243"/>
            <a:ext cx="1311889" cy="461665"/>
          </a:xfrm>
          <a:prstGeom prst="rect">
            <a:avLst/>
          </a:prstGeom>
          <a:noFill/>
        </p:spPr>
        <p:txBody>
          <a:bodyPr wrap="square" rtlCol="0">
            <a:spAutoFit/>
          </a:bodyPr>
          <a:lstStyle/>
          <a:p>
            <a:pPr defTabSz="685800"/>
            <a:r>
              <a:rPr lang="en-US" sz="1200" b="1" dirty="0">
                <a:solidFill>
                  <a:prstClr val="white"/>
                </a:solidFill>
                <a:latin typeface="Calibri"/>
              </a:rPr>
              <a:t>Institutional Reporting</a:t>
            </a:r>
          </a:p>
        </p:txBody>
      </p:sp>
      <p:sp>
        <p:nvSpPr>
          <p:cNvPr id="36" name="TextBox 35"/>
          <p:cNvSpPr txBox="1"/>
          <p:nvPr/>
        </p:nvSpPr>
        <p:spPr>
          <a:xfrm>
            <a:off x="4445596" y="1089507"/>
            <a:ext cx="648140" cy="276999"/>
          </a:xfrm>
          <a:prstGeom prst="rect">
            <a:avLst/>
          </a:prstGeom>
          <a:noFill/>
        </p:spPr>
        <p:txBody>
          <a:bodyPr wrap="square" rtlCol="0">
            <a:spAutoFit/>
          </a:bodyPr>
          <a:lstStyle/>
          <a:p>
            <a:pPr defTabSz="685800"/>
            <a:r>
              <a:rPr lang="en-US" sz="1200" b="1" dirty="0">
                <a:solidFill>
                  <a:prstClr val="white"/>
                </a:solidFill>
                <a:latin typeface="Calibri"/>
              </a:rPr>
              <a:t>CIO</a:t>
            </a:r>
          </a:p>
        </p:txBody>
      </p:sp>
      <p:sp>
        <p:nvSpPr>
          <p:cNvPr id="37" name="TextBox 36"/>
          <p:cNvSpPr txBox="1"/>
          <p:nvPr/>
        </p:nvSpPr>
        <p:spPr>
          <a:xfrm>
            <a:off x="5876754" y="4229353"/>
            <a:ext cx="1414012" cy="646331"/>
          </a:xfrm>
          <a:prstGeom prst="rect">
            <a:avLst/>
          </a:prstGeom>
          <a:noFill/>
        </p:spPr>
        <p:txBody>
          <a:bodyPr wrap="square" rtlCol="0">
            <a:spAutoFit/>
          </a:bodyPr>
          <a:lstStyle/>
          <a:p>
            <a:pPr defTabSz="685800"/>
            <a:r>
              <a:rPr lang="en-US" sz="1200" b="1" dirty="0">
                <a:solidFill>
                  <a:prstClr val="white"/>
                </a:solidFill>
                <a:latin typeface="Calibri"/>
              </a:rPr>
              <a:t>Campus center for teaching &amp; learning</a:t>
            </a:r>
          </a:p>
        </p:txBody>
      </p:sp>
      <p:sp>
        <p:nvSpPr>
          <p:cNvPr id="3" name="TextBox 2"/>
          <p:cNvSpPr txBox="1"/>
          <p:nvPr/>
        </p:nvSpPr>
        <p:spPr>
          <a:xfrm>
            <a:off x="1631568" y="866893"/>
            <a:ext cx="973224" cy="461665"/>
          </a:xfrm>
          <a:prstGeom prst="rect">
            <a:avLst/>
          </a:prstGeom>
          <a:noFill/>
        </p:spPr>
        <p:txBody>
          <a:bodyPr wrap="square" rtlCol="0">
            <a:spAutoFit/>
          </a:bodyPr>
          <a:lstStyle/>
          <a:p>
            <a:pPr defTabSz="685800"/>
            <a:r>
              <a:rPr lang="en-US" sz="1200" b="1" dirty="0">
                <a:solidFill>
                  <a:prstClr val="white"/>
                </a:solidFill>
                <a:latin typeface="Calibri"/>
              </a:rPr>
              <a:t>Medical center</a:t>
            </a:r>
          </a:p>
        </p:txBody>
      </p:sp>
      <p:sp>
        <p:nvSpPr>
          <p:cNvPr id="6" name="TextBox 5"/>
          <p:cNvSpPr txBox="1"/>
          <p:nvPr/>
        </p:nvSpPr>
        <p:spPr>
          <a:xfrm>
            <a:off x="1643815" y="2517608"/>
            <a:ext cx="184731" cy="276999"/>
          </a:xfrm>
          <a:prstGeom prst="rect">
            <a:avLst/>
          </a:prstGeom>
          <a:noFill/>
        </p:spPr>
        <p:txBody>
          <a:bodyPr wrap="none" rtlCol="0">
            <a:spAutoFit/>
          </a:bodyPr>
          <a:lstStyle/>
          <a:p>
            <a:pPr defTabSz="685800"/>
            <a:endParaRPr lang="en-US" sz="1200" b="1" dirty="0">
              <a:solidFill>
                <a:prstClr val="white"/>
              </a:solidFill>
              <a:latin typeface="Calibri"/>
            </a:endParaRPr>
          </a:p>
        </p:txBody>
      </p:sp>
      <p:sp>
        <p:nvSpPr>
          <p:cNvPr id="26" name="TextBox 25"/>
          <p:cNvSpPr txBox="1"/>
          <p:nvPr/>
        </p:nvSpPr>
        <p:spPr>
          <a:xfrm>
            <a:off x="2428890" y="1150954"/>
            <a:ext cx="1712733" cy="276999"/>
          </a:xfrm>
          <a:prstGeom prst="rect">
            <a:avLst/>
          </a:prstGeom>
          <a:noFill/>
        </p:spPr>
        <p:txBody>
          <a:bodyPr wrap="square" rtlCol="0">
            <a:spAutoFit/>
          </a:bodyPr>
          <a:lstStyle/>
          <a:p>
            <a:pPr defTabSz="685800"/>
            <a:r>
              <a:rPr lang="en-US" sz="1200" b="1" dirty="0">
                <a:solidFill>
                  <a:prstClr val="white"/>
                </a:solidFill>
                <a:latin typeface="Calibri"/>
              </a:rPr>
              <a:t>Tech Transfer Office</a:t>
            </a:r>
          </a:p>
        </p:txBody>
      </p:sp>
      <p:sp>
        <p:nvSpPr>
          <p:cNvPr id="2" name="TextBox 1"/>
          <p:cNvSpPr txBox="1"/>
          <p:nvPr/>
        </p:nvSpPr>
        <p:spPr>
          <a:xfrm>
            <a:off x="5150461" y="2477016"/>
            <a:ext cx="1013434" cy="300082"/>
          </a:xfrm>
          <a:prstGeom prst="rect">
            <a:avLst/>
          </a:prstGeom>
          <a:noFill/>
          <a:ln>
            <a:solidFill>
              <a:schemeClr val="bg1"/>
            </a:solidFill>
          </a:ln>
        </p:spPr>
        <p:txBody>
          <a:bodyPr wrap="square" rtlCol="0">
            <a:spAutoFit/>
          </a:bodyPr>
          <a:lstStyle/>
          <a:p>
            <a:pPr defTabSz="685800"/>
            <a:r>
              <a:rPr lang="en-US" sz="1350" b="1" dirty="0">
                <a:solidFill>
                  <a:prstClr val="white"/>
                </a:solidFill>
                <a:latin typeface="Calibri"/>
              </a:rPr>
              <a:t>LIBRARY</a:t>
            </a:r>
          </a:p>
        </p:txBody>
      </p:sp>
      <p:sp>
        <p:nvSpPr>
          <p:cNvPr id="38" name="TextBox 37"/>
          <p:cNvSpPr txBox="1"/>
          <p:nvPr/>
        </p:nvSpPr>
        <p:spPr>
          <a:xfrm>
            <a:off x="1610214" y="1799148"/>
            <a:ext cx="1137433" cy="646331"/>
          </a:xfrm>
          <a:prstGeom prst="rect">
            <a:avLst/>
          </a:prstGeom>
          <a:noFill/>
        </p:spPr>
        <p:txBody>
          <a:bodyPr wrap="square" rtlCol="0">
            <a:spAutoFit/>
          </a:bodyPr>
          <a:lstStyle/>
          <a:p>
            <a:pPr defTabSz="685800"/>
            <a:r>
              <a:rPr lang="en-US" sz="1200" b="1" dirty="0">
                <a:solidFill>
                  <a:prstClr val="white"/>
                </a:solidFill>
                <a:latin typeface="Calibri"/>
              </a:rPr>
              <a:t>Advancement &amp; corporate relations </a:t>
            </a:r>
          </a:p>
        </p:txBody>
      </p:sp>
      <p:sp>
        <p:nvSpPr>
          <p:cNvPr id="7" name="Rectangle 6"/>
          <p:cNvSpPr/>
          <p:nvPr/>
        </p:nvSpPr>
        <p:spPr>
          <a:xfrm>
            <a:off x="2654971" y="2018494"/>
            <a:ext cx="1245277" cy="276999"/>
          </a:xfrm>
          <a:prstGeom prst="rect">
            <a:avLst/>
          </a:prstGeom>
        </p:spPr>
        <p:txBody>
          <a:bodyPr wrap="none">
            <a:spAutoFit/>
          </a:bodyPr>
          <a:lstStyle/>
          <a:p>
            <a:pPr defTabSz="685800"/>
            <a:r>
              <a:rPr lang="en-US" sz="1200" b="1" dirty="0">
                <a:solidFill>
                  <a:prstClr val="white"/>
                </a:solidFill>
                <a:latin typeface="Calibri"/>
              </a:rPr>
              <a:t>Data Warehouse</a:t>
            </a:r>
          </a:p>
        </p:txBody>
      </p:sp>
      <p:sp>
        <p:nvSpPr>
          <p:cNvPr id="40" name="Arc 39"/>
          <p:cNvSpPr/>
          <p:nvPr/>
        </p:nvSpPr>
        <p:spPr>
          <a:xfrm rot="3888225">
            <a:off x="2609820" y="794301"/>
            <a:ext cx="2449027" cy="2826559"/>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900" b="1">
              <a:solidFill>
                <a:prstClr val="white"/>
              </a:solidFill>
              <a:latin typeface="Calibri"/>
            </a:endParaRPr>
          </a:p>
        </p:txBody>
      </p:sp>
      <p:sp>
        <p:nvSpPr>
          <p:cNvPr id="30" name="TextBox 29"/>
          <p:cNvSpPr txBox="1"/>
          <p:nvPr/>
        </p:nvSpPr>
        <p:spPr>
          <a:xfrm>
            <a:off x="1487745" y="1475050"/>
            <a:ext cx="1311889" cy="276999"/>
          </a:xfrm>
          <a:prstGeom prst="rect">
            <a:avLst/>
          </a:prstGeom>
          <a:noFill/>
        </p:spPr>
        <p:txBody>
          <a:bodyPr wrap="square" rtlCol="0">
            <a:spAutoFit/>
          </a:bodyPr>
          <a:lstStyle/>
          <a:p>
            <a:pPr defTabSz="685800"/>
            <a:r>
              <a:rPr lang="en-US" sz="1200" b="1" dirty="0">
                <a:solidFill>
                  <a:prstClr val="white"/>
                </a:solidFill>
                <a:latin typeface="Calibri"/>
              </a:rPr>
              <a:t>News Bureau</a:t>
            </a:r>
          </a:p>
        </p:txBody>
      </p:sp>
      <p:sp>
        <p:nvSpPr>
          <p:cNvPr id="35" name="Arc 34"/>
          <p:cNvSpPr/>
          <p:nvPr/>
        </p:nvSpPr>
        <p:spPr>
          <a:xfrm rot="8504012">
            <a:off x="4253496" y="-372080"/>
            <a:ext cx="2214994" cy="2826559"/>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latin typeface="Calibri"/>
            </a:endParaRPr>
          </a:p>
        </p:txBody>
      </p:sp>
      <p:sp>
        <p:nvSpPr>
          <p:cNvPr id="43" name="Arc 42"/>
          <p:cNvSpPr/>
          <p:nvPr/>
        </p:nvSpPr>
        <p:spPr>
          <a:xfrm rot="15427944">
            <a:off x="4876094" y="1887611"/>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200">
              <a:solidFill>
                <a:prstClr val="white"/>
              </a:solidFill>
              <a:latin typeface="Calibri"/>
            </a:endParaRPr>
          </a:p>
        </p:txBody>
      </p:sp>
      <p:sp>
        <p:nvSpPr>
          <p:cNvPr id="44" name="Arc 43"/>
          <p:cNvSpPr/>
          <p:nvPr/>
        </p:nvSpPr>
        <p:spPr>
          <a:xfrm rot="19682342">
            <a:off x="3387645" y="2388532"/>
            <a:ext cx="2035861" cy="3279551"/>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latin typeface="Calibri"/>
            </a:endParaRPr>
          </a:p>
        </p:txBody>
      </p:sp>
      <p:sp>
        <p:nvSpPr>
          <p:cNvPr id="45" name="Arc 44"/>
          <p:cNvSpPr/>
          <p:nvPr/>
        </p:nvSpPr>
        <p:spPr>
          <a:xfrm rot="10800000">
            <a:off x="5903452" y="109706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200">
              <a:solidFill>
                <a:prstClr val="white"/>
              </a:solidFill>
              <a:latin typeface="Calibri"/>
            </a:endParaRPr>
          </a:p>
        </p:txBody>
      </p:sp>
      <p:sp>
        <p:nvSpPr>
          <p:cNvPr id="39" name="TextBox 38"/>
          <p:cNvSpPr txBox="1"/>
          <p:nvPr/>
        </p:nvSpPr>
        <p:spPr>
          <a:xfrm>
            <a:off x="2578125" y="2584979"/>
            <a:ext cx="1311889" cy="276999"/>
          </a:xfrm>
          <a:prstGeom prst="rect">
            <a:avLst/>
          </a:prstGeom>
          <a:noFill/>
        </p:spPr>
        <p:txBody>
          <a:bodyPr wrap="square" rtlCol="0">
            <a:spAutoFit/>
          </a:bodyPr>
          <a:lstStyle/>
          <a:p>
            <a:pPr defTabSz="685800"/>
            <a:r>
              <a:rPr lang="en-US" sz="1200" b="1" dirty="0">
                <a:solidFill>
                  <a:prstClr val="white"/>
                </a:solidFill>
                <a:latin typeface="Calibri"/>
              </a:rPr>
              <a:t>Colleges &amp; depts</a:t>
            </a:r>
          </a:p>
        </p:txBody>
      </p:sp>
      <p:sp>
        <p:nvSpPr>
          <p:cNvPr id="8" name="Footer Placeholder 7"/>
          <p:cNvSpPr>
            <a:spLocks noGrp="1"/>
          </p:cNvSpPr>
          <p:nvPr>
            <p:ph type="ftr" sz="quarter" idx="11"/>
          </p:nvPr>
        </p:nvSpPr>
        <p:spPr/>
        <p:txBody>
          <a:bodyPr/>
          <a:lstStyle/>
          <a:p>
            <a:pPr defTabSz="685800"/>
            <a:r>
              <a:rPr lang="en-US" sz="788" dirty="0">
                <a:solidFill>
                  <a:prstClr val="white"/>
                </a:solidFill>
                <a:latin typeface="Calibri"/>
              </a:rPr>
              <a:t>Adapted from a pic by Rebecca Bryant, OCLC Research</a:t>
            </a:r>
          </a:p>
        </p:txBody>
      </p:sp>
      <p:sp>
        <p:nvSpPr>
          <p:cNvPr id="19" name="TextBox 18"/>
          <p:cNvSpPr txBox="1"/>
          <p:nvPr/>
        </p:nvSpPr>
        <p:spPr>
          <a:xfrm>
            <a:off x="6156104" y="2335072"/>
            <a:ext cx="994988"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Digital scholarship</a:t>
            </a:r>
          </a:p>
        </p:txBody>
      </p:sp>
      <p:sp>
        <p:nvSpPr>
          <p:cNvPr id="18" name="TextBox 17"/>
          <p:cNvSpPr txBox="1"/>
          <p:nvPr/>
        </p:nvSpPr>
        <p:spPr>
          <a:xfrm>
            <a:off x="5225191" y="3096339"/>
            <a:ext cx="1304709" cy="507831"/>
          </a:xfrm>
          <a:prstGeom prst="rect">
            <a:avLst/>
          </a:prstGeom>
          <a:solidFill>
            <a:srgbClr val="FFFFFF"/>
          </a:solidFill>
        </p:spPr>
        <p:txBody>
          <a:bodyPr wrap="square" rtlCol="0">
            <a:spAutoFit/>
          </a:bodyPr>
          <a:lstStyle/>
          <a:p>
            <a:pPr defTabSz="685800"/>
            <a:r>
              <a:rPr lang="en-US" sz="1350" b="1" dirty="0">
                <a:solidFill>
                  <a:srgbClr val="5B9BD5"/>
                </a:solidFill>
                <a:latin typeface="Calibri"/>
              </a:rPr>
              <a:t>User education &amp; training</a:t>
            </a:r>
          </a:p>
        </p:txBody>
      </p:sp>
      <p:sp>
        <p:nvSpPr>
          <p:cNvPr id="16" name="TextBox 15"/>
          <p:cNvSpPr txBox="1"/>
          <p:nvPr/>
        </p:nvSpPr>
        <p:spPr>
          <a:xfrm>
            <a:off x="3803107" y="2218063"/>
            <a:ext cx="1255253"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RIM/Profiling system</a:t>
            </a:r>
          </a:p>
        </p:txBody>
      </p:sp>
      <p:sp>
        <p:nvSpPr>
          <p:cNvPr id="17" name="TextBox 16"/>
          <p:cNvSpPr txBox="1"/>
          <p:nvPr/>
        </p:nvSpPr>
        <p:spPr>
          <a:xfrm>
            <a:off x="3606687" y="2900323"/>
            <a:ext cx="1143196" cy="507831"/>
          </a:xfrm>
          <a:prstGeom prst="rect">
            <a:avLst/>
          </a:prstGeom>
          <a:solidFill>
            <a:srgbClr val="FFFFFF"/>
          </a:solidFill>
        </p:spPr>
        <p:txBody>
          <a:bodyPr wrap="square" rtlCol="0">
            <a:spAutoFit/>
          </a:bodyPr>
          <a:lstStyle/>
          <a:p>
            <a:pPr defTabSz="685800"/>
            <a:r>
              <a:rPr lang="en-US" sz="1350" b="1" dirty="0">
                <a:solidFill>
                  <a:srgbClr val="5B9BD5"/>
                </a:solidFill>
                <a:latin typeface="Calibri"/>
              </a:rPr>
              <a:t>Institutional Repository</a:t>
            </a:r>
          </a:p>
        </p:txBody>
      </p:sp>
      <p:sp>
        <p:nvSpPr>
          <p:cNvPr id="10" name="Rectangle 9"/>
          <p:cNvSpPr/>
          <p:nvPr/>
        </p:nvSpPr>
        <p:spPr>
          <a:xfrm>
            <a:off x="5175138" y="68978"/>
            <a:ext cx="2790389" cy="896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5B9BD5"/>
                </a:solidFill>
                <a:latin typeface="Calibri"/>
              </a:rPr>
              <a:t>Creation, management and disclosure:</a:t>
            </a:r>
          </a:p>
        </p:txBody>
      </p:sp>
      <p:sp>
        <p:nvSpPr>
          <p:cNvPr id="41" name="Rectangle 40"/>
          <p:cNvSpPr/>
          <p:nvPr/>
        </p:nvSpPr>
        <p:spPr>
          <a:xfrm>
            <a:off x="1360897" y="3977267"/>
            <a:ext cx="1757082" cy="96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Researcher</a:t>
            </a:r>
          </a:p>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manager</a:t>
            </a:r>
          </a:p>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support</a:t>
            </a:r>
          </a:p>
        </p:txBody>
      </p:sp>
      <p:sp>
        <p:nvSpPr>
          <p:cNvPr id="42" name="Oval 41"/>
          <p:cNvSpPr/>
          <p:nvPr/>
        </p:nvSpPr>
        <p:spPr>
          <a:xfrm>
            <a:off x="6782220" y="726943"/>
            <a:ext cx="1120102" cy="1055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R-</a:t>
            </a:r>
            <a:b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infra-structure</a:t>
            </a:r>
            <a:endParaRPr lang="en-US" sz="12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4875996" y="1584505"/>
            <a:ext cx="1435110"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Research Data Management</a:t>
            </a:r>
          </a:p>
        </p:txBody>
      </p:sp>
    </p:spTree>
    <p:extLst>
      <p:ext uri="{BB962C8B-B14F-4D97-AF65-F5344CB8AC3E}">
        <p14:creationId xmlns:p14="http://schemas.microsoft.com/office/powerpoint/2010/main" val="42704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000"/>
                                        <p:tgtEl>
                                          <p:spTgt spid="29"/>
                                        </p:tgtEl>
                                      </p:cBhvr>
                                    </p:animEffect>
                                    <p:anim calcmode="lin" valueType="num">
                                      <p:cBhvr>
                                        <p:cTn id="100" dur="1000" fill="hold"/>
                                        <p:tgtEl>
                                          <p:spTgt spid="29"/>
                                        </p:tgtEl>
                                        <p:attrNameLst>
                                          <p:attrName>ppt_x</p:attrName>
                                        </p:attrNameLst>
                                      </p:cBhvr>
                                      <p:tavLst>
                                        <p:tav tm="0">
                                          <p:val>
                                            <p:strVal val="#ppt_x"/>
                                          </p:val>
                                        </p:tav>
                                        <p:tav tm="100000">
                                          <p:val>
                                            <p:strVal val="#ppt_x"/>
                                          </p:val>
                                        </p:tav>
                                      </p:tavLst>
                                    </p:anim>
                                    <p:anim calcmode="lin" valueType="num">
                                      <p:cBhvr>
                                        <p:cTn id="10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1000"/>
                                        <p:tgtEl>
                                          <p:spTgt spid="41"/>
                                        </p:tgtEl>
                                      </p:cBhvr>
                                    </p:animEffect>
                                    <p:anim calcmode="lin" valueType="num">
                                      <p:cBhvr>
                                        <p:cTn id="107" dur="1000" fill="hold"/>
                                        <p:tgtEl>
                                          <p:spTgt spid="41"/>
                                        </p:tgtEl>
                                        <p:attrNameLst>
                                          <p:attrName>ppt_x</p:attrName>
                                        </p:attrNameLst>
                                      </p:cBhvr>
                                      <p:tavLst>
                                        <p:tav tm="0">
                                          <p:val>
                                            <p:strVal val="#ppt_x"/>
                                          </p:val>
                                        </p:tav>
                                        <p:tav tm="100000">
                                          <p:val>
                                            <p:strVal val="#ppt_x"/>
                                          </p:val>
                                        </p:tav>
                                      </p:tavLst>
                                    </p:anim>
                                    <p:anim calcmode="lin" valueType="num">
                                      <p:cBhvr>
                                        <p:cTn id="10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P spid="19" grpId="0" animBg="1"/>
      <p:bldP spid="18" grpId="0" animBg="1"/>
      <p:bldP spid="16" grpId="0" animBg="1"/>
      <p:bldP spid="17" grpId="0" animBg="1"/>
      <p:bldP spid="4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662E15-0F00-994B-B9B2-CABBAEAA7A09}"/>
              </a:ext>
            </a:extLst>
          </p:cNvPr>
          <p:cNvSpPr>
            <a:spLocks noGrp="1"/>
          </p:cNvSpPr>
          <p:nvPr>
            <p:ph type="body" sz="quarter" idx="12"/>
          </p:nvPr>
        </p:nvSpPr>
        <p:spPr>
          <a:xfrm>
            <a:off x="340786" y="1486947"/>
            <a:ext cx="8439148" cy="2725824"/>
          </a:xfrm>
        </p:spPr>
        <p:txBody>
          <a:bodyPr/>
          <a:lstStyle/>
          <a:p>
            <a:r>
              <a:rPr lang="en-US" dirty="0"/>
              <a:t>Better understanding of researcher needs</a:t>
            </a:r>
          </a:p>
          <a:p>
            <a:endParaRPr lang="en-US" dirty="0"/>
          </a:p>
          <a:p>
            <a:r>
              <a:rPr lang="en-US" dirty="0"/>
              <a:t>Advocating the Library role </a:t>
            </a:r>
          </a:p>
          <a:p>
            <a:endParaRPr lang="en-US" dirty="0"/>
          </a:p>
          <a:p>
            <a:r>
              <a:rPr lang="en-US" dirty="0"/>
              <a:t>Interoperability of services and data</a:t>
            </a:r>
          </a:p>
        </p:txBody>
      </p:sp>
      <p:sp>
        <p:nvSpPr>
          <p:cNvPr id="3" name="Text Placeholder 2">
            <a:extLst>
              <a:ext uri="{FF2B5EF4-FFF2-40B4-BE49-F238E27FC236}">
                <a16:creationId xmlns:a16="http://schemas.microsoft.com/office/drawing/2014/main" id="{EEB7641A-16D9-7647-82AC-41F92FC2EE49}"/>
              </a:ext>
            </a:extLst>
          </p:cNvPr>
          <p:cNvSpPr>
            <a:spLocks noGrp="1"/>
          </p:cNvSpPr>
          <p:nvPr>
            <p:ph type="body" sz="quarter" idx="13"/>
          </p:nvPr>
        </p:nvSpPr>
        <p:spPr/>
        <p:txBody>
          <a:bodyPr/>
          <a:lstStyle/>
          <a:p>
            <a:r>
              <a:rPr lang="en-US" sz="3300" dirty="0"/>
              <a:t>Challenges for Libraries</a:t>
            </a:r>
          </a:p>
        </p:txBody>
      </p:sp>
    </p:spTree>
    <p:extLst>
      <p:ext uri="{BB962C8B-B14F-4D97-AF65-F5344CB8AC3E}">
        <p14:creationId xmlns:p14="http://schemas.microsoft.com/office/powerpoint/2010/main" val="10125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B92240-CD09-471D-9C88-79F32557EF00}"/>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5724210" y="1826908"/>
            <a:ext cx="2140273" cy="2724332"/>
          </a:xfrm>
          <a:prstGeom prst="rect">
            <a:avLst/>
          </a:prstGeom>
          <a:effectLst>
            <a:outerShdw blurRad="50800" dist="63500" dir="2700000" algn="tl" rotWithShape="0">
              <a:prstClr val="black">
                <a:alpha val="40000"/>
              </a:prstClr>
            </a:outerShdw>
          </a:effectLst>
        </p:spPr>
      </p:pic>
      <p:pic>
        <p:nvPicPr>
          <p:cNvPr id="5" name="Picture 4">
            <a:extLst>
              <a:ext uri="{FF2B5EF4-FFF2-40B4-BE49-F238E27FC236}">
                <a16:creationId xmlns:a16="http://schemas.microsoft.com/office/drawing/2014/main" id="{D3073D82-CAA1-F94A-ADA6-1D29C9AB48DD}"/>
              </a:ext>
            </a:extLst>
          </p:cNvPr>
          <p:cNvPicPr>
            <a:picLocks noChangeAspect="1"/>
          </p:cNvPicPr>
          <p:nvPr/>
        </p:nvPicPr>
        <p:blipFill>
          <a:blip r:embed="rId5"/>
          <a:stretch>
            <a:fillRect/>
          </a:stretch>
        </p:blipFill>
        <p:spPr>
          <a:xfrm>
            <a:off x="5106354" y="1594618"/>
            <a:ext cx="2143075" cy="2779670"/>
          </a:xfrm>
          <a:prstGeom prst="rect">
            <a:avLst/>
          </a:prstGeom>
        </p:spPr>
      </p:pic>
      <p:pic>
        <p:nvPicPr>
          <p:cNvPr id="7" name="Picture 6">
            <a:extLst>
              <a:ext uri="{FF2B5EF4-FFF2-40B4-BE49-F238E27FC236}">
                <a16:creationId xmlns:a16="http://schemas.microsoft.com/office/drawing/2014/main" id="{5EFE446D-3316-4757-A9B4-52EE12543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0110" y="1434423"/>
            <a:ext cx="2129716" cy="2756104"/>
          </a:xfrm>
          <a:prstGeom prst="rect">
            <a:avLst/>
          </a:prstGeom>
          <a:effectLst>
            <a:outerShdw blurRad="50800" dist="63500" dir="2700000" algn="tl" rotWithShape="0">
              <a:prstClr val="black">
                <a:alpha val="40000"/>
              </a:prstClr>
            </a:outerShdw>
          </a:effectLst>
        </p:spPr>
      </p:pic>
      <p:sp>
        <p:nvSpPr>
          <p:cNvPr id="8" name="Text Placeholder 7">
            <a:extLst>
              <a:ext uri="{FF2B5EF4-FFF2-40B4-BE49-F238E27FC236}">
                <a16:creationId xmlns:a16="http://schemas.microsoft.com/office/drawing/2014/main" id="{99D96401-7D3B-8A45-9E45-5D16E9D135AC}"/>
              </a:ext>
            </a:extLst>
          </p:cNvPr>
          <p:cNvSpPr>
            <a:spLocks noGrp="1"/>
          </p:cNvSpPr>
          <p:nvPr>
            <p:ph type="body" sz="quarter" idx="13"/>
          </p:nvPr>
        </p:nvSpPr>
        <p:spPr>
          <a:xfrm>
            <a:off x="500743" y="349297"/>
            <a:ext cx="8196943" cy="686442"/>
          </a:xfrm>
        </p:spPr>
        <p:txBody>
          <a:bodyPr>
            <a:noAutofit/>
          </a:bodyPr>
          <a:lstStyle/>
          <a:p>
            <a:r>
              <a:rPr lang="en-US" sz="3300" dirty="0">
                <a:solidFill>
                  <a:schemeClr val="accent1">
                    <a:lumMod val="50000"/>
                  </a:schemeClr>
                </a:solidFill>
              </a:rPr>
              <a:t>The Realities of Research Data Management</a:t>
            </a:r>
          </a:p>
        </p:txBody>
      </p:sp>
      <p:sp>
        <p:nvSpPr>
          <p:cNvPr id="11" name="TextBox 10">
            <a:extLst>
              <a:ext uri="{FF2B5EF4-FFF2-40B4-BE49-F238E27FC236}">
                <a16:creationId xmlns:a16="http://schemas.microsoft.com/office/drawing/2014/main" id="{59E34F9A-29C1-0444-A308-A99AC31680EA}"/>
              </a:ext>
            </a:extLst>
          </p:cNvPr>
          <p:cNvSpPr txBox="1"/>
          <p:nvPr/>
        </p:nvSpPr>
        <p:spPr>
          <a:xfrm>
            <a:off x="1388011" y="1123958"/>
            <a:ext cx="1630468" cy="2769989"/>
          </a:xfrm>
          <a:prstGeom prst="rect">
            <a:avLst/>
          </a:prstGeom>
          <a:noFill/>
          <a:ln w="22225">
            <a:solidFill>
              <a:schemeClr val="tx2"/>
            </a:solidFill>
          </a:ln>
        </p:spPr>
        <p:txBody>
          <a:bodyPr wrap="square" rtlCol="0">
            <a:spAutoFit/>
          </a:bodyPr>
          <a:lstStyle/>
          <a:p>
            <a:r>
              <a:rPr lang="en-US" dirty="0"/>
              <a:t>4-part series closely examining the RDM service development at 4 universities:</a:t>
            </a:r>
          </a:p>
          <a:p>
            <a:pPr marL="214313" indent="-214313">
              <a:buFont typeface="Arial" panose="020B0604020202020204" pitchFamily="34" charset="0"/>
              <a:buChar char="•"/>
            </a:pPr>
            <a:r>
              <a:rPr lang="en-US" sz="1200" dirty="0"/>
              <a:t>Edinburgh (UK)</a:t>
            </a:r>
          </a:p>
          <a:p>
            <a:pPr marL="214313" indent="-214313">
              <a:buFont typeface="Arial" panose="020B0604020202020204" pitchFamily="34" charset="0"/>
              <a:buChar char="•"/>
            </a:pPr>
            <a:r>
              <a:rPr lang="en-US" sz="1200" dirty="0"/>
              <a:t>Illinois (US)</a:t>
            </a:r>
          </a:p>
          <a:p>
            <a:pPr marL="214313" indent="-214313">
              <a:buFont typeface="Arial" panose="020B0604020202020204" pitchFamily="34" charset="0"/>
              <a:buChar char="•"/>
            </a:pPr>
            <a:r>
              <a:rPr lang="en-US" sz="1200" dirty="0" err="1"/>
              <a:t>Wagenigen</a:t>
            </a:r>
            <a:r>
              <a:rPr lang="en-US" sz="1200" dirty="0"/>
              <a:t> (NL)</a:t>
            </a:r>
          </a:p>
          <a:p>
            <a:pPr marL="214313" indent="-214313">
              <a:buFont typeface="Arial" panose="020B0604020202020204" pitchFamily="34" charset="0"/>
              <a:buChar char="•"/>
            </a:pPr>
            <a:r>
              <a:rPr lang="en-US" sz="1200" dirty="0"/>
              <a:t>Monash (AUS)</a:t>
            </a:r>
          </a:p>
        </p:txBody>
      </p:sp>
      <p:sp>
        <p:nvSpPr>
          <p:cNvPr id="20" name="Rectangle 19">
            <a:extLst>
              <a:ext uri="{FF2B5EF4-FFF2-40B4-BE49-F238E27FC236}">
                <a16:creationId xmlns:a16="http://schemas.microsoft.com/office/drawing/2014/main" id="{7199FB1F-8B3C-824C-9DF8-6DF1B2EF7612}"/>
              </a:ext>
            </a:extLst>
          </p:cNvPr>
          <p:cNvSpPr/>
          <p:nvPr/>
        </p:nvSpPr>
        <p:spPr>
          <a:xfrm>
            <a:off x="1176123" y="4749406"/>
            <a:ext cx="2474131" cy="334707"/>
          </a:xfrm>
          <a:prstGeom prst="rect">
            <a:avLst/>
          </a:prstGeom>
          <a:solidFill>
            <a:srgbClr val="A9306F"/>
          </a:solidFill>
        </p:spPr>
        <p:txBody>
          <a:bodyPr wrap="square">
            <a:spAutoFit/>
          </a:bodyPr>
          <a:lstStyle/>
          <a:p>
            <a:pPr algn="ctr"/>
            <a:r>
              <a:rPr lang="en-US" sz="1575" b="1" dirty="0" err="1">
                <a:solidFill>
                  <a:schemeClr val="bg1"/>
                </a:solidFill>
              </a:rPr>
              <a:t>oc.lc</a:t>
            </a:r>
            <a:r>
              <a:rPr lang="en-US" sz="1575" b="1" dirty="0">
                <a:solidFill>
                  <a:schemeClr val="bg1"/>
                </a:solidFill>
              </a:rPr>
              <a:t>/</a:t>
            </a:r>
            <a:r>
              <a:rPr lang="en-US" sz="1575" b="1" dirty="0" err="1">
                <a:solidFill>
                  <a:schemeClr val="bg1"/>
                </a:solidFill>
              </a:rPr>
              <a:t>rdm</a:t>
            </a:r>
            <a:endParaRPr lang="en-US" sz="1575" b="1" dirty="0">
              <a:solidFill>
                <a:schemeClr val="bg1"/>
              </a:solidFill>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0763" y="1233904"/>
            <a:ext cx="2140273" cy="2724332"/>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82587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378378" y="4330773"/>
            <a:ext cx="51435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1921" y="4418755"/>
            <a:ext cx="459879" cy="16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976668" y="4330773"/>
            <a:ext cx="4545211" cy="36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563" dirty="0"/>
              <a:t>“RDM Service Categories” by </a:t>
            </a:r>
            <a:r>
              <a:rPr lang="en-US" altLang="en-US" sz="563" dirty="0">
                <a:hlinkClick r:id="rId4"/>
              </a:rPr>
              <a:t>OCLC Research</a:t>
            </a:r>
            <a:r>
              <a:rPr lang="en-US" altLang="en-US" sz="563" i="1" dirty="0"/>
              <a:t>, </a:t>
            </a:r>
            <a:r>
              <a:rPr lang="en-US" altLang="en-US" sz="563" dirty="0"/>
              <a:t>from </a:t>
            </a:r>
            <a:r>
              <a:rPr lang="en-US" altLang="en-US" sz="563" dirty="0">
                <a:hlinkClick r:id="rId5"/>
              </a:rPr>
              <a:t>The Realities of Research Data Management. Part One: A Tour of the Research Data Management (RDM) Service Space (</a:t>
            </a:r>
            <a:r>
              <a:rPr lang="mr-IN" altLang="en-US" sz="563" dirty="0">
                <a:ea typeface="Mangal" charset="0"/>
                <a:hlinkClick r:id="rId5"/>
              </a:rPr>
              <a:t>https://doi.org/10.25333/C3PG8J</a:t>
            </a:r>
            <a:r>
              <a:rPr lang="en-US" altLang="en-US" sz="563" dirty="0">
                <a:sym typeface="Wingdings" charset="2"/>
                <a:hlinkClick r:id="rId5"/>
              </a:rPr>
              <a:t>)</a:t>
            </a:r>
            <a:r>
              <a:rPr lang="en-US" altLang="en-US" sz="563" dirty="0"/>
              <a:t>,</a:t>
            </a:r>
            <a:r>
              <a:rPr lang="en-US" altLang="en-US" sz="563" i="1" dirty="0"/>
              <a:t> </a:t>
            </a:r>
            <a:r>
              <a:rPr lang="en-US" altLang="en-US" sz="563" dirty="0">
                <a:hlinkClick r:id="rId6"/>
              </a:rPr>
              <a:t>CC BY 4.0</a:t>
            </a:r>
            <a:br>
              <a:rPr lang="en-US" altLang="en-US" sz="619" dirty="0"/>
            </a:br>
            <a:endParaRPr lang="en-US" altLang="en-US" sz="619" dirty="0"/>
          </a:p>
        </p:txBody>
      </p:sp>
      <p:pic>
        <p:nvPicPr>
          <p:cNvPr id="1536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11210" y="1104405"/>
            <a:ext cx="4570884" cy="309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A7319D0-4564-2740-93CE-101B61629BBA}"/>
              </a:ext>
            </a:extLst>
          </p:cNvPr>
          <p:cNvSpPr txBox="1"/>
          <p:nvPr/>
        </p:nvSpPr>
        <p:spPr>
          <a:xfrm>
            <a:off x="1501378" y="1615607"/>
            <a:ext cx="1496291" cy="2169825"/>
          </a:xfrm>
          <a:prstGeom prst="rect">
            <a:avLst/>
          </a:prstGeom>
          <a:noFill/>
          <a:ln w="22225">
            <a:solidFill>
              <a:schemeClr val="tx2"/>
            </a:solidFill>
          </a:ln>
        </p:spPr>
        <p:txBody>
          <a:bodyPr wrap="square" rtlCol="0">
            <a:spAutoFit/>
          </a:bodyPr>
          <a:lstStyle/>
          <a:p>
            <a:r>
              <a:rPr lang="en-US" sz="1500" dirty="0"/>
              <a:t>Presents a framework for understanding &amp; discussing the RDM service categories research institutions may choose to offer.</a:t>
            </a:r>
          </a:p>
        </p:txBody>
      </p:sp>
      <p:sp>
        <p:nvSpPr>
          <p:cNvPr id="4" name="Text Placeholder 3">
            <a:extLst>
              <a:ext uri="{FF2B5EF4-FFF2-40B4-BE49-F238E27FC236}">
                <a16:creationId xmlns:a16="http://schemas.microsoft.com/office/drawing/2014/main" id="{576EAB25-5BDD-9546-9DC7-D6307DD38135}"/>
              </a:ext>
            </a:extLst>
          </p:cNvPr>
          <p:cNvSpPr>
            <a:spLocks noGrp="1"/>
          </p:cNvSpPr>
          <p:nvPr>
            <p:ph type="body" sz="quarter" idx="13"/>
          </p:nvPr>
        </p:nvSpPr>
        <p:spPr/>
        <p:txBody>
          <a:bodyPr>
            <a:normAutofit/>
          </a:bodyPr>
          <a:lstStyle/>
          <a:p>
            <a:r>
              <a:rPr lang="en-US" sz="3300" dirty="0">
                <a:solidFill>
                  <a:schemeClr val="accent1">
                    <a:lumMod val="50000"/>
                  </a:schemeClr>
                </a:solidFill>
              </a:rPr>
              <a:t>The Realities of Research Data Management</a:t>
            </a:r>
          </a:p>
        </p:txBody>
      </p:sp>
      <p:sp>
        <p:nvSpPr>
          <p:cNvPr id="8" name="Rectangle 7">
            <a:extLst>
              <a:ext uri="{FF2B5EF4-FFF2-40B4-BE49-F238E27FC236}">
                <a16:creationId xmlns:a16="http://schemas.microsoft.com/office/drawing/2014/main" id="{4113A28F-96AB-CD48-8878-A46ACCF2A3D5}"/>
              </a:ext>
            </a:extLst>
          </p:cNvPr>
          <p:cNvSpPr/>
          <p:nvPr/>
        </p:nvSpPr>
        <p:spPr>
          <a:xfrm>
            <a:off x="1176123" y="4749406"/>
            <a:ext cx="2474131" cy="334707"/>
          </a:xfrm>
          <a:prstGeom prst="rect">
            <a:avLst/>
          </a:prstGeom>
          <a:solidFill>
            <a:srgbClr val="A9306F"/>
          </a:solidFill>
        </p:spPr>
        <p:txBody>
          <a:bodyPr wrap="square">
            <a:spAutoFit/>
          </a:bodyPr>
          <a:lstStyle/>
          <a:p>
            <a:pPr algn="ctr"/>
            <a:r>
              <a:rPr lang="en-US" sz="1575" b="1" dirty="0" err="1">
                <a:solidFill>
                  <a:schemeClr val="bg1"/>
                </a:solidFill>
              </a:rPr>
              <a:t>oc.lc</a:t>
            </a:r>
            <a:r>
              <a:rPr lang="en-US" sz="1575" b="1" dirty="0">
                <a:solidFill>
                  <a:schemeClr val="bg1"/>
                </a:solidFill>
              </a:rPr>
              <a:t>/</a:t>
            </a:r>
            <a:r>
              <a:rPr lang="en-US" sz="1575" b="1" dirty="0" err="1">
                <a:solidFill>
                  <a:schemeClr val="bg1"/>
                </a:solidFill>
              </a:rPr>
              <a:t>rdm</a:t>
            </a:r>
            <a:endParaRPr lang="en-US" sz="1575" b="1" dirty="0">
              <a:solidFill>
                <a:schemeClr val="bg1"/>
              </a:solidFill>
            </a:endParaRPr>
          </a:p>
        </p:txBody>
      </p:sp>
    </p:spTree>
    <p:extLst>
      <p:ext uri="{BB962C8B-B14F-4D97-AF65-F5344CB8AC3E}">
        <p14:creationId xmlns:p14="http://schemas.microsoft.com/office/powerpoint/2010/main" val="248286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43000" y="4726912"/>
            <a:ext cx="2474131" cy="334707"/>
          </a:xfrm>
          <a:prstGeom prst="rect">
            <a:avLst/>
          </a:prstGeom>
          <a:solidFill>
            <a:srgbClr val="A9306F"/>
          </a:solidFill>
        </p:spPr>
        <p:txBody>
          <a:bodyPr wrap="square">
            <a:spAutoFit/>
          </a:bodyPr>
          <a:lstStyle/>
          <a:p>
            <a:pPr algn="ctr"/>
            <a:r>
              <a:rPr lang="en-US" sz="1575" b="1" dirty="0" err="1">
                <a:solidFill>
                  <a:schemeClr val="bg1"/>
                </a:solidFill>
              </a:rPr>
              <a:t>oc.lc</a:t>
            </a:r>
            <a:r>
              <a:rPr lang="en-US" sz="1575" b="1" dirty="0">
                <a:solidFill>
                  <a:schemeClr val="bg1"/>
                </a:solidFill>
              </a:rPr>
              <a:t>/rim</a:t>
            </a:r>
          </a:p>
        </p:txBody>
      </p:sp>
      <p:sp>
        <p:nvSpPr>
          <p:cNvPr id="14" name="TextBox 13"/>
          <p:cNvSpPr txBox="1"/>
          <p:nvPr/>
        </p:nvSpPr>
        <p:spPr>
          <a:xfrm>
            <a:off x="1543190" y="795931"/>
            <a:ext cx="6323100" cy="323165"/>
          </a:xfrm>
          <a:prstGeom prst="rect">
            <a:avLst/>
          </a:prstGeom>
          <a:noFill/>
        </p:spPr>
        <p:txBody>
          <a:bodyPr wrap="square" rtlCol="0">
            <a:spAutoFit/>
          </a:bodyPr>
          <a:lstStyle/>
          <a:p>
            <a:pPr algn="ctr"/>
            <a:r>
              <a:rPr lang="en-US" sz="1500" b="1" dirty="0">
                <a:solidFill>
                  <a:schemeClr val="bg1"/>
                </a:solidFill>
              </a:rPr>
              <a:t>Research Information Management</a:t>
            </a:r>
          </a:p>
        </p:txBody>
      </p:sp>
      <p:pic>
        <p:nvPicPr>
          <p:cNvPr id="13" name="Picture 4" descr="http://www.oclc.org/content/dam/research/images/publications/rdm-cover-1.png"/>
          <p:cNvPicPr>
            <a:picLocks noChangeAspect="1" noChangeArrowheads="1"/>
          </p:cNvPicPr>
          <p:nvPr/>
        </p:nvPicPr>
        <p:blipFill>
          <a:blip r:embed="rId3" cstate="screen">
            <a:alphaModFix amt="0"/>
            <a:extLst>
              <a:ext uri="{28A0092B-C50C-407E-A947-70E740481C1C}">
                <a14:useLocalDpi xmlns:a14="http://schemas.microsoft.com/office/drawing/2010/main"/>
              </a:ext>
            </a:extLst>
          </a:blip>
          <a:srcRect/>
          <a:stretch>
            <a:fillRect/>
          </a:stretch>
        </p:blipFill>
        <p:spPr bwMode="auto">
          <a:xfrm>
            <a:off x="5766725" y="1386599"/>
            <a:ext cx="2039756" cy="2639300"/>
          </a:xfrm>
          <a:prstGeom prst="rect">
            <a:avLst/>
          </a:prstGeom>
          <a:solidFill>
            <a:schemeClr val="accent3"/>
          </a:solidFill>
          <a:ln w="34925">
            <a:solidFill>
              <a:schemeClr val="accent6"/>
            </a:solidFill>
            <a:miter lim="800000"/>
          </a:ln>
          <a:extLst/>
        </p:spPr>
      </p:pic>
      <p:sp>
        <p:nvSpPr>
          <p:cNvPr id="17" name="Rectangle 16"/>
          <p:cNvSpPr/>
          <p:nvPr/>
        </p:nvSpPr>
        <p:spPr>
          <a:xfrm>
            <a:off x="5969912" y="1524855"/>
            <a:ext cx="1687422" cy="1569660"/>
          </a:xfrm>
          <a:prstGeom prst="rect">
            <a:avLst/>
          </a:prstGeom>
        </p:spPr>
        <p:txBody>
          <a:bodyPr wrap="square">
            <a:spAutoFit/>
          </a:bodyPr>
          <a:lstStyle/>
          <a:p>
            <a:r>
              <a:rPr lang="en-US" sz="1350" b="1" i="1" dirty="0">
                <a:solidFill>
                  <a:schemeClr val="bg1"/>
                </a:solidFill>
              </a:rPr>
              <a:t>Survey of Research Information Management Practices </a:t>
            </a:r>
          </a:p>
          <a:p>
            <a:endParaRPr lang="en-US" sz="1050" b="1" dirty="0">
              <a:solidFill>
                <a:schemeClr val="bg1"/>
              </a:solidFill>
            </a:endParaRPr>
          </a:p>
          <a:p>
            <a:endParaRPr lang="en-US" sz="1050" b="1" dirty="0">
              <a:solidFill>
                <a:schemeClr val="bg1"/>
              </a:solidFill>
            </a:endParaRPr>
          </a:p>
          <a:p>
            <a:r>
              <a:rPr lang="en-US" sz="1050" b="1" dirty="0">
                <a:solidFill>
                  <a:schemeClr val="bg1"/>
                </a:solidFill>
              </a:rPr>
              <a:t>(report coming summer 2018)</a:t>
            </a:r>
          </a:p>
        </p:txBody>
      </p:sp>
      <p:pic>
        <p:nvPicPr>
          <p:cNvPr id="18" name="Picture 17"/>
          <p:cNvPicPr>
            <a:picLocks noChangeAspect="1"/>
          </p:cNvPicPr>
          <p:nvPr/>
        </p:nvPicPr>
        <p:blipFill>
          <a:blip r:embed="rId4"/>
          <a:stretch>
            <a:fillRect/>
          </a:stretch>
        </p:blipFill>
        <p:spPr>
          <a:xfrm>
            <a:off x="1418828" y="1386600"/>
            <a:ext cx="2048337" cy="2639300"/>
          </a:xfrm>
          <a:prstGeom prst="rect">
            <a:avLst/>
          </a:prstGeom>
          <a:ln w="25400">
            <a:solidFill>
              <a:schemeClr val="accent6"/>
            </a:solidFill>
          </a:ln>
          <a:effectLst/>
        </p:spPr>
      </p:pic>
      <p:pic>
        <p:nvPicPr>
          <p:cNvPr id="2" name="Picture 1">
            <a:extLst>
              <a:ext uri="{FF2B5EF4-FFF2-40B4-BE49-F238E27FC236}">
                <a16:creationId xmlns:a16="http://schemas.microsoft.com/office/drawing/2014/main" id="{94432A07-BCDE-B942-A1C1-EAB5D0DA4745}"/>
              </a:ext>
            </a:extLst>
          </p:cNvPr>
          <p:cNvPicPr>
            <a:picLocks noChangeAspect="1"/>
          </p:cNvPicPr>
          <p:nvPr/>
        </p:nvPicPr>
        <p:blipFill>
          <a:blip r:embed="rId5"/>
          <a:stretch>
            <a:fillRect/>
          </a:stretch>
        </p:blipFill>
        <p:spPr>
          <a:xfrm>
            <a:off x="3617131" y="1386600"/>
            <a:ext cx="2052248" cy="2637644"/>
          </a:xfrm>
          <a:prstGeom prst="rect">
            <a:avLst/>
          </a:prstGeom>
          <a:ln w="25400">
            <a:solidFill>
              <a:schemeClr val="accent3"/>
            </a:solidFill>
          </a:ln>
        </p:spPr>
      </p:pic>
      <p:sp>
        <p:nvSpPr>
          <p:cNvPr id="4" name="Text Placeholder 3">
            <a:extLst>
              <a:ext uri="{FF2B5EF4-FFF2-40B4-BE49-F238E27FC236}">
                <a16:creationId xmlns:a16="http://schemas.microsoft.com/office/drawing/2014/main" id="{D07A2F9B-0C8E-9E47-BEB5-F3136FE2EB31}"/>
              </a:ext>
            </a:extLst>
          </p:cNvPr>
          <p:cNvSpPr>
            <a:spLocks noGrp="1"/>
          </p:cNvSpPr>
          <p:nvPr>
            <p:ph type="body" sz="quarter" idx="13"/>
          </p:nvPr>
        </p:nvSpPr>
        <p:spPr/>
        <p:txBody>
          <a:bodyPr>
            <a:normAutofit/>
          </a:bodyPr>
          <a:lstStyle/>
          <a:p>
            <a:r>
              <a:rPr lang="en-US" sz="3300" dirty="0">
                <a:solidFill>
                  <a:schemeClr val="accent1">
                    <a:lumMod val="50000"/>
                  </a:schemeClr>
                </a:solidFill>
              </a:rPr>
              <a:t>Research Information Management (RIM)</a:t>
            </a:r>
          </a:p>
        </p:txBody>
      </p:sp>
    </p:spTree>
    <p:extLst>
      <p:ext uri="{BB962C8B-B14F-4D97-AF65-F5344CB8AC3E}">
        <p14:creationId xmlns:p14="http://schemas.microsoft.com/office/powerpoint/2010/main" val="360826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92501" y="851940"/>
            <a:ext cx="4708115" cy="3403600"/>
          </a:xfrm>
          <a:prstGeom prst="rect">
            <a:avLst/>
          </a:prstGeom>
        </p:spPr>
      </p:pic>
      <p:sp>
        <p:nvSpPr>
          <p:cNvPr id="4" name="TextBox 3">
            <a:extLst>
              <a:ext uri="{FF2B5EF4-FFF2-40B4-BE49-F238E27FC236}">
                <a16:creationId xmlns:a16="http://schemas.microsoft.com/office/drawing/2014/main" id="{4859EE38-C8CD-A34E-AC8B-0B204386EFC4}"/>
              </a:ext>
            </a:extLst>
          </p:cNvPr>
          <p:cNvSpPr txBox="1"/>
          <p:nvPr/>
        </p:nvSpPr>
        <p:spPr>
          <a:xfrm>
            <a:off x="1501379" y="1299147"/>
            <a:ext cx="1991122" cy="2862322"/>
          </a:xfrm>
          <a:prstGeom prst="rect">
            <a:avLst/>
          </a:prstGeom>
          <a:noFill/>
          <a:ln w="22225">
            <a:solidFill>
              <a:schemeClr val="tx2"/>
            </a:solidFill>
          </a:ln>
        </p:spPr>
        <p:txBody>
          <a:bodyPr wrap="square" rtlCol="0">
            <a:spAutoFit/>
          </a:bodyPr>
          <a:lstStyle/>
          <a:p>
            <a:r>
              <a:rPr lang="en-US" dirty="0"/>
              <a:t>Presents a framework for understanding different uses—which vary widely by locale—as part of research information management practice.</a:t>
            </a:r>
          </a:p>
        </p:txBody>
      </p:sp>
      <p:sp>
        <p:nvSpPr>
          <p:cNvPr id="7" name="Text Placeholder 6">
            <a:extLst>
              <a:ext uri="{FF2B5EF4-FFF2-40B4-BE49-F238E27FC236}">
                <a16:creationId xmlns:a16="http://schemas.microsoft.com/office/drawing/2014/main" id="{072A6575-4E83-1848-8684-7877326B7B91}"/>
              </a:ext>
            </a:extLst>
          </p:cNvPr>
          <p:cNvSpPr>
            <a:spLocks noGrp="1"/>
          </p:cNvSpPr>
          <p:nvPr>
            <p:ph type="body" sz="quarter" idx="13"/>
          </p:nvPr>
        </p:nvSpPr>
        <p:spPr/>
        <p:txBody>
          <a:bodyPr>
            <a:noAutofit/>
          </a:bodyPr>
          <a:lstStyle/>
          <a:p>
            <a:r>
              <a:rPr lang="en-US" sz="3300" dirty="0">
                <a:solidFill>
                  <a:schemeClr val="accent1">
                    <a:lumMod val="50000"/>
                  </a:schemeClr>
                </a:solidFill>
              </a:rPr>
              <a:t>Framework for understanding RIM</a:t>
            </a:r>
          </a:p>
        </p:txBody>
      </p:sp>
      <p:sp>
        <p:nvSpPr>
          <p:cNvPr id="5" name="Rectangle 4">
            <a:extLst>
              <a:ext uri="{FF2B5EF4-FFF2-40B4-BE49-F238E27FC236}">
                <a16:creationId xmlns:a16="http://schemas.microsoft.com/office/drawing/2014/main" id="{92E3518E-AB22-0B40-A3FF-23C2AE9B19FF}"/>
              </a:ext>
            </a:extLst>
          </p:cNvPr>
          <p:cNvSpPr/>
          <p:nvPr/>
        </p:nvSpPr>
        <p:spPr>
          <a:xfrm>
            <a:off x="1143000" y="4726912"/>
            <a:ext cx="2474131" cy="334707"/>
          </a:xfrm>
          <a:prstGeom prst="rect">
            <a:avLst/>
          </a:prstGeom>
          <a:solidFill>
            <a:srgbClr val="A9306F"/>
          </a:solidFill>
        </p:spPr>
        <p:txBody>
          <a:bodyPr wrap="square">
            <a:spAutoFit/>
          </a:bodyPr>
          <a:lstStyle/>
          <a:p>
            <a:pPr algn="ctr"/>
            <a:r>
              <a:rPr lang="en-US" sz="1575" b="1" dirty="0" err="1">
                <a:solidFill>
                  <a:schemeClr val="bg1"/>
                </a:solidFill>
              </a:rPr>
              <a:t>oc.lc</a:t>
            </a:r>
            <a:r>
              <a:rPr lang="en-US" sz="1575" b="1" dirty="0">
                <a:solidFill>
                  <a:schemeClr val="bg1"/>
                </a:solidFill>
              </a:rPr>
              <a:t>/rim</a:t>
            </a:r>
          </a:p>
        </p:txBody>
      </p:sp>
    </p:spTree>
    <p:extLst>
      <p:ext uri="{BB962C8B-B14F-4D97-AF65-F5344CB8AC3E}">
        <p14:creationId xmlns:p14="http://schemas.microsoft.com/office/powerpoint/2010/main" val="317217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52774" y="118191"/>
            <a:ext cx="6329361" cy="686442"/>
          </a:xfrm>
        </p:spPr>
        <p:txBody>
          <a:bodyPr/>
          <a:lstStyle/>
          <a:p>
            <a:r>
              <a:rPr lang="en-US" sz="3300" dirty="0"/>
              <a:t>Persistent identifiers</a:t>
            </a:r>
          </a:p>
        </p:txBody>
      </p:sp>
      <p:sp>
        <p:nvSpPr>
          <p:cNvPr id="5" name="Text Placeholder 2"/>
          <p:cNvSpPr txBox="1">
            <a:spLocks/>
          </p:cNvSpPr>
          <p:nvPr/>
        </p:nvSpPr>
        <p:spPr>
          <a:xfrm>
            <a:off x="3245496" y="930576"/>
            <a:ext cx="4560213" cy="27158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fontAlgn="base">
              <a:buFontTx/>
              <a:buChar char="-"/>
            </a:pPr>
            <a:endParaRPr lang="nl-NL" sz="2100">
              <a:solidFill>
                <a:srgbClr val="000000"/>
              </a:solidFill>
              <a:latin typeface="Helvetica" panose="020B0604020202020204" pitchFamily="34" charset="0"/>
            </a:endParaRPr>
          </a:p>
        </p:txBody>
      </p:sp>
      <p:pic>
        <p:nvPicPr>
          <p:cNvPr id="4" name="Picture 3"/>
          <p:cNvPicPr>
            <a:picLocks noChangeAspect="1"/>
          </p:cNvPicPr>
          <p:nvPr/>
        </p:nvPicPr>
        <p:blipFill>
          <a:blip r:embed="rId3"/>
          <a:stretch>
            <a:fillRect/>
          </a:stretch>
        </p:blipFill>
        <p:spPr>
          <a:xfrm>
            <a:off x="1476348" y="888021"/>
            <a:ext cx="1916984" cy="2496370"/>
          </a:xfrm>
          <a:prstGeom prst="rect">
            <a:avLst/>
          </a:prstGeom>
          <a:ln w="22225">
            <a:solidFill>
              <a:schemeClr val="accent6"/>
            </a:solidFill>
          </a:ln>
        </p:spPr>
      </p:pic>
      <p:pic>
        <p:nvPicPr>
          <p:cNvPr id="6" name="Picture 5"/>
          <p:cNvPicPr>
            <a:picLocks noChangeAspect="1"/>
          </p:cNvPicPr>
          <p:nvPr/>
        </p:nvPicPr>
        <p:blipFill>
          <a:blip r:embed="rId4"/>
          <a:stretch>
            <a:fillRect/>
          </a:stretch>
        </p:blipFill>
        <p:spPr>
          <a:xfrm>
            <a:off x="3514501" y="888021"/>
            <a:ext cx="1924136" cy="2489217"/>
          </a:xfrm>
          <a:prstGeom prst="rect">
            <a:avLst/>
          </a:prstGeom>
          <a:ln w="22225">
            <a:solidFill>
              <a:schemeClr val="accent6"/>
            </a:solidFill>
          </a:ln>
        </p:spPr>
      </p:pic>
      <p:sp>
        <p:nvSpPr>
          <p:cNvPr id="10" name="TextBox 9"/>
          <p:cNvSpPr txBox="1"/>
          <p:nvPr/>
        </p:nvSpPr>
        <p:spPr>
          <a:xfrm>
            <a:off x="1476348" y="3467779"/>
            <a:ext cx="6524652" cy="923330"/>
          </a:xfrm>
          <a:prstGeom prst="rect">
            <a:avLst/>
          </a:prstGeom>
          <a:noFill/>
        </p:spPr>
        <p:txBody>
          <a:bodyPr wrap="square" rtlCol="0">
            <a:spAutoFit/>
          </a:bodyPr>
          <a:lstStyle/>
          <a:p>
            <a:pPr marL="257175" indent="-257175">
              <a:buFont typeface="Arial" panose="020B0604020202020204" pitchFamily="34" charset="0"/>
              <a:buChar char="•"/>
            </a:pPr>
            <a:r>
              <a:rPr lang="nl-NL" dirty="0" err="1"/>
              <a:t>Discusses</a:t>
            </a:r>
            <a:r>
              <a:rPr lang="nl-NL" dirty="0"/>
              <a:t> </a:t>
            </a:r>
            <a:r>
              <a:rPr lang="nl-NL" dirty="0" err="1"/>
              <a:t>the</a:t>
            </a:r>
            <a:r>
              <a:rPr lang="nl-NL" dirty="0"/>
              <a:t> </a:t>
            </a:r>
            <a:r>
              <a:rPr lang="nl-NL" dirty="0" err="1"/>
              <a:t>value</a:t>
            </a:r>
            <a:r>
              <a:rPr lang="nl-NL" dirty="0"/>
              <a:t> of </a:t>
            </a:r>
            <a:r>
              <a:rPr lang="nl-NL" dirty="0" err="1"/>
              <a:t>PIDs</a:t>
            </a:r>
            <a:r>
              <a:rPr lang="nl-NL" dirty="0"/>
              <a:t> in </a:t>
            </a:r>
            <a:r>
              <a:rPr lang="nl-NL" dirty="0" err="1"/>
              <a:t>library</a:t>
            </a:r>
            <a:r>
              <a:rPr lang="nl-NL" dirty="0"/>
              <a:t> </a:t>
            </a:r>
            <a:r>
              <a:rPr lang="nl-NL" dirty="0" err="1"/>
              <a:t>workflows</a:t>
            </a:r>
            <a:endParaRPr lang="nl-NL" dirty="0"/>
          </a:p>
          <a:p>
            <a:pPr marL="257175" indent="-257175">
              <a:buFont typeface="Arial" panose="020B0604020202020204" pitchFamily="34" charset="0"/>
              <a:buChar char="•"/>
            </a:pPr>
            <a:r>
              <a:rPr lang="nl-NL" dirty="0" err="1"/>
              <a:t>Describes</a:t>
            </a:r>
            <a:r>
              <a:rPr lang="nl-NL" dirty="0"/>
              <a:t> </a:t>
            </a:r>
            <a:r>
              <a:rPr lang="nl-NL" dirty="0" err="1"/>
              <a:t>challenges</a:t>
            </a:r>
            <a:r>
              <a:rPr lang="nl-NL" dirty="0"/>
              <a:t> </a:t>
            </a:r>
            <a:r>
              <a:rPr lang="nl-NL" dirty="0" err="1"/>
              <a:t>and</a:t>
            </a:r>
            <a:r>
              <a:rPr lang="nl-NL" dirty="0"/>
              <a:t> </a:t>
            </a:r>
            <a:r>
              <a:rPr lang="nl-NL" dirty="0" err="1"/>
              <a:t>uses</a:t>
            </a:r>
            <a:r>
              <a:rPr lang="nl-NL" dirty="0"/>
              <a:t> </a:t>
            </a:r>
            <a:r>
              <a:rPr lang="nl-NL" dirty="0" err="1"/>
              <a:t>for</a:t>
            </a:r>
            <a:r>
              <a:rPr lang="nl-NL" dirty="0"/>
              <a:t> </a:t>
            </a:r>
            <a:r>
              <a:rPr lang="nl-NL" dirty="0" err="1"/>
              <a:t>organizational</a:t>
            </a:r>
            <a:r>
              <a:rPr lang="nl-NL" dirty="0"/>
              <a:t> </a:t>
            </a:r>
            <a:r>
              <a:rPr lang="nl-NL" dirty="0" err="1"/>
              <a:t>identifiers</a:t>
            </a:r>
            <a:endParaRPr lang="nl-NL" dirty="0"/>
          </a:p>
          <a:p>
            <a:pPr marL="257175" indent="-257175">
              <a:buFont typeface="Arial" panose="020B0604020202020204" pitchFamily="34" charset="0"/>
              <a:buChar char="•"/>
            </a:pPr>
            <a:r>
              <a:rPr lang="nl-NL" dirty="0" err="1"/>
              <a:t>Examines</a:t>
            </a:r>
            <a:r>
              <a:rPr lang="nl-NL" dirty="0"/>
              <a:t> </a:t>
            </a:r>
            <a:r>
              <a:rPr lang="nl-NL" dirty="0" err="1"/>
              <a:t>the</a:t>
            </a:r>
            <a:r>
              <a:rPr lang="nl-NL" dirty="0"/>
              <a:t> </a:t>
            </a:r>
            <a:r>
              <a:rPr lang="nl-NL" dirty="0" err="1"/>
              <a:t>current</a:t>
            </a:r>
            <a:r>
              <a:rPr lang="nl-NL" dirty="0"/>
              <a:t> status of </a:t>
            </a:r>
            <a:r>
              <a:rPr lang="nl-NL" dirty="0" err="1"/>
              <a:t>PIDs</a:t>
            </a:r>
            <a:r>
              <a:rPr lang="nl-NL" dirty="0"/>
              <a:t> in European RIM </a:t>
            </a:r>
            <a:r>
              <a:rPr lang="nl-NL" dirty="0" err="1"/>
              <a:t>practice</a:t>
            </a:r>
            <a:endParaRPr lang="en-US" sz="1350" dirty="0"/>
          </a:p>
        </p:txBody>
      </p:sp>
      <p:pic>
        <p:nvPicPr>
          <p:cNvPr id="11" name="Picture 10">
            <a:extLst>
              <a:ext uri="{FF2B5EF4-FFF2-40B4-BE49-F238E27FC236}">
                <a16:creationId xmlns:a16="http://schemas.microsoft.com/office/drawing/2014/main" id="{DD92CDB2-C76C-6D4E-8C46-7F96FA068D60}"/>
              </a:ext>
            </a:extLst>
          </p:cNvPr>
          <p:cNvPicPr>
            <a:picLocks noChangeAspect="1"/>
          </p:cNvPicPr>
          <p:nvPr/>
        </p:nvPicPr>
        <p:blipFill>
          <a:blip r:embed="rId5"/>
          <a:stretch>
            <a:fillRect/>
          </a:stretch>
        </p:blipFill>
        <p:spPr>
          <a:xfrm>
            <a:off x="5688824" y="888021"/>
            <a:ext cx="1866699" cy="2496370"/>
          </a:xfrm>
          <a:prstGeom prst="rect">
            <a:avLst/>
          </a:prstGeom>
          <a:ln w="22225">
            <a:solidFill>
              <a:schemeClr val="accent6"/>
            </a:solidFill>
          </a:ln>
        </p:spPr>
      </p:pic>
    </p:spTree>
    <p:extLst>
      <p:ext uri="{BB962C8B-B14F-4D97-AF65-F5344CB8AC3E}">
        <p14:creationId xmlns:p14="http://schemas.microsoft.com/office/powerpoint/2010/main" val="2542769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ED3FD5-9D11-8D48-B5B1-F068612CE0E3}"/>
              </a:ext>
            </a:extLst>
          </p:cNvPr>
          <p:cNvSpPr>
            <a:spLocks noGrp="1"/>
          </p:cNvSpPr>
          <p:nvPr>
            <p:ph type="body" sz="quarter" idx="12"/>
          </p:nvPr>
        </p:nvSpPr>
        <p:spPr/>
        <p:txBody>
          <a:bodyPr/>
          <a:lstStyle/>
          <a:p>
            <a:pPr marL="285750" indent="-285750">
              <a:buFont typeface="Arial" panose="020B0604020202020204" pitchFamily="34" charset="0"/>
              <a:buChar char="•"/>
            </a:pPr>
            <a:r>
              <a:rPr lang="en-US" dirty="0"/>
              <a:t>Identifiers are key to research infrastructure inoperability and openness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Identifiers allow for effective/efficient  collection, curation and reuse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unique, persistent (ideally actionable) identifiers when possible.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Globally unique is good, but if you only have local – that’s ok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Know the role of the identifier in the research workflow – and get involved with the organizations that run them</a:t>
            </a:r>
          </a:p>
          <a:p>
            <a:endParaRPr lang="en-US" dirty="0"/>
          </a:p>
        </p:txBody>
      </p:sp>
      <p:sp>
        <p:nvSpPr>
          <p:cNvPr id="3" name="Text Placeholder 2">
            <a:extLst>
              <a:ext uri="{FF2B5EF4-FFF2-40B4-BE49-F238E27FC236}">
                <a16:creationId xmlns:a16="http://schemas.microsoft.com/office/drawing/2014/main" id="{9743D91B-E5F8-4549-9462-CE15809AF342}"/>
              </a:ext>
            </a:extLst>
          </p:cNvPr>
          <p:cNvSpPr>
            <a:spLocks noGrp="1"/>
          </p:cNvSpPr>
          <p:nvPr>
            <p:ph type="body" sz="quarter" idx="13"/>
          </p:nvPr>
        </p:nvSpPr>
        <p:spPr/>
        <p:txBody>
          <a:bodyPr>
            <a:noAutofit/>
          </a:bodyPr>
          <a:lstStyle/>
          <a:p>
            <a:r>
              <a:rPr lang="en-US" sz="3300" dirty="0">
                <a:solidFill>
                  <a:schemeClr val="accent1">
                    <a:lumMod val="50000"/>
                  </a:schemeClr>
                </a:solidFill>
              </a:rPr>
              <a:t>Key to Interoperability: Persistent Identifiers</a:t>
            </a:r>
          </a:p>
        </p:txBody>
      </p:sp>
    </p:spTree>
    <p:extLst>
      <p:ext uri="{BB962C8B-B14F-4D97-AF65-F5344CB8AC3E}">
        <p14:creationId xmlns:p14="http://schemas.microsoft.com/office/powerpoint/2010/main" val="90417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27BA43-179B-2548-92E9-130B40AAA450}"/>
              </a:ext>
            </a:extLst>
          </p:cNvPr>
          <p:cNvSpPr>
            <a:spLocks noGrp="1"/>
          </p:cNvSpPr>
          <p:nvPr>
            <p:ph type="body" sz="quarter" idx="12"/>
          </p:nvPr>
        </p:nvSpPr>
        <p:spPr/>
        <p:txBody>
          <a:bodyPr/>
          <a:lstStyle/>
          <a:p>
            <a:r>
              <a:rPr lang="en-US" b="1" i="1" dirty="0"/>
              <a:t>Welcome And Research Update</a:t>
            </a:r>
          </a:p>
          <a:p>
            <a:r>
              <a:rPr lang="en-US" b="1" i="1" dirty="0"/>
              <a:t>The realities of RDM: findings from comparative case studies </a:t>
            </a:r>
          </a:p>
          <a:p>
            <a:pPr lvl="1"/>
            <a:r>
              <a:rPr lang="en-US" sz="1800" dirty="0"/>
              <a:t>Hilde van </a:t>
            </a:r>
            <a:r>
              <a:rPr lang="en-US" sz="1800" dirty="0" err="1"/>
              <a:t>ZeelandScientific</a:t>
            </a:r>
            <a:r>
              <a:rPr lang="en-US" sz="1800" dirty="0"/>
              <a:t> Information Specialist at the Wageningen Data Competence Centre. and </a:t>
            </a:r>
          </a:p>
          <a:p>
            <a:pPr lvl="1"/>
            <a:r>
              <a:rPr lang="en-US" sz="1800" dirty="0"/>
              <a:t>Rebecca Bryant, OCLC Senior Program Officer </a:t>
            </a:r>
          </a:p>
          <a:p>
            <a:endParaRPr lang="en-US" sz="1500" dirty="0"/>
          </a:p>
          <a:p>
            <a:r>
              <a:rPr lang="en-US" b="1" i="1" dirty="0"/>
              <a:t>The state of RDM at UC San Diego</a:t>
            </a:r>
            <a:r>
              <a:rPr lang="en-US" dirty="0"/>
              <a:t> </a:t>
            </a:r>
          </a:p>
          <a:p>
            <a:pPr lvl="1"/>
            <a:r>
              <a:rPr lang="en-US" sz="1800" dirty="0"/>
              <a:t>David Minor, Program Director</a:t>
            </a:r>
            <a:br>
              <a:rPr lang="en-US" sz="1800" dirty="0"/>
            </a:br>
            <a:r>
              <a:rPr lang="en-US" sz="1800" dirty="0"/>
              <a:t>Research Data Curation</a:t>
            </a:r>
            <a:br>
              <a:rPr lang="en-US" sz="1800" dirty="0"/>
            </a:br>
            <a:r>
              <a:rPr lang="en-US" sz="1800" dirty="0"/>
              <a:t>University of California, San Diego</a:t>
            </a:r>
          </a:p>
        </p:txBody>
      </p:sp>
      <p:sp>
        <p:nvSpPr>
          <p:cNvPr id="3" name="Text Placeholder 2">
            <a:extLst>
              <a:ext uri="{FF2B5EF4-FFF2-40B4-BE49-F238E27FC236}">
                <a16:creationId xmlns:a16="http://schemas.microsoft.com/office/drawing/2014/main" id="{77AB3673-C72C-A44E-9F0F-C0F8788BDF2E}"/>
              </a:ext>
            </a:extLst>
          </p:cNvPr>
          <p:cNvSpPr>
            <a:spLocks noGrp="1"/>
          </p:cNvSpPr>
          <p:nvPr>
            <p:ph type="body" sz="quarter" idx="13"/>
          </p:nvPr>
        </p:nvSpPr>
        <p:spPr/>
        <p:txBody>
          <a:bodyPr/>
          <a:lstStyle/>
          <a:p>
            <a:r>
              <a:rPr lang="en-US" sz="330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33106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FBFC93-ED5D-404D-B103-E0CFC04E3FAF}"/>
              </a:ext>
            </a:extLst>
          </p:cNvPr>
          <p:cNvSpPr>
            <a:spLocks noGrp="1"/>
          </p:cNvSpPr>
          <p:nvPr>
            <p:ph type="body" sz="quarter" idx="13"/>
          </p:nvPr>
        </p:nvSpPr>
        <p:spPr/>
        <p:txBody>
          <a:bodyPr/>
          <a:lstStyle/>
          <a:p>
            <a:r>
              <a:rPr lang="en-US" sz="3400" dirty="0">
                <a:solidFill>
                  <a:schemeClr val="accent1">
                    <a:lumMod val="50000"/>
                  </a:schemeClr>
                </a:solidFill>
              </a:rPr>
              <a:t>Linked Data Gets Real</a:t>
            </a:r>
          </a:p>
        </p:txBody>
      </p:sp>
      <p:sp>
        <p:nvSpPr>
          <p:cNvPr id="2" name="Text Placeholder 1">
            <a:extLst>
              <a:ext uri="{FF2B5EF4-FFF2-40B4-BE49-F238E27FC236}">
                <a16:creationId xmlns:a16="http://schemas.microsoft.com/office/drawing/2014/main" id="{EB1FB731-0F74-4B6B-A03A-D5535EC91FC5}"/>
              </a:ext>
            </a:extLst>
          </p:cNvPr>
          <p:cNvSpPr>
            <a:spLocks noGrp="1"/>
          </p:cNvSpPr>
          <p:nvPr>
            <p:ph type="body" sz="quarter" idx="12"/>
          </p:nvPr>
        </p:nvSpPr>
        <p:spPr>
          <a:xfrm>
            <a:off x="340785" y="1094292"/>
            <a:ext cx="4166756" cy="3356378"/>
          </a:xfrm>
        </p:spPr>
        <p:txBody>
          <a:bodyPr>
            <a:normAutofit lnSpcReduction="10000"/>
          </a:bodyPr>
          <a:lstStyle/>
          <a:p>
            <a:pPr marL="0" indent="0">
              <a:buNone/>
            </a:pPr>
            <a:endParaRPr lang="en-US" dirty="0">
              <a:latin typeface="+mj-lt"/>
            </a:endParaRPr>
          </a:p>
          <a:p>
            <a:pPr marL="0" indent="0">
              <a:buNone/>
            </a:pPr>
            <a:r>
              <a:rPr lang="en-US" dirty="0"/>
              <a:t>Prototype 3 services</a:t>
            </a:r>
          </a:p>
          <a:p>
            <a:pPr marL="614362" indent="-342900"/>
            <a:r>
              <a:rPr lang="en-US" dirty="0"/>
              <a:t>reconcile legacy bibliographic information with linked data entities</a:t>
            </a:r>
          </a:p>
          <a:p>
            <a:pPr marL="614362" indent="-342900"/>
            <a:r>
              <a:rPr lang="en-US" dirty="0"/>
              <a:t>create and edit new linked data entity descriptions</a:t>
            </a:r>
          </a:p>
          <a:p>
            <a:pPr marL="614362" indent="-342900"/>
            <a:r>
              <a:rPr lang="en-US" dirty="0"/>
              <a:t>view relationships between entities</a:t>
            </a:r>
          </a:p>
          <a:p>
            <a:pPr marL="271462" indent="0">
              <a:buNone/>
            </a:pPr>
            <a:endParaRPr lang="en-US" dirty="0"/>
          </a:p>
          <a:p>
            <a:pPr marL="0" indent="0">
              <a:buNone/>
            </a:pPr>
            <a:r>
              <a:rPr lang="en-US" dirty="0">
                <a:latin typeface="+mj-lt"/>
              </a:rPr>
              <a:t>Phase One Complete</a:t>
            </a:r>
          </a:p>
          <a:p>
            <a:pPr lvl="1"/>
            <a:r>
              <a:rPr lang="en-US" sz="1800" dirty="0"/>
              <a:t>1M name entities loaded </a:t>
            </a:r>
          </a:p>
          <a:p>
            <a:pPr lvl="1"/>
            <a:r>
              <a:rPr lang="en-US" sz="1800" dirty="0" err="1"/>
              <a:t>WikiBase</a:t>
            </a:r>
            <a:r>
              <a:rPr lang="en-US" sz="1800" dirty="0"/>
              <a:t> platform demo</a:t>
            </a:r>
          </a:p>
          <a:p>
            <a:pPr marL="0" indent="0">
              <a:buNone/>
            </a:pPr>
            <a:endParaRPr lang="en-US" dirty="0">
              <a:latin typeface="+mj-lt"/>
            </a:endParaRPr>
          </a:p>
        </p:txBody>
      </p:sp>
      <p:pic>
        <p:nvPicPr>
          <p:cNvPr id="3" name="Picture 2">
            <a:extLst>
              <a:ext uri="{FF2B5EF4-FFF2-40B4-BE49-F238E27FC236}">
                <a16:creationId xmlns:a16="http://schemas.microsoft.com/office/drawing/2014/main" id="{8ACB2DF9-69A1-4FD9-A0F5-2185C9A15D59}"/>
              </a:ext>
            </a:extLst>
          </p:cNvPr>
          <p:cNvPicPr>
            <a:picLocks noChangeAspect="1"/>
          </p:cNvPicPr>
          <p:nvPr/>
        </p:nvPicPr>
        <p:blipFill>
          <a:blip r:embed="rId3"/>
          <a:stretch>
            <a:fillRect/>
          </a:stretch>
        </p:blipFill>
        <p:spPr>
          <a:xfrm>
            <a:off x="4507541" y="1254241"/>
            <a:ext cx="4403021" cy="2485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157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FBFC93-ED5D-404D-B103-E0CFC04E3FAF}"/>
              </a:ext>
            </a:extLst>
          </p:cNvPr>
          <p:cNvSpPr>
            <a:spLocks noGrp="1"/>
          </p:cNvSpPr>
          <p:nvPr>
            <p:ph type="body" sz="quarter" idx="13"/>
          </p:nvPr>
        </p:nvSpPr>
        <p:spPr>
          <a:xfrm>
            <a:off x="242814" y="142255"/>
            <a:ext cx="8181975" cy="686442"/>
          </a:xfrm>
        </p:spPr>
        <p:txBody>
          <a:bodyPr/>
          <a:lstStyle/>
          <a:p>
            <a:r>
              <a:rPr lang="en-US" sz="3400" dirty="0">
                <a:solidFill>
                  <a:schemeClr val="accent1">
                    <a:lumMod val="50000"/>
                  </a:schemeClr>
                </a:solidFill>
              </a:rPr>
              <a:t>Linked Data Gets Real</a:t>
            </a:r>
          </a:p>
        </p:txBody>
      </p:sp>
      <p:sp>
        <p:nvSpPr>
          <p:cNvPr id="2" name="Text Placeholder 1">
            <a:extLst>
              <a:ext uri="{FF2B5EF4-FFF2-40B4-BE49-F238E27FC236}">
                <a16:creationId xmlns:a16="http://schemas.microsoft.com/office/drawing/2014/main" id="{EB1FB731-0F74-4B6B-A03A-D5535EC91FC5}"/>
              </a:ext>
            </a:extLst>
          </p:cNvPr>
          <p:cNvSpPr>
            <a:spLocks noGrp="1"/>
          </p:cNvSpPr>
          <p:nvPr>
            <p:ph type="body" sz="quarter" idx="12"/>
          </p:nvPr>
        </p:nvSpPr>
        <p:spPr>
          <a:xfrm>
            <a:off x="242814" y="618016"/>
            <a:ext cx="8692841" cy="3975753"/>
          </a:xfrm>
        </p:spPr>
        <p:txBody>
          <a:bodyPr>
            <a:normAutofit/>
          </a:bodyPr>
          <a:lstStyle/>
          <a:p>
            <a:pPr marL="0" indent="0">
              <a:buNone/>
            </a:pPr>
            <a:r>
              <a:rPr lang="en-US" b="1" dirty="0"/>
              <a:t>Phase 2 underway</a:t>
            </a:r>
          </a:p>
          <a:p>
            <a:pPr>
              <a:buFont typeface="Wingdings" panose="05000000000000000000" pitchFamily="2" charset="2"/>
              <a:buChar char="§"/>
            </a:pPr>
            <a:r>
              <a:rPr lang="en-US" dirty="0"/>
              <a:t>Launch an entity editor</a:t>
            </a:r>
          </a:p>
          <a:p>
            <a:r>
              <a:rPr lang="en-US" dirty="0"/>
              <a:t>American University, Brigham Young University, Cleveland Public Library , Gale Cengage</a:t>
            </a:r>
          </a:p>
          <a:p>
            <a:r>
              <a:rPr lang="en-US" dirty="0"/>
              <a:t>Harvard University, Michigan State University, National Library of Medicine, </a:t>
            </a:r>
          </a:p>
          <a:p>
            <a:r>
              <a:rPr lang="en-US" dirty="0"/>
              <a:t>North Carolina State University, Northwestern University, Princeton University</a:t>
            </a:r>
          </a:p>
          <a:p>
            <a:r>
              <a:rPr lang="en-US" dirty="0"/>
              <a:t>Smithsonian Library, Temple University, University of Minnesota, </a:t>
            </a:r>
          </a:p>
          <a:p>
            <a:r>
              <a:rPr lang="en-US" dirty="0"/>
              <a:t>University of New Hampshire, Yale University, UC-Davis, Cornell</a:t>
            </a:r>
            <a:br>
              <a:rPr lang="en-US" dirty="0">
                <a:latin typeface="+mj-lt"/>
              </a:rPr>
            </a:br>
            <a:endParaRPr lang="en-US" dirty="0">
              <a:latin typeface="+mj-lt"/>
            </a:endParaRPr>
          </a:p>
          <a:p>
            <a:pPr marL="0" indent="0">
              <a:buNone/>
            </a:pPr>
            <a:r>
              <a:rPr lang="en-US" b="1" dirty="0">
                <a:latin typeface="+mj-lt"/>
              </a:rPr>
              <a:t>Linked Data Implementers Survey: </a:t>
            </a:r>
          </a:p>
          <a:p>
            <a:pPr marL="0" indent="0">
              <a:buNone/>
            </a:pPr>
            <a:r>
              <a:rPr lang="en-US" dirty="0">
                <a:latin typeface="+mj-lt"/>
              </a:rPr>
              <a:t>About: </a:t>
            </a:r>
            <a:r>
              <a:rPr lang="en-US" b="1" dirty="0">
                <a:latin typeface="+mj-lt"/>
                <a:hlinkClick r:id="rId3"/>
              </a:rPr>
              <a:t>http://hangingtogether.org/?p=6689</a:t>
            </a:r>
            <a:endParaRPr lang="en-US" b="1" dirty="0">
              <a:latin typeface="+mj-lt"/>
            </a:endParaRPr>
          </a:p>
          <a:p>
            <a:pPr marL="0" indent="0">
              <a:buNone/>
            </a:pPr>
            <a:r>
              <a:rPr lang="en-US" dirty="0">
                <a:latin typeface="+mj-lt"/>
              </a:rPr>
              <a:t>Survey: </a:t>
            </a:r>
            <a:r>
              <a:rPr lang="en-US" u="sng" dirty="0">
                <a:hlinkClick r:id="rId4"/>
              </a:rPr>
              <a:t>https://www.surveymonkey.com/r/LinkedDataSurvey2018</a:t>
            </a:r>
            <a:endParaRPr lang="en-US" u="sng" dirty="0"/>
          </a:p>
          <a:p>
            <a:pPr marL="0" indent="0">
              <a:buNone/>
            </a:pPr>
            <a:r>
              <a:rPr lang="en-US" b="1" u="sng" dirty="0">
                <a:latin typeface="+mj-lt"/>
              </a:rPr>
              <a:t>Deadline: 25 May</a:t>
            </a:r>
            <a:r>
              <a:rPr lang="en-US" b="1" dirty="0">
                <a:latin typeface="+mj-lt"/>
              </a:rPr>
              <a:t> </a:t>
            </a:r>
            <a:endParaRPr lang="en-US" b="1" dirty="0"/>
          </a:p>
        </p:txBody>
      </p:sp>
      <p:pic>
        <p:nvPicPr>
          <p:cNvPr id="3" name="Picture 2">
            <a:extLst>
              <a:ext uri="{FF2B5EF4-FFF2-40B4-BE49-F238E27FC236}">
                <a16:creationId xmlns:a16="http://schemas.microsoft.com/office/drawing/2014/main" id="{8ACB2DF9-69A1-4FD9-A0F5-2185C9A15D59}"/>
              </a:ext>
            </a:extLst>
          </p:cNvPr>
          <p:cNvPicPr>
            <a:picLocks noChangeAspect="1"/>
          </p:cNvPicPr>
          <p:nvPr/>
        </p:nvPicPr>
        <p:blipFill>
          <a:blip r:embed="rId5">
            <a:alphaModFix amt="20000"/>
          </a:blip>
          <a:stretch>
            <a:fillRect/>
          </a:stretch>
        </p:blipFill>
        <p:spPr>
          <a:xfrm>
            <a:off x="2729696" y="564502"/>
            <a:ext cx="6165143" cy="354223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395BBF4-B423-4263-B9B9-D5D4667BC6A3}"/>
              </a:ext>
            </a:extLst>
          </p:cNvPr>
          <p:cNvSpPr txBox="1"/>
          <p:nvPr/>
        </p:nvSpPr>
        <p:spPr>
          <a:xfrm>
            <a:off x="6387481" y="4303463"/>
            <a:ext cx="3048000" cy="369332"/>
          </a:xfrm>
          <a:prstGeom prst="rect">
            <a:avLst/>
          </a:prstGeom>
          <a:noFill/>
        </p:spPr>
        <p:txBody>
          <a:bodyPr wrap="square" rtlCol="0">
            <a:spAutoFit/>
          </a:bodyPr>
          <a:lstStyle/>
          <a:p>
            <a:r>
              <a:rPr lang="en-US" dirty="0">
                <a:hlinkClick r:id="rId6"/>
              </a:rPr>
              <a:t>oc.lc/</a:t>
            </a:r>
            <a:r>
              <a:rPr lang="en-US" dirty="0" err="1">
                <a:hlinkClick r:id="rId6"/>
              </a:rPr>
              <a:t>linkeddatasummary</a:t>
            </a:r>
            <a:endParaRPr lang="en-US" dirty="0"/>
          </a:p>
        </p:txBody>
      </p:sp>
    </p:spTree>
    <p:extLst>
      <p:ext uri="{BB962C8B-B14F-4D97-AF65-F5344CB8AC3E}">
        <p14:creationId xmlns:p14="http://schemas.microsoft.com/office/powerpoint/2010/main" val="371974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1F01F1-4C3E-E048-9794-A5BB15B02EF2}"/>
              </a:ext>
            </a:extLst>
          </p:cNvPr>
          <p:cNvPicPr>
            <a:picLocks noChangeAspect="1"/>
          </p:cNvPicPr>
          <p:nvPr/>
        </p:nvPicPr>
        <p:blipFill>
          <a:blip r:embed="rId2"/>
          <a:stretch>
            <a:fillRect/>
          </a:stretch>
        </p:blipFill>
        <p:spPr>
          <a:xfrm>
            <a:off x="379627" y="52592"/>
            <a:ext cx="8182623" cy="5093562"/>
          </a:xfrm>
          <a:prstGeom prst="rect">
            <a:avLst/>
          </a:prstGeom>
        </p:spPr>
      </p:pic>
    </p:spTree>
    <p:extLst>
      <p:ext uri="{BB962C8B-B14F-4D97-AF65-F5344CB8AC3E}">
        <p14:creationId xmlns:p14="http://schemas.microsoft.com/office/powerpoint/2010/main" val="178504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oclc.org/content/dam/research/publications/2018/WAM-Recommendations.jpg">
            <a:extLst>
              <a:ext uri="{FF2B5EF4-FFF2-40B4-BE49-F238E27FC236}">
                <a16:creationId xmlns:a16="http://schemas.microsoft.com/office/drawing/2014/main" id="{C57F165E-A9E8-4E18-9210-F42007530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90" y="1633338"/>
            <a:ext cx="2236039" cy="2892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oclc.org/content/dam/research/publications/2018/WAM-LitReview.jpg">
            <a:extLst>
              <a:ext uri="{FF2B5EF4-FFF2-40B4-BE49-F238E27FC236}">
                <a16:creationId xmlns:a16="http://schemas.microsoft.com/office/drawing/2014/main" id="{2C1E73B2-A178-4B1B-98FD-FA284CBCC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024" y="1633338"/>
            <a:ext cx="2236039" cy="28929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oclc.org/content/dam/research/publications/2018/WAM-Tools.jpg">
            <a:extLst>
              <a:ext uri="{FF2B5EF4-FFF2-40B4-BE49-F238E27FC236}">
                <a16:creationId xmlns:a16="http://schemas.microsoft.com/office/drawing/2014/main" id="{68D2B2B7-4BF9-4F35-9F94-CBFA489F5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858" y="1633338"/>
            <a:ext cx="2236039" cy="28929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3DF716-603E-49C2-8670-C24088ED4BBD}"/>
              </a:ext>
            </a:extLst>
          </p:cNvPr>
          <p:cNvSpPr/>
          <p:nvPr/>
        </p:nvSpPr>
        <p:spPr>
          <a:xfrm>
            <a:off x="423447" y="821112"/>
            <a:ext cx="5094514" cy="715581"/>
          </a:xfrm>
          <a:prstGeom prst="rect">
            <a:avLst/>
          </a:prstGeom>
        </p:spPr>
        <p:txBody>
          <a:bodyPr wrap="square">
            <a:spAutoFit/>
          </a:bodyPr>
          <a:lstStyle/>
          <a:p>
            <a:pPr marL="214313" indent="-214313">
              <a:buFont typeface="Arial" panose="020B0604020202020204" pitchFamily="34" charset="0"/>
              <a:buChar char="•"/>
            </a:pPr>
            <a:r>
              <a:rPr lang="en-US" sz="1350" dirty="0"/>
              <a:t>Recommendations for descriptive metadata</a:t>
            </a:r>
          </a:p>
          <a:p>
            <a:pPr marL="214313" indent="-214313">
              <a:buFont typeface="Arial" panose="020B0604020202020204" pitchFamily="34" charset="0"/>
              <a:buChar char="•"/>
            </a:pPr>
            <a:r>
              <a:rPr lang="en-US" sz="1350" dirty="0"/>
              <a:t>User needs, with annotated bibliography</a:t>
            </a:r>
          </a:p>
          <a:p>
            <a:pPr marL="214313" indent="-214313">
              <a:buFont typeface="Arial" panose="020B0604020202020204" pitchFamily="34" charset="0"/>
              <a:buChar char="•"/>
            </a:pPr>
            <a:r>
              <a:rPr lang="en-US" sz="1350" dirty="0"/>
              <a:t>Tools analysis, with evaluation grid</a:t>
            </a:r>
          </a:p>
        </p:txBody>
      </p:sp>
      <p:sp>
        <p:nvSpPr>
          <p:cNvPr id="12" name="Rectangle 11">
            <a:extLst>
              <a:ext uri="{FF2B5EF4-FFF2-40B4-BE49-F238E27FC236}">
                <a16:creationId xmlns:a16="http://schemas.microsoft.com/office/drawing/2014/main" id="{4B22679C-CDC0-48BB-AF9F-BF16B68F3DDB}"/>
              </a:ext>
            </a:extLst>
          </p:cNvPr>
          <p:cNvSpPr/>
          <p:nvPr/>
        </p:nvSpPr>
        <p:spPr>
          <a:xfrm>
            <a:off x="1202267" y="4752311"/>
            <a:ext cx="2474131" cy="334707"/>
          </a:xfrm>
          <a:prstGeom prst="rect">
            <a:avLst/>
          </a:prstGeom>
          <a:solidFill>
            <a:srgbClr val="A9306F"/>
          </a:solidFill>
        </p:spPr>
        <p:txBody>
          <a:bodyPr wrap="square">
            <a:spAutoFit/>
          </a:bodyPr>
          <a:lstStyle/>
          <a:p>
            <a:pPr algn="ctr"/>
            <a:r>
              <a:rPr lang="en-US" sz="1575" b="1" dirty="0">
                <a:solidFill>
                  <a:schemeClr val="bg1"/>
                </a:solidFill>
              </a:rPr>
              <a:t>oc.lc/</a:t>
            </a:r>
            <a:r>
              <a:rPr lang="en-US" sz="1575" b="1" dirty="0" err="1">
                <a:solidFill>
                  <a:schemeClr val="bg1"/>
                </a:solidFill>
              </a:rPr>
              <a:t>wam</a:t>
            </a:r>
            <a:endParaRPr lang="en-US" sz="1575" b="1" dirty="0">
              <a:solidFill>
                <a:schemeClr val="bg1"/>
              </a:solidFill>
            </a:endParaRPr>
          </a:p>
        </p:txBody>
      </p:sp>
      <p:sp>
        <p:nvSpPr>
          <p:cNvPr id="4" name="Text Placeholder 3">
            <a:extLst>
              <a:ext uri="{FF2B5EF4-FFF2-40B4-BE49-F238E27FC236}">
                <a16:creationId xmlns:a16="http://schemas.microsoft.com/office/drawing/2014/main" id="{CAE4DCCF-C8B9-E043-9002-C7DA8633216A}"/>
              </a:ext>
            </a:extLst>
          </p:cNvPr>
          <p:cNvSpPr>
            <a:spLocks noGrp="1"/>
          </p:cNvSpPr>
          <p:nvPr>
            <p:ph type="body" sz="quarter" idx="13"/>
          </p:nvPr>
        </p:nvSpPr>
        <p:spPr/>
        <p:txBody>
          <a:bodyPr>
            <a:normAutofit/>
          </a:bodyPr>
          <a:lstStyle/>
          <a:p>
            <a:r>
              <a:rPr lang="en-US" sz="3300" dirty="0">
                <a:solidFill>
                  <a:schemeClr val="accent1">
                    <a:lumMod val="50000"/>
                  </a:schemeClr>
                </a:solidFill>
              </a:rPr>
              <a:t>Descriptive Metadata for Web Archiving</a:t>
            </a:r>
          </a:p>
        </p:txBody>
      </p:sp>
    </p:spTree>
    <p:extLst>
      <p:ext uri="{BB962C8B-B14F-4D97-AF65-F5344CB8AC3E}">
        <p14:creationId xmlns:p14="http://schemas.microsoft.com/office/powerpoint/2010/main" val="13820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20330" y="88000"/>
            <a:ext cx="7309270" cy="686442"/>
          </a:xfrm>
        </p:spPr>
        <p:txBody>
          <a:bodyPr>
            <a:noAutofit/>
          </a:bodyPr>
          <a:lstStyle/>
          <a:p>
            <a:r>
              <a:rPr lang="en-US" sz="3300" dirty="0">
                <a:solidFill>
                  <a:schemeClr val="accent1">
                    <a:lumMod val="50000"/>
                  </a:schemeClr>
                </a:solidFill>
              </a:rPr>
              <a:t>Web Archiving Metadata Working Group 2016-2017</a:t>
            </a:r>
          </a:p>
        </p:txBody>
      </p:sp>
      <p:sp>
        <p:nvSpPr>
          <p:cNvPr id="5" name="Text Placeholder 2"/>
          <p:cNvSpPr txBox="1">
            <a:spLocks/>
          </p:cNvSpPr>
          <p:nvPr/>
        </p:nvSpPr>
        <p:spPr>
          <a:xfrm>
            <a:off x="3245496" y="930576"/>
            <a:ext cx="4560213" cy="27158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fontAlgn="base">
              <a:buFontTx/>
              <a:buChar char="-"/>
            </a:pPr>
            <a:endParaRPr lang="nl-NL" sz="2100">
              <a:solidFill>
                <a:srgbClr val="000000"/>
              </a:solidFill>
              <a:latin typeface="Helvetica" panose="020B0604020202020204" pitchFamily="34" charset="0"/>
            </a:endParaRPr>
          </a:p>
        </p:txBody>
      </p:sp>
      <p:pic>
        <p:nvPicPr>
          <p:cNvPr id="4" name="Picture 3"/>
          <p:cNvPicPr>
            <a:picLocks noChangeAspect="1"/>
          </p:cNvPicPr>
          <p:nvPr/>
        </p:nvPicPr>
        <p:blipFill>
          <a:blip r:embed="rId3"/>
          <a:stretch>
            <a:fillRect/>
          </a:stretch>
        </p:blipFill>
        <p:spPr>
          <a:xfrm>
            <a:off x="920329" y="1324444"/>
            <a:ext cx="3303557" cy="1674640"/>
          </a:xfrm>
          <a:prstGeom prst="rect">
            <a:avLst/>
          </a:prstGeom>
        </p:spPr>
      </p:pic>
      <p:pic>
        <p:nvPicPr>
          <p:cNvPr id="9" name="Shape 212" descr="404 screen.png"/>
          <p:cNvPicPr preferRelativeResize="0">
            <a:picLocks noChangeAspect="1"/>
          </p:cNvPicPr>
          <p:nvPr/>
        </p:nvPicPr>
        <p:blipFill rotWithShape="1">
          <a:blip r:embed="rId4">
            <a:alphaModFix/>
          </a:blip>
          <a:srcRect/>
          <a:stretch/>
        </p:blipFill>
        <p:spPr>
          <a:xfrm>
            <a:off x="1143000" y="2826864"/>
            <a:ext cx="3173040" cy="1639170"/>
          </a:xfrm>
          <a:prstGeom prst="rect">
            <a:avLst/>
          </a:prstGeom>
          <a:noFill/>
          <a:ln>
            <a:noFill/>
          </a:ln>
        </p:spPr>
      </p:pic>
      <p:sp>
        <p:nvSpPr>
          <p:cNvPr id="3" name="TextBox 2"/>
          <p:cNvSpPr txBox="1"/>
          <p:nvPr/>
        </p:nvSpPr>
        <p:spPr>
          <a:xfrm>
            <a:off x="4632234" y="1251456"/>
            <a:ext cx="3388296" cy="3185487"/>
          </a:xfrm>
          <a:prstGeom prst="rect">
            <a:avLst/>
          </a:prstGeom>
          <a:noFill/>
        </p:spPr>
        <p:txBody>
          <a:bodyPr wrap="square" rtlCol="0">
            <a:spAutoFit/>
          </a:bodyPr>
          <a:lstStyle/>
          <a:p>
            <a:pPr marL="342900" indent="-342900">
              <a:buFont typeface="Arial" panose="020B0604020202020204" pitchFamily="34" charset="0"/>
              <a:buChar char="•"/>
            </a:pPr>
            <a:r>
              <a:rPr lang="en-US" dirty="0"/>
              <a:t>Evaluate approaches to descriptive metadata</a:t>
            </a:r>
          </a:p>
          <a:p>
            <a:pPr marL="342900" indent="-342900">
              <a:buFont typeface="Arial" panose="020B0604020202020204" pitchFamily="34" charset="0"/>
              <a:buChar char="•"/>
            </a:pPr>
            <a:r>
              <a:rPr lang="en-US" dirty="0"/>
              <a:t>Synthesize user needs and behaviors</a:t>
            </a:r>
          </a:p>
          <a:p>
            <a:pPr marL="342900" indent="-342900">
              <a:buFont typeface="Arial" panose="020B0604020202020204" pitchFamily="34" charset="0"/>
              <a:buChar char="•"/>
            </a:pPr>
            <a:r>
              <a:rPr lang="en-US" dirty="0"/>
              <a:t>Recommend community- and output-neutral best practices for metadata that meet user needs</a:t>
            </a:r>
          </a:p>
          <a:p>
            <a:pPr marL="342900" indent="-342900">
              <a:buFont typeface="Arial" panose="020B0604020202020204" pitchFamily="34" charset="0"/>
              <a:buChar char="•"/>
            </a:pPr>
            <a:r>
              <a:rPr lang="en-US" dirty="0"/>
              <a:t>Develop data dictionary</a:t>
            </a:r>
          </a:p>
          <a:p>
            <a:pPr marL="342900" indent="-342900">
              <a:buFont typeface="Arial" panose="020B0604020202020204" pitchFamily="34" charset="0"/>
              <a:buChar char="•"/>
            </a:pPr>
            <a:r>
              <a:rPr lang="en-US" dirty="0"/>
              <a:t>Evaluate available tools</a:t>
            </a:r>
          </a:p>
          <a:p>
            <a:endParaRPr lang="en-US" sz="2100" dirty="0"/>
          </a:p>
        </p:txBody>
      </p:sp>
    </p:spTree>
    <p:extLst>
      <p:ext uri="{BB962C8B-B14F-4D97-AF65-F5344CB8AC3E}">
        <p14:creationId xmlns:p14="http://schemas.microsoft.com/office/powerpoint/2010/main" val="3081970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217465-6675-4E46-8A99-01AED6BC1CB4}"/>
              </a:ext>
            </a:extLst>
          </p:cNvPr>
          <p:cNvSpPr txBox="1"/>
          <p:nvPr/>
        </p:nvSpPr>
        <p:spPr>
          <a:xfrm>
            <a:off x="72429" y="4237021"/>
            <a:ext cx="8799968" cy="307777"/>
          </a:xfrm>
          <a:prstGeom prst="rect">
            <a:avLst/>
          </a:prstGeom>
          <a:noFill/>
        </p:spPr>
        <p:txBody>
          <a:bodyPr wrap="square" rtlCol="0">
            <a:spAutoFit/>
          </a:bodyPr>
          <a:lstStyle/>
          <a:p>
            <a:r>
              <a:rPr lang="en-US" sz="1400" dirty="0"/>
              <a:t>https://</a:t>
            </a:r>
            <a:r>
              <a:rPr lang="en-US" sz="1400" dirty="0" err="1"/>
              <a:t>www.oclc.org</a:t>
            </a:r>
            <a:r>
              <a:rPr lang="en-US" sz="1400" dirty="0"/>
              <a:t>/research/publications/2017/</a:t>
            </a:r>
            <a:r>
              <a:rPr lang="en-US" sz="1400" dirty="0" err="1"/>
              <a:t>oclcresearch</a:t>
            </a:r>
            <a:r>
              <a:rPr lang="en-US" sz="1400" dirty="0"/>
              <a:t>-research-and-learning-</a:t>
            </a:r>
            <a:r>
              <a:rPr lang="en-US" sz="1400" dirty="0" err="1"/>
              <a:t>agenda.html</a:t>
            </a:r>
            <a:endParaRPr lang="en-US" sz="1400" dirty="0"/>
          </a:p>
        </p:txBody>
      </p:sp>
      <p:pic>
        <p:nvPicPr>
          <p:cNvPr id="10" name="Picture 9">
            <a:extLst>
              <a:ext uri="{FF2B5EF4-FFF2-40B4-BE49-F238E27FC236}">
                <a16:creationId xmlns:a16="http://schemas.microsoft.com/office/drawing/2014/main" id="{2E82DC4C-21EB-ED48-815F-E085AE196BCF}"/>
              </a:ext>
            </a:extLst>
          </p:cNvPr>
          <p:cNvPicPr>
            <a:picLocks noChangeAspect="1"/>
          </p:cNvPicPr>
          <p:nvPr/>
        </p:nvPicPr>
        <p:blipFill>
          <a:blip r:embed="rId2"/>
          <a:stretch>
            <a:fillRect/>
          </a:stretch>
        </p:blipFill>
        <p:spPr>
          <a:xfrm>
            <a:off x="1021217" y="150374"/>
            <a:ext cx="2898891" cy="39925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a:extLst>
              <a:ext uri="{FF2B5EF4-FFF2-40B4-BE49-F238E27FC236}">
                <a16:creationId xmlns:a16="http://schemas.microsoft.com/office/drawing/2014/main" id="{96B452D2-8871-6247-B5E7-2C1899B7B98A}"/>
              </a:ext>
            </a:extLst>
          </p:cNvPr>
          <p:cNvSpPr/>
          <p:nvPr/>
        </p:nvSpPr>
        <p:spPr>
          <a:xfrm>
            <a:off x="4190999" y="1280610"/>
            <a:ext cx="4572000" cy="2862322"/>
          </a:xfrm>
          <a:prstGeom prst="rect">
            <a:avLst/>
          </a:prstGeom>
        </p:spPr>
        <p:txBody>
          <a:bodyPr>
            <a:spAutoFit/>
          </a:bodyPr>
          <a:lstStyle/>
          <a:p>
            <a:pPr marL="285750" indent="-285750">
              <a:buFont typeface="Arial" panose="020B0604020202020204" pitchFamily="34" charset="0"/>
              <a:buChar char="•"/>
            </a:pPr>
            <a:r>
              <a:rPr lang="en-US" dirty="0"/>
              <a:t>Convergence of Special Collections and the Research Library</a:t>
            </a:r>
          </a:p>
          <a:p>
            <a:pPr marL="285750" indent="-285750">
              <a:buFont typeface="Arial" panose="020B0604020202020204" pitchFamily="34" charset="0"/>
              <a:buChar char="•"/>
            </a:pPr>
            <a:r>
              <a:rPr lang="en-US" dirty="0"/>
              <a:t>Advocating for Archives and Special Collections</a:t>
            </a:r>
          </a:p>
          <a:p>
            <a:pPr marL="285750" indent="-285750">
              <a:buFont typeface="Arial" panose="020B0604020202020204" pitchFamily="34" charset="0"/>
              <a:buChar char="•"/>
            </a:pPr>
            <a:r>
              <a:rPr lang="en-US" dirty="0"/>
              <a:t>Next Steps for Born Digital</a:t>
            </a:r>
          </a:p>
          <a:p>
            <a:pPr marL="285750" indent="-285750">
              <a:buFont typeface="Arial" panose="020B0604020202020204" pitchFamily="34" charset="0"/>
              <a:buChar char="•"/>
            </a:pPr>
            <a:r>
              <a:rPr lang="en-US" dirty="0"/>
              <a:t>Access Needs</a:t>
            </a:r>
          </a:p>
          <a:p>
            <a:pPr marL="285750" indent="-285750">
              <a:buFont typeface="Arial" panose="020B0604020202020204" pitchFamily="34" charset="0"/>
              <a:buChar char="•"/>
            </a:pPr>
            <a:r>
              <a:rPr lang="en-US" dirty="0"/>
              <a:t>Evolving Systems Environments</a:t>
            </a:r>
          </a:p>
          <a:p>
            <a:pPr marL="285750" indent="-285750">
              <a:buFont typeface="Arial" panose="020B0604020202020204" pitchFamily="34" charset="0"/>
              <a:buChar char="•"/>
            </a:pPr>
            <a:r>
              <a:rPr lang="en-US" dirty="0"/>
              <a:t>Stewardship and Collection Development</a:t>
            </a:r>
          </a:p>
          <a:p>
            <a:pPr marL="285750" indent="-285750">
              <a:buFont typeface="Arial" panose="020B0604020202020204" pitchFamily="34" charset="0"/>
              <a:buChar char="•"/>
            </a:pPr>
            <a:r>
              <a:rPr lang="en-US" dirty="0"/>
              <a:t>Engaging the Challenge of Diversifying Collections</a:t>
            </a:r>
          </a:p>
        </p:txBody>
      </p:sp>
      <p:sp>
        <p:nvSpPr>
          <p:cNvPr id="3" name="Rectangle 2">
            <a:extLst>
              <a:ext uri="{FF2B5EF4-FFF2-40B4-BE49-F238E27FC236}">
                <a16:creationId xmlns:a16="http://schemas.microsoft.com/office/drawing/2014/main" id="{85CA23E5-F87C-324B-83D2-BF5CBFA7FF72}"/>
              </a:ext>
            </a:extLst>
          </p:cNvPr>
          <p:cNvSpPr/>
          <p:nvPr/>
        </p:nvSpPr>
        <p:spPr>
          <a:xfrm>
            <a:off x="4190999" y="150374"/>
            <a:ext cx="3994940" cy="600164"/>
          </a:xfrm>
          <a:prstGeom prst="rect">
            <a:avLst/>
          </a:prstGeom>
        </p:spPr>
        <p:txBody>
          <a:bodyPr wrap="none">
            <a:spAutoFit/>
          </a:bodyPr>
          <a:lstStyle/>
          <a:p>
            <a:r>
              <a:rPr lang="en-US" sz="3300" b="1" dirty="0">
                <a:solidFill>
                  <a:schemeClr val="accent1">
                    <a:lumMod val="50000"/>
                  </a:schemeClr>
                </a:solidFill>
              </a:rPr>
              <a:t>Areas of Investigation</a:t>
            </a:r>
          </a:p>
        </p:txBody>
      </p:sp>
    </p:spTree>
    <p:extLst>
      <p:ext uri="{BB962C8B-B14F-4D97-AF65-F5344CB8AC3E}">
        <p14:creationId xmlns:p14="http://schemas.microsoft.com/office/powerpoint/2010/main" val="46232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B9833C-798D-094E-9114-3213287B5A8D}"/>
              </a:ext>
            </a:extLst>
          </p:cNvPr>
          <p:cNvSpPr>
            <a:spLocks noGrp="1"/>
          </p:cNvSpPr>
          <p:nvPr>
            <p:ph type="body" sz="quarter" idx="13"/>
          </p:nvPr>
        </p:nvSpPr>
        <p:spPr/>
        <p:txBody>
          <a:bodyPr>
            <a:normAutofit/>
          </a:bodyPr>
          <a:lstStyle/>
          <a:p>
            <a:r>
              <a:rPr lang="en-US" sz="3300" dirty="0">
                <a:solidFill>
                  <a:schemeClr val="accent1">
                    <a:lumMod val="50000"/>
                  </a:schemeClr>
                </a:solidFill>
              </a:rPr>
              <a:t>Types of Work</a:t>
            </a:r>
          </a:p>
        </p:txBody>
      </p:sp>
      <p:sp>
        <p:nvSpPr>
          <p:cNvPr id="3" name="Text Placeholder 2">
            <a:extLst>
              <a:ext uri="{FF2B5EF4-FFF2-40B4-BE49-F238E27FC236}">
                <a16:creationId xmlns:a16="http://schemas.microsoft.com/office/drawing/2014/main" id="{18EFF36E-3829-C44A-B3E7-B2C5A418D050}"/>
              </a:ext>
            </a:extLst>
          </p:cNvPr>
          <p:cNvSpPr>
            <a:spLocks noGrp="1"/>
          </p:cNvSpPr>
          <p:nvPr>
            <p:ph type="body" sz="quarter" idx="12"/>
          </p:nvPr>
        </p:nvSpPr>
        <p:spPr>
          <a:xfrm>
            <a:off x="340786" y="947451"/>
            <a:ext cx="8439148" cy="3356378"/>
          </a:xfrm>
        </p:spPr>
        <p:txBody>
          <a:bodyPr/>
          <a:lstStyle/>
          <a:p>
            <a:r>
              <a:rPr lang="en-US" b="1" dirty="0"/>
              <a:t>In-depth Research</a:t>
            </a:r>
          </a:p>
          <a:p>
            <a:pPr lvl="1"/>
            <a:r>
              <a:rPr lang="en-US" sz="1800" dirty="0"/>
              <a:t>helps establish or define current status, or illuminate an ill-defined area of need, such as surveys or other intensive data gathering activities, with analysis and synthesis of </a:t>
            </a:r>
            <a:r>
              <a:rPr lang="en-US" sz="1800"/>
              <a:t>that data</a:t>
            </a:r>
            <a:endParaRPr lang="en-US" sz="1800" dirty="0"/>
          </a:p>
          <a:p>
            <a:r>
              <a:rPr lang="en-US" b="1" dirty="0"/>
              <a:t>Community Exploration</a:t>
            </a:r>
          </a:p>
          <a:p>
            <a:pPr lvl="1"/>
            <a:r>
              <a:rPr lang="en-US" sz="1800" dirty="0"/>
              <a:t>convening to examine specific issues, facilitating an ongoing discussion group to connect practitioners around evolving area of work, or gathering case studies that can point to shared issues or </a:t>
            </a:r>
            <a:r>
              <a:rPr lang="en-US" sz="1800"/>
              <a:t>best practices</a:t>
            </a:r>
            <a:endParaRPr lang="en-US" sz="1800" b="1" dirty="0"/>
          </a:p>
          <a:p>
            <a:r>
              <a:rPr lang="en-US" b="1" dirty="0"/>
              <a:t>Practical Advice</a:t>
            </a:r>
          </a:p>
          <a:p>
            <a:pPr lvl="1"/>
            <a:r>
              <a:rPr lang="en-US" sz="1800" dirty="0"/>
              <a:t>practical guidance for on-the-ground practice, highlighting current </a:t>
            </a:r>
            <a:r>
              <a:rPr lang="en-US" sz="1800"/>
              <a:t>projects that employ </a:t>
            </a:r>
            <a:r>
              <a:rPr lang="en-US" sz="1800" dirty="0"/>
              <a:t>smart tactics</a:t>
            </a:r>
          </a:p>
        </p:txBody>
      </p:sp>
    </p:spTree>
    <p:extLst>
      <p:ext uri="{BB962C8B-B14F-4D97-AF65-F5344CB8AC3E}">
        <p14:creationId xmlns:p14="http://schemas.microsoft.com/office/powerpoint/2010/main" val="249525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549B09-8FC6-A445-A819-328AF28B0458}"/>
              </a:ext>
            </a:extLst>
          </p:cNvPr>
          <p:cNvSpPr>
            <a:spLocks noGrp="1"/>
          </p:cNvSpPr>
          <p:nvPr>
            <p:ph type="body" sz="quarter" idx="13"/>
          </p:nvPr>
        </p:nvSpPr>
        <p:spPr/>
        <p:txBody>
          <a:bodyPr>
            <a:normAutofit/>
          </a:bodyPr>
          <a:lstStyle/>
          <a:p>
            <a:r>
              <a:rPr lang="en-US" sz="3300" dirty="0">
                <a:solidFill>
                  <a:schemeClr val="accent1">
                    <a:lumMod val="50000"/>
                  </a:schemeClr>
                </a:solidFill>
              </a:rPr>
              <a:t>Contributions from the RLP network</a:t>
            </a:r>
          </a:p>
        </p:txBody>
      </p:sp>
      <p:sp>
        <p:nvSpPr>
          <p:cNvPr id="3" name="Text Placeholder 2">
            <a:extLst>
              <a:ext uri="{FF2B5EF4-FFF2-40B4-BE49-F238E27FC236}">
                <a16:creationId xmlns:a16="http://schemas.microsoft.com/office/drawing/2014/main" id="{B0521AC5-728A-154A-920B-9ECA1C509403}"/>
              </a:ext>
            </a:extLst>
          </p:cNvPr>
          <p:cNvSpPr>
            <a:spLocks noGrp="1"/>
          </p:cNvSpPr>
          <p:nvPr>
            <p:ph type="body" sz="quarter" idx="12"/>
          </p:nvPr>
        </p:nvSpPr>
        <p:spPr>
          <a:xfrm>
            <a:off x="340786" y="801146"/>
            <a:ext cx="8439148" cy="3844005"/>
          </a:xfrm>
        </p:spPr>
        <p:txBody>
          <a:bodyPr/>
          <a:lstStyle/>
          <a:p>
            <a:pPr marL="0" indent="0">
              <a:buNone/>
            </a:pPr>
            <a:r>
              <a:rPr lang="en-US" sz="1200" dirty="0"/>
              <a:t>Sharon E. </a:t>
            </a:r>
            <a:r>
              <a:rPr lang="en-US" sz="1200" dirty="0" err="1"/>
              <a:t>Farb</a:t>
            </a:r>
            <a:r>
              <a:rPr lang="en-US" sz="1200" dirty="0"/>
              <a:t>, </a:t>
            </a:r>
            <a:r>
              <a:rPr lang="en-US" sz="1200" b="1" i="1" dirty="0"/>
              <a:t>UCLA</a:t>
            </a:r>
            <a:r>
              <a:rPr lang="en-US" sz="1200" dirty="0"/>
              <a:t> Tom </a:t>
            </a:r>
            <a:r>
              <a:rPr lang="en-US" sz="1200" dirty="0" err="1"/>
              <a:t>Hyry</a:t>
            </a:r>
            <a:r>
              <a:rPr lang="en-US" sz="1200" dirty="0"/>
              <a:t>, </a:t>
            </a:r>
            <a:r>
              <a:rPr lang="en-US" sz="1200" b="1" i="1" dirty="0"/>
              <a:t>Harvard University</a:t>
            </a:r>
            <a:r>
              <a:rPr lang="en-US" sz="1200" dirty="0"/>
              <a:t> Athena Jackson, </a:t>
            </a:r>
            <a:r>
              <a:rPr lang="en-US" sz="1200" b="1" i="1" dirty="0"/>
              <a:t>Pennsylvania State University </a:t>
            </a:r>
            <a:r>
              <a:rPr lang="en-US" sz="1200" dirty="0"/>
              <a:t>Michelle Light, </a:t>
            </a:r>
            <a:r>
              <a:rPr lang="en-US" sz="1200" b="1" i="1" dirty="0"/>
              <a:t>University of Nevada, Las Vegas </a:t>
            </a:r>
            <a:r>
              <a:rPr lang="en-US" sz="1200" dirty="0"/>
              <a:t>Erin O’Meara, </a:t>
            </a:r>
            <a:r>
              <a:rPr lang="en-US" sz="1200" b="1" i="1" dirty="0"/>
              <a:t>University of Arizona </a:t>
            </a:r>
            <a:r>
              <a:rPr lang="en-US" sz="1200" dirty="0"/>
              <a:t>Hillel Arnold, </a:t>
            </a:r>
            <a:r>
              <a:rPr lang="en-US" sz="1200" b="1" i="1" dirty="0"/>
              <a:t>Rockefeller Archive Center </a:t>
            </a:r>
            <a:r>
              <a:rPr lang="en-US" sz="1200" dirty="0"/>
              <a:t>Elvia Arroyo-Ramirez, </a:t>
            </a:r>
            <a:r>
              <a:rPr lang="en-US" sz="1200" b="1" i="1" dirty="0"/>
              <a:t>Princeton University </a:t>
            </a:r>
            <a:r>
              <a:rPr lang="en-US" sz="1200" dirty="0"/>
              <a:t>Paul Constantine, </a:t>
            </a:r>
            <a:r>
              <a:rPr lang="en-US" sz="1200" b="1" i="1" dirty="0"/>
              <a:t>University of Washington </a:t>
            </a:r>
            <a:r>
              <a:rPr lang="en-US" sz="1200" dirty="0"/>
              <a:t>Jarrett Drake, </a:t>
            </a:r>
            <a:r>
              <a:rPr lang="en-US" sz="1200" b="1" i="1" dirty="0"/>
              <a:t>Princeton University </a:t>
            </a:r>
            <a:r>
              <a:rPr lang="en-US" sz="1200" dirty="0"/>
              <a:t>Audra Eagle Yun, </a:t>
            </a:r>
            <a:r>
              <a:rPr lang="en-US" sz="1200" b="1" i="1" dirty="0"/>
              <a:t>University of California</a:t>
            </a:r>
            <a:r>
              <a:rPr lang="en-US" sz="1200" dirty="0"/>
              <a:t>, Irvine Max </a:t>
            </a:r>
            <a:r>
              <a:rPr lang="en-US" sz="1200" dirty="0" err="1"/>
              <a:t>Eckard</a:t>
            </a:r>
            <a:r>
              <a:rPr lang="en-US" sz="1200" dirty="0"/>
              <a:t>, </a:t>
            </a:r>
            <a:r>
              <a:rPr lang="en-US" sz="1200" b="1" i="1" dirty="0"/>
              <a:t>University of Michigan </a:t>
            </a:r>
            <a:r>
              <a:rPr lang="en-US" sz="1200" dirty="0"/>
              <a:t>Patrick </a:t>
            </a:r>
            <a:r>
              <a:rPr lang="en-US" sz="1200" dirty="0" err="1"/>
              <a:t>Galligan</a:t>
            </a:r>
            <a:r>
              <a:rPr lang="en-US" sz="1200" dirty="0"/>
              <a:t>, </a:t>
            </a:r>
            <a:r>
              <a:rPr lang="en-US" sz="1200" b="1" i="1" dirty="0"/>
              <a:t>Rockefeller Archive Center </a:t>
            </a:r>
            <a:r>
              <a:rPr lang="en-US" sz="1200" dirty="0"/>
              <a:t>Bonnie Gordon, </a:t>
            </a:r>
            <a:r>
              <a:rPr lang="en-US" sz="1200" b="1" i="1" dirty="0"/>
              <a:t>Rockefeller Archive Center </a:t>
            </a:r>
            <a:r>
              <a:rPr lang="en-US" sz="1200" dirty="0" err="1"/>
              <a:t>Bergis</a:t>
            </a:r>
            <a:r>
              <a:rPr lang="en-US" sz="1200" dirty="0"/>
              <a:t> Jules, </a:t>
            </a:r>
            <a:r>
              <a:rPr lang="en-US" sz="1200" b="1" i="1" dirty="0"/>
              <a:t>University of California</a:t>
            </a:r>
            <a:r>
              <a:rPr lang="en-US" sz="1200" dirty="0"/>
              <a:t>,</a:t>
            </a:r>
            <a:r>
              <a:rPr lang="en-US" sz="1200" b="1" i="1" dirty="0"/>
              <a:t> Riverside </a:t>
            </a:r>
            <a:r>
              <a:rPr lang="en-US" sz="1200" dirty="0"/>
              <a:t>Elizabeth Kaplan, </a:t>
            </a:r>
            <a:r>
              <a:rPr lang="en-US" sz="1200" b="1" i="1" dirty="0"/>
              <a:t>George Washington University </a:t>
            </a:r>
            <a:r>
              <a:rPr lang="en-US" sz="1200" dirty="0"/>
              <a:t>Mark </a:t>
            </a:r>
            <a:r>
              <a:rPr lang="en-US" sz="1200" dirty="0" err="1"/>
              <a:t>Matienzo</a:t>
            </a:r>
            <a:r>
              <a:rPr lang="en-US" sz="1200" dirty="0"/>
              <a:t>, </a:t>
            </a:r>
            <a:r>
              <a:rPr lang="en-US" sz="1200" b="1" i="1" dirty="0"/>
              <a:t>Stanford University </a:t>
            </a:r>
            <a:r>
              <a:rPr lang="en-US" sz="1200" dirty="0"/>
              <a:t>Megan </a:t>
            </a:r>
            <a:r>
              <a:rPr lang="en-US" sz="1200" dirty="0" err="1"/>
              <a:t>McShea</a:t>
            </a:r>
            <a:r>
              <a:rPr lang="en-US" sz="1200" dirty="0"/>
              <a:t>, </a:t>
            </a:r>
            <a:r>
              <a:rPr lang="en-US" sz="1200" b="1" i="1" dirty="0"/>
              <a:t>Smithsonian Institution </a:t>
            </a:r>
            <a:r>
              <a:rPr lang="en-US" sz="1200" dirty="0"/>
              <a:t>Don </a:t>
            </a:r>
            <a:r>
              <a:rPr lang="en-US" sz="1200" dirty="0" err="1"/>
              <a:t>Mennerich</a:t>
            </a:r>
            <a:r>
              <a:rPr lang="en-US" sz="1200" b="1" i="1" dirty="0"/>
              <a:t>, New York University </a:t>
            </a:r>
            <a:r>
              <a:rPr lang="en-US" sz="1200" dirty="0"/>
              <a:t>Courtney </a:t>
            </a:r>
            <a:r>
              <a:rPr lang="en-US" sz="1200" dirty="0" err="1"/>
              <a:t>Mumma</a:t>
            </a:r>
            <a:r>
              <a:rPr lang="en-US" sz="1200" dirty="0"/>
              <a:t>, </a:t>
            </a:r>
            <a:r>
              <a:rPr lang="en-US" sz="1200" b="1" i="1" dirty="0"/>
              <a:t>Texas Digital Library </a:t>
            </a:r>
            <a:r>
              <a:rPr lang="en-US" sz="1200" dirty="0"/>
              <a:t>Christie Peterson, </a:t>
            </a:r>
            <a:r>
              <a:rPr lang="en-US" sz="1200" b="1" i="1" dirty="0"/>
              <a:t>George Washington University</a:t>
            </a:r>
            <a:r>
              <a:rPr lang="en-US" sz="1200" dirty="0"/>
              <a:t> Dallas </a:t>
            </a:r>
            <a:r>
              <a:rPr lang="en-US" sz="1200" dirty="0" err="1"/>
              <a:t>Pillen</a:t>
            </a:r>
            <a:r>
              <a:rPr lang="en-US" sz="1200" dirty="0"/>
              <a:t>, </a:t>
            </a:r>
            <a:r>
              <a:rPr lang="en-US" sz="1200" b="1" i="1" dirty="0"/>
              <a:t>University of Michigan</a:t>
            </a:r>
            <a:r>
              <a:rPr lang="en-US" sz="1200" dirty="0"/>
              <a:t> Anne Sauer, </a:t>
            </a:r>
            <a:r>
              <a:rPr lang="en-US" sz="1200" b="1" i="1" dirty="0"/>
              <a:t>Cornell University </a:t>
            </a:r>
            <a:r>
              <a:rPr lang="en-US" sz="1200" dirty="0"/>
              <a:t>Sibyl Schaefer, </a:t>
            </a:r>
            <a:r>
              <a:rPr lang="en-US" sz="1200" b="1" i="1" dirty="0"/>
              <a:t>University of California, San Diego </a:t>
            </a:r>
            <a:r>
              <a:rPr lang="en-US" sz="1200" dirty="0"/>
              <a:t>Michael </a:t>
            </a:r>
            <a:r>
              <a:rPr lang="en-US" sz="1200" dirty="0" err="1"/>
              <a:t>Shallcross</a:t>
            </a:r>
            <a:r>
              <a:rPr lang="en-US" sz="1200" b="1" i="1" dirty="0"/>
              <a:t>, University of Michigan </a:t>
            </a:r>
            <a:r>
              <a:rPr lang="en-US" sz="1200" dirty="0"/>
              <a:t>Steven </a:t>
            </a:r>
            <a:r>
              <a:rPr lang="en-US" sz="1200" dirty="0" err="1"/>
              <a:t>Villereal</a:t>
            </a:r>
            <a:r>
              <a:rPr lang="en-US" sz="1200" b="1" i="1" dirty="0"/>
              <a:t>, University of Virginia </a:t>
            </a:r>
            <a:r>
              <a:rPr lang="en-US" sz="1200" dirty="0"/>
              <a:t>Bethany Anderson, </a:t>
            </a:r>
            <a:r>
              <a:rPr lang="en-US" sz="1200" b="1" i="1" dirty="0"/>
              <a:t>University of Illinois </a:t>
            </a:r>
            <a:r>
              <a:rPr lang="en-US" sz="1200" dirty="0"/>
              <a:t>Martin </a:t>
            </a:r>
            <a:r>
              <a:rPr lang="en-US" sz="1200" dirty="0" err="1"/>
              <a:t>Antonetti</a:t>
            </a:r>
            <a:r>
              <a:rPr lang="en-US" sz="1200" b="1" i="1" dirty="0"/>
              <a:t>, Northwestern University </a:t>
            </a:r>
            <a:r>
              <a:rPr lang="en-US" sz="1200" dirty="0"/>
              <a:t>Alexis </a:t>
            </a:r>
            <a:r>
              <a:rPr lang="en-US" sz="1200" dirty="0" err="1"/>
              <a:t>Antracoli</a:t>
            </a:r>
            <a:r>
              <a:rPr lang="en-US" sz="1200" dirty="0"/>
              <a:t>, </a:t>
            </a:r>
            <a:r>
              <a:rPr lang="en-US" sz="1200" b="1" i="1" dirty="0"/>
              <a:t>Princeton University </a:t>
            </a:r>
            <a:r>
              <a:rPr lang="en-US" sz="1200" dirty="0"/>
              <a:t>Lisa Carter, </a:t>
            </a:r>
            <a:r>
              <a:rPr lang="en-US" sz="1200" b="1" i="1" dirty="0"/>
              <a:t>The Ohio State University </a:t>
            </a:r>
            <a:r>
              <a:rPr lang="en-US" sz="1200" dirty="0"/>
              <a:t>Martha Conway, </a:t>
            </a:r>
            <a:r>
              <a:rPr lang="en-US" sz="1200" b="1" i="1" dirty="0"/>
              <a:t>University of Michigan </a:t>
            </a:r>
            <a:r>
              <a:rPr lang="en-US" sz="1200" dirty="0"/>
              <a:t>Jillian Cuellar, </a:t>
            </a:r>
            <a:r>
              <a:rPr lang="en-US" sz="1200" b="1" i="1" dirty="0"/>
              <a:t>UCLA</a:t>
            </a:r>
            <a:r>
              <a:rPr lang="en-US" sz="1200" dirty="0"/>
              <a:t> </a:t>
            </a:r>
            <a:r>
              <a:rPr lang="en-US" sz="1200" dirty="0" err="1"/>
              <a:t>Andra</a:t>
            </a:r>
            <a:r>
              <a:rPr lang="en-US" sz="1200" dirty="0"/>
              <a:t> Darlington, </a:t>
            </a:r>
            <a:r>
              <a:rPr lang="en-US" sz="1200" b="1" i="1" dirty="0"/>
              <a:t>Getty Research Institute </a:t>
            </a:r>
            <a:r>
              <a:rPr lang="en-US" sz="1200" dirty="0"/>
              <a:t>Timothy </a:t>
            </a:r>
            <a:r>
              <a:rPr lang="en-US" sz="1200" dirty="0" err="1"/>
              <a:t>DiLauro</a:t>
            </a:r>
            <a:r>
              <a:rPr lang="en-US" sz="1200" dirty="0"/>
              <a:t>, </a:t>
            </a:r>
            <a:r>
              <a:rPr lang="en-US" sz="1200" b="1" i="1" dirty="0"/>
              <a:t>Johns Hopkins University </a:t>
            </a:r>
            <a:r>
              <a:rPr lang="en-US" sz="1200" dirty="0"/>
              <a:t>Mark </a:t>
            </a:r>
            <a:r>
              <a:rPr lang="en-US" sz="1200" dirty="0" err="1"/>
              <a:t>Dimunation</a:t>
            </a:r>
            <a:r>
              <a:rPr lang="en-US" sz="1200" dirty="0"/>
              <a:t>, </a:t>
            </a:r>
            <a:r>
              <a:rPr lang="en-US" sz="1200" b="1" i="1" dirty="0"/>
              <a:t>Library of Congress </a:t>
            </a:r>
            <a:r>
              <a:rPr lang="en-US" sz="1200" dirty="0"/>
              <a:t>Maria </a:t>
            </a:r>
            <a:r>
              <a:rPr lang="en-US" sz="1200" dirty="0" err="1"/>
              <a:t>Estorino</a:t>
            </a:r>
            <a:r>
              <a:rPr lang="en-US" sz="1200" dirty="0"/>
              <a:t>, </a:t>
            </a:r>
            <a:r>
              <a:rPr lang="en-US" sz="1200" b="1" i="1" dirty="0"/>
              <a:t>University of North Carolina, Chapel Hill </a:t>
            </a:r>
            <a:r>
              <a:rPr lang="en-US" sz="1200" dirty="0"/>
              <a:t>Meredith Evans, </a:t>
            </a:r>
            <a:r>
              <a:rPr lang="en-US" sz="1200" b="1" i="1" dirty="0"/>
              <a:t>Jimmy Carter Presidential Library and Museum </a:t>
            </a:r>
            <a:r>
              <a:rPr lang="en-US" sz="1200" dirty="0"/>
              <a:t>Valerie </a:t>
            </a:r>
            <a:r>
              <a:rPr lang="en-US" sz="1200" dirty="0" err="1"/>
              <a:t>Gillispie</a:t>
            </a:r>
            <a:r>
              <a:rPr lang="en-US" sz="1200" dirty="0"/>
              <a:t>, </a:t>
            </a:r>
            <a:r>
              <a:rPr lang="en-US" sz="1200" b="1" i="1" dirty="0"/>
              <a:t>Duke University </a:t>
            </a:r>
            <a:r>
              <a:rPr lang="en-US" sz="1200" dirty="0"/>
              <a:t>Ben Goldman, </a:t>
            </a:r>
            <a:r>
              <a:rPr lang="en-US" sz="1200" b="1" i="1" dirty="0"/>
              <a:t>Pennsylvania State University </a:t>
            </a:r>
            <a:r>
              <a:rPr lang="en-US" sz="1200" dirty="0"/>
              <a:t>Carrie Hintz, </a:t>
            </a:r>
            <a:r>
              <a:rPr lang="en-US" sz="1200" b="1" i="1" dirty="0"/>
              <a:t>Emory University </a:t>
            </a:r>
            <a:r>
              <a:rPr lang="en-US" sz="1200" dirty="0" err="1"/>
              <a:t>Polina</a:t>
            </a:r>
            <a:r>
              <a:rPr lang="en-US" sz="1200" dirty="0"/>
              <a:t> </a:t>
            </a:r>
            <a:r>
              <a:rPr lang="en-US" sz="1200" dirty="0" err="1"/>
              <a:t>Ilieva</a:t>
            </a:r>
            <a:r>
              <a:rPr lang="en-US" sz="1200" dirty="0"/>
              <a:t>, </a:t>
            </a:r>
            <a:r>
              <a:rPr lang="en-US" sz="1200" b="1" i="1" dirty="0"/>
              <a:t>University of California, San Francisco </a:t>
            </a:r>
            <a:r>
              <a:rPr lang="en-US" sz="1200" dirty="0" err="1"/>
              <a:t>Petrina</a:t>
            </a:r>
            <a:r>
              <a:rPr lang="en-US" sz="1200" dirty="0"/>
              <a:t> Jackson, </a:t>
            </a:r>
            <a:r>
              <a:rPr lang="en-US" sz="1200" b="1" i="1" dirty="0"/>
              <a:t>Iowa State University </a:t>
            </a:r>
            <a:r>
              <a:rPr lang="en-US" sz="1200" dirty="0"/>
              <a:t>Jennifer Jones, </a:t>
            </a:r>
            <a:r>
              <a:rPr lang="en-US" sz="1200" b="1" i="1" dirty="0"/>
              <a:t>Minnesota Historical Society </a:t>
            </a:r>
            <a:r>
              <a:rPr lang="en-US" sz="1200" dirty="0"/>
              <a:t>Kris </a:t>
            </a:r>
            <a:r>
              <a:rPr lang="en-US" sz="1200" dirty="0" err="1"/>
              <a:t>Kiesling</a:t>
            </a:r>
            <a:r>
              <a:rPr lang="en-US" sz="1200" dirty="0"/>
              <a:t>, </a:t>
            </a:r>
            <a:r>
              <a:rPr lang="en-US" sz="1200" b="1" i="1" dirty="0"/>
              <a:t>University of Minnesota</a:t>
            </a:r>
            <a:r>
              <a:rPr lang="en-US" sz="1200" dirty="0"/>
              <a:t> Bill Landis, </a:t>
            </a:r>
            <a:r>
              <a:rPr lang="en-US" sz="1200" b="1" i="1" dirty="0"/>
              <a:t>Yale University </a:t>
            </a:r>
            <a:r>
              <a:rPr lang="en-US" sz="1200" dirty="0"/>
              <a:t>Francesca Marini, </a:t>
            </a:r>
            <a:r>
              <a:rPr lang="en-US" sz="1200" b="1" i="1" dirty="0"/>
              <a:t>Texas A&amp;M University </a:t>
            </a:r>
            <a:r>
              <a:rPr lang="en-US" sz="1200" dirty="0"/>
              <a:t>Jennifer Meehan, </a:t>
            </a:r>
            <a:r>
              <a:rPr lang="en-US" sz="1200" b="1" i="1" dirty="0"/>
              <a:t>Emory University </a:t>
            </a:r>
            <a:r>
              <a:rPr lang="en-US" sz="1200" dirty="0"/>
              <a:t>Corey </a:t>
            </a:r>
            <a:r>
              <a:rPr lang="en-US" sz="1200" dirty="0" err="1"/>
              <a:t>Nimer</a:t>
            </a:r>
            <a:r>
              <a:rPr lang="en-US" sz="1200" b="1" i="1" dirty="0"/>
              <a:t>, Brigham Young University </a:t>
            </a:r>
            <a:r>
              <a:rPr lang="en-US" sz="1200" dirty="0"/>
              <a:t>Meg Phillips, </a:t>
            </a:r>
            <a:r>
              <a:rPr lang="en-US" sz="1200" b="1" i="1" dirty="0"/>
              <a:t>National Archives and Records Administration</a:t>
            </a:r>
            <a:r>
              <a:rPr lang="en-US" sz="1200" dirty="0"/>
              <a:t> Lynn Ransom, </a:t>
            </a:r>
            <a:r>
              <a:rPr lang="en-US" sz="1200" b="1" i="1" dirty="0"/>
              <a:t>University of Pennsylvania </a:t>
            </a:r>
            <a:r>
              <a:rPr lang="en-US" sz="1200" dirty="0"/>
              <a:t>Janice Ruth, Library of Congress T-Kay </a:t>
            </a:r>
            <a:r>
              <a:rPr lang="en-US" sz="1200" dirty="0" err="1"/>
              <a:t>Sangwand</a:t>
            </a:r>
            <a:r>
              <a:rPr lang="en-US" sz="1200" dirty="0"/>
              <a:t>, </a:t>
            </a:r>
            <a:r>
              <a:rPr lang="en-US" sz="1200" b="1" i="1" dirty="0"/>
              <a:t>UCLA</a:t>
            </a:r>
            <a:r>
              <a:rPr lang="en-US" sz="1200" dirty="0"/>
              <a:t> Dan Santamaria, </a:t>
            </a:r>
            <a:r>
              <a:rPr lang="en-US" sz="1200" b="1" i="1" dirty="0"/>
              <a:t>Tufts University</a:t>
            </a:r>
            <a:r>
              <a:rPr lang="en-US" sz="1200" dirty="0"/>
              <a:t> Matthew Sheehy, </a:t>
            </a:r>
            <a:r>
              <a:rPr lang="en-US" sz="1200" b="1" i="1" dirty="0"/>
              <a:t>Brandeis University</a:t>
            </a:r>
            <a:r>
              <a:rPr lang="en-US" sz="1200" dirty="0"/>
              <a:t> Cyndi </a:t>
            </a:r>
            <a:r>
              <a:rPr lang="en-US" sz="1200" dirty="0" err="1"/>
              <a:t>Shein</a:t>
            </a:r>
            <a:r>
              <a:rPr lang="en-US" sz="1200" dirty="0"/>
              <a:t>, </a:t>
            </a:r>
            <a:r>
              <a:rPr lang="en-US" sz="1200" b="1" i="1" dirty="0"/>
              <a:t>University of Nevada, Las Vegas </a:t>
            </a:r>
            <a:r>
              <a:rPr lang="en-US" sz="1200" dirty="0"/>
              <a:t>Jordon Steele, </a:t>
            </a:r>
            <a:r>
              <a:rPr lang="en-US" sz="1200" b="1" i="1" dirty="0"/>
              <a:t>Johns Hopkins University </a:t>
            </a:r>
            <a:r>
              <a:rPr lang="en-US" sz="1200" dirty="0"/>
              <a:t>William </a:t>
            </a:r>
            <a:r>
              <a:rPr lang="en-US" sz="1200" dirty="0" err="1"/>
              <a:t>Stingone</a:t>
            </a:r>
            <a:r>
              <a:rPr lang="en-US" sz="1200" dirty="0"/>
              <a:t>, </a:t>
            </a:r>
            <a:r>
              <a:rPr lang="en-US" sz="1200" b="1" i="1" dirty="0"/>
              <a:t>New York Public Library </a:t>
            </a:r>
            <a:r>
              <a:rPr lang="en-US" sz="1200" dirty="0"/>
              <a:t>Cherry Williams, </a:t>
            </a:r>
            <a:r>
              <a:rPr lang="en-US" sz="1200" b="1" i="1" dirty="0"/>
              <a:t>University of California, Riverside</a:t>
            </a:r>
          </a:p>
          <a:p>
            <a:pPr marL="0" indent="0">
              <a:buNone/>
            </a:pPr>
            <a:endParaRPr lang="en-US" dirty="0"/>
          </a:p>
        </p:txBody>
      </p:sp>
    </p:spTree>
    <p:extLst>
      <p:ext uri="{BB962C8B-B14F-4D97-AF65-F5344CB8AC3E}">
        <p14:creationId xmlns:p14="http://schemas.microsoft.com/office/powerpoint/2010/main" val="151928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2B05A6-2CDC-4C51-B82F-D9F83E0081B8}"/>
              </a:ext>
            </a:extLst>
          </p:cNvPr>
          <p:cNvSpPr>
            <a:spLocks noGrp="1"/>
          </p:cNvSpPr>
          <p:nvPr>
            <p:ph type="body" sz="quarter" idx="10"/>
          </p:nvPr>
        </p:nvSpPr>
        <p:spPr/>
        <p:txBody>
          <a:bodyPr/>
          <a:lstStyle/>
          <a:p>
            <a:r>
              <a:rPr lang="en-US" dirty="0"/>
              <a:t>Get Involved!</a:t>
            </a:r>
          </a:p>
        </p:txBody>
      </p:sp>
      <p:sp>
        <p:nvSpPr>
          <p:cNvPr id="5" name="Text Placeholder 4">
            <a:extLst>
              <a:ext uri="{FF2B5EF4-FFF2-40B4-BE49-F238E27FC236}">
                <a16:creationId xmlns:a16="http://schemas.microsoft.com/office/drawing/2014/main" id="{EF057BCE-26B6-45AE-867C-C3BBE86DF34B}"/>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8C22EA85-AD44-4E8A-9BCC-EA98F4CDAFE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0840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C93202-6E0C-4AAC-A6E7-CD0AB2C95315}"/>
              </a:ext>
            </a:extLst>
          </p:cNvPr>
          <p:cNvSpPr txBox="1"/>
          <p:nvPr/>
        </p:nvSpPr>
        <p:spPr>
          <a:xfrm>
            <a:off x="2859698" y="4066686"/>
            <a:ext cx="261610" cy="300082"/>
          </a:xfrm>
          <a:prstGeom prst="rect">
            <a:avLst/>
          </a:prstGeom>
          <a:noFill/>
        </p:spPr>
        <p:txBody>
          <a:bodyPr wrap="none" rtlCol="0">
            <a:spAutoFit/>
          </a:bodyPr>
          <a:lstStyle/>
          <a:p>
            <a:r>
              <a:rPr lang="en-US" sz="1350"/>
              <a:t>  </a:t>
            </a:r>
          </a:p>
        </p:txBody>
      </p:sp>
      <p:sp>
        <p:nvSpPr>
          <p:cNvPr id="5" name="Rectangle 2">
            <a:extLst>
              <a:ext uri="{FF2B5EF4-FFF2-40B4-BE49-F238E27FC236}">
                <a16:creationId xmlns:a16="http://schemas.microsoft.com/office/drawing/2014/main" id="{DA2DA77A-F914-4DEE-8D94-510A8E4DA373}"/>
              </a:ext>
            </a:extLst>
          </p:cNvPr>
          <p:cNvSpPr>
            <a:spLocks noChangeArrowheads="1"/>
          </p:cNvSpPr>
          <p:nvPr/>
        </p:nvSpPr>
        <p:spPr bwMode="auto">
          <a:xfrm>
            <a:off x="1420586" y="1413761"/>
            <a:ext cx="5861957" cy="228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a:r>
              <a:rPr lang="en-US"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The </a:t>
            </a:r>
            <a:r>
              <a:rPr lang="en-US" sz="2400" dirty="0">
                <a:latin typeface="Arial" panose="020B0604020202020204" pitchFamily="34" charset="0"/>
                <a:ea typeface="Times New Roman" panose="02020603050405020304" pitchFamily="18" charset="0"/>
                <a:cs typeface="Times New Roman" panose="02020603050405020304" pitchFamily="18" charset="0"/>
              </a:rPr>
              <a:t>OCLC Research Library Partnership provides a unique </a:t>
            </a:r>
            <a:r>
              <a:rPr lang="en-US" sz="2400" b="1" dirty="0">
                <a:solidFill>
                  <a:schemeClr val="accent2"/>
                </a:solidFill>
                <a:latin typeface="Arial" panose="020B0604020202020204" pitchFamily="34" charset="0"/>
                <a:ea typeface="Times New Roman" panose="02020603050405020304" pitchFamily="18" charset="0"/>
                <a:cs typeface="Times New Roman" panose="02020603050405020304" pitchFamily="18" charset="0"/>
              </a:rPr>
              <a:t>transnational</a:t>
            </a:r>
            <a:r>
              <a:rPr lang="en-US" sz="2400" dirty="0">
                <a:latin typeface="Arial" panose="020B0604020202020204" pitchFamily="34" charset="0"/>
                <a:ea typeface="Times New Roman" panose="02020603050405020304" pitchFamily="18" charset="0"/>
                <a:cs typeface="Times New Roman" panose="02020603050405020304" pitchFamily="18" charset="0"/>
              </a:rPr>
              <a:t> </a:t>
            </a:r>
            <a:endParaRPr lang="en-US" sz="33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latin typeface="Arial" panose="020B0604020202020204" pitchFamily="34" charset="0"/>
                <a:ea typeface="Times New Roman" panose="02020603050405020304" pitchFamily="18" charset="0"/>
                <a:cs typeface="Times New Roman" panose="02020603050405020304" pitchFamily="18" charset="0"/>
              </a:rPr>
              <a:t>collaborative </a:t>
            </a:r>
            <a:r>
              <a:rPr lang="en-US" sz="2400" b="1" dirty="0">
                <a:solidFill>
                  <a:schemeClr val="accent2"/>
                </a:solidFill>
                <a:latin typeface="Arial" panose="020B0604020202020204" pitchFamily="34" charset="0"/>
                <a:ea typeface="Times New Roman" panose="02020603050405020304" pitchFamily="18" charset="0"/>
                <a:cs typeface="Times New Roman" panose="02020603050405020304" pitchFamily="18" charset="0"/>
              </a:rPr>
              <a:t>network of peers </a:t>
            </a:r>
            <a:r>
              <a:rPr lang="en-US" sz="2400" dirty="0">
                <a:latin typeface="Arial" panose="020B0604020202020204" pitchFamily="34" charset="0"/>
                <a:ea typeface="Times New Roman" panose="02020603050405020304" pitchFamily="18" charset="0"/>
                <a:cs typeface="Times New Roman" panose="02020603050405020304" pitchFamily="18" charset="0"/>
              </a:rPr>
              <a:t>to address </a:t>
            </a:r>
            <a:r>
              <a:rPr lang="en-US" sz="2400" b="1" dirty="0">
                <a:solidFill>
                  <a:schemeClr val="accent2"/>
                </a:solidFill>
                <a:latin typeface="Arial" panose="020B0604020202020204" pitchFamily="34" charset="0"/>
                <a:ea typeface="Times New Roman" panose="02020603050405020304" pitchFamily="18" charset="0"/>
                <a:cs typeface="Times New Roman" panose="02020603050405020304" pitchFamily="18" charset="0"/>
              </a:rPr>
              <a:t>common issues </a:t>
            </a:r>
            <a:r>
              <a:rPr lang="en-US" sz="2400" dirty="0">
                <a:latin typeface="Arial" panose="020B0604020202020204" pitchFamily="34" charset="0"/>
                <a:ea typeface="Times New Roman" panose="02020603050405020304" pitchFamily="18" charset="0"/>
                <a:cs typeface="Times New Roman" panose="02020603050405020304" pitchFamily="18" charset="0"/>
              </a:rPr>
              <a:t>as well </a:t>
            </a:r>
            <a:endParaRPr lang="en-US" sz="33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latin typeface="Arial" panose="020B0604020202020204" pitchFamily="34" charset="0"/>
                <a:ea typeface="Times New Roman" panose="02020603050405020304" pitchFamily="18" charset="0"/>
              </a:rPr>
              <a:t>as the opportunity to </a:t>
            </a:r>
            <a:r>
              <a:rPr lang="en-US" sz="2400" b="1" dirty="0">
                <a:solidFill>
                  <a:schemeClr val="accent2"/>
                </a:solidFill>
                <a:latin typeface="Arial" panose="020B0604020202020204" pitchFamily="34" charset="0"/>
                <a:ea typeface="Times New Roman" panose="02020603050405020304" pitchFamily="18" charset="0"/>
              </a:rPr>
              <a:t>engage directly</a:t>
            </a:r>
            <a:r>
              <a:rPr lang="en-US" sz="2400" b="1" dirty="0">
                <a:latin typeface="Arial" panose="020B0604020202020204" pitchFamily="34" charset="0"/>
                <a:ea typeface="Times New Roman" panose="02020603050405020304" pitchFamily="18" charset="0"/>
              </a:rPr>
              <a:t> </a:t>
            </a:r>
            <a:r>
              <a:rPr lang="en-US" sz="2400" dirty="0">
                <a:latin typeface="Arial" panose="020B0604020202020204" pitchFamily="34" charset="0"/>
                <a:ea typeface="Times New Roman" panose="02020603050405020304" pitchFamily="18" charset="0"/>
              </a:rPr>
              <a:t>with OCLC Research</a:t>
            </a:r>
            <a:endParaRPr lang="en-US" altLang="en-US" sz="2400" dirty="0">
              <a:latin typeface="Arial" panose="020B0604020202020204" pitchFamily="34" charset="0"/>
            </a:endParaRPr>
          </a:p>
        </p:txBody>
      </p:sp>
      <p:sp>
        <p:nvSpPr>
          <p:cNvPr id="7" name="Text Placeholder 6">
            <a:extLst>
              <a:ext uri="{FF2B5EF4-FFF2-40B4-BE49-F238E27FC236}">
                <a16:creationId xmlns:a16="http://schemas.microsoft.com/office/drawing/2014/main" id="{103AD218-3FEA-4370-A6D5-8751AE417517}"/>
              </a:ext>
            </a:extLst>
          </p:cNvPr>
          <p:cNvSpPr>
            <a:spLocks noGrp="1"/>
          </p:cNvSpPr>
          <p:nvPr>
            <p:ph type="body" sz="quarter" idx="13"/>
          </p:nvPr>
        </p:nvSpPr>
        <p:spPr/>
        <p:txBody>
          <a:bodyPr/>
          <a:lstStyle/>
          <a:p>
            <a:r>
              <a:rPr lang="nl-NL" sz="3300" dirty="0">
                <a:solidFill>
                  <a:srgbClr val="1F497D"/>
                </a:solidFill>
              </a:rPr>
              <a:t>OCLC Research Library Partnership</a:t>
            </a:r>
          </a:p>
          <a:p>
            <a:endParaRPr lang="en-US" dirty="0"/>
          </a:p>
        </p:txBody>
      </p:sp>
    </p:spTree>
    <p:extLst>
      <p:ext uri="{BB962C8B-B14F-4D97-AF65-F5344CB8AC3E}">
        <p14:creationId xmlns:p14="http://schemas.microsoft.com/office/powerpoint/2010/main" val="363954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B2320F-222F-4E11-8FDC-34051AB9DBF3}"/>
              </a:ext>
            </a:extLst>
          </p:cNvPr>
          <p:cNvSpPr>
            <a:spLocks noGrp="1"/>
          </p:cNvSpPr>
          <p:nvPr>
            <p:ph type="body" sz="quarter" idx="13"/>
          </p:nvPr>
        </p:nvSpPr>
        <p:spPr/>
        <p:txBody>
          <a:bodyPr/>
          <a:lstStyle/>
          <a:p>
            <a:r>
              <a:rPr lang="nl-NL" sz="3300" dirty="0">
                <a:latin typeface="Calibri" panose="020F0502020204030204" pitchFamily="34" charset="0"/>
                <a:cs typeface="Calibri" panose="020F0502020204030204" pitchFamily="34" charset="0"/>
              </a:rPr>
              <a:t>OCLC</a:t>
            </a:r>
            <a:r>
              <a:rPr lang="nl-NL" sz="3300" dirty="0"/>
              <a:t> Research</a:t>
            </a:r>
          </a:p>
        </p:txBody>
      </p:sp>
      <p:sp>
        <p:nvSpPr>
          <p:cNvPr id="3" name="Text Placeholder 2">
            <a:extLst>
              <a:ext uri="{FF2B5EF4-FFF2-40B4-BE49-F238E27FC236}">
                <a16:creationId xmlns:a16="http://schemas.microsoft.com/office/drawing/2014/main" id="{D605D728-512C-4D85-BD5F-93AAD16B6254}"/>
              </a:ext>
            </a:extLst>
          </p:cNvPr>
          <p:cNvSpPr>
            <a:spLocks noGrp="1"/>
          </p:cNvSpPr>
          <p:nvPr>
            <p:ph type="body" sz="quarter" idx="12"/>
          </p:nvPr>
        </p:nvSpPr>
        <p:spPr>
          <a:xfrm>
            <a:off x="1398590" y="1415249"/>
            <a:ext cx="6329361" cy="2356244"/>
          </a:xfrm>
        </p:spPr>
        <p:txBody>
          <a:bodyPr/>
          <a:lstStyle/>
          <a:p>
            <a:pPr marL="0" indent="0" algn="ctr">
              <a:buNone/>
              <a:defRPr/>
            </a:pPr>
            <a:r>
              <a:rPr lang="en-US" sz="3000">
                <a:solidFill>
                  <a:srgbClr val="E87722"/>
                </a:solidFill>
              </a:rPr>
              <a:t>Scaling and accelerating library learning and innovation.</a:t>
            </a:r>
          </a:p>
          <a:p>
            <a:pPr marL="0" indent="0">
              <a:buNone/>
            </a:pPr>
            <a:endParaRPr lang="nl-NL"/>
          </a:p>
        </p:txBody>
      </p:sp>
      <p:pic>
        <p:nvPicPr>
          <p:cNvPr id="2058" name="Picture 10" descr="https://www.oclc.org/content/dam/research/publications/2018/WAM-Recommendations.jpg">
            <a:extLst>
              <a:ext uri="{FF2B5EF4-FFF2-40B4-BE49-F238E27FC236}">
                <a16:creationId xmlns:a16="http://schemas.microsoft.com/office/drawing/2014/main" id="{A7F44D9E-4CF1-4A61-9DCF-25423AC0A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769" y="2513428"/>
            <a:ext cx="1230231" cy="15918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79CE7C-B851-49DD-A38C-736BC8F714E0}"/>
              </a:ext>
            </a:extLst>
          </p:cNvPr>
          <p:cNvPicPr>
            <a:picLocks noChangeAspect="1"/>
          </p:cNvPicPr>
          <p:nvPr/>
        </p:nvPicPr>
        <p:blipFill>
          <a:blip r:embed="rId4"/>
          <a:stretch>
            <a:fillRect/>
          </a:stretch>
        </p:blipFill>
        <p:spPr>
          <a:xfrm>
            <a:off x="5613214" y="2513428"/>
            <a:ext cx="1230164" cy="1591832"/>
          </a:xfrm>
          <a:prstGeom prst="rect">
            <a:avLst/>
          </a:prstGeom>
        </p:spPr>
      </p:pic>
      <p:pic>
        <p:nvPicPr>
          <p:cNvPr id="2050" name="Picture 2" descr="https://www.oclc.org/content/dam/research/images/publications/vandrcover.png">
            <a:extLst>
              <a:ext uri="{FF2B5EF4-FFF2-40B4-BE49-F238E27FC236}">
                <a16:creationId xmlns:a16="http://schemas.microsoft.com/office/drawing/2014/main" id="{2295CF95-BC03-4853-9B84-0552912DF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283" y="2513428"/>
            <a:ext cx="1225319" cy="15918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earch Data Management Part Three">
            <a:extLst>
              <a:ext uri="{FF2B5EF4-FFF2-40B4-BE49-F238E27FC236}">
                <a16:creationId xmlns:a16="http://schemas.microsoft.com/office/drawing/2014/main" id="{210AF260-05BD-4928-87E6-5B1962B1B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8810" y="2513428"/>
            <a:ext cx="1230722" cy="15918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818E3F-0E46-4C8E-9716-682DBF3D7349}"/>
              </a:ext>
            </a:extLst>
          </p:cNvPr>
          <p:cNvPicPr>
            <a:picLocks noChangeAspect="1"/>
          </p:cNvPicPr>
          <p:nvPr/>
        </p:nvPicPr>
        <p:blipFill>
          <a:blip r:embed="rId7"/>
          <a:stretch>
            <a:fillRect/>
          </a:stretch>
        </p:blipFill>
        <p:spPr>
          <a:xfrm>
            <a:off x="2206031" y="2513426"/>
            <a:ext cx="1197968" cy="1554615"/>
          </a:xfrm>
          <a:prstGeom prst="rect">
            <a:avLst/>
          </a:prstGeom>
        </p:spPr>
      </p:pic>
      <p:pic>
        <p:nvPicPr>
          <p:cNvPr id="2056" name="Picture 8" descr="https://www.oclc.org/content/dam/research/images/publications/strength-rluk-cover.png">
            <a:extLst>
              <a:ext uri="{FF2B5EF4-FFF2-40B4-BE49-F238E27FC236}">
                <a16:creationId xmlns:a16="http://schemas.microsoft.com/office/drawing/2014/main" id="{B143731E-249B-4CFB-B15C-5F5F68F21D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1" y="2513427"/>
            <a:ext cx="1188221" cy="1538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p:cNvSpPr txBox="1">
            <a:spLocks/>
          </p:cNvSpPr>
          <p:nvPr/>
        </p:nvSpPr>
        <p:spPr>
          <a:xfrm>
            <a:off x="1140619" y="154611"/>
            <a:ext cx="6136481"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3300" b="1" dirty="0">
                <a:solidFill>
                  <a:srgbClr val="1F497D"/>
                </a:solidFill>
                <a:latin typeface="+mj-lt"/>
              </a:rPr>
              <a:t>The Partnership Network</a:t>
            </a:r>
          </a:p>
        </p:txBody>
      </p:sp>
      <p:sp>
        <p:nvSpPr>
          <p:cNvPr id="2" name="TextBox 1"/>
          <p:cNvSpPr txBox="1"/>
          <p:nvPr/>
        </p:nvSpPr>
        <p:spPr>
          <a:xfrm>
            <a:off x="1143001" y="4425973"/>
            <a:ext cx="6185155" cy="392415"/>
          </a:xfrm>
          <a:prstGeom prst="rect">
            <a:avLst/>
          </a:prstGeom>
          <a:noFill/>
        </p:spPr>
        <p:txBody>
          <a:bodyPr wrap="none" rtlCol="0">
            <a:spAutoFit/>
          </a:bodyPr>
          <a:lstStyle/>
          <a:p>
            <a:r>
              <a:rPr lang="en-US" sz="1950"/>
              <a:t>25 of top 30 universities in Times Higher Education Ranking</a:t>
            </a:r>
          </a:p>
        </p:txBody>
      </p:sp>
      <p:pic>
        <p:nvPicPr>
          <p:cNvPr id="4" name="Picture 3">
            <a:extLst>
              <a:ext uri="{FF2B5EF4-FFF2-40B4-BE49-F238E27FC236}">
                <a16:creationId xmlns:a16="http://schemas.microsoft.com/office/drawing/2014/main" id="{97AE163A-834F-499A-A7AC-0DB2A8F29C88}"/>
              </a:ext>
            </a:extLst>
          </p:cNvPr>
          <p:cNvPicPr>
            <a:picLocks noChangeAspect="1"/>
          </p:cNvPicPr>
          <p:nvPr/>
        </p:nvPicPr>
        <p:blipFill>
          <a:blip r:embed="rId3"/>
          <a:stretch>
            <a:fillRect/>
          </a:stretch>
        </p:blipFill>
        <p:spPr>
          <a:xfrm>
            <a:off x="1140619" y="701968"/>
            <a:ext cx="6858000" cy="3685394"/>
          </a:xfrm>
          <a:prstGeom prst="rect">
            <a:avLst/>
          </a:prstGeom>
        </p:spPr>
      </p:pic>
    </p:spTree>
    <p:extLst>
      <p:ext uri="{BB962C8B-B14F-4D97-AF65-F5344CB8AC3E}">
        <p14:creationId xmlns:p14="http://schemas.microsoft.com/office/powerpoint/2010/main" val="218321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294A8-C3E1-456E-9B66-1576C11439FD}"/>
              </a:ext>
            </a:extLst>
          </p:cNvPr>
          <p:cNvSpPr>
            <a:spLocks noGrp="1"/>
          </p:cNvSpPr>
          <p:nvPr>
            <p:ph type="body" sz="quarter" idx="12"/>
          </p:nvPr>
        </p:nvSpPr>
        <p:spPr/>
        <p:txBody>
          <a:bodyPr/>
          <a:lstStyle/>
          <a:p>
            <a:r>
              <a:rPr lang="en-US" dirty="0"/>
              <a:t>Unique and distinctive collections</a:t>
            </a:r>
          </a:p>
          <a:p>
            <a:r>
              <a:rPr lang="en-US" dirty="0"/>
              <a:t>Serving the research mission: Research information management / research data management</a:t>
            </a:r>
          </a:p>
          <a:p>
            <a:r>
              <a:rPr lang="en-US" dirty="0"/>
              <a:t>Shared collections: resource sharing and the future of shared print</a:t>
            </a:r>
          </a:p>
          <a:p>
            <a:r>
              <a:rPr lang="en-US" dirty="0"/>
              <a:t>Making metadata work harder</a:t>
            </a:r>
          </a:p>
          <a:p>
            <a:r>
              <a:rPr lang="en-US" dirty="0"/>
              <a:t>Equity, diversity, and inclusion</a:t>
            </a:r>
          </a:p>
        </p:txBody>
      </p:sp>
      <p:sp>
        <p:nvSpPr>
          <p:cNvPr id="3" name="Text Placeholder 2">
            <a:extLst>
              <a:ext uri="{FF2B5EF4-FFF2-40B4-BE49-F238E27FC236}">
                <a16:creationId xmlns:a16="http://schemas.microsoft.com/office/drawing/2014/main" id="{3FD2F124-B9A4-42EC-81DB-4C45C4197C9D}"/>
              </a:ext>
            </a:extLst>
          </p:cNvPr>
          <p:cNvSpPr>
            <a:spLocks noGrp="1"/>
          </p:cNvSpPr>
          <p:nvPr>
            <p:ph type="body" sz="quarter" idx="13"/>
          </p:nvPr>
        </p:nvSpPr>
        <p:spPr/>
        <p:txBody>
          <a:bodyPr>
            <a:normAutofit/>
          </a:bodyPr>
          <a:lstStyle/>
          <a:p>
            <a:r>
              <a:rPr lang="en-US" sz="3300" dirty="0">
                <a:solidFill>
                  <a:schemeClr val="accent1">
                    <a:lumMod val="50000"/>
                  </a:schemeClr>
                </a:solidFill>
              </a:rPr>
              <a:t>Our</a:t>
            </a:r>
            <a:r>
              <a:rPr lang="en-US" sz="3300" dirty="0"/>
              <a:t> </a:t>
            </a:r>
            <a:r>
              <a:rPr lang="en-US" sz="3300" dirty="0">
                <a:solidFill>
                  <a:schemeClr val="accent1">
                    <a:lumMod val="50000"/>
                  </a:schemeClr>
                </a:solidFill>
              </a:rPr>
              <a:t>focus</a:t>
            </a:r>
          </a:p>
        </p:txBody>
      </p:sp>
    </p:spTree>
    <p:extLst>
      <p:ext uri="{BB962C8B-B14F-4D97-AF65-F5344CB8AC3E}">
        <p14:creationId xmlns:p14="http://schemas.microsoft.com/office/powerpoint/2010/main" val="145070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300" dirty="0">
                <a:solidFill>
                  <a:srgbClr val="1F497D"/>
                </a:solidFill>
              </a:rPr>
              <a:t>Methods</a:t>
            </a:r>
          </a:p>
        </p:txBody>
      </p:sp>
      <p:sp>
        <p:nvSpPr>
          <p:cNvPr id="3" name="TextBox 2"/>
          <p:cNvSpPr txBox="1"/>
          <p:nvPr/>
        </p:nvSpPr>
        <p:spPr>
          <a:xfrm>
            <a:off x="1510991" y="1221059"/>
            <a:ext cx="2451953" cy="507831"/>
          </a:xfrm>
          <a:prstGeom prst="rect">
            <a:avLst/>
          </a:prstGeom>
          <a:noFill/>
        </p:spPr>
        <p:txBody>
          <a:bodyPr wrap="none" rtlCol="0">
            <a:spAutoFit/>
          </a:bodyPr>
          <a:lstStyle/>
          <a:p>
            <a:r>
              <a:rPr lang="en-US" sz="2700"/>
              <a:t>Working Groups</a:t>
            </a:r>
          </a:p>
        </p:txBody>
      </p:sp>
      <p:sp>
        <p:nvSpPr>
          <p:cNvPr id="5" name="Curved Up Arrow 4"/>
          <p:cNvSpPr/>
          <p:nvPr/>
        </p:nvSpPr>
        <p:spPr>
          <a:xfrm>
            <a:off x="3504121" y="1705807"/>
            <a:ext cx="1279603" cy="594132"/>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6" name="TextBox 5"/>
          <p:cNvSpPr txBox="1"/>
          <p:nvPr/>
        </p:nvSpPr>
        <p:spPr>
          <a:xfrm>
            <a:off x="1510991" y="2378750"/>
            <a:ext cx="4289123" cy="507831"/>
          </a:xfrm>
          <a:prstGeom prst="rect">
            <a:avLst/>
          </a:prstGeom>
          <a:noFill/>
        </p:spPr>
        <p:txBody>
          <a:bodyPr wrap="none" rtlCol="0">
            <a:spAutoFit/>
          </a:bodyPr>
          <a:lstStyle/>
          <a:p>
            <a:r>
              <a:rPr lang="en-US" sz="2700"/>
              <a:t>Webinars, WebEx discussions</a:t>
            </a:r>
          </a:p>
        </p:txBody>
      </p:sp>
      <p:sp>
        <p:nvSpPr>
          <p:cNvPr id="7" name="TextBox 6"/>
          <p:cNvSpPr txBox="1"/>
          <p:nvPr/>
        </p:nvSpPr>
        <p:spPr>
          <a:xfrm>
            <a:off x="4783723" y="1103583"/>
            <a:ext cx="3050009" cy="1384995"/>
          </a:xfrm>
          <a:prstGeom prst="rect">
            <a:avLst/>
          </a:prstGeom>
          <a:noFill/>
        </p:spPr>
        <p:txBody>
          <a:bodyPr wrap="square" rtlCol="0">
            <a:spAutoFit/>
          </a:bodyPr>
          <a:lstStyle/>
          <a:p>
            <a:r>
              <a:rPr lang="en-US" sz="2100"/>
              <a:t>Outputs:</a:t>
            </a:r>
          </a:p>
          <a:p>
            <a:pPr marL="214313" indent="-214313">
              <a:buFont typeface="Arial" panose="020B0604020202020204" pitchFamily="34" charset="0"/>
              <a:buChar char="•"/>
            </a:pPr>
            <a:r>
              <a:rPr lang="en-US" sz="2100"/>
              <a:t>Publications</a:t>
            </a:r>
          </a:p>
          <a:p>
            <a:pPr marL="214313" indent="-214313">
              <a:buFont typeface="Arial" panose="020B0604020202020204" pitchFamily="34" charset="0"/>
              <a:buChar char="•"/>
            </a:pPr>
            <a:r>
              <a:rPr lang="en-US" sz="2100"/>
              <a:t>Webinars (recorded)</a:t>
            </a:r>
          </a:p>
          <a:p>
            <a:pPr marL="214313" indent="-214313">
              <a:buFont typeface="Arial" panose="020B0604020202020204" pitchFamily="34" charset="0"/>
              <a:buChar char="•"/>
            </a:pPr>
            <a:r>
              <a:rPr lang="en-US" sz="2100"/>
              <a:t>Presentations</a:t>
            </a:r>
          </a:p>
        </p:txBody>
      </p:sp>
      <p:sp>
        <p:nvSpPr>
          <p:cNvPr id="8" name="TextBox 7"/>
          <p:cNvSpPr txBox="1"/>
          <p:nvPr/>
        </p:nvSpPr>
        <p:spPr>
          <a:xfrm>
            <a:off x="1512915" y="3267222"/>
            <a:ext cx="3273397" cy="507831"/>
          </a:xfrm>
          <a:prstGeom prst="rect">
            <a:avLst/>
          </a:prstGeom>
          <a:noFill/>
        </p:spPr>
        <p:txBody>
          <a:bodyPr wrap="none" rtlCol="0">
            <a:spAutoFit/>
          </a:bodyPr>
          <a:lstStyle/>
          <a:p>
            <a:r>
              <a:rPr lang="en-US" sz="2700"/>
              <a:t>Face-to-face meetings</a:t>
            </a:r>
          </a:p>
        </p:txBody>
      </p:sp>
      <p:sp>
        <p:nvSpPr>
          <p:cNvPr id="9" name="TextBox 8"/>
          <p:cNvSpPr txBox="1"/>
          <p:nvPr/>
        </p:nvSpPr>
        <p:spPr>
          <a:xfrm>
            <a:off x="1510991" y="3832824"/>
            <a:ext cx="1716175" cy="507831"/>
          </a:xfrm>
          <a:prstGeom prst="rect">
            <a:avLst/>
          </a:prstGeom>
          <a:noFill/>
        </p:spPr>
        <p:txBody>
          <a:bodyPr wrap="none" rtlCol="0">
            <a:spAutoFit/>
          </a:bodyPr>
          <a:lstStyle/>
          <a:p>
            <a:r>
              <a:rPr lang="en-US" sz="2700" dirty="0"/>
              <a:t>Prototypes</a:t>
            </a:r>
          </a:p>
        </p:txBody>
      </p:sp>
      <p:sp>
        <p:nvSpPr>
          <p:cNvPr id="10" name="TextBox 9"/>
          <p:cNvSpPr txBox="1"/>
          <p:nvPr/>
        </p:nvSpPr>
        <p:spPr>
          <a:xfrm>
            <a:off x="1945888" y="2850369"/>
            <a:ext cx="6055112" cy="415498"/>
          </a:xfrm>
          <a:prstGeom prst="rect">
            <a:avLst/>
          </a:prstGeom>
          <a:noFill/>
        </p:spPr>
        <p:txBody>
          <a:bodyPr wrap="square" rtlCol="0">
            <a:spAutoFit/>
          </a:bodyPr>
          <a:lstStyle/>
          <a:p>
            <a:r>
              <a:rPr lang="en-US" sz="2100"/>
              <a:t>“Works in Progress” Webinars featuring Partners</a:t>
            </a:r>
          </a:p>
        </p:txBody>
      </p:sp>
    </p:spTree>
    <p:extLst>
      <p:ext uri="{BB962C8B-B14F-4D97-AF65-F5344CB8AC3E}">
        <p14:creationId xmlns:p14="http://schemas.microsoft.com/office/powerpoint/2010/main" val="34280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08496" y="799203"/>
            <a:ext cx="6692504" cy="3662911"/>
          </a:xfrm>
        </p:spPr>
        <p:txBody>
          <a:bodyPr/>
          <a:lstStyle/>
          <a:p>
            <a:r>
              <a:rPr lang="en-US" dirty="0"/>
              <a:t>Contribute to standing Partner groups of your peers:</a:t>
            </a:r>
          </a:p>
          <a:p>
            <a:pPr lvl="1"/>
            <a:r>
              <a:rPr lang="en-US" sz="1800" dirty="0"/>
              <a:t>SHARES</a:t>
            </a:r>
          </a:p>
          <a:p>
            <a:pPr lvl="1"/>
            <a:r>
              <a:rPr lang="en-US" sz="1800" dirty="0"/>
              <a:t>Metadata Managers Focus Group</a:t>
            </a:r>
          </a:p>
          <a:p>
            <a:r>
              <a:rPr lang="en-US" dirty="0"/>
              <a:t>Watch for new working groups soliciting members on the OCLCRLP-ANNOUNCE-L list</a:t>
            </a:r>
          </a:p>
          <a:p>
            <a:r>
              <a:rPr lang="en-US" dirty="0"/>
              <a:t>Participate in Partners-only Webinars and events </a:t>
            </a:r>
          </a:p>
          <a:p>
            <a:r>
              <a:rPr lang="en-US" dirty="0"/>
              <a:t>Share your own “Work in Progress” in a Webinar</a:t>
            </a:r>
          </a:p>
          <a:p>
            <a:r>
              <a:rPr lang="en-US" dirty="0"/>
              <a:t>Join a Partner email list</a:t>
            </a:r>
          </a:p>
          <a:p>
            <a:r>
              <a:rPr lang="en-US" dirty="0"/>
              <a:t>Guest blog on HangingTogether.org</a:t>
            </a:r>
          </a:p>
          <a:p>
            <a:r>
              <a:rPr lang="en-US" dirty="0"/>
              <a:t>Want a consultant? Contact your liaison, Karen Smith-Yoshimura</a:t>
            </a:r>
          </a:p>
        </p:txBody>
      </p:sp>
      <p:sp>
        <p:nvSpPr>
          <p:cNvPr id="3" name="Text Placeholder 2"/>
          <p:cNvSpPr>
            <a:spLocks noGrp="1"/>
          </p:cNvSpPr>
          <p:nvPr>
            <p:ph type="body" sz="quarter" idx="13"/>
          </p:nvPr>
        </p:nvSpPr>
        <p:spPr/>
        <p:txBody>
          <a:bodyPr/>
          <a:lstStyle/>
          <a:p>
            <a:r>
              <a:rPr lang="en-US" sz="3300" dirty="0">
                <a:solidFill>
                  <a:schemeClr val="accent1">
                    <a:lumMod val="50000"/>
                  </a:schemeClr>
                </a:solidFill>
              </a:rPr>
              <a:t>Engagement opportunities</a:t>
            </a:r>
          </a:p>
          <a:p>
            <a:endParaRPr lang="en-US" dirty="0"/>
          </a:p>
        </p:txBody>
      </p:sp>
      <p:pic>
        <p:nvPicPr>
          <p:cNvPr id="4" name="Picture 3"/>
          <p:cNvPicPr>
            <a:picLocks noChangeAspect="1"/>
          </p:cNvPicPr>
          <p:nvPr/>
        </p:nvPicPr>
        <p:blipFill>
          <a:blip r:embed="rId3"/>
          <a:stretch>
            <a:fillRect/>
          </a:stretch>
        </p:blipFill>
        <p:spPr>
          <a:xfrm>
            <a:off x="6520712" y="-25002"/>
            <a:ext cx="1255123" cy="910478"/>
          </a:xfrm>
          <a:prstGeom prst="rect">
            <a:avLst/>
          </a:prstGeom>
        </p:spPr>
      </p:pic>
    </p:spTree>
    <p:extLst>
      <p:ext uri="{BB962C8B-B14F-4D97-AF65-F5344CB8AC3E}">
        <p14:creationId xmlns:p14="http://schemas.microsoft.com/office/powerpoint/2010/main" val="29283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000" dirty="0">
                <a:solidFill>
                  <a:schemeClr val="accent1">
                    <a:lumMod val="50000"/>
                  </a:schemeClr>
                </a:solidFill>
              </a:rPr>
              <a:t>Channels for keeping current</a:t>
            </a:r>
            <a:r>
              <a:rPr lang="en-US" dirty="0">
                <a:solidFill>
                  <a:schemeClr val="accent1">
                    <a:lumMod val="50000"/>
                  </a:schemeClr>
                </a:solidFill>
              </a:rPr>
              <a:t>	</a:t>
            </a:r>
          </a:p>
        </p:txBody>
      </p:sp>
      <p:sp>
        <p:nvSpPr>
          <p:cNvPr id="3" name="Text Placeholder 2"/>
          <p:cNvSpPr txBox="1">
            <a:spLocks/>
          </p:cNvSpPr>
          <p:nvPr/>
        </p:nvSpPr>
        <p:spPr>
          <a:xfrm>
            <a:off x="1606042" y="990722"/>
            <a:ext cx="3086100" cy="2282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a:hlinkClick r:id="rId2"/>
              </a:rPr>
              <a:t>http://www.oclc.org/research</a:t>
            </a:r>
            <a:endParaRPr lang="nl-NL" sz="1800"/>
          </a:p>
        </p:txBody>
      </p:sp>
      <p:pic>
        <p:nvPicPr>
          <p:cNvPr id="4" name="Picture 3"/>
          <p:cNvPicPr>
            <a:picLocks noChangeAspect="1"/>
          </p:cNvPicPr>
          <p:nvPr/>
        </p:nvPicPr>
        <p:blipFill>
          <a:blip r:embed="rId3"/>
          <a:stretch>
            <a:fillRect/>
          </a:stretch>
        </p:blipFill>
        <p:spPr>
          <a:xfrm>
            <a:off x="6384296" y="1029746"/>
            <a:ext cx="378384" cy="378384"/>
          </a:xfrm>
          <a:prstGeom prst="rect">
            <a:avLst/>
          </a:prstGeom>
        </p:spPr>
      </p:pic>
      <p:sp>
        <p:nvSpPr>
          <p:cNvPr id="6" name="Rectangle 5"/>
          <p:cNvSpPr/>
          <p:nvPr/>
        </p:nvSpPr>
        <p:spPr>
          <a:xfrm>
            <a:off x="1606042" y="1508807"/>
            <a:ext cx="4677186" cy="923330"/>
          </a:xfrm>
          <a:prstGeom prst="rect">
            <a:avLst/>
          </a:prstGeom>
        </p:spPr>
        <p:txBody>
          <a:bodyPr wrap="square">
            <a:spAutoFit/>
          </a:bodyPr>
          <a:lstStyle/>
          <a:p>
            <a:r>
              <a:rPr lang="en-US">
                <a:hlinkClick r:id="" action="ppaction://noaction"/>
              </a:rPr>
              <a:t>https://twitter.com/OCLC/lists/oclc-research</a:t>
            </a:r>
          </a:p>
          <a:p>
            <a:br>
              <a:rPr lang="en-US">
                <a:hlinkClick r:id="" action="ppaction://noaction"/>
              </a:rPr>
            </a:br>
            <a:r>
              <a:rPr lang="en-US">
                <a:hlinkClick r:id="" action="ppaction://noaction"/>
              </a:rPr>
              <a:t>https://www.facebook.com/OCLCResearch</a:t>
            </a:r>
            <a:endParaRPr lang="nl-NL"/>
          </a:p>
        </p:txBody>
      </p:sp>
      <p:pic>
        <p:nvPicPr>
          <p:cNvPr id="7" name="Picture 2" descr="http://www.hawkin.com/blog/wp-content/uploads/2015/04/twitter-io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297" y="1541672"/>
            <a:ext cx="406313" cy="39663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6398261" y="2059098"/>
            <a:ext cx="378384" cy="391138"/>
          </a:xfrm>
          <a:prstGeom prst="rect">
            <a:avLst/>
          </a:prstGeom>
        </p:spPr>
      </p:pic>
      <p:sp>
        <p:nvSpPr>
          <p:cNvPr id="9" name="Rectangle 8"/>
          <p:cNvSpPr/>
          <p:nvPr/>
        </p:nvSpPr>
        <p:spPr>
          <a:xfrm>
            <a:off x="1606042" y="2589812"/>
            <a:ext cx="4255916" cy="1477328"/>
          </a:xfrm>
          <a:prstGeom prst="rect">
            <a:avLst/>
          </a:prstGeom>
        </p:spPr>
        <p:txBody>
          <a:bodyPr wrap="square">
            <a:spAutoFit/>
          </a:bodyPr>
          <a:lstStyle/>
          <a:p>
            <a:r>
              <a:rPr lang="en-US">
                <a:hlinkClick r:id="rId6"/>
              </a:rPr>
              <a:t>http://www.slideshare.net/oclcr</a:t>
            </a:r>
            <a:endParaRPr lang="en-US"/>
          </a:p>
          <a:p>
            <a:r>
              <a:rPr lang="en-US"/>
              <a:t> </a:t>
            </a:r>
          </a:p>
          <a:p>
            <a:r>
              <a:rPr lang="en-US">
                <a:hlinkClick r:id="rId7"/>
              </a:rPr>
              <a:t>http://hangingtogether.org/</a:t>
            </a:r>
            <a:r>
              <a:rPr lang="en-US"/>
              <a:t> </a:t>
            </a:r>
          </a:p>
          <a:p>
            <a:endParaRPr lang="en-US">
              <a:hlinkClick r:id="" action="ppaction://noaction"/>
            </a:endParaRPr>
          </a:p>
          <a:p>
            <a:r>
              <a:rPr lang="en-US">
                <a:hlinkClick r:id="" action="ppaction://noaction"/>
              </a:rPr>
              <a:t>http</a:t>
            </a:r>
            <a:r>
              <a:rPr lang="en-US">
                <a:hlinkClick r:id="rId8"/>
              </a:rPr>
              <a:t>://youtube.com/oclcresearch</a:t>
            </a:r>
            <a:endParaRPr lang="en-US"/>
          </a:p>
        </p:txBody>
      </p:sp>
      <p:pic>
        <p:nvPicPr>
          <p:cNvPr id="10" name="Picture 4" descr="http://public.slidesharecdn.com/b/images/mobile_app_promo/ios_icon.png?b5f05a27f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0005" y="2544737"/>
            <a:ext cx="382676" cy="38267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https://s.w.org/about/images/fanart/logo_500x5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2827" y="3021915"/>
            <a:ext cx="429854" cy="4298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11"/>
          <a:stretch>
            <a:fillRect/>
          </a:stretch>
        </p:blipFill>
        <p:spPr>
          <a:xfrm>
            <a:off x="6305275" y="3659227"/>
            <a:ext cx="564356" cy="264319"/>
          </a:xfrm>
          <a:prstGeom prst="rect">
            <a:avLst/>
          </a:prstGeom>
        </p:spPr>
      </p:pic>
    </p:spTree>
    <p:extLst>
      <p:ext uri="{BB962C8B-B14F-4D97-AF65-F5344CB8AC3E}">
        <p14:creationId xmlns:p14="http://schemas.microsoft.com/office/powerpoint/2010/main" val="641317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91879" y="831455"/>
            <a:ext cx="3462551" cy="1217641"/>
          </a:xfrm>
        </p:spPr>
        <p:txBody>
          <a:bodyPr/>
          <a:lstStyle/>
          <a:p>
            <a:r>
              <a:rPr lang="en-US"/>
              <a:t>Thank you!</a:t>
            </a:r>
          </a:p>
        </p:txBody>
      </p:sp>
      <p:sp>
        <p:nvSpPr>
          <p:cNvPr id="7" name="Rectangle 6"/>
          <p:cNvSpPr/>
          <p:nvPr/>
        </p:nvSpPr>
        <p:spPr>
          <a:xfrm>
            <a:off x="1956565" y="4449239"/>
            <a:ext cx="4033323" cy="473463"/>
          </a:xfrm>
          <a:prstGeom prst="rect">
            <a:avLst/>
          </a:prstGeom>
        </p:spPr>
        <p:txBody>
          <a:bodyPr wrap="square" anchor="ctr">
            <a:spAutoFit/>
          </a:bodyPr>
          <a:lstStyle/>
          <a:p>
            <a:pPr defTabSz="685800">
              <a:defRPr/>
            </a:pPr>
            <a:r>
              <a:rPr lang="en-US" sz="563" dirty="0">
                <a:solidFill>
                  <a:srgbClr val="787D83"/>
                </a:solidFill>
              </a:rPr>
              <a:t>©2018 OCLC. This work is licensed under a Creative Commons Attribution 4.0 International License. Suggested attribution: “This work uses content from “Data Designed for Discovery” © OCLC, used under a Creative Commons Attribution 4.0 International License: http://creativecommons.org/licenses/by/4.0/.” </a:t>
            </a:r>
          </a:p>
          <a:p>
            <a:pPr defTabSz="685800">
              <a:defRPr/>
            </a:pPr>
            <a:endParaRPr lang="en-US" sz="788" dirty="0">
              <a:solidFill>
                <a:schemeClr val="bg1">
                  <a:lumMod val="65000"/>
                </a:schemeClr>
              </a:solidFill>
              <a:ea typeface="Open Sans" pitchFamily="34" charset="0"/>
              <a:cs typeface="Open Sans" pitchFamily="34" charset="0"/>
            </a:endParaRPr>
          </a:p>
        </p:txBody>
      </p:sp>
      <p:pic>
        <p:nvPicPr>
          <p:cNvPr id="11" name="Picture 10"/>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63541" y="4471718"/>
            <a:ext cx="456676" cy="243486"/>
          </a:xfrm>
          <a:prstGeom prst="rect">
            <a:avLst/>
          </a:prstGeom>
        </p:spPr>
      </p:pic>
      <p:pic>
        <p:nvPicPr>
          <p:cNvPr id="12" name="Picture 11">
            <a:extLst>
              <a:ext uri="{FF2B5EF4-FFF2-40B4-BE49-F238E27FC236}">
                <a16:creationId xmlns:a16="http://schemas.microsoft.com/office/drawing/2014/main" id="{5A8F97A6-CC8C-0A4F-B0A8-FFD5BB175CCE}"/>
              </a:ext>
            </a:extLst>
          </p:cNvPr>
          <p:cNvPicPr>
            <a:picLocks noChangeAspect="1"/>
          </p:cNvPicPr>
          <p:nvPr/>
        </p:nvPicPr>
        <p:blipFill>
          <a:blip r:embed="rId4"/>
          <a:stretch>
            <a:fillRect/>
          </a:stretch>
        </p:blipFill>
        <p:spPr>
          <a:xfrm>
            <a:off x="5410200" y="126167"/>
            <a:ext cx="3352800" cy="4037893"/>
          </a:xfrm>
          <a:prstGeom prst="rect">
            <a:avLst/>
          </a:prstGeom>
        </p:spPr>
      </p:pic>
    </p:spTree>
    <p:extLst>
      <p:ext uri="{BB962C8B-B14F-4D97-AF65-F5344CB8AC3E}">
        <p14:creationId xmlns:p14="http://schemas.microsoft.com/office/powerpoint/2010/main" val="2541311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68D93-649D-804D-9B75-C35EA1DA4E6A}"/>
              </a:ext>
            </a:extLst>
          </p:cNvPr>
          <p:cNvPicPr>
            <a:picLocks noChangeAspect="1"/>
          </p:cNvPicPr>
          <p:nvPr/>
        </p:nvPicPr>
        <p:blipFill rotWithShape="1">
          <a:blip r:embed="rId2">
            <a:duotone>
              <a:schemeClr val="accent2">
                <a:shade val="45000"/>
                <a:satMod val="135000"/>
              </a:schemeClr>
              <a:prstClr val="white"/>
            </a:duotone>
          </a:blip>
          <a:srcRect r="31907"/>
          <a:stretch/>
        </p:blipFill>
        <p:spPr>
          <a:xfrm>
            <a:off x="363272" y="166203"/>
            <a:ext cx="2750044" cy="3997456"/>
          </a:xfrm>
          <a:prstGeom prst="rect">
            <a:avLst/>
          </a:prstGeom>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31750"/>
          </a:effectLst>
        </p:spPr>
      </p:pic>
      <p:sp>
        <p:nvSpPr>
          <p:cNvPr id="4" name="Rectangle 3">
            <a:extLst>
              <a:ext uri="{FF2B5EF4-FFF2-40B4-BE49-F238E27FC236}">
                <a16:creationId xmlns:a16="http://schemas.microsoft.com/office/drawing/2014/main" id="{D10390EC-4811-5E45-B66B-F38B1C351AAF}"/>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6" name="Picture 5">
            <a:extLst>
              <a:ext uri="{FF2B5EF4-FFF2-40B4-BE49-F238E27FC236}">
                <a16:creationId xmlns:a16="http://schemas.microsoft.com/office/drawing/2014/main" id="{2075466B-C5B8-E04D-9D24-4F3BED286410}"/>
              </a:ext>
            </a:extLst>
          </p:cNvPr>
          <p:cNvPicPr>
            <a:picLocks noChangeAspect="1"/>
          </p:cNvPicPr>
          <p:nvPr/>
        </p:nvPicPr>
        <p:blipFill>
          <a:blip r:embed="rId3"/>
          <a:stretch>
            <a:fillRect/>
          </a:stretch>
        </p:blipFill>
        <p:spPr>
          <a:xfrm>
            <a:off x="5463899" y="166203"/>
            <a:ext cx="2964142" cy="4441762"/>
          </a:xfrm>
          <a:prstGeom prst="rect">
            <a:avLst/>
          </a:prstGeom>
        </p:spPr>
      </p:pic>
      <p:sp>
        <p:nvSpPr>
          <p:cNvPr id="2" name="TextBox 1">
            <a:extLst>
              <a:ext uri="{FF2B5EF4-FFF2-40B4-BE49-F238E27FC236}">
                <a16:creationId xmlns:a16="http://schemas.microsoft.com/office/drawing/2014/main" id="{D6F7DF0F-48D0-6248-95E2-6CC77B5F92C9}"/>
              </a:ext>
            </a:extLst>
          </p:cNvPr>
          <p:cNvSpPr txBox="1"/>
          <p:nvPr/>
        </p:nvSpPr>
        <p:spPr>
          <a:xfrm>
            <a:off x="363272" y="4238633"/>
            <a:ext cx="5100627" cy="369332"/>
          </a:xfrm>
          <a:prstGeom prst="rect">
            <a:avLst/>
          </a:prstGeom>
          <a:noFill/>
        </p:spPr>
        <p:txBody>
          <a:bodyPr wrap="none" rtlCol="0">
            <a:spAutoFit/>
          </a:bodyPr>
          <a:lstStyle/>
          <a:p>
            <a:r>
              <a:rPr lang="en-US" dirty="0" err="1"/>
              <a:t>Lorcan</a:t>
            </a:r>
            <a:r>
              <a:rPr lang="en-US" dirty="0"/>
              <a:t> Dempsey, VP Research, Chief Strategist</a:t>
            </a:r>
          </a:p>
        </p:txBody>
      </p:sp>
    </p:spTree>
    <p:extLst>
      <p:ext uri="{BB962C8B-B14F-4D97-AF65-F5344CB8AC3E}">
        <p14:creationId xmlns:p14="http://schemas.microsoft.com/office/powerpoint/2010/main" val="1123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1138102" y="6532"/>
            <a:ext cx="2633798" cy="2565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Three trends</a:t>
            </a:r>
          </a:p>
        </p:txBody>
      </p:sp>
      <p:sp>
        <p:nvSpPr>
          <p:cNvPr id="3" name="Oval 2"/>
          <p:cNvSpPr/>
          <p:nvPr/>
        </p:nvSpPr>
        <p:spPr>
          <a:xfrm>
            <a:off x="2633798" y="3429000"/>
            <a:ext cx="1783080" cy="171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Inside out</a:t>
            </a:r>
          </a:p>
        </p:txBody>
      </p:sp>
      <p:sp>
        <p:nvSpPr>
          <p:cNvPr id="4" name="Oval 3"/>
          <p:cNvSpPr/>
          <p:nvPr/>
        </p:nvSpPr>
        <p:spPr>
          <a:xfrm>
            <a:off x="4416878" y="3429000"/>
            <a:ext cx="1783080" cy="1714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Facilitated</a:t>
            </a:r>
          </a:p>
        </p:txBody>
      </p:sp>
      <p:sp>
        <p:nvSpPr>
          <p:cNvPr id="5" name="Oval 4"/>
          <p:cNvSpPr/>
          <p:nvPr/>
        </p:nvSpPr>
        <p:spPr>
          <a:xfrm>
            <a:off x="6199959" y="3429000"/>
            <a:ext cx="1686742" cy="171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Collective</a:t>
            </a:r>
          </a:p>
        </p:txBody>
      </p:sp>
    </p:spTree>
    <p:extLst>
      <p:ext uri="{BB962C8B-B14F-4D97-AF65-F5344CB8AC3E}">
        <p14:creationId xmlns:p14="http://schemas.microsoft.com/office/powerpoint/2010/main" val="3970504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1793502" y="914400"/>
            <a:ext cx="2652433"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3" name="Oval 2"/>
          <p:cNvSpPr/>
          <p:nvPr/>
        </p:nvSpPr>
        <p:spPr>
          <a:xfrm>
            <a:off x="5257800" y="2642014"/>
            <a:ext cx="2716306" cy="2501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a:t>
            </a:r>
            <a:b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endParaRPr lang="en-US" sz="30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0431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26206" y="914400"/>
            <a:ext cx="2727654"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3" name="Oval 2"/>
          <p:cNvSpPr/>
          <p:nvPr/>
        </p:nvSpPr>
        <p:spPr>
          <a:xfrm>
            <a:off x="1143000" y="2495774"/>
            <a:ext cx="2686050" cy="262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1908333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4626206" y="914400"/>
            <a:ext cx="2727654"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329238" y="1622051"/>
            <a:ext cx="1227884" cy="2005293"/>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Oval 11"/>
          <p:cNvSpPr/>
          <p:nvPr/>
        </p:nvSpPr>
        <p:spPr>
          <a:xfrm>
            <a:off x="5191125" y="172880"/>
            <a:ext cx="1487971" cy="14879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184285" y="3436033"/>
            <a:ext cx="1487971" cy="14879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5B9BD5"/>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7" name="Oval 6">
            <a:extLst>
              <a:ext uri="{FF2B5EF4-FFF2-40B4-BE49-F238E27FC236}">
                <a16:creationId xmlns:a16="http://schemas.microsoft.com/office/drawing/2014/main" id="{93ED60E8-F4F6-FA47-B53A-0FDFB3AF5F91}"/>
              </a:ext>
            </a:extLst>
          </p:cNvPr>
          <p:cNvSpPr/>
          <p:nvPr/>
        </p:nvSpPr>
        <p:spPr>
          <a:xfrm>
            <a:off x="1143000" y="2495774"/>
            <a:ext cx="2686050" cy="262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3364366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228600"/>
            <a:ext cx="7290589" cy="4531712"/>
          </a:xfrm>
          <a:prstGeom prst="rect">
            <a:avLst/>
          </a:prstGeom>
        </p:spPr>
      </p:pic>
      <p:sp>
        <p:nvSpPr>
          <p:cNvPr id="7" name="Callout: Right Arrow 6"/>
          <p:cNvSpPr/>
          <p:nvPr/>
        </p:nvSpPr>
        <p:spPr>
          <a:xfrm>
            <a:off x="827314" y="1338655"/>
            <a:ext cx="1515836" cy="795730"/>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Outside in</a:t>
            </a:r>
          </a:p>
        </p:txBody>
      </p:sp>
      <p:sp>
        <p:nvSpPr>
          <p:cNvPr id="11" name="Callout: Right Arrow 10"/>
          <p:cNvSpPr/>
          <p:nvPr/>
        </p:nvSpPr>
        <p:spPr>
          <a:xfrm>
            <a:off x="827314" y="3671100"/>
            <a:ext cx="1582294" cy="795730"/>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Inside out</a:t>
            </a:r>
          </a:p>
        </p:txBody>
      </p:sp>
      <p:sp>
        <p:nvSpPr>
          <p:cNvPr id="13" name="Callout: Right Arrow 12"/>
          <p:cNvSpPr/>
          <p:nvPr/>
        </p:nvSpPr>
        <p:spPr>
          <a:xfrm flipH="1">
            <a:off x="4686300" y="2400300"/>
            <a:ext cx="1953986" cy="649410"/>
          </a:xfrm>
          <a:prstGeom prst="rightArrowCallout">
            <a:avLst>
              <a:gd name="adj1" fmla="val 25000"/>
              <a:gd name="adj2" fmla="val 23269"/>
              <a:gd name="adj3" fmla="val 47506"/>
              <a:gd name="adj4" fmla="val 58682"/>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Collective</a:t>
            </a:r>
          </a:p>
        </p:txBody>
      </p:sp>
      <p:sp>
        <p:nvSpPr>
          <p:cNvPr id="10" name="Callout: Right Arrow 9">
            <a:extLst>
              <a:ext uri="{FF2B5EF4-FFF2-40B4-BE49-F238E27FC236}">
                <a16:creationId xmlns:a16="http://schemas.microsoft.com/office/drawing/2014/main" id="{19BFCD15-9611-49C0-966E-A9952D33E61B}"/>
              </a:ext>
            </a:extLst>
          </p:cNvPr>
          <p:cNvSpPr/>
          <p:nvPr/>
        </p:nvSpPr>
        <p:spPr>
          <a:xfrm>
            <a:off x="827314" y="2343150"/>
            <a:ext cx="1527865" cy="649410"/>
          </a:xfrm>
          <a:prstGeom prst="rightArrowCallout">
            <a:avLst>
              <a:gd name="adj1" fmla="val 25000"/>
              <a:gd name="adj2" fmla="val 23269"/>
              <a:gd name="adj3" fmla="val 47506"/>
              <a:gd name="adj4" fmla="val 73009"/>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Facilitated</a:t>
            </a:r>
          </a:p>
        </p:txBody>
      </p:sp>
    </p:spTree>
    <p:extLst>
      <p:ext uri="{BB962C8B-B14F-4D97-AF65-F5344CB8AC3E}">
        <p14:creationId xmlns:p14="http://schemas.microsoft.com/office/powerpoint/2010/main" val="189568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0" grpId="0" animBg="1"/>
    </p:bldLst>
  </p:timing>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kipedia and Libraries - March 2017" id="{14F574FD-ABA2-4C7C-A1CF-692F80F54957}" vid="{BB4C15B2-FCE3-4E49-B244-C0C015CFC8F1}"/>
    </a:ext>
  </a:extLst>
</a:theme>
</file>

<file path=ppt/theme/theme2.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kipedia and Libraries - March 2017" id="{14F574FD-ABA2-4C7C-A1CF-692F80F54957}" vid="{65F8FE4A-FE6C-409B-BB0E-BFA6EDA184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228288C84E1DDE4EB5E7AD34197F94B1" ma:contentTypeVersion="62" ma:contentTypeDescription="Create a new document." ma:contentTypeScope="" ma:versionID="bcc48e04c21f3fc188ad74aa5ff22da9">
  <xsd:schema xmlns:xsd="http://www.w3.org/2001/XMLSchema" xmlns:xs="http://www.w3.org/2001/XMLSchema" xmlns:p="http://schemas.microsoft.com/office/2006/metadata/properties" xmlns:ns2="6b67d80f-331f-4b51-b18e-81b8c101c29d" xmlns:ns3="1e61f529-8f22-46c7-a76f-bf56c3f12971" targetNamespace="http://schemas.microsoft.com/office/2006/metadata/properties" ma:root="true" ma:fieldsID="7690fe38b40e1b249376319cc24180b3" ns2:_="" ns3:_="">
    <xsd:import namespace="6b67d80f-331f-4b51-b18e-81b8c101c29d"/>
    <xsd:import namespace="1e61f529-8f22-46c7-a76f-bf56c3f12971"/>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61f529-8f22-46c7-a76f-bf56c3f12971"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3DAA38-94F0-42E3-9EA0-B09E9D215341}">
  <ds:schemaRefs>
    <ds:schemaRef ds:uri="Microsoft.SharePoint.Taxonomy.ContentTypeSync"/>
  </ds:schemaRefs>
</ds:datastoreItem>
</file>

<file path=customXml/itemProps2.xml><?xml version="1.0" encoding="utf-8"?>
<ds:datastoreItem xmlns:ds="http://schemas.openxmlformats.org/officeDocument/2006/customXml" ds:itemID="{782930F2-81E4-4411-89AD-ACCED5E00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1e61f529-8f22-46c7-a76f-bf56c3f129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E988F0-95B4-4FCA-A550-26E1636850FD}">
  <ds:schemaRefs>
    <ds:schemaRef ds:uri="1e61f529-8f22-46c7-a76f-bf56c3f12971"/>
    <ds:schemaRef ds:uri="http://schemas.microsoft.com/office/2006/metadata/properties"/>
    <ds:schemaRef ds:uri="http://schemas.microsoft.com/office/infopath/2007/PartnerControls"/>
    <ds:schemaRef ds:uri="http://purl.org/dc/terms/"/>
    <ds:schemaRef ds:uri="http://schemas.microsoft.com/office/2006/documentManagement/types"/>
    <ds:schemaRef ds:uri="6b67d80f-331f-4b51-b18e-81b8c101c29d"/>
    <ds:schemaRef ds:uri="http://www.w3.org/XML/1998/namespace"/>
    <ds:schemaRef ds:uri="http://schemas.openxmlformats.org/package/2006/metadata/core-properties"/>
    <ds:schemaRef ds:uri="http://purl.org/dc/elements/1.1/"/>
    <ds:schemaRef ds:uri="http://purl.org/dc/dcmitype/"/>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OCLC template</Template>
  <TotalTime>7154</TotalTime>
  <Words>2679</Words>
  <Application>Microsoft Office PowerPoint</Application>
  <PresentationFormat>On-screen Show (16:9)</PresentationFormat>
  <Paragraphs>286</Paragraphs>
  <Slides>35</Slides>
  <Notes>18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ＭＳ Ｐゴシック</vt:lpstr>
      <vt:lpstr>Arial</vt:lpstr>
      <vt:lpstr>Calibri</vt:lpstr>
      <vt:lpstr>Calibri Light</vt:lpstr>
      <vt:lpstr>Helvetica</vt:lpstr>
      <vt:lpstr>Mangal</vt:lpstr>
      <vt:lpstr>Open Sans</vt:lpstr>
      <vt:lpstr>Segoe UI</vt:lpstr>
      <vt:lpstr>Times</vt:lpstr>
      <vt:lpstr>Times New Roman</vt:lpstr>
      <vt:lpstr>Wingdings</vt:lpstr>
      <vt:lpstr>Nonconfidential</vt:lpstr>
      <vt:lpstr>1_Nonconfidential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OCLC Mini Symposium: Research Data Management</dc:title>
  <dc:creator>Rachel Frick</dc:creator>
  <cp:lastModifiedBy>McNicol,Jeanette</cp:lastModifiedBy>
  <cp:revision>114</cp:revision>
  <dcterms:created xsi:type="dcterms:W3CDTF">2017-11-01T11:28:43Z</dcterms:created>
  <dcterms:modified xsi:type="dcterms:W3CDTF">2018-05-02T05:21:13Z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0x010100228288C84E1DDE4EB5E7AD34197F94B1</vt:lpwstr>
  </property>
</Properties>
</file>