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1" r:id="rId3"/>
    <p:sldId id="290" r:id="rId4"/>
    <p:sldId id="292" r:id="rId5"/>
    <p:sldId id="300" r:id="rId6"/>
    <p:sldId id="299" r:id="rId7"/>
    <p:sldId id="279" r:id="rId8"/>
    <p:sldId id="288" r:id="rId9"/>
    <p:sldId id="289" r:id="rId10"/>
    <p:sldId id="29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84767"/>
  </p:normalViewPr>
  <p:slideViewPr>
    <p:cSldViewPr snapToGrid="0">
      <p:cViewPr varScale="1">
        <p:scale>
          <a:sx n="75" d="100"/>
          <a:sy n="75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189CF-8A65-3346-9D3D-97039E6C915A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50806-F9D5-5F4A-8FFF-2737D7A52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4BAAE-4F13-4788-BEC6-46CACCC9FEDB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5F715-D6BA-441B-8DAA-7F5E0A2B4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Replaced </a:t>
            </a:r>
            <a:r>
              <a:rPr lang="en-US" dirty="0" err="1" smtClean="0"/>
              <a:t>artlibraries.net</a:t>
            </a:r>
            <a:r>
              <a:rPr lang="en-US" dirty="0" smtClean="0"/>
              <a:t> as union catalog for the international art library community…with added value of other resources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Came out of the FAB project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Product of OCLC EMEA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Free</a:t>
            </a:r>
            <a:r>
              <a:rPr lang="en-US" baseline="0" dirty="0" smtClean="0"/>
              <a:t> resource for the community, with fees for participation, depending on if is an OCLC member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3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Current libraries,</a:t>
            </a:r>
            <a:r>
              <a:rPr lang="en-US" baseline="0" dirty="0" smtClean="0"/>
              <a:t> including those seven and IRIS consortium added by Kress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New members</a:t>
            </a:r>
            <a:r>
              <a:rPr lang="en-US" baseline="0" dirty="0" smtClean="0"/>
              <a:t> are always welcome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Pricing ranges from $370 to $927 annually for libraries already in OCLC depending on size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Cost is more for those needing to load records into OCLC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Art</a:t>
            </a:r>
            <a:r>
              <a:rPr lang="en-US" baseline="0" dirty="0" smtClean="0"/>
              <a:t>-scoped view of </a:t>
            </a:r>
            <a:r>
              <a:rPr lang="en-US" baseline="0" dirty="0" err="1" smtClean="0"/>
              <a:t>WorldCat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Filtering based on holdings of participating art libraries—those items more likely to be of interest to art researchers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Wide variety of materials included—books, films, websites, images, etc.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Narrow to a subset of art libraries—e.g., by country or by art libraries NOT in universities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Narrow on various other facets, e.g., format, language, peer reviewed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Broaden results to Libraries Worldwide to compare with a general </a:t>
            </a:r>
            <a:r>
              <a:rPr lang="en-US" baseline="0" dirty="0" err="1" smtClean="0"/>
              <a:t>WorldCat</a:t>
            </a:r>
            <a:r>
              <a:rPr lang="en-US" baseline="0" dirty="0" smtClean="0"/>
              <a:t> 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New content is being added to OCLC through the ADGC project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Many premier art libraries that were never in OCLC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SCIPIO database, e.g., result no. 5 is an individual auction record in the Scipio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Search base includes metadata for millions of records in OCLC’s vast Central Index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Analytic records appear if a member library has holdings for the journal or at the analytic level—sometimes this is a “false drop”. Have added a menu option at the bottom of the list that excludes universities but need your feedback on if this is effective.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KUBIKAT another resource added through ADGC project—rich and growing database of art journal analytic records, including current and legacy journals not in Art Index or IBA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Tool for discovery and research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Tool for collection development and management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Florence conference last fall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Opportunity to assess progress since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Affirmed the</a:t>
            </a:r>
            <a:r>
              <a:rPr lang="en-US" baseline="0" dirty="0" smtClean="0"/>
              <a:t> project’s potential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Also that it is very much a WORK 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OCLC EMEA is committed to the project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see that in Europe LOADING the libraries in OCLC is still unusual and there are some resource concerns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Still, many in the US and abroad are Interested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innnovative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developments, e.g.,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CatVIS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for mining the ADGC dataset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visual display of results for non-traditional queries, e.g., the geographic distribution of literature in a particular field of art history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Feedback from YOU and YOUR PATRONS is what the project most needs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Interested in </a:t>
            </a:r>
            <a:r>
              <a:rPr lang="en-US" baseline="0" dirty="0" err="1" smtClean="0"/>
              <a:t>innnovative</a:t>
            </a:r>
            <a:r>
              <a:rPr lang="en-US" baseline="0" dirty="0" smtClean="0"/>
              <a:t> developments, e.g., a </a:t>
            </a:r>
            <a:r>
              <a:rPr lang="en-US" baseline="0" dirty="0" err="1" smtClean="0"/>
              <a:t>CatVIS</a:t>
            </a:r>
            <a:r>
              <a:rPr lang="en-US" baseline="0" dirty="0" smtClean="0"/>
              <a:t> project for mining the ADGC dataset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With visual display of results for non-traditional queries, e.g., the geographic distribution of literature in a particular field of art history</a:t>
            </a:r>
            <a:endParaRPr lang="en-US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Feedback from</a:t>
            </a:r>
            <a:r>
              <a:rPr lang="en-US" baseline="0" dirty="0" smtClean="0"/>
              <a:t> YOU and YOUR PATRONS is what the project most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5F715-D6BA-441B-8DAA-7F5E0A2B4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ECC6-7DA8-4583-90A8-5BF5BE9D425F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F225-8DBC-416F-A522-CAA5D5F2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tdiscovery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011" y="240757"/>
            <a:ext cx="6131858" cy="6050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http://artdiscovery.net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08" y="94745"/>
            <a:ext cx="2691243" cy="89708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37564" y="240757"/>
            <a:ext cx="10515600" cy="64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Art Discovery Group Catalogue</a:t>
            </a:r>
            <a:br>
              <a:rPr lang="en-US" sz="2000" dirty="0" smtClean="0"/>
            </a:br>
            <a:r>
              <a:rPr lang="en-US" sz="2000" dirty="0" smtClean="0"/>
              <a:t> Update ARLIS/NA 2017</a:t>
            </a:r>
            <a:endParaRPr lang="en-US" sz="20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" y="910557"/>
            <a:ext cx="9913045" cy="6132500"/>
          </a:xfrm>
        </p:spPr>
      </p:pic>
    </p:spTree>
    <p:extLst>
      <p:ext uri="{BB962C8B-B14F-4D97-AF65-F5344CB8AC3E}">
        <p14:creationId xmlns:p14="http://schemas.microsoft.com/office/powerpoint/2010/main" val="23030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and future plans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and conduct usability study and user survey to share with community</a:t>
            </a:r>
          </a:p>
          <a:p>
            <a:r>
              <a:rPr lang="en-US" dirty="0" smtClean="0"/>
              <a:t>Add non-</a:t>
            </a:r>
            <a:r>
              <a:rPr lang="en-US" dirty="0"/>
              <a:t>E</a:t>
            </a:r>
            <a:r>
              <a:rPr lang="en-US" dirty="0" smtClean="0"/>
              <a:t>uropean and non-</a:t>
            </a:r>
            <a:r>
              <a:rPr lang="en-US" dirty="0"/>
              <a:t>A</a:t>
            </a:r>
            <a:r>
              <a:rPr lang="en-US" dirty="0" smtClean="0"/>
              <a:t>merican art libraries</a:t>
            </a:r>
          </a:p>
          <a:p>
            <a:r>
              <a:rPr lang="en-US" dirty="0" smtClean="0"/>
              <a:t>Add more unique content, such as BHA, ASCO, </a:t>
            </a:r>
            <a:r>
              <a:rPr lang="en-US" dirty="0" err="1" smtClean="0"/>
              <a:t>Arkyves</a:t>
            </a:r>
            <a:endParaRPr lang="en-US" dirty="0" smtClean="0"/>
          </a:p>
          <a:p>
            <a:r>
              <a:rPr lang="en-US" dirty="0" smtClean="0"/>
              <a:t>Work with OCLC EMEA on improvements to interface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22" y="4852848"/>
            <a:ext cx="4377156" cy="14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824177"/>
            <a:ext cx="10515600" cy="483688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600" dirty="0" smtClean="0">
                <a:latin typeface="+mj-lt"/>
              </a:rPr>
              <a:t>Questions?</a:t>
            </a:r>
          </a:p>
          <a:p>
            <a:pPr marL="457200" lvl="1" indent="0" algn="ctr">
              <a:buNone/>
            </a:pPr>
            <a:endParaRPr lang="en-US" dirty="0" smtClean="0">
              <a:latin typeface="+mj-lt"/>
            </a:endParaRPr>
          </a:p>
          <a:p>
            <a:pPr marL="457200" lvl="1" indent="0" algn="ctr">
              <a:buNone/>
            </a:pPr>
            <a:r>
              <a:rPr lang="en-US" sz="3600" dirty="0" smtClean="0">
                <a:latin typeface="+mj-lt"/>
              </a:rPr>
              <a:t>ADGC committee members in New Orleans this week:</a:t>
            </a:r>
          </a:p>
          <a:p>
            <a:pPr marL="457200" lvl="1" indent="0" algn="ctr">
              <a:buNone/>
            </a:pPr>
            <a:endParaRPr lang="en-US" sz="3600" dirty="0" smtClean="0">
              <a:latin typeface="+mj-lt"/>
            </a:endParaRPr>
          </a:p>
          <a:p>
            <a:pPr marL="457200" lvl="1" indent="0" algn="ctr">
              <a:buNone/>
            </a:pPr>
            <a:r>
              <a:rPr lang="en-US" sz="3600" dirty="0" smtClean="0">
                <a:latin typeface="+mj-lt"/>
              </a:rPr>
              <a:t>Sandra Brooke (</a:t>
            </a:r>
            <a:r>
              <a:rPr lang="en-US" sz="3600" dirty="0" err="1" smtClean="0">
                <a:latin typeface="+mj-lt"/>
              </a:rPr>
              <a:t>sbrooke@Princeton.edu</a:t>
            </a:r>
            <a:r>
              <a:rPr lang="en-US" sz="3600" dirty="0" smtClean="0">
                <a:latin typeface="+mj-lt"/>
              </a:rPr>
              <a:t>)</a:t>
            </a:r>
          </a:p>
          <a:p>
            <a:pPr marL="457200" lvl="1" indent="0" algn="ctr">
              <a:buNone/>
            </a:pPr>
            <a:r>
              <a:rPr lang="en-US" sz="3600" dirty="0" smtClean="0">
                <a:latin typeface="+mj-lt"/>
              </a:rPr>
              <a:t>Deborah Kempe (</a:t>
            </a:r>
            <a:r>
              <a:rPr lang="en-US" sz="3600" dirty="0" err="1" smtClean="0">
                <a:latin typeface="+mj-lt"/>
              </a:rPr>
              <a:t>kempe@frick.org</a:t>
            </a:r>
            <a:r>
              <a:rPr lang="en-US" sz="3600" dirty="0" smtClean="0">
                <a:latin typeface="+mj-lt"/>
              </a:rPr>
              <a:t>)</a:t>
            </a:r>
          </a:p>
          <a:p>
            <a:pPr marL="457200" lvl="1" indent="0" algn="ctr">
              <a:buNone/>
            </a:pPr>
            <a:r>
              <a:rPr lang="en-US" sz="3600" dirty="0" smtClean="0">
                <a:latin typeface="+mj-lt"/>
              </a:rPr>
              <a:t>Kathleen Salomon  (ksalomon@getty.edu)</a:t>
            </a:r>
          </a:p>
          <a:p>
            <a:pPr marL="457200" lvl="1" indent="0" algn="ctr">
              <a:lnSpc>
                <a:spcPct val="120000"/>
              </a:lnSpc>
              <a:buNone/>
            </a:pPr>
            <a:endParaRPr lang="en-US" dirty="0" smtClean="0">
              <a:latin typeface="+mj-lt"/>
            </a:endParaRP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52" y="203294"/>
            <a:ext cx="4377156" cy="14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7"/>
            <a:ext cx="3989294" cy="3025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43" t="64324" r="23137" b="9964"/>
          <a:stretch/>
        </p:blipFill>
        <p:spPr>
          <a:xfrm>
            <a:off x="4990294" y="5178391"/>
            <a:ext cx="7098062" cy="177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662" t="14338" r="52902" b="67327"/>
          <a:stretch/>
        </p:blipFill>
        <p:spPr>
          <a:xfrm>
            <a:off x="0" y="4868910"/>
            <a:ext cx="4971469" cy="1546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889731"/>
            <a:ext cx="2578596" cy="85953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9027" r="34914" b="47914"/>
          <a:stretch/>
        </p:blipFill>
        <p:spPr>
          <a:xfrm>
            <a:off x="0" y="77002"/>
            <a:ext cx="5795842" cy="4494998"/>
          </a:xfr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13041" r="33039" b="25274"/>
          <a:stretch/>
        </p:blipFill>
        <p:spPr>
          <a:xfrm>
            <a:off x="5444803" y="77002"/>
            <a:ext cx="6643553" cy="49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6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New and pending members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2783"/>
            <a:ext cx="10515600" cy="4964180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Pinacoteca di Sao Paolo, Brazil</a:t>
            </a:r>
          </a:p>
          <a:p>
            <a:pPr lvl="1"/>
            <a:r>
              <a:rPr lang="en-US" sz="3200" dirty="0" err="1" smtClean="0"/>
              <a:t>Polimoda</a:t>
            </a:r>
            <a:r>
              <a:rPr lang="en-US" sz="3200" dirty="0" smtClean="0"/>
              <a:t> International Institute of Fashion Design and Marketing, Florence</a:t>
            </a:r>
          </a:p>
          <a:p>
            <a:pPr lvl="1"/>
            <a:r>
              <a:rPr lang="en-US" sz="3200" dirty="0" smtClean="0"/>
              <a:t>Danish National Art Library </a:t>
            </a:r>
          </a:p>
          <a:p>
            <a:pPr lvl="1"/>
            <a:r>
              <a:rPr lang="en-US" sz="3200" dirty="0" smtClean="0"/>
              <a:t>RKD-Netherlands Institute for Art History, The Hague</a:t>
            </a:r>
          </a:p>
          <a:p>
            <a:pPr lvl="1"/>
            <a:r>
              <a:rPr lang="en-US" sz="3200" dirty="0" smtClean="0"/>
              <a:t>Royal Museum of Fine Arts, Antwerp</a:t>
            </a:r>
          </a:p>
          <a:p>
            <a:pPr lvl="1"/>
            <a:r>
              <a:rPr lang="en-US" sz="3200" dirty="0" smtClean="0"/>
              <a:t>Hendrik Conscience Heritage Library, Antwerp</a:t>
            </a:r>
          </a:p>
          <a:p>
            <a:pPr lvl="1"/>
            <a:r>
              <a:rPr lang="en-US" sz="3200" dirty="0" err="1" smtClean="0"/>
              <a:t>Bibliothèque</a:t>
            </a:r>
            <a:r>
              <a:rPr lang="en-US" sz="3200" dirty="0" smtClean="0"/>
              <a:t> du </a:t>
            </a:r>
            <a:r>
              <a:rPr lang="en-US" sz="3200" dirty="0" err="1"/>
              <a:t>Musée</a:t>
            </a:r>
            <a:r>
              <a:rPr lang="en-US" sz="3200" dirty="0"/>
              <a:t> des Arts </a:t>
            </a:r>
            <a:r>
              <a:rPr lang="en-US" sz="3200" dirty="0" err="1" smtClean="0"/>
              <a:t>Décoratifs</a:t>
            </a:r>
            <a:r>
              <a:rPr lang="en-US" sz="3200" dirty="0" smtClean="0"/>
              <a:t>, Paris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Polish Academy of Sciences Art Institute in Warsaw, </a:t>
            </a:r>
            <a:r>
              <a:rPr lang="en-US" sz="3200" dirty="0" smtClean="0">
                <a:solidFill>
                  <a:srgbClr val="000000"/>
                </a:solidFill>
              </a:rPr>
              <a:t>Poland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Warburg </a:t>
            </a:r>
            <a:r>
              <a:rPr lang="en-US" sz="3200" dirty="0">
                <a:solidFill>
                  <a:srgbClr val="000000"/>
                </a:solidFill>
              </a:rPr>
              <a:t>Institute, London</a:t>
            </a:r>
            <a:endParaRPr lang="en-US" sz="3200" dirty="0"/>
          </a:p>
          <a:p>
            <a:pPr lvl="1"/>
            <a:endParaRPr lang="en-US" sz="32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5889731"/>
            <a:ext cx="2578596" cy="8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Features (SB)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Features (SB)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52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4195" r="5355" b="4569"/>
          <a:stretch/>
        </p:blipFill>
        <p:spPr>
          <a:xfrm>
            <a:off x="6330844" y="1233389"/>
            <a:ext cx="3461834" cy="52706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65106" y="62617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Features (SB)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0"/>
            <a:ext cx="1203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3982244"/>
            <a:ext cx="38100" cy="3810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90" y="0"/>
            <a:ext cx="6941942" cy="625928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" y="0"/>
            <a:ext cx="5573728" cy="4158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5" y="3972813"/>
            <a:ext cx="4190485" cy="28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Post-ADGC conference survey results</a:t>
            </a:r>
            <a:r>
              <a:rPr lang="en-US" sz="3200" b="1" dirty="0" smtClean="0"/>
              <a:t>: feedback</a:t>
            </a:r>
            <a:r>
              <a:rPr lang="en-US" sz="2800" b="1" dirty="0" smtClean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61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s-IS" i="1" dirty="0" smtClean="0"/>
              <a:t>…</a:t>
            </a:r>
            <a:r>
              <a:rPr lang="en-US" i="1" dirty="0" smtClean="0"/>
              <a:t>an extraordinarily </a:t>
            </a:r>
            <a:r>
              <a:rPr lang="en-US" i="1" dirty="0"/>
              <a:t>important project in which all relevant art libraries must be represented </a:t>
            </a:r>
            <a:endParaRPr lang="is-IS" i="1" dirty="0" smtClean="0"/>
          </a:p>
          <a:p>
            <a:pPr>
              <a:lnSpc>
                <a:spcPct val="100000"/>
              </a:lnSpc>
            </a:pPr>
            <a:r>
              <a:rPr lang="is-IS" i="1" dirty="0" smtClean="0"/>
              <a:t>…</a:t>
            </a:r>
            <a:r>
              <a:rPr lang="en-US" i="1" dirty="0" smtClean="0"/>
              <a:t>It </a:t>
            </a:r>
            <a:r>
              <a:rPr lang="en-US" i="1" dirty="0"/>
              <a:t>has succeeded in being a focal point for bringing together art librarians together to discuss our profession and the future of art bibliography in general. </a:t>
            </a:r>
            <a:endParaRPr lang="is-IS" i="1" dirty="0" smtClean="0"/>
          </a:p>
          <a:p>
            <a:pPr>
              <a:lnSpc>
                <a:spcPct val="100000"/>
              </a:lnSpc>
            </a:pPr>
            <a:r>
              <a:rPr lang="is-IS" i="1" dirty="0" smtClean="0"/>
              <a:t>…</a:t>
            </a: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great and outstanding project but still not completely mature in its development. </a:t>
            </a:r>
            <a:r>
              <a:rPr lang="is-IS" i="1" dirty="0" smtClean="0"/>
              <a:t> </a:t>
            </a:r>
            <a:endParaRPr lang="is-IS" i="1" dirty="0"/>
          </a:p>
          <a:p>
            <a:pPr>
              <a:lnSpc>
                <a:spcPct val="100000"/>
              </a:lnSpc>
            </a:pPr>
            <a:r>
              <a:rPr lang="en-US" i="1" dirty="0" smtClean="0"/>
              <a:t>It </a:t>
            </a:r>
            <a:r>
              <a:rPr lang="en-US" i="1" dirty="0"/>
              <a:t>feels like something that only the 'big boys', </a:t>
            </a:r>
            <a:r>
              <a:rPr lang="en-US" i="1" dirty="0" err="1"/>
              <a:t>ie</a:t>
            </a:r>
            <a:r>
              <a:rPr lang="en-US" i="1" dirty="0"/>
              <a:t>. large academic, research and/or national museums can contribute to because of the lack of resources in many smaller, European </a:t>
            </a:r>
            <a:r>
              <a:rPr lang="en-US" i="1" dirty="0" smtClean="0"/>
              <a:t>libraries.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86" y="5737797"/>
            <a:ext cx="2857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Post-ADGC conference survey results: </a:t>
            </a:r>
            <a:br>
              <a:rPr lang="en-US" sz="3200" b="1" dirty="0" smtClean="0"/>
            </a:br>
            <a:r>
              <a:rPr lang="en-US" sz="3200" b="1" dirty="0" smtClean="0"/>
              <a:t>needs improvement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199" y="1379311"/>
            <a:ext cx="92081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s-IS" sz="2400" i="1" dirty="0" smtClean="0"/>
              <a:t>…t</a:t>
            </a:r>
            <a:r>
              <a:rPr lang="en-US" sz="2400" i="1" dirty="0" err="1" smtClean="0"/>
              <a:t>oo</a:t>
            </a:r>
            <a:r>
              <a:rPr lang="en-US" sz="2400" i="1" dirty="0" smtClean="0"/>
              <a:t> </a:t>
            </a:r>
            <a:r>
              <a:rPr lang="en-US" sz="2400" i="1" dirty="0"/>
              <a:t>much noise in the result lists. </a:t>
            </a:r>
          </a:p>
          <a:p>
            <a:endParaRPr lang="en-US" sz="2400" i="1" dirty="0"/>
          </a:p>
          <a:p>
            <a:pPr marL="285750" indent="-285750">
              <a:buFont typeface="Arial" charset="0"/>
              <a:buChar char="•"/>
            </a:pPr>
            <a:r>
              <a:rPr lang="is-IS" sz="2400" i="1" dirty="0" smtClean="0"/>
              <a:t>…m</a:t>
            </a:r>
            <a:r>
              <a:rPr lang="en-US" sz="2400" i="1" dirty="0" smtClean="0"/>
              <a:t>ore </a:t>
            </a:r>
            <a:r>
              <a:rPr lang="en-US" sz="2400" i="1" dirty="0"/>
              <a:t>important databases should be added (BHA, RILA, </a:t>
            </a:r>
            <a:r>
              <a:rPr lang="en-US" sz="2400" i="1" dirty="0" smtClean="0"/>
              <a:t>ASCO, etc.)</a:t>
            </a:r>
          </a:p>
          <a:p>
            <a:endParaRPr lang="en-US" sz="2400" i="1" dirty="0"/>
          </a:p>
          <a:p>
            <a:pPr marL="285750" indent="-285750">
              <a:buFont typeface="Arial" charset="0"/>
              <a:buChar char="•"/>
            </a:pPr>
            <a:r>
              <a:rPr lang="is-IS" sz="2400" i="1" dirty="0" smtClean="0"/>
              <a:t>…t</a:t>
            </a:r>
            <a:r>
              <a:rPr lang="en-US" sz="2400" i="1" dirty="0" smtClean="0"/>
              <a:t>he </a:t>
            </a:r>
            <a:r>
              <a:rPr lang="en-US" sz="2400" i="1" dirty="0"/>
              <a:t>website should be updated more frequently. </a:t>
            </a:r>
            <a:endParaRPr lang="en-US" sz="2400" i="1" dirty="0" smtClean="0"/>
          </a:p>
          <a:p>
            <a:endParaRPr lang="en-US" sz="2400" i="1" dirty="0"/>
          </a:p>
          <a:p>
            <a:pPr marL="285750" indent="-285750">
              <a:buFont typeface="Arial" charset="0"/>
              <a:buChar char="•"/>
            </a:pPr>
            <a:r>
              <a:rPr lang="is-IS" sz="2400" i="1" dirty="0"/>
              <a:t>…</a:t>
            </a:r>
            <a:r>
              <a:rPr lang="en-US" sz="2400" i="1" dirty="0"/>
              <a:t>it should be more advertised </a:t>
            </a:r>
            <a:endParaRPr lang="en-US" sz="2400" i="1" dirty="0" smtClean="0"/>
          </a:p>
          <a:p>
            <a:endParaRPr lang="en-US" sz="2400" i="1" dirty="0"/>
          </a:p>
          <a:p>
            <a:pPr marL="285750" indent="-285750">
              <a:buFont typeface="Arial" charset="0"/>
              <a:buChar char="•"/>
            </a:pPr>
            <a:r>
              <a:rPr lang="is-IS" sz="2400" i="1" dirty="0"/>
              <a:t>…</a:t>
            </a:r>
            <a:r>
              <a:rPr lang="en-US" sz="2400" i="1" dirty="0"/>
              <a:t>have the interface and webpages available in other </a:t>
            </a:r>
            <a:r>
              <a:rPr lang="en-US" sz="2400" i="1" dirty="0" smtClean="0"/>
              <a:t>languages</a:t>
            </a:r>
            <a:endParaRPr lang="is-IS" sz="2400" i="1" dirty="0" smtClean="0"/>
          </a:p>
          <a:p>
            <a:pPr marL="285750" indent="-285750">
              <a:buFont typeface="Arial" charset="0"/>
              <a:buChar char="•"/>
            </a:pPr>
            <a:endParaRPr lang="is-IS" sz="2400" i="1" dirty="0"/>
          </a:p>
          <a:p>
            <a:pPr marL="285750" indent="-285750">
              <a:buFont typeface="Arial" charset="0"/>
              <a:buChar char="•"/>
            </a:pPr>
            <a:r>
              <a:rPr lang="is-IS" sz="2400" i="1" dirty="0" smtClean="0"/>
              <a:t>...need </a:t>
            </a:r>
            <a:r>
              <a:rPr lang="is-IS" sz="2400" i="1" dirty="0"/>
              <a:t>more </a:t>
            </a:r>
            <a:r>
              <a:rPr lang="en-US" sz="2400" i="1" dirty="0"/>
              <a:t>non-</a:t>
            </a:r>
            <a:r>
              <a:rPr lang="en-US" sz="2400" i="1" dirty="0" err="1"/>
              <a:t>european</a:t>
            </a:r>
            <a:r>
              <a:rPr lang="en-US" sz="2400" i="1" dirty="0"/>
              <a:t> and non-</a:t>
            </a:r>
            <a:r>
              <a:rPr lang="en-US" sz="2400" i="1" dirty="0" err="1"/>
              <a:t>american</a:t>
            </a:r>
            <a:r>
              <a:rPr lang="en-US" sz="2400" i="1" dirty="0"/>
              <a:t> libraries, whose holdings would clearly enrich the catalogue. This might help to raise the attraction of the catalogue, by not only acquiring new data but also new users. </a:t>
            </a:r>
            <a:endParaRPr lang="en-US" sz="2400" i="1" dirty="0" smtClean="0"/>
          </a:p>
          <a:p>
            <a:pPr marL="285750" indent="-285750">
              <a:buFont typeface="Arial" charset="0"/>
              <a:buChar char="•"/>
            </a:pPr>
            <a:endParaRPr lang="en-US" sz="240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42" y="5467238"/>
            <a:ext cx="2833344" cy="9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826</Words>
  <Application>Microsoft Office PowerPoint</Application>
  <PresentationFormat>Widescreen</PresentationFormat>
  <Paragraphs>91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http://artdiscovery.net </vt:lpstr>
      <vt:lpstr>PowerPoint Presentation</vt:lpstr>
      <vt:lpstr>New and pending members</vt:lpstr>
      <vt:lpstr>Features (SB)</vt:lpstr>
      <vt:lpstr>Features (SB)</vt:lpstr>
      <vt:lpstr>Features (SB)</vt:lpstr>
      <vt:lpstr>PowerPoint Presentation</vt:lpstr>
      <vt:lpstr>Post-ADGC conference survey results: feedback  </vt:lpstr>
      <vt:lpstr>Post-ADGC conference survey results:  needs improvement </vt:lpstr>
      <vt:lpstr>Next steps and future plans </vt:lpstr>
      <vt:lpstr>PowerPoint Presentation</vt:lpstr>
    </vt:vector>
  </TitlesOfParts>
  <Company>The J. Paul Getty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KSalomon</dc:creator>
  <cp:lastModifiedBy>Massie,Dennis</cp:lastModifiedBy>
  <cp:revision>102</cp:revision>
  <cp:lastPrinted>2017-02-03T03:57:23Z</cp:lastPrinted>
  <dcterms:created xsi:type="dcterms:W3CDTF">2016-03-06T05:57:07Z</dcterms:created>
  <dcterms:modified xsi:type="dcterms:W3CDTF">2017-02-06T04:45:54Z</dcterms:modified>
</cp:coreProperties>
</file>