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5" r:id="rId2"/>
    <p:sldId id="437" r:id="rId3"/>
    <p:sldId id="555" r:id="rId4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1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70C0"/>
    <a:srgbClr val="DE6126"/>
    <a:srgbClr val="5E6262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28" y="54"/>
      </p:cViewPr>
      <p:guideLst>
        <p:guide orient="horz" pos="2411"/>
        <p:guide pos="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36"/>
    </p:cViewPr>
  </p:sorterViewPr>
  <p:notesViewPr>
    <p:cSldViewPr snapToGrid="0" snapToObjects="1"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739" y="0"/>
            <a:ext cx="3041968" cy="46745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C0A1E7B-A08C-462E-B68D-F35FC16695A8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4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9"/>
            <a:ext cx="5615940" cy="3664207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739" y="8838477"/>
            <a:ext cx="3041968" cy="467450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D9B813A-722E-4194-B2CB-A10BACD61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0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prepared individual snapshots of the data for each institution, showing their activity versus the group averages.  Mostly this helped us find several mistakes – some of them mine, some of them theirs – that explained most of the differences in the data reported to ARL and to me.  Then we spent the rest of each hour talking about these topics right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B813A-722E-4194-B2CB-A10BACD61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3270249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3184539" y="2"/>
            <a:ext cx="598011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962170"/>
            <a:ext cx="3582591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79470" y="2483369"/>
            <a:ext cx="7754770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28694" y="4014387"/>
            <a:ext cx="1860270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28694" y="4415447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045849" y="2"/>
            <a:ext cx="536743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2650" y="1990726"/>
            <a:ext cx="2016125" cy="257175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846139" y="2833690"/>
            <a:ext cx="2574927" cy="8826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6307" y="2638427"/>
            <a:ext cx="5727699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416300" y="3986213"/>
            <a:ext cx="5727700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6300" y="1987552"/>
            <a:ext cx="5727700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2650" y="1990724"/>
            <a:ext cx="161925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1108081"/>
            <a:ext cx="8174038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850900"/>
            <a:ext cx="265112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850900"/>
            <a:ext cx="265112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239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838" y="1135919"/>
            <a:ext cx="8181975" cy="4475171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6720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209" y="6456544"/>
            <a:ext cx="742882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2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200" indent="0">
              <a:buNone/>
              <a:defRPr sz="24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83490" y="-20638"/>
            <a:ext cx="433387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16877" y="-20638"/>
            <a:ext cx="1127125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4111" y="4997709"/>
            <a:ext cx="615315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8161" y="5411260"/>
            <a:ext cx="5610225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867" y="6457306"/>
            <a:ext cx="743238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829" y="1"/>
            <a:ext cx="4597172" cy="5850946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0428" y="259642"/>
            <a:ext cx="3980966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66" y="6281740"/>
            <a:ext cx="1125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1338" y="5850666"/>
            <a:ext cx="9144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0615" y="1321003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40428" y="1690434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40428" y="2010978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</p:spTree>
    <p:extLst>
      <p:ext uri="{BB962C8B-B14F-4D97-AF65-F5344CB8AC3E}">
        <p14:creationId xmlns:p14="http://schemas.microsoft.com/office/powerpoint/2010/main" val="21414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479425" y="4983163"/>
            <a:ext cx="603250" cy="2921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521" y="5960853"/>
            <a:ext cx="1498090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5924929" y="4935538"/>
            <a:ext cx="4222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27588"/>
            <a:ext cx="635000" cy="60325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108606"/>
            <a:ext cx="4177899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08544" y="2860151"/>
            <a:ext cx="3887788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608357" y="3229582"/>
            <a:ext cx="3887788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08357" y="3588611"/>
            <a:ext cx="3887788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632"/>
            <a:ext cx="3679825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27100" y="4827588"/>
            <a:ext cx="8216900" cy="60325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+mj-lt"/>
              </a:rPr>
              <a:t>Together we make breakthroughs</a:t>
            </a:r>
            <a:r>
              <a:rPr lang="en-US" sz="2000" b="1" baseline="0" dirty="0">
                <a:solidFill>
                  <a:schemeClr val="bg1"/>
                </a:solidFill>
                <a:latin typeface="+mj-lt"/>
              </a:rPr>
              <a:t> possible.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3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3" r:id="rId4"/>
    <p:sldLayoutId id="2147483654" r:id="rId5"/>
    <p:sldLayoutId id="2147483658" r:id="rId6"/>
    <p:sldLayoutId id="2147483657" r:id="rId7"/>
    <p:sldLayoutId id="2147483656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" y="1962170"/>
            <a:ext cx="4915833" cy="569387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cs typeface="Arial" charset="0"/>
              </a:rPr>
              <a:t>45</a:t>
            </a:r>
            <a:r>
              <a:rPr lang="en-US" baseline="30000" dirty="0">
                <a:cs typeface="Arial" charset="0"/>
              </a:rPr>
              <a:t>th</a:t>
            </a:r>
            <a:r>
              <a:rPr lang="en-US" dirty="0">
                <a:cs typeface="Arial" charset="0"/>
              </a:rPr>
              <a:t> ARLIS/NA Conference • 8 February 2017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7600" dirty="0"/>
              <a:t>Roundtable Luncheon</a:t>
            </a:r>
          </a:p>
          <a:p>
            <a:r>
              <a:rPr lang="en-US" sz="4000" dirty="0"/>
              <a:t>OCLC Research Library Partnership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28694" y="4014387"/>
            <a:ext cx="1873270" cy="400110"/>
          </a:xfrm>
        </p:spPr>
        <p:txBody>
          <a:bodyPr/>
          <a:lstStyle/>
          <a:p>
            <a:r>
              <a:rPr lang="en-US" dirty="0"/>
              <a:t>Dennis Massie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28694" y="4415447"/>
            <a:ext cx="3340082" cy="307777"/>
          </a:xfrm>
        </p:spPr>
        <p:txBody>
          <a:bodyPr/>
          <a:lstStyle/>
          <a:p>
            <a:r>
              <a:rPr lang="en-US" dirty="0"/>
              <a:t>Program Officer, OCLC 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34" y="4328007"/>
            <a:ext cx="3754034" cy="17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arlisna-vra.org/seattle2016/img/ARLIS_VRA2016_VertColor-01-320x1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36" y="4214442"/>
            <a:ext cx="3048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22" y="4328007"/>
            <a:ext cx="3754034" cy="17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sz="2400" i="1" dirty="0" err="1">
                <a:solidFill>
                  <a:schemeClr val="tx2"/>
                </a:solidFill>
              </a:rPr>
              <a:t>Mangia</a:t>
            </a:r>
            <a:r>
              <a:rPr lang="en-US" sz="2400" i="1" dirty="0">
                <a:solidFill>
                  <a:schemeClr val="tx2"/>
                </a:solidFill>
              </a:rPr>
              <a:t>, </a:t>
            </a:r>
            <a:r>
              <a:rPr lang="en-US" sz="2400" i="1" dirty="0" err="1">
                <a:solidFill>
                  <a:schemeClr val="tx2"/>
                </a:solidFill>
              </a:rPr>
              <a:t>mangia</a:t>
            </a:r>
            <a:r>
              <a:rPr lang="en-US" sz="2400" i="1" dirty="0">
                <a:solidFill>
                  <a:schemeClr val="tx2"/>
                </a:solidFill>
              </a:rPr>
              <a:t>!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Welcome 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Art Discovery Group Catalogue update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OCLC RLP Update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Web Archiving Metadata Working Group 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Round Robin Round-up – </a:t>
            </a:r>
            <a:r>
              <a:rPr lang="en-US" sz="2400" dirty="0" err="1">
                <a:solidFill>
                  <a:schemeClr val="tx2"/>
                </a:solidFill>
              </a:rPr>
              <a:t>Nawlins</a:t>
            </a:r>
            <a:r>
              <a:rPr lang="en-US" sz="2400" dirty="0">
                <a:solidFill>
                  <a:schemeClr val="tx2"/>
                </a:solidFill>
              </a:rPr>
              <a:t> style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400" b="0" dirty="0">
                <a:latin typeface="Calibri" panose="020F0502020204030204" pitchFamily="34" charset="0"/>
              </a:rPr>
              <a:t>Today’s agenda</a:t>
            </a:r>
          </a:p>
        </p:txBody>
      </p:sp>
      <p:pic>
        <p:nvPicPr>
          <p:cNvPr id="4" name="Picture 3" descr="Image result for fab future art bibliograph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25" y="1349028"/>
            <a:ext cx="1284228" cy="124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nyarc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7" y="2809660"/>
            <a:ext cx="1441516" cy="128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9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13311</TotalTime>
  <Words>119</Words>
  <Application>Microsoft Office PowerPoint</Application>
  <PresentationFormat>On-screen Show (4:3)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Wingdings</vt:lpstr>
      <vt:lpstr>Master_Slides_V2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 Luncheon OCLC Research Library Partnership</dc:title>
  <dc:creator>Dennis Massie</dc:creator>
  <dc:description>Welcome and Introductions</dc:description>
  <cp:lastModifiedBy>McNicol,Jeanette</cp:lastModifiedBy>
  <cp:revision>406</cp:revision>
  <cp:lastPrinted>2016-03-08T02:05:29Z</cp:lastPrinted>
  <dcterms:created xsi:type="dcterms:W3CDTF">2015-04-17T19:58:50Z</dcterms:created>
  <dcterms:modified xsi:type="dcterms:W3CDTF">2017-04-08T00:13:31Z</dcterms:modified>
</cp:coreProperties>
</file>