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handoutMasterIdLst>
    <p:handoutMasterId r:id="rId31"/>
  </p:handoutMasterIdLst>
  <p:sldIdLst>
    <p:sldId id="263" r:id="rId2"/>
    <p:sldId id="561" r:id="rId3"/>
    <p:sldId id="562" r:id="rId4"/>
    <p:sldId id="567" r:id="rId5"/>
    <p:sldId id="568" r:id="rId6"/>
    <p:sldId id="569" r:id="rId7"/>
    <p:sldId id="570" r:id="rId8"/>
    <p:sldId id="571" r:id="rId9"/>
    <p:sldId id="573" r:id="rId10"/>
    <p:sldId id="572" r:id="rId11"/>
    <p:sldId id="575" r:id="rId12"/>
    <p:sldId id="576" r:id="rId13"/>
    <p:sldId id="574" r:id="rId14"/>
    <p:sldId id="563" r:id="rId15"/>
    <p:sldId id="577" r:id="rId16"/>
    <p:sldId id="578" r:id="rId17"/>
    <p:sldId id="580" r:id="rId18"/>
    <p:sldId id="579" r:id="rId19"/>
    <p:sldId id="584" r:id="rId20"/>
    <p:sldId id="583" r:id="rId21"/>
    <p:sldId id="582" r:id="rId22"/>
    <p:sldId id="581" r:id="rId23"/>
    <p:sldId id="565" r:id="rId24"/>
    <p:sldId id="585" r:id="rId25"/>
    <p:sldId id="586" r:id="rId26"/>
    <p:sldId id="587" r:id="rId27"/>
    <p:sldId id="588" r:id="rId28"/>
    <p:sldId id="589" r:id="rId29"/>
  </p:sldIdLst>
  <p:sldSz cx="9144000" cy="6858000" type="screen4x3"/>
  <p:notesSz cx="7016750" cy="93027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73" autoAdjust="0"/>
    <p:restoredTop sz="79167" autoAdjust="0"/>
  </p:normalViewPr>
  <p:slideViewPr>
    <p:cSldViewPr>
      <p:cViewPr varScale="1">
        <p:scale>
          <a:sx n="90" d="100"/>
          <a:sy n="90" d="100"/>
        </p:scale>
        <p:origin x="2082"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6" d="100"/>
          <a:sy n="86" d="100"/>
        </p:scale>
        <p:origin x="3822"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D0E9F49-B5EC-4DD8-B827-985060187BFC}"/>
              </a:ext>
            </a:extLst>
          </p:cNvPr>
          <p:cNvSpPr>
            <a:spLocks noGrp="1"/>
          </p:cNvSpPr>
          <p:nvPr>
            <p:ph type="hdr" sz="quarter"/>
          </p:nvPr>
        </p:nvSpPr>
        <p:spPr>
          <a:xfrm>
            <a:off x="1" y="1"/>
            <a:ext cx="3040274" cy="466566"/>
          </a:xfrm>
          <a:prstGeom prst="rect">
            <a:avLst/>
          </a:prstGeom>
        </p:spPr>
        <p:txBody>
          <a:bodyPr vert="horz" lIns="91403" tIns="45702" rIns="91403" bIns="45702" rtlCol="0"/>
          <a:lstStyle>
            <a:lvl1pPr algn="l">
              <a:defRPr sz="1200"/>
            </a:lvl1pPr>
          </a:lstStyle>
          <a:p>
            <a:endParaRPr lang="en-US"/>
          </a:p>
        </p:txBody>
      </p:sp>
      <p:sp>
        <p:nvSpPr>
          <p:cNvPr id="3" name="Date Placeholder 2">
            <a:extLst>
              <a:ext uri="{FF2B5EF4-FFF2-40B4-BE49-F238E27FC236}">
                <a16:creationId xmlns:a16="http://schemas.microsoft.com/office/drawing/2014/main" id="{DF485E78-1FE6-46A6-8A8E-344791ADFDBF}"/>
              </a:ext>
            </a:extLst>
          </p:cNvPr>
          <p:cNvSpPr>
            <a:spLocks noGrp="1"/>
          </p:cNvSpPr>
          <p:nvPr>
            <p:ph type="dt" sz="quarter" idx="1"/>
          </p:nvPr>
        </p:nvSpPr>
        <p:spPr>
          <a:xfrm>
            <a:off x="3974891" y="1"/>
            <a:ext cx="3040274" cy="466566"/>
          </a:xfrm>
          <a:prstGeom prst="rect">
            <a:avLst/>
          </a:prstGeom>
        </p:spPr>
        <p:txBody>
          <a:bodyPr vert="horz" lIns="91403" tIns="45702" rIns="91403" bIns="45702" rtlCol="0"/>
          <a:lstStyle>
            <a:lvl1pPr algn="r">
              <a:defRPr sz="1200"/>
            </a:lvl1pPr>
          </a:lstStyle>
          <a:p>
            <a:fld id="{7A16EADB-E423-4B30-80DE-339D6A510532}" type="datetimeFigureOut">
              <a:rPr lang="en-US" smtClean="0"/>
              <a:t>12/14/2017</a:t>
            </a:fld>
            <a:endParaRPr lang="en-US"/>
          </a:p>
        </p:txBody>
      </p:sp>
      <p:sp>
        <p:nvSpPr>
          <p:cNvPr id="4" name="Footer Placeholder 3">
            <a:extLst>
              <a:ext uri="{FF2B5EF4-FFF2-40B4-BE49-F238E27FC236}">
                <a16:creationId xmlns:a16="http://schemas.microsoft.com/office/drawing/2014/main" id="{99C89EF8-10A4-4CE2-AC95-F822F8B032C7}"/>
              </a:ext>
            </a:extLst>
          </p:cNvPr>
          <p:cNvSpPr>
            <a:spLocks noGrp="1"/>
          </p:cNvSpPr>
          <p:nvPr>
            <p:ph type="ftr" sz="quarter" idx="2"/>
          </p:nvPr>
        </p:nvSpPr>
        <p:spPr>
          <a:xfrm>
            <a:off x="1" y="8836186"/>
            <a:ext cx="3040274" cy="466566"/>
          </a:xfrm>
          <a:prstGeom prst="rect">
            <a:avLst/>
          </a:prstGeom>
        </p:spPr>
        <p:txBody>
          <a:bodyPr vert="horz" lIns="91403" tIns="45702" rIns="91403" bIns="45702"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2155BC0-D456-49CF-B403-E447E17B7B93}"/>
              </a:ext>
            </a:extLst>
          </p:cNvPr>
          <p:cNvSpPr>
            <a:spLocks noGrp="1"/>
          </p:cNvSpPr>
          <p:nvPr>
            <p:ph type="sldNum" sz="quarter" idx="3"/>
          </p:nvPr>
        </p:nvSpPr>
        <p:spPr>
          <a:xfrm>
            <a:off x="3974891" y="8836186"/>
            <a:ext cx="3040274" cy="466566"/>
          </a:xfrm>
          <a:prstGeom prst="rect">
            <a:avLst/>
          </a:prstGeom>
        </p:spPr>
        <p:txBody>
          <a:bodyPr vert="horz" lIns="91403" tIns="45702" rIns="91403" bIns="45702" rtlCol="0" anchor="b"/>
          <a:lstStyle>
            <a:lvl1pPr algn="r">
              <a:defRPr sz="1200"/>
            </a:lvl1pPr>
          </a:lstStyle>
          <a:p>
            <a:fld id="{DC1336D8-F77F-40BD-B5C0-55BF3ABA6AD6}" type="slidenum">
              <a:rPr lang="en-US" smtClean="0"/>
              <a:t>‹#›</a:t>
            </a:fld>
            <a:endParaRPr lang="en-US"/>
          </a:p>
        </p:txBody>
      </p:sp>
    </p:spTree>
    <p:extLst>
      <p:ext uri="{BB962C8B-B14F-4D97-AF65-F5344CB8AC3E}">
        <p14:creationId xmlns:p14="http://schemas.microsoft.com/office/powerpoint/2010/main" val="9231319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40592" cy="465137"/>
          </a:xfrm>
          <a:prstGeom prst="rect">
            <a:avLst/>
          </a:prstGeom>
        </p:spPr>
        <p:txBody>
          <a:bodyPr vert="horz" lIns="93250" tIns="46625" rIns="93250" bIns="46625" rtlCol="0"/>
          <a:lstStyle>
            <a:lvl1pPr algn="l">
              <a:defRPr sz="1200"/>
            </a:lvl1pPr>
          </a:lstStyle>
          <a:p>
            <a:endParaRPr lang="en-US"/>
          </a:p>
        </p:txBody>
      </p:sp>
      <p:sp>
        <p:nvSpPr>
          <p:cNvPr id="3" name="Date Placeholder 2"/>
          <p:cNvSpPr>
            <a:spLocks noGrp="1"/>
          </p:cNvSpPr>
          <p:nvPr>
            <p:ph type="dt" idx="1"/>
          </p:nvPr>
        </p:nvSpPr>
        <p:spPr>
          <a:xfrm>
            <a:off x="3974535" y="1"/>
            <a:ext cx="3040592" cy="465137"/>
          </a:xfrm>
          <a:prstGeom prst="rect">
            <a:avLst/>
          </a:prstGeom>
        </p:spPr>
        <p:txBody>
          <a:bodyPr vert="horz" lIns="93250" tIns="46625" rIns="93250" bIns="46625" rtlCol="0"/>
          <a:lstStyle>
            <a:lvl1pPr algn="r">
              <a:defRPr sz="1200"/>
            </a:lvl1pPr>
          </a:lstStyle>
          <a:p>
            <a:fld id="{6577DF29-E763-401A-A53E-3CA7CF836B04}" type="datetimeFigureOut">
              <a:rPr lang="en-US" smtClean="0"/>
              <a:pPr/>
              <a:t>12/14/2017</a:t>
            </a:fld>
            <a:endParaRPr lang="en-US"/>
          </a:p>
        </p:txBody>
      </p:sp>
      <p:sp>
        <p:nvSpPr>
          <p:cNvPr id="4" name="Slide Image Placeholder 3"/>
          <p:cNvSpPr>
            <a:spLocks noGrp="1" noRot="1" noChangeAspect="1"/>
          </p:cNvSpPr>
          <p:nvPr>
            <p:ph type="sldImg" idx="2"/>
          </p:nvPr>
        </p:nvSpPr>
        <p:spPr>
          <a:xfrm>
            <a:off x="1184275" y="698500"/>
            <a:ext cx="4648200" cy="3487738"/>
          </a:xfrm>
          <a:prstGeom prst="rect">
            <a:avLst/>
          </a:prstGeom>
          <a:noFill/>
          <a:ln w="12700">
            <a:solidFill>
              <a:prstClr val="black"/>
            </a:solidFill>
          </a:ln>
        </p:spPr>
        <p:txBody>
          <a:bodyPr vert="horz" lIns="93250" tIns="46625" rIns="93250" bIns="46625" rtlCol="0" anchor="ctr"/>
          <a:lstStyle/>
          <a:p>
            <a:endParaRPr lang="en-US"/>
          </a:p>
        </p:txBody>
      </p:sp>
      <p:sp>
        <p:nvSpPr>
          <p:cNvPr id="5" name="Notes Placeholder 4"/>
          <p:cNvSpPr>
            <a:spLocks noGrp="1"/>
          </p:cNvSpPr>
          <p:nvPr>
            <p:ph type="body" sz="quarter" idx="3"/>
          </p:nvPr>
        </p:nvSpPr>
        <p:spPr>
          <a:xfrm>
            <a:off x="701675" y="4418808"/>
            <a:ext cx="5613400" cy="4186237"/>
          </a:xfrm>
          <a:prstGeom prst="rect">
            <a:avLst/>
          </a:prstGeom>
        </p:spPr>
        <p:txBody>
          <a:bodyPr vert="horz" lIns="93250" tIns="46625" rIns="93250" bIns="4662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35999"/>
            <a:ext cx="3040592" cy="465137"/>
          </a:xfrm>
          <a:prstGeom prst="rect">
            <a:avLst/>
          </a:prstGeom>
        </p:spPr>
        <p:txBody>
          <a:bodyPr vert="horz" lIns="93250" tIns="46625" rIns="93250" bIns="46625" rtlCol="0" anchor="b"/>
          <a:lstStyle>
            <a:lvl1pPr algn="l">
              <a:defRPr sz="1200"/>
            </a:lvl1pPr>
          </a:lstStyle>
          <a:p>
            <a:endParaRPr lang="en-US"/>
          </a:p>
        </p:txBody>
      </p:sp>
      <p:sp>
        <p:nvSpPr>
          <p:cNvPr id="7" name="Slide Number Placeholder 6"/>
          <p:cNvSpPr>
            <a:spLocks noGrp="1"/>
          </p:cNvSpPr>
          <p:nvPr>
            <p:ph type="sldNum" sz="quarter" idx="5"/>
          </p:nvPr>
        </p:nvSpPr>
        <p:spPr>
          <a:xfrm>
            <a:off x="3974535" y="8835999"/>
            <a:ext cx="3040592" cy="465137"/>
          </a:xfrm>
          <a:prstGeom prst="rect">
            <a:avLst/>
          </a:prstGeom>
        </p:spPr>
        <p:txBody>
          <a:bodyPr vert="horz" lIns="93250" tIns="46625" rIns="93250" bIns="46625" rtlCol="0" anchor="b"/>
          <a:lstStyle>
            <a:lvl1pPr algn="r">
              <a:defRPr sz="1200"/>
            </a:lvl1pPr>
          </a:lstStyle>
          <a:p>
            <a:fld id="{748FB0F0-4F60-4A17-86F8-95050BD3BFAD}" type="slidenum">
              <a:rPr lang="en-US" smtClean="0"/>
              <a:pPr/>
              <a:t>‹#›</a:t>
            </a:fld>
            <a:endParaRPr lang="en-US"/>
          </a:p>
        </p:txBody>
      </p:sp>
    </p:spTree>
    <p:extLst>
      <p:ext uri="{BB962C8B-B14F-4D97-AF65-F5344CB8AC3E}">
        <p14:creationId xmlns:p14="http://schemas.microsoft.com/office/powerpoint/2010/main" val="12766437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15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2369">
              <a:defRPr sz="1200" b="1">
                <a:solidFill>
                  <a:schemeClr val="tx1"/>
                </a:solidFill>
                <a:latin typeface="Times" pitchFamily="18" charset="0"/>
              </a:defRPr>
            </a:lvl1pPr>
            <a:lvl2pPr marL="744622" indent="-286393" defTabSz="932369">
              <a:defRPr sz="1200" b="1">
                <a:solidFill>
                  <a:schemeClr val="tx1"/>
                </a:solidFill>
                <a:latin typeface="Times" pitchFamily="18" charset="0"/>
              </a:defRPr>
            </a:lvl2pPr>
            <a:lvl3pPr marL="1145573" indent="-229114" defTabSz="932369">
              <a:defRPr sz="1200" b="1">
                <a:solidFill>
                  <a:schemeClr val="tx1"/>
                </a:solidFill>
                <a:latin typeface="Times" pitchFamily="18" charset="0"/>
              </a:defRPr>
            </a:lvl3pPr>
            <a:lvl4pPr marL="1603803" indent="-229114" defTabSz="932369">
              <a:defRPr sz="1200" b="1">
                <a:solidFill>
                  <a:schemeClr val="tx1"/>
                </a:solidFill>
                <a:latin typeface="Times" pitchFamily="18" charset="0"/>
              </a:defRPr>
            </a:lvl4pPr>
            <a:lvl5pPr marL="2062033" indent="-229114" defTabSz="932369">
              <a:defRPr sz="1200" b="1">
                <a:solidFill>
                  <a:schemeClr val="tx1"/>
                </a:solidFill>
                <a:latin typeface="Times" pitchFamily="18" charset="0"/>
              </a:defRPr>
            </a:lvl5pPr>
            <a:lvl6pPr marL="2520261" indent="-229114" algn="ctr" defTabSz="932369" eaLnBrk="0" fontAlgn="base" hangingPunct="0">
              <a:spcBef>
                <a:spcPct val="0"/>
              </a:spcBef>
              <a:spcAft>
                <a:spcPct val="0"/>
              </a:spcAft>
              <a:defRPr sz="1200" b="1">
                <a:solidFill>
                  <a:schemeClr val="tx1"/>
                </a:solidFill>
                <a:latin typeface="Times" pitchFamily="18" charset="0"/>
              </a:defRPr>
            </a:lvl6pPr>
            <a:lvl7pPr marL="2978491" indent="-229114" algn="ctr" defTabSz="932369" eaLnBrk="0" fontAlgn="base" hangingPunct="0">
              <a:spcBef>
                <a:spcPct val="0"/>
              </a:spcBef>
              <a:spcAft>
                <a:spcPct val="0"/>
              </a:spcAft>
              <a:defRPr sz="1200" b="1">
                <a:solidFill>
                  <a:schemeClr val="tx1"/>
                </a:solidFill>
                <a:latin typeface="Times" pitchFamily="18" charset="0"/>
              </a:defRPr>
            </a:lvl7pPr>
            <a:lvl8pPr marL="3436720" indent="-229114" algn="ctr" defTabSz="932369" eaLnBrk="0" fontAlgn="base" hangingPunct="0">
              <a:spcBef>
                <a:spcPct val="0"/>
              </a:spcBef>
              <a:spcAft>
                <a:spcPct val="0"/>
              </a:spcAft>
              <a:defRPr sz="1200" b="1">
                <a:solidFill>
                  <a:schemeClr val="tx1"/>
                </a:solidFill>
                <a:latin typeface="Times" pitchFamily="18" charset="0"/>
              </a:defRPr>
            </a:lvl8pPr>
            <a:lvl9pPr marL="3894949" indent="-229114" algn="ctr" defTabSz="932369" eaLnBrk="0" fontAlgn="base" hangingPunct="0">
              <a:spcBef>
                <a:spcPct val="0"/>
              </a:spcBef>
              <a:spcAft>
                <a:spcPct val="0"/>
              </a:spcAft>
              <a:defRPr sz="1200" b="1">
                <a:solidFill>
                  <a:schemeClr val="tx1"/>
                </a:solidFill>
                <a:latin typeface="Times" pitchFamily="18" charset="0"/>
              </a:defRPr>
            </a:lvl9pPr>
          </a:lstStyle>
          <a:p>
            <a:fld id="{A8CE95CE-FB13-420C-9893-EADB17855409}" type="slidenum">
              <a:rPr lang="en-US" b="0">
                <a:solidFill>
                  <a:prstClr val="black"/>
                </a:solidFill>
              </a:rPr>
              <a:pPr/>
              <a:t>1</a:t>
            </a:fld>
            <a:endParaRPr lang="en-US" b="0" dirty="0">
              <a:solidFill>
                <a:prstClr val="black"/>
              </a:solidFill>
            </a:endParaRPr>
          </a:p>
        </p:txBody>
      </p:sp>
    </p:spTree>
    <p:extLst>
      <p:ext uri="{BB962C8B-B14F-4D97-AF65-F5344CB8AC3E}">
        <p14:creationId xmlns:p14="http://schemas.microsoft.com/office/powerpoint/2010/main" val="37289922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Connecting editions is another important use, as when finding a record for the 4</a:t>
            </a:r>
            <a:r>
              <a:rPr lang="en-US" baseline="30000" dirty="0"/>
              <a:t>th</a:t>
            </a:r>
            <a:r>
              <a:rPr lang="en-US" dirty="0"/>
              <a:t> edition of this text book, a patron can see that the library holds several editions including two instructor’s editions and one more recent edition.</a:t>
            </a:r>
          </a:p>
        </p:txBody>
      </p:sp>
      <p:sp>
        <p:nvSpPr>
          <p:cNvPr id="4" name="Slide Number Placeholder 3"/>
          <p:cNvSpPr>
            <a:spLocks noGrp="1"/>
          </p:cNvSpPr>
          <p:nvPr>
            <p:ph type="sldNum" sz="quarter" idx="10"/>
          </p:nvPr>
        </p:nvSpPr>
        <p:spPr/>
        <p:txBody>
          <a:bodyPr/>
          <a:lstStyle/>
          <a:p>
            <a:fld id="{748FB0F0-4F60-4A17-86F8-95050BD3BFAD}" type="slidenum">
              <a:rPr lang="en-US" smtClean="0"/>
              <a:pPr/>
              <a:t>10</a:t>
            </a:fld>
            <a:endParaRPr lang="en-US"/>
          </a:p>
        </p:txBody>
      </p:sp>
    </p:spTree>
    <p:extLst>
      <p:ext uri="{BB962C8B-B14F-4D97-AF65-F5344CB8AC3E}">
        <p14:creationId xmlns:p14="http://schemas.microsoft.com/office/powerpoint/2010/main" val="36175068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a:t>
            </a:r>
            <a:r>
              <a:rPr lang="en-US" baseline="0" dirty="0"/>
              <a:t> musical score is checked out, and the “other forms of this work” feature may help a patron find an available copy without having to resort to attempting to recall the copy associated with the record they first found.</a:t>
            </a:r>
            <a:endParaRPr lang="en-US" dirty="0"/>
          </a:p>
        </p:txBody>
      </p:sp>
      <p:sp>
        <p:nvSpPr>
          <p:cNvPr id="4" name="Slide Number Placeholder 3"/>
          <p:cNvSpPr>
            <a:spLocks noGrp="1"/>
          </p:cNvSpPr>
          <p:nvPr>
            <p:ph type="sldNum" sz="quarter" idx="10"/>
          </p:nvPr>
        </p:nvSpPr>
        <p:spPr/>
        <p:txBody>
          <a:bodyPr/>
          <a:lstStyle/>
          <a:p>
            <a:fld id="{748FB0F0-4F60-4A17-86F8-95050BD3BFAD}" type="slidenum">
              <a:rPr lang="en-US" smtClean="0"/>
              <a:pPr/>
              <a:t>11</a:t>
            </a:fld>
            <a:endParaRPr lang="en-US"/>
          </a:p>
        </p:txBody>
      </p:sp>
    </p:spTree>
    <p:extLst>
      <p:ext uri="{BB962C8B-B14F-4D97-AF65-F5344CB8AC3E}">
        <p14:creationId xmlns:p14="http://schemas.microsoft.com/office/powerpoint/2010/main" val="23070433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of the uses in most heavy demand, from faculty in particular, is the ability to connect print with online journal holdings. This example is a good one, because looking here at the record for Cornell’s print holdings of the journal you can see a note in the “availability” box on the top right that our print subscription was cancelled in 2003 in favor of online-only subscription. Conversely, a patron looking at the record of online holdings linked to in the “Other forms of this work” box might find themselves tracking back to print holdings as the online holdings don’t go back further than 2000.</a:t>
            </a:r>
          </a:p>
          <a:p>
            <a:endParaRPr lang="en-US" dirty="0"/>
          </a:p>
          <a:p>
            <a:r>
              <a:rPr lang="en-US" dirty="0"/>
              <a:t>I haven’t drawn attention to it yet, but at the bottom of every “Other forms of this work” box, you can see a link labelled, “See all forms of this work”. This isn’t very important when we only have two records for a work, but when we have dozens or hundreds of records, this is important as it performs a catalog search for the OCLC work.</a:t>
            </a:r>
          </a:p>
        </p:txBody>
      </p:sp>
      <p:sp>
        <p:nvSpPr>
          <p:cNvPr id="4" name="Slide Number Placeholder 3"/>
          <p:cNvSpPr>
            <a:spLocks noGrp="1"/>
          </p:cNvSpPr>
          <p:nvPr>
            <p:ph type="sldNum" sz="quarter" idx="10"/>
          </p:nvPr>
        </p:nvSpPr>
        <p:spPr/>
        <p:txBody>
          <a:bodyPr/>
          <a:lstStyle/>
          <a:p>
            <a:fld id="{748FB0F0-4F60-4A17-86F8-95050BD3BFAD}" type="slidenum">
              <a:rPr lang="en-US" smtClean="0"/>
              <a:pPr/>
              <a:t>12</a:t>
            </a:fld>
            <a:endParaRPr lang="en-US"/>
          </a:p>
        </p:txBody>
      </p:sp>
    </p:spTree>
    <p:extLst>
      <p:ext uri="{BB962C8B-B14F-4D97-AF65-F5344CB8AC3E}">
        <p14:creationId xmlns:p14="http://schemas.microsoft.com/office/powerpoint/2010/main" val="25549791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Clicking that link brings us back into our standard search result panel. I’m showing a different </a:t>
            </a:r>
            <a:r>
              <a:rPr lang="en-US"/>
              <a:t>example work here</a:t>
            </a:r>
            <a:r>
              <a:rPr lang="en-US" dirty="0"/>
              <a:t>, looking at a work for which the library has enough different copies to make an itemized list in the “Other forms of this work” box unwieldy. Instead, by going back to a search result screen, the various copies can be filtered using the search facets on the left, as applicable. Do I want a copy in a particular language? One in print or online? If I’d prefer to read a print book, this can be a good way to find one at a library location nearby, or to learn more about the copies that have been stored in rare and manuscript collections.</a:t>
            </a:r>
          </a:p>
          <a:p>
            <a:endParaRPr lang="en-US" dirty="0"/>
          </a:p>
          <a:p>
            <a:r>
              <a:rPr lang="en-US" dirty="0"/>
              <a:t>The Cornell Library Discovery &amp; Access team is engaged in ongoing development of features of our public catalog. As the OCLC Works service grows and evolves, we are eager to see how we can incorporate any new capabilities into what is already a very import record linking feature in our catalog.</a:t>
            </a:r>
          </a:p>
        </p:txBody>
      </p:sp>
      <p:sp>
        <p:nvSpPr>
          <p:cNvPr id="4" name="Slide Number Placeholder 3"/>
          <p:cNvSpPr>
            <a:spLocks noGrp="1"/>
          </p:cNvSpPr>
          <p:nvPr>
            <p:ph type="sldNum" sz="quarter" idx="10"/>
          </p:nvPr>
        </p:nvSpPr>
        <p:spPr/>
        <p:txBody>
          <a:bodyPr/>
          <a:lstStyle/>
          <a:p>
            <a:fld id="{748FB0F0-4F60-4A17-86F8-95050BD3BFAD}" type="slidenum">
              <a:rPr lang="en-US" smtClean="0"/>
              <a:pPr/>
              <a:t>13</a:t>
            </a:fld>
            <a:endParaRPr lang="en-US"/>
          </a:p>
        </p:txBody>
      </p:sp>
    </p:spTree>
    <p:extLst>
      <p:ext uri="{BB962C8B-B14F-4D97-AF65-F5344CB8AC3E}">
        <p14:creationId xmlns:p14="http://schemas.microsoft.com/office/powerpoint/2010/main" val="38420297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48FB0F0-4F60-4A17-86F8-95050BD3BFAD}" type="slidenum">
              <a:rPr lang="en-US" smtClean="0"/>
              <a:pPr/>
              <a:t>14</a:t>
            </a:fld>
            <a:endParaRPr lang="en-US"/>
          </a:p>
        </p:txBody>
      </p:sp>
    </p:spTree>
    <p:extLst>
      <p:ext uri="{BB962C8B-B14F-4D97-AF65-F5344CB8AC3E}">
        <p14:creationId xmlns:p14="http://schemas.microsoft.com/office/powerpoint/2010/main" val="12153669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48FB0F0-4F60-4A17-86F8-95050BD3BFAD}" type="slidenum">
              <a:rPr lang="en-US" smtClean="0"/>
              <a:pPr/>
              <a:t>15</a:t>
            </a:fld>
            <a:endParaRPr lang="en-US"/>
          </a:p>
        </p:txBody>
      </p:sp>
    </p:spTree>
    <p:extLst>
      <p:ext uri="{BB962C8B-B14F-4D97-AF65-F5344CB8AC3E}">
        <p14:creationId xmlns:p14="http://schemas.microsoft.com/office/powerpoint/2010/main" val="10747064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48FB0F0-4F60-4A17-86F8-95050BD3BFAD}" type="slidenum">
              <a:rPr lang="en-US" smtClean="0"/>
              <a:pPr/>
              <a:t>16</a:t>
            </a:fld>
            <a:endParaRPr lang="en-US"/>
          </a:p>
        </p:txBody>
      </p:sp>
    </p:spTree>
    <p:extLst>
      <p:ext uri="{BB962C8B-B14F-4D97-AF65-F5344CB8AC3E}">
        <p14:creationId xmlns:p14="http://schemas.microsoft.com/office/powerpoint/2010/main" val="15058408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48FB0F0-4F60-4A17-86F8-95050BD3BFAD}" type="slidenum">
              <a:rPr lang="en-US" smtClean="0"/>
              <a:pPr/>
              <a:t>17</a:t>
            </a:fld>
            <a:endParaRPr lang="en-US"/>
          </a:p>
        </p:txBody>
      </p:sp>
    </p:spTree>
    <p:extLst>
      <p:ext uri="{BB962C8B-B14F-4D97-AF65-F5344CB8AC3E}">
        <p14:creationId xmlns:p14="http://schemas.microsoft.com/office/powerpoint/2010/main" val="5261324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48FB0F0-4F60-4A17-86F8-95050BD3BFAD}" type="slidenum">
              <a:rPr lang="en-US" smtClean="0"/>
              <a:pPr/>
              <a:t>18</a:t>
            </a:fld>
            <a:endParaRPr lang="en-US"/>
          </a:p>
        </p:txBody>
      </p:sp>
    </p:spTree>
    <p:extLst>
      <p:ext uri="{BB962C8B-B14F-4D97-AF65-F5344CB8AC3E}">
        <p14:creationId xmlns:p14="http://schemas.microsoft.com/office/powerpoint/2010/main" val="972500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48FB0F0-4F60-4A17-86F8-95050BD3BFAD}" type="slidenum">
              <a:rPr lang="en-US" smtClean="0"/>
              <a:pPr/>
              <a:t>19</a:t>
            </a:fld>
            <a:endParaRPr lang="en-US"/>
          </a:p>
        </p:txBody>
      </p:sp>
    </p:spTree>
    <p:extLst>
      <p:ext uri="{BB962C8B-B14F-4D97-AF65-F5344CB8AC3E}">
        <p14:creationId xmlns:p14="http://schemas.microsoft.com/office/powerpoint/2010/main" val="36111150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acquiring the OCLC work ID compendium, we had wanted to link between catalog records for the same work, but our initial research showed this to be a very significant undertaking. Connecting our records based on bibliographic description risked many false matches unless applied strictly, and missed too many matches even when applied loosely. The OCLC numbers in our records were too granular for the kind of record connections we wanted.</a:t>
            </a:r>
          </a:p>
          <a:p>
            <a:endParaRPr lang="en-US" dirty="0"/>
          </a:p>
          <a:p>
            <a:r>
              <a:rPr lang="en-US" dirty="0"/>
              <a:t>In this example, a recent edition of a book is connected, in the “other forms of this work” box on the right hand, with an earlier English edition, an Italian translation, and the original French. The titles don’t quite match, and all four have different OCLC numbers. The connections here are a product of our inclusion of the OCLC works.</a:t>
            </a:r>
          </a:p>
        </p:txBody>
      </p:sp>
      <p:sp>
        <p:nvSpPr>
          <p:cNvPr id="4" name="Slide Number Placeholder 3"/>
          <p:cNvSpPr>
            <a:spLocks noGrp="1"/>
          </p:cNvSpPr>
          <p:nvPr>
            <p:ph type="sldNum" sz="quarter" idx="10"/>
          </p:nvPr>
        </p:nvSpPr>
        <p:spPr/>
        <p:txBody>
          <a:bodyPr/>
          <a:lstStyle/>
          <a:p>
            <a:fld id="{748FB0F0-4F60-4A17-86F8-95050BD3BFAD}" type="slidenum">
              <a:rPr lang="en-US" smtClean="0"/>
              <a:pPr/>
              <a:t>2</a:t>
            </a:fld>
            <a:endParaRPr lang="en-US"/>
          </a:p>
        </p:txBody>
      </p:sp>
    </p:spTree>
    <p:extLst>
      <p:ext uri="{BB962C8B-B14F-4D97-AF65-F5344CB8AC3E}">
        <p14:creationId xmlns:p14="http://schemas.microsoft.com/office/powerpoint/2010/main" val="34403671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48FB0F0-4F60-4A17-86F8-95050BD3BFAD}" type="slidenum">
              <a:rPr lang="en-US" smtClean="0"/>
              <a:pPr/>
              <a:t>20</a:t>
            </a:fld>
            <a:endParaRPr lang="en-US"/>
          </a:p>
        </p:txBody>
      </p:sp>
    </p:spTree>
    <p:extLst>
      <p:ext uri="{BB962C8B-B14F-4D97-AF65-F5344CB8AC3E}">
        <p14:creationId xmlns:p14="http://schemas.microsoft.com/office/powerpoint/2010/main" val="35400785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48FB0F0-4F60-4A17-86F8-95050BD3BFAD}" type="slidenum">
              <a:rPr lang="en-US" smtClean="0"/>
              <a:pPr/>
              <a:t>21</a:t>
            </a:fld>
            <a:endParaRPr lang="en-US"/>
          </a:p>
        </p:txBody>
      </p:sp>
    </p:spTree>
    <p:extLst>
      <p:ext uri="{BB962C8B-B14F-4D97-AF65-F5344CB8AC3E}">
        <p14:creationId xmlns:p14="http://schemas.microsoft.com/office/powerpoint/2010/main" val="33352038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48FB0F0-4F60-4A17-86F8-95050BD3BFAD}" type="slidenum">
              <a:rPr lang="en-US" smtClean="0"/>
              <a:pPr/>
              <a:t>22</a:t>
            </a:fld>
            <a:endParaRPr lang="en-US"/>
          </a:p>
        </p:txBody>
      </p:sp>
    </p:spTree>
    <p:extLst>
      <p:ext uri="{BB962C8B-B14F-4D97-AF65-F5344CB8AC3E}">
        <p14:creationId xmlns:p14="http://schemas.microsoft.com/office/powerpoint/2010/main" val="14222658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48FB0F0-4F60-4A17-86F8-95050BD3BFAD}" type="slidenum">
              <a:rPr lang="en-US" smtClean="0"/>
              <a:pPr/>
              <a:t>23</a:t>
            </a:fld>
            <a:endParaRPr lang="en-US"/>
          </a:p>
        </p:txBody>
      </p:sp>
    </p:spTree>
    <p:extLst>
      <p:ext uri="{BB962C8B-B14F-4D97-AF65-F5344CB8AC3E}">
        <p14:creationId xmlns:p14="http://schemas.microsoft.com/office/powerpoint/2010/main" val="10332883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OCLC work compendium, (and we’re currently using a copy of the compendium from the fall of 2015,) was delivered to us as a 365 million line text file, each line connecting OCLC record ID’s, to OCLC works. Importing the data was as simple as loading it all into a database with indexing by *both* numbers for quick cross-referencing. In the example data shown on the right, the work 4764 represents “The Question” from the previous slide. The four OCLC record ID’s beneath it represent the four editions of the title we have, while the compendium associates 109 other OCLC record ID’s with the work which are not present in our catalog records.</a:t>
            </a:r>
          </a:p>
        </p:txBody>
      </p:sp>
      <p:sp>
        <p:nvSpPr>
          <p:cNvPr id="4" name="Slide Number Placeholder 3"/>
          <p:cNvSpPr>
            <a:spLocks noGrp="1"/>
          </p:cNvSpPr>
          <p:nvPr>
            <p:ph type="sldNum" sz="quarter" idx="10"/>
          </p:nvPr>
        </p:nvSpPr>
        <p:spPr/>
        <p:txBody>
          <a:bodyPr/>
          <a:lstStyle/>
          <a:p>
            <a:fld id="{748FB0F0-4F60-4A17-86F8-95050BD3BFAD}" type="slidenum">
              <a:rPr lang="en-US" smtClean="0"/>
              <a:pPr/>
              <a:t>3</a:t>
            </a:fld>
            <a:endParaRPr lang="en-US"/>
          </a:p>
        </p:txBody>
      </p:sp>
    </p:spTree>
    <p:extLst>
      <p:ext uri="{BB962C8B-B14F-4D97-AF65-F5344CB8AC3E}">
        <p14:creationId xmlns:p14="http://schemas.microsoft.com/office/powerpoint/2010/main" val="16177973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library catalog is in an </a:t>
            </a:r>
            <a:r>
              <a:rPr lang="en-US" dirty="0" err="1"/>
              <a:t>ExLibris</a:t>
            </a:r>
            <a:r>
              <a:rPr lang="en-US" dirty="0"/>
              <a:t> Voyager system, and our public catalog interface uses a Blacklight UI, which depends on a Solr search engine. Before adding OCLC works to the mix, we had a process that pulled our records from Voyager, and processed them into the Solr search index. To integrate what we could about works, we incorporated the new data into the existing indexing process.</a:t>
            </a:r>
          </a:p>
        </p:txBody>
      </p:sp>
      <p:sp>
        <p:nvSpPr>
          <p:cNvPr id="4" name="Slide Number Placeholder 3"/>
          <p:cNvSpPr>
            <a:spLocks noGrp="1"/>
          </p:cNvSpPr>
          <p:nvPr>
            <p:ph type="sldNum" sz="quarter" idx="10"/>
          </p:nvPr>
        </p:nvSpPr>
        <p:spPr/>
        <p:txBody>
          <a:bodyPr/>
          <a:lstStyle/>
          <a:p>
            <a:fld id="{748FB0F0-4F60-4A17-86F8-95050BD3BFAD}" type="slidenum">
              <a:rPr lang="en-US" smtClean="0"/>
              <a:pPr/>
              <a:t>4</a:t>
            </a:fld>
            <a:endParaRPr lang="en-US"/>
          </a:p>
        </p:txBody>
      </p:sp>
    </p:spTree>
    <p:extLst>
      <p:ext uri="{BB962C8B-B14F-4D97-AF65-F5344CB8AC3E}">
        <p14:creationId xmlns:p14="http://schemas.microsoft.com/office/powerpoint/2010/main" val="12170700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each record is processed into the search index, the OCLC record id from our record is now used to identify that record’s work number. In addition, our database of works also retains the association of the OCLC record ID with the particular local record, as represented here by the little orange book.</a:t>
            </a:r>
          </a:p>
        </p:txBody>
      </p:sp>
      <p:sp>
        <p:nvSpPr>
          <p:cNvPr id="4" name="Slide Number Placeholder 3"/>
          <p:cNvSpPr>
            <a:spLocks noGrp="1"/>
          </p:cNvSpPr>
          <p:nvPr>
            <p:ph type="sldNum" sz="quarter" idx="10"/>
          </p:nvPr>
        </p:nvSpPr>
        <p:spPr/>
        <p:txBody>
          <a:bodyPr/>
          <a:lstStyle/>
          <a:p>
            <a:fld id="{748FB0F0-4F60-4A17-86F8-95050BD3BFAD}" type="slidenum">
              <a:rPr lang="en-US" smtClean="0"/>
              <a:pPr/>
              <a:t>5</a:t>
            </a:fld>
            <a:endParaRPr lang="en-US"/>
          </a:p>
        </p:txBody>
      </p:sp>
    </p:spTree>
    <p:extLst>
      <p:ext uri="{BB962C8B-B14F-4D97-AF65-F5344CB8AC3E}">
        <p14:creationId xmlns:p14="http://schemas.microsoft.com/office/powerpoint/2010/main" val="39557326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this process continues, our database associating works with </a:t>
            </a:r>
            <a:r>
              <a:rPr lang="en-US" dirty="0" err="1"/>
              <a:t>oclc</a:t>
            </a:r>
            <a:r>
              <a:rPr lang="en-US" dirty="0"/>
              <a:t> record ids, then with our own records, grows. Our local records have their own record numbers, but I’m using color-coding to separate one from another so to avoid a third set of numerical identifiers in the illustration.</a:t>
            </a:r>
          </a:p>
        </p:txBody>
      </p:sp>
      <p:sp>
        <p:nvSpPr>
          <p:cNvPr id="4" name="Slide Number Placeholder 3"/>
          <p:cNvSpPr>
            <a:spLocks noGrp="1"/>
          </p:cNvSpPr>
          <p:nvPr>
            <p:ph type="sldNum" sz="quarter" idx="10"/>
          </p:nvPr>
        </p:nvSpPr>
        <p:spPr/>
        <p:txBody>
          <a:bodyPr/>
          <a:lstStyle/>
          <a:p>
            <a:fld id="{748FB0F0-4F60-4A17-86F8-95050BD3BFAD}" type="slidenum">
              <a:rPr lang="en-US" smtClean="0"/>
              <a:pPr/>
              <a:t>6</a:t>
            </a:fld>
            <a:endParaRPr lang="en-US"/>
          </a:p>
        </p:txBody>
      </p:sp>
    </p:spTree>
    <p:extLst>
      <p:ext uri="{BB962C8B-B14F-4D97-AF65-F5344CB8AC3E}">
        <p14:creationId xmlns:p14="http://schemas.microsoft.com/office/powerpoint/2010/main" val="37774342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we see a record whose OCLC ID is associated with the same work as another record, then that information can also be supplied to the Solr search engine. That allows the public interface to have immediate access to information about connected records.</a:t>
            </a:r>
          </a:p>
        </p:txBody>
      </p:sp>
      <p:sp>
        <p:nvSpPr>
          <p:cNvPr id="4" name="Slide Number Placeholder 3"/>
          <p:cNvSpPr>
            <a:spLocks noGrp="1"/>
          </p:cNvSpPr>
          <p:nvPr>
            <p:ph type="sldNum" sz="quarter" idx="10"/>
          </p:nvPr>
        </p:nvSpPr>
        <p:spPr/>
        <p:txBody>
          <a:bodyPr/>
          <a:lstStyle/>
          <a:p>
            <a:fld id="{748FB0F0-4F60-4A17-86F8-95050BD3BFAD}" type="slidenum">
              <a:rPr lang="en-US" smtClean="0"/>
              <a:pPr/>
              <a:t>7</a:t>
            </a:fld>
            <a:endParaRPr lang="en-US"/>
          </a:p>
        </p:txBody>
      </p:sp>
    </p:spTree>
    <p:extLst>
      <p:ext uri="{BB962C8B-B14F-4D97-AF65-F5344CB8AC3E}">
        <p14:creationId xmlns:p14="http://schemas.microsoft.com/office/powerpoint/2010/main" val="8481429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of the time, we will find multiple local records with the same OCLC record ID. While we treat these connections between records the same way regardless, these are connections that we could have made using the OCLC numbers alone, and without the Work ID compendium. There are approximately 100 thousand such connections between pairs of records we could make using OCLC record ID’s, while the addition of the works compendium allows us to make nearly a million more, meaning that 91% of the “other forms” links we’re able to display are directly a result of our use of the work ID’s.</a:t>
            </a:r>
          </a:p>
          <a:p>
            <a:endParaRPr lang="en-US" dirty="0"/>
          </a:p>
          <a:p>
            <a:r>
              <a:rPr lang="en-US" dirty="0"/>
              <a:t>As this process continues, we end up with a detailed database associating our records with OCLC records and works. Maintaining this database as our records are created, modified, and deleted becomes a vital component to keeping our “other forms of this work” links reliable.</a:t>
            </a:r>
          </a:p>
        </p:txBody>
      </p:sp>
      <p:sp>
        <p:nvSpPr>
          <p:cNvPr id="4" name="Slide Number Placeholder 3"/>
          <p:cNvSpPr>
            <a:spLocks noGrp="1"/>
          </p:cNvSpPr>
          <p:nvPr>
            <p:ph type="sldNum" sz="quarter" idx="10"/>
          </p:nvPr>
        </p:nvSpPr>
        <p:spPr/>
        <p:txBody>
          <a:bodyPr/>
          <a:lstStyle/>
          <a:p>
            <a:fld id="{748FB0F0-4F60-4A17-86F8-95050BD3BFAD}" type="slidenum">
              <a:rPr lang="en-US" smtClean="0"/>
              <a:pPr/>
              <a:t>8</a:t>
            </a:fld>
            <a:endParaRPr lang="en-US"/>
          </a:p>
        </p:txBody>
      </p:sp>
    </p:spTree>
    <p:extLst>
      <p:ext uri="{BB962C8B-B14F-4D97-AF65-F5344CB8AC3E}">
        <p14:creationId xmlns:p14="http://schemas.microsoft.com/office/powerpoint/2010/main" val="29583002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example shows a major use case for “other form” linking.</a:t>
            </a:r>
          </a:p>
          <a:p>
            <a:endParaRPr lang="en-US" dirty="0"/>
          </a:p>
          <a:p>
            <a:r>
              <a:rPr lang="en-US" dirty="0"/>
              <a:t>When finding a record for a print title, patrons want to see if we have an online copy. This is a good example, as the print copy is located in our library annex and will not be available the same day, but the online edition can likely be accessed immediately.</a:t>
            </a:r>
          </a:p>
        </p:txBody>
      </p:sp>
      <p:sp>
        <p:nvSpPr>
          <p:cNvPr id="4" name="Slide Number Placeholder 3"/>
          <p:cNvSpPr>
            <a:spLocks noGrp="1"/>
          </p:cNvSpPr>
          <p:nvPr>
            <p:ph type="sldNum" sz="quarter" idx="10"/>
          </p:nvPr>
        </p:nvSpPr>
        <p:spPr/>
        <p:txBody>
          <a:bodyPr/>
          <a:lstStyle/>
          <a:p>
            <a:fld id="{748FB0F0-4F60-4A17-86F8-95050BD3BFAD}" type="slidenum">
              <a:rPr lang="en-US" smtClean="0"/>
              <a:pPr/>
              <a:t>9</a:t>
            </a:fld>
            <a:endParaRPr lang="en-US"/>
          </a:p>
        </p:txBody>
      </p:sp>
    </p:spTree>
    <p:extLst>
      <p:ext uri="{BB962C8B-B14F-4D97-AF65-F5344CB8AC3E}">
        <p14:creationId xmlns:p14="http://schemas.microsoft.com/office/powerpoint/2010/main" val="42740631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pPr>
              <a:defRPr/>
            </a:pPr>
            <a:fld id="{087E6157-06C4-4318-BBDE-061CBAC7F4A7}" type="slidenum">
              <a:rPr lang="en-US">
                <a:solidFill>
                  <a:srgbClr val="000000"/>
                </a:solidFill>
              </a:rPr>
              <a:pPr>
                <a:defRPr/>
              </a:pPr>
              <a:t>‹#›</a:t>
            </a:fld>
            <a:endParaRPr lang="en-US" dirty="0">
              <a:solidFill>
                <a:srgbClr val="000000"/>
              </a:solidFill>
              <a:latin typeface="Times" pitchFamily="18" charset="0"/>
            </a:endParaRPr>
          </a:p>
        </p:txBody>
      </p:sp>
    </p:spTree>
    <p:extLst>
      <p:ext uri="{BB962C8B-B14F-4D97-AF65-F5344CB8AC3E}">
        <p14:creationId xmlns:p14="http://schemas.microsoft.com/office/powerpoint/2010/main" val="1013006980"/>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pPr>
              <a:defRPr/>
            </a:pPr>
            <a:fld id="{3CE033C4-D8B2-415A-98F2-0C489066963C}" type="slidenum">
              <a:rPr lang="en-US">
                <a:solidFill>
                  <a:srgbClr val="000000"/>
                </a:solidFill>
              </a:rPr>
              <a:pPr>
                <a:defRPr/>
              </a:pPr>
              <a:t>‹#›</a:t>
            </a:fld>
            <a:endParaRPr lang="en-US" dirty="0">
              <a:solidFill>
                <a:srgbClr val="000000"/>
              </a:solidFill>
              <a:latin typeface="Times" pitchFamily="18" charset="0"/>
            </a:endParaRPr>
          </a:p>
        </p:txBody>
      </p:sp>
    </p:spTree>
    <p:extLst>
      <p:ext uri="{BB962C8B-B14F-4D97-AF65-F5344CB8AC3E}">
        <p14:creationId xmlns:p14="http://schemas.microsoft.com/office/powerpoint/2010/main" val="2338312654"/>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59600" y="1223963"/>
            <a:ext cx="2032000" cy="502443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62013" y="1223963"/>
            <a:ext cx="5945187" cy="50244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pPr>
              <a:defRPr/>
            </a:pPr>
            <a:fld id="{62F30B98-F7D0-4285-BA45-A71234AE826C}" type="slidenum">
              <a:rPr lang="en-US">
                <a:solidFill>
                  <a:srgbClr val="000000"/>
                </a:solidFill>
              </a:rPr>
              <a:pPr>
                <a:defRPr/>
              </a:pPr>
              <a:t>‹#›</a:t>
            </a:fld>
            <a:endParaRPr lang="en-US" dirty="0">
              <a:solidFill>
                <a:srgbClr val="000000"/>
              </a:solidFill>
              <a:latin typeface="Times" pitchFamily="18" charset="0"/>
            </a:endParaRPr>
          </a:p>
        </p:txBody>
      </p:sp>
    </p:spTree>
    <p:extLst>
      <p:ext uri="{BB962C8B-B14F-4D97-AF65-F5344CB8AC3E}">
        <p14:creationId xmlns:p14="http://schemas.microsoft.com/office/powerpoint/2010/main" val="3867831270"/>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pPr>
              <a:defRPr/>
            </a:pPr>
            <a:fld id="{19417CF2-D3A1-437B-BA8D-796E886DA3D2}" type="slidenum">
              <a:rPr lang="en-US">
                <a:solidFill>
                  <a:srgbClr val="000000"/>
                </a:solidFill>
              </a:rPr>
              <a:pPr>
                <a:defRPr/>
              </a:pPr>
              <a:t>‹#›</a:t>
            </a:fld>
            <a:endParaRPr lang="en-US" dirty="0">
              <a:solidFill>
                <a:srgbClr val="000000"/>
              </a:solidFill>
              <a:latin typeface="Times" pitchFamily="18" charset="0"/>
            </a:endParaRPr>
          </a:p>
        </p:txBody>
      </p:sp>
    </p:spTree>
    <p:extLst>
      <p:ext uri="{BB962C8B-B14F-4D97-AF65-F5344CB8AC3E}">
        <p14:creationId xmlns:p14="http://schemas.microsoft.com/office/powerpoint/2010/main" val="3291680074"/>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pPr>
              <a:defRPr/>
            </a:pPr>
            <a:fld id="{143B86BD-F11A-4B47-819F-08EF2326C370}" type="slidenum">
              <a:rPr lang="en-US">
                <a:solidFill>
                  <a:srgbClr val="000000"/>
                </a:solidFill>
              </a:rPr>
              <a:pPr>
                <a:defRPr/>
              </a:pPr>
              <a:t>‹#›</a:t>
            </a:fld>
            <a:endParaRPr lang="en-US" dirty="0">
              <a:solidFill>
                <a:srgbClr val="000000"/>
              </a:solidFill>
              <a:latin typeface="Times" pitchFamily="18" charset="0"/>
            </a:endParaRPr>
          </a:p>
        </p:txBody>
      </p:sp>
    </p:spTree>
    <p:extLst>
      <p:ext uri="{BB962C8B-B14F-4D97-AF65-F5344CB8AC3E}">
        <p14:creationId xmlns:p14="http://schemas.microsoft.com/office/powerpoint/2010/main" val="3503654414"/>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62013" y="2527300"/>
            <a:ext cx="3810000" cy="3721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24413" y="2527300"/>
            <a:ext cx="3810000" cy="3721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a:defRPr/>
            </a:pPr>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pPr>
              <a:defRPr/>
            </a:pPr>
            <a:fld id="{E342B1F6-6E1B-41D5-9B79-7C0373C96F5F}" type="slidenum">
              <a:rPr lang="en-US">
                <a:solidFill>
                  <a:srgbClr val="000000"/>
                </a:solidFill>
              </a:rPr>
              <a:pPr>
                <a:defRPr/>
              </a:pPr>
              <a:t>‹#›</a:t>
            </a:fld>
            <a:endParaRPr lang="en-US" dirty="0">
              <a:solidFill>
                <a:srgbClr val="000000"/>
              </a:solidFill>
              <a:latin typeface="Times" pitchFamily="18" charset="0"/>
            </a:endParaRPr>
          </a:p>
        </p:txBody>
      </p:sp>
    </p:spTree>
    <p:extLst>
      <p:ext uri="{BB962C8B-B14F-4D97-AF65-F5344CB8AC3E}">
        <p14:creationId xmlns:p14="http://schemas.microsoft.com/office/powerpoint/2010/main" val="2891649180"/>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pPr>
              <a:defRPr/>
            </a:pPr>
            <a:endParaRPr lang="en-US">
              <a:solidFill>
                <a:srgbClr val="FFFFFF"/>
              </a:solidFill>
            </a:endParaRPr>
          </a:p>
        </p:txBody>
      </p:sp>
      <p:sp>
        <p:nvSpPr>
          <p:cNvPr id="8" name="Footer Placeholder 7"/>
          <p:cNvSpPr>
            <a:spLocks noGrp="1"/>
          </p:cNvSpPr>
          <p:nvPr>
            <p:ph type="ftr" sz="quarter" idx="11"/>
          </p:nvPr>
        </p:nvSpPr>
        <p:spPr/>
        <p:txBody>
          <a:bodyPr/>
          <a:lstStyle>
            <a:lvl1pPr>
              <a:defRPr/>
            </a:lvl1pPr>
          </a:lstStyle>
          <a:p>
            <a:pPr>
              <a:defRPr/>
            </a:pPr>
            <a:endParaRPr lang="en-US">
              <a:solidFill>
                <a:srgbClr val="FFFFFF"/>
              </a:solidFill>
            </a:endParaRPr>
          </a:p>
        </p:txBody>
      </p:sp>
      <p:sp>
        <p:nvSpPr>
          <p:cNvPr id="9" name="Slide Number Placeholder 8"/>
          <p:cNvSpPr>
            <a:spLocks noGrp="1"/>
          </p:cNvSpPr>
          <p:nvPr>
            <p:ph type="sldNum" sz="quarter" idx="12"/>
          </p:nvPr>
        </p:nvSpPr>
        <p:spPr/>
        <p:txBody>
          <a:bodyPr/>
          <a:lstStyle>
            <a:lvl1pPr>
              <a:defRPr/>
            </a:lvl1pPr>
          </a:lstStyle>
          <a:p>
            <a:pPr>
              <a:defRPr/>
            </a:pPr>
            <a:fld id="{311E1774-0465-42F6-9210-95316036CA51}" type="slidenum">
              <a:rPr lang="en-US">
                <a:solidFill>
                  <a:srgbClr val="000000"/>
                </a:solidFill>
              </a:rPr>
              <a:pPr>
                <a:defRPr/>
              </a:pPr>
              <a:t>‹#›</a:t>
            </a:fld>
            <a:endParaRPr lang="en-US" dirty="0">
              <a:solidFill>
                <a:srgbClr val="000000"/>
              </a:solidFill>
              <a:latin typeface="Times" pitchFamily="18" charset="0"/>
            </a:endParaRPr>
          </a:p>
        </p:txBody>
      </p:sp>
    </p:spTree>
    <p:extLst>
      <p:ext uri="{BB962C8B-B14F-4D97-AF65-F5344CB8AC3E}">
        <p14:creationId xmlns:p14="http://schemas.microsoft.com/office/powerpoint/2010/main" val="3175123086"/>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endParaRPr lang="en-US">
              <a:solidFill>
                <a:srgbClr val="FFFFFF"/>
              </a:solidFill>
            </a:endParaRPr>
          </a:p>
        </p:txBody>
      </p:sp>
      <p:sp>
        <p:nvSpPr>
          <p:cNvPr id="4" name="Footer Placeholder 3"/>
          <p:cNvSpPr>
            <a:spLocks noGrp="1"/>
          </p:cNvSpPr>
          <p:nvPr>
            <p:ph type="ftr" sz="quarter" idx="11"/>
          </p:nvPr>
        </p:nvSpPr>
        <p:spPr/>
        <p:txBody>
          <a:bodyPr/>
          <a:lstStyle>
            <a:lvl1pPr>
              <a:defRPr/>
            </a:lvl1pPr>
          </a:lstStyle>
          <a:p>
            <a:pPr>
              <a:defRPr/>
            </a:pPr>
            <a:endParaRPr lang="en-US">
              <a:solidFill>
                <a:srgbClr val="FFFFFF"/>
              </a:solidFill>
            </a:endParaRPr>
          </a:p>
        </p:txBody>
      </p:sp>
      <p:sp>
        <p:nvSpPr>
          <p:cNvPr id="5" name="Slide Number Placeholder 4"/>
          <p:cNvSpPr>
            <a:spLocks noGrp="1"/>
          </p:cNvSpPr>
          <p:nvPr>
            <p:ph type="sldNum" sz="quarter" idx="12"/>
          </p:nvPr>
        </p:nvSpPr>
        <p:spPr/>
        <p:txBody>
          <a:bodyPr/>
          <a:lstStyle>
            <a:lvl1pPr>
              <a:defRPr/>
            </a:lvl1pPr>
          </a:lstStyle>
          <a:p>
            <a:pPr>
              <a:defRPr/>
            </a:pPr>
            <a:fld id="{10582ACF-6156-4FC6-ABC8-5A50AC0B009E}" type="slidenum">
              <a:rPr lang="en-US">
                <a:solidFill>
                  <a:srgbClr val="000000"/>
                </a:solidFill>
              </a:rPr>
              <a:pPr>
                <a:defRPr/>
              </a:pPr>
              <a:t>‹#›</a:t>
            </a:fld>
            <a:endParaRPr lang="en-US" dirty="0">
              <a:solidFill>
                <a:srgbClr val="000000"/>
              </a:solidFill>
              <a:latin typeface="Times" pitchFamily="18" charset="0"/>
            </a:endParaRPr>
          </a:p>
        </p:txBody>
      </p:sp>
    </p:spTree>
    <p:extLst>
      <p:ext uri="{BB962C8B-B14F-4D97-AF65-F5344CB8AC3E}">
        <p14:creationId xmlns:p14="http://schemas.microsoft.com/office/powerpoint/2010/main" val="1472099869"/>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solidFill>
                <a:srgbClr val="FFFFFF"/>
              </a:solidFill>
            </a:endParaRPr>
          </a:p>
        </p:txBody>
      </p:sp>
      <p:sp>
        <p:nvSpPr>
          <p:cNvPr id="3" name="Footer Placeholder 2"/>
          <p:cNvSpPr>
            <a:spLocks noGrp="1"/>
          </p:cNvSpPr>
          <p:nvPr>
            <p:ph type="ftr" sz="quarter" idx="11"/>
          </p:nvPr>
        </p:nvSpPr>
        <p:spPr/>
        <p:txBody>
          <a:bodyPr/>
          <a:lstStyle>
            <a:lvl1pPr>
              <a:defRPr/>
            </a:lvl1pPr>
          </a:lstStyle>
          <a:p>
            <a:pPr>
              <a:defRPr/>
            </a:pPr>
            <a:endParaRPr lang="en-US">
              <a:solidFill>
                <a:srgbClr val="FFFFFF"/>
              </a:solidFill>
            </a:endParaRPr>
          </a:p>
        </p:txBody>
      </p:sp>
      <p:sp>
        <p:nvSpPr>
          <p:cNvPr id="4" name="Slide Number Placeholder 3"/>
          <p:cNvSpPr>
            <a:spLocks noGrp="1"/>
          </p:cNvSpPr>
          <p:nvPr>
            <p:ph type="sldNum" sz="quarter" idx="12"/>
          </p:nvPr>
        </p:nvSpPr>
        <p:spPr/>
        <p:txBody>
          <a:bodyPr/>
          <a:lstStyle>
            <a:lvl1pPr>
              <a:defRPr/>
            </a:lvl1pPr>
          </a:lstStyle>
          <a:p>
            <a:pPr>
              <a:defRPr/>
            </a:pPr>
            <a:fld id="{FD18B41C-EB69-4E2D-9404-6EF9C060A331}" type="slidenum">
              <a:rPr lang="en-US">
                <a:solidFill>
                  <a:srgbClr val="000000"/>
                </a:solidFill>
              </a:rPr>
              <a:pPr>
                <a:defRPr/>
              </a:pPr>
              <a:t>‹#›</a:t>
            </a:fld>
            <a:endParaRPr lang="en-US" dirty="0">
              <a:solidFill>
                <a:srgbClr val="000000"/>
              </a:solidFill>
              <a:latin typeface="Times" pitchFamily="18" charset="0"/>
            </a:endParaRPr>
          </a:p>
        </p:txBody>
      </p:sp>
    </p:spTree>
    <p:extLst>
      <p:ext uri="{BB962C8B-B14F-4D97-AF65-F5344CB8AC3E}">
        <p14:creationId xmlns:p14="http://schemas.microsoft.com/office/powerpoint/2010/main" val="516787975"/>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pPr>
              <a:defRPr/>
            </a:pPr>
            <a:fld id="{C27695FB-60F2-4F6B-AF62-4ADED2251C46}" type="slidenum">
              <a:rPr lang="en-US">
                <a:solidFill>
                  <a:srgbClr val="000000"/>
                </a:solidFill>
              </a:rPr>
              <a:pPr>
                <a:defRPr/>
              </a:pPr>
              <a:t>‹#›</a:t>
            </a:fld>
            <a:endParaRPr lang="en-US" dirty="0">
              <a:solidFill>
                <a:srgbClr val="000000"/>
              </a:solidFill>
              <a:latin typeface="Times" pitchFamily="18" charset="0"/>
            </a:endParaRPr>
          </a:p>
        </p:txBody>
      </p:sp>
    </p:spTree>
    <p:extLst>
      <p:ext uri="{BB962C8B-B14F-4D97-AF65-F5344CB8AC3E}">
        <p14:creationId xmlns:p14="http://schemas.microsoft.com/office/powerpoint/2010/main" val="337372898"/>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pPr>
              <a:defRPr/>
            </a:pPr>
            <a:fld id="{EA5AD4FA-063B-4449-8840-52BD6F998839}" type="slidenum">
              <a:rPr lang="en-US">
                <a:solidFill>
                  <a:srgbClr val="000000"/>
                </a:solidFill>
              </a:rPr>
              <a:pPr>
                <a:defRPr/>
              </a:pPr>
              <a:t>‹#›</a:t>
            </a:fld>
            <a:endParaRPr lang="en-US" dirty="0">
              <a:solidFill>
                <a:srgbClr val="000000"/>
              </a:solidFill>
              <a:latin typeface="Times" pitchFamily="18" charset="0"/>
            </a:endParaRPr>
          </a:p>
        </p:txBody>
      </p:sp>
    </p:spTree>
    <p:extLst>
      <p:ext uri="{BB962C8B-B14F-4D97-AF65-F5344CB8AC3E}">
        <p14:creationId xmlns:p14="http://schemas.microsoft.com/office/powerpoint/2010/main" val="1315462806"/>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219200" y="1223963"/>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862013" y="2527300"/>
            <a:ext cx="7772400" cy="372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950913"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b="0"/>
            </a:lvl1pPr>
          </a:lstStyle>
          <a:p>
            <a:pPr eaLnBrk="0" fontAlgn="base" hangingPunct="0">
              <a:spcBef>
                <a:spcPct val="0"/>
              </a:spcBef>
              <a:spcAft>
                <a:spcPct val="0"/>
              </a:spcAft>
              <a:defRPr/>
            </a:pPr>
            <a:endParaRPr lang="en-US">
              <a:solidFill>
                <a:srgbClr val="FFFFFF"/>
              </a:solidFill>
              <a:latin typeface="Times" pitchFamily="18" charset="0"/>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vl1pPr>
          </a:lstStyle>
          <a:p>
            <a:pPr algn="ctr" eaLnBrk="0" fontAlgn="base" hangingPunct="0">
              <a:spcBef>
                <a:spcPct val="0"/>
              </a:spcBef>
              <a:spcAft>
                <a:spcPct val="0"/>
              </a:spcAft>
              <a:defRPr/>
            </a:pPr>
            <a:endParaRPr lang="en-US">
              <a:solidFill>
                <a:srgbClr val="FFFFFF"/>
              </a:solidFill>
              <a:latin typeface="Times" pitchFamily="18" charset="0"/>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chemeClr val="bg1"/>
                </a:solidFill>
                <a:latin typeface="+mn-lt"/>
              </a:defRPr>
            </a:lvl1pPr>
          </a:lstStyle>
          <a:p>
            <a:pPr eaLnBrk="0" fontAlgn="base" hangingPunct="0">
              <a:spcBef>
                <a:spcPct val="0"/>
              </a:spcBef>
              <a:spcAft>
                <a:spcPct val="0"/>
              </a:spcAft>
              <a:defRPr/>
            </a:pPr>
            <a:fld id="{53BF7D30-BFF8-408C-9AE5-6410D9F2A68C}" type="slidenum">
              <a:rPr lang="en-US">
                <a:solidFill>
                  <a:srgbClr val="000000"/>
                </a:solidFill>
              </a:rPr>
              <a:pPr eaLnBrk="0" fontAlgn="base" hangingPunct="0">
                <a:spcBef>
                  <a:spcPct val="0"/>
                </a:spcBef>
                <a:spcAft>
                  <a:spcPct val="0"/>
                </a:spcAft>
                <a:defRPr/>
              </a:pPr>
              <a:t>‹#›</a:t>
            </a:fld>
            <a:endParaRPr lang="en-US" dirty="0">
              <a:solidFill>
                <a:srgbClr val="000000"/>
              </a:solidFill>
            </a:endParaRPr>
          </a:p>
        </p:txBody>
      </p:sp>
      <p:pic>
        <p:nvPicPr>
          <p:cNvPr id="1031" name="Picture 7"/>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5588"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14667854"/>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txStyles>
    <p:titleStyle>
      <a:lvl1pPr algn="l" rtl="0" eaLnBrk="0" fontAlgn="base" hangingPunct="0">
        <a:spcBef>
          <a:spcPct val="0"/>
        </a:spcBef>
        <a:spcAft>
          <a:spcPct val="0"/>
        </a:spcAft>
        <a:defRPr sz="3200" b="1">
          <a:solidFill>
            <a:schemeClr val="bg1"/>
          </a:solidFill>
          <a:latin typeface="+mj-lt"/>
          <a:ea typeface="+mj-ea"/>
          <a:cs typeface="+mj-cs"/>
        </a:defRPr>
      </a:lvl1pPr>
      <a:lvl2pPr algn="l" rtl="0" eaLnBrk="0" fontAlgn="base" hangingPunct="0">
        <a:spcBef>
          <a:spcPct val="0"/>
        </a:spcBef>
        <a:spcAft>
          <a:spcPct val="0"/>
        </a:spcAft>
        <a:defRPr sz="3200" b="1">
          <a:solidFill>
            <a:schemeClr val="bg1"/>
          </a:solidFill>
          <a:latin typeface="Arial" charset="0"/>
        </a:defRPr>
      </a:lvl2pPr>
      <a:lvl3pPr algn="l" rtl="0" eaLnBrk="0" fontAlgn="base" hangingPunct="0">
        <a:spcBef>
          <a:spcPct val="0"/>
        </a:spcBef>
        <a:spcAft>
          <a:spcPct val="0"/>
        </a:spcAft>
        <a:defRPr sz="3200" b="1">
          <a:solidFill>
            <a:schemeClr val="bg1"/>
          </a:solidFill>
          <a:latin typeface="Arial" charset="0"/>
        </a:defRPr>
      </a:lvl3pPr>
      <a:lvl4pPr algn="l" rtl="0" eaLnBrk="0" fontAlgn="base" hangingPunct="0">
        <a:spcBef>
          <a:spcPct val="0"/>
        </a:spcBef>
        <a:spcAft>
          <a:spcPct val="0"/>
        </a:spcAft>
        <a:defRPr sz="3200" b="1">
          <a:solidFill>
            <a:schemeClr val="bg1"/>
          </a:solidFill>
          <a:latin typeface="Arial" charset="0"/>
        </a:defRPr>
      </a:lvl4pPr>
      <a:lvl5pPr algn="l" rtl="0" eaLnBrk="0" fontAlgn="base" hangingPunct="0">
        <a:spcBef>
          <a:spcPct val="0"/>
        </a:spcBef>
        <a:spcAft>
          <a:spcPct val="0"/>
        </a:spcAft>
        <a:defRPr sz="3200" b="1">
          <a:solidFill>
            <a:schemeClr val="bg1"/>
          </a:solidFill>
          <a:latin typeface="Arial" charset="0"/>
        </a:defRPr>
      </a:lvl5pPr>
      <a:lvl6pPr marL="457200" algn="l" rtl="0" fontAlgn="base">
        <a:spcBef>
          <a:spcPct val="0"/>
        </a:spcBef>
        <a:spcAft>
          <a:spcPct val="0"/>
        </a:spcAft>
        <a:defRPr sz="3200" b="1">
          <a:solidFill>
            <a:schemeClr val="bg1"/>
          </a:solidFill>
          <a:latin typeface="Arial" charset="0"/>
        </a:defRPr>
      </a:lvl6pPr>
      <a:lvl7pPr marL="914400" algn="l" rtl="0" fontAlgn="base">
        <a:spcBef>
          <a:spcPct val="0"/>
        </a:spcBef>
        <a:spcAft>
          <a:spcPct val="0"/>
        </a:spcAft>
        <a:defRPr sz="3200" b="1">
          <a:solidFill>
            <a:schemeClr val="bg1"/>
          </a:solidFill>
          <a:latin typeface="Arial" charset="0"/>
        </a:defRPr>
      </a:lvl7pPr>
      <a:lvl8pPr marL="1371600" algn="l" rtl="0" fontAlgn="base">
        <a:spcBef>
          <a:spcPct val="0"/>
        </a:spcBef>
        <a:spcAft>
          <a:spcPct val="0"/>
        </a:spcAft>
        <a:defRPr sz="3200" b="1">
          <a:solidFill>
            <a:schemeClr val="bg1"/>
          </a:solidFill>
          <a:latin typeface="Arial" charset="0"/>
        </a:defRPr>
      </a:lvl8pPr>
      <a:lvl9pPr marL="1828800" algn="l" rtl="0" fontAlgn="base">
        <a:spcBef>
          <a:spcPct val="0"/>
        </a:spcBef>
        <a:spcAft>
          <a:spcPct val="0"/>
        </a:spcAft>
        <a:defRPr sz="3200" b="1">
          <a:solidFill>
            <a:schemeClr val="bg1"/>
          </a:solidFill>
          <a:latin typeface="Arial" charset="0"/>
        </a:defRPr>
      </a:lvl9pPr>
    </p:titleStyle>
    <p:bodyStyle>
      <a:lvl1pPr marL="342900" indent="-342900" algn="l" rtl="0" eaLnBrk="0" fontAlgn="base" hangingPunct="0">
        <a:spcBef>
          <a:spcPct val="20000"/>
        </a:spcBef>
        <a:spcAft>
          <a:spcPct val="0"/>
        </a:spcAft>
        <a:buChar char="•"/>
        <a:defRPr sz="28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400">
          <a:solidFill>
            <a:schemeClr val="bg1"/>
          </a:solidFill>
          <a:latin typeface="+mn-lt"/>
        </a:defRPr>
      </a:lvl2pPr>
      <a:lvl3pPr marL="1143000" indent="-228600" algn="l" rtl="0" eaLnBrk="0" fontAlgn="base" hangingPunct="0">
        <a:spcBef>
          <a:spcPct val="20000"/>
        </a:spcBef>
        <a:spcAft>
          <a:spcPct val="0"/>
        </a:spcAft>
        <a:buChar char="•"/>
        <a:defRPr sz="2200">
          <a:solidFill>
            <a:schemeClr val="bg1"/>
          </a:solidFill>
          <a:latin typeface="+mn-lt"/>
        </a:defRPr>
      </a:lvl3pPr>
      <a:lvl4pPr marL="1600200" indent="-228600" algn="l" rtl="0" eaLnBrk="0" fontAlgn="base" hangingPunct="0">
        <a:spcBef>
          <a:spcPct val="20000"/>
        </a:spcBef>
        <a:spcAft>
          <a:spcPct val="0"/>
        </a:spcAft>
        <a:buChar char="–"/>
        <a:defRPr>
          <a:solidFill>
            <a:schemeClr val="bg1"/>
          </a:solidFill>
          <a:latin typeface="+mn-lt"/>
        </a:defRPr>
      </a:lvl4pPr>
      <a:lvl5pPr marL="2057400" indent="-228600" algn="l" rtl="0" eaLnBrk="0" fontAlgn="base" hangingPunct="0">
        <a:spcBef>
          <a:spcPct val="20000"/>
        </a:spcBef>
        <a:spcAft>
          <a:spcPct val="0"/>
        </a:spcAft>
        <a:buChar char="»"/>
        <a:defRPr sz="1600">
          <a:solidFill>
            <a:schemeClr val="bg1"/>
          </a:solidFill>
          <a:latin typeface="+mn-lt"/>
        </a:defRPr>
      </a:lvl5pPr>
      <a:lvl6pPr marL="2514600" indent="-228600" algn="l" rtl="0" fontAlgn="base">
        <a:spcBef>
          <a:spcPct val="20000"/>
        </a:spcBef>
        <a:spcAft>
          <a:spcPct val="0"/>
        </a:spcAft>
        <a:buChar char="»"/>
        <a:defRPr sz="1600">
          <a:solidFill>
            <a:schemeClr val="bg1"/>
          </a:solidFill>
          <a:latin typeface="+mn-lt"/>
        </a:defRPr>
      </a:lvl6pPr>
      <a:lvl7pPr marL="2971800" indent="-228600" algn="l" rtl="0" fontAlgn="base">
        <a:spcBef>
          <a:spcPct val="20000"/>
        </a:spcBef>
        <a:spcAft>
          <a:spcPct val="0"/>
        </a:spcAft>
        <a:buChar char="»"/>
        <a:defRPr sz="1600">
          <a:solidFill>
            <a:schemeClr val="bg1"/>
          </a:solidFill>
          <a:latin typeface="+mn-lt"/>
        </a:defRPr>
      </a:lvl7pPr>
      <a:lvl8pPr marL="3429000" indent="-228600" algn="l" rtl="0" fontAlgn="base">
        <a:spcBef>
          <a:spcPct val="20000"/>
        </a:spcBef>
        <a:spcAft>
          <a:spcPct val="0"/>
        </a:spcAft>
        <a:buChar char="»"/>
        <a:defRPr sz="1600">
          <a:solidFill>
            <a:schemeClr val="bg1"/>
          </a:solidFill>
          <a:latin typeface="+mn-lt"/>
        </a:defRPr>
      </a:lvl8pPr>
      <a:lvl9pPr marL="3886200" indent="-228600" algn="l" rtl="0" fontAlgn="base">
        <a:spcBef>
          <a:spcPct val="20000"/>
        </a:spcBef>
        <a:spcAft>
          <a:spcPct val="0"/>
        </a:spcAft>
        <a:buChar char="»"/>
        <a:defRPr sz="16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JDL8@cornell.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mailto:frances.webb@cornell.edu"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4"/>
          <p:cNvSpPr>
            <a:spLocks noGrp="1"/>
          </p:cNvSpPr>
          <p:nvPr>
            <p:ph type="ctrTitle"/>
          </p:nvPr>
        </p:nvSpPr>
        <p:spPr>
          <a:xfrm>
            <a:off x="244444" y="1752600"/>
            <a:ext cx="8686800" cy="2971800"/>
          </a:xfrm>
        </p:spPr>
        <p:txBody>
          <a:bodyPr/>
          <a:lstStyle/>
          <a:p>
            <a:pPr algn="ctr" eaLnBrk="1" hangingPunct="1"/>
            <a:r>
              <a:rPr lang="en-US" sz="4400" dirty="0"/>
              <a:t>Using OCLC Work IDs for Discovery</a:t>
            </a:r>
            <a:br>
              <a:rPr lang="en-US" sz="3600" dirty="0"/>
            </a:br>
            <a:r>
              <a:rPr lang="en-US" sz="3600" b="0" dirty="0"/>
              <a:t>*****</a:t>
            </a:r>
            <a:br>
              <a:rPr lang="en-US" sz="3600" dirty="0"/>
            </a:br>
            <a:r>
              <a:rPr lang="en-US" sz="2800" b="0" dirty="0"/>
              <a:t>OCLC Works in Progress Webinar</a:t>
            </a:r>
            <a:br>
              <a:rPr lang="en-US" sz="2800" b="0" dirty="0"/>
            </a:br>
            <a:r>
              <a:rPr lang="en-US" sz="2800" b="0" dirty="0"/>
              <a:t>December 12, 2017</a:t>
            </a:r>
          </a:p>
        </p:txBody>
      </p:sp>
      <p:sp>
        <p:nvSpPr>
          <p:cNvPr id="13315" name="Subtitle 5"/>
          <p:cNvSpPr>
            <a:spLocks noGrp="1"/>
          </p:cNvSpPr>
          <p:nvPr>
            <p:ph type="subTitle" idx="1"/>
          </p:nvPr>
        </p:nvSpPr>
        <p:spPr>
          <a:xfrm>
            <a:off x="244444" y="5257800"/>
            <a:ext cx="8686800" cy="1143000"/>
          </a:xfrm>
        </p:spPr>
        <p:txBody>
          <a:bodyPr/>
          <a:lstStyle/>
          <a:p>
            <a:pPr algn="l" eaLnBrk="1" hangingPunct="1">
              <a:spcBef>
                <a:spcPct val="0"/>
              </a:spcBef>
            </a:pPr>
            <a:r>
              <a:rPr lang="en-US" sz="1600" dirty="0"/>
              <a:t>Jim LeBlanc				Frances Webb</a:t>
            </a:r>
          </a:p>
          <a:p>
            <a:pPr algn="l" eaLnBrk="1" hangingPunct="1">
              <a:spcBef>
                <a:spcPct val="0"/>
              </a:spcBef>
            </a:pPr>
            <a:r>
              <a:rPr lang="en-US" sz="1600" dirty="0"/>
              <a:t>Director, Library Technical Services		Digital Library Applications Programmer</a:t>
            </a:r>
          </a:p>
          <a:p>
            <a:pPr algn="l" eaLnBrk="1" hangingPunct="1">
              <a:spcBef>
                <a:spcPct val="0"/>
              </a:spcBef>
            </a:pPr>
            <a:r>
              <a:rPr lang="en-US" sz="1600" dirty="0"/>
              <a:t>Cornell University				Cornell University</a:t>
            </a:r>
          </a:p>
          <a:p>
            <a:pPr algn="l" eaLnBrk="1" hangingPunct="1">
              <a:spcBef>
                <a:spcPct val="0"/>
              </a:spcBef>
            </a:pPr>
            <a:r>
              <a:rPr lang="en-US" sz="1600" dirty="0">
                <a:hlinkClick r:id="rId3"/>
              </a:rPr>
              <a:t>JDL8@cornell.edu</a:t>
            </a:r>
            <a:r>
              <a:rPr lang="en-US" sz="1600" dirty="0"/>
              <a:t>				</a:t>
            </a:r>
            <a:r>
              <a:rPr lang="en-US" sz="1600" dirty="0">
                <a:hlinkClick r:id="rId4"/>
              </a:rPr>
              <a:t>frances.webb@cornell.edu</a:t>
            </a:r>
            <a:endParaRPr lang="en-US" sz="1600" dirty="0"/>
          </a:p>
        </p:txBody>
      </p:sp>
    </p:spTree>
    <p:extLst>
      <p:ext uri="{BB962C8B-B14F-4D97-AF65-F5344CB8AC3E}">
        <p14:creationId xmlns:p14="http://schemas.microsoft.com/office/powerpoint/2010/main" val="4675714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6B31564-A82B-4143-A31C-42EEA8367E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1600200"/>
            <a:ext cx="4733925" cy="3848100"/>
          </a:xfrm>
          <a:prstGeom prst="rect">
            <a:avLst/>
          </a:prstGeom>
        </p:spPr>
      </p:pic>
      <p:pic>
        <p:nvPicPr>
          <p:cNvPr id="7" name="Picture 6">
            <a:extLst>
              <a:ext uri="{FF2B5EF4-FFF2-40B4-BE49-F238E27FC236}">
                <a16:creationId xmlns:a16="http://schemas.microsoft.com/office/drawing/2014/main" id="{455E9411-6F4D-49DB-81D7-5CB38A31F33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0" y="1219200"/>
            <a:ext cx="4267200" cy="5730240"/>
          </a:xfrm>
          <a:prstGeom prst="rect">
            <a:avLst/>
          </a:prstGeom>
        </p:spPr>
      </p:pic>
    </p:spTree>
    <p:extLst>
      <p:ext uri="{BB962C8B-B14F-4D97-AF65-F5344CB8AC3E}">
        <p14:creationId xmlns:p14="http://schemas.microsoft.com/office/powerpoint/2010/main" val="3200784929"/>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F7AD6C8-B3DE-4938-94D4-9C1B181C4D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295400"/>
            <a:ext cx="5238750" cy="3781425"/>
          </a:xfrm>
          <a:prstGeom prst="rect">
            <a:avLst/>
          </a:prstGeom>
        </p:spPr>
      </p:pic>
      <p:pic>
        <p:nvPicPr>
          <p:cNvPr id="7" name="Picture 6">
            <a:extLst>
              <a:ext uri="{FF2B5EF4-FFF2-40B4-BE49-F238E27FC236}">
                <a16:creationId xmlns:a16="http://schemas.microsoft.com/office/drawing/2014/main" id="{1FD77ADF-2D60-4E8F-A497-DAEFF9B48B6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4000" y="1171832"/>
            <a:ext cx="3333750" cy="5715000"/>
          </a:xfrm>
          <a:prstGeom prst="rect">
            <a:avLst/>
          </a:prstGeom>
        </p:spPr>
      </p:pic>
    </p:spTree>
    <p:extLst>
      <p:ext uri="{BB962C8B-B14F-4D97-AF65-F5344CB8AC3E}">
        <p14:creationId xmlns:p14="http://schemas.microsoft.com/office/powerpoint/2010/main" val="765144927"/>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F86DA0F-A4BC-4C5A-B199-A23663E47E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0200" y="976629"/>
            <a:ext cx="3067050" cy="5892873"/>
          </a:xfrm>
          <a:prstGeom prst="rect">
            <a:avLst/>
          </a:prstGeom>
        </p:spPr>
      </p:pic>
      <p:pic>
        <p:nvPicPr>
          <p:cNvPr id="7" name="Picture 6">
            <a:extLst>
              <a:ext uri="{FF2B5EF4-FFF2-40B4-BE49-F238E27FC236}">
                <a16:creationId xmlns:a16="http://schemas.microsoft.com/office/drawing/2014/main" id="{327C5CB5-1378-45DA-9A21-2A3F0E888A3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 y="1676400"/>
            <a:ext cx="4705350" cy="3257550"/>
          </a:xfrm>
          <a:prstGeom prst="rect">
            <a:avLst/>
          </a:prstGeom>
        </p:spPr>
      </p:pic>
    </p:spTree>
    <p:extLst>
      <p:ext uri="{BB962C8B-B14F-4D97-AF65-F5344CB8AC3E}">
        <p14:creationId xmlns:p14="http://schemas.microsoft.com/office/powerpoint/2010/main" val="718862321"/>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381BDB1-6222-4FB4-A1EC-14454289C0A3}"/>
              </a:ext>
            </a:extLst>
          </p:cNvPr>
          <p:cNvPicPr>
            <a:picLocks noChangeAspect="1"/>
          </p:cNvPicPr>
          <p:nvPr/>
        </p:nvPicPr>
        <p:blipFill rotWithShape="1">
          <a:blip r:embed="rId3">
            <a:extLst>
              <a:ext uri="{28A0092B-C50C-407E-A947-70E740481C1C}">
                <a14:useLocalDpi xmlns:a14="http://schemas.microsoft.com/office/drawing/2010/main" val="0"/>
              </a:ext>
            </a:extLst>
          </a:blip>
          <a:srcRect r="1666" b="3994"/>
          <a:stretch/>
        </p:blipFill>
        <p:spPr>
          <a:xfrm>
            <a:off x="152400" y="1143000"/>
            <a:ext cx="8991600" cy="5715000"/>
          </a:xfrm>
          <a:prstGeom prst="rect">
            <a:avLst/>
          </a:prstGeom>
        </p:spPr>
      </p:pic>
    </p:spTree>
    <p:extLst>
      <p:ext uri="{BB962C8B-B14F-4D97-AF65-F5344CB8AC3E}">
        <p14:creationId xmlns:p14="http://schemas.microsoft.com/office/powerpoint/2010/main" val="199523691"/>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17513" y="1431925"/>
            <a:ext cx="8350250" cy="1306513"/>
          </a:xfrm>
        </p:spPr>
        <p:txBody>
          <a:bodyPr/>
          <a:lstStyle/>
          <a:p>
            <a:pPr algn="ctr"/>
            <a:r>
              <a:rPr lang="en-US" altLang="en-US" sz="3600" dirty="0"/>
              <a:t>OCLC Work IDs: additional use cases and ideas for further development</a:t>
            </a:r>
          </a:p>
        </p:txBody>
      </p:sp>
    </p:spTree>
    <p:extLst>
      <p:ext uri="{BB962C8B-B14F-4D97-AF65-F5344CB8AC3E}">
        <p14:creationId xmlns:p14="http://schemas.microsoft.com/office/powerpoint/2010/main" val="3527523531"/>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17513" y="1431925"/>
            <a:ext cx="8350250" cy="1306513"/>
          </a:xfrm>
        </p:spPr>
        <p:txBody>
          <a:bodyPr/>
          <a:lstStyle/>
          <a:p>
            <a:pPr algn="ctr"/>
            <a:r>
              <a:rPr lang="en-US" altLang="en-US" sz="3600" dirty="0"/>
              <a:t>OCLC Work IDs: additional use cases and ideas for further development</a:t>
            </a:r>
          </a:p>
        </p:txBody>
      </p:sp>
      <p:sp>
        <p:nvSpPr>
          <p:cNvPr id="18435" name="Content Placeholder 2"/>
          <p:cNvSpPr>
            <a:spLocks noGrp="1"/>
          </p:cNvSpPr>
          <p:nvPr>
            <p:ph idx="1"/>
          </p:nvPr>
        </p:nvSpPr>
        <p:spPr>
          <a:xfrm>
            <a:off x="399626" y="3276600"/>
            <a:ext cx="8386023" cy="2362200"/>
          </a:xfrm>
        </p:spPr>
        <p:txBody>
          <a:bodyPr/>
          <a:lstStyle/>
          <a:p>
            <a:r>
              <a:rPr lang="en-US" altLang="en-US" dirty="0"/>
              <a:t>Discovery of other editions/formats at other institutions (e.g. within resource sharing consortia)</a:t>
            </a:r>
          </a:p>
        </p:txBody>
      </p:sp>
    </p:spTree>
    <p:extLst>
      <p:ext uri="{BB962C8B-B14F-4D97-AF65-F5344CB8AC3E}">
        <p14:creationId xmlns:p14="http://schemas.microsoft.com/office/powerpoint/2010/main" val="3927810670"/>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17513" y="1431925"/>
            <a:ext cx="8350250" cy="1306513"/>
          </a:xfrm>
        </p:spPr>
        <p:txBody>
          <a:bodyPr/>
          <a:lstStyle/>
          <a:p>
            <a:pPr algn="ctr"/>
            <a:r>
              <a:rPr lang="en-US" altLang="en-US" sz="3600" dirty="0"/>
              <a:t>OCLC Work IDs: additional use cases and ideas for further development</a:t>
            </a:r>
          </a:p>
        </p:txBody>
      </p:sp>
      <p:sp>
        <p:nvSpPr>
          <p:cNvPr id="18435" name="Content Placeholder 2"/>
          <p:cNvSpPr>
            <a:spLocks noGrp="1"/>
          </p:cNvSpPr>
          <p:nvPr>
            <p:ph idx="1"/>
          </p:nvPr>
        </p:nvSpPr>
        <p:spPr>
          <a:xfrm>
            <a:off x="399626" y="3276600"/>
            <a:ext cx="8386023" cy="2362200"/>
          </a:xfrm>
        </p:spPr>
        <p:txBody>
          <a:bodyPr/>
          <a:lstStyle/>
          <a:p>
            <a:r>
              <a:rPr lang="en-US" altLang="en-US" dirty="0"/>
              <a:t>Discovery of other editions/formats at other institutions (e.g. within resource sharing consortia)</a:t>
            </a:r>
          </a:p>
          <a:p>
            <a:r>
              <a:rPr lang="en-US" altLang="en-US" dirty="0"/>
              <a:t>Discovery of digital editions in </a:t>
            </a:r>
            <a:r>
              <a:rPr lang="en-US" altLang="en-US" dirty="0" err="1"/>
              <a:t>HathiTrust</a:t>
            </a:r>
            <a:endParaRPr lang="en-US" altLang="en-US" dirty="0"/>
          </a:p>
        </p:txBody>
      </p:sp>
    </p:spTree>
    <p:extLst>
      <p:ext uri="{BB962C8B-B14F-4D97-AF65-F5344CB8AC3E}">
        <p14:creationId xmlns:p14="http://schemas.microsoft.com/office/powerpoint/2010/main" val="281998182"/>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304800" y="1447800"/>
            <a:ext cx="8496300" cy="1143000"/>
          </a:xfrm>
        </p:spPr>
        <p:txBody>
          <a:bodyPr/>
          <a:lstStyle/>
          <a:p>
            <a:pPr algn="ctr"/>
            <a:r>
              <a:rPr lang="en-US" altLang="en-US" sz="3600" dirty="0"/>
              <a:t>Additional use cases and ideas for further development – contd.</a:t>
            </a:r>
          </a:p>
        </p:txBody>
      </p:sp>
      <p:sp>
        <p:nvSpPr>
          <p:cNvPr id="18435" name="Content Placeholder 2"/>
          <p:cNvSpPr>
            <a:spLocks noGrp="1"/>
          </p:cNvSpPr>
          <p:nvPr>
            <p:ph idx="1"/>
          </p:nvPr>
        </p:nvSpPr>
        <p:spPr>
          <a:xfrm>
            <a:off x="439074" y="3276600"/>
            <a:ext cx="8356477" cy="2438400"/>
          </a:xfrm>
        </p:spPr>
        <p:txBody>
          <a:bodyPr/>
          <a:lstStyle/>
          <a:p>
            <a:r>
              <a:rPr lang="en-US" altLang="en-US" dirty="0"/>
              <a:t>Propagation of work-level data from the work ID to expressions and manifestations (in place of cataloger-created work authority records)</a:t>
            </a:r>
          </a:p>
        </p:txBody>
      </p:sp>
    </p:spTree>
    <p:extLst>
      <p:ext uri="{BB962C8B-B14F-4D97-AF65-F5344CB8AC3E}">
        <p14:creationId xmlns:p14="http://schemas.microsoft.com/office/powerpoint/2010/main" val="642125624"/>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304800" y="1447800"/>
            <a:ext cx="8496300" cy="1143000"/>
          </a:xfrm>
        </p:spPr>
        <p:txBody>
          <a:bodyPr/>
          <a:lstStyle/>
          <a:p>
            <a:pPr algn="ctr"/>
            <a:r>
              <a:rPr lang="en-US" altLang="en-US" sz="3600" dirty="0"/>
              <a:t>Additional use cases and ideas for further development – contd.</a:t>
            </a:r>
          </a:p>
        </p:txBody>
      </p:sp>
      <p:sp>
        <p:nvSpPr>
          <p:cNvPr id="18435" name="Content Placeholder 2"/>
          <p:cNvSpPr>
            <a:spLocks noGrp="1"/>
          </p:cNvSpPr>
          <p:nvPr>
            <p:ph idx="1"/>
          </p:nvPr>
        </p:nvSpPr>
        <p:spPr>
          <a:xfrm>
            <a:off x="439074" y="3276600"/>
            <a:ext cx="8356477" cy="2438400"/>
          </a:xfrm>
        </p:spPr>
        <p:txBody>
          <a:bodyPr/>
          <a:lstStyle/>
          <a:p>
            <a:r>
              <a:rPr lang="en-US" altLang="en-US" dirty="0"/>
              <a:t>Propagation of work-level data from the work ID to expressions and manifestations (in place of cataloger-created work authority records)</a:t>
            </a:r>
          </a:p>
          <a:p>
            <a:r>
              <a:rPr lang="en-US" altLang="en-US" dirty="0"/>
              <a:t>Support for MARC-to-RDF linked data conversion</a:t>
            </a:r>
          </a:p>
        </p:txBody>
      </p:sp>
    </p:spTree>
    <p:extLst>
      <p:ext uri="{BB962C8B-B14F-4D97-AF65-F5344CB8AC3E}">
        <p14:creationId xmlns:p14="http://schemas.microsoft.com/office/powerpoint/2010/main" val="4096620861"/>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304800" y="1447800"/>
            <a:ext cx="8496300" cy="1143000"/>
          </a:xfrm>
        </p:spPr>
        <p:txBody>
          <a:bodyPr/>
          <a:lstStyle/>
          <a:p>
            <a:pPr algn="ctr"/>
            <a:r>
              <a:rPr lang="en-US" altLang="en-US" sz="3600" dirty="0"/>
              <a:t>Additional use cases and ideas for further development – contd.</a:t>
            </a:r>
          </a:p>
        </p:txBody>
      </p:sp>
      <p:sp>
        <p:nvSpPr>
          <p:cNvPr id="18435" name="Content Placeholder 2"/>
          <p:cNvSpPr>
            <a:spLocks noGrp="1"/>
          </p:cNvSpPr>
          <p:nvPr>
            <p:ph idx="1"/>
          </p:nvPr>
        </p:nvSpPr>
        <p:spPr>
          <a:xfrm>
            <a:off x="342900" y="2743200"/>
            <a:ext cx="8420100" cy="3725862"/>
          </a:xfrm>
        </p:spPr>
        <p:txBody>
          <a:bodyPr/>
          <a:lstStyle/>
          <a:p>
            <a:r>
              <a:rPr lang="en-US" altLang="en-US" dirty="0"/>
              <a:t>Integration of Work IDs into OCLC production services</a:t>
            </a:r>
          </a:p>
        </p:txBody>
      </p:sp>
    </p:spTree>
    <p:extLst>
      <p:ext uri="{BB962C8B-B14F-4D97-AF65-F5344CB8AC3E}">
        <p14:creationId xmlns:p14="http://schemas.microsoft.com/office/powerpoint/2010/main" val="3758282647"/>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EBD2B5B-7A48-41BC-AEBE-7FB593BAEF7A}"/>
              </a:ext>
            </a:extLst>
          </p:cNvPr>
          <p:cNvPicPr>
            <a:picLocks noChangeAspect="1"/>
          </p:cNvPicPr>
          <p:nvPr/>
        </p:nvPicPr>
        <p:blipFill rotWithShape="1">
          <a:blip r:embed="rId3">
            <a:extLst>
              <a:ext uri="{28A0092B-C50C-407E-A947-70E740481C1C}">
                <a14:useLocalDpi xmlns:a14="http://schemas.microsoft.com/office/drawing/2010/main" val="0"/>
              </a:ext>
            </a:extLst>
          </a:blip>
          <a:srcRect r="3037"/>
          <a:stretch/>
        </p:blipFill>
        <p:spPr>
          <a:xfrm>
            <a:off x="0" y="1524000"/>
            <a:ext cx="9144000" cy="5017008"/>
          </a:xfrm>
          <a:prstGeom prst="rect">
            <a:avLst/>
          </a:prstGeom>
        </p:spPr>
      </p:pic>
    </p:spTree>
    <p:extLst>
      <p:ext uri="{BB962C8B-B14F-4D97-AF65-F5344CB8AC3E}">
        <p14:creationId xmlns:p14="http://schemas.microsoft.com/office/powerpoint/2010/main" val="138341793"/>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304800" y="1447800"/>
            <a:ext cx="8496300" cy="1143000"/>
          </a:xfrm>
        </p:spPr>
        <p:txBody>
          <a:bodyPr/>
          <a:lstStyle/>
          <a:p>
            <a:pPr algn="ctr"/>
            <a:r>
              <a:rPr lang="en-US" altLang="en-US" sz="3600" dirty="0"/>
              <a:t>Additional use cases and ideas for further development – contd.</a:t>
            </a:r>
          </a:p>
        </p:txBody>
      </p:sp>
      <p:sp>
        <p:nvSpPr>
          <p:cNvPr id="18435" name="Content Placeholder 2"/>
          <p:cNvSpPr>
            <a:spLocks noGrp="1"/>
          </p:cNvSpPr>
          <p:nvPr>
            <p:ph idx="1"/>
          </p:nvPr>
        </p:nvSpPr>
        <p:spPr>
          <a:xfrm>
            <a:off x="342900" y="2743200"/>
            <a:ext cx="8420100" cy="3725862"/>
          </a:xfrm>
        </p:spPr>
        <p:txBody>
          <a:bodyPr/>
          <a:lstStyle/>
          <a:p>
            <a:r>
              <a:rPr lang="en-US" altLang="en-US" dirty="0"/>
              <a:t>Integration of Work IDs into OCLC production services</a:t>
            </a:r>
          </a:p>
          <a:p>
            <a:pPr lvl="1"/>
            <a:r>
              <a:rPr lang="en-US" altLang="en-US" dirty="0"/>
              <a:t>Embed Work IDs, whenever available, in a standard MARC field – see MARC Proposal 2017-09, “Defining Field 758 (Resource Identifier)”</a:t>
            </a:r>
          </a:p>
        </p:txBody>
      </p:sp>
    </p:spTree>
    <p:extLst>
      <p:ext uri="{BB962C8B-B14F-4D97-AF65-F5344CB8AC3E}">
        <p14:creationId xmlns:p14="http://schemas.microsoft.com/office/powerpoint/2010/main" val="3237992060"/>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304800" y="1447800"/>
            <a:ext cx="8496300" cy="1143000"/>
          </a:xfrm>
        </p:spPr>
        <p:txBody>
          <a:bodyPr/>
          <a:lstStyle/>
          <a:p>
            <a:pPr algn="ctr"/>
            <a:r>
              <a:rPr lang="en-US" altLang="en-US" sz="3600" dirty="0"/>
              <a:t>Additional use cases and ideas for further development – contd.</a:t>
            </a:r>
          </a:p>
        </p:txBody>
      </p:sp>
      <p:sp>
        <p:nvSpPr>
          <p:cNvPr id="18435" name="Content Placeholder 2"/>
          <p:cNvSpPr>
            <a:spLocks noGrp="1"/>
          </p:cNvSpPr>
          <p:nvPr>
            <p:ph idx="1"/>
          </p:nvPr>
        </p:nvSpPr>
        <p:spPr>
          <a:xfrm>
            <a:off x="342900" y="2743200"/>
            <a:ext cx="8420100" cy="3725862"/>
          </a:xfrm>
        </p:spPr>
        <p:txBody>
          <a:bodyPr/>
          <a:lstStyle/>
          <a:p>
            <a:r>
              <a:rPr lang="en-US" altLang="en-US" dirty="0"/>
              <a:t>Integration of Work IDs into OCLC production services</a:t>
            </a:r>
          </a:p>
          <a:p>
            <a:pPr lvl="1"/>
            <a:r>
              <a:rPr lang="en-US" altLang="en-US" dirty="0"/>
              <a:t>Embed Work IDs, whenever available, in a standard MARC field – see MARC Proposal 2017-09, “Defining Field 758 (Resource Identifier)”</a:t>
            </a:r>
          </a:p>
          <a:p>
            <a:pPr lvl="1"/>
            <a:r>
              <a:rPr lang="en-US" altLang="en-US" dirty="0"/>
              <a:t>Refresh Work IDs in </a:t>
            </a:r>
            <a:r>
              <a:rPr lang="en-US" altLang="en-US" dirty="0" err="1"/>
              <a:t>WorldCat</a:t>
            </a:r>
            <a:r>
              <a:rPr lang="en-US" altLang="en-US" dirty="0"/>
              <a:t> to incorporate new and changed data</a:t>
            </a:r>
          </a:p>
        </p:txBody>
      </p:sp>
    </p:spTree>
    <p:extLst>
      <p:ext uri="{BB962C8B-B14F-4D97-AF65-F5344CB8AC3E}">
        <p14:creationId xmlns:p14="http://schemas.microsoft.com/office/powerpoint/2010/main" val="2909949129"/>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304800" y="1447800"/>
            <a:ext cx="8496300" cy="1143000"/>
          </a:xfrm>
        </p:spPr>
        <p:txBody>
          <a:bodyPr/>
          <a:lstStyle/>
          <a:p>
            <a:pPr algn="ctr"/>
            <a:r>
              <a:rPr lang="en-US" altLang="en-US" sz="3600" dirty="0"/>
              <a:t>Additional use cases and ideas for further development – contd.</a:t>
            </a:r>
          </a:p>
        </p:txBody>
      </p:sp>
      <p:sp>
        <p:nvSpPr>
          <p:cNvPr id="18435" name="Content Placeholder 2"/>
          <p:cNvSpPr>
            <a:spLocks noGrp="1"/>
          </p:cNvSpPr>
          <p:nvPr>
            <p:ph idx="1"/>
          </p:nvPr>
        </p:nvSpPr>
        <p:spPr>
          <a:xfrm>
            <a:off x="342900" y="2743200"/>
            <a:ext cx="8420100" cy="3725862"/>
          </a:xfrm>
        </p:spPr>
        <p:txBody>
          <a:bodyPr/>
          <a:lstStyle/>
          <a:p>
            <a:r>
              <a:rPr lang="en-US" altLang="en-US" dirty="0"/>
              <a:t>Integration of Work IDs into OCLC production services</a:t>
            </a:r>
          </a:p>
          <a:p>
            <a:pPr lvl="1"/>
            <a:r>
              <a:rPr lang="en-US" altLang="en-US" dirty="0"/>
              <a:t>Embed Work IDs, whenever available, in a standard MARC field – see MARC Proposal 2017-09, “Defining Field 758 (Resource Identifier)”</a:t>
            </a:r>
          </a:p>
          <a:p>
            <a:pPr lvl="1"/>
            <a:r>
              <a:rPr lang="en-US" altLang="en-US" dirty="0"/>
              <a:t>Refresh Work IDs in </a:t>
            </a:r>
            <a:r>
              <a:rPr lang="en-US" altLang="en-US" dirty="0" err="1"/>
              <a:t>WorldCat</a:t>
            </a:r>
            <a:r>
              <a:rPr lang="en-US" altLang="en-US" dirty="0"/>
              <a:t> to incorporate new and changed data</a:t>
            </a:r>
          </a:p>
          <a:p>
            <a:pPr lvl="1"/>
            <a:r>
              <a:rPr lang="en-US" altLang="en-US" dirty="0"/>
              <a:t>Allow member libraries to request changes or edit work entity data directly</a:t>
            </a:r>
          </a:p>
        </p:txBody>
      </p:sp>
    </p:spTree>
    <p:extLst>
      <p:ext uri="{BB962C8B-B14F-4D97-AF65-F5344CB8AC3E}">
        <p14:creationId xmlns:p14="http://schemas.microsoft.com/office/powerpoint/2010/main" val="1879982193"/>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3400" y="3124200"/>
            <a:ext cx="7772400" cy="1143000"/>
          </a:xfrm>
        </p:spPr>
        <p:txBody>
          <a:bodyPr/>
          <a:lstStyle/>
          <a:p>
            <a:pPr algn="ctr"/>
            <a:r>
              <a:rPr lang="en-US" sz="4400" b="0" dirty="0"/>
              <a:t>Questions?  Comments?</a:t>
            </a:r>
          </a:p>
        </p:txBody>
      </p:sp>
    </p:spTree>
    <p:extLst>
      <p:ext uri="{BB962C8B-B14F-4D97-AF65-F5344CB8AC3E}">
        <p14:creationId xmlns:p14="http://schemas.microsoft.com/office/powerpoint/2010/main" val="2740463360"/>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641A46F-B536-4CB4-9BFB-79A8F3E927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67430"/>
            <a:ext cx="9144000" cy="5790570"/>
          </a:xfrm>
          <a:prstGeom prst="rect">
            <a:avLst/>
          </a:prstGeom>
        </p:spPr>
      </p:pic>
    </p:spTree>
    <p:extLst>
      <p:ext uri="{BB962C8B-B14F-4D97-AF65-F5344CB8AC3E}">
        <p14:creationId xmlns:p14="http://schemas.microsoft.com/office/powerpoint/2010/main" val="836559387"/>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B325F3B-70B5-4B74-97DB-5E977ACBFD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71600"/>
            <a:ext cx="9144000" cy="5332416"/>
          </a:xfrm>
          <a:prstGeom prst="rect">
            <a:avLst/>
          </a:prstGeom>
        </p:spPr>
      </p:pic>
    </p:spTree>
    <p:extLst>
      <p:ext uri="{BB962C8B-B14F-4D97-AF65-F5344CB8AC3E}">
        <p14:creationId xmlns:p14="http://schemas.microsoft.com/office/powerpoint/2010/main" val="3467300360"/>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5-06-08 at 2.27.09 PM.png">
            <a:extLst>
              <a:ext uri="{FF2B5EF4-FFF2-40B4-BE49-F238E27FC236}">
                <a16:creationId xmlns:a16="http://schemas.microsoft.com/office/drawing/2014/main" id="{9CF2369C-AFD9-4A58-A119-60EE68039F7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28" y="1329219"/>
            <a:ext cx="3945272" cy="4182463"/>
          </a:xfrm>
          <a:prstGeom prst="rect">
            <a:avLst/>
          </a:prstGeom>
        </p:spPr>
      </p:pic>
      <p:pic>
        <p:nvPicPr>
          <p:cNvPr id="4" name="Picture 3" descr="Screen Shot 2015-06-08 at 2.27.38 PM.png">
            <a:extLst>
              <a:ext uri="{FF2B5EF4-FFF2-40B4-BE49-F238E27FC236}">
                <a16:creationId xmlns:a16="http://schemas.microsoft.com/office/drawing/2014/main" id="{8F20CCF4-4B40-49C3-8D5B-D5AD7B5568C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3731" y="2903911"/>
            <a:ext cx="3887242" cy="4052489"/>
          </a:xfrm>
          <a:prstGeom prst="rect">
            <a:avLst/>
          </a:prstGeom>
        </p:spPr>
      </p:pic>
      <p:pic>
        <p:nvPicPr>
          <p:cNvPr id="5" name="Picture 4" descr="Screen Shot 2015-06-08 at 2.27.23 PM.png">
            <a:extLst>
              <a:ext uri="{FF2B5EF4-FFF2-40B4-BE49-F238E27FC236}">
                <a16:creationId xmlns:a16="http://schemas.microsoft.com/office/drawing/2014/main" id="{5B1B8801-76BA-447D-8661-013492CF27F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09699" y="1143000"/>
            <a:ext cx="4429939" cy="3894059"/>
          </a:xfrm>
          <a:prstGeom prst="rect">
            <a:avLst/>
          </a:prstGeom>
        </p:spPr>
      </p:pic>
      <p:cxnSp>
        <p:nvCxnSpPr>
          <p:cNvPr id="6" name="Straight Arrow Connector 5">
            <a:extLst>
              <a:ext uri="{FF2B5EF4-FFF2-40B4-BE49-F238E27FC236}">
                <a16:creationId xmlns:a16="http://schemas.microsoft.com/office/drawing/2014/main" id="{8592156F-D99B-4C14-B569-5FD60013889C}"/>
              </a:ext>
            </a:extLst>
          </p:cNvPr>
          <p:cNvCxnSpPr/>
          <p:nvPr/>
        </p:nvCxnSpPr>
        <p:spPr>
          <a:xfrm flipV="1">
            <a:off x="1888518" y="2471521"/>
            <a:ext cx="3130320" cy="2334640"/>
          </a:xfrm>
          <a:prstGeom prst="straightConnector1">
            <a:avLst/>
          </a:prstGeom>
          <a:ln>
            <a:solidFill>
              <a:schemeClr val="tx1"/>
            </a:solidFill>
            <a:tailEnd type="stealth" w="lg" len="lg"/>
          </a:ln>
        </p:spPr>
        <p:style>
          <a:lnRef idx="2">
            <a:schemeClr val="accent1"/>
          </a:lnRef>
          <a:fillRef idx="0">
            <a:schemeClr val="accent1"/>
          </a:fillRef>
          <a:effectRef idx="1">
            <a:schemeClr val="accent1"/>
          </a:effectRef>
          <a:fontRef idx="minor">
            <a:schemeClr val="tx1"/>
          </a:fontRef>
        </p:style>
      </p:cxnSp>
      <p:cxnSp>
        <p:nvCxnSpPr>
          <p:cNvPr id="7" name="Straight Arrow Connector 6">
            <a:extLst>
              <a:ext uri="{FF2B5EF4-FFF2-40B4-BE49-F238E27FC236}">
                <a16:creationId xmlns:a16="http://schemas.microsoft.com/office/drawing/2014/main" id="{F187033C-D968-47B6-965F-2CB635D27E8A}"/>
              </a:ext>
            </a:extLst>
          </p:cNvPr>
          <p:cNvCxnSpPr/>
          <p:nvPr/>
        </p:nvCxnSpPr>
        <p:spPr>
          <a:xfrm flipV="1">
            <a:off x="1978322" y="4254569"/>
            <a:ext cx="1257260" cy="782490"/>
          </a:xfrm>
          <a:prstGeom prst="straightConnector1">
            <a:avLst/>
          </a:prstGeom>
          <a:ln>
            <a:solidFill>
              <a:schemeClr val="tx1"/>
            </a:solidFill>
            <a:tailEnd type="stealth" w="lg" len="lg"/>
          </a:ln>
        </p:spPr>
        <p:style>
          <a:lnRef idx="2">
            <a:schemeClr val="accent1"/>
          </a:lnRef>
          <a:fillRef idx="0">
            <a:schemeClr val="accent1"/>
          </a:fillRef>
          <a:effectRef idx="1">
            <a:schemeClr val="accent1"/>
          </a:effectRef>
          <a:fontRef idx="minor">
            <a:schemeClr val="tx1"/>
          </a:fontRef>
        </p:style>
      </p:cxnSp>
      <p:cxnSp>
        <p:nvCxnSpPr>
          <p:cNvPr id="8" name="Straight Arrow Connector 7">
            <a:extLst>
              <a:ext uri="{FF2B5EF4-FFF2-40B4-BE49-F238E27FC236}">
                <a16:creationId xmlns:a16="http://schemas.microsoft.com/office/drawing/2014/main" id="{7CE2E0E8-D794-43E4-B261-55722C593C7D}"/>
              </a:ext>
            </a:extLst>
          </p:cNvPr>
          <p:cNvCxnSpPr/>
          <p:nvPr/>
        </p:nvCxnSpPr>
        <p:spPr>
          <a:xfrm flipH="1" flipV="1">
            <a:off x="1567789" y="2903911"/>
            <a:ext cx="3964218" cy="1350658"/>
          </a:xfrm>
          <a:prstGeom prst="straightConnector1">
            <a:avLst/>
          </a:prstGeom>
          <a:ln>
            <a:solidFill>
              <a:schemeClr val="tx1"/>
            </a:solidFill>
            <a:tailEnd type="stealth" w="lg" len="lg"/>
          </a:ln>
        </p:spPr>
        <p:style>
          <a:lnRef idx="2">
            <a:schemeClr val="accent1"/>
          </a:lnRef>
          <a:fillRef idx="0">
            <a:schemeClr val="accent1"/>
          </a:fillRef>
          <a:effectRef idx="1">
            <a:schemeClr val="accent1"/>
          </a:effectRef>
          <a:fontRef idx="minor">
            <a:schemeClr val="tx1"/>
          </a:fontRef>
        </p:style>
      </p:cxnSp>
      <p:cxnSp>
        <p:nvCxnSpPr>
          <p:cNvPr id="9" name="Straight Arrow Connector 8">
            <a:extLst>
              <a:ext uri="{FF2B5EF4-FFF2-40B4-BE49-F238E27FC236}">
                <a16:creationId xmlns:a16="http://schemas.microsoft.com/office/drawing/2014/main" id="{C7A17D25-60DB-4724-ADAA-3F7197157C13}"/>
              </a:ext>
            </a:extLst>
          </p:cNvPr>
          <p:cNvCxnSpPr/>
          <p:nvPr/>
        </p:nvCxnSpPr>
        <p:spPr>
          <a:xfrm flipH="1" flipV="1">
            <a:off x="4249087" y="4254569"/>
            <a:ext cx="1193114" cy="243726"/>
          </a:xfrm>
          <a:prstGeom prst="straightConnector1">
            <a:avLst/>
          </a:prstGeom>
          <a:ln>
            <a:solidFill>
              <a:schemeClr val="tx1"/>
            </a:solidFill>
            <a:tailEnd type="stealth" w="lg" len="lg"/>
          </a:ln>
        </p:spPr>
        <p:style>
          <a:lnRef idx="2">
            <a:schemeClr val="accent1"/>
          </a:lnRef>
          <a:fillRef idx="0">
            <a:schemeClr val="accent1"/>
          </a:fillRef>
          <a:effectRef idx="1">
            <a:schemeClr val="accent1"/>
          </a:effectRef>
          <a:fontRef idx="minor">
            <a:schemeClr val="tx1"/>
          </a:fontRef>
        </p:style>
      </p:cxnSp>
      <p:cxnSp>
        <p:nvCxnSpPr>
          <p:cNvPr id="10" name="Straight Arrow Connector 9">
            <a:extLst>
              <a:ext uri="{FF2B5EF4-FFF2-40B4-BE49-F238E27FC236}">
                <a16:creationId xmlns:a16="http://schemas.microsoft.com/office/drawing/2014/main" id="{8F411099-9853-4DC7-B3B6-5253AA974AA0}"/>
              </a:ext>
            </a:extLst>
          </p:cNvPr>
          <p:cNvCxnSpPr/>
          <p:nvPr/>
        </p:nvCxnSpPr>
        <p:spPr>
          <a:xfrm flipH="1" flipV="1">
            <a:off x="1426667" y="2997456"/>
            <a:ext cx="1924378" cy="3194093"/>
          </a:xfrm>
          <a:prstGeom prst="straightConnector1">
            <a:avLst/>
          </a:prstGeom>
          <a:ln>
            <a:solidFill>
              <a:schemeClr val="tx1"/>
            </a:solidFill>
            <a:tailEnd type="stealth" w="lg" len="lg"/>
          </a:ln>
        </p:spPr>
        <p:style>
          <a:lnRef idx="2">
            <a:schemeClr val="accent1"/>
          </a:lnRef>
          <a:fillRef idx="0">
            <a:schemeClr val="accent1"/>
          </a:fillRef>
          <a:effectRef idx="1">
            <a:schemeClr val="accent1"/>
          </a:effectRef>
          <a:fontRef idx="minor">
            <a:schemeClr val="tx1"/>
          </a:fontRef>
        </p:style>
      </p:cxnSp>
      <p:cxnSp>
        <p:nvCxnSpPr>
          <p:cNvPr id="11" name="Straight Arrow Connector 10">
            <a:extLst>
              <a:ext uri="{FF2B5EF4-FFF2-40B4-BE49-F238E27FC236}">
                <a16:creationId xmlns:a16="http://schemas.microsoft.com/office/drawing/2014/main" id="{2F304985-23EC-4A68-94B1-D38EF3F5F958}"/>
              </a:ext>
            </a:extLst>
          </p:cNvPr>
          <p:cNvCxnSpPr/>
          <p:nvPr/>
        </p:nvCxnSpPr>
        <p:spPr>
          <a:xfrm flipV="1">
            <a:off x="4611453" y="2625454"/>
            <a:ext cx="1061674" cy="3822649"/>
          </a:xfrm>
          <a:prstGeom prst="straightConnector1">
            <a:avLst/>
          </a:prstGeom>
          <a:ln>
            <a:solidFill>
              <a:schemeClr val="tx1"/>
            </a:solidFill>
            <a:tailEnd type="stealth" w="lg" len="lg"/>
          </a:ln>
        </p:spPr>
        <p:style>
          <a:lnRef idx="2">
            <a:schemeClr val="accent1"/>
          </a:lnRef>
          <a:fillRef idx="0">
            <a:schemeClr val="accent1"/>
          </a:fillRef>
          <a:effectRef idx="1">
            <a:schemeClr val="accent1"/>
          </a:effectRef>
          <a:fontRef idx="minor">
            <a:schemeClr val="tx1"/>
          </a:fontRef>
        </p:style>
      </p:cxnSp>
      <p:sp>
        <p:nvSpPr>
          <p:cNvPr id="13" name="Title 12">
            <a:extLst>
              <a:ext uri="{FF2B5EF4-FFF2-40B4-BE49-F238E27FC236}">
                <a16:creationId xmlns:a16="http://schemas.microsoft.com/office/drawing/2014/main" id="{06CC548C-54DB-44F2-BA63-48767D5BF168}"/>
              </a:ext>
            </a:extLst>
          </p:cNvPr>
          <p:cNvSpPr>
            <a:spLocks noGrp="1"/>
          </p:cNvSpPr>
          <p:nvPr>
            <p:ph type="title"/>
          </p:nvPr>
        </p:nvSpPr>
        <p:spPr>
          <a:xfrm>
            <a:off x="5819781" y="5365349"/>
            <a:ext cx="3841099" cy="1143000"/>
          </a:xfrm>
        </p:spPr>
        <p:txBody>
          <a:bodyPr/>
          <a:lstStyle/>
          <a:p>
            <a:r>
              <a:rPr lang="en-US" dirty="0"/>
              <a:t>Early Prototype</a:t>
            </a:r>
          </a:p>
        </p:txBody>
      </p:sp>
    </p:spTree>
    <p:extLst>
      <p:ext uri="{BB962C8B-B14F-4D97-AF65-F5344CB8AC3E}">
        <p14:creationId xmlns:p14="http://schemas.microsoft.com/office/powerpoint/2010/main" val="1580409639"/>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5-06-08 at 2.35.56 PM.png">
            <a:extLst>
              <a:ext uri="{FF2B5EF4-FFF2-40B4-BE49-F238E27FC236}">
                <a16:creationId xmlns:a16="http://schemas.microsoft.com/office/drawing/2014/main" id="{8BC9CA8A-F2FB-4185-AE45-2E40F0BB17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078601"/>
            <a:ext cx="4179106" cy="5779399"/>
          </a:xfrm>
          <a:prstGeom prst="rect">
            <a:avLst/>
          </a:prstGeom>
        </p:spPr>
      </p:pic>
      <p:sp>
        <p:nvSpPr>
          <p:cNvPr id="5" name="TextBox 7">
            <a:extLst>
              <a:ext uri="{FF2B5EF4-FFF2-40B4-BE49-F238E27FC236}">
                <a16:creationId xmlns:a16="http://schemas.microsoft.com/office/drawing/2014/main" id="{590AF6D2-EAF9-48F3-A1AB-EB47FEA4EF3A}"/>
              </a:ext>
            </a:extLst>
          </p:cNvPr>
          <p:cNvSpPr txBox="1"/>
          <p:nvPr/>
        </p:nvSpPr>
        <p:spPr>
          <a:xfrm>
            <a:off x="2423165" y="4348585"/>
            <a:ext cx="577314" cy="33855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600" dirty="0">
                <a:solidFill>
                  <a:srgbClr val="FF0000"/>
                </a:solidFill>
                <a:latin typeface="Brush Script MT Italic"/>
                <a:cs typeface="Brush Script MT Italic"/>
              </a:rPr>
              <a:t>1905</a:t>
            </a:r>
          </a:p>
        </p:txBody>
      </p:sp>
      <p:sp>
        <p:nvSpPr>
          <p:cNvPr id="6" name="TextBox 8">
            <a:extLst>
              <a:ext uri="{FF2B5EF4-FFF2-40B4-BE49-F238E27FC236}">
                <a16:creationId xmlns:a16="http://schemas.microsoft.com/office/drawing/2014/main" id="{F883E464-694A-4142-82E2-CCBF9F365170}"/>
              </a:ext>
            </a:extLst>
          </p:cNvPr>
          <p:cNvSpPr txBox="1"/>
          <p:nvPr/>
        </p:nvSpPr>
        <p:spPr>
          <a:xfrm>
            <a:off x="2435995" y="4576724"/>
            <a:ext cx="577314" cy="33855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600" dirty="0">
                <a:solidFill>
                  <a:srgbClr val="FF0000"/>
                </a:solidFill>
                <a:latin typeface="Brush Script MT Italic"/>
                <a:cs typeface="Brush Script MT Italic"/>
              </a:rPr>
              <a:t>1904</a:t>
            </a:r>
          </a:p>
        </p:txBody>
      </p:sp>
      <p:sp>
        <p:nvSpPr>
          <p:cNvPr id="7" name="TextBox 9">
            <a:extLst>
              <a:ext uri="{FF2B5EF4-FFF2-40B4-BE49-F238E27FC236}">
                <a16:creationId xmlns:a16="http://schemas.microsoft.com/office/drawing/2014/main" id="{15E73222-E483-4DEA-B462-F2DBDDE4E517}"/>
              </a:ext>
            </a:extLst>
          </p:cNvPr>
          <p:cNvSpPr txBox="1"/>
          <p:nvPr/>
        </p:nvSpPr>
        <p:spPr>
          <a:xfrm>
            <a:off x="2423165" y="4746001"/>
            <a:ext cx="577314" cy="33855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600" dirty="0">
                <a:solidFill>
                  <a:srgbClr val="FF0000"/>
                </a:solidFill>
                <a:latin typeface="Brush Script MT Italic"/>
                <a:cs typeface="Brush Script MT Italic"/>
              </a:rPr>
              <a:t>1911</a:t>
            </a:r>
          </a:p>
        </p:txBody>
      </p:sp>
      <p:sp>
        <p:nvSpPr>
          <p:cNvPr id="8" name="TextBox 10">
            <a:extLst>
              <a:ext uri="{FF2B5EF4-FFF2-40B4-BE49-F238E27FC236}">
                <a16:creationId xmlns:a16="http://schemas.microsoft.com/office/drawing/2014/main" id="{A0183A86-D5E0-4FA0-BDDC-115008973F41}"/>
              </a:ext>
            </a:extLst>
          </p:cNvPr>
          <p:cNvSpPr txBox="1"/>
          <p:nvPr/>
        </p:nvSpPr>
        <p:spPr>
          <a:xfrm>
            <a:off x="2423165" y="4943208"/>
            <a:ext cx="577314" cy="33855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600" dirty="0">
                <a:solidFill>
                  <a:srgbClr val="FF0000"/>
                </a:solidFill>
                <a:latin typeface="Brush Script MT Italic"/>
                <a:cs typeface="Brush Script MT Italic"/>
              </a:rPr>
              <a:t>1907</a:t>
            </a:r>
          </a:p>
        </p:txBody>
      </p:sp>
      <p:sp>
        <p:nvSpPr>
          <p:cNvPr id="9" name="TextBox 11">
            <a:extLst>
              <a:ext uri="{FF2B5EF4-FFF2-40B4-BE49-F238E27FC236}">
                <a16:creationId xmlns:a16="http://schemas.microsoft.com/office/drawing/2014/main" id="{8FB87F34-94A2-44A6-870F-C1A290EA83F1}"/>
              </a:ext>
            </a:extLst>
          </p:cNvPr>
          <p:cNvSpPr txBox="1"/>
          <p:nvPr/>
        </p:nvSpPr>
        <p:spPr>
          <a:xfrm>
            <a:off x="2827285" y="5171210"/>
            <a:ext cx="577314" cy="33855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600" dirty="0">
                <a:solidFill>
                  <a:srgbClr val="FF0000"/>
                </a:solidFill>
                <a:latin typeface="Brush Script MT Italic"/>
                <a:cs typeface="Brush Script MT Italic"/>
              </a:rPr>
              <a:t>1911</a:t>
            </a:r>
          </a:p>
        </p:txBody>
      </p:sp>
      <p:sp>
        <p:nvSpPr>
          <p:cNvPr id="10" name="TextBox 12">
            <a:extLst>
              <a:ext uri="{FF2B5EF4-FFF2-40B4-BE49-F238E27FC236}">
                <a16:creationId xmlns:a16="http://schemas.microsoft.com/office/drawing/2014/main" id="{E5F7CAEB-BF90-4A83-A606-B7E17A567299}"/>
              </a:ext>
            </a:extLst>
          </p:cNvPr>
          <p:cNvSpPr txBox="1"/>
          <p:nvPr/>
        </p:nvSpPr>
        <p:spPr>
          <a:xfrm>
            <a:off x="3115942" y="5344657"/>
            <a:ext cx="577314" cy="33855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600" dirty="0">
                <a:solidFill>
                  <a:srgbClr val="FF0000"/>
                </a:solidFill>
                <a:latin typeface="Brush Script MT Italic"/>
                <a:cs typeface="Brush Script MT Italic"/>
              </a:rPr>
              <a:t>1905</a:t>
            </a:r>
          </a:p>
        </p:txBody>
      </p:sp>
      <p:sp>
        <p:nvSpPr>
          <p:cNvPr id="11" name="TextBox 13">
            <a:extLst>
              <a:ext uri="{FF2B5EF4-FFF2-40B4-BE49-F238E27FC236}">
                <a16:creationId xmlns:a16="http://schemas.microsoft.com/office/drawing/2014/main" id="{7C034D87-8866-43CB-8637-49276D782040}"/>
              </a:ext>
            </a:extLst>
          </p:cNvPr>
          <p:cNvSpPr txBox="1"/>
          <p:nvPr/>
        </p:nvSpPr>
        <p:spPr>
          <a:xfrm>
            <a:off x="3115942" y="5559105"/>
            <a:ext cx="577314" cy="33855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600" dirty="0">
                <a:solidFill>
                  <a:srgbClr val="FF0000"/>
                </a:solidFill>
                <a:latin typeface="Brush Script MT Italic"/>
                <a:cs typeface="Brush Script MT Italic"/>
              </a:rPr>
              <a:t>1911</a:t>
            </a:r>
          </a:p>
        </p:txBody>
      </p:sp>
      <p:sp>
        <p:nvSpPr>
          <p:cNvPr id="12" name="TextBox 14">
            <a:extLst>
              <a:ext uri="{FF2B5EF4-FFF2-40B4-BE49-F238E27FC236}">
                <a16:creationId xmlns:a16="http://schemas.microsoft.com/office/drawing/2014/main" id="{0FBFFFA9-2D13-4C44-813B-FDF1361968B3}"/>
              </a:ext>
            </a:extLst>
          </p:cNvPr>
          <p:cNvSpPr txBox="1"/>
          <p:nvPr/>
        </p:nvSpPr>
        <p:spPr>
          <a:xfrm>
            <a:off x="3115942" y="5728382"/>
            <a:ext cx="577314" cy="33855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600" dirty="0">
                <a:solidFill>
                  <a:srgbClr val="FF0000"/>
                </a:solidFill>
                <a:latin typeface="Brush Script MT Italic"/>
                <a:cs typeface="Brush Script MT Italic"/>
              </a:rPr>
              <a:t>1907</a:t>
            </a:r>
          </a:p>
        </p:txBody>
      </p:sp>
      <p:sp>
        <p:nvSpPr>
          <p:cNvPr id="13" name="TextBox 15">
            <a:extLst>
              <a:ext uri="{FF2B5EF4-FFF2-40B4-BE49-F238E27FC236}">
                <a16:creationId xmlns:a16="http://schemas.microsoft.com/office/drawing/2014/main" id="{F81097A1-C603-4DBB-9C13-E13FA37A9B1C}"/>
              </a:ext>
            </a:extLst>
          </p:cNvPr>
          <p:cNvSpPr txBox="1"/>
          <p:nvPr/>
        </p:nvSpPr>
        <p:spPr>
          <a:xfrm>
            <a:off x="3115942" y="5911328"/>
            <a:ext cx="577314" cy="33855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600" dirty="0">
                <a:solidFill>
                  <a:srgbClr val="FF0000"/>
                </a:solidFill>
                <a:latin typeface="Brush Script MT Italic"/>
                <a:cs typeface="Brush Script MT Italic"/>
              </a:rPr>
              <a:t>1909</a:t>
            </a:r>
          </a:p>
        </p:txBody>
      </p:sp>
      <p:sp>
        <p:nvSpPr>
          <p:cNvPr id="14" name="TextBox 16">
            <a:extLst>
              <a:ext uri="{FF2B5EF4-FFF2-40B4-BE49-F238E27FC236}">
                <a16:creationId xmlns:a16="http://schemas.microsoft.com/office/drawing/2014/main" id="{11DBDED3-AC8F-4696-A561-0D53D6E297D1}"/>
              </a:ext>
            </a:extLst>
          </p:cNvPr>
          <p:cNvSpPr txBox="1"/>
          <p:nvPr/>
        </p:nvSpPr>
        <p:spPr>
          <a:xfrm>
            <a:off x="2011083" y="6222827"/>
            <a:ext cx="577314" cy="33855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600" dirty="0">
                <a:solidFill>
                  <a:srgbClr val="FF0000"/>
                </a:solidFill>
                <a:latin typeface="Brush Script MT Italic"/>
                <a:cs typeface="Brush Script MT Italic"/>
              </a:rPr>
              <a:t>1904</a:t>
            </a:r>
          </a:p>
        </p:txBody>
      </p:sp>
      <p:sp>
        <p:nvSpPr>
          <p:cNvPr id="15" name="Title 12">
            <a:extLst>
              <a:ext uri="{FF2B5EF4-FFF2-40B4-BE49-F238E27FC236}">
                <a16:creationId xmlns:a16="http://schemas.microsoft.com/office/drawing/2014/main" id="{930B7C10-E885-4F43-81A4-3AEE9E26B0D5}"/>
              </a:ext>
            </a:extLst>
          </p:cNvPr>
          <p:cNvSpPr>
            <a:spLocks noGrp="1"/>
          </p:cNvSpPr>
          <p:nvPr>
            <p:ph type="title"/>
          </p:nvPr>
        </p:nvSpPr>
        <p:spPr>
          <a:xfrm>
            <a:off x="5819781" y="5365349"/>
            <a:ext cx="3841099" cy="1143000"/>
          </a:xfrm>
        </p:spPr>
        <p:txBody>
          <a:bodyPr/>
          <a:lstStyle/>
          <a:p>
            <a:r>
              <a:rPr lang="en-US" dirty="0"/>
              <a:t>Early Prototype</a:t>
            </a:r>
          </a:p>
        </p:txBody>
      </p:sp>
      <p:sp>
        <p:nvSpPr>
          <p:cNvPr id="16" name="TextBox 15">
            <a:extLst>
              <a:ext uri="{FF2B5EF4-FFF2-40B4-BE49-F238E27FC236}">
                <a16:creationId xmlns:a16="http://schemas.microsoft.com/office/drawing/2014/main" id="{3CFB04F4-87FB-4153-A5EF-D5B0B2C1C334}"/>
              </a:ext>
            </a:extLst>
          </p:cNvPr>
          <p:cNvSpPr txBox="1"/>
          <p:nvPr/>
        </p:nvSpPr>
        <p:spPr>
          <a:xfrm>
            <a:off x="6406830" y="2378815"/>
            <a:ext cx="2667000" cy="2308324"/>
          </a:xfrm>
          <a:prstGeom prst="rect">
            <a:avLst/>
          </a:prstGeom>
          <a:noFill/>
        </p:spPr>
        <p:txBody>
          <a:bodyPr wrap="square" rtlCol="0">
            <a:spAutoFit/>
          </a:bodyPr>
          <a:lstStyle/>
          <a:p>
            <a:r>
              <a:rPr lang="en-US" dirty="0">
                <a:solidFill>
                  <a:schemeClr val="bg1"/>
                </a:solidFill>
              </a:rPr>
              <a:t>In early attempts, the focus when linking between records for a work was on the access locations for the other records, and details like language and edition were not noted.</a:t>
            </a:r>
          </a:p>
        </p:txBody>
      </p:sp>
    </p:spTree>
    <p:extLst>
      <p:ext uri="{BB962C8B-B14F-4D97-AF65-F5344CB8AC3E}">
        <p14:creationId xmlns:p14="http://schemas.microsoft.com/office/powerpoint/2010/main" val="2858297863"/>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5-06-08 at 2.52.42 PM.png">
            <a:extLst>
              <a:ext uri="{FF2B5EF4-FFF2-40B4-BE49-F238E27FC236}">
                <a16:creationId xmlns:a16="http://schemas.microsoft.com/office/drawing/2014/main" id="{CCF7CFA9-E6F6-44A0-BC5C-81FE06F02E5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1003738"/>
            <a:ext cx="2272831" cy="5854262"/>
          </a:xfrm>
          <a:prstGeom prst="rect">
            <a:avLst/>
          </a:prstGeom>
        </p:spPr>
      </p:pic>
      <p:sp>
        <p:nvSpPr>
          <p:cNvPr id="4" name="Title 12">
            <a:extLst>
              <a:ext uri="{FF2B5EF4-FFF2-40B4-BE49-F238E27FC236}">
                <a16:creationId xmlns:a16="http://schemas.microsoft.com/office/drawing/2014/main" id="{9A472E98-D264-4E03-A022-E6314A819D91}"/>
              </a:ext>
            </a:extLst>
          </p:cNvPr>
          <p:cNvSpPr>
            <a:spLocks noGrp="1"/>
          </p:cNvSpPr>
          <p:nvPr>
            <p:ph type="title"/>
          </p:nvPr>
        </p:nvSpPr>
        <p:spPr>
          <a:xfrm>
            <a:off x="5819781" y="5365349"/>
            <a:ext cx="3841099" cy="1143000"/>
          </a:xfrm>
        </p:spPr>
        <p:txBody>
          <a:bodyPr/>
          <a:lstStyle/>
          <a:p>
            <a:r>
              <a:rPr lang="en-US" dirty="0"/>
              <a:t>Early Prototype</a:t>
            </a:r>
          </a:p>
        </p:txBody>
      </p:sp>
      <p:sp>
        <p:nvSpPr>
          <p:cNvPr id="5" name="TextBox 4">
            <a:extLst>
              <a:ext uri="{FF2B5EF4-FFF2-40B4-BE49-F238E27FC236}">
                <a16:creationId xmlns:a16="http://schemas.microsoft.com/office/drawing/2014/main" id="{0E9E7DB4-EC10-4B8A-8E58-8DCBA5EB4EEB}"/>
              </a:ext>
            </a:extLst>
          </p:cNvPr>
          <p:cNvSpPr txBox="1"/>
          <p:nvPr/>
        </p:nvSpPr>
        <p:spPr>
          <a:xfrm>
            <a:off x="6406830" y="2378815"/>
            <a:ext cx="2667000" cy="2862322"/>
          </a:xfrm>
          <a:prstGeom prst="rect">
            <a:avLst/>
          </a:prstGeom>
          <a:noFill/>
        </p:spPr>
        <p:txBody>
          <a:bodyPr wrap="square" rtlCol="0">
            <a:spAutoFit/>
          </a:bodyPr>
          <a:lstStyle/>
          <a:p>
            <a:r>
              <a:rPr lang="en-US" dirty="0">
                <a:solidFill>
                  <a:schemeClr val="bg1"/>
                </a:solidFill>
              </a:rPr>
              <a:t>Initially, cross links to other records were listed even when hundreds were present. The uselessness of this type of listing lead to hiding the detailed list behind a search link when more than a dozen are present. </a:t>
            </a:r>
          </a:p>
        </p:txBody>
      </p:sp>
    </p:spTree>
    <p:extLst>
      <p:ext uri="{BB962C8B-B14F-4D97-AF65-F5344CB8AC3E}">
        <p14:creationId xmlns:p14="http://schemas.microsoft.com/office/powerpoint/2010/main" val="4134253521"/>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9F637E7-91D4-4985-946E-7000249C5D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346" y="2304535"/>
            <a:ext cx="8340481" cy="3810000"/>
          </a:xfrm>
          <a:prstGeom prst="rect">
            <a:avLst/>
          </a:prstGeom>
        </p:spPr>
      </p:pic>
    </p:spTree>
    <p:extLst>
      <p:ext uri="{BB962C8B-B14F-4D97-AF65-F5344CB8AC3E}">
        <p14:creationId xmlns:p14="http://schemas.microsoft.com/office/powerpoint/2010/main" val="4110803289"/>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54230D3-9DBF-4392-B544-938A96E1E9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2024018"/>
            <a:ext cx="9144000" cy="4833982"/>
          </a:xfrm>
          <a:prstGeom prst="rect">
            <a:avLst/>
          </a:prstGeom>
        </p:spPr>
      </p:pic>
    </p:spTree>
    <p:extLst>
      <p:ext uri="{BB962C8B-B14F-4D97-AF65-F5344CB8AC3E}">
        <p14:creationId xmlns:p14="http://schemas.microsoft.com/office/powerpoint/2010/main" val="1223886"/>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4E7D035-8CEA-4754-83E4-C289CEA849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2024018"/>
            <a:ext cx="9144000" cy="4833982"/>
          </a:xfrm>
          <a:prstGeom prst="rect">
            <a:avLst/>
          </a:prstGeom>
        </p:spPr>
      </p:pic>
    </p:spTree>
    <p:extLst>
      <p:ext uri="{BB962C8B-B14F-4D97-AF65-F5344CB8AC3E}">
        <p14:creationId xmlns:p14="http://schemas.microsoft.com/office/powerpoint/2010/main" val="2570605632"/>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78F7E5C-F733-4687-872C-468515B216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2024018"/>
            <a:ext cx="9144000" cy="4833982"/>
          </a:xfrm>
          <a:prstGeom prst="rect">
            <a:avLst/>
          </a:prstGeom>
        </p:spPr>
      </p:pic>
    </p:spTree>
    <p:extLst>
      <p:ext uri="{BB962C8B-B14F-4D97-AF65-F5344CB8AC3E}">
        <p14:creationId xmlns:p14="http://schemas.microsoft.com/office/powerpoint/2010/main" val="3606774473"/>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4088419-2F01-4D6B-AA61-2F7F0E2380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2024018"/>
            <a:ext cx="9144000" cy="4833982"/>
          </a:xfrm>
          <a:prstGeom prst="rect">
            <a:avLst/>
          </a:prstGeom>
        </p:spPr>
      </p:pic>
    </p:spTree>
    <p:extLst>
      <p:ext uri="{BB962C8B-B14F-4D97-AF65-F5344CB8AC3E}">
        <p14:creationId xmlns:p14="http://schemas.microsoft.com/office/powerpoint/2010/main" val="592882539"/>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A09A02F-0406-4F48-91AA-CF7A0FECEE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2021087"/>
            <a:ext cx="9144000" cy="4833982"/>
          </a:xfrm>
          <a:prstGeom prst="rect">
            <a:avLst/>
          </a:prstGeom>
        </p:spPr>
      </p:pic>
    </p:spTree>
    <p:extLst>
      <p:ext uri="{BB962C8B-B14F-4D97-AF65-F5344CB8AC3E}">
        <p14:creationId xmlns:p14="http://schemas.microsoft.com/office/powerpoint/2010/main" val="748468264"/>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BCA0070-DD3E-4C86-832F-0C3F0182A1F5}"/>
              </a:ext>
            </a:extLst>
          </p:cNvPr>
          <p:cNvPicPr>
            <a:picLocks noChangeAspect="1"/>
          </p:cNvPicPr>
          <p:nvPr/>
        </p:nvPicPr>
        <p:blipFill rotWithShape="1">
          <a:blip r:embed="rId3">
            <a:extLst>
              <a:ext uri="{28A0092B-C50C-407E-A947-70E740481C1C}">
                <a14:useLocalDpi xmlns:a14="http://schemas.microsoft.com/office/drawing/2010/main" val="0"/>
              </a:ext>
            </a:extLst>
          </a:blip>
          <a:srcRect r="19827" b="11360"/>
          <a:stretch/>
        </p:blipFill>
        <p:spPr>
          <a:xfrm>
            <a:off x="76200" y="1311877"/>
            <a:ext cx="8229600" cy="5562600"/>
          </a:xfrm>
          <a:prstGeom prst="rect">
            <a:avLst/>
          </a:prstGeom>
        </p:spPr>
      </p:pic>
      <p:pic>
        <p:nvPicPr>
          <p:cNvPr id="6" name="Picture 5">
            <a:extLst>
              <a:ext uri="{FF2B5EF4-FFF2-40B4-BE49-F238E27FC236}">
                <a16:creationId xmlns:a16="http://schemas.microsoft.com/office/drawing/2014/main" id="{E7AA576E-6CC9-4071-976A-35965A9E1EBF}"/>
              </a:ext>
            </a:extLst>
          </p:cNvPr>
          <p:cNvPicPr>
            <a:picLocks noChangeAspect="1"/>
          </p:cNvPicPr>
          <p:nvPr/>
        </p:nvPicPr>
        <p:blipFill rotWithShape="1">
          <a:blip r:embed="rId3">
            <a:extLst>
              <a:ext uri="{28A0092B-C50C-407E-A947-70E740481C1C}">
                <a14:useLocalDpi xmlns:a14="http://schemas.microsoft.com/office/drawing/2010/main" val="0"/>
              </a:ext>
            </a:extLst>
          </a:blip>
          <a:srcRect l="66667" t="18649" b="2076"/>
          <a:stretch/>
        </p:blipFill>
        <p:spPr>
          <a:xfrm>
            <a:off x="5410200" y="2057400"/>
            <a:ext cx="3301729" cy="4800600"/>
          </a:xfrm>
          <a:prstGeom prst="rect">
            <a:avLst/>
          </a:prstGeom>
        </p:spPr>
      </p:pic>
    </p:spTree>
    <p:extLst>
      <p:ext uri="{BB962C8B-B14F-4D97-AF65-F5344CB8AC3E}">
        <p14:creationId xmlns:p14="http://schemas.microsoft.com/office/powerpoint/2010/main" val="2652127448"/>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
</file>

<file path=ppt/theme/theme1.xml><?xml version="1.0" encoding="utf-8"?>
<a:theme xmlns:a="http://schemas.openxmlformats.org/drawingml/2006/main" name="Blank Presentation">
  <a:themeElements>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200" b="1"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200" b="1" i="0" u="none" strike="noStrike" cap="none" normalizeH="0" baseline="0" smtClean="0">
            <a:ln>
              <a:noFill/>
            </a:ln>
            <a:solidFill>
              <a:schemeClr val="tx1"/>
            </a:solidFill>
            <a:effectLst/>
            <a:latin typeface="Times"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2210</TotalTime>
  <Words>1668</Words>
  <Application>Microsoft Office PowerPoint</Application>
  <PresentationFormat>On-screen Show (4:3)</PresentationFormat>
  <Paragraphs>91</Paragraphs>
  <Slides>28</Slides>
  <Notes>23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Brush Script MT Italic</vt:lpstr>
      <vt:lpstr>Calibri</vt:lpstr>
      <vt:lpstr>Times</vt:lpstr>
      <vt:lpstr>Blank Presentation</vt:lpstr>
      <vt:lpstr>Using OCLC Work IDs for Discovery ***** OCLC Works in Progress Webinar December 12, 2017</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OCLC Work IDs: additional use cases and ideas for further development</vt:lpstr>
      <vt:lpstr>OCLC Work IDs: additional use cases and ideas for further development</vt:lpstr>
      <vt:lpstr>OCLC Work IDs: additional use cases and ideas for further development</vt:lpstr>
      <vt:lpstr>Additional use cases and ideas for further development – contd.</vt:lpstr>
      <vt:lpstr>Additional use cases and ideas for further development – contd.</vt:lpstr>
      <vt:lpstr>Additional use cases and ideas for further development – contd.</vt:lpstr>
      <vt:lpstr>Additional use cases and ideas for further development – contd.</vt:lpstr>
      <vt:lpstr>Additional use cases and ideas for further development – contd.</vt:lpstr>
      <vt:lpstr>Additional use cases and ideas for further development – contd.</vt:lpstr>
      <vt:lpstr>Questions?  Comments?</vt:lpstr>
      <vt:lpstr>PowerPoint Presentation</vt:lpstr>
      <vt:lpstr>PowerPoint Presentation</vt:lpstr>
      <vt:lpstr>Early Prototype</vt:lpstr>
      <vt:lpstr>Early Prototype</vt:lpstr>
      <vt:lpstr>Early Prototype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OCLC Work IDs for Discovery</dc:title>
  <dc:creator>Jim LeBlanc, Frances Webb</dc:creator>
  <cp:lastModifiedBy>Confer,Patrick</cp:lastModifiedBy>
  <cp:revision>215</cp:revision>
  <cp:lastPrinted>2017-12-05T16:37:43Z</cp:lastPrinted>
  <dcterms:created xsi:type="dcterms:W3CDTF">2011-01-11T13:54:27Z</dcterms:created>
  <dcterms:modified xsi:type="dcterms:W3CDTF">2017-12-14T18:38:41Z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