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6" r:id="rId2"/>
    <p:sldId id="291" r:id="rId3"/>
    <p:sldId id="293" r:id="rId4"/>
    <p:sldId id="257" r:id="rId5"/>
    <p:sldId id="301" r:id="rId6"/>
    <p:sldId id="302" r:id="rId7"/>
    <p:sldId id="300" r:id="rId8"/>
    <p:sldId id="294" r:id="rId9"/>
    <p:sldId id="295" r:id="rId10"/>
    <p:sldId id="296" r:id="rId11"/>
    <p:sldId id="297" r:id="rId12"/>
    <p:sldId id="298" r:id="rId13"/>
    <p:sldId id="299" r:id="rId14"/>
    <p:sldId id="282" r:id="rId15"/>
    <p:sldId id="259" r:id="rId16"/>
    <p:sldId id="283" r:id="rId17"/>
    <p:sldId id="286" r:id="rId18"/>
    <p:sldId id="284" r:id="rId19"/>
    <p:sldId id="287" r:id="rId20"/>
    <p:sldId id="288" r:id="rId21"/>
    <p:sldId id="289" r:id="rId22"/>
    <p:sldId id="285" r:id="rId23"/>
    <p:sldId id="303" r:id="rId24"/>
    <p:sldId id="304" r:id="rId25"/>
    <p:sldId id="305" r:id="rId26"/>
    <p:sldId id="306" r:id="rId27"/>
    <p:sldId id="290" r:id="rId28"/>
    <p:sldId id="265"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50" autoAdjust="0"/>
    <p:restoredTop sz="94660"/>
  </p:normalViewPr>
  <p:slideViewPr>
    <p:cSldViewPr>
      <p:cViewPr varScale="1">
        <p:scale>
          <a:sx n="112" d="100"/>
          <a:sy n="112" d="100"/>
        </p:scale>
        <p:origin x="1133"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D5BC75-73D4-4ACF-BD00-BC3FC3A0CBAE}" type="datetimeFigureOut">
              <a:rPr lang="en-US" smtClean="0"/>
              <a:t>9/26/2019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A4616B-7DE5-4E79-8564-E5F32CD3DBA2}" type="slidenum">
              <a:rPr lang="en-US" smtClean="0"/>
              <a:t>‹#›</a:t>
            </a:fld>
            <a:endParaRPr lang="en-US"/>
          </a:p>
        </p:txBody>
      </p:sp>
    </p:spTree>
    <p:extLst>
      <p:ext uri="{BB962C8B-B14F-4D97-AF65-F5344CB8AC3E}">
        <p14:creationId xmlns:p14="http://schemas.microsoft.com/office/powerpoint/2010/main" val="918826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A4616B-7DE5-4E79-8564-E5F32CD3DBA2}" type="slidenum">
              <a:rPr lang="en-US" smtClean="0"/>
              <a:t>14</a:t>
            </a:fld>
            <a:endParaRPr lang="en-US"/>
          </a:p>
        </p:txBody>
      </p:sp>
    </p:spTree>
    <p:extLst>
      <p:ext uri="{BB962C8B-B14F-4D97-AF65-F5344CB8AC3E}">
        <p14:creationId xmlns:p14="http://schemas.microsoft.com/office/powerpoint/2010/main" val="937263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A4616B-7DE5-4E79-8564-E5F32CD3DBA2}" type="slidenum">
              <a:rPr lang="en-US" smtClean="0"/>
              <a:t>17</a:t>
            </a:fld>
            <a:endParaRPr lang="en-US"/>
          </a:p>
        </p:txBody>
      </p:sp>
    </p:spTree>
    <p:extLst>
      <p:ext uri="{BB962C8B-B14F-4D97-AF65-F5344CB8AC3E}">
        <p14:creationId xmlns:p14="http://schemas.microsoft.com/office/powerpoint/2010/main" val="937263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A4616B-7DE5-4E79-8564-E5F32CD3DBA2}" type="slidenum">
              <a:rPr lang="en-US" smtClean="0"/>
              <a:t>27</a:t>
            </a:fld>
            <a:endParaRPr lang="en-US"/>
          </a:p>
        </p:txBody>
      </p:sp>
    </p:spTree>
    <p:extLst>
      <p:ext uri="{BB962C8B-B14F-4D97-AF65-F5344CB8AC3E}">
        <p14:creationId xmlns:p14="http://schemas.microsoft.com/office/powerpoint/2010/main" val="9372636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9/26/2019</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9/26/2019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8" name="Title 7"/>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9/26/2019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8BD707-D9CF-40AE-B4C6-C98DA3205C09}" type="datetimeFigureOut">
              <a:rPr lang="en-US" smtClean="0"/>
              <a:pPr/>
              <a:t>9/26/2019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
        <p:nvSpPr>
          <p:cNvPr id="6" name="Title 5"/>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1D8BD707-D9CF-40AE-B4C6-C98DA3205C09}" type="datetimeFigureOut">
              <a:rPr lang="en-US" smtClean="0"/>
              <a:pPr/>
              <a:t>9/26/2019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a:t>Click icon to add picture</a:t>
            </a:r>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9/26/2019</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9/26/2019</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file:///C:\Users\zl2114\Desktop\20%20-%20Borrow%20Direct\20%20-%20Borrow%20Direct%20-%20Analysis%201%20-%20Primary%20Statistics.xlsx!Chart1" TargetMode="Externa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8.emf"/></Relationships>
</file>

<file path=ppt/slides/_rels/slide16.xml.rels><?xml version="1.0" encoding="UTF-8" standalone="yes"?>
<Relationships xmlns="http://schemas.openxmlformats.org/package/2006/relationships"><Relationship Id="rId3" Type="http://schemas.openxmlformats.org/officeDocument/2006/relationships/oleObject" Target="file:///C:\Users\zl2114\Desktop\20%20-%20Borrow%20Direct\20%20-%20Borrow%20Direct%20-%20Analysis%201%20-%20Primary%20Statistics.xlsx!Chart2" TargetMode="Externa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9.emf"/></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file:///C:\Users\zl2114\Desktop\3%20-%20Circulation\3%20-%20Circulation%20-%20Analysis%201%20-%20System-Wide\CIRCULATION%20-%20Borrow%20Direct.xlsx!Chart1" TargetMode="Externa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1.emf"/></Relationships>
</file>

<file path=ppt/slides/_rels/slide19.xml.rels><?xml version="1.0" encoding="UTF-8" standalone="yes"?>
<Relationships xmlns="http://schemas.openxmlformats.org/package/2006/relationships"><Relationship Id="rId3" Type="http://schemas.openxmlformats.org/officeDocument/2006/relationships/oleObject" Target="file:///C:\Users\zl2114\Desktop\3%20-%20Circulation\3%20-%20Circulation%20-%20Analysis%201%20-%20System-Wide\CIRCULATION%20-%20Borrow%20Direct.xlsx!Chart2" TargetMode="Externa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2.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oleObject" Target="file:///C:\Users\zl2114\Desktop\3%20-%20Circulation\3%20-%20Circulation%20-%20Analysis%201%20-%20System-Wide\CIRCULATION%20-%20Borrow%20Direct.xlsx!Chart3" TargetMode="External"/><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3.emf"/></Relationships>
</file>

<file path=ppt/slides/_rels/slide21.xml.rels><?xml version="1.0" encoding="UTF-8" standalone="yes"?>
<Relationships xmlns="http://schemas.openxmlformats.org/package/2006/relationships"><Relationship Id="rId3" Type="http://schemas.openxmlformats.org/officeDocument/2006/relationships/oleObject" Target="file:///C:\Users\zl2114\Desktop\3%20-%20Circulation\3%20-%20Circulation%20-%20Analysis%201%20-%20System-Wide\CIRCULATION%20-%20Borrow%20Direct.xlsx!Chart4" TargetMode="External"/><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4.emf"/></Relationships>
</file>

<file path=ppt/slides/_rels/slide22.xml.rels><?xml version="1.0" encoding="UTF-8" standalone="yes"?>
<Relationships xmlns="http://schemas.openxmlformats.org/package/2006/relationships"><Relationship Id="rId3" Type="http://schemas.openxmlformats.org/officeDocument/2006/relationships/oleObject" Target="file:///C:\Users\zl2114\Desktop\3%20-%20Circulation\3%20-%20Circulation%20-%20Analysis%201%20-%20System-Wide\CIRCULATION%20-%20Borrow%20Direct.xlsx!Chart5" TargetMode="External"/><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5.emf"/></Relationships>
</file>

<file path=ppt/slides/_rels/slide2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library.columbia.edu/bts/recap/reports.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1"/>
            <a:ext cx="8839200" cy="3353762"/>
          </a:xfrm>
        </p:spPr>
        <p:txBody>
          <a:bodyPr>
            <a:normAutofit/>
          </a:bodyPr>
          <a:lstStyle/>
          <a:p>
            <a:r>
              <a:rPr lang="en-US" dirty="0"/>
              <a:t>Listening to Sermons from Mystical Germans Who Preach from Ten to Four</a:t>
            </a:r>
            <a:endParaRPr lang="en-US" sz="3900" dirty="0"/>
          </a:p>
        </p:txBody>
      </p:sp>
      <p:sp>
        <p:nvSpPr>
          <p:cNvPr id="3" name="Subtitle 2"/>
          <p:cNvSpPr>
            <a:spLocks noGrp="1"/>
          </p:cNvSpPr>
          <p:nvPr>
            <p:ph type="subTitle" idx="1"/>
          </p:nvPr>
        </p:nvSpPr>
        <p:spPr/>
        <p:txBody>
          <a:bodyPr>
            <a:normAutofit fontScale="70000" lnSpcReduction="20000"/>
          </a:bodyPr>
          <a:lstStyle/>
          <a:p>
            <a:r>
              <a:rPr lang="en-US" dirty="0"/>
              <a:t>Zack Lane</a:t>
            </a:r>
          </a:p>
          <a:p>
            <a:r>
              <a:rPr lang="en-US" dirty="0"/>
              <a:t>Head of Delivery Services</a:t>
            </a:r>
          </a:p>
          <a:p>
            <a:r>
              <a:rPr lang="en-US" dirty="0"/>
              <a:t>Columbia University Libraries</a:t>
            </a:r>
          </a:p>
          <a:p>
            <a:r>
              <a:rPr lang="en-US" dirty="0"/>
              <a:t>October 20, 2017</a:t>
            </a:r>
          </a:p>
        </p:txBody>
      </p:sp>
      <p:sp>
        <p:nvSpPr>
          <p:cNvPr id="4" name="TextBox 3"/>
          <p:cNvSpPr txBox="1"/>
          <p:nvPr/>
        </p:nvSpPr>
        <p:spPr>
          <a:xfrm>
            <a:off x="0" y="6211669"/>
            <a:ext cx="2507418" cy="646331"/>
          </a:xfrm>
          <a:prstGeom prst="rect">
            <a:avLst/>
          </a:prstGeom>
          <a:noFill/>
        </p:spPr>
        <p:txBody>
          <a:bodyPr wrap="none" rtlCol="0">
            <a:spAutoFit/>
          </a:bodyPr>
          <a:lstStyle/>
          <a:p>
            <a:r>
              <a:rPr lang="en-US" b="1" dirty="0">
                <a:solidFill>
                  <a:schemeClr val="bg1"/>
                </a:solidFill>
              </a:rPr>
              <a:t>Delivery Services</a:t>
            </a:r>
          </a:p>
          <a:p>
            <a:r>
              <a:rPr lang="en-US" b="1" dirty="0">
                <a:solidFill>
                  <a:schemeClr val="bg2"/>
                </a:solidFill>
              </a:rPr>
              <a:t>Columbia University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121813"/>
            <a:ext cx="8703094" cy="3048000"/>
          </a:xfrm>
          <a:prstGeom prst="rect">
            <a:avLst/>
          </a:prstGeom>
        </p:spPr>
      </p:pic>
      <p:sp>
        <p:nvSpPr>
          <p:cNvPr id="4" name="TextBox 3"/>
          <p:cNvSpPr txBox="1"/>
          <p:nvPr/>
        </p:nvSpPr>
        <p:spPr>
          <a:xfrm>
            <a:off x="0" y="6211669"/>
            <a:ext cx="2507418" cy="646331"/>
          </a:xfrm>
          <a:prstGeom prst="rect">
            <a:avLst/>
          </a:prstGeom>
          <a:noFill/>
        </p:spPr>
        <p:txBody>
          <a:bodyPr wrap="none" rtlCol="0">
            <a:spAutoFit/>
          </a:bodyPr>
          <a:lstStyle/>
          <a:p>
            <a:r>
              <a:rPr lang="en-US" b="1" dirty="0">
                <a:solidFill>
                  <a:schemeClr val="bg1"/>
                </a:solidFill>
              </a:rPr>
              <a:t>Delivery Services</a:t>
            </a:r>
          </a:p>
          <a:p>
            <a:r>
              <a:rPr lang="en-US" b="1" dirty="0">
                <a:solidFill>
                  <a:schemeClr val="bg2"/>
                </a:solidFill>
              </a:rPr>
              <a:t>Columbia University </a:t>
            </a:r>
          </a:p>
        </p:txBody>
      </p:sp>
      <p:sp>
        <p:nvSpPr>
          <p:cNvPr id="5" name="Content Placeholder 4"/>
          <p:cNvSpPr>
            <a:spLocks noGrp="1"/>
          </p:cNvSpPr>
          <p:nvPr>
            <p:ph sz="half" idx="4294967295"/>
          </p:nvPr>
        </p:nvSpPr>
        <p:spPr>
          <a:xfrm>
            <a:off x="228600" y="4504941"/>
            <a:ext cx="8077200" cy="1371600"/>
          </a:xfrm>
          <a:prstGeom prst="rect">
            <a:avLst/>
          </a:prstGeom>
        </p:spPr>
        <p:txBody>
          <a:bodyPr/>
          <a:lstStyle/>
          <a:p>
            <a:pPr>
              <a:buFont typeface="Arial" panose="020B0604020202020204" pitchFamily="34" charset="0"/>
              <a:buChar char="•"/>
            </a:pPr>
            <a:r>
              <a:rPr lang="en-US" dirty="0"/>
              <a:t>Bad for patrons</a:t>
            </a:r>
          </a:p>
          <a:p>
            <a:pPr>
              <a:buFont typeface="Arial" panose="020B0604020202020204" pitchFamily="34" charset="0"/>
              <a:buChar char="•"/>
            </a:pPr>
            <a:r>
              <a:rPr lang="en-US" dirty="0"/>
              <a:t>Liability for staff</a:t>
            </a:r>
          </a:p>
          <a:p>
            <a:pPr marL="109728" indent="0">
              <a:buNone/>
            </a:pPr>
            <a:endParaRPr lang="en-US" dirty="0"/>
          </a:p>
        </p:txBody>
      </p:sp>
      <p:sp>
        <p:nvSpPr>
          <p:cNvPr id="11" name="Down Arrow 10"/>
          <p:cNvSpPr/>
          <p:nvPr/>
        </p:nvSpPr>
        <p:spPr>
          <a:xfrm>
            <a:off x="7086600" y="457200"/>
            <a:ext cx="533400" cy="762000"/>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02157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211669"/>
            <a:ext cx="2507418" cy="646331"/>
          </a:xfrm>
          <a:prstGeom prst="rect">
            <a:avLst/>
          </a:prstGeom>
          <a:noFill/>
        </p:spPr>
        <p:txBody>
          <a:bodyPr wrap="none" rtlCol="0">
            <a:spAutoFit/>
          </a:bodyPr>
          <a:lstStyle/>
          <a:p>
            <a:r>
              <a:rPr lang="en-US" b="1" dirty="0">
                <a:solidFill>
                  <a:schemeClr val="bg1"/>
                </a:solidFill>
              </a:rPr>
              <a:t>Delivery Services</a:t>
            </a:r>
          </a:p>
          <a:p>
            <a:r>
              <a:rPr lang="en-US" b="1" dirty="0">
                <a:solidFill>
                  <a:schemeClr val="bg2"/>
                </a:solidFill>
              </a:rPr>
              <a:t>Columbia University </a:t>
            </a:r>
          </a:p>
        </p:txBody>
      </p:sp>
      <p:sp>
        <p:nvSpPr>
          <p:cNvPr id="5" name="Content Placeholder 4"/>
          <p:cNvSpPr>
            <a:spLocks noGrp="1"/>
          </p:cNvSpPr>
          <p:nvPr>
            <p:ph sz="half" idx="4294967295"/>
          </p:nvPr>
        </p:nvSpPr>
        <p:spPr>
          <a:xfrm>
            <a:off x="228600" y="4504941"/>
            <a:ext cx="8077200" cy="1371600"/>
          </a:xfrm>
          <a:prstGeom prst="rect">
            <a:avLst/>
          </a:prstGeom>
        </p:spPr>
        <p:txBody>
          <a:bodyPr/>
          <a:lstStyle/>
          <a:p>
            <a:pPr>
              <a:buFont typeface="Arial" panose="020B0604020202020204" pitchFamily="34" charset="0"/>
              <a:buChar char="•"/>
            </a:pPr>
            <a:r>
              <a:rPr lang="en-US" dirty="0"/>
              <a:t>Keep the river running</a:t>
            </a:r>
          </a:p>
          <a:p>
            <a:pPr>
              <a:buFont typeface="Arial" panose="020B0604020202020204" pitchFamily="34" charset="0"/>
              <a:buChar char="•"/>
            </a:pPr>
            <a:r>
              <a:rPr lang="en-US" dirty="0"/>
              <a:t>Standing water breeds creatures</a:t>
            </a:r>
          </a:p>
          <a:p>
            <a:pPr marL="109728" indent="0">
              <a:buNone/>
            </a:pP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0066"/>
            <a:ext cx="9144000" cy="3577311"/>
          </a:xfrm>
          <a:prstGeom prst="rect">
            <a:avLst/>
          </a:prstGeom>
        </p:spPr>
      </p:pic>
      <p:sp>
        <p:nvSpPr>
          <p:cNvPr id="11" name="Down Arrow 10"/>
          <p:cNvSpPr/>
          <p:nvPr/>
        </p:nvSpPr>
        <p:spPr>
          <a:xfrm rot="1952777">
            <a:off x="987009" y="3246231"/>
            <a:ext cx="533400" cy="762000"/>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rot="1952777">
            <a:off x="987008" y="442646"/>
            <a:ext cx="533400" cy="762000"/>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a:off x="8458200" y="358999"/>
            <a:ext cx="533400" cy="762000"/>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rot="10800000">
            <a:off x="8458200" y="4324048"/>
            <a:ext cx="533400" cy="762000"/>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88648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211669"/>
            <a:ext cx="2507418" cy="646331"/>
          </a:xfrm>
          <a:prstGeom prst="rect">
            <a:avLst/>
          </a:prstGeom>
          <a:noFill/>
        </p:spPr>
        <p:txBody>
          <a:bodyPr wrap="none" rtlCol="0">
            <a:spAutoFit/>
          </a:bodyPr>
          <a:lstStyle/>
          <a:p>
            <a:r>
              <a:rPr lang="en-US" b="1" dirty="0">
                <a:solidFill>
                  <a:schemeClr val="bg1"/>
                </a:solidFill>
              </a:rPr>
              <a:t>Delivery Services</a:t>
            </a:r>
          </a:p>
          <a:p>
            <a:r>
              <a:rPr lang="en-US" b="1" dirty="0">
                <a:solidFill>
                  <a:schemeClr val="bg2"/>
                </a:solidFill>
              </a:rPr>
              <a:t>Columbia University </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2102" y="0"/>
            <a:ext cx="8039796" cy="6858000"/>
          </a:xfrm>
          <a:prstGeom prst="rect">
            <a:avLst/>
          </a:prstGeom>
        </p:spPr>
      </p:pic>
      <p:sp>
        <p:nvSpPr>
          <p:cNvPr id="9" name="Down Arrow 8"/>
          <p:cNvSpPr/>
          <p:nvPr/>
        </p:nvSpPr>
        <p:spPr>
          <a:xfrm rot="16200000">
            <a:off x="-94060" y="5711244"/>
            <a:ext cx="533400" cy="762000"/>
          </a:xfrm>
          <a:prstGeom prst="downArrow">
            <a:avLst/>
          </a:prstGeom>
          <a:solidFill>
            <a:schemeClr val="accent2"/>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rot="16200000">
            <a:off x="-94060" y="6210300"/>
            <a:ext cx="533400" cy="762000"/>
          </a:xfrm>
          <a:prstGeom prst="downArrow">
            <a:avLst/>
          </a:prstGeom>
          <a:solidFill>
            <a:schemeClr val="accent2"/>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17167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8200"/>
            <a:ext cx="8534400" cy="5562600"/>
          </a:xfrm>
        </p:spPr>
        <p:txBody>
          <a:bodyPr>
            <a:normAutofit fontScale="92500"/>
          </a:bodyPr>
          <a:lstStyle/>
          <a:p>
            <a:r>
              <a:rPr lang="en-US" b="1" dirty="0">
                <a:solidFill>
                  <a:srgbClr val="FF0000"/>
                </a:solidFill>
              </a:rPr>
              <a:t>Desire to extend loan period from 12- to 16-weeks</a:t>
            </a:r>
          </a:p>
          <a:p>
            <a:r>
              <a:rPr lang="en-US" dirty="0"/>
              <a:t>Eliminate Columbia’s renewal </a:t>
            </a:r>
          </a:p>
          <a:p>
            <a:r>
              <a:rPr lang="en-US" dirty="0"/>
              <a:t>Extend grace period from 1 to 3 days</a:t>
            </a:r>
          </a:p>
          <a:p>
            <a:r>
              <a:rPr lang="en-US" dirty="0"/>
              <a:t>Tightened time to Lost &amp; block from 45 to 30 days</a:t>
            </a:r>
          </a:p>
          <a:p>
            <a:r>
              <a:rPr lang="en-US" dirty="0"/>
              <a:t>Empower service desk staff</a:t>
            </a:r>
          </a:p>
          <a:p>
            <a:pPr lvl="1"/>
            <a:r>
              <a:rPr lang="en-US" dirty="0"/>
              <a:t>Extend loan periods 1-2 weeks or negotiate</a:t>
            </a:r>
          </a:p>
          <a:p>
            <a:pPr lvl="1"/>
            <a:r>
              <a:rPr lang="en-US" dirty="0"/>
              <a:t>Place mediated request on patron’s behalf</a:t>
            </a:r>
          </a:p>
          <a:p>
            <a:r>
              <a:rPr lang="en-US" dirty="0"/>
              <a:t>Routinely clear fines from Inactive accounts</a:t>
            </a:r>
          </a:p>
          <a:p>
            <a:r>
              <a:rPr lang="en-US" dirty="0"/>
              <a:t>Strongly consider eliminating “casual” fines entirely</a:t>
            </a:r>
          </a:p>
          <a:p>
            <a:r>
              <a:rPr lang="en-US" b="1" dirty="0"/>
              <a:t>“We care about the book not the money”</a:t>
            </a:r>
          </a:p>
          <a:p>
            <a:r>
              <a:rPr lang="en-US" b="1" dirty="0">
                <a:solidFill>
                  <a:srgbClr val="FF0000"/>
                </a:solidFill>
              </a:rPr>
              <a:t>Think about how ILL Borrowing can mimic BD</a:t>
            </a:r>
            <a:endParaRPr lang="en-US" dirty="0">
              <a:solidFill>
                <a:srgbClr val="FF0000"/>
              </a:solidFill>
            </a:endParaRPr>
          </a:p>
          <a:p>
            <a:endParaRPr lang="en-US" dirty="0"/>
          </a:p>
        </p:txBody>
      </p:sp>
      <p:sp>
        <p:nvSpPr>
          <p:cNvPr id="3" name="Title 2"/>
          <p:cNvSpPr>
            <a:spLocks noGrp="1"/>
          </p:cNvSpPr>
          <p:nvPr>
            <p:ph type="title"/>
          </p:nvPr>
        </p:nvSpPr>
        <p:spPr>
          <a:xfrm>
            <a:off x="457200" y="-76200"/>
            <a:ext cx="8229600" cy="1143000"/>
          </a:xfrm>
        </p:spPr>
        <p:txBody>
          <a:bodyPr/>
          <a:lstStyle/>
          <a:p>
            <a:pPr algn="ctr"/>
            <a:r>
              <a:rPr lang="en-US" dirty="0"/>
              <a:t>What We Did</a:t>
            </a:r>
          </a:p>
        </p:txBody>
      </p:sp>
      <p:sp>
        <p:nvSpPr>
          <p:cNvPr id="4" name="TextBox 3"/>
          <p:cNvSpPr txBox="1"/>
          <p:nvPr/>
        </p:nvSpPr>
        <p:spPr>
          <a:xfrm>
            <a:off x="0" y="6211669"/>
            <a:ext cx="2507418" cy="646331"/>
          </a:xfrm>
          <a:prstGeom prst="rect">
            <a:avLst/>
          </a:prstGeom>
          <a:noFill/>
        </p:spPr>
        <p:txBody>
          <a:bodyPr wrap="none" rtlCol="0">
            <a:spAutoFit/>
          </a:bodyPr>
          <a:lstStyle/>
          <a:p>
            <a:r>
              <a:rPr lang="en-US" b="1" dirty="0">
                <a:solidFill>
                  <a:schemeClr val="bg1"/>
                </a:solidFill>
              </a:rPr>
              <a:t>Delivery Services</a:t>
            </a:r>
          </a:p>
          <a:p>
            <a:r>
              <a:rPr lang="en-US" b="1" dirty="0">
                <a:solidFill>
                  <a:schemeClr val="bg2"/>
                </a:solidFill>
              </a:rPr>
              <a:t>Columbia University </a:t>
            </a:r>
          </a:p>
        </p:txBody>
      </p:sp>
    </p:spTree>
    <p:extLst>
      <p:ext uri="{BB962C8B-B14F-4D97-AF65-F5344CB8AC3E}">
        <p14:creationId xmlns:p14="http://schemas.microsoft.com/office/powerpoint/2010/main" val="21376884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425151"/>
            <a:ext cx="8763000" cy="5137876"/>
          </a:xfrm>
        </p:spPr>
        <p:txBody>
          <a:bodyPr>
            <a:normAutofit/>
          </a:bodyPr>
          <a:lstStyle/>
          <a:p>
            <a:r>
              <a:rPr lang="en-US" dirty="0" err="1"/>
              <a:t>Consortial</a:t>
            </a:r>
            <a:r>
              <a:rPr lang="en-US" dirty="0"/>
              <a:t> borrowing &amp; lending activity among the Ivies Plus partners</a:t>
            </a:r>
          </a:p>
          <a:p>
            <a:r>
              <a:rPr lang="en-US" dirty="0"/>
              <a:t>Collections added in recent years:</a:t>
            </a:r>
          </a:p>
          <a:p>
            <a:pPr lvl="1"/>
            <a:r>
              <a:rPr lang="en-US" dirty="0" err="1"/>
              <a:t>Univ</a:t>
            </a:r>
            <a:r>
              <a:rPr lang="en-US" dirty="0"/>
              <a:t> of Chicago</a:t>
            </a:r>
          </a:p>
          <a:p>
            <a:pPr lvl="1"/>
            <a:r>
              <a:rPr lang="en-US" dirty="0"/>
              <a:t>Duke</a:t>
            </a:r>
          </a:p>
          <a:p>
            <a:pPr lvl="1"/>
            <a:r>
              <a:rPr lang="en-US" dirty="0"/>
              <a:t>Johns Hopkins</a:t>
            </a:r>
          </a:p>
          <a:p>
            <a:pPr lvl="1"/>
            <a:r>
              <a:rPr lang="en-US" dirty="0"/>
              <a:t>Stanford</a:t>
            </a:r>
          </a:p>
          <a:p>
            <a:r>
              <a:rPr lang="en-US" dirty="0"/>
              <a:t>Everybody loves Borrow Direct</a:t>
            </a:r>
          </a:p>
          <a:p>
            <a:r>
              <a:rPr lang="en-US" dirty="0"/>
              <a:t>Predictable &amp; Consistent User Experience</a:t>
            </a:r>
          </a:p>
        </p:txBody>
      </p:sp>
      <p:sp>
        <p:nvSpPr>
          <p:cNvPr id="3" name="Title 2"/>
          <p:cNvSpPr>
            <a:spLocks noGrp="1"/>
          </p:cNvSpPr>
          <p:nvPr>
            <p:ph type="title"/>
          </p:nvPr>
        </p:nvSpPr>
        <p:spPr/>
        <p:txBody>
          <a:bodyPr/>
          <a:lstStyle/>
          <a:p>
            <a:r>
              <a:rPr lang="en-US" dirty="0"/>
              <a:t>Borrow Direct</a:t>
            </a:r>
          </a:p>
        </p:txBody>
      </p:sp>
      <p:sp>
        <p:nvSpPr>
          <p:cNvPr id="4" name="TextBox 3"/>
          <p:cNvSpPr txBox="1"/>
          <p:nvPr/>
        </p:nvSpPr>
        <p:spPr>
          <a:xfrm>
            <a:off x="0" y="6211669"/>
            <a:ext cx="2507418" cy="646331"/>
          </a:xfrm>
          <a:prstGeom prst="rect">
            <a:avLst/>
          </a:prstGeom>
          <a:noFill/>
        </p:spPr>
        <p:txBody>
          <a:bodyPr wrap="none" rtlCol="0">
            <a:spAutoFit/>
          </a:bodyPr>
          <a:lstStyle/>
          <a:p>
            <a:r>
              <a:rPr lang="en-US" b="1" dirty="0">
                <a:solidFill>
                  <a:schemeClr val="bg1"/>
                </a:solidFill>
              </a:rPr>
              <a:t>Delivery Services</a:t>
            </a:r>
          </a:p>
          <a:p>
            <a:r>
              <a:rPr lang="en-US" b="1" dirty="0">
                <a:solidFill>
                  <a:schemeClr val="bg2"/>
                </a:solidFill>
              </a:rPr>
              <a:t>Columbia University </a:t>
            </a:r>
          </a:p>
        </p:txBody>
      </p:sp>
    </p:spTree>
    <p:extLst>
      <p:ext uri="{BB962C8B-B14F-4D97-AF65-F5344CB8AC3E}">
        <p14:creationId xmlns:p14="http://schemas.microsoft.com/office/powerpoint/2010/main" val="11820453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211669"/>
            <a:ext cx="2507418" cy="646331"/>
          </a:xfrm>
          <a:prstGeom prst="rect">
            <a:avLst/>
          </a:prstGeom>
          <a:noFill/>
        </p:spPr>
        <p:txBody>
          <a:bodyPr wrap="none" rtlCol="0">
            <a:spAutoFit/>
          </a:bodyPr>
          <a:lstStyle/>
          <a:p>
            <a:r>
              <a:rPr lang="en-US" b="1" dirty="0">
                <a:solidFill>
                  <a:schemeClr val="bg1"/>
                </a:solidFill>
              </a:rPr>
              <a:t>Delivery Services</a:t>
            </a:r>
          </a:p>
          <a:p>
            <a:r>
              <a:rPr lang="en-US" b="1" dirty="0">
                <a:solidFill>
                  <a:schemeClr val="bg2"/>
                </a:solidFill>
              </a:rPr>
              <a:t>Columbia University </a:t>
            </a:r>
          </a:p>
        </p:txBody>
      </p:sp>
      <p:graphicFrame>
        <p:nvGraphicFramePr>
          <p:cNvPr id="7" name="Object 6"/>
          <p:cNvGraphicFramePr>
            <a:graphicFrameLocks noChangeAspect="1"/>
          </p:cNvGraphicFramePr>
          <p:nvPr>
            <p:extLst>
              <p:ext uri="{D42A27DB-BD31-4B8C-83A1-F6EECF244321}">
                <p14:modId xmlns:p14="http://schemas.microsoft.com/office/powerpoint/2010/main" val="2309690939"/>
              </p:ext>
            </p:extLst>
          </p:nvPr>
        </p:nvGraphicFramePr>
        <p:xfrm>
          <a:off x="192088" y="234950"/>
          <a:ext cx="8763000" cy="6391275"/>
        </p:xfrm>
        <a:graphic>
          <a:graphicData uri="http://schemas.openxmlformats.org/presentationml/2006/ole">
            <mc:AlternateContent xmlns:mc="http://schemas.openxmlformats.org/markup-compatibility/2006">
              <mc:Choice xmlns:v="urn:schemas-microsoft-com:vml" Requires="v">
                <p:oleObj spid="_x0000_s23589" name="Worksheet" r:id="rId3" imgW="8763113" imgH="6391170" progId="Excel.Sheet.12">
                  <p:link updateAutomatic="1"/>
                </p:oleObj>
              </mc:Choice>
              <mc:Fallback>
                <p:oleObj name="Worksheet" r:id="rId3" imgW="8763113" imgH="6391170" progId="Excel.Sheet.12">
                  <p:link updateAutomatic="1"/>
                  <p:pic>
                    <p:nvPicPr>
                      <p:cNvPr id="0" name=""/>
                      <p:cNvPicPr/>
                      <p:nvPr/>
                    </p:nvPicPr>
                    <p:blipFill>
                      <a:blip r:embed="rId4"/>
                      <a:stretch>
                        <a:fillRect/>
                      </a:stretch>
                    </p:blipFill>
                    <p:spPr>
                      <a:xfrm>
                        <a:off x="192088" y="234950"/>
                        <a:ext cx="8763000" cy="6391275"/>
                      </a:xfrm>
                      <a:prstGeom prst="rect">
                        <a:avLst/>
                      </a:prstGeom>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211669"/>
            <a:ext cx="2507418" cy="646331"/>
          </a:xfrm>
          <a:prstGeom prst="rect">
            <a:avLst/>
          </a:prstGeom>
          <a:noFill/>
        </p:spPr>
        <p:txBody>
          <a:bodyPr wrap="none" rtlCol="0">
            <a:spAutoFit/>
          </a:bodyPr>
          <a:lstStyle/>
          <a:p>
            <a:r>
              <a:rPr lang="en-US" b="1" dirty="0">
                <a:solidFill>
                  <a:schemeClr val="bg1"/>
                </a:solidFill>
              </a:rPr>
              <a:t>Delivery Services</a:t>
            </a:r>
          </a:p>
          <a:p>
            <a:r>
              <a:rPr lang="en-US" b="1" dirty="0">
                <a:solidFill>
                  <a:schemeClr val="bg2"/>
                </a:solidFill>
              </a:rPr>
              <a:t>Columbia University </a:t>
            </a:r>
          </a:p>
        </p:txBody>
      </p:sp>
      <p:graphicFrame>
        <p:nvGraphicFramePr>
          <p:cNvPr id="2" name="Object 1"/>
          <p:cNvGraphicFramePr>
            <a:graphicFrameLocks noChangeAspect="1"/>
          </p:cNvGraphicFramePr>
          <p:nvPr>
            <p:extLst>
              <p:ext uri="{D42A27DB-BD31-4B8C-83A1-F6EECF244321}">
                <p14:modId xmlns:p14="http://schemas.microsoft.com/office/powerpoint/2010/main" val="2435675882"/>
              </p:ext>
            </p:extLst>
          </p:nvPr>
        </p:nvGraphicFramePr>
        <p:xfrm>
          <a:off x="192088" y="234950"/>
          <a:ext cx="8763000" cy="6391275"/>
        </p:xfrm>
        <a:graphic>
          <a:graphicData uri="http://schemas.openxmlformats.org/presentationml/2006/ole">
            <mc:AlternateContent xmlns:mc="http://schemas.openxmlformats.org/markup-compatibility/2006">
              <mc:Choice xmlns:v="urn:schemas-microsoft-com:vml" Requires="v">
                <p:oleObj spid="_x0000_s24612" name="Worksheet" r:id="rId3" imgW="8763113" imgH="6391170" progId="Excel.Sheet.12">
                  <p:link updateAutomatic="1"/>
                </p:oleObj>
              </mc:Choice>
              <mc:Fallback>
                <p:oleObj name="Worksheet" r:id="rId3" imgW="8763113" imgH="6391170" progId="Excel.Sheet.12">
                  <p:link updateAutomatic="1"/>
                  <p:pic>
                    <p:nvPicPr>
                      <p:cNvPr id="0" name=""/>
                      <p:cNvPicPr/>
                      <p:nvPr/>
                    </p:nvPicPr>
                    <p:blipFill>
                      <a:blip r:embed="rId4"/>
                      <a:stretch>
                        <a:fillRect/>
                      </a:stretch>
                    </p:blipFill>
                    <p:spPr>
                      <a:xfrm>
                        <a:off x="192088" y="234950"/>
                        <a:ext cx="8763000" cy="6391275"/>
                      </a:xfrm>
                      <a:prstGeom prst="rect">
                        <a:avLst/>
                      </a:prstGeom>
                    </p:spPr>
                  </p:pic>
                </p:oleObj>
              </mc:Fallback>
            </mc:AlternateContent>
          </a:graphicData>
        </a:graphic>
      </p:graphicFrame>
    </p:spTree>
    <p:extLst>
      <p:ext uri="{BB962C8B-B14F-4D97-AF65-F5344CB8AC3E}">
        <p14:creationId xmlns:p14="http://schemas.microsoft.com/office/powerpoint/2010/main" val="38340930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40778" y="1396958"/>
            <a:ext cx="5003222" cy="5137876"/>
          </a:xfrm>
        </p:spPr>
        <p:txBody>
          <a:bodyPr>
            <a:normAutofit/>
          </a:bodyPr>
          <a:lstStyle/>
          <a:p>
            <a:r>
              <a:rPr lang="en-US" dirty="0"/>
              <a:t>Zack are you really going to make us look at </a:t>
            </a:r>
            <a:r>
              <a:rPr lang="en-US" dirty="0" err="1"/>
              <a:t>Circ</a:t>
            </a:r>
            <a:r>
              <a:rPr lang="en-US" dirty="0"/>
              <a:t> Data?</a:t>
            </a:r>
          </a:p>
          <a:p>
            <a:r>
              <a:rPr lang="en-US" dirty="0"/>
              <a:t>Yes</a:t>
            </a:r>
          </a:p>
          <a:p>
            <a:r>
              <a:rPr lang="en-US" b="1" dirty="0"/>
              <a:t>Borrow Direct activity in context of print usage</a:t>
            </a:r>
          </a:p>
          <a:p>
            <a:r>
              <a:rPr lang="en-US" dirty="0"/>
              <a:t>Scale is important</a:t>
            </a:r>
          </a:p>
          <a:p>
            <a:r>
              <a:rPr lang="en-US" dirty="0"/>
              <a:t>This will be fast, it’s ok</a:t>
            </a:r>
          </a:p>
          <a:p>
            <a:endParaRPr lang="en-US" dirty="0"/>
          </a:p>
        </p:txBody>
      </p:sp>
      <p:sp>
        <p:nvSpPr>
          <p:cNvPr id="3" name="Title 2"/>
          <p:cNvSpPr>
            <a:spLocks noGrp="1"/>
          </p:cNvSpPr>
          <p:nvPr>
            <p:ph type="title"/>
          </p:nvPr>
        </p:nvSpPr>
        <p:spPr/>
        <p:txBody>
          <a:bodyPr/>
          <a:lstStyle/>
          <a:p>
            <a:r>
              <a:rPr lang="en-US" dirty="0"/>
              <a:t>Circulation Data</a:t>
            </a:r>
          </a:p>
        </p:txBody>
      </p:sp>
      <p:sp>
        <p:nvSpPr>
          <p:cNvPr id="4" name="TextBox 3"/>
          <p:cNvSpPr txBox="1"/>
          <p:nvPr/>
        </p:nvSpPr>
        <p:spPr>
          <a:xfrm>
            <a:off x="0" y="6211669"/>
            <a:ext cx="2507418" cy="646331"/>
          </a:xfrm>
          <a:prstGeom prst="rect">
            <a:avLst/>
          </a:prstGeom>
          <a:noFill/>
        </p:spPr>
        <p:txBody>
          <a:bodyPr wrap="none" rtlCol="0">
            <a:spAutoFit/>
          </a:bodyPr>
          <a:lstStyle/>
          <a:p>
            <a:r>
              <a:rPr lang="en-US" b="1" dirty="0">
                <a:solidFill>
                  <a:schemeClr val="bg1"/>
                </a:solidFill>
              </a:rPr>
              <a:t>Delivery Services</a:t>
            </a:r>
          </a:p>
          <a:p>
            <a:r>
              <a:rPr lang="en-US" b="1" dirty="0">
                <a:solidFill>
                  <a:schemeClr val="bg2"/>
                </a:solidFill>
              </a:rPr>
              <a:t>Columbia University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981200"/>
            <a:ext cx="3988378" cy="3581400"/>
          </a:xfrm>
          <a:prstGeom prst="rect">
            <a:avLst/>
          </a:prstGeom>
        </p:spPr>
      </p:pic>
    </p:spTree>
    <p:extLst>
      <p:ext uri="{BB962C8B-B14F-4D97-AF65-F5344CB8AC3E}">
        <p14:creationId xmlns:p14="http://schemas.microsoft.com/office/powerpoint/2010/main" val="4214255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211669"/>
            <a:ext cx="2507418" cy="646331"/>
          </a:xfrm>
          <a:prstGeom prst="rect">
            <a:avLst/>
          </a:prstGeom>
          <a:noFill/>
        </p:spPr>
        <p:txBody>
          <a:bodyPr wrap="none" rtlCol="0">
            <a:spAutoFit/>
          </a:bodyPr>
          <a:lstStyle/>
          <a:p>
            <a:r>
              <a:rPr lang="en-US" b="1" dirty="0">
                <a:solidFill>
                  <a:schemeClr val="bg1"/>
                </a:solidFill>
              </a:rPr>
              <a:t>Delivery Services</a:t>
            </a:r>
          </a:p>
          <a:p>
            <a:r>
              <a:rPr lang="en-US" b="1" dirty="0">
                <a:solidFill>
                  <a:schemeClr val="bg2"/>
                </a:solidFill>
              </a:rPr>
              <a:t>Columbia University </a:t>
            </a:r>
          </a:p>
        </p:txBody>
      </p:sp>
      <p:graphicFrame>
        <p:nvGraphicFramePr>
          <p:cNvPr id="2" name="Object 1"/>
          <p:cNvGraphicFramePr>
            <a:graphicFrameLocks noChangeAspect="1"/>
          </p:cNvGraphicFramePr>
          <p:nvPr>
            <p:extLst>
              <p:ext uri="{D42A27DB-BD31-4B8C-83A1-F6EECF244321}">
                <p14:modId xmlns:p14="http://schemas.microsoft.com/office/powerpoint/2010/main" val="3921918067"/>
              </p:ext>
            </p:extLst>
          </p:nvPr>
        </p:nvGraphicFramePr>
        <p:xfrm>
          <a:off x="192088" y="234950"/>
          <a:ext cx="8763000" cy="6391275"/>
        </p:xfrm>
        <a:graphic>
          <a:graphicData uri="http://schemas.openxmlformats.org/presentationml/2006/ole">
            <mc:AlternateContent xmlns:mc="http://schemas.openxmlformats.org/markup-compatibility/2006">
              <mc:Choice xmlns:v="urn:schemas-microsoft-com:vml" Requires="v">
                <p:oleObj spid="_x0000_s25635" name="Worksheet" r:id="rId3" imgW="8763113" imgH="6391170" progId="Excel.Sheet.12">
                  <p:link updateAutomatic="1"/>
                </p:oleObj>
              </mc:Choice>
              <mc:Fallback>
                <p:oleObj name="Worksheet" r:id="rId3" imgW="8763113" imgH="6391170" progId="Excel.Sheet.12">
                  <p:link updateAutomatic="1"/>
                  <p:pic>
                    <p:nvPicPr>
                      <p:cNvPr id="0" name=""/>
                      <p:cNvPicPr/>
                      <p:nvPr/>
                    </p:nvPicPr>
                    <p:blipFill>
                      <a:blip r:embed="rId4"/>
                      <a:stretch>
                        <a:fillRect/>
                      </a:stretch>
                    </p:blipFill>
                    <p:spPr>
                      <a:xfrm>
                        <a:off x="192088" y="234950"/>
                        <a:ext cx="8763000" cy="6391275"/>
                      </a:xfrm>
                      <a:prstGeom prst="rect">
                        <a:avLst/>
                      </a:prstGeom>
                    </p:spPr>
                  </p:pic>
                </p:oleObj>
              </mc:Fallback>
            </mc:AlternateContent>
          </a:graphicData>
        </a:graphic>
      </p:graphicFrame>
    </p:spTree>
    <p:extLst>
      <p:ext uri="{BB962C8B-B14F-4D97-AF65-F5344CB8AC3E}">
        <p14:creationId xmlns:p14="http://schemas.microsoft.com/office/powerpoint/2010/main" val="38340930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211669"/>
            <a:ext cx="2507418" cy="646331"/>
          </a:xfrm>
          <a:prstGeom prst="rect">
            <a:avLst/>
          </a:prstGeom>
          <a:noFill/>
        </p:spPr>
        <p:txBody>
          <a:bodyPr wrap="none" rtlCol="0">
            <a:spAutoFit/>
          </a:bodyPr>
          <a:lstStyle/>
          <a:p>
            <a:r>
              <a:rPr lang="en-US" b="1" dirty="0">
                <a:solidFill>
                  <a:schemeClr val="bg1"/>
                </a:solidFill>
              </a:rPr>
              <a:t>Delivery Services</a:t>
            </a:r>
          </a:p>
          <a:p>
            <a:r>
              <a:rPr lang="en-US" b="1" dirty="0">
                <a:solidFill>
                  <a:schemeClr val="bg2"/>
                </a:solidFill>
              </a:rPr>
              <a:t>Columbia University </a:t>
            </a:r>
          </a:p>
        </p:txBody>
      </p:sp>
      <p:graphicFrame>
        <p:nvGraphicFramePr>
          <p:cNvPr id="2" name="Object 1"/>
          <p:cNvGraphicFramePr>
            <a:graphicFrameLocks noChangeAspect="1"/>
          </p:cNvGraphicFramePr>
          <p:nvPr>
            <p:extLst>
              <p:ext uri="{D42A27DB-BD31-4B8C-83A1-F6EECF244321}">
                <p14:modId xmlns:p14="http://schemas.microsoft.com/office/powerpoint/2010/main" val="3947925037"/>
              </p:ext>
            </p:extLst>
          </p:nvPr>
        </p:nvGraphicFramePr>
        <p:xfrm>
          <a:off x="192088" y="234950"/>
          <a:ext cx="8763000" cy="6391275"/>
        </p:xfrm>
        <a:graphic>
          <a:graphicData uri="http://schemas.openxmlformats.org/presentationml/2006/ole">
            <mc:AlternateContent xmlns:mc="http://schemas.openxmlformats.org/markup-compatibility/2006">
              <mc:Choice xmlns:v="urn:schemas-microsoft-com:vml" Requires="v">
                <p:oleObj spid="_x0000_s26659" name="Worksheet" r:id="rId3" imgW="8763113" imgH="6391170" progId="Excel.Sheet.12">
                  <p:link updateAutomatic="1"/>
                </p:oleObj>
              </mc:Choice>
              <mc:Fallback>
                <p:oleObj name="Worksheet" r:id="rId3" imgW="8763113" imgH="6391170" progId="Excel.Sheet.12">
                  <p:link updateAutomatic="1"/>
                  <p:pic>
                    <p:nvPicPr>
                      <p:cNvPr id="0" name=""/>
                      <p:cNvPicPr/>
                      <p:nvPr/>
                    </p:nvPicPr>
                    <p:blipFill>
                      <a:blip r:embed="rId4"/>
                      <a:stretch>
                        <a:fillRect/>
                      </a:stretch>
                    </p:blipFill>
                    <p:spPr>
                      <a:xfrm>
                        <a:off x="192088" y="234950"/>
                        <a:ext cx="8763000" cy="6391275"/>
                      </a:xfrm>
                      <a:prstGeom prst="rect">
                        <a:avLst/>
                      </a:prstGeom>
                    </p:spPr>
                  </p:pic>
                </p:oleObj>
              </mc:Fallback>
            </mc:AlternateContent>
          </a:graphicData>
        </a:graphic>
      </p:graphicFrame>
    </p:spTree>
    <p:extLst>
      <p:ext uri="{BB962C8B-B14F-4D97-AF65-F5344CB8AC3E}">
        <p14:creationId xmlns:p14="http://schemas.microsoft.com/office/powerpoint/2010/main" val="4017922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1"/>
            <a:ext cx="8839200" cy="3353762"/>
          </a:xfrm>
        </p:spPr>
        <p:txBody>
          <a:bodyPr>
            <a:normAutofit/>
          </a:bodyPr>
          <a:lstStyle/>
          <a:p>
            <a:r>
              <a:rPr lang="en-US" dirty="0"/>
              <a:t>…or, Letting the Punishment Fit the Crime</a:t>
            </a:r>
            <a:endParaRPr lang="en-US" sz="3900" dirty="0"/>
          </a:p>
        </p:txBody>
      </p:sp>
      <p:sp>
        <p:nvSpPr>
          <p:cNvPr id="3" name="Subtitle 2"/>
          <p:cNvSpPr>
            <a:spLocks noGrp="1"/>
          </p:cNvSpPr>
          <p:nvPr>
            <p:ph type="subTitle" idx="1"/>
          </p:nvPr>
        </p:nvSpPr>
        <p:spPr/>
        <p:txBody>
          <a:bodyPr>
            <a:normAutofit fontScale="70000" lnSpcReduction="20000"/>
          </a:bodyPr>
          <a:lstStyle/>
          <a:p>
            <a:r>
              <a:rPr lang="en-US" dirty="0"/>
              <a:t>Zack Lane</a:t>
            </a:r>
          </a:p>
          <a:p>
            <a:r>
              <a:rPr lang="en-US" dirty="0"/>
              <a:t>Head of Delivery Services</a:t>
            </a:r>
          </a:p>
          <a:p>
            <a:r>
              <a:rPr lang="en-US" dirty="0"/>
              <a:t>Columbia University Libraries</a:t>
            </a:r>
          </a:p>
          <a:p>
            <a:r>
              <a:rPr lang="en-US" dirty="0"/>
              <a:t>October 20, 2017</a:t>
            </a:r>
          </a:p>
        </p:txBody>
      </p:sp>
      <p:sp>
        <p:nvSpPr>
          <p:cNvPr id="4" name="TextBox 3"/>
          <p:cNvSpPr txBox="1"/>
          <p:nvPr/>
        </p:nvSpPr>
        <p:spPr>
          <a:xfrm>
            <a:off x="0" y="6211669"/>
            <a:ext cx="2507418" cy="646331"/>
          </a:xfrm>
          <a:prstGeom prst="rect">
            <a:avLst/>
          </a:prstGeom>
          <a:noFill/>
        </p:spPr>
        <p:txBody>
          <a:bodyPr wrap="none" rtlCol="0">
            <a:spAutoFit/>
          </a:bodyPr>
          <a:lstStyle/>
          <a:p>
            <a:r>
              <a:rPr lang="en-US" b="1" dirty="0">
                <a:solidFill>
                  <a:schemeClr val="bg1"/>
                </a:solidFill>
              </a:rPr>
              <a:t>Delivery Services</a:t>
            </a:r>
          </a:p>
          <a:p>
            <a:r>
              <a:rPr lang="en-US" b="1" dirty="0">
                <a:solidFill>
                  <a:schemeClr val="bg2"/>
                </a:solidFill>
              </a:rPr>
              <a:t>Columbia University </a:t>
            </a:r>
          </a:p>
        </p:txBody>
      </p:sp>
    </p:spTree>
    <p:extLst>
      <p:ext uri="{BB962C8B-B14F-4D97-AF65-F5344CB8AC3E}">
        <p14:creationId xmlns:p14="http://schemas.microsoft.com/office/powerpoint/2010/main" val="4862469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211669"/>
            <a:ext cx="2507418" cy="646331"/>
          </a:xfrm>
          <a:prstGeom prst="rect">
            <a:avLst/>
          </a:prstGeom>
          <a:noFill/>
        </p:spPr>
        <p:txBody>
          <a:bodyPr wrap="none" rtlCol="0">
            <a:spAutoFit/>
          </a:bodyPr>
          <a:lstStyle/>
          <a:p>
            <a:r>
              <a:rPr lang="en-US" b="1" dirty="0">
                <a:solidFill>
                  <a:schemeClr val="bg1"/>
                </a:solidFill>
              </a:rPr>
              <a:t>Delivery Services</a:t>
            </a:r>
          </a:p>
          <a:p>
            <a:r>
              <a:rPr lang="en-US" b="1" dirty="0">
                <a:solidFill>
                  <a:schemeClr val="bg2"/>
                </a:solidFill>
              </a:rPr>
              <a:t>Columbia University </a:t>
            </a:r>
          </a:p>
        </p:txBody>
      </p:sp>
      <p:graphicFrame>
        <p:nvGraphicFramePr>
          <p:cNvPr id="2" name="Object 1"/>
          <p:cNvGraphicFramePr>
            <a:graphicFrameLocks noChangeAspect="1"/>
          </p:cNvGraphicFramePr>
          <p:nvPr>
            <p:extLst>
              <p:ext uri="{D42A27DB-BD31-4B8C-83A1-F6EECF244321}">
                <p14:modId xmlns:p14="http://schemas.microsoft.com/office/powerpoint/2010/main" val="81642412"/>
              </p:ext>
            </p:extLst>
          </p:nvPr>
        </p:nvGraphicFramePr>
        <p:xfrm>
          <a:off x="192088" y="234950"/>
          <a:ext cx="8763000" cy="6391275"/>
        </p:xfrm>
        <a:graphic>
          <a:graphicData uri="http://schemas.openxmlformats.org/presentationml/2006/ole">
            <mc:AlternateContent xmlns:mc="http://schemas.openxmlformats.org/markup-compatibility/2006">
              <mc:Choice xmlns:v="urn:schemas-microsoft-com:vml" Requires="v">
                <p:oleObj spid="_x0000_s27683" name="Worksheet" r:id="rId3" imgW="8763113" imgH="6391170" progId="Excel.Sheet.12">
                  <p:link updateAutomatic="1"/>
                </p:oleObj>
              </mc:Choice>
              <mc:Fallback>
                <p:oleObj name="Worksheet" r:id="rId3" imgW="8763113" imgH="6391170" progId="Excel.Sheet.12">
                  <p:link updateAutomatic="1"/>
                  <p:pic>
                    <p:nvPicPr>
                      <p:cNvPr id="0" name=""/>
                      <p:cNvPicPr/>
                      <p:nvPr/>
                    </p:nvPicPr>
                    <p:blipFill>
                      <a:blip r:embed="rId4"/>
                      <a:stretch>
                        <a:fillRect/>
                      </a:stretch>
                    </p:blipFill>
                    <p:spPr>
                      <a:xfrm>
                        <a:off x="192088" y="234950"/>
                        <a:ext cx="8763000" cy="6391275"/>
                      </a:xfrm>
                      <a:prstGeom prst="rect">
                        <a:avLst/>
                      </a:prstGeom>
                    </p:spPr>
                  </p:pic>
                </p:oleObj>
              </mc:Fallback>
            </mc:AlternateContent>
          </a:graphicData>
        </a:graphic>
      </p:graphicFrame>
    </p:spTree>
    <p:extLst>
      <p:ext uri="{BB962C8B-B14F-4D97-AF65-F5344CB8AC3E}">
        <p14:creationId xmlns:p14="http://schemas.microsoft.com/office/powerpoint/2010/main" val="40179225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211669"/>
            <a:ext cx="2507418" cy="646331"/>
          </a:xfrm>
          <a:prstGeom prst="rect">
            <a:avLst/>
          </a:prstGeom>
          <a:noFill/>
        </p:spPr>
        <p:txBody>
          <a:bodyPr wrap="none" rtlCol="0">
            <a:spAutoFit/>
          </a:bodyPr>
          <a:lstStyle/>
          <a:p>
            <a:r>
              <a:rPr lang="en-US" b="1" dirty="0">
                <a:solidFill>
                  <a:schemeClr val="bg1"/>
                </a:solidFill>
              </a:rPr>
              <a:t>Delivery Services</a:t>
            </a:r>
          </a:p>
          <a:p>
            <a:r>
              <a:rPr lang="en-US" b="1" dirty="0">
                <a:solidFill>
                  <a:schemeClr val="bg2"/>
                </a:solidFill>
              </a:rPr>
              <a:t>Columbia University </a:t>
            </a:r>
          </a:p>
        </p:txBody>
      </p:sp>
      <p:graphicFrame>
        <p:nvGraphicFramePr>
          <p:cNvPr id="2" name="Object 1"/>
          <p:cNvGraphicFramePr>
            <a:graphicFrameLocks noChangeAspect="1"/>
          </p:cNvGraphicFramePr>
          <p:nvPr>
            <p:extLst>
              <p:ext uri="{D42A27DB-BD31-4B8C-83A1-F6EECF244321}">
                <p14:modId xmlns:p14="http://schemas.microsoft.com/office/powerpoint/2010/main" val="2381463618"/>
              </p:ext>
            </p:extLst>
          </p:nvPr>
        </p:nvGraphicFramePr>
        <p:xfrm>
          <a:off x="192088" y="234950"/>
          <a:ext cx="8763000" cy="6391275"/>
        </p:xfrm>
        <a:graphic>
          <a:graphicData uri="http://schemas.openxmlformats.org/presentationml/2006/ole">
            <mc:AlternateContent xmlns:mc="http://schemas.openxmlformats.org/markup-compatibility/2006">
              <mc:Choice xmlns:v="urn:schemas-microsoft-com:vml" Requires="v">
                <p:oleObj spid="_x0000_s28707" name="Worksheet" r:id="rId3" imgW="8763113" imgH="6391170" progId="Excel.Sheet.12">
                  <p:link updateAutomatic="1"/>
                </p:oleObj>
              </mc:Choice>
              <mc:Fallback>
                <p:oleObj name="Worksheet" r:id="rId3" imgW="8763113" imgH="6391170" progId="Excel.Sheet.12">
                  <p:link updateAutomatic="1"/>
                  <p:pic>
                    <p:nvPicPr>
                      <p:cNvPr id="0" name=""/>
                      <p:cNvPicPr/>
                      <p:nvPr/>
                    </p:nvPicPr>
                    <p:blipFill>
                      <a:blip r:embed="rId4"/>
                      <a:stretch>
                        <a:fillRect/>
                      </a:stretch>
                    </p:blipFill>
                    <p:spPr>
                      <a:xfrm>
                        <a:off x="192088" y="234950"/>
                        <a:ext cx="8763000" cy="6391275"/>
                      </a:xfrm>
                      <a:prstGeom prst="rect">
                        <a:avLst/>
                      </a:prstGeom>
                    </p:spPr>
                  </p:pic>
                </p:oleObj>
              </mc:Fallback>
            </mc:AlternateContent>
          </a:graphicData>
        </a:graphic>
      </p:graphicFrame>
    </p:spTree>
    <p:extLst>
      <p:ext uri="{BB962C8B-B14F-4D97-AF65-F5344CB8AC3E}">
        <p14:creationId xmlns:p14="http://schemas.microsoft.com/office/powerpoint/2010/main" val="40179225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211669"/>
            <a:ext cx="2507418" cy="646331"/>
          </a:xfrm>
          <a:prstGeom prst="rect">
            <a:avLst/>
          </a:prstGeom>
          <a:noFill/>
        </p:spPr>
        <p:txBody>
          <a:bodyPr wrap="none" rtlCol="0">
            <a:spAutoFit/>
          </a:bodyPr>
          <a:lstStyle/>
          <a:p>
            <a:r>
              <a:rPr lang="en-US" b="1" dirty="0">
                <a:solidFill>
                  <a:schemeClr val="bg1"/>
                </a:solidFill>
              </a:rPr>
              <a:t>Delivery Services</a:t>
            </a:r>
          </a:p>
          <a:p>
            <a:r>
              <a:rPr lang="en-US" b="1" dirty="0">
                <a:solidFill>
                  <a:schemeClr val="bg2"/>
                </a:solidFill>
              </a:rPr>
              <a:t>Columbia University </a:t>
            </a:r>
          </a:p>
        </p:txBody>
      </p:sp>
      <p:graphicFrame>
        <p:nvGraphicFramePr>
          <p:cNvPr id="2" name="Object 1"/>
          <p:cNvGraphicFramePr>
            <a:graphicFrameLocks noChangeAspect="1"/>
          </p:cNvGraphicFramePr>
          <p:nvPr>
            <p:extLst>
              <p:ext uri="{D42A27DB-BD31-4B8C-83A1-F6EECF244321}">
                <p14:modId xmlns:p14="http://schemas.microsoft.com/office/powerpoint/2010/main" val="1144227555"/>
              </p:ext>
            </p:extLst>
          </p:nvPr>
        </p:nvGraphicFramePr>
        <p:xfrm>
          <a:off x="192088" y="234950"/>
          <a:ext cx="8763000" cy="6391275"/>
        </p:xfrm>
        <a:graphic>
          <a:graphicData uri="http://schemas.openxmlformats.org/presentationml/2006/ole">
            <mc:AlternateContent xmlns:mc="http://schemas.openxmlformats.org/markup-compatibility/2006">
              <mc:Choice xmlns:v="urn:schemas-microsoft-com:vml" Requires="v">
                <p:oleObj spid="_x0000_s29731" name="Worksheet" r:id="rId3" imgW="8763113" imgH="6391170" progId="Excel.Sheet.12">
                  <p:link updateAutomatic="1"/>
                </p:oleObj>
              </mc:Choice>
              <mc:Fallback>
                <p:oleObj name="Worksheet" r:id="rId3" imgW="8763113" imgH="6391170" progId="Excel.Sheet.12">
                  <p:link updateAutomatic="1"/>
                  <p:pic>
                    <p:nvPicPr>
                      <p:cNvPr id="0" name=""/>
                      <p:cNvPicPr/>
                      <p:nvPr/>
                    </p:nvPicPr>
                    <p:blipFill>
                      <a:blip r:embed="rId4"/>
                      <a:stretch>
                        <a:fillRect/>
                      </a:stretch>
                    </p:blipFill>
                    <p:spPr>
                      <a:xfrm>
                        <a:off x="192088" y="234950"/>
                        <a:ext cx="8763000" cy="6391275"/>
                      </a:xfrm>
                      <a:prstGeom prst="rect">
                        <a:avLst/>
                      </a:prstGeom>
                    </p:spPr>
                  </p:pic>
                </p:oleObj>
              </mc:Fallback>
            </mc:AlternateContent>
          </a:graphicData>
        </a:graphic>
      </p:graphicFrame>
    </p:spTree>
    <p:extLst>
      <p:ext uri="{BB962C8B-B14F-4D97-AF65-F5344CB8AC3E}">
        <p14:creationId xmlns:p14="http://schemas.microsoft.com/office/powerpoint/2010/main" val="38340930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211669"/>
            <a:ext cx="2507418" cy="646331"/>
          </a:xfrm>
          <a:prstGeom prst="rect">
            <a:avLst/>
          </a:prstGeom>
          <a:noFill/>
        </p:spPr>
        <p:txBody>
          <a:bodyPr wrap="none" rtlCol="0">
            <a:spAutoFit/>
          </a:bodyPr>
          <a:lstStyle/>
          <a:p>
            <a:r>
              <a:rPr lang="en-US" b="1" dirty="0">
                <a:solidFill>
                  <a:schemeClr val="bg1"/>
                </a:solidFill>
              </a:rPr>
              <a:t>Delivery Services</a:t>
            </a:r>
          </a:p>
          <a:p>
            <a:r>
              <a:rPr lang="en-US" b="1" dirty="0">
                <a:solidFill>
                  <a:schemeClr val="bg2"/>
                </a:solidFill>
              </a:rPr>
              <a:t>Columbia University </a:t>
            </a:r>
          </a:p>
        </p:txBody>
      </p:sp>
      <p:sp>
        <p:nvSpPr>
          <p:cNvPr id="5" name="Content Placeholder 4"/>
          <p:cNvSpPr>
            <a:spLocks noGrp="1"/>
          </p:cNvSpPr>
          <p:nvPr>
            <p:ph sz="half" idx="4294967295"/>
          </p:nvPr>
        </p:nvSpPr>
        <p:spPr>
          <a:xfrm>
            <a:off x="3505200" y="5334000"/>
            <a:ext cx="8077200" cy="1371600"/>
          </a:xfrm>
          <a:prstGeom prst="rect">
            <a:avLst/>
          </a:prstGeom>
        </p:spPr>
        <p:txBody>
          <a:bodyPr/>
          <a:lstStyle/>
          <a:p>
            <a:pPr>
              <a:buFont typeface="Arial" panose="020B0604020202020204" pitchFamily="34" charset="0"/>
              <a:buChar char="•"/>
            </a:pPr>
            <a:r>
              <a:rPr lang="en-US" dirty="0"/>
              <a:t>More Excel data</a:t>
            </a:r>
          </a:p>
          <a:p>
            <a:pPr>
              <a:buFont typeface="Arial" panose="020B0604020202020204" pitchFamily="34" charset="0"/>
              <a:buChar char="•"/>
            </a:pPr>
            <a:r>
              <a:rPr lang="en-US" dirty="0"/>
              <a:t>The details are important</a:t>
            </a:r>
          </a:p>
          <a:p>
            <a:pPr marL="109728" indent="0">
              <a:buNone/>
            </a:pPr>
            <a:endParaRPr lang="en-US" dirty="0"/>
          </a:p>
        </p:txBody>
      </p:sp>
      <p:grpSp>
        <p:nvGrpSpPr>
          <p:cNvPr id="7" name="Group 6"/>
          <p:cNvGrpSpPr/>
          <p:nvPr/>
        </p:nvGrpSpPr>
        <p:grpSpPr>
          <a:xfrm>
            <a:off x="0" y="1565957"/>
            <a:ext cx="9144000" cy="3463243"/>
            <a:chOff x="0" y="676519"/>
            <a:chExt cx="9144000" cy="3463243"/>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74263"/>
              <a:ext cx="9144000" cy="2865499"/>
            </a:xfrm>
            <a:prstGeom prst="rect">
              <a:avLst/>
            </a:prstGeom>
          </p:spPr>
        </p:pic>
        <p:sp>
          <p:nvSpPr>
            <p:cNvPr id="8" name="Down Arrow 7"/>
            <p:cNvSpPr/>
            <p:nvPr/>
          </p:nvSpPr>
          <p:spPr>
            <a:xfrm>
              <a:off x="6781800" y="676519"/>
              <a:ext cx="533400" cy="762000"/>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a:off x="7711762" y="676519"/>
              <a:ext cx="533400" cy="762000"/>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itle 2"/>
          <p:cNvSpPr>
            <a:spLocks noGrp="1"/>
          </p:cNvSpPr>
          <p:nvPr>
            <p:ph type="title"/>
          </p:nvPr>
        </p:nvSpPr>
        <p:spPr>
          <a:xfrm>
            <a:off x="457200" y="152400"/>
            <a:ext cx="8229600" cy="1143000"/>
          </a:xfrm>
        </p:spPr>
        <p:txBody>
          <a:bodyPr>
            <a:normAutofit/>
          </a:bodyPr>
          <a:lstStyle/>
          <a:p>
            <a:pPr algn="ctr"/>
            <a:r>
              <a:rPr lang="en-US" dirty="0"/>
              <a:t>ILL QR#2 – Insight into Lending</a:t>
            </a:r>
          </a:p>
        </p:txBody>
      </p:sp>
    </p:spTree>
    <p:extLst>
      <p:ext uri="{BB962C8B-B14F-4D97-AF65-F5344CB8AC3E}">
        <p14:creationId xmlns:p14="http://schemas.microsoft.com/office/powerpoint/2010/main" val="42634397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211669"/>
            <a:ext cx="2507418" cy="646331"/>
          </a:xfrm>
          <a:prstGeom prst="rect">
            <a:avLst/>
          </a:prstGeom>
          <a:noFill/>
        </p:spPr>
        <p:txBody>
          <a:bodyPr wrap="none" rtlCol="0">
            <a:spAutoFit/>
          </a:bodyPr>
          <a:lstStyle/>
          <a:p>
            <a:r>
              <a:rPr lang="en-US" b="1" dirty="0">
                <a:solidFill>
                  <a:schemeClr val="bg1"/>
                </a:solidFill>
              </a:rPr>
              <a:t>Delivery Services</a:t>
            </a:r>
          </a:p>
          <a:p>
            <a:r>
              <a:rPr lang="en-US" b="1" dirty="0">
                <a:solidFill>
                  <a:schemeClr val="bg2"/>
                </a:solidFill>
              </a:rPr>
              <a:t>Columbia University </a:t>
            </a:r>
          </a:p>
        </p:txBody>
      </p:sp>
      <p:sp>
        <p:nvSpPr>
          <p:cNvPr id="10" name="Down Arrow 9"/>
          <p:cNvSpPr/>
          <p:nvPr/>
        </p:nvSpPr>
        <p:spPr>
          <a:xfrm>
            <a:off x="7711762" y="676519"/>
            <a:ext cx="533400" cy="762000"/>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312" y="85725"/>
            <a:ext cx="8715375" cy="6686550"/>
          </a:xfrm>
          <a:prstGeom prst="rect">
            <a:avLst/>
          </a:prstGeom>
        </p:spPr>
      </p:pic>
      <p:sp>
        <p:nvSpPr>
          <p:cNvPr id="9" name="Rectangle 8"/>
          <p:cNvSpPr/>
          <p:nvPr/>
        </p:nvSpPr>
        <p:spPr>
          <a:xfrm>
            <a:off x="7626976" y="639539"/>
            <a:ext cx="609600" cy="302557"/>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048637" y="796023"/>
            <a:ext cx="609600" cy="302557"/>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59349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211669"/>
            <a:ext cx="2507418" cy="646331"/>
          </a:xfrm>
          <a:prstGeom prst="rect">
            <a:avLst/>
          </a:prstGeom>
          <a:noFill/>
        </p:spPr>
        <p:txBody>
          <a:bodyPr wrap="none" rtlCol="0">
            <a:spAutoFit/>
          </a:bodyPr>
          <a:lstStyle/>
          <a:p>
            <a:r>
              <a:rPr lang="en-US" b="1" dirty="0">
                <a:solidFill>
                  <a:schemeClr val="bg1"/>
                </a:solidFill>
              </a:rPr>
              <a:t>Delivery Services</a:t>
            </a:r>
          </a:p>
          <a:p>
            <a:r>
              <a:rPr lang="en-US" b="1" dirty="0">
                <a:solidFill>
                  <a:schemeClr val="bg2"/>
                </a:solidFill>
              </a:rPr>
              <a:t>Columbia University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1028" y="447199"/>
            <a:ext cx="3211875" cy="5764470"/>
          </a:xfrm>
          <a:prstGeom prst="rect">
            <a:avLst/>
          </a:prstGeom>
        </p:spPr>
      </p:pic>
      <p:sp>
        <p:nvSpPr>
          <p:cNvPr id="8" name="Down Arrow 7"/>
          <p:cNvSpPr/>
          <p:nvPr/>
        </p:nvSpPr>
        <p:spPr>
          <a:xfrm rot="5400000">
            <a:off x="5928747" y="319653"/>
            <a:ext cx="1571381" cy="2303675"/>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32464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211669"/>
            <a:ext cx="2507418" cy="646331"/>
          </a:xfrm>
          <a:prstGeom prst="rect">
            <a:avLst/>
          </a:prstGeom>
          <a:noFill/>
        </p:spPr>
        <p:txBody>
          <a:bodyPr wrap="none" rtlCol="0">
            <a:spAutoFit/>
          </a:bodyPr>
          <a:lstStyle/>
          <a:p>
            <a:r>
              <a:rPr lang="en-US" b="1" dirty="0">
                <a:solidFill>
                  <a:schemeClr val="bg1"/>
                </a:solidFill>
              </a:rPr>
              <a:t>Delivery Services</a:t>
            </a:r>
          </a:p>
          <a:p>
            <a:r>
              <a:rPr lang="en-US" b="1" dirty="0">
                <a:solidFill>
                  <a:schemeClr val="bg2"/>
                </a:solidFill>
              </a:rPr>
              <a:t>Columbia University </a:t>
            </a:r>
          </a:p>
        </p:txBody>
      </p:sp>
      <p:grpSp>
        <p:nvGrpSpPr>
          <p:cNvPr id="6" name="Group 5"/>
          <p:cNvGrpSpPr/>
          <p:nvPr/>
        </p:nvGrpSpPr>
        <p:grpSpPr>
          <a:xfrm>
            <a:off x="0" y="-304800"/>
            <a:ext cx="9144000" cy="3917577"/>
            <a:chOff x="0" y="1187823"/>
            <a:chExt cx="9144000" cy="3917577"/>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49823"/>
              <a:ext cx="9144000" cy="2958353"/>
            </a:xfrm>
            <a:prstGeom prst="rect">
              <a:avLst/>
            </a:prstGeom>
          </p:spPr>
        </p:pic>
        <p:sp>
          <p:nvSpPr>
            <p:cNvPr id="8" name="Down Arrow 7"/>
            <p:cNvSpPr/>
            <p:nvPr/>
          </p:nvSpPr>
          <p:spPr>
            <a:xfrm>
              <a:off x="1600200" y="1302439"/>
              <a:ext cx="533400" cy="762000"/>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467600" y="1752600"/>
              <a:ext cx="1676400" cy="33528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a:off x="4305300" y="1187823"/>
              <a:ext cx="533400" cy="762000"/>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Content Placeholder 1"/>
          <p:cNvSpPr>
            <a:spLocks noGrp="1"/>
          </p:cNvSpPr>
          <p:nvPr>
            <p:ph idx="1"/>
          </p:nvPr>
        </p:nvSpPr>
        <p:spPr>
          <a:xfrm>
            <a:off x="4572000" y="3733800"/>
            <a:ext cx="4698422" cy="3048000"/>
          </a:xfrm>
        </p:spPr>
        <p:txBody>
          <a:bodyPr>
            <a:normAutofit fontScale="92500" lnSpcReduction="10000"/>
          </a:bodyPr>
          <a:lstStyle/>
          <a:p>
            <a:r>
              <a:rPr lang="en-US" dirty="0"/>
              <a:t>Average # of holdings in </a:t>
            </a:r>
            <a:r>
              <a:rPr lang="en-US" dirty="0" err="1"/>
              <a:t>Worldcat</a:t>
            </a:r>
            <a:r>
              <a:rPr lang="en-US" dirty="0"/>
              <a:t> = 404</a:t>
            </a:r>
          </a:p>
          <a:p>
            <a:r>
              <a:rPr lang="en-US" dirty="0"/>
              <a:t>6 titles with under 20 holdings in </a:t>
            </a:r>
            <a:r>
              <a:rPr lang="en-US" dirty="0" err="1"/>
              <a:t>Worldcat</a:t>
            </a:r>
            <a:endParaRPr lang="en-US" dirty="0"/>
          </a:p>
          <a:p>
            <a:r>
              <a:rPr lang="en-US" b="1" dirty="0"/>
              <a:t>Average </a:t>
            </a:r>
            <a:r>
              <a:rPr lang="en-US" b="1" i="1" dirty="0"/>
              <a:t>other</a:t>
            </a:r>
            <a:r>
              <a:rPr lang="en-US" b="1" dirty="0"/>
              <a:t> copies in Borrow Direct = 6</a:t>
            </a:r>
          </a:p>
          <a:p>
            <a:r>
              <a:rPr lang="en-US" b="1" dirty="0"/>
              <a:t>8 titles with no other Borrow Direct holdings</a:t>
            </a:r>
          </a:p>
          <a:p>
            <a:endParaRPr lang="en-US" dirty="0"/>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989" y="3733800"/>
            <a:ext cx="4032033" cy="1954091"/>
          </a:xfrm>
          <a:prstGeom prst="rect">
            <a:avLst/>
          </a:prstGeom>
        </p:spPr>
      </p:pic>
      <p:sp>
        <p:nvSpPr>
          <p:cNvPr id="12" name="Down Arrow 11"/>
          <p:cNvSpPr/>
          <p:nvPr/>
        </p:nvSpPr>
        <p:spPr>
          <a:xfrm rot="16200000">
            <a:off x="-114300" y="4063145"/>
            <a:ext cx="533400" cy="762000"/>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22793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6700" y="1143000"/>
            <a:ext cx="8610600" cy="5137876"/>
          </a:xfrm>
        </p:spPr>
        <p:txBody>
          <a:bodyPr>
            <a:normAutofit/>
          </a:bodyPr>
          <a:lstStyle/>
          <a:p>
            <a:r>
              <a:rPr lang="en-US" dirty="0"/>
              <a:t>Consortium-wide comfort increasing loan period from 12- to 16-weeks</a:t>
            </a:r>
          </a:p>
          <a:p>
            <a:r>
              <a:rPr lang="en-US" dirty="0"/>
              <a:t>BD Policy Group decision to chill on invoicing</a:t>
            </a:r>
          </a:p>
          <a:p>
            <a:r>
              <a:rPr lang="en-US" dirty="0"/>
              <a:t>Rationalized local loan periods during shift to </a:t>
            </a:r>
            <a:r>
              <a:rPr lang="en-US" dirty="0" err="1"/>
              <a:t>ReCAP</a:t>
            </a:r>
            <a:r>
              <a:rPr lang="en-US" dirty="0"/>
              <a:t> Shared Collection (big deal)</a:t>
            </a:r>
          </a:p>
          <a:p>
            <a:r>
              <a:rPr lang="en-US" dirty="0"/>
              <a:t>Columbia changed ILL loan period from 6-weeks (perpetual renewals) to </a:t>
            </a:r>
            <a:r>
              <a:rPr lang="en-US" b="1" dirty="0"/>
              <a:t>16-weeks no renewal</a:t>
            </a:r>
          </a:p>
          <a:p>
            <a:r>
              <a:rPr lang="en-US" dirty="0"/>
              <a:t>Shift footing from renewal </a:t>
            </a:r>
            <a:r>
              <a:rPr lang="en-US" dirty="0" err="1"/>
              <a:t>footstooling</a:t>
            </a:r>
            <a:r>
              <a:rPr lang="en-US" dirty="0"/>
              <a:t> to the </a:t>
            </a:r>
            <a:r>
              <a:rPr lang="en-US" b="1" dirty="0"/>
              <a:t>integrity of recall</a:t>
            </a:r>
          </a:p>
          <a:p>
            <a:r>
              <a:rPr lang="en-US" dirty="0"/>
              <a:t>Planned integration of acquisition routines</a:t>
            </a:r>
          </a:p>
        </p:txBody>
      </p:sp>
      <p:sp>
        <p:nvSpPr>
          <p:cNvPr id="3" name="Title 2"/>
          <p:cNvSpPr>
            <a:spLocks noGrp="1"/>
          </p:cNvSpPr>
          <p:nvPr>
            <p:ph type="title"/>
          </p:nvPr>
        </p:nvSpPr>
        <p:spPr>
          <a:xfrm>
            <a:off x="457200" y="125143"/>
            <a:ext cx="8229600" cy="1143000"/>
          </a:xfrm>
        </p:spPr>
        <p:txBody>
          <a:bodyPr>
            <a:normAutofit/>
          </a:bodyPr>
          <a:lstStyle/>
          <a:p>
            <a:r>
              <a:rPr lang="en-US" dirty="0"/>
              <a:t>What We Did</a:t>
            </a:r>
          </a:p>
        </p:txBody>
      </p:sp>
      <p:sp>
        <p:nvSpPr>
          <p:cNvPr id="4" name="TextBox 3"/>
          <p:cNvSpPr txBox="1"/>
          <p:nvPr/>
        </p:nvSpPr>
        <p:spPr>
          <a:xfrm>
            <a:off x="0" y="6211669"/>
            <a:ext cx="2507418" cy="646331"/>
          </a:xfrm>
          <a:prstGeom prst="rect">
            <a:avLst/>
          </a:prstGeom>
          <a:noFill/>
        </p:spPr>
        <p:txBody>
          <a:bodyPr wrap="none" rtlCol="0">
            <a:spAutoFit/>
          </a:bodyPr>
          <a:lstStyle/>
          <a:p>
            <a:r>
              <a:rPr lang="en-US" b="1" dirty="0">
                <a:solidFill>
                  <a:schemeClr val="bg1"/>
                </a:solidFill>
              </a:rPr>
              <a:t>Delivery Services</a:t>
            </a:r>
          </a:p>
          <a:p>
            <a:r>
              <a:rPr lang="en-US" b="1" dirty="0">
                <a:solidFill>
                  <a:schemeClr val="bg2"/>
                </a:solidFill>
              </a:rPr>
              <a:t>Columbia University </a:t>
            </a:r>
          </a:p>
        </p:txBody>
      </p:sp>
    </p:spTree>
    <p:extLst>
      <p:ext uri="{BB962C8B-B14F-4D97-AF65-F5344CB8AC3E}">
        <p14:creationId xmlns:p14="http://schemas.microsoft.com/office/powerpoint/2010/main" val="25524913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There’s more where that came from</a:t>
            </a:r>
          </a:p>
        </p:txBody>
      </p:sp>
      <p:sp>
        <p:nvSpPr>
          <p:cNvPr id="3" name="Title 2"/>
          <p:cNvSpPr>
            <a:spLocks noGrp="1"/>
          </p:cNvSpPr>
          <p:nvPr>
            <p:ph type="title"/>
          </p:nvPr>
        </p:nvSpPr>
        <p:spPr/>
        <p:txBody>
          <a:bodyPr/>
          <a:lstStyle/>
          <a:p>
            <a:r>
              <a:rPr lang="en-US" dirty="0"/>
              <a:t>Thank you for your patience</a:t>
            </a:r>
          </a:p>
        </p:txBody>
      </p:sp>
      <p:sp>
        <p:nvSpPr>
          <p:cNvPr id="4" name="TextBox 3"/>
          <p:cNvSpPr txBox="1"/>
          <p:nvPr/>
        </p:nvSpPr>
        <p:spPr>
          <a:xfrm>
            <a:off x="0" y="6211669"/>
            <a:ext cx="2507418" cy="646331"/>
          </a:xfrm>
          <a:prstGeom prst="rect">
            <a:avLst/>
          </a:prstGeom>
          <a:noFill/>
        </p:spPr>
        <p:txBody>
          <a:bodyPr wrap="none" rtlCol="0">
            <a:spAutoFit/>
          </a:bodyPr>
          <a:lstStyle/>
          <a:p>
            <a:r>
              <a:rPr lang="en-US" b="1" dirty="0">
                <a:solidFill>
                  <a:schemeClr val="bg1"/>
                </a:solidFill>
              </a:rPr>
              <a:t>Delivery Services</a:t>
            </a:r>
          </a:p>
          <a:p>
            <a:r>
              <a:rPr lang="en-US" b="1" dirty="0">
                <a:solidFill>
                  <a:schemeClr val="bg2"/>
                </a:solidFill>
              </a:rPr>
              <a:t>Columbia University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211669"/>
            <a:ext cx="2507418" cy="646331"/>
          </a:xfrm>
          <a:prstGeom prst="rect">
            <a:avLst/>
          </a:prstGeom>
          <a:noFill/>
        </p:spPr>
        <p:txBody>
          <a:bodyPr wrap="none" rtlCol="0">
            <a:spAutoFit/>
          </a:bodyPr>
          <a:lstStyle/>
          <a:p>
            <a:r>
              <a:rPr lang="en-US" b="1" dirty="0">
                <a:solidFill>
                  <a:schemeClr val="bg1"/>
                </a:solidFill>
              </a:rPr>
              <a:t>Delivery Services</a:t>
            </a:r>
          </a:p>
          <a:p>
            <a:r>
              <a:rPr lang="en-US" b="1" dirty="0">
                <a:solidFill>
                  <a:schemeClr val="bg2"/>
                </a:solidFill>
              </a:rPr>
              <a:t>Columbia University </a:t>
            </a:r>
          </a:p>
        </p:txBody>
      </p:sp>
      <p:sp>
        <p:nvSpPr>
          <p:cNvPr id="2" name="Title 1"/>
          <p:cNvSpPr>
            <a:spLocks noGrp="1"/>
          </p:cNvSpPr>
          <p:nvPr>
            <p:ph type="title"/>
          </p:nvPr>
        </p:nvSpPr>
        <p:spPr/>
        <p:txBody>
          <a:bodyPr/>
          <a:lstStyle/>
          <a:p>
            <a:r>
              <a:rPr lang="en-US" dirty="0"/>
              <a:t>Make News Good Again</a:t>
            </a:r>
          </a:p>
        </p:txBody>
      </p:sp>
      <p:pic>
        <p:nvPicPr>
          <p:cNvPr id="6" name="Content Placeholder 5"/>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381000" y="1219199"/>
            <a:ext cx="3810000" cy="5591177"/>
          </a:xfrm>
        </p:spPr>
      </p:pic>
      <p:sp>
        <p:nvSpPr>
          <p:cNvPr id="5" name="Content Placeholder 4"/>
          <p:cNvSpPr>
            <a:spLocks noGrp="1"/>
          </p:cNvSpPr>
          <p:nvPr>
            <p:ph sz="half" idx="2"/>
          </p:nvPr>
        </p:nvSpPr>
        <p:spPr/>
        <p:txBody>
          <a:bodyPr>
            <a:normAutofit fontScale="92500" lnSpcReduction="10000"/>
          </a:bodyPr>
          <a:lstStyle/>
          <a:p>
            <a:pPr>
              <a:buFont typeface="Arial" panose="020B0604020202020204" pitchFamily="34" charset="0"/>
              <a:buChar char="•"/>
            </a:pPr>
            <a:r>
              <a:rPr lang="en-US" dirty="0"/>
              <a:t>Hooray for Children</a:t>
            </a:r>
          </a:p>
          <a:p>
            <a:pPr>
              <a:buFont typeface="Arial" panose="020B0604020202020204" pitchFamily="34" charset="0"/>
              <a:buChar char="•"/>
            </a:pPr>
            <a:r>
              <a:rPr lang="en-US" dirty="0"/>
              <a:t>Hooray for Reading</a:t>
            </a:r>
          </a:p>
          <a:p>
            <a:pPr>
              <a:buFont typeface="Arial" panose="020B0604020202020204" pitchFamily="34" charset="0"/>
              <a:buChar char="•"/>
            </a:pPr>
            <a:r>
              <a:rPr lang="en-US" dirty="0"/>
              <a:t>Boo Budgets</a:t>
            </a:r>
          </a:p>
          <a:p>
            <a:pPr>
              <a:buFont typeface="Arial" panose="020B0604020202020204" pitchFamily="34" charset="0"/>
              <a:buChar char="•"/>
            </a:pPr>
            <a:endParaRPr lang="en-US" dirty="0"/>
          </a:p>
          <a:p>
            <a:pPr>
              <a:buFont typeface="Arial" panose="020B0604020202020204" pitchFamily="34" charset="0"/>
              <a:buChar char="•"/>
            </a:pPr>
            <a:r>
              <a:rPr lang="en-US" dirty="0"/>
              <a:t>“Hello Ideas, Have you met Reality?”</a:t>
            </a:r>
          </a:p>
          <a:p>
            <a:pPr>
              <a:buFont typeface="Arial" panose="020B0604020202020204" pitchFamily="34" charset="0"/>
              <a:buChar char="•"/>
            </a:pPr>
            <a:r>
              <a:rPr lang="en-US" dirty="0"/>
              <a:t>Complex vs Complicated</a:t>
            </a:r>
          </a:p>
          <a:p>
            <a:pPr>
              <a:buFont typeface="Arial" panose="020B0604020202020204" pitchFamily="34" charset="0"/>
              <a:buChar char="•"/>
            </a:pPr>
            <a:r>
              <a:rPr lang="en-US" dirty="0"/>
              <a:t>Effecting Change in Context </a:t>
            </a:r>
          </a:p>
          <a:p>
            <a:pPr>
              <a:buFont typeface="Arial" panose="020B0604020202020204" pitchFamily="34" charset="0"/>
              <a:buChar char="•"/>
            </a:pPr>
            <a:r>
              <a:rPr lang="en-US" b="1" dirty="0"/>
              <a:t>Is</a:t>
            </a:r>
            <a:r>
              <a:rPr lang="en-US" dirty="0"/>
              <a:t> … </a:t>
            </a:r>
            <a:r>
              <a:rPr lang="en-US" b="1" dirty="0"/>
              <a:t>Can</a:t>
            </a:r>
            <a:r>
              <a:rPr lang="en-US" dirty="0"/>
              <a:t> … </a:t>
            </a:r>
            <a:r>
              <a:rPr lang="en-US" b="1" dirty="0"/>
              <a:t>Should</a:t>
            </a:r>
          </a:p>
        </p:txBody>
      </p:sp>
    </p:spTree>
    <p:extLst>
      <p:ext uri="{BB962C8B-B14F-4D97-AF65-F5344CB8AC3E}">
        <p14:creationId xmlns:p14="http://schemas.microsoft.com/office/powerpoint/2010/main" val="387044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730341"/>
          </a:xfrm>
        </p:spPr>
        <p:txBody>
          <a:bodyPr>
            <a:normAutofit fontScale="92500" lnSpcReduction="20000"/>
          </a:bodyPr>
          <a:lstStyle/>
          <a:p>
            <a:pPr>
              <a:buFont typeface="Wingdings" panose="05000000000000000000" pitchFamily="2" charset="2"/>
              <a:buChar char="Ø"/>
            </a:pPr>
            <a:r>
              <a:rPr lang="en-US" dirty="0"/>
              <a:t>Columbia’s paradigm shift about patrolling shared resource for benefit of RTL</a:t>
            </a:r>
          </a:p>
          <a:p>
            <a:pPr>
              <a:buFont typeface="Wingdings" panose="05000000000000000000" pitchFamily="2" charset="2"/>
              <a:buChar char="Ø"/>
            </a:pPr>
            <a:endParaRPr lang="en-US" dirty="0"/>
          </a:p>
          <a:p>
            <a:pPr lvl="1">
              <a:buFont typeface="Arial" panose="020B0604020202020204" pitchFamily="34" charset="0"/>
              <a:buChar char="•"/>
            </a:pPr>
            <a:r>
              <a:rPr lang="en-US" dirty="0"/>
              <a:t>Zack was annoyed with invoices</a:t>
            </a:r>
          </a:p>
          <a:p>
            <a:pPr lvl="1">
              <a:buFont typeface="Arial" panose="020B0604020202020204" pitchFamily="34" charset="0"/>
              <a:buChar char="•"/>
            </a:pPr>
            <a:r>
              <a:rPr lang="en-US" dirty="0"/>
              <a:t>Removing </a:t>
            </a:r>
            <a:r>
              <a:rPr lang="en-US" dirty="0" err="1"/>
              <a:t>mis</a:t>
            </a:r>
            <a:r>
              <a:rPr lang="en-US" dirty="0"/>
              <a:t>-applied fines is the worst</a:t>
            </a:r>
          </a:p>
          <a:p>
            <a:pPr lvl="1">
              <a:buFont typeface="Arial" panose="020B0604020202020204" pitchFamily="34" charset="0"/>
              <a:buChar char="•"/>
            </a:pPr>
            <a:r>
              <a:rPr lang="en-US" dirty="0"/>
              <a:t>Data again</a:t>
            </a:r>
          </a:p>
          <a:p>
            <a:endParaRPr lang="en-US" dirty="0"/>
          </a:p>
          <a:p>
            <a:r>
              <a:rPr lang="en-US" dirty="0"/>
              <a:t>Show &amp; tell about how data analysis can shift </a:t>
            </a:r>
            <a:r>
              <a:rPr lang="en-US" b="1" dirty="0"/>
              <a:t>thinking</a:t>
            </a:r>
            <a:r>
              <a:rPr lang="en-US" dirty="0"/>
              <a:t> on library policies and actual policies</a:t>
            </a:r>
          </a:p>
          <a:p>
            <a:endParaRPr lang="en-US" dirty="0"/>
          </a:p>
          <a:p>
            <a:r>
              <a:rPr lang="en-US" dirty="0"/>
              <a:t>Scrutiny on legacy practice</a:t>
            </a:r>
          </a:p>
          <a:p>
            <a:endParaRPr lang="en-US" dirty="0"/>
          </a:p>
          <a:p>
            <a:r>
              <a:rPr lang="en-US" dirty="0"/>
              <a:t>Celebrating the 16-week ILL loan period – reflection on how Columbia wants to Borrow </a:t>
            </a:r>
          </a:p>
        </p:txBody>
      </p:sp>
      <p:sp>
        <p:nvSpPr>
          <p:cNvPr id="3" name="Title 2"/>
          <p:cNvSpPr>
            <a:spLocks noGrp="1"/>
          </p:cNvSpPr>
          <p:nvPr>
            <p:ph type="title"/>
          </p:nvPr>
        </p:nvSpPr>
        <p:spPr/>
        <p:txBody>
          <a:bodyPr/>
          <a:lstStyle/>
          <a:p>
            <a:r>
              <a:rPr lang="en-US" dirty="0"/>
              <a:t>What’s this about?</a:t>
            </a:r>
          </a:p>
        </p:txBody>
      </p:sp>
      <p:sp>
        <p:nvSpPr>
          <p:cNvPr id="4" name="TextBox 3"/>
          <p:cNvSpPr txBox="1"/>
          <p:nvPr/>
        </p:nvSpPr>
        <p:spPr>
          <a:xfrm>
            <a:off x="0" y="6211669"/>
            <a:ext cx="2507418" cy="646331"/>
          </a:xfrm>
          <a:prstGeom prst="rect">
            <a:avLst/>
          </a:prstGeom>
          <a:noFill/>
        </p:spPr>
        <p:txBody>
          <a:bodyPr wrap="none" rtlCol="0">
            <a:spAutoFit/>
          </a:bodyPr>
          <a:lstStyle/>
          <a:p>
            <a:r>
              <a:rPr lang="en-US" b="1" dirty="0">
                <a:solidFill>
                  <a:schemeClr val="bg1"/>
                </a:solidFill>
              </a:rPr>
              <a:t>Delivery Services</a:t>
            </a:r>
          </a:p>
          <a:p>
            <a:r>
              <a:rPr lang="en-US" b="1" dirty="0">
                <a:solidFill>
                  <a:schemeClr val="bg2"/>
                </a:solidFill>
              </a:rPr>
              <a:t>Columbia University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4294967295"/>
          </p:nvPr>
        </p:nvSpPr>
        <p:spPr>
          <a:xfrm>
            <a:off x="0" y="76200"/>
            <a:ext cx="9144000" cy="6781800"/>
          </a:xfrm>
          <a:prstGeom prst="rect">
            <a:avLst/>
          </a:prstGeom>
        </p:spPr>
        <p:txBody>
          <a:bodyPr>
            <a:normAutofit fontScale="92500" lnSpcReduction="20000"/>
          </a:bodyPr>
          <a:lstStyle/>
          <a:p>
            <a:pPr marL="109728" indent="0">
              <a:buNone/>
            </a:pPr>
            <a:r>
              <a:rPr lang="en-US" dirty="0"/>
              <a:t>Columbia University Libraries will no longer assign staff to send invoices for long overdue books lent via Borrow Direct as part of routine operation.  Columbia staff may opt to recall long overdue books or contact partner library staff directly to facilitate return.  Columbia may opt to invoice for long overdue books.  Long overdue books will otherwise be reviewed and charged as Missing to put them into the replacement queue.  Review of long overdue items will take place quarterly according to the procedure outlined below.</a:t>
            </a:r>
          </a:p>
          <a:p>
            <a:pPr marL="109728" indent="0">
              <a:buNone/>
            </a:pPr>
            <a:endParaRPr lang="en-US" dirty="0"/>
          </a:p>
          <a:p>
            <a:pPr marL="109728" indent="0">
              <a:buNone/>
            </a:pPr>
            <a:r>
              <a:rPr lang="en-US" dirty="0"/>
              <a:t>Columbia may opt to recall items from partner institutions at any time.  It is our expectation that the recall request does not need explanation and will be honored.</a:t>
            </a:r>
          </a:p>
          <a:p>
            <a:pPr marL="109728" indent="0">
              <a:buNone/>
            </a:pPr>
            <a:endParaRPr lang="en-US" dirty="0"/>
          </a:p>
          <a:p>
            <a:pPr marL="109728" indent="0">
              <a:buNone/>
            </a:pPr>
            <a:r>
              <a:rPr lang="en-US" dirty="0"/>
              <a:t>Columbia may opt to issue invoices to Borrow Direct partner libraries if books are reported lost, damaged, etc.  Pursuit of all invoices and acceptance of replacement copies are at the discretion of Head of Delivery Services.</a:t>
            </a:r>
          </a:p>
          <a:p>
            <a:pPr marL="109728" indent="0">
              <a:buNone/>
            </a:pPr>
            <a:endParaRPr lang="en-US" dirty="0"/>
          </a:p>
        </p:txBody>
      </p:sp>
    </p:spTree>
    <p:extLst>
      <p:ext uri="{BB962C8B-B14F-4D97-AF65-F5344CB8AC3E}">
        <p14:creationId xmlns:p14="http://schemas.microsoft.com/office/powerpoint/2010/main" val="1366861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211669"/>
            <a:ext cx="2507418" cy="646331"/>
          </a:xfrm>
          <a:prstGeom prst="rect">
            <a:avLst/>
          </a:prstGeom>
          <a:noFill/>
        </p:spPr>
        <p:txBody>
          <a:bodyPr wrap="none" rtlCol="0">
            <a:spAutoFit/>
          </a:bodyPr>
          <a:lstStyle/>
          <a:p>
            <a:r>
              <a:rPr lang="en-US" b="1" dirty="0">
                <a:solidFill>
                  <a:schemeClr val="bg1"/>
                </a:solidFill>
              </a:rPr>
              <a:t>Delivery Services</a:t>
            </a:r>
          </a:p>
          <a:p>
            <a:r>
              <a:rPr lang="en-US" b="1" dirty="0">
                <a:solidFill>
                  <a:schemeClr val="bg2"/>
                </a:solidFill>
              </a:rPr>
              <a:t>Columbia University </a:t>
            </a:r>
          </a:p>
        </p:txBody>
      </p:sp>
      <p:pic>
        <p:nvPicPr>
          <p:cNvPr id="9" name="Content Placeholder 8"/>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52399" y="533400"/>
            <a:ext cx="8805335" cy="4953000"/>
          </a:xfrm>
        </p:spPr>
      </p:pic>
    </p:spTree>
    <p:extLst>
      <p:ext uri="{BB962C8B-B14F-4D97-AF65-F5344CB8AC3E}">
        <p14:creationId xmlns:p14="http://schemas.microsoft.com/office/powerpoint/2010/main" val="19515209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211669"/>
            <a:ext cx="2507418" cy="646331"/>
          </a:xfrm>
          <a:prstGeom prst="rect">
            <a:avLst/>
          </a:prstGeom>
          <a:noFill/>
        </p:spPr>
        <p:txBody>
          <a:bodyPr wrap="none" rtlCol="0">
            <a:spAutoFit/>
          </a:bodyPr>
          <a:lstStyle/>
          <a:p>
            <a:r>
              <a:rPr lang="en-US" b="1" dirty="0">
                <a:solidFill>
                  <a:schemeClr val="bg1"/>
                </a:solidFill>
              </a:rPr>
              <a:t>Delivery Services</a:t>
            </a:r>
          </a:p>
          <a:p>
            <a:r>
              <a:rPr lang="en-US" b="1" dirty="0">
                <a:solidFill>
                  <a:schemeClr val="bg2"/>
                </a:solidFill>
              </a:rPr>
              <a:t>Columbia University </a:t>
            </a:r>
          </a:p>
        </p:txBody>
      </p:sp>
      <p:sp>
        <p:nvSpPr>
          <p:cNvPr id="5" name="Content Placeholder 4"/>
          <p:cNvSpPr>
            <a:spLocks noGrp="1"/>
          </p:cNvSpPr>
          <p:nvPr>
            <p:ph sz="half" idx="4294967295"/>
          </p:nvPr>
        </p:nvSpPr>
        <p:spPr>
          <a:xfrm>
            <a:off x="0" y="1066800"/>
            <a:ext cx="9144000" cy="6400800"/>
          </a:xfrm>
          <a:prstGeom prst="rect">
            <a:avLst/>
          </a:prstGeom>
        </p:spPr>
        <p:txBody>
          <a:bodyPr>
            <a:normAutofit/>
          </a:bodyPr>
          <a:lstStyle/>
          <a:p>
            <a:pPr marL="109728" indent="0">
              <a:buNone/>
            </a:pPr>
            <a:endParaRPr lang="en-US" dirty="0"/>
          </a:p>
          <a:p>
            <a:pPr marL="109728" indent="0">
              <a:buNone/>
            </a:pPr>
            <a:r>
              <a:rPr lang="en-US" dirty="0"/>
              <a:t>The goal of Columbia’s invoicing policy is to balance maximizing patron return rate and minimizing staff time spent on invoicing.  </a:t>
            </a:r>
          </a:p>
          <a:p>
            <a:pPr marL="109728" indent="0">
              <a:buNone/>
            </a:pPr>
            <a:endParaRPr lang="en-US" dirty="0"/>
          </a:p>
          <a:p>
            <a:pPr marL="109728" indent="0">
              <a:buNone/>
            </a:pPr>
            <a:r>
              <a:rPr lang="en-US" dirty="0"/>
              <a:t>The resultant philosophy focuses on being a sympathetic, trusting and well-patrolled borrower rather than a mindful, assiduous lender.</a:t>
            </a:r>
          </a:p>
          <a:p>
            <a:pPr marL="109728" indent="0">
              <a:buNone/>
            </a:pPr>
            <a:endParaRPr lang="en-US" dirty="0"/>
          </a:p>
          <a:p>
            <a:pPr marL="109728" indent="0">
              <a:buNone/>
            </a:pPr>
            <a:r>
              <a:rPr lang="en-US" dirty="0"/>
              <a:t>The return of the book is </a:t>
            </a:r>
            <a:r>
              <a:rPr lang="en-US" b="1" dirty="0"/>
              <a:t>always</a:t>
            </a:r>
            <a:r>
              <a:rPr lang="en-US" dirty="0"/>
              <a:t> preferred to invoicing.</a:t>
            </a:r>
          </a:p>
          <a:p>
            <a:pPr marL="109728" indent="0">
              <a:buNone/>
            </a:pPr>
            <a:endParaRPr lang="en-US" dirty="0"/>
          </a:p>
        </p:txBody>
      </p:sp>
      <p:sp>
        <p:nvSpPr>
          <p:cNvPr id="10" name="Title 2"/>
          <p:cNvSpPr>
            <a:spLocks noGrp="1"/>
          </p:cNvSpPr>
          <p:nvPr>
            <p:ph type="title"/>
          </p:nvPr>
        </p:nvSpPr>
        <p:spPr>
          <a:xfrm>
            <a:off x="457200" y="274638"/>
            <a:ext cx="8229600" cy="1143000"/>
          </a:xfrm>
        </p:spPr>
        <p:txBody>
          <a:bodyPr/>
          <a:lstStyle/>
          <a:p>
            <a:r>
              <a:rPr lang="en-US" dirty="0"/>
              <a:t>Lost, Damaged &amp; Long Overdue</a:t>
            </a:r>
          </a:p>
        </p:txBody>
      </p:sp>
    </p:spTree>
    <p:extLst>
      <p:ext uri="{BB962C8B-B14F-4D97-AF65-F5344CB8AC3E}">
        <p14:creationId xmlns:p14="http://schemas.microsoft.com/office/powerpoint/2010/main" val="28429079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730341"/>
          </a:xfrm>
        </p:spPr>
        <p:txBody>
          <a:bodyPr>
            <a:normAutofit/>
          </a:bodyPr>
          <a:lstStyle/>
          <a:p>
            <a:r>
              <a:rPr lang="en-US" dirty="0"/>
              <a:t>Run automatically everything 3 months</a:t>
            </a:r>
          </a:p>
          <a:p>
            <a:r>
              <a:rPr lang="en-US" dirty="0"/>
              <a:t>Defined, adjustable parameters</a:t>
            </a:r>
          </a:p>
          <a:p>
            <a:r>
              <a:rPr lang="en-US" dirty="0"/>
              <a:t>Immediately actionable by department</a:t>
            </a:r>
          </a:p>
          <a:p>
            <a:r>
              <a:rPr lang="en-US" dirty="0"/>
              <a:t>Goal : Reduce BS</a:t>
            </a:r>
          </a:p>
          <a:p>
            <a:r>
              <a:rPr lang="en-US" dirty="0">
                <a:hlinkClick r:id="rId2"/>
              </a:rPr>
              <a:t>All publicly accessible </a:t>
            </a:r>
            <a:r>
              <a:rPr lang="en-US" dirty="0"/>
              <a:t>until recently</a:t>
            </a:r>
          </a:p>
          <a:p>
            <a:pPr lvl="1">
              <a:buFont typeface="Arial" panose="020B0604020202020204" pitchFamily="34" charset="0"/>
              <a:buChar char="•"/>
            </a:pPr>
            <a:r>
              <a:rPr lang="en-US" sz="1400" dirty="0">
                <a:solidFill>
                  <a:srgbClr val="FF0000"/>
                </a:solidFill>
              </a:rPr>
              <a:t>ILL QR#1 – Borrow Direct Fine Report</a:t>
            </a:r>
          </a:p>
          <a:p>
            <a:pPr lvl="1">
              <a:buFont typeface="Arial" panose="020B0604020202020204" pitchFamily="34" charset="0"/>
              <a:buChar char="•"/>
            </a:pPr>
            <a:r>
              <a:rPr lang="en-US" sz="1400" dirty="0">
                <a:solidFill>
                  <a:srgbClr val="FF0000"/>
                </a:solidFill>
              </a:rPr>
              <a:t>ILL QR#2 – Overdue Borrow Direct Lending Report</a:t>
            </a:r>
          </a:p>
          <a:p>
            <a:pPr lvl="1">
              <a:buFont typeface="Arial" panose="020B0604020202020204" pitchFamily="34" charset="0"/>
              <a:buChar char="•"/>
            </a:pPr>
            <a:r>
              <a:rPr lang="en-US" sz="1400" dirty="0"/>
              <a:t>ILL QR#3 – Overdue Borrow Direct Borrowing Report</a:t>
            </a:r>
          </a:p>
          <a:p>
            <a:pPr lvl="1">
              <a:buFont typeface="Arial" panose="020B0604020202020204" pitchFamily="34" charset="0"/>
              <a:buChar char="•"/>
            </a:pPr>
            <a:r>
              <a:rPr lang="en-US" sz="1400" dirty="0"/>
              <a:t>ILL QR#4 – Morningside to HSL Report</a:t>
            </a:r>
          </a:p>
          <a:p>
            <a:pPr lvl="1">
              <a:buFont typeface="Arial" panose="020B0604020202020204" pitchFamily="34" charset="0"/>
              <a:buChar char="•"/>
            </a:pPr>
            <a:r>
              <a:rPr lang="en-US" sz="1400" dirty="0"/>
              <a:t>ILL QR#5 – ILL Missing Status Patron Report</a:t>
            </a:r>
          </a:p>
          <a:p>
            <a:pPr lvl="1">
              <a:buFont typeface="Arial" panose="020B0604020202020204" pitchFamily="34" charset="0"/>
              <a:buChar char="•"/>
            </a:pPr>
            <a:r>
              <a:rPr lang="en-US" sz="1400" dirty="0"/>
              <a:t>ILL QR#6 – Overdue ILL Lending Report</a:t>
            </a:r>
          </a:p>
          <a:p>
            <a:pPr lvl="1">
              <a:buFont typeface="Arial" panose="020B0604020202020204" pitchFamily="34" charset="0"/>
              <a:buChar char="•"/>
            </a:pPr>
            <a:r>
              <a:rPr lang="en-US" sz="1400" dirty="0"/>
              <a:t>ILL QR#7 – Borrow Direct In Transit Report</a:t>
            </a:r>
          </a:p>
          <a:p>
            <a:pPr lvl="1">
              <a:buFont typeface="Arial" panose="020B0604020202020204" pitchFamily="34" charset="0"/>
              <a:buChar char="•"/>
            </a:pPr>
            <a:r>
              <a:rPr lang="en-US" sz="1400" dirty="0"/>
              <a:t>ILL QR#8 – Temp </a:t>
            </a:r>
            <a:r>
              <a:rPr lang="en-US" sz="1400" dirty="0" err="1"/>
              <a:t>Loc</a:t>
            </a:r>
            <a:r>
              <a:rPr lang="en-US" sz="1400" dirty="0"/>
              <a:t> Report</a:t>
            </a:r>
          </a:p>
          <a:p>
            <a:endParaRPr lang="en-US" dirty="0"/>
          </a:p>
          <a:p>
            <a:endParaRPr lang="en-US" dirty="0"/>
          </a:p>
          <a:p>
            <a:endParaRPr lang="en-US" dirty="0"/>
          </a:p>
        </p:txBody>
      </p:sp>
      <p:sp>
        <p:nvSpPr>
          <p:cNvPr id="3" name="Title 2"/>
          <p:cNvSpPr>
            <a:spLocks noGrp="1"/>
          </p:cNvSpPr>
          <p:nvPr>
            <p:ph type="title"/>
          </p:nvPr>
        </p:nvSpPr>
        <p:spPr/>
        <p:txBody>
          <a:bodyPr/>
          <a:lstStyle/>
          <a:p>
            <a:r>
              <a:rPr lang="en-US" dirty="0"/>
              <a:t>Quarterly Reports</a:t>
            </a:r>
          </a:p>
        </p:txBody>
      </p:sp>
      <p:sp>
        <p:nvSpPr>
          <p:cNvPr id="4" name="TextBox 3"/>
          <p:cNvSpPr txBox="1"/>
          <p:nvPr/>
        </p:nvSpPr>
        <p:spPr>
          <a:xfrm>
            <a:off x="0" y="6211669"/>
            <a:ext cx="2507418" cy="646331"/>
          </a:xfrm>
          <a:prstGeom prst="rect">
            <a:avLst/>
          </a:prstGeom>
          <a:noFill/>
        </p:spPr>
        <p:txBody>
          <a:bodyPr wrap="none" rtlCol="0">
            <a:spAutoFit/>
          </a:bodyPr>
          <a:lstStyle/>
          <a:p>
            <a:r>
              <a:rPr lang="en-US" b="1" dirty="0">
                <a:solidFill>
                  <a:schemeClr val="bg1"/>
                </a:solidFill>
              </a:rPr>
              <a:t>Delivery Services</a:t>
            </a:r>
          </a:p>
          <a:p>
            <a:r>
              <a:rPr lang="en-US" b="1" dirty="0">
                <a:solidFill>
                  <a:schemeClr val="bg2"/>
                </a:solidFill>
              </a:rPr>
              <a:t>Columbia University </a:t>
            </a:r>
          </a:p>
        </p:txBody>
      </p:sp>
    </p:spTree>
    <p:extLst>
      <p:ext uri="{BB962C8B-B14F-4D97-AF65-F5344CB8AC3E}">
        <p14:creationId xmlns:p14="http://schemas.microsoft.com/office/powerpoint/2010/main" val="6001047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78281"/>
            <a:ext cx="9075420" cy="3749040"/>
          </a:xfrm>
          <a:prstGeom prst="rect">
            <a:avLst/>
          </a:prstGeom>
        </p:spPr>
      </p:pic>
      <p:sp>
        <p:nvSpPr>
          <p:cNvPr id="4" name="TextBox 3"/>
          <p:cNvSpPr txBox="1"/>
          <p:nvPr/>
        </p:nvSpPr>
        <p:spPr>
          <a:xfrm>
            <a:off x="0" y="6211669"/>
            <a:ext cx="2507418" cy="646331"/>
          </a:xfrm>
          <a:prstGeom prst="rect">
            <a:avLst/>
          </a:prstGeom>
          <a:noFill/>
        </p:spPr>
        <p:txBody>
          <a:bodyPr wrap="none" rtlCol="0">
            <a:spAutoFit/>
          </a:bodyPr>
          <a:lstStyle/>
          <a:p>
            <a:r>
              <a:rPr lang="en-US" b="1" dirty="0">
                <a:solidFill>
                  <a:schemeClr val="bg1"/>
                </a:solidFill>
              </a:rPr>
              <a:t>Delivery Services</a:t>
            </a:r>
          </a:p>
          <a:p>
            <a:r>
              <a:rPr lang="en-US" b="1" dirty="0">
                <a:solidFill>
                  <a:schemeClr val="bg2"/>
                </a:solidFill>
              </a:rPr>
              <a:t>Columbia University </a:t>
            </a:r>
          </a:p>
        </p:txBody>
      </p:sp>
      <p:sp>
        <p:nvSpPr>
          <p:cNvPr id="5" name="Content Placeholder 4"/>
          <p:cNvSpPr>
            <a:spLocks noGrp="1"/>
          </p:cNvSpPr>
          <p:nvPr>
            <p:ph sz="half" idx="4294967295"/>
          </p:nvPr>
        </p:nvSpPr>
        <p:spPr>
          <a:xfrm>
            <a:off x="3886200" y="5562600"/>
            <a:ext cx="5257800" cy="1600200"/>
          </a:xfrm>
          <a:prstGeom prst="rect">
            <a:avLst/>
          </a:prstGeom>
        </p:spPr>
        <p:txBody>
          <a:bodyPr/>
          <a:lstStyle/>
          <a:p>
            <a:pPr>
              <a:buFont typeface="Arial" panose="020B0604020202020204" pitchFamily="34" charset="0"/>
              <a:buChar char="•"/>
            </a:pPr>
            <a:r>
              <a:rPr lang="en-US" dirty="0"/>
              <a:t>Make it stop</a:t>
            </a:r>
          </a:p>
          <a:p>
            <a:pPr>
              <a:buFont typeface="Arial" panose="020B0604020202020204" pitchFamily="34" charset="0"/>
              <a:buChar char="•"/>
            </a:pPr>
            <a:r>
              <a:rPr lang="en-US" dirty="0"/>
              <a:t>The details are important</a:t>
            </a:r>
          </a:p>
          <a:p>
            <a:pPr marL="109728" indent="0">
              <a:buNone/>
            </a:pPr>
            <a:endParaRPr lang="en-US" dirty="0"/>
          </a:p>
        </p:txBody>
      </p:sp>
      <p:grpSp>
        <p:nvGrpSpPr>
          <p:cNvPr id="6" name="Group 5"/>
          <p:cNvGrpSpPr/>
          <p:nvPr/>
        </p:nvGrpSpPr>
        <p:grpSpPr>
          <a:xfrm>
            <a:off x="720309" y="1143000"/>
            <a:ext cx="6899691" cy="797279"/>
            <a:chOff x="720309" y="-202842"/>
            <a:chExt cx="6899691" cy="797279"/>
          </a:xfrm>
        </p:grpSpPr>
        <p:sp>
          <p:nvSpPr>
            <p:cNvPr id="3" name="Down Arrow 2"/>
            <p:cNvSpPr/>
            <p:nvPr/>
          </p:nvSpPr>
          <p:spPr>
            <a:xfrm>
              <a:off x="5334000" y="-167563"/>
              <a:ext cx="533400" cy="762000"/>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a:off x="720309" y="-202842"/>
              <a:ext cx="533400" cy="762000"/>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a:off x="6477000" y="-202842"/>
              <a:ext cx="533400" cy="762000"/>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a:off x="7086600" y="-167563"/>
              <a:ext cx="533400" cy="762000"/>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itle 2"/>
          <p:cNvSpPr>
            <a:spLocks noGrp="1"/>
          </p:cNvSpPr>
          <p:nvPr>
            <p:ph type="title"/>
          </p:nvPr>
        </p:nvSpPr>
        <p:spPr>
          <a:xfrm>
            <a:off x="457200" y="152400"/>
            <a:ext cx="8229600" cy="1143000"/>
          </a:xfrm>
        </p:spPr>
        <p:txBody>
          <a:bodyPr>
            <a:normAutofit fontScale="90000"/>
          </a:bodyPr>
          <a:lstStyle/>
          <a:p>
            <a:pPr algn="ctr"/>
            <a:r>
              <a:rPr lang="en-US" dirty="0"/>
              <a:t>ILL QR#1 – Insight into Borrowers</a:t>
            </a:r>
          </a:p>
        </p:txBody>
      </p:sp>
    </p:spTree>
    <p:extLst>
      <p:ext uri="{BB962C8B-B14F-4D97-AF65-F5344CB8AC3E}">
        <p14:creationId xmlns:p14="http://schemas.microsoft.com/office/powerpoint/2010/main" val="162380307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1362</TotalTime>
  <Words>706</Words>
  <Application>Microsoft Office PowerPoint</Application>
  <PresentationFormat>On-screen Show (4:3)</PresentationFormat>
  <Paragraphs>165</Paragraphs>
  <Slides>28</Slides>
  <Notes>3</Notes>
  <HiddenSlides>0</HiddenSlides>
  <MMClips>0</MMClips>
  <ScaleCrop>false</ScaleCrop>
  <HeadingPairs>
    <vt:vector size="8" baseType="variant">
      <vt:variant>
        <vt:lpstr>Fonts Used</vt:lpstr>
      </vt:variant>
      <vt:variant>
        <vt:i4>7</vt:i4>
      </vt:variant>
      <vt:variant>
        <vt:lpstr>Theme</vt:lpstr>
      </vt:variant>
      <vt:variant>
        <vt:i4>1</vt:i4>
      </vt:variant>
      <vt:variant>
        <vt:lpstr>Links</vt:lpstr>
      </vt:variant>
      <vt:variant>
        <vt:i4>7</vt:i4>
      </vt:variant>
      <vt:variant>
        <vt:lpstr>Slide Titles</vt:lpstr>
      </vt:variant>
      <vt:variant>
        <vt:i4>28</vt:i4>
      </vt:variant>
    </vt:vector>
  </HeadingPairs>
  <TitlesOfParts>
    <vt:vector size="43" baseType="lpstr">
      <vt:lpstr>Arial</vt:lpstr>
      <vt:lpstr>Calibri</vt:lpstr>
      <vt:lpstr>Lucida Sans Unicode</vt:lpstr>
      <vt:lpstr>Verdana</vt:lpstr>
      <vt:lpstr>Wingdings</vt:lpstr>
      <vt:lpstr>Wingdings 2</vt:lpstr>
      <vt:lpstr>Wingdings 3</vt:lpstr>
      <vt:lpstr>Concourse</vt:lpstr>
      <vt:lpstr>file:///C:\Users\zl2114\Desktop\20%20-%20Borrow%20Direct\20%20-%20Borrow%20Direct%20-%20Analysis%201%20-%20Primary%20Statistics.xlsx!Chart1</vt:lpstr>
      <vt:lpstr>file:///C:\Users\zl2114\Desktop\20%20-%20Borrow%20Direct\20%20-%20Borrow%20Direct%20-%20Analysis%201%20-%20Primary%20Statistics.xlsx!Chart2</vt:lpstr>
      <vt:lpstr>file:///C:\Users\zl2114\Desktop\3%20-%20Circulation\3%20-%20Circulation%20-%20Analysis%201%20-%20System-Wide\CIRCULATION%20-%20Borrow%20Direct.xlsx!Chart1</vt:lpstr>
      <vt:lpstr>file:///C:\Users\zl2114\Desktop\3%20-%20Circulation\3%20-%20Circulation%20-%20Analysis%201%20-%20System-Wide\CIRCULATION%20-%20Borrow%20Direct.xlsx!Chart2</vt:lpstr>
      <vt:lpstr>file:///C:\Users\zl2114\Desktop\3%20-%20Circulation\3%20-%20Circulation%20-%20Analysis%201%20-%20System-Wide\CIRCULATION%20-%20Borrow%20Direct.xlsx!Chart3</vt:lpstr>
      <vt:lpstr>file:///C:\Users\zl2114\Desktop\3%20-%20Circulation\3%20-%20Circulation%20-%20Analysis%201%20-%20System-Wide\CIRCULATION%20-%20Borrow%20Direct.xlsx!Chart4</vt:lpstr>
      <vt:lpstr>file:///C:\Users\zl2114\Desktop\3%20-%20Circulation\3%20-%20Circulation%20-%20Analysis%201%20-%20System-Wide\CIRCULATION%20-%20Borrow%20Direct.xlsx!Chart5</vt:lpstr>
      <vt:lpstr>Listening to Sermons from Mystical Germans Who Preach from Ten to Four</vt:lpstr>
      <vt:lpstr>…or, Letting the Punishment Fit the Crime</vt:lpstr>
      <vt:lpstr>Make News Good Again</vt:lpstr>
      <vt:lpstr>What’s this about?</vt:lpstr>
      <vt:lpstr>PowerPoint Presentation</vt:lpstr>
      <vt:lpstr>PowerPoint Presentation</vt:lpstr>
      <vt:lpstr>Lost, Damaged &amp; Long Overdue</vt:lpstr>
      <vt:lpstr>Quarterly Reports</vt:lpstr>
      <vt:lpstr>ILL QR#1 – Insight into Borrowers</vt:lpstr>
      <vt:lpstr>PowerPoint Presentation</vt:lpstr>
      <vt:lpstr>PowerPoint Presentation</vt:lpstr>
      <vt:lpstr>PowerPoint Presentation</vt:lpstr>
      <vt:lpstr>What We Did</vt:lpstr>
      <vt:lpstr>Borrow Direct</vt:lpstr>
      <vt:lpstr>PowerPoint Presentation</vt:lpstr>
      <vt:lpstr>PowerPoint Presentation</vt:lpstr>
      <vt:lpstr>Circulation Data</vt:lpstr>
      <vt:lpstr>PowerPoint Presentation</vt:lpstr>
      <vt:lpstr>PowerPoint Presentation</vt:lpstr>
      <vt:lpstr>PowerPoint Presentation</vt:lpstr>
      <vt:lpstr>PowerPoint Presentation</vt:lpstr>
      <vt:lpstr>PowerPoint Presentation</vt:lpstr>
      <vt:lpstr>ILL QR#2 – Insight into Lending</vt:lpstr>
      <vt:lpstr>PowerPoint Presentation</vt:lpstr>
      <vt:lpstr>PowerPoint Presentation</vt:lpstr>
      <vt:lpstr>PowerPoint Presentation</vt:lpstr>
      <vt:lpstr>What We Did</vt:lpstr>
      <vt:lpstr>Thank you for your patience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Listening to Sermons from Mystical Germans Who Preach from Ten to Four</dc:title>
  <dc:creator>Zack Lane</dc:creator>
  <cp:lastModifiedBy>McNicol,Jeanette</cp:lastModifiedBy>
  <cp:revision>100</cp:revision>
  <dcterms:created xsi:type="dcterms:W3CDTF">2006-08-16T00:00:00Z</dcterms:created>
  <dcterms:modified xsi:type="dcterms:W3CDTF">2019-09-26T21:39:26Z</dcterms:modified>
</cp:coreProperties>
</file>