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6"/>
  </p:notesMasterIdLst>
  <p:handoutMasterIdLst>
    <p:handoutMasterId r:id="rId47"/>
  </p:handoutMasterIdLst>
  <p:sldIdLst>
    <p:sldId id="257" r:id="rId3"/>
    <p:sldId id="259" r:id="rId4"/>
    <p:sldId id="263" r:id="rId5"/>
    <p:sldId id="261" r:id="rId6"/>
    <p:sldId id="260" r:id="rId7"/>
    <p:sldId id="264" r:id="rId8"/>
    <p:sldId id="307" r:id="rId9"/>
    <p:sldId id="305" r:id="rId10"/>
    <p:sldId id="265" r:id="rId11"/>
    <p:sldId id="266" r:id="rId12"/>
    <p:sldId id="306" r:id="rId13"/>
    <p:sldId id="267" r:id="rId14"/>
    <p:sldId id="272" r:id="rId15"/>
    <p:sldId id="273" r:id="rId16"/>
    <p:sldId id="274" r:id="rId17"/>
    <p:sldId id="275" r:id="rId18"/>
    <p:sldId id="276" r:id="rId19"/>
    <p:sldId id="277"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Lst>
  <p:sldSz cx="9144000" cy="5143500" type="screen16x9"/>
  <p:notesSz cx="9305925" cy="70199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87626" autoAdjust="0"/>
  </p:normalViewPr>
  <p:slideViewPr>
    <p:cSldViewPr snapToGrid="0">
      <p:cViewPr>
        <p:scale>
          <a:sx n="113" d="100"/>
          <a:sy n="113" d="100"/>
        </p:scale>
        <p:origin x="-726"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250"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0500" y="0"/>
            <a:ext cx="4033838" cy="350838"/>
          </a:xfrm>
          <a:prstGeom prst="rect">
            <a:avLst/>
          </a:prstGeom>
        </p:spPr>
        <p:txBody>
          <a:bodyPr vert="horz" lIns="91440" tIns="45720" rIns="91440" bIns="45720" rtlCol="0"/>
          <a:lstStyle>
            <a:lvl1pPr algn="r">
              <a:defRPr sz="1200"/>
            </a:lvl1pPr>
          </a:lstStyle>
          <a:p>
            <a:fld id="{AAA1C615-50F4-422F-8AA4-99DD1F6174B2}" type="datetimeFigureOut">
              <a:rPr lang="en-US" smtClean="0"/>
              <a:t>2/8/2017</a:t>
            </a:fld>
            <a:endParaRPr lang="en-US"/>
          </a:p>
        </p:txBody>
      </p:sp>
      <p:sp>
        <p:nvSpPr>
          <p:cNvPr id="4" name="Footer Placeholder 3"/>
          <p:cNvSpPr>
            <a:spLocks noGrp="1"/>
          </p:cNvSpPr>
          <p:nvPr>
            <p:ph type="ftr" sz="quarter" idx="2"/>
          </p:nvPr>
        </p:nvSpPr>
        <p:spPr>
          <a:xfrm>
            <a:off x="0" y="6667500"/>
            <a:ext cx="4032250" cy="3508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0500" y="6667500"/>
            <a:ext cx="4033838" cy="350838"/>
          </a:xfrm>
          <a:prstGeom prst="rect">
            <a:avLst/>
          </a:prstGeom>
        </p:spPr>
        <p:txBody>
          <a:bodyPr vert="horz" lIns="91440" tIns="45720" rIns="91440" bIns="45720" rtlCol="0" anchor="b"/>
          <a:lstStyle>
            <a:lvl1pPr algn="r">
              <a:defRPr sz="1200"/>
            </a:lvl1pPr>
          </a:lstStyle>
          <a:p>
            <a:fld id="{DFEA36CE-71F6-4AAF-ACBB-A68B758EE1C8}" type="slidenum">
              <a:rPr lang="en-US" smtClean="0"/>
              <a:t>‹#›</a:t>
            </a:fld>
            <a:endParaRPr lang="en-US"/>
          </a:p>
        </p:txBody>
      </p:sp>
    </p:spTree>
    <p:extLst>
      <p:ext uri="{BB962C8B-B14F-4D97-AF65-F5344CB8AC3E}">
        <p14:creationId xmlns:p14="http://schemas.microsoft.com/office/powerpoint/2010/main" val="266071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32567" cy="35262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271742" y="0"/>
            <a:ext cx="4032567" cy="35262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47938" y="877887"/>
            <a:ext cx="4210048"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667303"/>
            <a:ext cx="4032567" cy="35262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271742" y="6667303"/>
            <a:ext cx="4032567" cy="352620"/>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6750700"/>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98" name="Shape 198"/>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968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0" name="Shape 250"/>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90042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7" name="Shape 257"/>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896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930592"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Decided to create a report on user needs - started with lit review to see what existing research shows.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Purpose of report is to inform community-wide understanding of document user needs and behaviors. This will serve as evidence to determine best practice guidelines for web archiving metadata.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287" name="Shape 287"/>
          <p:cNvSpPr>
            <a:spLocks noGrp="1" noRot="1" noChangeAspect="1"/>
          </p:cNvSpPr>
          <p:nvPr>
            <p:ph type="sldImg" idx="2"/>
          </p:nvPr>
        </p:nvSpPr>
        <p:spPr>
          <a:xfrm>
            <a:off x="2547938" y="877888"/>
            <a:ext cx="4211637"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1644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930592"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a:t>We identified and gathered about 33 (user needs) and 23 (metadata) </a:t>
            </a:r>
            <a:r>
              <a:rPr lang="en-US" sz="1200" b="0" i="0" u="none" strike="noStrike" cap="none">
                <a:solidFill>
                  <a:schemeClr val="dk1"/>
                </a:solidFill>
                <a:latin typeface="Calibri"/>
                <a:ea typeface="Calibri"/>
                <a:cs typeface="Calibri"/>
                <a:sym typeface="Calibri"/>
              </a:rPr>
              <a:t>articles, reports, blog posts, conference presentations, and social media exchanges  that were related to user needs and/or metad</a:t>
            </a:r>
            <a:r>
              <a:rPr lang="en-US"/>
              <a:t>ata issues </a:t>
            </a:r>
            <a:r>
              <a:rPr lang="en-US" sz="1200" b="0" i="0" u="none" strike="noStrike" cap="none">
                <a:solidFill>
                  <a:schemeClr val="dk1"/>
                </a:solidFill>
                <a:latin typeface="Calibri"/>
                <a:ea typeface="Calibri"/>
                <a:cs typeface="Calibri"/>
                <a:sym typeface="Calibri"/>
              </a:rPr>
              <a:t>for web archives.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From abstracts we created synthesis of findings based on some main topics that emerged from readings.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3" name="Shape 293"/>
          <p:cNvSpPr>
            <a:spLocks noGrp="1" noRot="1" noChangeAspect="1"/>
          </p:cNvSpPr>
          <p:nvPr>
            <p:ph type="sldImg" idx="2"/>
          </p:nvPr>
        </p:nvSpPr>
        <p:spPr>
          <a:xfrm>
            <a:off x="2547938" y="877888"/>
            <a:ext cx="4211637"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3852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930592"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Users of web archives are diverse - they have different uses and needs of web archives: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9" name="Shape 299"/>
          <p:cNvSpPr>
            <a:spLocks noGrp="1" noRot="1" noChangeAspect="1"/>
          </p:cNvSpPr>
          <p:nvPr>
            <p:ph type="sldImg" idx="2"/>
          </p:nvPr>
        </p:nvSpPr>
        <p:spPr>
          <a:xfrm>
            <a:off x="2547938" y="877888"/>
            <a:ext cx="4211637"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8249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239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930592"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Taken from Rutgers study of users of archived websites; not yet published.</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Academic researchers in history and social sciences - may be looking at the actual </a:t>
            </a:r>
            <a:r>
              <a:rPr lang="en-US" sz="1200" b="1" i="0" u="none" strike="noStrike" cap="none">
                <a:solidFill>
                  <a:schemeClr val="dk1"/>
                </a:solidFill>
                <a:latin typeface="Calibri"/>
                <a:ea typeface="Calibri"/>
                <a:cs typeface="Calibri"/>
                <a:sym typeface="Calibri"/>
              </a:rPr>
              <a:t>content</a:t>
            </a:r>
            <a:r>
              <a:rPr lang="en-US" sz="1200" b="0" i="0" u="none" strike="noStrike" cap="none">
                <a:solidFill>
                  <a:schemeClr val="dk1"/>
                </a:solidFill>
                <a:latin typeface="Calibri"/>
                <a:ea typeface="Calibri"/>
                <a:cs typeface="Calibri"/>
                <a:sym typeface="Calibri"/>
              </a:rPr>
              <a:t> of web pages - looking for information</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Digital humanists and data analysts - using web archives for data and text mining</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Web and computer scientists - technology development, systems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2" name="Shape 312"/>
          <p:cNvSpPr>
            <a:spLocks noGrp="1" noRot="1" noChangeAspect="1"/>
          </p:cNvSpPr>
          <p:nvPr>
            <p:ph type="sldImg" idx="2"/>
          </p:nvPr>
        </p:nvSpPr>
        <p:spPr>
          <a:xfrm>
            <a:off x="2547938" y="877888"/>
            <a:ext cx="4211637"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88209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r>
              <a:rPr lang="en-US" dirty="0"/>
              <a:t>Academic researchers in history and social sciences - may be looking at the actual </a:t>
            </a:r>
            <a:r>
              <a:rPr lang="en-US" b="1" dirty="0"/>
              <a:t>content</a:t>
            </a:r>
            <a:r>
              <a:rPr lang="en-US" dirty="0"/>
              <a:t> of web pages - looking for information</a:t>
            </a:r>
          </a:p>
          <a:p>
            <a:pPr lvl="0" rtl="0">
              <a:spcBef>
                <a:spcPts val="0"/>
              </a:spcBef>
              <a:buClr>
                <a:schemeClr val="dk1"/>
              </a:buClr>
              <a:buSzPct val="25000"/>
              <a:buFont typeface="Calibri"/>
              <a:buNone/>
            </a:pPr>
            <a:r>
              <a:rPr lang="en-US" dirty="0"/>
              <a:t>Digital humanists and data analysts - using web archives for data and text mining</a:t>
            </a:r>
          </a:p>
          <a:p>
            <a:pPr lvl="0" rtl="0">
              <a:spcBef>
                <a:spcPts val="0"/>
              </a:spcBef>
              <a:buClr>
                <a:schemeClr val="dk1"/>
              </a:buClr>
              <a:buSzPct val="25000"/>
              <a:buFont typeface="Calibri"/>
              <a:buNone/>
            </a:pPr>
            <a:r>
              <a:rPr lang="en-US" dirty="0"/>
              <a:t>Web and computer scientists - technology development, systems</a:t>
            </a:r>
          </a:p>
          <a:p>
            <a:pPr lvl="0" rtl="0">
              <a:spcBef>
                <a:spcPts val="0"/>
              </a:spcBef>
              <a:buClr>
                <a:schemeClr val="dk1"/>
              </a:buClr>
              <a:buSzPct val="25000"/>
              <a:buFont typeface="Calibri"/>
              <a:buNone/>
            </a:pPr>
            <a:endParaRPr dirty="0"/>
          </a:p>
          <a:p>
            <a:pPr marL="0" marR="0" lvl="0" indent="0" algn="l" rtl="0">
              <a:spcBef>
                <a:spcPts val="0"/>
              </a:spcBef>
              <a:buClr>
                <a:schemeClr val="dk1"/>
              </a:buClr>
              <a:buSzPct val="25000"/>
              <a:buFont typeface="Calibri"/>
              <a:buNone/>
            </a:pPr>
            <a:endParaRPr dirty="0"/>
          </a:p>
        </p:txBody>
      </p:sp>
    </p:spTree>
    <p:extLst>
      <p:ext uri="{BB962C8B-B14F-4D97-AF65-F5344CB8AC3E}">
        <p14:creationId xmlns:p14="http://schemas.microsoft.com/office/powerpoint/2010/main" val="2800718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Provenance from users</a:t>
            </a:r>
            <a:r>
              <a:rPr lang="en-US"/>
              <a:t>’ perspectives:</a:t>
            </a:r>
            <a:r>
              <a:rPr lang="en-US" sz="1200" b="0" i="0" u="none" strike="noStrike" cap="none">
                <a:solidFill>
                  <a:schemeClr val="dk1"/>
                </a:solidFill>
                <a:latin typeface="Calibri"/>
                <a:ea typeface="Calibri"/>
                <a:cs typeface="Calibri"/>
                <a:sym typeface="Calibri"/>
              </a:rPr>
              <a:t> why and when a website was created and collected</a:t>
            </a:r>
          </a:p>
          <a:p>
            <a:pPr marL="457200" marR="0" lvl="0" indent="-228600" algn="l" rtl="0">
              <a:spcBef>
                <a:spcPts val="0"/>
              </a:spcBef>
              <a:spcAft>
                <a:spcPts val="0"/>
              </a:spcAft>
              <a:buClr>
                <a:schemeClr val="dk1"/>
              </a:buClr>
              <a:buSzPct val="100000"/>
              <a:buFont typeface="Calibri"/>
              <a:buChar char="-"/>
            </a:pPr>
            <a:r>
              <a:rPr lang="en-US"/>
              <a:t>How can l</a:t>
            </a:r>
            <a:r>
              <a:rPr lang="en-US" sz="1200" b="0" i="0" u="none" strike="noStrike" cap="none">
                <a:solidFill>
                  <a:schemeClr val="dk1"/>
                </a:solidFill>
                <a:latin typeface="Calibri"/>
                <a:ea typeface="Calibri"/>
                <a:cs typeface="Calibri"/>
                <a:sym typeface="Calibri"/>
              </a:rPr>
              <a:t>ibraries and archives support users</a:t>
            </a:r>
            <a:r>
              <a:rPr lang="en-US"/>
              <a:t>? T</a:t>
            </a:r>
            <a:r>
              <a:rPr lang="en-US" sz="1200" b="0" i="0" u="none" strike="noStrike" cap="none">
                <a:solidFill>
                  <a:schemeClr val="dk1"/>
                </a:solidFill>
                <a:latin typeface="Calibri"/>
                <a:ea typeface="Calibri"/>
                <a:cs typeface="Calibri"/>
                <a:sym typeface="Calibri"/>
              </a:rPr>
              <a:t>each them how to find and use web archives, how to use available tools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656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930592"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Much of this was confirmed by our review of institution-specific metadata guidelines.</a:t>
            </a:r>
          </a:p>
        </p:txBody>
      </p:sp>
      <p:sp>
        <p:nvSpPr>
          <p:cNvPr id="339" name="Shape 339"/>
          <p:cNvSpPr>
            <a:spLocks noGrp="1" noRot="1" noChangeAspect="1"/>
          </p:cNvSpPr>
          <p:nvPr>
            <p:ph type="sldImg" idx="2"/>
          </p:nvPr>
        </p:nvSpPr>
        <p:spPr>
          <a:xfrm>
            <a:off x="2547938" y="877888"/>
            <a:ext cx="4211637"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049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1703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5" name="Shape 345"/>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00923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9258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155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6547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6963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0556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100" b="0" i="0" u="none" strike="noStrike" cap="none" dirty="0">
              <a:solidFill>
                <a:schemeClr val="dk1"/>
              </a:solidFill>
              <a:latin typeface="Calibri"/>
              <a:ea typeface="Calibri"/>
              <a:cs typeface="Calibri"/>
              <a:sym typeface="Calibri"/>
            </a:endParaRPr>
          </a:p>
        </p:txBody>
      </p:sp>
      <p:sp>
        <p:nvSpPr>
          <p:cNvPr id="387" name="Shape 387"/>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542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930592"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5" name="Shape 395"/>
          <p:cNvSpPr>
            <a:spLocks noGrp="1" noRot="1" noChangeAspect="1"/>
          </p:cNvSpPr>
          <p:nvPr>
            <p:ph type="sldImg" idx="2"/>
          </p:nvPr>
        </p:nvSpPr>
        <p:spPr>
          <a:xfrm>
            <a:off x="2547938" y="877888"/>
            <a:ext cx="4211637"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627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401" name="Shape 401"/>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4069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Working group includes both catalogers and archivists, and we looked at national standards from both communities, with the full acknowledgment that none of them could fully address the sp</a:t>
            </a:r>
            <a:r>
              <a:rPr lang="en-US"/>
              <a:t>ecific qualities of archived born digital resources.</a:t>
            </a:r>
          </a:p>
        </p:txBody>
      </p:sp>
      <p:sp>
        <p:nvSpPr>
          <p:cNvPr id="407" name="Shape 407"/>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929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5913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Eight sets of existing and widely varying guidelines were considered by the group. Some were quite explicit, others not so.</a:t>
            </a:r>
          </a:p>
        </p:txBody>
      </p:sp>
      <p:sp>
        <p:nvSpPr>
          <p:cNvPr id="413" name="Shape 413"/>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55462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9" name="Shape 419"/>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That said, by putting them all onto a handy grid developed by Jackie, we were able to identify the most commonly shared elements of metadata description.</a:t>
            </a:r>
          </a:p>
          <a:p>
            <a:pPr marL="0" marR="0" lvl="0" indent="0" algn="l" rtl="0">
              <a:spcBef>
                <a:spcPts val="0"/>
              </a:spcBef>
              <a:buClr>
                <a:schemeClr val="dk1"/>
              </a:buClr>
              <a:buSzPct val="25000"/>
              <a:buFont typeface="Calibri"/>
              <a:buNone/>
            </a:pPr>
            <a:r>
              <a:rPr lang="en-US"/>
              <a:t>You don’t have to be a metadata specialist to guess that the three shared by all were that of loosely defined fields for TITLE, CREATOR or CONTRIBUTOR, and DESCRIPTION.  So far, so good.</a:t>
            </a:r>
          </a:p>
          <a:p>
            <a:pPr marL="0" marR="0" lvl="0" indent="0" algn="l" rtl="0">
              <a:spcBef>
                <a:spcPts val="0"/>
              </a:spcBef>
              <a:buClr>
                <a:schemeClr val="dk1"/>
              </a:buClr>
              <a:buSzPct val="25000"/>
              <a:buFont typeface="Calibri"/>
              <a:buNone/>
            </a:pPr>
            <a:r>
              <a:rPr lang="en-US"/>
              <a:t>It did get thornier as we tried to categorize other elements, but basically, we agreed that these 12 elements appear most often.  Suprisingly--or maybe not--if you are a web archivist, some elements considered essential for traditional cataloging are not so present, like publisher, place of publication, extent, and statement of responsibility.</a:t>
            </a:r>
          </a:p>
        </p:txBody>
      </p:sp>
    </p:spTree>
    <p:extLst>
      <p:ext uri="{BB962C8B-B14F-4D97-AF65-F5344CB8AC3E}">
        <p14:creationId xmlns:p14="http://schemas.microsoft.com/office/powerpoint/2010/main" val="1042411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As i mentioned, it has not been easy to fully define or agree what some elements are describing. This is part of the dilemma of “making the black hole grey,” which was the title of NYARC’s web archiving grant from the Mellon Foundation.  Web archiving challenges our ingrained understanding of what web-based resources are or represent.  It’s a sometimes frustrating but always interesting set of thought exercises.  </a:t>
            </a:r>
          </a:p>
        </p:txBody>
      </p:sp>
      <p:sp>
        <p:nvSpPr>
          <p:cNvPr id="428" name="Shape 428"/>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51999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As mentioned in the earlier slide, we agreed it was imperative to look at records “in the wild,” to see what actual practice is looking like in the big aggregations.  So we set about finding examples, and found that it wasn’t so easy.  Which brings home the fact that we clearly need some agreement, when even librarians and archivists have trouble finding records.</a:t>
            </a:r>
          </a:p>
        </p:txBody>
      </p:sp>
      <p:sp>
        <p:nvSpPr>
          <p:cNvPr id="434" name="Shape 434"/>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6826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lvl="0">
              <a:spcBef>
                <a:spcPts val="0"/>
              </a:spcBef>
              <a:buNone/>
            </a:pPr>
            <a:r>
              <a:rPr lang="en-US"/>
              <a:t>As evidenced by our investigations, there remains a basic division in organizational and descriptive approaches to web archives, and both are valid and therefore need to be supported.  The choice of which to use depends on a variety of factors, including intent of purpose for collecting, staffing expertise, and administrative organization.  Web archives are a bit slippery, neither fish nor fowl, and therefore both approaches are totally valid depending on circumstances.  And indeed some institutions may choose to use both.</a:t>
            </a:r>
          </a:p>
        </p:txBody>
      </p:sp>
    </p:spTree>
    <p:extLst>
      <p:ext uri="{BB962C8B-B14F-4D97-AF65-F5344CB8AC3E}">
        <p14:creationId xmlns:p14="http://schemas.microsoft.com/office/powerpoint/2010/main" val="3418015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As I mentioned, web archives are difficult to categorize.  And here are some examples of those tricky dilemmas we faced.</a:t>
            </a:r>
          </a:p>
        </p:txBody>
      </p:sp>
      <p:sp>
        <p:nvSpPr>
          <p:cNvPr id="447" name="Shape 447"/>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44921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Variety of practices: </a:t>
            </a:r>
          </a:p>
          <a:p>
            <a:pPr marL="457200" marR="0" lvl="0" indent="-22860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some institutions required the same content in the Creator/Publisher elements</a:t>
            </a:r>
          </a:p>
        </p:txBody>
      </p:sp>
      <p:sp>
        <p:nvSpPr>
          <p:cNvPr id="453" name="Shape 453"/>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06659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930591" y="3378339"/>
            <a:ext cx="7444800" cy="2764200"/>
          </a:xfrm>
          <a:prstGeom prst="rect">
            <a:avLst/>
          </a:prstGeom>
        </p:spPr>
        <p:txBody>
          <a:bodyPr lIns="91425" tIns="91425" rIns="91425" bIns="91425" anchor="t" anchorCtr="0">
            <a:noAutofit/>
          </a:bodyPr>
          <a:lstStyle/>
          <a:p>
            <a:pPr marL="457200" lvl="0" indent="-228600" rtl="0">
              <a:spcBef>
                <a:spcPts val="0"/>
              </a:spcBef>
              <a:buSzPct val="100000"/>
              <a:buChar char="●"/>
            </a:pPr>
            <a:r>
              <a:rPr lang="en-US"/>
              <a:t>for most institutions the publisher was optional; for others it was mandatory.</a:t>
            </a:r>
          </a:p>
          <a:p>
            <a:pPr marL="457200" lvl="0" indent="-228600">
              <a:spcBef>
                <a:spcPts val="0"/>
              </a:spcBef>
              <a:buSzPct val="100000"/>
              <a:buChar char="●"/>
            </a:pPr>
            <a:r>
              <a:rPr lang="en-US"/>
              <a:t>And hey, what does “place of publication” mean on the web?</a:t>
            </a:r>
          </a:p>
        </p:txBody>
      </p:sp>
    </p:spTree>
    <p:extLst>
      <p:ext uri="{BB962C8B-B14F-4D97-AF65-F5344CB8AC3E}">
        <p14:creationId xmlns:p14="http://schemas.microsoft.com/office/powerpoint/2010/main" val="1122478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Here a sample from one record. NYU’s finding aids attempt to describe what is in--and just as importantly--what’s not in the collection. The group agreed this was a good practice, but NYU seems to be an outlier here, as we did not readily find other examples.  Perhaps this will be incorporated into our recommended best practices.</a:t>
            </a:r>
          </a:p>
        </p:txBody>
      </p:sp>
      <p:sp>
        <p:nvSpPr>
          <p:cNvPr id="464" name="Shape 464"/>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6317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Another dilemma. For archival records, we found that mixed materials was predominant and for bib records, integrating or continuing resources was most used. At NYARC we use Integrating resource, which is a subset of continuing resource.</a:t>
            </a:r>
          </a:p>
          <a:p>
            <a:pPr marL="0" marR="0" lvl="0" indent="0" algn="l" rtl="0">
              <a:spcBef>
                <a:spcPts val="0"/>
              </a:spcBef>
              <a:buClr>
                <a:schemeClr val="dk1"/>
              </a:buClr>
              <a:buSzPct val="25000"/>
              <a:buFont typeface="Calibri"/>
              <a:buNone/>
            </a:pPr>
            <a:r>
              <a:rPr lang="en-US"/>
              <a:t>So this just gives you a quick overview of the sort of discussions we’ve been having, preliminary to our task of reporting.  I’ll turn it back over to Jackie to take us to that final step.</a:t>
            </a:r>
          </a:p>
        </p:txBody>
      </p:sp>
      <p:sp>
        <p:nvSpPr>
          <p:cNvPr id="470" name="Shape 470"/>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463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774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76" name="Shape 476"/>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8210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1" name="Shape 481"/>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0211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88" name="Shape 488"/>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1207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While it is fun and exciting to be part of the Wild West in the frontier of web archiving described earlier in the British Library quote, the library community has a long and proven tradition to band together to tame the broncos and develop efficient metadata practices.  And who better to help us than OCLC, the product of decades of shared cataloging.  As web archiving slowly spreads as an integral component of collection development for Research Library Partners, the growing band of practitioners in the frontier  acknowledged the need for community development of core metadata practices and reached out to RLP for help in doing so.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995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39" name="Shape 239"/>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125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1703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930591" y="3378339"/>
            <a:ext cx="7444800" cy="27642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44" name="Shape 244"/>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622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930591" y="3378339"/>
            <a:ext cx="7444740" cy="2764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0" name="Shape 250"/>
          <p:cNvSpPr>
            <a:spLocks noGrp="1" noRot="1" noChangeAspect="1"/>
          </p:cNvSpPr>
          <p:nvPr>
            <p:ph type="sldImg" idx="2"/>
          </p:nvPr>
        </p:nvSpPr>
        <p:spPr>
          <a:xfrm>
            <a:off x="2547938" y="877888"/>
            <a:ext cx="4210050" cy="2368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90042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New Section">
    <p:spTree>
      <p:nvGrpSpPr>
        <p:cNvPr id="1" name="Shape 23"/>
        <p:cNvGrpSpPr/>
        <p:nvPr/>
      </p:nvGrpSpPr>
      <p:grpSpPr>
        <a:xfrm>
          <a:off x="0" y="0"/>
          <a:ext cx="0" cy="0"/>
          <a:chOff x="0" y="0"/>
          <a:chExt cx="0" cy="0"/>
        </a:xfrm>
      </p:grpSpPr>
      <p:sp>
        <p:nvSpPr>
          <p:cNvPr id="24" name="Shape 24"/>
          <p:cNvSpPr/>
          <p:nvPr/>
        </p:nvSpPr>
        <p:spPr>
          <a:xfrm>
            <a:off x="0" y="0"/>
            <a:ext cx="9144000" cy="5143499"/>
          </a:xfrm>
          <a:prstGeom prst="rect">
            <a:avLst/>
          </a:prstGeom>
          <a:solidFill>
            <a:srgbClr val="00AFD7"/>
          </a:solidFill>
          <a:ln w="9525" cap="flat" cmpd="sng">
            <a:solidFill>
              <a:srgbClr val="00ADD7"/>
            </a:solidFill>
            <a:prstDash val="solid"/>
            <a:round/>
            <a:headEnd type="none" w="med" len="med"/>
            <a:tailEnd type="none" w="med" len="med"/>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25" name="Shape 25"/>
          <p:cNvSpPr txBox="1">
            <a:spLocks noGrp="1"/>
          </p:cNvSpPr>
          <p:nvPr>
            <p:ph type="body" idx="1"/>
          </p:nvPr>
        </p:nvSpPr>
        <p:spPr>
          <a:xfrm>
            <a:off x="315259" y="831062"/>
            <a:ext cx="8174036" cy="701152"/>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720"/>
              </a:spcBef>
              <a:spcAft>
                <a:spcPts val="0"/>
              </a:spcAft>
              <a:buClr>
                <a:schemeClr val="lt1"/>
              </a:buClr>
              <a:buFont typeface="Arial"/>
              <a:buNone/>
              <a:defRPr sz="3600" b="1" i="0" u="none" strike="noStrike" cap="none">
                <a:solidFill>
                  <a:schemeClr val="l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176213" y="638175"/>
            <a:ext cx="265113" cy="4505325"/>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3"/>
          </p:nvPr>
        </p:nvSpPr>
        <p:spPr>
          <a:xfrm>
            <a:off x="8411956" y="638177"/>
            <a:ext cx="265113" cy="4074628"/>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8" name="Shape 28"/>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Bullet">
    <p:spTree>
      <p:nvGrpSpPr>
        <p:cNvPr id="1" name="Shape 105"/>
        <p:cNvGrpSpPr/>
        <p:nvPr/>
      </p:nvGrpSpPr>
      <p:grpSpPr>
        <a:xfrm>
          <a:off x="0" y="0"/>
          <a:ext cx="0" cy="0"/>
          <a:chOff x="0" y="0"/>
          <a:chExt cx="0" cy="0"/>
        </a:xfrm>
      </p:grpSpPr>
      <p:sp>
        <p:nvSpPr>
          <p:cNvPr id="106" name="Shape 106"/>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07" name="Shape 107"/>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08" name="Shape 108"/>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09" name="Shape 109"/>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0" name="Shape 110"/>
          <p:cNvPicPr preferRelativeResize="0"/>
          <p:nvPr/>
        </p:nvPicPr>
        <p:blipFill rotWithShape="1">
          <a:blip r:embed="rId2">
            <a:alphaModFix/>
          </a:blip>
          <a:srcRect/>
          <a:stretch/>
        </p:blipFill>
        <p:spPr>
          <a:xfrm>
            <a:off x="8310053" y="4817244"/>
            <a:ext cx="687300" cy="218699"/>
          </a:xfrm>
          <a:prstGeom prst="rect">
            <a:avLst/>
          </a:prstGeom>
          <a:noFill/>
          <a:ln>
            <a:noFill/>
          </a:ln>
        </p:spPr>
      </p:pic>
      <p:sp>
        <p:nvSpPr>
          <p:cNvPr id="111" name="Shape 111"/>
          <p:cNvSpPr txBox="1">
            <a:spLocks noGrp="1"/>
          </p:cNvSpPr>
          <p:nvPr>
            <p:ph type="body" idx="2"/>
          </p:nvPr>
        </p:nvSpPr>
        <p:spPr>
          <a:xfrm>
            <a:off x="341312" y="1030287"/>
            <a:ext cx="8439300" cy="3317999"/>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2">
            <a:alphaModFix/>
          </a:blip>
          <a:srcRect/>
          <a:stretch/>
        </p:blipFill>
        <p:spPr>
          <a:xfrm>
            <a:off x="3163890" y="1"/>
            <a:ext cx="5980199" cy="1060199"/>
          </a:xfrm>
          <a:prstGeom prst="rect">
            <a:avLst/>
          </a:prstGeom>
          <a:noFill/>
          <a:ln>
            <a:noFill/>
          </a:ln>
        </p:spPr>
      </p:pic>
      <p:sp>
        <p:nvSpPr>
          <p:cNvPr id="114" name="Shape 114"/>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5" name="Shape 115"/>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6" name="Shape 116"/>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7" name="Shape 117"/>
          <p:cNvSpPr/>
          <p:nvPr/>
        </p:nvSpPr>
        <p:spPr>
          <a:xfrm>
            <a:off x="0" y="1"/>
            <a:ext cx="3190799" cy="1060199"/>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18" name="Shape 118"/>
          <p:cNvSpPr txBox="1">
            <a:spLocks noGrp="1"/>
          </p:cNvSpPr>
          <p:nvPr>
            <p:ph type="body" idx="1"/>
          </p:nvPr>
        </p:nvSpPr>
        <p:spPr>
          <a:xfrm>
            <a:off x="3" y="1329875"/>
            <a:ext cx="3582600" cy="569399"/>
          </a:xfrm>
          <a:prstGeom prst="rect">
            <a:avLst/>
          </a:prstGeom>
          <a:solidFill>
            <a:schemeClr val="accent2"/>
          </a:solid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1600" b="0" i="0" u="none" strike="noStrike" cap="none">
                <a:solidFill>
                  <a:schemeClr val="l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body" idx="2"/>
          </p:nvPr>
        </p:nvSpPr>
        <p:spPr>
          <a:xfrm>
            <a:off x="779470" y="1852401"/>
            <a:ext cx="7754699" cy="1234799"/>
          </a:xfrm>
          <a:prstGeom prst="rect">
            <a:avLst/>
          </a:prstGeom>
          <a:noFill/>
          <a:ln w="101600" cap="flat" cmpd="sng">
            <a:solidFill>
              <a:schemeClr val="accent2"/>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0"/>
              </a:spcBef>
              <a:spcAft>
                <a:spcPts val="0"/>
              </a:spcAft>
              <a:buClr>
                <a:schemeClr val="accent2"/>
              </a:buClr>
              <a:buFont typeface="Arial"/>
              <a:buNone/>
              <a:defRPr sz="4400" b="1" i="0" u="none" strike="noStrike" cap="none">
                <a:solidFill>
                  <a:schemeClr val="accent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0" name="Shape 120"/>
          <p:cNvPicPr preferRelativeResize="0"/>
          <p:nvPr/>
        </p:nvPicPr>
        <p:blipFill rotWithShape="1">
          <a:blip r:embed="rId3">
            <a:alphaModFix/>
          </a:blip>
          <a:srcRect/>
          <a:stretch/>
        </p:blipFill>
        <p:spPr>
          <a:xfrm>
            <a:off x="8310053" y="4817244"/>
            <a:ext cx="687300" cy="218699"/>
          </a:xfrm>
          <a:prstGeom prst="rect">
            <a:avLst/>
          </a:prstGeom>
          <a:noFill/>
          <a:ln>
            <a:noFill/>
          </a:ln>
        </p:spPr>
      </p:pic>
      <p:sp>
        <p:nvSpPr>
          <p:cNvPr id="121" name="Shape 121"/>
          <p:cNvSpPr txBox="1">
            <a:spLocks noGrp="1"/>
          </p:cNvSpPr>
          <p:nvPr>
            <p:ph type="body" idx="3"/>
          </p:nvPr>
        </p:nvSpPr>
        <p:spPr>
          <a:xfrm>
            <a:off x="728693" y="3206972"/>
            <a:ext cx="1860300" cy="400198"/>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body" idx="4"/>
          </p:nvPr>
        </p:nvSpPr>
        <p:spPr>
          <a:xfrm>
            <a:off x="728695" y="3613839"/>
            <a:ext cx="1364699" cy="307800"/>
          </a:xfrm>
          <a:prstGeom prst="rect">
            <a:avLst/>
          </a:prstGeom>
          <a:noFill/>
          <a:ln>
            <a:noFill/>
          </a:ln>
        </p:spPr>
        <p:txBody>
          <a:bodyPr lIns="91425" tIns="91425" rIns="91425" bIns="91425" anchor="t" anchorCtr="0"/>
          <a:lstStyle>
            <a:lvl1pPr marL="0" marR="0" lvl="0" indent="0" algn="l" rtl="0">
              <a:lnSpc>
                <a:spcPct val="100000"/>
              </a:lnSpc>
              <a:spcBef>
                <a:spcPts val="340"/>
              </a:spcBef>
              <a:spcAft>
                <a:spcPts val="0"/>
              </a:spcAft>
              <a:buClr>
                <a:schemeClr val="dk1"/>
              </a:buClr>
              <a:buFont typeface="Arial"/>
              <a:buNone/>
              <a:defRPr sz="17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Shape 123"/>
          <p:cNvSpPr/>
          <p:nvPr/>
        </p:nvSpPr>
        <p:spPr>
          <a:xfrm>
            <a:off x="3136900" y="0"/>
            <a:ext cx="445799" cy="1060199"/>
          </a:xfrm>
          <a:prstGeom prst="rect">
            <a:avLst/>
          </a:prstGeom>
          <a:solidFill>
            <a:srgbClr val="00AFD7">
              <a:alpha val="62745"/>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osing Slide - 2">
    <p:spTree>
      <p:nvGrpSpPr>
        <p:cNvPr id="1" name="Shape 124"/>
        <p:cNvGrpSpPr/>
        <p:nvPr/>
      </p:nvGrpSpPr>
      <p:grpSpPr>
        <a:xfrm>
          <a:off x="0" y="0"/>
          <a:ext cx="0" cy="0"/>
          <a:chOff x="0" y="0"/>
          <a:chExt cx="0" cy="0"/>
        </a:xfrm>
      </p:grpSpPr>
      <p:sp>
        <p:nvSpPr>
          <p:cNvPr id="125" name="Shape 125"/>
          <p:cNvSpPr/>
          <p:nvPr/>
        </p:nvSpPr>
        <p:spPr>
          <a:xfrm rot="-5400000">
            <a:off x="477199" y="3649232"/>
            <a:ext cx="607800" cy="292199"/>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26" name="Shape 126"/>
          <p:cNvSpPr txBox="1"/>
          <p:nvPr/>
        </p:nvSpPr>
        <p:spPr>
          <a:xfrm>
            <a:off x="5924930" y="3722857"/>
            <a:ext cx="4223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600" b="0" i="0" u="none" strike="noStrike" cap="none">
                <a:solidFill>
                  <a:schemeClr val="lt1"/>
                </a:solidFill>
                <a:latin typeface="Arial"/>
                <a:ea typeface="Arial"/>
                <a:cs typeface="Arial"/>
                <a:sym typeface="Arial"/>
              </a:rPr>
              <a:t>SM</a:t>
            </a:r>
          </a:p>
        </p:txBody>
      </p:sp>
      <p:sp>
        <p:nvSpPr>
          <p:cNvPr id="127" name="Shape 127"/>
          <p:cNvSpPr/>
          <p:nvPr/>
        </p:nvSpPr>
        <p:spPr>
          <a:xfrm>
            <a:off x="0" y="3491512"/>
            <a:ext cx="635100" cy="6078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28" name="Shape 128"/>
          <p:cNvSpPr txBox="1">
            <a:spLocks noGrp="1"/>
          </p:cNvSpPr>
          <p:nvPr>
            <p:ph type="body" idx="1"/>
          </p:nvPr>
        </p:nvSpPr>
        <p:spPr>
          <a:xfrm>
            <a:off x="731841" y="725439"/>
            <a:ext cx="4177800" cy="1492798"/>
          </a:xfrm>
          <a:prstGeom prst="rect">
            <a:avLst/>
          </a:prstGeom>
          <a:noFill/>
          <a:ln w="101600" cap="flat" cmpd="sng">
            <a:solidFill>
              <a:srgbClr val="236192"/>
            </a:solidFill>
            <a:prstDash val="solid"/>
            <a:miter/>
            <a:headEnd type="none" w="med" len="med"/>
            <a:tailEnd type="none" w="med" len="med"/>
          </a:ln>
        </p:spPr>
        <p:txBody>
          <a:bodyPr lIns="91425" tIns="91425" rIns="91425" bIns="91425" anchor="t" anchorCtr="0"/>
          <a:lstStyle>
            <a:lvl1pPr marL="0" marR="0" lvl="0" indent="0" algn="l" rtl="0">
              <a:lnSpc>
                <a:spcPct val="100000"/>
              </a:lnSpc>
              <a:spcBef>
                <a:spcPts val="0"/>
              </a:spcBef>
              <a:spcAft>
                <a:spcPts val="0"/>
              </a:spcAft>
              <a:buClr>
                <a:srgbClr val="236192"/>
              </a:buClr>
              <a:buFont typeface="Arial"/>
              <a:buNone/>
              <a:defRPr sz="55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body" idx="2"/>
          </p:nvPr>
        </p:nvSpPr>
        <p:spPr>
          <a:xfrm>
            <a:off x="698252" y="2291525"/>
            <a:ext cx="3887699" cy="3042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000000"/>
              </a:buClr>
              <a:buFont typeface="Arial"/>
              <a:buNone/>
              <a:defRPr sz="1800" b="1" i="0" u="none" strike="noStrike" cap="none">
                <a:solidFill>
                  <a:srgbClr val="000000"/>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body" idx="3"/>
          </p:nvPr>
        </p:nvSpPr>
        <p:spPr>
          <a:xfrm>
            <a:off x="698064" y="2582109"/>
            <a:ext cx="3887699" cy="2694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4"/>
          </p:nvPr>
        </p:nvSpPr>
        <p:spPr>
          <a:xfrm>
            <a:off x="698064" y="2851383"/>
            <a:ext cx="3887699" cy="2291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2"/>
              </a:buClr>
              <a:buFont typeface="Arial"/>
              <a:buNone/>
              <a:defRPr sz="1400" b="1" i="0" u="none" strike="noStrike" cap="none">
                <a:solidFill>
                  <a:schemeClr val="accent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body" idx="5"/>
          </p:nvPr>
        </p:nvSpPr>
        <p:spPr>
          <a:xfrm>
            <a:off x="1" y="206426"/>
            <a:ext cx="3679800" cy="566400"/>
          </a:xfrm>
          <a:prstGeom prst="rect">
            <a:avLst/>
          </a:prstGeom>
          <a:solidFill>
            <a:srgbClr val="236192"/>
          </a:solidFill>
          <a:ln>
            <a:noFill/>
          </a:ln>
        </p:spPr>
        <p:txBody>
          <a:bodyPr lIns="91425" tIns="91425" rIns="91425" bIns="91425" anchor="t"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3" name="Shape 133" descr="ppt-because-tag.psd"/>
          <p:cNvPicPr preferRelativeResize="0"/>
          <p:nvPr/>
        </p:nvPicPr>
        <p:blipFill rotWithShape="1">
          <a:blip r:embed="rId2">
            <a:alphaModFix/>
          </a:blip>
          <a:srcRect/>
          <a:stretch/>
        </p:blipFill>
        <p:spPr>
          <a:xfrm>
            <a:off x="918633" y="3491512"/>
            <a:ext cx="8217000" cy="607800"/>
          </a:xfrm>
          <a:prstGeom prst="rect">
            <a:avLst/>
          </a:prstGeom>
          <a:noFill/>
          <a:ln>
            <a:noFill/>
          </a:ln>
        </p:spPr>
      </p:pic>
      <p:pic>
        <p:nvPicPr>
          <p:cNvPr id="134" name="Shape 134" descr="OCLC_H_PMS.eps"/>
          <p:cNvPicPr preferRelativeResize="0"/>
          <p:nvPr/>
        </p:nvPicPr>
        <p:blipFill rotWithShape="1">
          <a:blip r:embed="rId3">
            <a:alphaModFix/>
          </a:blip>
          <a:srcRect/>
          <a:stretch/>
        </p:blipFill>
        <p:spPr>
          <a:xfrm>
            <a:off x="7377452" y="4379980"/>
            <a:ext cx="1498199" cy="488099"/>
          </a:xfrm>
          <a:prstGeom prst="rect">
            <a:avLst/>
          </a:prstGeom>
          <a:noFill/>
          <a:ln>
            <a:noFill/>
          </a:ln>
        </p:spPr>
      </p:pic>
      <p:pic>
        <p:nvPicPr>
          <p:cNvPr id="135" name="Shape 135"/>
          <p:cNvPicPr preferRelativeResize="0"/>
          <p:nvPr/>
        </p:nvPicPr>
        <p:blipFill rotWithShape="1">
          <a:blip r:embed="rId4">
            <a:alphaModFix/>
          </a:blip>
          <a:srcRect/>
          <a:stretch/>
        </p:blipFill>
        <p:spPr>
          <a:xfrm>
            <a:off x="226140" y="4475989"/>
            <a:ext cx="608999" cy="3245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peaker Intro">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882653" y="1493045"/>
            <a:ext cx="2015999" cy="1928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Shape 138"/>
          <p:cNvSpPr/>
          <p:nvPr/>
        </p:nvSpPr>
        <p:spPr>
          <a:xfrm rot="5400000">
            <a:off x="-524200" y="2014912"/>
            <a:ext cx="1931100" cy="8826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39" name="Shape 139"/>
          <p:cNvSpPr txBox="1">
            <a:spLocks noGrp="1"/>
          </p:cNvSpPr>
          <p:nvPr>
            <p:ph type="body" idx="1"/>
          </p:nvPr>
        </p:nvSpPr>
        <p:spPr>
          <a:xfrm>
            <a:off x="3416307" y="2073400"/>
            <a:ext cx="5727599" cy="638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40" name="Shape 140"/>
          <p:cNvCxnSpPr/>
          <p:nvPr/>
        </p:nvCxnSpPr>
        <p:spPr>
          <a:xfrm>
            <a:off x="3416301" y="2712526"/>
            <a:ext cx="5727599" cy="0"/>
          </a:xfrm>
          <a:prstGeom prst="straightConnector1">
            <a:avLst/>
          </a:prstGeom>
          <a:noFill/>
          <a:ln w="19050" cap="flat" cmpd="sng">
            <a:solidFill>
              <a:srgbClr val="3F3F3F"/>
            </a:solidFill>
            <a:prstDash val="solid"/>
            <a:round/>
            <a:headEnd type="none" w="med" len="med"/>
            <a:tailEnd type="none" w="med" len="med"/>
          </a:ln>
        </p:spPr>
      </p:cxnSp>
      <p:sp>
        <p:nvSpPr>
          <p:cNvPr id="141" name="Shape 141"/>
          <p:cNvSpPr txBox="1">
            <a:spLocks noGrp="1"/>
          </p:cNvSpPr>
          <p:nvPr>
            <p:ph type="body" idx="3"/>
          </p:nvPr>
        </p:nvSpPr>
        <p:spPr>
          <a:xfrm>
            <a:off x="3416301" y="1490662"/>
            <a:ext cx="5727599" cy="4880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body" idx="4"/>
          </p:nvPr>
        </p:nvSpPr>
        <p:spPr>
          <a:xfrm>
            <a:off x="882650" y="1493044"/>
            <a:ext cx="162000" cy="1928699"/>
          </a:xfrm>
          <a:prstGeom prst="rect">
            <a:avLst/>
          </a:prstGeom>
          <a:solidFill>
            <a:srgbClr val="236192">
              <a:alpha val="71372"/>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Speaker Intro">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882653" y="590743"/>
            <a:ext cx="2015999" cy="1928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Shape 145"/>
          <p:cNvSpPr/>
          <p:nvPr/>
        </p:nvSpPr>
        <p:spPr>
          <a:xfrm rot="5400000">
            <a:off x="-524200" y="1112612"/>
            <a:ext cx="1931100" cy="8826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46" name="Shape 146"/>
          <p:cNvSpPr txBox="1">
            <a:spLocks noGrp="1"/>
          </p:cNvSpPr>
          <p:nvPr>
            <p:ph type="body" idx="1"/>
          </p:nvPr>
        </p:nvSpPr>
        <p:spPr>
          <a:xfrm>
            <a:off x="3416307" y="1171099"/>
            <a:ext cx="5727599" cy="638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47" name="Shape 147"/>
          <p:cNvCxnSpPr/>
          <p:nvPr/>
        </p:nvCxnSpPr>
        <p:spPr>
          <a:xfrm>
            <a:off x="3416301" y="1810225"/>
            <a:ext cx="5727599" cy="0"/>
          </a:xfrm>
          <a:prstGeom prst="straightConnector1">
            <a:avLst/>
          </a:prstGeom>
          <a:noFill/>
          <a:ln w="19050" cap="flat" cmpd="sng">
            <a:solidFill>
              <a:srgbClr val="3F3F3F"/>
            </a:solidFill>
            <a:prstDash val="solid"/>
            <a:round/>
            <a:headEnd type="none" w="med" len="med"/>
            <a:tailEnd type="none" w="med" len="med"/>
          </a:ln>
        </p:spPr>
      </p:cxnSp>
      <p:sp>
        <p:nvSpPr>
          <p:cNvPr id="148" name="Shape 148"/>
          <p:cNvSpPr txBox="1">
            <a:spLocks noGrp="1"/>
          </p:cNvSpPr>
          <p:nvPr>
            <p:ph type="body" idx="3"/>
          </p:nvPr>
        </p:nvSpPr>
        <p:spPr>
          <a:xfrm>
            <a:off x="3416301" y="588364"/>
            <a:ext cx="5727599" cy="4880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body" idx="4"/>
          </p:nvPr>
        </p:nvSpPr>
        <p:spPr>
          <a:xfrm>
            <a:off x="882650" y="590741"/>
            <a:ext cx="162000" cy="1928699"/>
          </a:xfrm>
          <a:prstGeom prst="rect">
            <a:avLst/>
          </a:prstGeom>
          <a:solidFill>
            <a:srgbClr val="236192">
              <a:alpha val="71372"/>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Shape 150"/>
          <p:cNvSpPr>
            <a:spLocks noGrp="1"/>
          </p:cNvSpPr>
          <p:nvPr>
            <p:ph type="pic" idx="5"/>
          </p:nvPr>
        </p:nvSpPr>
        <p:spPr>
          <a:xfrm>
            <a:off x="882653" y="2873891"/>
            <a:ext cx="2015999" cy="1928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Shape 151"/>
          <p:cNvSpPr/>
          <p:nvPr/>
        </p:nvSpPr>
        <p:spPr>
          <a:xfrm rot="5400000">
            <a:off x="-524200" y="3395760"/>
            <a:ext cx="1931100" cy="8826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2" name="Shape 152"/>
          <p:cNvSpPr txBox="1">
            <a:spLocks noGrp="1"/>
          </p:cNvSpPr>
          <p:nvPr>
            <p:ph type="body" idx="6"/>
          </p:nvPr>
        </p:nvSpPr>
        <p:spPr>
          <a:xfrm>
            <a:off x="3416307" y="3454248"/>
            <a:ext cx="5727599" cy="638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53" name="Shape 153"/>
          <p:cNvCxnSpPr/>
          <p:nvPr/>
        </p:nvCxnSpPr>
        <p:spPr>
          <a:xfrm>
            <a:off x="3416301" y="4093376"/>
            <a:ext cx="5727599" cy="0"/>
          </a:xfrm>
          <a:prstGeom prst="straightConnector1">
            <a:avLst/>
          </a:prstGeom>
          <a:noFill/>
          <a:ln w="19050" cap="flat" cmpd="sng">
            <a:solidFill>
              <a:srgbClr val="3F3F3F"/>
            </a:solidFill>
            <a:prstDash val="solid"/>
            <a:round/>
            <a:headEnd type="none" w="med" len="med"/>
            <a:tailEnd type="none" w="med" len="med"/>
          </a:ln>
        </p:spPr>
      </p:cxnSp>
      <p:sp>
        <p:nvSpPr>
          <p:cNvPr id="154" name="Shape 154"/>
          <p:cNvSpPr txBox="1">
            <a:spLocks noGrp="1"/>
          </p:cNvSpPr>
          <p:nvPr>
            <p:ph type="body" idx="7"/>
          </p:nvPr>
        </p:nvSpPr>
        <p:spPr>
          <a:xfrm>
            <a:off x="3416301" y="2871510"/>
            <a:ext cx="5727599" cy="4880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body" idx="8"/>
          </p:nvPr>
        </p:nvSpPr>
        <p:spPr>
          <a:xfrm>
            <a:off x="882650" y="2873891"/>
            <a:ext cx="162000" cy="1928699"/>
          </a:xfrm>
          <a:prstGeom prst="rect">
            <a:avLst/>
          </a:prstGeom>
          <a:solidFill>
            <a:srgbClr val="236192">
              <a:alpha val="71372"/>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Content- Header">
    <p:spTree>
      <p:nvGrpSpPr>
        <p:cNvPr id="1" name="Shape 156"/>
        <p:cNvGrpSpPr/>
        <p:nvPr/>
      </p:nvGrpSpPr>
      <p:grpSpPr>
        <a:xfrm>
          <a:off x="0" y="0"/>
          <a:ext cx="0" cy="0"/>
          <a:chOff x="0" y="0"/>
          <a:chExt cx="0" cy="0"/>
        </a:xfrm>
      </p:grpSpPr>
      <p:sp>
        <p:nvSpPr>
          <p:cNvPr id="157" name="Shape 157"/>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8" name="Shape 158"/>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59" name="Shape 159"/>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0" name="Shape 160"/>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1" name="Shape 161"/>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 Bar">
    <p:spTree>
      <p:nvGrpSpPr>
        <p:cNvPr id="1" name="Shape 162"/>
        <p:cNvGrpSpPr/>
        <p:nvPr/>
      </p:nvGrpSpPr>
      <p:grpSpPr>
        <a:xfrm>
          <a:off x="0" y="0"/>
          <a:ext cx="0" cy="0"/>
          <a:chOff x="0" y="0"/>
          <a:chExt cx="0" cy="0"/>
        </a:xfrm>
      </p:grpSpPr>
      <p:sp>
        <p:nvSpPr>
          <p:cNvPr id="163" name="Shape 163"/>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4" name="Shape 164"/>
          <p:cNvSpPr/>
          <p:nvPr/>
        </p:nvSpPr>
        <p:spPr>
          <a:xfrm>
            <a:off x="2209800" y="4686300"/>
            <a:ext cx="1060500"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165" name="Shape 165"/>
          <p:cNvSpPr/>
          <p:nvPr/>
        </p:nvSpPr>
        <p:spPr>
          <a:xfrm>
            <a:off x="3270250" y="4686300"/>
            <a:ext cx="5873700"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pic>
        <p:nvPicPr>
          <p:cNvPr id="166" name="Shape 166"/>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Blank">
    <p:spTree>
      <p:nvGrpSpPr>
        <p:cNvPr id="1" name="Shape 167"/>
        <p:cNvGrpSpPr/>
        <p:nvPr/>
      </p:nvGrpSpPr>
      <p:grpSpPr>
        <a:xfrm>
          <a:off x="0" y="0"/>
          <a:ext cx="0" cy="0"/>
          <a:chOff x="0" y="0"/>
          <a:chExt cx="0" cy="0"/>
        </a:xfrm>
      </p:grpSpPr>
      <p:pic>
        <p:nvPicPr>
          <p:cNvPr id="168" name="Shape 168" descr="OCLC_H_PMS.eps"/>
          <p:cNvPicPr preferRelativeResize="0"/>
          <p:nvPr/>
        </p:nvPicPr>
        <p:blipFill rotWithShape="1">
          <a:blip r:embed="rId2">
            <a:alphaModFix/>
          </a:blip>
          <a:srcRect/>
          <a:stretch/>
        </p:blipFill>
        <p:spPr>
          <a:xfrm>
            <a:off x="8236925" y="4760705"/>
            <a:ext cx="723299" cy="2406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Full page image">
    <p:spTree>
      <p:nvGrpSpPr>
        <p:cNvPr id="1" name="Shape 169"/>
        <p:cNvGrpSpPr/>
        <p:nvPr/>
      </p:nvGrpSpPr>
      <p:grpSpPr>
        <a:xfrm>
          <a:off x="0" y="0"/>
          <a:ext cx="0" cy="0"/>
          <a:chOff x="0" y="0"/>
          <a:chExt cx="0" cy="0"/>
        </a:xfrm>
      </p:grpSpPr>
      <p:sp>
        <p:nvSpPr>
          <p:cNvPr id="170" name="Shape 170"/>
          <p:cNvSpPr>
            <a:spLocks noGrp="1"/>
          </p:cNvSpPr>
          <p:nvPr>
            <p:ph type="pic" idx="2"/>
          </p:nvPr>
        </p:nvSpPr>
        <p:spPr>
          <a:xfrm>
            <a:off x="0" y="0"/>
            <a:ext cx="9144000" cy="5143499"/>
          </a:xfrm>
          <a:prstGeom prst="rect">
            <a:avLst/>
          </a:prstGeom>
          <a:noFill/>
          <a:ln>
            <a:noFill/>
          </a:ln>
        </p:spPr>
        <p:txBody>
          <a:bodyPr lIns="91425" tIns="91425" rIns="91425" bIns="91425" anchor="ctr" anchorCtr="0"/>
          <a:lstStyle>
            <a:lvl1pPr marL="0" marR="0" lvl="0" indent="0" algn="l" rtl="0">
              <a:lnSpc>
                <a:spcPct val="100000"/>
              </a:lnSpc>
              <a:spcBef>
                <a:spcPts val="380"/>
              </a:spcBef>
              <a:spcAft>
                <a:spcPts val="0"/>
              </a:spcAft>
              <a:buClr>
                <a:schemeClr val="dk1"/>
              </a:buClr>
              <a:buFont typeface="Arial"/>
              <a:buNone/>
              <a:defRPr sz="19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body" idx="1"/>
          </p:nvPr>
        </p:nvSpPr>
        <p:spPr>
          <a:xfrm>
            <a:off x="7583489" y="-15478"/>
            <a:ext cx="433500" cy="5174399"/>
          </a:xfrm>
          <a:prstGeom prst="rect">
            <a:avLst/>
          </a:prstGeom>
          <a:solidFill>
            <a:schemeClr val="accent1">
              <a:alpha val="77647"/>
            </a:scheme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body" idx="3"/>
          </p:nvPr>
        </p:nvSpPr>
        <p:spPr>
          <a:xfrm>
            <a:off x="8016878" y="-15478"/>
            <a:ext cx="1127099" cy="5174399"/>
          </a:xfrm>
          <a:prstGeom prst="rect">
            <a:avLst/>
          </a:prstGeom>
          <a:solidFill>
            <a:schemeClr val="accent1"/>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body" idx="4"/>
          </p:nvPr>
        </p:nvSpPr>
        <p:spPr>
          <a:xfrm>
            <a:off x="-14111" y="3748282"/>
            <a:ext cx="6153000" cy="715499"/>
          </a:xfrm>
          <a:prstGeom prst="rect">
            <a:avLst/>
          </a:prstGeom>
          <a:solidFill>
            <a:schemeClr val="lt1"/>
          </a:solidFill>
          <a:ln>
            <a:noFill/>
          </a:ln>
        </p:spPr>
        <p:txBody>
          <a:bodyPr lIns="91425" tIns="91425" rIns="91425" bIns="91425" anchor="t" anchorCtr="0"/>
          <a:lstStyle>
            <a:lvl1pPr marL="0" marR="0" lvl="0" indent="0" algn="l" rtl="0">
              <a:lnSpc>
                <a:spcPct val="100000"/>
              </a:lnSpc>
              <a:spcBef>
                <a:spcPts val="480"/>
              </a:spcBef>
              <a:spcAft>
                <a:spcPts val="0"/>
              </a:spcAft>
              <a:buClr>
                <a:srgbClr val="236192"/>
              </a:buClr>
              <a:buFont typeface="Arial"/>
              <a:buNone/>
              <a:defRPr sz="24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body" idx="5"/>
          </p:nvPr>
        </p:nvSpPr>
        <p:spPr>
          <a:xfrm>
            <a:off x="534916" y="4085464"/>
            <a:ext cx="5610300" cy="2643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5" name="Shape 175"/>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losing Slide - 1">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240430" y="194731"/>
            <a:ext cx="3981000" cy="780898"/>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rgbClr val="236192"/>
              </a:buClr>
              <a:buFont typeface="Arial"/>
              <a:buNone/>
              <a:defRPr sz="32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body" idx="2"/>
          </p:nvPr>
        </p:nvSpPr>
        <p:spPr>
          <a:xfrm>
            <a:off x="240614" y="990754"/>
            <a:ext cx="3887699" cy="304200"/>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Shape 179"/>
          <p:cNvSpPr txBox="1">
            <a:spLocks noGrp="1"/>
          </p:cNvSpPr>
          <p:nvPr>
            <p:ph type="body" idx="3"/>
          </p:nvPr>
        </p:nvSpPr>
        <p:spPr>
          <a:xfrm>
            <a:off x="240430" y="1267825"/>
            <a:ext cx="3887699" cy="2694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body" idx="4"/>
          </p:nvPr>
        </p:nvSpPr>
        <p:spPr>
          <a:xfrm>
            <a:off x="240430" y="1508233"/>
            <a:ext cx="3887699" cy="2291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236192"/>
              </a:buClr>
              <a:buFont typeface="Arial"/>
              <a:buNone/>
              <a:defRPr sz="14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81" name="Shape 181" descr="ppt-because-pattern.psd"/>
          <p:cNvPicPr preferRelativeResize="0"/>
          <p:nvPr/>
        </p:nvPicPr>
        <p:blipFill rotWithShape="1">
          <a:blip r:embed="rId2">
            <a:alphaModFix/>
          </a:blip>
          <a:srcRect b="6984"/>
          <a:stretch/>
        </p:blipFill>
        <p:spPr>
          <a:xfrm>
            <a:off x="4546828" y="1"/>
            <a:ext cx="4597200" cy="4081799"/>
          </a:xfrm>
          <a:prstGeom prst="rect">
            <a:avLst/>
          </a:prstGeom>
          <a:noFill/>
          <a:ln>
            <a:noFill/>
          </a:ln>
        </p:spPr>
      </p:pic>
      <p:sp>
        <p:nvSpPr>
          <p:cNvPr id="182" name="Shape 182"/>
          <p:cNvSpPr/>
          <p:nvPr/>
        </p:nvSpPr>
        <p:spPr>
          <a:xfrm rot="10800000">
            <a:off x="11338" y="3929485"/>
            <a:ext cx="9144000" cy="1797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1800" b="0" i="0" u="none" strike="noStrike" cap="none">
              <a:solidFill>
                <a:srgbClr val="3D527F"/>
              </a:solidFill>
              <a:latin typeface="Calibri"/>
              <a:ea typeface="Calibri"/>
              <a:cs typeface="Calibri"/>
              <a:sym typeface="Calibri"/>
            </a:endParaRPr>
          </a:p>
        </p:txBody>
      </p:sp>
      <p:pic>
        <p:nvPicPr>
          <p:cNvPr id="183" name="Shape 183" descr="OCLC_H_PMS.eps"/>
          <p:cNvPicPr preferRelativeResize="0"/>
          <p:nvPr/>
        </p:nvPicPr>
        <p:blipFill rotWithShape="1">
          <a:blip r:embed="rId3">
            <a:alphaModFix/>
          </a:blip>
          <a:srcRect/>
          <a:stretch/>
        </p:blipFill>
        <p:spPr>
          <a:xfrm>
            <a:off x="7377452" y="4379980"/>
            <a:ext cx="1498199" cy="488099"/>
          </a:xfrm>
          <a:prstGeom prst="rect">
            <a:avLst/>
          </a:prstGeom>
          <a:noFill/>
          <a:ln>
            <a:noFill/>
          </a:ln>
        </p:spPr>
      </p:pic>
      <p:pic>
        <p:nvPicPr>
          <p:cNvPr id="184" name="Shape 184"/>
          <p:cNvPicPr preferRelativeResize="0"/>
          <p:nvPr/>
        </p:nvPicPr>
        <p:blipFill rotWithShape="1">
          <a:blip r:embed="rId4">
            <a:alphaModFix/>
          </a:blip>
          <a:srcRect b="5032"/>
          <a:stretch/>
        </p:blipFill>
        <p:spPr>
          <a:xfrm>
            <a:off x="240429" y="4456548"/>
            <a:ext cx="625499" cy="300300"/>
          </a:xfrm>
          <a:prstGeom prst="rect">
            <a:avLst/>
          </a:prstGeom>
          <a:noFill/>
          <a:ln>
            <a:noFill/>
          </a:ln>
        </p:spPr>
      </p:pic>
      <p:pic>
        <p:nvPicPr>
          <p:cNvPr id="185" name="Shape 185"/>
          <p:cNvPicPr preferRelativeResize="0"/>
          <p:nvPr/>
        </p:nvPicPr>
        <p:blipFill rotWithShape="1">
          <a:blip r:embed="rId5">
            <a:alphaModFix/>
          </a:blip>
          <a:srcRect/>
          <a:stretch/>
        </p:blipFill>
        <p:spPr>
          <a:xfrm>
            <a:off x="226140" y="4475989"/>
            <a:ext cx="608999" cy="3245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Bullet">
    <p:spTree>
      <p:nvGrpSpPr>
        <p:cNvPr id="1" name="Shape 29"/>
        <p:cNvGrpSpPr/>
        <p:nvPr/>
      </p:nvGrpSpPr>
      <p:grpSpPr>
        <a:xfrm>
          <a:off x="0" y="0"/>
          <a:ext cx="0" cy="0"/>
          <a:chOff x="0" y="0"/>
          <a:chExt cx="0" cy="0"/>
        </a:xfrm>
      </p:grpSpPr>
      <p:sp>
        <p:nvSpPr>
          <p:cNvPr id="30" name="Shape 30"/>
          <p:cNvSpPr/>
          <p:nvPr/>
        </p:nvSpPr>
        <p:spPr>
          <a:xfrm>
            <a:off x="0" y="4686300"/>
            <a:ext cx="2209801"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31" name="Shape 31"/>
          <p:cNvSpPr/>
          <p:nvPr/>
        </p:nvSpPr>
        <p:spPr>
          <a:xfrm>
            <a:off x="2209800" y="4686300"/>
            <a:ext cx="1060448"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32" name="Shape 32"/>
          <p:cNvSpPr/>
          <p:nvPr/>
        </p:nvSpPr>
        <p:spPr>
          <a:xfrm>
            <a:off x="6880088" y="4686300"/>
            <a:ext cx="2263912"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3D527F"/>
              </a:buClr>
              <a:buSzPct val="25000"/>
              <a:buFont typeface="Arial"/>
              <a:buNone/>
            </a:pPr>
            <a:fld id="{00000000-1234-1234-1234-123412341234}" type="slidenum">
              <a:rPr lang="en-US" sz="1800" b="0" i="0" u="none" strike="noStrike" cap="none">
                <a:solidFill>
                  <a:srgbClr val="3D527F"/>
                </a:solidFill>
                <a:latin typeface="Arial"/>
                <a:ea typeface="Arial"/>
                <a:cs typeface="Arial"/>
                <a:sym typeface="Arial"/>
              </a:rPr>
              <a:t>‹#›</a:t>
            </a:fld>
            <a:endParaRPr lang="en-US" sz="1800" b="0" i="0" u="none" strike="noStrike" cap="none">
              <a:solidFill>
                <a:srgbClr val="3D527F"/>
              </a:solidFill>
              <a:latin typeface="Arial"/>
              <a:ea typeface="Arial"/>
              <a:cs typeface="Arial"/>
              <a:sym typeface="Arial"/>
            </a:endParaRPr>
          </a:p>
        </p:txBody>
      </p:sp>
      <p:sp>
        <p:nvSpPr>
          <p:cNvPr id="33" name="Shape 33"/>
          <p:cNvSpPr txBox="1">
            <a:spLocks noGrp="1"/>
          </p:cNvSpPr>
          <p:nvPr>
            <p:ph type="body" idx="1"/>
          </p:nvPr>
        </p:nvSpPr>
        <p:spPr>
          <a:xfrm>
            <a:off x="340787" y="343304"/>
            <a:ext cx="8439147" cy="686442"/>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4" name="Shape 34"/>
          <p:cNvPicPr preferRelativeResize="0"/>
          <p:nvPr/>
        </p:nvPicPr>
        <p:blipFill rotWithShape="1">
          <a:blip r:embed="rId2">
            <a:alphaModFix/>
          </a:blip>
          <a:srcRect/>
          <a:stretch/>
        </p:blipFill>
        <p:spPr>
          <a:xfrm>
            <a:off x="8310053" y="4817244"/>
            <a:ext cx="687170" cy="218718"/>
          </a:xfrm>
          <a:prstGeom prst="rect">
            <a:avLst/>
          </a:prstGeom>
          <a:noFill/>
          <a:ln>
            <a:noFill/>
          </a:ln>
        </p:spPr>
      </p:pic>
      <p:sp>
        <p:nvSpPr>
          <p:cNvPr id="35" name="Shape 35"/>
          <p:cNvSpPr txBox="1">
            <a:spLocks noGrp="1"/>
          </p:cNvSpPr>
          <p:nvPr>
            <p:ph type="body" idx="2"/>
          </p:nvPr>
        </p:nvSpPr>
        <p:spPr>
          <a:xfrm>
            <a:off x="341312" y="1030287"/>
            <a:ext cx="8439150" cy="3317875"/>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peaker Intro">
    <p:spTree>
      <p:nvGrpSpPr>
        <p:cNvPr id="1" name="Shape 48"/>
        <p:cNvGrpSpPr/>
        <p:nvPr/>
      </p:nvGrpSpPr>
      <p:grpSpPr>
        <a:xfrm>
          <a:off x="0" y="0"/>
          <a:ext cx="0" cy="0"/>
          <a:chOff x="0" y="0"/>
          <a:chExt cx="0" cy="0"/>
        </a:xfrm>
      </p:grpSpPr>
      <p:sp>
        <p:nvSpPr>
          <p:cNvPr id="49" name="Shape 49"/>
          <p:cNvSpPr>
            <a:spLocks noGrp="1"/>
          </p:cNvSpPr>
          <p:nvPr>
            <p:ph type="pic" idx="2"/>
          </p:nvPr>
        </p:nvSpPr>
        <p:spPr>
          <a:xfrm>
            <a:off x="882653" y="1493045"/>
            <a:ext cx="2016124" cy="19288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Shape 50"/>
          <p:cNvSpPr/>
          <p:nvPr/>
        </p:nvSpPr>
        <p:spPr>
          <a:xfrm rot="5400000">
            <a:off x="-524272" y="2014935"/>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51" name="Shape 51"/>
          <p:cNvSpPr txBox="1">
            <a:spLocks noGrp="1"/>
          </p:cNvSpPr>
          <p:nvPr>
            <p:ph type="body" idx="1"/>
          </p:nvPr>
        </p:nvSpPr>
        <p:spPr>
          <a:xfrm>
            <a:off x="3416307" y="2073400"/>
            <a:ext cx="5727698"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2" name="Shape 52"/>
          <p:cNvCxnSpPr/>
          <p:nvPr/>
        </p:nvCxnSpPr>
        <p:spPr>
          <a:xfrm>
            <a:off x="3416301" y="2712526"/>
            <a:ext cx="5727698" cy="0"/>
          </a:xfrm>
          <a:prstGeom prst="straightConnector1">
            <a:avLst/>
          </a:prstGeom>
          <a:noFill/>
          <a:ln w="19050" cap="flat" cmpd="sng">
            <a:solidFill>
              <a:srgbClr val="3F3F3F"/>
            </a:solidFill>
            <a:prstDash val="solid"/>
            <a:round/>
            <a:headEnd type="none" w="med" len="med"/>
            <a:tailEnd type="none" w="med" len="med"/>
          </a:ln>
        </p:spPr>
      </p:cxnSp>
      <p:sp>
        <p:nvSpPr>
          <p:cNvPr id="53" name="Shape 53"/>
          <p:cNvSpPr txBox="1">
            <a:spLocks noGrp="1"/>
          </p:cNvSpPr>
          <p:nvPr>
            <p:ph type="body" idx="3"/>
          </p:nvPr>
        </p:nvSpPr>
        <p:spPr>
          <a:xfrm>
            <a:off x="3416301" y="1490662"/>
            <a:ext cx="5727698" cy="48815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4"/>
          </p:nvPr>
        </p:nvSpPr>
        <p:spPr>
          <a:xfrm>
            <a:off x="882650" y="1493044"/>
            <a:ext cx="161925" cy="1928814"/>
          </a:xfrm>
          <a:prstGeom prst="rect">
            <a:avLst/>
          </a:prstGeom>
          <a:solidFill>
            <a:srgbClr val="236192">
              <a:alpha val="71372"/>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Speaker Intro">
    <p:spTree>
      <p:nvGrpSpPr>
        <p:cNvPr id="1" name="Shape 55"/>
        <p:cNvGrpSpPr/>
        <p:nvPr/>
      </p:nvGrpSpPr>
      <p:grpSpPr>
        <a:xfrm>
          <a:off x="0" y="0"/>
          <a:ext cx="0" cy="0"/>
          <a:chOff x="0" y="0"/>
          <a:chExt cx="0" cy="0"/>
        </a:xfrm>
      </p:grpSpPr>
      <p:sp>
        <p:nvSpPr>
          <p:cNvPr id="56" name="Shape 56"/>
          <p:cNvSpPr>
            <a:spLocks noGrp="1"/>
          </p:cNvSpPr>
          <p:nvPr>
            <p:ph type="pic" idx="2"/>
          </p:nvPr>
        </p:nvSpPr>
        <p:spPr>
          <a:xfrm>
            <a:off x="882653" y="590743"/>
            <a:ext cx="2016124" cy="19288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Shape 57"/>
          <p:cNvSpPr/>
          <p:nvPr/>
        </p:nvSpPr>
        <p:spPr>
          <a:xfrm rot="5400000">
            <a:off x="-524272" y="1112634"/>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58" name="Shape 58"/>
          <p:cNvSpPr txBox="1">
            <a:spLocks noGrp="1"/>
          </p:cNvSpPr>
          <p:nvPr>
            <p:ph type="body" idx="1"/>
          </p:nvPr>
        </p:nvSpPr>
        <p:spPr>
          <a:xfrm>
            <a:off x="3416307" y="1171099"/>
            <a:ext cx="5727698"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9" name="Shape 59"/>
          <p:cNvCxnSpPr/>
          <p:nvPr/>
        </p:nvCxnSpPr>
        <p:spPr>
          <a:xfrm>
            <a:off x="3416301" y="1810225"/>
            <a:ext cx="5727698" cy="0"/>
          </a:xfrm>
          <a:prstGeom prst="straightConnector1">
            <a:avLst/>
          </a:prstGeom>
          <a:noFill/>
          <a:ln w="19050" cap="flat" cmpd="sng">
            <a:solidFill>
              <a:srgbClr val="3F3F3F"/>
            </a:solidFill>
            <a:prstDash val="solid"/>
            <a:round/>
            <a:headEnd type="none" w="med" len="med"/>
            <a:tailEnd type="none" w="med" len="med"/>
          </a:ln>
        </p:spPr>
      </p:cxnSp>
      <p:sp>
        <p:nvSpPr>
          <p:cNvPr id="60" name="Shape 60"/>
          <p:cNvSpPr txBox="1">
            <a:spLocks noGrp="1"/>
          </p:cNvSpPr>
          <p:nvPr>
            <p:ph type="body" idx="3"/>
          </p:nvPr>
        </p:nvSpPr>
        <p:spPr>
          <a:xfrm>
            <a:off x="3416301" y="588364"/>
            <a:ext cx="5727698" cy="48815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4"/>
          </p:nvPr>
        </p:nvSpPr>
        <p:spPr>
          <a:xfrm>
            <a:off x="882650" y="590741"/>
            <a:ext cx="161925" cy="1928814"/>
          </a:xfrm>
          <a:prstGeom prst="rect">
            <a:avLst/>
          </a:prstGeom>
          <a:solidFill>
            <a:srgbClr val="236192">
              <a:alpha val="71372"/>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a:spLocks noGrp="1"/>
          </p:cNvSpPr>
          <p:nvPr>
            <p:ph type="pic" idx="5"/>
          </p:nvPr>
        </p:nvSpPr>
        <p:spPr>
          <a:xfrm>
            <a:off x="882653" y="2873891"/>
            <a:ext cx="2016124" cy="1928812"/>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p:nvPr/>
        </p:nvSpPr>
        <p:spPr>
          <a:xfrm rot="5400000">
            <a:off x="-524272" y="3395782"/>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64" name="Shape 64"/>
          <p:cNvSpPr txBox="1">
            <a:spLocks noGrp="1"/>
          </p:cNvSpPr>
          <p:nvPr>
            <p:ph type="body" idx="6"/>
          </p:nvPr>
        </p:nvSpPr>
        <p:spPr>
          <a:xfrm>
            <a:off x="3416307" y="3454248"/>
            <a:ext cx="5727698"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5" name="Shape 65"/>
          <p:cNvCxnSpPr/>
          <p:nvPr/>
        </p:nvCxnSpPr>
        <p:spPr>
          <a:xfrm>
            <a:off x="3416301" y="4093376"/>
            <a:ext cx="5727698" cy="0"/>
          </a:xfrm>
          <a:prstGeom prst="straightConnector1">
            <a:avLst/>
          </a:prstGeom>
          <a:noFill/>
          <a:ln w="19050" cap="flat" cmpd="sng">
            <a:solidFill>
              <a:srgbClr val="3F3F3F"/>
            </a:solidFill>
            <a:prstDash val="solid"/>
            <a:round/>
            <a:headEnd type="none" w="med" len="med"/>
            <a:tailEnd type="none" w="med" len="med"/>
          </a:ln>
        </p:spPr>
      </p:cxnSp>
      <p:sp>
        <p:nvSpPr>
          <p:cNvPr id="66" name="Shape 66"/>
          <p:cNvSpPr txBox="1">
            <a:spLocks noGrp="1"/>
          </p:cNvSpPr>
          <p:nvPr>
            <p:ph type="body" idx="7"/>
          </p:nvPr>
        </p:nvSpPr>
        <p:spPr>
          <a:xfrm>
            <a:off x="3416301" y="2871510"/>
            <a:ext cx="5727698" cy="48815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8"/>
          </p:nvPr>
        </p:nvSpPr>
        <p:spPr>
          <a:xfrm>
            <a:off x="882650" y="2873891"/>
            <a:ext cx="161925" cy="1928814"/>
          </a:xfrm>
          <a:prstGeom prst="rect">
            <a:avLst/>
          </a:prstGeom>
          <a:solidFill>
            <a:srgbClr val="236192">
              <a:alpha val="71372"/>
            </a:srgb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 Bar">
    <p:spTree>
      <p:nvGrpSpPr>
        <p:cNvPr id="1" name="Shape 74"/>
        <p:cNvGrpSpPr/>
        <p:nvPr/>
      </p:nvGrpSpPr>
      <p:grpSpPr>
        <a:xfrm>
          <a:off x="0" y="0"/>
          <a:ext cx="0" cy="0"/>
          <a:chOff x="0" y="0"/>
          <a:chExt cx="0" cy="0"/>
        </a:xfrm>
      </p:grpSpPr>
      <p:sp>
        <p:nvSpPr>
          <p:cNvPr id="75" name="Shape 75"/>
          <p:cNvSpPr/>
          <p:nvPr/>
        </p:nvSpPr>
        <p:spPr>
          <a:xfrm>
            <a:off x="0" y="4686300"/>
            <a:ext cx="2209801" cy="457200"/>
          </a:xfrm>
          <a:prstGeom prst="rect">
            <a:avLst/>
          </a:prstGeom>
          <a:solidFill>
            <a:srgbClr val="23619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6" name="Shape 76"/>
          <p:cNvSpPr/>
          <p:nvPr/>
        </p:nvSpPr>
        <p:spPr>
          <a:xfrm>
            <a:off x="2209800" y="4686300"/>
            <a:ext cx="1060448" cy="457200"/>
          </a:xfrm>
          <a:prstGeom prst="rect">
            <a:avLst/>
          </a:prstGeom>
          <a:solidFill>
            <a:srgbClr val="007DBA"/>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sp>
        <p:nvSpPr>
          <p:cNvPr id="77" name="Shape 77"/>
          <p:cNvSpPr/>
          <p:nvPr/>
        </p:nvSpPr>
        <p:spPr>
          <a:xfrm>
            <a:off x="3270250" y="4686300"/>
            <a:ext cx="5873749" cy="457200"/>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D527F"/>
              </a:solidFill>
              <a:latin typeface="Arial"/>
              <a:ea typeface="Arial"/>
              <a:cs typeface="Arial"/>
              <a:sym typeface="Arial"/>
            </a:endParaRPr>
          </a:p>
        </p:txBody>
      </p:sp>
      <p:pic>
        <p:nvPicPr>
          <p:cNvPr id="78" name="Shape 78"/>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ntent- Blank">
    <p:spTree>
      <p:nvGrpSpPr>
        <p:cNvPr id="1" name="Shape 79"/>
        <p:cNvGrpSpPr/>
        <p:nvPr/>
      </p:nvGrpSpPr>
      <p:grpSpPr>
        <a:xfrm>
          <a:off x="0" y="0"/>
          <a:ext cx="0" cy="0"/>
          <a:chOff x="0" y="0"/>
          <a:chExt cx="0" cy="0"/>
        </a:xfrm>
      </p:grpSpPr>
      <p:pic>
        <p:nvPicPr>
          <p:cNvPr id="80" name="Shape 80" descr="OCLC_H_PMS.eps"/>
          <p:cNvPicPr preferRelativeResize="0"/>
          <p:nvPr/>
        </p:nvPicPr>
        <p:blipFill rotWithShape="1">
          <a:blip r:embed="rId2">
            <a:alphaModFix/>
          </a:blip>
          <a:srcRect/>
          <a:stretch/>
        </p:blipFill>
        <p:spPr>
          <a:xfrm>
            <a:off x="8236925" y="4760705"/>
            <a:ext cx="723434" cy="2406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Full page image">
    <p:spTree>
      <p:nvGrpSpPr>
        <p:cNvPr id="1" name="Shape 81"/>
        <p:cNvGrpSpPr/>
        <p:nvPr/>
      </p:nvGrpSpPr>
      <p:grpSpPr>
        <a:xfrm>
          <a:off x="0" y="0"/>
          <a:ext cx="0" cy="0"/>
          <a:chOff x="0" y="0"/>
          <a:chExt cx="0" cy="0"/>
        </a:xfrm>
      </p:grpSpPr>
      <p:sp>
        <p:nvSpPr>
          <p:cNvPr id="82" name="Shape 82"/>
          <p:cNvSpPr>
            <a:spLocks noGrp="1"/>
          </p:cNvSpPr>
          <p:nvPr>
            <p:ph type="pic" idx="2"/>
          </p:nvPr>
        </p:nvSpPr>
        <p:spPr>
          <a:xfrm>
            <a:off x="0" y="0"/>
            <a:ext cx="9144000" cy="5143499"/>
          </a:xfrm>
          <a:prstGeom prst="rect">
            <a:avLst/>
          </a:prstGeom>
          <a:noFill/>
          <a:ln>
            <a:noFill/>
          </a:ln>
        </p:spPr>
        <p:txBody>
          <a:bodyPr lIns="91425" tIns="91425" rIns="91425" bIns="91425" anchor="ctr" anchorCtr="0"/>
          <a:lstStyle>
            <a:lvl1pPr marL="0" marR="0" lvl="0" indent="0" algn="l" rtl="0">
              <a:lnSpc>
                <a:spcPct val="100000"/>
              </a:lnSpc>
              <a:spcBef>
                <a:spcPts val="380"/>
              </a:spcBef>
              <a:spcAft>
                <a:spcPts val="0"/>
              </a:spcAft>
              <a:buClr>
                <a:schemeClr val="dk1"/>
              </a:buClr>
              <a:buFont typeface="Arial"/>
              <a:buNone/>
              <a:defRPr sz="19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body" idx="1"/>
          </p:nvPr>
        </p:nvSpPr>
        <p:spPr>
          <a:xfrm>
            <a:off x="7583489" y="-15477"/>
            <a:ext cx="433386" cy="5174456"/>
          </a:xfrm>
          <a:prstGeom prst="rect">
            <a:avLst/>
          </a:prstGeom>
          <a:solidFill>
            <a:schemeClr val="accent1">
              <a:alpha val="77254"/>
            </a:schemeClr>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3"/>
          </p:nvPr>
        </p:nvSpPr>
        <p:spPr>
          <a:xfrm>
            <a:off x="8016878" y="-15477"/>
            <a:ext cx="1127125" cy="5174456"/>
          </a:xfrm>
          <a:prstGeom prst="rect">
            <a:avLst/>
          </a:prstGeom>
          <a:solidFill>
            <a:schemeClr val="accent1"/>
          </a:solid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body" idx="4"/>
          </p:nvPr>
        </p:nvSpPr>
        <p:spPr>
          <a:xfrm>
            <a:off x="-14111" y="3748282"/>
            <a:ext cx="6153149" cy="715580"/>
          </a:xfrm>
          <a:prstGeom prst="rect">
            <a:avLst/>
          </a:prstGeom>
          <a:solidFill>
            <a:schemeClr val="lt1"/>
          </a:solidFill>
          <a:ln>
            <a:noFill/>
          </a:ln>
        </p:spPr>
        <p:txBody>
          <a:bodyPr lIns="91425" tIns="91425" rIns="91425" bIns="91425" anchor="t" anchorCtr="0"/>
          <a:lstStyle>
            <a:lvl1pPr marL="0" marR="0" lvl="0" indent="0" algn="l" rtl="0">
              <a:lnSpc>
                <a:spcPct val="100000"/>
              </a:lnSpc>
              <a:spcBef>
                <a:spcPts val="480"/>
              </a:spcBef>
              <a:spcAft>
                <a:spcPts val="0"/>
              </a:spcAft>
              <a:buClr>
                <a:srgbClr val="236192"/>
              </a:buClr>
              <a:buFont typeface="Arial"/>
              <a:buNone/>
              <a:defRPr sz="24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5"/>
          </p:nvPr>
        </p:nvSpPr>
        <p:spPr>
          <a:xfrm>
            <a:off x="534916" y="4085464"/>
            <a:ext cx="5610226" cy="26431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7" name="Shape 87"/>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 Slide - 1">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240430" y="194731"/>
            <a:ext cx="3980965" cy="781048"/>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rgbClr val="236192"/>
              </a:buClr>
              <a:buFont typeface="Arial"/>
              <a:buNone/>
              <a:defRPr sz="32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body" idx="2"/>
          </p:nvPr>
        </p:nvSpPr>
        <p:spPr>
          <a:xfrm>
            <a:off x="240614" y="990754"/>
            <a:ext cx="3887786" cy="304288"/>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3"/>
          </p:nvPr>
        </p:nvSpPr>
        <p:spPr>
          <a:xfrm>
            <a:off x="240430" y="1267825"/>
            <a:ext cx="3887786" cy="26927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body" idx="4"/>
          </p:nvPr>
        </p:nvSpPr>
        <p:spPr>
          <a:xfrm>
            <a:off x="240430" y="1508233"/>
            <a:ext cx="3887786" cy="22911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236192"/>
              </a:buClr>
              <a:buFont typeface="Arial"/>
              <a:buNone/>
              <a:defRPr sz="1400" b="1" i="0" u="none" strike="noStrike" cap="none">
                <a:solidFill>
                  <a:srgbClr val="236192"/>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Shape 93" descr="ppt-because-pattern.psd"/>
          <p:cNvPicPr preferRelativeResize="0"/>
          <p:nvPr/>
        </p:nvPicPr>
        <p:blipFill rotWithShape="1">
          <a:blip r:embed="rId2">
            <a:alphaModFix/>
          </a:blip>
          <a:srcRect b="6980"/>
          <a:stretch/>
        </p:blipFill>
        <p:spPr>
          <a:xfrm>
            <a:off x="4546828" y="0"/>
            <a:ext cx="4597172" cy="4081669"/>
          </a:xfrm>
          <a:prstGeom prst="rect">
            <a:avLst/>
          </a:prstGeom>
          <a:noFill/>
          <a:ln>
            <a:noFill/>
          </a:ln>
        </p:spPr>
      </p:pic>
      <p:sp>
        <p:nvSpPr>
          <p:cNvPr id="94" name="Shape 94"/>
          <p:cNvSpPr/>
          <p:nvPr/>
        </p:nvSpPr>
        <p:spPr>
          <a:xfrm rot="10800000">
            <a:off x="11337" y="3929399"/>
            <a:ext cx="9144000" cy="179783"/>
          </a:xfrm>
          <a:prstGeom prst="rect">
            <a:avLst/>
          </a:prstGeom>
          <a:solidFill>
            <a:srgbClr val="00AFD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1800" b="0" i="0" u="none" strike="noStrike" cap="none">
              <a:solidFill>
                <a:srgbClr val="3D527F"/>
              </a:solidFill>
              <a:latin typeface="Calibri"/>
              <a:ea typeface="Calibri"/>
              <a:cs typeface="Calibri"/>
              <a:sym typeface="Calibri"/>
            </a:endParaRPr>
          </a:p>
        </p:txBody>
      </p:sp>
      <p:pic>
        <p:nvPicPr>
          <p:cNvPr id="95" name="Shape 95" descr="OCLC_H_PMS.eps"/>
          <p:cNvPicPr preferRelativeResize="0"/>
          <p:nvPr/>
        </p:nvPicPr>
        <p:blipFill rotWithShape="1">
          <a:blip r:embed="rId3">
            <a:alphaModFix/>
          </a:blip>
          <a:srcRect/>
          <a:stretch/>
        </p:blipFill>
        <p:spPr>
          <a:xfrm>
            <a:off x="7377452" y="4379980"/>
            <a:ext cx="1498089" cy="488093"/>
          </a:xfrm>
          <a:prstGeom prst="rect">
            <a:avLst/>
          </a:prstGeom>
          <a:noFill/>
          <a:ln>
            <a:noFill/>
          </a:ln>
        </p:spPr>
      </p:pic>
      <p:pic>
        <p:nvPicPr>
          <p:cNvPr id="96" name="Shape 96"/>
          <p:cNvPicPr preferRelativeResize="0"/>
          <p:nvPr/>
        </p:nvPicPr>
        <p:blipFill rotWithShape="1">
          <a:blip r:embed="rId4">
            <a:alphaModFix/>
          </a:blip>
          <a:srcRect t="1" b="5032"/>
          <a:stretch/>
        </p:blipFill>
        <p:spPr>
          <a:xfrm>
            <a:off x="240429" y="4456548"/>
            <a:ext cx="625385" cy="300449"/>
          </a:xfrm>
          <a:prstGeom prst="rect">
            <a:avLst/>
          </a:prstGeom>
          <a:noFill/>
          <a:ln>
            <a:noFill/>
          </a:ln>
        </p:spPr>
      </p:pic>
      <p:pic>
        <p:nvPicPr>
          <p:cNvPr id="97" name="Shape 97"/>
          <p:cNvPicPr preferRelativeResize="0"/>
          <p:nvPr/>
        </p:nvPicPr>
        <p:blipFill rotWithShape="1">
          <a:blip r:embed="rId5">
            <a:alphaModFix/>
          </a:blip>
          <a:srcRect/>
          <a:stretch/>
        </p:blipFill>
        <p:spPr>
          <a:xfrm>
            <a:off x="226140" y="4475989"/>
            <a:ext cx="608901" cy="3246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New Section">
    <p:spTree>
      <p:nvGrpSpPr>
        <p:cNvPr id="1" name="Shape 99"/>
        <p:cNvGrpSpPr/>
        <p:nvPr/>
      </p:nvGrpSpPr>
      <p:grpSpPr>
        <a:xfrm>
          <a:off x="0" y="0"/>
          <a:ext cx="0" cy="0"/>
          <a:chOff x="0" y="0"/>
          <a:chExt cx="0" cy="0"/>
        </a:xfrm>
      </p:grpSpPr>
      <p:sp>
        <p:nvSpPr>
          <p:cNvPr id="100" name="Shape 100"/>
          <p:cNvSpPr/>
          <p:nvPr/>
        </p:nvSpPr>
        <p:spPr>
          <a:xfrm>
            <a:off x="0" y="0"/>
            <a:ext cx="9144000" cy="5143499"/>
          </a:xfrm>
          <a:prstGeom prst="rect">
            <a:avLst/>
          </a:prstGeom>
          <a:solidFill>
            <a:srgbClr val="00AFD7"/>
          </a:solidFill>
          <a:ln w="9525" cap="flat" cmpd="sng">
            <a:solidFill>
              <a:srgbClr val="00ADD7"/>
            </a:solidFill>
            <a:prstDash val="solid"/>
            <a:round/>
            <a:headEnd type="none" w="med" len="med"/>
            <a:tailEnd type="none" w="med" len="med"/>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01" name="Shape 101"/>
          <p:cNvSpPr txBox="1">
            <a:spLocks noGrp="1"/>
          </p:cNvSpPr>
          <p:nvPr>
            <p:ph type="body" idx="1"/>
          </p:nvPr>
        </p:nvSpPr>
        <p:spPr>
          <a:xfrm>
            <a:off x="315259" y="831062"/>
            <a:ext cx="8174099" cy="7011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720"/>
              </a:spcBef>
              <a:spcAft>
                <a:spcPts val="0"/>
              </a:spcAft>
              <a:buClr>
                <a:schemeClr val="lt1"/>
              </a:buClr>
              <a:buFont typeface="Arial"/>
              <a:buNone/>
              <a:defRPr sz="3600" b="1" i="0" u="none" strike="noStrike" cap="none">
                <a:solidFill>
                  <a:schemeClr val="lt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176213" y="638175"/>
            <a:ext cx="265199" cy="4505399"/>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3"/>
          </p:nvPr>
        </p:nvSpPr>
        <p:spPr>
          <a:xfrm>
            <a:off x="8411956" y="638177"/>
            <a:ext cx="265199" cy="4074599"/>
          </a:xfrm>
          <a:prstGeom prst="rect">
            <a:avLst/>
          </a:prstGeom>
          <a:solidFill>
            <a:srgbClr val="00AFD7"/>
          </a:solid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4" name="Shape 104"/>
          <p:cNvPicPr preferRelativeResize="0"/>
          <p:nvPr/>
        </p:nvPicPr>
        <p:blipFill rotWithShape="1">
          <a:blip r:embed="rId2">
            <a:alphaModFix/>
          </a:blip>
          <a:srcRect/>
          <a:stretch/>
        </p:blipFill>
        <p:spPr>
          <a:xfrm>
            <a:off x="8310053" y="4817244"/>
            <a:ext cx="687300" cy="2186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7912724" y="4660185"/>
            <a:ext cx="341395" cy="246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strike="noStrike" cap="none">
                <a:solidFill>
                  <a:schemeClr val="dk1"/>
                </a:solidFill>
                <a:latin typeface="Arial"/>
                <a:ea typeface="Arial"/>
                <a:cs typeface="Arial"/>
                <a:sym typeface="Arial"/>
              </a:rPr>
              <a:t>‹#›</a:t>
            </a:fld>
            <a:endParaRPr lang="en-US" sz="10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oclc.org/research/themes/research-collections/wam.html"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228600" y="658906"/>
            <a:ext cx="8747311" cy="1344706"/>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lvl="0">
              <a:spcBef>
                <a:spcPts val="0"/>
              </a:spcBef>
              <a:buSzPct val="25000"/>
            </a:pPr>
            <a:r>
              <a:rPr lang="en-US" dirty="0"/>
              <a:t>Web Archiving Metadata Guidelines </a:t>
            </a:r>
            <a:r>
              <a:rPr lang="en-US" dirty="0" smtClean="0"/>
              <a:t>Working Group </a:t>
            </a:r>
          </a:p>
          <a:p>
            <a:pPr lvl="0">
              <a:spcBef>
                <a:spcPts val="0"/>
              </a:spcBef>
              <a:buSzPct val="25000"/>
            </a:pPr>
            <a:endParaRPr lang="en-US" dirty="0"/>
          </a:p>
          <a:p>
            <a:pPr lvl="0">
              <a:spcBef>
                <a:spcPts val="0"/>
              </a:spcBef>
              <a:buSzPct val="25000"/>
            </a:pPr>
            <a:endParaRPr lang="en-US" dirty="0"/>
          </a:p>
          <a:p>
            <a:pPr lvl="0">
              <a:spcBef>
                <a:spcPts val="0"/>
              </a:spcBef>
              <a:buSzPct val="25000"/>
            </a:pPr>
            <a:r>
              <a:rPr lang="en-US" sz="2400" dirty="0" smtClean="0">
                <a:solidFill>
                  <a:schemeClr val="tx1">
                    <a:lumMod val="85000"/>
                    <a:lumOff val="15000"/>
                  </a:schemeClr>
                </a:solidFill>
              </a:rPr>
              <a:t>Report at OCLCRLP Update, ARLIS/NA Annual Conference, New Orleans, February 8, 2017</a:t>
            </a:r>
          </a:p>
          <a:p>
            <a:pPr lvl="0">
              <a:spcBef>
                <a:spcPts val="0"/>
              </a:spcBef>
              <a:buSzPct val="25000"/>
            </a:pPr>
            <a:endParaRPr lang="en-US" sz="2400" dirty="0" smtClean="0">
              <a:solidFill>
                <a:schemeClr val="tx1">
                  <a:lumMod val="85000"/>
                  <a:lumOff val="15000"/>
                </a:schemeClr>
              </a:solidFill>
            </a:endParaRPr>
          </a:p>
          <a:p>
            <a:pPr lvl="0">
              <a:spcBef>
                <a:spcPts val="0"/>
              </a:spcBef>
              <a:buSzPct val="25000"/>
            </a:pPr>
            <a:r>
              <a:rPr lang="en-US" sz="2400" dirty="0" smtClean="0">
                <a:solidFill>
                  <a:schemeClr val="tx1">
                    <a:lumMod val="85000"/>
                    <a:lumOff val="15000"/>
                  </a:schemeClr>
                </a:solidFill>
              </a:rPr>
              <a:t>Deborah Kempe, WAM WG member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947" y="4311126"/>
            <a:ext cx="1829053" cy="832374"/>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340787" y="343304"/>
            <a:ext cx="8439147" cy="6864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dirty="0">
                <a:solidFill>
                  <a:schemeClr val="dk2"/>
                </a:solidFill>
                <a:latin typeface="Arial"/>
                <a:ea typeface="Arial"/>
                <a:cs typeface="Arial"/>
                <a:sym typeface="Arial"/>
              </a:rPr>
              <a:t>Working Group charge</a:t>
            </a:r>
          </a:p>
        </p:txBody>
      </p:sp>
      <p:sp>
        <p:nvSpPr>
          <p:cNvPr id="253" name="Shape 253"/>
          <p:cNvSpPr txBox="1">
            <a:spLocks noGrp="1"/>
          </p:cNvSpPr>
          <p:nvPr>
            <p:ph type="body" idx="2"/>
          </p:nvPr>
        </p:nvSpPr>
        <p:spPr>
          <a:xfrm>
            <a:off x="903816" y="1401708"/>
            <a:ext cx="7642405" cy="34220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The OCLC Research Library Partnership Web Archiving Metadata Working Group will </a:t>
            </a:r>
            <a:r>
              <a:rPr lang="en-US" sz="2400" b="1" i="0" u="none" strike="noStrike" cap="none" dirty="0">
                <a:solidFill>
                  <a:srgbClr val="000000"/>
                </a:solidFill>
                <a:latin typeface="Arial"/>
                <a:ea typeface="Arial"/>
                <a:cs typeface="Arial"/>
                <a:sym typeface="Arial"/>
              </a:rPr>
              <a:t>evaluate existing and emerging approaches to descriptive metadata</a:t>
            </a:r>
            <a:r>
              <a:rPr lang="en-US" sz="2400" b="0" i="1" u="none" strike="noStrike" cap="none" dirty="0">
                <a:solidFill>
                  <a:srgbClr val="000000"/>
                </a:solidFill>
                <a:latin typeface="Arial"/>
                <a:ea typeface="Arial"/>
                <a:cs typeface="Arial"/>
                <a:sym typeface="Arial"/>
              </a:rPr>
              <a:t> </a:t>
            </a:r>
            <a:r>
              <a:rPr lang="en-US" sz="2400" b="0" i="0" u="none" strike="noStrike" cap="none" dirty="0">
                <a:solidFill>
                  <a:schemeClr val="dk1"/>
                </a:solidFill>
                <a:latin typeface="Arial"/>
                <a:ea typeface="Arial"/>
                <a:cs typeface="Arial"/>
                <a:sym typeface="Arial"/>
              </a:rPr>
              <a:t>for archived websites and will </a:t>
            </a:r>
            <a:r>
              <a:rPr lang="en-US" sz="2400" b="1" u="none" strike="noStrike" cap="none" dirty="0">
                <a:solidFill>
                  <a:srgbClr val="000000"/>
                </a:solidFill>
                <a:latin typeface="Arial"/>
                <a:ea typeface="Arial"/>
                <a:cs typeface="Arial"/>
                <a:sym typeface="Arial"/>
              </a:rPr>
              <a:t>r</a:t>
            </a:r>
            <a:r>
              <a:rPr lang="en-US" sz="2400" b="1" i="0" u="none" strike="noStrike" cap="none" dirty="0">
                <a:solidFill>
                  <a:srgbClr val="000000"/>
                </a:solidFill>
                <a:latin typeface="Arial"/>
                <a:ea typeface="Arial"/>
                <a:cs typeface="Arial"/>
                <a:sym typeface="Arial"/>
              </a:rPr>
              <a:t>ecommend best practices to meet user needs</a:t>
            </a:r>
            <a:r>
              <a:rPr lang="en-US" sz="2400" b="0" i="1" u="none" strike="noStrike" cap="none" dirty="0">
                <a:solidFill>
                  <a:srgbClr val="000000"/>
                </a:solidFill>
                <a:latin typeface="Arial"/>
                <a:ea typeface="Arial"/>
                <a:cs typeface="Arial"/>
                <a:sym typeface="Arial"/>
              </a:rPr>
              <a:t> </a:t>
            </a:r>
            <a:r>
              <a:rPr lang="en-US" sz="2400" b="0" i="0" u="none" strike="noStrike" cap="none" dirty="0">
                <a:solidFill>
                  <a:schemeClr val="dk1"/>
                </a:solidFill>
                <a:latin typeface="Arial"/>
                <a:ea typeface="Arial"/>
                <a:cs typeface="Arial"/>
                <a:sym typeface="Arial"/>
              </a:rPr>
              <a:t>and to ensure discoverability and consistency.</a:t>
            </a:r>
          </a:p>
          <a:p>
            <a:pPr marL="0" marR="0" lvl="0" indent="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4344987"/>
            <a:ext cx="22923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242047" y="343304"/>
            <a:ext cx="8537887" cy="442367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dirty="0">
                <a:solidFill>
                  <a:schemeClr val="dk2"/>
                </a:solidFill>
                <a:latin typeface="Arial"/>
                <a:ea typeface="Arial"/>
                <a:cs typeface="Arial"/>
                <a:sym typeface="Arial"/>
              </a:rPr>
              <a:t>Working Group </a:t>
            </a:r>
            <a:r>
              <a:rPr lang="en-US" sz="3600" b="1" i="0" u="none" strike="noStrike" cap="none" dirty="0" smtClean="0">
                <a:solidFill>
                  <a:schemeClr val="dk2"/>
                </a:solidFill>
                <a:latin typeface="Arial"/>
                <a:ea typeface="Arial"/>
                <a:cs typeface="Arial"/>
                <a:sym typeface="Arial"/>
              </a:rPr>
              <a:t>Members:</a:t>
            </a:r>
          </a:p>
          <a:p>
            <a:pPr marL="0" marR="0" lvl="0" indent="0" algn="l" rtl="0">
              <a:lnSpc>
                <a:spcPct val="100000"/>
              </a:lnSpc>
              <a:spcBef>
                <a:spcPts val="0"/>
              </a:spcBef>
              <a:spcAft>
                <a:spcPts val="0"/>
              </a:spcAft>
              <a:buClr>
                <a:schemeClr val="dk2"/>
              </a:buClr>
              <a:buSzPct val="25000"/>
              <a:buFont typeface="Arial"/>
              <a:buNone/>
            </a:pPr>
            <a:r>
              <a:rPr lang="en-US" sz="2400" dirty="0" smtClean="0">
                <a:solidFill>
                  <a:schemeClr val="tx1">
                    <a:lumMod val="85000"/>
                    <a:lumOff val="15000"/>
                  </a:schemeClr>
                </a:solidFill>
              </a:rPr>
              <a:t>25 individuals from diverse community of libraries and archives</a:t>
            </a:r>
            <a:endParaRPr lang="en-US" sz="2400" b="1" i="0" u="none" strike="noStrike" cap="none" dirty="0">
              <a:solidFill>
                <a:schemeClr val="tx1">
                  <a:lumMod val="85000"/>
                  <a:lumOff val="15000"/>
                </a:schemeClr>
              </a:solidFill>
              <a:sym typeface="Arial"/>
            </a:endParaRPr>
          </a:p>
        </p:txBody>
      </p:sp>
      <p:sp>
        <p:nvSpPr>
          <p:cNvPr id="253" name="Shape 253"/>
          <p:cNvSpPr txBox="1">
            <a:spLocks noGrp="1"/>
          </p:cNvSpPr>
          <p:nvPr>
            <p:ph type="body" idx="2"/>
          </p:nvPr>
        </p:nvSpPr>
        <p:spPr>
          <a:xfrm>
            <a:off x="168088" y="369794"/>
            <a:ext cx="8572500" cy="460561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smtClean="0">
                <a:solidFill>
                  <a:schemeClr val="dk1"/>
                </a:solidFill>
                <a:latin typeface="Arial"/>
                <a:ea typeface="Arial"/>
                <a:cs typeface="Arial"/>
                <a:sym typeface="Arial"/>
              </a:rPr>
              <a:t> </a:t>
            </a:r>
            <a:endParaRPr lang="en-US" sz="2400" b="0" i="0" u="none" strike="noStrike" cap="none"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sp>
        <p:nvSpPr>
          <p:cNvPr id="254" name="Shape 254"/>
          <p:cNvSpPr txBox="1"/>
          <p:nvPr/>
        </p:nvSpPr>
        <p:spPr>
          <a:xfrm>
            <a:off x="3779021" y="4269319"/>
            <a:ext cx="4767202"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dirty="0" smtClean="0">
                <a:solidFill>
                  <a:srgbClr val="1155CC"/>
                </a:solidFill>
              </a:rPr>
              <a:t> </a:t>
            </a:r>
            <a:endParaRPr lang="en-US" sz="1200" dirty="0">
              <a:solidFill>
                <a:srgbClr val="1155CC"/>
              </a:solidFill>
            </a:endParaRPr>
          </a:p>
          <a:p>
            <a:pPr marL="0" marR="0" lvl="0" indent="0" algn="ctr" rtl="0">
              <a:lnSpc>
                <a:spcPct val="100000"/>
              </a:lnSpc>
              <a:spcBef>
                <a:spcPts val="0"/>
              </a:spcBef>
              <a:spcAft>
                <a:spcPts val="0"/>
              </a:spcAft>
              <a:buClr>
                <a:schemeClr val="dk1"/>
              </a:buClr>
              <a:buFont typeface="Arial"/>
              <a:buNone/>
            </a:pPr>
            <a:endParaRPr sz="1200" dirty="0">
              <a:solidFill>
                <a:schemeClr val="dk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35" y="2215908"/>
            <a:ext cx="1660712" cy="199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739" y="4319304"/>
            <a:ext cx="2425261" cy="82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17511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340787" y="343304"/>
            <a:ext cx="8439147" cy="6864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dirty="0">
                <a:solidFill>
                  <a:schemeClr val="dk2"/>
                </a:solidFill>
                <a:latin typeface="Arial"/>
                <a:ea typeface="Arial"/>
                <a:cs typeface="Arial"/>
                <a:sym typeface="Arial"/>
              </a:rPr>
              <a:t>Planned outputs</a:t>
            </a:r>
          </a:p>
        </p:txBody>
      </p:sp>
      <p:sp>
        <p:nvSpPr>
          <p:cNvPr id="260" name="Shape 260"/>
          <p:cNvSpPr txBox="1">
            <a:spLocks noGrp="1"/>
          </p:cNvSpPr>
          <p:nvPr>
            <p:ph type="body" idx="2"/>
          </p:nvPr>
        </p:nvSpPr>
        <p:spPr>
          <a:xfrm>
            <a:off x="693350" y="699248"/>
            <a:ext cx="7734000" cy="3758454"/>
          </a:xfrm>
          <a:prstGeom prst="rect">
            <a:avLst/>
          </a:prstGeom>
          <a:noFill/>
          <a:ln>
            <a:noFill/>
          </a:ln>
        </p:spPr>
        <p:txBody>
          <a:bodyPr lIns="91425" tIns="45700" rIns="91425" bIns="45700" anchor="t" anchorCtr="0">
            <a:noAutofit/>
          </a:bodyPr>
          <a:lstStyle/>
          <a:p>
            <a:pPr marL="355600" indent="-342900">
              <a:spcBef>
                <a:spcPts val="0"/>
              </a:spcBef>
            </a:pPr>
            <a:endParaRPr lang="en-US" sz="2200" b="0" i="0" u="none" strike="noStrike" cap="none" dirty="0" smtClean="0">
              <a:solidFill>
                <a:schemeClr val="dk1"/>
              </a:solidFill>
              <a:latin typeface="Arial"/>
              <a:ea typeface="Arial"/>
              <a:cs typeface="Arial"/>
              <a:sym typeface="Arial"/>
            </a:endParaRPr>
          </a:p>
          <a:p>
            <a:pPr marL="355600" indent="-342900">
              <a:spcBef>
                <a:spcPts val="0"/>
              </a:spcBef>
            </a:pPr>
            <a:r>
              <a:rPr lang="en-US" sz="2200" b="0" i="0" u="none" strike="noStrike" cap="none" dirty="0" smtClean="0">
                <a:solidFill>
                  <a:schemeClr val="dk1"/>
                </a:solidFill>
                <a:latin typeface="Arial"/>
                <a:ea typeface="Arial"/>
                <a:cs typeface="Arial"/>
                <a:sym typeface="Arial"/>
              </a:rPr>
              <a:t>A </a:t>
            </a:r>
            <a:r>
              <a:rPr lang="en-US" sz="2200" i="0" u="none" strike="noStrike" cap="none" dirty="0">
                <a:solidFill>
                  <a:srgbClr val="000000"/>
                </a:solidFill>
                <a:latin typeface="Arial"/>
                <a:ea typeface="Arial"/>
                <a:cs typeface="Arial"/>
                <a:sym typeface="Arial"/>
              </a:rPr>
              <a:t>report on </a:t>
            </a:r>
            <a:r>
              <a:rPr lang="en-US" sz="2200" b="1" i="0" u="none" strike="noStrike" cap="none" dirty="0">
                <a:solidFill>
                  <a:srgbClr val="000000"/>
                </a:solidFill>
                <a:latin typeface="Arial"/>
                <a:ea typeface="Arial"/>
                <a:cs typeface="Arial"/>
                <a:sym typeface="Arial"/>
              </a:rPr>
              <a:t>user needs</a:t>
            </a:r>
            <a:r>
              <a:rPr lang="en-US" sz="2200" b="0" i="1" u="none" strike="noStrike" cap="none" dirty="0">
                <a:solidFill>
                  <a:srgbClr val="000000"/>
                </a:solidFill>
                <a:latin typeface="Arial"/>
                <a:ea typeface="Arial"/>
                <a:cs typeface="Arial"/>
                <a:sym typeface="Arial"/>
              </a:rPr>
              <a:t> </a:t>
            </a:r>
            <a:r>
              <a:rPr lang="en-US" sz="2200" b="1" i="0" u="none" strike="noStrike" cap="none" dirty="0">
                <a:solidFill>
                  <a:srgbClr val="000000"/>
                </a:solidFill>
                <a:latin typeface="Arial"/>
                <a:ea typeface="Arial"/>
                <a:cs typeface="Arial"/>
                <a:sym typeface="Arial"/>
              </a:rPr>
              <a:t>and behaviors </a:t>
            </a:r>
            <a:r>
              <a:rPr lang="en-US" sz="2200" b="0" i="0" u="none" strike="noStrike" cap="none" dirty="0">
                <a:solidFill>
                  <a:schemeClr val="dk1"/>
                </a:solidFill>
                <a:latin typeface="Arial"/>
                <a:ea typeface="Arial"/>
                <a:cs typeface="Arial"/>
                <a:sym typeface="Arial"/>
              </a:rPr>
              <a:t>will inform community-wide understanding of documented needs and behaviors as evidence to underlie the metadata best practices</a:t>
            </a:r>
            <a:r>
              <a:rPr lang="en-US" sz="2200" dirty="0"/>
              <a:t>. </a:t>
            </a:r>
          </a:p>
          <a:p>
            <a:pPr marL="12700" indent="0">
              <a:spcBef>
                <a:spcPts val="0"/>
              </a:spcBef>
              <a:buNone/>
            </a:pPr>
            <a:endParaRPr lang="en-US" sz="2200" dirty="0"/>
          </a:p>
          <a:p>
            <a:pPr lvl="0" indent="-330200">
              <a:spcBef>
                <a:spcPts val="0"/>
              </a:spcBef>
            </a:pPr>
            <a:r>
              <a:rPr lang="en-US" sz="2200" dirty="0" smtClean="0"/>
              <a:t>A </a:t>
            </a:r>
            <a:r>
              <a:rPr lang="en-US" sz="2200" dirty="0"/>
              <a:t>report evaluating selected open-source web archiving tools will describe metadata-related functionalities.</a:t>
            </a:r>
            <a:endParaRPr lang="en-US"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smtClean="0">
              <a:solidFill>
                <a:schemeClr val="dk1"/>
              </a:solidFill>
              <a:latin typeface="Arial"/>
              <a:ea typeface="Arial"/>
              <a:cs typeface="Arial"/>
              <a:sym typeface="Arial"/>
            </a:endParaRPr>
          </a:p>
          <a:p>
            <a:pPr marL="342900" marR="0" lvl="0" indent="-330200" algn="l" rtl="0">
              <a:lnSpc>
                <a:spcPct val="100000"/>
              </a:lnSpc>
              <a:spcBef>
                <a:spcPts val="480"/>
              </a:spcBef>
              <a:spcAft>
                <a:spcPts val="0"/>
              </a:spcAft>
              <a:buClr>
                <a:srgbClr val="000000"/>
              </a:buClr>
              <a:buSzPct val="100000"/>
              <a:buFont typeface="Arial"/>
              <a:buChar char="•"/>
            </a:pPr>
            <a:r>
              <a:rPr lang="en-US" sz="2200" b="1" i="0" u="none" strike="noStrike" cap="none" dirty="0" smtClean="0">
                <a:solidFill>
                  <a:srgbClr val="000000"/>
                </a:solidFill>
                <a:latin typeface="Arial"/>
                <a:ea typeface="Arial"/>
                <a:cs typeface="Arial"/>
                <a:sym typeface="Arial"/>
              </a:rPr>
              <a:t>Best </a:t>
            </a:r>
            <a:r>
              <a:rPr lang="en-US" sz="2200" b="1" i="0" u="none" strike="noStrike" cap="none" dirty="0">
                <a:solidFill>
                  <a:srgbClr val="000000"/>
                </a:solidFill>
                <a:latin typeface="Arial"/>
                <a:ea typeface="Arial"/>
                <a:cs typeface="Arial"/>
                <a:sym typeface="Arial"/>
              </a:rPr>
              <a:t>practices guidelines for descriptive metadata</a:t>
            </a:r>
            <a:r>
              <a:rPr lang="en-US" sz="2200" b="0" i="1" u="none" strike="noStrike" cap="none" dirty="0">
                <a:solidFill>
                  <a:srgbClr val="000000"/>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will address aspects of bibliographic and archival approaches.</a:t>
            </a:r>
          </a:p>
          <a:p>
            <a:pPr marL="342900" marR="0" lvl="0" indent="-342900" algn="l" rtl="0">
              <a:lnSpc>
                <a:spcPct val="10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106" y="4387014"/>
            <a:ext cx="2312894" cy="75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315250" y="831050"/>
            <a:ext cx="8636399" cy="7011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600" b="1" i="0" u="none" strike="noStrike" cap="none">
                <a:solidFill>
                  <a:schemeClr val="lt1"/>
                </a:solidFill>
                <a:latin typeface="Arial"/>
                <a:ea typeface="Arial"/>
                <a:cs typeface="Arial"/>
                <a:sym typeface="Arial"/>
              </a:rPr>
              <a:t>LITERATURE REVIEW</a:t>
            </a:r>
            <a:r>
              <a:rPr lang="en-US"/>
              <a:t>S</a:t>
            </a:r>
          </a:p>
          <a:p>
            <a:pPr marL="0" marR="0" lvl="0" indent="0" algn="l" rtl="0">
              <a:lnSpc>
                <a:spcPct val="100000"/>
              </a:lnSpc>
              <a:spcBef>
                <a:spcPts val="0"/>
              </a:spcBef>
              <a:spcAft>
                <a:spcPts val="0"/>
              </a:spcAft>
              <a:buClr>
                <a:schemeClr val="lt1"/>
              </a:buClr>
              <a:buSzPct val="25000"/>
              <a:buFont typeface="Arial"/>
              <a:buNone/>
            </a:pPr>
            <a:endParaRPr/>
          </a:p>
        </p:txBody>
      </p:sp>
      <p:pic>
        <p:nvPicPr>
          <p:cNvPr id="290" name="Shape 290" descr="research.png"/>
          <p:cNvPicPr preferRelativeResize="0"/>
          <p:nvPr/>
        </p:nvPicPr>
        <p:blipFill rotWithShape="1">
          <a:blip r:embed="rId3">
            <a:alphaModFix/>
          </a:blip>
          <a:srcRect/>
          <a:stretch/>
        </p:blipFill>
        <p:spPr>
          <a:xfrm>
            <a:off x="3326623" y="1870773"/>
            <a:ext cx="4940699" cy="2841900"/>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340787" y="343304"/>
            <a:ext cx="8438999" cy="6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Methodology</a:t>
            </a:r>
          </a:p>
        </p:txBody>
      </p:sp>
      <p:sp>
        <p:nvSpPr>
          <p:cNvPr id="296" name="Shape 296"/>
          <p:cNvSpPr txBox="1">
            <a:spLocks noGrp="1"/>
          </p:cNvSpPr>
          <p:nvPr>
            <p:ph type="body" idx="2"/>
          </p:nvPr>
        </p:nvSpPr>
        <p:spPr>
          <a:xfrm>
            <a:off x="745900" y="1047924"/>
            <a:ext cx="7435800" cy="3411900"/>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0"/>
              </a:spcBef>
              <a:spcAft>
                <a:spcPts val="0"/>
              </a:spcAft>
              <a:buClr>
                <a:schemeClr val="dk1"/>
              </a:buClr>
              <a:buSzPct val="100000"/>
              <a:buFont typeface="Arial"/>
              <a:buChar char="•"/>
            </a:pPr>
            <a:r>
              <a:rPr lang="en-US" sz="2200"/>
              <a:t>Two l</a:t>
            </a:r>
            <a:r>
              <a:rPr lang="en-US" sz="2200" i="0" u="none" strike="noStrike" cap="none">
                <a:solidFill>
                  <a:schemeClr val="dk1"/>
                </a:solidFill>
                <a:latin typeface="Arial"/>
                <a:ea typeface="Arial"/>
                <a:cs typeface="Arial"/>
                <a:sym typeface="Arial"/>
              </a:rPr>
              <a:t>iterature reviews</a:t>
            </a:r>
            <a:r>
              <a:rPr lang="en-US" sz="2200"/>
              <a:t>: </a:t>
            </a:r>
            <a:r>
              <a:rPr lang="en-US" sz="2200" b="1" i="0" u="none" strike="noStrike" cap="none">
                <a:solidFill>
                  <a:schemeClr val="dk1"/>
                </a:solidFill>
                <a:latin typeface="Arial"/>
                <a:ea typeface="Arial"/>
                <a:cs typeface="Arial"/>
                <a:sym typeface="Arial"/>
              </a:rPr>
              <a:t>user needs</a:t>
            </a:r>
            <a:r>
              <a:rPr lang="en-US" sz="2200" i="0" u="none" strike="noStrike" cap="none">
                <a:solidFill>
                  <a:schemeClr val="dk1"/>
                </a:solidFill>
                <a:latin typeface="Arial"/>
                <a:ea typeface="Arial"/>
                <a:cs typeface="Arial"/>
                <a:sym typeface="Arial"/>
              </a:rPr>
              <a:t> and </a:t>
            </a:r>
            <a:r>
              <a:rPr lang="en-US" sz="2200" b="1" i="0" u="none" strike="noStrike" cap="none">
                <a:solidFill>
                  <a:schemeClr val="dk1"/>
                </a:solidFill>
                <a:latin typeface="Arial"/>
                <a:ea typeface="Arial"/>
                <a:cs typeface="Arial"/>
                <a:sym typeface="Arial"/>
              </a:rPr>
              <a:t>metadata</a:t>
            </a:r>
          </a:p>
          <a:p>
            <a:pPr marL="0" marR="0" lvl="0" indent="0" algn="l" rtl="0">
              <a:lnSpc>
                <a:spcPct val="100000"/>
              </a:lnSpc>
              <a:spcBef>
                <a:spcPts val="0"/>
              </a:spcBef>
              <a:spcAft>
                <a:spcPts val="0"/>
              </a:spcAft>
              <a:buNone/>
            </a:pPr>
            <a:endParaRPr sz="1000" b="1"/>
          </a:p>
          <a:p>
            <a:pPr marL="342900" marR="0" lvl="0" indent="-330200" algn="l" rtl="0">
              <a:lnSpc>
                <a:spcPct val="100000"/>
              </a:lnSpc>
              <a:spcBef>
                <a:spcPts val="0"/>
              </a:spcBef>
              <a:spcAft>
                <a:spcPts val="0"/>
              </a:spcAft>
              <a:buClr>
                <a:schemeClr val="dk1"/>
              </a:buClr>
              <a:buSzPct val="100000"/>
              <a:buFont typeface="Arial"/>
              <a:buChar char="•"/>
            </a:pPr>
            <a:r>
              <a:rPr lang="en-US" sz="2200"/>
              <a:t>Selectively gathered </a:t>
            </a:r>
            <a:r>
              <a:rPr lang="en-US" sz="2200" i="0" u="none" strike="noStrike" cap="none">
                <a:solidFill>
                  <a:schemeClr val="dk1"/>
                </a:solidFill>
                <a:latin typeface="Arial"/>
                <a:ea typeface="Arial"/>
                <a:cs typeface="Arial"/>
                <a:sym typeface="Arial"/>
              </a:rPr>
              <a:t>published literature, conference reports and notes, social media, etc.</a:t>
            </a:r>
          </a:p>
          <a:p>
            <a:pPr marL="0" marR="0" lvl="0" indent="0" algn="l" rtl="0">
              <a:lnSpc>
                <a:spcPct val="100000"/>
              </a:lnSpc>
              <a:spcBef>
                <a:spcPts val="0"/>
              </a:spcBef>
              <a:spcAft>
                <a:spcPts val="0"/>
              </a:spcAft>
              <a:buNone/>
            </a:pPr>
            <a:endParaRPr sz="1000"/>
          </a:p>
          <a:p>
            <a:pPr marL="342900" marR="0" lvl="0" indent="-330200" algn="l" rtl="0">
              <a:lnSpc>
                <a:spcPct val="100000"/>
              </a:lnSpc>
              <a:spcBef>
                <a:spcPts val="0"/>
              </a:spcBef>
              <a:spcAft>
                <a:spcPts val="0"/>
              </a:spcAft>
              <a:buClr>
                <a:schemeClr val="dk1"/>
              </a:buClr>
              <a:buSzPct val="100000"/>
              <a:buFont typeface="Arial"/>
              <a:buChar char="•"/>
            </a:pPr>
            <a:r>
              <a:rPr lang="en-US" sz="2200"/>
              <a:t>Abstracted each item</a:t>
            </a:r>
          </a:p>
          <a:p>
            <a:pPr marL="0" marR="0" lvl="0" indent="0" algn="l" rtl="0">
              <a:lnSpc>
                <a:spcPct val="100000"/>
              </a:lnSpc>
              <a:spcBef>
                <a:spcPts val="0"/>
              </a:spcBef>
              <a:spcAft>
                <a:spcPts val="0"/>
              </a:spcAft>
              <a:buNone/>
            </a:pPr>
            <a:endParaRPr sz="1000"/>
          </a:p>
          <a:p>
            <a:pPr marL="342900" marR="0" lvl="0" indent="-330200" algn="l" rtl="0">
              <a:lnSpc>
                <a:spcPct val="100000"/>
              </a:lnSpc>
              <a:spcBef>
                <a:spcPts val="480"/>
              </a:spcBef>
              <a:spcAft>
                <a:spcPts val="0"/>
              </a:spcAft>
              <a:buClr>
                <a:schemeClr val="dk1"/>
              </a:buClr>
              <a:buSzPct val="100000"/>
              <a:buFont typeface="Arial"/>
              <a:buChar char="•"/>
            </a:pPr>
            <a:r>
              <a:rPr lang="en-US" sz="2200" i="0" u="none" strike="noStrike" cap="none">
                <a:solidFill>
                  <a:schemeClr val="dk1"/>
                </a:solidFill>
                <a:latin typeface="Arial"/>
                <a:ea typeface="Arial"/>
                <a:cs typeface="Arial"/>
                <a:sym typeface="Arial"/>
              </a:rPr>
              <a:t>Synthes</a:t>
            </a:r>
            <a:r>
              <a:rPr lang="en-US" sz="2200"/>
              <a:t>ized our </a:t>
            </a:r>
            <a:r>
              <a:rPr lang="en-US" sz="2200" i="0" u="none" strike="noStrike" cap="none">
                <a:solidFill>
                  <a:schemeClr val="dk1"/>
                </a:solidFill>
                <a:latin typeface="Arial"/>
                <a:ea typeface="Arial"/>
                <a:cs typeface="Arial"/>
                <a:sym typeface="Arial"/>
              </a:rPr>
              <a:t>findings</a:t>
            </a: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624" y="4452040"/>
            <a:ext cx="1936376" cy="69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340787" y="343304"/>
            <a:ext cx="8438999" cy="6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Why study users’ needs?</a:t>
            </a:r>
          </a:p>
        </p:txBody>
      </p:sp>
      <p:sp>
        <p:nvSpPr>
          <p:cNvPr id="302" name="Shape 302"/>
          <p:cNvSpPr txBox="1">
            <a:spLocks noGrp="1"/>
          </p:cNvSpPr>
          <p:nvPr>
            <p:ph type="body" idx="2"/>
          </p:nvPr>
        </p:nvSpPr>
        <p:spPr>
          <a:xfrm>
            <a:off x="661600" y="1029700"/>
            <a:ext cx="8170799" cy="3426299"/>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0"/>
              </a:spcBef>
              <a:spcAft>
                <a:spcPts val="0"/>
              </a:spcAft>
              <a:buClr>
                <a:schemeClr val="dk1"/>
              </a:buClr>
              <a:buSzPct val="100000"/>
              <a:buFont typeface="Arial"/>
              <a:buChar char="•"/>
            </a:pPr>
            <a:r>
              <a:rPr lang="en-US" sz="2200" b="0" i="0" u="none" strike="noStrike" cap="none" dirty="0">
                <a:solidFill>
                  <a:schemeClr val="dk1"/>
                </a:solidFill>
                <a:latin typeface="Arial"/>
                <a:ea typeface="Arial"/>
                <a:cs typeface="Arial"/>
                <a:sym typeface="Arial"/>
              </a:rPr>
              <a:t>A </a:t>
            </a:r>
            <a:r>
              <a:rPr lang="en-US" sz="2200" b="1" i="0" u="none" strike="noStrike" cap="none" dirty="0">
                <a:solidFill>
                  <a:schemeClr val="dk1"/>
                </a:solidFill>
                <a:latin typeface="Arial"/>
                <a:ea typeface="Arial"/>
                <a:cs typeface="Arial"/>
                <a:sym typeface="Arial"/>
              </a:rPr>
              <a:t>necessary prelude </a:t>
            </a:r>
            <a:r>
              <a:rPr lang="en-US" sz="2200" b="0" i="0" u="none" strike="noStrike" cap="none" dirty="0">
                <a:solidFill>
                  <a:schemeClr val="dk1"/>
                </a:solidFill>
                <a:latin typeface="Arial"/>
                <a:ea typeface="Arial"/>
                <a:cs typeface="Arial"/>
                <a:sym typeface="Arial"/>
              </a:rPr>
              <a:t>to development of metadata best practices</a:t>
            </a:r>
          </a:p>
          <a:p>
            <a:pPr marL="0" marR="0" lvl="0" indent="0" algn="l" rtl="0">
              <a:lnSpc>
                <a:spcPct val="100000"/>
              </a:lnSpc>
              <a:spcBef>
                <a:spcPts val="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342900" marR="0" lvl="0" indent="-330200" algn="l" rtl="0">
              <a:lnSpc>
                <a:spcPct val="100000"/>
              </a:lnSpc>
              <a:spcBef>
                <a:spcPts val="480"/>
              </a:spcBef>
              <a:spcAft>
                <a:spcPts val="0"/>
              </a:spcAft>
              <a:buClr>
                <a:schemeClr val="dk1"/>
              </a:buClr>
              <a:buSzPct val="100000"/>
              <a:buFont typeface="Arial"/>
              <a:buChar char="•"/>
            </a:pPr>
            <a:r>
              <a:rPr lang="en-US" sz="2200" b="0" i="0" u="none" strike="noStrike" cap="none" dirty="0">
                <a:solidFill>
                  <a:schemeClr val="dk1"/>
                </a:solidFill>
                <a:latin typeface="Arial"/>
                <a:ea typeface="Arial"/>
                <a:cs typeface="Arial"/>
                <a:sym typeface="Arial"/>
              </a:rPr>
              <a:t>We want to recommend an approach based on </a:t>
            </a:r>
            <a:r>
              <a:rPr lang="en-US" sz="2200" b="1" i="0" u="none" strike="noStrike" cap="none" dirty="0">
                <a:solidFill>
                  <a:schemeClr val="dk1"/>
                </a:solidFill>
                <a:latin typeface="Arial"/>
                <a:ea typeface="Arial"/>
                <a:cs typeface="Arial"/>
                <a:sym typeface="Arial"/>
              </a:rPr>
              <a:t>real user needs &amp; behaviors</a:t>
            </a:r>
          </a:p>
          <a:p>
            <a:pPr marL="0" marR="0" lvl="0" indent="0" algn="l" rtl="0">
              <a:lnSpc>
                <a:spcPct val="100000"/>
              </a:lnSpc>
              <a:spcBef>
                <a:spcPts val="48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342900" marR="0" lvl="0" indent="-330200" algn="l" rtl="0">
              <a:lnSpc>
                <a:spcPct val="100000"/>
              </a:lnSpc>
              <a:spcBef>
                <a:spcPts val="480"/>
              </a:spcBef>
              <a:spcAft>
                <a:spcPts val="0"/>
              </a:spcAft>
              <a:buClr>
                <a:schemeClr val="dk1"/>
              </a:buClr>
              <a:buSzPct val="100000"/>
              <a:buFont typeface="Arial"/>
              <a:buChar char="•"/>
            </a:pPr>
            <a:r>
              <a:rPr lang="en-US" sz="2200" b="1" i="0" u="none" strike="noStrike" cap="none" dirty="0">
                <a:solidFill>
                  <a:schemeClr val="dk1"/>
                </a:solidFill>
                <a:latin typeface="Arial"/>
                <a:ea typeface="Arial"/>
                <a:cs typeface="Arial"/>
                <a:sym typeface="Arial"/>
              </a:rPr>
              <a:t>Users don’t necessarily utilize the usual discovery tools</a:t>
            </a:r>
            <a:r>
              <a:rPr lang="en-US" sz="2200" b="0" i="0" u="none" strike="noStrike" cap="none" dirty="0">
                <a:solidFill>
                  <a:schemeClr val="dk1"/>
                </a:solidFill>
                <a:latin typeface="Arial"/>
                <a:ea typeface="Arial"/>
                <a:cs typeface="Arial"/>
                <a:sym typeface="Arial"/>
              </a:rPr>
              <a:t> to locate archived websites</a:t>
            </a:r>
          </a:p>
          <a:p>
            <a:pPr marL="0" marR="0" lvl="0" indent="0" algn="l" rtl="0">
              <a:lnSpc>
                <a:spcPct val="100000"/>
              </a:lnSpc>
              <a:spcBef>
                <a:spcPts val="48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342900" marR="0" lvl="0" indent="-330200" algn="l" rtl="0">
              <a:lnSpc>
                <a:spcPct val="100000"/>
              </a:lnSpc>
              <a:spcBef>
                <a:spcPts val="480"/>
              </a:spcBef>
              <a:spcAft>
                <a:spcPts val="0"/>
              </a:spcAft>
              <a:buClr>
                <a:schemeClr val="dk1"/>
              </a:buClr>
              <a:buSzPct val="100000"/>
              <a:buFont typeface="Arial"/>
              <a:buChar char="•"/>
            </a:pPr>
            <a:r>
              <a:rPr lang="en-US" sz="2200" b="1" i="0" u="none" strike="noStrike" cap="none" dirty="0">
                <a:solidFill>
                  <a:schemeClr val="dk1"/>
                </a:solidFill>
                <a:latin typeface="Arial"/>
                <a:ea typeface="Arial"/>
                <a:cs typeface="Arial"/>
                <a:sym typeface="Arial"/>
              </a:rPr>
              <a:t>Lack of awareness </a:t>
            </a:r>
            <a:r>
              <a:rPr lang="en-US" sz="2200" b="0" i="0" u="none" strike="noStrike" cap="none" dirty="0">
                <a:solidFill>
                  <a:schemeClr val="dk1"/>
                </a:solidFill>
                <a:latin typeface="Arial"/>
                <a:ea typeface="Arial"/>
                <a:cs typeface="Arial"/>
                <a:sym typeface="Arial"/>
              </a:rPr>
              <a:t>that libraries harvest and archive web content </a:t>
            </a:r>
          </a:p>
          <a:p>
            <a:pPr marL="342900" marR="0" lvl="0" indent="-342900" algn="l" rtl="0">
              <a:lnSpc>
                <a:spcPct val="10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332" y="4387850"/>
            <a:ext cx="21161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a:t>We focused on three questions</a:t>
            </a:r>
          </a:p>
        </p:txBody>
      </p:sp>
      <p:sp>
        <p:nvSpPr>
          <p:cNvPr id="309" name="Shape 309"/>
          <p:cNvSpPr txBox="1">
            <a:spLocks noGrp="1"/>
          </p:cNvSpPr>
          <p:nvPr>
            <p:ph type="body" idx="2"/>
          </p:nvPr>
        </p:nvSpPr>
        <p:spPr>
          <a:xfrm>
            <a:off x="1020524" y="1238250"/>
            <a:ext cx="7760100" cy="3110100"/>
          </a:xfrm>
          <a:prstGeom prst="rect">
            <a:avLst/>
          </a:prstGeom>
        </p:spPr>
        <p:txBody>
          <a:bodyPr lIns="91425" tIns="91425" rIns="91425" bIns="91425" anchor="t" anchorCtr="0">
            <a:noAutofit/>
          </a:bodyPr>
          <a:lstStyle/>
          <a:p>
            <a:pPr marL="457200" lvl="0" indent="-381000" rtl="0">
              <a:spcBef>
                <a:spcPts val="0"/>
              </a:spcBef>
              <a:buSzPct val="100000"/>
            </a:pPr>
            <a:r>
              <a:rPr lang="en-US" sz="2400" b="1"/>
              <a:t>Who</a:t>
            </a:r>
            <a:r>
              <a:rPr lang="en-US" sz="2400"/>
              <a:t> uses web archives?</a:t>
            </a:r>
          </a:p>
          <a:p>
            <a:pPr marL="0" lvl="0" indent="0" rtl="0">
              <a:spcBef>
                <a:spcPts val="0"/>
              </a:spcBef>
              <a:buNone/>
            </a:pPr>
            <a:endParaRPr sz="1000"/>
          </a:p>
          <a:p>
            <a:pPr marL="457200" lvl="0" indent="-381000" rtl="0">
              <a:spcBef>
                <a:spcPts val="0"/>
              </a:spcBef>
              <a:buSzPct val="100000"/>
            </a:pPr>
            <a:r>
              <a:rPr lang="en-US" sz="2400"/>
              <a:t>How and </a:t>
            </a:r>
            <a:r>
              <a:rPr lang="en-US" sz="2400" b="1"/>
              <a:t>why</a:t>
            </a:r>
            <a:r>
              <a:rPr lang="en-US" sz="2400"/>
              <a:t> do they use them?</a:t>
            </a:r>
          </a:p>
          <a:p>
            <a:pPr marL="0" lvl="0" indent="0" rtl="0">
              <a:spcBef>
                <a:spcPts val="0"/>
              </a:spcBef>
              <a:buNone/>
            </a:pPr>
            <a:endParaRPr sz="1000"/>
          </a:p>
          <a:p>
            <a:pPr marL="457200" lvl="0" indent="-381000" rtl="0">
              <a:spcBef>
                <a:spcPts val="0"/>
              </a:spcBef>
              <a:buSzPct val="100000"/>
            </a:pPr>
            <a:r>
              <a:rPr lang="en-US" sz="2400" b="1"/>
              <a:t>What</a:t>
            </a:r>
            <a:r>
              <a:rPr lang="en-US" sz="2400"/>
              <a:t> can we do to support their needs?</a:t>
            </a:r>
          </a:p>
          <a:p>
            <a:pPr marL="0" lvl="0" indent="0" rtl="0">
              <a:spcBef>
                <a:spcPts val="0"/>
              </a:spcBef>
              <a:buNone/>
            </a:pPr>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088" y="4386177"/>
            <a:ext cx="2117912" cy="7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340787" y="343304"/>
            <a:ext cx="8438999" cy="6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Types of users </a:t>
            </a:r>
            <a:r>
              <a:rPr lang="en-US"/>
              <a:t>identified</a:t>
            </a:r>
            <a:r>
              <a:rPr lang="en-US" sz="3600" b="1" i="0" u="none" strike="noStrike" cap="none">
                <a:solidFill>
                  <a:schemeClr val="dk2"/>
                </a:solidFill>
                <a:latin typeface="Arial"/>
                <a:ea typeface="Arial"/>
                <a:cs typeface="Arial"/>
                <a:sym typeface="Arial"/>
              </a:rPr>
              <a:t> in readings</a:t>
            </a:r>
          </a:p>
        </p:txBody>
      </p:sp>
      <p:sp>
        <p:nvSpPr>
          <p:cNvPr id="315" name="Shape 315"/>
          <p:cNvSpPr txBox="1">
            <a:spLocks noGrp="1"/>
          </p:cNvSpPr>
          <p:nvPr>
            <p:ph type="body" idx="2"/>
          </p:nvPr>
        </p:nvSpPr>
        <p:spPr>
          <a:xfrm>
            <a:off x="795050" y="1372650"/>
            <a:ext cx="8083800" cy="3317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1" i="0" u="none" strike="noStrike" cap="none" dirty="0">
                <a:solidFill>
                  <a:schemeClr val="dk1"/>
                </a:solidFill>
                <a:latin typeface="Arial"/>
                <a:ea typeface="Arial"/>
                <a:cs typeface="Arial"/>
                <a:sym typeface="Arial"/>
              </a:rPr>
              <a:t>Academic</a:t>
            </a:r>
            <a:r>
              <a:rPr lang="en-US" sz="2400" b="0" i="0" u="none" strike="noStrike" cap="none" dirty="0">
                <a:solidFill>
                  <a:schemeClr val="dk1"/>
                </a:solidFill>
                <a:latin typeface="Arial"/>
                <a:ea typeface="Arial"/>
                <a:cs typeface="Arial"/>
                <a:sym typeface="Arial"/>
              </a:rPr>
              <a:t> researchers (social sciences, history)</a:t>
            </a:r>
          </a:p>
          <a:p>
            <a:pPr marL="0" marR="0" lvl="0" indent="0" algn="l" rtl="0">
              <a:lnSpc>
                <a:spcPct val="100000"/>
              </a:lnSpc>
              <a:spcBef>
                <a:spcPts val="0"/>
              </a:spcBef>
              <a:spcAft>
                <a:spcPts val="0"/>
              </a:spcAft>
              <a:buNone/>
            </a:pPr>
            <a:endParaRPr sz="800" dirty="0"/>
          </a:p>
          <a:p>
            <a:pPr marL="342900" marR="0" lvl="0" indent="-342900" algn="l" rtl="0">
              <a:lnSpc>
                <a:spcPct val="100000"/>
              </a:lnSpc>
              <a:spcBef>
                <a:spcPts val="480"/>
              </a:spcBef>
              <a:spcAft>
                <a:spcPts val="0"/>
              </a:spcAft>
              <a:buClr>
                <a:schemeClr val="dk1"/>
              </a:buClr>
              <a:buSzPct val="100000"/>
              <a:buFont typeface="Arial"/>
              <a:buChar char="•"/>
            </a:pPr>
            <a:r>
              <a:rPr lang="en-US" sz="2400" b="1" i="0" u="none" strike="noStrike" cap="none" dirty="0">
                <a:solidFill>
                  <a:schemeClr val="dk1"/>
                </a:solidFill>
                <a:latin typeface="Arial"/>
                <a:ea typeface="Arial"/>
                <a:cs typeface="Arial"/>
                <a:sym typeface="Arial"/>
              </a:rPr>
              <a:t>Legal</a:t>
            </a:r>
            <a:r>
              <a:rPr lang="en-US" sz="2400" b="0" i="0" u="none" strike="noStrike" cap="none" dirty="0">
                <a:solidFill>
                  <a:schemeClr val="dk1"/>
                </a:solidFill>
                <a:latin typeface="Arial"/>
                <a:ea typeface="Arial"/>
                <a:cs typeface="Arial"/>
                <a:sym typeface="Arial"/>
              </a:rPr>
              <a:t> researchers</a:t>
            </a:r>
          </a:p>
          <a:p>
            <a:pPr marL="0" marR="0" lvl="0" indent="0" algn="l" rtl="0">
              <a:lnSpc>
                <a:spcPct val="100000"/>
              </a:lnSpc>
              <a:spcBef>
                <a:spcPts val="480"/>
              </a:spcBef>
              <a:spcAft>
                <a:spcPts val="0"/>
              </a:spcAft>
              <a:buNone/>
            </a:pPr>
            <a:endParaRPr sz="800" dirty="0"/>
          </a:p>
          <a:p>
            <a:pPr marL="342900" marR="0" lvl="0" indent="-342900" algn="l" rtl="0">
              <a:lnSpc>
                <a:spcPct val="100000"/>
              </a:lnSpc>
              <a:spcBef>
                <a:spcPts val="480"/>
              </a:spcBef>
              <a:spcAft>
                <a:spcPts val="0"/>
              </a:spcAft>
              <a:buClr>
                <a:schemeClr val="dk1"/>
              </a:buClr>
              <a:buSzPct val="100000"/>
              <a:buFont typeface="Arial"/>
              <a:buChar char="•"/>
            </a:pPr>
            <a:r>
              <a:rPr lang="en-US" sz="2400" b="1" i="0" u="none" strike="noStrike" cap="none" dirty="0">
                <a:solidFill>
                  <a:schemeClr val="dk1"/>
                </a:solidFill>
                <a:latin typeface="Arial"/>
                <a:ea typeface="Arial"/>
                <a:cs typeface="Arial"/>
                <a:sym typeface="Arial"/>
              </a:rPr>
              <a:t>Digital</a:t>
            </a:r>
            <a:r>
              <a:rPr lang="en-US" sz="2400" b="0" i="0" u="none" strike="noStrike" cap="none" dirty="0">
                <a:solidFill>
                  <a:schemeClr val="dk1"/>
                </a:solidFill>
                <a:latin typeface="Arial"/>
                <a:ea typeface="Arial"/>
                <a:cs typeface="Arial"/>
                <a:sym typeface="Arial"/>
              </a:rPr>
              <a:t> humanists and data analysts</a:t>
            </a:r>
          </a:p>
          <a:p>
            <a:pPr marL="0" marR="0" lvl="0" indent="0" algn="l" rtl="0">
              <a:lnSpc>
                <a:spcPct val="100000"/>
              </a:lnSpc>
              <a:spcBef>
                <a:spcPts val="480"/>
              </a:spcBef>
              <a:spcAft>
                <a:spcPts val="0"/>
              </a:spcAft>
              <a:buNone/>
            </a:pPr>
            <a:endParaRPr sz="800" dirty="0"/>
          </a:p>
          <a:p>
            <a:pPr marL="342900" marR="0" lvl="0" indent="-342900" algn="l" rtl="0">
              <a:lnSpc>
                <a:spcPct val="100000"/>
              </a:lnSpc>
              <a:spcBef>
                <a:spcPts val="480"/>
              </a:spcBef>
              <a:spcAft>
                <a:spcPts val="0"/>
              </a:spcAft>
              <a:buClr>
                <a:schemeClr val="dk1"/>
              </a:buClr>
              <a:buSzPct val="100000"/>
              <a:buFont typeface="Arial"/>
              <a:buChar char="•"/>
            </a:pPr>
            <a:r>
              <a:rPr lang="en-US" sz="2400" i="0" u="none" strike="noStrike" cap="none" dirty="0">
                <a:solidFill>
                  <a:schemeClr val="dk1"/>
                </a:solidFill>
                <a:latin typeface="Arial"/>
                <a:ea typeface="Arial"/>
                <a:cs typeface="Arial"/>
                <a:sym typeface="Arial"/>
              </a:rPr>
              <a:t>Web</a:t>
            </a:r>
            <a:r>
              <a:rPr lang="en-US" sz="2400" b="0" i="0" u="none" strike="noStrike" cap="none" dirty="0">
                <a:solidFill>
                  <a:schemeClr val="dk1"/>
                </a:solidFill>
                <a:latin typeface="Arial"/>
                <a:ea typeface="Arial"/>
                <a:cs typeface="Arial"/>
                <a:sym typeface="Arial"/>
              </a:rPr>
              <a:t> and </a:t>
            </a:r>
            <a:r>
              <a:rPr lang="en-US" sz="2400" b="1" i="0" u="none" strike="noStrike" cap="none" dirty="0">
                <a:solidFill>
                  <a:schemeClr val="dk1"/>
                </a:solidFill>
                <a:latin typeface="Arial"/>
                <a:ea typeface="Arial"/>
                <a:cs typeface="Arial"/>
                <a:sym typeface="Arial"/>
              </a:rPr>
              <a:t>computer</a:t>
            </a:r>
            <a:r>
              <a:rPr lang="en-US" sz="2400" b="0" i="0" u="none" strike="noStrike" cap="none" dirty="0">
                <a:solidFill>
                  <a:schemeClr val="dk1"/>
                </a:solidFill>
                <a:latin typeface="Arial"/>
                <a:ea typeface="Arial"/>
                <a:cs typeface="Arial"/>
                <a:sym typeface="Arial"/>
              </a:rPr>
              <a:t> scientists</a:t>
            </a:r>
          </a:p>
          <a:p>
            <a:pPr marL="0" marR="0" lvl="0" indent="0" algn="l" rtl="0">
              <a:lnSpc>
                <a:spcPct val="100000"/>
              </a:lnSpc>
              <a:spcBef>
                <a:spcPts val="480"/>
              </a:spcBef>
              <a:spcAft>
                <a:spcPts val="0"/>
              </a:spcAft>
              <a:buNone/>
            </a:pPr>
            <a:endParaRPr sz="2400" dirty="0"/>
          </a:p>
          <a:p>
            <a:pPr marL="0" marR="0" lvl="0" indent="0" algn="l" rtl="0">
              <a:lnSpc>
                <a:spcPct val="100000"/>
              </a:lnSpc>
              <a:spcBef>
                <a:spcPts val="480"/>
              </a:spcBef>
              <a:spcAft>
                <a:spcPts val="0"/>
              </a:spcAft>
              <a:buNone/>
            </a:pPr>
            <a:r>
              <a:rPr lang="en-US" sz="2000" dirty="0"/>
              <a:t>Note: We did not find sources that address other types of users.</a:t>
            </a:r>
          </a:p>
          <a:p>
            <a:pPr marL="342900" marR="0" lvl="0" indent="-342900" algn="l" rtl="0">
              <a:lnSpc>
                <a:spcPct val="10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647" y="4494366"/>
            <a:ext cx="1815353" cy="64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Types of use</a:t>
            </a:r>
          </a:p>
        </p:txBody>
      </p:sp>
      <p:sp>
        <p:nvSpPr>
          <p:cNvPr id="322" name="Shape 322"/>
          <p:cNvSpPr txBox="1">
            <a:spLocks noGrp="1"/>
          </p:cNvSpPr>
          <p:nvPr>
            <p:ph type="body" idx="2"/>
          </p:nvPr>
        </p:nvSpPr>
        <p:spPr>
          <a:xfrm>
            <a:off x="821924" y="1419949"/>
            <a:ext cx="7776600" cy="3086999"/>
          </a:xfrm>
          <a:prstGeom prst="rect">
            <a:avLst/>
          </a:prstGeom>
          <a:noFill/>
          <a:ln>
            <a:noFill/>
          </a:ln>
        </p:spPr>
        <p:txBody>
          <a:bodyPr lIns="91425" tIns="91425" rIns="91425" bIns="91425" anchor="t" anchorCtr="0">
            <a:noAutofit/>
          </a:bodyPr>
          <a:lstStyle/>
          <a:p>
            <a:pPr marL="342900" marR="0" lvl="0" indent="0" algn="l" rtl="0">
              <a:lnSpc>
                <a:spcPct val="100000"/>
              </a:lnSpc>
              <a:spcBef>
                <a:spcPts val="0"/>
              </a:spcBef>
              <a:spcAft>
                <a:spcPts val="0"/>
              </a:spcAft>
              <a:buClr>
                <a:schemeClr val="dk1"/>
              </a:buClr>
              <a:buSzPct val="100000"/>
              <a:buFont typeface="Arial"/>
              <a:buChar char="•"/>
            </a:pPr>
            <a:r>
              <a:rPr lang="en-US" sz="2400" b="1" dirty="0">
                <a:solidFill>
                  <a:srgbClr val="000000"/>
                </a:solidFill>
              </a:rPr>
              <a:t>Reading</a:t>
            </a:r>
            <a:r>
              <a:rPr lang="en-US" sz="2400" dirty="0">
                <a:solidFill>
                  <a:srgbClr val="000000"/>
                </a:solidFill>
              </a:rPr>
              <a:t> </a:t>
            </a:r>
            <a:r>
              <a:rPr lang="en-US" sz="2400" b="0" i="0" u="none" strike="noStrike" cap="none" dirty="0">
                <a:solidFill>
                  <a:srgbClr val="000000"/>
                </a:solidFill>
                <a:latin typeface="Arial"/>
                <a:ea typeface="Arial"/>
                <a:cs typeface="Arial"/>
                <a:sym typeface="Arial"/>
              </a:rPr>
              <a:t>specific web pages/sites</a:t>
            </a:r>
          </a:p>
          <a:p>
            <a:pPr marL="0" marR="0" lvl="0" indent="0" algn="l" rtl="0">
              <a:lnSpc>
                <a:spcPct val="100000"/>
              </a:lnSpc>
              <a:spcBef>
                <a:spcPts val="0"/>
              </a:spcBef>
              <a:spcAft>
                <a:spcPts val="0"/>
              </a:spcAft>
              <a:buNone/>
            </a:pPr>
            <a:endParaRPr sz="1000" dirty="0">
              <a:solidFill>
                <a:srgbClr val="000000"/>
              </a:solidFill>
            </a:endParaRPr>
          </a:p>
          <a:p>
            <a:pPr marL="342900" marR="0" lvl="0" indent="0" algn="l" rtl="0">
              <a:lnSpc>
                <a:spcPct val="100000"/>
              </a:lnSpc>
              <a:spcBef>
                <a:spcPts val="480"/>
              </a:spcBef>
              <a:spcAft>
                <a:spcPts val="0"/>
              </a:spcAft>
              <a:buClr>
                <a:schemeClr val="dk1"/>
              </a:buClr>
              <a:buSzPct val="100000"/>
              <a:buFont typeface="Arial"/>
              <a:buChar char="•"/>
            </a:pPr>
            <a:r>
              <a:rPr lang="en-US" sz="2400" b="0" i="0" u="none" strike="noStrike" cap="none" dirty="0">
                <a:solidFill>
                  <a:srgbClr val="000000"/>
                </a:solidFill>
                <a:latin typeface="Arial"/>
                <a:ea typeface="Arial"/>
                <a:cs typeface="Arial"/>
                <a:sym typeface="Arial"/>
              </a:rPr>
              <a:t>Data and text </a:t>
            </a:r>
            <a:r>
              <a:rPr lang="en-US" sz="2400" b="1" i="0" u="none" strike="noStrike" cap="none" dirty="0">
                <a:solidFill>
                  <a:srgbClr val="000000"/>
                </a:solidFill>
                <a:latin typeface="Arial"/>
                <a:ea typeface="Arial"/>
                <a:cs typeface="Arial"/>
                <a:sym typeface="Arial"/>
              </a:rPr>
              <a:t>mining</a:t>
            </a:r>
          </a:p>
          <a:p>
            <a:pPr marL="0" marR="0" lvl="0" indent="0" algn="l" rtl="0">
              <a:lnSpc>
                <a:spcPct val="100000"/>
              </a:lnSpc>
              <a:spcBef>
                <a:spcPts val="480"/>
              </a:spcBef>
              <a:spcAft>
                <a:spcPts val="0"/>
              </a:spcAft>
              <a:buNone/>
            </a:pPr>
            <a:endParaRPr sz="1000" b="1" dirty="0">
              <a:solidFill>
                <a:srgbClr val="000000"/>
              </a:solidFill>
            </a:endParaRPr>
          </a:p>
          <a:p>
            <a:pPr marL="342900" marR="0" lvl="0" indent="0" algn="l" rtl="0">
              <a:lnSpc>
                <a:spcPct val="100000"/>
              </a:lnSpc>
              <a:spcBef>
                <a:spcPts val="480"/>
              </a:spcBef>
              <a:spcAft>
                <a:spcPts val="0"/>
              </a:spcAft>
              <a:buClr>
                <a:schemeClr val="dk1"/>
              </a:buClr>
              <a:buSzPct val="100000"/>
              <a:buFont typeface="Arial"/>
              <a:buChar char="•"/>
            </a:pPr>
            <a:r>
              <a:rPr lang="en-US" sz="2400" b="1" i="0" u="none" strike="noStrike" cap="none" dirty="0">
                <a:solidFill>
                  <a:srgbClr val="000000"/>
                </a:solidFill>
                <a:latin typeface="Arial"/>
                <a:ea typeface="Arial"/>
                <a:cs typeface="Arial"/>
                <a:sym typeface="Arial"/>
              </a:rPr>
              <a:t>Technology</a:t>
            </a:r>
            <a:r>
              <a:rPr lang="en-US" sz="2400" b="0" i="0" u="none" strike="noStrike" cap="none" dirty="0">
                <a:solidFill>
                  <a:srgbClr val="000000"/>
                </a:solidFill>
                <a:latin typeface="Arial"/>
                <a:ea typeface="Arial"/>
                <a:cs typeface="Arial"/>
                <a:sym typeface="Arial"/>
              </a:rPr>
              <a:t> development</a:t>
            </a:r>
          </a:p>
          <a:p>
            <a:pPr marL="34290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165100" algn="l" rtl="0">
              <a:lnSpc>
                <a:spcPct val="100000"/>
              </a:lnSpc>
              <a:spcBef>
                <a:spcPts val="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a:p>
            <a:pPr marL="342900" marR="0" lvl="0" indent="-165100" algn="l" rtl="0">
              <a:lnSpc>
                <a:spcPct val="100000"/>
              </a:lnSpc>
              <a:spcBef>
                <a:spcPts val="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What we learned a</a:t>
            </a:r>
            <a:r>
              <a:rPr lang="en-US"/>
              <a:t>bout user needs</a:t>
            </a:r>
            <a:r>
              <a:rPr lang="en-US" sz="3600" b="1" i="0" u="none" strike="noStrike" cap="none">
                <a:solidFill>
                  <a:schemeClr val="dk2"/>
                </a:solidFill>
                <a:latin typeface="Arial"/>
                <a:ea typeface="Arial"/>
                <a:cs typeface="Arial"/>
                <a:sym typeface="Arial"/>
              </a:rPr>
              <a:t> </a:t>
            </a:r>
          </a:p>
        </p:txBody>
      </p:sp>
      <p:sp>
        <p:nvSpPr>
          <p:cNvPr id="329" name="Shape 329"/>
          <p:cNvSpPr txBox="1">
            <a:spLocks noGrp="1"/>
          </p:cNvSpPr>
          <p:nvPr>
            <p:ph type="body" idx="2"/>
          </p:nvPr>
        </p:nvSpPr>
        <p:spPr>
          <a:xfrm>
            <a:off x="571274" y="1260250"/>
            <a:ext cx="7888200" cy="3317999"/>
          </a:xfrm>
          <a:prstGeom prst="rect">
            <a:avLst/>
          </a:prstGeom>
          <a:noFill/>
          <a:ln>
            <a:noFill/>
          </a:ln>
        </p:spPr>
        <p:txBody>
          <a:bodyPr lIns="91425" tIns="91425" rIns="91425" bIns="91425" anchor="t" anchorCtr="0">
            <a:noAutofit/>
          </a:bodyPr>
          <a:lstStyle/>
          <a:p>
            <a:pPr marL="457200" marR="0" lvl="0" indent="-368300" algn="l" rtl="0">
              <a:lnSpc>
                <a:spcPct val="150000"/>
              </a:lnSpc>
              <a:spcBef>
                <a:spcPts val="0"/>
              </a:spcBef>
              <a:spcAft>
                <a:spcPts val="0"/>
              </a:spcAft>
              <a:buClr>
                <a:schemeClr val="dk1"/>
              </a:buClr>
              <a:buSzPct val="100000"/>
              <a:buFont typeface="Arial"/>
              <a:buChar char="•"/>
            </a:pPr>
            <a:r>
              <a:rPr lang="en-US" sz="2200" b="1" i="0" u="none" strike="noStrike" cap="none">
                <a:solidFill>
                  <a:schemeClr val="dk1"/>
                </a:solidFill>
                <a:latin typeface="Arial"/>
                <a:ea typeface="Arial"/>
                <a:cs typeface="Arial"/>
                <a:sym typeface="Arial"/>
              </a:rPr>
              <a:t>Formatting</a:t>
            </a:r>
            <a:r>
              <a:rPr lang="en-US" sz="2200" b="0" i="0" u="none" strike="noStrike" cap="none">
                <a:solidFill>
                  <a:schemeClr val="dk1"/>
                </a:solidFill>
                <a:latin typeface="Arial"/>
                <a:ea typeface="Arial"/>
                <a:cs typeface="Arial"/>
                <a:sym typeface="Arial"/>
              </a:rPr>
              <a:t> and organization of data is an issue</a:t>
            </a:r>
          </a:p>
          <a:p>
            <a:pPr marL="457200" marR="0" lvl="0" indent="-368300" algn="l" rtl="0">
              <a:lnSpc>
                <a:spcPct val="15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Lack of </a:t>
            </a:r>
            <a:r>
              <a:rPr lang="en-US" sz="2200" b="1" i="0" u="none" strike="noStrike" cap="none">
                <a:solidFill>
                  <a:schemeClr val="dk1"/>
                </a:solidFill>
                <a:latin typeface="Arial"/>
                <a:ea typeface="Arial"/>
                <a:cs typeface="Arial"/>
                <a:sym typeface="Arial"/>
              </a:rPr>
              <a:t>discovery tools</a:t>
            </a:r>
            <a:r>
              <a:rPr lang="en-US" sz="2200" b="0" i="0" u="none" strike="noStrike" cap="none">
                <a:solidFill>
                  <a:schemeClr val="dk1"/>
                </a:solidFill>
                <a:latin typeface="Arial"/>
                <a:ea typeface="Arial"/>
                <a:cs typeface="Arial"/>
                <a:sym typeface="Arial"/>
              </a:rPr>
              <a:t> make access challenging</a:t>
            </a:r>
          </a:p>
          <a:p>
            <a:pPr marL="457200" marR="0" lvl="0" indent="-368300" algn="l" rtl="0">
              <a:lnSpc>
                <a:spcPct val="150000"/>
              </a:lnSpc>
              <a:spcBef>
                <a:spcPts val="0"/>
              </a:spcBef>
              <a:spcAft>
                <a:spcPts val="0"/>
              </a:spcAft>
              <a:buClr>
                <a:schemeClr val="dk1"/>
              </a:buClr>
              <a:buSzPct val="100000"/>
              <a:buFont typeface="Arial"/>
              <a:buChar char="•"/>
            </a:pPr>
            <a:r>
              <a:rPr lang="en-US" sz="2200" b="1" i="0" u="none" strike="noStrike" cap="none">
                <a:solidFill>
                  <a:schemeClr val="dk1"/>
                </a:solidFill>
                <a:latin typeface="Arial"/>
                <a:ea typeface="Arial"/>
                <a:cs typeface="Arial"/>
                <a:sym typeface="Arial"/>
              </a:rPr>
              <a:t>“Provenance”</a:t>
            </a:r>
            <a:r>
              <a:rPr lang="en-US" sz="2200" b="0" i="0" u="none" strike="noStrike" cap="none">
                <a:solidFill>
                  <a:schemeClr val="dk1"/>
                </a:solidFill>
                <a:latin typeface="Arial"/>
                <a:ea typeface="Arial"/>
                <a:cs typeface="Arial"/>
                <a:sym typeface="Arial"/>
              </a:rPr>
              <a:t> information is a critical missing piece</a:t>
            </a:r>
          </a:p>
          <a:p>
            <a:pPr marL="457200" marR="0" lvl="0" indent="-368300" algn="l" rtl="0">
              <a:lnSpc>
                <a:spcPct val="15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Libraries and archives need to actively engage in </a:t>
            </a:r>
            <a:r>
              <a:rPr lang="en-US" sz="2200" b="1" i="0" u="none" strike="noStrike" cap="none">
                <a:solidFill>
                  <a:schemeClr val="dk1"/>
                </a:solidFill>
                <a:latin typeface="Arial"/>
                <a:ea typeface="Arial"/>
                <a:cs typeface="Arial"/>
                <a:sym typeface="Arial"/>
              </a:rPr>
              <a:t>outreach</a:t>
            </a:r>
            <a:r>
              <a:rPr lang="en-US" sz="2200" b="0" i="0" u="none" strike="noStrike" cap="none">
                <a:solidFill>
                  <a:schemeClr val="dk1"/>
                </a:solidFill>
                <a:latin typeface="Arial"/>
                <a:ea typeface="Arial"/>
                <a:cs typeface="Arial"/>
                <a:sym typeface="Arial"/>
              </a:rPr>
              <a:t> to users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315259" y="831062"/>
            <a:ext cx="8174100" cy="6924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600" b="1" i="0" u="none" strike="noStrike" cap="none" dirty="0">
                <a:solidFill>
                  <a:schemeClr val="lt1"/>
                </a:solidFill>
                <a:latin typeface="Arial"/>
                <a:ea typeface="Arial"/>
                <a:cs typeface="Arial"/>
                <a:sym typeface="Arial"/>
              </a:rPr>
              <a:t>THE </a:t>
            </a:r>
            <a:r>
              <a:rPr lang="en-US" sz="3600" b="1" i="0" u="none" strike="noStrike" cap="none" dirty="0" smtClean="0">
                <a:solidFill>
                  <a:schemeClr val="lt1"/>
                </a:solidFill>
                <a:latin typeface="Arial"/>
                <a:ea typeface="Arial"/>
                <a:cs typeface="Arial"/>
                <a:sym typeface="Arial"/>
              </a:rPr>
              <a:t>IMPERATIVE</a:t>
            </a:r>
            <a:endParaRPr lang="en-US" sz="3600" b="1" i="0" u="none" strike="noStrike" cap="none" dirty="0">
              <a:solidFill>
                <a:schemeClr val="lt1"/>
              </a:solidFill>
              <a:latin typeface="Arial"/>
              <a:ea typeface="Arial"/>
              <a:cs typeface="Arial"/>
              <a:sym typeface="Arial"/>
            </a:endParaRPr>
          </a:p>
        </p:txBody>
      </p:sp>
      <p:pic>
        <p:nvPicPr>
          <p:cNvPr id="212" name="Shape 212" descr="404 screen.png"/>
          <p:cNvPicPr preferRelativeResize="0"/>
          <p:nvPr/>
        </p:nvPicPr>
        <p:blipFill rotWithShape="1">
          <a:blip r:embed="rId3">
            <a:alphaModFix/>
          </a:blip>
          <a:srcRect/>
          <a:stretch/>
        </p:blipFill>
        <p:spPr>
          <a:xfrm>
            <a:off x="2823410" y="1910724"/>
            <a:ext cx="5424000" cy="2802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246525" y="361525"/>
            <a:ext cx="8824500" cy="68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400" b="1" i="0" u="none" strike="noStrike" cap="none">
                <a:solidFill>
                  <a:schemeClr val="dk2"/>
                </a:solidFill>
                <a:latin typeface="Arial"/>
                <a:ea typeface="Arial"/>
                <a:cs typeface="Arial"/>
                <a:sym typeface="Arial"/>
              </a:rPr>
              <a:t>What we learned about metadata issues</a:t>
            </a:r>
          </a:p>
        </p:txBody>
      </p:sp>
      <p:sp>
        <p:nvSpPr>
          <p:cNvPr id="342" name="Shape 342"/>
          <p:cNvSpPr txBox="1">
            <a:spLocks noGrp="1"/>
          </p:cNvSpPr>
          <p:nvPr>
            <p:ph type="body" idx="2"/>
          </p:nvPr>
        </p:nvSpPr>
        <p:spPr>
          <a:xfrm>
            <a:off x="450477" y="981635"/>
            <a:ext cx="7839636" cy="3812241"/>
          </a:xfrm>
          <a:prstGeom prst="rect">
            <a:avLst/>
          </a:prstGeom>
          <a:noFill/>
          <a:ln>
            <a:noFill/>
          </a:ln>
        </p:spPr>
        <p:txBody>
          <a:bodyPr lIns="91425" tIns="45700" rIns="91425" bIns="45700" anchor="t" anchorCtr="0">
            <a:noAutofit/>
          </a:bodyPr>
          <a:lstStyle/>
          <a:p>
            <a:pPr marL="457200" marR="0" lvl="0" indent="-368300" algn="l" rtl="0">
              <a:lnSpc>
                <a:spcPct val="115000"/>
              </a:lnSpc>
              <a:spcBef>
                <a:spcPts val="0"/>
              </a:spcBef>
              <a:spcAft>
                <a:spcPts val="0"/>
              </a:spcAft>
              <a:buSzPct val="100000"/>
            </a:pPr>
            <a:r>
              <a:rPr lang="en-US" sz="2200" dirty="0"/>
              <a:t>Confirmed that n</a:t>
            </a:r>
            <a:r>
              <a:rPr lang="en-US" sz="2200" b="0" i="0" u="none" strike="noStrike" cap="none" dirty="0">
                <a:solidFill>
                  <a:schemeClr val="dk1"/>
                </a:solidFill>
                <a:latin typeface="Arial"/>
                <a:ea typeface="Arial"/>
                <a:cs typeface="Arial"/>
                <a:sym typeface="Arial"/>
              </a:rPr>
              <a:t>o </a:t>
            </a:r>
            <a:r>
              <a:rPr lang="en-US" sz="2200" dirty="0"/>
              <a:t>appropriate</a:t>
            </a:r>
            <a:r>
              <a:rPr lang="en-US" sz="2200" b="0" i="0" u="none" strike="noStrike" cap="none" dirty="0">
                <a:solidFill>
                  <a:schemeClr val="dk1"/>
                </a:solidFill>
                <a:latin typeface="Arial"/>
                <a:ea typeface="Arial"/>
                <a:cs typeface="Arial"/>
                <a:sym typeface="Arial"/>
              </a:rPr>
              <a:t> set of best practices exists</a:t>
            </a:r>
          </a:p>
          <a:p>
            <a:pPr marL="457200" marR="0" lvl="0" indent="-368300" algn="l" rtl="0">
              <a:lnSpc>
                <a:spcPct val="115000"/>
              </a:lnSpc>
              <a:spcBef>
                <a:spcPts val="480"/>
              </a:spcBef>
              <a:spcAft>
                <a:spcPts val="0"/>
              </a:spcAft>
              <a:buClr>
                <a:schemeClr val="dk1"/>
              </a:buClr>
              <a:buSzPct val="100000"/>
              <a:buFont typeface="Arial"/>
            </a:pPr>
            <a:r>
              <a:rPr lang="en-US" sz="2200" b="1" i="0" u="none" strike="noStrike" cap="none" dirty="0">
                <a:solidFill>
                  <a:schemeClr val="dk1"/>
                </a:solidFill>
                <a:latin typeface="Arial"/>
                <a:ea typeface="Arial"/>
                <a:cs typeface="Arial"/>
                <a:sym typeface="Arial"/>
              </a:rPr>
              <a:t>Data formats</a:t>
            </a:r>
            <a:r>
              <a:rPr lang="en-US" sz="2200" b="0" i="0" u="none" strike="noStrike" cap="none" dirty="0">
                <a:solidFill>
                  <a:schemeClr val="dk1"/>
                </a:solidFill>
                <a:latin typeface="Arial"/>
                <a:ea typeface="Arial"/>
                <a:cs typeface="Arial"/>
                <a:sym typeface="Arial"/>
              </a:rPr>
              <a:t> used include MARC, Dublin Core, MODS, EAD Finding aids</a:t>
            </a:r>
          </a:p>
          <a:p>
            <a:pPr marL="457200" marR="0" lvl="0" indent="-368300" algn="l" rtl="0">
              <a:lnSpc>
                <a:spcPct val="115000"/>
              </a:lnSpc>
              <a:spcBef>
                <a:spcPts val="480"/>
              </a:spcBef>
              <a:spcAft>
                <a:spcPts val="0"/>
              </a:spcAft>
              <a:buClr>
                <a:schemeClr val="dk1"/>
              </a:buClr>
              <a:buSzPct val="100000"/>
              <a:buFont typeface="Arial"/>
            </a:pPr>
            <a:r>
              <a:rPr lang="en-US" sz="2200" b="1" i="0" u="none" strike="noStrike" cap="none" dirty="0">
                <a:solidFill>
                  <a:schemeClr val="dk1"/>
                </a:solidFill>
                <a:latin typeface="Arial"/>
                <a:ea typeface="Arial"/>
                <a:cs typeface="Arial"/>
                <a:sym typeface="Arial"/>
              </a:rPr>
              <a:t>Metadata elements</a:t>
            </a:r>
            <a:r>
              <a:rPr lang="en-US" sz="2200" b="0" i="0" u="none" strike="noStrike" cap="none" dirty="0">
                <a:solidFill>
                  <a:schemeClr val="dk1"/>
                </a:solidFill>
                <a:latin typeface="Arial"/>
                <a:ea typeface="Arial"/>
                <a:cs typeface="Arial"/>
                <a:sym typeface="Arial"/>
              </a:rPr>
              <a:t> used vary widely, and the same element may have different meanings</a:t>
            </a:r>
          </a:p>
          <a:p>
            <a:pPr marL="457200" marR="0" lvl="0" indent="-368300" algn="l" rtl="0">
              <a:lnSpc>
                <a:spcPct val="115000"/>
              </a:lnSpc>
              <a:spcBef>
                <a:spcPts val="480"/>
              </a:spcBef>
              <a:spcAft>
                <a:spcPts val="0"/>
              </a:spcAft>
              <a:buSzPct val="100000"/>
            </a:pPr>
            <a:r>
              <a:rPr lang="en-US" sz="2200" b="1" i="0" u="none" strike="noStrike" cap="none" dirty="0">
                <a:solidFill>
                  <a:schemeClr val="dk1"/>
                </a:solidFill>
                <a:latin typeface="Arial"/>
                <a:ea typeface="Arial"/>
                <a:cs typeface="Arial"/>
                <a:sym typeface="Arial"/>
              </a:rPr>
              <a:t>Level of description</a:t>
            </a:r>
            <a:r>
              <a:rPr lang="en-US" sz="2200" b="0" i="0" u="none" strike="noStrike" cap="none" dirty="0">
                <a:solidFill>
                  <a:schemeClr val="dk1"/>
                </a:solidFill>
                <a:latin typeface="Arial"/>
                <a:ea typeface="Arial"/>
                <a:cs typeface="Arial"/>
                <a:sym typeface="Arial"/>
              </a:rPr>
              <a:t> varies as well: Single site, collection of sites, seed URLs </a:t>
            </a:r>
            <a:r>
              <a:rPr lang="en-US" sz="2200" dirty="0"/>
              <a:t>…</a:t>
            </a:r>
          </a:p>
          <a:p>
            <a:pPr marL="457200" marR="0" lvl="0" indent="-368300" algn="l" rtl="0">
              <a:lnSpc>
                <a:spcPct val="115000"/>
              </a:lnSpc>
              <a:spcBef>
                <a:spcPts val="480"/>
              </a:spcBef>
              <a:spcAft>
                <a:spcPts val="0"/>
              </a:spcAft>
              <a:buSzPct val="100000"/>
            </a:pPr>
            <a:r>
              <a:rPr lang="en-US" sz="2200" b="0" i="0" u="none" strike="noStrike" cap="none" dirty="0">
                <a:solidFill>
                  <a:schemeClr val="dk1"/>
                </a:solidFill>
                <a:latin typeface="Arial"/>
                <a:ea typeface="Arial"/>
                <a:cs typeface="Arial"/>
                <a:sym typeface="Arial"/>
              </a:rPr>
              <a:t>Creating metadata at </a:t>
            </a:r>
            <a:r>
              <a:rPr lang="en-US" sz="2200" b="1" i="0" u="none" strike="noStrike" cap="none" dirty="0">
                <a:solidFill>
                  <a:schemeClr val="dk1"/>
                </a:solidFill>
                <a:latin typeface="Arial"/>
                <a:ea typeface="Arial"/>
                <a:cs typeface="Arial"/>
                <a:sym typeface="Arial"/>
              </a:rPr>
              <a:t>scale </a:t>
            </a:r>
            <a:r>
              <a:rPr lang="en-US" sz="2200" b="0" i="0" u="none" strike="noStrike" cap="none" dirty="0">
                <a:solidFill>
                  <a:schemeClr val="dk1"/>
                </a:solidFill>
                <a:latin typeface="Arial"/>
                <a:ea typeface="Arial"/>
                <a:cs typeface="Arial"/>
                <a:sym typeface="Arial"/>
              </a:rPr>
              <a:t>is</a:t>
            </a:r>
            <a:r>
              <a:rPr lang="en-US" sz="2200" dirty="0"/>
              <a:t> … impossible?</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238000" y="831050"/>
            <a:ext cx="7880400" cy="1443299"/>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600" b="1" i="0" u="none" strike="noStrike" cap="none">
                <a:solidFill>
                  <a:schemeClr val="lt1"/>
                </a:solidFill>
                <a:latin typeface="Arial"/>
                <a:ea typeface="Arial"/>
                <a:cs typeface="Arial"/>
                <a:sym typeface="Arial"/>
              </a:rPr>
              <a:t>CAN WE AUTOMATE METADATA CREATION?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165648"/>
            <a:ext cx="4002741" cy="280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body" idx="2"/>
          </p:nvPr>
        </p:nvSpPr>
        <p:spPr>
          <a:xfrm>
            <a:off x="1090725" y="1492424"/>
            <a:ext cx="7495199" cy="1621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The community longs for the </a:t>
            </a:r>
            <a:r>
              <a:rPr lang="en-US" sz="2200" b="1" i="0" u="none" strike="noStrike" cap="none">
                <a:solidFill>
                  <a:schemeClr val="dk1"/>
                </a:solidFill>
                <a:latin typeface="Arial"/>
                <a:ea typeface="Arial"/>
                <a:cs typeface="Arial"/>
                <a:sym typeface="Arial"/>
              </a:rPr>
              <a:t>magic bullet: automatic generation of metadata</a:t>
            </a:r>
            <a:r>
              <a:rPr lang="en-US" sz="2200" b="0" i="0" u="none" strike="noStrike" cap="none">
                <a:solidFill>
                  <a:schemeClr val="dk1"/>
                </a:solidFill>
                <a:latin typeface="Arial"/>
                <a:ea typeface="Arial"/>
                <a:cs typeface="Arial"/>
                <a:sym typeface="Arial"/>
              </a:rPr>
              <a:t> from the tools used to crawl websites.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4341501"/>
            <a:ext cx="2235200" cy="8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340175" y="343300"/>
            <a:ext cx="8803800" cy="686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a:t>So we</a:t>
            </a:r>
            <a:r>
              <a:rPr lang="en-US" sz="3600" b="1" i="0" u="none" strike="noStrike" cap="none">
                <a:solidFill>
                  <a:schemeClr val="dk2"/>
                </a:solidFill>
                <a:latin typeface="Arial"/>
                <a:ea typeface="Arial"/>
                <a:cs typeface="Arial"/>
                <a:sym typeface="Arial"/>
              </a:rPr>
              <a:t> evaluated</a:t>
            </a:r>
            <a:r>
              <a:rPr lang="en-US"/>
              <a:t> open-source tools</a:t>
            </a:r>
          </a:p>
        </p:txBody>
      </p:sp>
      <p:sp>
        <p:nvSpPr>
          <p:cNvPr id="361" name="Shape 361"/>
          <p:cNvSpPr txBox="1"/>
          <p:nvPr/>
        </p:nvSpPr>
        <p:spPr>
          <a:xfrm>
            <a:off x="1346341" y="1221149"/>
            <a:ext cx="2686500" cy="3214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Archive-It</a:t>
            </a:r>
          </a:p>
          <a:p>
            <a:pPr marL="0" marR="0" lvl="0" indent="0" algn="l" rtl="0">
              <a:lnSpc>
                <a:spcPct val="100000"/>
              </a:lnSpc>
              <a:spcBef>
                <a:spcPts val="56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Heritrix</a:t>
            </a:r>
          </a:p>
          <a:p>
            <a:pPr marL="0" marR="0" lvl="0" indent="0" algn="l" rtl="0">
              <a:lnSpc>
                <a:spcPct val="100000"/>
              </a:lnSpc>
              <a:spcBef>
                <a:spcPts val="56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HTTrack</a:t>
            </a:r>
          </a:p>
          <a:p>
            <a:pPr marL="0" marR="0" lvl="0" indent="0" algn="l" rtl="0">
              <a:lnSpc>
                <a:spcPct val="100000"/>
              </a:lnSpc>
              <a:spcBef>
                <a:spcPts val="56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Memento</a:t>
            </a:r>
          </a:p>
          <a:p>
            <a:pPr marL="0" marR="0" lvl="0" indent="0" algn="l" rtl="0">
              <a:lnSpc>
                <a:spcPct val="100000"/>
              </a:lnSpc>
              <a:spcBef>
                <a:spcPts val="56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NetArchiveSuite</a:t>
            </a:r>
          </a:p>
          <a:p>
            <a:pPr marL="0" marR="0" lvl="0" indent="0" algn="l" rtl="0">
              <a:lnSpc>
                <a:spcPct val="100000"/>
              </a:lnSpc>
              <a:spcBef>
                <a:spcPts val="56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NutchWax</a:t>
            </a:r>
          </a:p>
          <a:p>
            <a:pPr marL="0" marR="0" lvl="0" indent="0" algn="l" rtl="0">
              <a:lnSpc>
                <a:spcPct val="100000"/>
              </a:lnSpc>
              <a:spcBef>
                <a:spcPts val="560"/>
              </a:spcBef>
              <a:spcAft>
                <a:spcPts val="0"/>
              </a:spcAft>
              <a:buClr>
                <a:srgbClr val="000000"/>
              </a:buClr>
              <a:buFont typeface="Arial"/>
              <a:buNone/>
            </a:pPr>
            <a:endParaRPr sz="2200" b="0" i="0" u="none" strike="noStrike" cap="none">
              <a:solidFill>
                <a:srgbClr val="000000"/>
              </a:solidFill>
              <a:latin typeface="Arial"/>
              <a:ea typeface="Arial"/>
              <a:cs typeface="Arial"/>
              <a:sym typeface="Arial"/>
            </a:endParaRPr>
          </a:p>
        </p:txBody>
      </p:sp>
      <p:sp>
        <p:nvSpPr>
          <p:cNvPr id="362" name="Shape 362"/>
          <p:cNvSpPr txBox="1"/>
          <p:nvPr/>
        </p:nvSpPr>
        <p:spPr>
          <a:xfrm>
            <a:off x="4032850" y="1221150"/>
            <a:ext cx="3213600" cy="2701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Site Story</a:t>
            </a:r>
          </a:p>
          <a:p>
            <a:pPr marL="0" marR="0" lvl="0" indent="0" algn="l" rtl="0">
              <a:lnSpc>
                <a:spcPct val="115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Social Feed Manager</a:t>
            </a:r>
          </a:p>
          <a:p>
            <a:pPr marL="0" marR="0" lvl="0" indent="0" algn="l" rtl="0">
              <a:lnSpc>
                <a:spcPct val="115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Web Archive Discovery</a:t>
            </a:r>
          </a:p>
          <a:p>
            <a:pPr marL="0" marR="0" lvl="0" indent="0" algn="l" rtl="0">
              <a:lnSpc>
                <a:spcPct val="115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Wayback</a:t>
            </a:r>
          </a:p>
          <a:p>
            <a:pPr marL="0" marR="0" lvl="0" indent="0" algn="l" rtl="0">
              <a:lnSpc>
                <a:spcPct val="115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webrecorder.io</a:t>
            </a:r>
          </a:p>
          <a:p>
            <a:pPr marL="0" marR="0" lvl="0" indent="0" algn="l" rtl="0">
              <a:lnSpc>
                <a:spcPct val="115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WebCurator</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133" y="4308475"/>
            <a:ext cx="231986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dirty="0">
                <a:solidFill>
                  <a:schemeClr val="dk2"/>
                </a:solidFill>
                <a:latin typeface="Arial"/>
                <a:ea typeface="Arial"/>
                <a:cs typeface="Arial"/>
                <a:sym typeface="Arial"/>
              </a:rPr>
              <a:t>Evaluation criteria</a:t>
            </a:r>
          </a:p>
        </p:txBody>
      </p:sp>
      <p:sp>
        <p:nvSpPr>
          <p:cNvPr id="369" name="Shape 369"/>
          <p:cNvSpPr txBox="1">
            <a:spLocks noGrp="1"/>
          </p:cNvSpPr>
          <p:nvPr>
            <p:ph type="body" idx="2"/>
          </p:nvPr>
        </p:nvSpPr>
        <p:spPr>
          <a:xfrm>
            <a:off x="596525" y="1234648"/>
            <a:ext cx="8439300" cy="2805000"/>
          </a:xfrm>
          <a:prstGeom prst="rect">
            <a:avLst/>
          </a:prstGeom>
          <a:noFill/>
          <a:ln>
            <a:noFill/>
          </a:ln>
        </p:spPr>
        <p:txBody>
          <a:bodyPr lIns="91425" tIns="91425" rIns="91425" bIns="91425" anchor="t" anchorCtr="0">
            <a:noAutofit/>
          </a:bodyPr>
          <a:lstStyle/>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Basic </a:t>
            </a:r>
            <a:r>
              <a:rPr lang="en-US" sz="2200" b="1" i="0" u="none" strike="noStrike" cap="none">
                <a:solidFill>
                  <a:schemeClr val="dk1"/>
                </a:solidFill>
                <a:latin typeface="Arial"/>
                <a:ea typeface="Arial"/>
                <a:cs typeface="Arial"/>
                <a:sym typeface="Arial"/>
              </a:rPr>
              <a:t>purpose</a:t>
            </a:r>
            <a:r>
              <a:rPr lang="en-US" sz="2200" b="0" i="0" u="none" strike="noStrike" cap="none">
                <a:solidFill>
                  <a:schemeClr val="dk1"/>
                </a:solidFill>
                <a:latin typeface="Arial"/>
                <a:ea typeface="Arial"/>
                <a:cs typeface="Arial"/>
                <a:sym typeface="Arial"/>
              </a:rPr>
              <a:t> of the tool</a:t>
            </a:r>
          </a:p>
          <a:p>
            <a:pPr marL="0" marR="0" lvl="0" indent="0" algn="l" rtl="0">
              <a:lnSpc>
                <a:spcPct val="100000"/>
              </a:lnSpc>
              <a:spcBef>
                <a:spcPts val="0"/>
              </a:spcBef>
              <a:spcAft>
                <a:spcPts val="0"/>
              </a:spcAft>
              <a:buNone/>
            </a:pPr>
            <a:endParaRPr sz="600"/>
          </a:p>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Which </a:t>
            </a:r>
            <a:r>
              <a:rPr lang="en-US" sz="2200" b="1" i="0" u="none" strike="noStrike" cap="none">
                <a:solidFill>
                  <a:schemeClr val="dk1"/>
                </a:solidFill>
                <a:latin typeface="Arial"/>
                <a:ea typeface="Arial"/>
                <a:cs typeface="Arial"/>
                <a:sym typeface="Arial"/>
              </a:rPr>
              <a:t>objects/files</a:t>
            </a:r>
            <a:r>
              <a:rPr lang="en-US" sz="2200" b="0" i="0" u="none" strike="noStrike" cap="none">
                <a:solidFill>
                  <a:schemeClr val="dk1"/>
                </a:solidFill>
                <a:latin typeface="Arial"/>
                <a:ea typeface="Arial"/>
                <a:cs typeface="Arial"/>
                <a:sym typeface="Arial"/>
              </a:rPr>
              <a:t> can it take in and generate?</a:t>
            </a:r>
          </a:p>
          <a:p>
            <a:pPr marL="0" marR="0" lvl="0" indent="0" algn="l" rtl="0">
              <a:lnSpc>
                <a:spcPct val="100000"/>
              </a:lnSpc>
              <a:spcBef>
                <a:spcPts val="0"/>
              </a:spcBef>
              <a:spcAft>
                <a:spcPts val="0"/>
              </a:spcAft>
              <a:buNone/>
            </a:pPr>
            <a:endParaRPr sz="600"/>
          </a:p>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Which </a:t>
            </a:r>
            <a:r>
              <a:rPr lang="en-US" sz="2200" b="1" i="0" u="none" strike="noStrike" cap="none">
                <a:solidFill>
                  <a:schemeClr val="dk1"/>
                </a:solidFill>
                <a:latin typeface="Arial"/>
                <a:ea typeface="Arial"/>
                <a:cs typeface="Arial"/>
                <a:sym typeface="Arial"/>
              </a:rPr>
              <a:t>metadata profiles</a:t>
            </a:r>
            <a:r>
              <a:rPr lang="en-US" sz="2200" b="0" i="0" u="none" strike="noStrike" cap="none">
                <a:solidFill>
                  <a:schemeClr val="dk1"/>
                </a:solidFill>
                <a:latin typeface="Arial"/>
                <a:ea typeface="Arial"/>
                <a:cs typeface="Arial"/>
                <a:sym typeface="Arial"/>
              </a:rPr>
              <a:t> does it record in?</a:t>
            </a:r>
          </a:p>
          <a:p>
            <a:pPr marL="0" marR="0" lvl="0" indent="0" algn="l" rtl="0">
              <a:lnSpc>
                <a:spcPct val="100000"/>
              </a:lnSpc>
              <a:spcBef>
                <a:spcPts val="0"/>
              </a:spcBef>
              <a:spcAft>
                <a:spcPts val="0"/>
              </a:spcAft>
              <a:buNone/>
            </a:pPr>
            <a:endParaRPr sz="600"/>
          </a:p>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Which descriptive </a:t>
            </a:r>
            <a:r>
              <a:rPr lang="en-US" sz="2200" b="1" i="0" u="none" strike="noStrike" cap="none">
                <a:solidFill>
                  <a:schemeClr val="dk1"/>
                </a:solidFill>
                <a:latin typeface="Arial"/>
                <a:ea typeface="Arial"/>
                <a:cs typeface="Arial"/>
                <a:sym typeface="Arial"/>
              </a:rPr>
              <a:t>elements</a:t>
            </a:r>
            <a:r>
              <a:rPr lang="en-US" sz="2200" b="0" i="0" u="none" strike="noStrike" cap="none">
                <a:solidFill>
                  <a:schemeClr val="dk1"/>
                </a:solidFill>
                <a:latin typeface="Arial"/>
                <a:ea typeface="Arial"/>
                <a:cs typeface="Arial"/>
                <a:sym typeface="Arial"/>
              </a:rPr>
              <a:t> are automatically </a:t>
            </a:r>
            <a:r>
              <a:rPr lang="en-US" sz="2200" b="1" i="0" u="none" strike="noStrike" cap="none">
                <a:solidFill>
                  <a:schemeClr val="dk1"/>
                </a:solidFill>
                <a:latin typeface="Arial"/>
                <a:ea typeface="Arial"/>
                <a:cs typeface="Arial"/>
                <a:sym typeface="Arial"/>
              </a:rPr>
              <a:t>generated</a:t>
            </a:r>
            <a:r>
              <a:rPr lang="en-US" sz="2200" b="0" i="0" u="none" strike="noStrike" cap="none">
                <a:solidFill>
                  <a:schemeClr val="dk1"/>
                </a:solidFill>
                <a:latin typeface="Arial"/>
                <a:ea typeface="Arial"/>
                <a:cs typeface="Arial"/>
                <a:sym typeface="Arial"/>
              </a:rPr>
              <a:t>?</a:t>
            </a:r>
          </a:p>
          <a:p>
            <a:pPr marL="0" marR="0" lvl="0" indent="0" algn="l" rtl="0">
              <a:lnSpc>
                <a:spcPct val="100000"/>
              </a:lnSpc>
              <a:spcBef>
                <a:spcPts val="0"/>
              </a:spcBef>
              <a:spcAft>
                <a:spcPts val="0"/>
              </a:spcAft>
              <a:buNone/>
            </a:pPr>
            <a:endParaRPr sz="600"/>
          </a:p>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Which descriptive </a:t>
            </a:r>
            <a:r>
              <a:rPr lang="en-US" sz="2200" b="1" i="0" u="none" strike="noStrike" cap="none">
                <a:solidFill>
                  <a:schemeClr val="dk1"/>
                </a:solidFill>
                <a:latin typeface="Arial"/>
                <a:ea typeface="Arial"/>
                <a:cs typeface="Arial"/>
                <a:sym typeface="Arial"/>
              </a:rPr>
              <a:t>elements</a:t>
            </a:r>
            <a:r>
              <a:rPr lang="en-US" sz="2200" b="0" i="0" u="none" strike="noStrike" cap="none">
                <a:solidFill>
                  <a:schemeClr val="dk1"/>
                </a:solidFill>
                <a:latin typeface="Arial"/>
                <a:ea typeface="Arial"/>
                <a:cs typeface="Arial"/>
                <a:sym typeface="Arial"/>
              </a:rPr>
              <a:t> can be </a:t>
            </a:r>
            <a:r>
              <a:rPr lang="en-US" sz="2200" b="1" i="0" u="none" strike="noStrike" cap="none">
                <a:solidFill>
                  <a:schemeClr val="dk1"/>
                </a:solidFill>
                <a:latin typeface="Arial"/>
                <a:ea typeface="Arial"/>
                <a:cs typeface="Arial"/>
                <a:sym typeface="Arial"/>
              </a:rPr>
              <a:t>exported</a:t>
            </a:r>
            <a:r>
              <a:rPr lang="en-US" sz="2200" b="0" i="0" u="none" strike="noStrike" cap="none">
                <a:solidFill>
                  <a:schemeClr val="dk1"/>
                </a:solidFill>
                <a:latin typeface="Arial"/>
                <a:ea typeface="Arial"/>
                <a:cs typeface="Arial"/>
                <a:sym typeface="Arial"/>
              </a:rPr>
              <a:t>?</a:t>
            </a:r>
          </a:p>
          <a:p>
            <a:pPr marL="0" marR="0" lvl="0" indent="0" algn="l" rtl="0">
              <a:lnSpc>
                <a:spcPct val="100000"/>
              </a:lnSpc>
              <a:spcBef>
                <a:spcPts val="0"/>
              </a:spcBef>
              <a:spcAft>
                <a:spcPts val="0"/>
              </a:spcAft>
              <a:buNone/>
            </a:pPr>
            <a:endParaRPr sz="600"/>
          </a:p>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What </a:t>
            </a:r>
            <a:r>
              <a:rPr lang="en-US" sz="2200" b="1" i="0" u="none" strike="noStrike" cap="none">
                <a:solidFill>
                  <a:schemeClr val="dk1"/>
                </a:solidFill>
                <a:latin typeface="Arial"/>
                <a:ea typeface="Arial"/>
                <a:cs typeface="Arial"/>
                <a:sym typeface="Arial"/>
              </a:rPr>
              <a:t>relation</a:t>
            </a:r>
            <a:r>
              <a:rPr lang="en-US" sz="2200" b="0" i="0" u="none" strike="noStrike" cap="none">
                <a:solidFill>
                  <a:schemeClr val="dk1"/>
                </a:solidFill>
                <a:latin typeface="Arial"/>
                <a:ea typeface="Arial"/>
                <a:cs typeface="Arial"/>
                <a:sym typeface="Arial"/>
              </a:rPr>
              <a:t> does it have to other tools?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867" y="4308475"/>
            <a:ext cx="250613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Evaluation grid for webrecord</a:t>
            </a:r>
            <a:r>
              <a:rPr lang="en-US"/>
              <a:t>er</a:t>
            </a:r>
          </a:p>
        </p:txBody>
      </p:sp>
      <p:pic>
        <p:nvPicPr>
          <p:cNvPr id="376" name="Shape 376"/>
          <p:cNvPicPr preferRelativeResize="0"/>
          <p:nvPr/>
        </p:nvPicPr>
        <p:blipFill rotWithShape="1">
          <a:blip r:embed="rId3">
            <a:alphaModFix/>
          </a:blip>
          <a:srcRect/>
          <a:stretch/>
        </p:blipFill>
        <p:spPr>
          <a:xfrm>
            <a:off x="972075" y="1208375"/>
            <a:ext cx="6796350" cy="3040999"/>
          </a:xfrm>
          <a:prstGeom prst="rect">
            <a:avLst/>
          </a:prstGeom>
          <a:noFill/>
          <a:ln>
            <a:noFill/>
          </a:ln>
        </p:spPr>
      </p:pic>
      <p:sp>
        <p:nvSpPr>
          <p:cNvPr id="377" name="Shape 377"/>
          <p:cNvSpPr txBox="1"/>
          <p:nvPr/>
        </p:nvSpPr>
        <p:spPr>
          <a:xfrm>
            <a:off x="8010625" y="4071200"/>
            <a:ext cx="7087800" cy="826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Etc.</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308475"/>
            <a:ext cx="18288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What we learned</a:t>
            </a:r>
          </a:p>
        </p:txBody>
      </p:sp>
      <p:sp>
        <p:nvSpPr>
          <p:cNvPr id="384" name="Shape 384"/>
          <p:cNvSpPr txBox="1">
            <a:spLocks noGrp="1"/>
          </p:cNvSpPr>
          <p:nvPr>
            <p:ph type="body" idx="2"/>
          </p:nvPr>
        </p:nvSpPr>
        <p:spPr>
          <a:xfrm>
            <a:off x="250625" y="1124050"/>
            <a:ext cx="8597999" cy="3317999"/>
          </a:xfrm>
          <a:prstGeom prst="rect">
            <a:avLst/>
          </a:prstGeom>
          <a:noFill/>
          <a:ln>
            <a:noFill/>
          </a:ln>
        </p:spPr>
        <p:txBody>
          <a:bodyPr lIns="91425" tIns="91425" rIns="91425" bIns="91425" anchor="t" anchorCtr="0">
            <a:noAutofit/>
          </a:bodyPr>
          <a:lstStyle/>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Websites generally have </a:t>
            </a:r>
            <a:r>
              <a:rPr lang="en-US" sz="2200" b="1" i="0" u="none" strike="noStrike" cap="none">
                <a:solidFill>
                  <a:schemeClr val="dk1"/>
                </a:solidFill>
                <a:latin typeface="Arial"/>
                <a:ea typeface="Arial"/>
                <a:cs typeface="Arial"/>
                <a:sym typeface="Arial"/>
              </a:rPr>
              <a:t>poor metadata</a:t>
            </a:r>
            <a:r>
              <a:rPr lang="en-US" sz="2200" b="0" i="0" u="none" strike="noStrike" cap="none">
                <a:solidFill>
                  <a:schemeClr val="dk1"/>
                </a:solidFill>
                <a:latin typeface="Arial"/>
                <a:ea typeface="Arial"/>
                <a:cs typeface="Arial"/>
                <a:sym typeface="Arial"/>
              </a:rPr>
              <a:t> (e.g., title is “home page”)</a:t>
            </a:r>
          </a:p>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Tools have </a:t>
            </a:r>
            <a:r>
              <a:rPr lang="en-US" sz="2200" b="1" i="0" u="none" strike="noStrike" cap="none">
                <a:solidFill>
                  <a:schemeClr val="dk1"/>
                </a:solidFill>
                <a:latin typeface="Arial"/>
                <a:ea typeface="Arial"/>
                <a:cs typeface="Arial"/>
                <a:sym typeface="Arial"/>
              </a:rPr>
              <a:t>few or no metadata-related features </a:t>
            </a:r>
          </a:p>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Extractable data usually limited to title, crawl date ….</a:t>
            </a:r>
          </a:p>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Most tools capture only the site (usually in WARC format), so metadata </a:t>
            </a:r>
            <a:r>
              <a:rPr lang="en-US" sz="2200" b="1" i="0" u="none" strike="noStrike" cap="none">
                <a:solidFill>
                  <a:schemeClr val="dk1"/>
                </a:solidFill>
                <a:latin typeface="Arial"/>
                <a:ea typeface="Arial"/>
                <a:cs typeface="Arial"/>
                <a:sym typeface="Arial"/>
              </a:rPr>
              <a:t>must be created manually/externally</a:t>
            </a:r>
          </a:p>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A few tools enable manual input of metadata within WARC file</a:t>
            </a:r>
          </a:p>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Ergo: </a:t>
            </a:r>
            <a:r>
              <a:rPr lang="en-US" sz="2200" b="1" i="0" u="none" strike="noStrike" cap="none">
                <a:solidFill>
                  <a:schemeClr val="dk1"/>
                </a:solidFill>
                <a:latin typeface="Arial"/>
                <a:ea typeface="Arial"/>
                <a:cs typeface="Arial"/>
                <a:sym typeface="Arial"/>
              </a:rPr>
              <a:t>no magic bullet</a:t>
            </a:r>
            <a:r>
              <a:rPr lang="en-US" sz="2200" b="0" i="0" u="none" strike="noStrike" cap="none">
                <a:solidFill>
                  <a:schemeClr val="dk1"/>
                </a:solidFill>
                <a:latin typeface="Arial"/>
                <a:ea typeface="Arial"/>
                <a:cs typeface="Arial"/>
                <a:sym typeface="Arial"/>
              </a:rPr>
              <a:t> (big sigh)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192675" y="268942"/>
            <a:ext cx="8662799" cy="104887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000" b="1" i="0" u="none" strike="noStrike" cap="none" dirty="0">
                <a:solidFill>
                  <a:schemeClr val="lt1"/>
                </a:solidFill>
                <a:latin typeface="Arial"/>
                <a:ea typeface="Arial"/>
                <a:cs typeface="Arial"/>
                <a:sym typeface="Arial"/>
              </a:rPr>
              <a:t>DEVELOPING METADATA BEST PRACTICES</a:t>
            </a: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352" y="1717733"/>
            <a:ext cx="4342653" cy="2859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340787" y="343304"/>
            <a:ext cx="8438999" cy="6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Why study existing practices?</a:t>
            </a:r>
          </a:p>
        </p:txBody>
      </p:sp>
      <p:sp>
        <p:nvSpPr>
          <p:cNvPr id="398" name="Shape 398"/>
          <p:cNvSpPr txBox="1">
            <a:spLocks noGrp="1"/>
          </p:cNvSpPr>
          <p:nvPr>
            <p:ph type="body" idx="2"/>
          </p:nvPr>
        </p:nvSpPr>
        <p:spPr>
          <a:xfrm>
            <a:off x="608975" y="1320575"/>
            <a:ext cx="8170799" cy="3426299"/>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A </a:t>
            </a:r>
            <a:r>
              <a:rPr lang="en-US" sz="2200" b="1" i="0" u="none" strike="noStrike" cap="none">
                <a:solidFill>
                  <a:schemeClr val="dk1"/>
                </a:solidFill>
                <a:latin typeface="Arial"/>
                <a:ea typeface="Arial"/>
                <a:cs typeface="Arial"/>
                <a:sym typeface="Arial"/>
              </a:rPr>
              <a:t>necessary prelude </a:t>
            </a:r>
            <a:r>
              <a:rPr lang="en-US" sz="2200" b="0" i="0" u="none" strike="noStrike" cap="none">
                <a:solidFill>
                  <a:schemeClr val="dk1"/>
                </a:solidFill>
                <a:latin typeface="Arial"/>
                <a:ea typeface="Arial"/>
                <a:cs typeface="Arial"/>
                <a:sym typeface="Arial"/>
              </a:rPr>
              <a:t>to development of metadata best practices</a:t>
            </a:r>
          </a:p>
          <a:p>
            <a:pPr marL="0" marR="0" lvl="0" indent="0" algn="l" rtl="0">
              <a:lnSpc>
                <a:spcPct val="100000"/>
              </a:lnSpc>
              <a:spcBef>
                <a:spcPts val="0"/>
              </a:spcBef>
              <a:spcAft>
                <a:spcPts val="0"/>
              </a:spcAft>
              <a:buClr>
                <a:schemeClr val="dk1"/>
              </a:buClr>
              <a:buSzPct val="25000"/>
              <a:buFont typeface="Arial"/>
              <a:buNone/>
            </a:pPr>
            <a:endParaRPr sz="800" b="0" i="0" u="none" strike="noStrike" cap="none">
              <a:solidFill>
                <a:schemeClr val="dk1"/>
              </a:solidFill>
              <a:latin typeface="Arial"/>
              <a:ea typeface="Arial"/>
              <a:cs typeface="Arial"/>
              <a:sym typeface="Arial"/>
            </a:endParaRPr>
          </a:p>
          <a:p>
            <a:pPr marL="342900" marR="0" lvl="0" indent="-330200" algn="l" rtl="0">
              <a:lnSpc>
                <a:spcPct val="100000"/>
              </a:lnSpc>
              <a:spcBef>
                <a:spcPts val="48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We want to </a:t>
            </a:r>
            <a:r>
              <a:rPr lang="en-US" sz="2200" b="1" i="0" u="none" strike="noStrike" cap="none">
                <a:solidFill>
                  <a:schemeClr val="dk1"/>
                </a:solidFill>
                <a:latin typeface="Arial"/>
                <a:ea typeface="Arial"/>
                <a:cs typeface="Arial"/>
                <a:sym typeface="Arial"/>
              </a:rPr>
              <a:t>evaluate them in light of user needs</a:t>
            </a:r>
          </a:p>
          <a:p>
            <a:pPr marL="0" marR="0" lvl="0" indent="0" algn="l" rtl="0">
              <a:lnSpc>
                <a:spcPct val="100000"/>
              </a:lnSpc>
              <a:spcBef>
                <a:spcPts val="480"/>
              </a:spcBef>
              <a:spcAft>
                <a:spcPts val="0"/>
              </a:spcAft>
              <a:buClr>
                <a:schemeClr val="dk1"/>
              </a:buClr>
              <a:buSzPct val="25000"/>
              <a:buFont typeface="Arial"/>
              <a:buNone/>
            </a:pPr>
            <a:endParaRPr sz="800" b="1" i="0" u="none" strike="noStrike" cap="none">
              <a:solidFill>
                <a:schemeClr val="dk1"/>
              </a:solidFill>
              <a:latin typeface="Arial"/>
              <a:ea typeface="Arial"/>
              <a:cs typeface="Arial"/>
              <a:sym typeface="Arial"/>
            </a:endParaRPr>
          </a:p>
          <a:p>
            <a:pPr marL="342900" marR="0" lvl="0" indent="-330200" algn="l" rtl="0">
              <a:lnSpc>
                <a:spcPct val="100000"/>
              </a:lnSpc>
              <a:spcBef>
                <a:spcPts val="48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We want to </a:t>
            </a:r>
            <a:r>
              <a:rPr lang="en-US" sz="2200" b="1" i="0" u="none" strike="noStrike" cap="none">
                <a:solidFill>
                  <a:schemeClr val="dk1"/>
                </a:solidFill>
                <a:latin typeface="Arial"/>
                <a:ea typeface="Arial"/>
                <a:cs typeface="Arial"/>
                <a:sym typeface="Arial"/>
              </a:rPr>
              <a:t>borrow their best features</a:t>
            </a:r>
          </a:p>
          <a:p>
            <a:pPr marL="0" marR="0" lvl="0" indent="0" algn="l" rtl="0">
              <a:lnSpc>
                <a:spcPct val="100000"/>
              </a:lnSpc>
              <a:spcBef>
                <a:spcPts val="480"/>
              </a:spcBef>
              <a:spcAft>
                <a:spcPts val="0"/>
              </a:spcAft>
              <a:buClr>
                <a:schemeClr val="dk1"/>
              </a:buClr>
              <a:buSzPct val="25000"/>
              <a:buFont typeface="Arial"/>
              <a:buNone/>
            </a:pPr>
            <a:endParaRPr sz="800" b="0" i="0" u="none" strike="noStrike" cap="none">
              <a:solidFill>
                <a:schemeClr val="dk1"/>
              </a:solidFill>
              <a:latin typeface="Arial"/>
              <a:ea typeface="Arial"/>
              <a:cs typeface="Arial"/>
              <a:sym typeface="Arial"/>
            </a:endParaRPr>
          </a:p>
          <a:p>
            <a:pPr marL="342900" marR="0" lvl="0" indent="-330200" algn="l" rtl="0">
              <a:lnSpc>
                <a:spcPct val="100000"/>
              </a:lnSpc>
              <a:spcBef>
                <a:spcPts val="48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We want to understand </a:t>
            </a:r>
            <a:r>
              <a:rPr lang="en-US" sz="2200" b="1" i="0" u="none" strike="noStrike" cap="none">
                <a:solidFill>
                  <a:schemeClr val="dk1"/>
                </a:solidFill>
                <a:latin typeface="Arial"/>
                <a:ea typeface="Arial"/>
                <a:cs typeface="Arial"/>
                <a:sym typeface="Arial"/>
              </a:rPr>
              <a:t>how existing rules and guidelines are reflected </a:t>
            </a:r>
            <a:r>
              <a:rPr lang="en-US" sz="2200" b="0" i="0" u="none" strike="noStrike" cap="none">
                <a:solidFill>
                  <a:schemeClr val="dk1"/>
                </a:solidFill>
                <a:latin typeface="Arial"/>
                <a:ea typeface="Arial"/>
                <a:cs typeface="Arial"/>
                <a:sym typeface="Arial"/>
              </a:rPr>
              <a:t>in current practice</a:t>
            </a:r>
          </a:p>
          <a:p>
            <a:pPr marL="342900" marR="0" lvl="0" indent="-342900" algn="l" rtl="0">
              <a:lnSpc>
                <a:spcPct val="100000"/>
              </a:lnSpc>
              <a:spcBef>
                <a:spcPts val="480"/>
              </a:spcBef>
              <a:spcAft>
                <a:spcPts val="0"/>
              </a:spcAft>
              <a:buClr>
                <a:schemeClr val="dk1"/>
              </a:buClr>
              <a:buSzPct val="250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917" y="4398724"/>
            <a:ext cx="2138083" cy="74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340787" y="343304"/>
            <a:ext cx="8438999" cy="6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Methodology</a:t>
            </a:r>
          </a:p>
        </p:txBody>
      </p:sp>
      <p:sp>
        <p:nvSpPr>
          <p:cNvPr id="404" name="Shape 404"/>
          <p:cNvSpPr txBox="1">
            <a:spLocks noGrp="1"/>
          </p:cNvSpPr>
          <p:nvPr>
            <p:ph type="body" idx="2"/>
          </p:nvPr>
        </p:nvSpPr>
        <p:spPr>
          <a:xfrm>
            <a:off x="944375" y="1108274"/>
            <a:ext cx="7231799" cy="32763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200" b="1" i="0" u="none" strike="noStrike" cap="none">
                <a:solidFill>
                  <a:schemeClr val="dk1"/>
                </a:solidFill>
                <a:latin typeface="Arial"/>
                <a:ea typeface="Arial"/>
                <a:cs typeface="Arial"/>
                <a:sym typeface="Arial"/>
              </a:rPr>
              <a:t>Analyze</a:t>
            </a:r>
            <a:r>
              <a:rPr lang="en-US" sz="2200" b="0" i="0" u="none" strike="noStrike" cap="none">
                <a:solidFill>
                  <a:schemeClr val="dk1"/>
                </a:solidFill>
                <a:latin typeface="Arial"/>
                <a:ea typeface="Arial"/>
                <a:cs typeface="Arial"/>
                <a:sym typeface="Arial"/>
              </a:rPr>
              <a:t> descriptive metadata standards &amp; local guidelines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ct val="100000"/>
              <a:buFont typeface="Arial"/>
              <a:buChar char="•"/>
            </a:pPr>
            <a:r>
              <a:rPr lang="en-US" sz="2200" b="1" i="0" u="none" strike="noStrike" cap="none">
                <a:solidFill>
                  <a:schemeClr val="dk1"/>
                </a:solidFill>
                <a:latin typeface="Arial"/>
                <a:ea typeface="Arial"/>
                <a:cs typeface="Arial"/>
                <a:sym typeface="Arial"/>
              </a:rPr>
              <a:t>Evaluate</a:t>
            </a:r>
            <a:r>
              <a:rPr lang="en-US" sz="2200" b="0" i="0" u="none" strike="noStrike" cap="none">
                <a:solidFill>
                  <a:schemeClr val="dk1"/>
                </a:solidFill>
                <a:latin typeface="Arial"/>
                <a:ea typeface="Arial"/>
                <a:cs typeface="Arial"/>
                <a:sym typeface="Arial"/>
              </a:rPr>
              <a:t> existing records “in the wild”</a:t>
            </a:r>
          </a:p>
          <a:p>
            <a:pPr marL="0" marR="0" lvl="0" indent="0" algn="l" rtl="0">
              <a:lnSpc>
                <a:spcPct val="100000"/>
              </a:lnSpc>
              <a:spcBef>
                <a:spcPts val="44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ct val="100000"/>
              <a:buFont typeface="Arial"/>
              <a:buChar char="•"/>
            </a:pPr>
            <a:r>
              <a:rPr lang="en-US" sz="2200" b="1" i="0" u="none" strike="noStrike" cap="none">
                <a:solidFill>
                  <a:schemeClr val="dk1"/>
                </a:solidFill>
                <a:latin typeface="Arial"/>
                <a:ea typeface="Arial"/>
                <a:cs typeface="Arial"/>
                <a:sym typeface="Arial"/>
              </a:rPr>
              <a:t>Differentiate</a:t>
            </a:r>
            <a:r>
              <a:rPr lang="en-US" sz="2200" b="0" i="0" u="none" strike="noStrike" cap="none">
                <a:solidFill>
                  <a:schemeClr val="dk1"/>
                </a:solidFill>
                <a:latin typeface="Arial"/>
                <a:ea typeface="Arial"/>
                <a:cs typeface="Arial"/>
                <a:sym typeface="Arial"/>
              </a:rPr>
              <a:t> bibliographic &amp; archival approaches</a:t>
            </a:r>
          </a:p>
          <a:p>
            <a:pPr marL="0" marR="0" lvl="0" indent="0" algn="l" rtl="0">
              <a:lnSpc>
                <a:spcPct val="100000"/>
              </a:lnSpc>
              <a:spcBef>
                <a:spcPts val="44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ct val="100000"/>
              <a:buFont typeface="Arial"/>
              <a:buChar char="•"/>
            </a:pPr>
            <a:r>
              <a:rPr lang="en-US" sz="2200" b="1" i="0" u="none" strike="noStrike" cap="none">
                <a:solidFill>
                  <a:schemeClr val="dk1"/>
                </a:solidFill>
                <a:latin typeface="Arial"/>
                <a:ea typeface="Arial"/>
                <a:cs typeface="Arial"/>
                <a:sym typeface="Arial"/>
              </a:rPr>
              <a:t>Identify</a:t>
            </a:r>
            <a:r>
              <a:rPr lang="en-US" sz="2200" b="0" i="0" u="none" strike="noStrike" cap="none">
                <a:solidFill>
                  <a:schemeClr val="dk1"/>
                </a:solidFill>
                <a:latin typeface="Arial"/>
                <a:ea typeface="Arial"/>
                <a:cs typeface="Arial"/>
                <a:sym typeface="Arial"/>
              </a:rPr>
              <a:t> issues specific to web archiving</a:t>
            </a:r>
          </a:p>
          <a:p>
            <a:pPr marL="0" marR="0" lvl="0" indent="0" algn="l" rtl="0">
              <a:lnSpc>
                <a:spcPct val="100000"/>
              </a:lnSpc>
              <a:spcBef>
                <a:spcPts val="44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ct val="100000"/>
              <a:buFont typeface="Arial"/>
              <a:buChar char="•"/>
            </a:pPr>
            <a:r>
              <a:rPr lang="en-US" sz="2200" b="1" i="0" u="none" strike="noStrike" cap="none">
                <a:solidFill>
                  <a:schemeClr val="dk1"/>
                </a:solidFill>
                <a:latin typeface="Arial"/>
                <a:ea typeface="Arial"/>
                <a:cs typeface="Arial"/>
                <a:sym typeface="Arial"/>
              </a:rPr>
              <a:t>Incorporate</a:t>
            </a:r>
            <a:r>
              <a:rPr lang="en-US" sz="2200" b="0" i="0" u="none" strike="noStrike" cap="none">
                <a:solidFill>
                  <a:schemeClr val="dk1"/>
                </a:solidFill>
                <a:latin typeface="Arial"/>
                <a:ea typeface="Arial"/>
                <a:cs typeface="Arial"/>
                <a:sym typeface="Arial"/>
              </a:rPr>
              <a:t> findings from literature reviews</a:t>
            </a: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4344987"/>
            <a:ext cx="22923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2"/>
          </p:nvPr>
        </p:nvSpPr>
        <p:spPr>
          <a:xfrm>
            <a:off x="341323" y="1030300"/>
            <a:ext cx="7947270" cy="3317999"/>
          </a:xfrm>
          <a:prstGeom prst="rect">
            <a:avLst/>
          </a:prstGeom>
          <a:noFill/>
          <a:ln>
            <a:noFill/>
          </a:ln>
        </p:spPr>
        <p:txBody>
          <a:bodyPr lIns="91425" tIns="91425" rIns="91425" bIns="91425" anchor="t" anchorCtr="0">
            <a:noAutofit/>
          </a:bodyPr>
          <a:lstStyle/>
          <a:p>
            <a:pPr marL="17780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“It is far easier to find an example of a film from 1924 than a website from 1994.”</a:t>
            </a:r>
          </a:p>
          <a:p>
            <a:pPr marL="342900" marR="0" lvl="0" indent="-165100" algn="l" rtl="0">
              <a:lnSpc>
                <a:spcPct val="100000"/>
              </a:lnSpc>
              <a:spcBef>
                <a:spcPts val="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a:p>
            <a:pPr marL="342900" marR="0" lvl="0" indent="-165100" algn="r" rtl="0">
              <a:lnSpc>
                <a:spcPct val="100000"/>
              </a:lnSpc>
              <a:spcBef>
                <a:spcPts val="0"/>
              </a:spcBef>
              <a:spcAft>
                <a:spcPts val="0"/>
              </a:spcAft>
              <a:buClr>
                <a:schemeClr val="dk1"/>
              </a:buClr>
              <a:buSzPct val="25000"/>
              <a:buFont typeface="Arial"/>
              <a:buNone/>
            </a:pPr>
            <a:r>
              <a:rPr lang="en-US" sz="1800" b="0" i="1" u="none" strike="noStrike" cap="none" dirty="0">
                <a:solidFill>
                  <a:schemeClr val="dk1"/>
                </a:solidFill>
                <a:latin typeface="Arial"/>
                <a:ea typeface="Arial"/>
                <a:cs typeface="Arial"/>
                <a:sym typeface="Arial"/>
              </a:rPr>
              <a:t>--M.S. </a:t>
            </a:r>
            <a:r>
              <a:rPr lang="en-US" sz="1800" b="0" i="1" u="none" strike="noStrike" cap="none" dirty="0" err="1">
                <a:solidFill>
                  <a:schemeClr val="dk1"/>
                </a:solidFill>
                <a:latin typeface="Arial"/>
                <a:ea typeface="Arial"/>
                <a:cs typeface="Arial"/>
                <a:sym typeface="Arial"/>
              </a:rPr>
              <a:t>Ankerson</a:t>
            </a:r>
            <a:r>
              <a:rPr lang="en-US" sz="1800" b="0" i="1" u="none" strike="noStrike" cap="none" dirty="0">
                <a:solidFill>
                  <a:schemeClr val="dk1"/>
                </a:solidFill>
                <a:latin typeface="Arial"/>
                <a:ea typeface="Arial"/>
                <a:cs typeface="Arial"/>
                <a:sym typeface="Arial"/>
              </a:rPr>
              <a:t>. “Writing web histories with </a:t>
            </a:r>
          </a:p>
          <a:p>
            <a:pPr marL="342900" marR="0" lvl="0" indent="-165100" algn="r" rtl="0">
              <a:lnSpc>
                <a:spcPct val="100000"/>
              </a:lnSpc>
              <a:spcBef>
                <a:spcPts val="0"/>
              </a:spcBef>
              <a:spcAft>
                <a:spcPts val="0"/>
              </a:spcAft>
              <a:buClr>
                <a:schemeClr val="dk1"/>
              </a:buClr>
              <a:buSzPct val="25000"/>
              <a:buFont typeface="Arial"/>
              <a:buNone/>
            </a:pPr>
            <a:r>
              <a:rPr lang="en-US" sz="1800" b="0" i="1" u="none" strike="noStrike" cap="none" dirty="0">
                <a:solidFill>
                  <a:schemeClr val="dk1"/>
                </a:solidFill>
                <a:latin typeface="Arial"/>
                <a:ea typeface="Arial"/>
                <a:cs typeface="Arial"/>
                <a:sym typeface="Arial"/>
              </a:rPr>
              <a:t>an eye on the analog past” </a:t>
            </a:r>
          </a:p>
          <a:p>
            <a:pPr marL="342900" marR="0" lvl="0" indent="-165100" algn="r" rtl="0">
              <a:lnSpc>
                <a:spcPct val="100000"/>
              </a:lnSpc>
              <a:spcBef>
                <a:spcPts val="0"/>
              </a:spcBef>
              <a:spcAft>
                <a:spcPts val="0"/>
              </a:spcAft>
              <a:buClr>
                <a:schemeClr val="dk1"/>
              </a:buClr>
              <a:buSzPct val="25000"/>
              <a:buFont typeface="Arial"/>
              <a:buNone/>
            </a:pPr>
            <a:r>
              <a:rPr lang="en-US" sz="1800" b="0" i="1" u="none" strike="noStrike" cap="none" dirty="0">
                <a:solidFill>
                  <a:schemeClr val="dk1"/>
                </a:solidFill>
                <a:latin typeface="Arial"/>
                <a:ea typeface="Arial"/>
                <a:cs typeface="Arial"/>
                <a:sym typeface="Arial"/>
              </a:rPr>
              <a:t>2012</a:t>
            </a:r>
          </a:p>
          <a:p>
            <a:pPr marL="342900" marR="0" lvl="0" indent="-165100" algn="l" rtl="0">
              <a:lnSpc>
                <a:spcPct val="100000"/>
              </a:lnSpc>
              <a:spcBef>
                <a:spcPts val="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936" y="4320614"/>
            <a:ext cx="2333064"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340787" y="343304"/>
            <a:ext cx="8439147" cy="6864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Descriptive standards under review</a:t>
            </a:r>
          </a:p>
          <a:p>
            <a:pPr marL="0" marR="0" lvl="0" indent="0" algn="l" rtl="0">
              <a:lnSpc>
                <a:spcPct val="100000"/>
              </a:lnSpc>
              <a:spcBef>
                <a:spcPts val="720"/>
              </a:spcBef>
              <a:spcAft>
                <a:spcPts val="0"/>
              </a:spcAft>
              <a:buClr>
                <a:schemeClr val="dk2"/>
              </a:buClr>
              <a:buSzPct val="25000"/>
              <a:buFont typeface="Arial"/>
              <a:buNone/>
            </a:pPr>
            <a:endParaRPr sz="3600" b="1" i="0" u="none" strike="noStrike" cap="none">
              <a:solidFill>
                <a:schemeClr val="dk2"/>
              </a:solidFill>
              <a:latin typeface="Arial"/>
              <a:ea typeface="Arial"/>
              <a:cs typeface="Arial"/>
              <a:sym typeface="Arial"/>
            </a:endParaRPr>
          </a:p>
          <a:p>
            <a:pPr marL="0" marR="0" lvl="0" indent="0" algn="l" rtl="0">
              <a:lnSpc>
                <a:spcPct val="100000"/>
              </a:lnSpc>
              <a:spcBef>
                <a:spcPts val="720"/>
              </a:spcBef>
              <a:spcAft>
                <a:spcPts val="0"/>
              </a:spcAft>
              <a:buClr>
                <a:schemeClr val="dk2"/>
              </a:buClr>
              <a:buSzPct val="25000"/>
              <a:buFont typeface="Arial"/>
              <a:buNone/>
            </a:pPr>
            <a:endParaRPr sz="3600" b="1" i="0" u="none" strike="noStrike" cap="none">
              <a:solidFill>
                <a:schemeClr val="dk2"/>
              </a:solidFill>
              <a:latin typeface="Arial"/>
              <a:ea typeface="Arial"/>
              <a:cs typeface="Arial"/>
              <a:sym typeface="Arial"/>
            </a:endParaRPr>
          </a:p>
        </p:txBody>
      </p:sp>
      <p:sp>
        <p:nvSpPr>
          <p:cNvPr id="410" name="Shape 410"/>
          <p:cNvSpPr txBox="1">
            <a:spLocks noGrp="1"/>
          </p:cNvSpPr>
          <p:nvPr>
            <p:ph type="body" idx="2"/>
          </p:nvPr>
        </p:nvSpPr>
        <p:spPr>
          <a:xfrm>
            <a:off x="755089" y="1593620"/>
            <a:ext cx="7596641" cy="3317875"/>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chemeClr val="dk1"/>
              </a:buClr>
              <a:buSzPct val="100000"/>
              <a:buFont typeface="Arial"/>
            </a:pPr>
            <a:r>
              <a:rPr lang="en-US" sz="2400" b="0" i="1" u="none" strike="noStrike" cap="none">
                <a:solidFill>
                  <a:schemeClr val="dk1"/>
                </a:solidFill>
                <a:latin typeface="Arial"/>
                <a:ea typeface="Arial"/>
                <a:cs typeface="Arial"/>
                <a:sym typeface="Arial"/>
              </a:rPr>
              <a:t>Describing Archives: A Content Standard </a:t>
            </a:r>
            <a:r>
              <a:rPr lang="en-US" sz="2400" b="0" i="0" u="none" strike="noStrike" cap="none">
                <a:solidFill>
                  <a:schemeClr val="dk1"/>
                </a:solidFill>
                <a:latin typeface="Arial"/>
                <a:ea typeface="Arial"/>
                <a:cs typeface="Arial"/>
                <a:sym typeface="Arial"/>
              </a:rPr>
              <a:t>(SAA)</a:t>
            </a:r>
          </a:p>
          <a:p>
            <a:pPr marL="0" marR="0" lvl="0" indent="0" algn="l" rtl="0">
              <a:lnSpc>
                <a:spcPct val="100000"/>
              </a:lnSpc>
              <a:spcBef>
                <a:spcPts val="0"/>
              </a:spcBef>
              <a:spcAft>
                <a:spcPts val="0"/>
              </a:spcAft>
              <a:buNone/>
            </a:pPr>
            <a:endParaRPr sz="1000" b="0" i="0" u="none" strike="noStrike" cap="none">
              <a:solidFill>
                <a:schemeClr val="dk1"/>
              </a:solidFill>
              <a:latin typeface="Arial"/>
              <a:ea typeface="Arial"/>
              <a:cs typeface="Arial"/>
              <a:sym typeface="Arial"/>
            </a:endParaRPr>
          </a:p>
          <a:p>
            <a:pPr marL="457200" marR="0" lvl="0" indent="-381000" algn="l" rtl="0">
              <a:lnSpc>
                <a:spcPct val="100000"/>
              </a:lnSpc>
              <a:spcBef>
                <a:spcPts val="480"/>
              </a:spcBef>
              <a:spcAft>
                <a:spcPts val="0"/>
              </a:spcAft>
              <a:buClr>
                <a:schemeClr val="dk1"/>
              </a:buClr>
              <a:buSzPct val="100000"/>
              <a:buFont typeface="Arial"/>
            </a:pPr>
            <a:r>
              <a:rPr lang="en-US" sz="2400" b="0" i="1" u="none" strike="noStrike" cap="none">
                <a:solidFill>
                  <a:schemeClr val="dk1"/>
                </a:solidFill>
                <a:latin typeface="Arial"/>
                <a:ea typeface="Arial"/>
                <a:cs typeface="Arial"/>
                <a:sym typeface="Arial"/>
              </a:rPr>
              <a:t>Integrating Resources: A Cataloging Manual </a:t>
            </a:r>
            <a:r>
              <a:rPr lang="en-US" sz="2400" b="0" i="0" u="none" strike="noStrike" cap="none">
                <a:solidFill>
                  <a:schemeClr val="dk1"/>
                </a:solidFill>
                <a:latin typeface="Arial"/>
                <a:ea typeface="Arial"/>
                <a:cs typeface="Arial"/>
                <a:sym typeface="Arial"/>
              </a:rPr>
              <a:t>(Program for Cooperative Cataloging, based on RDA)</a:t>
            </a:r>
          </a:p>
          <a:p>
            <a:pPr marL="0" marR="0" lvl="0" indent="0" algn="l" rtl="0">
              <a:lnSpc>
                <a:spcPct val="100000"/>
              </a:lnSpc>
              <a:spcBef>
                <a:spcPts val="480"/>
              </a:spcBef>
              <a:spcAft>
                <a:spcPts val="0"/>
              </a:spcAft>
              <a:buNone/>
            </a:pPr>
            <a:endParaRPr sz="1000"/>
          </a:p>
          <a:p>
            <a:pPr marL="457200" marR="0" lvl="0" indent="-381000" algn="l" rtl="0">
              <a:lnSpc>
                <a:spcPct val="100000"/>
              </a:lnSpc>
              <a:spcBef>
                <a:spcPts val="480"/>
              </a:spcBef>
              <a:spcAft>
                <a:spcPts val="0"/>
              </a:spcAft>
              <a:buSzPct val="100000"/>
            </a:pPr>
            <a:r>
              <a:rPr lang="en-US" sz="2400"/>
              <a:t>Dublin Core</a:t>
            </a: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64424"/>
            <a:ext cx="2286000" cy="67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340787" y="343304"/>
            <a:ext cx="8439147" cy="6864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Local guidelines under review</a:t>
            </a:r>
          </a:p>
        </p:txBody>
      </p:sp>
      <p:sp>
        <p:nvSpPr>
          <p:cNvPr id="416" name="Shape 416"/>
          <p:cNvSpPr txBox="1">
            <a:spLocks noGrp="1"/>
          </p:cNvSpPr>
          <p:nvPr>
            <p:ph type="body" idx="2"/>
          </p:nvPr>
        </p:nvSpPr>
        <p:spPr>
          <a:xfrm>
            <a:off x="1186975" y="1107700"/>
            <a:ext cx="6141672" cy="3503399"/>
          </a:xfrm>
          <a:prstGeom prst="rect">
            <a:avLst/>
          </a:prstGeom>
          <a:noFill/>
          <a:ln>
            <a:noFill/>
          </a:ln>
        </p:spPr>
        <p:txBody>
          <a:bodyPr lIns="91425" tIns="45700" rIns="91425" bIns="45700" anchor="t" anchorCtr="0">
            <a:noAutofit/>
          </a:bodyPr>
          <a:lstStyle/>
          <a:p>
            <a:pPr marL="457200" marR="0" lvl="0" indent="-355600" algn="l" rtl="0">
              <a:lnSpc>
                <a:spcPct val="115000"/>
              </a:lnSpc>
              <a:spcBef>
                <a:spcPts val="0"/>
              </a:spcBef>
              <a:spcAft>
                <a:spcPts val="0"/>
              </a:spcAft>
              <a:buClr>
                <a:schemeClr val="dk1"/>
              </a:buClr>
              <a:buSzPct val="100000"/>
              <a:buFont typeface="Arial"/>
            </a:pPr>
            <a:r>
              <a:rPr lang="en-US" sz="2000" b="0" i="0" u="none" strike="noStrike" cap="none" dirty="0">
                <a:solidFill>
                  <a:schemeClr val="dk1"/>
                </a:solidFill>
                <a:latin typeface="Arial"/>
                <a:ea typeface="Arial"/>
                <a:cs typeface="Arial"/>
                <a:sym typeface="Arial"/>
              </a:rPr>
              <a:t>Archive-It</a:t>
            </a:r>
          </a:p>
          <a:p>
            <a:pPr marL="457200" marR="0" lvl="0" indent="-355600" algn="l" rtl="0">
              <a:lnSpc>
                <a:spcPct val="115000"/>
              </a:lnSpc>
              <a:spcBef>
                <a:spcPts val="440"/>
              </a:spcBef>
              <a:spcAft>
                <a:spcPts val="0"/>
              </a:spcAft>
              <a:buClr>
                <a:schemeClr val="dk1"/>
              </a:buClr>
              <a:buSzPct val="100000"/>
              <a:buFont typeface="Arial"/>
            </a:pPr>
            <a:r>
              <a:rPr lang="en-US" sz="2000" b="0" i="0" u="none" strike="noStrike" cap="none" dirty="0">
                <a:solidFill>
                  <a:schemeClr val="dk1"/>
                </a:solidFill>
                <a:latin typeface="Arial"/>
                <a:ea typeface="Arial"/>
                <a:cs typeface="Arial"/>
                <a:sym typeface="Arial"/>
              </a:rPr>
              <a:t>Columbia</a:t>
            </a:r>
          </a:p>
          <a:p>
            <a:pPr marL="457200" marR="0" lvl="0" indent="-355600" algn="l" rtl="0">
              <a:lnSpc>
                <a:spcPct val="115000"/>
              </a:lnSpc>
              <a:spcBef>
                <a:spcPts val="440"/>
              </a:spcBef>
              <a:spcAft>
                <a:spcPts val="0"/>
              </a:spcAft>
              <a:buClr>
                <a:schemeClr val="dk1"/>
              </a:buClr>
              <a:buSzPct val="100000"/>
              <a:buFont typeface="Arial"/>
            </a:pPr>
            <a:r>
              <a:rPr lang="en-US" sz="2000" b="0" i="0" u="none" strike="noStrike" cap="none" dirty="0">
                <a:solidFill>
                  <a:schemeClr val="dk1"/>
                </a:solidFill>
                <a:latin typeface="Arial"/>
                <a:ea typeface="Arial"/>
                <a:cs typeface="Arial"/>
                <a:sym typeface="Arial"/>
              </a:rPr>
              <a:t>Government Printing Office</a:t>
            </a:r>
          </a:p>
          <a:p>
            <a:pPr marL="457200" marR="0" lvl="0" indent="-355600" algn="l" rtl="0">
              <a:lnSpc>
                <a:spcPct val="115000"/>
              </a:lnSpc>
              <a:spcBef>
                <a:spcPts val="440"/>
              </a:spcBef>
              <a:spcAft>
                <a:spcPts val="0"/>
              </a:spcAft>
              <a:buClr>
                <a:schemeClr val="dk1"/>
              </a:buClr>
              <a:buSzPct val="100000"/>
              <a:buFont typeface="Arial"/>
            </a:pPr>
            <a:r>
              <a:rPr lang="en-US" sz="2000" b="0" i="0" u="none" strike="noStrike" cap="none" dirty="0">
                <a:solidFill>
                  <a:schemeClr val="dk1"/>
                </a:solidFill>
                <a:latin typeface="Arial"/>
                <a:ea typeface="Arial"/>
                <a:cs typeface="Arial"/>
                <a:sym typeface="Arial"/>
              </a:rPr>
              <a:t>Harvard</a:t>
            </a:r>
          </a:p>
          <a:p>
            <a:pPr marL="457200" marR="0" lvl="0" indent="-355600" algn="l" rtl="0">
              <a:lnSpc>
                <a:spcPct val="115000"/>
              </a:lnSpc>
              <a:spcBef>
                <a:spcPts val="440"/>
              </a:spcBef>
              <a:spcAft>
                <a:spcPts val="0"/>
              </a:spcAft>
              <a:buClr>
                <a:schemeClr val="dk1"/>
              </a:buClr>
              <a:buSzPct val="100000"/>
              <a:buFont typeface="Arial"/>
            </a:pPr>
            <a:r>
              <a:rPr lang="en-US" sz="2000" b="0" i="0" u="none" strike="noStrike" cap="none" dirty="0">
                <a:solidFill>
                  <a:schemeClr val="dk1"/>
                </a:solidFill>
                <a:latin typeface="Arial"/>
                <a:ea typeface="Arial"/>
                <a:cs typeface="Arial"/>
                <a:sym typeface="Arial"/>
              </a:rPr>
              <a:t>Library of Congress</a:t>
            </a:r>
          </a:p>
          <a:p>
            <a:pPr marL="457200" marR="0" lvl="0" indent="-355600" algn="l" rtl="0">
              <a:lnSpc>
                <a:spcPct val="115000"/>
              </a:lnSpc>
              <a:spcBef>
                <a:spcPts val="440"/>
              </a:spcBef>
              <a:spcAft>
                <a:spcPts val="0"/>
              </a:spcAft>
              <a:buClr>
                <a:schemeClr val="dk1"/>
              </a:buClr>
              <a:buSzPct val="100000"/>
              <a:buFont typeface="Arial"/>
            </a:pPr>
            <a:r>
              <a:rPr lang="en-US" sz="2000" b="0" i="0" u="none" strike="noStrike" cap="none" dirty="0">
                <a:solidFill>
                  <a:schemeClr val="dk1"/>
                </a:solidFill>
                <a:latin typeface="Arial"/>
                <a:ea typeface="Arial"/>
                <a:cs typeface="Arial"/>
                <a:sym typeface="Arial"/>
              </a:rPr>
              <a:t>New York Art Resources </a:t>
            </a:r>
            <a:r>
              <a:rPr lang="en-US" sz="2000" b="0" i="0" u="none" strike="noStrike" cap="none" dirty="0" smtClean="0">
                <a:solidFill>
                  <a:schemeClr val="dk1"/>
                </a:solidFill>
                <a:latin typeface="Arial"/>
                <a:ea typeface="Arial"/>
                <a:cs typeface="Arial"/>
                <a:sym typeface="Arial"/>
              </a:rPr>
              <a:t>Consortium (NYARC</a:t>
            </a:r>
            <a:r>
              <a:rPr lang="en-US" sz="2000" b="0" i="0" u="none" strike="noStrike" cap="none" dirty="0">
                <a:solidFill>
                  <a:schemeClr val="dk1"/>
                </a:solidFill>
                <a:latin typeface="Arial"/>
                <a:ea typeface="Arial"/>
                <a:cs typeface="Arial"/>
                <a:sym typeface="Arial"/>
              </a:rPr>
              <a:t>)</a:t>
            </a:r>
          </a:p>
          <a:p>
            <a:pPr marL="457200" marR="0" lvl="0" indent="-355600" algn="l" rtl="0">
              <a:lnSpc>
                <a:spcPct val="115000"/>
              </a:lnSpc>
              <a:spcBef>
                <a:spcPts val="440"/>
              </a:spcBef>
              <a:spcAft>
                <a:spcPts val="0"/>
              </a:spcAft>
              <a:buClr>
                <a:schemeClr val="dk1"/>
              </a:buClr>
              <a:buSzPct val="100000"/>
              <a:buFont typeface="Arial"/>
            </a:pPr>
            <a:r>
              <a:rPr lang="en-US" sz="2000" b="0" i="0" u="none" strike="noStrike" cap="none" dirty="0">
                <a:solidFill>
                  <a:schemeClr val="dk1"/>
                </a:solidFill>
                <a:latin typeface="Arial"/>
                <a:ea typeface="Arial"/>
                <a:cs typeface="Arial"/>
                <a:sym typeface="Arial"/>
              </a:rPr>
              <a:t>University of Michigan</a:t>
            </a:r>
          </a:p>
          <a:p>
            <a:pPr marL="457200" marR="0" lvl="0" indent="-355600" algn="l" rtl="0">
              <a:lnSpc>
                <a:spcPct val="115000"/>
              </a:lnSpc>
              <a:spcBef>
                <a:spcPts val="440"/>
              </a:spcBef>
              <a:spcAft>
                <a:spcPts val="0"/>
              </a:spcAft>
              <a:buClr>
                <a:schemeClr val="dk1"/>
              </a:buClr>
              <a:buSzPct val="100000"/>
              <a:buFont typeface="Arial"/>
            </a:pPr>
            <a:r>
              <a:rPr lang="en-US" sz="2000" b="0" i="0" u="none" strike="noStrike" cap="none" dirty="0">
                <a:solidFill>
                  <a:schemeClr val="dk1"/>
                </a:solidFill>
                <a:latin typeface="Arial"/>
                <a:ea typeface="Arial"/>
                <a:cs typeface="Arial"/>
                <a:sym typeface="Arial"/>
              </a:rPr>
              <a:t>University of Texas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447" y="4388752"/>
            <a:ext cx="2272553" cy="76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340625" y="369275"/>
            <a:ext cx="8721600" cy="686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Most </a:t>
            </a:r>
            <a:r>
              <a:rPr lang="en-US" sz="3200"/>
              <a:t>common</a:t>
            </a:r>
            <a:r>
              <a:rPr lang="en-US" sz="3200" b="1" i="0" u="none" strike="noStrike" cap="none">
                <a:solidFill>
                  <a:schemeClr val="dk2"/>
                </a:solidFill>
                <a:latin typeface="Arial"/>
                <a:ea typeface="Arial"/>
                <a:cs typeface="Arial"/>
                <a:sym typeface="Arial"/>
              </a:rPr>
              <a:t> elements in local guidelines</a:t>
            </a:r>
          </a:p>
          <a:p>
            <a:pPr marL="0" marR="0" lvl="0" indent="0" algn="l" rtl="0">
              <a:lnSpc>
                <a:spcPct val="100000"/>
              </a:lnSpc>
              <a:spcBef>
                <a:spcPts val="0"/>
              </a:spcBef>
              <a:spcAft>
                <a:spcPts val="0"/>
              </a:spcAft>
              <a:buClr>
                <a:schemeClr val="dk2"/>
              </a:buClr>
              <a:buSzPct val="25000"/>
              <a:buFont typeface="Arial"/>
              <a:buNone/>
            </a:pPr>
            <a:endParaRPr sz="3600" b="1" i="0" u="none" strike="noStrike" cap="none">
              <a:solidFill>
                <a:schemeClr val="dk2"/>
              </a:solidFill>
              <a:latin typeface="Arial"/>
              <a:ea typeface="Arial"/>
              <a:cs typeface="Arial"/>
              <a:sym typeface="Arial"/>
            </a:endParaRPr>
          </a:p>
        </p:txBody>
      </p:sp>
      <p:sp>
        <p:nvSpPr>
          <p:cNvPr id="423" name="Shape 423"/>
          <p:cNvSpPr txBox="1">
            <a:spLocks noGrp="1"/>
          </p:cNvSpPr>
          <p:nvPr>
            <p:ph type="body" idx="2"/>
          </p:nvPr>
        </p:nvSpPr>
        <p:spPr>
          <a:xfrm>
            <a:off x="1029024" y="1307500"/>
            <a:ext cx="3075299" cy="2905200"/>
          </a:xfrm>
          <a:prstGeom prst="rect">
            <a:avLst/>
          </a:prstGeom>
          <a:noFill/>
          <a:ln w="9525" cap="flat" cmpd="sng">
            <a:solidFill>
              <a:srgbClr val="FFFF00">
                <a:alpha val="0"/>
              </a:srgbClr>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Collection title</a:t>
            </a:r>
          </a:p>
          <a:p>
            <a:pPr marL="0" marR="0" lvl="0" indent="0" algn="l" rtl="0">
              <a:lnSpc>
                <a:spcPct val="100000"/>
              </a:lnSpc>
              <a:spcBef>
                <a:spcPts val="0"/>
              </a:spcBef>
              <a:spcAft>
                <a:spcPts val="0"/>
              </a:spcAft>
              <a:buClr>
                <a:schemeClr val="dk1"/>
              </a:buClr>
              <a:buSzPct val="25000"/>
              <a:buFont typeface="Arial"/>
              <a:buNone/>
            </a:pPr>
            <a:r>
              <a:rPr lang="en-US" sz="2200">
                <a:solidFill>
                  <a:srgbClr val="980000"/>
                </a:solidFill>
              </a:rPr>
              <a:t>*</a:t>
            </a:r>
            <a:r>
              <a:rPr lang="en-US" sz="2200" b="0" i="0" u="none" strike="noStrike" cap="none">
                <a:solidFill>
                  <a:srgbClr val="980000"/>
                </a:solidFill>
                <a:latin typeface="Arial"/>
                <a:ea typeface="Arial"/>
                <a:cs typeface="Arial"/>
                <a:sym typeface="Arial"/>
              </a:rPr>
              <a:t>Creator/contributor</a:t>
            </a:r>
          </a:p>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Date of capture</a:t>
            </a:r>
          </a:p>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Date of content</a:t>
            </a:r>
          </a:p>
          <a:p>
            <a:pPr marL="0" marR="0" lvl="0" indent="0" algn="l" rtl="0">
              <a:lnSpc>
                <a:spcPct val="100000"/>
              </a:lnSpc>
              <a:spcBef>
                <a:spcPts val="0"/>
              </a:spcBef>
              <a:spcAft>
                <a:spcPts val="0"/>
              </a:spcAft>
              <a:buClr>
                <a:schemeClr val="dk1"/>
              </a:buClr>
              <a:buSzPct val="25000"/>
              <a:buFont typeface="Arial"/>
              <a:buNone/>
            </a:pPr>
            <a:r>
              <a:rPr lang="en-US" sz="2200">
                <a:solidFill>
                  <a:srgbClr val="980000"/>
                </a:solidFill>
              </a:rPr>
              <a:t>*</a:t>
            </a:r>
            <a:r>
              <a:rPr lang="en-US" sz="2200" b="0" i="0" u="none" strike="noStrike" cap="none">
                <a:solidFill>
                  <a:srgbClr val="980000"/>
                </a:solidFill>
                <a:latin typeface="Arial"/>
                <a:ea typeface="Arial"/>
                <a:cs typeface="Arial"/>
                <a:sym typeface="Arial"/>
              </a:rPr>
              <a:t>Description</a:t>
            </a:r>
          </a:p>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Genre</a:t>
            </a:r>
          </a:p>
        </p:txBody>
      </p:sp>
      <p:sp>
        <p:nvSpPr>
          <p:cNvPr id="424" name="Shape 424"/>
          <p:cNvSpPr txBox="1"/>
          <p:nvPr/>
        </p:nvSpPr>
        <p:spPr>
          <a:xfrm>
            <a:off x="4325125" y="1307500"/>
            <a:ext cx="3533100" cy="2666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Language</a:t>
            </a:r>
          </a:p>
          <a:p>
            <a:pPr marL="0" marR="0" lvl="0" indent="0" algn="l" rtl="0">
              <a:lnSpc>
                <a:spcPct val="100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Publisher</a:t>
            </a:r>
          </a:p>
          <a:p>
            <a:pPr marL="0" marR="0" lvl="0" indent="0" algn="l" rtl="0">
              <a:lnSpc>
                <a:spcPct val="100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Rights/Access conditions</a:t>
            </a:r>
          </a:p>
          <a:p>
            <a:pPr marL="0" marR="0" lvl="0" indent="0" algn="l" rtl="0">
              <a:lnSpc>
                <a:spcPct val="100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Subject</a:t>
            </a:r>
          </a:p>
          <a:p>
            <a:pPr marL="0" marR="0" lvl="0" indent="0" algn="l" rtl="0">
              <a:lnSpc>
                <a:spcPct val="100000"/>
              </a:lnSpc>
              <a:spcBef>
                <a:spcPts val="0"/>
              </a:spcBef>
              <a:spcAft>
                <a:spcPts val="0"/>
              </a:spcAft>
              <a:buClr>
                <a:srgbClr val="000000"/>
              </a:buClr>
              <a:buSzPct val="25000"/>
              <a:buFont typeface="Arial"/>
              <a:buNone/>
            </a:pPr>
            <a:r>
              <a:rPr lang="en-US" sz="2200">
                <a:solidFill>
                  <a:schemeClr val="accent6"/>
                </a:solidFill>
              </a:rPr>
              <a:t>*</a:t>
            </a:r>
            <a:r>
              <a:rPr lang="en-US" sz="2200" b="0" i="0" u="none" strike="noStrike" cap="none">
                <a:solidFill>
                  <a:schemeClr val="accent6"/>
                </a:solidFill>
                <a:latin typeface="Arial"/>
                <a:ea typeface="Arial"/>
                <a:cs typeface="Arial"/>
                <a:sym typeface="Arial"/>
              </a:rPr>
              <a:t>Title</a:t>
            </a:r>
          </a:p>
          <a:p>
            <a:pPr marL="0" marR="0" lvl="0" indent="0" algn="l" rtl="0">
              <a:lnSpc>
                <a:spcPct val="100000"/>
              </a:lnSpc>
              <a:spcBef>
                <a:spcPts val="0"/>
              </a:spcBef>
              <a:spcAft>
                <a:spcPts val="0"/>
              </a:spcAft>
              <a:buClr>
                <a:srgbClr val="000000"/>
              </a:buClr>
              <a:buSzPct val="25000"/>
              <a:buFont typeface="Arial"/>
              <a:buNone/>
            </a:pPr>
            <a:r>
              <a:rPr lang="en-US" sz="2200" b="0" i="0" u="none" strike="noStrike" cap="none">
                <a:solidFill>
                  <a:srgbClr val="000000"/>
                </a:solidFill>
                <a:latin typeface="Arial"/>
                <a:ea typeface="Arial"/>
                <a:cs typeface="Arial"/>
                <a:sym typeface="Arial"/>
              </a:rPr>
              <a:t>URL</a:t>
            </a:r>
          </a:p>
          <a:p>
            <a:pPr marL="0" marR="0" lvl="0" indent="0" algn="l" rtl="0">
              <a:lnSpc>
                <a:spcPct val="100000"/>
              </a:lnSpc>
              <a:spcBef>
                <a:spcPts val="0"/>
              </a:spcBef>
              <a:spcAft>
                <a:spcPts val="0"/>
              </a:spcAft>
              <a:buClr>
                <a:srgbClr val="000000"/>
              </a:buClr>
              <a:buFont typeface="Arial"/>
              <a:buNone/>
            </a:pPr>
            <a:endParaRPr sz="2200" b="0" i="0" u="none" strike="noStrike" cap="none">
              <a:solidFill>
                <a:srgbClr val="000000"/>
              </a:solidFill>
              <a:latin typeface="Arial"/>
              <a:ea typeface="Arial"/>
              <a:cs typeface="Arial"/>
              <a:sym typeface="Arial"/>
            </a:endParaRPr>
          </a:p>
        </p:txBody>
      </p:sp>
      <p:sp>
        <p:nvSpPr>
          <p:cNvPr id="425" name="Shape 425"/>
          <p:cNvSpPr txBox="1"/>
          <p:nvPr/>
        </p:nvSpPr>
        <p:spPr>
          <a:xfrm>
            <a:off x="831300" y="3589200"/>
            <a:ext cx="7481400" cy="8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a:t>* Only three elements that appear in all standards and local guidelines.</a:t>
            </a:r>
          </a:p>
          <a:p>
            <a:pPr marL="0" marR="0" lvl="0" indent="0" algn="l" rtl="0">
              <a:lnSpc>
                <a:spcPct val="100000"/>
              </a:lnSpc>
              <a:spcBef>
                <a:spcPts val="0"/>
              </a:spcBef>
              <a:spcAft>
                <a:spcPts val="0"/>
              </a:spcAft>
              <a:buClr>
                <a:srgbClr val="000000"/>
              </a:buClr>
              <a:buFont typeface="Arial"/>
              <a:buNone/>
            </a:pPr>
            <a:endParaRPr sz="800"/>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Some RDA elements that are not often used: Extent, Place of Publication, Publisher, Source of Description, Statement of Responsibility.</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171" y="4461900"/>
            <a:ext cx="2265829" cy="6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340787" y="343304"/>
            <a:ext cx="8439147" cy="6864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Analysis of data elements</a:t>
            </a:r>
          </a:p>
        </p:txBody>
      </p:sp>
      <p:sp>
        <p:nvSpPr>
          <p:cNvPr id="431" name="Shape 431"/>
          <p:cNvSpPr txBox="1">
            <a:spLocks noGrp="1"/>
          </p:cNvSpPr>
          <p:nvPr>
            <p:ph type="body" idx="2"/>
          </p:nvPr>
        </p:nvSpPr>
        <p:spPr>
          <a:xfrm>
            <a:off x="1107900" y="1226650"/>
            <a:ext cx="8036099" cy="3263700"/>
          </a:xfrm>
          <a:prstGeom prst="rect">
            <a:avLst/>
          </a:prstGeom>
          <a:noFill/>
          <a:ln>
            <a:noFill/>
          </a:ln>
        </p:spPr>
        <p:txBody>
          <a:bodyPr lIns="91425" tIns="45700" rIns="91425" bIns="45700" anchor="t" anchorCtr="0">
            <a:noAutofit/>
          </a:bodyPr>
          <a:lstStyle/>
          <a:p>
            <a:pPr marL="457200" marR="0" lvl="0" indent="-368300" algn="l" rtl="0">
              <a:lnSpc>
                <a:spcPct val="100000"/>
              </a:lnSpc>
              <a:spcBef>
                <a:spcPts val="0"/>
              </a:spcBef>
              <a:spcAft>
                <a:spcPts val="0"/>
              </a:spcAft>
              <a:buClr>
                <a:schemeClr val="dk1"/>
              </a:buClr>
              <a:buSzPct val="100000"/>
              <a:buFont typeface="Arial"/>
              <a:buChar char="•"/>
            </a:pPr>
            <a:r>
              <a:rPr lang="en-US" sz="2200" b="0" i="0" u="none" strike="noStrike" cap="none" dirty="0">
                <a:solidFill>
                  <a:schemeClr val="dk1"/>
                </a:solidFill>
                <a:latin typeface="Arial"/>
                <a:ea typeface="Arial"/>
                <a:cs typeface="Arial"/>
                <a:sym typeface="Arial"/>
              </a:rPr>
              <a:t>Definitions?</a:t>
            </a:r>
          </a:p>
          <a:p>
            <a:pPr marL="0" marR="0" lvl="0" indent="0" algn="l" rtl="0">
              <a:lnSpc>
                <a:spcPct val="100000"/>
              </a:lnSpc>
              <a:spcBef>
                <a:spcPts val="400"/>
              </a:spcBef>
              <a:spcAft>
                <a:spcPts val="0"/>
              </a:spcAft>
              <a:buClr>
                <a:schemeClr val="dk1"/>
              </a:buClr>
              <a:buSzPct val="25000"/>
              <a:buFont typeface="Arial"/>
              <a:buNone/>
            </a:pPr>
            <a:endParaRPr sz="6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400"/>
              </a:spcBef>
              <a:spcAft>
                <a:spcPts val="0"/>
              </a:spcAft>
              <a:buClr>
                <a:schemeClr val="dk1"/>
              </a:buClr>
              <a:buSzPct val="100000"/>
              <a:buFont typeface="Arial"/>
              <a:buChar char="•"/>
            </a:pPr>
            <a:r>
              <a:rPr lang="en-US" sz="2200" b="0" i="0" u="none" strike="noStrike" cap="none" dirty="0">
                <a:solidFill>
                  <a:schemeClr val="dk1"/>
                </a:solidFill>
                <a:latin typeface="Arial"/>
                <a:ea typeface="Arial"/>
                <a:cs typeface="Arial"/>
                <a:sym typeface="Arial"/>
              </a:rPr>
              <a:t>Most </a:t>
            </a:r>
            <a:r>
              <a:rPr lang="en-US" sz="2200" dirty="0"/>
              <a:t>frequently used</a:t>
            </a:r>
            <a:r>
              <a:rPr lang="en-US" sz="2200" b="0" i="0" u="none" strike="noStrike" cap="none" dirty="0">
                <a:solidFill>
                  <a:schemeClr val="dk1"/>
                </a:solidFill>
                <a:latin typeface="Arial"/>
                <a:ea typeface="Arial"/>
                <a:cs typeface="Arial"/>
                <a:sym typeface="Arial"/>
              </a:rPr>
              <a:t>?</a:t>
            </a:r>
          </a:p>
          <a:p>
            <a:pPr marL="0" marR="0" lvl="0" indent="0" algn="l" rtl="0">
              <a:lnSpc>
                <a:spcPct val="100000"/>
              </a:lnSpc>
              <a:spcBef>
                <a:spcPts val="400"/>
              </a:spcBef>
              <a:spcAft>
                <a:spcPts val="0"/>
              </a:spcAft>
              <a:buClr>
                <a:schemeClr val="dk1"/>
              </a:buClr>
              <a:buSzPct val="25000"/>
              <a:buFont typeface="Arial"/>
              <a:buNone/>
            </a:pPr>
            <a:endParaRPr sz="6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400"/>
              </a:spcBef>
              <a:spcAft>
                <a:spcPts val="0"/>
              </a:spcAft>
              <a:buClr>
                <a:schemeClr val="dk1"/>
              </a:buClr>
              <a:buSzPct val="100000"/>
              <a:buFont typeface="Arial"/>
              <a:buChar char="•"/>
            </a:pPr>
            <a:r>
              <a:rPr lang="en-US" sz="2200" b="0" i="0" u="none" strike="noStrike" cap="none" dirty="0">
                <a:solidFill>
                  <a:schemeClr val="dk1"/>
                </a:solidFill>
                <a:latin typeface="Arial"/>
                <a:ea typeface="Arial"/>
                <a:cs typeface="Arial"/>
                <a:sym typeface="Arial"/>
              </a:rPr>
              <a:t>Core?</a:t>
            </a:r>
          </a:p>
          <a:p>
            <a:pPr marL="0" marR="0" lvl="0" indent="0" algn="l" rtl="0">
              <a:lnSpc>
                <a:spcPct val="100000"/>
              </a:lnSpc>
              <a:spcBef>
                <a:spcPts val="400"/>
              </a:spcBef>
              <a:spcAft>
                <a:spcPts val="0"/>
              </a:spcAft>
              <a:buClr>
                <a:schemeClr val="dk1"/>
              </a:buClr>
              <a:buSzPct val="25000"/>
              <a:buFont typeface="Arial"/>
              <a:buNone/>
            </a:pPr>
            <a:endParaRPr sz="6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400"/>
              </a:spcBef>
              <a:spcAft>
                <a:spcPts val="0"/>
              </a:spcAft>
              <a:buClr>
                <a:schemeClr val="dk1"/>
              </a:buClr>
              <a:buSzPct val="100000"/>
              <a:buFont typeface="Arial"/>
              <a:buChar char="•"/>
            </a:pPr>
            <a:r>
              <a:rPr lang="en-US" sz="2200" b="0" i="0" u="none" strike="noStrike" cap="none" dirty="0">
                <a:solidFill>
                  <a:schemeClr val="dk1"/>
                </a:solidFill>
                <a:latin typeface="Arial"/>
                <a:ea typeface="Arial"/>
                <a:cs typeface="Arial"/>
                <a:sym typeface="Arial"/>
              </a:rPr>
              <a:t>Same concept, different elements?</a:t>
            </a:r>
          </a:p>
          <a:p>
            <a:pPr marL="0" marR="0" lvl="0" indent="0" algn="l" rtl="0">
              <a:lnSpc>
                <a:spcPct val="100000"/>
              </a:lnSpc>
              <a:spcBef>
                <a:spcPts val="400"/>
              </a:spcBef>
              <a:spcAft>
                <a:spcPts val="0"/>
              </a:spcAft>
              <a:buClr>
                <a:schemeClr val="dk1"/>
              </a:buClr>
              <a:buSzPct val="25000"/>
              <a:buFont typeface="Arial"/>
              <a:buNone/>
            </a:pPr>
            <a:endParaRPr sz="6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400"/>
              </a:spcBef>
              <a:spcAft>
                <a:spcPts val="0"/>
              </a:spcAft>
              <a:buClr>
                <a:schemeClr val="dk1"/>
              </a:buClr>
              <a:buSzPct val="100000"/>
              <a:buFont typeface="Arial"/>
              <a:buChar char="•"/>
            </a:pPr>
            <a:r>
              <a:rPr lang="en-US" sz="2200" b="0" i="0" u="none" strike="noStrike" cap="none" dirty="0">
                <a:solidFill>
                  <a:schemeClr val="dk1"/>
                </a:solidFill>
                <a:latin typeface="Arial"/>
                <a:ea typeface="Arial"/>
                <a:cs typeface="Arial"/>
                <a:sym typeface="Arial"/>
              </a:rPr>
              <a:t>Same element, different concepts?</a:t>
            </a:r>
          </a:p>
          <a:p>
            <a:pPr marL="0" marR="0" lvl="0" indent="0" algn="l" rtl="0">
              <a:lnSpc>
                <a:spcPct val="100000"/>
              </a:lnSpc>
              <a:spcBef>
                <a:spcPts val="440"/>
              </a:spcBef>
              <a:spcAft>
                <a:spcPts val="0"/>
              </a:spcAft>
              <a:buClr>
                <a:schemeClr val="dk1"/>
              </a:buClr>
              <a:buSzPct val="25000"/>
              <a:buFont typeface="Arial"/>
              <a:buNone/>
            </a:pPr>
            <a:endParaRPr sz="22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Arial"/>
              <a:ea typeface="Arial"/>
              <a:cs typeface="Arial"/>
              <a:sym typeface="Aria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4344987"/>
            <a:ext cx="22923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340787" y="343304"/>
            <a:ext cx="8439147" cy="6864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Analysis of existing records</a:t>
            </a:r>
          </a:p>
        </p:txBody>
      </p:sp>
      <p:sp>
        <p:nvSpPr>
          <p:cNvPr id="437" name="Shape 437"/>
          <p:cNvSpPr txBox="1">
            <a:spLocks noGrp="1"/>
          </p:cNvSpPr>
          <p:nvPr>
            <p:ph type="body" idx="2"/>
          </p:nvPr>
        </p:nvSpPr>
        <p:spPr>
          <a:xfrm>
            <a:off x="847049" y="1163929"/>
            <a:ext cx="7840383" cy="33178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Data sources</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WorldCat</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ArchiveGrid</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Archive-It</a:t>
            </a:r>
          </a:p>
          <a:p>
            <a:pPr marL="0" marR="0" lvl="0" indent="0" algn="l" rtl="0">
              <a:lnSpc>
                <a:spcPct val="100000"/>
              </a:lnSpc>
              <a:spcBef>
                <a:spcPts val="40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ct val="100000"/>
              <a:buFont typeface="Arial"/>
              <a:buChar char="•"/>
            </a:pPr>
            <a:r>
              <a:rPr lang="en-US" sz="2200" b="0" i="0" u="none" strike="noStrike" cap="none">
                <a:solidFill>
                  <a:schemeClr val="dk1"/>
                </a:solidFill>
                <a:latin typeface="Arial"/>
                <a:ea typeface="Arial"/>
                <a:cs typeface="Arial"/>
                <a:sym typeface="Arial"/>
              </a:rPr>
              <a:t>Types of record</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Bibliographic: MARC, Dublin Core, MODS …</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Archival: MARC, finding aids</a:t>
            </a:r>
          </a:p>
          <a:p>
            <a:pPr marL="457200" marR="0" lvl="0" indent="0" algn="l" rtl="0">
              <a:lnSpc>
                <a:spcPct val="100000"/>
              </a:lnSpc>
              <a:spcBef>
                <a:spcPts val="40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374" y="4344987"/>
            <a:ext cx="22923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340787" y="343304"/>
            <a:ext cx="8439000" cy="686400"/>
          </a:xfrm>
          <a:prstGeom prst="rect">
            <a:avLst/>
          </a:prstGeom>
        </p:spPr>
        <p:txBody>
          <a:bodyPr lIns="91425" tIns="91425" rIns="91425" bIns="91425" anchor="t" anchorCtr="0">
            <a:noAutofit/>
          </a:bodyPr>
          <a:lstStyle/>
          <a:p>
            <a:pPr lvl="0">
              <a:spcBef>
                <a:spcPts val="0"/>
              </a:spcBef>
              <a:buNone/>
            </a:pPr>
            <a:r>
              <a:rPr lang="en-US"/>
              <a:t>Bibliographic vs. archival description</a:t>
            </a:r>
          </a:p>
        </p:txBody>
      </p:sp>
      <p:sp>
        <p:nvSpPr>
          <p:cNvPr id="444" name="Shape 444"/>
          <p:cNvSpPr txBox="1">
            <a:spLocks noGrp="1"/>
          </p:cNvSpPr>
          <p:nvPr>
            <p:ph type="body" idx="2"/>
          </p:nvPr>
        </p:nvSpPr>
        <p:spPr>
          <a:xfrm>
            <a:off x="509387" y="1209562"/>
            <a:ext cx="8439300" cy="3318000"/>
          </a:xfrm>
          <a:prstGeom prst="rect">
            <a:avLst/>
          </a:prstGeom>
        </p:spPr>
        <p:txBody>
          <a:bodyPr lIns="91425" tIns="91425" rIns="91425" bIns="91425" anchor="t" anchorCtr="0">
            <a:noAutofit/>
          </a:bodyPr>
          <a:lstStyle/>
          <a:p>
            <a:pPr marL="457200" lvl="0" indent="-381000" rtl="0">
              <a:spcBef>
                <a:spcPts val="0"/>
              </a:spcBef>
              <a:buSzPct val="100000"/>
            </a:pPr>
            <a:r>
              <a:rPr lang="en-US" sz="2400"/>
              <a:t>Bibliographic: description of a single site</a:t>
            </a:r>
          </a:p>
          <a:p>
            <a:pPr marL="914400" lvl="1" indent="-368300" rtl="0">
              <a:spcBef>
                <a:spcPts val="0"/>
              </a:spcBef>
              <a:buSzPct val="100000"/>
            </a:pPr>
            <a:r>
              <a:rPr lang="en-US" sz="2200"/>
              <a:t>Based on RDA or Dublin Core</a:t>
            </a:r>
          </a:p>
          <a:p>
            <a:pPr marL="914400" lvl="1" indent="-368300" rtl="0">
              <a:spcBef>
                <a:spcPts val="0"/>
              </a:spcBef>
              <a:buSzPct val="100000"/>
            </a:pPr>
            <a:r>
              <a:rPr lang="en-US" sz="2200"/>
              <a:t>Includes standard bibliographic data elements</a:t>
            </a:r>
          </a:p>
          <a:p>
            <a:pPr marL="914400" lvl="1" indent="-368300" rtl="0">
              <a:spcBef>
                <a:spcPts val="0"/>
              </a:spcBef>
              <a:buSzPct val="100000"/>
            </a:pPr>
            <a:r>
              <a:rPr lang="en-US" sz="2200"/>
              <a:t>Usually does not provide context</a:t>
            </a:r>
          </a:p>
          <a:p>
            <a:pPr marL="457200" lvl="0" indent="0" rtl="0">
              <a:spcBef>
                <a:spcPts val="0"/>
              </a:spcBef>
              <a:buNone/>
            </a:pPr>
            <a:endParaRPr sz="1000"/>
          </a:p>
          <a:p>
            <a:pPr marL="457200" lvl="0" indent="-381000" rtl="0">
              <a:spcBef>
                <a:spcPts val="0"/>
              </a:spcBef>
              <a:buSzPct val="100000"/>
            </a:pPr>
            <a:r>
              <a:rPr lang="en-US" sz="2400"/>
              <a:t>Archival: description of a collection of sites</a:t>
            </a:r>
          </a:p>
          <a:p>
            <a:pPr marL="914400" lvl="1" indent="-368300" rtl="0">
              <a:spcBef>
                <a:spcPts val="0"/>
              </a:spcBef>
              <a:buSzPct val="100000"/>
            </a:pPr>
            <a:r>
              <a:rPr lang="en-US" sz="2200"/>
              <a:t>Based on DACS or Dublin Core</a:t>
            </a:r>
          </a:p>
          <a:p>
            <a:pPr marL="914400" lvl="1" indent="-368300" rtl="0">
              <a:spcBef>
                <a:spcPts val="0"/>
              </a:spcBef>
              <a:buSzPct val="100000"/>
            </a:pPr>
            <a:r>
              <a:rPr lang="en-US" sz="2200"/>
              <a:t>Includes narrative description, e.g. of creator, content ...</a:t>
            </a:r>
          </a:p>
          <a:p>
            <a:pPr marL="914400" lvl="1" indent="-368300" rtl="0">
              <a:spcBef>
                <a:spcPts val="0"/>
              </a:spcBef>
              <a:buSzPct val="100000"/>
            </a:pPr>
            <a:r>
              <a:rPr lang="en-US" sz="2200"/>
              <a:t>Includes context of creation and use</a:t>
            </a:r>
          </a:p>
          <a:p>
            <a:pPr marL="0" lvl="0" indent="0">
              <a:spcBef>
                <a:spcPts val="0"/>
              </a:spcBef>
              <a:buNone/>
            </a:pPr>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4344987"/>
            <a:ext cx="22923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383448" y="619800"/>
            <a:ext cx="5950199" cy="1099499"/>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600" b="1" i="0" u="none" strike="noStrike" cap="none">
                <a:solidFill>
                  <a:schemeClr val="lt1"/>
                </a:solidFill>
                <a:latin typeface="Arial"/>
                <a:ea typeface="Arial"/>
                <a:cs typeface="Arial"/>
                <a:sym typeface="Arial"/>
              </a:rPr>
              <a:t>DILEMMAS SPECIFIC TO WEB CONTENT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59" y="2043952"/>
            <a:ext cx="5195960" cy="234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body" idx="2"/>
          </p:nvPr>
        </p:nvSpPr>
        <p:spPr>
          <a:xfrm>
            <a:off x="572000" y="554175"/>
            <a:ext cx="8259000" cy="3813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Is </a:t>
            </a:r>
            <a:r>
              <a:rPr lang="en-US" sz="2400"/>
              <a:t>the </a:t>
            </a:r>
            <a:r>
              <a:rPr lang="en-US" sz="2400" b="1"/>
              <a:t>website creator/owner</a:t>
            </a:r>
            <a:r>
              <a:rPr lang="en-US" sz="2400" b="0" i="0" u="none" strike="noStrike" cap="none">
                <a:solidFill>
                  <a:schemeClr val="dk1"/>
                </a:solidFill>
                <a:latin typeface="Arial"/>
                <a:ea typeface="Arial"/>
                <a:cs typeface="Arial"/>
                <a:sym typeface="Arial"/>
              </a:rPr>
              <a:t> the …</a:t>
            </a:r>
            <a:r>
              <a:rPr lang="en-US"/>
              <a:t> </a:t>
            </a:r>
            <a:r>
              <a:rPr lang="en-US" sz="2000"/>
              <a:t>p</a:t>
            </a:r>
            <a:r>
              <a:rPr lang="en-US" sz="2000" b="0" i="0" u="none" strike="noStrike" cap="none">
                <a:solidFill>
                  <a:schemeClr val="dk1"/>
                </a:solidFill>
                <a:latin typeface="Arial"/>
                <a:ea typeface="Arial"/>
                <a:cs typeface="Arial"/>
                <a:sym typeface="Arial"/>
              </a:rPr>
              <a:t>ublisher? </a:t>
            </a:r>
            <a:r>
              <a:rPr lang="en-US" sz="2000"/>
              <a:t>author</a:t>
            </a:r>
            <a:r>
              <a:rPr lang="en-US" sz="2000" b="0" i="0" u="none" strike="noStrike" cap="none">
                <a:solidFill>
                  <a:schemeClr val="dk1"/>
                </a:solidFill>
                <a:latin typeface="Arial"/>
                <a:ea typeface="Arial"/>
                <a:cs typeface="Arial"/>
                <a:sym typeface="Arial"/>
              </a:rPr>
              <a:t>?</a:t>
            </a:r>
            <a:r>
              <a:rPr lang="en-US" sz="2000"/>
              <a:t> s</a:t>
            </a:r>
            <a:r>
              <a:rPr lang="en-US" sz="2000" b="0" i="0" u="none" strike="noStrike" cap="none">
                <a:solidFill>
                  <a:schemeClr val="dk1"/>
                </a:solidFill>
                <a:latin typeface="Arial"/>
                <a:ea typeface="Arial"/>
                <a:cs typeface="Arial"/>
                <a:sym typeface="Arial"/>
              </a:rPr>
              <a:t>ubject? </a:t>
            </a:r>
            <a:r>
              <a:rPr lang="en-US" sz="2000"/>
              <a:t>a</a:t>
            </a:r>
            <a:r>
              <a:rPr lang="en-US" sz="2000" b="0" i="0" u="none" strike="noStrike" cap="none">
                <a:solidFill>
                  <a:schemeClr val="dk1"/>
                </a:solidFill>
                <a:latin typeface="Arial"/>
                <a:ea typeface="Arial"/>
                <a:cs typeface="Arial"/>
                <a:sym typeface="Arial"/>
              </a:rPr>
              <a:t>ll three?</a:t>
            </a:r>
          </a:p>
          <a:p>
            <a:pPr lvl="0" indent="0" rtl="0">
              <a:spcBef>
                <a:spcPts val="0"/>
              </a:spcBef>
              <a:buClr>
                <a:schemeClr val="dk1"/>
              </a:buClr>
              <a:buSzPct val="100000"/>
              <a:buFont typeface="Arial"/>
              <a:buChar char="•"/>
            </a:pPr>
            <a:r>
              <a:rPr lang="en-US" sz="2400"/>
              <a:t>Should the </a:t>
            </a:r>
            <a:r>
              <a:rPr lang="en-US" sz="2400" b="1"/>
              <a:t>title</a:t>
            </a:r>
            <a:r>
              <a:rPr lang="en-US" sz="2400"/>
              <a:t> be …</a:t>
            </a:r>
            <a:r>
              <a:rPr lang="en-US"/>
              <a:t> </a:t>
            </a:r>
            <a:r>
              <a:rPr lang="en-US" sz="2000"/>
              <a:t>transcribed verbatim from the head of the site? Edited to clarify the nature/scope of the site? Should it begin with "Website of the …" </a:t>
            </a:r>
          </a:p>
          <a:p>
            <a:pPr lvl="0" indent="0" rtl="0">
              <a:spcBef>
                <a:spcPts val="0"/>
              </a:spcBef>
              <a:buClr>
                <a:schemeClr val="dk1"/>
              </a:buClr>
              <a:buSzPct val="100000"/>
              <a:buFont typeface="Arial"/>
              <a:buChar char="•"/>
            </a:pPr>
            <a:r>
              <a:rPr lang="en-US" sz="2400"/>
              <a:t>Which </a:t>
            </a:r>
            <a:r>
              <a:rPr lang="en-US" sz="2400" b="1"/>
              <a:t>dates</a:t>
            </a:r>
            <a:r>
              <a:rPr lang="en-US" sz="2400"/>
              <a:t> are both important and feasible?</a:t>
            </a:r>
            <a:r>
              <a:rPr lang="en-US"/>
              <a:t> </a:t>
            </a:r>
            <a:r>
              <a:rPr lang="en-US" sz="2000"/>
              <a:t>Beginning/end of the site's existence? Date(s) of capture by the repository? Date of the content? Copyright?</a:t>
            </a:r>
          </a:p>
          <a:p>
            <a:pPr lvl="0" indent="0" rtl="0">
              <a:spcBef>
                <a:spcPts val="0"/>
              </a:spcBef>
              <a:buClr>
                <a:schemeClr val="dk1"/>
              </a:buClr>
              <a:buSzPct val="100000"/>
              <a:buFont typeface="Arial"/>
              <a:buChar char="•"/>
            </a:pPr>
            <a:r>
              <a:rPr lang="en-US" sz="2400"/>
              <a:t>How should </a:t>
            </a:r>
            <a:r>
              <a:rPr lang="en-US" sz="2400" b="1"/>
              <a:t>extent</a:t>
            </a:r>
            <a:r>
              <a:rPr lang="en-US" sz="2400"/>
              <a:t> be expressed?</a:t>
            </a:r>
            <a:r>
              <a:rPr lang="en-US"/>
              <a:t> </a:t>
            </a:r>
            <a:r>
              <a:rPr lang="en-US" sz="2000"/>
              <a:t>“1 archived website”?</a:t>
            </a:r>
            <a:r>
              <a:rPr lang="en-US"/>
              <a:t> </a:t>
            </a:r>
            <a:r>
              <a:rPr lang="en-US" sz="2000"/>
              <a:t>"1 online resource"? "6.25 Gb"? "circa 300 websites"?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895" y="4390466"/>
            <a:ext cx="2259106" cy="75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body" idx="2"/>
          </p:nvPr>
        </p:nvSpPr>
        <p:spPr>
          <a:xfrm>
            <a:off x="352350" y="485997"/>
            <a:ext cx="8439300" cy="4017900"/>
          </a:xfrm>
          <a:prstGeom prst="rect">
            <a:avLst/>
          </a:prstGeom>
        </p:spPr>
        <p:txBody>
          <a:bodyPr lIns="91425" tIns="91425" rIns="91425" bIns="91425" anchor="t" anchorCtr="0">
            <a:noAutofit/>
          </a:bodyPr>
          <a:lstStyle/>
          <a:p>
            <a:pPr lvl="0" indent="12700" rtl="0">
              <a:spcBef>
                <a:spcPts val="0"/>
              </a:spcBef>
              <a:buSzPct val="100000"/>
            </a:pPr>
            <a:r>
              <a:rPr lang="en-US" sz="2200"/>
              <a:t>Is the </a:t>
            </a:r>
            <a:r>
              <a:rPr lang="en-US" sz="2200" b="1"/>
              <a:t>institution</a:t>
            </a:r>
            <a:r>
              <a:rPr lang="en-US" sz="2200"/>
              <a:t> that harvests and hosts the site the … repository? creator? publisher? selector?</a:t>
            </a:r>
          </a:p>
          <a:p>
            <a:pPr lvl="0" indent="12700" rtl="0">
              <a:spcBef>
                <a:spcPts val="0"/>
              </a:spcBef>
              <a:buSzPct val="100000"/>
            </a:pPr>
            <a:r>
              <a:rPr lang="en-US" sz="2200"/>
              <a:t>Does </a:t>
            </a:r>
            <a:r>
              <a:rPr lang="en-US" sz="2200" b="1"/>
              <a:t>provenance</a:t>
            </a:r>
            <a:r>
              <a:rPr lang="en-US" sz="2200"/>
              <a:t> refer to …the site owner? the repository that harvests and hosts the site? ways in which the site evolved?</a:t>
            </a:r>
          </a:p>
          <a:p>
            <a:pPr lvl="0" indent="12700" rtl="0">
              <a:spcBef>
                <a:spcPts val="0"/>
              </a:spcBef>
              <a:buSzPct val="100000"/>
            </a:pPr>
            <a:r>
              <a:rPr lang="en-US" sz="2200"/>
              <a:t>Does </a:t>
            </a:r>
            <a:r>
              <a:rPr lang="en-US" sz="2200" b="1"/>
              <a:t>appraisal</a:t>
            </a:r>
            <a:r>
              <a:rPr lang="en-US" sz="2200"/>
              <a:t> mean …the reason the site warrants being archived? a collection of sites named by the repository? the parts of the site that were harvested?</a:t>
            </a:r>
          </a:p>
          <a:p>
            <a:pPr lvl="0" indent="12700" rtl="0">
              <a:spcBef>
                <a:spcPts val="0"/>
              </a:spcBef>
              <a:buSzPct val="100000"/>
            </a:pPr>
            <a:r>
              <a:rPr lang="en-US" sz="2200"/>
              <a:t>Is it important to be clear that the resource </a:t>
            </a:r>
            <a:r>
              <a:rPr lang="en-US" sz="2200" b="1"/>
              <a:t>is</a:t>
            </a:r>
            <a:r>
              <a:rPr lang="en-US" sz="2200" i="1"/>
              <a:t> </a:t>
            </a:r>
            <a:r>
              <a:rPr lang="en-US" sz="2200" b="1"/>
              <a:t>a website</a:t>
            </a:r>
            <a:r>
              <a:rPr lang="en-US" sz="2200"/>
              <a:t>? If so, how to do so? In the extent? title? description?</a:t>
            </a:r>
          </a:p>
          <a:p>
            <a:pPr lvl="0" indent="12700" rtl="0">
              <a:spcBef>
                <a:spcPts val="0"/>
              </a:spcBef>
              <a:buSzPct val="100000"/>
            </a:pPr>
            <a:r>
              <a:rPr lang="en-US" sz="2200"/>
              <a:t>Which </a:t>
            </a:r>
            <a:r>
              <a:rPr lang="en-US" sz="2200" b="1"/>
              <a:t>URLs</a:t>
            </a:r>
            <a:r>
              <a:rPr lang="en-US" sz="2200"/>
              <a:t> should be included? Seed? access? landing page?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340787" y="343304"/>
            <a:ext cx="8439147" cy="6864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A sample finding aid note</a:t>
            </a:r>
          </a:p>
          <a:p>
            <a:pPr marL="0" marR="0" lvl="0" indent="0" algn="l" rtl="0">
              <a:lnSpc>
                <a:spcPct val="100000"/>
              </a:lnSpc>
              <a:spcBef>
                <a:spcPts val="0"/>
              </a:spcBef>
              <a:spcAft>
                <a:spcPts val="0"/>
              </a:spcAft>
              <a:buClr>
                <a:schemeClr val="dk2"/>
              </a:buClr>
              <a:buSzPct val="25000"/>
              <a:buFont typeface="Arial"/>
              <a:buNone/>
            </a:pPr>
            <a:endParaRPr sz="3600" b="1" i="0" u="none" strike="noStrike" cap="none">
              <a:solidFill>
                <a:schemeClr val="dk2"/>
              </a:solidFill>
              <a:latin typeface="Arial"/>
              <a:ea typeface="Arial"/>
              <a:cs typeface="Arial"/>
              <a:sym typeface="Arial"/>
            </a:endParaRPr>
          </a:p>
        </p:txBody>
      </p:sp>
      <p:sp>
        <p:nvSpPr>
          <p:cNvPr id="467" name="Shape 467"/>
          <p:cNvSpPr txBox="1">
            <a:spLocks noGrp="1"/>
          </p:cNvSpPr>
          <p:nvPr>
            <p:ph type="body" idx="2"/>
          </p:nvPr>
        </p:nvSpPr>
        <p:spPr>
          <a:xfrm>
            <a:off x="803550" y="1029750"/>
            <a:ext cx="7536900" cy="3673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700" b="1" i="0" u="none" strike="noStrike" cap="none">
                <a:solidFill>
                  <a:schemeClr val="dk1"/>
                </a:solidFill>
                <a:highlight>
                  <a:srgbClr val="FFFFFF"/>
                </a:highlight>
                <a:latin typeface="Arial"/>
                <a:ea typeface="Arial"/>
                <a:cs typeface="Arial"/>
                <a:sym typeface="Arial"/>
              </a:rPr>
              <a:t>Physical Characteristics and Technical Requirements note:</a:t>
            </a:r>
          </a:p>
          <a:p>
            <a:pPr marL="0" marR="0" lvl="0" indent="0" algn="l" rtl="0">
              <a:lnSpc>
                <a:spcPct val="100000"/>
              </a:lnSpc>
              <a:spcBef>
                <a:spcPts val="0"/>
              </a:spcBef>
              <a:spcAft>
                <a:spcPts val="0"/>
              </a:spcAft>
              <a:buClr>
                <a:schemeClr val="dk1"/>
              </a:buClr>
              <a:buSzPct val="25000"/>
              <a:buFont typeface="Arial"/>
              <a:buNone/>
            </a:pPr>
            <a:endParaRPr sz="1000" b="1"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800" b="1"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700" b="0" i="0" u="none" strike="noStrike" cap="none">
                <a:solidFill>
                  <a:schemeClr val="dk1"/>
                </a:solidFill>
                <a:highlight>
                  <a:srgbClr val="FFFFFF"/>
                </a:highlight>
                <a:latin typeface="Arial"/>
                <a:ea typeface="Arial"/>
                <a:cs typeface="Arial"/>
                <a:sym typeface="Arial"/>
              </a:rPr>
              <a:t>"The web collection documents the publicly available content of the web page, it does not archive material that is password protected or blocked due to robot txt exclusions.</a:t>
            </a:r>
          </a:p>
          <a:p>
            <a:pPr marL="0" marR="0" lvl="0" indent="0" algn="l" rtl="0">
              <a:lnSpc>
                <a:spcPct val="100000"/>
              </a:lnSpc>
              <a:spcBef>
                <a:spcPts val="0"/>
              </a:spcBef>
              <a:spcAft>
                <a:spcPts val="0"/>
              </a:spcAft>
              <a:buClr>
                <a:schemeClr val="dk1"/>
              </a:buClr>
              <a:buSzPct val="25000"/>
              <a:buFont typeface="Arial"/>
              <a:buNone/>
            </a:pPr>
            <a:endParaRPr sz="8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700" b="0" i="0" u="none" strike="noStrike" cap="none">
                <a:solidFill>
                  <a:schemeClr val="dk1"/>
                </a:solidFill>
                <a:highlight>
                  <a:srgbClr val="FFFFFF"/>
                </a:highlight>
                <a:latin typeface="Arial"/>
                <a:ea typeface="Arial"/>
                <a:cs typeface="Arial"/>
                <a:sym typeface="Arial"/>
              </a:rPr>
              <a:t>Although [institution] attempts to archive the entirety of a website, certain file types will not be captured dependent on how they are embedded in the site.</a:t>
            </a:r>
          </a:p>
          <a:p>
            <a:pPr marL="0" marR="0" lvl="0" indent="0" algn="l" rtl="0">
              <a:lnSpc>
                <a:spcPct val="100000"/>
              </a:lnSpc>
              <a:spcBef>
                <a:spcPts val="0"/>
              </a:spcBef>
              <a:spcAft>
                <a:spcPts val="0"/>
              </a:spcAft>
              <a:buClr>
                <a:schemeClr val="dk1"/>
              </a:buClr>
              <a:buSzPct val="25000"/>
              <a:buFont typeface="Arial"/>
              <a:buNone/>
            </a:pPr>
            <a:endParaRPr sz="8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700" b="0" i="0" u="none" strike="noStrike" cap="none">
                <a:solidFill>
                  <a:schemeClr val="dk1"/>
                </a:solidFill>
                <a:highlight>
                  <a:srgbClr val="FFFFFF"/>
                </a:highlight>
                <a:latin typeface="Arial"/>
                <a:ea typeface="Arial"/>
                <a:cs typeface="Arial"/>
                <a:sym typeface="Arial"/>
              </a:rPr>
              <a:t>This can include videos (Youtube, Vimeo, or otherwise), pdfs (including Scribd or another pdf reader), rss feeds/plug-ins (including twitter), commenting platforms (disqus, facebook), presi, images, or anything that is not native to the site."</a:t>
            </a:r>
          </a:p>
          <a:p>
            <a:pPr marL="342900" marR="0" lvl="0" indent="-342900" algn="r" rtl="0">
              <a:lnSpc>
                <a:spcPct val="100000"/>
              </a:lnSpc>
              <a:spcBef>
                <a:spcPts val="480"/>
              </a:spcBef>
              <a:spcAft>
                <a:spcPts val="0"/>
              </a:spcAft>
              <a:buClr>
                <a:schemeClr val="dk1"/>
              </a:buClr>
              <a:buSzPct val="25000"/>
              <a:buFont typeface="Arial"/>
              <a:buNone/>
            </a:pPr>
            <a:r>
              <a:rPr lang="en-US" sz="1600" b="0" i="1" u="none" strike="noStrike" cap="none">
                <a:solidFill>
                  <a:schemeClr val="dk1"/>
                </a:solidFill>
                <a:latin typeface="Arial"/>
                <a:ea typeface="Arial"/>
                <a:cs typeface="Arial"/>
                <a:sym typeface="Arial"/>
              </a:rPr>
              <a:t>Source: New York University</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171" y="4491318"/>
            <a:ext cx="2265829" cy="65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2"/>
          </p:nvPr>
        </p:nvSpPr>
        <p:spPr>
          <a:xfrm>
            <a:off x="341325" y="912750"/>
            <a:ext cx="7799700" cy="3318000"/>
          </a:xfrm>
          <a:prstGeom prst="rect">
            <a:avLst/>
          </a:prstGeom>
          <a:noFill/>
          <a:ln>
            <a:noFill/>
          </a:ln>
        </p:spPr>
        <p:txBody>
          <a:bodyPr lIns="91425" tIns="91425" rIns="91425" bIns="91425" anchor="t" anchorCtr="0">
            <a:noAutofit/>
          </a:bodyPr>
          <a:lstStyle/>
          <a:p>
            <a:pPr marL="342900" marR="0" lvl="0" indent="-165100" algn="l" rtl="0">
              <a:lnSpc>
                <a:spcPct val="100000"/>
              </a:lnSpc>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a:t>
            </a:r>
            <a:r>
              <a:rPr lang="en-US" sz="2400" b="0" i="0" u="none" strike="noStrike" cap="none">
                <a:solidFill>
                  <a:schemeClr val="dk1"/>
                </a:solidFill>
                <a:latin typeface="Arial"/>
                <a:ea typeface="Arial"/>
                <a:cs typeface="Arial"/>
                <a:sym typeface="Arial"/>
              </a:rPr>
              <a:t>In the past few years, we have noticed a significant uptick in the use of web archives in mainstream media.”</a:t>
            </a:r>
          </a:p>
          <a:p>
            <a:pPr marL="0" marR="0" lvl="0" indent="0" algn="l" rtl="0">
              <a:lnSpc>
                <a:spcPct val="100000"/>
              </a:lnSpc>
              <a:spcBef>
                <a:spcPts val="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a:p>
            <a:pPr marL="342900" marR="0" lvl="0" indent="-165100" algn="r" rtl="0">
              <a:lnSpc>
                <a:spcPct val="100000"/>
              </a:lnSpc>
              <a:spcBef>
                <a:spcPts val="0"/>
              </a:spcBef>
              <a:spcAft>
                <a:spcPts val="0"/>
              </a:spcAft>
              <a:buClr>
                <a:schemeClr val="dk1"/>
              </a:buClr>
              <a:buSzPct val="25000"/>
              <a:buFont typeface="Arial"/>
              <a:buNone/>
            </a:pPr>
            <a:r>
              <a:rPr lang="en-US" sz="1800" b="0" i="1" u="none" strike="noStrike" cap="none">
                <a:solidFill>
                  <a:schemeClr val="dk1"/>
                </a:solidFill>
                <a:latin typeface="Arial"/>
                <a:ea typeface="Arial"/>
                <a:cs typeface="Arial"/>
                <a:sym typeface="Arial"/>
              </a:rPr>
              <a:t>--Web Sciences and Digital Libraries Research Group</a:t>
            </a:r>
          </a:p>
          <a:p>
            <a:pPr marL="342900" marR="0" lvl="0" indent="-165100" algn="r" rtl="0">
              <a:lnSpc>
                <a:spcPct val="100000"/>
              </a:lnSpc>
              <a:spcBef>
                <a:spcPts val="0"/>
              </a:spcBef>
              <a:spcAft>
                <a:spcPts val="0"/>
              </a:spcAft>
              <a:buClr>
                <a:schemeClr val="dk1"/>
              </a:buClr>
              <a:buSzPct val="25000"/>
              <a:buFont typeface="Arial"/>
              <a:buNone/>
            </a:pPr>
            <a:r>
              <a:rPr lang="en-US" sz="1800" b="0" i="1" u="none" strike="noStrike" cap="none">
                <a:solidFill>
                  <a:schemeClr val="dk1"/>
                </a:solidFill>
                <a:latin typeface="Arial"/>
                <a:ea typeface="Arial"/>
                <a:cs typeface="Arial"/>
                <a:sym typeface="Arial"/>
              </a:rPr>
              <a:t>11 September 2016</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447" y="4354923"/>
            <a:ext cx="2272553" cy="78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340787" y="343304"/>
            <a:ext cx="8438999" cy="6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MARC21 record types</a:t>
            </a:r>
          </a:p>
        </p:txBody>
      </p:sp>
      <p:sp>
        <p:nvSpPr>
          <p:cNvPr id="473" name="Shape 473"/>
          <p:cNvSpPr txBox="1">
            <a:spLocks noGrp="1"/>
          </p:cNvSpPr>
          <p:nvPr>
            <p:ph type="body" idx="2"/>
          </p:nvPr>
        </p:nvSpPr>
        <p:spPr>
          <a:xfrm>
            <a:off x="830700" y="1081429"/>
            <a:ext cx="7512300" cy="3317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When coded in the MARC 21 format, should a website be considered a …</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Continuing resource? </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Integrating resource? </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Electronic resource? </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Textual publication? </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Mixed material? </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Manuscript?</a:t>
            </a:r>
          </a:p>
          <a:p>
            <a:pPr marL="342900" marR="0" lvl="0" indent="-342900" algn="l" rtl="0">
              <a:lnSpc>
                <a:spcPct val="100000"/>
              </a:lnSpc>
              <a:spcBef>
                <a:spcPts val="480"/>
              </a:spcBef>
              <a:spcAft>
                <a:spcPts val="0"/>
              </a:spcAft>
              <a:buClr>
                <a:schemeClr val="dk1"/>
              </a:buClr>
              <a:buSzPct val="25000"/>
              <a:buFont typeface="Arial"/>
              <a:buNone/>
            </a:pPr>
            <a:endParaRPr sz="2400" b="0" i="0" u="none" strike="noStrike" cap="none">
              <a:solidFill>
                <a:schemeClr val="dk1"/>
              </a:solidFill>
              <a:latin typeface="Arial"/>
              <a:ea typeface="Arial"/>
              <a:cs typeface="Arial"/>
              <a:sym typeface="Aria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4491037"/>
            <a:ext cx="22685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530412" y="474715"/>
            <a:ext cx="8174036" cy="701152"/>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600" b="1" i="0" u="none" strike="noStrike" cap="none" dirty="0">
                <a:solidFill>
                  <a:schemeClr val="lt1"/>
                </a:solidFill>
                <a:latin typeface="Arial"/>
                <a:ea typeface="Arial"/>
                <a:cs typeface="Arial"/>
                <a:sym typeface="Arial"/>
              </a:rPr>
              <a:t>FORTHCOMING REPORTS</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65" y="1481192"/>
            <a:ext cx="7432950" cy="327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340787" y="343304"/>
            <a:ext cx="8438999" cy="6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1" i="0" u="none" strike="noStrike" cap="none">
                <a:solidFill>
                  <a:srgbClr val="0B5394"/>
                </a:solidFill>
                <a:latin typeface="Arial"/>
                <a:ea typeface="Arial"/>
                <a:cs typeface="Arial"/>
                <a:sym typeface="Arial"/>
              </a:rPr>
              <a:t>Estimated publication dates</a:t>
            </a:r>
          </a:p>
        </p:txBody>
      </p:sp>
      <p:sp>
        <p:nvSpPr>
          <p:cNvPr id="485" name="Shape 485"/>
          <p:cNvSpPr txBox="1"/>
          <p:nvPr/>
        </p:nvSpPr>
        <p:spPr>
          <a:xfrm>
            <a:off x="719419" y="1291144"/>
            <a:ext cx="7866528" cy="3007200"/>
          </a:xfrm>
          <a:prstGeom prst="rect">
            <a:avLst/>
          </a:prstGeom>
          <a:noFill/>
          <a:ln>
            <a:noFill/>
          </a:ln>
        </p:spPr>
        <p:txBody>
          <a:bodyPr lIns="91425" tIns="91425" rIns="91425" bIns="91425" anchor="ctr" anchorCtr="0">
            <a:noAutofit/>
          </a:bodyPr>
          <a:lstStyle/>
          <a:p>
            <a:pPr marL="457200" marR="0" lvl="0" indent="-368300" algn="l"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Arial"/>
                <a:ea typeface="Arial"/>
                <a:cs typeface="Arial"/>
                <a:sym typeface="Arial"/>
              </a:rPr>
              <a:t>Tools</a:t>
            </a:r>
            <a:r>
              <a:rPr lang="en-US" sz="2200" b="0" i="0" u="none" strike="noStrike" cap="none" dirty="0">
                <a:solidFill>
                  <a:schemeClr val="dk1"/>
                </a:solidFill>
                <a:latin typeface="Arial"/>
                <a:ea typeface="Arial"/>
                <a:cs typeface="Arial"/>
                <a:sym typeface="Arial"/>
              </a:rPr>
              <a:t> evaluation </a:t>
            </a:r>
            <a:r>
              <a:rPr lang="en-US" sz="2200" b="0" i="0" u="none" strike="noStrike" cap="none" dirty="0" smtClean="0">
                <a:solidFill>
                  <a:schemeClr val="dk1"/>
                </a:solidFill>
                <a:latin typeface="Arial"/>
                <a:ea typeface="Arial"/>
                <a:cs typeface="Arial"/>
                <a:sym typeface="Arial"/>
              </a:rPr>
              <a:t>(</a:t>
            </a:r>
            <a:r>
              <a:rPr lang="en-US" sz="2200" dirty="0" smtClean="0">
                <a:solidFill>
                  <a:schemeClr val="dk1"/>
                </a:solidFill>
              </a:rPr>
              <a:t>February/March 2017</a:t>
            </a:r>
            <a:r>
              <a:rPr lang="en-US" sz="2200" b="0" i="0" u="none" strike="noStrike" cap="none" dirty="0" smtClean="0">
                <a:solidFill>
                  <a:schemeClr val="dk1"/>
                </a:solidFill>
                <a:latin typeface="Arial"/>
                <a:ea typeface="Arial"/>
                <a:cs typeface="Arial"/>
                <a:sym typeface="Arial"/>
              </a:rPr>
              <a:t>)</a:t>
            </a:r>
            <a:endParaRPr lang="en-US" sz="2200" b="0" i="0" u="none" strike="noStrike" cap="none" dirty="0">
              <a:solidFill>
                <a:schemeClr val="dk1"/>
              </a:solidFill>
              <a:latin typeface="Arial"/>
              <a:ea typeface="Arial"/>
              <a:cs typeface="Arial"/>
              <a:sym typeface="Arial"/>
            </a:endParaRPr>
          </a:p>
          <a:p>
            <a:pPr marL="914400" marR="0" lvl="1" indent="-342900" algn="l" rtl="0">
              <a:lnSpc>
                <a:spcPct val="100000"/>
              </a:lnSpc>
              <a:spcBef>
                <a:spcPts val="56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With evaluation grids</a:t>
            </a:r>
          </a:p>
          <a:p>
            <a:pPr marL="0" marR="0" lvl="0" indent="0" algn="l" rtl="0">
              <a:lnSpc>
                <a:spcPct val="100000"/>
              </a:lnSpc>
              <a:spcBef>
                <a:spcPts val="560"/>
              </a:spcBef>
              <a:spcAft>
                <a:spcPts val="0"/>
              </a:spcAft>
              <a:buClr>
                <a:srgbClr val="000000"/>
              </a:buClr>
              <a:buFont typeface="Arial"/>
              <a:buNone/>
            </a:pPr>
            <a:endParaRPr sz="8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560"/>
              </a:spcBef>
              <a:spcAft>
                <a:spcPts val="0"/>
              </a:spcAft>
              <a:buClr>
                <a:schemeClr val="dk1"/>
              </a:buClr>
              <a:buSzPct val="100000"/>
              <a:buFont typeface="Arial"/>
              <a:buChar char="●"/>
            </a:pPr>
            <a:r>
              <a:rPr lang="en-US" sz="2200" b="1" i="0" u="none" strike="noStrike" cap="none" dirty="0">
                <a:solidFill>
                  <a:schemeClr val="dk1"/>
                </a:solidFill>
                <a:latin typeface="Arial"/>
                <a:ea typeface="Arial"/>
                <a:cs typeface="Arial"/>
                <a:sym typeface="Arial"/>
              </a:rPr>
              <a:t>User</a:t>
            </a:r>
            <a:r>
              <a:rPr lang="en-US" sz="2200" b="0" i="0" u="none" strike="noStrike" cap="none" dirty="0">
                <a:solidFill>
                  <a:schemeClr val="dk1"/>
                </a:solidFill>
                <a:latin typeface="Arial"/>
                <a:ea typeface="Arial"/>
                <a:cs typeface="Arial"/>
                <a:sym typeface="Arial"/>
              </a:rPr>
              <a:t> </a:t>
            </a:r>
            <a:r>
              <a:rPr lang="en-US" sz="2200" b="1" i="0" u="none" strike="noStrike" cap="none" dirty="0">
                <a:solidFill>
                  <a:schemeClr val="dk1"/>
                </a:solidFill>
                <a:latin typeface="Arial"/>
                <a:ea typeface="Arial"/>
                <a:cs typeface="Arial"/>
                <a:sym typeface="Arial"/>
              </a:rPr>
              <a:t>needs</a:t>
            </a:r>
            <a:r>
              <a:rPr lang="en-US" sz="2200" b="0" i="0" u="none" strike="noStrike" cap="none" dirty="0">
                <a:solidFill>
                  <a:schemeClr val="dk1"/>
                </a:solidFill>
                <a:latin typeface="Arial"/>
                <a:ea typeface="Arial"/>
                <a:cs typeface="Arial"/>
                <a:sym typeface="Arial"/>
              </a:rPr>
              <a:t> (</a:t>
            </a:r>
            <a:r>
              <a:rPr lang="en-US" sz="2200" dirty="0" smtClean="0">
                <a:solidFill>
                  <a:schemeClr val="dk1"/>
                </a:solidFill>
              </a:rPr>
              <a:t>February/March 2017</a:t>
            </a:r>
            <a:r>
              <a:rPr lang="en-US" sz="2200" b="0" i="0" u="none" strike="noStrike" cap="none" dirty="0" smtClean="0">
                <a:solidFill>
                  <a:schemeClr val="dk1"/>
                </a:solidFill>
                <a:latin typeface="Arial"/>
                <a:ea typeface="Arial"/>
                <a:cs typeface="Arial"/>
                <a:sym typeface="Arial"/>
              </a:rPr>
              <a:t>)</a:t>
            </a:r>
            <a:endParaRPr lang="en-US" sz="2200" b="0" i="0" u="none" strike="noStrike" cap="none" dirty="0">
              <a:solidFill>
                <a:schemeClr val="dk1"/>
              </a:solidFill>
              <a:latin typeface="Arial"/>
              <a:ea typeface="Arial"/>
              <a:cs typeface="Arial"/>
              <a:sym typeface="Arial"/>
            </a:endParaRPr>
          </a:p>
          <a:p>
            <a:pPr marL="914400" marR="0" lvl="1" indent="-342900" algn="l" rtl="0">
              <a:lnSpc>
                <a:spcPct val="100000"/>
              </a:lnSpc>
              <a:spcBef>
                <a:spcPts val="56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With annotated bibliography</a:t>
            </a:r>
          </a:p>
          <a:p>
            <a:pPr marL="0" marR="0" lvl="0" indent="0" algn="l" rtl="0">
              <a:lnSpc>
                <a:spcPct val="100000"/>
              </a:lnSpc>
              <a:spcBef>
                <a:spcPts val="560"/>
              </a:spcBef>
              <a:spcAft>
                <a:spcPts val="0"/>
              </a:spcAft>
              <a:buClr>
                <a:srgbClr val="000000"/>
              </a:buClr>
              <a:buFont typeface="Arial"/>
              <a:buNone/>
            </a:pPr>
            <a:endParaRPr sz="8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560"/>
              </a:spcBef>
              <a:spcAft>
                <a:spcPts val="0"/>
              </a:spcAft>
              <a:buClr>
                <a:schemeClr val="dk1"/>
              </a:buClr>
              <a:buSzPct val="100000"/>
              <a:buFont typeface="Arial"/>
              <a:buChar char="●"/>
            </a:pPr>
            <a:r>
              <a:rPr lang="en-US" sz="2200" b="0" i="0" u="none" strike="noStrike" cap="none" dirty="0">
                <a:solidFill>
                  <a:schemeClr val="dk1"/>
                </a:solidFill>
                <a:latin typeface="Arial"/>
                <a:ea typeface="Arial"/>
                <a:cs typeface="Arial"/>
                <a:sym typeface="Arial"/>
              </a:rPr>
              <a:t>Best practices </a:t>
            </a:r>
            <a:r>
              <a:rPr lang="en-US" sz="2200" b="1" i="0" u="none" strike="noStrike" cap="none" dirty="0">
                <a:solidFill>
                  <a:schemeClr val="dk1"/>
                </a:solidFill>
                <a:latin typeface="Arial"/>
                <a:ea typeface="Arial"/>
                <a:cs typeface="Arial"/>
                <a:sym typeface="Arial"/>
              </a:rPr>
              <a:t>guidelines</a:t>
            </a:r>
            <a:r>
              <a:rPr lang="en-US" sz="2200" b="0" i="0" u="none" strike="noStrike" cap="none" dirty="0">
                <a:solidFill>
                  <a:schemeClr val="dk1"/>
                </a:solidFill>
                <a:latin typeface="Arial"/>
                <a:ea typeface="Arial"/>
                <a:cs typeface="Arial"/>
                <a:sym typeface="Arial"/>
              </a:rPr>
              <a:t> (</a:t>
            </a:r>
            <a:r>
              <a:rPr lang="en-US" sz="2200" dirty="0" smtClean="0">
                <a:solidFill>
                  <a:schemeClr val="dk1"/>
                </a:solidFill>
              </a:rPr>
              <a:t>April</a:t>
            </a:r>
            <a:r>
              <a:rPr lang="en-US" sz="2200" b="0" i="0" u="none" strike="noStrike" cap="none" dirty="0" smtClean="0">
                <a:solidFill>
                  <a:schemeClr val="dk1"/>
                </a:solidFill>
                <a:latin typeface="Arial"/>
                <a:ea typeface="Arial"/>
                <a:cs typeface="Arial"/>
                <a:sym typeface="Arial"/>
              </a:rPr>
              <a:t>/</a:t>
            </a:r>
            <a:r>
              <a:rPr lang="en-US" sz="2200" dirty="0" smtClean="0">
                <a:solidFill>
                  <a:schemeClr val="dk1"/>
                </a:solidFill>
              </a:rPr>
              <a:t>May 2017</a:t>
            </a:r>
            <a:r>
              <a:rPr lang="en-US" sz="2200" b="0" i="0" u="none" strike="noStrike" cap="none" dirty="0" smtClean="0">
                <a:solidFill>
                  <a:schemeClr val="dk1"/>
                </a:solidFill>
                <a:latin typeface="Arial"/>
                <a:ea typeface="Arial"/>
                <a:cs typeface="Arial"/>
                <a:sym typeface="Arial"/>
              </a:rPr>
              <a:t>)</a:t>
            </a:r>
            <a:endParaRPr lang="en-US" sz="2200" b="0" i="0" u="none" strike="noStrike" cap="none" dirty="0">
              <a:solidFill>
                <a:schemeClr val="dk1"/>
              </a:solidFill>
              <a:latin typeface="Arial"/>
              <a:ea typeface="Arial"/>
              <a:cs typeface="Arial"/>
              <a:sym typeface="Arial"/>
            </a:endParaRPr>
          </a:p>
          <a:p>
            <a:pPr marL="914400" marR="0" lvl="1" indent="-342900" algn="l" rtl="0">
              <a:lnSpc>
                <a:spcPct val="100000"/>
              </a:lnSpc>
              <a:spcBef>
                <a:spcPts val="56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With annotated bibliography and local guidelines evaluation grid</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4344987"/>
            <a:ext cx="22923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0" y="508332"/>
            <a:ext cx="9217959" cy="2006268"/>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lvl="0">
              <a:spcBef>
                <a:spcPts val="0"/>
              </a:spcBef>
              <a:buSzPct val="25000"/>
            </a:pPr>
            <a:r>
              <a:rPr lang="en-US" sz="3600" b="1" i="0" u="none" strike="noStrike" cap="none" dirty="0" smtClean="0">
                <a:solidFill>
                  <a:schemeClr val="lt1"/>
                </a:solidFill>
                <a:latin typeface="Arial"/>
                <a:ea typeface="Arial"/>
                <a:cs typeface="Arial"/>
                <a:sym typeface="Arial"/>
              </a:rPr>
              <a:t>  DISCUSS</a:t>
            </a:r>
            <a:r>
              <a:rPr lang="en-US" dirty="0"/>
              <a:t>!! </a:t>
            </a:r>
            <a:endParaRPr lang="en-US" dirty="0" smtClean="0"/>
          </a:p>
          <a:p>
            <a:pPr lvl="0">
              <a:spcBef>
                <a:spcPts val="0"/>
              </a:spcBef>
              <a:buSzPct val="25000"/>
            </a:pPr>
            <a:endParaRPr lang="en-US" sz="2000" dirty="0"/>
          </a:p>
          <a:p>
            <a:pPr lvl="0">
              <a:spcBef>
                <a:spcPts val="0"/>
              </a:spcBef>
              <a:buSzPct val="25000"/>
            </a:pPr>
            <a:r>
              <a:rPr lang="en-US" sz="2000" dirty="0" smtClean="0">
                <a:hlinkClick r:id="rId3"/>
              </a:rPr>
              <a:t>http</a:t>
            </a:r>
            <a:r>
              <a:rPr lang="en-US" sz="2000" dirty="0">
                <a:hlinkClick r:id="rId3"/>
              </a:rPr>
              <a:t>://</a:t>
            </a:r>
            <a:r>
              <a:rPr lang="en-US" sz="2000" dirty="0" smtClean="0">
                <a:hlinkClick r:id="rId3"/>
              </a:rPr>
              <a:t>www.oclc.org/research/themes/research-collections/wam.html</a:t>
            </a:r>
            <a:endParaRPr lang="en-US" sz="2000" dirty="0" smtClean="0"/>
          </a:p>
          <a:p>
            <a:pPr lvl="0">
              <a:spcBef>
                <a:spcPts val="0"/>
              </a:spcBef>
              <a:buSzPct val="25000"/>
            </a:pPr>
            <a:endParaRPr lang="en-US" sz="2000" b="1" i="0" u="none" strike="noStrike" cap="none" dirty="0" smtClean="0">
              <a:solidFill>
                <a:schemeClr val="lt1"/>
              </a:solidFill>
              <a:sym typeface="Arial"/>
            </a:endParaRPr>
          </a:p>
          <a:p>
            <a:pPr marL="0" marR="0" lvl="0" indent="0" algn="l" rtl="0">
              <a:lnSpc>
                <a:spcPct val="100000"/>
              </a:lnSpc>
              <a:spcBef>
                <a:spcPts val="0"/>
              </a:spcBef>
              <a:spcAft>
                <a:spcPts val="0"/>
              </a:spcAft>
              <a:buClr>
                <a:schemeClr val="lt1"/>
              </a:buClr>
              <a:buSzPct val="25000"/>
              <a:buFont typeface="Arial"/>
              <a:buNone/>
            </a:pPr>
            <a:endParaRPr lang="en-US" sz="3600" b="1" i="0" u="none" strike="noStrike" cap="none" dirty="0">
              <a:solidFill>
                <a:schemeClr val="lt1"/>
              </a:solidFill>
              <a:latin typeface="Arial"/>
              <a:ea typeface="Arial"/>
              <a:cs typeface="Arial"/>
              <a:sym typeface="Arial"/>
            </a:endParaRPr>
          </a:p>
        </p:txBody>
      </p:sp>
      <p:pic>
        <p:nvPicPr>
          <p:cNvPr id="491" name="Shape 491" descr="tweet.jpg"/>
          <p:cNvPicPr preferRelativeResize="0"/>
          <p:nvPr/>
        </p:nvPicPr>
        <p:blipFill rotWithShape="1">
          <a:blip r:embed="rId4">
            <a:alphaModFix/>
          </a:blip>
          <a:srcRect/>
          <a:stretch/>
        </p:blipFill>
        <p:spPr>
          <a:xfrm>
            <a:off x="3905187" y="1908730"/>
            <a:ext cx="3124199" cy="3076574"/>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2"/>
          </p:nvPr>
        </p:nvSpPr>
        <p:spPr>
          <a:xfrm>
            <a:off x="341312" y="1030287"/>
            <a:ext cx="7947280" cy="3317999"/>
          </a:xfrm>
          <a:prstGeom prst="rect">
            <a:avLst/>
          </a:prstGeom>
          <a:noFill/>
          <a:ln>
            <a:noFill/>
          </a:ln>
        </p:spPr>
        <p:txBody>
          <a:bodyPr lIns="91425" tIns="91425" rIns="91425" bIns="91425" anchor="t" anchorCtr="0">
            <a:noAutofit/>
          </a:bodyPr>
          <a:lstStyle/>
          <a:p>
            <a:pPr marL="342900" marR="0" lvl="0" indent="-16510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“Web archiving operates at the frontier of capturing and preserving our cultural and historical record.”</a:t>
            </a:r>
          </a:p>
          <a:p>
            <a:pPr marL="0" marR="0" lvl="0" indent="0" algn="l" rtl="0">
              <a:lnSpc>
                <a:spcPct val="100000"/>
              </a:lnSpc>
              <a:spcBef>
                <a:spcPts val="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a:p>
            <a:pPr marL="342900" marR="0" lvl="0" indent="-165100" algn="r" rtl="0">
              <a:lnSpc>
                <a:spcPct val="100000"/>
              </a:lnSpc>
              <a:spcBef>
                <a:spcPts val="0"/>
              </a:spcBef>
              <a:spcAft>
                <a:spcPts val="0"/>
              </a:spcAft>
              <a:buClr>
                <a:schemeClr val="dk1"/>
              </a:buClr>
              <a:buSzPct val="25000"/>
              <a:buFont typeface="Arial"/>
              <a:buNone/>
            </a:pPr>
            <a:r>
              <a:rPr lang="en-US" sz="1800" b="0" i="1" u="none" strike="noStrike" cap="none">
                <a:solidFill>
                  <a:schemeClr val="dk1"/>
                </a:solidFill>
                <a:latin typeface="Arial"/>
                <a:ea typeface="Arial"/>
                <a:cs typeface="Arial"/>
                <a:sym typeface="Arial"/>
              </a:rPr>
              <a:t>--The British Library web archive blog</a:t>
            </a:r>
          </a:p>
          <a:p>
            <a:pPr marL="342900" marR="0" lvl="0" indent="-165100" algn="r" rtl="0">
              <a:lnSpc>
                <a:spcPct val="100000"/>
              </a:lnSpc>
              <a:spcBef>
                <a:spcPts val="0"/>
              </a:spcBef>
              <a:spcAft>
                <a:spcPts val="0"/>
              </a:spcAft>
              <a:buClr>
                <a:schemeClr val="dk1"/>
              </a:buClr>
              <a:buSzPct val="25000"/>
              <a:buFont typeface="Arial"/>
              <a:buNone/>
            </a:pPr>
            <a:r>
              <a:rPr lang="en-US" sz="1800" b="0" i="1" u="none" strike="noStrike" cap="none">
                <a:solidFill>
                  <a:schemeClr val="dk1"/>
                </a:solidFill>
                <a:latin typeface="Arial"/>
                <a:ea typeface="Arial"/>
                <a:cs typeface="Arial"/>
                <a:sym typeface="Arial"/>
              </a:rPr>
              <a:t>14 September 2016</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276" y="4343401"/>
            <a:ext cx="2292724"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2"/>
          </p:nvPr>
        </p:nvSpPr>
        <p:spPr>
          <a:xfrm>
            <a:off x="617800" y="903287"/>
            <a:ext cx="7871219" cy="33178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200" b="0" i="0" u="none" strike="noStrike" cap="none" dirty="0">
                <a:solidFill>
                  <a:schemeClr val="dk1"/>
                </a:solidFill>
                <a:latin typeface="Arial"/>
                <a:ea typeface="Arial"/>
                <a:cs typeface="Arial"/>
                <a:sym typeface="Arial"/>
              </a:rPr>
              <a:t>Archived websites often are </a:t>
            </a:r>
            <a:r>
              <a:rPr lang="en-US" sz="2200" b="1" i="0" u="none" strike="noStrike" cap="none" dirty="0">
                <a:solidFill>
                  <a:schemeClr val="dk1"/>
                </a:solidFill>
                <a:latin typeface="Arial"/>
                <a:ea typeface="Arial"/>
                <a:cs typeface="Arial"/>
                <a:sym typeface="Arial"/>
              </a:rPr>
              <a:t>not easily discoverable</a:t>
            </a:r>
            <a:r>
              <a:rPr lang="en-US" sz="2200" b="0" i="1" u="none" strike="noStrike" cap="none" dirty="0">
                <a:solidFill>
                  <a:schemeClr val="dk1"/>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via search engines or library and archives catalogs and finding aid systems, </a:t>
            </a:r>
            <a:r>
              <a:rPr lang="en-US" sz="2200" b="0" i="0" u="none" strike="noStrike" cap="none" dirty="0">
                <a:solidFill>
                  <a:srgbClr val="000000"/>
                </a:solidFill>
                <a:latin typeface="Arial"/>
                <a:ea typeface="Arial"/>
                <a:cs typeface="Arial"/>
                <a:sym typeface="Arial"/>
              </a:rPr>
              <a:t>which </a:t>
            </a:r>
            <a:r>
              <a:rPr lang="en-US" sz="2200" b="1" i="0" u="none" strike="noStrike" cap="none" dirty="0">
                <a:solidFill>
                  <a:srgbClr val="000000"/>
                </a:solidFill>
                <a:latin typeface="Arial"/>
                <a:ea typeface="Arial"/>
                <a:cs typeface="Arial"/>
                <a:sym typeface="Arial"/>
              </a:rPr>
              <a:t>inhibits use</a:t>
            </a:r>
            <a:r>
              <a:rPr lang="en-US" sz="2200" b="0" i="0" u="none" strike="noStrike" cap="none" dirty="0">
                <a:solidFill>
                  <a:srgbClr val="000000"/>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440"/>
              </a:spcBef>
              <a:spcAft>
                <a:spcPts val="0"/>
              </a:spcAft>
              <a:buClr>
                <a:srgbClr val="000000"/>
              </a:buClr>
              <a:buSzPct val="100000"/>
              <a:buFont typeface="Arial"/>
              <a:buChar char="•"/>
            </a:pPr>
            <a:r>
              <a:rPr lang="en-US" sz="2200" b="1" i="0" u="none" strike="noStrike" cap="none" dirty="0">
                <a:solidFill>
                  <a:srgbClr val="000000"/>
                </a:solidFill>
                <a:latin typeface="Arial"/>
                <a:ea typeface="Arial"/>
                <a:cs typeface="Arial"/>
                <a:sym typeface="Arial"/>
              </a:rPr>
              <a:t>Absence of community best practices for descriptive metadata </a:t>
            </a:r>
            <a:r>
              <a:rPr lang="en-US" sz="2200" b="0" i="0" u="none" strike="noStrike" cap="none" dirty="0">
                <a:solidFill>
                  <a:schemeClr val="dk1"/>
                </a:solidFill>
                <a:latin typeface="Arial"/>
                <a:ea typeface="Arial"/>
                <a:cs typeface="Arial"/>
                <a:sym typeface="Arial"/>
              </a:rPr>
              <a:t>was the most widely-shared web archiving challenging</a:t>
            </a:r>
            <a:r>
              <a:rPr lang="en-US" sz="2200" b="0" i="1" u="none" strike="noStrike" cap="none" dirty="0">
                <a:solidFill>
                  <a:schemeClr val="dk1"/>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identified in two surveys: </a:t>
            </a:r>
          </a:p>
          <a:p>
            <a:pPr marL="0" marR="0" lvl="0" indent="0" algn="l" rtl="0">
              <a:lnSpc>
                <a:spcPct val="100000"/>
              </a:lnSpc>
              <a:spcBef>
                <a:spcPts val="440"/>
              </a:spcBef>
              <a:spcAft>
                <a:spcPts val="0"/>
              </a:spcAft>
              <a:buClr>
                <a:schemeClr val="dk1"/>
              </a:buClr>
              <a:buSzPct val="25000"/>
              <a:buFont typeface="Arial"/>
              <a:buNone/>
            </a:pPr>
            <a:endParaRPr sz="800" b="0" i="0" u="none" strike="noStrike" cap="none" dirty="0">
              <a:solidFill>
                <a:schemeClr val="dk1"/>
              </a:solidFill>
              <a:latin typeface="Arial"/>
              <a:ea typeface="Arial"/>
              <a:cs typeface="Arial"/>
              <a:sym typeface="Arial"/>
            </a:endParaRPr>
          </a:p>
          <a:p>
            <a:pPr marL="742950" marR="0" lvl="1" indent="-273050" algn="l" rtl="0">
              <a:lnSpc>
                <a:spcPct val="100000"/>
              </a:lnSpc>
              <a:spcBef>
                <a:spcPts val="40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OCLC Research Library Partnership (2015)</a:t>
            </a:r>
          </a:p>
          <a:p>
            <a:pPr marL="742950" marR="0" lvl="1" indent="-273050" algn="l" rtl="0">
              <a:lnSpc>
                <a:spcPct val="100000"/>
              </a:lnSpc>
              <a:spcBef>
                <a:spcPts val="400"/>
              </a:spcBef>
              <a:spcAft>
                <a:spcPts val="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Rutgers/Weber study of users of archived website (2016)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867" y="4334933"/>
            <a:ext cx="2243666" cy="80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61" y="242888"/>
            <a:ext cx="4143375" cy="4657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787" y="4308475"/>
            <a:ext cx="23352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13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315259" y="831062"/>
            <a:ext cx="8174100" cy="6924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600" b="1" i="0" u="none" strike="noStrike" cap="none" dirty="0">
                <a:solidFill>
                  <a:schemeClr val="lt1"/>
                </a:solidFill>
                <a:latin typeface="Arial"/>
                <a:ea typeface="Arial"/>
                <a:cs typeface="Arial"/>
                <a:sym typeface="Arial"/>
              </a:rPr>
              <a:t>THE </a:t>
            </a:r>
            <a:r>
              <a:rPr lang="en-US" dirty="0" smtClean="0"/>
              <a:t>OBJECTIVE</a:t>
            </a:r>
            <a:endParaRPr lang="en-US" sz="3600" b="1" i="0" u="none" strike="noStrike" cap="none" dirty="0">
              <a:solidFill>
                <a:schemeClr val="lt1"/>
              </a:solidFill>
              <a:latin typeface="Arial"/>
              <a:ea typeface="Arial"/>
              <a:cs typeface="Arial"/>
              <a:sym typeface="Arial"/>
            </a:endParaRPr>
          </a:p>
        </p:txBody>
      </p:sp>
      <p:sp>
        <p:nvSpPr>
          <p:cNvPr id="2" name="Rectangle 1"/>
          <p:cNvSpPr/>
          <p:nvPr/>
        </p:nvSpPr>
        <p:spPr>
          <a:xfrm>
            <a:off x="389965" y="1701053"/>
            <a:ext cx="8027894" cy="2677656"/>
          </a:xfrm>
          <a:prstGeom prst="rect">
            <a:avLst/>
          </a:prstGeom>
        </p:spPr>
        <p:txBody>
          <a:bodyPr wrap="square">
            <a:spAutoFit/>
          </a:bodyPr>
          <a:lstStyle/>
          <a:p>
            <a:r>
              <a:rPr lang="en-US" sz="2800" b="1" dirty="0"/>
              <a:t>Develop best practices for web archiving metadata that are community-neutral and output-neutral.</a:t>
            </a:r>
          </a:p>
          <a:p>
            <a:endParaRPr lang="en-US" sz="2800" b="1" dirty="0"/>
          </a:p>
          <a:p>
            <a:r>
              <a:rPr lang="en-US" sz="2800" b="1" dirty="0" smtClean="0"/>
              <a:t>Publish </a:t>
            </a:r>
            <a:r>
              <a:rPr lang="en-US" sz="2800" b="1" dirty="0"/>
              <a:t>a set of data elements with the scope of each defined (i.e., a data dictionary</a:t>
            </a:r>
            <a:r>
              <a:rPr lang="en-US" sz="2800" b="1" dirty="0" smtClean="0"/>
              <a:t>).</a:t>
            </a:r>
            <a:endParaRPr lang="en-US" sz="2800" b="1" dirty="0"/>
          </a:p>
        </p:txBody>
      </p:sp>
    </p:spTree>
    <p:extLst>
      <p:ext uri="{BB962C8B-B14F-4D97-AF65-F5344CB8AC3E}">
        <p14:creationId xmlns:p14="http://schemas.microsoft.com/office/powerpoint/2010/main" val="100757199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317325" y="513699"/>
            <a:ext cx="8171999" cy="1628400"/>
          </a:xfrm>
          <a:prstGeom prst="rect">
            <a:avLst/>
          </a:prstGeom>
          <a:noFill/>
          <a:ln w="28575" cap="flat" cmpd="sng">
            <a:solidFill>
              <a:srgbClr val="FFFFFF"/>
            </a:solidFill>
            <a:prstDash val="solid"/>
            <a:round/>
            <a:headEnd type="none" w="med" len="med"/>
            <a:tailEnd type="none" w="med" len="med"/>
          </a:ln>
        </p:spPr>
        <p:txBody>
          <a:bodyPr lIns="274300" tIns="45700" rIns="274300" bIns="914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1" i="0" u="none" strike="noStrike" cap="none" dirty="0">
                <a:solidFill>
                  <a:schemeClr val="lt1"/>
                </a:solidFill>
                <a:latin typeface="Arial"/>
                <a:ea typeface="Arial"/>
                <a:cs typeface="Arial"/>
                <a:sym typeface="Arial"/>
              </a:rPr>
              <a:t>OCLC RESEARCH LIBRARY PARTNERSHIP </a:t>
            </a:r>
          </a:p>
          <a:p>
            <a:pPr marL="0" marR="0" lvl="0" indent="0" algn="l" rtl="0">
              <a:lnSpc>
                <a:spcPct val="100000"/>
              </a:lnSpc>
              <a:spcBef>
                <a:spcPts val="0"/>
              </a:spcBef>
              <a:spcAft>
                <a:spcPts val="0"/>
              </a:spcAft>
              <a:buClr>
                <a:schemeClr val="lt1"/>
              </a:buClr>
              <a:buSzPct val="25000"/>
              <a:buFont typeface="Arial"/>
              <a:buNone/>
            </a:pPr>
            <a:r>
              <a:rPr lang="en-US" sz="3600" b="1" i="0" u="none" strike="noStrike" cap="none" dirty="0">
                <a:solidFill>
                  <a:schemeClr val="lt1"/>
                </a:solidFill>
                <a:latin typeface="Arial"/>
                <a:ea typeface="Arial"/>
                <a:cs typeface="Arial"/>
                <a:sym typeface="Arial"/>
              </a:rPr>
              <a:t>WEB ARCHIVING METADATA WORKING GROUP</a:t>
            </a:r>
          </a:p>
          <a:p>
            <a:pPr marL="0" marR="0" lvl="0" indent="0" algn="l" rtl="0">
              <a:lnSpc>
                <a:spcPct val="100000"/>
              </a:lnSpc>
              <a:spcBef>
                <a:spcPts val="0"/>
              </a:spcBef>
              <a:spcAft>
                <a:spcPts val="0"/>
              </a:spcAft>
              <a:buClr>
                <a:schemeClr val="lt1"/>
              </a:buClr>
              <a:buSzPct val="25000"/>
              <a:buFont typeface="Arial"/>
              <a:buNone/>
            </a:pPr>
            <a:endParaRPr sz="3600" b="1" i="0" u="none" strike="noStrike" cap="none" dirty="0">
              <a:solidFill>
                <a:schemeClr val="lt1"/>
              </a:solidFill>
              <a:latin typeface="Arial"/>
              <a:ea typeface="Arial"/>
              <a:cs typeface="Arial"/>
              <a:sym typeface="Arial"/>
            </a:endParaRPr>
          </a:p>
        </p:txBody>
      </p:sp>
      <p:pic>
        <p:nvPicPr>
          <p:cNvPr id="247" name="Shape 247" descr="WAM home page screen shot.png"/>
          <p:cNvPicPr preferRelativeResize="0"/>
          <p:nvPr/>
        </p:nvPicPr>
        <p:blipFill rotWithShape="1">
          <a:blip r:embed="rId3">
            <a:alphaModFix/>
          </a:blip>
          <a:srcRect/>
          <a:stretch/>
        </p:blipFill>
        <p:spPr>
          <a:xfrm>
            <a:off x="5173007" y="1795677"/>
            <a:ext cx="3620398" cy="3049499"/>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Master_Slides_V2">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_Slides_V2">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2562</Words>
  <Application>Microsoft Office PowerPoint</Application>
  <PresentationFormat>On-screen Show (16:9)</PresentationFormat>
  <Paragraphs>291</Paragraphs>
  <Slides>43</Slides>
  <Notes>42</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Master_Slides_V2</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Massie,Dennis</dc:creator>
  <cp:lastModifiedBy>loaner</cp:lastModifiedBy>
  <cp:revision>22</cp:revision>
  <dcterms:modified xsi:type="dcterms:W3CDTF">2017-02-08T17:37:07Z</dcterms:modified>
</cp:coreProperties>
</file>